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147475116" r:id="rId2"/>
    <p:sldId id="2147474918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E7B7383-18C9-4E43-B1B9-CE6E88CB95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9752D8-E9F4-4C0E-A167-61DB56573D7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0A8B7-A0F9-4D2C-A4F4-2D308430420E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F90C4840-D81F-4064-96B6-A562169CCF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EFE9FA5-31DB-4B49-8F10-2250CEA46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3692EF-6A80-416E-AAA8-C7D4C115AA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6F9379-07F2-4C88-92D5-9C3B165E45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D84A9-A01D-4A29-9447-FF97511B15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842E95-3220-42D0-ADBD-4DD722CDA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5540" y="2706235"/>
            <a:ext cx="7112924" cy="611706"/>
          </a:xfrm>
        </p:spPr>
        <p:txBody>
          <a:bodyPr anchor="b"/>
          <a:lstStyle>
            <a:lvl1pPr algn="l">
              <a:lnSpc>
                <a:spcPct val="100000"/>
              </a:lnSpc>
              <a:defRPr sz="3375" b="1">
                <a:latin typeface="Yu Gothic Medium" panose="020B0500000000000000" pitchFamily="34" charset="-128"/>
                <a:ea typeface="Yu Gothic Medium" panose="020B0500000000000000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6AC1769-CAF8-471C-80F2-350AEAEA5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5328" y="3571621"/>
            <a:ext cx="7013137" cy="885299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350" b="0">
                <a:solidFill>
                  <a:schemeClr val="bg1">
                    <a:lumMod val="50000"/>
                  </a:schemeClr>
                </a:solidFill>
              </a:defRPr>
            </a:lvl1pPr>
            <a:lvl2pPr marL="257174" indent="0" algn="ctr">
              <a:buNone/>
              <a:defRPr sz="1125"/>
            </a:lvl2pPr>
            <a:lvl3pPr marL="514347" indent="0" algn="ctr">
              <a:buNone/>
              <a:defRPr sz="1013"/>
            </a:lvl3pPr>
            <a:lvl4pPr marL="771521" indent="0" algn="ctr">
              <a:buNone/>
              <a:defRPr sz="900"/>
            </a:lvl4pPr>
            <a:lvl5pPr marL="1028694" indent="0" algn="ctr">
              <a:buNone/>
              <a:defRPr sz="900"/>
            </a:lvl5pPr>
            <a:lvl6pPr marL="1285868" indent="0" algn="ctr">
              <a:buNone/>
              <a:defRPr sz="900"/>
            </a:lvl6pPr>
            <a:lvl7pPr marL="1543041" indent="0" algn="ctr">
              <a:buNone/>
              <a:defRPr sz="900"/>
            </a:lvl7pPr>
            <a:lvl8pPr marL="1800215" indent="0" algn="ctr">
              <a:buNone/>
              <a:defRPr sz="900"/>
            </a:lvl8pPr>
            <a:lvl9pPr marL="2057389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en-US" altLang="ja-JP"/>
          </a:p>
          <a:p>
            <a:r>
              <a:rPr kumimoji="1" lang="ja-JP" altLang="en-US"/>
              <a:t>サブタイトルサブ</a:t>
            </a:r>
          </a:p>
        </p:txBody>
      </p:sp>
      <p:pic>
        <p:nvPicPr>
          <p:cNvPr id="6" name="図 5" descr="ロゴ&#10;&#10;自動的に生成された説明">
            <a:extLst>
              <a:ext uri="{FF2B5EF4-FFF2-40B4-BE49-F238E27FC236}">
                <a16:creationId xmlns:a16="http://schemas.microsoft.com/office/drawing/2014/main" id="{039A5C5F-7649-46F9-BF69-CB67517E6E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290" y="4658934"/>
            <a:ext cx="2690789" cy="9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798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セクションタイトル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BB1C74-900B-433F-890C-085C1B5AD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527" y="3607309"/>
            <a:ext cx="7790063" cy="702565"/>
          </a:xfrm>
        </p:spPr>
        <p:txBody>
          <a:bodyPr/>
          <a:lstStyle>
            <a:lvl1pPr marL="0" indent="0">
              <a:buNone/>
              <a:defRPr sz="1350">
                <a:solidFill>
                  <a:schemeClr val="bg1">
                    <a:lumMod val="50000"/>
                  </a:schemeClr>
                </a:solidFill>
              </a:defRPr>
            </a:lvl1pPr>
            <a:lvl2pPr marL="257174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47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69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6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4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1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38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492E362-A3DC-437E-BF84-EA28136E2F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fld id="{DFD4F317-19D0-4848-B5EB-5B174DBE8CF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43627A73-0747-4D72-B2BD-4AAA11DE0439}"/>
              </a:ext>
            </a:extLst>
          </p:cNvPr>
          <p:cNvSpPr/>
          <p:nvPr userDrawn="1"/>
        </p:nvSpPr>
        <p:spPr>
          <a:xfrm flipH="1" flipV="1">
            <a:off x="-66415" y="2999808"/>
            <a:ext cx="324000" cy="72000"/>
          </a:xfrm>
          <a:prstGeom prst="roundRect">
            <a:avLst>
              <a:gd name="adj" fmla="val 50000"/>
            </a:avLst>
          </a:prstGeom>
          <a:solidFill>
            <a:srgbClr val="11AC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  <p:sp>
        <p:nvSpPr>
          <p:cNvPr id="14" name="タイトル 13">
            <a:extLst>
              <a:ext uri="{FF2B5EF4-FFF2-40B4-BE49-F238E27FC236}">
                <a16:creationId xmlns:a16="http://schemas.microsoft.com/office/drawing/2014/main" id="{61A0D176-8CFC-4AF5-8C87-029AD308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818249"/>
            <a:ext cx="7886700" cy="4351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70758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732648-477B-4A43-9D46-DAE921093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241"/>
            <a:ext cx="7886700" cy="481599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89409F8-EA45-418E-82BE-AC3F77EFB8EA}"/>
              </a:ext>
            </a:extLst>
          </p:cNvPr>
          <p:cNvSpPr/>
          <p:nvPr userDrawn="1"/>
        </p:nvSpPr>
        <p:spPr>
          <a:xfrm flipH="1" flipV="1">
            <a:off x="-66415" y="779126"/>
            <a:ext cx="324000" cy="72000"/>
          </a:xfrm>
          <a:prstGeom prst="roundRect">
            <a:avLst>
              <a:gd name="adj" fmla="val 50000"/>
            </a:avLst>
          </a:prstGeom>
          <a:solidFill>
            <a:srgbClr val="1E50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  <p:sp>
        <p:nvSpPr>
          <p:cNvPr id="13" name="タイトル 12">
            <a:extLst>
              <a:ext uri="{FF2B5EF4-FFF2-40B4-BE49-F238E27FC236}">
                <a16:creationId xmlns:a16="http://schemas.microsoft.com/office/drawing/2014/main" id="{380D5B96-5C60-4A67-AFCD-B21CB4FAE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644310"/>
            <a:ext cx="7886700" cy="341632"/>
          </a:xfrm>
        </p:spPr>
        <p:txBody>
          <a:bodyPr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6" name="スライド番号プレースホルダー 5">
            <a:extLst>
              <a:ext uri="{FF2B5EF4-FFF2-40B4-BE49-F238E27FC236}">
                <a16:creationId xmlns:a16="http://schemas.microsoft.com/office/drawing/2014/main" id="{9D4168DF-F529-4E13-8BE3-CA221CFEC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29347" y="632127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fld id="{DFD4F317-19D0-4848-B5EB-5B174DBE8CF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799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サマリ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4C7E0D-74A9-4B86-AB69-599D176FF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EB0139A8-CC9E-4532-A515-254A86699D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4F317-19D0-4848-B5EB-5B174DBE8CF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8206B1B8-1AF3-434B-8280-C7303367339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2" y="1333183"/>
            <a:ext cx="7886700" cy="143315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lIns="360000" tIns="216000" rIns="360000" bIns="216000" anchor="t" anchorCtr="0"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9A32D3-134A-4CE3-A056-4DF21D27B0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8651" y="3341714"/>
            <a:ext cx="7886700" cy="280970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2C5074BC-E1F6-41F5-AA0E-167124EC1255}"/>
              </a:ext>
            </a:extLst>
          </p:cNvPr>
          <p:cNvSpPr/>
          <p:nvPr userDrawn="1"/>
        </p:nvSpPr>
        <p:spPr>
          <a:xfrm flipH="1" flipV="1">
            <a:off x="-66415" y="779126"/>
            <a:ext cx="324000" cy="72000"/>
          </a:xfrm>
          <a:prstGeom prst="roundRect">
            <a:avLst>
              <a:gd name="adj" fmla="val 50000"/>
            </a:avLst>
          </a:prstGeom>
          <a:solidFill>
            <a:srgbClr val="1E50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</p:spTree>
    <p:extLst>
      <p:ext uri="{BB962C8B-B14F-4D97-AF65-F5344CB8AC3E}">
        <p14:creationId xmlns:p14="http://schemas.microsoft.com/office/powerpoint/2010/main" val="198423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ロゴ&#10;&#10;自動的に生成された説明">
            <a:extLst>
              <a:ext uri="{FF2B5EF4-FFF2-40B4-BE49-F238E27FC236}">
                <a16:creationId xmlns:a16="http://schemas.microsoft.com/office/drawing/2014/main" id="{CE5FD01F-C2F8-4606-BFD3-25127B534B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20175" y="2814020"/>
            <a:ext cx="3503652" cy="122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10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E695DFCE-D12F-4A30-B2F9-9B425D2601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468" y="1588"/>
          <a:ext cx="146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think-cell スライド" r:id="rId4" imgW="592" imgH="591" progId="TCLayout.ActiveDocument.1">
                  <p:embed/>
                </p:oleObj>
              </mc:Choice>
              <mc:Fallback>
                <p:oleObj name="think-cell スライド" r:id="rId4" imgW="592" imgH="591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E695DFCE-D12F-4A30-B2F9-9B425D2601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68" y="1588"/>
                        <a:ext cx="146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732648-477B-4A43-9D46-DAE921093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241"/>
            <a:ext cx="7886700" cy="4815996"/>
          </a:xfrm>
        </p:spPr>
        <p:txBody>
          <a:bodyPr/>
          <a:lstStyle>
            <a:lvl1pPr>
              <a:defRPr>
                <a:latin typeface="+mn-lt"/>
                <a:ea typeface="Meiryo UI" panose="020B0604030504040204" pitchFamily="50" charset="-128"/>
                <a:sym typeface="Meiryo UI" panose="020B0604030504040204" pitchFamily="50" charset="-128"/>
              </a:defRPr>
            </a:lvl1pPr>
            <a:lvl2pPr>
              <a:defRPr>
                <a:latin typeface="+mn-lt"/>
                <a:ea typeface="Meiryo UI" panose="020B0604030504040204" pitchFamily="50" charset="-128"/>
                <a:sym typeface="Meiryo UI" panose="020B0604030504040204" pitchFamily="50" charset="-128"/>
              </a:defRPr>
            </a:lvl2pPr>
            <a:lvl3pPr>
              <a:defRPr>
                <a:latin typeface="+mn-lt"/>
                <a:ea typeface="Meiryo UI" panose="020B0604030504040204" pitchFamily="50" charset="-128"/>
                <a:sym typeface="Meiryo UI" panose="020B0604030504040204" pitchFamily="50" charset="-128"/>
              </a:defRPr>
            </a:lvl3pPr>
            <a:lvl4pPr>
              <a:defRPr>
                <a:latin typeface="+mn-lt"/>
                <a:ea typeface="Meiryo UI" panose="020B0604030504040204" pitchFamily="50" charset="-128"/>
                <a:sym typeface="Meiryo UI" panose="020B0604030504040204" pitchFamily="50" charset="-128"/>
              </a:defRPr>
            </a:lvl4pPr>
            <a:lvl5pPr>
              <a:defRPr>
                <a:latin typeface="+mn-lt"/>
                <a:ea typeface="Meiryo UI" panose="020B0604030504040204" pitchFamily="50" charset="-128"/>
                <a:sym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89409F8-EA45-418E-82BE-AC3F77EFB8EA}"/>
              </a:ext>
            </a:extLst>
          </p:cNvPr>
          <p:cNvSpPr/>
          <p:nvPr userDrawn="1"/>
        </p:nvSpPr>
        <p:spPr>
          <a:xfrm flipH="1" flipV="1">
            <a:off x="11910" y="483671"/>
            <a:ext cx="324000" cy="72000"/>
          </a:xfrm>
          <a:prstGeom prst="roundRect">
            <a:avLst>
              <a:gd name="adj" fmla="val 50000"/>
            </a:avLst>
          </a:prstGeom>
          <a:solidFill>
            <a:srgbClr val="1E50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571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82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  <a:sym typeface="Meiryo UI" panose="020B0604030504040204" pitchFamily="50" charset="-128"/>
            </a:endParaRPr>
          </a:p>
        </p:txBody>
      </p:sp>
      <p:sp>
        <p:nvSpPr>
          <p:cNvPr id="13" name="タイトル 12">
            <a:extLst>
              <a:ext uri="{FF2B5EF4-FFF2-40B4-BE49-F238E27FC236}">
                <a16:creationId xmlns:a16="http://schemas.microsoft.com/office/drawing/2014/main" id="{380D5B96-5C60-4A67-AFCD-B21CB4FAE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8858"/>
            <a:ext cx="8229600" cy="341632"/>
          </a:xfrm>
        </p:spPr>
        <p:txBody>
          <a:bodyPr vert="horz"/>
          <a:lstStyle>
            <a:lvl1pPr>
              <a:defRPr sz="1800">
                <a:latin typeface="+mj-ea"/>
                <a:ea typeface="+mj-ea"/>
                <a:sym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2191A4CD-763E-68A7-AC82-951DBB89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29347" y="6321271"/>
            <a:ext cx="2057400" cy="365125"/>
          </a:xfrm>
        </p:spPr>
        <p:txBody>
          <a:bodyPr/>
          <a:lstStyle/>
          <a:p>
            <a:fld id="{6784B6D6-E10A-4B5D-8A02-89C12A880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77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4B31F12-0CF6-4C50-AAF9-AF8D98E1E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7BBE85F-9238-4B5D-ADCB-C5AB13A76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- 1 -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8712470-C271-422C-8CB5-85BC667D1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B6D6-E10A-4B5D-8A02-89C12A880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17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BFAAE7-058A-46EA-A593-DD9F52871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950197"/>
            <a:ext cx="6858000" cy="559769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374705-0285-4C4D-A2E8-1B4173A43D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82" indent="0" algn="ctr">
              <a:buNone/>
              <a:defRPr sz="1125"/>
            </a:lvl2pPr>
            <a:lvl3pPr marL="514363" indent="0" algn="ctr">
              <a:buNone/>
              <a:defRPr sz="1013"/>
            </a:lvl3pPr>
            <a:lvl4pPr marL="771545" indent="0" algn="ctr">
              <a:buNone/>
              <a:defRPr sz="900"/>
            </a:lvl4pPr>
            <a:lvl5pPr marL="1028726" indent="0" algn="ctr">
              <a:buNone/>
              <a:defRPr sz="900"/>
            </a:lvl5pPr>
            <a:lvl6pPr marL="1285907" indent="0" algn="ctr">
              <a:buNone/>
              <a:defRPr sz="900"/>
            </a:lvl6pPr>
            <a:lvl7pPr marL="1543088" indent="0" algn="ctr">
              <a:buNone/>
              <a:defRPr sz="900"/>
            </a:lvl7pPr>
            <a:lvl8pPr marL="1800270" indent="0" algn="ctr">
              <a:buNone/>
              <a:defRPr sz="900"/>
            </a:lvl8pPr>
            <a:lvl9pPr marL="2057452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7F9C74-486B-4A3E-8B94-08C277CF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08B69C-775E-49BC-8AB8-B922655F1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- 1 -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6A2BB3-57F3-4CDB-88D1-7D9F91219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B6D6-E10A-4B5D-8A02-89C12A880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05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97C095-A7F2-4984-ACC5-C9562C920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597565"/>
            <a:ext cx="7886700" cy="435119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BA1709-158A-4617-99E8-415D5F793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2076"/>
            <a:ext cx="7886700" cy="481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92E267-AC6E-4FB1-BD93-F966F906C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29347" y="632127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fld id="{DFD4F317-19D0-4848-B5EB-5B174DBE8CF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587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514347" rtl="0" eaLnBrk="1" latinLnBrk="0" hangingPunct="1">
        <a:lnSpc>
          <a:spcPct val="90000"/>
        </a:lnSpc>
        <a:spcBef>
          <a:spcPct val="0"/>
        </a:spcBef>
        <a:buNone/>
        <a:defRPr kumimoji="1" sz="247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7" indent="-128587" algn="l" defTabSz="514347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0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4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07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1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54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28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01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75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4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7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1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94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68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41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15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89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3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92B91731-8DBC-4AE4-852B-FDBDF37B6A8B}"/>
              </a:ext>
            </a:extLst>
          </p:cNvPr>
          <p:cNvSpPr txBox="1">
            <a:spLocks/>
          </p:cNvSpPr>
          <p:nvPr/>
        </p:nvSpPr>
        <p:spPr>
          <a:xfrm>
            <a:off x="201255" y="185192"/>
            <a:ext cx="7737071" cy="325474"/>
          </a:xfrm>
          <a:prstGeom prst="rect">
            <a:avLst/>
          </a:prstGeom>
        </p:spPr>
        <p:txBody>
          <a:bodyPr/>
          <a:lstStyle>
            <a:lvl1pPr algn="l" defTabSz="68579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PMH</a:t>
            </a:r>
            <a:r>
              <a:rPr lang="ja-JP" altLang="en-US" sz="20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en-US" altLang="ja-JP" sz="20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Public Medical Hub</a:t>
            </a:r>
            <a:r>
              <a:rPr lang="ja-JP" altLang="en-US" sz="20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）事業について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E87C10-5D81-4077-964E-1ED24AD5E898}"/>
              </a:ext>
            </a:extLst>
          </p:cNvPr>
          <p:cNvSpPr txBox="1"/>
          <p:nvPr/>
        </p:nvSpPr>
        <p:spPr>
          <a:xfrm>
            <a:off x="248187" y="598825"/>
            <a:ext cx="1549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854"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事業概要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E40184A-ABFA-40AC-BC8C-5374CC6CBF7D}"/>
              </a:ext>
            </a:extLst>
          </p:cNvPr>
          <p:cNvSpPr txBox="1"/>
          <p:nvPr/>
        </p:nvSpPr>
        <p:spPr>
          <a:xfrm>
            <a:off x="248187" y="890836"/>
            <a:ext cx="8647626" cy="5693866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r>
              <a:rPr lang="ja-JP" altLang="en-US" sz="14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○マイナンバーカードを難病等の受給者証として利用するため、医療機関・薬局及び自治体との情報連携　</a:t>
            </a:r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r>
              <a:rPr lang="ja-JP" altLang="en-US" sz="14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基盤（ＰＭＨ）の構築をデジ庁・厚労省が進めており、参加する自治体・医療機関の拡大を図っている。</a:t>
            </a:r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ja-JP" altLang="en-US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09854"/>
            <a:endParaRPr lang="en-US" altLang="ja-JP" sz="14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DD704EC2-B6A7-449C-806C-869518D8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3920" y="6558236"/>
            <a:ext cx="723900" cy="273844"/>
          </a:xfrm>
        </p:spPr>
        <p:txBody>
          <a:bodyPr/>
          <a:lstStyle/>
          <a:p>
            <a:fld id="{6784B6D6-E10A-4B5D-8A02-89C12A880666}" type="slidenum">
              <a:rPr lang="ja-JP" altLang="en-US" sz="2800">
                <a:solidFill>
                  <a:srgbClr val="0070C0"/>
                </a:solidFill>
              </a:rPr>
              <a:pPr/>
              <a:t>1</a:t>
            </a:fld>
            <a:endParaRPr kumimoji="1" lang="ja-JP" altLang="en-US" sz="1200" dirty="0">
              <a:solidFill>
                <a:srgbClr val="0070C0"/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2DE6C4E-7219-441C-9F08-8AEA58883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08" y="1785083"/>
            <a:ext cx="8549352" cy="256227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E2A6B92-A3E0-4DF7-9088-A9C9BDFCA39C}"/>
              </a:ext>
            </a:extLst>
          </p:cNvPr>
          <p:cNvSpPr/>
          <p:nvPr/>
        </p:nvSpPr>
        <p:spPr>
          <a:xfrm>
            <a:off x="2382855" y="2371406"/>
            <a:ext cx="1219566" cy="164916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700" b="1" dirty="0"/>
              <a:t>受給者証の発行</a:t>
            </a:r>
            <a:endParaRPr kumimoji="1" lang="ja-JP" altLang="en-US" sz="700" b="1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60C3AF3-097D-454F-8C13-4F192433ED2D}"/>
              </a:ext>
            </a:extLst>
          </p:cNvPr>
          <p:cNvSpPr/>
          <p:nvPr/>
        </p:nvSpPr>
        <p:spPr>
          <a:xfrm>
            <a:off x="6454388" y="2389974"/>
            <a:ext cx="1219566" cy="164916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700" b="1" dirty="0"/>
              <a:t>受給者証の発行</a:t>
            </a:r>
            <a:endParaRPr kumimoji="1" lang="ja-JP" altLang="en-US" sz="700" b="1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E2515D7-B2C1-43FB-AE29-D6E383103D65}"/>
              </a:ext>
            </a:extLst>
          </p:cNvPr>
          <p:cNvSpPr/>
          <p:nvPr/>
        </p:nvSpPr>
        <p:spPr>
          <a:xfrm>
            <a:off x="7449206" y="2924504"/>
            <a:ext cx="733097" cy="867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700" b="1" dirty="0"/>
              <a:t>受給者証情報</a:t>
            </a:r>
            <a:endParaRPr lang="en-US" altLang="ja-JP" sz="700" b="1" dirty="0"/>
          </a:p>
          <a:p>
            <a:pPr algn="ctr"/>
            <a:r>
              <a:rPr lang="ja-JP" altLang="en-US" sz="700" b="1" dirty="0"/>
              <a:t>の登録</a:t>
            </a:r>
            <a:endParaRPr kumimoji="1" lang="ja-JP" altLang="en-US" sz="700" b="1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9D1FACB-FFC1-42DD-8FE4-9EECA2B9AC9D}"/>
              </a:ext>
            </a:extLst>
          </p:cNvPr>
          <p:cNvSpPr/>
          <p:nvPr/>
        </p:nvSpPr>
        <p:spPr>
          <a:xfrm>
            <a:off x="5913475" y="2791028"/>
            <a:ext cx="1039117" cy="70413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700" b="1" dirty="0"/>
              <a:t>受給者証情報の参照</a:t>
            </a:r>
            <a:endParaRPr kumimoji="1" lang="ja-JP" altLang="en-US" sz="700" b="1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634560C-A5AE-4584-8942-C052AC8E6500}"/>
              </a:ext>
            </a:extLst>
          </p:cNvPr>
          <p:cNvSpPr/>
          <p:nvPr/>
        </p:nvSpPr>
        <p:spPr>
          <a:xfrm>
            <a:off x="7070981" y="3415362"/>
            <a:ext cx="1001126" cy="135753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700" b="1" dirty="0"/>
              <a:t>受給者証情報の提供</a:t>
            </a:r>
            <a:endParaRPr kumimoji="1" lang="ja-JP" altLang="en-US" sz="700" b="1" dirty="0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23A53AF-F030-42BB-89B6-2421B339B32E}"/>
              </a:ext>
            </a:extLst>
          </p:cNvPr>
          <p:cNvSpPr/>
          <p:nvPr/>
        </p:nvSpPr>
        <p:spPr>
          <a:xfrm>
            <a:off x="4736277" y="4014493"/>
            <a:ext cx="1564416" cy="156811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700" b="1" dirty="0"/>
              <a:t>マイナンバーカードの持参・提示</a:t>
            </a:r>
            <a:endParaRPr kumimoji="1" lang="ja-JP" altLang="en-US" sz="700" b="1" dirty="0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2BDE1A5A-72BB-4DD7-91D4-6B7DAEC972CD}"/>
              </a:ext>
            </a:extLst>
          </p:cNvPr>
          <p:cNvSpPr/>
          <p:nvPr/>
        </p:nvSpPr>
        <p:spPr>
          <a:xfrm>
            <a:off x="649250" y="3917670"/>
            <a:ext cx="1643522" cy="256709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700" b="1" dirty="0"/>
              <a:t>マイナンバーカード＋紙の受給者証の持参・提示</a:t>
            </a:r>
            <a:endParaRPr kumimoji="1" lang="ja-JP" altLang="en-US" sz="700" b="1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F775C85-4493-4D02-AA09-A89200A6417B}"/>
              </a:ext>
            </a:extLst>
          </p:cNvPr>
          <p:cNvSpPr/>
          <p:nvPr/>
        </p:nvSpPr>
        <p:spPr>
          <a:xfrm>
            <a:off x="4700016" y="3246500"/>
            <a:ext cx="1087008" cy="191530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700" b="1" dirty="0">
                <a:solidFill>
                  <a:srgbClr val="FF0000"/>
                </a:solidFill>
              </a:rPr>
              <a:t>紙の受給者証は不要</a:t>
            </a:r>
            <a:endParaRPr kumimoji="1" lang="ja-JP" altLang="en-US" sz="700" b="1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7E93AEC-7A9E-49C7-9299-E63D49844E1C}"/>
              </a:ext>
            </a:extLst>
          </p:cNvPr>
          <p:cNvSpPr txBox="1"/>
          <p:nvPr/>
        </p:nvSpPr>
        <p:spPr>
          <a:xfrm>
            <a:off x="520261" y="4642945"/>
            <a:ext cx="7260021" cy="1728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/>
              <a:t>＜想定されるメリット＞</a:t>
            </a:r>
            <a:endParaRPr lang="en-US" altLang="ja-JP" sz="1200" dirty="0"/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1200" dirty="0"/>
              <a:t>国民　　：紙の受給者証の持参の手間が軽減し、紛失リスクや持参忘れ、再来院を防止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1200" dirty="0"/>
              <a:t>自治体　：正確な情報に基づき医療機関等からの請求が行われる。住民の利便性向上に資する。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1200" dirty="0"/>
              <a:t>医療機関：受給者証情報の手動入力負荷を削減</a:t>
            </a:r>
          </a:p>
          <a:p>
            <a:pPr>
              <a:lnSpc>
                <a:spcPct val="150000"/>
              </a:lnSpc>
            </a:pPr>
            <a:r>
              <a:rPr lang="ja-JP" altLang="en-US" sz="1200" dirty="0"/>
              <a:t>　　　　　　最新の医療費助成受給資格を確認可能</a:t>
            </a:r>
          </a:p>
          <a:p>
            <a:pPr>
              <a:lnSpc>
                <a:spcPct val="150000"/>
              </a:lnSpc>
            </a:pPr>
            <a:r>
              <a:rPr lang="ja-JP" altLang="en-US" sz="1200" dirty="0"/>
              <a:t>　　　　　　医療費助成資格の確認事務コストの削減</a:t>
            </a:r>
            <a:endParaRPr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07579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8B7C55-EC23-45E1-827C-34DB9FE9F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30" y="156148"/>
            <a:ext cx="5014049" cy="500893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n-US" altLang="ja-JP" sz="2400" dirty="0">
                <a:latin typeface="+mj-ea"/>
              </a:rPr>
              <a:t>PMH</a:t>
            </a:r>
            <a:r>
              <a:rPr lang="ja-JP" altLang="en-US" sz="2400" dirty="0">
                <a:latin typeface="+mj-ea"/>
              </a:rPr>
              <a:t>システム概要図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C646E2C-6293-9600-517A-6B820E911762}"/>
              </a:ext>
            </a:extLst>
          </p:cNvPr>
          <p:cNvGrpSpPr/>
          <p:nvPr/>
        </p:nvGrpSpPr>
        <p:grpSpPr>
          <a:xfrm>
            <a:off x="1878641" y="1736317"/>
            <a:ext cx="1421355" cy="448805"/>
            <a:chOff x="3772105" y="918257"/>
            <a:chExt cx="1300163" cy="601067"/>
          </a:xfrm>
        </p:grpSpPr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017D097B-479D-CE81-2EBE-70D95CFCB51D}"/>
                </a:ext>
              </a:extLst>
            </p:cNvPr>
            <p:cNvSpPr/>
            <p:nvPr/>
          </p:nvSpPr>
          <p:spPr>
            <a:xfrm>
              <a:off x="3772105" y="933528"/>
              <a:ext cx="1300163" cy="53696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21E17651-D642-D03F-C413-EAB72BD6E0AD}"/>
                </a:ext>
              </a:extLst>
            </p:cNvPr>
            <p:cNvSpPr txBox="1"/>
            <p:nvPr/>
          </p:nvSpPr>
          <p:spPr>
            <a:xfrm>
              <a:off x="4021323" y="918257"/>
              <a:ext cx="888475" cy="334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2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自治体</a:t>
              </a:r>
              <a:r>
                <a:rPr kumimoji="1" lang="en-US" altLang="ja-JP" sz="102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A</a:t>
              </a:r>
              <a:endParaRPr kumimoji="1" lang="ja-JP" altLang="en-US" sz="102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F900FBED-BE5B-6E6D-F1E7-45AC56649938}"/>
                </a:ext>
              </a:extLst>
            </p:cNvPr>
            <p:cNvSpPr txBox="1"/>
            <p:nvPr/>
          </p:nvSpPr>
          <p:spPr>
            <a:xfrm>
              <a:off x="3970977" y="1220053"/>
              <a:ext cx="1095394" cy="299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85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各業務システム</a:t>
              </a:r>
              <a:endParaRPr kumimoji="1" lang="en-US" altLang="ja-JP" sz="85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pic>
          <p:nvPicPr>
            <p:cNvPr id="59" name="グラフィックス 58" descr="データベース 枠線">
              <a:extLst>
                <a:ext uri="{FF2B5EF4-FFF2-40B4-BE49-F238E27FC236}">
                  <a16:creationId xmlns:a16="http://schemas.microsoft.com/office/drawing/2014/main" id="{6C6112C9-EBC8-6DAE-863C-95ED754CB5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798390" y="1153495"/>
              <a:ext cx="287295" cy="287295"/>
            </a:xfrm>
            <a:prstGeom prst="rect">
              <a:avLst/>
            </a:prstGeom>
          </p:spPr>
        </p:pic>
      </p:grp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87159C03-8784-897D-B5F5-7011C1020AD3}"/>
              </a:ext>
            </a:extLst>
          </p:cNvPr>
          <p:cNvSpPr/>
          <p:nvPr/>
        </p:nvSpPr>
        <p:spPr>
          <a:xfrm>
            <a:off x="5784082" y="4368322"/>
            <a:ext cx="1541490" cy="3108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2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マイナポータル</a:t>
            </a:r>
          </a:p>
        </p:txBody>
      </p:sp>
      <p:sp>
        <p:nvSpPr>
          <p:cNvPr id="61" name="四角形: 角を丸くする 60">
            <a:extLst>
              <a:ext uri="{FF2B5EF4-FFF2-40B4-BE49-F238E27FC236}">
                <a16:creationId xmlns:a16="http://schemas.microsoft.com/office/drawing/2014/main" id="{CB4F7924-6D94-E147-FF11-9471D806FF55}"/>
              </a:ext>
            </a:extLst>
          </p:cNvPr>
          <p:cNvSpPr/>
          <p:nvPr/>
        </p:nvSpPr>
        <p:spPr>
          <a:xfrm>
            <a:off x="133125" y="3549029"/>
            <a:ext cx="1931288" cy="39352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3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オンライン資格確認等システム</a:t>
            </a: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C22DB7C0-8889-15CC-1A0D-177BC000578B}"/>
              </a:ext>
            </a:extLst>
          </p:cNvPr>
          <p:cNvCxnSpPr>
            <a:cxnSpLocks/>
            <a:endCxn id="8" idx="2"/>
          </p:cNvCxnSpPr>
          <p:nvPr/>
        </p:nvCxnSpPr>
        <p:spPr>
          <a:xfrm flipH="1" flipV="1">
            <a:off x="2589319" y="2148660"/>
            <a:ext cx="1882081" cy="57215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07D746B8-093E-AE9F-3625-ABA76B8518EE}"/>
              </a:ext>
            </a:extLst>
          </p:cNvPr>
          <p:cNvCxnSpPr>
            <a:cxnSpLocks/>
          </p:cNvCxnSpPr>
          <p:nvPr/>
        </p:nvCxnSpPr>
        <p:spPr>
          <a:xfrm flipV="1">
            <a:off x="4471400" y="2165390"/>
            <a:ext cx="0" cy="58181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BCA749F3-D5F8-9496-B719-BDA6D77059FF}"/>
              </a:ext>
            </a:extLst>
          </p:cNvPr>
          <p:cNvCxnSpPr>
            <a:cxnSpLocks/>
            <a:endCxn id="98" idx="2"/>
          </p:cNvCxnSpPr>
          <p:nvPr/>
        </p:nvCxnSpPr>
        <p:spPr>
          <a:xfrm flipV="1">
            <a:off x="4477847" y="2139309"/>
            <a:ext cx="1936443" cy="56244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6A25152C-FA0B-0E7A-740C-B6E234ACC97E}"/>
              </a:ext>
            </a:extLst>
          </p:cNvPr>
          <p:cNvGrpSpPr/>
          <p:nvPr/>
        </p:nvGrpSpPr>
        <p:grpSpPr>
          <a:xfrm>
            <a:off x="1413579" y="4780016"/>
            <a:ext cx="3833032" cy="1115342"/>
            <a:chOff x="1966036" y="4283121"/>
            <a:chExt cx="3198000" cy="1199251"/>
          </a:xfrm>
          <a:solidFill>
            <a:srgbClr val="FFFF00"/>
          </a:solidFill>
        </p:grpSpPr>
        <p:sp>
          <p:nvSpPr>
            <p:cNvPr id="66" name="四角形: 角を丸くする 65">
              <a:extLst>
                <a:ext uri="{FF2B5EF4-FFF2-40B4-BE49-F238E27FC236}">
                  <a16:creationId xmlns:a16="http://schemas.microsoft.com/office/drawing/2014/main" id="{C09B1E38-8A63-2019-557E-76FC1AE769C5}"/>
                </a:ext>
              </a:extLst>
            </p:cNvPr>
            <p:cNvSpPr/>
            <p:nvPr/>
          </p:nvSpPr>
          <p:spPr>
            <a:xfrm>
              <a:off x="1966036" y="4283121"/>
              <a:ext cx="3198000" cy="1199251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id="{8A48583A-70DA-8FCE-7113-7E6000B159BC}"/>
                </a:ext>
              </a:extLst>
            </p:cNvPr>
            <p:cNvSpPr txBox="1"/>
            <p:nvPr/>
          </p:nvSpPr>
          <p:spPr>
            <a:xfrm>
              <a:off x="2325646" y="4308198"/>
              <a:ext cx="1157045" cy="36402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医療機関</a:t>
              </a:r>
            </a:p>
          </p:txBody>
        </p:sp>
      </p:grp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BDDABBD5-D068-F748-0A51-28AA4780C917}"/>
              </a:ext>
            </a:extLst>
          </p:cNvPr>
          <p:cNvSpPr/>
          <p:nvPr/>
        </p:nvSpPr>
        <p:spPr>
          <a:xfrm>
            <a:off x="3750411" y="5089237"/>
            <a:ext cx="1014195" cy="6840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marL="0" marR="0" lvl="0" indent="0" algn="ctr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オンライン資格</a:t>
            </a:r>
            <a:endParaRPr kumimoji="1" lang="en-US" altLang="ja-JP" sz="89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  <a:p>
            <a:pPr marL="0" marR="0" lvl="0" indent="0" algn="ctr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確認端末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018DC33F-99AF-79C3-08FA-08ADDAA69172}"/>
              </a:ext>
            </a:extLst>
          </p:cNvPr>
          <p:cNvSpPr/>
          <p:nvPr/>
        </p:nvSpPr>
        <p:spPr>
          <a:xfrm>
            <a:off x="1931242" y="5127749"/>
            <a:ext cx="1300597" cy="6455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5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レセプトコンピュータ</a:t>
            </a:r>
          </a:p>
        </p:txBody>
      </p:sp>
      <p:cxnSp>
        <p:nvCxnSpPr>
          <p:cNvPr id="72" name="コネクタ: カギ線 71">
            <a:extLst>
              <a:ext uri="{FF2B5EF4-FFF2-40B4-BE49-F238E27FC236}">
                <a16:creationId xmlns:a16="http://schemas.microsoft.com/office/drawing/2014/main" id="{86F864F3-CF24-45D0-C6DC-87325537E1EC}"/>
              </a:ext>
            </a:extLst>
          </p:cNvPr>
          <p:cNvCxnSpPr>
            <a:cxnSpLocks/>
            <a:stCxn id="103" idx="1"/>
          </p:cNvCxnSpPr>
          <p:nvPr/>
        </p:nvCxnSpPr>
        <p:spPr>
          <a:xfrm rot="10800000" flipV="1">
            <a:off x="4805981" y="5291589"/>
            <a:ext cx="1721586" cy="139876"/>
          </a:xfrm>
          <a:prstGeom prst="bentConnector3">
            <a:avLst>
              <a:gd name="adj1" fmla="val 50000"/>
            </a:avLst>
          </a:prstGeom>
          <a:ln w="508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四角形: 角を丸くする 72">
            <a:extLst>
              <a:ext uri="{FF2B5EF4-FFF2-40B4-BE49-F238E27FC236}">
                <a16:creationId xmlns:a16="http://schemas.microsoft.com/office/drawing/2014/main" id="{301513AC-F5EB-5815-A2CD-D616DECA20B0}"/>
              </a:ext>
            </a:extLst>
          </p:cNvPr>
          <p:cNvSpPr/>
          <p:nvPr/>
        </p:nvSpPr>
        <p:spPr>
          <a:xfrm>
            <a:off x="2185663" y="2721702"/>
            <a:ext cx="4973878" cy="899594"/>
          </a:xfrm>
          <a:prstGeom prst="round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ECFE9E9E-F46C-E9BA-BDFE-520FBDEC52D9}"/>
              </a:ext>
            </a:extLst>
          </p:cNvPr>
          <p:cNvSpPr txBox="1"/>
          <p:nvPr/>
        </p:nvSpPr>
        <p:spPr>
          <a:xfrm>
            <a:off x="3063240" y="2761760"/>
            <a:ext cx="3573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Public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 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Medical Hub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（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PMH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）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</p:txBody>
      </p:sp>
      <p:sp>
        <p:nvSpPr>
          <p:cNvPr id="77" name="四角形: 角を丸くする 76">
            <a:extLst>
              <a:ext uri="{FF2B5EF4-FFF2-40B4-BE49-F238E27FC236}">
                <a16:creationId xmlns:a16="http://schemas.microsoft.com/office/drawing/2014/main" id="{6DA977F6-6490-4018-1C16-8D20AA1437B7}"/>
              </a:ext>
            </a:extLst>
          </p:cNvPr>
          <p:cNvSpPr/>
          <p:nvPr/>
        </p:nvSpPr>
        <p:spPr>
          <a:xfrm>
            <a:off x="3572221" y="3118092"/>
            <a:ext cx="1907960" cy="363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5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　医療費助成</a:t>
            </a:r>
            <a:endParaRPr kumimoji="1" lang="en-US" altLang="ja-JP" sz="852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  <a:p>
            <a:pPr marL="0" marR="0" lvl="0" indent="0" algn="l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5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　・公費負担　・地方単独負担</a:t>
            </a:r>
          </a:p>
        </p:txBody>
      </p:sp>
      <p:sp>
        <p:nvSpPr>
          <p:cNvPr id="82" name="楕円 81">
            <a:extLst>
              <a:ext uri="{FF2B5EF4-FFF2-40B4-BE49-F238E27FC236}">
                <a16:creationId xmlns:a16="http://schemas.microsoft.com/office/drawing/2014/main" id="{265A55CB-0509-5871-A7DB-B46041CE0ACA}"/>
              </a:ext>
            </a:extLst>
          </p:cNvPr>
          <p:cNvSpPr/>
          <p:nvPr/>
        </p:nvSpPr>
        <p:spPr>
          <a:xfrm>
            <a:off x="4049113" y="3549029"/>
            <a:ext cx="921989" cy="26468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2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API</a:t>
            </a:r>
            <a:endParaRPr kumimoji="1" lang="ja-JP" altLang="en-US" sz="102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</p:txBody>
      </p: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E97F5C65-FC4D-AB54-49FE-3C4E5E433FC7}"/>
              </a:ext>
            </a:extLst>
          </p:cNvPr>
          <p:cNvCxnSpPr>
            <a:cxnSpLocks/>
            <a:stCxn id="104" idx="0"/>
            <a:endCxn id="82" idx="4"/>
          </p:cNvCxnSpPr>
          <p:nvPr/>
        </p:nvCxnSpPr>
        <p:spPr>
          <a:xfrm flipV="1">
            <a:off x="3709530" y="3813718"/>
            <a:ext cx="800578" cy="284578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7E0E9B07-21CE-DF99-8746-221E195C1330}"/>
              </a:ext>
            </a:extLst>
          </p:cNvPr>
          <p:cNvCxnSpPr>
            <a:cxnSpLocks/>
            <a:stCxn id="60" idx="0"/>
            <a:endCxn id="82" idx="4"/>
          </p:cNvCxnSpPr>
          <p:nvPr/>
        </p:nvCxnSpPr>
        <p:spPr>
          <a:xfrm flipH="1" flipV="1">
            <a:off x="4510108" y="3813718"/>
            <a:ext cx="2044719" cy="5546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82CECAE0-C4DF-811D-E253-4B57A27C9B83}"/>
              </a:ext>
            </a:extLst>
          </p:cNvPr>
          <p:cNvCxnSpPr>
            <a:cxnSpLocks/>
            <a:stCxn id="110" idx="1"/>
            <a:endCxn id="60" idx="3"/>
          </p:cNvCxnSpPr>
          <p:nvPr/>
        </p:nvCxnSpPr>
        <p:spPr>
          <a:xfrm flipH="1" flipV="1">
            <a:off x="7325572" y="4523769"/>
            <a:ext cx="221724" cy="492684"/>
          </a:xfrm>
          <a:prstGeom prst="line">
            <a:avLst/>
          </a:prstGeom>
          <a:ln w="12700">
            <a:prstDash val="sysDash"/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13CE397D-505A-6A03-A239-9D2D13C48570}"/>
              </a:ext>
            </a:extLst>
          </p:cNvPr>
          <p:cNvCxnSpPr>
            <a:cxnSpLocks/>
            <a:stCxn id="77" idx="2"/>
            <a:endCxn id="82" idx="0"/>
          </p:cNvCxnSpPr>
          <p:nvPr/>
        </p:nvCxnSpPr>
        <p:spPr>
          <a:xfrm flipH="1">
            <a:off x="4510108" y="3481878"/>
            <a:ext cx="16093" cy="67151"/>
          </a:xfrm>
          <a:prstGeom prst="line">
            <a:avLst/>
          </a:prstGeom>
          <a:ln w="12700">
            <a:head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9FF99B41-6F3F-0A3C-B293-E796F0A8590B}"/>
              </a:ext>
            </a:extLst>
          </p:cNvPr>
          <p:cNvSpPr txBox="1"/>
          <p:nvPr/>
        </p:nvSpPr>
        <p:spPr>
          <a:xfrm>
            <a:off x="7464510" y="4549175"/>
            <a:ext cx="1643879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受給者証の閲覧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BDB61434-D2D9-BD3F-F851-6A7D3CF7DBB7}"/>
              </a:ext>
            </a:extLst>
          </p:cNvPr>
          <p:cNvSpPr txBox="1"/>
          <p:nvPr/>
        </p:nvSpPr>
        <p:spPr>
          <a:xfrm>
            <a:off x="5238729" y="5569296"/>
            <a:ext cx="2509574" cy="24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2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マイナンバーカード</a:t>
            </a:r>
            <a:r>
              <a:rPr kumimoji="0" lang="ja-JP" altLang="en-US" sz="102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を持参して受診</a:t>
            </a:r>
            <a:endParaRPr kumimoji="1" lang="ja-JP" altLang="en-US" sz="102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</p:txBody>
      </p:sp>
      <p:cxnSp>
        <p:nvCxnSpPr>
          <p:cNvPr id="91" name="直線矢印コネクタ 90">
            <a:extLst>
              <a:ext uri="{FF2B5EF4-FFF2-40B4-BE49-F238E27FC236}">
                <a16:creationId xmlns:a16="http://schemas.microsoft.com/office/drawing/2014/main" id="{72322D8F-5C17-559A-8074-5BBE84249928}"/>
              </a:ext>
            </a:extLst>
          </p:cNvPr>
          <p:cNvCxnSpPr>
            <a:cxnSpLocks/>
            <a:stCxn id="68" idx="1"/>
            <a:endCxn id="69" idx="3"/>
          </p:cNvCxnSpPr>
          <p:nvPr/>
        </p:nvCxnSpPr>
        <p:spPr>
          <a:xfrm flipH="1">
            <a:off x="3231839" y="5431257"/>
            <a:ext cx="518572" cy="19256"/>
          </a:xfrm>
          <a:prstGeom prst="straightConnector1">
            <a:avLst/>
          </a:prstGeom>
          <a:ln w="508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9CEAD964-7963-214F-51EA-CECC04612ABC}"/>
              </a:ext>
            </a:extLst>
          </p:cNvPr>
          <p:cNvGrpSpPr/>
          <p:nvPr/>
        </p:nvGrpSpPr>
        <p:grpSpPr>
          <a:xfrm>
            <a:off x="3831704" y="1737259"/>
            <a:ext cx="1421355" cy="448805"/>
            <a:chOff x="3772105" y="918257"/>
            <a:chExt cx="1300163" cy="601067"/>
          </a:xfrm>
        </p:grpSpPr>
        <p:sp>
          <p:nvSpPr>
            <p:cNvPr id="93" name="四角形: 角を丸くする 92">
              <a:extLst>
                <a:ext uri="{FF2B5EF4-FFF2-40B4-BE49-F238E27FC236}">
                  <a16:creationId xmlns:a16="http://schemas.microsoft.com/office/drawing/2014/main" id="{5582F5AB-232A-091A-D722-F25AC01661C0}"/>
                </a:ext>
              </a:extLst>
            </p:cNvPr>
            <p:cNvSpPr/>
            <p:nvPr/>
          </p:nvSpPr>
          <p:spPr>
            <a:xfrm>
              <a:off x="3772105" y="933528"/>
              <a:ext cx="1300163" cy="53696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sp>
          <p:nvSpPr>
            <p:cNvPr id="94" name="テキスト ボックス 93">
              <a:extLst>
                <a:ext uri="{FF2B5EF4-FFF2-40B4-BE49-F238E27FC236}">
                  <a16:creationId xmlns:a16="http://schemas.microsoft.com/office/drawing/2014/main" id="{C626CEB8-BACD-6094-202E-26574A9184EF}"/>
                </a:ext>
              </a:extLst>
            </p:cNvPr>
            <p:cNvSpPr txBox="1"/>
            <p:nvPr/>
          </p:nvSpPr>
          <p:spPr>
            <a:xfrm>
              <a:off x="4021323" y="918257"/>
              <a:ext cx="888475" cy="334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23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自治体</a:t>
              </a:r>
              <a:r>
                <a:rPr kumimoji="1" lang="en-US" altLang="ja-JP" sz="1023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B</a:t>
              </a:r>
              <a:endParaRPr kumimoji="1" lang="ja-JP" altLang="en-US" sz="102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sp>
          <p:nvSpPr>
            <p:cNvPr id="95" name="テキスト ボックス 94">
              <a:extLst>
                <a:ext uri="{FF2B5EF4-FFF2-40B4-BE49-F238E27FC236}">
                  <a16:creationId xmlns:a16="http://schemas.microsoft.com/office/drawing/2014/main" id="{63896C04-283E-3F0B-9E51-75006598DDD5}"/>
                </a:ext>
              </a:extLst>
            </p:cNvPr>
            <p:cNvSpPr txBox="1"/>
            <p:nvPr/>
          </p:nvSpPr>
          <p:spPr>
            <a:xfrm>
              <a:off x="3970977" y="1220053"/>
              <a:ext cx="1095394" cy="299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852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各業務システム</a:t>
              </a:r>
              <a:endParaRPr kumimoji="1" lang="en-US" altLang="ja-JP" sz="85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pic>
          <p:nvPicPr>
            <p:cNvPr id="96" name="グラフィックス 95" descr="データベース 枠線">
              <a:extLst>
                <a:ext uri="{FF2B5EF4-FFF2-40B4-BE49-F238E27FC236}">
                  <a16:creationId xmlns:a16="http://schemas.microsoft.com/office/drawing/2014/main" id="{2F1C668D-033B-E121-E15D-FE437C6996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798390" y="1153495"/>
              <a:ext cx="287295" cy="287295"/>
            </a:xfrm>
            <a:prstGeom prst="rect">
              <a:avLst/>
            </a:prstGeom>
          </p:spPr>
        </p:pic>
      </p:grpSp>
      <p:grpSp>
        <p:nvGrpSpPr>
          <p:cNvPr id="97" name="グループ化 96">
            <a:extLst>
              <a:ext uri="{FF2B5EF4-FFF2-40B4-BE49-F238E27FC236}">
                <a16:creationId xmlns:a16="http://schemas.microsoft.com/office/drawing/2014/main" id="{27678F14-CBEF-9E0F-BE3C-529E278673CF}"/>
              </a:ext>
            </a:extLst>
          </p:cNvPr>
          <p:cNvGrpSpPr/>
          <p:nvPr/>
        </p:nvGrpSpPr>
        <p:grpSpPr>
          <a:xfrm>
            <a:off x="5703612" y="1726966"/>
            <a:ext cx="1421355" cy="448805"/>
            <a:chOff x="3772105" y="918257"/>
            <a:chExt cx="1300163" cy="601067"/>
          </a:xfrm>
        </p:grpSpPr>
        <p:sp>
          <p:nvSpPr>
            <p:cNvPr id="98" name="四角形: 角を丸くする 97">
              <a:extLst>
                <a:ext uri="{FF2B5EF4-FFF2-40B4-BE49-F238E27FC236}">
                  <a16:creationId xmlns:a16="http://schemas.microsoft.com/office/drawing/2014/main" id="{E81FE5B1-A37D-D1D4-CF16-AE870B5A384F}"/>
                </a:ext>
              </a:extLst>
            </p:cNvPr>
            <p:cNvSpPr/>
            <p:nvPr/>
          </p:nvSpPr>
          <p:spPr>
            <a:xfrm>
              <a:off x="3772105" y="933528"/>
              <a:ext cx="1300163" cy="53696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id="{8CF49AE4-BE5C-4A91-5635-1FDBC01347FC}"/>
                </a:ext>
              </a:extLst>
            </p:cNvPr>
            <p:cNvSpPr txBox="1"/>
            <p:nvPr/>
          </p:nvSpPr>
          <p:spPr>
            <a:xfrm>
              <a:off x="4021323" y="918257"/>
              <a:ext cx="888475" cy="334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2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自治体</a:t>
              </a:r>
              <a:r>
                <a:rPr kumimoji="1" lang="en-US" altLang="ja-JP" sz="102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C</a:t>
              </a:r>
              <a:endParaRPr kumimoji="1" lang="ja-JP" altLang="en-US" sz="102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id="{D3E2A8E9-FDE8-998D-4EC3-033D82305539}"/>
                </a:ext>
              </a:extLst>
            </p:cNvPr>
            <p:cNvSpPr txBox="1"/>
            <p:nvPr/>
          </p:nvSpPr>
          <p:spPr>
            <a:xfrm>
              <a:off x="3970977" y="1220053"/>
              <a:ext cx="1095394" cy="299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91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852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Roboto"/>
                  <a:ea typeface="游ゴシック"/>
                  <a:cs typeface="+mn-cs"/>
                </a:rPr>
                <a:t>各業務システム</a:t>
              </a:r>
              <a:endParaRPr kumimoji="1" lang="en-US" altLang="ja-JP" sz="85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endParaRPr>
            </a:p>
          </p:txBody>
        </p:sp>
        <p:pic>
          <p:nvPicPr>
            <p:cNvPr id="101" name="グラフィックス 100" descr="データベース 枠線">
              <a:extLst>
                <a:ext uri="{FF2B5EF4-FFF2-40B4-BE49-F238E27FC236}">
                  <a16:creationId xmlns:a16="http://schemas.microsoft.com/office/drawing/2014/main" id="{8FF368C5-CC0D-F338-8142-09A69A1F1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798390" y="1153495"/>
              <a:ext cx="287295" cy="287295"/>
            </a:xfrm>
            <a:prstGeom prst="rect">
              <a:avLst/>
            </a:prstGeom>
          </p:spPr>
        </p:pic>
      </p:grpSp>
      <p:sp>
        <p:nvSpPr>
          <p:cNvPr id="104" name="フローチャート: 和接合 103">
            <a:extLst>
              <a:ext uri="{FF2B5EF4-FFF2-40B4-BE49-F238E27FC236}">
                <a16:creationId xmlns:a16="http://schemas.microsoft.com/office/drawing/2014/main" id="{1BDF16E9-292B-208B-15D4-96DC50A48BCE}"/>
              </a:ext>
            </a:extLst>
          </p:cNvPr>
          <p:cNvSpPr/>
          <p:nvPr/>
        </p:nvSpPr>
        <p:spPr>
          <a:xfrm>
            <a:off x="2809071" y="4098296"/>
            <a:ext cx="1800917" cy="540053"/>
          </a:xfrm>
          <a:prstGeom prst="flowChartSummingJunction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閉域網</a:t>
            </a:r>
          </a:p>
        </p:txBody>
      </p:sp>
      <p:cxnSp>
        <p:nvCxnSpPr>
          <p:cNvPr id="105" name="直線矢印コネクタ 104">
            <a:extLst>
              <a:ext uri="{FF2B5EF4-FFF2-40B4-BE49-F238E27FC236}">
                <a16:creationId xmlns:a16="http://schemas.microsoft.com/office/drawing/2014/main" id="{856D5D50-4205-A294-5C4E-0EE655500C0E}"/>
              </a:ext>
            </a:extLst>
          </p:cNvPr>
          <p:cNvCxnSpPr>
            <a:cxnSpLocks/>
          </p:cNvCxnSpPr>
          <p:nvPr/>
        </p:nvCxnSpPr>
        <p:spPr>
          <a:xfrm>
            <a:off x="3983165" y="4634727"/>
            <a:ext cx="241974" cy="436921"/>
          </a:xfrm>
          <a:prstGeom prst="straightConnector1">
            <a:avLst/>
          </a:prstGeom>
          <a:ln w="50800" cmpd="dbl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2F6C7992-263C-719A-6553-1C5E81939D86}"/>
              </a:ext>
            </a:extLst>
          </p:cNvPr>
          <p:cNvCxnSpPr>
            <a:cxnSpLocks/>
            <a:endCxn id="61" idx="3"/>
          </p:cNvCxnSpPr>
          <p:nvPr/>
        </p:nvCxnSpPr>
        <p:spPr>
          <a:xfrm flipH="1" flipV="1">
            <a:off x="2064413" y="3745790"/>
            <a:ext cx="1169148" cy="387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" name="図 102">
            <a:extLst>
              <a:ext uri="{FF2B5EF4-FFF2-40B4-BE49-F238E27FC236}">
                <a16:creationId xmlns:a16="http://schemas.microsoft.com/office/drawing/2014/main" id="{D4CBA6BD-9ECA-A701-D107-70F69549839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7567" y="5019515"/>
            <a:ext cx="816223" cy="544148"/>
          </a:xfrm>
          <a:prstGeom prst="rect">
            <a:avLst/>
          </a:prstGeom>
        </p:spPr>
      </p:pic>
      <p:pic>
        <p:nvPicPr>
          <p:cNvPr id="109" name="図 108">
            <a:extLst>
              <a:ext uri="{FF2B5EF4-FFF2-40B4-BE49-F238E27FC236}">
                <a16:creationId xmlns:a16="http://schemas.microsoft.com/office/drawing/2014/main" id="{E73A6311-325A-05DE-AE1A-991E9F72170A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5154" y="4869054"/>
            <a:ext cx="641296" cy="626964"/>
          </a:xfrm>
          <a:prstGeom prst="rect">
            <a:avLst/>
          </a:prstGeom>
        </p:spPr>
      </p:pic>
      <p:pic>
        <p:nvPicPr>
          <p:cNvPr id="110" name="図 109">
            <a:extLst>
              <a:ext uri="{FF2B5EF4-FFF2-40B4-BE49-F238E27FC236}">
                <a16:creationId xmlns:a16="http://schemas.microsoft.com/office/drawing/2014/main" id="{80765A5D-A4B1-0880-4F5C-E2AE93A593C2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7296" y="4814373"/>
            <a:ext cx="213045" cy="404159"/>
          </a:xfrm>
          <a:prstGeom prst="rect">
            <a:avLst/>
          </a:prstGeom>
        </p:spPr>
      </p:pic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DC2AE6F4-3DA4-4619-6E9E-7DA7AE00F220}"/>
              </a:ext>
            </a:extLst>
          </p:cNvPr>
          <p:cNvSpPr txBox="1"/>
          <p:nvPr/>
        </p:nvSpPr>
        <p:spPr>
          <a:xfrm>
            <a:off x="7653819" y="5523529"/>
            <a:ext cx="632631" cy="24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77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2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住民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4444A6-9A0D-798C-13BD-FCC9F029A739}"/>
              </a:ext>
            </a:extLst>
          </p:cNvPr>
          <p:cNvSpPr txBox="1"/>
          <p:nvPr/>
        </p:nvSpPr>
        <p:spPr>
          <a:xfrm>
            <a:off x="1413579" y="5963680"/>
            <a:ext cx="6468565" cy="8463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＜医療機関側＞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　・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PMH</a:t>
            </a: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から閉域網を通じてオンライン資格確認端末に対して、受給者情報をデータ形式（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XML</a:t>
            </a: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）　</a:t>
            </a:r>
            <a:endParaRPr kumimoji="1" lang="en-US" altLang="ja-JP" sz="11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FF0000"/>
                </a:solidFill>
                <a:latin typeface="Roboto"/>
                <a:ea typeface="游ゴシック"/>
              </a:rPr>
              <a:t>　　</a:t>
            </a: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で送付（ファイル形式によるやり取りではないため、ウィルス感染等のリスクはない）</a:t>
            </a:r>
            <a:endParaRPr kumimoji="1" lang="en-US" altLang="ja-JP" sz="11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solidFill>
                  <a:srgbClr val="FF0000"/>
                </a:solidFill>
                <a:latin typeface="Roboto"/>
                <a:ea typeface="游ゴシック"/>
              </a:rPr>
              <a:t>　・医療機関→</a:t>
            </a:r>
            <a:r>
              <a:rPr kumimoji="1" lang="en-US" altLang="ja-JP" sz="1100" dirty="0">
                <a:solidFill>
                  <a:srgbClr val="FF0000"/>
                </a:solidFill>
                <a:latin typeface="Roboto"/>
                <a:ea typeface="游ゴシック"/>
              </a:rPr>
              <a:t>PMH</a:t>
            </a:r>
            <a:r>
              <a:rPr kumimoji="1" lang="ja-JP" altLang="en-US" sz="1100" dirty="0">
                <a:solidFill>
                  <a:srgbClr val="FF0000"/>
                </a:solidFill>
                <a:latin typeface="Roboto"/>
                <a:ea typeface="游ゴシック"/>
              </a:rPr>
              <a:t>への情報登録はない（医療機関側が保有する情報に漏洩リスクはない）</a:t>
            </a:r>
            <a:endParaRPr kumimoji="1" lang="en-US" altLang="ja-JP" sz="11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5308AA-D44A-CBAA-CF00-B8D50C9D4E11}"/>
              </a:ext>
            </a:extLst>
          </p:cNvPr>
          <p:cNvSpPr txBox="1"/>
          <p:nvPr/>
        </p:nvSpPr>
        <p:spPr>
          <a:xfrm>
            <a:off x="1402659" y="1093158"/>
            <a:ext cx="6468565" cy="5078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　　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＜自治体側＞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Roboto"/>
              <a:ea typeface="游ゴシック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自治体</a:t>
            </a:r>
            <a:r>
              <a:rPr lang="ja-JP" altLang="en-US" sz="1100" dirty="0">
                <a:solidFill>
                  <a:srgbClr val="FF0000"/>
                </a:solidFill>
                <a:latin typeface="Roboto"/>
                <a:ea typeface="游ゴシック"/>
              </a:rPr>
              <a:t>から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PMH</a:t>
            </a: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に対して受給者証（患者）情報登録し、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PMH</a:t>
            </a: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/>
                <a:ea typeface="游ゴシック"/>
                <a:cs typeface="+mn-cs"/>
              </a:rPr>
              <a:t>において管理を行う</a:t>
            </a:r>
          </a:p>
        </p:txBody>
      </p:sp>
      <p:sp>
        <p:nvSpPr>
          <p:cNvPr id="119" name="スライド番号プレースホルダー 9">
            <a:extLst>
              <a:ext uri="{FF2B5EF4-FFF2-40B4-BE49-F238E27FC236}">
                <a16:creationId xmlns:a16="http://schemas.microsoft.com/office/drawing/2014/main" id="{BD589DE7-0CB9-4EC2-B9F2-C8A3F37899B7}"/>
              </a:ext>
            </a:extLst>
          </p:cNvPr>
          <p:cNvSpPr txBox="1">
            <a:spLocks/>
          </p:cNvSpPr>
          <p:nvPr/>
        </p:nvSpPr>
        <p:spPr>
          <a:xfrm>
            <a:off x="8835390" y="6451556"/>
            <a:ext cx="723900" cy="273844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84B6D6-E10A-4B5D-8A02-89C12A880666}" type="slidenum">
              <a:rPr lang="ja-JP" altLang="en-US" sz="2800" smtClean="0">
                <a:solidFill>
                  <a:srgbClr val="0070C0"/>
                </a:solidFill>
              </a:rPr>
              <a:pPr/>
              <a:t>2</a:t>
            </a:fld>
            <a:endParaRPr lang="ja-JP" altLang="en-US" sz="1200" dirty="0">
              <a:solidFill>
                <a:srgbClr val="0070C0"/>
              </a:solidFill>
            </a:endParaRPr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E3A83F80-CB4E-4E54-8767-2256850691A9}"/>
              </a:ext>
            </a:extLst>
          </p:cNvPr>
          <p:cNvSpPr txBox="1"/>
          <p:nvPr/>
        </p:nvSpPr>
        <p:spPr>
          <a:xfrm>
            <a:off x="67586" y="3946932"/>
            <a:ext cx="23694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00" dirty="0"/>
              <a:t>マイナンバーカードを保険証として使用し、それを読み取り、資格確認を行うためのシステム。患者の保険や服用薬剤情報を医療機関がその場で確認出来る。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6346472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デジタル庁_20210907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デジ庁">
      <a:majorFont>
        <a:latin typeface="Noto Sans JP 見出し"/>
        <a:ea typeface="Noto Sans JP 見出し"/>
        <a:cs typeface=""/>
      </a:majorFont>
      <a:minorFont>
        <a:latin typeface="游ゴシック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_Agency_Powerpoint_Template_JA_Wide" id="{BBEB91CB-58E1-4C2D-80C2-2798298F4F4C}" vid="{1D442F1E-F6D9-4C84-BE32-6A75489F6BA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画面に合わせる (4:3)</PresentationFormat>
  <Paragraphs>71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Meiryo UI</vt:lpstr>
      <vt:lpstr>Noto Sans JP 見出し</vt:lpstr>
      <vt:lpstr>游ゴシック</vt:lpstr>
      <vt:lpstr>Yu Gothic Medium</vt:lpstr>
      <vt:lpstr>Arial</vt:lpstr>
      <vt:lpstr>Roboto</vt:lpstr>
      <vt:lpstr>Wingdings</vt:lpstr>
      <vt:lpstr>1_デジタル庁_20210907</vt:lpstr>
      <vt:lpstr>think-cell スライド</vt:lpstr>
      <vt:lpstr>PowerPoint プレゼンテーション</vt:lpstr>
      <vt:lpstr>PMHシステム概要図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2026-03-09T08:32:45Z</dcterms:created>
  <dcterms:modified xsi:type="dcterms:W3CDTF">2026-03-09T08:32:54Z</dcterms:modified>
</cp:coreProperties>
</file>