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2" r:id="rId1"/>
  </p:sldMasterIdLst>
  <p:notesMasterIdLst>
    <p:notesMasterId r:id="rId3"/>
  </p:notesMasterIdLst>
  <p:sldIdLst>
    <p:sldId id="279" r:id="rId2"/>
  </p:sldIdLst>
  <p:sldSz cx="21674138" cy="16256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FCF8"/>
    <a:srgbClr val="FFCCFF"/>
    <a:srgbClr val="F3FEFF"/>
    <a:srgbClr val="E5FFFE"/>
    <a:srgbClr val="FEF7DE"/>
    <a:srgbClr val="CCFFFF"/>
    <a:srgbClr val="DCF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40" d="100"/>
          <a:sy n="40" d="100"/>
        </p:scale>
        <p:origin x="9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5B14E-D04E-4824-991E-3E70C68D0300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EB18E-1629-4AFF-8609-E4C06380FD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7394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561" y="2660416"/>
            <a:ext cx="18423017" cy="5659496"/>
          </a:xfrm>
        </p:spPr>
        <p:txBody>
          <a:bodyPr anchor="b"/>
          <a:lstStyle>
            <a:lvl1pPr algn="ctr">
              <a:defRPr sz="1422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9267" y="8538164"/>
            <a:ext cx="16255604" cy="3924769"/>
          </a:xfrm>
        </p:spPr>
        <p:txBody>
          <a:bodyPr/>
          <a:lstStyle>
            <a:lvl1pPr marL="0" indent="0" algn="ctr">
              <a:buNone/>
              <a:defRPr sz="5689"/>
            </a:lvl1pPr>
            <a:lvl2pPr marL="1083701" indent="0" algn="ctr">
              <a:buNone/>
              <a:defRPr sz="4741"/>
            </a:lvl2pPr>
            <a:lvl3pPr marL="2167402" indent="0" algn="ctr">
              <a:buNone/>
              <a:defRPr sz="4267"/>
            </a:lvl3pPr>
            <a:lvl4pPr marL="3251103" indent="0" algn="ctr">
              <a:buNone/>
              <a:defRPr sz="3792"/>
            </a:lvl4pPr>
            <a:lvl5pPr marL="4334805" indent="0" algn="ctr">
              <a:buNone/>
              <a:defRPr sz="3792"/>
            </a:lvl5pPr>
            <a:lvl6pPr marL="5418506" indent="0" algn="ctr">
              <a:buNone/>
              <a:defRPr sz="3792"/>
            </a:lvl6pPr>
            <a:lvl7pPr marL="6502207" indent="0" algn="ctr">
              <a:buNone/>
              <a:defRPr sz="3792"/>
            </a:lvl7pPr>
            <a:lvl8pPr marL="7585908" indent="0" algn="ctr">
              <a:buNone/>
              <a:defRPr sz="3792"/>
            </a:lvl8pPr>
            <a:lvl9pPr marL="8669609" indent="0" algn="ctr">
              <a:buNone/>
              <a:defRPr sz="3792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2508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60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10556" y="865481"/>
            <a:ext cx="4673486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90098" y="865481"/>
            <a:ext cx="13749531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37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3313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810" y="4052716"/>
            <a:ext cx="18693944" cy="6762043"/>
          </a:xfrm>
        </p:spPr>
        <p:txBody>
          <a:bodyPr anchor="b"/>
          <a:lstStyle>
            <a:lvl1pPr>
              <a:defRPr sz="1422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8810" y="10878731"/>
            <a:ext cx="18693944" cy="3555999"/>
          </a:xfrm>
        </p:spPr>
        <p:txBody>
          <a:bodyPr/>
          <a:lstStyle>
            <a:lvl1pPr marL="0" indent="0">
              <a:buNone/>
              <a:defRPr sz="5689">
                <a:solidFill>
                  <a:schemeClr val="tx1"/>
                </a:solidFill>
              </a:defRPr>
            </a:lvl1pPr>
            <a:lvl2pPr marL="1083701" indent="0">
              <a:buNone/>
              <a:defRPr sz="4741">
                <a:solidFill>
                  <a:schemeClr val="tx1">
                    <a:tint val="75000"/>
                  </a:schemeClr>
                </a:solidFill>
              </a:defRPr>
            </a:lvl2pPr>
            <a:lvl3pPr marL="2167402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3pPr>
            <a:lvl4pPr marL="3251103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4pPr>
            <a:lvl5pPr marL="4334805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5pPr>
            <a:lvl6pPr marL="5418506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6pPr>
            <a:lvl7pPr marL="6502207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7pPr>
            <a:lvl8pPr marL="7585908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8pPr>
            <a:lvl9pPr marL="8669609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5472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90097" y="4327407"/>
            <a:ext cx="9211509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532" y="4327407"/>
            <a:ext cx="9211509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4230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865485"/>
            <a:ext cx="18693944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2922" y="3984979"/>
            <a:ext cx="9169175" cy="1952977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01" indent="0">
              <a:buNone/>
              <a:defRPr sz="4741" b="1"/>
            </a:lvl2pPr>
            <a:lvl3pPr marL="2167402" indent="0">
              <a:buNone/>
              <a:defRPr sz="4267" b="1"/>
            </a:lvl3pPr>
            <a:lvl4pPr marL="3251103" indent="0">
              <a:buNone/>
              <a:defRPr sz="3792" b="1"/>
            </a:lvl4pPr>
            <a:lvl5pPr marL="4334805" indent="0">
              <a:buNone/>
              <a:defRPr sz="3792" b="1"/>
            </a:lvl5pPr>
            <a:lvl6pPr marL="5418506" indent="0">
              <a:buNone/>
              <a:defRPr sz="3792" b="1"/>
            </a:lvl6pPr>
            <a:lvl7pPr marL="6502207" indent="0">
              <a:buNone/>
              <a:defRPr sz="3792" b="1"/>
            </a:lvl7pPr>
            <a:lvl8pPr marL="7585908" indent="0">
              <a:buNone/>
              <a:defRPr sz="3792" b="1"/>
            </a:lvl8pPr>
            <a:lvl9pPr marL="8669609" indent="0">
              <a:buNone/>
              <a:defRPr sz="379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92922" y="5937956"/>
            <a:ext cx="9169175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533" y="3984979"/>
            <a:ext cx="9214332" cy="1952977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01" indent="0">
              <a:buNone/>
              <a:defRPr sz="4741" b="1"/>
            </a:lvl2pPr>
            <a:lvl3pPr marL="2167402" indent="0">
              <a:buNone/>
              <a:defRPr sz="4267" b="1"/>
            </a:lvl3pPr>
            <a:lvl4pPr marL="3251103" indent="0">
              <a:buNone/>
              <a:defRPr sz="3792" b="1"/>
            </a:lvl4pPr>
            <a:lvl5pPr marL="4334805" indent="0">
              <a:buNone/>
              <a:defRPr sz="3792" b="1"/>
            </a:lvl5pPr>
            <a:lvl6pPr marL="5418506" indent="0">
              <a:buNone/>
              <a:defRPr sz="3792" b="1"/>
            </a:lvl6pPr>
            <a:lvl7pPr marL="6502207" indent="0">
              <a:buNone/>
              <a:defRPr sz="3792" b="1"/>
            </a:lvl7pPr>
            <a:lvl8pPr marL="7585908" indent="0">
              <a:buNone/>
              <a:defRPr sz="3792" b="1"/>
            </a:lvl8pPr>
            <a:lvl9pPr marL="8669609" indent="0">
              <a:buNone/>
              <a:defRPr sz="379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533" y="5937956"/>
            <a:ext cx="9214332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454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49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200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1083733"/>
            <a:ext cx="6990474" cy="3793067"/>
          </a:xfrm>
        </p:spPr>
        <p:txBody>
          <a:bodyPr anchor="b"/>
          <a:lstStyle>
            <a:lvl1pPr>
              <a:defRPr sz="758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14332" y="2340567"/>
            <a:ext cx="10972532" cy="11552296"/>
          </a:xfrm>
        </p:spPr>
        <p:txBody>
          <a:bodyPr/>
          <a:lstStyle>
            <a:lvl1pPr>
              <a:defRPr sz="7585"/>
            </a:lvl1pPr>
            <a:lvl2pPr>
              <a:defRPr sz="6637"/>
            </a:lvl2pPr>
            <a:lvl3pPr>
              <a:defRPr sz="5689"/>
            </a:lvl3pPr>
            <a:lvl4pPr>
              <a:defRPr sz="4741"/>
            </a:lvl4pPr>
            <a:lvl5pPr>
              <a:defRPr sz="4741"/>
            </a:lvl5pPr>
            <a:lvl6pPr>
              <a:defRPr sz="4741"/>
            </a:lvl6pPr>
            <a:lvl7pPr>
              <a:defRPr sz="4741"/>
            </a:lvl7pPr>
            <a:lvl8pPr>
              <a:defRPr sz="4741"/>
            </a:lvl8pPr>
            <a:lvl9pPr>
              <a:defRPr sz="474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0" y="4876800"/>
            <a:ext cx="6990474" cy="9034875"/>
          </a:xfrm>
        </p:spPr>
        <p:txBody>
          <a:bodyPr/>
          <a:lstStyle>
            <a:lvl1pPr marL="0" indent="0">
              <a:buNone/>
              <a:defRPr sz="3792"/>
            </a:lvl1pPr>
            <a:lvl2pPr marL="1083701" indent="0">
              <a:buNone/>
              <a:defRPr sz="3318"/>
            </a:lvl2pPr>
            <a:lvl3pPr marL="2167402" indent="0">
              <a:buNone/>
              <a:defRPr sz="2844"/>
            </a:lvl3pPr>
            <a:lvl4pPr marL="3251103" indent="0">
              <a:buNone/>
              <a:defRPr sz="2370"/>
            </a:lvl4pPr>
            <a:lvl5pPr marL="4334805" indent="0">
              <a:buNone/>
              <a:defRPr sz="2370"/>
            </a:lvl5pPr>
            <a:lvl6pPr marL="5418506" indent="0">
              <a:buNone/>
              <a:defRPr sz="2370"/>
            </a:lvl6pPr>
            <a:lvl7pPr marL="6502207" indent="0">
              <a:buNone/>
              <a:defRPr sz="2370"/>
            </a:lvl7pPr>
            <a:lvl8pPr marL="7585908" indent="0">
              <a:buNone/>
              <a:defRPr sz="2370"/>
            </a:lvl8pPr>
            <a:lvl9pPr marL="8669609" indent="0">
              <a:buNone/>
              <a:defRPr sz="237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4564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1083733"/>
            <a:ext cx="6990474" cy="3793067"/>
          </a:xfrm>
        </p:spPr>
        <p:txBody>
          <a:bodyPr anchor="b"/>
          <a:lstStyle>
            <a:lvl1pPr>
              <a:defRPr sz="758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14332" y="2340567"/>
            <a:ext cx="10972532" cy="11552296"/>
          </a:xfrm>
        </p:spPr>
        <p:txBody>
          <a:bodyPr anchor="t"/>
          <a:lstStyle>
            <a:lvl1pPr marL="0" indent="0">
              <a:buNone/>
              <a:defRPr sz="7585"/>
            </a:lvl1pPr>
            <a:lvl2pPr marL="1083701" indent="0">
              <a:buNone/>
              <a:defRPr sz="6637"/>
            </a:lvl2pPr>
            <a:lvl3pPr marL="2167402" indent="0">
              <a:buNone/>
              <a:defRPr sz="5689"/>
            </a:lvl3pPr>
            <a:lvl4pPr marL="3251103" indent="0">
              <a:buNone/>
              <a:defRPr sz="4741"/>
            </a:lvl4pPr>
            <a:lvl5pPr marL="4334805" indent="0">
              <a:buNone/>
              <a:defRPr sz="4741"/>
            </a:lvl5pPr>
            <a:lvl6pPr marL="5418506" indent="0">
              <a:buNone/>
              <a:defRPr sz="4741"/>
            </a:lvl6pPr>
            <a:lvl7pPr marL="6502207" indent="0">
              <a:buNone/>
              <a:defRPr sz="4741"/>
            </a:lvl7pPr>
            <a:lvl8pPr marL="7585908" indent="0">
              <a:buNone/>
              <a:defRPr sz="4741"/>
            </a:lvl8pPr>
            <a:lvl9pPr marL="8669609" indent="0">
              <a:buNone/>
              <a:defRPr sz="4741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0" y="4876800"/>
            <a:ext cx="6990474" cy="9034875"/>
          </a:xfrm>
        </p:spPr>
        <p:txBody>
          <a:bodyPr/>
          <a:lstStyle>
            <a:lvl1pPr marL="0" indent="0">
              <a:buNone/>
              <a:defRPr sz="3792"/>
            </a:lvl1pPr>
            <a:lvl2pPr marL="1083701" indent="0">
              <a:buNone/>
              <a:defRPr sz="3318"/>
            </a:lvl2pPr>
            <a:lvl3pPr marL="2167402" indent="0">
              <a:buNone/>
              <a:defRPr sz="2844"/>
            </a:lvl3pPr>
            <a:lvl4pPr marL="3251103" indent="0">
              <a:buNone/>
              <a:defRPr sz="2370"/>
            </a:lvl4pPr>
            <a:lvl5pPr marL="4334805" indent="0">
              <a:buNone/>
              <a:defRPr sz="2370"/>
            </a:lvl5pPr>
            <a:lvl6pPr marL="5418506" indent="0">
              <a:buNone/>
              <a:defRPr sz="2370"/>
            </a:lvl6pPr>
            <a:lvl7pPr marL="6502207" indent="0">
              <a:buNone/>
              <a:defRPr sz="2370"/>
            </a:lvl7pPr>
            <a:lvl8pPr marL="7585908" indent="0">
              <a:buNone/>
              <a:defRPr sz="2370"/>
            </a:lvl8pPr>
            <a:lvl9pPr marL="8669609" indent="0">
              <a:buNone/>
              <a:defRPr sz="237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A9258-89F4-4269-ACCA-E141D3D2511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42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90097" y="865485"/>
            <a:ext cx="18693944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097" y="4327407"/>
            <a:ext cx="18693944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90097" y="15066908"/>
            <a:ext cx="4876681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A9258-89F4-4269-ACCA-E141D3D2511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79558" y="15066908"/>
            <a:ext cx="7315022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07360" y="15066908"/>
            <a:ext cx="4876681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16F4B-8837-4EA1-BB29-1C83376E70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7051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2167402" rtl="0" eaLnBrk="1" latinLnBrk="0" hangingPunct="1">
        <a:lnSpc>
          <a:spcPct val="90000"/>
        </a:lnSpc>
        <a:spcBef>
          <a:spcPct val="0"/>
        </a:spcBef>
        <a:buNone/>
        <a:defRPr kumimoji="1" sz="104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1851" indent="-541851" algn="l" defTabSz="2167402" rtl="0" eaLnBrk="1" latinLnBrk="0" hangingPunct="1">
        <a:lnSpc>
          <a:spcPct val="90000"/>
        </a:lnSpc>
        <a:spcBef>
          <a:spcPts val="2370"/>
        </a:spcBef>
        <a:buFont typeface="Arial" panose="020B0604020202020204" pitchFamily="34" charset="0"/>
        <a:buChar char="•"/>
        <a:defRPr kumimoji="1" sz="6637" kern="1200">
          <a:solidFill>
            <a:schemeClr val="tx1"/>
          </a:solidFill>
          <a:latin typeface="+mn-lt"/>
          <a:ea typeface="+mn-ea"/>
          <a:cs typeface="+mn-cs"/>
        </a:defRPr>
      </a:lvl1pPr>
      <a:lvl2pPr marL="1625552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709253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3pPr>
      <a:lvl4pPr marL="3792954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4pPr>
      <a:lvl5pPr marL="4876655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5pPr>
      <a:lvl6pPr marL="5960356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6pPr>
      <a:lvl7pPr marL="7044058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7pPr>
      <a:lvl8pPr marL="8127759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8pPr>
      <a:lvl9pPr marL="9211460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1083701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167402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3pPr>
      <a:lvl4pPr marL="3251103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4pPr>
      <a:lvl5pPr marL="4334805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5pPr>
      <a:lvl6pPr marL="5418506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6pPr>
      <a:lvl7pPr marL="6502207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7pPr>
      <a:lvl8pPr marL="7585908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8pPr>
      <a:lvl9pPr marL="8669609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6" descr="ソース画像を表示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4503" y="2567390"/>
            <a:ext cx="2306631" cy="1729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3" name="楕円 92"/>
          <p:cNvSpPr/>
          <p:nvPr/>
        </p:nvSpPr>
        <p:spPr>
          <a:xfrm>
            <a:off x="12860765" y="2789605"/>
            <a:ext cx="7079054" cy="468334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7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04" name="楕円 103"/>
          <p:cNvSpPr/>
          <p:nvPr/>
        </p:nvSpPr>
        <p:spPr>
          <a:xfrm>
            <a:off x="3750383" y="3063743"/>
            <a:ext cx="4072397" cy="521050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7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51" name="楕円 50"/>
          <p:cNvSpPr/>
          <p:nvPr/>
        </p:nvSpPr>
        <p:spPr>
          <a:xfrm>
            <a:off x="12924335" y="8651135"/>
            <a:ext cx="7074821" cy="470524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7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50" name="楕円 49"/>
          <p:cNvSpPr/>
          <p:nvPr/>
        </p:nvSpPr>
        <p:spPr>
          <a:xfrm>
            <a:off x="3636462" y="9391650"/>
            <a:ext cx="4243278" cy="584481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7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543" y="10506850"/>
            <a:ext cx="1815199" cy="1739513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471" y="10921412"/>
            <a:ext cx="1763944" cy="1831620"/>
          </a:xfrm>
          <a:prstGeom prst="rect">
            <a:avLst/>
          </a:prstGeom>
        </p:spPr>
      </p:pic>
      <p:pic>
        <p:nvPicPr>
          <p:cNvPr id="6" name="Picture 2" descr="https://1.bp.blogspot.com/-zsvV61uSZso/XqUWwnefOWI/AAAAAAABYkI/3fZEvg6qLXAsjP7ydzrfRNPXHwWigYGeQCNcBGAsYHQ/s1600/soudan_uketsuke_madoguchi_sheet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1471" y="12781177"/>
            <a:ext cx="1763944" cy="1763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グループ化 6"/>
          <p:cNvGrpSpPr/>
          <p:nvPr/>
        </p:nvGrpSpPr>
        <p:grpSpPr>
          <a:xfrm>
            <a:off x="10700348" y="10873793"/>
            <a:ext cx="1844579" cy="1879239"/>
            <a:chOff x="4238178" y="995665"/>
            <a:chExt cx="843051" cy="858892"/>
          </a:xfrm>
        </p:grpSpPr>
        <p:pic>
          <p:nvPicPr>
            <p:cNvPr id="48" name="Picture 4" descr="市役所のイラスト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8178" y="1011506"/>
              <a:ext cx="843051" cy="8430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正方形/長方形 48"/>
            <p:cNvSpPr/>
            <p:nvPr/>
          </p:nvSpPr>
          <p:spPr>
            <a:xfrm>
              <a:off x="4382807" y="995665"/>
              <a:ext cx="553792" cy="23774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7" dirty="0">
                  <a:solidFill>
                    <a:schemeClr val="tx1"/>
                  </a:solidFill>
                  <a:latin typeface="HG創英角ﾎﾟｯﾌﾟ体" panose="040B0A09000000000000" pitchFamily="49" charset="-128"/>
                  <a:ea typeface="HG創英角ﾎﾟｯﾌﾟ体" panose="040B0A09000000000000" pitchFamily="49" charset="-128"/>
                </a:rPr>
                <a:t>府庁</a:t>
              </a:r>
            </a:p>
          </p:txBody>
        </p:sp>
      </p:grpSp>
      <p:cxnSp>
        <p:nvCxnSpPr>
          <p:cNvPr id="9" name="直線矢印コネクタ 8"/>
          <p:cNvCxnSpPr/>
          <p:nvPr/>
        </p:nvCxnSpPr>
        <p:spPr>
          <a:xfrm>
            <a:off x="2965756" y="11456071"/>
            <a:ext cx="1890415" cy="0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3452248" y="10243024"/>
            <a:ext cx="774571" cy="11528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29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持参</a:t>
            </a:r>
            <a:endParaRPr kumimoji="1" lang="en-US" altLang="ja-JP" sz="2297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29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又は</a:t>
            </a:r>
            <a:endParaRPr kumimoji="1" lang="en-US" altLang="ja-JP" sz="2297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29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郵送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0198754" y="15087743"/>
            <a:ext cx="3200198" cy="664205"/>
          </a:xfrm>
          <a:prstGeom prst="rect">
            <a:avLst/>
          </a:prstGeom>
          <a:noFill/>
          <a:ln>
            <a:noFill/>
          </a:ln>
          <a:effectLst>
            <a:glow rad="127000">
              <a:schemeClr val="bg1"/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2188" b="1" dirty="0">
                <a:solidFill>
                  <a:schemeClr val="tx1"/>
                </a:solidFill>
                <a:effectLst>
                  <a:glow rad="127000">
                    <a:schemeClr val="bg1"/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住民基本台帳ネット</a:t>
            </a:r>
            <a:endParaRPr kumimoji="1" lang="en-US" altLang="ja-JP" sz="2188" b="1" dirty="0">
              <a:solidFill>
                <a:schemeClr val="tx1"/>
              </a:solidFill>
              <a:effectLst>
                <a:glow rad="127000">
                  <a:schemeClr val="bg1"/>
                </a:glo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kumimoji="1" lang="ja-JP" altLang="en-US" sz="2188" b="1" dirty="0">
                <a:solidFill>
                  <a:schemeClr val="tx1"/>
                </a:solidFill>
                <a:effectLst>
                  <a:glow rad="127000">
                    <a:schemeClr val="bg1"/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ワークシステム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230516" y="12236827"/>
            <a:ext cx="1194558" cy="4964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626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申請者</a:t>
            </a:r>
          </a:p>
        </p:txBody>
      </p:sp>
      <p:cxnSp>
        <p:nvCxnSpPr>
          <p:cNvPr id="15" name="直線矢印コネクタ 14"/>
          <p:cNvCxnSpPr/>
          <p:nvPr/>
        </p:nvCxnSpPr>
        <p:spPr>
          <a:xfrm>
            <a:off x="6570329" y="11393974"/>
            <a:ext cx="4332202" cy="0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7364010" y="10732237"/>
            <a:ext cx="774571" cy="445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29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進達</a:t>
            </a:r>
          </a:p>
        </p:txBody>
      </p:sp>
      <p:cxnSp>
        <p:nvCxnSpPr>
          <p:cNvPr id="17" name="直線矢印コネクタ 16"/>
          <p:cNvCxnSpPr/>
          <p:nvPr/>
        </p:nvCxnSpPr>
        <p:spPr>
          <a:xfrm rot="5400000">
            <a:off x="11369157" y="13318798"/>
            <a:ext cx="118151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>
            <a:off x="12345186" y="11393974"/>
            <a:ext cx="3104419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8485863" y="10512930"/>
            <a:ext cx="1433406" cy="79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29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送付リスト</a:t>
            </a:r>
            <a:endParaRPr kumimoji="1" lang="en-US" altLang="ja-JP" sz="2297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29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書類一式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2535987" y="10668007"/>
            <a:ext cx="2662908" cy="5636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313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本人及び支給認定基準世帯員の</a:t>
            </a:r>
            <a:endParaRPr kumimoji="1" lang="en-US" altLang="ja-JP" sz="1313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313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世帯番号および</a:t>
            </a:r>
            <a:r>
              <a:rPr kumimoji="1" lang="ja-JP" altLang="en-US" sz="17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課税情報検索</a:t>
            </a:r>
          </a:p>
        </p:txBody>
      </p:sp>
      <p:cxnSp>
        <p:nvCxnSpPr>
          <p:cNvPr id="21" name="直線矢印コネクタ 20"/>
          <p:cNvCxnSpPr/>
          <p:nvPr/>
        </p:nvCxnSpPr>
        <p:spPr>
          <a:xfrm rot="10800000">
            <a:off x="6596605" y="11983777"/>
            <a:ext cx="4332202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6735879" y="12097428"/>
            <a:ext cx="4020652" cy="967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7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補正依頼</a:t>
            </a:r>
            <a:endParaRPr kumimoji="1" lang="en-US" altLang="ja-JP" sz="17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313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不足分の支給認定基準世帯員のマイナンバー照会</a:t>
            </a:r>
            <a:endParaRPr kumimoji="1" lang="en-US" altLang="ja-JP" sz="1313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313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社会保険非課税者または未申告によるエラーとなった</a:t>
            </a:r>
            <a:endParaRPr kumimoji="1" lang="en-US" altLang="ja-JP" sz="1313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313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者の課税証明書照会</a:t>
            </a:r>
          </a:p>
        </p:txBody>
      </p:sp>
      <p:cxnSp>
        <p:nvCxnSpPr>
          <p:cNvPr id="23" name="直線矢印コネクタ 22"/>
          <p:cNvCxnSpPr/>
          <p:nvPr/>
        </p:nvCxnSpPr>
        <p:spPr>
          <a:xfrm flipH="1">
            <a:off x="12372387" y="11750875"/>
            <a:ext cx="3032290" cy="163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12784534" y="11856784"/>
            <a:ext cx="2270173" cy="967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7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検索結果</a:t>
            </a:r>
            <a:endParaRPr kumimoji="1" lang="en-US" altLang="ja-JP" sz="17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313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1313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kumimoji="1" lang="ja-JP" altLang="en-US" sz="1313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未申告によるエラーや</a:t>
            </a:r>
            <a:endParaRPr kumimoji="1" lang="en-US" altLang="ja-JP" sz="1313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313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社会保険非課税の場合は</a:t>
            </a:r>
            <a:endParaRPr kumimoji="1" lang="en-US" altLang="ja-JP" sz="1313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313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補正依頼となる。</a:t>
            </a:r>
            <a:endParaRPr kumimoji="1" lang="en-US" altLang="ja-JP" sz="1313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cxnSp>
        <p:nvCxnSpPr>
          <p:cNvPr id="25" name="直線矢印コネクタ 24"/>
          <p:cNvCxnSpPr/>
          <p:nvPr/>
        </p:nvCxnSpPr>
        <p:spPr>
          <a:xfrm flipH="1">
            <a:off x="3114119" y="12047791"/>
            <a:ext cx="128766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3043691" y="11576602"/>
            <a:ext cx="1364476" cy="445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29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補正照会</a:t>
            </a:r>
          </a:p>
        </p:txBody>
      </p:sp>
      <p:cxnSp>
        <p:nvCxnSpPr>
          <p:cNvPr id="27" name="直線矢印コネクタ 26"/>
          <p:cNvCxnSpPr/>
          <p:nvPr/>
        </p:nvCxnSpPr>
        <p:spPr>
          <a:xfrm>
            <a:off x="3166309" y="12395738"/>
            <a:ext cx="1271722" cy="1188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3163957" y="12530118"/>
            <a:ext cx="1582512" cy="445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9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補正回答</a:t>
            </a:r>
          </a:p>
        </p:txBody>
      </p:sp>
      <p:cxnSp>
        <p:nvCxnSpPr>
          <p:cNvPr id="31" name="直線矢印コネクタ 30"/>
          <p:cNvCxnSpPr/>
          <p:nvPr/>
        </p:nvCxnSpPr>
        <p:spPr>
          <a:xfrm flipV="1">
            <a:off x="11595166" y="10502233"/>
            <a:ext cx="4432326" cy="882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/>
          <p:nvPr/>
        </p:nvCxnSpPr>
        <p:spPr>
          <a:xfrm rot="5400000">
            <a:off x="11437630" y="10663847"/>
            <a:ext cx="315069" cy="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/>
          <p:nvPr/>
        </p:nvCxnSpPr>
        <p:spPr>
          <a:xfrm rot="5400000">
            <a:off x="15751806" y="10843929"/>
            <a:ext cx="551371" cy="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図 3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6498" y="11046663"/>
            <a:ext cx="1106987" cy="1081042"/>
          </a:xfrm>
          <a:prstGeom prst="rect">
            <a:avLst/>
          </a:prstGeom>
        </p:spPr>
      </p:pic>
      <p:sp>
        <p:nvSpPr>
          <p:cNvPr id="35" name="正方形/長方形 34"/>
          <p:cNvSpPr/>
          <p:nvPr/>
        </p:nvSpPr>
        <p:spPr>
          <a:xfrm>
            <a:off x="16194092" y="10485186"/>
            <a:ext cx="3200198" cy="358744"/>
          </a:xfrm>
          <a:prstGeom prst="rect">
            <a:avLst/>
          </a:prstGeom>
          <a:noFill/>
          <a:ln>
            <a:noFill/>
          </a:ln>
          <a:effectLst>
            <a:glow rad="127000">
              <a:schemeClr val="bg1"/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2188" b="1" dirty="0">
                <a:solidFill>
                  <a:schemeClr val="tx1"/>
                </a:solidFill>
                <a:effectLst>
                  <a:glow rad="127000">
                    <a:schemeClr val="bg1"/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中間サーバー</a:t>
            </a:r>
            <a:endParaRPr kumimoji="1" lang="en-US" altLang="ja-JP" sz="2188" b="1" dirty="0">
              <a:solidFill>
                <a:schemeClr val="tx1"/>
              </a:solidFill>
              <a:effectLst>
                <a:glow rad="127000">
                  <a:schemeClr val="bg1"/>
                </a:glo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cxnSp>
        <p:nvCxnSpPr>
          <p:cNvPr id="36" name="直線矢印コネクタ 35"/>
          <p:cNvCxnSpPr/>
          <p:nvPr/>
        </p:nvCxnSpPr>
        <p:spPr>
          <a:xfrm>
            <a:off x="16625183" y="11412254"/>
            <a:ext cx="1420859" cy="5625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/>
          <p:nvPr/>
        </p:nvCxnSpPr>
        <p:spPr>
          <a:xfrm flipH="1">
            <a:off x="16580986" y="11712369"/>
            <a:ext cx="1338701" cy="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>
            <a:off x="14487074" y="11981923"/>
            <a:ext cx="3200198" cy="358744"/>
          </a:xfrm>
          <a:prstGeom prst="rect">
            <a:avLst/>
          </a:prstGeom>
          <a:noFill/>
          <a:ln>
            <a:noFill/>
          </a:ln>
          <a:effectLst>
            <a:glow rad="127000">
              <a:schemeClr val="bg1"/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2188" b="1" dirty="0">
                <a:solidFill>
                  <a:schemeClr val="tx1"/>
                </a:solidFill>
                <a:effectLst>
                  <a:glow rad="127000">
                    <a:schemeClr val="bg1"/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統合宛名システム</a:t>
            </a:r>
            <a:endParaRPr kumimoji="1" lang="en-US" altLang="ja-JP" sz="2188" b="1" dirty="0">
              <a:solidFill>
                <a:schemeClr val="tx1"/>
              </a:solidFill>
              <a:effectLst>
                <a:glow rad="127000">
                  <a:schemeClr val="bg1"/>
                </a:glo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16572889" y="10951017"/>
            <a:ext cx="1324402" cy="3953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照会・登録</a:t>
            </a:r>
            <a:endParaRPr kumimoji="1" lang="en-US" altLang="ja-JP" sz="1969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6879435" y="11700183"/>
            <a:ext cx="691215" cy="3953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回答</a:t>
            </a:r>
          </a:p>
        </p:txBody>
      </p:sp>
      <p:pic>
        <p:nvPicPr>
          <p:cNvPr id="41" name="Picture 2" descr="https://1.bp.blogspot.com/-TKjTYaM3rk8/WLEuop1AmWI/AAAAAAABCFw/syyafF_VhcwrIjov-ieSP59D9rBsS6MUwCLcB/s800/computer05_businessman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32535" y="10985230"/>
            <a:ext cx="1107293" cy="1114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https://1.bp.blogspot.com/-TKjTYaM3rk8/WLEuop1AmWI/AAAAAAABCFw/syyafF_VhcwrIjov-ieSP59D9rBsS6MUwCLcB/s800/computer05_businessman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0287" y="13714834"/>
            <a:ext cx="1488114" cy="1497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3" name="直線矢印コネクタ 42"/>
          <p:cNvCxnSpPr/>
          <p:nvPr/>
        </p:nvCxnSpPr>
        <p:spPr>
          <a:xfrm flipV="1">
            <a:off x="11297624" y="12682163"/>
            <a:ext cx="0" cy="110274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/>
          <p:cNvSpPr txBox="1"/>
          <p:nvPr/>
        </p:nvSpPr>
        <p:spPr>
          <a:xfrm>
            <a:off x="11278655" y="12865635"/>
            <a:ext cx="565788" cy="698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結果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2441730" y="14117437"/>
            <a:ext cx="2637221" cy="7657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申請者の世帯状況確認</a:t>
            </a:r>
            <a:endParaRPr kumimoji="1" lang="en-US" altLang="ja-JP" sz="17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313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・同一住所検索</a:t>
            </a:r>
            <a:endParaRPr kumimoji="1" lang="en-US" altLang="ja-JP" sz="1313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313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・世帯員候補の個人番号取得</a:t>
            </a:r>
            <a:endParaRPr kumimoji="1" lang="en-US" altLang="ja-JP" sz="1313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1888994" y="12853137"/>
            <a:ext cx="565788" cy="698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検索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13449943" y="9934954"/>
            <a:ext cx="2000690" cy="398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188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副本登録</a:t>
            </a:r>
          </a:p>
        </p:txBody>
      </p:sp>
      <p:sp>
        <p:nvSpPr>
          <p:cNvPr id="58" name="正方形/長方形 57"/>
          <p:cNvSpPr/>
          <p:nvPr/>
        </p:nvSpPr>
        <p:spPr>
          <a:xfrm>
            <a:off x="13396878" y="3931115"/>
            <a:ext cx="2000690" cy="398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188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副本登録</a:t>
            </a:r>
          </a:p>
        </p:txBody>
      </p:sp>
      <p:pic>
        <p:nvPicPr>
          <p:cNvPr id="59" name="図 5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543" y="5045628"/>
            <a:ext cx="1815199" cy="1739513"/>
          </a:xfrm>
          <a:prstGeom prst="rect">
            <a:avLst/>
          </a:prstGeom>
        </p:spPr>
      </p:pic>
      <p:pic>
        <p:nvPicPr>
          <p:cNvPr id="60" name="図 5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471" y="3702224"/>
            <a:ext cx="1763944" cy="1831620"/>
          </a:xfrm>
          <a:prstGeom prst="rect">
            <a:avLst/>
          </a:prstGeom>
        </p:spPr>
      </p:pic>
      <p:pic>
        <p:nvPicPr>
          <p:cNvPr id="61" name="Picture 2" descr="https://1.bp.blogspot.com/-zsvV61uSZso/XqUWwnefOWI/AAAAAAABYkI/3fZEvg6qLXAsjP7ydzrfRNPXHwWigYGeQCNcBGAsYHQ/s1600/soudan_uketsuke_madoguchi_sheet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1471" y="5561989"/>
            <a:ext cx="1763944" cy="1763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2" name="グループ化 61"/>
          <p:cNvGrpSpPr/>
          <p:nvPr/>
        </p:nvGrpSpPr>
        <p:grpSpPr>
          <a:xfrm>
            <a:off x="10840606" y="5231853"/>
            <a:ext cx="1844579" cy="1879239"/>
            <a:chOff x="4238178" y="995665"/>
            <a:chExt cx="843051" cy="858892"/>
          </a:xfrm>
        </p:grpSpPr>
        <p:pic>
          <p:nvPicPr>
            <p:cNvPr id="101" name="Picture 4" descr="市役所のイラスト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8178" y="1011506"/>
              <a:ext cx="843051" cy="8430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2" name="正方形/長方形 101"/>
            <p:cNvSpPr/>
            <p:nvPr/>
          </p:nvSpPr>
          <p:spPr>
            <a:xfrm>
              <a:off x="4382807" y="995665"/>
              <a:ext cx="553792" cy="23774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7" dirty="0">
                  <a:solidFill>
                    <a:schemeClr val="tx1"/>
                  </a:solidFill>
                  <a:latin typeface="HG創英角ﾎﾟｯﾌﾟ体" panose="040B0A09000000000000" pitchFamily="49" charset="-128"/>
                  <a:ea typeface="HG創英角ﾎﾟｯﾌﾟ体" panose="040B0A09000000000000" pitchFamily="49" charset="-128"/>
                </a:rPr>
                <a:t>府庁</a:t>
              </a:r>
            </a:p>
          </p:txBody>
        </p:sp>
      </p:grpSp>
      <p:cxnSp>
        <p:nvCxnSpPr>
          <p:cNvPr id="65" name="直線矢印コネクタ 64"/>
          <p:cNvCxnSpPr/>
          <p:nvPr/>
        </p:nvCxnSpPr>
        <p:spPr>
          <a:xfrm>
            <a:off x="2942644" y="5926121"/>
            <a:ext cx="1890415" cy="0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/>
          <p:cNvSpPr txBox="1"/>
          <p:nvPr/>
        </p:nvSpPr>
        <p:spPr>
          <a:xfrm>
            <a:off x="3452248" y="4680225"/>
            <a:ext cx="774571" cy="11528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29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持参</a:t>
            </a:r>
            <a:endParaRPr kumimoji="1" lang="en-US" altLang="ja-JP" sz="2297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29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又は</a:t>
            </a:r>
            <a:endParaRPr kumimoji="1" lang="en-US" altLang="ja-JP" sz="2297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29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郵送</a:t>
            </a: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1230516" y="6805985"/>
            <a:ext cx="1194558" cy="4964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626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申請者</a:t>
            </a:r>
          </a:p>
        </p:txBody>
      </p:sp>
      <p:cxnSp>
        <p:nvCxnSpPr>
          <p:cNvPr id="74" name="直線矢印コネクタ 73"/>
          <p:cNvCxnSpPr/>
          <p:nvPr/>
        </p:nvCxnSpPr>
        <p:spPr>
          <a:xfrm>
            <a:off x="6683308" y="5874425"/>
            <a:ext cx="4332202" cy="0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テキスト ボックス 74"/>
          <p:cNvSpPr txBox="1"/>
          <p:nvPr/>
        </p:nvSpPr>
        <p:spPr>
          <a:xfrm>
            <a:off x="7563153" y="5139104"/>
            <a:ext cx="774571" cy="445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29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進達</a:t>
            </a: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8682354" y="4868032"/>
            <a:ext cx="1433406" cy="79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29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送付リスト</a:t>
            </a:r>
            <a:endParaRPr kumimoji="1" lang="en-US" altLang="ja-JP" sz="2297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29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書類一式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7879740" y="6074390"/>
            <a:ext cx="2512226" cy="3616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7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kumimoji="1" lang="ja-JP" altLang="en-US" sz="17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補正依頼する場合あり</a:t>
            </a:r>
            <a:endParaRPr kumimoji="1" lang="en-US" altLang="ja-JP" sz="17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14238679" y="5328885"/>
            <a:ext cx="4183189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４情報（氏名・性別・生年月日・住所）により</a:t>
            </a:r>
            <a:endParaRPr kumimoji="1" lang="en-US" altLang="ja-JP" sz="1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患者のマイナンバーを取得し登録（紐づけ）</a:t>
            </a:r>
            <a:endParaRPr kumimoji="1" lang="en-US" altLang="ja-JP" sz="16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cxnSp>
        <p:nvCxnSpPr>
          <p:cNvPr id="96" name="直線矢印コネクタ 95"/>
          <p:cNvCxnSpPr/>
          <p:nvPr/>
        </p:nvCxnSpPr>
        <p:spPr>
          <a:xfrm rot="5400000">
            <a:off x="11575591" y="4868031"/>
            <a:ext cx="315069" cy="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矢印コネクタ 96"/>
          <p:cNvCxnSpPr/>
          <p:nvPr/>
        </p:nvCxnSpPr>
        <p:spPr>
          <a:xfrm rot="5400000">
            <a:off x="18261196" y="4990827"/>
            <a:ext cx="551371" cy="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8" name="図 9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5087" y="5311547"/>
            <a:ext cx="1106987" cy="1081042"/>
          </a:xfrm>
          <a:prstGeom prst="rect">
            <a:avLst/>
          </a:prstGeom>
        </p:spPr>
      </p:pic>
      <p:sp>
        <p:nvSpPr>
          <p:cNvPr id="99" name="正方形/長方形 98"/>
          <p:cNvSpPr/>
          <p:nvPr/>
        </p:nvSpPr>
        <p:spPr>
          <a:xfrm>
            <a:off x="17377473" y="6307414"/>
            <a:ext cx="3200198" cy="358744"/>
          </a:xfrm>
          <a:prstGeom prst="rect">
            <a:avLst/>
          </a:prstGeom>
          <a:noFill/>
          <a:ln>
            <a:noFill/>
          </a:ln>
          <a:effectLst>
            <a:glow rad="127000">
              <a:schemeClr val="bg1"/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2188" b="1" dirty="0">
                <a:solidFill>
                  <a:schemeClr val="tx1"/>
                </a:solidFill>
                <a:effectLst>
                  <a:glow rad="127000">
                    <a:schemeClr val="bg1"/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中間サーバー</a:t>
            </a:r>
            <a:endParaRPr kumimoji="1" lang="en-US" altLang="ja-JP" sz="2188" b="1" dirty="0">
              <a:solidFill>
                <a:schemeClr val="tx1"/>
              </a:solidFill>
              <a:effectLst>
                <a:glow rad="127000">
                  <a:schemeClr val="bg1"/>
                </a:glo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476868" y="3118065"/>
            <a:ext cx="3475631" cy="6983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938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≪情報連携前≫</a:t>
            </a:r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515235" y="8964827"/>
            <a:ext cx="1960793" cy="6983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938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≪現在≫</a:t>
            </a:r>
          </a:p>
        </p:txBody>
      </p:sp>
      <p:pic>
        <p:nvPicPr>
          <p:cNvPr id="108" name="Picture 2" descr="ソース画像を表示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1549" y="3304803"/>
            <a:ext cx="999951" cy="769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9" name="直線矢印コネクタ 108"/>
          <p:cNvCxnSpPr/>
          <p:nvPr/>
        </p:nvCxnSpPr>
        <p:spPr>
          <a:xfrm flipV="1">
            <a:off x="11199650" y="4103250"/>
            <a:ext cx="0" cy="102397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矢印コネクタ 109"/>
          <p:cNvCxnSpPr/>
          <p:nvPr/>
        </p:nvCxnSpPr>
        <p:spPr>
          <a:xfrm flipH="1">
            <a:off x="11483493" y="4198509"/>
            <a:ext cx="0" cy="102397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線矢印コネクタ 94"/>
          <p:cNvCxnSpPr/>
          <p:nvPr/>
        </p:nvCxnSpPr>
        <p:spPr>
          <a:xfrm>
            <a:off x="11762894" y="4710496"/>
            <a:ext cx="6773988" cy="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テキスト ボックス 110"/>
          <p:cNvSpPr txBox="1"/>
          <p:nvPr/>
        </p:nvSpPr>
        <p:spPr>
          <a:xfrm>
            <a:off x="8606652" y="3554854"/>
            <a:ext cx="2249334" cy="79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29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保険者照会</a:t>
            </a:r>
            <a:endParaRPr kumimoji="1" lang="en-US" altLang="ja-JP" sz="2297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29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課税証明書送付</a:t>
            </a:r>
            <a:endParaRPr kumimoji="1" lang="en-US" altLang="ja-JP" sz="2297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12" name="Picture 6" descr="ソース画像を表示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6019" y="8575812"/>
            <a:ext cx="2306631" cy="1729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2" descr="ソース画像を表示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1937" y="9442378"/>
            <a:ext cx="999951" cy="769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1" name="直線矢印コネクタ 160"/>
          <p:cNvCxnSpPr/>
          <p:nvPr/>
        </p:nvCxnSpPr>
        <p:spPr>
          <a:xfrm flipV="1">
            <a:off x="10950094" y="10120779"/>
            <a:ext cx="0" cy="7089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直線矢印コネクタ 161"/>
          <p:cNvCxnSpPr/>
          <p:nvPr/>
        </p:nvCxnSpPr>
        <p:spPr>
          <a:xfrm rot="10800000" flipV="1">
            <a:off x="11328912" y="10187163"/>
            <a:ext cx="0" cy="7089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テキスト ボックス 162"/>
          <p:cNvSpPr txBox="1"/>
          <p:nvPr/>
        </p:nvSpPr>
        <p:spPr>
          <a:xfrm>
            <a:off x="8431305" y="9409068"/>
            <a:ext cx="2249334" cy="79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29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保険者照会</a:t>
            </a:r>
            <a:endParaRPr kumimoji="1" lang="en-US" altLang="ja-JP" sz="2297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297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課税証明書送付</a:t>
            </a:r>
            <a:endParaRPr kumimoji="1" lang="en-US" altLang="ja-JP" sz="2297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86" name="Picture 2" descr="https://1.bp.blogspot.com/-TKjTYaM3rk8/WLEuop1AmWI/AAAAAAABCFw/syyafF_VhcwrIjov-ieSP59D9rBsS6MUwCLcB/s800/computer05_businessman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5400" y="3925594"/>
            <a:ext cx="1107293" cy="1114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" name="正方形/長方形 86"/>
          <p:cNvSpPr/>
          <p:nvPr/>
        </p:nvSpPr>
        <p:spPr>
          <a:xfrm>
            <a:off x="14613972" y="4943123"/>
            <a:ext cx="3200198" cy="358744"/>
          </a:xfrm>
          <a:prstGeom prst="rect">
            <a:avLst/>
          </a:prstGeom>
          <a:noFill/>
          <a:ln>
            <a:noFill/>
          </a:ln>
          <a:effectLst>
            <a:glow rad="127000">
              <a:schemeClr val="bg1"/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2188" b="1" dirty="0">
                <a:solidFill>
                  <a:schemeClr val="tx1"/>
                </a:solidFill>
                <a:effectLst>
                  <a:glow rad="127000">
                    <a:schemeClr val="bg1"/>
                  </a:glo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統合宛名システム</a:t>
            </a:r>
            <a:endParaRPr kumimoji="1" lang="en-US" altLang="ja-JP" sz="2188" b="1" dirty="0">
              <a:solidFill>
                <a:schemeClr val="tx1"/>
              </a:solidFill>
              <a:effectLst>
                <a:glow rad="127000">
                  <a:schemeClr val="bg1"/>
                </a:glo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0" y="767076"/>
            <a:ext cx="21674138" cy="70766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36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指定難病マイナンバー情報連携事業</a:t>
            </a:r>
            <a:r>
              <a:rPr kumimoji="1" lang="ja-JP" altLang="en-US" sz="3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</a:t>
            </a:r>
            <a:endParaRPr kumimoji="1" lang="en-US" altLang="ja-JP" sz="3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21DDA7E8-EC3F-FE52-C4BB-9134C20CFF06}"/>
              </a:ext>
            </a:extLst>
          </p:cNvPr>
          <p:cNvSpPr txBox="1"/>
          <p:nvPr/>
        </p:nvSpPr>
        <p:spPr>
          <a:xfrm>
            <a:off x="405170" y="2026849"/>
            <a:ext cx="2583148" cy="534806"/>
          </a:xfrm>
          <a:prstGeom prst="rect">
            <a:avLst/>
          </a:prstGeom>
          <a:solidFill>
            <a:schemeClr val="tx1"/>
          </a:solidFill>
        </p:spPr>
        <p:txBody>
          <a:bodyPr wrap="none" lIns="177231" tIns="118154" rIns="177231" rtlCol="0">
            <a:spAutoFit/>
          </a:bodyPr>
          <a:lstStyle/>
          <a:p>
            <a:pPr defTabSz="750265"/>
            <a:r>
              <a:rPr kumimoji="1" lang="ja-JP" altLang="en-US" sz="2400" b="1" spc="492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事務フロー　</a:t>
            </a:r>
          </a:p>
        </p:txBody>
      </p:sp>
      <p:sp>
        <p:nvSpPr>
          <p:cNvPr id="105" name="正方形/長方形 104"/>
          <p:cNvSpPr/>
          <p:nvPr/>
        </p:nvSpPr>
        <p:spPr>
          <a:xfrm>
            <a:off x="407194" y="2540672"/>
            <a:ext cx="20859750" cy="1321127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kumimoji="1" lang="ja-JP" altLang="en-US" sz="2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5104A141-A6E3-4C13-B623-0B82920589B1}"/>
              </a:ext>
            </a:extLst>
          </p:cNvPr>
          <p:cNvSpPr txBox="1"/>
          <p:nvPr/>
        </p:nvSpPr>
        <p:spPr>
          <a:xfrm>
            <a:off x="12991873" y="9013579"/>
            <a:ext cx="3308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保険証情報　</a:t>
            </a:r>
            <a:endParaRPr kumimoji="1" lang="en-US" altLang="ja-JP" sz="1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ﾏｲﾅﾝﾊﾞｰｶｰﾄﾞと健康保険証の一体化</a:t>
            </a:r>
            <a:endParaRPr kumimoji="1" lang="en-US" altLang="ja-JP" sz="1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乗算 1"/>
          <p:cNvSpPr/>
          <p:nvPr/>
        </p:nvSpPr>
        <p:spPr>
          <a:xfrm>
            <a:off x="12247142" y="4055240"/>
            <a:ext cx="1336983" cy="1321409"/>
          </a:xfrm>
          <a:prstGeom prst="mathMultiply">
            <a:avLst>
              <a:gd name="adj1" fmla="val 11020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12492333" y="5102144"/>
            <a:ext cx="9800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002060"/>
                </a:solidFill>
              </a:rPr>
              <a:t>未実施</a:t>
            </a:r>
          </a:p>
        </p:txBody>
      </p:sp>
    </p:spTree>
    <p:extLst>
      <p:ext uri="{BB962C8B-B14F-4D97-AF65-F5344CB8AC3E}">
        <p14:creationId xmlns:p14="http://schemas.microsoft.com/office/powerpoint/2010/main" val="407267452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199</Words>
  <Application>Microsoft Office PowerPoint</Application>
  <PresentationFormat>ユーザー設定</PresentationFormat>
  <Paragraphs>57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HG創英角ﾎﾟｯﾌﾟ体</vt:lpstr>
      <vt:lpstr>UD デジタル 教科書体 N-B</vt:lpstr>
      <vt:lpstr>UD デジタル 教科書体 NK-R</vt:lpstr>
      <vt:lpstr>UD デジタル 教科書体 NP-R</vt:lpstr>
      <vt:lpstr>游ゴシック</vt:lpstr>
      <vt:lpstr>Arial</vt:lpstr>
      <vt:lpstr>Calibri</vt:lpstr>
      <vt:lpstr>Calibri Light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2026-03-09T08:31:52Z</dcterms:created>
  <dcterms:modified xsi:type="dcterms:W3CDTF">2026-03-09T08:31:58Z</dcterms:modified>
</cp:coreProperties>
</file>