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9"/>
  </p:notesMasterIdLst>
  <p:sldIdLst>
    <p:sldId id="256" r:id="rId2"/>
    <p:sldId id="290" r:id="rId3"/>
    <p:sldId id="291" r:id="rId4"/>
    <p:sldId id="287" r:id="rId5"/>
    <p:sldId id="286" r:id="rId6"/>
    <p:sldId id="289" r:id="rId7"/>
    <p:sldId id="288" r:id="rId8"/>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99CC"/>
    <a:srgbClr val="6699FF"/>
    <a:srgbClr val="3399FF"/>
    <a:srgbClr val="99CC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70354" autoAdjust="0"/>
  </p:normalViewPr>
  <p:slideViewPr>
    <p:cSldViewPr snapToGrid="0">
      <p:cViewPr varScale="1">
        <p:scale>
          <a:sx n="97" d="100"/>
          <a:sy n="97" d="100"/>
        </p:scale>
        <p:origin x="749" y="82"/>
      </p:cViewPr>
      <p:guideLst/>
    </p:cSldViewPr>
  </p:slideViewPr>
  <p:notesTextViewPr>
    <p:cViewPr>
      <p:scale>
        <a:sx n="1" d="1"/>
        <a:sy n="1" d="1"/>
      </p:scale>
      <p:origin x="0" y="0"/>
    </p:cViewPr>
  </p:notesTextViewPr>
  <p:notesViewPr>
    <p:cSldViewPr snapToGrid="0">
      <p:cViewPr>
        <p:scale>
          <a:sx n="100" d="100"/>
          <a:sy n="100" d="100"/>
        </p:scale>
        <p:origin x="2414" y="-8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4CDBDA7E-B9B2-4E5E-A158-CE148B161565}" type="datetimeFigureOut">
              <a:rPr kumimoji="1" lang="ja-JP" altLang="en-US" smtClean="0"/>
              <a:t>2026/3/4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DFF369F1-2B35-423E-AAC3-9958D063C5F4}" type="slidenum">
              <a:rPr kumimoji="1" lang="ja-JP" altLang="en-US" smtClean="0"/>
              <a:t>‹#›</a:t>
            </a:fld>
            <a:endParaRPr kumimoji="1" lang="ja-JP" altLang="en-US"/>
          </a:p>
        </p:txBody>
      </p:sp>
    </p:spTree>
    <p:extLst>
      <p:ext uri="{BB962C8B-B14F-4D97-AF65-F5344CB8AC3E}">
        <p14:creationId xmlns:p14="http://schemas.microsoft.com/office/powerpoint/2010/main" val="7659510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FF369F1-2B35-423E-AAC3-9958D063C5F4}" type="slidenum">
              <a:rPr kumimoji="1" lang="ja-JP" altLang="en-US" smtClean="0"/>
              <a:t>1</a:t>
            </a:fld>
            <a:endParaRPr kumimoji="1" lang="ja-JP" altLang="en-US"/>
          </a:p>
        </p:txBody>
      </p:sp>
    </p:spTree>
    <p:extLst>
      <p:ext uri="{BB962C8B-B14F-4D97-AF65-F5344CB8AC3E}">
        <p14:creationId xmlns:p14="http://schemas.microsoft.com/office/powerpoint/2010/main" val="3229575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0720" y="4783305"/>
            <a:ext cx="5445760" cy="4467056"/>
          </a:xfrm>
        </p:spPr>
        <p:txBody>
          <a:bodyPr/>
          <a:lstStyle/>
          <a:p>
            <a:endParaRPr kumimoji="1" lang="ja-JP" altLang="en-US" sz="1200" dirty="0">
              <a:latin typeface="+mn-ea"/>
            </a:endParaRPr>
          </a:p>
        </p:txBody>
      </p:sp>
      <p:sp>
        <p:nvSpPr>
          <p:cNvPr id="4" name="スライド番号プレースホルダー 3"/>
          <p:cNvSpPr>
            <a:spLocks noGrp="1"/>
          </p:cNvSpPr>
          <p:nvPr>
            <p:ph type="sldNum" sz="quarter" idx="5"/>
          </p:nvPr>
        </p:nvSpPr>
        <p:spPr/>
        <p:txBody>
          <a:bodyPr/>
          <a:lstStyle/>
          <a:p>
            <a:fld id="{DFF369F1-2B35-423E-AAC3-9958D063C5F4}" type="slidenum">
              <a:rPr kumimoji="1" lang="ja-JP" altLang="en-US" smtClean="0"/>
              <a:t>2</a:t>
            </a:fld>
            <a:endParaRPr kumimoji="1" lang="ja-JP" altLang="en-US"/>
          </a:p>
        </p:txBody>
      </p:sp>
    </p:spTree>
    <p:extLst>
      <p:ext uri="{BB962C8B-B14F-4D97-AF65-F5344CB8AC3E}">
        <p14:creationId xmlns:p14="http://schemas.microsoft.com/office/powerpoint/2010/main" val="2933480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dirty="0">
              <a:latin typeface="+mn-ea"/>
            </a:endParaRPr>
          </a:p>
        </p:txBody>
      </p:sp>
      <p:sp>
        <p:nvSpPr>
          <p:cNvPr id="4" name="スライド番号プレースホルダー 3"/>
          <p:cNvSpPr>
            <a:spLocks noGrp="1"/>
          </p:cNvSpPr>
          <p:nvPr>
            <p:ph type="sldNum" sz="quarter" idx="5"/>
          </p:nvPr>
        </p:nvSpPr>
        <p:spPr/>
        <p:txBody>
          <a:bodyPr/>
          <a:lstStyle/>
          <a:p>
            <a:fld id="{DFF369F1-2B35-423E-AAC3-9958D063C5F4}" type="slidenum">
              <a:rPr kumimoji="1" lang="ja-JP" altLang="en-US" smtClean="0"/>
              <a:t>3</a:t>
            </a:fld>
            <a:endParaRPr kumimoji="1" lang="ja-JP" altLang="en-US"/>
          </a:p>
        </p:txBody>
      </p:sp>
    </p:spTree>
    <p:extLst>
      <p:ext uri="{BB962C8B-B14F-4D97-AF65-F5344CB8AC3E}">
        <p14:creationId xmlns:p14="http://schemas.microsoft.com/office/powerpoint/2010/main" val="17353070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n-ea"/>
            </a:endParaRPr>
          </a:p>
        </p:txBody>
      </p:sp>
      <p:sp>
        <p:nvSpPr>
          <p:cNvPr id="4" name="スライド番号プレースホルダー 3"/>
          <p:cNvSpPr>
            <a:spLocks noGrp="1"/>
          </p:cNvSpPr>
          <p:nvPr>
            <p:ph type="sldNum" sz="quarter" idx="5"/>
          </p:nvPr>
        </p:nvSpPr>
        <p:spPr/>
        <p:txBody>
          <a:bodyPr/>
          <a:lstStyle/>
          <a:p>
            <a:fld id="{DFF369F1-2B35-423E-AAC3-9958D063C5F4}" type="slidenum">
              <a:rPr kumimoji="1" lang="ja-JP" altLang="en-US" smtClean="0"/>
              <a:t>4</a:t>
            </a:fld>
            <a:endParaRPr kumimoji="1" lang="ja-JP" altLang="en-US"/>
          </a:p>
        </p:txBody>
      </p:sp>
    </p:spTree>
    <p:extLst>
      <p:ext uri="{BB962C8B-B14F-4D97-AF65-F5344CB8AC3E}">
        <p14:creationId xmlns:p14="http://schemas.microsoft.com/office/powerpoint/2010/main" val="22133953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n-ea"/>
            </a:endParaRPr>
          </a:p>
        </p:txBody>
      </p:sp>
      <p:sp>
        <p:nvSpPr>
          <p:cNvPr id="4" name="スライド番号プレースホルダー 3"/>
          <p:cNvSpPr>
            <a:spLocks noGrp="1"/>
          </p:cNvSpPr>
          <p:nvPr>
            <p:ph type="sldNum" sz="quarter" idx="5"/>
          </p:nvPr>
        </p:nvSpPr>
        <p:spPr/>
        <p:txBody>
          <a:bodyPr/>
          <a:lstStyle/>
          <a:p>
            <a:fld id="{DFF369F1-2B35-423E-AAC3-9958D063C5F4}" type="slidenum">
              <a:rPr kumimoji="1" lang="ja-JP" altLang="en-US" smtClean="0"/>
              <a:t>5</a:t>
            </a:fld>
            <a:endParaRPr kumimoji="1" lang="ja-JP" altLang="en-US"/>
          </a:p>
        </p:txBody>
      </p:sp>
    </p:spTree>
    <p:extLst>
      <p:ext uri="{BB962C8B-B14F-4D97-AF65-F5344CB8AC3E}">
        <p14:creationId xmlns:p14="http://schemas.microsoft.com/office/powerpoint/2010/main" val="24057264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0720" y="4783306"/>
            <a:ext cx="5445760" cy="4657340"/>
          </a:xfrm>
        </p:spPr>
        <p:txBody>
          <a:bodyPr/>
          <a:lstStyle/>
          <a:p>
            <a:endParaRPr kumimoji="1" lang="ja-JP" altLang="en-US" b="0" dirty="0">
              <a:latin typeface="+mn-ea"/>
            </a:endParaRPr>
          </a:p>
        </p:txBody>
      </p:sp>
      <p:sp>
        <p:nvSpPr>
          <p:cNvPr id="4" name="スライド番号プレースホルダー 3"/>
          <p:cNvSpPr>
            <a:spLocks noGrp="1"/>
          </p:cNvSpPr>
          <p:nvPr>
            <p:ph type="sldNum" sz="quarter" idx="5"/>
          </p:nvPr>
        </p:nvSpPr>
        <p:spPr/>
        <p:txBody>
          <a:bodyPr/>
          <a:lstStyle/>
          <a:p>
            <a:fld id="{DFF369F1-2B35-423E-AAC3-9958D063C5F4}" type="slidenum">
              <a:rPr kumimoji="1" lang="ja-JP" altLang="en-US" smtClean="0"/>
              <a:t>6</a:t>
            </a:fld>
            <a:endParaRPr kumimoji="1" lang="ja-JP" altLang="en-US"/>
          </a:p>
        </p:txBody>
      </p:sp>
    </p:spTree>
    <p:extLst>
      <p:ext uri="{BB962C8B-B14F-4D97-AF65-F5344CB8AC3E}">
        <p14:creationId xmlns:p14="http://schemas.microsoft.com/office/powerpoint/2010/main" val="32037784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0720" y="4783306"/>
            <a:ext cx="5445760" cy="5393220"/>
          </a:xfrm>
        </p:spPr>
        <p:txBody>
          <a:bodyPr/>
          <a:lstStyle/>
          <a:p>
            <a:endParaRPr kumimoji="1" lang="en-US" altLang="ja-JP" sz="1200" b="0" i="0" u="none" strike="noStrike" kern="0" cap="none" spc="0" normalizeH="0" baseline="0" noProof="0" dirty="0">
              <a:ln>
                <a:noFill/>
              </a:ln>
              <a:solidFill>
                <a:prstClr val="black"/>
              </a:solidFill>
              <a:effectLst/>
              <a:uLnTx/>
              <a:uFillTx/>
              <a:latin typeface="+mn-ea"/>
            </a:endParaRPr>
          </a:p>
        </p:txBody>
      </p:sp>
      <p:sp>
        <p:nvSpPr>
          <p:cNvPr id="4" name="スライド番号プレースホルダー 3"/>
          <p:cNvSpPr>
            <a:spLocks noGrp="1"/>
          </p:cNvSpPr>
          <p:nvPr>
            <p:ph type="sldNum" sz="quarter" idx="5"/>
          </p:nvPr>
        </p:nvSpPr>
        <p:spPr/>
        <p:txBody>
          <a:bodyPr/>
          <a:lstStyle/>
          <a:p>
            <a:fld id="{DFF369F1-2B35-423E-AAC3-9958D063C5F4}" type="slidenum">
              <a:rPr kumimoji="1" lang="ja-JP" altLang="en-US" smtClean="0"/>
              <a:t>7</a:t>
            </a:fld>
            <a:endParaRPr kumimoji="1" lang="ja-JP" altLang="en-US"/>
          </a:p>
        </p:txBody>
      </p:sp>
    </p:spTree>
    <p:extLst>
      <p:ext uri="{BB962C8B-B14F-4D97-AF65-F5344CB8AC3E}">
        <p14:creationId xmlns:p14="http://schemas.microsoft.com/office/powerpoint/2010/main" val="186145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a:prstGeom prst="rect">
            <a:avLst/>
          </a:prstGeo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681038" y="6356352"/>
            <a:ext cx="2228850" cy="365125"/>
          </a:xfrm>
          <a:prstGeom prst="rect">
            <a:avLst/>
          </a:prstGeom>
        </p:spPr>
        <p:txBody>
          <a:bodyPr/>
          <a:lstStyle/>
          <a:p>
            <a:fld id="{B1715128-4ED0-48F0-AB7C-2BC829D536E5}" type="datetime1">
              <a:rPr kumimoji="1" lang="ja-JP" altLang="en-US" smtClean="0"/>
              <a:t>2026/3/4</a:t>
            </a:fld>
            <a:endParaRPr kumimoji="1" lang="ja-JP" altLang="en-US"/>
          </a:p>
        </p:txBody>
      </p:sp>
      <p:sp>
        <p:nvSpPr>
          <p:cNvPr id="5" name="Footer Placeholder 4"/>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9224962" y="6356352"/>
            <a:ext cx="796681" cy="365125"/>
          </a:xfrm>
          <a:prstGeom prst="rect">
            <a:avLst/>
          </a:prstGeom>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923418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681038" y="365127"/>
            <a:ext cx="8543925" cy="1325563"/>
          </a:xfrm>
          <a:prstGeom prst="rect">
            <a:avLst/>
          </a:prstGeom>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1825625"/>
            <a:ext cx="8543925" cy="4351338"/>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681038" y="6356352"/>
            <a:ext cx="2228850" cy="365125"/>
          </a:xfrm>
          <a:prstGeom prst="rect">
            <a:avLst/>
          </a:prstGeom>
        </p:spPr>
        <p:txBody>
          <a:bodyPr/>
          <a:lstStyle/>
          <a:p>
            <a:fld id="{9DA6A386-3F85-40B2-B5E1-799412B9B10B}" type="datetime1">
              <a:rPr kumimoji="1" lang="ja-JP" altLang="en-US" smtClean="0"/>
              <a:t>2026/3/4</a:t>
            </a:fld>
            <a:endParaRPr kumimoji="1" lang="ja-JP" altLang="en-US"/>
          </a:p>
        </p:txBody>
      </p:sp>
      <p:sp>
        <p:nvSpPr>
          <p:cNvPr id="5" name="Footer Placeholder 4"/>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996113" y="6356352"/>
            <a:ext cx="2228850" cy="365125"/>
          </a:xfrm>
          <a:prstGeom prst="rect">
            <a:avLst/>
          </a:prstGeom>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1848250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a:prstGeom prst="rect">
            <a:avLst/>
          </a:prstGeo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681038" y="6356352"/>
            <a:ext cx="2228850" cy="365125"/>
          </a:xfrm>
          <a:prstGeom prst="rect">
            <a:avLst/>
          </a:prstGeom>
        </p:spPr>
        <p:txBody>
          <a:bodyPr/>
          <a:lstStyle/>
          <a:p>
            <a:fld id="{9AC3D128-18A8-488B-9D9D-D7C0633FD7BA}" type="datetime1">
              <a:rPr kumimoji="1" lang="ja-JP" altLang="en-US" smtClean="0"/>
              <a:t>2026/3/4</a:t>
            </a:fld>
            <a:endParaRPr kumimoji="1" lang="ja-JP" altLang="en-US"/>
          </a:p>
        </p:txBody>
      </p:sp>
      <p:sp>
        <p:nvSpPr>
          <p:cNvPr id="5" name="Footer Placeholder 4"/>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996113" y="6356352"/>
            <a:ext cx="2228850" cy="365125"/>
          </a:xfrm>
          <a:prstGeom prst="rect">
            <a:avLst/>
          </a:prstGeom>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2435984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1038" y="365127"/>
            <a:ext cx="8543925" cy="1325563"/>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681038" y="1825625"/>
            <a:ext cx="8543925"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681038" y="6356352"/>
            <a:ext cx="2228850" cy="365125"/>
          </a:xfrm>
          <a:prstGeom prst="rect">
            <a:avLst/>
          </a:prstGeom>
        </p:spPr>
        <p:txBody>
          <a:bodyPr/>
          <a:lstStyle/>
          <a:p>
            <a:fld id="{E1223C6C-AC64-4F8F-A6C9-734AE27B5171}" type="datetime1">
              <a:rPr kumimoji="1" lang="ja-JP" altLang="en-US" smtClean="0"/>
              <a:t>2026/3/4</a:t>
            </a:fld>
            <a:endParaRPr kumimoji="1" lang="ja-JP" altLang="en-US"/>
          </a:p>
        </p:txBody>
      </p:sp>
      <p:sp>
        <p:nvSpPr>
          <p:cNvPr id="5" name="Footer Placeholder 4"/>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996113" y="6356352"/>
            <a:ext cx="2228850" cy="365125"/>
          </a:xfrm>
          <a:prstGeom prst="rect">
            <a:avLst/>
          </a:prstGeom>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734428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a:prstGeom prst="rect">
            <a:avLst/>
          </a:prstGeo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681038" y="6356352"/>
            <a:ext cx="2228850" cy="365125"/>
          </a:xfrm>
          <a:prstGeom prst="rect">
            <a:avLst/>
          </a:prstGeom>
        </p:spPr>
        <p:txBody>
          <a:bodyPr/>
          <a:lstStyle/>
          <a:p>
            <a:fld id="{B665506A-96EE-498A-8D62-653664B4A4DF}" type="datetime1">
              <a:rPr kumimoji="1" lang="ja-JP" altLang="en-US" smtClean="0"/>
              <a:t>2026/3/4</a:t>
            </a:fld>
            <a:endParaRPr kumimoji="1" lang="ja-JP" altLang="en-US"/>
          </a:p>
        </p:txBody>
      </p:sp>
      <p:sp>
        <p:nvSpPr>
          <p:cNvPr id="5" name="Footer Placeholder 4"/>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996113" y="6356352"/>
            <a:ext cx="2228850" cy="365125"/>
          </a:xfrm>
          <a:prstGeom prst="rect">
            <a:avLst/>
          </a:prstGeom>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1169837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1038" y="365127"/>
            <a:ext cx="8543925" cy="1325563"/>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681038" y="6356352"/>
            <a:ext cx="2228850" cy="365125"/>
          </a:xfrm>
          <a:prstGeom prst="rect">
            <a:avLst/>
          </a:prstGeom>
        </p:spPr>
        <p:txBody>
          <a:bodyPr/>
          <a:lstStyle/>
          <a:p>
            <a:fld id="{DD4D398E-7B7F-4854-9381-C104106F1D9E}" type="datetime1">
              <a:rPr kumimoji="1" lang="ja-JP" altLang="en-US" smtClean="0"/>
              <a:t>2026/3/4</a:t>
            </a:fld>
            <a:endParaRPr kumimoji="1" lang="ja-JP" altLang="en-US"/>
          </a:p>
        </p:txBody>
      </p:sp>
      <p:sp>
        <p:nvSpPr>
          <p:cNvPr id="6" name="Footer Placeholder 5"/>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6996113" y="6356352"/>
            <a:ext cx="2228850" cy="365125"/>
          </a:xfrm>
          <a:prstGeom prst="rect">
            <a:avLst/>
          </a:prstGeom>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1708639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a:prstGeom prst="rect">
            <a:avLst/>
          </a:prstGeo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a:xfrm>
            <a:off x="681038" y="6356352"/>
            <a:ext cx="2228850" cy="365125"/>
          </a:xfrm>
          <a:prstGeom prst="rect">
            <a:avLst/>
          </a:prstGeom>
        </p:spPr>
        <p:txBody>
          <a:bodyPr/>
          <a:lstStyle/>
          <a:p>
            <a:fld id="{ADFD13B0-7A3C-4EEE-A684-74DA673DA311}" type="datetime1">
              <a:rPr kumimoji="1" lang="ja-JP" altLang="en-US" smtClean="0"/>
              <a:t>2026/3/4</a:t>
            </a:fld>
            <a:endParaRPr kumimoji="1" lang="ja-JP" altLang="en-US"/>
          </a:p>
        </p:txBody>
      </p:sp>
      <p:sp>
        <p:nvSpPr>
          <p:cNvPr id="8" name="Footer Placeholder 7"/>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6996113" y="6356352"/>
            <a:ext cx="2228850" cy="365125"/>
          </a:xfrm>
          <a:prstGeom prst="rect">
            <a:avLst/>
          </a:prstGeom>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4097299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81038" y="365127"/>
            <a:ext cx="8543925" cy="1325563"/>
          </a:xfrm>
          <a:prstGeom prst="rect">
            <a:avLst/>
          </a:prstGeo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a:xfrm>
            <a:off x="681038" y="6356352"/>
            <a:ext cx="2228850" cy="365125"/>
          </a:xfrm>
          <a:prstGeom prst="rect">
            <a:avLst/>
          </a:prstGeom>
        </p:spPr>
        <p:txBody>
          <a:bodyPr/>
          <a:lstStyle/>
          <a:p>
            <a:fld id="{BE8FC607-BA41-477C-B661-2063B5163C23}" type="datetime1">
              <a:rPr kumimoji="1" lang="ja-JP" altLang="en-US" smtClean="0"/>
              <a:t>2026/3/4</a:t>
            </a:fld>
            <a:endParaRPr kumimoji="1" lang="ja-JP" altLang="en-US"/>
          </a:p>
        </p:txBody>
      </p:sp>
      <p:sp>
        <p:nvSpPr>
          <p:cNvPr id="4" name="Footer Placeholder 3"/>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6996113" y="6356352"/>
            <a:ext cx="2228850" cy="365125"/>
          </a:xfrm>
          <a:prstGeom prst="rect">
            <a:avLst/>
          </a:prstGeom>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87675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81038" y="6356352"/>
            <a:ext cx="2228850" cy="365125"/>
          </a:xfrm>
          <a:prstGeom prst="rect">
            <a:avLst/>
          </a:prstGeom>
        </p:spPr>
        <p:txBody>
          <a:bodyPr/>
          <a:lstStyle/>
          <a:p>
            <a:fld id="{B6033538-FFCC-4784-A603-D9527C1EFFA6}" type="datetime1">
              <a:rPr kumimoji="1" lang="ja-JP" altLang="en-US" smtClean="0"/>
              <a:t>2026/3/4</a:t>
            </a:fld>
            <a:endParaRPr kumimoji="1" lang="ja-JP" altLang="en-US"/>
          </a:p>
        </p:txBody>
      </p:sp>
      <p:sp>
        <p:nvSpPr>
          <p:cNvPr id="3" name="Footer Placeholder 2"/>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6996113" y="6356352"/>
            <a:ext cx="2228850" cy="365125"/>
          </a:xfrm>
          <a:prstGeom prst="rect">
            <a:avLst/>
          </a:prstGeom>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2975028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a:prstGeom prst="rect">
            <a:avLst/>
          </a:prstGeo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681038" y="6356352"/>
            <a:ext cx="2228850" cy="365125"/>
          </a:xfrm>
          <a:prstGeom prst="rect">
            <a:avLst/>
          </a:prstGeom>
        </p:spPr>
        <p:txBody>
          <a:bodyPr/>
          <a:lstStyle/>
          <a:p>
            <a:fld id="{E1698507-7693-4C63-B093-0077E9EBD3AD}" type="datetime1">
              <a:rPr kumimoji="1" lang="ja-JP" altLang="en-US" smtClean="0"/>
              <a:t>2026/3/4</a:t>
            </a:fld>
            <a:endParaRPr kumimoji="1" lang="ja-JP" altLang="en-US"/>
          </a:p>
        </p:txBody>
      </p:sp>
      <p:sp>
        <p:nvSpPr>
          <p:cNvPr id="6" name="Footer Placeholder 5"/>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6996113" y="6356352"/>
            <a:ext cx="2228850" cy="365125"/>
          </a:xfrm>
          <a:prstGeom prst="rect">
            <a:avLst/>
          </a:prstGeom>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244072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a:prstGeom prst="rect">
            <a:avLst/>
          </a:prstGeo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681038" y="6356352"/>
            <a:ext cx="2228850" cy="365125"/>
          </a:xfrm>
          <a:prstGeom prst="rect">
            <a:avLst/>
          </a:prstGeom>
        </p:spPr>
        <p:txBody>
          <a:bodyPr/>
          <a:lstStyle/>
          <a:p>
            <a:fld id="{544B1D0A-0D2F-4F91-975F-C2D44B59DA76}" type="datetime1">
              <a:rPr kumimoji="1" lang="ja-JP" altLang="en-US" smtClean="0"/>
              <a:t>2026/3/4</a:t>
            </a:fld>
            <a:endParaRPr kumimoji="1" lang="ja-JP" altLang="en-US"/>
          </a:p>
        </p:txBody>
      </p:sp>
      <p:sp>
        <p:nvSpPr>
          <p:cNvPr id="6" name="Footer Placeholder 5"/>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6996113" y="6356352"/>
            <a:ext cx="2228850" cy="365125"/>
          </a:xfrm>
          <a:prstGeom prst="rect">
            <a:avLst/>
          </a:prstGeom>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282242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26B74C3D-5740-4528-A878-7C2E2689A377}"/>
              </a:ext>
            </a:extLst>
          </p:cNvPr>
          <p:cNvSpPr/>
          <p:nvPr userDrawn="1"/>
        </p:nvSpPr>
        <p:spPr>
          <a:xfrm>
            <a:off x="0" y="677742"/>
            <a:ext cx="9906000" cy="111611"/>
          </a:xfrm>
          <a:prstGeom prst="rect">
            <a:avLst/>
          </a:prstGeom>
          <a:solidFill>
            <a:srgbClr val="0099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8279F41D-912D-40D6-AE79-332D1C0AFF66}"/>
              </a:ext>
            </a:extLst>
          </p:cNvPr>
          <p:cNvSpPr/>
          <p:nvPr userDrawn="1"/>
        </p:nvSpPr>
        <p:spPr>
          <a:xfrm rot="5400000">
            <a:off x="-3123438" y="3373194"/>
            <a:ext cx="6876000" cy="111611"/>
          </a:xfrm>
          <a:prstGeom prst="rect">
            <a:avLst/>
          </a:prstGeom>
          <a:solidFill>
            <a:srgbClr val="0099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30922458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2A152D-0802-43C5-B560-788AF9ACBEBC}"/>
              </a:ext>
            </a:extLst>
          </p:cNvPr>
          <p:cNvSpPr>
            <a:spLocks noGrp="1"/>
          </p:cNvSpPr>
          <p:nvPr>
            <p:ph type="ctrTitle"/>
          </p:nvPr>
        </p:nvSpPr>
        <p:spPr/>
        <p:txBody>
          <a:bodyPr anchor="ctr">
            <a:normAutofit/>
          </a:bodyPr>
          <a:lstStyle/>
          <a:p>
            <a:r>
              <a:rPr kumimoji="1" lang="ja-JP" altLang="en-US" sz="4000" dirty="0">
                <a:latin typeface="BIZ UDゴシック" panose="020B0400000000000000" pitchFamily="49" charset="-128"/>
                <a:ea typeface="BIZ UDゴシック" panose="020B0400000000000000" pitchFamily="49" charset="-128"/>
              </a:rPr>
              <a:t>医療的ケアに対応できる</a:t>
            </a:r>
            <a:br>
              <a:rPr kumimoji="1" lang="en-US" altLang="ja-JP" sz="4000" dirty="0">
                <a:latin typeface="BIZ UDゴシック" panose="020B0400000000000000" pitchFamily="49" charset="-128"/>
                <a:ea typeface="BIZ UDゴシック" panose="020B0400000000000000" pitchFamily="49" charset="-128"/>
              </a:rPr>
            </a:br>
            <a:r>
              <a:rPr kumimoji="1" lang="ja-JP" altLang="en-US" sz="4000" dirty="0">
                <a:latin typeface="BIZ UDゴシック" panose="020B0400000000000000" pitchFamily="49" charset="-128"/>
                <a:ea typeface="BIZ UDゴシック" panose="020B0400000000000000" pitchFamily="49" charset="-128"/>
              </a:rPr>
              <a:t>事業所等の整備</a:t>
            </a:r>
          </a:p>
        </p:txBody>
      </p:sp>
      <p:sp>
        <p:nvSpPr>
          <p:cNvPr id="3" name="字幕 2">
            <a:extLst>
              <a:ext uri="{FF2B5EF4-FFF2-40B4-BE49-F238E27FC236}">
                <a16:creationId xmlns:a16="http://schemas.microsoft.com/office/drawing/2014/main" id="{119673F7-AB53-4723-8D40-6ADFAE9C4205}"/>
              </a:ext>
            </a:extLst>
          </p:cNvPr>
          <p:cNvSpPr>
            <a:spLocks noGrp="1"/>
          </p:cNvSpPr>
          <p:nvPr>
            <p:ph type="subTitle" idx="1"/>
          </p:nvPr>
        </p:nvSpPr>
        <p:spPr/>
        <p:txBody>
          <a:bodyPr/>
          <a:lstStyle/>
          <a:p>
            <a:r>
              <a:rPr kumimoji="1" lang="ja-JP" altLang="en-US" dirty="0">
                <a:latin typeface="BIZ UDゴシック" panose="020B0400000000000000" pitchFamily="49" charset="-128"/>
                <a:ea typeface="BIZ UDゴシック" panose="020B0400000000000000" pitchFamily="49" charset="-128"/>
              </a:rPr>
              <a:t>令和８年２月</a:t>
            </a:r>
            <a:r>
              <a:rPr kumimoji="1" lang="en-US" altLang="ja-JP" dirty="0">
                <a:latin typeface="BIZ UDゴシック" panose="020B0400000000000000" pitchFamily="49" charset="-128"/>
                <a:ea typeface="BIZ UDゴシック" panose="020B0400000000000000" pitchFamily="49" charset="-128"/>
              </a:rPr>
              <a:t>20</a:t>
            </a:r>
            <a:r>
              <a:rPr kumimoji="1" lang="ja-JP" altLang="en-US" dirty="0">
                <a:latin typeface="BIZ UDゴシック" panose="020B0400000000000000" pitchFamily="49" charset="-128"/>
                <a:ea typeface="BIZ UDゴシック" panose="020B0400000000000000" pitchFamily="49" charset="-128"/>
              </a:rPr>
              <a:t>日</a:t>
            </a:r>
            <a:endParaRPr kumimoji="1" lang="en-US" altLang="ja-JP" dirty="0">
              <a:latin typeface="BIZ UDゴシック" panose="020B0400000000000000" pitchFamily="49" charset="-128"/>
              <a:ea typeface="BIZ UDゴシック" panose="020B0400000000000000" pitchFamily="49" charset="-128"/>
            </a:endParaRPr>
          </a:p>
          <a:p>
            <a:r>
              <a:rPr lang="ja-JP" altLang="en-US" dirty="0">
                <a:latin typeface="BIZ UDゴシック" panose="020B0400000000000000" pitchFamily="49" charset="-128"/>
                <a:ea typeface="BIZ UDゴシック" panose="020B0400000000000000" pitchFamily="49" charset="-128"/>
              </a:rPr>
              <a:t>大阪府福祉部障がい福祉室地域生活支援課</a:t>
            </a:r>
            <a:endParaRPr kumimoji="1" lang="ja-JP" altLang="en-US" dirty="0">
              <a:latin typeface="BIZ UDゴシック" panose="020B0400000000000000" pitchFamily="49" charset="-128"/>
              <a:ea typeface="BIZ UDゴシック" panose="020B0400000000000000" pitchFamily="49" charset="-128"/>
            </a:endParaRPr>
          </a:p>
        </p:txBody>
      </p:sp>
      <p:sp>
        <p:nvSpPr>
          <p:cNvPr id="4" name="テキスト ボックス 3">
            <a:extLst>
              <a:ext uri="{FF2B5EF4-FFF2-40B4-BE49-F238E27FC236}">
                <a16:creationId xmlns:a16="http://schemas.microsoft.com/office/drawing/2014/main" id="{3817E9AB-907D-4A32-86E3-D3CAB8256FD2}"/>
              </a:ext>
            </a:extLst>
          </p:cNvPr>
          <p:cNvSpPr txBox="1"/>
          <p:nvPr/>
        </p:nvSpPr>
        <p:spPr>
          <a:xfrm>
            <a:off x="8734687" y="211259"/>
            <a:ext cx="937632" cy="292388"/>
          </a:xfrm>
          <a:prstGeom prst="rect">
            <a:avLst/>
          </a:prstGeom>
          <a:noFill/>
          <a:ln>
            <a:solidFill>
              <a:schemeClr val="tx1"/>
            </a:solidFill>
          </a:ln>
        </p:spPr>
        <p:txBody>
          <a:bodyPr wrap="square" rtlCol="0">
            <a:spAutoFit/>
          </a:bodyPr>
          <a:lstStyle/>
          <a:p>
            <a:pPr algn="ctr"/>
            <a:r>
              <a:rPr kumimoji="1" lang="ja-JP" altLang="en-US" sz="1300" dirty="0">
                <a:latin typeface="BIZ UDゴシック" panose="020B0400000000000000" pitchFamily="49" charset="-128"/>
                <a:ea typeface="BIZ UDゴシック" panose="020B0400000000000000" pitchFamily="49" charset="-128"/>
              </a:rPr>
              <a:t>資料２</a:t>
            </a:r>
          </a:p>
        </p:txBody>
      </p:sp>
      <p:sp>
        <p:nvSpPr>
          <p:cNvPr id="7" name="スライド番号プレースホルダー 6">
            <a:extLst>
              <a:ext uri="{FF2B5EF4-FFF2-40B4-BE49-F238E27FC236}">
                <a16:creationId xmlns:a16="http://schemas.microsoft.com/office/drawing/2014/main" id="{23BE6456-7357-43AF-9E2B-D3720104EB9D}"/>
              </a:ext>
            </a:extLst>
          </p:cNvPr>
          <p:cNvSpPr>
            <a:spLocks noGrp="1"/>
          </p:cNvSpPr>
          <p:nvPr>
            <p:ph type="sldNum" sz="quarter" idx="12"/>
          </p:nvPr>
        </p:nvSpPr>
        <p:spPr/>
        <p:txBody>
          <a:bodyPr/>
          <a:lstStyle/>
          <a:p>
            <a:fld id="{A2760AAB-A56C-44F1-8788-E124C16069A2}" type="slidenum">
              <a:rPr kumimoji="1" lang="ja-JP" altLang="en-US" smtClean="0"/>
              <a:t>1</a:t>
            </a:fld>
            <a:endParaRPr kumimoji="1" lang="ja-JP" altLang="en-US"/>
          </a:p>
        </p:txBody>
      </p:sp>
    </p:spTree>
    <p:extLst>
      <p:ext uri="{BB962C8B-B14F-4D97-AF65-F5344CB8AC3E}">
        <p14:creationId xmlns:p14="http://schemas.microsoft.com/office/powerpoint/2010/main" val="1377254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E8624F50-D8D8-4F18-8B5C-6E370ACDFA1F}"/>
              </a:ext>
            </a:extLst>
          </p:cNvPr>
          <p:cNvSpPr txBox="1"/>
          <p:nvPr/>
        </p:nvSpPr>
        <p:spPr>
          <a:xfrm>
            <a:off x="451285" y="122760"/>
            <a:ext cx="6151737" cy="523220"/>
          </a:xfrm>
          <a:prstGeom prst="rect">
            <a:avLst/>
          </a:prstGeom>
          <a:noFill/>
        </p:spPr>
        <p:txBody>
          <a:bodyPr wrap="square">
            <a:spAutoFit/>
          </a:bodyPr>
          <a:lstStyle/>
          <a:p>
            <a:r>
              <a:rPr lang="ja-JP" altLang="en-US" sz="2800" b="1" dirty="0">
                <a:effectLst/>
                <a:latin typeface="BIZ UDゴシック" panose="020B0400000000000000" pitchFamily="49" charset="-128"/>
                <a:ea typeface="BIZ UDゴシック" panose="020B0400000000000000" pitchFamily="49" charset="-128"/>
                <a:cs typeface="Times New Roman" panose="02020603050405020304" pitchFamily="18" charset="0"/>
              </a:rPr>
              <a:t>医療型短期入所事業所の整備</a:t>
            </a:r>
            <a:endParaRPr lang="ja-JP" altLang="en-US" sz="2800" b="1" dirty="0">
              <a:latin typeface="BIZ UDゴシック" panose="020B0400000000000000" pitchFamily="49" charset="-128"/>
              <a:ea typeface="BIZ UDゴシック" panose="020B0400000000000000" pitchFamily="49" charset="-128"/>
            </a:endParaRPr>
          </a:p>
        </p:txBody>
      </p:sp>
      <p:sp>
        <p:nvSpPr>
          <p:cNvPr id="6" name="スライド番号プレースホルダー 5">
            <a:extLst>
              <a:ext uri="{FF2B5EF4-FFF2-40B4-BE49-F238E27FC236}">
                <a16:creationId xmlns:a16="http://schemas.microsoft.com/office/drawing/2014/main" id="{8F304C39-9244-482A-BA79-072C7C7EB9C0}"/>
              </a:ext>
            </a:extLst>
          </p:cNvPr>
          <p:cNvSpPr>
            <a:spLocks noGrp="1"/>
          </p:cNvSpPr>
          <p:nvPr>
            <p:ph type="sldNum" sz="quarter" idx="12"/>
          </p:nvPr>
        </p:nvSpPr>
        <p:spPr/>
        <p:txBody>
          <a:bodyPr/>
          <a:lstStyle/>
          <a:p>
            <a:fld id="{A2760AAB-A56C-44F1-8788-E124C16069A2}" type="slidenum">
              <a:rPr kumimoji="1" lang="ja-JP" altLang="en-US" smtClean="0"/>
              <a:t>2</a:t>
            </a:fld>
            <a:endParaRPr kumimoji="1" lang="ja-JP" altLang="en-US"/>
          </a:p>
        </p:txBody>
      </p:sp>
      <p:sp>
        <p:nvSpPr>
          <p:cNvPr id="12" name="テキスト ボックス 11">
            <a:extLst>
              <a:ext uri="{FF2B5EF4-FFF2-40B4-BE49-F238E27FC236}">
                <a16:creationId xmlns:a16="http://schemas.microsoft.com/office/drawing/2014/main" id="{3E21E6EB-8648-4C19-944D-359C4938CA90}"/>
              </a:ext>
            </a:extLst>
          </p:cNvPr>
          <p:cNvSpPr txBox="1"/>
          <p:nvPr/>
        </p:nvSpPr>
        <p:spPr>
          <a:xfrm>
            <a:off x="451285" y="882527"/>
            <a:ext cx="9009238" cy="4308872"/>
          </a:xfrm>
          <a:prstGeom prst="rect">
            <a:avLst/>
          </a:prstGeom>
          <a:noFill/>
        </p:spPr>
        <p:txBody>
          <a:bodyPr wrap="square">
            <a:spAutoFit/>
          </a:bodyPr>
          <a:lstStyle/>
          <a:p>
            <a:pPr algn="just"/>
            <a:r>
              <a:rPr lang="ja-JP" altLang="ja-JP" sz="20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（１）既存の医療型短期入所事業所への働きかけ</a:t>
            </a:r>
            <a:endParaRPr lang="ja-JP" altLang="ja-JP" sz="2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560705" indent="-560705" algn="just"/>
            <a:r>
              <a:rPr lang="ja-JP" altLang="ja-JP"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医療型短期入所を実施している以下の病院や施設に対して、医療型短期入所に要する病床・稼働率の拡大を働きかける。</a:t>
            </a:r>
            <a:endPar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560705" indent="-560705" algn="just"/>
            <a:r>
              <a:rPr lang="ja-JP" altLang="en-US" sz="16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①　医療型短期入所を実施している療養介護施設や医療型障がい児入所施設（主に社会福祉法人で</a:t>
            </a:r>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実施</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en-US" altLang="ja-JP" sz="16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560705" indent="-560705" algn="just"/>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②　「大阪府医療型短期入所支援強化事業」の実施病院（主に</a:t>
            </a:r>
            <a:r>
              <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社会</a:t>
            </a:r>
            <a:r>
              <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医療法人・社会福祉法人・地方独立行政法人等で実施）</a:t>
            </a:r>
            <a:endPar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016000" lvl="1" indent="-558800" algn="just"/>
            <a:endPar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r>
              <a:rPr lang="ja-JP" altLang="ja-JP" sz="20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（２）</a:t>
            </a:r>
            <a:r>
              <a:rPr lang="ja-JP" altLang="en-US" sz="20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既存施設等における</a:t>
            </a:r>
            <a:r>
              <a:rPr lang="ja-JP" altLang="ja-JP" sz="20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医療型短期入所事業所の新規開拓</a:t>
            </a:r>
            <a:endParaRPr lang="ja-JP" altLang="ja-JP" sz="2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医療型短期入所の実施にあたって、以下の医療提供施設等に事業実施を働きかける。</a:t>
            </a:r>
            <a:endPar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r>
              <a:rPr lang="ja-JP" altLang="en-US" sz="16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①　病院及び有床診療所</a:t>
            </a:r>
            <a:endPar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r>
              <a:rPr lang="ja-JP" altLang="en-US" sz="16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②　介護老人保健施設及び介護医療院</a:t>
            </a:r>
          </a:p>
          <a:p>
            <a:pPr algn="just"/>
            <a:r>
              <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p>
          <a:p>
            <a:pPr marL="558800" indent="-558800" algn="just"/>
            <a:r>
              <a:rPr lang="ja-JP" altLang="ja-JP" sz="20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（３）医療型短期入所事業所の</a:t>
            </a:r>
            <a:r>
              <a:rPr lang="ja-JP" altLang="en-US" sz="20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新設</a:t>
            </a:r>
            <a:r>
              <a:rPr lang="ja-JP" altLang="ja-JP" sz="20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にかかる支援</a:t>
            </a:r>
            <a:endParaRPr lang="en-US" altLang="ja-JP" sz="20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558800" indent="-558800" algn="just"/>
            <a:r>
              <a:rPr lang="ja-JP" altLang="en-US" sz="2000" b="1"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600" kern="100" dirty="0">
                <a:latin typeface="BIZ UDゴシック" panose="020B0400000000000000" pitchFamily="49" charset="-128"/>
                <a:ea typeface="BIZ UDゴシック" panose="020B0400000000000000" pitchFamily="49" charset="-128"/>
                <a:cs typeface="Times New Roman" panose="02020603050405020304" pitchFamily="18" charset="0"/>
              </a:rPr>
              <a:t>特例有床診療所制度を活用した新設のための支援を行う。</a:t>
            </a:r>
            <a:endParaRPr lang="en-US" altLang="ja-JP" sz="16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558800" indent="-558800" algn="just"/>
            <a:endParaRPr lang="ja-JP" altLang="ja-JP" strike="sngStrike"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14" name="テキスト ボックス 13">
            <a:extLst>
              <a:ext uri="{FF2B5EF4-FFF2-40B4-BE49-F238E27FC236}">
                <a16:creationId xmlns:a16="http://schemas.microsoft.com/office/drawing/2014/main" id="{E292BF10-E91C-404D-937C-8FBD9CD716A5}"/>
              </a:ext>
            </a:extLst>
          </p:cNvPr>
          <p:cNvSpPr txBox="1"/>
          <p:nvPr/>
        </p:nvSpPr>
        <p:spPr>
          <a:xfrm>
            <a:off x="877216" y="5191399"/>
            <a:ext cx="8347746" cy="646331"/>
          </a:xfrm>
          <a:prstGeom prst="rect">
            <a:avLst/>
          </a:prstGeom>
          <a:ln>
            <a:prstDash val="sysDash"/>
          </a:ln>
        </p:spPr>
        <p:style>
          <a:lnRef idx="2">
            <a:schemeClr val="dk1"/>
          </a:lnRef>
          <a:fillRef idx="1">
            <a:schemeClr val="lt1"/>
          </a:fillRef>
          <a:effectRef idx="0">
            <a:schemeClr val="dk1"/>
          </a:effectRef>
          <a:fontRef idx="minor">
            <a:schemeClr val="dk1"/>
          </a:fontRef>
        </p:style>
        <p:txBody>
          <a:bodyPr wrap="square">
            <a:spAutoFit/>
          </a:bodyPr>
          <a:lstStyle/>
          <a:p>
            <a:pPr marR="0" lvl="0" defTabSz="914400" eaLnBrk="1" fontAlgn="auto" latinLnBrk="0" hangingPunct="1">
              <a:lnSpc>
                <a:spcPct val="100000"/>
              </a:lnSpc>
              <a:spcBef>
                <a:spcPts val="0"/>
              </a:spcBef>
              <a:spcAft>
                <a:spcPts val="0"/>
              </a:spcAft>
              <a:buClrTx/>
              <a:buSzTx/>
              <a:tabLst/>
              <a:defRPr/>
            </a:pPr>
            <a:r>
              <a:rPr kumimoji="1" lang="ja-JP" altLang="en-US"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複数の事業所からの相談がある状況</a:t>
            </a:r>
            <a:endParaRPr kumimoji="1" lang="en-US" altLang="ja-JP"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R="0" lvl="0" defTabSz="914400" eaLnBrk="1" fontAlgn="auto" latinLnBrk="0" hangingPunct="1">
              <a:lnSpc>
                <a:spcPct val="100000"/>
              </a:lnSpc>
              <a:spcBef>
                <a:spcPts val="0"/>
              </a:spcBef>
              <a:spcAft>
                <a:spcPts val="0"/>
              </a:spcAft>
              <a:buClrTx/>
              <a:buSzTx/>
              <a:tabLst/>
              <a:defRPr/>
            </a:pPr>
            <a:r>
              <a:rPr lang="ja-JP" altLang="en-US" kern="0" dirty="0">
                <a:solidFill>
                  <a:prstClr val="black"/>
                </a:solidFill>
                <a:latin typeface="BIZ UDPゴシック" panose="020B0400000000000000" pitchFamily="50" charset="-128"/>
                <a:ea typeface="BIZ UDPゴシック" panose="020B0400000000000000" pitchFamily="50" charset="-128"/>
              </a:rPr>
              <a:t>　➡引き続き、事業所からの相談に対応し、新設等に係る支援を行っていく</a:t>
            </a:r>
            <a:endParaRPr kumimoji="1" lang="en-US" altLang="ja-JP"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287058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EBE5C818-BDCE-4AD4-8027-AA79B95FE24F}"/>
              </a:ext>
            </a:extLst>
          </p:cNvPr>
          <p:cNvSpPr>
            <a:spLocks noGrp="1"/>
          </p:cNvSpPr>
          <p:nvPr>
            <p:ph type="sldNum" sz="quarter" idx="12"/>
          </p:nvPr>
        </p:nvSpPr>
        <p:spPr/>
        <p:txBody>
          <a:bodyPr/>
          <a:lstStyle/>
          <a:p>
            <a:fld id="{A2760AAB-A56C-44F1-8788-E124C16069A2}" type="slidenum">
              <a:rPr kumimoji="1" lang="ja-JP" altLang="en-US" smtClean="0"/>
              <a:t>3</a:t>
            </a:fld>
            <a:endParaRPr kumimoji="1" lang="ja-JP" altLang="en-US"/>
          </a:p>
        </p:txBody>
      </p:sp>
      <p:sp>
        <p:nvSpPr>
          <p:cNvPr id="8" name="タイトル 1">
            <a:extLst>
              <a:ext uri="{FF2B5EF4-FFF2-40B4-BE49-F238E27FC236}">
                <a16:creationId xmlns:a16="http://schemas.microsoft.com/office/drawing/2014/main" id="{0B1DB769-09E9-4C37-800E-0EB21DD74B03}"/>
              </a:ext>
            </a:extLst>
          </p:cNvPr>
          <p:cNvSpPr>
            <a:spLocks noGrp="1"/>
          </p:cNvSpPr>
          <p:nvPr>
            <p:ph type="ctrTitle"/>
          </p:nvPr>
        </p:nvSpPr>
        <p:spPr>
          <a:xfrm>
            <a:off x="419161" y="1984009"/>
            <a:ext cx="9067677" cy="2387600"/>
          </a:xfrm>
        </p:spPr>
        <p:txBody>
          <a:bodyPr anchor="ctr">
            <a:normAutofit/>
          </a:bodyPr>
          <a:lstStyle/>
          <a:p>
            <a:r>
              <a:rPr kumimoji="1" lang="ja-JP" altLang="en-US" sz="4000" dirty="0">
                <a:latin typeface="BIZ UDゴシック" panose="020B0400000000000000" pitchFamily="49" charset="-128"/>
                <a:ea typeface="BIZ UDゴシック" panose="020B0400000000000000" pitchFamily="49" charset="-128"/>
              </a:rPr>
              <a:t>療養介護に関する待機者数</a:t>
            </a:r>
            <a:br>
              <a:rPr kumimoji="1" lang="en-US" altLang="ja-JP" sz="4000" dirty="0">
                <a:latin typeface="BIZ UDゴシック" panose="020B0400000000000000" pitchFamily="49" charset="-128"/>
                <a:ea typeface="BIZ UDゴシック" panose="020B0400000000000000" pitchFamily="49" charset="-128"/>
              </a:rPr>
            </a:br>
            <a:r>
              <a:rPr kumimoji="1" lang="ja-JP" altLang="en-US" sz="4000" dirty="0">
                <a:latin typeface="BIZ UDゴシック" panose="020B0400000000000000" pitchFamily="49" charset="-128"/>
                <a:ea typeface="BIZ UDゴシック" panose="020B0400000000000000" pitchFamily="49" charset="-128"/>
              </a:rPr>
              <a:t>アンケート結果報告</a:t>
            </a:r>
          </a:p>
        </p:txBody>
      </p:sp>
    </p:spTree>
    <p:extLst>
      <p:ext uri="{BB962C8B-B14F-4D97-AF65-F5344CB8AC3E}">
        <p14:creationId xmlns:p14="http://schemas.microsoft.com/office/powerpoint/2010/main" val="2495878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E8624F50-D8D8-4F18-8B5C-6E370ACDFA1F}"/>
              </a:ext>
            </a:extLst>
          </p:cNvPr>
          <p:cNvSpPr txBox="1"/>
          <p:nvPr/>
        </p:nvSpPr>
        <p:spPr>
          <a:xfrm>
            <a:off x="451286" y="122760"/>
            <a:ext cx="8286314" cy="523220"/>
          </a:xfrm>
          <a:prstGeom prst="rect">
            <a:avLst/>
          </a:prstGeom>
          <a:noFill/>
        </p:spPr>
        <p:txBody>
          <a:bodyPr wrap="square">
            <a:spAutoFit/>
          </a:bodyPr>
          <a:lstStyle/>
          <a:p>
            <a:r>
              <a:rPr kumimoji="1" lang="ja-JP" altLang="en-US" sz="2800" b="1" dirty="0">
                <a:latin typeface="BIZ UDゴシック" panose="020B0400000000000000" pitchFamily="49" charset="-128"/>
                <a:ea typeface="BIZ UDゴシック" panose="020B0400000000000000" pitchFamily="49" charset="-128"/>
              </a:rPr>
              <a:t>療養介護に関する待機者数アンケート結果報告</a:t>
            </a:r>
            <a:endParaRPr lang="ja-JP" altLang="en-US" sz="2800" b="1" dirty="0">
              <a:latin typeface="BIZ UDゴシック" panose="020B0400000000000000" pitchFamily="49" charset="-128"/>
              <a:ea typeface="BIZ UDゴシック" panose="020B0400000000000000" pitchFamily="49" charset="-128"/>
            </a:endParaRPr>
          </a:p>
        </p:txBody>
      </p:sp>
      <p:sp>
        <p:nvSpPr>
          <p:cNvPr id="5" name="テキスト ボックス 4">
            <a:extLst>
              <a:ext uri="{FF2B5EF4-FFF2-40B4-BE49-F238E27FC236}">
                <a16:creationId xmlns:a16="http://schemas.microsoft.com/office/drawing/2014/main" id="{2417A203-DD11-46AF-B84F-4DCF752AC708}"/>
              </a:ext>
            </a:extLst>
          </p:cNvPr>
          <p:cNvSpPr txBox="1"/>
          <p:nvPr/>
        </p:nvSpPr>
        <p:spPr>
          <a:xfrm>
            <a:off x="564903" y="1219699"/>
            <a:ext cx="8539530" cy="461665"/>
          </a:xfrm>
          <a:prstGeom prst="rect">
            <a:avLst/>
          </a:prstGeom>
          <a:solidFill>
            <a:schemeClr val="accent1">
              <a:lumMod val="75000"/>
            </a:schemeClr>
          </a:solidFill>
          <a:ln>
            <a:noFill/>
          </a:ln>
        </p:spPr>
        <p:style>
          <a:lnRef idx="2">
            <a:schemeClr val="dk1"/>
          </a:lnRef>
          <a:fillRef idx="1">
            <a:schemeClr val="lt1"/>
          </a:fillRef>
          <a:effectRef idx="0">
            <a:schemeClr val="dk1"/>
          </a:effectRef>
          <a:fontRef idx="minor">
            <a:schemeClr val="dk1"/>
          </a:fontRef>
        </p:style>
        <p:txBody>
          <a:bodyPr wrap="square">
            <a:spAutoFit/>
          </a:bodyPr>
          <a:lstStyle/>
          <a:p>
            <a:r>
              <a:rPr lang="ja-JP" altLang="en-US" sz="2400" b="1" i="0" u="none" strike="noStrike" cap="all" dirty="0">
                <a:solidFill>
                  <a:schemeClr val="bg1"/>
                </a:solidFill>
                <a:effectLst/>
                <a:latin typeface="BIZ UDPゴシック" panose="020B0400000000000000" pitchFamily="50" charset="-128"/>
                <a:ea typeface="BIZ UDPゴシック" panose="020B0400000000000000" pitchFamily="50" charset="-128"/>
              </a:rPr>
              <a:t>療養介護に関する待機者数アンケート</a:t>
            </a:r>
            <a:endParaRPr lang="ja-JP" altLang="en-US" sz="2400" b="1" dirty="0">
              <a:solidFill>
                <a:schemeClr val="bg1"/>
              </a:solidFill>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90902470-124D-488C-A3C7-2FC52A7BCFE0}"/>
              </a:ext>
            </a:extLst>
          </p:cNvPr>
          <p:cNvSpPr txBox="1"/>
          <p:nvPr/>
        </p:nvSpPr>
        <p:spPr>
          <a:xfrm>
            <a:off x="2477233" y="3244334"/>
            <a:ext cx="4954464" cy="369332"/>
          </a:xfrm>
          <a:prstGeom prst="rect">
            <a:avLst/>
          </a:prstGeom>
          <a:noFill/>
        </p:spPr>
        <p:txBody>
          <a:bodyPr wrap="square">
            <a:spAutoFit/>
          </a:bodyPr>
          <a:lstStyle/>
          <a:p>
            <a:r>
              <a:rPr lang="ja-JP" altLang="en-US" b="0" i="0" dirty="0">
                <a:solidFill>
                  <a:srgbClr val="000000"/>
                </a:solidFill>
                <a:effectLst/>
                <a:latin typeface="Noto Sans JP" panose="020B0200000000000000" pitchFamily="50" charset="-128"/>
                <a:ea typeface="Noto Sans JP" panose="020B0200000000000000" pitchFamily="50" charset="-128"/>
              </a:rPr>
              <a:t> </a:t>
            </a:r>
            <a:endParaRPr lang="ja-JP" altLang="en-US" dirty="0"/>
          </a:p>
        </p:txBody>
      </p:sp>
      <p:sp>
        <p:nvSpPr>
          <p:cNvPr id="15" name="テキスト ボックス 14">
            <a:extLst>
              <a:ext uri="{FF2B5EF4-FFF2-40B4-BE49-F238E27FC236}">
                <a16:creationId xmlns:a16="http://schemas.microsoft.com/office/drawing/2014/main" id="{7AA859D9-1C35-4153-A94D-5E733B718F8A}"/>
              </a:ext>
            </a:extLst>
          </p:cNvPr>
          <p:cNvSpPr txBox="1"/>
          <p:nvPr/>
        </p:nvSpPr>
        <p:spPr>
          <a:xfrm>
            <a:off x="2477233" y="3244334"/>
            <a:ext cx="4954464" cy="369332"/>
          </a:xfrm>
          <a:prstGeom prst="rect">
            <a:avLst/>
          </a:prstGeom>
          <a:noFill/>
        </p:spPr>
        <p:txBody>
          <a:bodyPr wrap="square">
            <a:spAutoFit/>
          </a:bodyPr>
          <a:lstStyle/>
          <a:p>
            <a:r>
              <a:rPr lang="ja-JP" altLang="en-US" b="0" i="0" dirty="0">
                <a:effectLst/>
                <a:latin typeface="Noto Sans JP" panose="020B0200000000000000" pitchFamily="50" charset="-128"/>
                <a:ea typeface="Noto Sans JP" panose="020B0200000000000000" pitchFamily="50" charset="-128"/>
              </a:rPr>
              <a:t> </a:t>
            </a:r>
            <a:endParaRPr lang="ja-JP" altLang="en-US" dirty="0"/>
          </a:p>
        </p:txBody>
      </p:sp>
      <p:sp>
        <p:nvSpPr>
          <p:cNvPr id="17" name="テキスト ボックス 16">
            <a:extLst>
              <a:ext uri="{FF2B5EF4-FFF2-40B4-BE49-F238E27FC236}">
                <a16:creationId xmlns:a16="http://schemas.microsoft.com/office/drawing/2014/main" id="{1BFF4C45-50BA-4F94-AA27-FB5844E5886D}"/>
              </a:ext>
            </a:extLst>
          </p:cNvPr>
          <p:cNvSpPr txBox="1"/>
          <p:nvPr/>
        </p:nvSpPr>
        <p:spPr>
          <a:xfrm>
            <a:off x="1017707" y="1999935"/>
            <a:ext cx="7633921" cy="3046988"/>
          </a:xfrm>
          <a:prstGeom prst="rect">
            <a:avLst/>
          </a:prstGeom>
          <a:noFill/>
        </p:spPr>
        <p:txBody>
          <a:bodyPr wrap="square">
            <a:spAutoFit/>
          </a:bodyPr>
          <a:lstStyle/>
          <a:p>
            <a:pPr algn="l" rtl="0" fontAlgn="base"/>
            <a:r>
              <a:rPr lang="ja-JP" altLang="en-US" sz="2400" dirty="0">
                <a:solidFill>
                  <a:srgbClr val="000000"/>
                </a:solidFill>
                <a:latin typeface="BIZ UDPゴシック" panose="020B0400000000000000" pitchFamily="50" charset="-128"/>
                <a:ea typeface="BIZ UDPゴシック" panose="020B0400000000000000" pitchFamily="50" charset="-128"/>
              </a:rPr>
              <a:t>■アンケート</a:t>
            </a:r>
            <a:r>
              <a:rPr lang="ja-JP" altLang="ja-JP" sz="2400" i="0" u="none" strike="noStrike" dirty="0">
                <a:solidFill>
                  <a:srgbClr val="000000"/>
                </a:solidFill>
                <a:effectLst/>
                <a:latin typeface="BIZ UDPゴシック" panose="020B0400000000000000" pitchFamily="50" charset="-128"/>
                <a:ea typeface="BIZ UDPゴシック" panose="020B0400000000000000" pitchFamily="50" charset="-128"/>
              </a:rPr>
              <a:t>目的</a:t>
            </a:r>
            <a:endParaRPr lang="en-US" altLang="ja-JP" sz="2400"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l" rtl="0" fontAlgn="base"/>
            <a:r>
              <a:rPr lang="ja-JP" altLang="en-US" sz="2400" dirty="0">
                <a:solidFill>
                  <a:srgbClr val="000000"/>
                </a:solidFill>
                <a:latin typeface="BIZ UDPゴシック" panose="020B0400000000000000" pitchFamily="50" charset="-128"/>
                <a:ea typeface="BIZ UDPゴシック" panose="020B0400000000000000" pitchFamily="50" charset="-128"/>
              </a:rPr>
              <a:t>　療養介護のニーズの把握</a:t>
            </a:r>
            <a:endParaRPr lang="en-US" altLang="ja-JP" sz="2400" dirty="0">
              <a:solidFill>
                <a:srgbClr val="000000"/>
              </a:solidFill>
              <a:latin typeface="BIZ UDPゴシック" panose="020B0400000000000000" pitchFamily="50" charset="-128"/>
              <a:ea typeface="BIZ UDPゴシック" panose="020B0400000000000000" pitchFamily="50" charset="-128"/>
            </a:endParaRPr>
          </a:p>
          <a:p>
            <a:pPr algn="l" rtl="0" fontAlgn="base"/>
            <a:endParaRPr lang="en-US" altLang="ja-JP" sz="2400"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l" rtl="0" fontAlgn="base"/>
            <a:r>
              <a:rPr lang="ja-JP" altLang="en-US" sz="2400" dirty="0">
                <a:solidFill>
                  <a:srgbClr val="000000"/>
                </a:solidFill>
                <a:latin typeface="BIZ UDPゴシック" panose="020B0400000000000000" pitchFamily="50" charset="-128"/>
                <a:ea typeface="BIZ UDPゴシック" panose="020B0400000000000000" pitchFamily="50" charset="-128"/>
              </a:rPr>
              <a:t>■</a:t>
            </a:r>
            <a:r>
              <a:rPr lang="ja-JP" altLang="ja-JP" sz="2400" i="0" u="none" strike="noStrike" dirty="0">
                <a:solidFill>
                  <a:srgbClr val="000000"/>
                </a:solidFill>
                <a:effectLst/>
                <a:latin typeface="BIZ UDPゴシック" panose="020B0400000000000000" pitchFamily="50" charset="-128"/>
                <a:ea typeface="BIZ UDPゴシック" panose="020B0400000000000000" pitchFamily="50" charset="-128"/>
              </a:rPr>
              <a:t>対象</a:t>
            </a:r>
            <a:endParaRPr lang="en-US" altLang="ja-JP" sz="2400"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l" rtl="0" fontAlgn="base"/>
            <a:r>
              <a:rPr lang="ja-JP" altLang="en-US" sz="2400" dirty="0">
                <a:solidFill>
                  <a:srgbClr val="000000"/>
                </a:solidFill>
                <a:latin typeface="BIZ UDPゴシック" panose="020B0400000000000000" pitchFamily="50" charset="-128"/>
                <a:ea typeface="BIZ UDPゴシック" panose="020B0400000000000000" pitchFamily="50" charset="-128"/>
              </a:rPr>
              <a:t>　府内</a:t>
            </a:r>
            <a:r>
              <a:rPr lang="en-US" altLang="ja-JP" sz="2400" dirty="0">
                <a:solidFill>
                  <a:srgbClr val="000000"/>
                </a:solidFill>
                <a:latin typeface="BIZ UDPゴシック" panose="020B0400000000000000" pitchFamily="50" charset="-128"/>
                <a:ea typeface="BIZ UDPゴシック" panose="020B0400000000000000" pitchFamily="50" charset="-128"/>
              </a:rPr>
              <a:t>43</a:t>
            </a:r>
            <a:r>
              <a:rPr lang="ja-JP" altLang="ja-JP" sz="2400" i="0" u="none" strike="noStrike" dirty="0">
                <a:solidFill>
                  <a:srgbClr val="000000"/>
                </a:solidFill>
                <a:effectLst/>
                <a:latin typeface="BIZ UDPゴシック" panose="020B0400000000000000" pitchFamily="50" charset="-128"/>
                <a:ea typeface="BIZ UDPゴシック" panose="020B0400000000000000" pitchFamily="50" charset="-128"/>
              </a:rPr>
              <a:t>市町村</a:t>
            </a:r>
            <a:r>
              <a:rPr lang="ja-JP" altLang="en-US" sz="2400" i="0" u="none" strike="noStrike" dirty="0">
                <a:solidFill>
                  <a:srgbClr val="000000"/>
                </a:solidFill>
                <a:effectLst/>
                <a:latin typeface="BIZ UDPゴシック" panose="020B0400000000000000" pitchFamily="50" charset="-128"/>
                <a:ea typeface="BIZ UDPゴシック" panose="020B0400000000000000" pitchFamily="50" charset="-128"/>
              </a:rPr>
              <a:t>障がい福祉主管課</a:t>
            </a:r>
            <a:endParaRPr lang="en-US" altLang="ja-JP" sz="2400"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l" rtl="0" fontAlgn="base"/>
            <a:endParaRPr lang="en-US" altLang="ja-JP" sz="2400" dirty="0">
              <a:solidFill>
                <a:srgbClr val="000000"/>
              </a:solidFill>
              <a:latin typeface="BIZ UDPゴシック" panose="020B0400000000000000" pitchFamily="50" charset="-128"/>
              <a:ea typeface="BIZ UDPゴシック" panose="020B0400000000000000" pitchFamily="50" charset="-128"/>
            </a:endParaRPr>
          </a:p>
          <a:p>
            <a:pPr algn="l" rtl="0" fontAlgn="base"/>
            <a:r>
              <a:rPr lang="ja-JP" altLang="en-US" sz="2400" dirty="0">
                <a:solidFill>
                  <a:srgbClr val="000000"/>
                </a:solidFill>
                <a:latin typeface="BIZ UDPゴシック" panose="020B0400000000000000" pitchFamily="50" charset="-128"/>
                <a:ea typeface="BIZ UDPゴシック" panose="020B0400000000000000" pitchFamily="50" charset="-128"/>
              </a:rPr>
              <a:t>■</a:t>
            </a:r>
            <a:r>
              <a:rPr lang="ja-JP" altLang="en-US" sz="2400" i="0" dirty="0">
                <a:solidFill>
                  <a:srgbClr val="000000"/>
                </a:solidFill>
                <a:effectLst/>
                <a:latin typeface="BIZ UDPゴシック" panose="020B0400000000000000" pitchFamily="50" charset="-128"/>
                <a:ea typeface="BIZ UDPゴシック" panose="020B0400000000000000" pitchFamily="50" charset="-128"/>
              </a:rPr>
              <a:t>基準日</a:t>
            </a:r>
            <a:endParaRPr lang="en-US" altLang="ja-JP" sz="2400" i="0" dirty="0">
              <a:solidFill>
                <a:srgbClr val="000000"/>
              </a:solidFill>
              <a:effectLst/>
              <a:latin typeface="BIZ UDPゴシック" panose="020B0400000000000000" pitchFamily="50" charset="-128"/>
              <a:ea typeface="BIZ UDPゴシック" panose="020B0400000000000000" pitchFamily="50" charset="-128"/>
            </a:endParaRPr>
          </a:p>
          <a:p>
            <a:pPr algn="l" rtl="0" fontAlgn="base"/>
            <a:r>
              <a:rPr lang="ja-JP" altLang="en-US" sz="2400" dirty="0">
                <a:solidFill>
                  <a:srgbClr val="000000"/>
                </a:solidFill>
                <a:latin typeface="BIZ UDPゴシック" panose="020B0400000000000000" pitchFamily="50" charset="-128"/>
                <a:ea typeface="BIZ UDPゴシック" panose="020B0400000000000000" pitchFamily="50" charset="-128"/>
              </a:rPr>
              <a:t>　</a:t>
            </a:r>
            <a:r>
              <a:rPr lang="zh-TW" altLang="en-US" sz="2400" i="0" dirty="0">
                <a:solidFill>
                  <a:srgbClr val="000000"/>
                </a:solidFill>
                <a:effectLst/>
                <a:latin typeface="BIZ UDPゴシック" panose="020B0400000000000000" pitchFamily="50" charset="-128"/>
                <a:ea typeface="BIZ UDPゴシック" panose="020B0400000000000000" pitchFamily="50" charset="-128"/>
              </a:rPr>
              <a:t>令和</a:t>
            </a:r>
            <a:r>
              <a:rPr lang="en-US" altLang="zh-TW" sz="2400" i="0" dirty="0">
                <a:solidFill>
                  <a:srgbClr val="000000"/>
                </a:solidFill>
                <a:effectLst/>
                <a:latin typeface="BIZ UDPゴシック" panose="020B0400000000000000" pitchFamily="50" charset="-128"/>
                <a:ea typeface="BIZ UDPゴシック" panose="020B0400000000000000" pitchFamily="50" charset="-128"/>
              </a:rPr>
              <a:t>7</a:t>
            </a:r>
            <a:r>
              <a:rPr lang="zh-TW" altLang="en-US" sz="2400" i="0" dirty="0">
                <a:solidFill>
                  <a:srgbClr val="000000"/>
                </a:solidFill>
                <a:effectLst/>
                <a:latin typeface="BIZ UDPゴシック" panose="020B0400000000000000" pitchFamily="50" charset="-128"/>
                <a:ea typeface="BIZ UDPゴシック" panose="020B0400000000000000" pitchFamily="50" charset="-128"/>
              </a:rPr>
              <a:t>年</a:t>
            </a:r>
            <a:r>
              <a:rPr lang="en-US" altLang="zh-TW" sz="2400" i="0" dirty="0">
                <a:solidFill>
                  <a:srgbClr val="000000"/>
                </a:solidFill>
                <a:effectLst/>
                <a:latin typeface="BIZ UDPゴシック" panose="020B0400000000000000" pitchFamily="50" charset="-128"/>
                <a:ea typeface="BIZ UDPゴシック" panose="020B0400000000000000" pitchFamily="50" charset="-128"/>
              </a:rPr>
              <a:t>9</a:t>
            </a:r>
            <a:r>
              <a:rPr lang="zh-TW" altLang="en-US" sz="2400" i="0" dirty="0">
                <a:solidFill>
                  <a:srgbClr val="000000"/>
                </a:solidFill>
                <a:effectLst/>
                <a:latin typeface="BIZ UDPゴシック" panose="020B0400000000000000" pitchFamily="50" charset="-128"/>
                <a:ea typeface="BIZ UDPゴシック" panose="020B0400000000000000" pitchFamily="50" charset="-128"/>
              </a:rPr>
              <a:t>月</a:t>
            </a:r>
            <a:r>
              <a:rPr lang="en-US" altLang="zh-TW" sz="2400" i="0" dirty="0">
                <a:solidFill>
                  <a:srgbClr val="000000"/>
                </a:solidFill>
                <a:effectLst/>
                <a:latin typeface="BIZ UDPゴシック" panose="020B0400000000000000" pitchFamily="50" charset="-128"/>
                <a:ea typeface="BIZ UDPゴシック" panose="020B0400000000000000" pitchFamily="50" charset="-128"/>
              </a:rPr>
              <a:t>1</a:t>
            </a:r>
            <a:r>
              <a:rPr lang="zh-TW" altLang="en-US" sz="2400" i="0" dirty="0">
                <a:solidFill>
                  <a:srgbClr val="000000"/>
                </a:solidFill>
                <a:effectLst/>
                <a:latin typeface="BIZ UDPゴシック" panose="020B0400000000000000" pitchFamily="50" charset="-128"/>
                <a:ea typeface="BIZ UDPゴシック" panose="020B0400000000000000" pitchFamily="50" charset="-128"/>
              </a:rPr>
              <a:t>日</a:t>
            </a:r>
            <a:endParaRPr lang="en-US" altLang="ja-JP" sz="2400" i="0" dirty="0">
              <a:solidFill>
                <a:srgbClr val="000000"/>
              </a:solidFill>
              <a:effectLst/>
              <a:latin typeface="BIZ UDPゴシック" panose="020B0400000000000000" pitchFamily="50" charset="-128"/>
              <a:ea typeface="BIZ UDPゴシック" panose="020B0400000000000000" pitchFamily="50" charset="-128"/>
            </a:endParaRPr>
          </a:p>
        </p:txBody>
      </p:sp>
      <p:sp>
        <p:nvSpPr>
          <p:cNvPr id="4" name="スライド番号プレースホルダー 3">
            <a:extLst>
              <a:ext uri="{FF2B5EF4-FFF2-40B4-BE49-F238E27FC236}">
                <a16:creationId xmlns:a16="http://schemas.microsoft.com/office/drawing/2014/main" id="{EBE5C818-BDCE-4AD4-8027-AA79B95FE24F}"/>
              </a:ext>
            </a:extLst>
          </p:cNvPr>
          <p:cNvSpPr>
            <a:spLocks noGrp="1"/>
          </p:cNvSpPr>
          <p:nvPr>
            <p:ph type="sldNum" sz="quarter" idx="12"/>
          </p:nvPr>
        </p:nvSpPr>
        <p:spPr/>
        <p:txBody>
          <a:bodyPr/>
          <a:lstStyle/>
          <a:p>
            <a:fld id="{A2760AAB-A56C-44F1-8788-E124C16069A2}" type="slidenum">
              <a:rPr kumimoji="1" lang="ja-JP" altLang="en-US" smtClean="0"/>
              <a:t>4</a:t>
            </a:fld>
            <a:endParaRPr kumimoji="1" lang="ja-JP" altLang="en-US"/>
          </a:p>
        </p:txBody>
      </p:sp>
    </p:spTree>
    <p:extLst>
      <p:ext uri="{BB962C8B-B14F-4D97-AF65-F5344CB8AC3E}">
        <p14:creationId xmlns:p14="http://schemas.microsoft.com/office/powerpoint/2010/main" val="807537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a:extLst>
              <a:ext uri="{FF2B5EF4-FFF2-40B4-BE49-F238E27FC236}">
                <a16:creationId xmlns:a16="http://schemas.microsoft.com/office/drawing/2014/main" id="{1A5AEDE0-3C78-462B-B84F-1C52429708F9}"/>
              </a:ext>
            </a:extLst>
          </p:cNvPr>
          <p:cNvSpPr txBox="1"/>
          <p:nvPr/>
        </p:nvSpPr>
        <p:spPr>
          <a:xfrm>
            <a:off x="591963" y="1034976"/>
            <a:ext cx="4463614" cy="338554"/>
          </a:xfrm>
          <a:prstGeom prst="rect">
            <a:avLst/>
          </a:prstGeom>
          <a:noFill/>
        </p:spPr>
        <p:txBody>
          <a:bodyPr wrap="square">
            <a:spAutoFit/>
          </a:bodyPr>
          <a:lstStyle/>
          <a:p>
            <a:pPr marR="0" lvl="0" algn="l" defTabSz="457211" rtl="0" eaLnBrk="1" fontAlgn="auto" latinLnBrk="0" hangingPunct="1">
              <a:lnSpc>
                <a:spcPct val="100000"/>
              </a:lnSpc>
              <a:spcBef>
                <a:spcPts val="0"/>
              </a:spcBef>
              <a:spcAft>
                <a:spcPts val="0"/>
              </a:spcAft>
              <a:buClrTx/>
              <a:buSzTx/>
              <a:tabLst/>
              <a:defRPr/>
            </a:pPr>
            <a:r>
              <a:rPr lang="ja-JP" altLang="en-US" sz="1600" dirty="0">
                <a:latin typeface="BIZ UDPゴシック" panose="020B0400000000000000" pitchFamily="50" charset="-128"/>
                <a:ea typeface="BIZ UDPゴシック" panose="020B0400000000000000" pitchFamily="50" charset="-128"/>
              </a:rPr>
              <a:t> </a:t>
            </a:r>
            <a:endParaRPr lang="en-US" altLang="ja-JP" sz="1600" dirty="0">
              <a:latin typeface="BIZ UDPゴシック" panose="020B0400000000000000" pitchFamily="50" charset="-128"/>
              <a:ea typeface="BIZ UDPゴシック" panose="020B0400000000000000" pitchFamily="50" charset="-128"/>
            </a:endParaRPr>
          </a:p>
        </p:txBody>
      </p:sp>
      <p:graphicFrame>
        <p:nvGraphicFramePr>
          <p:cNvPr id="5" name="表 7">
            <a:extLst>
              <a:ext uri="{FF2B5EF4-FFF2-40B4-BE49-F238E27FC236}">
                <a16:creationId xmlns:a16="http://schemas.microsoft.com/office/drawing/2014/main" id="{E6E5B345-B051-44FF-8189-8C5B207CED34}"/>
              </a:ext>
            </a:extLst>
          </p:cNvPr>
          <p:cNvGraphicFramePr>
            <a:graphicFrameLocks noGrp="1"/>
          </p:cNvGraphicFramePr>
          <p:nvPr>
            <p:extLst>
              <p:ext uri="{D42A27DB-BD31-4B8C-83A1-F6EECF244321}">
                <p14:modId xmlns:p14="http://schemas.microsoft.com/office/powerpoint/2010/main" val="1829866940"/>
              </p:ext>
            </p:extLst>
          </p:nvPr>
        </p:nvGraphicFramePr>
        <p:xfrm>
          <a:off x="698011" y="1423823"/>
          <a:ext cx="8715132" cy="2103120"/>
        </p:xfrm>
        <a:graphic>
          <a:graphicData uri="http://schemas.openxmlformats.org/drawingml/2006/table">
            <a:tbl>
              <a:tblPr firstRow="1" bandRow="1">
                <a:tableStyleId>{5C22544A-7EE6-4342-B048-85BDC9FD1C3A}</a:tableStyleId>
              </a:tblPr>
              <a:tblGrid>
                <a:gridCol w="2905044">
                  <a:extLst>
                    <a:ext uri="{9D8B030D-6E8A-4147-A177-3AD203B41FA5}">
                      <a16:colId xmlns:a16="http://schemas.microsoft.com/office/drawing/2014/main" val="2104563631"/>
                    </a:ext>
                  </a:extLst>
                </a:gridCol>
                <a:gridCol w="2905044">
                  <a:extLst>
                    <a:ext uri="{9D8B030D-6E8A-4147-A177-3AD203B41FA5}">
                      <a16:colId xmlns:a16="http://schemas.microsoft.com/office/drawing/2014/main" val="135673268"/>
                    </a:ext>
                  </a:extLst>
                </a:gridCol>
                <a:gridCol w="2905044">
                  <a:extLst>
                    <a:ext uri="{9D8B030D-6E8A-4147-A177-3AD203B41FA5}">
                      <a16:colId xmlns:a16="http://schemas.microsoft.com/office/drawing/2014/main" val="1027522696"/>
                    </a:ext>
                  </a:extLst>
                </a:gridCol>
              </a:tblGrid>
              <a:tr h="370840">
                <a:tc>
                  <a:txBody>
                    <a:bodyPr/>
                    <a:lstStyle/>
                    <a:p>
                      <a:r>
                        <a:rPr kumimoji="1" lang="ja-JP" altLang="en-US" sz="1400" b="1" dirty="0">
                          <a:latin typeface="BIZ UDPゴシック" panose="020B0400000000000000" pitchFamily="50" charset="-128"/>
                          <a:ea typeface="BIZ UDPゴシック" panose="020B0400000000000000" pitchFamily="50" charset="-128"/>
                        </a:rPr>
                        <a:t>問１ 療養介護の利用申込者数を把握していますか。（現在利用中の者を含む。）</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i="0" u="none" strike="noStrike" dirty="0">
                          <a:solidFill>
                            <a:schemeClr val="bg1"/>
                          </a:solidFill>
                          <a:effectLst/>
                          <a:latin typeface="BIZ UDPゴシック" panose="020B0400000000000000" pitchFamily="50" charset="-128"/>
                          <a:ea typeface="BIZ UDPゴシック" panose="020B0400000000000000" pitchFamily="50" charset="-128"/>
                        </a:rPr>
                        <a:t>問２　</a:t>
                      </a:r>
                      <a:r>
                        <a:rPr lang="ja-JP" altLang="en-US" sz="1400" b="1" dirty="0">
                          <a:solidFill>
                            <a:schemeClr val="bg1"/>
                          </a:solidFill>
                          <a:latin typeface="BIZ UDPゴシック" panose="020B0400000000000000" pitchFamily="50" charset="-128"/>
                          <a:ea typeface="BIZ UDPゴシック" panose="020B0400000000000000" pitchFamily="50" charset="-128"/>
                        </a:rPr>
                        <a:t>（問１で「把握している」と回答した場合）申込をしているにも関わらず利用できていない人の人数を把握していますか。</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solidFill>
                            <a:schemeClr val="bg1"/>
                          </a:solidFill>
                          <a:latin typeface="BIZ UDPゴシック" panose="020B0400000000000000" pitchFamily="50" charset="-128"/>
                          <a:ea typeface="BIZ UDPゴシック" panose="020B0400000000000000" pitchFamily="50" charset="-128"/>
                        </a:rPr>
                        <a:t>問３　希望しているにも関わらず利用申込に至っていない人の人数を把握していますか。</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728904503"/>
                  </a:ext>
                </a:extLst>
              </a:tr>
              <a:tr h="370840">
                <a:tc>
                  <a:txBody>
                    <a:bodyPr/>
                    <a:lstStyle/>
                    <a:p>
                      <a:r>
                        <a:rPr kumimoji="1" lang="ja-JP" altLang="en-US" sz="1400" dirty="0">
                          <a:latin typeface="BIZ UDPゴシック" panose="020B0400000000000000" pitchFamily="50" charset="-128"/>
                          <a:ea typeface="BIZ UDPゴシック" panose="020B0400000000000000" pitchFamily="50" charset="-128"/>
                        </a:rPr>
                        <a:t>・把握している　</a:t>
                      </a:r>
                      <a:r>
                        <a:rPr kumimoji="1" lang="en-US" altLang="ja-JP" sz="1400" dirty="0">
                          <a:latin typeface="BIZ UDPゴシック" panose="020B0400000000000000" pitchFamily="50" charset="-128"/>
                          <a:ea typeface="BIZ UDPゴシック" panose="020B0400000000000000" pitchFamily="50" charset="-128"/>
                        </a:rPr>
                        <a:t>30</a:t>
                      </a:r>
                      <a:r>
                        <a:rPr kumimoji="1" lang="ja-JP" altLang="en-US" sz="1400" dirty="0">
                          <a:latin typeface="BIZ UDPゴシック" panose="020B0400000000000000" pitchFamily="50" charset="-128"/>
                          <a:ea typeface="BIZ UDPゴシック" panose="020B0400000000000000" pitchFamily="50" charset="-128"/>
                        </a:rPr>
                        <a:t>市町村</a:t>
                      </a:r>
                    </a:p>
                    <a:p>
                      <a:r>
                        <a:rPr kumimoji="1" lang="ja-JP" altLang="en-US" sz="1400" dirty="0">
                          <a:latin typeface="BIZ UDPゴシック" panose="020B0400000000000000" pitchFamily="50" charset="-128"/>
                          <a:ea typeface="BIZ UDPゴシック" panose="020B0400000000000000" pitchFamily="50" charset="-128"/>
                        </a:rPr>
                        <a:t>　　府内事業所　</a:t>
                      </a:r>
                      <a:r>
                        <a:rPr kumimoji="1" lang="en-US" altLang="ja-JP" sz="1400" dirty="0">
                          <a:latin typeface="BIZ UDPゴシック" panose="020B0400000000000000" pitchFamily="50" charset="-128"/>
                          <a:ea typeface="BIZ UDPゴシック" panose="020B0400000000000000" pitchFamily="50" charset="-128"/>
                        </a:rPr>
                        <a:t>219</a:t>
                      </a:r>
                      <a:r>
                        <a:rPr kumimoji="1" lang="ja-JP" altLang="en-US" sz="1400" dirty="0">
                          <a:latin typeface="BIZ UDPゴシック" panose="020B0400000000000000" pitchFamily="50" charset="-128"/>
                          <a:ea typeface="BIZ UDPゴシック" panose="020B0400000000000000" pitchFamily="50" charset="-128"/>
                        </a:rPr>
                        <a:t>名</a:t>
                      </a:r>
                    </a:p>
                    <a:p>
                      <a:r>
                        <a:rPr kumimoji="1" lang="ja-JP" altLang="en-US" sz="1400" dirty="0">
                          <a:latin typeface="BIZ UDPゴシック" panose="020B0400000000000000" pitchFamily="50" charset="-128"/>
                          <a:ea typeface="BIZ UDPゴシック" panose="020B0400000000000000" pitchFamily="50" charset="-128"/>
                        </a:rPr>
                        <a:t>　　府外事業所　</a:t>
                      </a:r>
                      <a:r>
                        <a:rPr kumimoji="1" lang="en-US" altLang="ja-JP" sz="1400" dirty="0">
                          <a:latin typeface="BIZ UDPゴシック" panose="020B0400000000000000" pitchFamily="50" charset="-128"/>
                          <a:ea typeface="BIZ UDPゴシック" panose="020B0400000000000000" pitchFamily="50" charset="-128"/>
                        </a:rPr>
                        <a:t>95</a:t>
                      </a:r>
                      <a:r>
                        <a:rPr kumimoji="1" lang="ja-JP" altLang="en-US" sz="1400" dirty="0">
                          <a:latin typeface="BIZ UDPゴシック" panose="020B0400000000000000" pitchFamily="50" charset="-128"/>
                          <a:ea typeface="BIZ UDPゴシック" panose="020B0400000000000000" pitchFamily="50" charset="-128"/>
                        </a:rPr>
                        <a:t>名</a:t>
                      </a:r>
                    </a:p>
                    <a:p>
                      <a:r>
                        <a:rPr kumimoji="1" lang="ja-JP" altLang="en-US" sz="1400" dirty="0">
                          <a:latin typeface="BIZ UDPゴシック" panose="020B0400000000000000" pitchFamily="50" charset="-128"/>
                          <a:ea typeface="BIZ UDPゴシック" panose="020B0400000000000000" pitchFamily="50" charset="-128"/>
                        </a:rPr>
                        <a:t>　</a:t>
                      </a:r>
                    </a:p>
                    <a:p>
                      <a:r>
                        <a:rPr kumimoji="1" lang="ja-JP" altLang="en-US" sz="1400" dirty="0">
                          <a:latin typeface="BIZ UDPゴシック" panose="020B0400000000000000" pitchFamily="50" charset="-128"/>
                          <a:ea typeface="BIZ UDPゴシック" panose="020B0400000000000000" pitchFamily="50" charset="-128"/>
                        </a:rPr>
                        <a:t>・把握していない　</a:t>
                      </a:r>
                      <a:r>
                        <a:rPr kumimoji="1" lang="en-US" altLang="ja-JP" sz="1400" dirty="0">
                          <a:latin typeface="BIZ UDPゴシック" panose="020B0400000000000000" pitchFamily="50" charset="-128"/>
                          <a:ea typeface="BIZ UDPゴシック" panose="020B0400000000000000" pitchFamily="50" charset="-128"/>
                        </a:rPr>
                        <a:t>12</a:t>
                      </a:r>
                      <a:r>
                        <a:rPr kumimoji="1" lang="ja-JP" altLang="en-US" sz="1400" dirty="0">
                          <a:latin typeface="BIZ UDPゴシック" panose="020B0400000000000000" pitchFamily="50" charset="-128"/>
                          <a:ea typeface="BIZ UDPゴシック" panose="020B0400000000000000" pitchFamily="50" charset="-128"/>
                        </a:rPr>
                        <a:t>市町村</a:t>
                      </a:r>
                    </a:p>
                  </a:txBody>
                  <a:tcPr/>
                </a:tc>
                <a:tc>
                  <a:txBody>
                    <a:bodyPr/>
                    <a:lstStyle/>
                    <a:p>
                      <a:pPr marR="0" lvl="0" algn="l" defTabSz="457211" rtl="0" eaLnBrk="1" fontAlgn="auto" latinLnBrk="0" hangingPunct="1">
                        <a:lnSpc>
                          <a:spcPct val="100000"/>
                        </a:lnSpc>
                        <a:spcBef>
                          <a:spcPts val="0"/>
                        </a:spcBef>
                        <a:spcAft>
                          <a:spcPts val="0"/>
                        </a:spcAft>
                        <a:buClrTx/>
                        <a:buSzTx/>
                        <a:tabLst/>
                        <a:defRPr/>
                      </a:pPr>
                      <a:r>
                        <a:rPr lang="ja-JP" altLang="en-US" sz="1400" dirty="0">
                          <a:solidFill>
                            <a:prstClr val="black"/>
                          </a:solidFill>
                          <a:latin typeface="BIZ UDPゴシック" panose="020B0400000000000000" pitchFamily="50" charset="-128"/>
                          <a:ea typeface="BIZ UDPゴシック" panose="020B0400000000000000" pitchFamily="50" charset="-128"/>
                          <a:cs typeface="Segoe UI" panose="020B0502040204020203" pitchFamily="34" charset="0"/>
                        </a:rPr>
                        <a:t>・把握している　</a:t>
                      </a:r>
                      <a:r>
                        <a:rPr lang="en-US" altLang="ja-JP" sz="1400" dirty="0">
                          <a:solidFill>
                            <a:prstClr val="black"/>
                          </a:solidFill>
                          <a:latin typeface="BIZ UDPゴシック" panose="020B0400000000000000" pitchFamily="50" charset="-128"/>
                          <a:ea typeface="BIZ UDPゴシック" panose="020B0400000000000000" pitchFamily="50" charset="-128"/>
                          <a:cs typeface="Segoe UI" panose="020B0502040204020203" pitchFamily="34" charset="0"/>
                        </a:rPr>
                        <a:t>17</a:t>
                      </a:r>
                      <a:r>
                        <a:rPr lang="ja-JP" altLang="en-US" sz="1400" dirty="0">
                          <a:solidFill>
                            <a:prstClr val="black"/>
                          </a:solidFill>
                          <a:latin typeface="BIZ UDPゴシック" panose="020B0400000000000000" pitchFamily="50" charset="-128"/>
                          <a:ea typeface="BIZ UDPゴシック" panose="020B0400000000000000" pitchFamily="50" charset="-128"/>
                          <a:cs typeface="Segoe UI" panose="020B0502040204020203" pitchFamily="34" charset="0"/>
                        </a:rPr>
                        <a:t>市町村</a:t>
                      </a:r>
                      <a:endParaRPr lang="en-US" altLang="ja-JP" sz="1400" dirty="0">
                        <a:solidFill>
                          <a:prstClr val="black"/>
                        </a:solidFill>
                        <a:latin typeface="BIZ UDPゴシック" panose="020B0400000000000000" pitchFamily="50" charset="-128"/>
                        <a:ea typeface="BIZ UDPゴシック" panose="020B0400000000000000" pitchFamily="50" charset="-128"/>
                        <a:cs typeface="Segoe UI" panose="020B0502040204020203" pitchFamily="34" charset="0"/>
                      </a:endParaRPr>
                    </a:p>
                    <a:p>
                      <a:pPr marR="0" lvl="0" algn="l" defTabSz="457211" rtl="0" eaLnBrk="1" fontAlgn="auto" latinLnBrk="0" hangingPunct="1">
                        <a:lnSpc>
                          <a:spcPct val="100000"/>
                        </a:lnSpc>
                        <a:spcBef>
                          <a:spcPts val="0"/>
                        </a:spcBef>
                        <a:spcAft>
                          <a:spcPts val="0"/>
                        </a:spcAft>
                        <a:buClrTx/>
                        <a:buSzTx/>
                        <a:tabLst/>
                        <a:defRPr/>
                      </a:pPr>
                      <a:r>
                        <a:rPr lang="ja-JP" altLang="en-US" sz="1400" dirty="0">
                          <a:solidFill>
                            <a:prstClr val="black"/>
                          </a:solidFill>
                          <a:latin typeface="BIZ UDPゴシック" panose="020B0400000000000000" pitchFamily="50" charset="-128"/>
                          <a:ea typeface="BIZ UDPゴシック" panose="020B0400000000000000" pitchFamily="50" charset="-128"/>
                          <a:cs typeface="Segoe UI" panose="020B0502040204020203" pitchFamily="34" charset="0"/>
                        </a:rPr>
                        <a:t>　　府内事業所　</a:t>
                      </a:r>
                      <a:r>
                        <a:rPr lang="en-US" altLang="ja-JP" sz="1400" dirty="0">
                          <a:solidFill>
                            <a:prstClr val="black"/>
                          </a:solidFill>
                          <a:latin typeface="BIZ UDPゴシック" panose="020B0400000000000000" pitchFamily="50" charset="-128"/>
                          <a:ea typeface="BIZ UDPゴシック" panose="020B0400000000000000" pitchFamily="50" charset="-128"/>
                          <a:cs typeface="Segoe UI" panose="020B0502040204020203" pitchFamily="34" charset="0"/>
                        </a:rPr>
                        <a:t>26</a:t>
                      </a:r>
                      <a:r>
                        <a:rPr lang="ja-JP" altLang="en-US" sz="1400" dirty="0">
                          <a:solidFill>
                            <a:prstClr val="black"/>
                          </a:solidFill>
                          <a:latin typeface="BIZ UDPゴシック" panose="020B0400000000000000" pitchFamily="50" charset="-128"/>
                          <a:ea typeface="BIZ UDPゴシック" panose="020B0400000000000000" pitchFamily="50" charset="-128"/>
                          <a:cs typeface="Segoe UI" panose="020B0502040204020203" pitchFamily="34" charset="0"/>
                        </a:rPr>
                        <a:t>名</a:t>
                      </a:r>
                      <a:endParaRPr lang="en-US" altLang="ja-JP" sz="1400" dirty="0">
                        <a:solidFill>
                          <a:prstClr val="black"/>
                        </a:solidFill>
                        <a:latin typeface="BIZ UDPゴシック" panose="020B0400000000000000" pitchFamily="50" charset="-128"/>
                        <a:ea typeface="BIZ UDPゴシック" panose="020B0400000000000000" pitchFamily="50" charset="-128"/>
                        <a:cs typeface="Segoe UI" panose="020B0502040204020203" pitchFamily="34" charset="0"/>
                      </a:endParaRPr>
                    </a:p>
                    <a:p>
                      <a:pPr marR="0" lvl="0" algn="l" defTabSz="457211" rtl="0" eaLnBrk="1" fontAlgn="auto" latinLnBrk="0" hangingPunct="1">
                        <a:lnSpc>
                          <a:spcPct val="100000"/>
                        </a:lnSpc>
                        <a:spcBef>
                          <a:spcPts val="0"/>
                        </a:spcBef>
                        <a:spcAft>
                          <a:spcPts val="0"/>
                        </a:spcAft>
                        <a:buClrTx/>
                        <a:buSzTx/>
                        <a:tabLst/>
                        <a:defRPr/>
                      </a:pPr>
                      <a:r>
                        <a:rPr lang="ja-JP" altLang="en-US" sz="1400" dirty="0">
                          <a:solidFill>
                            <a:prstClr val="black"/>
                          </a:solidFill>
                          <a:latin typeface="BIZ UDPゴシック" panose="020B0400000000000000" pitchFamily="50" charset="-128"/>
                          <a:ea typeface="BIZ UDPゴシック" panose="020B0400000000000000" pitchFamily="50" charset="-128"/>
                          <a:cs typeface="Segoe UI" panose="020B0502040204020203" pitchFamily="34" charset="0"/>
                        </a:rPr>
                        <a:t>　　府外事業所　</a:t>
                      </a:r>
                      <a:r>
                        <a:rPr lang="en-US" altLang="ja-JP" sz="1400" dirty="0">
                          <a:solidFill>
                            <a:prstClr val="black"/>
                          </a:solidFill>
                          <a:latin typeface="BIZ UDPゴシック" panose="020B0400000000000000" pitchFamily="50" charset="-128"/>
                          <a:ea typeface="BIZ UDPゴシック" panose="020B0400000000000000" pitchFamily="50" charset="-128"/>
                          <a:cs typeface="Segoe UI" panose="020B0502040204020203" pitchFamily="34" charset="0"/>
                        </a:rPr>
                        <a:t>0</a:t>
                      </a:r>
                      <a:r>
                        <a:rPr lang="ja-JP" altLang="en-US" sz="1400" dirty="0">
                          <a:solidFill>
                            <a:prstClr val="black"/>
                          </a:solidFill>
                          <a:latin typeface="BIZ UDPゴシック" panose="020B0400000000000000" pitchFamily="50" charset="-128"/>
                          <a:ea typeface="BIZ UDPゴシック" panose="020B0400000000000000" pitchFamily="50" charset="-128"/>
                          <a:cs typeface="Segoe UI" panose="020B0502040204020203" pitchFamily="34" charset="0"/>
                        </a:rPr>
                        <a:t>名</a:t>
                      </a:r>
                      <a:endParaRPr lang="en-US" altLang="ja-JP" sz="1400" dirty="0">
                        <a:solidFill>
                          <a:prstClr val="black"/>
                        </a:solidFill>
                        <a:latin typeface="BIZ UDPゴシック" panose="020B0400000000000000" pitchFamily="50" charset="-128"/>
                        <a:ea typeface="BIZ UDPゴシック" panose="020B0400000000000000" pitchFamily="50" charset="-128"/>
                        <a:cs typeface="Segoe UI" panose="020B0502040204020203" pitchFamily="34" charset="0"/>
                      </a:endParaRPr>
                    </a:p>
                    <a:p>
                      <a:pPr marR="0" lvl="0" algn="l" defTabSz="457211" rtl="0" eaLnBrk="1" fontAlgn="auto" latinLnBrk="0" hangingPunct="1">
                        <a:lnSpc>
                          <a:spcPct val="100000"/>
                        </a:lnSpc>
                        <a:spcBef>
                          <a:spcPts val="0"/>
                        </a:spcBef>
                        <a:spcAft>
                          <a:spcPts val="0"/>
                        </a:spcAft>
                        <a:buClrTx/>
                        <a:buSzTx/>
                        <a:tabLst/>
                        <a:defRPr/>
                      </a:pPr>
                      <a:endParaRPr lang="en-US" altLang="ja-JP" sz="1400" dirty="0">
                        <a:solidFill>
                          <a:prstClr val="black"/>
                        </a:solidFill>
                        <a:latin typeface="BIZ UDPゴシック" panose="020B0400000000000000" pitchFamily="50" charset="-128"/>
                        <a:ea typeface="BIZ UDPゴシック" panose="020B0400000000000000" pitchFamily="50" charset="-128"/>
                        <a:cs typeface="Segoe UI" panose="020B0502040204020203" pitchFamily="34" charset="0"/>
                      </a:endParaRPr>
                    </a:p>
                    <a:p>
                      <a:pPr marR="0" lvl="0" algn="l" defTabSz="457211" rtl="0" eaLnBrk="1" fontAlgn="auto" latinLnBrk="0" hangingPunct="1">
                        <a:lnSpc>
                          <a:spcPct val="100000"/>
                        </a:lnSpc>
                        <a:spcBef>
                          <a:spcPts val="0"/>
                        </a:spcBef>
                        <a:spcAft>
                          <a:spcPts val="0"/>
                        </a:spcAft>
                        <a:buClrTx/>
                        <a:buSzTx/>
                        <a:tabLst/>
                        <a:defRPr/>
                      </a:pPr>
                      <a:r>
                        <a:rPr lang="ja-JP" altLang="en-US" sz="1400" dirty="0">
                          <a:solidFill>
                            <a:prstClr val="black"/>
                          </a:solidFill>
                          <a:latin typeface="BIZ UDPゴシック" panose="020B0400000000000000" pitchFamily="50" charset="-128"/>
                          <a:ea typeface="BIZ UDPゴシック" panose="020B0400000000000000" pitchFamily="50" charset="-128"/>
                          <a:cs typeface="Segoe UI" panose="020B0502040204020203" pitchFamily="34" charset="0"/>
                        </a:rPr>
                        <a:t>・把握していない　</a:t>
                      </a:r>
                      <a:r>
                        <a:rPr lang="en-US" altLang="ja-JP" sz="1400" dirty="0">
                          <a:solidFill>
                            <a:prstClr val="black"/>
                          </a:solidFill>
                          <a:latin typeface="BIZ UDPゴシック" panose="020B0400000000000000" pitchFamily="50" charset="-128"/>
                          <a:ea typeface="BIZ UDPゴシック" panose="020B0400000000000000" pitchFamily="50" charset="-128"/>
                          <a:cs typeface="Segoe UI" panose="020B0502040204020203" pitchFamily="34" charset="0"/>
                        </a:rPr>
                        <a:t>13</a:t>
                      </a:r>
                      <a:r>
                        <a:rPr lang="ja-JP" altLang="en-US" sz="1400" dirty="0">
                          <a:solidFill>
                            <a:prstClr val="black"/>
                          </a:solidFill>
                          <a:latin typeface="BIZ UDPゴシック" panose="020B0400000000000000" pitchFamily="50" charset="-128"/>
                          <a:ea typeface="BIZ UDPゴシック" panose="020B0400000000000000" pitchFamily="50" charset="-128"/>
                          <a:cs typeface="Segoe UI" panose="020B0502040204020203" pitchFamily="34" charset="0"/>
                        </a:rPr>
                        <a:t>市町村</a:t>
                      </a:r>
                      <a:endParaRPr lang="en-US" altLang="ja-JP" sz="1400" dirty="0">
                        <a:solidFill>
                          <a:prstClr val="black"/>
                        </a:solidFill>
                        <a:latin typeface="BIZ UDPゴシック" panose="020B0400000000000000" pitchFamily="50" charset="-128"/>
                        <a:ea typeface="BIZ UDPゴシック" panose="020B0400000000000000" pitchFamily="50" charset="-128"/>
                        <a:cs typeface="Segoe UI" panose="020B0502040204020203" pitchFamily="34" charset="0"/>
                      </a:endParaRPr>
                    </a:p>
                  </a:txBody>
                  <a:tcPr/>
                </a:tc>
                <a:tc>
                  <a:txBody>
                    <a:bodyPr/>
                    <a:lstStyle/>
                    <a:p>
                      <a:r>
                        <a:rPr kumimoji="1" lang="ja-JP" altLang="en-US" sz="1400" dirty="0">
                          <a:latin typeface="BIZ UDPゴシック" panose="020B0400000000000000" pitchFamily="50" charset="-128"/>
                          <a:ea typeface="BIZ UDPゴシック" panose="020B0400000000000000" pitchFamily="50" charset="-128"/>
                        </a:rPr>
                        <a:t>・把握している　</a:t>
                      </a:r>
                      <a:r>
                        <a:rPr kumimoji="1" lang="en-US" altLang="ja-JP" sz="1400" dirty="0">
                          <a:latin typeface="BIZ UDPゴシック" panose="020B0400000000000000" pitchFamily="50" charset="-128"/>
                          <a:ea typeface="BIZ UDPゴシック" panose="020B0400000000000000" pitchFamily="50" charset="-128"/>
                        </a:rPr>
                        <a:t>9</a:t>
                      </a:r>
                      <a:r>
                        <a:rPr kumimoji="1" lang="ja-JP" altLang="en-US" sz="1400" dirty="0">
                          <a:latin typeface="BIZ UDPゴシック" panose="020B0400000000000000" pitchFamily="50" charset="-128"/>
                          <a:ea typeface="BIZ UDPゴシック" panose="020B0400000000000000" pitchFamily="50" charset="-128"/>
                        </a:rPr>
                        <a:t>市町村</a:t>
                      </a:r>
                    </a:p>
                    <a:p>
                      <a:r>
                        <a:rPr kumimoji="1" lang="ja-JP" altLang="en-US" sz="1400" dirty="0">
                          <a:latin typeface="BIZ UDPゴシック" panose="020B0400000000000000" pitchFamily="50" charset="-128"/>
                          <a:ea typeface="BIZ UDPゴシック" panose="020B0400000000000000" pitchFamily="50" charset="-128"/>
                        </a:rPr>
                        <a:t>　　府内事業所　</a:t>
                      </a:r>
                      <a:r>
                        <a:rPr kumimoji="1" lang="en-US" altLang="ja-JP" sz="1400" dirty="0">
                          <a:latin typeface="BIZ UDPゴシック" panose="020B0400000000000000" pitchFamily="50" charset="-128"/>
                          <a:ea typeface="BIZ UDPゴシック" panose="020B0400000000000000" pitchFamily="50" charset="-128"/>
                        </a:rPr>
                        <a:t>3</a:t>
                      </a:r>
                      <a:r>
                        <a:rPr kumimoji="1" lang="ja-JP" altLang="en-US" sz="1400" dirty="0">
                          <a:latin typeface="BIZ UDPゴシック" panose="020B0400000000000000" pitchFamily="50" charset="-128"/>
                          <a:ea typeface="BIZ UDPゴシック" panose="020B0400000000000000" pitchFamily="50" charset="-128"/>
                        </a:rPr>
                        <a:t>名</a:t>
                      </a:r>
                    </a:p>
                    <a:p>
                      <a:r>
                        <a:rPr kumimoji="1" lang="ja-JP" altLang="en-US" sz="1400" dirty="0">
                          <a:latin typeface="BIZ UDPゴシック" panose="020B0400000000000000" pitchFamily="50" charset="-128"/>
                          <a:ea typeface="BIZ UDPゴシック" panose="020B0400000000000000" pitchFamily="50" charset="-128"/>
                        </a:rPr>
                        <a:t>　　府外事業所　</a:t>
                      </a:r>
                      <a:r>
                        <a:rPr kumimoji="1" lang="en-US" altLang="ja-JP" sz="1400" dirty="0">
                          <a:latin typeface="BIZ UDPゴシック" panose="020B0400000000000000" pitchFamily="50" charset="-128"/>
                          <a:ea typeface="BIZ UDPゴシック" panose="020B0400000000000000" pitchFamily="50" charset="-128"/>
                        </a:rPr>
                        <a:t>0</a:t>
                      </a:r>
                      <a:r>
                        <a:rPr kumimoji="1" lang="ja-JP" altLang="en-US" sz="1400" dirty="0">
                          <a:latin typeface="BIZ UDPゴシック" panose="020B0400000000000000" pitchFamily="50" charset="-128"/>
                          <a:ea typeface="BIZ UDPゴシック" panose="020B0400000000000000" pitchFamily="50" charset="-128"/>
                        </a:rPr>
                        <a:t>名</a:t>
                      </a:r>
                    </a:p>
                    <a:p>
                      <a:r>
                        <a:rPr kumimoji="1" lang="ja-JP" altLang="en-US" sz="1400" dirty="0">
                          <a:latin typeface="BIZ UDPゴシック" panose="020B0400000000000000" pitchFamily="50" charset="-128"/>
                          <a:ea typeface="BIZ UDPゴシック" panose="020B0400000000000000" pitchFamily="50" charset="-128"/>
                        </a:rPr>
                        <a:t>　</a:t>
                      </a:r>
                    </a:p>
                    <a:p>
                      <a:r>
                        <a:rPr kumimoji="1" lang="ja-JP" altLang="en-US" sz="1400" dirty="0">
                          <a:latin typeface="BIZ UDPゴシック" panose="020B0400000000000000" pitchFamily="50" charset="-128"/>
                          <a:ea typeface="BIZ UDPゴシック" panose="020B0400000000000000" pitchFamily="50" charset="-128"/>
                        </a:rPr>
                        <a:t>・把握していない　</a:t>
                      </a:r>
                      <a:r>
                        <a:rPr kumimoji="1" lang="en-US" altLang="ja-JP" sz="1400" dirty="0">
                          <a:latin typeface="BIZ UDPゴシック" panose="020B0400000000000000" pitchFamily="50" charset="-128"/>
                          <a:ea typeface="BIZ UDPゴシック" panose="020B0400000000000000" pitchFamily="50" charset="-128"/>
                        </a:rPr>
                        <a:t>33</a:t>
                      </a:r>
                      <a:r>
                        <a:rPr kumimoji="1" lang="ja-JP" altLang="en-US" sz="1400" dirty="0">
                          <a:latin typeface="BIZ UDPゴシック" panose="020B0400000000000000" pitchFamily="50" charset="-128"/>
                          <a:ea typeface="BIZ UDPゴシック" panose="020B0400000000000000" pitchFamily="50" charset="-128"/>
                        </a:rPr>
                        <a:t>市町村</a:t>
                      </a:r>
                    </a:p>
                  </a:txBody>
                  <a:tcPr/>
                </a:tc>
                <a:extLst>
                  <a:ext uri="{0D108BD9-81ED-4DB2-BD59-A6C34878D82A}">
                    <a16:rowId xmlns:a16="http://schemas.microsoft.com/office/drawing/2014/main" val="2968233723"/>
                  </a:ext>
                </a:extLst>
              </a:tr>
            </a:tbl>
          </a:graphicData>
        </a:graphic>
      </p:graphicFrame>
      <p:sp>
        <p:nvSpPr>
          <p:cNvPr id="19" name="テキスト ボックス 18">
            <a:extLst>
              <a:ext uri="{FF2B5EF4-FFF2-40B4-BE49-F238E27FC236}">
                <a16:creationId xmlns:a16="http://schemas.microsoft.com/office/drawing/2014/main" id="{B8892C1E-D2CE-4EA8-ABB7-84305D28765B}"/>
              </a:ext>
            </a:extLst>
          </p:cNvPr>
          <p:cNvSpPr txBox="1"/>
          <p:nvPr/>
        </p:nvSpPr>
        <p:spPr>
          <a:xfrm>
            <a:off x="451286" y="953757"/>
            <a:ext cx="4954464" cy="369332"/>
          </a:xfrm>
          <a:prstGeom prst="rect">
            <a:avLst/>
          </a:prstGeom>
          <a:noFill/>
        </p:spPr>
        <p:txBody>
          <a:bodyPr wrap="square">
            <a:spAutoFit/>
          </a:bodyPr>
          <a:lstStyle/>
          <a:p>
            <a:pPr algn="l" rtl="0" fontAlgn="base"/>
            <a:r>
              <a:rPr lang="ja-JP" altLang="en-US" sz="1800" dirty="0">
                <a:solidFill>
                  <a:srgbClr val="000000"/>
                </a:solidFill>
                <a:latin typeface="BIZ UDPゴシック" panose="020B0400000000000000" pitchFamily="50" charset="-128"/>
                <a:ea typeface="BIZ UDPゴシック" panose="020B0400000000000000" pitchFamily="50" charset="-128"/>
              </a:rPr>
              <a:t>■</a:t>
            </a:r>
            <a:r>
              <a:rPr lang="ja-JP" altLang="en-US" sz="1800" i="0" dirty="0">
                <a:solidFill>
                  <a:srgbClr val="000000"/>
                </a:solidFill>
                <a:effectLst/>
                <a:latin typeface="BIZ UDPゴシック" panose="020B0400000000000000" pitchFamily="50" charset="-128"/>
                <a:ea typeface="BIZ UDPゴシック" panose="020B0400000000000000" pitchFamily="50" charset="-128"/>
              </a:rPr>
              <a:t>結果</a:t>
            </a:r>
            <a:endParaRPr lang="ja-JP" altLang="en-US" dirty="0"/>
          </a:p>
        </p:txBody>
      </p:sp>
      <p:sp>
        <p:nvSpPr>
          <p:cNvPr id="21" name="テキスト ボックス 20">
            <a:extLst>
              <a:ext uri="{FF2B5EF4-FFF2-40B4-BE49-F238E27FC236}">
                <a16:creationId xmlns:a16="http://schemas.microsoft.com/office/drawing/2014/main" id="{2EC8FEBE-0F86-4B96-BA0F-9755F80324B5}"/>
              </a:ext>
            </a:extLst>
          </p:cNvPr>
          <p:cNvSpPr txBox="1"/>
          <p:nvPr/>
        </p:nvSpPr>
        <p:spPr>
          <a:xfrm>
            <a:off x="591963" y="3707984"/>
            <a:ext cx="8821180" cy="2246769"/>
          </a:xfrm>
          <a:prstGeom prst="rect">
            <a:avLst/>
          </a:prstGeom>
          <a:noFill/>
        </p:spPr>
        <p:txBody>
          <a:bodyPr wrap="square">
            <a:spAutoFit/>
          </a:bodyPr>
          <a:lstStyle/>
          <a:p>
            <a:pPr defTabSz="457211">
              <a:defRPr/>
            </a:pP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Segoe UI" panose="020B0502040204020203" pitchFamily="34" charset="0"/>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Segoe UI" panose="020B0502040204020203" pitchFamily="34" charset="0"/>
              </a:rPr>
              <a:t>問１～２</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Segoe UI" panose="020B0502040204020203" pitchFamily="34" charset="0"/>
              </a:rPr>
              <a:t>】</a:t>
            </a:r>
          </a:p>
          <a:p>
            <a:pPr marL="465750" indent="-285750" defTabSz="457211">
              <a:buFont typeface="Wingdings" panose="05000000000000000000" pitchFamily="2" charset="2"/>
              <a:buChar char="Ø"/>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Segoe UI" panose="020B0502040204020203" pitchFamily="34" charset="0"/>
              </a:rPr>
              <a:t>施設によって入所に至る手続きが異なるため、市町村が待機者として把握しているのは、支給決定前に市町村が入所調整を行う必要のある施設に係る待機者数に限られている。</a:t>
            </a: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Segoe UI" panose="020B0502040204020203" pitchFamily="34" charset="0"/>
            </a:endParaRPr>
          </a:p>
          <a:p>
            <a:pPr marL="465750" indent="-285750" defTabSz="457211">
              <a:buFont typeface="Wingdings" panose="05000000000000000000" pitchFamily="2" charset="2"/>
              <a:buChar char="Ø"/>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Segoe UI" panose="020B0502040204020203" pitchFamily="34" charset="0"/>
              </a:rPr>
              <a:t>市町村が把握できている範囲においては、</a:t>
            </a:r>
            <a:r>
              <a:rPr kumimoji="1" lang="en-US" altLang="ja-JP" sz="1400" b="1" i="0" u="sng"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Segoe UI" panose="020B0502040204020203" pitchFamily="34" charset="0"/>
              </a:rPr>
              <a:t>26</a:t>
            </a:r>
            <a:r>
              <a:rPr kumimoji="1" lang="ja-JP" altLang="en-US" sz="1400" b="1" i="0" u="sng"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Segoe UI" panose="020B0502040204020203" pitchFamily="34" charset="0"/>
              </a:rPr>
              <a:t>人が待機者</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Segoe UI" panose="020B0502040204020203" pitchFamily="34" charset="0"/>
              </a:rPr>
              <a:t>であるという結果となった。</a:t>
            </a: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Segoe UI" panose="020B0502040204020203" pitchFamily="34" charset="0"/>
            </a:endParaRPr>
          </a:p>
          <a:p>
            <a:pPr marL="465750" marR="0" lvl="0" indent="-285750" algn="l" defTabSz="457211"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Segoe UI" panose="020B0502040204020203" pitchFamily="34" charset="0"/>
              </a:rPr>
              <a:t>利用者が直接事業所と入所調整を行っている場合など、市町村が待機状況を把握できていないケースが存在する可能性がある。</a:t>
            </a: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Segoe UI" panose="020B0502040204020203" pitchFamily="34" charset="0"/>
            </a:endParaRPr>
          </a:p>
          <a:p>
            <a:pPr marL="285750" indent="-285750" defTabSz="457211">
              <a:buFont typeface="Arial" panose="020B0604020202020204" pitchFamily="34" charset="0"/>
              <a:buChar char="•"/>
              <a:defRPr/>
            </a:pP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Segoe UI" panose="020B0502040204020203" pitchFamily="34" charset="0"/>
            </a:endParaRPr>
          </a:p>
          <a:p>
            <a:pPr defTabSz="457211">
              <a:defRPr/>
            </a:pPr>
            <a:r>
              <a:rPr lang="en-US" altLang="ja-JP" sz="1400"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rPr>
              <a:t>【</a:t>
            </a:r>
            <a:r>
              <a:rPr lang="ja-JP" altLang="en-US" sz="1400"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rPr>
              <a:t>問３</a:t>
            </a:r>
            <a:r>
              <a:rPr lang="en-US" altLang="ja-JP" sz="1400"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rPr>
              <a:t>】</a:t>
            </a:r>
          </a:p>
          <a:p>
            <a:pPr marL="465750" indent="-285750" defTabSz="457211">
              <a:buFont typeface="Wingdings" panose="05000000000000000000" pitchFamily="2" charset="2"/>
              <a:buChar char="Ø"/>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Segoe UI" panose="020B0502040204020203" pitchFamily="34" charset="0"/>
              </a:rPr>
              <a:t>「把握している」と回答した内訳を見ると、市町村への利用申請に至っていない相談段階の事例を挙げている市町村が数団体あるものの、実態としては、ほとんど把握できていない状況。</a:t>
            </a:r>
            <a:endParaRPr kumimoji="1" lang="en-US" altLang="ja-JP" sz="16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Segoe UI" panose="020B0502040204020203" pitchFamily="34" charset="0"/>
            </a:endParaRPr>
          </a:p>
        </p:txBody>
      </p:sp>
      <p:sp>
        <p:nvSpPr>
          <p:cNvPr id="4" name="スライド番号プレースホルダー 3">
            <a:extLst>
              <a:ext uri="{FF2B5EF4-FFF2-40B4-BE49-F238E27FC236}">
                <a16:creationId xmlns:a16="http://schemas.microsoft.com/office/drawing/2014/main" id="{1F9E1B59-220A-40AE-A8CA-E55A584CAF3F}"/>
              </a:ext>
            </a:extLst>
          </p:cNvPr>
          <p:cNvSpPr>
            <a:spLocks noGrp="1"/>
          </p:cNvSpPr>
          <p:nvPr>
            <p:ph type="sldNum" sz="quarter" idx="12"/>
          </p:nvPr>
        </p:nvSpPr>
        <p:spPr/>
        <p:txBody>
          <a:bodyPr/>
          <a:lstStyle/>
          <a:p>
            <a:fld id="{A2760AAB-A56C-44F1-8788-E124C16069A2}" type="slidenum">
              <a:rPr kumimoji="1" lang="ja-JP" altLang="en-US" smtClean="0"/>
              <a:t>5</a:t>
            </a:fld>
            <a:endParaRPr kumimoji="1" lang="ja-JP" altLang="en-US"/>
          </a:p>
        </p:txBody>
      </p:sp>
      <p:sp>
        <p:nvSpPr>
          <p:cNvPr id="8" name="テキスト ボックス 7">
            <a:extLst>
              <a:ext uri="{FF2B5EF4-FFF2-40B4-BE49-F238E27FC236}">
                <a16:creationId xmlns:a16="http://schemas.microsoft.com/office/drawing/2014/main" id="{E8042708-0D38-49F4-8B84-8D0821C3D5C0}"/>
              </a:ext>
            </a:extLst>
          </p:cNvPr>
          <p:cNvSpPr txBox="1"/>
          <p:nvPr/>
        </p:nvSpPr>
        <p:spPr>
          <a:xfrm>
            <a:off x="451286" y="122760"/>
            <a:ext cx="8286314" cy="523220"/>
          </a:xfrm>
          <a:prstGeom prst="rect">
            <a:avLst/>
          </a:prstGeom>
          <a:noFill/>
        </p:spPr>
        <p:txBody>
          <a:bodyPr wrap="square">
            <a:spAutoFit/>
          </a:bodyPr>
          <a:lstStyle/>
          <a:p>
            <a:r>
              <a:rPr kumimoji="1" lang="ja-JP" altLang="en-US" sz="2800" b="1" dirty="0">
                <a:latin typeface="BIZ UDゴシック" panose="020B0400000000000000" pitchFamily="49" charset="-128"/>
                <a:ea typeface="BIZ UDゴシック" panose="020B0400000000000000" pitchFamily="49" charset="-128"/>
              </a:rPr>
              <a:t>療養介護に関する待機者数アンケート結果報告</a:t>
            </a:r>
            <a:endParaRPr lang="ja-JP" altLang="en-US" sz="2800" b="1"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564542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EF7D6A1C-35E5-4535-AF0D-E77877A38DB7}"/>
              </a:ext>
            </a:extLst>
          </p:cNvPr>
          <p:cNvGraphicFramePr>
            <a:graphicFrameLocks noGrp="1"/>
          </p:cNvGraphicFramePr>
          <p:nvPr>
            <p:extLst>
              <p:ext uri="{D42A27DB-BD31-4B8C-83A1-F6EECF244321}">
                <p14:modId xmlns:p14="http://schemas.microsoft.com/office/powerpoint/2010/main" val="161503329"/>
              </p:ext>
            </p:extLst>
          </p:nvPr>
        </p:nvGraphicFramePr>
        <p:xfrm>
          <a:off x="698010" y="1258481"/>
          <a:ext cx="8647846" cy="2438400"/>
        </p:xfrm>
        <a:graphic>
          <a:graphicData uri="http://schemas.openxmlformats.org/drawingml/2006/table">
            <a:tbl>
              <a:tblPr firstRow="1" bandRow="1">
                <a:tableStyleId>{5C22544A-7EE6-4342-B048-85BDC9FD1C3A}</a:tableStyleId>
              </a:tblPr>
              <a:tblGrid>
                <a:gridCol w="4323923">
                  <a:extLst>
                    <a:ext uri="{9D8B030D-6E8A-4147-A177-3AD203B41FA5}">
                      <a16:colId xmlns:a16="http://schemas.microsoft.com/office/drawing/2014/main" val="4033750980"/>
                    </a:ext>
                  </a:extLst>
                </a:gridCol>
                <a:gridCol w="4323923">
                  <a:extLst>
                    <a:ext uri="{9D8B030D-6E8A-4147-A177-3AD203B41FA5}">
                      <a16:colId xmlns:a16="http://schemas.microsoft.com/office/drawing/2014/main" val="423881753"/>
                    </a:ext>
                  </a:extLst>
                </a:gridCol>
              </a:tblGrid>
              <a:tr h="4724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i="0" u="none" strike="noStrike" dirty="0">
                          <a:solidFill>
                            <a:schemeClr val="bg1"/>
                          </a:solidFill>
                          <a:effectLst/>
                          <a:latin typeface="BIZ UDPゴシック" panose="020B0400000000000000" pitchFamily="50" charset="-128"/>
                          <a:ea typeface="BIZ UDPゴシック" panose="020B0400000000000000" pitchFamily="50" charset="-128"/>
                        </a:rPr>
                        <a:t>問４　</a:t>
                      </a:r>
                      <a:r>
                        <a:rPr lang="ja-JP" altLang="en-US" sz="1400" b="1" dirty="0">
                          <a:solidFill>
                            <a:schemeClr val="bg1"/>
                          </a:solidFill>
                          <a:latin typeface="BIZ UDPゴシック" panose="020B0400000000000000" pitchFamily="50" charset="-128"/>
                          <a:ea typeface="BIZ UDPゴシック" panose="020B0400000000000000" pitchFamily="50" charset="-128"/>
                        </a:rPr>
                        <a:t>（問１で「把握している」と回答した場合）利用希望理由の大まかな割合を教えてください。</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solidFill>
                            <a:schemeClr val="bg1"/>
                          </a:solidFill>
                          <a:latin typeface="BIZ UDPゴシック" panose="020B0400000000000000" pitchFamily="50" charset="-128"/>
                          <a:ea typeface="BIZ UDPゴシック" panose="020B0400000000000000" pitchFamily="50" charset="-128"/>
                        </a:rPr>
                        <a:t>問５　（問２で「把握している」と回答した場合）利用に至っていない理由の大まかな割合を教えてください。</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048682663"/>
                  </a:ext>
                </a:extLst>
              </a:tr>
              <a:tr h="472440">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p"/>
                        <a:tabLst/>
                        <a:defRPr/>
                      </a:pPr>
                      <a:r>
                        <a:rPr lang="ja-JP" altLang="en-US" sz="1200" b="0" dirty="0">
                          <a:solidFill>
                            <a:schemeClr val="tx1"/>
                          </a:solidFill>
                          <a:latin typeface="BIZ UDPゴシック" panose="020B0400000000000000" pitchFamily="50" charset="-128"/>
                          <a:ea typeface="BIZ UDPゴシック" panose="020B0400000000000000" pitchFamily="50" charset="-128"/>
                        </a:rPr>
                        <a:t>身体機能等の維持・向上のため</a:t>
                      </a:r>
                      <a:endParaRPr lang="en-US" altLang="ja-JP" sz="1200" b="0"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p"/>
                        <a:tabLst/>
                        <a:defRPr/>
                      </a:pPr>
                      <a:r>
                        <a:rPr lang="ja-JP" altLang="en-US" sz="1200" b="0" dirty="0">
                          <a:solidFill>
                            <a:schemeClr val="tx1"/>
                          </a:solidFill>
                          <a:latin typeface="BIZ UDPゴシック" panose="020B0400000000000000" pitchFamily="50" charset="-128"/>
                          <a:ea typeface="BIZ UDPゴシック" panose="020B0400000000000000" pitchFamily="50" charset="-128"/>
                        </a:rPr>
                        <a:t>介護者の有事の際に預けるため</a:t>
                      </a:r>
                      <a:endParaRPr lang="en-US" altLang="ja-JP" sz="1200" b="0"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p"/>
                        <a:tabLst/>
                        <a:defRPr/>
                      </a:pPr>
                      <a:r>
                        <a:rPr lang="ja-JP" altLang="en-US" sz="1200" b="0" dirty="0">
                          <a:solidFill>
                            <a:schemeClr val="tx1"/>
                          </a:solidFill>
                          <a:latin typeface="BIZ UDPゴシック" panose="020B0400000000000000" pitchFamily="50" charset="-128"/>
                          <a:ea typeface="BIZ UDPゴシック" panose="020B0400000000000000" pitchFamily="50" charset="-128"/>
                        </a:rPr>
                        <a:t>医療の基盤があり安心して預けることができるため</a:t>
                      </a:r>
                      <a:endParaRPr lang="en-US" altLang="ja-JP" sz="1200" b="0"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p"/>
                        <a:tabLst/>
                        <a:defRPr/>
                      </a:pPr>
                      <a:r>
                        <a:rPr lang="ja-JP" altLang="en-US" sz="1200" b="0" dirty="0">
                          <a:solidFill>
                            <a:schemeClr val="tx1"/>
                          </a:solidFill>
                          <a:latin typeface="BIZ UDPゴシック" panose="020B0400000000000000" pitchFamily="50" charset="-128"/>
                          <a:ea typeface="BIZ UDPゴシック" panose="020B0400000000000000" pitchFamily="50" charset="-128"/>
                        </a:rPr>
                        <a:t>家族の介護負担軽減のため</a:t>
                      </a:r>
                      <a:endParaRPr lang="en-US" altLang="ja-JP" sz="1200" b="0"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p"/>
                        <a:tabLst/>
                        <a:defRPr/>
                      </a:pPr>
                      <a:r>
                        <a:rPr lang="ja-JP" altLang="en-US" sz="1200" b="0" dirty="0">
                          <a:solidFill>
                            <a:schemeClr val="tx1"/>
                          </a:solidFill>
                          <a:latin typeface="BIZ UDPゴシック" panose="020B0400000000000000" pitchFamily="50" charset="-128"/>
                          <a:ea typeface="BIZ UDPゴシック" panose="020B0400000000000000" pitchFamily="50" charset="-128"/>
                        </a:rPr>
                        <a:t>現状の在宅でのサービス支給量や事業所が不足しているため</a:t>
                      </a:r>
                      <a:endParaRPr lang="en-US" altLang="ja-JP" sz="1200" b="0"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p"/>
                        <a:tabLst/>
                        <a:defRPr/>
                      </a:pPr>
                      <a:r>
                        <a:rPr lang="ja-JP" altLang="en-US" sz="1200" b="0" dirty="0">
                          <a:solidFill>
                            <a:schemeClr val="tx1"/>
                          </a:solidFill>
                          <a:latin typeface="BIZ UDPゴシック" panose="020B0400000000000000" pitchFamily="50" charset="-128"/>
                          <a:ea typeface="BIZ UDPゴシック" panose="020B0400000000000000" pitchFamily="50" charset="-128"/>
                        </a:rPr>
                        <a:t>本人が高齢化・重度化してきたため</a:t>
                      </a:r>
                      <a:endParaRPr lang="en-US" altLang="ja-JP" sz="1200" b="0"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p"/>
                        <a:tabLst/>
                        <a:defRPr/>
                      </a:pPr>
                      <a:r>
                        <a:rPr lang="ja-JP" altLang="en-US" sz="1200" b="0" dirty="0">
                          <a:solidFill>
                            <a:schemeClr val="tx1"/>
                          </a:solidFill>
                          <a:latin typeface="BIZ UDPゴシック" panose="020B0400000000000000" pitchFamily="50" charset="-128"/>
                          <a:ea typeface="BIZ UDPゴシック" panose="020B0400000000000000" pitchFamily="50" charset="-128"/>
                        </a:rPr>
                        <a:t>介護者が高齢になったため</a:t>
                      </a:r>
                      <a:endParaRPr lang="en-US" altLang="ja-JP" sz="1200" b="0"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p"/>
                        <a:tabLst/>
                        <a:defRPr/>
                      </a:pPr>
                      <a:r>
                        <a:rPr lang="ja-JP" altLang="en-US" sz="1200" b="0" dirty="0">
                          <a:solidFill>
                            <a:schemeClr val="tx1"/>
                          </a:solidFill>
                          <a:latin typeface="BIZ UDPゴシック" panose="020B0400000000000000" pitchFamily="50" charset="-128"/>
                          <a:ea typeface="BIZ UDPゴシック" panose="020B0400000000000000" pitchFamily="50" charset="-128"/>
                        </a:rPr>
                        <a:t>その他</a:t>
                      </a:r>
                      <a:endParaRPr lang="en-US" altLang="ja-JP" sz="1200" b="0"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p"/>
                        <a:tabLst/>
                        <a:defRPr/>
                      </a:pPr>
                      <a:r>
                        <a:rPr lang="ja-JP" altLang="en-US" sz="1200" b="0" dirty="0">
                          <a:solidFill>
                            <a:schemeClr val="tx1"/>
                          </a:solidFill>
                          <a:latin typeface="BIZ UDPゴシック" panose="020B0400000000000000" pitchFamily="50" charset="-128"/>
                          <a:ea typeface="BIZ UDPゴシック" panose="020B0400000000000000" pitchFamily="50" charset="-128"/>
                        </a:rPr>
                        <a:t>理由は把握していない</a:t>
                      </a:r>
                      <a:endParaRPr lang="en-US" altLang="ja-JP" sz="1200" b="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p"/>
                        <a:tabLst/>
                        <a:defRPr/>
                      </a:pPr>
                      <a:r>
                        <a:rPr lang="ja-JP" altLang="en-US" sz="1200" b="0" dirty="0">
                          <a:solidFill>
                            <a:schemeClr val="tx1"/>
                          </a:solidFill>
                          <a:latin typeface="BIZ UDPゴシック" panose="020B0400000000000000" pitchFamily="50" charset="-128"/>
                          <a:ea typeface="BIZ UDPゴシック" panose="020B0400000000000000" pitchFamily="50" charset="-128"/>
                        </a:rPr>
                        <a:t>希望事業所に空きがない</a:t>
                      </a:r>
                      <a:endParaRPr lang="en-US" altLang="ja-JP" sz="1200" b="0"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p"/>
                        <a:tabLst/>
                        <a:defRPr/>
                      </a:pPr>
                      <a:r>
                        <a:rPr lang="ja-JP" altLang="en-US" sz="1200" b="0" dirty="0">
                          <a:solidFill>
                            <a:schemeClr val="tx1"/>
                          </a:solidFill>
                          <a:latin typeface="BIZ UDPゴシック" panose="020B0400000000000000" pitchFamily="50" charset="-128"/>
                          <a:ea typeface="BIZ UDPゴシック" panose="020B0400000000000000" pitchFamily="50" charset="-128"/>
                        </a:rPr>
                        <a:t>将来的に利用したいが、今は地域での生活を希望するという本人・家族の意向がある</a:t>
                      </a:r>
                      <a:endParaRPr lang="en-US" altLang="ja-JP" sz="1200" b="0"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p"/>
                        <a:tabLst/>
                        <a:defRPr/>
                      </a:pPr>
                      <a:r>
                        <a:rPr lang="ja-JP" altLang="en-US" sz="1200" b="0" dirty="0">
                          <a:solidFill>
                            <a:schemeClr val="tx1"/>
                          </a:solidFill>
                          <a:latin typeface="BIZ UDPゴシック" panose="020B0400000000000000" pitchFamily="50" charset="-128"/>
                          <a:ea typeface="BIZ UDPゴシック" panose="020B0400000000000000" pitchFamily="50" charset="-128"/>
                        </a:rPr>
                        <a:t>本人・家族は利用を希望しているが、最適なサービスを検討中である</a:t>
                      </a:r>
                      <a:endParaRPr lang="en-US" altLang="ja-JP" sz="1200" b="0"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p"/>
                        <a:tabLst/>
                        <a:defRPr/>
                      </a:pPr>
                      <a:r>
                        <a:rPr lang="ja-JP" altLang="en-US" sz="1200" b="0" dirty="0">
                          <a:solidFill>
                            <a:schemeClr val="tx1"/>
                          </a:solidFill>
                          <a:latin typeface="BIZ UDPゴシック" panose="020B0400000000000000" pitchFamily="50" charset="-128"/>
                          <a:ea typeface="BIZ UDPゴシック" panose="020B0400000000000000" pitchFamily="50" charset="-128"/>
                        </a:rPr>
                        <a:t>その他</a:t>
                      </a:r>
                      <a:endParaRPr lang="en-US" altLang="ja-JP" sz="1200" b="0"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p"/>
                        <a:tabLst/>
                        <a:defRPr/>
                      </a:pPr>
                      <a:r>
                        <a:rPr lang="ja-JP" altLang="en-US" sz="1200" b="0" dirty="0">
                          <a:solidFill>
                            <a:schemeClr val="tx1"/>
                          </a:solidFill>
                          <a:latin typeface="BIZ UDPゴシック" panose="020B0400000000000000" pitchFamily="50" charset="-128"/>
                          <a:ea typeface="BIZ UDPゴシック" panose="020B0400000000000000" pitchFamily="50" charset="-128"/>
                        </a:rPr>
                        <a:t>理由は把握していない</a:t>
                      </a:r>
                      <a:endParaRPr lang="en-US" altLang="ja-JP" sz="1200" b="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51884188"/>
                  </a:ext>
                </a:extLst>
              </a:tr>
            </a:tbl>
          </a:graphicData>
        </a:graphic>
      </p:graphicFrame>
      <p:sp>
        <p:nvSpPr>
          <p:cNvPr id="10" name="テキスト ボックス 9">
            <a:extLst>
              <a:ext uri="{FF2B5EF4-FFF2-40B4-BE49-F238E27FC236}">
                <a16:creationId xmlns:a16="http://schemas.microsoft.com/office/drawing/2014/main" id="{A4314662-8AB0-4F14-B26F-9A53F08D47E5}"/>
              </a:ext>
            </a:extLst>
          </p:cNvPr>
          <p:cNvSpPr txBox="1"/>
          <p:nvPr/>
        </p:nvSpPr>
        <p:spPr>
          <a:xfrm>
            <a:off x="560144" y="4060637"/>
            <a:ext cx="8785712" cy="738664"/>
          </a:xfrm>
          <a:prstGeom prst="rect">
            <a:avLst/>
          </a:prstGeom>
          <a:noFill/>
        </p:spPr>
        <p:txBody>
          <a:bodyPr wrap="square">
            <a:spAutoFit/>
          </a:bodyPr>
          <a:lstStyle/>
          <a:p>
            <a:pPr defTabSz="457211">
              <a:defRPr/>
            </a:pPr>
            <a:r>
              <a:rPr lang="en-US" altLang="ja-JP" sz="1400"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rPr>
              <a:t>【</a:t>
            </a:r>
            <a:r>
              <a:rPr lang="ja-JP" altLang="en-US" sz="1400"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rPr>
              <a:t>問４</a:t>
            </a:r>
            <a:r>
              <a:rPr lang="en-US" altLang="ja-JP" sz="1400"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rPr>
              <a:t>】</a:t>
            </a:r>
            <a:endParaRPr lang="ja-JP" altLang="en-US" sz="1100"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endParaRPr>
          </a:p>
          <a:p>
            <a:pPr marL="465750" indent="-285750" defTabSz="457211">
              <a:buFont typeface="Wingdings" panose="05000000000000000000" pitchFamily="2" charset="2"/>
              <a:buChar char="Ø"/>
              <a:defRPr/>
            </a:pPr>
            <a:r>
              <a:rPr lang="ja-JP" altLang="en-US" sz="1400" dirty="0">
                <a:latin typeface="BIZ UDPゴシック" panose="020B0400000000000000" pitchFamily="50" charset="-128"/>
                <a:ea typeface="BIZ UDPゴシック" panose="020B0400000000000000" pitchFamily="50" charset="-128"/>
              </a:rPr>
              <a:t>利用希望理由としては、「医療の基盤があり安心して預けることができるため」「家族の介護負担軽減のため」の割合が大きい。</a:t>
            </a:r>
            <a:endParaRPr kumimoji="1" lang="ja-JP" altLang="en-US" sz="1400" dirty="0">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5C255262-2380-4EA4-99D9-3A1F3983B731}"/>
              </a:ext>
            </a:extLst>
          </p:cNvPr>
          <p:cNvSpPr txBox="1"/>
          <p:nvPr/>
        </p:nvSpPr>
        <p:spPr>
          <a:xfrm>
            <a:off x="560144" y="5005924"/>
            <a:ext cx="8785712" cy="738664"/>
          </a:xfrm>
          <a:prstGeom prst="rect">
            <a:avLst/>
          </a:prstGeom>
          <a:noFill/>
        </p:spPr>
        <p:txBody>
          <a:bodyPr wrap="square">
            <a:spAutoFit/>
          </a:bodyPr>
          <a:lstStyle/>
          <a:p>
            <a:pPr defTabSz="457211">
              <a:defRPr/>
            </a:pPr>
            <a:r>
              <a:rPr lang="en-US" altLang="ja-JP" sz="1400"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rPr>
              <a:t>【</a:t>
            </a:r>
            <a:r>
              <a:rPr lang="ja-JP" altLang="en-US" sz="1400"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rPr>
              <a:t>問５</a:t>
            </a:r>
            <a:r>
              <a:rPr lang="en-US" altLang="ja-JP" sz="1400"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rPr>
              <a:t>】</a:t>
            </a:r>
            <a:endParaRPr lang="ja-JP" altLang="en-US" sz="1100"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endParaRPr>
          </a:p>
          <a:p>
            <a:pPr marL="465750" indent="-285750" defTabSz="457211">
              <a:buFont typeface="Wingdings" panose="05000000000000000000" pitchFamily="2" charset="2"/>
              <a:buChar char="Ø"/>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Segoe UI" panose="020B0502040204020203" pitchFamily="34" charset="0"/>
              </a:rPr>
              <a:t>利用を申込しながら利用に至っていない理由としては、「希望事業所に空きがない」「将来的に利用したいが、今は地域での生活を希望するという本人・家族の意向がある」の割合が大きい。</a:t>
            </a:r>
          </a:p>
        </p:txBody>
      </p:sp>
      <p:sp>
        <p:nvSpPr>
          <p:cNvPr id="5" name="スライド番号プレースホルダー 4">
            <a:extLst>
              <a:ext uri="{FF2B5EF4-FFF2-40B4-BE49-F238E27FC236}">
                <a16:creationId xmlns:a16="http://schemas.microsoft.com/office/drawing/2014/main" id="{BFEE7737-EEB7-48D9-9F16-0FAEF9E31613}"/>
              </a:ext>
            </a:extLst>
          </p:cNvPr>
          <p:cNvSpPr>
            <a:spLocks noGrp="1"/>
          </p:cNvSpPr>
          <p:nvPr>
            <p:ph type="sldNum" sz="quarter" idx="12"/>
          </p:nvPr>
        </p:nvSpPr>
        <p:spPr/>
        <p:txBody>
          <a:bodyPr/>
          <a:lstStyle/>
          <a:p>
            <a:fld id="{A2760AAB-A56C-44F1-8788-E124C16069A2}" type="slidenum">
              <a:rPr kumimoji="1" lang="ja-JP" altLang="en-US" smtClean="0"/>
              <a:t>6</a:t>
            </a:fld>
            <a:endParaRPr kumimoji="1" lang="ja-JP" altLang="en-US"/>
          </a:p>
        </p:txBody>
      </p:sp>
      <p:sp>
        <p:nvSpPr>
          <p:cNvPr id="7" name="テキスト ボックス 6">
            <a:extLst>
              <a:ext uri="{FF2B5EF4-FFF2-40B4-BE49-F238E27FC236}">
                <a16:creationId xmlns:a16="http://schemas.microsoft.com/office/drawing/2014/main" id="{44CEE302-4C9E-4FF6-AF9C-9DCEE2256139}"/>
              </a:ext>
            </a:extLst>
          </p:cNvPr>
          <p:cNvSpPr txBox="1"/>
          <p:nvPr/>
        </p:nvSpPr>
        <p:spPr>
          <a:xfrm>
            <a:off x="451286" y="122760"/>
            <a:ext cx="8286314" cy="523220"/>
          </a:xfrm>
          <a:prstGeom prst="rect">
            <a:avLst/>
          </a:prstGeom>
          <a:noFill/>
        </p:spPr>
        <p:txBody>
          <a:bodyPr wrap="square">
            <a:spAutoFit/>
          </a:bodyPr>
          <a:lstStyle/>
          <a:p>
            <a:r>
              <a:rPr kumimoji="1" lang="ja-JP" altLang="en-US" sz="2800" b="1" dirty="0">
                <a:latin typeface="BIZ UDゴシック" panose="020B0400000000000000" pitchFamily="49" charset="-128"/>
                <a:ea typeface="BIZ UDゴシック" panose="020B0400000000000000" pitchFamily="49" charset="-128"/>
              </a:rPr>
              <a:t>療養介護に関する待機者数アンケート結果報告</a:t>
            </a:r>
            <a:endParaRPr lang="ja-JP" altLang="en-US" sz="2800" b="1"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459757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E6DC116B-EC85-45DE-A950-ED2CDBEF93ED}"/>
              </a:ext>
            </a:extLst>
          </p:cNvPr>
          <p:cNvSpPr txBox="1"/>
          <p:nvPr/>
        </p:nvSpPr>
        <p:spPr>
          <a:xfrm>
            <a:off x="779127" y="1494629"/>
            <a:ext cx="8347746" cy="4093428"/>
          </a:xfrm>
          <a:prstGeom prst="rect">
            <a:avLst/>
          </a:prstGeom>
          <a:ln>
            <a:prstDash val="sysDash"/>
          </a:ln>
        </p:spPr>
        <p:style>
          <a:lnRef idx="2">
            <a:schemeClr val="dk1"/>
          </a:lnRef>
          <a:fillRef idx="1">
            <a:schemeClr val="lt1"/>
          </a:fillRef>
          <a:effectRef idx="0">
            <a:schemeClr val="dk1"/>
          </a:effectRef>
          <a:fontRef idx="minor">
            <a:schemeClr val="dk1"/>
          </a:fontRef>
        </p:style>
        <p:txBody>
          <a:bodyPr wrap="square">
            <a:spAutoFit/>
          </a:bodyPr>
          <a:lstStyle/>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市町村においては、市町村による入所調整が必要な</a:t>
            </a:r>
            <a:r>
              <a:rPr lang="ja-JP" altLang="en-US" sz="2000" kern="0" dirty="0">
                <a:solidFill>
                  <a:prstClr val="black"/>
                </a:solidFill>
                <a:latin typeface="BIZ UDPゴシック" panose="020B0400000000000000" pitchFamily="50" charset="-128"/>
                <a:ea typeface="BIZ UDPゴシック" panose="020B0400000000000000" pitchFamily="50" charset="-128"/>
              </a:rPr>
              <a:t>事業所</a:t>
            </a:r>
            <a:r>
              <a:rPr kumimoji="1" lang="ja-JP" altLang="en-US" sz="20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についての申込以外は、利用者と事業所との調整状況は把握しておらず、待機等の実態を十分に把握することは困難であった。</a:t>
            </a:r>
            <a:endParaRPr kumimoji="1" lang="en-US" altLang="ja-JP" sz="20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R="0" lvl="0" defTabSz="914400" eaLnBrk="1" fontAlgn="auto" latinLnBrk="0" hangingPunct="1">
              <a:lnSpc>
                <a:spcPct val="100000"/>
              </a:lnSpc>
              <a:spcBef>
                <a:spcPts val="0"/>
              </a:spcBef>
              <a:spcAft>
                <a:spcPts val="0"/>
              </a:spcAft>
              <a:buClrTx/>
              <a:buSzTx/>
              <a:tabLst/>
              <a:defRPr/>
            </a:pPr>
            <a:endParaRPr kumimoji="1" lang="en-US" altLang="ja-JP" sz="20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近隣地域の事業所への希望により待機しているケースも多いと推測される。</a:t>
            </a:r>
            <a:endParaRPr kumimoji="1" lang="en-US" altLang="ja-JP" sz="20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R="0" lvl="0" defTabSz="914400" eaLnBrk="1" fontAlgn="auto" latinLnBrk="0" hangingPunct="1">
              <a:lnSpc>
                <a:spcPct val="100000"/>
              </a:lnSpc>
              <a:spcBef>
                <a:spcPts val="0"/>
              </a:spcBef>
              <a:spcAft>
                <a:spcPts val="0"/>
              </a:spcAft>
              <a:buClrTx/>
              <a:buSzTx/>
              <a:tabLst/>
              <a:defRPr/>
            </a:pPr>
            <a:endParaRPr kumimoji="1" lang="en-US" altLang="ja-JP" sz="2000" b="0" i="0" u="none" strike="noStrike" kern="0" cap="none" spc="0" normalizeH="0" baseline="0" noProof="0" dirty="0">
              <a:ln>
                <a:noFill/>
              </a:ln>
              <a:solidFill>
                <a:prstClr val="black"/>
              </a:solidFill>
              <a:effectLst/>
              <a:highlight>
                <a:srgbClr val="FFFF00"/>
              </a:highlight>
              <a:uLnTx/>
              <a:uFillTx/>
              <a:latin typeface="BIZ UDPゴシック" panose="020B0400000000000000" pitchFamily="50" charset="-128"/>
              <a:ea typeface="BIZ UDPゴシック" panose="020B0400000000000000" pitchFamily="50" charset="-128"/>
            </a:endParaRP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市町村の意見としても、近隣地域に事業所がないことの課題があげられている。</a:t>
            </a:r>
            <a:endParaRPr kumimoji="1" lang="en-US" altLang="ja-JP" sz="20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R="0" lvl="0" defTabSz="914400" eaLnBrk="1" fontAlgn="auto" latinLnBrk="0" hangingPunct="1">
              <a:lnSpc>
                <a:spcPct val="100000"/>
              </a:lnSpc>
              <a:spcBef>
                <a:spcPts val="0"/>
              </a:spcBef>
              <a:spcAft>
                <a:spcPts val="0"/>
              </a:spcAft>
              <a:buClrTx/>
              <a:buSzTx/>
              <a:tabLst/>
              <a:defRPr/>
            </a:pPr>
            <a:endParaRPr kumimoji="1" lang="en-US" altLang="ja-JP" sz="20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療養介護の必要量の具体的な積み上げは困難であるが、医療的な支援基盤の確保や家族の介護負担の軽減といった観点から、一定のニーズが存在すると考えられる。</a:t>
            </a:r>
            <a:endParaRPr kumimoji="1" lang="en-US" altLang="ja-JP" sz="20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13" name="四角形: 角を丸くする 12">
            <a:extLst>
              <a:ext uri="{FF2B5EF4-FFF2-40B4-BE49-F238E27FC236}">
                <a16:creationId xmlns:a16="http://schemas.microsoft.com/office/drawing/2014/main" id="{85F420B5-6D00-45D2-902D-F7B1500414D3}"/>
              </a:ext>
            </a:extLst>
          </p:cNvPr>
          <p:cNvSpPr/>
          <p:nvPr/>
        </p:nvSpPr>
        <p:spPr>
          <a:xfrm>
            <a:off x="705400" y="1081454"/>
            <a:ext cx="1703691" cy="439551"/>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cap="all" dirty="0">
                <a:solidFill>
                  <a:prstClr val="white"/>
                </a:solidFill>
                <a:latin typeface="BIZ UDPゴシック" panose="020B0400000000000000" pitchFamily="50" charset="-128"/>
                <a:ea typeface="BIZ UDPゴシック" panose="020B0400000000000000" pitchFamily="50" charset="-128"/>
              </a:rPr>
              <a:t>総　評</a:t>
            </a:r>
            <a:endParaRPr lang="ja-JP" altLang="en-US" sz="2400" dirty="0"/>
          </a:p>
        </p:txBody>
      </p:sp>
      <p:sp>
        <p:nvSpPr>
          <p:cNvPr id="4" name="スライド番号プレースホルダー 3">
            <a:extLst>
              <a:ext uri="{FF2B5EF4-FFF2-40B4-BE49-F238E27FC236}">
                <a16:creationId xmlns:a16="http://schemas.microsoft.com/office/drawing/2014/main" id="{A67154E2-0F96-46AD-9ED2-E9CF326BDF79}"/>
              </a:ext>
            </a:extLst>
          </p:cNvPr>
          <p:cNvSpPr>
            <a:spLocks noGrp="1"/>
          </p:cNvSpPr>
          <p:nvPr>
            <p:ph type="sldNum" sz="quarter" idx="12"/>
          </p:nvPr>
        </p:nvSpPr>
        <p:spPr/>
        <p:txBody>
          <a:bodyPr/>
          <a:lstStyle/>
          <a:p>
            <a:fld id="{A2760AAB-A56C-44F1-8788-E124C16069A2}" type="slidenum">
              <a:rPr kumimoji="1" lang="ja-JP" altLang="en-US" smtClean="0"/>
              <a:t>7</a:t>
            </a:fld>
            <a:endParaRPr kumimoji="1" lang="ja-JP" altLang="en-US"/>
          </a:p>
        </p:txBody>
      </p:sp>
      <p:sp>
        <p:nvSpPr>
          <p:cNvPr id="6" name="テキスト ボックス 5">
            <a:extLst>
              <a:ext uri="{FF2B5EF4-FFF2-40B4-BE49-F238E27FC236}">
                <a16:creationId xmlns:a16="http://schemas.microsoft.com/office/drawing/2014/main" id="{45E0460E-2470-41F6-884F-F035A4064EBD}"/>
              </a:ext>
            </a:extLst>
          </p:cNvPr>
          <p:cNvSpPr txBox="1"/>
          <p:nvPr/>
        </p:nvSpPr>
        <p:spPr>
          <a:xfrm>
            <a:off x="451286" y="122760"/>
            <a:ext cx="8286314" cy="523220"/>
          </a:xfrm>
          <a:prstGeom prst="rect">
            <a:avLst/>
          </a:prstGeom>
          <a:noFill/>
        </p:spPr>
        <p:txBody>
          <a:bodyPr wrap="square">
            <a:spAutoFit/>
          </a:bodyPr>
          <a:lstStyle/>
          <a:p>
            <a:r>
              <a:rPr kumimoji="1" lang="ja-JP" altLang="en-US" sz="2800" b="1" dirty="0">
                <a:latin typeface="BIZ UDゴシック" panose="020B0400000000000000" pitchFamily="49" charset="-128"/>
                <a:ea typeface="BIZ UDゴシック" panose="020B0400000000000000" pitchFamily="49" charset="-128"/>
              </a:rPr>
              <a:t>療養介護に関する待機者数アンケート結果報告</a:t>
            </a:r>
            <a:endParaRPr lang="ja-JP" altLang="en-US" sz="2800" b="1"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01761891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1066</Words>
  <Application>Microsoft Office PowerPoint</Application>
  <PresentationFormat>A4 210 x 297 mm</PresentationFormat>
  <Paragraphs>104</Paragraphs>
  <Slides>7</Slides>
  <Notes>7</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7</vt:i4>
      </vt:variant>
    </vt:vector>
  </HeadingPairs>
  <TitlesOfParts>
    <vt:vector size="16" baseType="lpstr">
      <vt:lpstr>BIZ UDPゴシック</vt:lpstr>
      <vt:lpstr>BIZ UDゴシック</vt:lpstr>
      <vt:lpstr>Noto Sans JP</vt:lpstr>
      <vt:lpstr>游ゴシック</vt:lpstr>
      <vt:lpstr>Arial</vt:lpstr>
      <vt:lpstr>Calibri</vt:lpstr>
      <vt:lpstr>Calibri Light</vt:lpstr>
      <vt:lpstr>Wingdings</vt:lpstr>
      <vt:lpstr>Office テーマ</vt:lpstr>
      <vt:lpstr>医療的ケアに対応できる 事業所等の整備</vt:lpstr>
      <vt:lpstr>PowerPoint プレゼンテーション</vt:lpstr>
      <vt:lpstr>療養介護に関する待機者数 アンケート結果報告</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2026-03-04T01:55:25Z</dcterms:created>
  <dcterms:modified xsi:type="dcterms:W3CDTF">2026-03-04T01:55:28Z</dcterms:modified>
</cp:coreProperties>
</file>