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14"/>
  </p:notesMasterIdLst>
  <p:sldIdLst>
    <p:sldId id="256" r:id="rId2"/>
    <p:sldId id="286" r:id="rId3"/>
    <p:sldId id="298" r:id="rId4"/>
    <p:sldId id="289" r:id="rId5"/>
    <p:sldId id="293" r:id="rId6"/>
    <p:sldId id="291" r:id="rId7"/>
    <p:sldId id="288" r:id="rId8"/>
    <p:sldId id="294" r:id="rId9"/>
    <p:sldId id="295" r:id="rId10"/>
    <p:sldId id="296" r:id="rId11"/>
    <p:sldId id="297" r:id="rId12"/>
    <p:sldId id="277" r:id="rId13"/>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7E7"/>
    <a:srgbClr val="0099CC"/>
    <a:srgbClr val="6699FF"/>
    <a:srgbClr val="3399FF"/>
    <a:srgbClr val="99CC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93" autoAdjust="0"/>
    <p:restoredTop sz="66194" autoAdjust="0"/>
  </p:normalViewPr>
  <p:slideViewPr>
    <p:cSldViewPr snapToGrid="0">
      <p:cViewPr varScale="1">
        <p:scale>
          <a:sx n="97" d="100"/>
          <a:sy n="97" d="100"/>
        </p:scale>
        <p:origin x="706" y="82"/>
      </p:cViewPr>
      <p:guideLst/>
    </p:cSldViewPr>
  </p:slideViewPr>
  <p:notesTextViewPr>
    <p:cViewPr>
      <p:scale>
        <a:sx n="1" d="1"/>
        <a:sy n="1" d="1"/>
      </p:scale>
      <p:origin x="0" y="0"/>
    </p:cViewPr>
  </p:notesTextViewPr>
  <p:notesViewPr>
    <p:cSldViewPr snapToGrid="0">
      <p:cViewPr varScale="1">
        <p:scale>
          <a:sx n="74" d="100"/>
          <a:sy n="74" d="100"/>
        </p:scale>
        <p:origin x="297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DBDA7E-B9B2-4E5E-A158-CE148B161565}" type="datetimeFigureOut">
              <a:rPr kumimoji="1" lang="ja-JP" altLang="en-US" smtClean="0"/>
              <a:t>2026/3/12</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F369F1-2B35-423E-AAC3-9958D063C5F4}" type="slidenum">
              <a:rPr kumimoji="1" lang="ja-JP" altLang="en-US" smtClean="0"/>
              <a:t>‹#›</a:t>
            </a:fld>
            <a:endParaRPr kumimoji="1" lang="ja-JP" altLang="en-US"/>
          </a:p>
        </p:txBody>
      </p:sp>
    </p:spTree>
    <p:extLst>
      <p:ext uri="{BB962C8B-B14F-4D97-AF65-F5344CB8AC3E}">
        <p14:creationId xmlns:p14="http://schemas.microsoft.com/office/powerpoint/2010/main" val="7659510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1</a:t>
            </a:fld>
            <a:endParaRPr kumimoji="1" lang="ja-JP" altLang="en-US"/>
          </a:p>
        </p:txBody>
      </p:sp>
    </p:spTree>
    <p:extLst>
      <p:ext uri="{BB962C8B-B14F-4D97-AF65-F5344CB8AC3E}">
        <p14:creationId xmlns:p14="http://schemas.microsoft.com/office/powerpoint/2010/main" val="16722738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10</a:t>
            </a:fld>
            <a:endParaRPr kumimoji="1" lang="ja-JP" altLang="en-US"/>
          </a:p>
        </p:txBody>
      </p:sp>
    </p:spTree>
    <p:extLst>
      <p:ext uri="{BB962C8B-B14F-4D97-AF65-F5344CB8AC3E}">
        <p14:creationId xmlns:p14="http://schemas.microsoft.com/office/powerpoint/2010/main" val="37662807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11</a:t>
            </a:fld>
            <a:endParaRPr kumimoji="1" lang="ja-JP" altLang="en-US"/>
          </a:p>
        </p:txBody>
      </p:sp>
    </p:spTree>
    <p:extLst>
      <p:ext uri="{BB962C8B-B14F-4D97-AF65-F5344CB8AC3E}">
        <p14:creationId xmlns:p14="http://schemas.microsoft.com/office/powerpoint/2010/main" val="40045418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5800" y="4400549"/>
            <a:ext cx="5486400" cy="3912177"/>
          </a:xfrm>
        </p:spPr>
        <p:txBody>
          <a:bodyPr/>
          <a:lstStyle/>
          <a:p>
            <a:pPr fontAlgn="t"/>
            <a:endParaRPr kumimoji="1" lang="en-US" altLang="ja-JP" sz="1200" dirty="0">
              <a:latin typeface="+mn-ea"/>
              <a:ea typeface="+mn-ea"/>
            </a:endParaRPr>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12</a:t>
            </a:fld>
            <a:endParaRPr kumimoji="1" lang="ja-JP" altLang="en-US"/>
          </a:p>
        </p:txBody>
      </p:sp>
    </p:spTree>
    <p:extLst>
      <p:ext uri="{BB962C8B-B14F-4D97-AF65-F5344CB8AC3E}">
        <p14:creationId xmlns:p14="http://schemas.microsoft.com/office/powerpoint/2010/main" val="637607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152400" algn="just">
              <a:lnSpc>
                <a:spcPct val="150000"/>
              </a:lnSpc>
            </a:pP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2</a:t>
            </a:fld>
            <a:endParaRPr kumimoji="1" lang="ja-JP" altLang="en-US"/>
          </a:p>
        </p:txBody>
      </p:sp>
    </p:spTree>
    <p:extLst>
      <p:ext uri="{BB962C8B-B14F-4D97-AF65-F5344CB8AC3E}">
        <p14:creationId xmlns:p14="http://schemas.microsoft.com/office/powerpoint/2010/main" val="4106912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100" i="0" u="none" strike="noStrike" kern="1200" cap="none" spc="0" normalizeH="0" baseline="0" noProof="0" dirty="0">
              <a:ln>
                <a:noFill/>
              </a:ln>
              <a:solidFill>
                <a:prstClr val="black"/>
              </a:solidFill>
              <a:effectLst/>
              <a:uLnTx/>
              <a:uFillTx/>
              <a:ea typeface="BIZ UDゴシック" panose="020B0400000000000000" pitchFamily="49" charset="-128"/>
              <a:cs typeface="+mn-cs"/>
            </a:endParaRPr>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3</a:t>
            </a:fld>
            <a:endParaRPr kumimoji="1" lang="ja-JP" altLang="en-US"/>
          </a:p>
        </p:txBody>
      </p:sp>
    </p:spTree>
    <p:extLst>
      <p:ext uri="{BB962C8B-B14F-4D97-AF65-F5344CB8AC3E}">
        <p14:creationId xmlns:p14="http://schemas.microsoft.com/office/powerpoint/2010/main" val="3417764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R="0" lvl="0" algn="l" defTabSz="457211" rtl="0" eaLnBrk="1" fontAlgn="auto" latinLnBrk="0" hangingPunct="1">
              <a:lnSpc>
                <a:spcPct val="100000"/>
              </a:lnSpc>
              <a:spcBef>
                <a:spcPts val="0"/>
              </a:spcBef>
              <a:spcAft>
                <a:spcPts val="0"/>
              </a:spcAft>
              <a:buClrTx/>
              <a:buSzTx/>
              <a:tabLst/>
              <a:defRPr/>
            </a:pPr>
            <a:endParaRPr kumimoji="1"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4</a:t>
            </a:fld>
            <a:endParaRPr kumimoji="1" lang="ja-JP" altLang="en-US"/>
          </a:p>
        </p:txBody>
      </p:sp>
    </p:spTree>
    <p:extLst>
      <p:ext uri="{BB962C8B-B14F-4D97-AF65-F5344CB8AC3E}">
        <p14:creationId xmlns:p14="http://schemas.microsoft.com/office/powerpoint/2010/main" val="15574259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373063"/>
            <a:ext cx="4457700" cy="3086100"/>
          </a:xfrm>
        </p:spPr>
      </p:sp>
      <p:sp>
        <p:nvSpPr>
          <p:cNvPr id="3" name="ノート プレースホルダー 2"/>
          <p:cNvSpPr>
            <a:spLocks noGrp="1"/>
          </p:cNvSpPr>
          <p:nvPr>
            <p:ph type="body" idx="1"/>
          </p:nvPr>
        </p:nvSpPr>
        <p:spPr>
          <a:xfrm>
            <a:off x="400772" y="3797878"/>
            <a:ext cx="6307281" cy="3600450"/>
          </a:xfrm>
        </p:spPr>
        <p:txBody>
          <a:bodyPr/>
          <a:lstStyle/>
          <a:p>
            <a:endParaRPr kumimoji="1" lang="ja-JP" altLang="en-US" sz="1100" dirty="0"/>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5</a:t>
            </a:fld>
            <a:endParaRPr kumimoji="1" lang="ja-JP" altLang="en-US"/>
          </a:p>
        </p:txBody>
      </p:sp>
    </p:spTree>
    <p:extLst>
      <p:ext uri="{BB962C8B-B14F-4D97-AF65-F5344CB8AC3E}">
        <p14:creationId xmlns:p14="http://schemas.microsoft.com/office/powerpoint/2010/main" val="4240306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6</a:t>
            </a:fld>
            <a:endParaRPr kumimoji="1" lang="ja-JP" altLang="en-US"/>
          </a:p>
        </p:txBody>
      </p:sp>
    </p:spTree>
    <p:extLst>
      <p:ext uri="{BB962C8B-B14F-4D97-AF65-F5344CB8AC3E}">
        <p14:creationId xmlns:p14="http://schemas.microsoft.com/office/powerpoint/2010/main" val="15679258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7</a:t>
            </a:fld>
            <a:endParaRPr kumimoji="1" lang="ja-JP" altLang="en-US"/>
          </a:p>
        </p:txBody>
      </p:sp>
    </p:spTree>
    <p:extLst>
      <p:ext uri="{BB962C8B-B14F-4D97-AF65-F5344CB8AC3E}">
        <p14:creationId xmlns:p14="http://schemas.microsoft.com/office/powerpoint/2010/main" val="3674614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0763" y="900113"/>
            <a:ext cx="4816475" cy="3335337"/>
          </a:xfrm>
        </p:spPr>
      </p:sp>
      <p:sp>
        <p:nvSpPr>
          <p:cNvPr id="3" name="ノート プレースホルダー 2"/>
          <p:cNvSpPr>
            <a:spLocks noGrp="1"/>
          </p:cNvSpPr>
          <p:nvPr>
            <p:ph type="body" idx="1"/>
          </p:nvPr>
        </p:nvSpPr>
        <p:spPr>
          <a:xfrm>
            <a:off x="685800" y="4352489"/>
            <a:ext cx="5486400" cy="3891398"/>
          </a:xfrm>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8</a:t>
            </a:fld>
            <a:endParaRPr kumimoji="1" lang="ja-JP" altLang="en-US"/>
          </a:p>
        </p:txBody>
      </p:sp>
    </p:spTree>
    <p:extLst>
      <p:ext uri="{BB962C8B-B14F-4D97-AF65-F5344CB8AC3E}">
        <p14:creationId xmlns:p14="http://schemas.microsoft.com/office/powerpoint/2010/main" val="29433658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820738"/>
            <a:ext cx="4457700" cy="3086100"/>
          </a:xfrm>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DFF369F1-2B35-423E-AAC3-9958D063C5F4}" type="slidenum">
              <a:rPr kumimoji="1" lang="ja-JP" altLang="en-US" smtClean="0"/>
              <a:t>9</a:t>
            </a:fld>
            <a:endParaRPr kumimoji="1" lang="ja-JP" altLang="en-US"/>
          </a:p>
        </p:txBody>
      </p:sp>
    </p:spTree>
    <p:extLst>
      <p:ext uri="{BB962C8B-B14F-4D97-AF65-F5344CB8AC3E}">
        <p14:creationId xmlns:p14="http://schemas.microsoft.com/office/powerpoint/2010/main" val="2652979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a:prstGeom prst="rect">
            <a:avLst/>
          </a:prstGeo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2EC0D893-93C3-4DB2-B650-01F3E02FB7A1}" type="datetime1">
              <a:rPr kumimoji="1" lang="ja-JP" altLang="en-US" smtClean="0"/>
              <a:t>2026/3/12</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9224962" y="6356352"/>
            <a:ext cx="975579"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923418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7"/>
            <a:ext cx="8543925" cy="1325563"/>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1825625"/>
            <a:ext cx="8543925" cy="43513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4717D8CB-0BEF-4A5E-9909-BB87B90ECEAA}" type="datetime1">
              <a:rPr kumimoji="1" lang="ja-JP" altLang="en-US" smtClean="0"/>
              <a:t>2026/3/12</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1848250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94A0597C-4D2A-49A8-8DDA-D4183DF467E0}" type="datetime1">
              <a:rPr kumimoji="1" lang="ja-JP" altLang="en-US" smtClean="0"/>
              <a:t>2026/3/12</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2435984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7"/>
            <a:ext cx="8543925" cy="1325563"/>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681038" y="1825625"/>
            <a:ext cx="8543925"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6FFC5776-D202-4D8D-A5DC-E0E027CE60E5}" type="datetime1">
              <a:rPr kumimoji="1" lang="ja-JP" altLang="en-US" smtClean="0"/>
              <a:t>2026/3/12</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734428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a:prstGeom prst="rect">
            <a:avLst/>
          </a:prstGeo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CAA9BF10-55C2-492D-8E31-6D8F18381985}" type="datetime1">
              <a:rPr kumimoji="1" lang="ja-JP" altLang="en-US" smtClean="0"/>
              <a:t>2026/3/12</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1169837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7"/>
            <a:ext cx="8543925" cy="1325563"/>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681038" y="6356352"/>
            <a:ext cx="2228850" cy="365125"/>
          </a:xfrm>
          <a:prstGeom prst="rect">
            <a:avLst/>
          </a:prstGeom>
        </p:spPr>
        <p:txBody>
          <a:bodyPr/>
          <a:lstStyle/>
          <a:p>
            <a:fld id="{0A354698-77EE-4F39-A031-B651E74F895B}" type="datetime1">
              <a:rPr kumimoji="1" lang="ja-JP" altLang="en-US" smtClean="0"/>
              <a:t>2026/3/12</a:t>
            </a:fld>
            <a:endParaRPr kumimoji="1" lang="ja-JP" altLang="en-US"/>
          </a:p>
        </p:txBody>
      </p:sp>
      <p:sp>
        <p:nvSpPr>
          <p:cNvPr id="6" name="Footer Placeholder 5"/>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1708639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a:xfrm>
            <a:off x="681038" y="6356352"/>
            <a:ext cx="2228850" cy="365125"/>
          </a:xfrm>
          <a:prstGeom prst="rect">
            <a:avLst/>
          </a:prstGeom>
        </p:spPr>
        <p:txBody>
          <a:bodyPr/>
          <a:lstStyle/>
          <a:p>
            <a:fld id="{DB1BDEB3-5E60-40BB-A169-8BD48A527A8E}" type="datetime1">
              <a:rPr kumimoji="1" lang="ja-JP" altLang="en-US" smtClean="0"/>
              <a:t>2026/3/12</a:t>
            </a:fld>
            <a:endParaRPr kumimoji="1" lang="ja-JP" altLang="en-US"/>
          </a:p>
        </p:txBody>
      </p:sp>
      <p:sp>
        <p:nvSpPr>
          <p:cNvPr id="8" name="Footer Placeholder 7"/>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4097299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7"/>
            <a:ext cx="8543925" cy="1325563"/>
          </a:xfrm>
          <a:prstGeom prst="rect">
            <a:avLst/>
          </a:prstGeo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a:xfrm>
            <a:off x="681038" y="6356352"/>
            <a:ext cx="2228850" cy="365125"/>
          </a:xfrm>
          <a:prstGeom prst="rect">
            <a:avLst/>
          </a:prstGeom>
        </p:spPr>
        <p:txBody>
          <a:bodyPr/>
          <a:lstStyle/>
          <a:p>
            <a:fld id="{E30C0982-B374-4F0E-91FA-CAA3A331813B}" type="datetime1">
              <a:rPr kumimoji="1" lang="ja-JP" altLang="en-US" smtClean="0"/>
              <a:t>2026/3/12</a:t>
            </a:fld>
            <a:endParaRPr kumimoji="1" lang="ja-JP" altLang="en-US"/>
          </a:p>
        </p:txBody>
      </p:sp>
      <p:sp>
        <p:nvSpPr>
          <p:cNvPr id="4" name="Footer Placeholder 3"/>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87675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81038" y="6356352"/>
            <a:ext cx="2228850" cy="365125"/>
          </a:xfrm>
          <a:prstGeom prst="rect">
            <a:avLst/>
          </a:prstGeom>
        </p:spPr>
        <p:txBody>
          <a:bodyPr/>
          <a:lstStyle/>
          <a:p>
            <a:fld id="{5083C5C2-19A9-4CAC-9FC7-A0E05941CFEC}" type="datetime1">
              <a:rPr kumimoji="1" lang="ja-JP" altLang="en-US" smtClean="0"/>
              <a:t>2026/3/12</a:t>
            </a:fld>
            <a:endParaRPr kumimoji="1" lang="ja-JP" altLang="en-US"/>
          </a:p>
        </p:txBody>
      </p:sp>
      <p:sp>
        <p:nvSpPr>
          <p:cNvPr id="3" name="Footer Placeholder 2"/>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2975028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681038" y="6356352"/>
            <a:ext cx="2228850" cy="365125"/>
          </a:xfrm>
          <a:prstGeom prst="rect">
            <a:avLst/>
          </a:prstGeom>
        </p:spPr>
        <p:txBody>
          <a:bodyPr/>
          <a:lstStyle/>
          <a:p>
            <a:fld id="{C6BE01E1-CDB7-430C-B7A4-6CDBB30585CD}" type="datetime1">
              <a:rPr kumimoji="1" lang="ja-JP" altLang="en-US" smtClean="0"/>
              <a:t>2026/3/12</a:t>
            </a:fld>
            <a:endParaRPr kumimoji="1" lang="ja-JP" altLang="en-US"/>
          </a:p>
        </p:txBody>
      </p:sp>
      <p:sp>
        <p:nvSpPr>
          <p:cNvPr id="6" name="Footer Placeholder 5"/>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244072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681038" y="6356352"/>
            <a:ext cx="2228850" cy="365125"/>
          </a:xfrm>
          <a:prstGeom prst="rect">
            <a:avLst/>
          </a:prstGeom>
        </p:spPr>
        <p:txBody>
          <a:bodyPr/>
          <a:lstStyle/>
          <a:p>
            <a:fld id="{8A02E10F-3277-4074-8F78-CE79614C97EA}" type="datetime1">
              <a:rPr kumimoji="1" lang="ja-JP" altLang="en-US" smtClean="0"/>
              <a:t>2026/3/12</a:t>
            </a:fld>
            <a:endParaRPr kumimoji="1" lang="ja-JP" altLang="en-US"/>
          </a:p>
        </p:txBody>
      </p:sp>
      <p:sp>
        <p:nvSpPr>
          <p:cNvPr id="6" name="Footer Placeholder 5"/>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996113" y="6356352"/>
            <a:ext cx="2228850" cy="365125"/>
          </a:xfrm>
          <a:prstGeom prst="rect">
            <a:avLst/>
          </a:prstGeom>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282242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26B74C3D-5740-4528-A878-7C2E2689A377}"/>
              </a:ext>
            </a:extLst>
          </p:cNvPr>
          <p:cNvSpPr/>
          <p:nvPr userDrawn="1"/>
        </p:nvSpPr>
        <p:spPr>
          <a:xfrm>
            <a:off x="0" y="677742"/>
            <a:ext cx="9906000" cy="111611"/>
          </a:xfrm>
          <a:prstGeom prst="rect">
            <a:avLst/>
          </a:prstGeom>
          <a:solidFill>
            <a:srgbClr val="00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8279F41D-912D-40D6-AE79-332D1C0AFF66}"/>
              </a:ext>
            </a:extLst>
          </p:cNvPr>
          <p:cNvSpPr/>
          <p:nvPr userDrawn="1"/>
        </p:nvSpPr>
        <p:spPr>
          <a:xfrm rot="5400000">
            <a:off x="-3123438" y="3373194"/>
            <a:ext cx="6876000" cy="111611"/>
          </a:xfrm>
          <a:prstGeom prst="rect">
            <a:avLst/>
          </a:prstGeom>
          <a:solidFill>
            <a:srgbClr val="00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092245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2A152D-0802-43C5-B560-788AF9ACBEBC}"/>
              </a:ext>
            </a:extLst>
          </p:cNvPr>
          <p:cNvSpPr>
            <a:spLocks noGrp="1"/>
          </p:cNvSpPr>
          <p:nvPr>
            <p:ph type="ctrTitle"/>
          </p:nvPr>
        </p:nvSpPr>
        <p:spPr/>
        <p:txBody>
          <a:bodyPr anchor="ctr">
            <a:normAutofit/>
          </a:bodyPr>
          <a:lstStyle/>
          <a:p>
            <a:r>
              <a:rPr kumimoji="1" lang="ja-JP" altLang="en-US" sz="4000" dirty="0">
                <a:latin typeface="BIZ UDゴシック" panose="020B0400000000000000" pitchFamily="49" charset="-128"/>
                <a:ea typeface="BIZ UDゴシック" panose="020B0400000000000000" pitchFamily="49" charset="-128"/>
              </a:rPr>
              <a:t>地域の支援体制について</a:t>
            </a:r>
          </a:p>
        </p:txBody>
      </p:sp>
      <p:sp>
        <p:nvSpPr>
          <p:cNvPr id="3" name="字幕 2">
            <a:extLst>
              <a:ext uri="{FF2B5EF4-FFF2-40B4-BE49-F238E27FC236}">
                <a16:creationId xmlns:a16="http://schemas.microsoft.com/office/drawing/2014/main" id="{119673F7-AB53-4723-8D40-6ADFAE9C4205}"/>
              </a:ext>
            </a:extLst>
          </p:cNvPr>
          <p:cNvSpPr>
            <a:spLocks noGrp="1"/>
          </p:cNvSpPr>
          <p:nvPr>
            <p:ph type="subTitle" idx="1"/>
          </p:nvPr>
        </p:nvSpPr>
        <p:spPr/>
        <p:txBody>
          <a:bodyPr/>
          <a:lstStyle/>
          <a:p>
            <a:r>
              <a:rPr kumimoji="1" lang="ja-JP" altLang="en-US" dirty="0">
                <a:latin typeface="BIZ UDゴシック" panose="020B0400000000000000" pitchFamily="49" charset="-128"/>
                <a:ea typeface="BIZ UDゴシック" panose="020B0400000000000000" pitchFamily="49" charset="-128"/>
              </a:rPr>
              <a:t>令和８年２月</a:t>
            </a:r>
            <a:r>
              <a:rPr kumimoji="1" lang="en-US" altLang="ja-JP" dirty="0">
                <a:latin typeface="BIZ UDゴシック" panose="020B0400000000000000" pitchFamily="49" charset="-128"/>
                <a:ea typeface="BIZ UDゴシック" panose="020B0400000000000000" pitchFamily="49" charset="-128"/>
              </a:rPr>
              <a:t>20</a:t>
            </a:r>
            <a:r>
              <a:rPr kumimoji="1" lang="ja-JP" altLang="en-US" dirty="0">
                <a:latin typeface="BIZ UDゴシック" panose="020B0400000000000000" pitchFamily="49" charset="-128"/>
                <a:ea typeface="BIZ UDゴシック" panose="020B0400000000000000" pitchFamily="49" charset="-128"/>
              </a:rPr>
              <a:t>日</a:t>
            </a:r>
            <a:endParaRPr kumimoji="1" lang="en-US" altLang="ja-JP" dirty="0">
              <a:latin typeface="BIZ UDゴシック" panose="020B0400000000000000" pitchFamily="49" charset="-128"/>
              <a:ea typeface="BIZ UDゴシック" panose="020B0400000000000000" pitchFamily="49" charset="-128"/>
            </a:endParaRPr>
          </a:p>
          <a:p>
            <a:r>
              <a:rPr lang="ja-JP" altLang="en-US" dirty="0">
                <a:latin typeface="BIZ UDゴシック" panose="020B0400000000000000" pitchFamily="49" charset="-128"/>
                <a:ea typeface="BIZ UDゴシック" panose="020B0400000000000000" pitchFamily="49" charset="-128"/>
              </a:rPr>
              <a:t>大阪府福祉部障がい福祉室地域生活支援課</a:t>
            </a:r>
            <a:endParaRPr kumimoji="1" lang="ja-JP" altLang="en-US" dirty="0">
              <a:latin typeface="BIZ UDゴシック" panose="020B0400000000000000" pitchFamily="49" charset="-128"/>
              <a:ea typeface="BIZ UDゴシック" panose="020B0400000000000000" pitchFamily="49" charset="-128"/>
            </a:endParaRPr>
          </a:p>
        </p:txBody>
      </p:sp>
      <p:sp>
        <p:nvSpPr>
          <p:cNvPr id="4" name="テキスト ボックス 3">
            <a:extLst>
              <a:ext uri="{FF2B5EF4-FFF2-40B4-BE49-F238E27FC236}">
                <a16:creationId xmlns:a16="http://schemas.microsoft.com/office/drawing/2014/main" id="{3817E9AB-907D-4A32-86E3-D3CAB8256FD2}"/>
              </a:ext>
            </a:extLst>
          </p:cNvPr>
          <p:cNvSpPr txBox="1"/>
          <p:nvPr/>
        </p:nvSpPr>
        <p:spPr>
          <a:xfrm>
            <a:off x="8734687" y="211259"/>
            <a:ext cx="937632" cy="292388"/>
          </a:xfrm>
          <a:prstGeom prst="rect">
            <a:avLst/>
          </a:prstGeom>
          <a:noFill/>
          <a:ln>
            <a:solidFill>
              <a:schemeClr val="tx1"/>
            </a:solidFill>
          </a:ln>
        </p:spPr>
        <p:txBody>
          <a:bodyPr wrap="square" rtlCol="0">
            <a:spAutoFit/>
          </a:bodyPr>
          <a:lstStyle/>
          <a:p>
            <a:pPr algn="ctr"/>
            <a:r>
              <a:rPr kumimoji="1" lang="ja-JP" altLang="en-US" sz="1300" dirty="0">
                <a:latin typeface="BIZ UDゴシック" panose="020B0400000000000000" pitchFamily="49" charset="-128"/>
                <a:ea typeface="BIZ UDゴシック" panose="020B0400000000000000" pitchFamily="49" charset="-128"/>
              </a:rPr>
              <a:t>資料１</a:t>
            </a:r>
          </a:p>
        </p:txBody>
      </p:sp>
      <p:sp>
        <p:nvSpPr>
          <p:cNvPr id="5" name="スライド番号プレースホルダー 4">
            <a:extLst>
              <a:ext uri="{FF2B5EF4-FFF2-40B4-BE49-F238E27FC236}">
                <a16:creationId xmlns:a16="http://schemas.microsoft.com/office/drawing/2014/main" id="{94EC2604-74DF-4CFB-ACF4-F6830CA2A589}"/>
              </a:ext>
            </a:extLst>
          </p:cNvPr>
          <p:cNvSpPr>
            <a:spLocks noGrp="1"/>
          </p:cNvSpPr>
          <p:nvPr>
            <p:ph type="sldNum" sz="quarter" idx="12"/>
          </p:nvPr>
        </p:nvSpPr>
        <p:spPr/>
        <p:txBody>
          <a:bodyPr/>
          <a:lstStyle/>
          <a:p>
            <a:fld id="{A2760AAB-A56C-44F1-8788-E124C16069A2}" type="slidenum">
              <a:rPr kumimoji="1" lang="ja-JP" altLang="en-US" smtClean="0"/>
              <a:t>1</a:t>
            </a:fld>
            <a:endParaRPr kumimoji="1" lang="ja-JP" altLang="en-US"/>
          </a:p>
        </p:txBody>
      </p:sp>
    </p:spTree>
    <p:extLst>
      <p:ext uri="{BB962C8B-B14F-4D97-AF65-F5344CB8AC3E}">
        <p14:creationId xmlns:p14="http://schemas.microsoft.com/office/powerpoint/2010/main" val="1377254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8624F50-D8D8-4F18-8B5C-6E370ACDFA1F}"/>
              </a:ext>
            </a:extLst>
          </p:cNvPr>
          <p:cNvSpPr txBox="1"/>
          <p:nvPr/>
        </p:nvSpPr>
        <p:spPr>
          <a:xfrm>
            <a:off x="451285" y="122760"/>
            <a:ext cx="9343346" cy="461665"/>
          </a:xfrm>
          <a:prstGeom prst="rect">
            <a:avLst/>
          </a:prstGeom>
          <a:noFill/>
        </p:spPr>
        <p:txBody>
          <a:bodyPr wrap="square">
            <a:spAutoFit/>
          </a:bodyPr>
          <a:lstStyle/>
          <a:p>
            <a:r>
              <a:rPr lang="ja-JP" altLang="en-US" sz="2400" b="1" dirty="0">
                <a:latin typeface="BIZ UDゴシック" panose="020B0400000000000000" pitchFamily="49" charset="-128"/>
                <a:ea typeface="BIZ UDゴシック" panose="020B0400000000000000" pitchFamily="49" charset="-128"/>
                <a:cs typeface="Times New Roman" panose="02020603050405020304" pitchFamily="18" charset="0"/>
              </a:rPr>
              <a:t>協議の場について</a:t>
            </a:r>
            <a:endParaRPr lang="ja-JP" altLang="en-US" sz="2400" b="1" dirty="0">
              <a:latin typeface="BIZ UDゴシック" panose="020B0400000000000000" pitchFamily="49" charset="-128"/>
              <a:ea typeface="BIZ UDゴシック" panose="020B0400000000000000" pitchFamily="49" charset="-128"/>
            </a:endParaRPr>
          </a:p>
        </p:txBody>
      </p:sp>
      <p:sp>
        <p:nvSpPr>
          <p:cNvPr id="11" name="テキスト ボックス 10">
            <a:extLst>
              <a:ext uri="{FF2B5EF4-FFF2-40B4-BE49-F238E27FC236}">
                <a16:creationId xmlns:a16="http://schemas.microsoft.com/office/drawing/2014/main" id="{1A5AEDE0-3C78-462B-B84F-1C52429708F9}"/>
              </a:ext>
            </a:extLst>
          </p:cNvPr>
          <p:cNvSpPr txBox="1"/>
          <p:nvPr/>
        </p:nvSpPr>
        <p:spPr>
          <a:xfrm>
            <a:off x="441447" y="876715"/>
            <a:ext cx="9023106" cy="338554"/>
          </a:xfrm>
          <a:prstGeom prst="rect">
            <a:avLst/>
          </a:prstGeom>
          <a:noFill/>
        </p:spPr>
        <p:txBody>
          <a:bodyPr wrap="square">
            <a:spAutoFit/>
          </a:bodyPr>
          <a:lstStyle/>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＜協議の場の事例＞</a:t>
            </a:r>
            <a:endParaRPr lang="en-US" altLang="ja-JP" sz="1600" dirty="0">
              <a:solidFill>
                <a:prstClr val="black"/>
              </a:solidFill>
              <a:latin typeface="BIZ UDゴシック" panose="020B0400000000000000" pitchFamily="49" charset="-128"/>
              <a:ea typeface="BIZ UDゴシック" panose="020B0400000000000000" pitchFamily="49" charset="-128"/>
            </a:endParaRPr>
          </a:p>
        </p:txBody>
      </p:sp>
      <p:graphicFrame>
        <p:nvGraphicFramePr>
          <p:cNvPr id="2" name="表 2">
            <a:extLst>
              <a:ext uri="{FF2B5EF4-FFF2-40B4-BE49-F238E27FC236}">
                <a16:creationId xmlns:a16="http://schemas.microsoft.com/office/drawing/2014/main" id="{10568ADF-EF9C-425D-8B11-1F8784BDE201}"/>
              </a:ext>
            </a:extLst>
          </p:cNvPr>
          <p:cNvGraphicFramePr>
            <a:graphicFrameLocks noGrp="1"/>
          </p:cNvGraphicFramePr>
          <p:nvPr/>
        </p:nvGraphicFramePr>
        <p:xfrm>
          <a:off x="388455" y="1215268"/>
          <a:ext cx="9129090" cy="5253034"/>
        </p:xfrm>
        <a:graphic>
          <a:graphicData uri="http://schemas.openxmlformats.org/drawingml/2006/table">
            <a:tbl>
              <a:tblPr firstRow="1" bandRow="1">
                <a:tableStyleId>{5C22544A-7EE6-4342-B048-85BDC9FD1C3A}</a:tableStyleId>
              </a:tblPr>
              <a:tblGrid>
                <a:gridCol w="3960000">
                  <a:extLst>
                    <a:ext uri="{9D8B030D-6E8A-4147-A177-3AD203B41FA5}">
                      <a16:colId xmlns:a16="http://schemas.microsoft.com/office/drawing/2014/main" val="1800685140"/>
                    </a:ext>
                  </a:extLst>
                </a:gridCol>
                <a:gridCol w="1209090">
                  <a:extLst>
                    <a:ext uri="{9D8B030D-6E8A-4147-A177-3AD203B41FA5}">
                      <a16:colId xmlns:a16="http://schemas.microsoft.com/office/drawing/2014/main" val="3006961875"/>
                    </a:ext>
                  </a:extLst>
                </a:gridCol>
                <a:gridCol w="3960000">
                  <a:extLst>
                    <a:ext uri="{9D8B030D-6E8A-4147-A177-3AD203B41FA5}">
                      <a16:colId xmlns:a16="http://schemas.microsoft.com/office/drawing/2014/main" val="2166430625"/>
                    </a:ext>
                  </a:extLst>
                </a:gridCol>
              </a:tblGrid>
              <a:tr h="383323">
                <a:tc>
                  <a:txBody>
                    <a:bodyPr/>
                    <a:lstStyle/>
                    <a:p>
                      <a:pPr algn="ctr"/>
                      <a:r>
                        <a:rPr kumimoji="1" lang="en-US" altLang="ja-JP" dirty="0">
                          <a:latin typeface="BIZ UDゴシック" panose="020B0400000000000000" pitchFamily="49" charset="-128"/>
                          <a:ea typeface="BIZ UDゴシック" panose="020B0400000000000000" pitchFamily="49" charset="-128"/>
                        </a:rPr>
                        <a:t>A</a:t>
                      </a:r>
                      <a:r>
                        <a:rPr kumimoji="1" lang="ja-JP" altLang="en-US" dirty="0">
                          <a:latin typeface="BIZ UDゴシック" panose="020B0400000000000000" pitchFamily="49" charset="-128"/>
                          <a:ea typeface="BIZ UDゴシック" panose="020B0400000000000000" pitchFamily="49" charset="-128"/>
                        </a:rPr>
                        <a:t>市</a:t>
                      </a:r>
                    </a:p>
                  </a:txBody>
                  <a:tcPr/>
                </a:tc>
                <a:tc>
                  <a:txBody>
                    <a:bodyPr/>
                    <a:lstStyle/>
                    <a:p>
                      <a:pPr algn="ctr"/>
                      <a:endParaRPr kumimoji="1" lang="ja-JP" altLang="en-US" dirty="0">
                        <a:latin typeface="BIZ UDゴシック" panose="020B0400000000000000" pitchFamily="49" charset="-128"/>
                        <a:ea typeface="BIZ UDゴシック" panose="020B0400000000000000" pitchFamily="49" charset="-128"/>
                      </a:endParaRPr>
                    </a:p>
                  </a:txBody>
                  <a:tcPr/>
                </a:tc>
                <a:tc>
                  <a:txBody>
                    <a:bodyPr/>
                    <a:lstStyle/>
                    <a:p>
                      <a:pPr algn="ctr"/>
                      <a:r>
                        <a:rPr kumimoji="1" lang="en-US" altLang="ja-JP" dirty="0">
                          <a:latin typeface="BIZ UDゴシック" panose="020B0400000000000000" pitchFamily="49" charset="-128"/>
                          <a:ea typeface="BIZ UDゴシック" panose="020B0400000000000000" pitchFamily="49" charset="-128"/>
                        </a:rPr>
                        <a:t>B</a:t>
                      </a:r>
                      <a:r>
                        <a:rPr kumimoji="1" lang="ja-JP" altLang="en-US" dirty="0">
                          <a:latin typeface="BIZ UDゴシック" panose="020B0400000000000000" pitchFamily="49" charset="-128"/>
                          <a:ea typeface="BIZ UDゴシック" panose="020B0400000000000000" pitchFamily="49" charset="-128"/>
                        </a:rPr>
                        <a:t>市</a:t>
                      </a:r>
                    </a:p>
                  </a:txBody>
                  <a:tcPr/>
                </a:tc>
                <a:extLst>
                  <a:ext uri="{0D108BD9-81ED-4DB2-BD59-A6C34878D82A}">
                    <a16:rowId xmlns:a16="http://schemas.microsoft.com/office/drawing/2014/main" val="1137501259"/>
                  </a:ext>
                </a:extLst>
              </a:tr>
              <a:tr h="1102711">
                <a:tc>
                  <a:txBody>
                    <a:bodyPr/>
                    <a:lstStyle/>
                    <a:p>
                      <a:pPr marL="285750" indent="-285750">
                        <a:buFont typeface="Wingdings" panose="05000000000000000000" pitchFamily="2" charset="2"/>
                        <a:buChar char="Ø"/>
                      </a:pPr>
                      <a:r>
                        <a:rPr kumimoji="1" lang="ja-JP" altLang="en-US" sz="1600" dirty="0">
                          <a:latin typeface="BIZ UDゴシック" panose="020B0400000000000000" pitchFamily="49" charset="-128"/>
                          <a:ea typeface="BIZ UDゴシック" panose="020B0400000000000000" pitchFamily="49" charset="-128"/>
                        </a:rPr>
                        <a:t>現状はこども部会のなかで年１回のみ実施</a:t>
                      </a: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Wingdings" panose="05000000000000000000" pitchFamily="2" charset="2"/>
                        <a:buChar char="Ø"/>
                      </a:pPr>
                      <a:r>
                        <a:rPr kumimoji="1" lang="ja-JP" altLang="en-US" sz="1600" dirty="0">
                          <a:latin typeface="BIZ UDゴシック" panose="020B0400000000000000" pitchFamily="49" charset="-128"/>
                          <a:ea typeface="BIZ UDゴシック" panose="020B0400000000000000" pitchFamily="49" charset="-128"/>
                        </a:rPr>
                        <a:t>実務者レベルの会議を実施したいが、新たな会議体の設置が困難</a:t>
                      </a:r>
                    </a:p>
                  </a:txBody>
                  <a:tcPr anchor="ctr"/>
                </a:tc>
                <a:tc>
                  <a:txBody>
                    <a:bodyPr/>
                    <a:lstStyle/>
                    <a:p>
                      <a:pPr algn="ctr"/>
                      <a:r>
                        <a:rPr kumimoji="1" lang="ja-JP" altLang="en-US" sz="1600" dirty="0">
                          <a:latin typeface="BIZ UDゴシック" panose="020B0400000000000000" pitchFamily="49" charset="-128"/>
                          <a:ea typeface="BIZ UDゴシック" panose="020B0400000000000000" pitchFamily="49" charset="-128"/>
                        </a:rPr>
                        <a:t>位置づけ</a:t>
                      </a:r>
                    </a:p>
                  </a:txBody>
                  <a:tcPr anchor="ctr"/>
                </a:tc>
                <a:tc>
                  <a:txBody>
                    <a:bodyPr/>
                    <a:lstStyle/>
                    <a:p>
                      <a:pPr marL="285750" indent="-285750">
                        <a:buFont typeface="Wingdings" panose="05000000000000000000" pitchFamily="2" charset="2"/>
                        <a:buChar char="Ø"/>
                      </a:pPr>
                      <a:r>
                        <a:rPr kumimoji="1" lang="ja-JP" altLang="en-US" sz="1600" dirty="0">
                          <a:latin typeface="BIZ UDゴシック" panose="020B0400000000000000" pitchFamily="49" charset="-128"/>
                          <a:ea typeface="BIZ UDゴシック" panose="020B0400000000000000" pitchFamily="49" charset="-128"/>
                        </a:rPr>
                        <a:t>年に複数回実施</a:t>
                      </a: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Wingdings" panose="05000000000000000000" pitchFamily="2" charset="2"/>
                        <a:buChar char="Ø"/>
                      </a:pPr>
                      <a:r>
                        <a:rPr kumimoji="1" lang="ja-JP" altLang="en-US" sz="1600" dirty="0">
                          <a:latin typeface="BIZ UDゴシック" panose="020B0400000000000000" pitchFamily="49" charset="-128"/>
                          <a:ea typeface="BIZ UDゴシック" panose="020B0400000000000000" pitchFamily="49" charset="-128"/>
                        </a:rPr>
                        <a:t>許可の要否や要綱等の根拠に基づき、形態を精査・検討</a:t>
                      </a: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Wingdings" panose="05000000000000000000" pitchFamily="2" charset="2"/>
                        <a:buChar char="Ø"/>
                      </a:pPr>
                      <a:r>
                        <a:rPr kumimoji="1" lang="ja-JP" altLang="en-US" sz="1600" dirty="0">
                          <a:latin typeface="BIZ UDゴシック" panose="020B0400000000000000" pitchFamily="49" charset="-128"/>
                          <a:ea typeface="BIZ UDゴシック" panose="020B0400000000000000" pitchFamily="49" charset="-128"/>
                        </a:rPr>
                        <a:t>自立支援協議会の下に位置付け、金銭報酬をもって責任を明確化</a:t>
                      </a:r>
                    </a:p>
                  </a:txBody>
                  <a:tcPr anchor="ctr"/>
                </a:tc>
                <a:extLst>
                  <a:ext uri="{0D108BD9-81ED-4DB2-BD59-A6C34878D82A}">
                    <a16:rowId xmlns:a16="http://schemas.microsoft.com/office/drawing/2014/main" val="3331488262"/>
                  </a:ext>
                </a:extLst>
              </a:tr>
              <a:tr h="1102711">
                <a:tc>
                  <a:txBody>
                    <a:bodyPr/>
                    <a:lstStyle/>
                    <a:p>
                      <a:pPr marL="285750" indent="-285750">
                        <a:buFont typeface="Wingdings" panose="05000000000000000000" pitchFamily="2" charset="2"/>
                        <a:buChar char="Ø"/>
                      </a:pPr>
                      <a:r>
                        <a:rPr kumimoji="1" lang="ja-JP" altLang="en-US" sz="1600" dirty="0">
                          <a:latin typeface="BIZ UDゴシック" panose="020B0400000000000000" pitchFamily="49" charset="-128"/>
                          <a:ea typeface="BIZ UDゴシック" panose="020B0400000000000000" pitchFamily="49" charset="-128"/>
                        </a:rPr>
                        <a:t>公的機関ばかりで事業所・団体等が少ない</a:t>
                      </a:r>
                    </a:p>
                  </a:txBody>
                  <a:tcPr anchor="ctr"/>
                </a:tc>
                <a:tc>
                  <a:txBody>
                    <a:bodyPr/>
                    <a:lstStyle/>
                    <a:p>
                      <a:pPr algn="ctr"/>
                      <a:r>
                        <a:rPr kumimoji="1" lang="ja-JP" altLang="en-US" sz="1600" dirty="0">
                          <a:latin typeface="BIZ UDゴシック" panose="020B0400000000000000" pitchFamily="49" charset="-128"/>
                          <a:ea typeface="BIZ UDゴシック" panose="020B0400000000000000" pitchFamily="49" charset="-128"/>
                        </a:rPr>
                        <a:t>委員構成</a:t>
                      </a:r>
                    </a:p>
                  </a:txBody>
                  <a:tcPr anchor="ctr"/>
                </a:tc>
                <a:tc>
                  <a:txBody>
                    <a:bodyPr/>
                    <a:lstStyle/>
                    <a:p>
                      <a:pPr marL="285750" indent="-285750">
                        <a:buFont typeface="Wingdings" panose="05000000000000000000" pitchFamily="2" charset="2"/>
                        <a:buChar char="Ø"/>
                      </a:pPr>
                      <a:r>
                        <a:rPr kumimoji="1" lang="ja-JP" altLang="en-US" sz="1600" dirty="0">
                          <a:latin typeface="BIZ UDゴシック" panose="020B0400000000000000" pitchFamily="49" charset="-128"/>
                          <a:ea typeface="BIZ UDゴシック" panose="020B0400000000000000" pitchFamily="49" charset="-128"/>
                        </a:rPr>
                        <a:t>協議の場の必要性を踏まえ、一からメンバーを選定</a:t>
                      </a: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Wingdings" panose="05000000000000000000" pitchFamily="2" charset="2"/>
                        <a:buChar char="Ø"/>
                      </a:pPr>
                      <a:r>
                        <a:rPr kumimoji="1" lang="ja-JP" altLang="en-US" sz="1600" dirty="0">
                          <a:latin typeface="BIZ UDゴシック" panose="020B0400000000000000" pitchFamily="49" charset="-128"/>
                          <a:ea typeface="BIZ UDゴシック" panose="020B0400000000000000" pitchFamily="49" charset="-128"/>
                        </a:rPr>
                        <a:t>職能団体等からも、活動背景を踏まえて選定</a:t>
                      </a:r>
                    </a:p>
                  </a:txBody>
                  <a:tcPr anchor="ctr"/>
                </a:tc>
                <a:extLst>
                  <a:ext uri="{0D108BD9-81ED-4DB2-BD59-A6C34878D82A}">
                    <a16:rowId xmlns:a16="http://schemas.microsoft.com/office/drawing/2014/main" val="4242405803"/>
                  </a:ext>
                </a:extLst>
              </a:tr>
              <a:tr h="1101600">
                <a:tc>
                  <a:txBody>
                    <a:bodyPr/>
                    <a:lstStyle/>
                    <a:p>
                      <a:pPr marL="285750" indent="-285750">
                        <a:buFont typeface="Wingdings" panose="05000000000000000000" pitchFamily="2" charset="2"/>
                        <a:buChar char="Ø"/>
                      </a:pPr>
                      <a:r>
                        <a:rPr kumimoji="1" lang="ja-JP" altLang="en-US" sz="1600" dirty="0">
                          <a:latin typeface="BIZ UDゴシック" panose="020B0400000000000000" pitchFamily="49" charset="-128"/>
                          <a:ea typeface="BIZ UDゴシック" panose="020B0400000000000000" pitchFamily="49" charset="-128"/>
                        </a:rPr>
                        <a:t>市としての方針が立てられていない</a:t>
                      </a:r>
                      <a:endParaRPr kumimoji="1" lang="en-US" altLang="ja-JP" sz="1600" dirty="0">
                        <a:latin typeface="BIZ UDゴシック" panose="020B0400000000000000" pitchFamily="49" charset="-128"/>
                        <a:ea typeface="BIZ UDゴシック" panose="020B0400000000000000" pitchFamily="49" charset="-128"/>
                      </a:endParaRPr>
                    </a:p>
                  </a:txBody>
                  <a:tcPr anchor="ctr"/>
                </a:tc>
                <a:tc>
                  <a:txBody>
                    <a:bodyPr/>
                    <a:lstStyle/>
                    <a:p>
                      <a:pPr algn="ctr"/>
                      <a:r>
                        <a:rPr kumimoji="1" lang="ja-JP" altLang="en-US" sz="1600" dirty="0">
                          <a:latin typeface="BIZ UDゴシック" panose="020B0400000000000000" pitchFamily="49" charset="-128"/>
                          <a:ea typeface="BIZ UDゴシック" panose="020B0400000000000000" pitchFamily="49" charset="-128"/>
                        </a:rPr>
                        <a:t>コーディネーターの役割</a:t>
                      </a:r>
                    </a:p>
                  </a:txBody>
                  <a:tcPr anchor="ct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600" dirty="0">
                          <a:latin typeface="BIZ UDゴシック" panose="020B0400000000000000" pitchFamily="49" charset="-128"/>
                          <a:ea typeface="BIZ UDゴシック" panose="020B0400000000000000" pitchFamily="49" charset="-128"/>
                        </a:rPr>
                        <a:t>「子どもにとってよいこと」のために市と協働</a:t>
                      </a:r>
                      <a:endParaRPr kumimoji="1" lang="en-US" altLang="ja-JP" sz="1600" dirty="0">
                        <a:latin typeface="BIZ UDゴシック" panose="020B0400000000000000" pitchFamily="49" charset="-128"/>
                        <a:ea typeface="BIZ UDゴシック" panose="020B0400000000000000" pitchFamily="49" charset="-128"/>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600" dirty="0">
                          <a:latin typeface="BIZ UDゴシック" panose="020B0400000000000000" pitchFamily="49" charset="-128"/>
                          <a:ea typeface="BIZ UDゴシック" panose="020B0400000000000000" pitchFamily="49" charset="-128"/>
                        </a:rPr>
                        <a:t>市と協議の上検討事項を決定し、事務局業務（準備、当日の進行等）を分担</a:t>
                      </a:r>
                      <a:endParaRPr kumimoji="1" lang="en-US" altLang="ja-JP" sz="16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3650789826"/>
                  </a:ext>
                </a:extLst>
              </a:tr>
              <a:tr h="1354760">
                <a:tc>
                  <a:txBody>
                    <a:bodyPr/>
                    <a:lstStyle/>
                    <a:p>
                      <a:pPr marL="285750" indent="-285750">
                        <a:buFont typeface="Wingdings" panose="05000000000000000000" pitchFamily="2" charset="2"/>
                        <a:buChar char="Ø"/>
                      </a:pPr>
                      <a:r>
                        <a:rPr kumimoji="1" lang="ja-JP" altLang="en-US" sz="1600" dirty="0">
                          <a:latin typeface="BIZ UDゴシック" panose="020B0400000000000000" pitchFamily="49" charset="-128"/>
                          <a:ea typeface="BIZ UDゴシック" panose="020B0400000000000000" pitchFamily="49" charset="-128"/>
                        </a:rPr>
                        <a:t>子ども部局（コーディネーター配置担当）と障がい部局との連携不足</a:t>
                      </a:r>
                    </a:p>
                  </a:txBody>
                  <a:tcPr anchor="ctr"/>
                </a:tc>
                <a:tc>
                  <a:txBody>
                    <a:bodyPr/>
                    <a:lstStyle/>
                    <a:p>
                      <a:pPr algn="ctr"/>
                      <a:r>
                        <a:rPr kumimoji="1" lang="ja-JP" altLang="en-US" sz="1600" dirty="0">
                          <a:latin typeface="BIZ UDゴシック" panose="020B0400000000000000" pitchFamily="49" charset="-128"/>
                          <a:ea typeface="BIZ UDゴシック" panose="020B0400000000000000" pitchFamily="49" charset="-128"/>
                        </a:rPr>
                        <a:t>庁内部局の関わり</a:t>
                      </a:r>
                    </a:p>
                  </a:txBody>
                  <a:tcPr anchor="ctr"/>
                </a:tc>
                <a:tc>
                  <a:txBody>
                    <a:bodyPr/>
                    <a:lstStyle/>
                    <a:p>
                      <a:pPr marL="285750" indent="-285750">
                        <a:buFont typeface="Wingdings" panose="05000000000000000000" pitchFamily="2" charset="2"/>
                        <a:buChar char="Ø"/>
                      </a:pPr>
                      <a:r>
                        <a:rPr kumimoji="1" lang="ja-JP" altLang="en-US" sz="1600" dirty="0">
                          <a:latin typeface="BIZ UDゴシック" panose="020B0400000000000000" pitchFamily="49" charset="-128"/>
                          <a:ea typeface="BIZ UDゴシック" panose="020B0400000000000000" pitchFamily="49" charset="-128"/>
                        </a:rPr>
                        <a:t>「障がい児福祉計画」の策定部局である障がい部局を中心に協働</a:t>
                      </a: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Wingdings" panose="05000000000000000000" pitchFamily="2" charset="2"/>
                        <a:buChar char="Ø"/>
                      </a:pPr>
                      <a:r>
                        <a:rPr kumimoji="1" lang="ja-JP" altLang="en-US" sz="1600" dirty="0">
                          <a:latin typeface="BIZ UDゴシック" panose="020B0400000000000000" pitchFamily="49" charset="-128"/>
                          <a:ea typeface="BIZ UDゴシック" panose="020B0400000000000000" pitchFamily="49" charset="-128"/>
                        </a:rPr>
                        <a:t>他部局に対しては、多職種による支援が必要である以上、無関係ではないととして参画を要請</a:t>
                      </a:r>
                    </a:p>
                  </a:txBody>
                  <a:tcPr anchor="ctr"/>
                </a:tc>
                <a:extLst>
                  <a:ext uri="{0D108BD9-81ED-4DB2-BD59-A6C34878D82A}">
                    <a16:rowId xmlns:a16="http://schemas.microsoft.com/office/drawing/2014/main" val="1633020858"/>
                  </a:ext>
                </a:extLst>
              </a:tr>
            </a:tbl>
          </a:graphicData>
        </a:graphic>
      </p:graphicFrame>
      <p:sp>
        <p:nvSpPr>
          <p:cNvPr id="3" name="スライド番号プレースホルダー 2">
            <a:extLst>
              <a:ext uri="{FF2B5EF4-FFF2-40B4-BE49-F238E27FC236}">
                <a16:creationId xmlns:a16="http://schemas.microsoft.com/office/drawing/2014/main" id="{2FC156BD-B69B-4D6C-B4AE-8847C01D8D09}"/>
              </a:ext>
            </a:extLst>
          </p:cNvPr>
          <p:cNvSpPr>
            <a:spLocks noGrp="1"/>
          </p:cNvSpPr>
          <p:nvPr>
            <p:ph type="sldNum" sz="quarter" idx="12"/>
          </p:nvPr>
        </p:nvSpPr>
        <p:spPr/>
        <p:txBody>
          <a:bodyPr/>
          <a:lstStyle/>
          <a:p>
            <a:fld id="{A2760AAB-A56C-44F1-8788-E124C16069A2}" type="slidenum">
              <a:rPr kumimoji="1" lang="ja-JP" altLang="en-US" smtClean="0"/>
              <a:t>10</a:t>
            </a:fld>
            <a:endParaRPr kumimoji="1" lang="ja-JP" altLang="en-US"/>
          </a:p>
        </p:txBody>
      </p:sp>
    </p:spTree>
    <p:extLst>
      <p:ext uri="{BB962C8B-B14F-4D97-AF65-F5344CB8AC3E}">
        <p14:creationId xmlns:p14="http://schemas.microsoft.com/office/powerpoint/2010/main" val="2761214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8624F50-D8D8-4F18-8B5C-6E370ACDFA1F}"/>
              </a:ext>
            </a:extLst>
          </p:cNvPr>
          <p:cNvSpPr txBox="1"/>
          <p:nvPr/>
        </p:nvSpPr>
        <p:spPr>
          <a:xfrm>
            <a:off x="451285" y="122760"/>
            <a:ext cx="9343346" cy="461665"/>
          </a:xfrm>
          <a:prstGeom prst="rect">
            <a:avLst/>
          </a:prstGeom>
          <a:noFill/>
        </p:spPr>
        <p:txBody>
          <a:bodyPr wrap="square">
            <a:spAutoFit/>
          </a:bodyPr>
          <a:lstStyle/>
          <a:p>
            <a:r>
              <a:rPr lang="ja-JP" altLang="en-US" sz="2400" b="1" dirty="0">
                <a:latin typeface="BIZ UDゴシック" panose="020B0400000000000000" pitchFamily="49" charset="-128"/>
                <a:ea typeface="BIZ UDゴシック" panose="020B0400000000000000" pitchFamily="49" charset="-128"/>
                <a:cs typeface="Times New Roman" panose="02020603050405020304" pitchFamily="18" charset="0"/>
              </a:rPr>
              <a:t>協議の場について</a:t>
            </a:r>
            <a:endParaRPr lang="ja-JP" altLang="en-US" sz="2400" b="1" dirty="0">
              <a:latin typeface="BIZ UDゴシック" panose="020B0400000000000000" pitchFamily="49" charset="-128"/>
              <a:ea typeface="BIZ UDゴシック" panose="020B0400000000000000" pitchFamily="49" charset="-128"/>
            </a:endParaRPr>
          </a:p>
        </p:txBody>
      </p:sp>
      <p:sp>
        <p:nvSpPr>
          <p:cNvPr id="11" name="テキスト ボックス 10">
            <a:extLst>
              <a:ext uri="{FF2B5EF4-FFF2-40B4-BE49-F238E27FC236}">
                <a16:creationId xmlns:a16="http://schemas.microsoft.com/office/drawing/2014/main" id="{1A5AEDE0-3C78-462B-B84F-1C52429708F9}"/>
              </a:ext>
            </a:extLst>
          </p:cNvPr>
          <p:cNvSpPr txBox="1"/>
          <p:nvPr/>
        </p:nvSpPr>
        <p:spPr>
          <a:xfrm>
            <a:off x="441447" y="876715"/>
            <a:ext cx="9023106" cy="2800767"/>
          </a:xfrm>
          <a:prstGeom prst="rect">
            <a:avLst/>
          </a:prstGeom>
          <a:noFill/>
        </p:spPr>
        <p:txBody>
          <a:bodyPr wrap="square">
            <a:spAutoFit/>
          </a:bodyPr>
          <a:lstStyle/>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＜今後の課題＞</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１．医療的ケア児等コーディネーターの協議の場への参画</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－行政と協働する医療的ケア児等コーディネーターの協議の場への参画は非常に重要</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医療的ケア児等コーディネーターの役割や活動事例を継続的に発信し、協議の場への参画を</a:t>
            </a:r>
            <a:br>
              <a:rPr lang="en-US" altLang="ja-JP" sz="1600" dirty="0">
                <a:solidFill>
                  <a:prstClr val="black"/>
                </a:solidFill>
                <a:latin typeface="BIZ UDゴシック" panose="020B0400000000000000" pitchFamily="49" charset="-128"/>
                <a:ea typeface="BIZ UDゴシック" panose="020B0400000000000000" pitchFamily="49" charset="-128"/>
              </a:rPr>
            </a:br>
            <a:r>
              <a:rPr lang="ja-JP" altLang="en-US" sz="1600" dirty="0">
                <a:solidFill>
                  <a:prstClr val="black"/>
                </a:solidFill>
                <a:latin typeface="BIZ UDゴシック" panose="020B0400000000000000" pitchFamily="49" charset="-128"/>
                <a:ea typeface="BIZ UDゴシック" panose="020B0400000000000000" pitchFamily="49" charset="-128"/>
              </a:rPr>
              <a:t>勧奨</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２．公民・多職種の実務者及び当事者の参画</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－課題を様々な視点から精査・具体化できる効率的な会議の実施が重要</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－各機関の役割や議題に即した会議・委員の招集（ケース検討会議、実務者会議、代表者会議）</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各市町村における協議の場の実施状況や課題等について調査・分析</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課題解決に向けて効果的な取組みを行っている協議の場の運営手法の標準化</a:t>
            </a:r>
            <a:endParaRPr lang="en-US" altLang="ja-JP" sz="1600" dirty="0">
              <a:solidFill>
                <a:prstClr val="black"/>
              </a:solidFill>
              <a:latin typeface="BIZ UDゴシック" panose="020B0400000000000000" pitchFamily="49" charset="-128"/>
              <a:ea typeface="BIZ UDゴシック" panose="020B0400000000000000" pitchFamily="49" charset="-128"/>
            </a:endParaRPr>
          </a:p>
        </p:txBody>
      </p:sp>
      <p:graphicFrame>
        <p:nvGraphicFramePr>
          <p:cNvPr id="6" name="表 3">
            <a:extLst>
              <a:ext uri="{FF2B5EF4-FFF2-40B4-BE49-F238E27FC236}">
                <a16:creationId xmlns:a16="http://schemas.microsoft.com/office/drawing/2014/main" id="{A2AE7BD8-21B7-49B3-A81E-C16141CF23F1}"/>
              </a:ext>
            </a:extLst>
          </p:cNvPr>
          <p:cNvGraphicFramePr>
            <a:graphicFrameLocks noGrp="1"/>
          </p:cNvGraphicFramePr>
          <p:nvPr>
            <p:extLst>
              <p:ext uri="{D42A27DB-BD31-4B8C-83A1-F6EECF244321}">
                <p14:modId xmlns:p14="http://schemas.microsoft.com/office/powerpoint/2010/main" val="2059669741"/>
              </p:ext>
            </p:extLst>
          </p:nvPr>
        </p:nvGraphicFramePr>
        <p:xfrm>
          <a:off x="454747" y="3978163"/>
          <a:ext cx="9293270" cy="2615040"/>
        </p:xfrm>
        <a:graphic>
          <a:graphicData uri="http://schemas.openxmlformats.org/drawingml/2006/table">
            <a:tbl>
              <a:tblPr firstRow="1" bandRow="1">
                <a:tableStyleId>{5940675A-B579-460E-94D1-54222C63F5DA}</a:tableStyleId>
              </a:tblPr>
              <a:tblGrid>
                <a:gridCol w="929327">
                  <a:extLst>
                    <a:ext uri="{9D8B030D-6E8A-4147-A177-3AD203B41FA5}">
                      <a16:colId xmlns:a16="http://schemas.microsoft.com/office/drawing/2014/main" val="3559270045"/>
                    </a:ext>
                  </a:extLst>
                </a:gridCol>
                <a:gridCol w="929327">
                  <a:extLst>
                    <a:ext uri="{9D8B030D-6E8A-4147-A177-3AD203B41FA5}">
                      <a16:colId xmlns:a16="http://schemas.microsoft.com/office/drawing/2014/main" val="778146007"/>
                    </a:ext>
                  </a:extLst>
                </a:gridCol>
                <a:gridCol w="929327">
                  <a:extLst>
                    <a:ext uri="{9D8B030D-6E8A-4147-A177-3AD203B41FA5}">
                      <a16:colId xmlns:a16="http://schemas.microsoft.com/office/drawing/2014/main" val="3445633115"/>
                    </a:ext>
                  </a:extLst>
                </a:gridCol>
                <a:gridCol w="929327">
                  <a:extLst>
                    <a:ext uri="{9D8B030D-6E8A-4147-A177-3AD203B41FA5}">
                      <a16:colId xmlns:a16="http://schemas.microsoft.com/office/drawing/2014/main" val="3027118411"/>
                    </a:ext>
                  </a:extLst>
                </a:gridCol>
                <a:gridCol w="929327">
                  <a:extLst>
                    <a:ext uri="{9D8B030D-6E8A-4147-A177-3AD203B41FA5}">
                      <a16:colId xmlns:a16="http://schemas.microsoft.com/office/drawing/2014/main" val="3342225975"/>
                    </a:ext>
                  </a:extLst>
                </a:gridCol>
                <a:gridCol w="929327">
                  <a:extLst>
                    <a:ext uri="{9D8B030D-6E8A-4147-A177-3AD203B41FA5}">
                      <a16:colId xmlns:a16="http://schemas.microsoft.com/office/drawing/2014/main" val="3144473770"/>
                    </a:ext>
                  </a:extLst>
                </a:gridCol>
                <a:gridCol w="929327">
                  <a:extLst>
                    <a:ext uri="{9D8B030D-6E8A-4147-A177-3AD203B41FA5}">
                      <a16:colId xmlns:a16="http://schemas.microsoft.com/office/drawing/2014/main" val="4153522130"/>
                    </a:ext>
                  </a:extLst>
                </a:gridCol>
                <a:gridCol w="929327">
                  <a:extLst>
                    <a:ext uri="{9D8B030D-6E8A-4147-A177-3AD203B41FA5}">
                      <a16:colId xmlns:a16="http://schemas.microsoft.com/office/drawing/2014/main" val="4294431535"/>
                    </a:ext>
                  </a:extLst>
                </a:gridCol>
                <a:gridCol w="929327">
                  <a:extLst>
                    <a:ext uri="{9D8B030D-6E8A-4147-A177-3AD203B41FA5}">
                      <a16:colId xmlns:a16="http://schemas.microsoft.com/office/drawing/2014/main" val="366976635"/>
                    </a:ext>
                  </a:extLst>
                </a:gridCol>
                <a:gridCol w="929327">
                  <a:extLst>
                    <a:ext uri="{9D8B030D-6E8A-4147-A177-3AD203B41FA5}">
                      <a16:colId xmlns:a16="http://schemas.microsoft.com/office/drawing/2014/main" val="437809875"/>
                    </a:ext>
                  </a:extLst>
                </a:gridCol>
              </a:tblGrid>
              <a:tr h="370840">
                <a:tc>
                  <a:txBody>
                    <a:bodyPr/>
                    <a:lstStyle/>
                    <a:p>
                      <a:pPr algn="ctr"/>
                      <a:r>
                        <a:rPr kumimoji="1" lang="ja-JP" altLang="en-US" sz="1400" dirty="0">
                          <a:latin typeface="BIZ UDゴシック" panose="020B0400000000000000" pitchFamily="49" charset="-128"/>
                          <a:ea typeface="BIZ UDゴシック" panose="020B0400000000000000" pitchFamily="49" charset="-128"/>
                        </a:rPr>
                        <a:t>設置数</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コーディネーター</a:t>
                      </a: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郡市区</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医師会</a:t>
                      </a:r>
                    </a:p>
                  </a:txBody>
                  <a:tcPr anchor="ctr">
                    <a:lnL w="12700" cap="flat" cmpd="sng" algn="ctr">
                      <a:solidFill>
                        <a:schemeClr val="tx1"/>
                      </a:solidFill>
                      <a:prstDash val="solid"/>
                      <a:round/>
                      <a:headEnd type="none" w="med" len="med"/>
                      <a:tailEnd type="none" w="med" len="med"/>
                    </a:lnL>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歯科医師会</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薬剤師会</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小児科医</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会</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病院</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医師</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病院</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看護師</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訪問看護</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ステー</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ション</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障がい者</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施設</a:t>
                      </a:r>
                    </a:p>
                  </a:txBody>
                  <a:tcPr anchor="ctr">
                    <a:solidFill>
                      <a:schemeClr val="accent5">
                        <a:lumMod val="20000"/>
                        <a:lumOff val="80000"/>
                      </a:schemeClr>
                    </a:solidFill>
                  </a:tcPr>
                </a:tc>
                <a:extLst>
                  <a:ext uri="{0D108BD9-81ED-4DB2-BD59-A6C34878D82A}">
                    <a16:rowId xmlns:a16="http://schemas.microsoft.com/office/drawing/2014/main" val="2543968966"/>
                  </a:ext>
                </a:extLst>
              </a:tr>
              <a:tr h="576000">
                <a:tc>
                  <a:txBody>
                    <a:bodyPr/>
                    <a:lstStyle/>
                    <a:p>
                      <a:pPr algn="r"/>
                      <a:r>
                        <a:rPr kumimoji="1" lang="en-US" altLang="ja-JP" sz="1600" dirty="0">
                          <a:latin typeface="BIZ UDゴシック" panose="020B0400000000000000" pitchFamily="49" charset="-128"/>
                          <a:ea typeface="BIZ UDゴシック" panose="020B0400000000000000" pitchFamily="49" charset="-128"/>
                        </a:rPr>
                        <a:t>43</a:t>
                      </a:r>
                      <a:endParaRPr kumimoji="1" lang="ja-JP" altLang="en-US" sz="1600" dirty="0">
                        <a:latin typeface="BIZ UDゴシック" panose="020B0400000000000000" pitchFamily="49" charset="-128"/>
                        <a:ea typeface="BIZ UDゴシック" panose="020B0400000000000000" pitchFamily="49"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1600">
                          <a:latin typeface="BIZ UDゴシック" panose="020B0400000000000000" pitchFamily="49" charset="-128"/>
                          <a:ea typeface="BIZ UDゴシック" panose="020B0400000000000000" pitchFamily="49" charset="-128"/>
                        </a:rPr>
                        <a:t>25</a:t>
                      </a:r>
                      <a:endParaRPr kumimoji="1" lang="ja-JP" altLang="en-US" sz="1600" dirty="0">
                        <a:latin typeface="BIZ UDゴシック" panose="020B0400000000000000" pitchFamily="49" charset="-128"/>
                        <a:ea typeface="BIZ UDゴシック" panose="020B0400000000000000" pitchFamily="49" charset="-128"/>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1600" dirty="0">
                          <a:latin typeface="BIZ UDゴシック" panose="020B0400000000000000" pitchFamily="49" charset="-128"/>
                          <a:ea typeface="BIZ UDゴシック" panose="020B0400000000000000" pitchFamily="49" charset="-128"/>
                        </a:rPr>
                        <a:t>12</a:t>
                      </a:r>
                      <a:endParaRPr kumimoji="1" lang="ja-JP" altLang="en-US" sz="160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1600" dirty="0">
                          <a:latin typeface="BIZ UDゴシック" panose="020B0400000000000000" pitchFamily="49" charset="-128"/>
                          <a:ea typeface="BIZ UDゴシック" panose="020B0400000000000000" pitchFamily="49" charset="-128"/>
                        </a:rPr>
                        <a:t>3</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2</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2</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15</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6</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29</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9</a:t>
                      </a:r>
                      <a:endParaRPr kumimoji="1" lang="ja-JP" altLang="en-US" sz="16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3238636504"/>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ゴシック" panose="020B0400000000000000" pitchFamily="49" charset="-128"/>
                          <a:ea typeface="BIZ UDゴシック" panose="020B0400000000000000" pitchFamily="49" charset="-128"/>
                        </a:rPr>
                        <a:t>障がい福祉サービス事業所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児童発達支援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当事者</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団体</a:t>
                      </a:r>
                    </a:p>
                  </a:txBody>
                  <a:tcPr anchor="ctr">
                    <a:lnL w="12700" cap="flat" cmpd="sng" algn="ctr">
                      <a:solidFill>
                        <a:schemeClr val="tx1"/>
                      </a:solidFill>
                      <a:prstDash val="solid"/>
                      <a:round/>
                      <a:headEnd type="none" w="med" len="med"/>
                      <a:tailEnd type="none" w="med" len="med"/>
                    </a:lnL>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学識者</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保健所</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市町村</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関係課</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教育・</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学校</a:t>
                      </a:r>
                      <a:endParaRPr kumimoji="1" lang="en-US" altLang="ja-JP" sz="1400" dirty="0">
                        <a:latin typeface="BIZ UDゴシック" panose="020B0400000000000000" pitchFamily="49" charset="-128"/>
                        <a:ea typeface="BIZ UDゴシック" panose="020B0400000000000000" pitchFamily="49" charset="-128"/>
                      </a:endParaRP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防災</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労働</a:t>
                      </a:r>
                    </a:p>
                  </a:txBody>
                  <a:tcPr anchor="ctr">
                    <a:solidFill>
                      <a:schemeClr val="accent5">
                        <a:lumMod val="20000"/>
                        <a:lumOff val="80000"/>
                      </a:schemeClr>
                    </a:solidFill>
                  </a:tcPr>
                </a:tc>
                <a:tc>
                  <a:txBody>
                    <a:bodyPr/>
                    <a:lstStyle/>
                    <a:p>
                      <a:pPr algn="ctr"/>
                      <a:endParaRPr kumimoji="1" lang="ja-JP" altLang="en-US" sz="1400" dirty="0">
                        <a:latin typeface="BIZ UDゴシック" panose="020B0400000000000000" pitchFamily="49" charset="-128"/>
                        <a:ea typeface="BIZ UDゴシック" panose="020B0400000000000000" pitchFamily="49" charset="-128"/>
                      </a:endParaRPr>
                    </a:p>
                  </a:txBody>
                  <a:tcPr anchor="ctr">
                    <a:lnR w="12700" cap="flat" cmpd="sng" algn="ctr">
                      <a:noFill/>
                      <a:prstDash val="solid"/>
                      <a:round/>
                      <a:headEnd type="none" w="med" len="med"/>
                      <a:tailEnd type="none" w="med" len="med"/>
                    </a:lnR>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817078972"/>
                  </a:ext>
                </a:extLst>
              </a:tr>
              <a:tr h="576000">
                <a:tc>
                  <a:txBody>
                    <a:bodyPr/>
                    <a:lstStyle/>
                    <a:p>
                      <a:pPr algn="r"/>
                      <a:r>
                        <a:rPr kumimoji="1" lang="en-US" altLang="ja-JP" sz="1600" dirty="0">
                          <a:latin typeface="BIZ UDゴシック" panose="020B0400000000000000" pitchFamily="49" charset="-128"/>
                          <a:ea typeface="BIZ UDゴシック" panose="020B0400000000000000" pitchFamily="49" charset="-128"/>
                        </a:rPr>
                        <a:t>36</a:t>
                      </a:r>
                      <a:endParaRPr kumimoji="1" lang="ja-JP" altLang="en-US" sz="160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1600" dirty="0">
                          <a:latin typeface="BIZ UDゴシック" panose="020B0400000000000000" pitchFamily="49" charset="-128"/>
                          <a:ea typeface="BIZ UDゴシック" panose="020B0400000000000000" pitchFamily="49" charset="-128"/>
                        </a:rPr>
                        <a:t>32</a:t>
                      </a:r>
                      <a:endParaRPr kumimoji="1" lang="ja-JP" altLang="en-US" sz="160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1600" dirty="0">
                          <a:latin typeface="BIZ UDゴシック" panose="020B0400000000000000" pitchFamily="49" charset="-128"/>
                          <a:ea typeface="BIZ UDゴシック" panose="020B0400000000000000" pitchFamily="49" charset="-128"/>
                        </a:rPr>
                        <a:t>7</a:t>
                      </a:r>
                      <a:endParaRPr kumimoji="1" lang="ja-JP" altLang="en-US" sz="160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1600" dirty="0">
                          <a:latin typeface="BIZ UDゴシック" panose="020B0400000000000000" pitchFamily="49" charset="-128"/>
                          <a:ea typeface="BIZ UDゴシック" panose="020B0400000000000000" pitchFamily="49" charset="-128"/>
                        </a:rPr>
                        <a:t>4</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40</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43</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35</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6</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1</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endParaRPr kumimoji="1" lang="ja-JP" altLang="en-US" sz="1600" dirty="0">
                        <a:latin typeface="BIZ UDゴシック" panose="020B0400000000000000" pitchFamily="49" charset="-128"/>
                        <a:ea typeface="BIZ UDゴシック" panose="020B0400000000000000" pitchFamily="49" charset="-128"/>
                      </a:endParaRPr>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201364164"/>
                  </a:ext>
                </a:extLst>
              </a:tr>
            </a:tbl>
          </a:graphicData>
        </a:graphic>
      </p:graphicFrame>
      <p:sp>
        <p:nvSpPr>
          <p:cNvPr id="2" name="正方形/長方形 1">
            <a:extLst>
              <a:ext uri="{FF2B5EF4-FFF2-40B4-BE49-F238E27FC236}">
                <a16:creationId xmlns:a16="http://schemas.microsoft.com/office/drawing/2014/main" id="{2FE4AC5D-0517-461F-837D-91FBE843CE4E}"/>
              </a:ext>
            </a:extLst>
          </p:cNvPr>
          <p:cNvSpPr/>
          <p:nvPr/>
        </p:nvSpPr>
        <p:spPr>
          <a:xfrm>
            <a:off x="1383977" y="3978163"/>
            <a:ext cx="912799" cy="129475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DF6D2E23-0CBA-4124-B530-BA954F07D53E}"/>
              </a:ext>
            </a:extLst>
          </p:cNvPr>
          <p:cNvSpPr/>
          <p:nvPr/>
        </p:nvSpPr>
        <p:spPr>
          <a:xfrm>
            <a:off x="7883068" y="5285683"/>
            <a:ext cx="912799" cy="1296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48E9F069-8EA8-4017-BFA2-0C43A917EFB0}"/>
              </a:ext>
            </a:extLst>
          </p:cNvPr>
          <p:cNvSpPr/>
          <p:nvPr/>
        </p:nvSpPr>
        <p:spPr>
          <a:xfrm>
            <a:off x="6970269" y="5285683"/>
            <a:ext cx="912799" cy="1296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7E5E171E-5A7C-4511-AACC-5C66C8EC7A4B}"/>
              </a:ext>
            </a:extLst>
          </p:cNvPr>
          <p:cNvSpPr/>
          <p:nvPr/>
        </p:nvSpPr>
        <p:spPr>
          <a:xfrm>
            <a:off x="2315878" y="5285683"/>
            <a:ext cx="912799" cy="1296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a:extLst>
              <a:ext uri="{FF2B5EF4-FFF2-40B4-BE49-F238E27FC236}">
                <a16:creationId xmlns:a16="http://schemas.microsoft.com/office/drawing/2014/main" id="{06D355BD-41E5-451E-97C6-5CF02B27AEF5}"/>
              </a:ext>
            </a:extLst>
          </p:cNvPr>
          <p:cNvSpPr>
            <a:spLocks noGrp="1"/>
          </p:cNvSpPr>
          <p:nvPr>
            <p:ph type="sldNum" sz="quarter" idx="12"/>
          </p:nvPr>
        </p:nvSpPr>
        <p:spPr/>
        <p:txBody>
          <a:bodyPr/>
          <a:lstStyle/>
          <a:p>
            <a:fld id="{A2760AAB-A56C-44F1-8788-E124C16069A2}" type="slidenum">
              <a:rPr kumimoji="1" lang="ja-JP" altLang="en-US" smtClean="0"/>
              <a:t>11</a:t>
            </a:fld>
            <a:endParaRPr kumimoji="1" lang="ja-JP" altLang="en-US"/>
          </a:p>
        </p:txBody>
      </p:sp>
    </p:spTree>
    <p:extLst>
      <p:ext uri="{BB962C8B-B14F-4D97-AF65-F5344CB8AC3E}">
        <p14:creationId xmlns:p14="http://schemas.microsoft.com/office/powerpoint/2010/main" val="3224616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テキスト ボックス 28">
            <a:extLst>
              <a:ext uri="{FF2B5EF4-FFF2-40B4-BE49-F238E27FC236}">
                <a16:creationId xmlns:a16="http://schemas.microsoft.com/office/drawing/2014/main" id="{97A07AEC-2A68-4391-A194-664AFE0F4301}"/>
              </a:ext>
            </a:extLst>
          </p:cNvPr>
          <p:cNvSpPr txBox="1"/>
          <p:nvPr/>
        </p:nvSpPr>
        <p:spPr>
          <a:xfrm>
            <a:off x="451286" y="122760"/>
            <a:ext cx="6301205" cy="523220"/>
          </a:xfrm>
          <a:prstGeom prst="rect">
            <a:avLst/>
          </a:prstGeom>
          <a:noFill/>
        </p:spPr>
        <p:txBody>
          <a:bodyPr wrap="square">
            <a:spAutoFit/>
          </a:bodyPr>
          <a:lstStyle/>
          <a:p>
            <a:r>
              <a:rPr lang="ja-JP" altLang="en-US" sz="2800" b="1" dirty="0">
                <a:latin typeface="BIZ UDゴシック" panose="020B0400000000000000" pitchFamily="49" charset="-128"/>
                <a:ea typeface="BIZ UDゴシック" panose="020B0400000000000000" pitchFamily="49" charset="-128"/>
              </a:rPr>
              <a:t>令和８年度の予定について</a:t>
            </a:r>
          </a:p>
        </p:txBody>
      </p:sp>
      <p:sp>
        <p:nvSpPr>
          <p:cNvPr id="7" name="テキスト ボックス 6">
            <a:extLst>
              <a:ext uri="{FF2B5EF4-FFF2-40B4-BE49-F238E27FC236}">
                <a16:creationId xmlns:a16="http://schemas.microsoft.com/office/drawing/2014/main" id="{26045E48-EADF-4CE2-83B6-5F75BA3F7BDF}"/>
              </a:ext>
            </a:extLst>
          </p:cNvPr>
          <p:cNvSpPr txBox="1"/>
          <p:nvPr/>
        </p:nvSpPr>
        <p:spPr>
          <a:xfrm>
            <a:off x="560509" y="1362368"/>
            <a:ext cx="4010391" cy="1138773"/>
          </a:xfrm>
          <a:prstGeom prst="rect">
            <a:avLst/>
          </a:prstGeom>
          <a:noFill/>
        </p:spPr>
        <p:txBody>
          <a:bodyPr wrap="square">
            <a:spAutoFit/>
          </a:bodyPr>
          <a:lstStyle/>
          <a:p>
            <a:r>
              <a:rPr lang="ja-JP" altLang="en-US" dirty="0">
                <a:solidFill>
                  <a:prstClr val="black"/>
                </a:solidFill>
                <a:latin typeface="BIZ UDPゴシック" panose="020B0400000000000000" pitchFamily="50" charset="-128"/>
                <a:ea typeface="BIZ UDPゴシック" panose="020B0400000000000000" pitchFamily="50" charset="-128"/>
              </a:rPr>
              <a:t>■コーディネーターの配置・活動促進</a:t>
            </a:r>
            <a:endParaRPr lang="en-US" altLang="ja-JP" dirty="0">
              <a:solidFill>
                <a:prstClr val="black"/>
              </a:solidFill>
              <a:latin typeface="BIZ UDPゴシック" panose="020B0400000000000000" pitchFamily="50" charset="-128"/>
              <a:ea typeface="BIZ UDPゴシック" panose="020B0400000000000000" pitchFamily="50" charset="-128"/>
            </a:endParaRPr>
          </a:p>
          <a:p>
            <a:pPr marL="396000" indent="-285750">
              <a:buFont typeface="Wingdings" panose="05000000000000000000" pitchFamily="2" charset="2"/>
              <a:buChar char="ü"/>
            </a:pPr>
            <a:r>
              <a:rPr lang="ja-JP" altLang="en-US" sz="1600" dirty="0">
                <a:latin typeface="BIZ UDPゴシック" panose="020B0400000000000000" pitchFamily="50" charset="-128"/>
                <a:ea typeface="BIZ UDPゴシック" panose="020B0400000000000000" pitchFamily="50" charset="-128"/>
              </a:rPr>
              <a:t>市町村の配置状況等を調査・分析</a:t>
            </a:r>
            <a:endParaRPr lang="en-US" altLang="ja-JP" sz="1600" dirty="0">
              <a:latin typeface="BIZ UDPゴシック" panose="020B0400000000000000" pitchFamily="50" charset="-128"/>
              <a:ea typeface="BIZ UDPゴシック" panose="020B0400000000000000" pitchFamily="50" charset="-128"/>
            </a:endParaRPr>
          </a:p>
          <a:p>
            <a:pPr marL="396000" indent="-285750">
              <a:buFont typeface="Wingdings" panose="05000000000000000000" pitchFamily="2" charset="2"/>
              <a:buChar char="ü"/>
            </a:pPr>
            <a:r>
              <a:rPr lang="ja-JP" altLang="en-US" sz="1600" dirty="0">
                <a:latin typeface="BIZ UDPゴシック" panose="020B0400000000000000" pitchFamily="50" charset="-128"/>
                <a:ea typeface="BIZ UDPゴシック" panose="020B0400000000000000" pitchFamily="50" charset="-128"/>
              </a:rPr>
              <a:t>養成研修の見直し</a:t>
            </a:r>
            <a:endParaRPr lang="en-US" altLang="ja-JP" sz="1600" dirty="0">
              <a:latin typeface="BIZ UDPゴシック" panose="020B0400000000000000" pitchFamily="50" charset="-128"/>
              <a:ea typeface="BIZ UDPゴシック" panose="020B0400000000000000" pitchFamily="50" charset="-128"/>
            </a:endParaRPr>
          </a:p>
          <a:p>
            <a:pPr marL="396000" indent="-285750">
              <a:buFont typeface="Wingdings" panose="05000000000000000000" pitchFamily="2" charset="2"/>
              <a:buChar char="ü"/>
            </a:pPr>
            <a:r>
              <a:rPr lang="ja-JP" altLang="en-US" sz="1600" dirty="0">
                <a:solidFill>
                  <a:prstClr val="black"/>
                </a:solidFill>
                <a:latin typeface="BIZ UDゴシック" panose="020B0400000000000000" pitchFamily="49" charset="-128"/>
                <a:ea typeface="BIZ UDゴシック" panose="020B0400000000000000" pitchFamily="49" charset="-128"/>
              </a:rPr>
              <a:t>相談支援体制の強化支援</a:t>
            </a:r>
            <a:endParaRPr lang="en-US" altLang="ja-JP" sz="1600" dirty="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0AAFCE34-4028-443D-8B54-2AED16B1F1CC}"/>
              </a:ext>
            </a:extLst>
          </p:cNvPr>
          <p:cNvSpPr txBox="1"/>
          <p:nvPr/>
        </p:nvSpPr>
        <p:spPr>
          <a:xfrm>
            <a:off x="560509" y="5034661"/>
            <a:ext cx="4757318" cy="30777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lang="ja-JP" altLang="en-US" sz="1400" dirty="0">
                <a:solidFill>
                  <a:prstClr val="black"/>
                </a:solidFill>
                <a:latin typeface="BIZ UDPゴシック" panose="020B0400000000000000" pitchFamily="50" charset="-128"/>
                <a:ea typeface="BIZ UDPゴシック" panose="020B0400000000000000" pitchFamily="50" charset="-128"/>
              </a:rPr>
              <a:t>令和８年度は北河内圏域及び南河内圏域の２圏域</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pic>
        <p:nvPicPr>
          <p:cNvPr id="6" name="図 5">
            <a:extLst>
              <a:ext uri="{FF2B5EF4-FFF2-40B4-BE49-F238E27FC236}">
                <a16:creationId xmlns:a16="http://schemas.microsoft.com/office/drawing/2014/main" id="{2DFCC2D2-9606-493D-86EC-35A8A5008E4B}"/>
              </a:ext>
            </a:extLst>
          </p:cNvPr>
          <p:cNvPicPr>
            <a:picLocks noChangeAspect="1"/>
          </p:cNvPicPr>
          <p:nvPr/>
        </p:nvPicPr>
        <p:blipFill>
          <a:blip r:embed="rId3"/>
          <a:stretch>
            <a:fillRect/>
          </a:stretch>
        </p:blipFill>
        <p:spPr>
          <a:xfrm>
            <a:off x="5600699" y="3278565"/>
            <a:ext cx="3982916" cy="3328465"/>
          </a:xfrm>
          <a:prstGeom prst="rect">
            <a:avLst/>
          </a:prstGeom>
        </p:spPr>
      </p:pic>
      <p:sp>
        <p:nvSpPr>
          <p:cNvPr id="47" name="テキスト ボックス 46">
            <a:extLst>
              <a:ext uri="{FF2B5EF4-FFF2-40B4-BE49-F238E27FC236}">
                <a16:creationId xmlns:a16="http://schemas.microsoft.com/office/drawing/2014/main" id="{2EC3A814-17AF-4BDD-A282-B7C676B1F9E9}"/>
              </a:ext>
            </a:extLst>
          </p:cNvPr>
          <p:cNvSpPr txBox="1"/>
          <p:nvPr/>
        </p:nvSpPr>
        <p:spPr>
          <a:xfrm>
            <a:off x="5114925" y="1362368"/>
            <a:ext cx="4010391" cy="86177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■協議の場の運営支援</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43200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実施状況や課題等について調査・分析</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43200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Pゴシック" panose="020B0400000000000000" pitchFamily="50" charset="-128"/>
                <a:ea typeface="BIZ UDPゴシック" panose="020B0400000000000000" pitchFamily="50" charset="-128"/>
              </a:rPr>
              <a:t>必要な情報を</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市町村に発信</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48" name="テキスト ボックス 47">
            <a:extLst>
              <a:ext uri="{FF2B5EF4-FFF2-40B4-BE49-F238E27FC236}">
                <a16:creationId xmlns:a16="http://schemas.microsoft.com/office/drawing/2014/main" id="{A1407BAF-DA8C-4C2F-9353-842E52ACE7EB}"/>
              </a:ext>
            </a:extLst>
          </p:cNvPr>
          <p:cNvSpPr txBox="1"/>
          <p:nvPr/>
        </p:nvSpPr>
        <p:spPr>
          <a:xfrm>
            <a:off x="560510" y="890533"/>
            <a:ext cx="8601076" cy="369332"/>
          </a:xfrm>
          <a:prstGeom prst="rect">
            <a:avLst/>
          </a:prstGeom>
          <a:solidFill>
            <a:schemeClr val="accent1">
              <a:lumMod val="7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令和８年度の取組予定</a:t>
            </a:r>
            <a:endParaRPr kumimoji="1" lang="en-US" altLang="ja-JP" sz="1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p:txBody>
      </p:sp>
      <p:sp>
        <p:nvSpPr>
          <p:cNvPr id="49" name="テキスト ボックス 48">
            <a:extLst>
              <a:ext uri="{FF2B5EF4-FFF2-40B4-BE49-F238E27FC236}">
                <a16:creationId xmlns:a16="http://schemas.microsoft.com/office/drawing/2014/main" id="{15793D70-0C9B-44B3-A4FD-0F5FA9833C1A}"/>
              </a:ext>
            </a:extLst>
          </p:cNvPr>
          <p:cNvSpPr txBox="1"/>
          <p:nvPr/>
        </p:nvSpPr>
        <p:spPr>
          <a:xfrm>
            <a:off x="560509" y="2840834"/>
            <a:ext cx="8601076" cy="369332"/>
          </a:xfrm>
          <a:prstGeom prst="rect">
            <a:avLst/>
          </a:prstGeom>
          <a:solidFill>
            <a:schemeClr val="accent1">
              <a:lumMod val="7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令和８年度以降の</a:t>
            </a:r>
            <a:r>
              <a:rPr kumimoji="1" lang="ja-JP" altLang="en-US" sz="1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体制</a:t>
            </a:r>
            <a:endParaRPr kumimoji="1" lang="en-US" altLang="ja-JP" sz="1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p:txBody>
      </p:sp>
      <p:graphicFrame>
        <p:nvGraphicFramePr>
          <p:cNvPr id="50" name="表 50">
            <a:extLst>
              <a:ext uri="{FF2B5EF4-FFF2-40B4-BE49-F238E27FC236}">
                <a16:creationId xmlns:a16="http://schemas.microsoft.com/office/drawing/2014/main" id="{06B1A85F-1618-4880-A032-0421CC76C421}"/>
              </a:ext>
            </a:extLst>
          </p:cNvPr>
          <p:cNvGraphicFramePr>
            <a:graphicFrameLocks noGrp="1"/>
          </p:cNvGraphicFramePr>
          <p:nvPr>
            <p:extLst>
              <p:ext uri="{D42A27DB-BD31-4B8C-83A1-F6EECF244321}">
                <p14:modId xmlns:p14="http://schemas.microsoft.com/office/powerpoint/2010/main" val="714886124"/>
              </p:ext>
            </p:extLst>
          </p:nvPr>
        </p:nvGraphicFramePr>
        <p:xfrm>
          <a:off x="560509" y="3455918"/>
          <a:ext cx="4952268" cy="1486880"/>
        </p:xfrm>
        <a:graphic>
          <a:graphicData uri="http://schemas.openxmlformats.org/drawingml/2006/table">
            <a:tbl>
              <a:tblPr firstRow="1" bandRow="1">
                <a:tableStyleId>{5C22544A-7EE6-4342-B048-85BDC9FD1C3A}</a:tableStyleId>
              </a:tblPr>
              <a:tblGrid>
                <a:gridCol w="2402499">
                  <a:extLst>
                    <a:ext uri="{9D8B030D-6E8A-4147-A177-3AD203B41FA5}">
                      <a16:colId xmlns:a16="http://schemas.microsoft.com/office/drawing/2014/main" val="3014262105"/>
                    </a:ext>
                  </a:extLst>
                </a:gridCol>
                <a:gridCol w="2549769">
                  <a:extLst>
                    <a:ext uri="{9D8B030D-6E8A-4147-A177-3AD203B41FA5}">
                      <a16:colId xmlns:a16="http://schemas.microsoft.com/office/drawing/2014/main" val="1154969224"/>
                    </a:ext>
                  </a:extLst>
                </a:gridCol>
              </a:tblGrid>
              <a:tr h="237579">
                <a:tc>
                  <a:txBody>
                    <a:bodyPr/>
                    <a:lstStyle/>
                    <a:p>
                      <a:endParaRPr kumimoji="1" lang="en-US" altLang="ja-JP" sz="1400" dirty="0"/>
                    </a:p>
                  </a:txBody>
                  <a:tcPr/>
                </a:tc>
                <a:tc>
                  <a:txBody>
                    <a:bodyPr/>
                    <a:lstStyle/>
                    <a:p>
                      <a:pPr algn="ctr"/>
                      <a:r>
                        <a:rPr kumimoji="1" lang="ja-JP" altLang="en-US" sz="1400" dirty="0"/>
                        <a:t>役割</a:t>
                      </a:r>
                    </a:p>
                  </a:txBody>
                  <a:tcPr/>
                </a:tc>
                <a:extLst>
                  <a:ext uri="{0D108BD9-81ED-4DB2-BD59-A6C34878D82A}">
                    <a16:rowId xmlns:a16="http://schemas.microsoft.com/office/drawing/2014/main" val="885023960"/>
                  </a:ext>
                </a:extLst>
              </a:tr>
              <a:tr h="331960">
                <a:tc>
                  <a:txBody>
                    <a:bodyPr/>
                    <a:lstStyle/>
                    <a:p>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医療的ケア児支援センター</a:t>
                      </a:r>
                      <a:endParaRPr kumimoji="1" lang="ja-JP" altLang="en-US" sz="1400" dirty="0">
                        <a:latin typeface="BIZ UDPゴシック" panose="020B0400000000000000" pitchFamily="50" charset="-128"/>
                        <a:ea typeface="BIZ UDPゴシック" panose="020B0400000000000000" pitchFamily="50" charset="-128"/>
                      </a:endParaRPr>
                    </a:p>
                  </a:txBody>
                  <a:tcPr anchor="ct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広域的な支援</a:t>
                      </a:r>
                    </a:p>
                  </a:txBody>
                  <a:tcPr anchor="ctr"/>
                </a:tc>
                <a:extLst>
                  <a:ext uri="{0D108BD9-81ED-4DB2-BD59-A6C34878D82A}">
                    <a16:rowId xmlns:a16="http://schemas.microsoft.com/office/drawing/2014/main" val="1243655481"/>
                  </a:ext>
                </a:extLst>
              </a:tr>
              <a:tr h="3319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prstClr val="black"/>
                          </a:solidFill>
                          <a:latin typeface="BIZ UDPゴシック" panose="020B0400000000000000" pitchFamily="50" charset="-128"/>
                          <a:ea typeface="BIZ UDPゴシック" panose="020B0400000000000000" pitchFamily="50" charset="-128"/>
                        </a:rPr>
                        <a:t>コーディネーター支援拠点</a:t>
                      </a:r>
                      <a:r>
                        <a:rPr lang="en-US" altLang="ja-JP" sz="1400" baseline="30000" dirty="0">
                          <a:solidFill>
                            <a:prstClr val="black"/>
                          </a:solidFill>
                          <a:latin typeface="BIZ UDPゴシック" panose="020B0400000000000000" pitchFamily="50" charset="-128"/>
                          <a:ea typeface="BIZ UDPゴシック" panose="020B0400000000000000" pitchFamily="50" charset="-128"/>
                        </a:rPr>
                        <a:t>※</a:t>
                      </a:r>
                      <a:r>
                        <a:rPr lang="ja-JP" altLang="en-US" sz="1400" dirty="0">
                          <a:solidFill>
                            <a:prstClr val="black"/>
                          </a:solidFill>
                          <a:latin typeface="BIZ UDPゴシック" panose="020B0400000000000000" pitchFamily="50" charset="-128"/>
                          <a:ea typeface="BIZ UDPゴシック" panose="020B0400000000000000" pitchFamily="50" charset="-128"/>
                        </a:rPr>
                        <a:t>　</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txBody>
                  <a:tcPr anchor="ct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コーディネーターの後方支援</a:t>
                      </a:r>
                    </a:p>
                  </a:txBody>
                  <a:tcPr anchor="ctr"/>
                </a:tc>
                <a:extLst>
                  <a:ext uri="{0D108BD9-81ED-4DB2-BD59-A6C34878D82A}">
                    <a16:rowId xmlns:a16="http://schemas.microsoft.com/office/drawing/2014/main" val="146194244"/>
                  </a:ext>
                </a:extLst>
              </a:tr>
              <a:tr h="331960">
                <a:tc>
                  <a:txBody>
                    <a:bodyPr/>
                    <a:lstStyle/>
                    <a:p>
                      <a:r>
                        <a:rPr kumimoji="1" lang="ja-JP" altLang="en-US" sz="1400" dirty="0">
                          <a:latin typeface="BIZ UDPゴシック" panose="020B0400000000000000" pitchFamily="50" charset="-128"/>
                          <a:ea typeface="BIZ UDPゴシック" panose="020B0400000000000000" pitchFamily="50" charset="-128"/>
                        </a:rPr>
                        <a:t>コーディネーター</a:t>
                      </a:r>
                    </a:p>
                  </a:txBody>
                  <a:tcPr anchor="ct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地域の相談支援体制の中心的存在</a:t>
                      </a:r>
                    </a:p>
                  </a:txBody>
                  <a:tcPr anchor="ctr"/>
                </a:tc>
                <a:extLst>
                  <a:ext uri="{0D108BD9-81ED-4DB2-BD59-A6C34878D82A}">
                    <a16:rowId xmlns:a16="http://schemas.microsoft.com/office/drawing/2014/main" val="503198440"/>
                  </a:ext>
                </a:extLst>
              </a:tr>
            </a:tbl>
          </a:graphicData>
        </a:graphic>
      </p:graphicFrame>
      <p:sp>
        <p:nvSpPr>
          <p:cNvPr id="11" name="スライド番号プレースホルダー 1">
            <a:extLst>
              <a:ext uri="{FF2B5EF4-FFF2-40B4-BE49-F238E27FC236}">
                <a16:creationId xmlns:a16="http://schemas.microsoft.com/office/drawing/2014/main" id="{8EFF397C-32D3-4C14-88D9-4E0730F98163}"/>
              </a:ext>
            </a:extLst>
          </p:cNvPr>
          <p:cNvSpPr>
            <a:spLocks noGrp="1"/>
          </p:cNvSpPr>
          <p:nvPr>
            <p:ph type="sldNum" sz="quarter" idx="12"/>
          </p:nvPr>
        </p:nvSpPr>
        <p:spPr>
          <a:xfrm>
            <a:off x="9224962" y="6356352"/>
            <a:ext cx="975579" cy="365125"/>
          </a:xfrm>
        </p:spPr>
        <p:txBody>
          <a:bodyPr/>
          <a:lstStyle/>
          <a:p>
            <a:fld id="{A2760AAB-A56C-44F1-8788-E124C16069A2}" type="slidenum">
              <a:rPr kumimoji="1" lang="ja-JP" altLang="en-US" smtClean="0"/>
              <a:t>12</a:t>
            </a:fld>
            <a:endParaRPr kumimoji="1" lang="ja-JP" altLang="en-US" dirty="0"/>
          </a:p>
        </p:txBody>
      </p:sp>
      <p:sp>
        <p:nvSpPr>
          <p:cNvPr id="12" name="テキスト ボックス 11">
            <a:extLst>
              <a:ext uri="{FF2B5EF4-FFF2-40B4-BE49-F238E27FC236}">
                <a16:creationId xmlns:a16="http://schemas.microsoft.com/office/drawing/2014/main" id="{ECD8043E-1617-4986-9629-16A918177EC7}"/>
              </a:ext>
            </a:extLst>
          </p:cNvPr>
          <p:cNvSpPr txBox="1"/>
          <p:nvPr/>
        </p:nvSpPr>
        <p:spPr>
          <a:xfrm>
            <a:off x="560509" y="5342438"/>
            <a:ext cx="4757318" cy="95410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lang="ja-JP" altLang="en-US" sz="1400">
                <a:solidFill>
                  <a:prstClr val="black"/>
                </a:solidFill>
                <a:latin typeface="BIZ UDPゴシック" panose="020B0400000000000000" pitchFamily="50" charset="-128"/>
                <a:ea typeface="BIZ UDPゴシック" panose="020B0400000000000000" pitchFamily="50" charset="-128"/>
              </a:rPr>
              <a:t>支援拠点設置地域においては、右図のように医ケアセンター、支援拠点、コーディネーターの３層的な体制となる。なお支援拠点を設置していない地域については、引き続き、医ケアセンターがコーディネーターの支援を担う。</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Tree>
    <p:extLst>
      <p:ext uri="{BB962C8B-B14F-4D97-AF65-F5344CB8AC3E}">
        <p14:creationId xmlns:p14="http://schemas.microsoft.com/office/powerpoint/2010/main" val="1786869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8624F50-D8D8-4F18-8B5C-6E370ACDFA1F}"/>
              </a:ext>
            </a:extLst>
          </p:cNvPr>
          <p:cNvSpPr txBox="1"/>
          <p:nvPr/>
        </p:nvSpPr>
        <p:spPr>
          <a:xfrm>
            <a:off x="451286" y="122760"/>
            <a:ext cx="3707476" cy="523220"/>
          </a:xfrm>
          <a:prstGeom prst="rect">
            <a:avLst/>
          </a:prstGeom>
          <a:noFill/>
        </p:spPr>
        <p:txBody>
          <a:bodyPr wrap="square">
            <a:spAutoFit/>
          </a:bodyPr>
          <a:lstStyle/>
          <a:p>
            <a:r>
              <a:rPr lang="ja-JP" altLang="en-US" sz="2800" b="1" dirty="0">
                <a:effectLst/>
                <a:latin typeface="BIZ UDゴシック" panose="020B0400000000000000" pitchFamily="49" charset="-128"/>
                <a:ea typeface="BIZ UDゴシック" panose="020B0400000000000000" pitchFamily="49" charset="-128"/>
                <a:cs typeface="Times New Roman" panose="02020603050405020304" pitchFamily="18" charset="0"/>
              </a:rPr>
              <a:t>前回の部会のまとめ</a:t>
            </a:r>
            <a:endParaRPr lang="ja-JP" altLang="en-US" sz="2800" b="1" dirty="0">
              <a:latin typeface="BIZ UDゴシック" panose="020B0400000000000000" pitchFamily="49" charset="-128"/>
              <a:ea typeface="BIZ UDゴシック" panose="020B0400000000000000" pitchFamily="49" charset="-128"/>
            </a:endParaRPr>
          </a:p>
        </p:txBody>
      </p:sp>
      <p:sp>
        <p:nvSpPr>
          <p:cNvPr id="11" name="テキスト ボックス 10">
            <a:extLst>
              <a:ext uri="{FF2B5EF4-FFF2-40B4-BE49-F238E27FC236}">
                <a16:creationId xmlns:a16="http://schemas.microsoft.com/office/drawing/2014/main" id="{1A5AEDE0-3C78-462B-B84F-1C52429708F9}"/>
              </a:ext>
            </a:extLst>
          </p:cNvPr>
          <p:cNvSpPr txBox="1"/>
          <p:nvPr/>
        </p:nvSpPr>
        <p:spPr>
          <a:xfrm>
            <a:off x="441447" y="876715"/>
            <a:ext cx="9023106" cy="5078313"/>
          </a:xfrm>
          <a:prstGeom prst="rect">
            <a:avLst/>
          </a:prstGeom>
          <a:noFill/>
        </p:spPr>
        <p:txBody>
          <a:bodyPr wrap="square">
            <a:spAutoFit/>
          </a:bodyPr>
          <a:lstStyle/>
          <a:p>
            <a:pPr marR="0" lvl="0" algn="l" defTabSz="457211" rtl="0" eaLnBrk="1" fontAlgn="auto" latinLnBrk="0" hangingPunct="1">
              <a:lnSpc>
                <a:spcPct val="100000"/>
              </a:lnSpc>
              <a:spcBef>
                <a:spcPts val="0"/>
              </a:spcBef>
              <a:spcAft>
                <a:spcPts val="0"/>
              </a:spcAft>
              <a:buClrTx/>
              <a:buSzTx/>
              <a:tabLst/>
              <a:defRPr/>
            </a:pPr>
            <a:r>
              <a:rPr kumimoji="1" lang="en-US" altLang="ja-JP"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ja-JP" altLang="en-US"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大阪府説明の要旨</a:t>
            </a:r>
            <a:r>
              <a:rPr kumimoji="1" lang="en-US" altLang="ja-JP"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p>
          <a:p>
            <a:pPr marL="144000" marR="0" lvl="0" algn="l" defTabSz="457211" rtl="0" eaLnBrk="1" fontAlgn="auto" latinLnBrk="0" hangingPunct="1">
              <a:lnSpc>
                <a:spcPct val="100000"/>
              </a:lnSpc>
              <a:spcBef>
                <a:spcPts val="0"/>
              </a:spcBef>
              <a:spcAft>
                <a:spcPts val="0"/>
              </a:spcAft>
              <a:buClrTx/>
              <a:buSzTx/>
              <a:tabLst/>
              <a:defRPr/>
            </a:pPr>
            <a:endParaRPr lang="en-US" altLang="ja-JP" dirty="0">
              <a:solidFill>
                <a:prstClr val="black"/>
              </a:solidFill>
              <a:latin typeface="BIZ UDゴシック" panose="020B0400000000000000" pitchFamily="49" charset="-128"/>
              <a:ea typeface="BIZ UDゴシック" panose="020B0400000000000000" pitchFamily="49" charset="-128"/>
            </a:endParaRPr>
          </a:p>
          <a:p>
            <a:pPr marL="432000" marR="0" lvl="0" indent="-28800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dirty="0">
                <a:solidFill>
                  <a:prstClr val="black"/>
                </a:solidFill>
                <a:latin typeface="BIZ UDゴシック" panose="020B0400000000000000" pitchFamily="49" charset="-128"/>
                <a:ea typeface="BIZ UDゴシック" panose="020B0400000000000000" pitchFamily="49" charset="-128"/>
              </a:rPr>
              <a:t>コーディネーターを中心とした相談支援体制を進めること、その後方支援のために拠点（</a:t>
            </a:r>
            <a:r>
              <a:rPr lang="ja-JP" altLang="en-US"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rPr>
              <a:t>北河内圏域及び南河内圏域</a:t>
            </a:r>
            <a:r>
              <a:rPr lang="ja-JP" altLang="en-US" dirty="0">
                <a:solidFill>
                  <a:prstClr val="black"/>
                </a:solidFill>
                <a:latin typeface="BIZ UDゴシック" panose="020B0400000000000000" pitchFamily="49" charset="-128"/>
                <a:ea typeface="BIZ UDゴシック" panose="020B0400000000000000" pitchFamily="49" charset="-128"/>
              </a:rPr>
              <a:t>）を設置し３層構造で体制構築をしていく。</a:t>
            </a:r>
            <a:endParaRPr lang="en-US" altLang="ja-JP" dirty="0">
              <a:solidFill>
                <a:prstClr val="black"/>
              </a:solidFill>
              <a:latin typeface="BIZ UDゴシック" panose="020B0400000000000000" pitchFamily="49" charset="-128"/>
              <a:ea typeface="BIZ UDゴシック" panose="020B0400000000000000" pitchFamily="49" charset="-128"/>
            </a:endParaRPr>
          </a:p>
          <a:p>
            <a:pPr marL="432000" marR="0" lvl="0" indent="-28800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altLang="ja-JP" dirty="0">
              <a:solidFill>
                <a:prstClr val="black"/>
              </a:solidFill>
              <a:latin typeface="BIZ UDゴシック" panose="020B0400000000000000" pitchFamily="49" charset="-128"/>
              <a:ea typeface="BIZ UDゴシック" panose="020B0400000000000000" pitchFamily="49" charset="-128"/>
            </a:endParaRPr>
          </a:p>
          <a:p>
            <a:pPr marL="432000" marR="0" lvl="0" indent="-28800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dirty="0">
                <a:solidFill>
                  <a:prstClr val="black"/>
                </a:solidFill>
                <a:latin typeface="BIZ UDゴシック" panose="020B0400000000000000" pitchFamily="49" charset="-128"/>
                <a:ea typeface="BIZ UDゴシック" panose="020B0400000000000000" pitchFamily="49" charset="-128"/>
              </a:rPr>
              <a:t>府として考えるコーディネーターの役割についても、個別支援と協議の場等を活用した地域づくりであ</a:t>
            </a:r>
            <a:r>
              <a:rPr lang="en-US" altLang="ja-JP" dirty="0">
                <a:solidFill>
                  <a:prstClr val="black"/>
                </a:solidFill>
                <a:latin typeface="BIZ UDゴシック" panose="020B0400000000000000" pitchFamily="49" charset="-128"/>
                <a:ea typeface="BIZ UDゴシック" panose="020B0400000000000000" pitchFamily="49" charset="-128"/>
              </a:rPr>
              <a:t>	</a:t>
            </a:r>
            <a:r>
              <a:rPr lang="ja-JP" altLang="en-US" dirty="0">
                <a:solidFill>
                  <a:prstClr val="black"/>
                </a:solidFill>
                <a:latin typeface="BIZ UDゴシック" panose="020B0400000000000000" pitchFamily="49" charset="-128"/>
                <a:ea typeface="BIZ UDゴシック" panose="020B0400000000000000" pitchFamily="49" charset="-128"/>
              </a:rPr>
              <a:t>るとし、市町村あてに改めて通知した。</a:t>
            </a:r>
            <a:endParaRPr lang="en-US" altLang="ja-JP" dirty="0">
              <a:solidFill>
                <a:prstClr val="black"/>
              </a:solidFill>
              <a:latin typeface="BIZ UDゴシック" panose="020B0400000000000000" pitchFamily="49" charset="-128"/>
              <a:ea typeface="BIZ UDゴシック" panose="020B0400000000000000" pitchFamily="49" charset="-128"/>
            </a:endParaRPr>
          </a:p>
          <a:p>
            <a:pPr marL="432000" marR="0" lvl="0" indent="-28800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altLang="ja-JP" dirty="0">
              <a:solidFill>
                <a:prstClr val="black"/>
              </a:solidFill>
              <a:latin typeface="BIZ UDゴシック" panose="020B0400000000000000" pitchFamily="49" charset="-128"/>
              <a:ea typeface="BIZ UDゴシック" panose="020B0400000000000000" pitchFamily="49" charset="-128"/>
            </a:endParaRPr>
          </a:p>
          <a:p>
            <a:pPr defTabSz="457211">
              <a:defRPr/>
            </a:pPr>
            <a:endParaRPr lang="en-US" altLang="ja-JP"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endParaRPr>
          </a:p>
          <a:p>
            <a:pPr defTabSz="457211">
              <a:defRPr/>
            </a:pPr>
            <a:r>
              <a:rPr lang="en-US" altLang="ja-JP"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rPr>
              <a:t>【</a:t>
            </a:r>
            <a:r>
              <a:rPr lang="ja-JP" altLang="en-US"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rPr>
              <a:t>委員意見の要旨</a:t>
            </a:r>
            <a:r>
              <a:rPr lang="en-US" altLang="ja-JP"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rPr>
              <a:t>】</a:t>
            </a:r>
          </a:p>
          <a:p>
            <a:pPr defTabSz="457211">
              <a:defRPr/>
            </a:pPr>
            <a:endParaRPr lang="en-US" altLang="ja-JP"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endParaRPr>
          </a:p>
          <a:p>
            <a:pPr marL="432000" indent="-288000" defTabSz="457211">
              <a:buFont typeface="Wingdings" panose="05000000000000000000" pitchFamily="2" charset="2"/>
              <a:buChar char="ü"/>
              <a:defRPr/>
            </a:pPr>
            <a:r>
              <a:rPr lang="ja-JP" altLang="en-US"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rPr>
              <a:t>協議の場の運営状況やコーディネーターの質の格差が全国的にも拡大している。</a:t>
            </a:r>
            <a:endParaRPr lang="en-US" altLang="ja-JP"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endParaRPr>
          </a:p>
          <a:p>
            <a:pPr marL="432000" indent="-288000" defTabSz="457211">
              <a:buFont typeface="Wingdings" panose="05000000000000000000" pitchFamily="2" charset="2"/>
              <a:buChar char="ü"/>
              <a:defRPr/>
            </a:pPr>
            <a:endParaRPr lang="en-US" altLang="ja-JP"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endParaRPr>
          </a:p>
          <a:p>
            <a:pPr marL="432000" indent="-288000" defTabSz="457211">
              <a:buFont typeface="Wingdings" panose="05000000000000000000" pitchFamily="2" charset="2"/>
              <a:buChar char="ü"/>
              <a:defRPr/>
            </a:pPr>
            <a:r>
              <a:rPr lang="ja-JP" altLang="en-US"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rPr>
              <a:t>府としてのコーディネーターの役割の明確化・後方支援・協議の場の運営支援などが必要。</a:t>
            </a:r>
            <a:endParaRPr lang="en-US" altLang="ja-JP"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endParaRPr>
          </a:p>
          <a:p>
            <a:pPr marL="144000" defTabSz="457211">
              <a:defRPr/>
            </a:pPr>
            <a:endParaRPr lang="en-US" altLang="ja-JP"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endParaRPr>
          </a:p>
          <a:p>
            <a:pPr marL="432000" indent="-288000" defTabSz="457211">
              <a:buFont typeface="Wingdings" panose="05000000000000000000" pitchFamily="2" charset="2"/>
              <a:buChar char="ü"/>
              <a:defRPr/>
            </a:pPr>
            <a:r>
              <a:rPr lang="ja-JP" altLang="en-US"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rPr>
              <a:t>医療的ケアのある方とそのご家族の切れ目のない人生の伴走者となる体制づくりが重要。</a:t>
            </a:r>
            <a:endParaRPr lang="en-US" altLang="ja-JP" dirty="0">
              <a:solidFill>
                <a:prstClr val="black"/>
              </a:solidFill>
              <a:latin typeface="BIZ UDゴシック" panose="020B0400000000000000" pitchFamily="49" charset="-128"/>
              <a:ea typeface="BIZ UDゴシック" panose="020B0400000000000000" pitchFamily="49" charset="-128"/>
              <a:cs typeface="Segoe UI" panose="020B0502040204020203" pitchFamily="34" charset="0"/>
            </a:endParaRPr>
          </a:p>
        </p:txBody>
      </p:sp>
      <p:sp>
        <p:nvSpPr>
          <p:cNvPr id="2" name="スライド番号プレースホルダー 1">
            <a:extLst>
              <a:ext uri="{FF2B5EF4-FFF2-40B4-BE49-F238E27FC236}">
                <a16:creationId xmlns:a16="http://schemas.microsoft.com/office/drawing/2014/main" id="{E19CCE0F-E71D-4C95-8CD2-A6C5089EDD9D}"/>
              </a:ext>
            </a:extLst>
          </p:cNvPr>
          <p:cNvSpPr>
            <a:spLocks noGrp="1"/>
          </p:cNvSpPr>
          <p:nvPr>
            <p:ph type="sldNum" sz="quarter" idx="12"/>
          </p:nvPr>
        </p:nvSpPr>
        <p:spPr/>
        <p:txBody>
          <a:bodyPr/>
          <a:lstStyle/>
          <a:p>
            <a:fld id="{A2760AAB-A56C-44F1-8788-E124C16069A2}" type="slidenum">
              <a:rPr kumimoji="1" lang="ja-JP" altLang="en-US" smtClean="0"/>
              <a:t>2</a:t>
            </a:fld>
            <a:endParaRPr kumimoji="1" lang="ja-JP" altLang="en-US"/>
          </a:p>
        </p:txBody>
      </p:sp>
    </p:spTree>
    <p:extLst>
      <p:ext uri="{BB962C8B-B14F-4D97-AF65-F5344CB8AC3E}">
        <p14:creationId xmlns:p14="http://schemas.microsoft.com/office/powerpoint/2010/main" val="3564542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8624F50-D8D8-4F18-8B5C-6E370ACDFA1F}"/>
              </a:ext>
            </a:extLst>
          </p:cNvPr>
          <p:cNvSpPr txBox="1"/>
          <p:nvPr/>
        </p:nvSpPr>
        <p:spPr>
          <a:xfrm>
            <a:off x="451285" y="122760"/>
            <a:ext cx="9343346" cy="461665"/>
          </a:xfrm>
          <a:prstGeom prst="rect">
            <a:avLst/>
          </a:prstGeom>
          <a:noFill/>
        </p:spPr>
        <p:txBody>
          <a:bodyPr wrap="square">
            <a:spAutoFit/>
          </a:bodyPr>
          <a:lstStyle/>
          <a:p>
            <a:r>
              <a:rPr lang="ja-JP" altLang="en-US" sz="2400" b="1" dirty="0">
                <a:latin typeface="BIZ UDゴシック" panose="020B0400000000000000" pitchFamily="49" charset="-128"/>
                <a:ea typeface="BIZ UDゴシック" panose="020B0400000000000000" pitchFamily="49" charset="-128"/>
                <a:cs typeface="Times New Roman" panose="02020603050405020304" pitchFamily="18" charset="0"/>
              </a:rPr>
              <a:t>令和７年度　大阪府医療的ケア児支援センターの主な活動</a:t>
            </a:r>
            <a:endParaRPr lang="ja-JP" altLang="en-US" sz="2400" b="1" dirty="0">
              <a:latin typeface="BIZ UDゴシック" panose="020B0400000000000000" pitchFamily="49" charset="-128"/>
              <a:ea typeface="BIZ UDゴシック" panose="020B0400000000000000" pitchFamily="49" charset="-128"/>
            </a:endParaRPr>
          </a:p>
        </p:txBody>
      </p:sp>
      <p:sp>
        <p:nvSpPr>
          <p:cNvPr id="11" name="テキスト ボックス 10">
            <a:extLst>
              <a:ext uri="{FF2B5EF4-FFF2-40B4-BE49-F238E27FC236}">
                <a16:creationId xmlns:a16="http://schemas.microsoft.com/office/drawing/2014/main" id="{1A5AEDE0-3C78-462B-B84F-1C52429708F9}"/>
              </a:ext>
            </a:extLst>
          </p:cNvPr>
          <p:cNvSpPr txBox="1"/>
          <p:nvPr/>
        </p:nvSpPr>
        <p:spPr>
          <a:xfrm>
            <a:off x="606993" y="1259865"/>
            <a:ext cx="8553663" cy="2369880"/>
          </a:xfrm>
          <a:prstGeom prst="rect">
            <a:avLst/>
          </a:prstGeom>
          <a:noFill/>
        </p:spPr>
        <p:txBody>
          <a:bodyPr wrap="square">
            <a:spAutoFit/>
          </a:bodyPr>
          <a:lstStyle/>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■地域の</a:t>
            </a:r>
            <a:r>
              <a:rPr kumimoji="1" lang="ja-JP" altLang="en-US"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支援体制の構築／強化</a:t>
            </a:r>
            <a:endParaRPr kumimoji="1" lang="en-US" altLang="ja-JP"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　</a:t>
            </a:r>
            <a:r>
              <a:rPr kumimoji="1" lang="ja-JP" altLang="en-US"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連携会議の開催　</a:t>
            </a:r>
            <a:r>
              <a:rPr lang="ja-JP" altLang="en-US" sz="1600" dirty="0">
                <a:solidFill>
                  <a:prstClr val="black"/>
                </a:solidFill>
                <a:latin typeface="BIZ UDゴシック" panose="020B0400000000000000" pitchFamily="49" charset="-128"/>
                <a:ea typeface="BIZ UDゴシック" panose="020B0400000000000000" pitchFamily="49" charset="-128"/>
              </a:rPr>
              <a:t>①</a:t>
            </a:r>
            <a:r>
              <a:rPr kumimoji="1" lang="ja-JP" altLang="en-US"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令和７年７月：北部・中部・南部の３圏域別連携会議を開催</a:t>
            </a:r>
            <a:endParaRPr kumimoji="1" lang="en-US" altLang="ja-JP"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　　　　　　　　　②令和８年２月１２日：フォローアップ研修を兼ねた全体連携会議開催</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kumimoji="1" lang="ja-JP" altLang="en-US"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市町村協議の場、保健所ネットワーク会議等へ参画、地域支援体制の強化を推進　</a:t>
            </a:r>
            <a:r>
              <a:rPr kumimoji="1" lang="en-US" altLang="ja-JP"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18</a:t>
            </a:r>
            <a:r>
              <a:rPr kumimoji="1" lang="ja-JP" altLang="en-US"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件</a:t>
            </a:r>
            <a:endParaRPr kumimoji="1" lang="en-US" altLang="ja-JP"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R="0" lvl="0" algn="l" defTabSz="457211" rtl="0" eaLnBrk="1" fontAlgn="auto" latinLnBrk="0" hangingPunct="1">
              <a:lnSpc>
                <a:spcPts val="1200"/>
              </a:lnSpc>
              <a:spcBef>
                <a:spcPts val="0"/>
              </a:spcBef>
              <a:spcAft>
                <a:spcPts val="0"/>
              </a:spcAft>
              <a:buClrTx/>
              <a:buSzTx/>
              <a:tabLst/>
              <a:defRPr/>
            </a:pPr>
            <a:endParaRPr kumimoji="1" lang="en-US" altLang="ja-JP"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lvl="0" defTabSz="457211">
              <a:defRPr/>
            </a:pPr>
            <a:r>
              <a:rPr kumimoji="1" lang="ja-JP" altLang="en-US"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■教育機関と</a:t>
            </a:r>
            <a:r>
              <a:rPr lang="ja-JP" altLang="en-US" sz="1600" dirty="0">
                <a:solidFill>
                  <a:prstClr val="black"/>
                </a:solidFill>
                <a:latin typeface="BIZ UDゴシック" panose="020B0400000000000000" pitchFamily="49" charset="-128"/>
                <a:ea typeface="BIZ UDゴシック" panose="020B0400000000000000" pitchFamily="49" charset="-128"/>
              </a:rPr>
              <a:t>の連携／災害対策　</a:t>
            </a:r>
            <a:endParaRPr kumimoji="1" lang="en-US" altLang="ja-JP"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　支援学校との共催による</a:t>
            </a:r>
            <a:r>
              <a:rPr kumimoji="1" lang="ja-JP" altLang="en-US"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防災デイキャンプを実施（藤井寺</a:t>
            </a:r>
            <a:r>
              <a:rPr lang="ja-JP" altLang="en-US" sz="1600" dirty="0">
                <a:solidFill>
                  <a:prstClr val="black"/>
                </a:solidFill>
                <a:latin typeface="BIZ UDゴシック" panose="020B0400000000000000" pitchFamily="49" charset="-128"/>
                <a:ea typeface="BIZ UDゴシック" panose="020B0400000000000000" pitchFamily="49" charset="-128"/>
              </a:rPr>
              <a:t>支援学校</a:t>
            </a:r>
            <a:r>
              <a:rPr kumimoji="1" lang="ja-JP" altLang="en-US"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・東住吉支援学校）</a:t>
            </a:r>
            <a:endParaRPr kumimoji="1" lang="en-US" altLang="ja-JP"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R="0" lvl="0" algn="l" defTabSz="457211" rtl="0" eaLnBrk="1" fontAlgn="auto" latinLnBrk="0" hangingPunct="1">
              <a:lnSpc>
                <a:spcPts val="1200"/>
              </a:lnSpc>
              <a:spcBef>
                <a:spcPts val="0"/>
              </a:spcBef>
              <a:spcAft>
                <a:spcPts val="0"/>
              </a:spcAft>
              <a:buClrTx/>
              <a:buSzTx/>
              <a:tabLst/>
              <a:defRPr/>
            </a:pP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■医療的ケア児・家族・支援者へ向けた情報提供　</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en-US" altLang="ja-JP" sz="1600" dirty="0">
                <a:solidFill>
                  <a:prstClr val="black"/>
                </a:solidFill>
                <a:latin typeface="BIZ UDゴシック" panose="020B0400000000000000" pitchFamily="49" charset="-128"/>
                <a:ea typeface="BIZ UDゴシック" panose="020B0400000000000000" pitchFamily="49" charset="-128"/>
              </a:rPr>
              <a:t>  </a:t>
            </a:r>
            <a:r>
              <a:rPr lang="ja-JP" altLang="en-US" sz="1600" dirty="0">
                <a:solidFill>
                  <a:prstClr val="black"/>
                </a:solidFill>
                <a:latin typeface="BIZ UDゴシック" panose="020B0400000000000000" pitchFamily="49" charset="-128"/>
                <a:ea typeface="BIZ UDゴシック" panose="020B0400000000000000" pitchFamily="49" charset="-128"/>
              </a:rPr>
              <a:t>ホームページを開設　地域の取り組み、相談窓口、福祉サービス、イベント等の情報発信</a:t>
            </a:r>
            <a:endParaRPr kumimoji="1" lang="en-US" altLang="ja-JP" sz="16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6" name="テキスト ボックス 5">
            <a:extLst>
              <a:ext uri="{FF2B5EF4-FFF2-40B4-BE49-F238E27FC236}">
                <a16:creationId xmlns:a16="http://schemas.microsoft.com/office/drawing/2014/main" id="{B785CC78-6845-4541-BD0C-7447A0AF5955}"/>
              </a:ext>
            </a:extLst>
          </p:cNvPr>
          <p:cNvSpPr txBox="1"/>
          <p:nvPr/>
        </p:nvSpPr>
        <p:spPr>
          <a:xfrm>
            <a:off x="560510" y="890533"/>
            <a:ext cx="8601076" cy="369332"/>
          </a:xfrm>
          <a:prstGeom prst="rect">
            <a:avLst/>
          </a:prstGeom>
          <a:solidFill>
            <a:schemeClr val="accent1">
              <a:lumMod val="7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1" dirty="0">
                <a:solidFill>
                  <a:schemeClr val="bg1"/>
                </a:solidFill>
                <a:latin typeface="BIZ UDPゴシック" panose="020B0400000000000000" pitchFamily="50" charset="-128"/>
                <a:ea typeface="BIZ UDPゴシック" panose="020B0400000000000000" pitchFamily="50" charset="-128"/>
              </a:rPr>
              <a:t>活動実績</a:t>
            </a:r>
            <a:endParaRPr kumimoji="1" lang="en-US" altLang="ja-JP" sz="1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789B66C9-657E-4CBD-9D55-27F0E62C57B6}"/>
              </a:ext>
            </a:extLst>
          </p:cNvPr>
          <p:cNvSpPr txBox="1"/>
          <p:nvPr/>
        </p:nvSpPr>
        <p:spPr>
          <a:xfrm>
            <a:off x="559580" y="3594303"/>
            <a:ext cx="8601076" cy="369332"/>
          </a:xfrm>
          <a:prstGeom prst="rect">
            <a:avLst/>
          </a:prstGeom>
          <a:solidFill>
            <a:schemeClr val="accent1">
              <a:lumMod val="7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相談対応の実績</a:t>
            </a:r>
            <a:endParaRPr kumimoji="1" lang="en-US" altLang="ja-JP" sz="1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p:txBody>
      </p:sp>
      <p:graphicFrame>
        <p:nvGraphicFramePr>
          <p:cNvPr id="10" name="表 4">
            <a:extLst>
              <a:ext uri="{FF2B5EF4-FFF2-40B4-BE49-F238E27FC236}">
                <a16:creationId xmlns:a16="http://schemas.microsoft.com/office/drawing/2014/main" id="{0462D569-68EE-48CD-AB79-C1A0BA87FF09}"/>
              </a:ext>
            </a:extLst>
          </p:cNvPr>
          <p:cNvGraphicFramePr>
            <a:graphicFrameLocks noGrp="1"/>
          </p:cNvGraphicFramePr>
          <p:nvPr>
            <p:extLst>
              <p:ext uri="{D42A27DB-BD31-4B8C-83A1-F6EECF244321}">
                <p14:modId xmlns:p14="http://schemas.microsoft.com/office/powerpoint/2010/main" val="4149777179"/>
              </p:ext>
            </p:extLst>
          </p:nvPr>
        </p:nvGraphicFramePr>
        <p:xfrm>
          <a:off x="623007" y="4226263"/>
          <a:ext cx="8676000" cy="975360"/>
        </p:xfrm>
        <a:graphic>
          <a:graphicData uri="http://schemas.openxmlformats.org/drawingml/2006/table">
            <a:tbl>
              <a:tblPr firstRow="1" bandRow="1">
                <a:tableStyleId>{5C22544A-7EE6-4342-B048-85BDC9FD1C3A}</a:tableStyleId>
              </a:tblPr>
              <a:tblGrid>
                <a:gridCol w="948930">
                  <a:extLst>
                    <a:ext uri="{9D8B030D-6E8A-4147-A177-3AD203B41FA5}">
                      <a16:colId xmlns:a16="http://schemas.microsoft.com/office/drawing/2014/main" val="573915338"/>
                    </a:ext>
                  </a:extLst>
                </a:gridCol>
                <a:gridCol w="542250">
                  <a:extLst>
                    <a:ext uri="{9D8B030D-6E8A-4147-A177-3AD203B41FA5}">
                      <a16:colId xmlns:a16="http://schemas.microsoft.com/office/drawing/2014/main" val="1339074577"/>
                    </a:ext>
                  </a:extLst>
                </a:gridCol>
                <a:gridCol w="542250">
                  <a:extLst>
                    <a:ext uri="{9D8B030D-6E8A-4147-A177-3AD203B41FA5}">
                      <a16:colId xmlns:a16="http://schemas.microsoft.com/office/drawing/2014/main" val="2192417437"/>
                    </a:ext>
                  </a:extLst>
                </a:gridCol>
                <a:gridCol w="542250">
                  <a:extLst>
                    <a:ext uri="{9D8B030D-6E8A-4147-A177-3AD203B41FA5}">
                      <a16:colId xmlns:a16="http://schemas.microsoft.com/office/drawing/2014/main" val="2505753733"/>
                    </a:ext>
                  </a:extLst>
                </a:gridCol>
                <a:gridCol w="542250">
                  <a:extLst>
                    <a:ext uri="{9D8B030D-6E8A-4147-A177-3AD203B41FA5}">
                      <a16:colId xmlns:a16="http://schemas.microsoft.com/office/drawing/2014/main" val="2749390311"/>
                    </a:ext>
                  </a:extLst>
                </a:gridCol>
                <a:gridCol w="542250">
                  <a:extLst>
                    <a:ext uri="{9D8B030D-6E8A-4147-A177-3AD203B41FA5}">
                      <a16:colId xmlns:a16="http://schemas.microsoft.com/office/drawing/2014/main" val="4063980451"/>
                    </a:ext>
                  </a:extLst>
                </a:gridCol>
                <a:gridCol w="542250">
                  <a:extLst>
                    <a:ext uri="{9D8B030D-6E8A-4147-A177-3AD203B41FA5}">
                      <a16:colId xmlns:a16="http://schemas.microsoft.com/office/drawing/2014/main" val="782232672"/>
                    </a:ext>
                  </a:extLst>
                </a:gridCol>
                <a:gridCol w="542250">
                  <a:extLst>
                    <a:ext uri="{9D8B030D-6E8A-4147-A177-3AD203B41FA5}">
                      <a16:colId xmlns:a16="http://schemas.microsoft.com/office/drawing/2014/main" val="2963475780"/>
                    </a:ext>
                  </a:extLst>
                </a:gridCol>
                <a:gridCol w="542250">
                  <a:extLst>
                    <a:ext uri="{9D8B030D-6E8A-4147-A177-3AD203B41FA5}">
                      <a16:colId xmlns:a16="http://schemas.microsoft.com/office/drawing/2014/main" val="1767377237"/>
                    </a:ext>
                  </a:extLst>
                </a:gridCol>
                <a:gridCol w="542250">
                  <a:extLst>
                    <a:ext uri="{9D8B030D-6E8A-4147-A177-3AD203B41FA5}">
                      <a16:colId xmlns:a16="http://schemas.microsoft.com/office/drawing/2014/main" val="192259717"/>
                    </a:ext>
                  </a:extLst>
                </a:gridCol>
                <a:gridCol w="542250">
                  <a:extLst>
                    <a:ext uri="{9D8B030D-6E8A-4147-A177-3AD203B41FA5}">
                      <a16:colId xmlns:a16="http://schemas.microsoft.com/office/drawing/2014/main" val="777026224"/>
                    </a:ext>
                  </a:extLst>
                </a:gridCol>
                <a:gridCol w="542250">
                  <a:extLst>
                    <a:ext uri="{9D8B030D-6E8A-4147-A177-3AD203B41FA5}">
                      <a16:colId xmlns:a16="http://schemas.microsoft.com/office/drawing/2014/main" val="105847490"/>
                    </a:ext>
                  </a:extLst>
                </a:gridCol>
                <a:gridCol w="542250">
                  <a:extLst>
                    <a:ext uri="{9D8B030D-6E8A-4147-A177-3AD203B41FA5}">
                      <a16:colId xmlns:a16="http://schemas.microsoft.com/office/drawing/2014/main" val="1825450230"/>
                    </a:ext>
                  </a:extLst>
                </a:gridCol>
                <a:gridCol w="610035">
                  <a:extLst>
                    <a:ext uri="{9D8B030D-6E8A-4147-A177-3AD203B41FA5}">
                      <a16:colId xmlns:a16="http://schemas.microsoft.com/office/drawing/2014/main" val="989367084"/>
                    </a:ext>
                  </a:extLst>
                </a:gridCol>
                <a:gridCol w="610035">
                  <a:extLst>
                    <a:ext uri="{9D8B030D-6E8A-4147-A177-3AD203B41FA5}">
                      <a16:colId xmlns:a16="http://schemas.microsoft.com/office/drawing/2014/main" val="3642093365"/>
                    </a:ext>
                  </a:extLst>
                </a:gridCol>
              </a:tblGrid>
              <a:tr h="0">
                <a:tc>
                  <a:txBody>
                    <a:bodyPr/>
                    <a:lstStyle/>
                    <a:p>
                      <a:endParaRPr kumimoji="1" lang="ja-JP" altLang="en-US" sz="10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000" dirty="0">
                          <a:latin typeface="BIZ UDPゴシック" panose="020B0400000000000000" pitchFamily="50" charset="-128"/>
                          <a:ea typeface="BIZ UDPゴシック" panose="020B0400000000000000" pitchFamily="50" charset="-128"/>
                        </a:rPr>
                        <a:t>4</a:t>
                      </a:r>
                      <a:r>
                        <a:rPr kumimoji="1" lang="ja-JP" altLang="en-US" sz="10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00" dirty="0">
                          <a:latin typeface="BIZ UDPゴシック" panose="020B0400000000000000" pitchFamily="50" charset="-128"/>
                          <a:ea typeface="BIZ UDPゴシック" panose="020B0400000000000000" pitchFamily="50" charset="-128"/>
                        </a:rPr>
                        <a:t>5</a:t>
                      </a:r>
                      <a:r>
                        <a:rPr kumimoji="1" lang="ja-JP" altLang="en-US" sz="10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00" dirty="0">
                          <a:latin typeface="BIZ UDPゴシック" panose="020B0400000000000000" pitchFamily="50" charset="-128"/>
                          <a:ea typeface="BIZ UDPゴシック" panose="020B0400000000000000" pitchFamily="50" charset="-128"/>
                        </a:rPr>
                        <a:t>6</a:t>
                      </a:r>
                      <a:r>
                        <a:rPr kumimoji="1" lang="ja-JP" altLang="en-US" sz="10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00" dirty="0">
                          <a:latin typeface="BIZ UDPゴシック" panose="020B0400000000000000" pitchFamily="50" charset="-128"/>
                          <a:ea typeface="BIZ UDPゴシック" panose="020B0400000000000000" pitchFamily="50" charset="-128"/>
                        </a:rPr>
                        <a:t>7</a:t>
                      </a:r>
                      <a:r>
                        <a:rPr kumimoji="1" lang="ja-JP" altLang="en-US" sz="10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00" dirty="0">
                          <a:latin typeface="BIZ UDPゴシック" panose="020B0400000000000000" pitchFamily="50" charset="-128"/>
                          <a:ea typeface="BIZ UDPゴシック" panose="020B0400000000000000" pitchFamily="50" charset="-128"/>
                        </a:rPr>
                        <a:t>8</a:t>
                      </a:r>
                      <a:r>
                        <a:rPr kumimoji="1" lang="ja-JP" altLang="en-US" sz="10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00" dirty="0">
                          <a:latin typeface="BIZ UDPゴシック" panose="020B0400000000000000" pitchFamily="50" charset="-128"/>
                          <a:ea typeface="BIZ UDPゴシック" panose="020B0400000000000000" pitchFamily="50" charset="-128"/>
                        </a:rPr>
                        <a:t>9</a:t>
                      </a:r>
                      <a:r>
                        <a:rPr kumimoji="1" lang="ja-JP" altLang="en-US" sz="10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00" dirty="0">
                          <a:latin typeface="BIZ UDPゴシック" panose="020B0400000000000000" pitchFamily="50" charset="-128"/>
                          <a:ea typeface="BIZ UDPゴシック" panose="020B0400000000000000" pitchFamily="50" charset="-128"/>
                        </a:rPr>
                        <a:t>10</a:t>
                      </a:r>
                      <a:r>
                        <a:rPr kumimoji="1" lang="ja-JP" altLang="en-US" sz="10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00" dirty="0">
                          <a:latin typeface="BIZ UDPゴシック" panose="020B0400000000000000" pitchFamily="50" charset="-128"/>
                          <a:ea typeface="BIZ UDPゴシック" panose="020B0400000000000000" pitchFamily="50" charset="-128"/>
                        </a:rPr>
                        <a:t>11</a:t>
                      </a:r>
                      <a:r>
                        <a:rPr kumimoji="1" lang="ja-JP" altLang="en-US" sz="10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00" dirty="0">
                          <a:latin typeface="BIZ UDPゴシック" panose="020B0400000000000000" pitchFamily="50" charset="-128"/>
                          <a:ea typeface="BIZ UDPゴシック" panose="020B0400000000000000" pitchFamily="50" charset="-128"/>
                        </a:rPr>
                        <a:t>12</a:t>
                      </a:r>
                      <a:r>
                        <a:rPr kumimoji="1" lang="ja-JP" altLang="en-US" sz="10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00" dirty="0">
                          <a:latin typeface="BIZ UDPゴシック" panose="020B0400000000000000" pitchFamily="50" charset="-128"/>
                          <a:ea typeface="BIZ UDPゴシック" panose="020B0400000000000000" pitchFamily="50" charset="-128"/>
                        </a:rPr>
                        <a:t>1</a:t>
                      </a:r>
                      <a:r>
                        <a:rPr kumimoji="1" lang="ja-JP" altLang="en-US" sz="10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00" dirty="0">
                          <a:latin typeface="BIZ UDPゴシック" panose="020B0400000000000000" pitchFamily="50" charset="-128"/>
                          <a:ea typeface="BIZ UDPゴシック" panose="020B0400000000000000" pitchFamily="50" charset="-128"/>
                        </a:rPr>
                        <a:t>2</a:t>
                      </a:r>
                      <a:r>
                        <a:rPr kumimoji="1" lang="ja-JP" altLang="en-US" sz="10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00" dirty="0">
                          <a:latin typeface="BIZ UDPゴシック" panose="020B0400000000000000" pitchFamily="50" charset="-128"/>
                          <a:ea typeface="BIZ UDPゴシック" panose="020B0400000000000000" pitchFamily="50" charset="-128"/>
                        </a:rPr>
                        <a:t>3</a:t>
                      </a:r>
                      <a:r>
                        <a:rPr kumimoji="1" lang="ja-JP" altLang="en-US" sz="10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合計</a:t>
                      </a:r>
                    </a:p>
                  </a:txBody>
                  <a:tcPr anchor="ctr"/>
                </a:tc>
                <a:tc>
                  <a:txBody>
                    <a:bodyPr/>
                    <a:lstStyle/>
                    <a:p>
                      <a:pPr algn="ctr"/>
                      <a:r>
                        <a:rPr kumimoji="1" lang="ja-JP" altLang="en-US" sz="1000" dirty="0">
                          <a:latin typeface="BIZ UDPゴシック" panose="020B0400000000000000" pitchFamily="50" charset="-128"/>
                          <a:ea typeface="BIZ UDPゴシック" panose="020B0400000000000000" pitchFamily="50" charset="-128"/>
                        </a:rPr>
                        <a:t>月平均</a:t>
                      </a:r>
                    </a:p>
                  </a:txBody>
                  <a:tcPr anchor="ctr"/>
                </a:tc>
                <a:extLst>
                  <a:ext uri="{0D108BD9-81ED-4DB2-BD59-A6C34878D82A}">
                    <a16:rowId xmlns:a16="http://schemas.microsoft.com/office/drawing/2014/main" val="2648789444"/>
                  </a:ext>
                </a:extLst>
              </a:tr>
              <a:tr h="0">
                <a:tc>
                  <a:txBody>
                    <a:bodyPr/>
                    <a:lstStyle/>
                    <a:p>
                      <a:r>
                        <a:rPr kumimoji="1" lang="ja-JP" altLang="en-US" sz="1000" dirty="0">
                          <a:latin typeface="BIZ UDPゴシック" panose="020B0400000000000000" pitchFamily="50" charset="-128"/>
                          <a:ea typeface="BIZ UDPゴシック" panose="020B0400000000000000" pitchFamily="50" charset="-128"/>
                        </a:rPr>
                        <a:t>令和５年度</a:t>
                      </a: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8</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147</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103</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110</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112</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217</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272</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283</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295</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242</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251</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227</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2,267</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189</a:t>
                      </a:r>
                      <a:endParaRPr kumimoji="1" lang="ja-JP" altLang="en-US" sz="10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718705812"/>
                  </a:ext>
                </a:extLst>
              </a:tr>
              <a:tr h="0">
                <a:tc>
                  <a:txBody>
                    <a:bodyPr/>
                    <a:lstStyle/>
                    <a:p>
                      <a:r>
                        <a:rPr kumimoji="1" lang="ja-JP" altLang="en-US" sz="1000" dirty="0">
                          <a:latin typeface="BIZ UDPゴシック" panose="020B0400000000000000" pitchFamily="50" charset="-128"/>
                          <a:ea typeface="BIZ UDPゴシック" panose="020B0400000000000000" pitchFamily="50" charset="-128"/>
                        </a:rPr>
                        <a:t>令和６年度</a:t>
                      </a: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264</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307</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297</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236</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315</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321</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255</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308</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237</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280</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215</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266</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3,301</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275</a:t>
                      </a:r>
                      <a:endParaRPr kumimoji="1" lang="ja-JP" altLang="en-US" sz="10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531820365"/>
                  </a:ext>
                </a:extLst>
              </a:tr>
              <a:tr h="0">
                <a:tc>
                  <a:txBody>
                    <a:bodyPr/>
                    <a:lstStyle/>
                    <a:p>
                      <a:r>
                        <a:rPr kumimoji="1" lang="ja-JP" altLang="en-US" sz="1000" dirty="0">
                          <a:latin typeface="BIZ UDPゴシック" panose="020B0400000000000000" pitchFamily="50" charset="-128"/>
                          <a:ea typeface="BIZ UDPゴシック" panose="020B0400000000000000" pitchFamily="50" charset="-128"/>
                        </a:rPr>
                        <a:t>令和７年度</a:t>
                      </a: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312</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247</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233</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175</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206</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218</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292</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214</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210</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157</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2,264</a:t>
                      </a:r>
                      <a:endParaRPr kumimoji="1" lang="ja-JP" altLang="en-US" sz="100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00" dirty="0">
                          <a:latin typeface="BIZ UDPゴシック" panose="020B0400000000000000" pitchFamily="50" charset="-128"/>
                          <a:ea typeface="BIZ UDPゴシック" panose="020B0400000000000000" pitchFamily="50" charset="-128"/>
                        </a:rPr>
                        <a:t>226</a:t>
                      </a:r>
                      <a:endParaRPr kumimoji="1" lang="ja-JP" altLang="en-US" sz="100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979133724"/>
                  </a:ext>
                </a:extLst>
              </a:tr>
            </a:tbl>
          </a:graphicData>
        </a:graphic>
      </p:graphicFrame>
      <p:graphicFrame>
        <p:nvGraphicFramePr>
          <p:cNvPr id="12" name="表 4">
            <a:extLst>
              <a:ext uri="{FF2B5EF4-FFF2-40B4-BE49-F238E27FC236}">
                <a16:creationId xmlns:a16="http://schemas.microsoft.com/office/drawing/2014/main" id="{F5340968-84DD-4EDF-9C9F-76422143E8C4}"/>
              </a:ext>
            </a:extLst>
          </p:cNvPr>
          <p:cNvGraphicFramePr>
            <a:graphicFrameLocks noGrp="1"/>
          </p:cNvGraphicFramePr>
          <p:nvPr>
            <p:extLst>
              <p:ext uri="{D42A27DB-BD31-4B8C-83A1-F6EECF244321}">
                <p14:modId xmlns:p14="http://schemas.microsoft.com/office/powerpoint/2010/main" val="253916853"/>
              </p:ext>
            </p:extLst>
          </p:nvPr>
        </p:nvGraphicFramePr>
        <p:xfrm>
          <a:off x="615000" y="5570820"/>
          <a:ext cx="8676000" cy="1005840"/>
        </p:xfrm>
        <a:graphic>
          <a:graphicData uri="http://schemas.openxmlformats.org/drawingml/2006/table">
            <a:tbl>
              <a:tblPr firstRow="1" bandRow="1">
                <a:tableStyleId>{5C22544A-7EE6-4342-B048-85BDC9FD1C3A}</a:tableStyleId>
              </a:tblPr>
              <a:tblGrid>
                <a:gridCol w="933649">
                  <a:extLst>
                    <a:ext uri="{9D8B030D-6E8A-4147-A177-3AD203B41FA5}">
                      <a16:colId xmlns:a16="http://schemas.microsoft.com/office/drawing/2014/main" val="573915338"/>
                    </a:ext>
                  </a:extLst>
                </a:gridCol>
                <a:gridCol w="557539">
                  <a:extLst>
                    <a:ext uri="{9D8B030D-6E8A-4147-A177-3AD203B41FA5}">
                      <a16:colId xmlns:a16="http://schemas.microsoft.com/office/drawing/2014/main" val="1339074577"/>
                    </a:ext>
                  </a:extLst>
                </a:gridCol>
                <a:gridCol w="542250">
                  <a:extLst>
                    <a:ext uri="{9D8B030D-6E8A-4147-A177-3AD203B41FA5}">
                      <a16:colId xmlns:a16="http://schemas.microsoft.com/office/drawing/2014/main" val="2192417437"/>
                    </a:ext>
                  </a:extLst>
                </a:gridCol>
                <a:gridCol w="542250">
                  <a:extLst>
                    <a:ext uri="{9D8B030D-6E8A-4147-A177-3AD203B41FA5}">
                      <a16:colId xmlns:a16="http://schemas.microsoft.com/office/drawing/2014/main" val="2505753733"/>
                    </a:ext>
                  </a:extLst>
                </a:gridCol>
                <a:gridCol w="491561">
                  <a:extLst>
                    <a:ext uri="{9D8B030D-6E8A-4147-A177-3AD203B41FA5}">
                      <a16:colId xmlns:a16="http://schemas.microsoft.com/office/drawing/2014/main" val="2749390311"/>
                    </a:ext>
                  </a:extLst>
                </a:gridCol>
                <a:gridCol w="592939">
                  <a:extLst>
                    <a:ext uri="{9D8B030D-6E8A-4147-A177-3AD203B41FA5}">
                      <a16:colId xmlns:a16="http://schemas.microsoft.com/office/drawing/2014/main" val="4063980451"/>
                    </a:ext>
                  </a:extLst>
                </a:gridCol>
                <a:gridCol w="542250">
                  <a:extLst>
                    <a:ext uri="{9D8B030D-6E8A-4147-A177-3AD203B41FA5}">
                      <a16:colId xmlns:a16="http://schemas.microsoft.com/office/drawing/2014/main" val="782232672"/>
                    </a:ext>
                  </a:extLst>
                </a:gridCol>
                <a:gridCol w="542250">
                  <a:extLst>
                    <a:ext uri="{9D8B030D-6E8A-4147-A177-3AD203B41FA5}">
                      <a16:colId xmlns:a16="http://schemas.microsoft.com/office/drawing/2014/main" val="2963475780"/>
                    </a:ext>
                  </a:extLst>
                </a:gridCol>
                <a:gridCol w="542250">
                  <a:extLst>
                    <a:ext uri="{9D8B030D-6E8A-4147-A177-3AD203B41FA5}">
                      <a16:colId xmlns:a16="http://schemas.microsoft.com/office/drawing/2014/main" val="1767377237"/>
                    </a:ext>
                  </a:extLst>
                </a:gridCol>
                <a:gridCol w="542250">
                  <a:extLst>
                    <a:ext uri="{9D8B030D-6E8A-4147-A177-3AD203B41FA5}">
                      <a16:colId xmlns:a16="http://schemas.microsoft.com/office/drawing/2014/main" val="192259717"/>
                    </a:ext>
                  </a:extLst>
                </a:gridCol>
                <a:gridCol w="542250">
                  <a:extLst>
                    <a:ext uri="{9D8B030D-6E8A-4147-A177-3AD203B41FA5}">
                      <a16:colId xmlns:a16="http://schemas.microsoft.com/office/drawing/2014/main" val="777026224"/>
                    </a:ext>
                  </a:extLst>
                </a:gridCol>
                <a:gridCol w="542250">
                  <a:extLst>
                    <a:ext uri="{9D8B030D-6E8A-4147-A177-3AD203B41FA5}">
                      <a16:colId xmlns:a16="http://schemas.microsoft.com/office/drawing/2014/main" val="105847490"/>
                    </a:ext>
                  </a:extLst>
                </a:gridCol>
                <a:gridCol w="542250">
                  <a:extLst>
                    <a:ext uri="{9D8B030D-6E8A-4147-A177-3AD203B41FA5}">
                      <a16:colId xmlns:a16="http://schemas.microsoft.com/office/drawing/2014/main" val="1825450230"/>
                    </a:ext>
                  </a:extLst>
                </a:gridCol>
                <a:gridCol w="610031">
                  <a:extLst>
                    <a:ext uri="{9D8B030D-6E8A-4147-A177-3AD203B41FA5}">
                      <a16:colId xmlns:a16="http://schemas.microsoft.com/office/drawing/2014/main" val="989367084"/>
                    </a:ext>
                  </a:extLst>
                </a:gridCol>
                <a:gridCol w="610031">
                  <a:extLst>
                    <a:ext uri="{9D8B030D-6E8A-4147-A177-3AD203B41FA5}">
                      <a16:colId xmlns:a16="http://schemas.microsoft.com/office/drawing/2014/main" val="3642093365"/>
                    </a:ext>
                  </a:extLst>
                </a:gridCol>
              </a:tblGrid>
              <a:tr h="0">
                <a:tc>
                  <a:txBody>
                    <a:bodyPr/>
                    <a:lstStyle/>
                    <a:p>
                      <a:endParaRPr kumimoji="1" lang="ja-JP" altLang="en-US" sz="105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050" dirty="0">
                          <a:latin typeface="BIZ UDPゴシック" panose="020B0400000000000000" pitchFamily="50" charset="-128"/>
                          <a:ea typeface="BIZ UDPゴシック" panose="020B0400000000000000" pitchFamily="50" charset="-128"/>
                        </a:rPr>
                        <a:t>4</a:t>
                      </a:r>
                      <a:r>
                        <a:rPr kumimoji="1" lang="ja-JP" altLang="en-US" sz="105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50" dirty="0">
                          <a:latin typeface="BIZ UDPゴシック" panose="020B0400000000000000" pitchFamily="50" charset="-128"/>
                          <a:ea typeface="BIZ UDPゴシック" panose="020B0400000000000000" pitchFamily="50" charset="-128"/>
                        </a:rPr>
                        <a:t>5</a:t>
                      </a:r>
                      <a:r>
                        <a:rPr kumimoji="1" lang="ja-JP" altLang="en-US" sz="105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50" dirty="0">
                          <a:latin typeface="BIZ UDPゴシック" panose="020B0400000000000000" pitchFamily="50" charset="-128"/>
                          <a:ea typeface="BIZ UDPゴシック" panose="020B0400000000000000" pitchFamily="50" charset="-128"/>
                        </a:rPr>
                        <a:t>6</a:t>
                      </a:r>
                      <a:r>
                        <a:rPr kumimoji="1" lang="ja-JP" altLang="en-US" sz="105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50" dirty="0">
                          <a:latin typeface="BIZ UDPゴシック" panose="020B0400000000000000" pitchFamily="50" charset="-128"/>
                          <a:ea typeface="BIZ UDPゴシック" panose="020B0400000000000000" pitchFamily="50" charset="-128"/>
                        </a:rPr>
                        <a:t>7</a:t>
                      </a:r>
                      <a:r>
                        <a:rPr kumimoji="1" lang="ja-JP" altLang="en-US" sz="105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50" dirty="0">
                          <a:latin typeface="BIZ UDPゴシック" panose="020B0400000000000000" pitchFamily="50" charset="-128"/>
                          <a:ea typeface="BIZ UDPゴシック" panose="020B0400000000000000" pitchFamily="50" charset="-128"/>
                        </a:rPr>
                        <a:t>8</a:t>
                      </a:r>
                      <a:r>
                        <a:rPr kumimoji="1" lang="ja-JP" altLang="en-US" sz="105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50" dirty="0">
                          <a:latin typeface="BIZ UDPゴシック" panose="020B0400000000000000" pitchFamily="50" charset="-128"/>
                          <a:ea typeface="BIZ UDPゴシック" panose="020B0400000000000000" pitchFamily="50" charset="-128"/>
                        </a:rPr>
                        <a:t>9</a:t>
                      </a:r>
                      <a:r>
                        <a:rPr kumimoji="1" lang="ja-JP" altLang="en-US" sz="105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50" dirty="0">
                          <a:latin typeface="BIZ UDPゴシック" panose="020B0400000000000000" pitchFamily="50" charset="-128"/>
                          <a:ea typeface="BIZ UDPゴシック" panose="020B0400000000000000" pitchFamily="50" charset="-128"/>
                        </a:rPr>
                        <a:t>10</a:t>
                      </a:r>
                      <a:r>
                        <a:rPr kumimoji="1" lang="ja-JP" altLang="en-US" sz="105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50" dirty="0">
                          <a:latin typeface="BIZ UDPゴシック" panose="020B0400000000000000" pitchFamily="50" charset="-128"/>
                          <a:ea typeface="BIZ UDPゴシック" panose="020B0400000000000000" pitchFamily="50" charset="-128"/>
                        </a:rPr>
                        <a:t>11</a:t>
                      </a:r>
                      <a:r>
                        <a:rPr kumimoji="1" lang="ja-JP" altLang="en-US" sz="105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50" dirty="0">
                          <a:latin typeface="BIZ UDPゴシック" panose="020B0400000000000000" pitchFamily="50" charset="-128"/>
                          <a:ea typeface="BIZ UDPゴシック" panose="020B0400000000000000" pitchFamily="50" charset="-128"/>
                        </a:rPr>
                        <a:t>12</a:t>
                      </a:r>
                      <a:r>
                        <a:rPr kumimoji="1" lang="ja-JP" altLang="en-US" sz="105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50" dirty="0">
                          <a:latin typeface="BIZ UDPゴシック" panose="020B0400000000000000" pitchFamily="50" charset="-128"/>
                          <a:ea typeface="BIZ UDPゴシック" panose="020B0400000000000000" pitchFamily="50" charset="-128"/>
                        </a:rPr>
                        <a:t>1</a:t>
                      </a:r>
                      <a:r>
                        <a:rPr kumimoji="1" lang="ja-JP" altLang="en-US" sz="105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50" dirty="0">
                          <a:latin typeface="BIZ UDPゴシック" panose="020B0400000000000000" pitchFamily="50" charset="-128"/>
                          <a:ea typeface="BIZ UDPゴシック" panose="020B0400000000000000" pitchFamily="50" charset="-128"/>
                        </a:rPr>
                        <a:t>2</a:t>
                      </a:r>
                      <a:r>
                        <a:rPr kumimoji="1" lang="ja-JP" altLang="en-US" sz="105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050" dirty="0">
                          <a:latin typeface="BIZ UDPゴシック" panose="020B0400000000000000" pitchFamily="50" charset="-128"/>
                          <a:ea typeface="BIZ UDPゴシック" panose="020B0400000000000000" pitchFamily="50" charset="-128"/>
                        </a:rPr>
                        <a:t>3</a:t>
                      </a:r>
                      <a:r>
                        <a:rPr kumimoji="1" lang="ja-JP" altLang="en-US" sz="105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ja-JP" altLang="en-US" sz="1050" dirty="0">
                          <a:latin typeface="BIZ UDPゴシック" panose="020B0400000000000000" pitchFamily="50" charset="-128"/>
                          <a:ea typeface="BIZ UDPゴシック" panose="020B0400000000000000" pitchFamily="50" charset="-128"/>
                        </a:rPr>
                        <a:t>合計</a:t>
                      </a:r>
                    </a:p>
                  </a:txBody>
                  <a:tcPr anchor="ctr"/>
                </a:tc>
                <a:tc>
                  <a:txBody>
                    <a:bodyPr/>
                    <a:lstStyle/>
                    <a:p>
                      <a:pPr algn="ctr"/>
                      <a:r>
                        <a:rPr kumimoji="1" lang="ja-JP" altLang="en-US" sz="1050" dirty="0">
                          <a:latin typeface="BIZ UDPゴシック" panose="020B0400000000000000" pitchFamily="50" charset="-128"/>
                          <a:ea typeface="BIZ UDPゴシック" panose="020B0400000000000000" pitchFamily="50" charset="-128"/>
                        </a:rPr>
                        <a:t>月平均</a:t>
                      </a:r>
                    </a:p>
                  </a:txBody>
                  <a:tcPr anchor="ctr"/>
                </a:tc>
                <a:extLst>
                  <a:ext uri="{0D108BD9-81ED-4DB2-BD59-A6C34878D82A}">
                    <a16:rowId xmlns:a16="http://schemas.microsoft.com/office/drawing/2014/main" val="2648789444"/>
                  </a:ext>
                </a:extLst>
              </a:tr>
              <a:tr h="0">
                <a:tc>
                  <a:txBody>
                    <a:bodyPr/>
                    <a:lstStyle/>
                    <a:p>
                      <a:r>
                        <a:rPr kumimoji="1" lang="ja-JP" altLang="en-US" sz="1050" dirty="0">
                          <a:latin typeface="BIZ UDPゴシック" panose="020B0400000000000000" pitchFamily="50" charset="-128"/>
                          <a:ea typeface="BIZ UDPゴシック" panose="020B0400000000000000" pitchFamily="50" charset="-128"/>
                        </a:rPr>
                        <a:t>令和５年度</a:t>
                      </a: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6</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29</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33</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42</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28</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44</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56</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56</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54</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67</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67</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65</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547</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46</a:t>
                      </a:r>
                      <a:endParaRPr kumimoji="1" lang="ja-JP" altLang="en-US" sz="10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718705812"/>
                  </a:ext>
                </a:extLst>
              </a:tr>
              <a:tr h="0">
                <a:tc>
                  <a:txBody>
                    <a:bodyPr/>
                    <a:lstStyle/>
                    <a:p>
                      <a:r>
                        <a:rPr kumimoji="1" lang="ja-JP" altLang="en-US" sz="1050" dirty="0">
                          <a:latin typeface="BIZ UDPゴシック" panose="020B0400000000000000" pitchFamily="50" charset="-128"/>
                          <a:ea typeface="BIZ UDPゴシック" panose="020B0400000000000000" pitchFamily="50" charset="-128"/>
                        </a:rPr>
                        <a:t>令和６年度</a:t>
                      </a: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75</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75</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81</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66</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75</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78</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70</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71</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60</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73</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67</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75</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873</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73</a:t>
                      </a:r>
                      <a:endParaRPr kumimoji="1" lang="ja-JP" altLang="en-US" sz="10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979133724"/>
                  </a:ext>
                </a:extLst>
              </a:tr>
              <a:tr h="0">
                <a:tc>
                  <a:txBody>
                    <a:bodyPr/>
                    <a:lstStyle/>
                    <a:p>
                      <a:r>
                        <a:rPr kumimoji="1" lang="ja-JP" altLang="en-US" sz="1050" dirty="0">
                          <a:latin typeface="BIZ UDPゴシック" panose="020B0400000000000000" pitchFamily="50" charset="-128"/>
                          <a:ea typeface="BIZ UDPゴシック" panose="020B0400000000000000" pitchFamily="50" charset="-128"/>
                        </a:rPr>
                        <a:t>令和７年度</a:t>
                      </a: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89</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66</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59</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56</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52</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62</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58</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63</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57</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a:latin typeface="BIZ UDPゴシック" panose="020B0400000000000000" pitchFamily="50" charset="-128"/>
                          <a:ea typeface="BIZ UDPゴシック" panose="020B0400000000000000" pitchFamily="50" charset="-128"/>
                        </a:rPr>
                        <a:t>44</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606</a:t>
                      </a:r>
                      <a:endParaRPr kumimoji="1" lang="ja-JP" altLang="en-US" sz="1050" dirty="0">
                        <a:latin typeface="BIZ UDPゴシック" panose="020B0400000000000000" pitchFamily="50" charset="-128"/>
                        <a:ea typeface="BIZ UDPゴシック" panose="020B0400000000000000" pitchFamily="50" charset="-128"/>
                      </a:endParaRPr>
                    </a:p>
                  </a:txBody>
                  <a:tcPr anchor="ctr"/>
                </a:tc>
                <a:tc>
                  <a:txBody>
                    <a:bodyPr/>
                    <a:lstStyle/>
                    <a:p>
                      <a:pPr algn="r"/>
                      <a:r>
                        <a:rPr kumimoji="1" lang="en-US" altLang="ja-JP" sz="1050" dirty="0">
                          <a:latin typeface="BIZ UDPゴシック" panose="020B0400000000000000" pitchFamily="50" charset="-128"/>
                          <a:ea typeface="BIZ UDPゴシック" panose="020B0400000000000000" pitchFamily="50" charset="-128"/>
                        </a:rPr>
                        <a:t>61</a:t>
                      </a:r>
                      <a:endParaRPr kumimoji="1" lang="ja-JP" altLang="en-US" sz="10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233818246"/>
                  </a:ext>
                </a:extLst>
              </a:tr>
            </a:tbl>
          </a:graphicData>
        </a:graphic>
      </p:graphicFrame>
      <p:sp>
        <p:nvSpPr>
          <p:cNvPr id="13" name="テキスト ボックス 12">
            <a:extLst>
              <a:ext uri="{FF2B5EF4-FFF2-40B4-BE49-F238E27FC236}">
                <a16:creationId xmlns:a16="http://schemas.microsoft.com/office/drawing/2014/main" id="{11932D91-4D85-46E7-9B79-BC9A6A46EA43}"/>
              </a:ext>
            </a:extLst>
          </p:cNvPr>
          <p:cNvSpPr txBox="1"/>
          <p:nvPr/>
        </p:nvSpPr>
        <p:spPr>
          <a:xfrm>
            <a:off x="606993" y="5255522"/>
            <a:ext cx="2776536"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◆相談件数（新規・継続）</a:t>
            </a:r>
          </a:p>
        </p:txBody>
      </p:sp>
      <p:sp>
        <p:nvSpPr>
          <p:cNvPr id="14" name="テキスト ボックス 13">
            <a:extLst>
              <a:ext uri="{FF2B5EF4-FFF2-40B4-BE49-F238E27FC236}">
                <a16:creationId xmlns:a16="http://schemas.microsoft.com/office/drawing/2014/main" id="{FD071E8B-5E9F-4E79-9380-22A937405C40}"/>
              </a:ext>
            </a:extLst>
          </p:cNvPr>
          <p:cNvSpPr txBox="1"/>
          <p:nvPr/>
        </p:nvSpPr>
        <p:spPr>
          <a:xfrm>
            <a:off x="8613143" y="5291618"/>
            <a:ext cx="952502"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単位：件</a:t>
            </a:r>
          </a:p>
        </p:txBody>
      </p:sp>
      <p:sp>
        <p:nvSpPr>
          <p:cNvPr id="15" name="テキスト ボックス 14">
            <a:extLst>
              <a:ext uri="{FF2B5EF4-FFF2-40B4-BE49-F238E27FC236}">
                <a16:creationId xmlns:a16="http://schemas.microsoft.com/office/drawing/2014/main" id="{7B7C22D2-C599-42A5-9303-0B0729E1052D}"/>
              </a:ext>
            </a:extLst>
          </p:cNvPr>
          <p:cNvSpPr txBox="1"/>
          <p:nvPr/>
        </p:nvSpPr>
        <p:spPr>
          <a:xfrm>
            <a:off x="8606203" y="3932017"/>
            <a:ext cx="952502"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単位：件</a:t>
            </a:r>
          </a:p>
        </p:txBody>
      </p:sp>
      <p:sp>
        <p:nvSpPr>
          <p:cNvPr id="16" name="テキスト ボックス 15">
            <a:extLst>
              <a:ext uri="{FF2B5EF4-FFF2-40B4-BE49-F238E27FC236}">
                <a16:creationId xmlns:a16="http://schemas.microsoft.com/office/drawing/2014/main" id="{1B54CF74-BC60-4A02-8DF4-AB44EBE84233}"/>
              </a:ext>
            </a:extLst>
          </p:cNvPr>
          <p:cNvSpPr txBox="1"/>
          <p:nvPr/>
        </p:nvSpPr>
        <p:spPr>
          <a:xfrm>
            <a:off x="606993" y="3949264"/>
            <a:ext cx="2776536"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◆調整延べ件数</a:t>
            </a:r>
          </a:p>
        </p:txBody>
      </p:sp>
      <p:sp>
        <p:nvSpPr>
          <p:cNvPr id="17" name="スライド番号プレースホルダー 1">
            <a:extLst>
              <a:ext uri="{FF2B5EF4-FFF2-40B4-BE49-F238E27FC236}">
                <a16:creationId xmlns:a16="http://schemas.microsoft.com/office/drawing/2014/main" id="{AB0A248C-4A5D-4E9D-B834-7C234C6A4B0D}"/>
              </a:ext>
            </a:extLst>
          </p:cNvPr>
          <p:cNvSpPr>
            <a:spLocks noGrp="1"/>
          </p:cNvSpPr>
          <p:nvPr>
            <p:ph type="sldNum" sz="quarter" idx="12"/>
          </p:nvPr>
        </p:nvSpPr>
        <p:spPr>
          <a:xfrm>
            <a:off x="9224962" y="6356352"/>
            <a:ext cx="975579" cy="365125"/>
          </a:xfrm>
        </p:spPr>
        <p:txBody>
          <a:bodyPr/>
          <a:lstStyle/>
          <a:p>
            <a:fld id="{A2760AAB-A56C-44F1-8788-E124C16069A2}" type="slidenum">
              <a:rPr kumimoji="1" lang="ja-JP" altLang="en-US" smtClean="0"/>
              <a:t>3</a:t>
            </a:fld>
            <a:endParaRPr kumimoji="1" lang="ja-JP" altLang="en-US" dirty="0"/>
          </a:p>
        </p:txBody>
      </p:sp>
    </p:spTree>
    <p:extLst>
      <p:ext uri="{BB962C8B-B14F-4D97-AF65-F5344CB8AC3E}">
        <p14:creationId xmlns:p14="http://schemas.microsoft.com/office/powerpoint/2010/main" val="1480642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8624F50-D8D8-4F18-8B5C-6E370ACDFA1F}"/>
              </a:ext>
            </a:extLst>
          </p:cNvPr>
          <p:cNvSpPr txBox="1"/>
          <p:nvPr/>
        </p:nvSpPr>
        <p:spPr>
          <a:xfrm>
            <a:off x="451285" y="122760"/>
            <a:ext cx="9343346" cy="461665"/>
          </a:xfrm>
          <a:prstGeom prst="rect">
            <a:avLst/>
          </a:prstGeom>
          <a:noFill/>
        </p:spPr>
        <p:txBody>
          <a:bodyPr wrap="square">
            <a:spAutoFit/>
          </a:bodyPr>
          <a:lstStyle/>
          <a:p>
            <a:r>
              <a:rPr lang="ja-JP" altLang="en-US" sz="2400" b="1" dirty="0">
                <a:latin typeface="BIZ UDゴシック" panose="020B0400000000000000" pitchFamily="49" charset="-128"/>
                <a:ea typeface="BIZ UDゴシック" panose="020B0400000000000000" pitchFamily="49" charset="-128"/>
                <a:cs typeface="Times New Roman" panose="02020603050405020304" pitchFamily="18" charset="0"/>
              </a:rPr>
              <a:t>令和７年度　医療的ケア児等コーディネーター支援拠点の主な活動</a:t>
            </a:r>
            <a:endParaRPr lang="ja-JP" altLang="en-US" sz="2400" b="1" dirty="0">
              <a:latin typeface="BIZ UDゴシック" panose="020B0400000000000000" pitchFamily="49" charset="-128"/>
              <a:ea typeface="BIZ UDゴシック" panose="020B0400000000000000" pitchFamily="49" charset="-128"/>
            </a:endParaRPr>
          </a:p>
        </p:txBody>
      </p:sp>
      <p:graphicFrame>
        <p:nvGraphicFramePr>
          <p:cNvPr id="2" name="表 2">
            <a:extLst>
              <a:ext uri="{FF2B5EF4-FFF2-40B4-BE49-F238E27FC236}">
                <a16:creationId xmlns:a16="http://schemas.microsoft.com/office/drawing/2014/main" id="{3F9A8B2F-3090-4894-BE04-EC662B0C585E}"/>
              </a:ext>
            </a:extLst>
          </p:cNvPr>
          <p:cNvGraphicFramePr>
            <a:graphicFrameLocks noGrp="1"/>
          </p:cNvGraphicFramePr>
          <p:nvPr/>
        </p:nvGraphicFramePr>
        <p:xfrm>
          <a:off x="560510" y="1368343"/>
          <a:ext cx="8601076" cy="4811216"/>
        </p:xfrm>
        <a:graphic>
          <a:graphicData uri="http://schemas.openxmlformats.org/drawingml/2006/table">
            <a:tbl>
              <a:tblPr firstRow="1" bandRow="1">
                <a:tableStyleId>{5C22544A-7EE6-4342-B048-85BDC9FD1C3A}</a:tableStyleId>
              </a:tblPr>
              <a:tblGrid>
                <a:gridCol w="1342540">
                  <a:extLst>
                    <a:ext uri="{9D8B030D-6E8A-4147-A177-3AD203B41FA5}">
                      <a16:colId xmlns:a16="http://schemas.microsoft.com/office/drawing/2014/main" val="1597452486"/>
                    </a:ext>
                  </a:extLst>
                </a:gridCol>
                <a:gridCol w="3629268">
                  <a:extLst>
                    <a:ext uri="{9D8B030D-6E8A-4147-A177-3AD203B41FA5}">
                      <a16:colId xmlns:a16="http://schemas.microsoft.com/office/drawing/2014/main" val="925625473"/>
                    </a:ext>
                  </a:extLst>
                </a:gridCol>
                <a:gridCol w="3629268">
                  <a:extLst>
                    <a:ext uri="{9D8B030D-6E8A-4147-A177-3AD203B41FA5}">
                      <a16:colId xmlns:a16="http://schemas.microsoft.com/office/drawing/2014/main" val="2680350509"/>
                    </a:ext>
                  </a:extLst>
                </a:gridCol>
              </a:tblGrid>
              <a:tr h="321097">
                <a:tc>
                  <a:txBody>
                    <a:bodyPr/>
                    <a:lstStyle/>
                    <a:p>
                      <a:endParaRPr kumimoji="1" lang="ja-JP" altLang="en-US">
                        <a:latin typeface="BIZ UDPゴシック" panose="020B0400000000000000" pitchFamily="50" charset="-128"/>
                        <a:ea typeface="BIZ UDPゴシック" panose="020B0400000000000000" pitchFamily="50" charset="-128"/>
                      </a:endParaRPr>
                    </a:p>
                  </a:txBody>
                  <a:tcPr/>
                </a:tc>
                <a:tc>
                  <a:txBody>
                    <a:bodyPr/>
                    <a:lstStyle/>
                    <a:p>
                      <a:pPr algn="ctr"/>
                      <a:r>
                        <a:rPr kumimoji="1" lang="ja-JP" altLang="en-US" dirty="0">
                          <a:latin typeface="BIZ UDPゴシック" panose="020B0400000000000000" pitchFamily="50" charset="-128"/>
                          <a:ea typeface="BIZ UDPゴシック" panose="020B0400000000000000" pitchFamily="50" charset="-128"/>
                        </a:rPr>
                        <a:t>北河内圏域</a:t>
                      </a:r>
                    </a:p>
                  </a:txBody>
                  <a:tcPr/>
                </a:tc>
                <a:tc>
                  <a:txBody>
                    <a:bodyPr/>
                    <a:lstStyle/>
                    <a:p>
                      <a:pPr algn="ctr"/>
                      <a:r>
                        <a:rPr kumimoji="1" lang="ja-JP" altLang="en-US" dirty="0">
                          <a:latin typeface="BIZ UDPゴシック" panose="020B0400000000000000" pitchFamily="50" charset="-128"/>
                          <a:ea typeface="BIZ UDPゴシック" panose="020B0400000000000000" pitchFamily="50" charset="-128"/>
                        </a:rPr>
                        <a:t>南河内圏域</a:t>
                      </a:r>
                    </a:p>
                  </a:txBody>
                  <a:tcPr/>
                </a:tc>
                <a:extLst>
                  <a:ext uri="{0D108BD9-81ED-4DB2-BD59-A6C34878D82A}">
                    <a16:rowId xmlns:a16="http://schemas.microsoft.com/office/drawing/2014/main" val="2721265899"/>
                  </a:ext>
                </a:extLst>
              </a:tr>
              <a:tr h="2167408">
                <a:tc>
                  <a:txBody>
                    <a:bodyPr/>
                    <a:lstStyle/>
                    <a:p>
                      <a:pPr algn="l"/>
                      <a:r>
                        <a:rPr kumimoji="1" lang="ja-JP" altLang="en-US" sz="1600" dirty="0">
                          <a:latin typeface="BIZ UDPゴシック" panose="020B0400000000000000" pitchFamily="50" charset="-128"/>
                          <a:ea typeface="BIZ UDPゴシック" panose="020B0400000000000000" pitchFamily="50" charset="-128"/>
                        </a:rPr>
                        <a:t>連絡会</a:t>
                      </a:r>
                    </a:p>
                  </a:txBody>
                  <a:tcPr anchor="ctr"/>
                </a:tc>
                <a:tc>
                  <a:txBody>
                    <a:bodyPr/>
                    <a:lstStyle/>
                    <a:p>
                      <a:pPr marL="0" indent="0">
                        <a:buFont typeface="Wingdings" panose="05000000000000000000" pitchFamily="2" charset="2"/>
                        <a:buNone/>
                      </a:pP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当初の状況</a:t>
                      </a:r>
                      <a:r>
                        <a:rPr kumimoji="1" lang="en-US" altLang="ja-JP" sz="1400" dirty="0">
                          <a:latin typeface="BIZ UDPゴシック" panose="020B0400000000000000" pitchFamily="50" charset="-128"/>
                          <a:ea typeface="BIZ UDPゴシック" panose="020B0400000000000000" pitchFamily="50" charset="-128"/>
                        </a:rPr>
                        <a:t>】</a:t>
                      </a:r>
                    </a:p>
                    <a:p>
                      <a:pPr marL="285750" indent="-285750">
                        <a:buFont typeface="Wingdings" panose="05000000000000000000" pitchFamily="2" charset="2"/>
                        <a:buChar char="ü"/>
                      </a:pPr>
                      <a:r>
                        <a:rPr kumimoji="1" lang="ja-JP" altLang="en-US" sz="1400" dirty="0">
                          <a:latin typeface="BIZ UDPゴシック" panose="020B0400000000000000" pitchFamily="50" charset="-128"/>
                          <a:ea typeface="BIZ UDPゴシック" panose="020B0400000000000000" pitchFamily="50" charset="-128"/>
                        </a:rPr>
                        <a:t>市を跨ぐコーディネーター同士の横の繋がりがほぼ無い状況</a:t>
                      </a:r>
                      <a:endParaRPr kumimoji="1" lang="en-US" altLang="ja-JP" sz="1400" dirty="0">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方向性</a:t>
                      </a:r>
                      <a:r>
                        <a:rPr kumimoji="1" lang="en-US" altLang="ja-JP" sz="1400" dirty="0">
                          <a:latin typeface="BIZ UDPゴシック" panose="020B0400000000000000" pitchFamily="50" charset="-128"/>
                          <a:ea typeface="BIZ UDPゴシック" panose="020B0400000000000000" pitchFamily="50" charset="-128"/>
                        </a:rPr>
                        <a:t>】</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400" dirty="0">
                          <a:latin typeface="BIZ UDPゴシック" panose="020B0400000000000000" pitchFamily="50" charset="-128"/>
                          <a:ea typeface="BIZ UDPゴシック" panose="020B0400000000000000" pitchFamily="50" charset="-128"/>
                        </a:rPr>
                        <a:t>圏域内の全市を集めて連絡会を開催</a:t>
                      </a:r>
                    </a:p>
                    <a:p>
                      <a:pPr marL="0" indent="0">
                        <a:buFont typeface="Wingdings" panose="05000000000000000000" pitchFamily="2" charset="2"/>
                        <a:buNone/>
                      </a:pP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開催実績</a:t>
                      </a:r>
                      <a:r>
                        <a:rPr kumimoji="1" lang="en-US" altLang="ja-JP" sz="1400" dirty="0">
                          <a:latin typeface="BIZ UDPゴシック" panose="020B0400000000000000" pitchFamily="50" charset="-128"/>
                          <a:ea typeface="BIZ UDPゴシック" panose="020B0400000000000000" pitchFamily="50" charset="-128"/>
                        </a:rPr>
                        <a:t>】</a:t>
                      </a:r>
                    </a:p>
                    <a:p>
                      <a:pPr marL="285750" indent="-285750">
                        <a:buFont typeface="Wingdings" panose="05000000000000000000" pitchFamily="2" charset="2"/>
                        <a:buChar char="ü"/>
                      </a:pPr>
                      <a:r>
                        <a:rPr kumimoji="1" lang="ja-JP" altLang="en-US" sz="1400" dirty="0">
                          <a:latin typeface="BIZ UDPゴシック" panose="020B0400000000000000" pitchFamily="50" charset="-128"/>
                          <a:ea typeface="BIZ UDPゴシック" panose="020B0400000000000000" pitchFamily="50" charset="-128"/>
                        </a:rPr>
                        <a:t>令和７年９月５日　</a:t>
                      </a:r>
                    </a:p>
                  </a:txBody>
                  <a:tcPr/>
                </a:tc>
                <a:tc>
                  <a:txBody>
                    <a:bodyPr/>
                    <a:lstStyle/>
                    <a:p>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当初の状況</a:t>
                      </a:r>
                      <a:r>
                        <a:rPr kumimoji="1" lang="en-US" altLang="ja-JP" sz="1400" dirty="0">
                          <a:latin typeface="BIZ UDPゴシック" panose="020B0400000000000000" pitchFamily="50" charset="-128"/>
                          <a:ea typeface="BIZ UDPゴシック" panose="020B0400000000000000" pitchFamily="50" charset="-128"/>
                        </a:rPr>
                        <a:t>】</a:t>
                      </a:r>
                    </a:p>
                    <a:p>
                      <a:pPr marL="285750" indent="-285750">
                        <a:buFont typeface="Wingdings" panose="05000000000000000000" pitchFamily="2" charset="2"/>
                        <a:buChar char="ü"/>
                      </a:pPr>
                      <a:r>
                        <a:rPr kumimoji="1" lang="en-US" altLang="ja-JP" sz="1400" dirty="0">
                          <a:latin typeface="BIZ UDPゴシック" panose="020B0400000000000000" pitchFamily="50" charset="-128"/>
                          <a:ea typeface="BIZ UDPゴシック" panose="020B0400000000000000" pitchFamily="50" charset="-128"/>
                        </a:rPr>
                        <a:t>MEC</a:t>
                      </a:r>
                      <a:r>
                        <a:rPr kumimoji="1" lang="ja-JP" altLang="en-US" sz="1400" dirty="0">
                          <a:latin typeface="BIZ UDPゴシック" panose="020B0400000000000000" pitchFamily="50" charset="-128"/>
                          <a:ea typeface="BIZ UDPゴシック" panose="020B0400000000000000" pitchFamily="50" charset="-128"/>
                        </a:rPr>
                        <a:t>３（富田林市・河内長野市・大阪狭山市のコーディネーターが有志で集まる会）など既存のコミュニティが存在</a:t>
                      </a:r>
                      <a:endParaRPr kumimoji="1" lang="en-US" altLang="ja-JP" sz="1400" dirty="0">
                        <a:latin typeface="BIZ UDPゴシック" panose="020B0400000000000000" pitchFamily="50" charset="-128"/>
                        <a:ea typeface="BIZ UDPゴシック" panose="020B0400000000000000" pitchFamily="50" charset="-128"/>
                      </a:endParaRPr>
                    </a:p>
                    <a:p>
                      <a:pPr marL="288000" lvl="0"/>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今年度から河南町・太子町・千早赤阪村のコーディネーターも参加</a:t>
                      </a:r>
                      <a:endParaRPr kumimoji="1" lang="en-US" altLang="ja-JP" sz="1400" dirty="0">
                        <a:latin typeface="BIZ UDPゴシック" panose="020B0400000000000000" pitchFamily="50" charset="-128"/>
                        <a:ea typeface="BIZ UDPゴシック" panose="020B0400000000000000" pitchFamily="50" charset="-128"/>
                      </a:endParaRPr>
                    </a:p>
                    <a:p>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方向性</a:t>
                      </a:r>
                      <a:r>
                        <a:rPr kumimoji="1" lang="en-US" altLang="ja-JP" sz="1400" dirty="0">
                          <a:latin typeface="BIZ UDPゴシック" panose="020B0400000000000000" pitchFamily="50" charset="-128"/>
                          <a:ea typeface="BIZ UDPゴシック" panose="020B0400000000000000" pitchFamily="50" charset="-128"/>
                        </a:rPr>
                        <a:t>】</a:t>
                      </a:r>
                    </a:p>
                    <a:p>
                      <a:pPr marL="285750" indent="-285750">
                        <a:buFont typeface="Wingdings" panose="05000000000000000000" pitchFamily="2" charset="2"/>
                        <a:buChar char="ü"/>
                      </a:pPr>
                      <a:r>
                        <a:rPr kumimoji="1" lang="ja-JP" altLang="en-US" sz="1400" dirty="0">
                          <a:latin typeface="BIZ UDPゴシック" panose="020B0400000000000000" pitchFamily="50" charset="-128"/>
                          <a:ea typeface="BIZ UDPゴシック" panose="020B0400000000000000" pitchFamily="50" charset="-128"/>
                        </a:rPr>
                        <a:t>既存のコミュニティ等を活かす</a:t>
                      </a:r>
                      <a:endParaRPr kumimoji="1" lang="en-US" altLang="ja-JP" sz="1400" dirty="0">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開催実績</a:t>
                      </a:r>
                      <a:r>
                        <a:rPr kumimoji="1" lang="en-US" altLang="ja-JP" sz="1400" dirty="0">
                          <a:latin typeface="BIZ UDPゴシック" panose="020B0400000000000000" pitchFamily="50" charset="-128"/>
                          <a:ea typeface="BIZ UDPゴシック" panose="020B0400000000000000" pitchFamily="50" charset="-128"/>
                        </a:rPr>
                        <a:t>】</a:t>
                      </a:r>
                    </a:p>
                    <a:p>
                      <a:pPr marL="285750" indent="-285750">
                        <a:buFont typeface="Wingdings" panose="05000000000000000000" pitchFamily="2" charset="2"/>
                        <a:buChar char="ü"/>
                      </a:pPr>
                      <a:r>
                        <a:rPr kumimoji="1" lang="ja-JP" altLang="en-US" sz="1400" dirty="0">
                          <a:latin typeface="BIZ UDPゴシック" panose="020B0400000000000000" pitchFamily="50" charset="-128"/>
                          <a:ea typeface="BIZ UDPゴシック" panose="020B0400000000000000" pitchFamily="50" charset="-128"/>
                        </a:rPr>
                        <a:t>令和７年</a:t>
                      </a:r>
                      <a:r>
                        <a:rPr kumimoji="1" lang="en-US" altLang="ja-JP" sz="1400" dirty="0">
                          <a:latin typeface="BIZ UDPゴシック" panose="020B0400000000000000" pitchFamily="50" charset="-128"/>
                          <a:ea typeface="BIZ UDPゴシック" panose="020B0400000000000000" pitchFamily="50" charset="-128"/>
                        </a:rPr>
                        <a:t>12</a:t>
                      </a:r>
                      <a:r>
                        <a:rPr kumimoji="1" lang="ja-JP" altLang="en-US" sz="1400" dirty="0">
                          <a:latin typeface="BIZ UDPゴシック" panose="020B0400000000000000" pitchFamily="50" charset="-128"/>
                          <a:ea typeface="BIZ UDPゴシック" panose="020B0400000000000000" pitchFamily="50" charset="-128"/>
                        </a:rPr>
                        <a:t>月</a:t>
                      </a:r>
                      <a:r>
                        <a:rPr kumimoji="1" lang="en-US" altLang="ja-JP" sz="1400" dirty="0">
                          <a:latin typeface="BIZ UDPゴシック" panose="020B0400000000000000" pitchFamily="50" charset="-128"/>
                          <a:ea typeface="BIZ UDPゴシック" panose="020B0400000000000000" pitchFamily="50" charset="-128"/>
                        </a:rPr>
                        <a:t>19</a:t>
                      </a:r>
                      <a:r>
                        <a:rPr kumimoji="1" lang="ja-JP" altLang="en-US" sz="1400" dirty="0">
                          <a:latin typeface="BIZ UDPゴシック" panose="020B0400000000000000" pitchFamily="50" charset="-128"/>
                          <a:ea typeface="BIZ UDPゴシック" panose="020B0400000000000000" pitchFamily="50" charset="-128"/>
                        </a:rPr>
                        <a:t>日</a:t>
                      </a:r>
                      <a:endParaRPr kumimoji="1" lang="en-US" altLang="ja-JP" sz="1400" dirty="0">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endParaRPr kumimoji="1" lang="ja-JP" altLang="en-US" sz="14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846471513"/>
                  </a:ext>
                </a:extLst>
              </a:tr>
              <a:tr h="909776">
                <a:tc>
                  <a:txBody>
                    <a:bodyPr/>
                    <a:lstStyle/>
                    <a:p>
                      <a:pPr algn="l"/>
                      <a:r>
                        <a:rPr kumimoji="1" lang="ja-JP" altLang="en-US" sz="1600" dirty="0">
                          <a:latin typeface="BIZ UDPゴシック" panose="020B0400000000000000" pitchFamily="50" charset="-128"/>
                          <a:ea typeface="BIZ UDPゴシック" panose="020B0400000000000000" pitchFamily="50" charset="-128"/>
                        </a:rPr>
                        <a:t>コーディネーター</a:t>
                      </a:r>
                    </a:p>
                  </a:txBody>
                  <a:tcPr anchor="ctr"/>
                </a:tc>
                <a:tc gridSpan="2">
                  <a:txBody>
                    <a:bodyPr/>
                    <a:lstStyle/>
                    <a:p>
                      <a:pPr marL="285750" indent="-285750">
                        <a:buFont typeface="Wingdings" panose="05000000000000000000" pitchFamily="2" charset="2"/>
                        <a:buChar char="ü"/>
                      </a:pPr>
                      <a:r>
                        <a:rPr kumimoji="1" lang="ja-JP" altLang="en-US" sz="1400" dirty="0">
                          <a:latin typeface="BIZ UDPゴシック" panose="020B0400000000000000" pitchFamily="50" charset="-128"/>
                          <a:ea typeface="BIZ UDPゴシック" panose="020B0400000000000000" pitchFamily="50" charset="-128"/>
                        </a:rPr>
                        <a:t>支援拠点が各市町村のコーディネーターと繋がり、困りごとなどの相談を受け、必要に応じて助言や伴走支援を実施</a:t>
                      </a:r>
                      <a:endParaRPr kumimoji="1" lang="en-US" altLang="ja-JP" sz="1200" dirty="0">
                        <a:latin typeface="BIZ UDPゴシック" panose="020B0400000000000000" pitchFamily="50" charset="-128"/>
                        <a:ea typeface="BIZ UDPゴシック" panose="020B0400000000000000" pitchFamily="50" charset="-128"/>
                      </a:endParaRPr>
                    </a:p>
                    <a:p>
                      <a:pPr marL="288000" indent="0">
                        <a:buFont typeface="Wingdings" panose="05000000000000000000" pitchFamily="2" charset="2"/>
                        <a:buNone/>
                      </a:pPr>
                      <a:endParaRPr kumimoji="1" lang="ja-JP" altLang="en-US" sz="1400" dirty="0">
                        <a:latin typeface="BIZ UDPゴシック" panose="020B0400000000000000" pitchFamily="50" charset="-128"/>
                        <a:ea typeface="BIZ UDPゴシック" panose="020B0400000000000000" pitchFamily="50" charset="-128"/>
                      </a:endParaRPr>
                    </a:p>
                  </a:txBody>
                  <a:tcPr/>
                </a:tc>
                <a:tc hMerge="1">
                  <a:txBody>
                    <a:bodyPr/>
                    <a:lstStyle/>
                    <a:p>
                      <a:endParaRPr kumimoji="1" lang="ja-JP" altLang="en-US" sz="14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554251880"/>
                  </a:ext>
                </a:extLst>
              </a:tr>
              <a:tr h="1150599">
                <a:tc>
                  <a:txBody>
                    <a:bodyPr/>
                    <a:lstStyle/>
                    <a:p>
                      <a:pPr algn="l"/>
                      <a:r>
                        <a:rPr kumimoji="1" lang="ja-JP" altLang="en-US" sz="1600" dirty="0">
                          <a:latin typeface="BIZ UDPゴシック" panose="020B0400000000000000" pitchFamily="50" charset="-128"/>
                          <a:ea typeface="BIZ UDPゴシック" panose="020B0400000000000000" pitchFamily="50" charset="-128"/>
                        </a:rPr>
                        <a:t>協議の場</a:t>
                      </a:r>
                    </a:p>
                  </a:txBody>
                  <a:tcPr anchor="ctr"/>
                </a:tc>
                <a:tc gridSpan="2">
                  <a:txBody>
                    <a:bodyPr/>
                    <a:lstStyle/>
                    <a:p>
                      <a:pPr marL="285750" indent="-285750">
                        <a:buFont typeface="Wingdings" panose="05000000000000000000" pitchFamily="2" charset="2"/>
                        <a:buChar char="ü"/>
                      </a:pPr>
                      <a:r>
                        <a:rPr kumimoji="1" lang="ja-JP" altLang="en-US" sz="1400" dirty="0">
                          <a:latin typeface="BIZ UDPゴシック" panose="020B0400000000000000" pitchFamily="50" charset="-128"/>
                          <a:ea typeface="BIZ UDPゴシック" panose="020B0400000000000000" pitchFamily="50" charset="-128"/>
                        </a:rPr>
                        <a:t>支援拠点が圏域内の各市町村の協議の場に参加し現状を把握</a:t>
                      </a:r>
                      <a:endParaRPr kumimoji="1" lang="en-US" altLang="ja-JP" sz="1400" dirty="0">
                        <a:latin typeface="BIZ UDPゴシック" panose="020B0400000000000000" pitchFamily="50" charset="-128"/>
                        <a:ea typeface="BIZ UDPゴシック" panose="020B0400000000000000"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400" dirty="0">
                          <a:latin typeface="BIZ UDPゴシック" panose="020B0400000000000000" pitchFamily="50" charset="-128"/>
                          <a:ea typeface="BIZ UDPゴシック" panose="020B0400000000000000" pitchFamily="50" charset="-128"/>
                        </a:rPr>
                        <a:t>各市、運営状況に格差があることが判明</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ü"/>
                      </a:pPr>
                      <a:r>
                        <a:rPr kumimoji="1" lang="ja-JP" altLang="en-US" sz="1400" dirty="0">
                          <a:latin typeface="BIZ UDPゴシック" panose="020B0400000000000000" pitchFamily="50" charset="-128"/>
                          <a:ea typeface="BIZ UDPゴシック" panose="020B0400000000000000" pitchFamily="50" charset="-128"/>
                        </a:rPr>
                        <a:t>協議の場の運営に関して、コーディネーターに対する支援の一環として必要な支援を提供</a:t>
                      </a:r>
                      <a:endParaRPr kumimoji="1" lang="en-US" altLang="ja-JP" sz="1400" dirty="0">
                        <a:latin typeface="BIZ UDPゴシック" panose="020B0400000000000000" pitchFamily="50" charset="-128"/>
                        <a:ea typeface="BIZ UDPゴシック" panose="020B0400000000000000" pitchFamily="50" charset="-128"/>
                      </a:endParaRPr>
                    </a:p>
                    <a:p>
                      <a:pPr marL="0" indent="0">
                        <a:buFont typeface="Wingdings" panose="05000000000000000000" pitchFamily="2" charset="2"/>
                        <a:buNone/>
                      </a:pPr>
                      <a:endParaRPr kumimoji="1" lang="ja-JP" altLang="en-US" sz="1400" dirty="0">
                        <a:latin typeface="BIZ UDPゴシック" panose="020B0400000000000000" pitchFamily="50" charset="-128"/>
                        <a:ea typeface="BIZ UDPゴシック" panose="020B0400000000000000" pitchFamily="50" charset="-128"/>
                      </a:endParaRPr>
                    </a:p>
                  </a:txBody>
                  <a:tcPr/>
                </a:tc>
                <a:tc hMerge="1">
                  <a:txBody>
                    <a:bodyPr/>
                    <a:lstStyle/>
                    <a:p>
                      <a:r>
                        <a:rPr kumimoji="1" lang="ja-JP" altLang="en-US" sz="1400" dirty="0">
                          <a:latin typeface="BIZ UDPゴシック" panose="020B0400000000000000" pitchFamily="50" charset="-128"/>
                          <a:ea typeface="BIZ UDPゴシック" panose="020B0400000000000000" pitchFamily="50" charset="-128"/>
                        </a:rPr>
                        <a:t>藤井寺市について</a:t>
                      </a:r>
                    </a:p>
                  </a:txBody>
                  <a:tcPr/>
                </a:tc>
                <a:extLst>
                  <a:ext uri="{0D108BD9-81ED-4DB2-BD59-A6C34878D82A}">
                    <a16:rowId xmlns:a16="http://schemas.microsoft.com/office/drawing/2014/main" val="544535968"/>
                  </a:ext>
                </a:extLst>
              </a:tr>
            </a:tbl>
          </a:graphicData>
        </a:graphic>
      </p:graphicFrame>
      <p:sp>
        <p:nvSpPr>
          <p:cNvPr id="10" name="テキスト ボックス 9">
            <a:extLst>
              <a:ext uri="{FF2B5EF4-FFF2-40B4-BE49-F238E27FC236}">
                <a16:creationId xmlns:a16="http://schemas.microsoft.com/office/drawing/2014/main" id="{CC240798-71D2-4E90-9AE9-E1CB290AF7A1}"/>
              </a:ext>
            </a:extLst>
          </p:cNvPr>
          <p:cNvSpPr txBox="1"/>
          <p:nvPr/>
        </p:nvSpPr>
        <p:spPr>
          <a:xfrm>
            <a:off x="560510" y="890533"/>
            <a:ext cx="8601076" cy="369332"/>
          </a:xfrm>
          <a:prstGeom prst="rect">
            <a:avLst/>
          </a:prstGeom>
          <a:solidFill>
            <a:schemeClr val="accent1">
              <a:lumMod val="7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活動実績</a:t>
            </a:r>
            <a:endParaRPr kumimoji="1" lang="en-US" altLang="ja-JP" sz="1800" b="1" i="0" u="none" strike="noStrike" kern="120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p:txBody>
      </p:sp>
      <p:sp>
        <p:nvSpPr>
          <p:cNvPr id="5" name="スライド番号プレースホルダー 1">
            <a:extLst>
              <a:ext uri="{FF2B5EF4-FFF2-40B4-BE49-F238E27FC236}">
                <a16:creationId xmlns:a16="http://schemas.microsoft.com/office/drawing/2014/main" id="{D236D9A4-2283-4501-A8BE-0B4E42962DE8}"/>
              </a:ext>
            </a:extLst>
          </p:cNvPr>
          <p:cNvSpPr>
            <a:spLocks noGrp="1"/>
          </p:cNvSpPr>
          <p:nvPr>
            <p:ph type="sldNum" sz="quarter" idx="12"/>
          </p:nvPr>
        </p:nvSpPr>
        <p:spPr>
          <a:xfrm>
            <a:off x="9224962" y="6356352"/>
            <a:ext cx="975579" cy="365125"/>
          </a:xfrm>
        </p:spPr>
        <p:txBody>
          <a:bodyPr/>
          <a:lstStyle/>
          <a:p>
            <a:fld id="{A2760AAB-A56C-44F1-8788-E124C16069A2}" type="slidenum">
              <a:rPr kumimoji="1" lang="ja-JP" altLang="en-US" smtClean="0"/>
              <a:t>4</a:t>
            </a:fld>
            <a:endParaRPr kumimoji="1" lang="ja-JP" altLang="en-US" dirty="0"/>
          </a:p>
        </p:txBody>
      </p:sp>
    </p:spTree>
    <p:extLst>
      <p:ext uri="{BB962C8B-B14F-4D97-AF65-F5344CB8AC3E}">
        <p14:creationId xmlns:p14="http://schemas.microsoft.com/office/powerpoint/2010/main" val="15449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8624F50-D8D8-4F18-8B5C-6E370ACDFA1F}"/>
              </a:ext>
            </a:extLst>
          </p:cNvPr>
          <p:cNvSpPr txBox="1"/>
          <p:nvPr/>
        </p:nvSpPr>
        <p:spPr>
          <a:xfrm>
            <a:off x="451285" y="122760"/>
            <a:ext cx="9343346" cy="461665"/>
          </a:xfrm>
          <a:prstGeom prst="rect">
            <a:avLst/>
          </a:prstGeom>
          <a:noFill/>
        </p:spPr>
        <p:txBody>
          <a:bodyPr wrap="square">
            <a:spAutoFit/>
          </a:bodyPr>
          <a:lstStyle/>
          <a:p>
            <a:r>
              <a:rPr lang="ja-JP" altLang="en-US" sz="2400" b="1" dirty="0">
                <a:latin typeface="BIZ UDゴシック" panose="020B0400000000000000" pitchFamily="49" charset="-128"/>
                <a:ea typeface="BIZ UDゴシック" panose="020B0400000000000000" pitchFamily="49" charset="-128"/>
                <a:cs typeface="Times New Roman" panose="02020603050405020304" pitchFamily="18" charset="0"/>
              </a:rPr>
              <a:t>医療的ケア児等コーディネーターについて</a:t>
            </a:r>
            <a:endParaRPr lang="ja-JP" altLang="en-US" sz="2400" b="1" dirty="0">
              <a:latin typeface="BIZ UDゴシック" panose="020B0400000000000000" pitchFamily="49" charset="-128"/>
              <a:ea typeface="BIZ UDゴシック" panose="020B0400000000000000" pitchFamily="49" charset="-128"/>
            </a:endParaRPr>
          </a:p>
        </p:txBody>
      </p:sp>
      <p:sp>
        <p:nvSpPr>
          <p:cNvPr id="11" name="テキスト ボックス 10">
            <a:extLst>
              <a:ext uri="{FF2B5EF4-FFF2-40B4-BE49-F238E27FC236}">
                <a16:creationId xmlns:a16="http://schemas.microsoft.com/office/drawing/2014/main" id="{1A5AEDE0-3C78-462B-B84F-1C52429708F9}"/>
              </a:ext>
            </a:extLst>
          </p:cNvPr>
          <p:cNvSpPr txBox="1"/>
          <p:nvPr/>
        </p:nvSpPr>
        <p:spPr>
          <a:xfrm>
            <a:off x="441447" y="876715"/>
            <a:ext cx="9023106" cy="4555093"/>
          </a:xfrm>
          <a:prstGeom prst="rect">
            <a:avLst/>
          </a:prstGeom>
          <a:noFill/>
        </p:spPr>
        <p:txBody>
          <a:bodyPr wrap="square">
            <a:spAutoFit/>
          </a:bodyPr>
          <a:lstStyle/>
          <a:p>
            <a:pPr marR="0" lvl="0" algn="l" defTabSz="457211" rtl="0" eaLnBrk="1" fontAlgn="auto" latinLnBrk="0" hangingPunct="1">
              <a:lnSpc>
                <a:spcPct val="100000"/>
              </a:lnSpc>
              <a:spcBef>
                <a:spcPts val="0"/>
              </a:spcBef>
              <a:spcAft>
                <a:spcPts val="0"/>
              </a:spcAft>
              <a:buClrTx/>
              <a:buSzTx/>
              <a:tabLst/>
              <a:defRPr/>
            </a:pPr>
            <a:r>
              <a:rPr lang="ja-JP" altLang="en-US" dirty="0">
                <a:solidFill>
                  <a:prstClr val="black"/>
                </a:solidFill>
                <a:latin typeface="BIZ UDゴシック" panose="020B0400000000000000" pitchFamily="49" charset="-128"/>
                <a:ea typeface="BIZ UDゴシック" panose="020B0400000000000000" pitchFamily="49" charset="-128"/>
              </a:rPr>
              <a:t>医療的ケア児等コーディネーター養成研修等事業</a:t>
            </a:r>
            <a:endParaRPr lang="en-US" altLang="ja-JP"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＜沿革＞</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■平成</a:t>
            </a:r>
            <a:r>
              <a:rPr lang="en-US" altLang="ja-JP" sz="1600" dirty="0">
                <a:solidFill>
                  <a:prstClr val="black"/>
                </a:solidFill>
                <a:latin typeface="BIZ UDゴシック" panose="020B0400000000000000" pitchFamily="49" charset="-128"/>
                <a:ea typeface="BIZ UDゴシック" panose="020B0400000000000000" pitchFamily="49" charset="-128"/>
              </a:rPr>
              <a:t>29</a:t>
            </a:r>
            <a:r>
              <a:rPr lang="ja-JP" altLang="en-US" sz="1600" dirty="0">
                <a:solidFill>
                  <a:prstClr val="black"/>
                </a:solidFill>
                <a:latin typeface="BIZ UDゴシック" panose="020B0400000000000000" pitchFamily="49" charset="-128"/>
                <a:ea typeface="BIZ UDゴシック" panose="020B0400000000000000" pitchFamily="49" charset="-128"/>
              </a:rPr>
              <a:t>年度</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地域生活支援促進事業の１つとして位置づけ（実施主体：都道府県及び指定都市）</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医療的ケア児等コーディネーターを「医療的ケア児等の支援を総合調整する者」とし、</a:t>
            </a:r>
            <a:br>
              <a:rPr lang="en-US" altLang="ja-JP" sz="1600" dirty="0">
                <a:solidFill>
                  <a:prstClr val="black"/>
                </a:solidFill>
                <a:latin typeface="BIZ UDゴシック" panose="020B0400000000000000" pitchFamily="49" charset="-128"/>
                <a:ea typeface="BIZ UDゴシック" panose="020B0400000000000000" pitchFamily="49" charset="-128"/>
              </a:rPr>
            </a:br>
            <a:r>
              <a:rPr lang="ja-JP" altLang="en-US" sz="1600" dirty="0">
                <a:solidFill>
                  <a:prstClr val="black"/>
                </a:solidFill>
                <a:latin typeface="BIZ UDゴシック" panose="020B0400000000000000" pitchFamily="49" charset="-128"/>
                <a:ea typeface="BIZ UDゴシック" panose="020B0400000000000000" pitchFamily="49" charset="-128"/>
              </a:rPr>
              <a:t>養成研修のカリキュラムを国が提示</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医療的ケア児等コーディネーターとして相談支援専門員、保健師、訪問看護師を想定</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■平成</a:t>
            </a:r>
            <a:r>
              <a:rPr lang="en-US" altLang="ja-JP" sz="1600" dirty="0">
                <a:solidFill>
                  <a:prstClr val="black"/>
                </a:solidFill>
                <a:latin typeface="BIZ UDゴシック" panose="020B0400000000000000" pitchFamily="49" charset="-128"/>
                <a:ea typeface="BIZ UDゴシック" panose="020B0400000000000000" pitchFamily="49" charset="-128"/>
              </a:rPr>
              <a:t>31</a:t>
            </a:r>
            <a:r>
              <a:rPr lang="ja-JP" altLang="en-US" sz="1600" dirty="0">
                <a:solidFill>
                  <a:prstClr val="black"/>
                </a:solidFill>
                <a:latin typeface="BIZ UDゴシック" panose="020B0400000000000000" pitchFamily="49" charset="-128"/>
                <a:ea typeface="BIZ UDゴシック" panose="020B0400000000000000" pitchFamily="49" charset="-128"/>
              </a:rPr>
              <a:t>年度</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4400" marR="0" lvl="0" indent="-28440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大阪府において「医療的ケア児等コーディネーター養成研修」を開始</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4400" marR="0" lvl="0" indent="-28440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国が提示するカリキュラムに沿って科目・講師を選定</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4400" marR="0" lvl="0" indent="-28440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u="sng" dirty="0">
                <a:solidFill>
                  <a:prstClr val="black"/>
                </a:solidFill>
                <a:latin typeface="BIZ UDゴシック" panose="020B0400000000000000" pitchFamily="49" charset="-128"/>
                <a:ea typeface="BIZ UDゴシック" panose="020B0400000000000000" pitchFamily="49" charset="-128"/>
              </a:rPr>
              <a:t>医療的ケア児等コーディネーターが協議の場へ参画することをねらいとして</a:t>
            </a:r>
            <a:r>
              <a:rPr lang="ja-JP" altLang="en-US" sz="1600" dirty="0">
                <a:solidFill>
                  <a:prstClr val="black"/>
                </a:solidFill>
                <a:latin typeface="BIZ UDゴシック" panose="020B0400000000000000" pitchFamily="49" charset="-128"/>
                <a:ea typeface="BIZ UDゴシック" panose="020B0400000000000000" pitchFamily="49" charset="-128"/>
              </a:rPr>
              <a:t>、市町村による</a:t>
            </a:r>
            <a:br>
              <a:rPr lang="en-US" altLang="ja-JP" sz="1600" dirty="0">
                <a:solidFill>
                  <a:prstClr val="black"/>
                </a:solidFill>
                <a:latin typeface="BIZ UDゴシック" panose="020B0400000000000000" pitchFamily="49" charset="-128"/>
                <a:ea typeface="BIZ UDゴシック" panose="020B0400000000000000" pitchFamily="49" charset="-128"/>
              </a:rPr>
            </a:br>
            <a:r>
              <a:rPr lang="ja-JP" altLang="en-US" sz="1600" dirty="0">
                <a:solidFill>
                  <a:prstClr val="black"/>
                </a:solidFill>
                <a:latin typeface="BIZ UDゴシック" panose="020B0400000000000000" pitchFamily="49" charset="-128"/>
                <a:ea typeface="BIZ UDゴシック" panose="020B0400000000000000" pitchFamily="49" charset="-128"/>
              </a:rPr>
              <a:t>推薦形式で受講生を募集</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4400" marR="0" lvl="0" indent="-28440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＜これまでの課題＞</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１．医療的ケア児支援センター設置に伴う府域全体の相談支援体制の再構築</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２．医療的ケア児等コーディネーターの役割の具体化</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　　（市町村配置担当課・研修受講生に対しての発信）</a:t>
            </a:r>
            <a:endParaRPr lang="en-US" altLang="ja-JP" sz="1600" dirty="0">
              <a:solidFill>
                <a:prstClr val="black"/>
              </a:solidFill>
              <a:latin typeface="BIZ UDゴシック" panose="020B0400000000000000" pitchFamily="49" charset="-128"/>
              <a:ea typeface="BIZ UDゴシック" panose="020B0400000000000000" pitchFamily="49" charset="-128"/>
            </a:endParaRPr>
          </a:p>
        </p:txBody>
      </p:sp>
      <p:sp>
        <p:nvSpPr>
          <p:cNvPr id="2" name="スライド番号プレースホルダー 1">
            <a:extLst>
              <a:ext uri="{FF2B5EF4-FFF2-40B4-BE49-F238E27FC236}">
                <a16:creationId xmlns:a16="http://schemas.microsoft.com/office/drawing/2014/main" id="{BAA152D7-44EE-4BA4-A988-EED30AEBD1BD}"/>
              </a:ext>
            </a:extLst>
          </p:cNvPr>
          <p:cNvSpPr>
            <a:spLocks noGrp="1"/>
          </p:cNvSpPr>
          <p:nvPr>
            <p:ph type="sldNum" sz="quarter" idx="12"/>
          </p:nvPr>
        </p:nvSpPr>
        <p:spPr/>
        <p:txBody>
          <a:bodyPr/>
          <a:lstStyle/>
          <a:p>
            <a:fld id="{A2760AAB-A56C-44F1-8788-E124C16069A2}" type="slidenum">
              <a:rPr kumimoji="1" lang="ja-JP" altLang="en-US" smtClean="0"/>
              <a:t>5</a:t>
            </a:fld>
            <a:endParaRPr kumimoji="1" lang="ja-JP" altLang="en-US" dirty="0"/>
          </a:p>
        </p:txBody>
      </p:sp>
    </p:spTree>
    <p:extLst>
      <p:ext uri="{BB962C8B-B14F-4D97-AF65-F5344CB8AC3E}">
        <p14:creationId xmlns:p14="http://schemas.microsoft.com/office/powerpoint/2010/main" val="3058615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D572FDB-1255-4433-BA81-45B89EE116DB}"/>
              </a:ext>
            </a:extLst>
          </p:cNvPr>
          <p:cNvSpPr txBox="1"/>
          <p:nvPr/>
        </p:nvSpPr>
        <p:spPr>
          <a:xfrm>
            <a:off x="451285" y="122760"/>
            <a:ext cx="9343346" cy="461665"/>
          </a:xfrm>
          <a:prstGeom prst="rect">
            <a:avLst/>
          </a:prstGeom>
          <a:noFill/>
        </p:spPr>
        <p:txBody>
          <a:bodyPr wrap="square">
            <a:spAutoFit/>
          </a:bodyPr>
          <a:lstStyle/>
          <a:p>
            <a:r>
              <a:rPr lang="ja-JP" altLang="en-US" sz="2400" b="1" dirty="0">
                <a:latin typeface="BIZ UDゴシック" panose="020B0400000000000000" pitchFamily="49" charset="-128"/>
                <a:ea typeface="BIZ UDゴシック" panose="020B0400000000000000" pitchFamily="49" charset="-128"/>
                <a:cs typeface="Times New Roman" panose="02020603050405020304" pitchFamily="18" charset="0"/>
              </a:rPr>
              <a:t>医療的ケア児等コーディネーターについて</a:t>
            </a:r>
            <a:endParaRPr lang="ja-JP" altLang="en-US" sz="2400" b="1" dirty="0">
              <a:latin typeface="BIZ UDゴシック" panose="020B0400000000000000" pitchFamily="49" charset="-128"/>
              <a:ea typeface="BIZ UDゴシック" panose="020B0400000000000000" pitchFamily="49" charset="-128"/>
            </a:endParaRPr>
          </a:p>
        </p:txBody>
      </p:sp>
      <p:pic>
        <p:nvPicPr>
          <p:cNvPr id="5" name="図 4">
            <a:extLst>
              <a:ext uri="{FF2B5EF4-FFF2-40B4-BE49-F238E27FC236}">
                <a16:creationId xmlns:a16="http://schemas.microsoft.com/office/drawing/2014/main" id="{56FDEAD0-CFE0-4143-93FC-192D7DFEFD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4909" y="831415"/>
            <a:ext cx="9343346" cy="5965041"/>
          </a:xfrm>
          <a:prstGeom prst="rect">
            <a:avLst/>
          </a:prstGeom>
        </p:spPr>
      </p:pic>
      <p:sp>
        <p:nvSpPr>
          <p:cNvPr id="6" name="四角形: 角を丸くする 5">
            <a:extLst>
              <a:ext uri="{FF2B5EF4-FFF2-40B4-BE49-F238E27FC236}">
                <a16:creationId xmlns:a16="http://schemas.microsoft.com/office/drawing/2014/main" id="{C807648A-C635-42F9-A61A-18C40EC7B766}"/>
              </a:ext>
            </a:extLst>
          </p:cNvPr>
          <p:cNvSpPr/>
          <p:nvPr/>
        </p:nvSpPr>
        <p:spPr>
          <a:xfrm>
            <a:off x="6827513" y="3929034"/>
            <a:ext cx="1952302" cy="317651"/>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四角形: 角を丸くする 6">
            <a:extLst>
              <a:ext uri="{FF2B5EF4-FFF2-40B4-BE49-F238E27FC236}">
                <a16:creationId xmlns:a16="http://schemas.microsoft.com/office/drawing/2014/main" id="{23723A61-280F-4291-9F85-AF923720532B}"/>
              </a:ext>
            </a:extLst>
          </p:cNvPr>
          <p:cNvSpPr/>
          <p:nvPr/>
        </p:nvSpPr>
        <p:spPr>
          <a:xfrm>
            <a:off x="6827513" y="4973096"/>
            <a:ext cx="1952302" cy="199004"/>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 角を丸くする 7">
            <a:extLst>
              <a:ext uri="{FF2B5EF4-FFF2-40B4-BE49-F238E27FC236}">
                <a16:creationId xmlns:a16="http://schemas.microsoft.com/office/drawing/2014/main" id="{F2023062-8A93-41E9-9C7E-AD8CD16EBB46}"/>
              </a:ext>
            </a:extLst>
          </p:cNvPr>
          <p:cNvSpPr/>
          <p:nvPr/>
        </p:nvSpPr>
        <p:spPr>
          <a:xfrm>
            <a:off x="6816277" y="2227278"/>
            <a:ext cx="1952302" cy="199004"/>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a:extLst>
              <a:ext uri="{FF2B5EF4-FFF2-40B4-BE49-F238E27FC236}">
                <a16:creationId xmlns:a16="http://schemas.microsoft.com/office/drawing/2014/main" id="{F86548BA-387E-47D5-A55B-26EC26F60115}"/>
              </a:ext>
            </a:extLst>
          </p:cNvPr>
          <p:cNvSpPr>
            <a:spLocks noGrp="1"/>
          </p:cNvSpPr>
          <p:nvPr>
            <p:ph type="sldNum" sz="quarter" idx="12"/>
          </p:nvPr>
        </p:nvSpPr>
        <p:spPr/>
        <p:txBody>
          <a:bodyPr/>
          <a:lstStyle/>
          <a:p>
            <a:fld id="{A2760AAB-A56C-44F1-8788-E124C16069A2}" type="slidenum">
              <a:rPr kumimoji="1" lang="ja-JP" altLang="en-US" smtClean="0"/>
              <a:t>6</a:t>
            </a:fld>
            <a:endParaRPr kumimoji="1" lang="ja-JP" altLang="en-US"/>
          </a:p>
        </p:txBody>
      </p:sp>
    </p:spTree>
    <p:extLst>
      <p:ext uri="{BB962C8B-B14F-4D97-AF65-F5344CB8AC3E}">
        <p14:creationId xmlns:p14="http://schemas.microsoft.com/office/powerpoint/2010/main" val="3621059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8624F50-D8D8-4F18-8B5C-6E370ACDFA1F}"/>
              </a:ext>
            </a:extLst>
          </p:cNvPr>
          <p:cNvSpPr txBox="1"/>
          <p:nvPr/>
        </p:nvSpPr>
        <p:spPr>
          <a:xfrm>
            <a:off x="451285" y="122760"/>
            <a:ext cx="9343346" cy="461665"/>
          </a:xfrm>
          <a:prstGeom prst="rect">
            <a:avLst/>
          </a:prstGeom>
          <a:noFill/>
        </p:spPr>
        <p:txBody>
          <a:bodyPr wrap="square">
            <a:spAutoFit/>
          </a:bodyPr>
          <a:lstStyle/>
          <a:p>
            <a:r>
              <a:rPr lang="ja-JP" altLang="en-US" sz="2400" b="1" dirty="0">
                <a:latin typeface="BIZ UDゴシック" panose="020B0400000000000000" pitchFamily="49" charset="-128"/>
                <a:ea typeface="BIZ UDゴシック" panose="020B0400000000000000" pitchFamily="49" charset="-128"/>
                <a:cs typeface="Times New Roman" panose="02020603050405020304" pitchFamily="18" charset="0"/>
              </a:rPr>
              <a:t>医療的ケア児等コーディネーターについて</a:t>
            </a:r>
            <a:endParaRPr lang="ja-JP" altLang="en-US" sz="2400" b="1" dirty="0">
              <a:latin typeface="BIZ UDゴシック" panose="020B0400000000000000" pitchFamily="49" charset="-128"/>
              <a:ea typeface="BIZ UDゴシック" panose="020B0400000000000000" pitchFamily="49" charset="-128"/>
            </a:endParaRPr>
          </a:p>
        </p:txBody>
      </p:sp>
      <p:sp>
        <p:nvSpPr>
          <p:cNvPr id="11" name="テキスト ボックス 10">
            <a:extLst>
              <a:ext uri="{FF2B5EF4-FFF2-40B4-BE49-F238E27FC236}">
                <a16:creationId xmlns:a16="http://schemas.microsoft.com/office/drawing/2014/main" id="{1A5AEDE0-3C78-462B-B84F-1C52429708F9}"/>
              </a:ext>
            </a:extLst>
          </p:cNvPr>
          <p:cNvSpPr txBox="1"/>
          <p:nvPr/>
        </p:nvSpPr>
        <p:spPr>
          <a:xfrm>
            <a:off x="441447" y="876715"/>
            <a:ext cx="9023106" cy="5016758"/>
          </a:xfrm>
          <a:prstGeom prst="rect">
            <a:avLst/>
          </a:prstGeom>
          <a:noFill/>
        </p:spPr>
        <p:txBody>
          <a:bodyPr wrap="square">
            <a:spAutoFit/>
          </a:bodyPr>
          <a:lstStyle/>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＜研修における発信＞</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●医療的ケア児等コーディネーターの人物像</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en-US" altLang="ja-JP" sz="1600" dirty="0">
                <a:solidFill>
                  <a:prstClr val="black"/>
                </a:solidFill>
                <a:latin typeface="BIZ UDゴシック" panose="020B0400000000000000" pitchFamily="49" charset="-128"/>
                <a:ea typeface="BIZ UDゴシック" panose="020B0400000000000000" pitchFamily="49" charset="-128"/>
              </a:rPr>
              <a:t>【</a:t>
            </a:r>
            <a:r>
              <a:rPr lang="ja-JP" altLang="en-US" sz="1600" dirty="0">
                <a:solidFill>
                  <a:prstClr val="black"/>
                </a:solidFill>
                <a:latin typeface="BIZ UDゴシック" panose="020B0400000000000000" pitchFamily="49" charset="-128"/>
                <a:ea typeface="BIZ UDゴシック" panose="020B0400000000000000" pitchFamily="49" charset="-128"/>
              </a:rPr>
              <a:t>個別支援</a:t>
            </a:r>
            <a:r>
              <a:rPr lang="en-US" altLang="ja-JP" sz="1600" dirty="0">
                <a:solidFill>
                  <a:prstClr val="black"/>
                </a:solidFill>
                <a:latin typeface="BIZ UDゴシック" panose="020B0400000000000000" pitchFamily="49" charset="-128"/>
                <a:ea typeface="BIZ UDゴシック" panose="020B0400000000000000" pitchFamily="49" charset="-128"/>
              </a:rPr>
              <a:t>】</a:t>
            </a: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在宅移行期よりプッシュ的に医療的ケア児等に関わり、障がい福祉サービス利用の有無によらない「地域での相談相手」となること</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医療的ケア児等のライフステージを通して、中長期的な視点で支援の見通しを立てること</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en-US" altLang="ja-JP" sz="1600" dirty="0">
                <a:solidFill>
                  <a:prstClr val="black"/>
                </a:solidFill>
                <a:latin typeface="BIZ UDゴシック" panose="020B0400000000000000" pitchFamily="49" charset="-128"/>
                <a:ea typeface="BIZ UDゴシック" panose="020B0400000000000000" pitchFamily="49" charset="-128"/>
              </a:rPr>
              <a:t>【</a:t>
            </a:r>
            <a:r>
              <a:rPr lang="ja-JP" altLang="en-US" sz="1600" dirty="0">
                <a:solidFill>
                  <a:prstClr val="black"/>
                </a:solidFill>
                <a:latin typeface="BIZ UDゴシック" panose="020B0400000000000000" pitchFamily="49" charset="-128"/>
                <a:ea typeface="BIZ UDゴシック" panose="020B0400000000000000" pitchFamily="49" charset="-128"/>
              </a:rPr>
              <a:t>ネットワークづくり・地域づくり</a:t>
            </a:r>
            <a:r>
              <a:rPr lang="en-US" altLang="ja-JP" sz="1600" dirty="0">
                <a:solidFill>
                  <a:prstClr val="black"/>
                </a:solidFill>
                <a:latin typeface="BIZ UDゴシック" panose="020B0400000000000000" pitchFamily="49" charset="-128"/>
                <a:ea typeface="BIZ UDゴシック" panose="020B0400000000000000" pitchFamily="49" charset="-128"/>
              </a:rPr>
              <a:t>】</a:t>
            </a: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ケース経験を多く積むことが困難である分、１つの個別ケース経験を協議の場等により共有・フィードバックし、地域共有の財産にすること</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分野・制度のみにとらわれず、無いものを創出する視点だけでなく、有るものをどう活かすかの視点をもつこと</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●行政との協働</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市の現状、医療的ケア児の状況と支援機関のことを知ること</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活動の円滑化のため、「障害児福祉計画」に基づき、市と同じ目標を立てて活動方針を細かく定めていくこと</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indent="-285750" defTabSz="457211">
              <a:buFont typeface="Wingdings" panose="05000000000000000000" pitchFamily="2" charset="2"/>
              <a:buChar char="ü"/>
              <a:defRPr/>
            </a:pPr>
            <a:r>
              <a:rPr lang="ja-JP" altLang="en-US" sz="1600" dirty="0">
                <a:solidFill>
                  <a:prstClr val="black"/>
                </a:solidFill>
                <a:latin typeface="BIZ UDゴシック" panose="020B0400000000000000" pitchFamily="49" charset="-128"/>
                <a:ea typeface="BIZ UDゴシック" panose="020B0400000000000000" pitchFamily="49" charset="-128"/>
              </a:rPr>
              <a:t>事業委託等の行政によるバックアップを受け、各支援機関に対して「医療的ケア児等コーディネーター」について周知・情報発信をすることにより、医療的ケア児等の情報が入ってくる仕組みを作ること</a:t>
            </a:r>
            <a:endParaRPr lang="en-US" altLang="ja-JP" sz="1600" dirty="0">
              <a:solidFill>
                <a:prstClr val="black"/>
              </a:solidFill>
              <a:latin typeface="BIZ UDゴシック" panose="020B0400000000000000" pitchFamily="49" charset="-128"/>
              <a:ea typeface="BIZ UDゴシック" panose="020B0400000000000000" pitchFamily="49" charset="-128"/>
            </a:endParaRPr>
          </a:p>
        </p:txBody>
      </p:sp>
      <p:sp>
        <p:nvSpPr>
          <p:cNvPr id="2" name="スライド番号プレースホルダー 1">
            <a:extLst>
              <a:ext uri="{FF2B5EF4-FFF2-40B4-BE49-F238E27FC236}">
                <a16:creationId xmlns:a16="http://schemas.microsoft.com/office/drawing/2014/main" id="{B044C5AE-3C0A-4B29-AABF-8E11CC80626E}"/>
              </a:ext>
            </a:extLst>
          </p:cNvPr>
          <p:cNvSpPr>
            <a:spLocks noGrp="1"/>
          </p:cNvSpPr>
          <p:nvPr>
            <p:ph type="sldNum" sz="quarter" idx="12"/>
          </p:nvPr>
        </p:nvSpPr>
        <p:spPr/>
        <p:txBody>
          <a:bodyPr/>
          <a:lstStyle/>
          <a:p>
            <a:fld id="{A2760AAB-A56C-44F1-8788-E124C16069A2}" type="slidenum">
              <a:rPr kumimoji="1" lang="ja-JP" altLang="en-US" smtClean="0"/>
              <a:t>7</a:t>
            </a:fld>
            <a:endParaRPr kumimoji="1" lang="ja-JP" altLang="en-US"/>
          </a:p>
        </p:txBody>
      </p:sp>
    </p:spTree>
    <p:extLst>
      <p:ext uri="{BB962C8B-B14F-4D97-AF65-F5344CB8AC3E}">
        <p14:creationId xmlns:p14="http://schemas.microsoft.com/office/powerpoint/2010/main" val="2123100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8624F50-D8D8-4F18-8B5C-6E370ACDFA1F}"/>
              </a:ext>
            </a:extLst>
          </p:cNvPr>
          <p:cNvSpPr txBox="1"/>
          <p:nvPr/>
        </p:nvSpPr>
        <p:spPr>
          <a:xfrm>
            <a:off x="451285" y="122760"/>
            <a:ext cx="9343346" cy="461665"/>
          </a:xfrm>
          <a:prstGeom prst="rect">
            <a:avLst/>
          </a:prstGeom>
          <a:noFill/>
        </p:spPr>
        <p:txBody>
          <a:bodyPr wrap="square">
            <a:spAutoFit/>
          </a:bodyPr>
          <a:lstStyle/>
          <a:p>
            <a:r>
              <a:rPr lang="ja-JP" altLang="en-US" sz="2400" b="1" dirty="0">
                <a:latin typeface="BIZ UDゴシック" panose="020B0400000000000000" pitchFamily="49" charset="-128"/>
                <a:ea typeface="BIZ UDゴシック" panose="020B0400000000000000" pitchFamily="49" charset="-128"/>
                <a:cs typeface="Times New Roman" panose="02020603050405020304" pitchFamily="18" charset="0"/>
              </a:rPr>
              <a:t>医療的ケア児等コーディネーターについて</a:t>
            </a:r>
            <a:endParaRPr lang="ja-JP" altLang="en-US" sz="2400" b="1" dirty="0">
              <a:latin typeface="BIZ UDゴシック" panose="020B0400000000000000" pitchFamily="49" charset="-128"/>
              <a:ea typeface="BIZ UDゴシック" panose="020B0400000000000000" pitchFamily="49" charset="-128"/>
            </a:endParaRPr>
          </a:p>
        </p:txBody>
      </p:sp>
      <p:sp>
        <p:nvSpPr>
          <p:cNvPr id="11" name="テキスト ボックス 10">
            <a:extLst>
              <a:ext uri="{FF2B5EF4-FFF2-40B4-BE49-F238E27FC236}">
                <a16:creationId xmlns:a16="http://schemas.microsoft.com/office/drawing/2014/main" id="{1A5AEDE0-3C78-462B-B84F-1C52429708F9}"/>
              </a:ext>
            </a:extLst>
          </p:cNvPr>
          <p:cNvSpPr txBox="1"/>
          <p:nvPr/>
        </p:nvSpPr>
        <p:spPr>
          <a:xfrm>
            <a:off x="441447" y="876715"/>
            <a:ext cx="9023106" cy="2308324"/>
          </a:xfrm>
          <a:prstGeom prst="rect">
            <a:avLst/>
          </a:prstGeom>
          <a:noFill/>
        </p:spPr>
        <p:txBody>
          <a:bodyPr wrap="square">
            <a:spAutoFit/>
          </a:bodyPr>
          <a:lstStyle/>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＜今後の課題＞</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defTabSz="457211">
              <a:defRPr/>
            </a:pPr>
            <a:r>
              <a:rPr lang="ja-JP" altLang="en-US" sz="1600" dirty="0">
                <a:solidFill>
                  <a:prstClr val="black"/>
                </a:solidFill>
                <a:latin typeface="BIZ UDゴシック" panose="020B0400000000000000" pitchFamily="49" charset="-128"/>
                <a:ea typeface="BIZ UDゴシック" panose="020B0400000000000000" pitchFamily="49" charset="-128"/>
              </a:rPr>
              <a:t>１．医療的ケア児等コーディネーターの活動現場における課題の分析</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各市町村における配置形態や役割の考え方等について調査・分析</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各圏域の特徴を踏まえた相談支援体制の強化支援</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２．養成研修カリキュラムのさらなる見直し</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indent="-285750" defTabSz="457211">
              <a:buFont typeface="Wingdings" panose="05000000000000000000" pitchFamily="2" charset="2"/>
              <a:buChar char="ü"/>
              <a:defRPr/>
            </a:pPr>
            <a:r>
              <a:rPr lang="ja-JP" altLang="en-US" sz="1600" dirty="0">
                <a:solidFill>
                  <a:prstClr val="black"/>
                </a:solidFill>
                <a:latin typeface="BIZ UDゴシック" panose="020B0400000000000000" pitchFamily="49" charset="-128"/>
                <a:ea typeface="BIZ UDゴシック" panose="020B0400000000000000" pitchFamily="49" charset="-128"/>
              </a:rPr>
              <a:t>医療的ケア児等コーディネーターによる活動報告など、より実践的な内容の編入</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後任育成を見据えた講師やファシリテーター等の選定</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endParaRPr lang="en-US" altLang="ja-JP" sz="1600" dirty="0">
              <a:solidFill>
                <a:prstClr val="black"/>
              </a:solidFill>
              <a:latin typeface="BIZ UDゴシック" panose="020B0400000000000000" pitchFamily="49" charset="-128"/>
              <a:ea typeface="BIZ UDゴシック" panose="020B0400000000000000" pitchFamily="49" charset="-128"/>
            </a:endParaRPr>
          </a:p>
        </p:txBody>
      </p:sp>
      <p:sp>
        <p:nvSpPr>
          <p:cNvPr id="2" name="スライド番号プレースホルダー 1">
            <a:extLst>
              <a:ext uri="{FF2B5EF4-FFF2-40B4-BE49-F238E27FC236}">
                <a16:creationId xmlns:a16="http://schemas.microsoft.com/office/drawing/2014/main" id="{D0D4B719-75E5-4301-8946-86C27043A797}"/>
              </a:ext>
            </a:extLst>
          </p:cNvPr>
          <p:cNvSpPr>
            <a:spLocks noGrp="1"/>
          </p:cNvSpPr>
          <p:nvPr>
            <p:ph type="sldNum" sz="quarter" idx="12"/>
          </p:nvPr>
        </p:nvSpPr>
        <p:spPr/>
        <p:txBody>
          <a:bodyPr/>
          <a:lstStyle/>
          <a:p>
            <a:fld id="{A2760AAB-A56C-44F1-8788-E124C16069A2}" type="slidenum">
              <a:rPr kumimoji="1" lang="ja-JP" altLang="en-US" smtClean="0"/>
              <a:t>8</a:t>
            </a:fld>
            <a:endParaRPr kumimoji="1" lang="ja-JP" altLang="en-US"/>
          </a:p>
        </p:txBody>
      </p:sp>
      <p:sp>
        <p:nvSpPr>
          <p:cNvPr id="6" name="Rounded Rectangle 2">
            <a:extLst>
              <a:ext uri="{FF2B5EF4-FFF2-40B4-BE49-F238E27FC236}">
                <a16:creationId xmlns:a16="http://schemas.microsoft.com/office/drawing/2014/main" id="{8BE58F3A-7A66-447B-B243-55061654DA31}"/>
              </a:ext>
            </a:extLst>
          </p:cNvPr>
          <p:cNvSpPr/>
          <p:nvPr/>
        </p:nvSpPr>
        <p:spPr>
          <a:xfrm>
            <a:off x="894080" y="4450080"/>
            <a:ext cx="2275840" cy="1280160"/>
          </a:xfrm>
          <a:prstGeom prst="roundRect">
            <a:avLst/>
          </a:prstGeom>
          <a:gradFill flip="none" rotWithShape="1">
            <a:gsLst>
              <a:gs pos="0">
                <a:schemeClr val="accent1">
                  <a:lumMod val="40000"/>
                  <a:lumOff val="60000"/>
                </a:schemeClr>
              </a:gs>
              <a:gs pos="51000">
                <a:schemeClr val="accent1">
                  <a:satMod val="110000"/>
                  <a:lumMod val="100000"/>
                  <a:shade val="100000"/>
                </a:schemeClr>
              </a:gs>
              <a:gs pos="100000">
                <a:schemeClr val="accent1">
                  <a:lumMod val="99000"/>
                  <a:satMod val="120000"/>
                  <a:shade val="78000"/>
                </a:schemeClr>
              </a:gs>
            </a:gsLst>
            <a:lin ang="108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r>
              <a:rPr lang="ja-JP" altLang="en-US" dirty="0">
                <a:latin typeface="BIZ UDPゴシック" panose="020B0400000000000000" pitchFamily="50" charset="-128"/>
                <a:ea typeface="BIZ UDPゴシック" panose="020B0400000000000000" pitchFamily="50" charset="-128"/>
              </a:rPr>
              <a:t>①コーディネーター養成研修の修了</a:t>
            </a:r>
            <a:endParaRPr dirty="0">
              <a:latin typeface="BIZ UDPゴシック" panose="020B0400000000000000" pitchFamily="50" charset="-128"/>
              <a:ea typeface="BIZ UDPゴシック" panose="020B0400000000000000" pitchFamily="50" charset="-128"/>
            </a:endParaRPr>
          </a:p>
        </p:txBody>
      </p:sp>
      <p:sp>
        <p:nvSpPr>
          <p:cNvPr id="7" name="Rounded Rectangle 3">
            <a:extLst>
              <a:ext uri="{FF2B5EF4-FFF2-40B4-BE49-F238E27FC236}">
                <a16:creationId xmlns:a16="http://schemas.microsoft.com/office/drawing/2014/main" id="{4427F9B4-9858-450F-9434-9AD542DB98B6}"/>
              </a:ext>
            </a:extLst>
          </p:cNvPr>
          <p:cNvSpPr/>
          <p:nvPr/>
        </p:nvSpPr>
        <p:spPr>
          <a:xfrm>
            <a:off x="3728720" y="4175760"/>
            <a:ext cx="2346960" cy="1280160"/>
          </a:xfrm>
          <a:prstGeom prst="roundRect">
            <a:avLst/>
          </a:prstGeom>
          <a:gradFill flip="none" rotWithShape="1">
            <a:gsLst>
              <a:gs pos="0">
                <a:schemeClr val="accent1">
                  <a:lumMod val="40000"/>
                  <a:lumOff val="60000"/>
                </a:schemeClr>
              </a:gs>
              <a:gs pos="51000">
                <a:schemeClr val="accent1">
                  <a:satMod val="110000"/>
                  <a:lumMod val="100000"/>
                  <a:shade val="100000"/>
                </a:schemeClr>
              </a:gs>
              <a:gs pos="100000">
                <a:schemeClr val="accent1">
                  <a:lumMod val="99000"/>
                  <a:satMod val="120000"/>
                  <a:shade val="78000"/>
                </a:schemeClr>
              </a:gs>
            </a:gsLst>
            <a:lin ang="108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r>
              <a:rPr lang="ja-JP" altLang="en-US" dirty="0">
                <a:latin typeface="BIZ UDPゴシック" panose="020B0400000000000000" pitchFamily="50" charset="-128"/>
                <a:ea typeface="BIZ UDPゴシック" panose="020B0400000000000000" pitchFamily="50" charset="-128"/>
              </a:rPr>
              <a:t>②コーディネーター</a:t>
            </a:r>
            <a:r>
              <a:rPr dirty="0" err="1">
                <a:latin typeface="BIZ UDPゴシック" panose="020B0400000000000000" pitchFamily="50" charset="-128"/>
                <a:ea typeface="BIZ UDPゴシック" panose="020B0400000000000000" pitchFamily="50" charset="-128"/>
              </a:rPr>
              <a:t>活動</a:t>
            </a:r>
            <a:endParaRPr dirty="0">
              <a:latin typeface="BIZ UDPゴシック" panose="020B0400000000000000" pitchFamily="50" charset="-128"/>
              <a:ea typeface="BIZ UDPゴシック" panose="020B0400000000000000" pitchFamily="50" charset="-128"/>
            </a:endParaRPr>
          </a:p>
        </p:txBody>
      </p:sp>
      <p:sp>
        <p:nvSpPr>
          <p:cNvPr id="8" name="Rounded Rectangle 4">
            <a:extLst>
              <a:ext uri="{FF2B5EF4-FFF2-40B4-BE49-F238E27FC236}">
                <a16:creationId xmlns:a16="http://schemas.microsoft.com/office/drawing/2014/main" id="{D9DE2269-581E-4807-805D-0B206E710AF6}"/>
              </a:ext>
            </a:extLst>
          </p:cNvPr>
          <p:cNvSpPr/>
          <p:nvPr/>
        </p:nvSpPr>
        <p:spPr>
          <a:xfrm>
            <a:off x="6624320" y="3921760"/>
            <a:ext cx="2468880" cy="1280160"/>
          </a:xfrm>
          <a:prstGeom prst="roundRect">
            <a:avLst/>
          </a:prstGeom>
          <a:gradFill flip="none" rotWithShape="1">
            <a:gsLst>
              <a:gs pos="0">
                <a:schemeClr val="accent1">
                  <a:lumMod val="40000"/>
                  <a:lumOff val="60000"/>
                </a:schemeClr>
              </a:gs>
              <a:gs pos="51000">
                <a:schemeClr val="accent1">
                  <a:satMod val="110000"/>
                  <a:lumMod val="100000"/>
                  <a:shade val="100000"/>
                </a:schemeClr>
              </a:gs>
              <a:gs pos="100000">
                <a:schemeClr val="accent1">
                  <a:lumMod val="99000"/>
                  <a:satMod val="120000"/>
                  <a:shade val="78000"/>
                </a:schemeClr>
              </a:gs>
            </a:gsLst>
            <a:lin ang="108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defRPr sz="2000"/>
            </a:pPr>
            <a:r>
              <a:rPr lang="ja-JP" altLang="en-US" dirty="0">
                <a:latin typeface="BIZ UDPゴシック" panose="020B0400000000000000" pitchFamily="50" charset="-128"/>
                <a:ea typeface="BIZ UDPゴシック" panose="020B0400000000000000" pitchFamily="50" charset="-128"/>
              </a:rPr>
              <a:t>③</a:t>
            </a:r>
            <a:r>
              <a:rPr dirty="0" err="1">
                <a:latin typeface="BIZ UDPゴシック" panose="020B0400000000000000" pitchFamily="50" charset="-128"/>
                <a:ea typeface="BIZ UDPゴシック" panose="020B0400000000000000" pitchFamily="50" charset="-128"/>
              </a:rPr>
              <a:t>後任指導</a:t>
            </a:r>
            <a:endParaRPr dirty="0">
              <a:latin typeface="BIZ UDPゴシック" panose="020B0400000000000000" pitchFamily="50" charset="-128"/>
              <a:ea typeface="BIZ UDPゴシック" panose="020B0400000000000000" pitchFamily="50" charset="-128"/>
            </a:endParaRPr>
          </a:p>
        </p:txBody>
      </p:sp>
      <p:sp>
        <p:nvSpPr>
          <p:cNvPr id="10" name="Right Arrow 5">
            <a:extLst>
              <a:ext uri="{FF2B5EF4-FFF2-40B4-BE49-F238E27FC236}">
                <a16:creationId xmlns:a16="http://schemas.microsoft.com/office/drawing/2014/main" id="{13A69047-EDA4-4197-8092-C4305DABE5C0}"/>
              </a:ext>
            </a:extLst>
          </p:cNvPr>
          <p:cNvSpPr/>
          <p:nvPr/>
        </p:nvSpPr>
        <p:spPr>
          <a:xfrm rot="20513711">
            <a:off x="3094462" y="4690239"/>
            <a:ext cx="649170" cy="54864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ight Arrow 6">
            <a:extLst>
              <a:ext uri="{FF2B5EF4-FFF2-40B4-BE49-F238E27FC236}">
                <a16:creationId xmlns:a16="http://schemas.microsoft.com/office/drawing/2014/main" id="{3D35E21D-A12E-464C-BCBF-984B5441B4A5}"/>
              </a:ext>
            </a:extLst>
          </p:cNvPr>
          <p:cNvSpPr/>
          <p:nvPr/>
        </p:nvSpPr>
        <p:spPr>
          <a:xfrm rot="20213482">
            <a:off x="6008213" y="4453400"/>
            <a:ext cx="634205" cy="54864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cxnSp>
        <p:nvCxnSpPr>
          <p:cNvPr id="5" name="コネクタ: カギ線 4">
            <a:extLst>
              <a:ext uri="{FF2B5EF4-FFF2-40B4-BE49-F238E27FC236}">
                <a16:creationId xmlns:a16="http://schemas.microsoft.com/office/drawing/2014/main" id="{D6427F1E-6447-4524-A80C-195B68143EAB}"/>
              </a:ext>
            </a:extLst>
          </p:cNvPr>
          <p:cNvCxnSpPr>
            <a:cxnSpLocks/>
            <a:stCxn id="8" idx="2"/>
            <a:endCxn id="6" idx="2"/>
          </p:cNvCxnSpPr>
          <p:nvPr/>
        </p:nvCxnSpPr>
        <p:spPr>
          <a:xfrm rot="5400000">
            <a:off x="4681220" y="2552700"/>
            <a:ext cx="528320" cy="5826760"/>
          </a:xfrm>
          <a:prstGeom prst="bentConnector3">
            <a:avLst>
              <a:gd name="adj1" fmla="val 143269"/>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73872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8624F50-D8D8-4F18-8B5C-6E370ACDFA1F}"/>
              </a:ext>
            </a:extLst>
          </p:cNvPr>
          <p:cNvSpPr txBox="1"/>
          <p:nvPr/>
        </p:nvSpPr>
        <p:spPr>
          <a:xfrm>
            <a:off x="451285" y="122760"/>
            <a:ext cx="9343346" cy="461665"/>
          </a:xfrm>
          <a:prstGeom prst="rect">
            <a:avLst/>
          </a:prstGeom>
          <a:noFill/>
        </p:spPr>
        <p:txBody>
          <a:bodyPr wrap="square">
            <a:spAutoFit/>
          </a:bodyPr>
          <a:lstStyle/>
          <a:p>
            <a:r>
              <a:rPr lang="ja-JP" altLang="en-US" sz="2400" b="1" dirty="0">
                <a:latin typeface="BIZ UDゴシック" panose="020B0400000000000000" pitchFamily="49" charset="-128"/>
                <a:ea typeface="BIZ UDゴシック" panose="020B0400000000000000" pitchFamily="49" charset="-128"/>
                <a:cs typeface="Times New Roman" panose="02020603050405020304" pitchFamily="18" charset="0"/>
              </a:rPr>
              <a:t>協議の場について</a:t>
            </a:r>
            <a:endParaRPr lang="ja-JP" altLang="en-US" sz="2400" b="1" dirty="0">
              <a:latin typeface="BIZ UDゴシック" panose="020B0400000000000000" pitchFamily="49" charset="-128"/>
              <a:ea typeface="BIZ UDゴシック" panose="020B0400000000000000" pitchFamily="49" charset="-128"/>
            </a:endParaRPr>
          </a:p>
        </p:txBody>
      </p:sp>
      <p:sp>
        <p:nvSpPr>
          <p:cNvPr id="11" name="テキスト ボックス 10">
            <a:extLst>
              <a:ext uri="{FF2B5EF4-FFF2-40B4-BE49-F238E27FC236}">
                <a16:creationId xmlns:a16="http://schemas.microsoft.com/office/drawing/2014/main" id="{1A5AEDE0-3C78-462B-B84F-1C52429708F9}"/>
              </a:ext>
            </a:extLst>
          </p:cNvPr>
          <p:cNvSpPr txBox="1"/>
          <p:nvPr/>
        </p:nvSpPr>
        <p:spPr>
          <a:xfrm>
            <a:off x="441447" y="876715"/>
            <a:ext cx="9023106" cy="3293209"/>
          </a:xfrm>
          <a:prstGeom prst="rect">
            <a:avLst/>
          </a:prstGeom>
          <a:noFill/>
        </p:spPr>
        <p:txBody>
          <a:bodyPr wrap="square">
            <a:spAutoFit/>
          </a:bodyPr>
          <a:lstStyle/>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＜沿革＞</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■平成</a:t>
            </a:r>
            <a:r>
              <a:rPr lang="en-US" altLang="ja-JP" sz="1600" dirty="0">
                <a:solidFill>
                  <a:prstClr val="black"/>
                </a:solidFill>
                <a:latin typeface="BIZ UDゴシック" panose="020B0400000000000000" pitchFamily="49" charset="-128"/>
                <a:ea typeface="BIZ UDゴシック" panose="020B0400000000000000" pitchFamily="49" charset="-128"/>
              </a:rPr>
              <a:t>28</a:t>
            </a:r>
            <a:r>
              <a:rPr lang="ja-JP" altLang="en-US" sz="1600" dirty="0">
                <a:solidFill>
                  <a:prstClr val="black"/>
                </a:solidFill>
                <a:latin typeface="BIZ UDゴシック" panose="020B0400000000000000" pitchFamily="49" charset="-128"/>
                <a:ea typeface="BIZ UDゴシック" panose="020B0400000000000000" pitchFamily="49" charset="-128"/>
              </a:rPr>
              <a:t>年度</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児童福祉法改正を受け、国が「医療的ケア児の支援に関する保健、医療、福祉、教育等の連携の一層の推進について」を発出。多職種多機関が地域の課題や対応策について継続的に意見交換・情報共有を行う協議の場について明記</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＜現状＞</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令和８年１月現在、全市町村において協議の場の設置が完了</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L="285750" marR="0" lvl="0" indent="-285750" algn="l" defTabSz="457211"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定量的な計画達成はできたものの、運営状況等の格差が課題</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　①開催回数</a:t>
            </a:r>
            <a:r>
              <a:rPr lang="en-US" altLang="ja-JP" sz="1600" dirty="0">
                <a:solidFill>
                  <a:prstClr val="black"/>
                </a:solidFill>
                <a:latin typeface="BIZ UDゴシック" panose="020B0400000000000000" pitchFamily="49" charset="-128"/>
                <a:ea typeface="BIZ UDゴシック" panose="020B0400000000000000" pitchFamily="49" charset="-128"/>
              </a:rPr>
              <a:t>…</a:t>
            </a:r>
            <a:r>
              <a:rPr lang="ja-JP" altLang="en-US" sz="1600" dirty="0">
                <a:solidFill>
                  <a:prstClr val="black"/>
                </a:solidFill>
                <a:latin typeface="BIZ UDゴシック" panose="020B0400000000000000" pitchFamily="49" charset="-128"/>
                <a:ea typeface="BIZ UDゴシック" panose="020B0400000000000000" pitchFamily="49" charset="-128"/>
              </a:rPr>
              <a:t>年間開催回数の格差（経年による進捗格差の拡大）</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　②内容　　</a:t>
            </a:r>
            <a:r>
              <a:rPr lang="en-US" altLang="ja-JP" sz="1600" dirty="0">
                <a:solidFill>
                  <a:prstClr val="black"/>
                </a:solidFill>
                <a:latin typeface="BIZ UDゴシック" panose="020B0400000000000000" pitchFamily="49" charset="-128"/>
                <a:ea typeface="BIZ UDゴシック" panose="020B0400000000000000" pitchFamily="49" charset="-128"/>
              </a:rPr>
              <a:t>…</a:t>
            </a:r>
            <a:r>
              <a:rPr lang="ja-JP" altLang="en-US" sz="1600" dirty="0">
                <a:solidFill>
                  <a:prstClr val="black"/>
                </a:solidFill>
                <a:latin typeface="BIZ UDゴシック" panose="020B0400000000000000" pitchFamily="49" charset="-128"/>
                <a:ea typeface="BIZ UDゴシック" panose="020B0400000000000000" pitchFamily="49" charset="-128"/>
              </a:rPr>
              <a:t>実務者レベルでの会議体の有無（課題の具体性、解決策の検討状況の差）</a:t>
            </a:r>
            <a:endParaRPr lang="en-US" altLang="ja-JP" sz="1600" dirty="0">
              <a:solidFill>
                <a:prstClr val="black"/>
              </a:solidFill>
              <a:latin typeface="BIZ UDゴシック" panose="020B0400000000000000" pitchFamily="49" charset="-128"/>
              <a:ea typeface="BIZ UDゴシック" panose="020B0400000000000000" pitchFamily="49" charset="-128"/>
            </a:endParaRPr>
          </a:p>
          <a:p>
            <a:pPr marR="0" lvl="0" algn="l" defTabSz="457211" rtl="0" eaLnBrk="1" fontAlgn="auto" latinLnBrk="0" hangingPunct="1">
              <a:lnSpc>
                <a:spcPct val="100000"/>
              </a:lnSpc>
              <a:spcBef>
                <a:spcPts val="0"/>
              </a:spcBef>
              <a:spcAft>
                <a:spcPts val="0"/>
              </a:spcAft>
              <a:buClrTx/>
              <a:buSzTx/>
              <a:tabLst/>
              <a:defRPr/>
            </a:pPr>
            <a:r>
              <a:rPr lang="ja-JP" altLang="en-US" sz="1600" dirty="0">
                <a:solidFill>
                  <a:prstClr val="black"/>
                </a:solidFill>
                <a:latin typeface="BIZ UDゴシック" panose="020B0400000000000000" pitchFamily="49" charset="-128"/>
                <a:ea typeface="BIZ UDゴシック" panose="020B0400000000000000" pitchFamily="49" charset="-128"/>
              </a:rPr>
              <a:t>　③参画機関</a:t>
            </a:r>
            <a:r>
              <a:rPr lang="en-US" altLang="ja-JP" sz="1600" dirty="0">
                <a:solidFill>
                  <a:prstClr val="black"/>
                </a:solidFill>
                <a:latin typeface="BIZ UDゴシック" panose="020B0400000000000000" pitchFamily="49" charset="-128"/>
                <a:ea typeface="BIZ UDゴシック" panose="020B0400000000000000" pitchFamily="49" charset="-128"/>
              </a:rPr>
              <a:t>…</a:t>
            </a:r>
            <a:r>
              <a:rPr lang="ja-JP" altLang="en-US" sz="1600" dirty="0">
                <a:solidFill>
                  <a:prstClr val="black"/>
                </a:solidFill>
                <a:latin typeface="BIZ UDゴシック" panose="020B0400000000000000" pitchFamily="49" charset="-128"/>
                <a:ea typeface="BIZ UDゴシック" panose="020B0400000000000000" pitchFamily="49" charset="-128"/>
              </a:rPr>
              <a:t>機関の偏り（コーディネーターの不在、大多数が行政機関、医療職・当事者・</a:t>
            </a:r>
            <a:br>
              <a:rPr lang="en-US" altLang="ja-JP" sz="1600" dirty="0">
                <a:solidFill>
                  <a:prstClr val="black"/>
                </a:solidFill>
                <a:latin typeface="BIZ UDゴシック" panose="020B0400000000000000" pitchFamily="49" charset="-128"/>
                <a:ea typeface="BIZ UDゴシック" panose="020B0400000000000000" pitchFamily="49" charset="-128"/>
              </a:rPr>
            </a:br>
            <a:r>
              <a:rPr lang="ja-JP" altLang="en-US" sz="1600" dirty="0">
                <a:solidFill>
                  <a:prstClr val="black"/>
                </a:solidFill>
                <a:latin typeface="BIZ UDゴシック" panose="020B0400000000000000" pitchFamily="49" charset="-128"/>
                <a:ea typeface="BIZ UDゴシック" panose="020B0400000000000000" pitchFamily="49" charset="-128"/>
              </a:rPr>
              <a:t>　　　　　　　防災・労働分野の不在　等）</a:t>
            </a:r>
            <a:endParaRPr lang="en-US" altLang="ja-JP" sz="1600" dirty="0">
              <a:solidFill>
                <a:prstClr val="black"/>
              </a:solidFill>
              <a:latin typeface="BIZ UDゴシック" panose="020B0400000000000000" pitchFamily="49" charset="-128"/>
              <a:ea typeface="BIZ UDゴシック" panose="020B0400000000000000" pitchFamily="49" charset="-128"/>
            </a:endParaRPr>
          </a:p>
        </p:txBody>
      </p:sp>
      <p:graphicFrame>
        <p:nvGraphicFramePr>
          <p:cNvPr id="2" name="表 3">
            <a:extLst>
              <a:ext uri="{FF2B5EF4-FFF2-40B4-BE49-F238E27FC236}">
                <a16:creationId xmlns:a16="http://schemas.microsoft.com/office/drawing/2014/main" id="{9A2C56D9-4876-4C9E-9655-E1608988B85C}"/>
              </a:ext>
            </a:extLst>
          </p:cNvPr>
          <p:cNvGraphicFramePr>
            <a:graphicFrameLocks noGrp="1"/>
          </p:cNvGraphicFramePr>
          <p:nvPr>
            <p:extLst>
              <p:ext uri="{D42A27DB-BD31-4B8C-83A1-F6EECF244321}">
                <p14:modId xmlns:p14="http://schemas.microsoft.com/office/powerpoint/2010/main" val="32264060"/>
              </p:ext>
            </p:extLst>
          </p:nvPr>
        </p:nvGraphicFramePr>
        <p:xfrm>
          <a:off x="455676" y="4169924"/>
          <a:ext cx="9293270" cy="2615040"/>
        </p:xfrm>
        <a:graphic>
          <a:graphicData uri="http://schemas.openxmlformats.org/drawingml/2006/table">
            <a:tbl>
              <a:tblPr firstRow="1" bandRow="1">
                <a:tableStyleId>{5940675A-B579-460E-94D1-54222C63F5DA}</a:tableStyleId>
              </a:tblPr>
              <a:tblGrid>
                <a:gridCol w="929327">
                  <a:extLst>
                    <a:ext uri="{9D8B030D-6E8A-4147-A177-3AD203B41FA5}">
                      <a16:colId xmlns:a16="http://schemas.microsoft.com/office/drawing/2014/main" val="3559270045"/>
                    </a:ext>
                  </a:extLst>
                </a:gridCol>
                <a:gridCol w="929327">
                  <a:extLst>
                    <a:ext uri="{9D8B030D-6E8A-4147-A177-3AD203B41FA5}">
                      <a16:colId xmlns:a16="http://schemas.microsoft.com/office/drawing/2014/main" val="778146007"/>
                    </a:ext>
                  </a:extLst>
                </a:gridCol>
                <a:gridCol w="929327">
                  <a:extLst>
                    <a:ext uri="{9D8B030D-6E8A-4147-A177-3AD203B41FA5}">
                      <a16:colId xmlns:a16="http://schemas.microsoft.com/office/drawing/2014/main" val="3445633115"/>
                    </a:ext>
                  </a:extLst>
                </a:gridCol>
                <a:gridCol w="929327">
                  <a:extLst>
                    <a:ext uri="{9D8B030D-6E8A-4147-A177-3AD203B41FA5}">
                      <a16:colId xmlns:a16="http://schemas.microsoft.com/office/drawing/2014/main" val="3027118411"/>
                    </a:ext>
                  </a:extLst>
                </a:gridCol>
                <a:gridCol w="929327">
                  <a:extLst>
                    <a:ext uri="{9D8B030D-6E8A-4147-A177-3AD203B41FA5}">
                      <a16:colId xmlns:a16="http://schemas.microsoft.com/office/drawing/2014/main" val="3342225975"/>
                    </a:ext>
                  </a:extLst>
                </a:gridCol>
                <a:gridCol w="929327">
                  <a:extLst>
                    <a:ext uri="{9D8B030D-6E8A-4147-A177-3AD203B41FA5}">
                      <a16:colId xmlns:a16="http://schemas.microsoft.com/office/drawing/2014/main" val="3144473770"/>
                    </a:ext>
                  </a:extLst>
                </a:gridCol>
                <a:gridCol w="929327">
                  <a:extLst>
                    <a:ext uri="{9D8B030D-6E8A-4147-A177-3AD203B41FA5}">
                      <a16:colId xmlns:a16="http://schemas.microsoft.com/office/drawing/2014/main" val="4153522130"/>
                    </a:ext>
                  </a:extLst>
                </a:gridCol>
                <a:gridCol w="929327">
                  <a:extLst>
                    <a:ext uri="{9D8B030D-6E8A-4147-A177-3AD203B41FA5}">
                      <a16:colId xmlns:a16="http://schemas.microsoft.com/office/drawing/2014/main" val="4294431535"/>
                    </a:ext>
                  </a:extLst>
                </a:gridCol>
                <a:gridCol w="929327">
                  <a:extLst>
                    <a:ext uri="{9D8B030D-6E8A-4147-A177-3AD203B41FA5}">
                      <a16:colId xmlns:a16="http://schemas.microsoft.com/office/drawing/2014/main" val="366976635"/>
                    </a:ext>
                  </a:extLst>
                </a:gridCol>
                <a:gridCol w="929327">
                  <a:extLst>
                    <a:ext uri="{9D8B030D-6E8A-4147-A177-3AD203B41FA5}">
                      <a16:colId xmlns:a16="http://schemas.microsoft.com/office/drawing/2014/main" val="437809875"/>
                    </a:ext>
                  </a:extLst>
                </a:gridCol>
              </a:tblGrid>
              <a:tr h="370840">
                <a:tc>
                  <a:txBody>
                    <a:bodyPr/>
                    <a:lstStyle/>
                    <a:p>
                      <a:pPr algn="ctr"/>
                      <a:r>
                        <a:rPr kumimoji="1" lang="ja-JP" altLang="en-US" sz="1400" dirty="0">
                          <a:latin typeface="BIZ UDゴシック" panose="020B0400000000000000" pitchFamily="49" charset="-128"/>
                          <a:ea typeface="BIZ UDゴシック" panose="020B0400000000000000" pitchFamily="49" charset="-128"/>
                        </a:rPr>
                        <a:t>設置数</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コーディネーター</a:t>
                      </a: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郡市区</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医師会</a:t>
                      </a:r>
                    </a:p>
                  </a:txBody>
                  <a:tcPr anchor="ctr">
                    <a:lnL w="12700" cap="flat" cmpd="sng" algn="ctr">
                      <a:solidFill>
                        <a:schemeClr val="tx1"/>
                      </a:solidFill>
                      <a:prstDash val="solid"/>
                      <a:round/>
                      <a:headEnd type="none" w="med" len="med"/>
                      <a:tailEnd type="none" w="med" len="med"/>
                    </a:lnL>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歯科医師会</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薬剤師会</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小児科医</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会</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病院</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医師</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病院</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看護師</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訪問看護</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ステー</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ション</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障がい者</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施設</a:t>
                      </a:r>
                    </a:p>
                  </a:txBody>
                  <a:tcPr anchor="ctr">
                    <a:solidFill>
                      <a:schemeClr val="accent5">
                        <a:lumMod val="20000"/>
                        <a:lumOff val="80000"/>
                      </a:schemeClr>
                    </a:solidFill>
                  </a:tcPr>
                </a:tc>
                <a:extLst>
                  <a:ext uri="{0D108BD9-81ED-4DB2-BD59-A6C34878D82A}">
                    <a16:rowId xmlns:a16="http://schemas.microsoft.com/office/drawing/2014/main" val="2543968966"/>
                  </a:ext>
                </a:extLst>
              </a:tr>
              <a:tr h="576000">
                <a:tc>
                  <a:txBody>
                    <a:bodyPr/>
                    <a:lstStyle/>
                    <a:p>
                      <a:pPr algn="r"/>
                      <a:r>
                        <a:rPr kumimoji="1" lang="en-US" altLang="ja-JP" sz="1600" dirty="0">
                          <a:latin typeface="BIZ UDゴシック" panose="020B0400000000000000" pitchFamily="49" charset="-128"/>
                          <a:ea typeface="BIZ UDゴシック" panose="020B0400000000000000" pitchFamily="49" charset="-128"/>
                        </a:rPr>
                        <a:t>43</a:t>
                      </a:r>
                      <a:endParaRPr kumimoji="1" lang="ja-JP" altLang="en-US" sz="1600" dirty="0">
                        <a:latin typeface="BIZ UDゴシック" panose="020B0400000000000000" pitchFamily="49" charset="-128"/>
                        <a:ea typeface="BIZ UDゴシック" panose="020B0400000000000000" pitchFamily="49"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1600" dirty="0">
                          <a:latin typeface="BIZ UDゴシック" panose="020B0400000000000000" pitchFamily="49" charset="-128"/>
                          <a:ea typeface="BIZ UDゴシック" panose="020B0400000000000000" pitchFamily="49" charset="-128"/>
                        </a:rPr>
                        <a:t>25</a:t>
                      </a:r>
                      <a:endParaRPr kumimoji="1" lang="ja-JP" altLang="en-US" sz="1600" dirty="0">
                        <a:latin typeface="BIZ UDゴシック" panose="020B0400000000000000" pitchFamily="49" charset="-128"/>
                        <a:ea typeface="BIZ UDゴシック" panose="020B0400000000000000" pitchFamily="49" charset="-128"/>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1600" dirty="0">
                          <a:latin typeface="BIZ UDゴシック" panose="020B0400000000000000" pitchFamily="49" charset="-128"/>
                          <a:ea typeface="BIZ UDゴシック" panose="020B0400000000000000" pitchFamily="49" charset="-128"/>
                        </a:rPr>
                        <a:t>12</a:t>
                      </a:r>
                      <a:endParaRPr kumimoji="1" lang="ja-JP" altLang="en-US" sz="160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1600" dirty="0">
                          <a:latin typeface="BIZ UDゴシック" panose="020B0400000000000000" pitchFamily="49" charset="-128"/>
                          <a:ea typeface="BIZ UDゴシック" panose="020B0400000000000000" pitchFamily="49" charset="-128"/>
                        </a:rPr>
                        <a:t>3</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2</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2</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15</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6</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29</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9</a:t>
                      </a:r>
                      <a:endParaRPr kumimoji="1" lang="ja-JP" altLang="en-US" sz="16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3238636504"/>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BIZ UDゴシック" panose="020B0400000000000000" pitchFamily="49" charset="-128"/>
                          <a:ea typeface="BIZ UDゴシック" panose="020B0400000000000000" pitchFamily="49" charset="-128"/>
                        </a:rPr>
                        <a:t>障がい福祉サービス事業所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児童発達支援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当事者</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団体</a:t>
                      </a:r>
                    </a:p>
                  </a:txBody>
                  <a:tcPr anchor="ctr">
                    <a:lnL w="12700" cap="flat" cmpd="sng" algn="ctr">
                      <a:solidFill>
                        <a:schemeClr val="tx1"/>
                      </a:solidFill>
                      <a:prstDash val="solid"/>
                      <a:round/>
                      <a:headEnd type="none" w="med" len="med"/>
                      <a:tailEnd type="none" w="med" len="med"/>
                    </a:lnL>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学識者</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保健所</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市町村</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関係課</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教育・</a:t>
                      </a:r>
                      <a:endParaRPr kumimoji="1" lang="en-US" altLang="ja-JP" sz="1400" dirty="0">
                        <a:latin typeface="BIZ UDゴシック" panose="020B0400000000000000" pitchFamily="49" charset="-128"/>
                        <a:ea typeface="BIZ UDゴシック" panose="020B0400000000000000" pitchFamily="49" charset="-128"/>
                      </a:endParaRPr>
                    </a:p>
                    <a:p>
                      <a:pPr algn="ctr"/>
                      <a:r>
                        <a:rPr kumimoji="1" lang="ja-JP" altLang="en-US" sz="1400" dirty="0">
                          <a:latin typeface="BIZ UDゴシック" panose="020B0400000000000000" pitchFamily="49" charset="-128"/>
                          <a:ea typeface="BIZ UDゴシック" panose="020B0400000000000000" pitchFamily="49" charset="-128"/>
                        </a:rPr>
                        <a:t>学校</a:t>
                      </a:r>
                      <a:endParaRPr kumimoji="1" lang="en-US" altLang="ja-JP" sz="1400" dirty="0">
                        <a:latin typeface="BIZ UDゴシック" panose="020B0400000000000000" pitchFamily="49" charset="-128"/>
                        <a:ea typeface="BIZ UDゴシック" panose="020B0400000000000000" pitchFamily="49" charset="-128"/>
                      </a:endParaRP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防災</a:t>
                      </a:r>
                    </a:p>
                  </a:txBody>
                  <a:tcPr anchor="ctr">
                    <a:solidFill>
                      <a:schemeClr val="accent5">
                        <a:lumMod val="20000"/>
                        <a:lumOff val="80000"/>
                      </a:schemeClr>
                    </a:solidFill>
                  </a:tcPr>
                </a:tc>
                <a:tc>
                  <a:txBody>
                    <a:bodyPr/>
                    <a:lstStyle/>
                    <a:p>
                      <a:pPr algn="ctr"/>
                      <a:r>
                        <a:rPr kumimoji="1" lang="ja-JP" altLang="en-US" sz="1400" dirty="0">
                          <a:latin typeface="BIZ UDゴシック" panose="020B0400000000000000" pitchFamily="49" charset="-128"/>
                          <a:ea typeface="BIZ UDゴシック" panose="020B0400000000000000" pitchFamily="49" charset="-128"/>
                        </a:rPr>
                        <a:t>労働</a:t>
                      </a:r>
                    </a:p>
                  </a:txBody>
                  <a:tcPr anchor="ctr">
                    <a:solidFill>
                      <a:schemeClr val="accent5">
                        <a:lumMod val="20000"/>
                        <a:lumOff val="80000"/>
                      </a:schemeClr>
                    </a:solidFill>
                  </a:tcPr>
                </a:tc>
                <a:tc>
                  <a:txBody>
                    <a:bodyPr/>
                    <a:lstStyle/>
                    <a:p>
                      <a:pPr algn="ctr"/>
                      <a:endParaRPr kumimoji="1" lang="ja-JP" altLang="en-US" sz="1400" dirty="0">
                        <a:latin typeface="BIZ UDゴシック" panose="020B0400000000000000" pitchFamily="49" charset="-128"/>
                        <a:ea typeface="BIZ UDゴシック" panose="020B0400000000000000" pitchFamily="49" charset="-128"/>
                      </a:endParaRPr>
                    </a:p>
                  </a:txBody>
                  <a:tcPr anchor="ctr">
                    <a:lnR w="12700" cap="flat" cmpd="sng" algn="ctr">
                      <a:noFill/>
                      <a:prstDash val="solid"/>
                      <a:round/>
                      <a:headEnd type="none" w="med" len="med"/>
                      <a:tailEnd type="none" w="med" len="med"/>
                    </a:lnR>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817078972"/>
                  </a:ext>
                </a:extLst>
              </a:tr>
              <a:tr h="576000">
                <a:tc>
                  <a:txBody>
                    <a:bodyPr/>
                    <a:lstStyle/>
                    <a:p>
                      <a:pPr algn="r"/>
                      <a:r>
                        <a:rPr kumimoji="1" lang="en-US" altLang="ja-JP" sz="1600" dirty="0">
                          <a:latin typeface="BIZ UDゴシック" panose="020B0400000000000000" pitchFamily="49" charset="-128"/>
                          <a:ea typeface="BIZ UDゴシック" panose="020B0400000000000000" pitchFamily="49" charset="-128"/>
                        </a:rPr>
                        <a:t>36</a:t>
                      </a:r>
                      <a:endParaRPr kumimoji="1" lang="ja-JP" altLang="en-US" sz="160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1600" dirty="0">
                          <a:latin typeface="BIZ UDゴシック" panose="020B0400000000000000" pitchFamily="49" charset="-128"/>
                          <a:ea typeface="BIZ UDゴシック" panose="020B0400000000000000" pitchFamily="49" charset="-128"/>
                        </a:rPr>
                        <a:t>32</a:t>
                      </a:r>
                      <a:endParaRPr kumimoji="1" lang="ja-JP" altLang="en-US" sz="160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1600" dirty="0">
                          <a:latin typeface="BIZ UDゴシック" panose="020B0400000000000000" pitchFamily="49" charset="-128"/>
                          <a:ea typeface="BIZ UDゴシック" panose="020B0400000000000000" pitchFamily="49" charset="-128"/>
                        </a:rPr>
                        <a:t>7</a:t>
                      </a:r>
                      <a:endParaRPr kumimoji="1" lang="ja-JP" altLang="en-US" sz="1600"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1600" dirty="0">
                          <a:latin typeface="BIZ UDゴシック" panose="020B0400000000000000" pitchFamily="49" charset="-128"/>
                          <a:ea typeface="BIZ UDゴシック" panose="020B0400000000000000" pitchFamily="49" charset="-128"/>
                        </a:rPr>
                        <a:t>4</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40</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43</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35</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6</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r>
                        <a:rPr kumimoji="1" lang="en-US" altLang="ja-JP" sz="1600" dirty="0">
                          <a:latin typeface="BIZ UDゴシック" panose="020B0400000000000000" pitchFamily="49" charset="-128"/>
                          <a:ea typeface="BIZ UDゴシック" panose="020B0400000000000000" pitchFamily="49" charset="-128"/>
                        </a:rPr>
                        <a:t>1</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r"/>
                      <a:endParaRPr kumimoji="1" lang="ja-JP" altLang="en-US" sz="1600" dirty="0">
                        <a:latin typeface="BIZ UDゴシック" panose="020B0400000000000000" pitchFamily="49" charset="-128"/>
                        <a:ea typeface="BIZ UDゴシック" panose="020B0400000000000000" pitchFamily="49" charset="-128"/>
                      </a:endParaRPr>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201364164"/>
                  </a:ext>
                </a:extLst>
              </a:tr>
            </a:tbl>
          </a:graphicData>
        </a:graphic>
      </p:graphicFrame>
      <p:sp>
        <p:nvSpPr>
          <p:cNvPr id="3" name="スライド番号プレースホルダー 2">
            <a:extLst>
              <a:ext uri="{FF2B5EF4-FFF2-40B4-BE49-F238E27FC236}">
                <a16:creationId xmlns:a16="http://schemas.microsoft.com/office/drawing/2014/main" id="{40BF0D9D-651E-4986-B44C-C2E2AE20841C}"/>
              </a:ext>
            </a:extLst>
          </p:cNvPr>
          <p:cNvSpPr>
            <a:spLocks noGrp="1"/>
          </p:cNvSpPr>
          <p:nvPr>
            <p:ph type="sldNum" sz="quarter" idx="12"/>
          </p:nvPr>
        </p:nvSpPr>
        <p:spPr/>
        <p:txBody>
          <a:bodyPr/>
          <a:lstStyle/>
          <a:p>
            <a:fld id="{A2760AAB-A56C-44F1-8788-E124C16069A2}" type="slidenum">
              <a:rPr kumimoji="1" lang="ja-JP" altLang="en-US" smtClean="0"/>
              <a:t>9</a:t>
            </a:fld>
            <a:endParaRPr kumimoji="1" lang="ja-JP" altLang="en-US"/>
          </a:p>
        </p:txBody>
      </p:sp>
    </p:spTree>
    <p:extLst>
      <p:ext uri="{BB962C8B-B14F-4D97-AF65-F5344CB8AC3E}">
        <p14:creationId xmlns:p14="http://schemas.microsoft.com/office/powerpoint/2010/main" val="238726846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2078</Words>
  <Application>Microsoft Office PowerPoint</Application>
  <PresentationFormat>A4 210 x 297 mm</PresentationFormat>
  <Paragraphs>402</Paragraphs>
  <Slides>12</Slides>
  <Notes>12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12</vt:i4>
      </vt:variant>
    </vt:vector>
  </HeadingPairs>
  <TitlesOfParts>
    <vt:vector size="21" baseType="lpstr">
      <vt:lpstr>BIZ UDPゴシック</vt:lpstr>
      <vt:lpstr>BIZ UDゴシック</vt:lpstr>
      <vt:lpstr>游ゴシック</vt:lpstr>
      <vt:lpstr>Arial</vt:lpstr>
      <vt:lpstr>Calibri</vt:lpstr>
      <vt:lpstr>Calibri Light</vt:lpstr>
      <vt:lpstr>Century</vt:lpstr>
      <vt:lpstr>Wingdings</vt:lpstr>
      <vt:lpstr>Office テーマ</vt:lpstr>
      <vt:lpstr>地域の支援体制について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2026-03-04T01:52:45Z</dcterms:created>
  <dcterms:modified xsi:type="dcterms:W3CDTF">2026-03-12T00:36:28Z</dcterms:modified>
</cp:coreProperties>
</file>