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25" r:id="rId1"/>
  </p:sldMasterIdLst>
  <p:notesMasterIdLst>
    <p:notesMasterId r:id="rId3"/>
  </p:notesMasterIdLst>
  <p:handoutMasterIdLst>
    <p:handoutMasterId r:id="rId4"/>
  </p:handoutMasterIdLst>
  <p:sldIdLst>
    <p:sldId id="572" r:id="rId2"/>
  </p:sldIdLst>
  <p:sldSz cx="9144000" cy="6858000" type="screen4x3"/>
  <p:notesSz cx="9939338" cy="68072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5">
          <p15:clr>
            <a:srgbClr val="A4A3A4"/>
          </p15:clr>
        </p15:guide>
        <p15:guide id="2" pos="313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6699"/>
    <a:srgbClr val="FF99FF"/>
    <a:srgbClr val="FF99CC"/>
    <a:srgbClr val="009900"/>
    <a:srgbClr val="006600"/>
    <a:srgbClr val="ACCBF9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3896" autoAdjust="0"/>
  </p:normalViewPr>
  <p:slideViewPr>
    <p:cSldViewPr snapToGrid="0">
      <p:cViewPr varScale="1">
        <p:scale>
          <a:sx n="106" d="100"/>
          <a:sy n="106" d="100"/>
        </p:scale>
        <p:origin x="180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6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-840" y="-90"/>
      </p:cViewPr>
      <p:guideLst>
        <p:guide orient="horz" pos="2145"/>
        <p:guide pos="3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1D9F371-7B34-40B0-AE42-2CE33A6CBF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0534" tIns="45267" rIns="90534" bIns="4526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6FA2F53-5260-4ECF-A1AB-D185125448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30863" y="0"/>
            <a:ext cx="4306887" cy="341313"/>
          </a:xfrm>
          <a:prstGeom prst="rect">
            <a:avLst/>
          </a:prstGeom>
        </p:spPr>
        <p:txBody>
          <a:bodyPr vert="horz" lIns="90534" tIns="45267" rIns="90534" bIns="4526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F960536-173A-4EED-8A00-D4A08F3B9037}" type="datetimeFigureOut">
              <a:rPr lang="ja-JP" altLang="en-US"/>
              <a:pPr>
                <a:defRPr/>
              </a:pPr>
              <a:t>2026/6/18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3137F03-09BB-476C-B90D-E44695F1FB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65888"/>
            <a:ext cx="4306888" cy="339725"/>
          </a:xfrm>
          <a:prstGeom prst="rect">
            <a:avLst/>
          </a:prstGeom>
        </p:spPr>
        <p:txBody>
          <a:bodyPr vert="horz" lIns="90534" tIns="45267" rIns="90534" bIns="4526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2D2F9FA-E2C2-412D-823B-6949D52F62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30863" y="6465888"/>
            <a:ext cx="4306887" cy="339725"/>
          </a:xfrm>
          <a:prstGeom prst="rect">
            <a:avLst/>
          </a:prstGeom>
        </p:spPr>
        <p:txBody>
          <a:bodyPr vert="horz" wrap="square" lIns="90534" tIns="45267" rIns="90534" bIns="4526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136AA6-BC31-4B08-B15C-7C7B8EACCF0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838AC39-D57B-4E8A-90D2-0FBF9AAAF0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39725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97CE802-19F2-4A69-878F-3BA4E964787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39725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84857EA-0988-4F23-B8D4-847FBE2DFC94}" type="datetimeFigureOut">
              <a:rPr lang="ja-JP" altLang="en-US"/>
              <a:pPr>
                <a:defRPr/>
              </a:pPr>
              <a:t>2026/6/18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B42CFFF-DFD9-4E14-963C-4C0D9D9270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70250" y="512763"/>
            <a:ext cx="3400425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6" rIns="91412" bIns="4570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DDD46D65-F4CA-43AA-BCC5-2522A0BD11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3775" y="3233738"/>
            <a:ext cx="7951788" cy="3062287"/>
          </a:xfrm>
          <a:prstGeom prst="rect">
            <a:avLst/>
          </a:prstGeom>
        </p:spPr>
        <p:txBody>
          <a:bodyPr vert="horz" lIns="91412" tIns="45706" rIns="91412" bIns="45706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B12360-4AAD-4ECB-9D1A-53CCBDDBE22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39725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94969E-B086-4A4A-B6A9-72C777C423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39725"/>
          </a:xfrm>
          <a:prstGeom prst="rect">
            <a:avLst/>
          </a:prstGeom>
        </p:spPr>
        <p:txBody>
          <a:bodyPr vert="horz" wrap="square" lIns="91412" tIns="45706" rIns="91412" bIns="4570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5B4117A-8666-42BB-96D8-8B7825E6ED6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ー 1">
            <a:extLst>
              <a:ext uri="{FF2B5EF4-FFF2-40B4-BE49-F238E27FC236}">
                <a16:creationId xmlns:a16="http://schemas.microsoft.com/office/drawing/2014/main" id="{942FE355-0D58-49B0-BE81-B69E0EBFA7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ノート プレースホルダー 2">
            <a:extLst>
              <a:ext uri="{FF2B5EF4-FFF2-40B4-BE49-F238E27FC236}">
                <a16:creationId xmlns:a16="http://schemas.microsoft.com/office/drawing/2014/main" id="{BEE90863-6B3F-4F5D-88C5-E088DC13CE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172" name="スライド番号プレースホルダー 3">
            <a:extLst>
              <a:ext uri="{FF2B5EF4-FFF2-40B4-BE49-F238E27FC236}">
                <a16:creationId xmlns:a16="http://schemas.microsoft.com/office/drawing/2014/main" id="{F6133184-A71C-4CB7-8F53-D685B84076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10F32FEC-0118-4CD1-85BD-FFCFFB2B1A62}" type="slidenum">
              <a:rPr lang="ja-JP" altLang="en-US"/>
              <a:pPr/>
              <a:t>0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8">
            <a:extLst>
              <a:ext uri="{FF2B5EF4-FFF2-40B4-BE49-F238E27FC236}">
                <a16:creationId xmlns:a16="http://schemas.microsoft.com/office/drawing/2014/main" id="{88E7E8AF-BC6D-40D1-AB1D-D22DF570D6F7}"/>
              </a:ext>
            </a:extLst>
          </p:cNvPr>
          <p:cNvCxnSpPr/>
          <p:nvPr/>
        </p:nvCxnSpPr>
        <p:spPr>
          <a:xfrm>
            <a:off x="841375" y="3838575"/>
            <a:ext cx="740568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2680934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98" indent="0" algn="ctr">
              <a:buNone/>
              <a:defRPr sz="2400"/>
            </a:lvl2pPr>
            <a:lvl3pPr marL="914395" indent="0" algn="ctr">
              <a:buNone/>
              <a:defRPr sz="2400"/>
            </a:lvl3pPr>
            <a:lvl4pPr marL="1371592" indent="0" algn="ctr">
              <a:buNone/>
              <a:defRPr sz="2000"/>
            </a:lvl4pPr>
            <a:lvl5pPr marL="1828789" indent="0" algn="ctr">
              <a:buNone/>
              <a:defRPr sz="2000"/>
            </a:lvl5pPr>
            <a:lvl6pPr marL="2285987" indent="0" algn="ctr">
              <a:buNone/>
              <a:defRPr sz="2000"/>
            </a:lvl6pPr>
            <a:lvl7pPr marL="2743185" indent="0" algn="ctr">
              <a:buNone/>
              <a:defRPr sz="2000"/>
            </a:lvl7pPr>
            <a:lvl8pPr marL="3200381" indent="0" algn="ctr">
              <a:buNone/>
              <a:defRPr sz="2000"/>
            </a:lvl8pPr>
            <a:lvl9pPr marL="3657579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9508A3-61E2-43F6-A130-7DAA5D190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2211D-BA7D-45A4-9FE9-A946CD215FA4}" type="datetime1">
              <a:rPr lang="ja-JP" altLang="en-US"/>
              <a:pPr>
                <a:defRPr/>
              </a:pPr>
              <a:t>2026/6/18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C268A7-CE2F-4014-8FC3-D67376EB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81440F-1699-4CD3-B945-236EBE0E5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587DF5-166B-4BAA-BDC2-17A20B8CBC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4640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822960" y="286609"/>
            <a:ext cx="7543800" cy="488095"/>
          </a:xfrm>
        </p:spPr>
        <p:txBody>
          <a:bodyPr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日付プレースホルダー 7">
            <a:extLst>
              <a:ext uri="{FF2B5EF4-FFF2-40B4-BE49-F238E27FC236}">
                <a16:creationId xmlns:a16="http://schemas.microsoft.com/office/drawing/2014/main" id="{88F14536-7EF4-4FD6-A390-1D62059AA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6C62C-5979-469E-9EF1-269543409009}" type="datetime1">
              <a:rPr lang="ja-JP" altLang="en-US"/>
              <a:pPr>
                <a:defRPr/>
              </a:pPr>
              <a:t>2026/6/18</a:t>
            </a:fld>
            <a:endParaRPr lang="ja-JP" altLang="en-US"/>
          </a:p>
        </p:txBody>
      </p:sp>
      <p:sp>
        <p:nvSpPr>
          <p:cNvPr id="4" name="フッター プレースホルダー 8">
            <a:extLst>
              <a:ext uri="{FF2B5EF4-FFF2-40B4-BE49-F238E27FC236}">
                <a16:creationId xmlns:a16="http://schemas.microsoft.com/office/drawing/2014/main" id="{E8239569-438F-4EB3-99AC-57FDC908D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9">
            <a:extLst>
              <a:ext uri="{FF2B5EF4-FFF2-40B4-BE49-F238E27FC236}">
                <a16:creationId xmlns:a16="http://schemas.microsoft.com/office/drawing/2014/main" id="{1A4A98E9-B143-4FFA-855B-7A6FDAD11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5963" y="6535738"/>
            <a:ext cx="812800" cy="331787"/>
          </a:xfrm>
        </p:spPr>
        <p:txBody>
          <a:bodyPr bIns="0" anchor="b"/>
          <a:lstStyle>
            <a:lvl1pPr>
              <a:defRPr sz="1400"/>
            </a:lvl1pPr>
          </a:lstStyle>
          <a:p>
            <a:fld id="{67BCBC19-8FD0-4CCA-8669-59E31319F5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134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5CE9B66-EC4C-42F2-ABEA-AAAF0104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C8FA7-CA47-48B6-B2E0-EFA5DF36A06D}" type="datetime1">
              <a:rPr lang="ja-JP" altLang="en-US"/>
              <a:pPr>
                <a:defRPr/>
              </a:pPr>
              <a:t>2026/6/18</a:t>
            </a:fld>
            <a:endParaRPr lang="ja-JP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C11B1A6-3CB2-478F-A6D0-6D4401E9D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352C9F1-8A5D-493C-A4F4-964F60FB9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E3A7C-3059-47CB-8035-089E849AAE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500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0A9084D-1061-4A19-9703-0867D262222E}"/>
              </a:ext>
            </a:extLst>
          </p:cNvPr>
          <p:cNvSpPr/>
          <p:nvPr/>
        </p:nvSpPr>
        <p:spPr>
          <a:xfrm>
            <a:off x="0" y="6691313"/>
            <a:ext cx="9144000" cy="179387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D077AA-7B79-4D11-A60A-A12DB4D34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7858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06C3F9C-1A57-47B0-BDA0-7196459865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22325" y="1127125"/>
            <a:ext cx="7543800" cy="52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86C9A-83D9-4234-BE14-6A95164FD8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49C2661-ED3D-4B40-BB4E-80B4D8534EFE}" type="datetime1">
              <a:rPr lang="ja-JP" altLang="en-US"/>
              <a:pPr>
                <a:defRPr/>
              </a:pPr>
              <a:t>2026/6/18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B9E0B-78CD-403D-8B76-8173FE4DB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6B17B-FAE6-4AFC-8B53-33851EC43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FFFFFF"/>
                </a:solidFill>
              </a:defRPr>
            </a:lvl1pPr>
          </a:lstStyle>
          <a:p>
            <a:fld id="{757358BB-0D35-46D3-8B44-28E11629151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5" r:id="rId3"/>
  </p:sldLayoutIdLst>
  <p:hf sldNum="0"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itchFamily="34" charset="0"/>
          <a:ea typeface="ＭＳ Ｐゴシック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itchFamily="34" charset="0"/>
          <a:ea typeface="ＭＳ Ｐゴシック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itchFamily="34" charset="0"/>
          <a:ea typeface="ＭＳ Ｐゴシック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itchFamily="34" charset="0"/>
          <a:ea typeface="ＭＳ Ｐゴシック" charset="-128"/>
        </a:defRPr>
      </a:lvl5pPr>
      <a:lvl6pPr marL="457198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itchFamily="34" charset="0"/>
          <a:ea typeface="ＭＳ Ｐゴシック" charset="-128"/>
        </a:defRPr>
      </a:lvl6pPr>
      <a:lvl7pPr marL="914395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itchFamily="34" charset="0"/>
          <a:ea typeface="ＭＳ Ｐゴシック" charset="-128"/>
        </a:defRPr>
      </a:lvl7pPr>
      <a:lvl8pPr marL="1371592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itchFamily="34" charset="0"/>
          <a:ea typeface="ＭＳ Ｐゴシック" charset="-128"/>
        </a:defRPr>
      </a:lvl8pPr>
      <a:lvl9pPr marL="1828789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3600">
          <a:solidFill>
            <a:srgbClr val="404040"/>
          </a:solidFill>
          <a:latin typeface="Calibri Light" pitchFamily="34" charset="0"/>
          <a:ea typeface="ＭＳ Ｐゴシック" charset="-128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1000" indent="-18097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5150" indent="-18097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7713" indent="-18097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0275" indent="-18097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099994" indent="-228598" algn="l" defTabSz="914395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992" indent="-228598" algn="l" defTabSz="914395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991" indent="-228598" algn="l" defTabSz="914395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990" indent="-228598" algn="l" defTabSz="914395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グループ化 8">
            <a:extLst>
              <a:ext uri="{FF2B5EF4-FFF2-40B4-BE49-F238E27FC236}">
                <a16:creationId xmlns:a16="http://schemas.microsoft.com/office/drawing/2014/main" id="{7C5D0E1A-EB58-4AE4-B873-A0BA3922BFBD}"/>
              </a:ext>
            </a:extLst>
          </p:cNvPr>
          <p:cNvGrpSpPr>
            <a:grpSpLocks/>
          </p:cNvGrpSpPr>
          <p:nvPr/>
        </p:nvGrpSpPr>
        <p:grpSpPr bwMode="auto">
          <a:xfrm>
            <a:off x="346075" y="119063"/>
            <a:ext cx="4335463" cy="381000"/>
            <a:chOff x="5075449" y="3741015"/>
            <a:chExt cx="6873343" cy="375451"/>
          </a:xfrm>
        </p:grpSpPr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76D62F52-DFF0-45E6-AD38-A54C28E8805F}"/>
                </a:ext>
              </a:extLst>
            </p:cNvPr>
            <p:cNvSpPr txBox="1"/>
            <p:nvPr/>
          </p:nvSpPr>
          <p:spPr>
            <a:xfrm>
              <a:off x="5075449" y="3741015"/>
              <a:ext cx="6873343" cy="375451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>
              <a:defPPr>
                <a:defRPr lang="ja-JP"/>
              </a:defPPr>
              <a:lvl1pPr algn="ctr">
                <a:defRPr sz="2000" b="1">
                  <a:solidFill>
                    <a:srgbClr val="000099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defRPr>
              </a:lvl1pPr>
            </a:lstStyle>
            <a:p>
              <a:pPr eaLnBrk="1" hangingPunct="1">
                <a:defRPr/>
              </a:pPr>
              <a:r>
                <a:rPr lang="ja-JP" altLang="en-US" dirty="0"/>
                <a:t>読売新聞大阪本社</a:t>
              </a:r>
              <a:endParaRPr lang="en-US" altLang="ja-JP" dirty="0"/>
            </a:p>
          </p:txBody>
        </p:sp>
        <p:sp>
          <p:nvSpPr>
            <p:cNvPr id="6182" name="テキスト ボックス 10">
              <a:extLst>
                <a:ext uri="{FF2B5EF4-FFF2-40B4-BE49-F238E27FC236}">
                  <a16:creationId xmlns:a16="http://schemas.microsoft.com/office/drawing/2014/main" id="{979E1D10-0DCE-4A05-801D-29573E8F24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5515" y="3741016"/>
              <a:ext cx="255840" cy="36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b="1">
                <a:solidFill>
                  <a:srgbClr val="000099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147" name="テキスト ボックス 29">
            <a:extLst>
              <a:ext uri="{FF2B5EF4-FFF2-40B4-BE49-F238E27FC236}">
                <a16:creationId xmlns:a16="http://schemas.microsoft.com/office/drawing/2014/main" id="{6C638A31-5B0B-4833-B94C-1064A3442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" y="5048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 b="1">
              <a:solidFill>
                <a:srgbClr val="0000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6148" name="グループ化 1">
            <a:extLst>
              <a:ext uri="{FF2B5EF4-FFF2-40B4-BE49-F238E27FC236}">
                <a16:creationId xmlns:a16="http://schemas.microsoft.com/office/drawing/2014/main" id="{E00D43FA-3503-444A-997A-191D3411F753}"/>
              </a:ext>
            </a:extLst>
          </p:cNvPr>
          <p:cNvGrpSpPr>
            <a:grpSpLocks/>
          </p:cNvGrpSpPr>
          <p:nvPr/>
        </p:nvGrpSpPr>
        <p:grpSpPr bwMode="auto">
          <a:xfrm>
            <a:off x="161925" y="3884613"/>
            <a:ext cx="2808288" cy="314325"/>
            <a:chOff x="188266" y="2638049"/>
            <a:chExt cx="1671503" cy="411748"/>
          </a:xfrm>
        </p:grpSpPr>
        <p:sp>
          <p:nvSpPr>
            <p:cNvPr id="2" name="正方形/長方形 26">
              <a:extLst>
                <a:ext uri="{FF2B5EF4-FFF2-40B4-BE49-F238E27FC236}">
                  <a16:creationId xmlns:a16="http://schemas.microsoft.com/office/drawing/2014/main" id="{159063D2-5AB6-409A-9A18-60EA5B93E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591" y="2692117"/>
              <a:ext cx="1214178" cy="332726"/>
            </a:xfrm>
            <a:prstGeom prst="rect">
              <a:avLst/>
            </a:prstGeom>
            <a:noFill/>
            <a:ln>
              <a:noFill/>
            </a:ln>
          </p:spPr>
          <p:txBody>
            <a:bodyPr lIns="36000" rIns="36000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defRPr/>
              </a:pPr>
              <a:r>
                <a:rPr lang="ja-JP" altLang="en-US" sz="105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（令和</a:t>
              </a:r>
              <a:r>
                <a:rPr lang="en-US" altLang="ja-JP" sz="105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r>
              <a:r>
                <a:rPr lang="ja-JP" altLang="en-US" sz="105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lang="en-US" altLang="ja-JP" sz="105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12</a:t>
              </a:r>
              <a:r>
                <a:rPr lang="ja-JP" altLang="en-US" sz="105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月</a:t>
              </a:r>
              <a:r>
                <a:rPr lang="en-US" altLang="ja-JP" sz="105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27</a:t>
              </a:r>
              <a:r>
                <a:rPr lang="ja-JP" altLang="en-US" sz="105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日 締結式）</a:t>
              </a:r>
              <a:endParaRPr lang="en-US" altLang="ja-JP" sz="105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50D3C54B-2C59-4C91-8FA6-C023F7ADCE2A}"/>
                </a:ext>
              </a:extLst>
            </p:cNvPr>
            <p:cNvSpPr txBox="1"/>
            <p:nvPr/>
          </p:nvSpPr>
          <p:spPr bwMode="auto">
            <a:xfrm>
              <a:off x="188266" y="2638049"/>
              <a:ext cx="691656" cy="411748"/>
            </a:xfrm>
            <a:prstGeom prst="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>
              <a:normAutofit/>
            </a:bodyPr>
            <a:lstStyle>
              <a:defPPr>
                <a:defRPr lang="ja-JP"/>
              </a:defPPr>
              <a:lvl1pPr algn="ctr">
                <a:defRPr sz="2000" b="1">
                  <a:solidFill>
                    <a:srgbClr val="000099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defRPr>
              </a:lvl1pPr>
            </a:lstStyle>
            <a:p>
              <a:pPr eaLnBrk="1" hangingPunct="1">
                <a:defRPr/>
              </a:pPr>
              <a:r>
                <a:rPr lang="ja-JP" altLang="en-US" sz="1200" u="sng" dirty="0">
                  <a:solidFill>
                    <a:prstClr val="black"/>
                  </a:solidFill>
                </a:rPr>
                <a:t>式典の様子</a:t>
              </a:r>
              <a:endParaRPr lang="en-US" altLang="ja-JP" sz="1200" u="sng" dirty="0">
                <a:solidFill>
                  <a:prstClr val="black"/>
                </a:solidFill>
              </a:endParaRPr>
            </a:p>
          </p:txBody>
        </p:sp>
      </p:grp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C7D56F8-7FA5-4257-966E-D16F1AA3286D}"/>
              </a:ext>
            </a:extLst>
          </p:cNvPr>
          <p:cNvSpPr txBox="1"/>
          <p:nvPr/>
        </p:nvSpPr>
        <p:spPr bwMode="auto">
          <a:xfrm>
            <a:off x="514350" y="5918200"/>
            <a:ext cx="2578100" cy="52705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defPPr>
              <a:defRPr lang="ja-JP"/>
            </a:defPPr>
            <a:lvl1pPr algn="ctr">
              <a:defRPr sz="2000" b="1">
                <a:solidFill>
                  <a:srgbClr val="000099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algn="l" eaLnBrk="1" hangingPunct="1">
              <a:defRPr/>
            </a:pPr>
            <a:r>
              <a:rPr lang="ja-JP" altLang="en-US" sz="1000" b="0" dirty="0">
                <a:solidFill>
                  <a:prstClr val="black"/>
                </a:solidFill>
              </a:rPr>
              <a:t>（左から）　知事、柴田代表取締役社長</a:t>
            </a:r>
            <a:endParaRPr lang="en-US" altLang="ja-JP" sz="1000" b="0" dirty="0">
              <a:solidFill>
                <a:prstClr val="black"/>
              </a:solidFill>
            </a:endParaRPr>
          </a:p>
        </p:txBody>
      </p:sp>
      <p:sp>
        <p:nvSpPr>
          <p:cNvPr id="6150" name="テキスト ボックス 51">
            <a:extLst>
              <a:ext uri="{FF2B5EF4-FFF2-40B4-BE49-F238E27FC236}">
                <a16:creationId xmlns:a16="http://schemas.microsoft.com/office/drawing/2014/main" id="{ADA5D1E8-FCE2-42D0-9CDC-BCB284408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9225" y="3787775"/>
            <a:ext cx="20653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将来を担う子どもたちに対する教育支援</a:t>
            </a:r>
            <a:endParaRPr lang="en-US" altLang="ja-JP" sz="1200" b="1" u="sng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eaLnBrk="1" hangingPunct="1"/>
            <a:endParaRPr lang="en-US" altLang="ja-JP" sz="1200" b="1" u="sng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51" name="テキスト ボックス 56">
            <a:extLst>
              <a:ext uri="{FF2B5EF4-FFF2-40B4-BE49-F238E27FC236}">
                <a16:creationId xmlns:a16="http://schemas.microsoft.com/office/drawing/2014/main" id="{FC4D6041-88B0-47B5-86F2-9F3DE7A85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0450" y="3778250"/>
            <a:ext cx="1733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大阪府の情報発信への</a:t>
            </a:r>
            <a:endParaRPr lang="en-US" altLang="ja-JP" sz="1200" b="1" u="sng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1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協力</a:t>
            </a:r>
            <a:endParaRPr lang="ja-JP" altLang="en-US" sz="1200" b="1" u="sng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6152" name="テキスト ボックス 51">
            <a:extLst>
              <a:ext uri="{FF2B5EF4-FFF2-40B4-BE49-F238E27FC236}">
                <a16:creationId xmlns:a16="http://schemas.microsoft.com/office/drawing/2014/main" id="{1F22101D-BCC4-4560-9FE3-E9C8093E4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9450" y="3800475"/>
            <a:ext cx="21494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 b="1" u="sng">
                <a:latin typeface="Meiryo UI" panose="020B0604030504040204" pitchFamily="50" charset="-128"/>
                <a:ea typeface="Meiryo UI" panose="020B0604030504040204" pitchFamily="50" charset="-128"/>
              </a:rPr>
              <a:t>「読む・書く・話す」力の向上への支援</a:t>
            </a:r>
            <a:endParaRPr lang="en-US" altLang="ja-JP" sz="1200" b="1" u="sng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6153" name="テキスト ボックス 16">
            <a:extLst>
              <a:ext uri="{FF2B5EF4-FFF2-40B4-BE49-F238E27FC236}">
                <a16:creationId xmlns:a16="http://schemas.microsoft.com/office/drawing/2014/main" id="{53E1F68E-417B-4F13-BA7C-99C05F07F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00" y="5822950"/>
            <a:ext cx="212248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府民や府及び府内市町村職員を対象とした「読む・書く・話す」力を向上させる特別講義等を実施</a:t>
            </a:r>
            <a:endParaRPr lang="en-US" altLang="ja-JP" sz="1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6154" name="グループ化 5">
            <a:extLst>
              <a:ext uri="{FF2B5EF4-FFF2-40B4-BE49-F238E27FC236}">
                <a16:creationId xmlns:a16="http://schemas.microsoft.com/office/drawing/2014/main" id="{3E2EAB0E-A640-46EB-96E2-B7C495C69336}"/>
              </a:ext>
            </a:extLst>
          </p:cNvPr>
          <p:cNvGrpSpPr>
            <a:grpSpLocks/>
          </p:cNvGrpSpPr>
          <p:nvPr/>
        </p:nvGrpSpPr>
        <p:grpSpPr bwMode="auto">
          <a:xfrm>
            <a:off x="346075" y="436563"/>
            <a:ext cx="8696325" cy="3271837"/>
            <a:chOff x="323848" y="455810"/>
            <a:chExt cx="8696649" cy="3271826"/>
          </a:xfrm>
        </p:grpSpPr>
        <p:grpSp>
          <p:nvGrpSpPr>
            <p:cNvPr id="6165" name="グループ化 10">
              <a:extLst>
                <a:ext uri="{FF2B5EF4-FFF2-40B4-BE49-F238E27FC236}">
                  <a16:creationId xmlns:a16="http://schemas.microsoft.com/office/drawing/2014/main" id="{6740C778-CC0D-4235-9302-E04830B6C3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848" y="455810"/>
              <a:ext cx="8696649" cy="3271826"/>
              <a:chOff x="324544" y="455656"/>
              <a:chExt cx="8695839" cy="3272354"/>
            </a:xfrm>
          </p:grpSpPr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8B6F1F2D-84DD-4EC1-B937-E97721AA0625}"/>
                  </a:ext>
                </a:extLst>
              </p:cNvPr>
              <p:cNvSpPr txBox="1"/>
              <p:nvPr/>
            </p:nvSpPr>
            <p:spPr bwMode="auto">
              <a:xfrm>
                <a:off x="3512066" y="506464"/>
                <a:ext cx="1471531" cy="396938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anchor="ctr"/>
              <a:lstStyle>
                <a:defPPr>
                  <a:defRPr lang="ja-JP"/>
                </a:defPPr>
                <a:lvl1pPr algn="ctr">
                  <a:defRPr sz="2000" b="1">
                    <a:solidFill>
                      <a:srgbClr val="000099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defRPr>
                </a:lvl1pPr>
              </a:lstStyle>
              <a:p>
                <a:pPr eaLnBrk="1" hangingPunct="1">
                  <a:defRPr/>
                </a:pPr>
                <a:r>
                  <a:rPr lang="ja-JP" altLang="en-US" sz="1600" u="sng" dirty="0">
                    <a:solidFill>
                      <a:prstClr val="black"/>
                    </a:solidFill>
                  </a:rPr>
                  <a:t>主な連携項目</a:t>
                </a:r>
                <a:endParaRPr lang="en-US" altLang="ja-JP" sz="1600" u="sng" dirty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6168" name="グループ化 14">
                <a:extLst>
                  <a:ext uri="{FF2B5EF4-FFF2-40B4-BE49-F238E27FC236}">
                    <a16:creationId xmlns:a16="http://schemas.microsoft.com/office/drawing/2014/main" id="{6DD99D11-21AD-4194-A005-AA54485273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4544" y="455656"/>
                <a:ext cx="8695839" cy="3272354"/>
                <a:chOff x="398991" y="577902"/>
                <a:chExt cx="8695309" cy="3272697"/>
              </a:xfrm>
            </p:grpSpPr>
            <p:grpSp>
              <p:nvGrpSpPr>
                <p:cNvPr id="6169" name="グループ化 6">
                  <a:extLst>
                    <a:ext uri="{FF2B5EF4-FFF2-40B4-BE49-F238E27FC236}">
                      <a16:creationId xmlns:a16="http://schemas.microsoft.com/office/drawing/2014/main" id="{DDD505D5-4AC5-4CF3-AD90-51B3B1BDE07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79970" y="1615264"/>
                  <a:ext cx="5414330" cy="1662318"/>
                  <a:chOff x="3746645" y="1616583"/>
                  <a:chExt cx="5414330" cy="1662318"/>
                </a:xfrm>
              </p:grpSpPr>
              <p:sp>
                <p:nvSpPr>
                  <p:cNvPr id="34" name="角丸四角形 33">
                    <a:extLst>
                      <a:ext uri="{FF2B5EF4-FFF2-40B4-BE49-F238E27FC236}">
                        <a16:creationId xmlns:a16="http://schemas.microsoft.com/office/drawing/2014/main" id="{7E09CCE2-C259-4C28-BB4A-906A64FAFC7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760931" y="2824537"/>
                    <a:ext cx="5400044" cy="454144"/>
                  </a:xfrm>
                  <a:prstGeom prst="roundRect">
                    <a:avLst>
                      <a:gd name="adj" fmla="val 6320"/>
                    </a:avLst>
                  </a:prstGeom>
                  <a:solidFill>
                    <a:schemeClr val="bg1"/>
                  </a:solidFill>
                  <a:ln>
                    <a:solidFill>
                      <a:srgbClr val="000099"/>
                    </a:solidFill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lIns="36000" tIns="36000" rIns="36000" bIns="36000" anchor="ctr"/>
                  <a:lstStyle/>
                  <a:p>
                    <a:pPr eaLnBrk="1" hangingPunct="1">
                      <a:defRPr/>
                    </a:pPr>
                    <a:r>
                      <a:rPr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 </a:t>
                    </a:r>
                    <a:r>
                      <a:rPr lang="ja-JP" altLang="en-US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新聞を用いた災害発生時の支援</a:t>
                    </a:r>
                    <a:endParaRPr lang="en-US" altLang="ja-JP" sz="1600" b="1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</p:txBody>
              </p:sp>
              <p:sp>
                <p:nvSpPr>
                  <p:cNvPr id="35" name="角丸四角形 34">
                    <a:extLst>
                      <a:ext uri="{FF2B5EF4-FFF2-40B4-BE49-F238E27FC236}">
                        <a16:creationId xmlns:a16="http://schemas.microsoft.com/office/drawing/2014/main" id="{CF4B31D6-6757-4BA9-A435-57F5A18D3E3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746646" y="1616131"/>
                    <a:ext cx="5400044" cy="450969"/>
                  </a:xfrm>
                  <a:prstGeom prst="roundRect">
                    <a:avLst>
                      <a:gd name="adj" fmla="val 6320"/>
                    </a:avLst>
                  </a:prstGeom>
                  <a:noFill/>
                  <a:ln>
                    <a:solidFill>
                      <a:srgbClr val="000099"/>
                    </a:solidFill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36000" tIns="36000" rIns="36000" bIns="36000" anchor="ctr"/>
                  <a:lstStyle/>
                  <a:p>
                    <a:pPr eaLnBrk="1" hangingPunct="1">
                      <a:defRPr/>
                    </a:pPr>
                    <a:r>
                      <a:rPr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 </a:t>
                    </a:r>
                    <a:r>
                      <a:rPr lang="ja-JP" altLang="en-US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将来を担う子どもたちに対する教育支援</a:t>
                    </a:r>
                    <a:endParaRPr lang="en-US" altLang="ja-JP" sz="1600" b="1" dirty="0">
                      <a:latin typeface="Meiryo UI" panose="020B0604030504040204" pitchFamily="50" charset="-128"/>
                      <a:ea typeface="Meiryo UI" panose="020B0604030504040204" pitchFamily="50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" name="角丸四角形 28">
                    <a:extLst>
                      <a:ext uri="{FF2B5EF4-FFF2-40B4-BE49-F238E27FC236}">
                        <a16:creationId xmlns:a16="http://schemas.microsoft.com/office/drawing/2014/main" id="{B69DB4C3-0C57-4F7E-A003-239BEF86EC8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748233" y="2213188"/>
                    <a:ext cx="5400044" cy="452557"/>
                  </a:xfrm>
                  <a:prstGeom prst="roundRect">
                    <a:avLst>
                      <a:gd name="adj" fmla="val 6320"/>
                    </a:avLst>
                  </a:prstGeom>
                  <a:noFill/>
                  <a:ln>
                    <a:solidFill>
                      <a:srgbClr val="000099"/>
                    </a:solidFill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36000" tIns="36000" rIns="36000" bIns="36000" anchor="ctr"/>
                  <a:lstStyle/>
                  <a:p>
                    <a:pPr eaLnBrk="1" hangingPunct="1">
                      <a:defRPr/>
                    </a:pPr>
                    <a:r>
                      <a:rPr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 </a:t>
                    </a:r>
                    <a:r>
                      <a:rPr lang="ja-JP" altLang="en-US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大阪府の情報発信への協力</a:t>
                    </a:r>
                    <a:endParaRPr lang="ja-JP" altLang="en-US" sz="1600" b="1" dirty="0">
                      <a:latin typeface="Meiryo UI" panose="020B0604030504040204" pitchFamily="50" charset="-128"/>
                      <a:ea typeface="Meiryo UI" panose="020B0604030504040204" pitchFamily="50" charset="-128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6170" name="グループ化 7">
                  <a:extLst>
                    <a:ext uri="{FF2B5EF4-FFF2-40B4-BE49-F238E27FC236}">
                      <a16:creationId xmlns:a16="http://schemas.microsoft.com/office/drawing/2014/main" id="{D14DC298-F019-4D3A-A003-DB1F7F1ED40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98991" y="577902"/>
                  <a:ext cx="2700022" cy="3272697"/>
                  <a:chOff x="311158" y="816763"/>
                  <a:chExt cx="2851456" cy="2662759"/>
                </a:xfrm>
              </p:grpSpPr>
              <p:sp>
                <p:nvSpPr>
                  <p:cNvPr id="32" name="1 つの角を切り取った四角形 31">
                    <a:extLst>
                      <a:ext uri="{FF2B5EF4-FFF2-40B4-BE49-F238E27FC236}">
                        <a16:creationId xmlns:a16="http://schemas.microsoft.com/office/drawing/2014/main" id="{D746C0E3-3208-4C26-8348-EE04EE47DA85}"/>
                      </a:ext>
                    </a:extLst>
                  </p:cNvPr>
                  <p:cNvSpPr/>
                  <p:nvPr/>
                </p:nvSpPr>
                <p:spPr>
                  <a:xfrm>
                    <a:off x="353067" y="1181100"/>
                    <a:ext cx="2809548" cy="2298422"/>
                  </a:xfrm>
                  <a:prstGeom prst="snip1Rect">
                    <a:avLst>
                      <a:gd name="adj" fmla="val 10435"/>
                    </a:avLst>
                  </a:prstGeom>
                  <a:ln>
                    <a:solidFill>
                      <a:srgbClr val="000099"/>
                    </a:solidFill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lIns="144000" tIns="0" rIns="36000" bIns="72000" anchor="ctr"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>
                      <a:lnSpc>
                        <a:spcPts val="2500"/>
                      </a:lnSpc>
                      <a:defRPr/>
                    </a:pPr>
                    <a:r>
                      <a:rPr lang="en-US" altLang="ja-JP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1.</a:t>
                    </a:r>
                    <a:r>
                      <a:rPr lang="ja-JP" altLang="en-US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教育・人材育成</a:t>
                    </a:r>
                    <a:endParaRPr lang="en-US" altLang="ja-JP" sz="1400" b="1" dirty="0">
                      <a:solidFill>
                        <a:srgbClr val="00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pPr eaLnBrk="1" hangingPunct="1">
                      <a:lnSpc>
                        <a:spcPts val="2500"/>
                      </a:lnSpc>
                      <a:defRPr/>
                    </a:pPr>
                    <a:r>
                      <a:rPr lang="en-US" altLang="ja-JP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2.</a:t>
                    </a:r>
                    <a:r>
                      <a:rPr lang="ja-JP" altLang="en-US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情報発信</a:t>
                    </a:r>
                    <a:endParaRPr lang="en-US" altLang="ja-JP" sz="1400" b="1" dirty="0">
                      <a:solidFill>
                        <a:srgbClr val="00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pPr eaLnBrk="1" hangingPunct="1">
                      <a:lnSpc>
                        <a:spcPts val="2500"/>
                      </a:lnSpc>
                      <a:defRPr/>
                    </a:pPr>
                    <a:r>
                      <a:rPr lang="en-US" altLang="ja-JP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3.</a:t>
                    </a:r>
                    <a:r>
                      <a:rPr lang="ja-JP" altLang="en-US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安全・安心</a:t>
                    </a:r>
                    <a:endParaRPr lang="en-US" altLang="ja-JP" sz="1400" b="1" dirty="0">
                      <a:solidFill>
                        <a:srgbClr val="00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pPr eaLnBrk="1" hangingPunct="1">
                      <a:lnSpc>
                        <a:spcPts val="2500"/>
                      </a:lnSpc>
                      <a:defRPr/>
                    </a:pPr>
                    <a:r>
                      <a:rPr lang="en-US" altLang="ja-JP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4.</a:t>
                    </a:r>
                    <a:r>
                      <a:rPr lang="ja-JP" altLang="en-US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子ども・福祉</a:t>
                    </a:r>
                    <a:endParaRPr lang="en-US" altLang="ja-JP" sz="1400" b="1" dirty="0">
                      <a:solidFill>
                        <a:srgbClr val="00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pPr eaLnBrk="1" hangingPunct="1">
                      <a:lnSpc>
                        <a:spcPts val="2500"/>
                      </a:lnSpc>
                      <a:defRPr/>
                    </a:pPr>
                    <a:r>
                      <a:rPr lang="en-US" altLang="ja-JP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5.</a:t>
                    </a:r>
                    <a:r>
                      <a:rPr lang="ja-JP" altLang="en-US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地域活性化</a:t>
                    </a:r>
                    <a:endParaRPr lang="en-US" altLang="ja-JP" sz="1400" b="1" dirty="0">
                      <a:solidFill>
                        <a:srgbClr val="00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pPr eaLnBrk="1" hangingPunct="1">
                      <a:lnSpc>
                        <a:spcPts val="2500"/>
                      </a:lnSpc>
                      <a:defRPr/>
                    </a:pPr>
                    <a:r>
                      <a:rPr lang="en-US" altLang="ja-JP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6.</a:t>
                    </a:r>
                    <a:r>
                      <a:rPr lang="ja-JP" altLang="en-US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産業振興・雇用</a:t>
                    </a:r>
                    <a:endParaRPr lang="en-US" altLang="ja-JP" sz="1400" b="1" dirty="0">
                      <a:solidFill>
                        <a:srgbClr val="00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pPr eaLnBrk="1" hangingPunct="1">
                      <a:lnSpc>
                        <a:spcPts val="2500"/>
                      </a:lnSpc>
                      <a:defRPr/>
                    </a:pPr>
                    <a:r>
                      <a:rPr lang="en-US" altLang="ja-JP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7.</a:t>
                    </a:r>
                    <a:r>
                      <a:rPr lang="ja-JP" altLang="en-US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健康</a:t>
                    </a:r>
                    <a:endParaRPr lang="en-US" altLang="ja-JP" sz="1400" b="1" dirty="0">
                      <a:solidFill>
                        <a:srgbClr val="00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pPr eaLnBrk="1" hangingPunct="1">
                      <a:lnSpc>
                        <a:spcPts val="2500"/>
                      </a:lnSpc>
                      <a:defRPr/>
                    </a:pPr>
                    <a:r>
                      <a:rPr lang="en-US" altLang="ja-JP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8.</a:t>
                    </a:r>
                    <a:r>
                      <a:rPr lang="ja-JP" altLang="en-US" sz="1400" b="1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環境</a:t>
                    </a:r>
                    <a:endParaRPr lang="en-US" altLang="ja-JP" sz="1400" b="1" dirty="0">
                      <a:solidFill>
                        <a:srgbClr val="00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37" name="テキスト ボックス 36">
                    <a:extLst>
                      <a:ext uri="{FF2B5EF4-FFF2-40B4-BE49-F238E27FC236}">
                        <a16:creationId xmlns:a16="http://schemas.microsoft.com/office/drawing/2014/main" id="{CE4EC975-7842-4631-9262-75E1786361D5}"/>
                      </a:ext>
                    </a:extLst>
                  </p:cNvPr>
                  <p:cNvSpPr txBox="1"/>
                  <p:nvPr/>
                </p:nvSpPr>
                <p:spPr>
                  <a:xfrm>
                    <a:off x="311158" y="816763"/>
                    <a:ext cx="1622698" cy="395344"/>
                  </a:xfrm>
                  <a:prstGeom prst="rect">
                    <a:avLst/>
                  </a:prstGeom>
                  <a:noFill/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rIns="36000" anchor="ctr"/>
                  <a:lstStyle>
                    <a:defPPr>
                      <a:defRPr lang="ja-JP"/>
                    </a:defPPr>
                    <a:lvl1pPr algn="ctr">
                      <a:defRPr sz="2000" b="1">
                        <a:solidFill>
                          <a:srgbClr val="000099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defRPr>
                    </a:lvl1pPr>
                  </a:lstStyle>
                  <a:p>
                    <a:pPr eaLnBrk="1" hangingPunct="1">
                      <a:defRPr/>
                    </a:pPr>
                    <a:r>
                      <a:rPr lang="ja-JP" altLang="en-US" sz="1600" u="sng" dirty="0">
                        <a:solidFill>
                          <a:prstClr val="black"/>
                        </a:solidFill>
                      </a:rPr>
                      <a:t>包括連携の項目</a:t>
                    </a:r>
                    <a:endParaRPr lang="en-US" altLang="ja-JP" sz="1600" u="sng" dirty="0">
                      <a:solidFill>
                        <a:prstClr val="black"/>
                      </a:solidFill>
                    </a:endParaRPr>
                  </a:p>
                </p:txBody>
              </p:sp>
            </p:grpSp>
            <p:cxnSp>
              <p:nvCxnSpPr>
                <p:cNvPr id="40" name="直線コネクタ 39">
                  <a:extLst>
                    <a:ext uri="{FF2B5EF4-FFF2-40B4-BE49-F238E27FC236}">
                      <a16:creationId xmlns:a16="http://schemas.microsoft.com/office/drawing/2014/main" id="{41FD011C-10EC-4401-BA67-46BE8FDE091C}"/>
                    </a:ext>
                  </a:extLst>
                </p:cNvPr>
                <p:cNvCxnSpPr>
                  <a:cxnSpLocks/>
                  <a:endCxn id="51" idx="1"/>
                </p:cNvCxnSpPr>
                <p:nvPr/>
              </p:nvCxnSpPr>
              <p:spPr>
                <a:xfrm flipV="1">
                  <a:off x="2003766" y="1257531"/>
                  <a:ext cx="1677791" cy="117506"/>
                </a:xfrm>
                <a:prstGeom prst="line">
                  <a:avLst/>
                </a:prstGeom>
                <a:ln>
                  <a:solidFill>
                    <a:srgbClr val="000099"/>
                  </a:solidFill>
                  <a:prstDash val="dash"/>
                  <a:headEnd type="oval" w="med" len="med"/>
                  <a:tailEnd type="oval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コネクタ 46">
                  <a:extLst>
                    <a:ext uri="{FF2B5EF4-FFF2-40B4-BE49-F238E27FC236}">
                      <a16:creationId xmlns:a16="http://schemas.microsoft.com/office/drawing/2014/main" id="{9B19D3D4-70D3-45CD-B9BC-579C0818D780}"/>
                    </a:ext>
                  </a:extLst>
                </p:cNvPr>
                <p:cNvCxnSpPr>
                  <a:cxnSpLocks/>
                  <a:endCxn id="35" idx="1"/>
                </p:cNvCxnSpPr>
                <p:nvPr/>
              </p:nvCxnSpPr>
              <p:spPr>
                <a:xfrm>
                  <a:off x="1984719" y="1375036"/>
                  <a:ext cx="1695252" cy="465259"/>
                </a:xfrm>
                <a:prstGeom prst="line">
                  <a:avLst/>
                </a:prstGeom>
                <a:ln>
                  <a:solidFill>
                    <a:srgbClr val="000099"/>
                  </a:solidFill>
                  <a:prstDash val="dash"/>
                  <a:headEnd type="oval" w="med" len="med"/>
                  <a:tailEnd type="oval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線コネクタ 42">
                  <a:extLst>
                    <a:ext uri="{FF2B5EF4-FFF2-40B4-BE49-F238E27FC236}">
                      <a16:creationId xmlns:a16="http://schemas.microsoft.com/office/drawing/2014/main" id="{7056C120-4313-4F46-B416-360401C5EE1A}"/>
                    </a:ext>
                  </a:extLst>
                </p:cNvPr>
                <p:cNvCxnSpPr>
                  <a:cxnSpLocks/>
                  <a:endCxn id="29" idx="1"/>
                </p:cNvCxnSpPr>
                <p:nvPr/>
              </p:nvCxnSpPr>
              <p:spPr>
                <a:xfrm>
                  <a:off x="1751383" y="1713262"/>
                  <a:ext cx="1930174" cy="725679"/>
                </a:xfrm>
                <a:prstGeom prst="line">
                  <a:avLst/>
                </a:prstGeom>
                <a:ln>
                  <a:solidFill>
                    <a:srgbClr val="000099"/>
                  </a:solidFill>
                  <a:prstDash val="dash"/>
                  <a:headEnd type="oval" w="med" len="med"/>
                  <a:tailEnd type="oval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1" name="角丸四角形 50">
              <a:extLst>
                <a:ext uri="{FF2B5EF4-FFF2-40B4-BE49-F238E27FC236}">
                  <a16:creationId xmlns:a16="http://schemas.microsoft.com/office/drawing/2014/main" id="{B31A5773-2C78-4D27-9EA3-7B6FFEA93354}"/>
                </a:ext>
              </a:extLst>
            </p:cNvPr>
            <p:cNvSpPr/>
            <p:nvPr/>
          </p:nvSpPr>
          <p:spPr bwMode="auto">
            <a:xfrm>
              <a:off x="3606920" y="909833"/>
              <a:ext cx="5400876" cy="452435"/>
            </a:xfrm>
            <a:prstGeom prst="roundRect">
              <a:avLst>
                <a:gd name="adj" fmla="val 6320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lIns="36000" tIns="36000" rIns="36000" bIns="36000" anchor="ctr"/>
            <a:lstStyle/>
            <a:p>
              <a:pPr eaLnBrk="1" hangingPunct="1">
                <a:defRPr/>
              </a:pPr>
              <a:r>
                <a:rPr lang="en-US" altLang="ja-JP" sz="16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「読む・書く・話す」力の向上への支援</a:t>
              </a:r>
              <a:endPara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F5F23FAA-D8DD-41FD-845B-440DACF6D6D1}"/>
              </a:ext>
            </a:extLst>
          </p:cNvPr>
          <p:cNvCxnSpPr>
            <a:cxnSpLocks/>
            <a:endCxn id="34" idx="1"/>
          </p:cNvCxnSpPr>
          <p:nvPr/>
        </p:nvCxnSpPr>
        <p:spPr bwMode="auto">
          <a:xfrm>
            <a:off x="1716088" y="1866900"/>
            <a:ext cx="1925637" cy="1041400"/>
          </a:xfrm>
          <a:prstGeom prst="line">
            <a:avLst/>
          </a:prstGeom>
          <a:ln>
            <a:solidFill>
              <a:srgbClr val="000099"/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6" name="テキスト ボックス 16">
            <a:extLst>
              <a:ext uri="{FF2B5EF4-FFF2-40B4-BE49-F238E27FC236}">
                <a16:creationId xmlns:a16="http://schemas.microsoft.com/office/drawing/2014/main" id="{9107C1C8-B41B-444A-9711-1D9DF4257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25" y="5819775"/>
            <a:ext cx="16668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読売新聞が展開する媒体や</a:t>
            </a:r>
            <a:endParaRPr lang="en-US" altLang="ja-JP" sz="10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各種</a:t>
            </a:r>
            <a:r>
              <a:rPr lang="en-US" altLang="ja-JP" sz="1000">
                <a:latin typeface="Meiryo UI" panose="020B0604030504040204" pitchFamily="50" charset="-128"/>
                <a:ea typeface="Meiryo UI" panose="020B0604030504040204" pitchFamily="50" charset="-128"/>
              </a:rPr>
              <a:t>SNS</a:t>
            </a:r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などを活用して、</a:t>
            </a:r>
            <a:endParaRPr lang="en-US" altLang="ja-JP" sz="10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大阪府の情報発信に協力</a:t>
            </a:r>
          </a:p>
        </p:txBody>
      </p:sp>
      <p:sp>
        <p:nvSpPr>
          <p:cNvPr id="6157" name="テキスト ボックス 16">
            <a:extLst>
              <a:ext uri="{FF2B5EF4-FFF2-40B4-BE49-F238E27FC236}">
                <a16:creationId xmlns:a16="http://schemas.microsoft.com/office/drawing/2014/main" id="{265D2E2A-5802-4092-9B09-124161331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3350" y="5819775"/>
            <a:ext cx="21685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00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小中学校の児童生徒に対する</a:t>
            </a:r>
            <a:r>
              <a:rPr lang="en-US" altLang="ja-JP" sz="100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</a:t>
            </a:r>
            <a:r>
              <a:rPr lang="ja-JP" altLang="en-US" sz="100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ｓについての理解醸成への支援や</a:t>
            </a:r>
            <a:endParaRPr lang="en-US" altLang="ja-JP" sz="100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100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府立学校での出前授業を実施</a:t>
            </a:r>
            <a:endParaRPr lang="en-US" altLang="ja-JP" sz="100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41">
            <a:extLst>
              <a:ext uri="{FF2B5EF4-FFF2-40B4-BE49-F238E27FC236}">
                <a16:creationId xmlns:a16="http://schemas.microsoft.com/office/drawing/2014/main" id="{12B90779-9DAF-4B81-BF18-19819E090942}"/>
              </a:ext>
            </a:extLst>
          </p:cNvPr>
          <p:cNvSpPr/>
          <p:nvPr/>
        </p:nvSpPr>
        <p:spPr bwMode="auto">
          <a:xfrm>
            <a:off x="3638550" y="3270250"/>
            <a:ext cx="5400675" cy="452438"/>
          </a:xfrm>
          <a:prstGeom prst="roundRect">
            <a:avLst>
              <a:gd name="adj" fmla="val 6320"/>
            </a:avLst>
          </a:prstGeom>
          <a:noFill/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36000" tIns="36000" rIns="36000" bIns="36000" anchor="ctr"/>
          <a:lstStyle/>
          <a:p>
            <a:pPr eaLnBrk="1" hangingPunct="1">
              <a:defRPr/>
            </a:pP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児童福祉施設等への支援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2AC6A20B-9E4E-4818-B15F-93AF1A69B1E5}"/>
              </a:ext>
            </a:extLst>
          </p:cNvPr>
          <p:cNvCxnSpPr>
            <a:cxnSpLocks/>
            <a:endCxn id="42" idx="1"/>
          </p:cNvCxnSpPr>
          <p:nvPr/>
        </p:nvCxnSpPr>
        <p:spPr bwMode="auto">
          <a:xfrm>
            <a:off x="1725613" y="2184400"/>
            <a:ext cx="1912937" cy="1311275"/>
          </a:xfrm>
          <a:prstGeom prst="line">
            <a:avLst/>
          </a:prstGeom>
          <a:ln>
            <a:solidFill>
              <a:srgbClr val="000099"/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61" name="Picture 2" descr="17d9d5f210a5f21ac261">
            <a:extLst>
              <a:ext uri="{FF2B5EF4-FFF2-40B4-BE49-F238E27FC236}">
                <a16:creationId xmlns:a16="http://schemas.microsoft.com/office/drawing/2014/main" id="{FA25BD7D-42B2-4591-BFDA-73E57A600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3" t="22742" r="6848" b="2116"/>
          <a:stretch>
            <a:fillRect/>
          </a:stretch>
        </p:blipFill>
        <p:spPr bwMode="auto">
          <a:xfrm>
            <a:off x="5257800" y="4449763"/>
            <a:ext cx="1914525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図 52">
            <a:extLst>
              <a:ext uri="{FF2B5EF4-FFF2-40B4-BE49-F238E27FC236}">
                <a16:creationId xmlns:a16="http://schemas.microsoft.com/office/drawing/2014/main" id="{25288E79-4358-478B-A784-A473951579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63" y="4292600"/>
            <a:ext cx="1166812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図 12">
            <a:extLst>
              <a:ext uri="{FF2B5EF4-FFF2-40B4-BE49-F238E27FC236}">
                <a16:creationId xmlns:a16="http://schemas.microsoft.com/office/drawing/2014/main" id="{86A4B0BC-0BA0-4078-AFBB-041D66091D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588" y="4330700"/>
            <a:ext cx="16224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" name="図 2">
            <a:extLst>
              <a:ext uri="{FF2B5EF4-FFF2-40B4-BE49-F238E27FC236}">
                <a16:creationId xmlns:a16="http://schemas.microsoft.com/office/drawing/2014/main" id="{FAFB2C9B-8617-4A59-9FAD-36BD10D7AD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4321175"/>
            <a:ext cx="2325688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6F3C6BE1-9559-4AE0-9F0B-179DB597FF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132" y="-66581"/>
            <a:ext cx="2980868" cy="100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エレメント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レトロスペク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12772</TotalTime>
  <Words>222</Words>
  <Application>Microsoft Office PowerPoint</Application>
  <PresentationFormat>画面に合わせる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Calibri</vt:lpstr>
      <vt:lpstr>ＭＳ Ｐゴシック</vt:lpstr>
      <vt:lpstr>Arial</vt:lpstr>
      <vt:lpstr>Calibri Light</vt:lpstr>
      <vt:lpstr>Meiryo UI</vt:lpstr>
      <vt:lpstr>Times New Roman</vt:lpstr>
      <vt:lpstr>レトロスペクト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公民戦略連携デスクについて</dc:title>
  <dc:creator>寺嶋　大祐</dc:creator>
  <cp:lastModifiedBy>四方　拓真</cp:lastModifiedBy>
  <cp:revision>972</cp:revision>
  <cp:lastPrinted>2021-07-06T00:19:40Z</cp:lastPrinted>
  <dcterms:created xsi:type="dcterms:W3CDTF">2015-05-23T05:58:33Z</dcterms:created>
  <dcterms:modified xsi:type="dcterms:W3CDTF">2026-06-18T05:29:50Z</dcterms:modified>
</cp:coreProperties>
</file>