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28" r:id="rId2"/>
  </p:sldMasterIdLst>
  <p:notesMasterIdLst>
    <p:notesMasterId r:id="rId9"/>
  </p:notesMasterIdLst>
  <p:sldIdLst>
    <p:sldId id="314" r:id="rId3"/>
    <p:sldId id="310" r:id="rId4"/>
    <p:sldId id="320" r:id="rId5"/>
    <p:sldId id="317" r:id="rId6"/>
    <p:sldId id="315" r:id="rId7"/>
    <p:sldId id="318"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12" autoAdjust="0"/>
  </p:normalViewPr>
  <p:slideViewPr>
    <p:cSldViewPr snapToGrid="0">
      <p:cViewPr>
        <p:scale>
          <a:sx n="125" d="100"/>
          <a:sy n="125" d="100"/>
        </p:scale>
        <p:origin x="7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3614B4D-4E84-436F-AF79-15BB950F63CA}"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BB82E7C-8E6F-4C87-A753-158ECFA16F67}" type="slidenum">
              <a:rPr kumimoji="1" lang="ja-JP" altLang="en-US" smtClean="0"/>
              <a:t>‹#›</a:t>
            </a:fld>
            <a:endParaRPr kumimoji="1" lang="ja-JP" altLang="en-US"/>
          </a:p>
        </p:txBody>
      </p:sp>
    </p:spTree>
    <p:extLst>
      <p:ext uri="{BB962C8B-B14F-4D97-AF65-F5344CB8AC3E}">
        <p14:creationId xmlns:p14="http://schemas.microsoft.com/office/powerpoint/2010/main" val="21972215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5</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6</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912" name="タイトル 1"/>
          <p:cNvSpPr>
            <a:spLocks noGrp="1"/>
          </p:cNvSpPr>
          <p:nvPr>
            <p:ph type="ctrTitle"/>
          </p:nvPr>
        </p:nvSpPr>
        <p:spPr>
          <a:xfrm>
            <a:off x="-4274" y="2693988"/>
            <a:ext cx="9154446" cy="1470025"/>
          </a:xfrm>
        </p:spPr>
        <p:txBody>
          <a:bodyPr/>
          <a:lstStyle/>
          <a:p>
            <a:r>
              <a:rPr kumimoji="1" lang="ja-JP" altLang="en-US"/>
              <a:t>マスタ タイトルの書式設定</a:t>
            </a:r>
          </a:p>
        </p:txBody>
      </p:sp>
      <p:sp>
        <p:nvSpPr>
          <p:cNvPr id="1914" name="日付プレースホルダ 3"/>
          <p:cNvSpPr>
            <a:spLocks noGrp="1"/>
          </p:cNvSpPr>
          <p:nvPr>
            <p:ph type="dt" sz="half" idx="10"/>
          </p:nvPr>
        </p:nvSpPr>
        <p:spPr/>
        <p:txBody>
          <a:bodyPr/>
          <a:lstStyle/>
          <a:p>
            <a:fld id="{73F4826C-9E47-4F8C-8879-F1651AD929C5}" type="datetime1">
              <a:rPr kumimoji="1" lang="ja-JP" altLang="en-US" smtClean="0"/>
              <a:t>2025/1/9</a:t>
            </a:fld>
            <a:endParaRPr kumimoji="1" lang="ja-JP" altLang="en-US"/>
          </a:p>
        </p:txBody>
      </p:sp>
      <p:sp>
        <p:nvSpPr>
          <p:cNvPr id="1915" name="フッター プレースホルダ 4"/>
          <p:cNvSpPr>
            <a:spLocks noGrp="1"/>
          </p:cNvSpPr>
          <p:nvPr>
            <p:ph type="ftr" sz="quarter" idx="11"/>
          </p:nvPr>
        </p:nvSpPr>
        <p:spPr/>
        <p:txBody>
          <a:bodyPr/>
          <a:lstStyle/>
          <a:p>
            <a:endParaRPr kumimoji="1" lang="ja-JP" altLang="en-US"/>
          </a:p>
        </p:txBody>
      </p:sp>
      <p:sp>
        <p:nvSpPr>
          <p:cNvPr id="191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970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1DD51-F1F3-41DE-A34A-94D8F4228D4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544F1E-60A7-4594-9C53-62756AF4FC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36E096-FEC2-4402-8CB8-8D4EA507B61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CC3649-5577-4DD7-B993-CAE283EDC5B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D360413-EE8C-4323-B6EA-76D9118F50B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D82F7B-E9FC-416B-82C0-778F5B63645F}"/>
              </a:ext>
            </a:extLst>
          </p:cNvPr>
          <p:cNvSpPr>
            <a:spLocks noGrp="1"/>
          </p:cNvSpPr>
          <p:nvPr>
            <p:ph type="dt" sz="half" idx="10"/>
          </p:nvPr>
        </p:nvSpPr>
        <p:spPr/>
        <p:txBody>
          <a:bodyPr/>
          <a:lstStyle/>
          <a:p>
            <a:pPr>
              <a:defRPr/>
            </a:pPr>
            <a:fld id="{CA1DA04D-7EC0-4B6E-AA03-44972B9BCD0B}" type="datetime1">
              <a:rPr lang="ja-JP" altLang="en-US" smtClean="0">
                <a:solidFill>
                  <a:srgbClr val="000000"/>
                </a:solidFill>
              </a:rPr>
              <a:t>2025/1/9</a:t>
            </a:fld>
            <a:endParaRPr lang="en-US" altLang="ja-JP" dirty="0">
              <a:solidFill>
                <a:srgbClr val="000000"/>
              </a:solidFill>
            </a:endParaRPr>
          </a:p>
        </p:txBody>
      </p:sp>
      <p:sp>
        <p:nvSpPr>
          <p:cNvPr id="8" name="フッター プレースホルダー 7">
            <a:extLst>
              <a:ext uri="{FF2B5EF4-FFF2-40B4-BE49-F238E27FC236}">
                <a16:creationId xmlns:a16="http://schemas.microsoft.com/office/drawing/2014/main" id="{A7885D54-98E1-4717-B1FE-4F94DBFABDC6}"/>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9" name="スライド番号プレースホルダー 8">
            <a:extLst>
              <a:ext uri="{FF2B5EF4-FFF2-40B4-BE49-F238E27FC236}">
                <a16:creationId xmlns:a16="http://schemas.microsoft.com/office/drawing/2014/main" id="{C02C2582-E299-4EDF-8F20-3EE7A8AE9962}"/>
              </a:ext>
            </a:extLst>
          </p:cNvPr>
          <p:cNvSpPr>
            <a:spLocks noGrp="1"/>
          </p:cNvSpPr>
          <p:nvPr>
            <p:ph type="sldNum" sz="quarter" idx="12"/>
          </p:nvPr>
        </p:nvSpPr>
        <p:spPr/>
        <p:txBody>
          <a:bodyPr/>
          <a:lstStyle/>
          <a:p>
            <a:pPr>
              <a:defRPr/>
            </a:pPr>
            <a:fld id="{B5ECB342-33D4-44D8-B212-FAC30D52D9FE}"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7620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D69B0-B111-4637-A318-74ECE5DBDF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97627BD-0D20-44D5-A59E-F7C752DBF324}"/>
              </a:ext>
            </a:extLst>
          </p:cNvPr>
          <p:cNvSpPr>
            <a:spLocks noGrp="1"/>
          </p:cNvSpPr>
          <p:nvPr>
            <p:ph type="dt" sz="half" idx="10"/>
          </p:nvPr>
        </p:nvSpPr>
        <p:spPr/>
        <p:txBody>
          <a:bodyPr/>
          <a:lstStyle/>
          <a:p>
            <a:pPr>
              <a:defRPr/>
            </a:pPr>
            <a:fld id="{8E9F5CAC-E203-4BEE-A8DC-BB7FED7485FA}" type="datetime1">
              <a:rPr lang="ja-JP" altLang="en-US" smtClean="0">
                <a:solidFill>
                  <a:srgbClr val="000000"/>
                </a:solidFill>
              </a:rPr>
              <a:t>2025/1/9</a:t>
            </a:fld>
            <a:endParaRPr lang="en-US" altLang="ja-JP" dirty="0">
              <a:solidFill>
                <a:srgbClr val="000000"/>
              </a:solidFill>
            </a:endParaRPr>
          </a:p>
        </p:txBody>
      </p:sp>
      <p:sp>
        <p:nvSpPr>
          <p:cNvPr id="4" name="フッター プレースホルダー 3">
            <a:extLst>
              <a:ext uri="{FF2B5EF4-FFF2-40B4-BE49-F238E27FC236}">
                <a16:creationId xmlns:a16="http://schemas.microsoft.com/office/drawing/2014/main" id="{678C2A4A-FDE3-42FE-80EE-A426F6A144BC}"/>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5" name="スライド番号プレースホルダー 4">
            <a:extLst>
              <a:ext uri="{FF2B5EF4-FFF2-40B4-BE49-F238E27FC236}">
                <a16:creationId xmlns:a16="http://schemas.microsoft.com/office/drawing/2014/main" id="{457B468A-096C-44F6-9831-1BE90B2B7CC9}"/>
              </a:ext>
            </a:extLst>
          </p:cNvPr>
          <p:cNvSpPr>
            <a:spLocks noGrp="1"/>
          </p:cNvSpPr>
          <p:nvPr>
            <p:ph type="sldNum" sz="quarter" idx="12"/>
          </p:nvPr>
        </p:nvSpPr>
        <p:spPr/>
        <p:txBody>
          <a:bodyPr/>
          <a:lstStyle/>
          <a:p>
            <a:pPr>
              <a:defRPr/>
            </a:pPr>
            <a:fld id="{713AE8A6-E6AE-40FF-86B2-918191AC42D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8463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B31943-CD81-4430-A458-F1C3024FCBAF}"/>
              </a:ext>
            </a:extLst>
          </p:cNvPr>
          <p:cNvSpPr>
            <a:spLocks noGrp="1"/>
          </p:cNvSpPr>
          <p:nvPr>
            <p:ph type="dt" sz="half" idx="10"/>
          </p:nvPr>
        </p:nvSpPr>
        <p:spPr/>
        <p:txBody>
          <a:bodyPr/>
          <a:lstStyle/>
          <a:p>
            <a:pPr>
              <a:defRPr/>
            </a:pPr>
            <a:fld id="{AA006D55-4E2E-430E-8DE6-2A04E4B0CF85}" type="datetime1">
              <a:rPr lang="ja-JP" altLang="en-US" smtClean="0">
                <a:solidFill>
                  <a:srgbClr val="000000"/>
                </a:solidFill>
              </a:rPr>
              <a:t>2025/1/9</a:t>
            </a:fld>
            <a:endParaRPr lang="en-US" altLang="ja-JP" dirty="0">
              <a:solidFill>
                <a:srgbClr val="000000"/>
              </a:solidFill>
            </a:endParaRPr>
          </a:p>
        </p:txBody>
      </p:sp>
      <p:sp>
        <p:nvSpPr>
          <p:cNvPr id="3" name="フッター プレースホルダー 2">
            <a:extLst>
              <a:ext uri="{FF2B5EF4-FFF2-40B4-BE49-F238E27FC236}">
                <a16:creationId xmlns:a16="http://schemas.microsoft.com/office/drawing/2014/main" id="{F52A3DFE-CBEF-42ED-89C0-418F22F70C84}"/>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4" name="スライド番号プレースホルダー 3">
            <a:extLst>
              <a:ext uri="{FF2B5EF4-FFF2-40B4-BE49-F238E27FC236}">
                <a16:creationId xmlns:a16="http://schemas.microsoft.com/office/drawing/2014/main" id="{EA750429-E859-4D47-ACA3-B1ABB6318534}"/>
              </a:ext>
            </a:extLst>
          </p:cNvPr>
          <p:cNvSpPr>
            <a:spLocks noGrp="1"/>
          </p:cNvSpPr>
          <p:nvPr>
            <p:ph type="sldNum" sz="quarter" idx="12"/>
          </p:nvPr>
        </p:nvSpPr>
        <p:spPr/>
        <p:txBody>
          <a:bodyPr/>
          <a:lstStyle/>
          <a:p>
            <a:pPr>
              <a:defRPr/>
            </a:pPr>
            <a:fld id="{CA487A20-C7E2-452F-A906-368AF0ADA2EC}"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3747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67FE8-8B63-4237-920E-3B5BBA79C84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BF016F-C731-48E1-BE5F-E3C45C17BE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F4A420-C002-4714-9EF3-DB70AFC977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5844C0-59C0-474C-B8B8-F88EC942D609}"/>
              </a:ext>
            </a:extLst>
          </p:cNvPr>
          <p:cNvSpPr>
            <a:spLocks noGrp="1"/>
          </p:cNvSpPr>
          <p:nvPr>
            <p:ph type="dt" sz="half" idx="10"/>
          </p:nvPr>
        </p:nvSpPr>
        <p:spPr/>
        <p:txBody>
          <a:bodyPr/>
          <a:lstStyle/>
          <a:p>
            <a:pPr>
              <a:defRPr/>
            </a:pPr>
            <a:fld id="{BACC763C-0E38-4C6A-9DF6-90434B3DCCF1}" type="datetime1">
              <a:rPr lang="ja-JP" altLang="en-US" smtClean="0">
                <a:solidFill>
                  <a:srgbClr val="000000"/>
                </a:solidFill>
              </a:rPr>
              <a:t>2025/1/9</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09FA078A-BFF5-42D9-8C8A-C9CA15A51C5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96588072-D100-41DE-8506-85F185591849}"/>
              </a:ext>
            </a:extLst>
          </p:cNvPr>
          <p:cNvSpPr>
            <a:spLocks noGrp="1"/>
          </p:cNvSpPr>
          <p:nvPr>
            <p:ph type="sldNum" sz="quarter" idx="12"/>
          </p:nvPr>
        </p:nvSpPr>
        <p:spPr/>
        <p:txBody>
          <a:bodyPr/>
          <a:lstStyle/>
          <a:p>
            <a:pPr>
              <a:defRPr/>
            </a:pPr>
            <a:fld id="{611B69A0-D033-4AD1-B0D9-91354CBAF88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1817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9AF87-47FE-4EC3-ACC0-5CCE87D9CFB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C9AF88D-F8D1-46DA-A30D-16EE3FE4D8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DEF5981-E1E3-46F7-A95D-92D5AA0E93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79A26B-D996-477C-A384-AD54C0D7B96B}"/>
              </a:ext>
            </a:extLst>
          </p:cNvPr>
          <p:cNvSpPr>
            <a:spLocks noGrp="1"/>
          </p:cNvSpPr>
          <p:nvPr>
            <p:ph type="dt" sz="half" idx="10"/>
          </p:nvPr>
        </p:nvSpPr>
        <p:spPr/>
        <p:txBody>
          <a:bodyPr/>
          <a:lstStyle/>
          <a:p>
            <a:pPr>
              <a:defRPr/>
            </a:pPr>
            <a:fld id="{B03E033E-0861-4832-90BA-2F11615C5A44}" type="datetime1">
              <a:rPr lang="ja-JP" altLang="en-US" smtClean="0">
                <a:solidFill>
                  <a:srgbClr val="000000"/>
                </a:solidFill>
              </a:rPr>
              <a:t>2025/1/9</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C9D52500-1640-4A66-B1D5-973F46F19D3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9D317896-2ACC-4D3D-9FC1-25BA946A5392}"/>
              </a:ext>
            </a:extLst>
          </p:cNvPr>
          <p:cNvSpPr>
            <a:spLocks noGrp="1"/>
          </p:cNvSpPr>
          <p:nvPr>
            <p:ph type="sldNum" sz="quarter" idx="12"/>
          </p:nvPr>
        </p:nvSpPr>
        <p:spPr/>
        <p:txBody>
          <a:bodyPr/>
          <a:lstStyle/>
          <a:p>
            <a:pPr>
              <a:defRPr/>
            </a:pPr>
            <a:fld id="{50A7D5B9-4676-4092-91AF-B47820F25BE8}"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5753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4FBE7-DE2A-4542-B7B2-EAFBB70C6C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8FB406-08EA-457B-9BF1-6CF9B06EB5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5795D-2A49-4F7D-8EBA-30DA838942AE}"/>
              </a:ext>
            </a:extLst>
          </p:cNvPr>
          <p:cNvSpPr>
            <a:spLocks noGrp="1"/>
          </p:cNvSpPr>
          <p:nvPr>
            <p:ph type="dt" sz="half" idx="10"/>
          </p:nvPr>
        </p:nvSpPr>
        <p:spPr/>
        <p:txBody>
          <a:bodyPr/>
          <a:lstStyle/>
          <a:p>
            <a:pPr>
              <a:defRPr/>
            </a:pPr>
            <a:fld id="{03AF13A8-5131-4B8C-A2DF-1E856265F3B5}"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681DBD25-EACB-4E80-B4EF-52415203842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3EEB68FB-7F28-47E7-8314-AA679AFF0DCE}"/>
              </a:ext>
            </a:extLst>
          </p:cNvPr>
          <p:cNvSpPr>
            <a:spLocks noGrp="1"/>
          </p:cNvSpPr>
          <p:nvPr>
            <p:ph type="sldNum" sz="quarter" idx="12"/>
          </p:nvPr>
        </p:nvSpPr>
        <p:spPr/>
        <p:txBody>
          <a:bodyPr/>
          <a:lstStyle/>
          <a:p>
            <a:pPr>
              <a:defRPr/>
            </a:pPr>
            <a:fld id="{0BACF78F-96CE-415D-9E7A-9739C9E855A7}"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4511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B62C2AF-65E7-453C-9714-04969C3BD7D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43989C-FFD4-407F-9ED0-B6BCAF1F450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18B5F4-3FE8-45D2-B4B0-FAD041CF71EB}"/>
              </a:ext>
            </a:extLst>
          </p:cNvPr>
          <p:cNvSpPr>
            <a:spLocks noGrp="1"/>
          </p:cNvSpPr>
          <p:nvPr>
            <p:ph type="dt" sz="half" idx="10"/>
          </p:nvPr>
        </p:nvSpPr>
        <p:spPr/>
        <p:txBody>
          <a:bodyPr/>
          <a:lstStyle/>
          <a:p>
            <a:pPr fontAlgn="base">
              <a:spcBef>
                <a:spcPct val="0"/>
              </a:spcBef>
              <a:spcAft>
                <a:spcPct val="0"/>
              </a:spcAft>
              <a:defRPr/>
            </a:pPr>
            <a:fld id="{526F66C4-EE4F-415D-8DCF-DB00A2CFEC63}"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B3EDC06E-41B4-4019-9D25-0E2629A5BCCC}"/>
              </a:ext>
            </a:extLst>
          </p:cNvPr>
          <p:cNvSpPr>
            <a:spLocks noGrp="1"/>
          </p:cNvSpPr>
          <p:nvPr>
            <p:ph type="ftr" sz="quarter" idx="11"/>
          </p:nvPr>
        </p:nvSpPr>
        <p:spPr/>
        <p:txBody>
          <a:bodyPr/>
          <a:lstStyle/>
          <a:p>
            <a:pPr algn="ctr" fontAlgn="base">
              <a:spcBef>
                <a:spcPct val="0"/>
              </a:spcBef>
              <a:spcAft>
                <a:spcPct val="0"/>
              </a:spcAft>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0C7A3E06-8407-480D-AAA9-D9EB21AEFC44}"/>
              </a:ext>
            </a:extLst>
          </p:cNvPr>
          <p:cNvSpPr>
            <a:spLocks noGrp="1"/>
          </p:cNvSpPr>
          <p:nvPr>
            <p:ph type="sldNum" sz="quarter" idx="12"/>
          </p:nvPr>
        </p:nvSpPr>
        <p:spPr/>
        <p:txBody>
          <a:bodyPr/>
          <a:lstStyle/>
          <a:p>
            <a:pPr fontAlgn="base">
              <a:spcBef>
                <a:spcPct val="0"/>
              </a:spcBef>
              <a:spcAft>
                <a:spcPct val="0"/>
              </a:spcAft>
              <a:defRPr/>
            </a:pPr>
            <a:fld id="{21F6E574-2AA0-4BBF-BA7B-DCE6AD3C951D}"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19563622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表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32" name="Title Placeholder 1"/>
          <p:cNvSpPr>
            <a:spLocks noGrp="1"/>
          </p:cNvSpPr>
          <p:nvPr>
            <p:ph type="title"/>
          </p:nvPr>
        </p:nvSpPr>
        <p:spPr>
          <a:xfrm>
            <a:off x="432000" y="159185"/>
            <a:ext cx="8280000" cy="359999"/>
          </a:xfrm>
          <a:prstGeom prst="rect">
            <a:avLst/>
          </a:prstGeom>
          <a:solidFill>
            <a:schemeClr val="bg1"/>
          </a:solidFill>
          <a:ln w="12700">
            <a:solidFill>
              <a:schemeClr val="tx1"/>
            </a:solidFill>
          </a:ln>
          <a:effectLst>
            <a:outerShdw dist="63500" dir="2700000" algn="tl" rotWithShape="0">
              <a:schemeClr val="tx1"/>
            </a:outerShdw>
          </a:effectLst>
        </p:spPr>
        <p:txBody>
          <a:bodyPr vert="horz" lIns="91440" tIns="45720" rIns="91440" bIns="45720" rtlCol="0" anchor="ctr">
            <a:noAutofit/>
          </a:bodyPr>
          <a:lstStyle>
            <a:lvl1pPr algn="ctr">
              <a:defRPr sz="1800">
                <a:latin typeface="+mn-ea"/>
                <a:ea typeface="+mn-ea"/>
              </a:defRPr>
            </a:lvl1pPr>
          </a:lstStyle>
          <a:p>
            <a:r>
              <a:rPr lang="ja-JP" altLang="en-US" dirty="0"/>
              <a:t>マスター タイトルの書式設定</a:t>
            </a:r>
            <a:endParaRPr lang="en-US" dirty="0"/>
          </a:p>
        </p:txBody>
      </p:sp>
      <p:sp>
        <p:nvSpPr>
          <p:cNvPr id="1033" name="Text Placeholder 2"/>
          <p:cNvSpPr>
            <a:spLocks noGrp="1"/>
          </p:cNvSpPr>
          <p:nvPr>
            <p:ph idx="1"/>
          </p:nvPr>
        </p:nvSpPr>
        <p:spPr>
          <a:xfrm>
            <a:off x="252000" y="692697"/>
            <a:ext cx="8640000" cy="1490271"/>
          </a:xfrm>
          <a:prstGeom prst="roundRect">
            <a:avLst>
              <a:gd name="adj" fmla="val 0"/>
            </a:avLst>
          </a:prstGeom>
          <a:ln w="12700">
            <a:solidFill>
              <a:schemeClr val="tx1"/>
            </a:solidFill>
          </a:ln>
        </p:spPr>
        <p:txBody>
          <a:bodyPr vert="horz" lIns="144000" tIns="36000" rIns="72000" bIns="36000" rtlCol="0" anchor="ctr" anchorCtr="0">
            <a:noAutofit/>
          </a:bodyPr>
          <a:lstStyle>
            <a:lvl1pPr marL="166158" indent="-328254">
              <a:spcBef>
                <a:spcPts val="0"/>
              </a:spcBef>
              <a:buClr>
                <a:schemeClr val="tx1"/>
              </a:buClr>
              <a:buFont typeface="ＭＳ ゴシック" panose="020B0609070205080204" pitchFamily="49" charset="-128"/>
              <a:buChar char="○"/>
              <a:defRPr sz="1600">
                <a:latin typeface="ＭＳ ゴシック" panose="020B0609070205080204" pitchFamily="49" charset="-128"/>
                <a:ea typeface="ＭＳ ゴシック" panose="020B0609070205080204" pitchFamily="49" charset="-128"/>
              </a:defRPr>
            </a:lvl1pPr>
            <a:lvl2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2pPr>
            <a:lvl3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3pPr>
            <a:lvl4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4pPr>
            <a:lvl5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34" name="スライド番号プレースホルダー 1"/>
          <p:cNvSpPr>
            <a:spLocks noGrp="1"/>
          </p:cNvSpPr>
          <p:nvPr>
            <p:ph type="sldNum" sz="quarter" idx="12"/>
          </p:nvPr>
        </p:nvSpPr>
        <p:spPr>
          <a:xfrm>
            <a:off x="8604448" y="6498805"/>
            <a:ext cx="539552" cy="349037"/>
          </a:xfrm>
          <a:prstGeom prst="rect">
            <a:avLst/>
          </a:prstGeom>
        </p:spPr>
        <p:txBody>
          <a:bodyPr/>
          <a:lstStyle>
            <a:lvl1pPr>
              <a:defRPr sz="1800">
                <a:solidFill>
                  <a:schemeClr val="tx1"/>
                </a:solidFill>
                <a:latin typeface="+mn-ea"/>
                <a:ea typeface="+mn-ea"/>
              </a:defRPr>
            </a:lvl1pPr>
          </a:lstStyle>
          <a:p>
            <a:fld id="{01DCC3A8-5FA2-4E88-8DA2-9EC9A2E70DBA}" type="slidenum">
              <a:rPr lang="ja-JP" altLang="en-US" smtClean="0"/>
              <a:pPr/>
              <a:t>‹#›</a:t>
            </a:fld>
            <a:endParaRPr lang="ja-JP" altLang="en-US" dirty="0"/>
          </a:p>
        </p:txBody>
      </p:sp>
    </p:spTree>
    <p:extLst>
      <p:ext uri="{BB962C8B-B14F-4D97-AF65-F5344CB8AC3E}">
        <p14:creationId xmlns:p14="http://schemas.microsoft.com/office/powerpoint/2010/main" val="236041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36" name="タイトル 1"/>
          <p:cNvSpPr>
            <a:spLocks noGrp="1"/>
          </p:cNvSpPr>
          <p:nvPr>
            <p:ph type="title"/>
          </p:nvPr>
        </p:nvSpPr>
        <p:spPr>
          <a:xfrm>
            <a:off x="432000" y="188640"/>
            <a:ext cx="8280000" cy="360000"/>
          </a:xfrm>
          <a:solidFill>
            <a:schemeClr val="bg1"/>
          </a:solidFill>
          <a:ln w="12700">
            <a:solidFill>
              <a:schemeClr val="tx1"/>
            </a:solidFill>
          </a:ln>
          <a:effectLst>
            <a:outerShdw dist="63500" dir="2700000" algn="tl" rotWithShape="0">
              <a:prstClr val="black"/>
            </a:outerShdw>
          </a:effectLst>
        </p:spPr>
        <p:txBody>
          <a:bodyPr>
            <a:noAutofit/>
          </a:bodyPr>
          <a:lstStyle>
            <a:lvl1pPr>
              <a:defRPr sz="1800" baseline="0"/>
            </a:lvl1pPr>
          </a:lstStyle>
          <a:p>
            <a:r>
              <a:rPr kumimoji="1" lang="ja-JP" altLang="en-US" dirty="0"/>
              <a:t>マスタ タイトルの書式設定</a:t>
            </a:r>
          </a:p>
        </p:txBody>
      </p:sp>
      <p:sp>
        <p:nvSpPr>
          <p:cNvPr id="1037" name="日付プレースホルダ 2"/>
          <p:cNvSpPr>
            <a:spLocks noGrp="1"/>
          </p:cNvSpPr>
          <p:nvPr>
            <p:ph type="dt" sz="half" idx="10"/>
          </p:nvPr>
        </p:nvSpPr>
        <p:spPr/>
        <p:txBody>
          <a:bodyPr/>
          <a:lstStyle/>
          <a:p>
            <a:fld id="{DAEE91FB-DD93-4355-B399-2C917D631166}" type="datetime1">
              <a:rPr lang="ja-JP" altLang="en-US" smtClean="0">
                <a:solidFill>
                  <a:prstClr val="black">
                    <a:tint val="75000"/>
                  </a:prstClr>
                </a:solidFill>
              </a:rPr>
              <a:t>2025/1/9</a:t>
            </a:fld>
            <a:endParaRPr lang="ja-JP" altLang="en-US">
              <a:solidFill>
                <a:prstClr val="black">
                  <a:tint val="75000"/>
                </a:prstClr>
              </a:solidFill>
            </a:endParaRPr>
          </a:p>
        </p:txBody>
      </p:sp>
      <p:sp>
        <p:nvSpPr>
          <p:cNvPr id="1038"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1039" name="スライド番号プレースホルダ 4"/>
          <p:cNvSpPr>
            <a:spLocks noGrp="1"/>
          </p:cNvSpPr>
          <p:nvPr>
            <p:ph type="sldNum" sz="quarter" idx="12"/>
          </p:nvPr>
        </p:nvSpPr>
        <p:spPr/>
        <p:txBody>
          <a:bodyPr/>
          <a:lstStyle>
            <a:lvl1pPr>
              <a:defRPr sz="1800" baseline="0">
                <a:solidFill>
                  <a:schemeClr val="tx1"/>
                </a:solidFill>
                <a:latin typeface="(日本語用のフォントを使用)"/>
                <a:ea typeface="ＭＳ Ｐゴシック" panose="020B0600070205080204" pitchFamily="50" charset="-128"/>
              </a:defRPr>
            </a:lvl1pPr>
          </a:lstStyle>
          <a:p>
            <a:fld id="{D2D8002D-B5B0-4BAC-B1F6-782DDCCE6D9C}" type="slidenum">
              <a:rPr lang="ja-JP" altLang="en-US" smtClean="0">
                <a:latin typeface="ＭＳ Ｐゴシック" panose="020B0600070205080204" pitchFamily="50" charset="-128"/>
              </a: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329451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1036F1-4EE2-4044-93E3-988148A135A8}" type="datetime1">
              <a:rPr lang="ja-JP" altLang="en-US" smtClean="0">
                <a:solidFill>
                  <a:prstClr val="black">
                    <a:tint val="75000"/>
                  </a:prstClr>
                </a:solidFill>
              </a:rPr>
              <a:t>2025/1/9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FFDAA-07E4-4182-850B-7DB673D3B3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85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2902-03EC-4092-B6A0-36E7080C1D5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629BFB7-172A-44F5-B3C2-F1D2BB7511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5CA84B1-F7B1-4833-87D2-EBCF8CD193CB}"/>
              </a:ext>
            </a:extLst>
          </p:cNvPr>
          <p:cNvSpPr>
            <a:spLocks noGrp="1"/>
          </p:cNvSpPr>
          <p:nvPr>
            <p:ph type="dt" sz="half" idx="10"/>
          </p:nvPr>
        </p:nvSpPr>
        <p:spPr/>
        <p:txBody>
          <a:bodyPr/>
          <a:lstStyle/>
          <a:p>
            <a:pPr>
              <a:defRPr/>
            </a:pPr>
            <a:fld id="{32F483C9-D203-4386-8E5D-519E9B0546C8}"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AC0814E6-CF6A-47A4-B535-8910CAC3F204}"/>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DD6C2C1A-C5B0-4ADF-AD41-B3C23EEAF26C}"/>
              </a:ext>
            </a:extLst>
          </p:cNvPr>
          <p:cNvSpPr>
            <a:spLocks noGrp="1"/>
          </p:cNvSpPr>
          <p:nvPr>
            <p:ph type="sldNum" sz="quarter" idx="12"/>
          </p:nvPr>
        </p:nvSpPr>
        <p:spPr/>
        <p:txBody>
          <a:bodyPr/>
          <a:lstStyle/>
          <a:p>
            <a:pPr>
              <a:defRPr/>
            </a:pPr>
            <a:fld id="{7CE193C5-36AF-44B9-8B33-D3221F35E552}"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6506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805F9-48AB-49F1-913C-13393D3678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9F3806-DB37-450C-B025-3DBF441AE8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66FF6D-3CEB-4787-BFE3-D916AFABBEC0}"/>
              </a:ext>
            </a:extLst>
          </p:cNvPr>
          <p:cNvSpPr>
            <a:spLocks noGrp="1"/>
          </p:cNvSpPr>
          <p:nvPr>
            <p:ph type="dt" sz="half" idx="10"/>
          </p:nvPr>
        </p:nvSpPr>
        <p:spPr/>
        <p:txBody>
          <a:bodyPr/>
          <a:lstStyle/>
          <a:p>
            <a:pPr>
              <a:defRPr/>
            </a:pPr>
            <a:fld id="{89F19202-1F26-4F92-A081-95E0CA82456B}"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2549A701-B40C-42EB-8E42-17D10B43821F}"/>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66CAC483-1BC2-43B4-A915-F100F72A8B36}"/>
              </a:ext>
            </a:extLst>
          </p:cNvPr>
          <p:cNvSpPr>
            <a:spLocks noGrp="1"/>
          </p:cNvSpPr>
          <p:nvPr>
            <p:ph type="sldNum" sz="quarter" idx="12"/>
          </p:nvPr>
        </p:nvSpPr>
        <p:spPr/>
        <p:txBody>
          <a:bodyPr/>
          <a:lstStyle/>
          <a:p>
            <a:pPr>
              <a:defRPr/>
            </a:pPr>
            <a:fld id="{9B99D496-0097-4DCC-914B-1B603D924B73}"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3711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2CFEB-C259-4AC0-A180-C251A7F2E54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B91998-671E-4819-A789-1AF693DB64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87C6973-1741-4602-8B6E-EDBBA6BC01B7}"/>
              </a:ext>
            </a:extLst>
          </p:cNvPr>
          <p:cNvSpPr>
            <a:spLocks noGrp="1"/>
          </p:cNvSpPr>
          <p:nvPr>
            <p:ph type="dt" sz="half" idx="10"/>
          </p:nvPr>
        </p:nvSpPr>
        <p:spPr/>
        <p:txBody>
          <a:bodyPr/>
          <a:lstStyle/>
          <a:p>
            <a:pPr>
              <a:defRPr/>
            </a:pPr>
            <a:fld id="{CD6525DE-C2BB-46F5-BCF2-9E15C220BFDC}"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6796C492-0B7B-44EB-B2E5-6D6A757041E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8893CEB5-CC83-4F7B-8B74-48969912A447}"/>
              </a:ext>
            </a:extLst>
          </p:cNvPr>
          <p:cNvSpPr>
            <a:spLocks noGrp="1"/>
          </p:cNvSpPr>
          <p:nvPr>
            <p:ph type="sldNum" sz="quarter" idx="12"/>
          </p:nvPr>
        </p:nvSpPr>
        <p:spPr/>
        <p:txBody>
          <a:bodyPr/>
          <a:lstStyle/>
          <a:p>
            <a:pPr>
              <a:defRPr/>
            </a:pPr>
            <a:fld id="{CFB1A450-E78F-4C05-AA63-32C5A203509C}"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3069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9FF95-A542-49AC-BE6F-951CB0A207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B78A4F-28D0-4871-BB08-330D660C583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7602B3-103A-4649-92B9-428462F7988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A2839E-83BA-4C72-A81D-0C9E0ADD53C9}"/>
              </a:ext>
            </a:extLst>
          </p:cNvPr>
          <p:cNvSpPr>
            <a:spLocks noGrp="1"/>
          </p:cNvSpPr>
          <p:nvPr>
            <p:ph type="dt" sz="half" idx="10"/>
          </p:nvPr>
        </p:nvSpPr>
        <p:spPr/>
        <p:txBody>
          <a:bodyPr/>
          <a:lstStyle/>
          <a:p>
            <a:pPr>
              <a:defRPr/>
            </a:pPr>
            <a:fld id="{F8176CA2-F6A8-468A-89D7-A27C1F75F054}" type="datetime1">
              <a:rPr lang="ja-JP" altLang="en-US" smtClean="0">
                <a:solidFill>
                  <a:srgbClr val="000000"/>
                </a:solidFill>
              </a:rPr>
              <a:t>2025/1/9</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4A3AC7C8-7A84-4A2B-A6BB-61CDB9F1F579}"/>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7CF378BE-87FD-45AA-B8C9-41865CB2B5D8}"/>
              </a:ext>
            </a:extLst>
          </p:cNvPr>
          <p:cNvSpPr>
            <a:spLocks noGrp="1"/>
          </p:cNvSpPr>
          <p:nvPr>
            <p:ph type="sldNum" sz="quarter" idx="12"/>
          </p:nvPr>
        </p:nvSpPr>
        <p:spPr/>
        <p:txBody>
          <a:bodyPr/>
          <a:lstStyle/>
          <a:p>
            <a:pPr>
              <a:defRPr/>
            </a:pPr>
            <a:fld id="{4E080D08-9079-49D3-8A8F-6DCCA877D78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1911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1026"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27"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7A416DE1-5311-4984-8A34-1387DE639151}" type="datetime1">
              <a:rPr lang="ja-JP" altLang="en-US" smtClean="0">
                <a:solidFill>
                  <a:prstClr val="black">
                    <a:tint val="75000"/>
                  </a:prstClr>
                </a:solidFill>
              </a:rPr>
              <a:t>2025/1/9</a:t>
            </a:fld>
            <a:endParaRPr lang="ja-JP" altLang="en-US">
              <a:solidFill>
                <a:prstClr val="black">
                  <a:tint val="75000"/>
                </a:prstClr>
              </a:solidFill>
            </a:endParaRPr>
          </a:p>
        </p:txBody>
      </p:sp>
      <p:sp>
        <p:nvSpPr>
          <p:cNvPr id="1028"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1029" name="スライド番号プレースホルダ 5"/>
          <p:cNvSpPr>
            <a:spLocks noGrp="1"/>
          </p:cNvSpPr>
          <p:nvPr>
            <p:ph type="sldNum" sz="quarter" idx="4"/>
          </p:nvPr>
        </p:nvSpPr>
        <p:spPr>
          <a:xfrm>
            <a:off x="7012298" y="6492877"/>
            <a:ext cx="2133600" cy="365125"/>
          </a:xfrm>
          <a:prstGeom prst="rect">
            <a:avLst/>
          </a:prstGeom>
        </p:spPr>
        <p:txBody>
          <a:bodyPr vert="horz" lIns="91440" tIns="45720" rIns="91440" bIns="45720" rtlCol="0" anchor="ctr"/>
          <a:lstStyle>
            <a:lvl1pPr algn="r">
              <a:defRPr baseline="0">
                <a:solidFill>
                  <a:schemeClr val="tx1"/>
                </a:solidFill>
                <a:latin typeface="(日本語用のフォントを使用)"/>
                <a:ea typeface="ＭＳ Ｐゴシック" panose="020B0600070205080204" pitchFamily="50" charset="-128"/>
              </a:defRPr>
            </a:lvl1pPr>
          </a:lstStyle>
          <a:p>
            <a:fld id="{D2D8002D-B5B0-4BAC-B1F6-782DDCCE6D9C}" type="slidenum">
              <a:rPr lang="ja-JP" altLang="en-US" smtClean="0">
                <a:latin typeface="ＭＳ Ｐゴシック" panose="020B0600070205080204" pitchFamily="50" charset="-128"/>
              </a: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83322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Lst>
  <p:hf sldNum="0"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004F93-43B7-4C27-ABE9-887FB072E3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A93C97-DD60-4913-96A1-AAB2575DED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5E436E-93A0-4652-8E45-0743A3BA17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526F66C4-EE4F-415D-8DCF-DB00A2CFEC63}" type="datetime1">
              <a:rPr lang="ja-JP" altLang="en-US" smtClean="0">
                <a:solidFill>
                  <a:srgbClr val="000000"/>
                </a:solidFill>
              </a:rPr>
              <a:t>2025/1/9</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85D8028B-6638-4C64-9F14-658681DB4E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fontAlgn="base">
              <a:spcBef>
                <a:spcPct val="0"/>
              </a:spcBef>
              <a:spcAft>
                <a:spcPct val="0"/>
              </a:spcAft>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FF240FEA-7BA6-470D-956B-FEFA5361EF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F6E574-2AA0-4BBF-BA7B-DCE6AD3C951D}"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41474925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5BD8980-6B9C-471D-88B3-AE81DA0CE11A}"/>
              </a:ext>
            </a:extLst>
          </p:cNvPr>
          <p:cNvSpPr txBox="1"/>
          <p:nvPr/>
        </p:nvSpPr>
        <p:spPr>
          <a:xfrm>
            <a:off x="161599" y="555064"/>
            <a:ext cx="22365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■活用状況（全体像）</a:t>
            </a:r>
          </a:p>
        </p:txBody>
      </p:sp>
      <p:graphicFrame>
        <p:nvGraphicFramePr>
          <p:cNvPr id="3" name="表 2">
            <a:extLst>
              <a:ext uri="{FF2B5EF4-FFF2-40B4-BE49-F238E27FC236}">
                <a16:creationId xmlns:a16="http://schemas.microsoft.com/office/drawing/2014/main" id="{BCA4BDD5-64D8-424A-B1CF-DC4A286EC396}"/>
              </a:ext>
            </a:extLst>
          </p:cNvPr>
          <p:cNvGraphicFramePr>
            <a:graphicFrameLocks noGrp="1"/>
          </p:cNvGraphicFramePr>
          <p:nvPr>
            <p:extLst>
              <p:ext uri="{D42A27DB-BD31-4B8C-83A1-F6EECF244321}">
                <p14:modId xmlns:p14="http://schemas.microsoft.com/office/powerpoint/2010/main" val="2398131478"/>
              </p:ext>
            </p:extLst>
          </p:nvPr>
        </p:nvGraphicFramePr>
        <p:xfrm>
          <a:off x="444789" y="930204"/>
          <a:ext cx="8447691" cy="1524000"/>
        </p:xfrm>
        <a:graphic>
          <a:graphicData uri="http://schemas.openxmlformats.org/drawingml/2006/table">
            <a:tbl>
              <a:tblPr firstRow="1" bandRow="1">
                <a:tableStyleId>{3B4B98B0-60AC-42C2-AFA5-B58CD77FA1E5}</a:tableStyleId>
              </a:tblPr>
              <a:tblGrid>
                <a:gridCol w="1038720">
                  <a:extLst>
                    <a:ext uri="{9D8B030D-6E8A-4147-A177-3AD203B41FA5}">
                      <a16:colId xmlns:a16="http://schemas.microsoft.com/office/drawing/2014/main" val="1473087889"/>
                    </a:ext>
                  </a:extLst>
                </a:gridCol>
                <a:gridCol w="1150620">
                  <a:extLst>
                    <a:ext uri="{9D8B030D-6E8A-4147-A177-3AD203B41FA5}">
                      <a16:colId xmlns:a16="http://schemas.microsoft.com/office/drawing/2014/main" val="3252707721"/>
                    </a:ext>
                  </a:extLst>
                </a:gridCol>
                <a:gridCol w="1165860">
                  <a:extLst>
                    <a:ext uri="{9D8B030D-6E8A-4147-A177-3AD203B41FA5}">
                      <a16:colId xmlns:a16="http://schemas.microsoft.com/office/drawing/2014/main" val="2892595825"/>
                    </a:ext>
                  </a:extLst>
                </a:gridCol>
                <a:gridCol w="1211580">
                  <a:extLst>
                    <a:ext uri="{9D8B030D-6E8A-4147-A177-3AD203B41FA5}">
                      <a16:colId xmlns:a16="http://schemas.microsoft.com/office/drawing/2014/main" val="4230498707"/>
                    </a:ext>
                  </a:extLst>
                </a:gridCol>
                <a:gridCol w="1219200">
                  <a:extLst>
                    <a:ext uri="{9D8B030D-6E8A-4147-A177-3AD203B41FA5}">
                      <a16:colId xmlns:a16="http://schemas.microsoft.com/office/drawing/2014/main" val="3352071303"/>
                    </a:ext>
                  </a:extLst>
                </a:gridCol>
                <a:gridCol w="2661711">
                  <a:extLst>
                    <a:ext uri="{9D8B030D-6E8A-4147-A177-3AD203B41FA5}">
                      <a16:colId xmlns:a16="http://schemas.microsoft.com/office/drawing/2014/main" val="1978743475"/>
                    </a:ext>
                  </a:extLst>
                </a:gridCol>
              </a:tblGrid>
              <a:tr h="288000">
                <a:tc>
                  <a:txBody>
                    <a:bodyPr/>
                    <a:lstStyle/>
                    <a:p>
                      <a:pPr algn="ctr"/>
                      <a:r>
                        <a:rPr kumimoji="1" lang="ja-JP" altLang="en-US" sz="1100" b="0" dirty="0">
                          <a:solidFill>
                            <a:schemeClr val="tx1"/>
                          </a:solidFill>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rPr>
                        <a:t>令和元年度～</a:t>
                      </a:r>
                      <a:endParaRPr kumimoji="1" lang="en-US" altLang="ja-JP" sz="1100" b="0" dirty="0">
                        <a:solidFill>
                          <a:schemeClr val="tx1"/>
                        </a:solidFill>
                      </a:endParaRPr>
                    </a:p>
                    <a:p>
                      <a:pPr algn="ctr"/>
                      <a:r>
                        <a:rPr kumimoji="1" lang="ja-JP" altLang="en-US" sz="1100" b="0" dirty="0">
                          <a:solidFill>
                            <a:schemeClr val="tx1"/>
                          </a:solidFill>
                        </a:rPr>
                        <a:t>令和４年度</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令和５年度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計</a:t>
                      </a:r>
                      <a:endParaRPr kumimoji="1" lang="en-US" altLang="ja-JP" sz="1100" b="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rPr>
                        <a:t>令和５年度末</a:t>
                      </a:r>
                      <a:endParaRPr kumimoji="1" lang="en-US" altLang="ja-JP" sz="1100" b="0" dirty="0">
                        <a:solidFill>
                          <a:schemeClr val="tx1"/>
                        </a:solidFill>
                      </a:endParaRPr>
                    </a:p>
                    <a:p>
                      <a:pPr algn="ctr"/>
                      <a:r>
                        <a:rPr kumimoji="1" lang="ja-JP" altLang="en-US" sz="1100" b="0" dirty="0">
                          <a:solidFill>
                            <a:schemeClr val="tx1"/>
                          </a:solidFill>
                        </a:rPr>
                        <a:t>時点の活用率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未執行額の活用方針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855451"/>
                  </a:ext>
                </a:extLst>
              </a:tr>
              <a:tr h="4877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活用額（円）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461,934,756</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124,360,064</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586,294,820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88</a:t>
                      </a:r>
                      <a:r>
                        <a:rPr kumimoji="1" lang="ja-JP" altLang="en-US" sz="1100" dirty="0">
                          <a:solidFill>
                            <a:schemeClr val="tx1"/>
                          </a:solidFill>
                          <a:latin typeface="メイリオ" panose="020B0604030504040204" pitchFamily="50" charset="-128"/>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rPr>
                        <a:t>引き続き森林整備・木材利用について市町村が事業計画を策定し、この計画に基づく着実な事業実施ができるよう支援を実施するとともに、公共施設や民間施設での府内産木材の需要創出を図っていく。</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628399"/>
                  </a:ext>
                </a:extLst>
              </a:tr>
              <a:tr h="3294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譲与額（円）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526,161,000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143,556,000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669,717,000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97564"/>
                  </a:ext>
                </a:extLst>
              </a:tr>
            </a:tbl>
          </a:graphicData>
        </a:graphic>
      </p:graphicFrame>
      <p:sp>
        <p:nvSpPr>
          <p:cNvPr id="8" name="テキスト ボックス 7">
            <a:extLst>
              <a:ext uri="{FF2B5EF4-FFF2-40B4-BE49-F238E27FC236}">
                <a16:creationId xmlns:a16="http://schemas.microsoft.com/office/drawing/2014/main" id="{EE199D1E-A03A-4657-9429-3995D4D44839}"/>
              </a:ext>
            </a:extLst>
          </p:cNvPr>
          <p:cNvSpPr txBox="1"/>
          <p:nvPr/>
        </p:nvSpPr>
        <p:spPr>
          <a:xfrm>
            <a:off x="161599" y="2624055"/>
            <a:ext cx="32624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■令和５年度の具体的な活用状況</a:t>
            </a:r>
          </a:p>
        </p:txBody>
      </p:sp>
      <p:graphicFrame>
        <p:nvGraphicFramePr>
          <p:cNvPr id="9" name="表 8">
            <a:extLst>
              <a:ext uri="{FF2B5EF4-FFF2-40B4-BE49-F238E27FC236}">
                <a16:creationId xmlns:a16="http://schemas.microsoft.com/office/drawing/2014/main" id="{F095E363-A1D5-4F42-814E-EBB7880C77FE}"/>
              </a:ext>
            </a:extLst>
          </p:cNvPr>
          <p:cNvGraphicFramePr>
            <a:graphicFrameLocks noGrp="1"/>
          </p:cNvGraphicFramePr>
          <p:nvPr>
            <p:extLst>
              <p:ext uri="{D42A27DB-BD31-4B8C-83A1-F6EECF244321}">
                <p14:modId xmlns:p14="http://schemas.microsoft.com/office/powerpoint/2010/main" val="4224090592"/>
              </p:ext>
            </p:extLst>
          </p:nvPr>
        </p:nvGraphicFramePr>
        <p:xfrm>
          <a:off x="444789" y="2977320"/>
          <a:ext cx="8457702" cy="3505039"/>
        </p:xfrm>
        <a:graphic>
          <a:graphicData uri="http://schemas.openxmlformats.org/drawingml/2006/table">
            <a:tbl>
              <a:tblPr>
                <a:tableStyleId>{3B4B98B0-60AC-42C2-AFA5-B58CD77FA1E5}</a:tableStyleId>
              </a:tblPr>
              <a:tblGrid>
                <a:gridCol w="880766">
                  <a:extLst>
                    <a:ext uri="{9D8B030D-6E8A-4147-A177-3AD203B41FA5}">
                      <a16:colId xmlns:a16="http://schemas.microsoft.com/office/drawing/2014/main" val="3861660885"/>
                    </a:ext>
                  </a:extLst>
                </a:gridCol>
                <a:gridCol w="1816936">
                  <a:extLst>
                    <a:ext uri="{9D8B030D-6E8A-4147-A177-3AD203B41FA5}">
                      <a16:colId xmlns:a16="http://schemas.microsoft.com/office/drawing/2014/main" val="3291585756"/>
                    </a:ext>
                  </a:extLst>
                </a:gridCol>
                <a:gridCol w="1080000">
                  <a:extLst>
                    <a:ext uri="{9D8B030D-6E8A-4147-A177-3AD203B41FA5}">
                      <a16:colId xmlns:a16="http://schemas.microsoft.com/office/drawing/2014/main" val="1890447924"/>
                    </a:ext>
                  </a:extLst>
                </a:gridCol>
                <a:gridCol w="1080000">
                  <a:extLst>
                    <a:ext uri="{9D8B030D-6E8A-4147-A177-3AD203B41FA5}">
                      <a16:colId xmlns:a16="http://schemas.microsoft.com/office/drawing/2014/main" val="3865308346"/>
                    </a:ext>
                  </a:extLst>
                </a:gridCol>
                <a:gridCol w="3600000">
                  <a:extLst>
                    <a:ext uri="{9D8B030D-6E8A-4147-A177-3AD203B41FA5}">
                      <a16:colId xmlns:a16="http://schemas.microsoft.com/office/drawing/2014/main" val="1421212595"/>
                    </a:ext>
                  </a:extLst>
                </a:gridCol>
              </a:tblGrid>
              <a:tr h="226646">
                <a:tc rowSpan="2">
                  <a:txBody>
                    <a:bodyPr/>
                    <a:lstStyle/>
                    <a:p>
                      <a:pPr algn="ctr" fontAlgn="ctr"/>
                      <a:r>
                        <a:rPr lang="ja-JP" altLang="en-US" sz="1100" u="none" strike="noStrike" dirty="0">
                          <a:effectLst/>
                          <a:latin typeface="+mn-ea"/>
                          <a:ea typeface="+mn-ea"/>
                        </a:rPr>
                        <a:t>区分</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ja-JP" altLang="en-US" sz="1100" u="none" strike="noStrike" dirty="0">
                          <a:effectLst/>
                          <a:latin typeface="+mn-ea"/>
                          <a:ea typeface="+mn-ea"/>
                        </a:rPr>
                        <a:t>事業名</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zh-TW" altLang="en-US" sz="1100" u="none" strike="noStrike" dirty="0">
                          <a:effectLst/>
                          <a:latin typeface="メイリオ" panose="020B0604030504040204" pitchFamily="50" charset="-128"/>
                          <a:ea typeface="メイリオ" panose="020B0604030504040204" pitchFamily="50" charset="-128"/>
                        </a:rPr>
                        <a:t>事業費</a:t>
                      </a:r>
                      <a:r>
                        <a:rPr lang="ja-JP" altLang="en-US" sz="1100" u="none" strike="noStrike" dirty="0">
                          <a:effectLst/>
                          <a:latin typeface="メイリオ" panose="020B0604030504040204" pitchFamily="50" charset="-128"/>
                          <a:ea typeface="メイリオ" panose="020B0604030504040204" pitchFamily="50" charset="-128"/>
                        </a:rPr>
                        <a:t>（</a:t>
                      </a:r>
                      <a:r>
                        <a:rPr lang="zh-TW" altLang="en-US" sz="1100" u="none" strike="noStrike" dirty="0">
                          <a:effectLst/>
                          <a:latin typeface="メイリオ" panose="020B0604030504040204" pitchFamily="50" charset="-128"/>
                          <a:ea typeface="メイリオ" panose="020B0604030504040204" pitchFamily="50" charset="-128"/>
                        </a:rPr>
                        <a:t>円</a:t>
                      </a:r>
                      <a:r>
                        <a:rPr lang="ja-JP" altLang="en-US" sz="1100" u="none" strike="noStrike" dirty="0">
                          <a:effectLst/>
                          <a:latin typeface="メイリオ" panose="020B0604030504040204" pitchFamily="50" charset="-128"/>
                          <a:ea typeface="メイリオ" panose="020B0604030504040204" pitchFamily="50" charset="-128"/>
                        </a:rPr>
                        <a:t>）</a:t>
                      </a: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accent2">
                        <a:lumMod val="20000"/>
                        <a:lumOff val="80000"/>
                      </a:schemeClr>
                    </a:solidFill>
                  </a:tcPr>
                </a:tc>
                <a:tc hMerge="1">
                  <a:txBody>
                    <a:bodyPr/>
                    <a:lstStyle/>
                    <a:p>
                      <a:pPr algn="l"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ctr"/>
                      <a:r>
                        <a:rPr lang="ja-JP" altLang="en-US" sz="1100" u="none" strike="noStrike" dirty="0">
                          <a:effectLst/>
                          <a:latin typeface="+mn-ea"/>
                          <a:ea typeface="+mn-ea"/>
                        </a:rPr>
                        <a:t>事業内容</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8520267"/>
                  </a:ext>
                </a:extLst>
              </a:tr>
              <a:tr h="34494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algn="ctr" fontAlgn="ct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100" u="none" strike="noStrike" dirty="0">
                          <a:effectLst/>
                          <a:latin typeface="+mn-ea"/>
                          <a:ea typeface="+mn-ea"/>
                        </a:rPr>
                        <a:t>うち</a:t>
                      </a:r>
                      <a:endParaRPr lang="en-US" altLang="ja-JP" sz="1100" u="none" strike="noStrike" dirty="0">
                        <a:effectLst/>
                        <a:latin typeface="+mn-ea"/>
                        <a:ea typeface="+mn-ea"/>
                      </a:endParaRPr>
                    </a:p>
                    <a:p>
                      <a:pPr algn="ctr" fontAlgn="ctr"/>
                      <a:r>
                        <a:rPr lang="ja-JP" altLang="en-US" sz="1100" u="none" strike="noStrike" dirty="0">
                          <a:effectLst/>
                          <a:latin typeface="+mn-ea"/>
                          <a:ea typeface="+mn-ea"/>
                        </a:rPr>
                        <a:t>森林環境譲与税</a:t>
                      </a:r>
                      <a:endParaRPr kumimoji="1" lang="ja-JP" altLang="en-US" sz="12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0062946"/>
                  </a:ext>
                </a:extLst>
              </a:tr>
              <a:tr h="424960">
                <a:tc>
                  <a:txBody>
                    <a:bodyPr/>
                    <a:lstStyle/>
                    <a:p>
                      <a:pPr algn="ctr">
                        <a:spcAft>
                          <a:spcPts val="0"/>
                        </a:spcAft>
                      </a:pPr>
                      <a:r>
                        <a:rPr lang="ja-JP" altLang="ja-JP" sz="1100" kern="100" dirty="0">
                          <a:effectLst/>
                          <a:latin typeface="+mn-ea"/>
                          <a:ea typeface="+mn-ea"/>
                        </a:rPr>
                        <a:t>市町村支援</a:t>
                      </a:r>
                      <a:endParaRPr lang="ja-JP" altLang="ja-JP" sz="1050" kern="100" dirty="0">
                        <a:effectLst/>
                        <a:latin typeface="+mn-ea"/>
                        <a:ea typeface="+mn-ea"/>
                      </a:endParaRPr>
                    </a:p>
                    <a:p>
                      <a:pPr algn="ctr">
                        <a:spcAft>
                          <a:spcPts val="0"/>
                        </a:spcAft>
                      </a:pPr>
                      <a:r>
                        <a:rPr lang="ja-JP" altLang="ja-JP" sz="1100" kern="100" dirty="0">
                          <a:effectLst/>
                          <a:latin typeface="+mn-ea"/>
                          <a:ea typeface="+mn-ea"/>
                        </a:rPr>
                        <a:t>（相談窓口）</a:t>
                      </a:r>
                      <a:endParaRPr lang="ja-JP" altLang="ja-JP" sz="1050" kern="100" dirty="0">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mn-ea"/>
                          <a:ea typeface="+mn-ea"/>
                        </a:rPr>
                        <a:t>森林整備・木材利用促進</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支援センター設置業務</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42,790,000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42,790,000</a:t>
                      </a:r>
                      <a:r>
                        <a:rPr lang="ja-JP" altLang="en-US" sz="1100" u="none" strike="noStrike" dirty="0">
                          <a:effectLst/>
                          <a:latin typeface="+mn-ea"/>
                          <a:ea typeface="+mn-ea"/>
                        </a:rPr>
                        <a:t>　</a:t>
                      </a:r>
                      <a:endParaRPr lang="ja-JP" altLang="en-US" sz="1100" b="0" i="0" u="none" strike="noStrike" dirty="0">
                        <a:solidFill>
                          <a:srgbClr val="000000"/>
                        </a:solidFill>
                        <a:effectLst/>
                        <a:latin typeface="+mn-ea"/>
                        <a:ea typeface="+mn-ea"/>
                      </a:endParaRP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a:solidFill>
                            <a:srgbClr val="000000"/>
                          </a:solidFill>
                          <a:effectLst/>
                          <a:latin typeface="+mn-ea"/>
                          <a:ea typeface="+mn-ea"/>
                        </a:rPr>
                        <a:t>市町村の森林整備に関する技術的支援や、木材利用を実施するために必要な情報提供、助言、指導を行うための相談窓口を設置。</a:t>
                      </a:r>
                      <a:endParaRPr lang="en-US" altLang="ja-JP" sz="1100" b="0" i="0" u="none" strike="noStrike" dirty="0">
                        <a:solidFill>
                          <a:srgbClr val="000000"/>
                        </a:solidFill>
                        <a:effectLst/>
                        <a:latin typeface="+mn-ea"/>
                        <a:ea typeface="+mn-ea"/>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00335740"/>
                  </a:ext>
                </a:extLst>
              </a:tr>
              <a:tr h="517424">
                <a:tc>
                  <a:txBody>
                    <a:bodyPr/>
                    <a:lstStyle/>
                    <a:p>
                      <a:pPr algn="ctr" fontAlgn="ctr"/>
                      <a:r>
                        <a:rPr lang="ja-JP" altLang="en-US" sz="1100" b="0" i="0" u="none" strike="noStrike" dirty="0">
                          <a:solidFill>
                            <a:srgbClr val="000000"/>
                          </a:solidFill>
                          <a:effectLst/>
                          <a:latin typeface="+mn-ea"/>
                          <a:ea typeface="+mn-ea"/>
                        </a:rPr>
                        <a:t>市町村支援</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（森林整備）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森林資源情報現況調査業務</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13,255,000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13,255,000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effectLst/>
                          <a:latin typeface="+mn-ea"/>
                          <a:ea typeface="+mn-ea"/>
                        </a:rPr>
                        <a:t>市町村が森林整備計画を策定するにあたって必要な、現行の林分収穫表を更新するための森林調査を実施。</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35795997"/>
                  </a:ext>
                </a:extLst>
              </a:tr>
              <a:tr h="517424">
                <a:tc>
                  <a:txBody>
                    <a:bodyPr/>
                    <a:lstStyle/>
                    <a:p>
                      <a:pPr algn="ctr" fontAlgn="ctr"/>
                      <a:r>
                        <a:rPr lang="ja-JP" altLang="en-US" sz="1100" b="0" i="0" u="none" strike="noStrike" dirty="0">
                          <a:solidFill>
                            <a:srgbClr val="000000"/>
                          </a:solidFill>
                          <a:effectLst/>
                          <a:latin typeface="+mn-ea"/>
                          <a:ea typeface="+mn-ea"/>
                        </a:rPr>
                        <a:t>市町村支援</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（森林整備）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mn-ea"/>
                          <a:ea typeface="+mn-ea"/>
                        </a:rPr>
                        <a:t>森林クラウドシステム構築</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23,892,000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23,892,000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effectLst/>
                          <a:latin typeface="+mn-ea"/>
                          <a:ea typeface="+mn-ea"/>
                        </a:rPr>
                        <a:t>市町村が境界確認や森林整備を行う際に必要となる森林に関するデータの整理及び森林クラウドシステムの構築。</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72763805"/>
                  </a:ext>
                </a:extLst>
              </a:tr>
              <a:tr h="517424">
                <a:tc>
                  <a:txBody>
                    <a:bodyPr/>
                    <a:lstStyle/>
                    <a:p>
                      <a:pPr algn="ctr" fontAlgn="ctr"/>
                      <a:r>
                        <a:rPr lang="ja-JP" altLang="en-US" sz="1100" b="0" i="0" u="none" strike="noStrike" dirty="0">
                          <a:solidFill>
                            <a:srgbClr val="000000"/>
                          </a:solidFill>
                          <a:effectLst/>
                          <a:latin typeface="+mn-ea"/>
                          <a:ea typeface="+mn-ea"/>
                        </a:rPr>
                        <a:t>市町村支援</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（木材利用）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mn-ea"/>
                          <a:ea typeface="+mn-ea"/>
                        </a:rPr>
                        <a:t>府内産木材利用促進</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モデル事業</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30,958,900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30,958,900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effectLst/>
                          <a:latin typeface="+mn-ea"/>
                          <a:ea typeface="+mn-ea"/>
                        </a:rPr>
                        <a:t>市町村が木材利用を推進する際の課題を解消するため、府の施設を府内産木材でモデル的に整備し、企画・設計・発注等の手法を提供。</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19145299"/>
                  </a:ext>
                </a:extLst>
              </a:tr>
              <a:tr h="424960">
                <a:tc>
                  <a:txBody>
                    <a:bodyPr/>
                    <a:lstStyle/>
                    <a:p>
                      <a:pPr algn="ctr" fontAlgn="ctr"/>
                      <a:r>
                        <a:rPr lang="ja-JP" altLang="en-US" sz="1100" u="none" strike="noStrike" dirty="0">
                          <a:effectLst/>
                          <a:latin typeface="+mn-ea"/>
                          <a:ea typeface="+mn-ea"/>
                        </a:rPr>
                        <a:t>木材利用</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latin typeface="+mn-ea"/>
                          <a:ea typeface="+mn-ea"/>
                        </a:rPr>
                        <a:t>民間施設の</a:t>
                      </a:r>
                      <a:br>
                        <a:rPr lang="en-US" altLang="ja-JP" sz="1100" u="none" strike="noStrike" dirty="0">
                          <a:effectLst/>
                          <a:latin typeface="+mn-ea"/>
                          <a:ea typeface="+mn-ea"/>
                        </a:rPr>
                      </a:br>
                      <a:r>
                        <a:rPr lang="ja-JP" altLang="en-US" sz="1100" u="none" strike="noStrike" dirty="0">
                          <a:effectLst/>
                          <a:latin typeface="+mn-ea"/>
                          <a:ea typeface="+mn-ea"/>
                        </a:rPr>
                        <a:t>木質空間整備事業補助</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13,464,164</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mn-ea"/>
                          <a:ea typeface="+mn-ea"/>
                        </a:rPr>
                        <a:t>13,464,164</a:t>
                      </a:r>
                      <a:r>
                        <a:rPr lang="ja-JP" altLang="en-US" sz="1100" u="none" strike="noStrike" dirty="0">
                          <a:effectLst/>
                          <a:latin typeface="+mn-ea"/>
                          <a:ea typeface="+mn-ea"/>
                        </a:rPr>
                        <a:t>　</a:t>
                      </a:r>
                      <a:endParaRPr lang="ja-JP" altLang="en-US" sz="1100" b="0" i="0" u="none" strike="noStrike" dirty="0">
                        <a:solidFill>
                          <a:srgbClr val="000000"/>
                        </a:solidFill>
                        <a:effectLst/>
                        <a:latin typeface="+mn-ea"/>
                        <a:ea typeface="+mn-ea"/>
                      </a:endParaRP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mn-ea"/>
                          <a:ea typeface="+mn-ea"/>
                        </a:rPr>
                        <a:t>大阪府内の特定多数の人が利用する民間施設における、府内産木材を使用した木造木質化工事費用の一部を補助。</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802470"/>
                  </a:ext>
                </a:extLst>
              </a:tr>
              <a:tr h="226646">
                <a:tc gridSpan="2">
                  <a:txBody>
                    <a:bodyPr/>
                    <a:lstStyle/>
                    <a:p>
                      <a:pPr algn="ctr" fontAlgn="ctr"/>
                      <a:r>
                        <a:rPr lang="ja-JP" altLang="en-US" sz="1100" b="0" i="0" u="none" strike="noStrike" dirty="0">
                          <a:solidFill>
                            <a:srgbClr val="000000"/>
                          </a:solidFill>
                          <a:effectLst/>
                          <a:latin typeface="+mn-ea"/>
                          <a:ea typeface="+mn-ea"/>
                        </a:rPr>
                        <a:t>翌年繰越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83,422,180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83,422,180</a:t>
                      </a:r>
                      <a:endParaRPr lang="ja-JP" altLang="en-US" sz="1100" b="0" i="0" u="none" strike="noStrike" dirty="0">
                        <a:solidFill>
                          <a:srgbClr val="000000"/>
                        </a:solidFill>
                        <a:effectLst/>
                        <a:latin typeface="+mn-ea"/>
                        <a:ea typeface="+mn-ea"/>
                      </a:endParaRP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n-ea"/>
                        <a:ea typeface="+mn-ea"/>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953380"/>
                  </a:ext>
                </a:extLst>
              </a:tr>
              <a:tr h="226646">
                <a:tc gridSpan="2">
                  <a:txBody>
                    <a:bodyPr/>
                    <a:lstStyle/>
                    <a:p>
                      <a:pPr algn="ctr" fontAlgn="ctr"/>
                      <a:r>
                        <a:rPr lang="ja-JP" altLang="en-US" sz="1100" b="0" i="0" u="none" strike="noStrike" dirty="0">
                          <a:solidFill>
                            <a:srgbClr val="000000"/>
                          </a:solidFill>
                          <a:effectLst/>
                          <a:latin typeface="+mn-ea"/>
                          <a:ea typeface="+mn-ea"/>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207,782,244</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207,782,244</a:t>
                      </a:r>
                      <a:endParaRPr lang="en-US" altLang="ja-JP" sz="1100" b="0" i="0" u="none" strike="noStrike" dirty="0">
                        <a:solidFill>
                          <a:srgbClr val="000000"/>
                        </a:solidFill>
                        <a:effectLst/>
                        <a:latin typeface="+mn-ea"/>
                        <a:ea typeface="+mn-ea"/>
                      </a:endParaRP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2187621465"/>
                  </a:ext>
                </a:extLst>
              </a:tr>
            </a:tbl>
          </a:graphicData>
        </a:graphic>
      </p:graphicFrame>
      <p:sp>
        <p:nvSpPr>
          <p:cNvPr id="22" name="正方形/長方形 21">
            <a:extLst>
              <a:ext uri="{FF2B5EF4-FFF2-40B4-BE49-F238E27FC236}">
                <a16:creationId xmlns:a16="http://schemas.microsoft.com/office/drawing/2014/main" id="{A2005DAF-C67C-4BAD-A774-469428934FFB}"/>
              </a:ext>
            </a:extLst>
          </p:cNvPr>
          <p:cNvSpPr/>
          <p:nvPr/>
        </p:nvSpPr>
        <p:spPr>
          <a:xfrm>
            <a:off x="0" y="168776"/>
            <a:ext cx="91440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メイリオ" panose="020B0604030504040204" pitchFamily="50" charset="-128"/>
                <a:ea typeface="メイリオ" panose="020B0604030504040204" pitchFamily="50" charset="-128"/>
              </a:rPr>
              <a:t>大阪府　令和５年度 森林環境譲与税を活用した事業実績</a:t>
            </a:r>
            <a:endPar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4439BF25-48A3-41E8-99C7-B2441C67BF8E}"/>
              </a:ext>
            </a:extLst>
          </p:cNvPr>
          <p:cNvSpPr txBox="1"/>
          <p:nvPr/>
        </p:nvSpPr>
        <p:spPr>
          <a:xfrm>
            <a:off x="392431" y="6482359"/>
            <a:ext cx="28007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Calibri" panose="020F0502020204030204"/>
                <a:ea typeface="メイリオ" panose="020B0604030504040204" pitchFamily="50" charset="-128"/>
              </a:rPr>
              <a:t>※</a:t>
            </a:r>
            <a:r>
              <a:rPr kumimoji="1" lang="ja-JP" altLang="en-US" sz="1200" dirty="0">
                <a:solidFill>
                  <a:prstClr val="black"/>
                </a:solidFill>
                <a:latin typeface="Calibri" panose="020F0502020204030204"/>
                <a:ea typeface="メイリオ" panose="020B0604030504040204" pitchFamily="50" charset="-128"/>
              </a:rPr>
              <a:t>具体的な事業内容は別紙のとおり。</a:t>
            </a:r>
            <a:endParaRPr kumimoji="1" lang="en-US" altLang="ja-JP" sz="1200" dirty="0">
              <a:solidFill>
                <a:prstClr val="black"/>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60150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37557" y="2514668"/>
            <a:ext cx="4338968" cy="274765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１．森林整備・木材利用促進支援センター設置業務</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42,790</a:t>
            </a:r>
            <a:r>
              <a:rPr lang="ja-JP" altLang="en-US" sz="1108" kern="2000" dirty="0">
                <a:latin typeface="ＭＳ ゴシック" panose="020B0609070205080204" pitchFamily="49" charset="-128"/>
                <a:ea typeface="ＭＳ ゴシック" panose="020B0609070205080204" pitchFamily="49" charset="-128"/>
              </a:rPr>
              <a:t>千円（全額譲与税）</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期　間</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令和５年４月～令和６年３月</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・センターに森林整備と木材利用の担当職員による相談窓口を設置し、市町村業務をサポート。</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・市町村担当職員を対象に、森林整備技術、木材利用に関するサポート研修会を開催。</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・全市町村の巡回相談を実施。</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・木材利用等のアドバイザーを派遣。</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・「木材利用事例集」を作成</a:t>
            </a: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61679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森林環境譲与税における都道府県の使途が「森林整備を実施する市町村の支援等に関する費用」とされていることから、市町村の林務職員や森林整備・木材利用に関するノウハウが不足している現状を踏まえ、市町村の森林整備及び木材利用が円滑かつ確実に実施できるよう「森林整備・木材利用促進支援センター」を設置の上、森林整備に係る技術的指導や木材利用の支援を行いました。</a:t>
            </a:r>
            <a:endParaRPr lang="en-US" altLang="ja-JP" sz="1662" dirty="0">
              <a:solidFill>
                <a:schemeClr val="tx1"/>
              </a:solidFill>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2301" y="2541828"/>
            <a:ext cx="1528872" cy="2495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969" dirty="0">
                <a:latin typeface="+mn-ea"/>
                <a:ea typeface="+mn-ea"/>
              </a:rPr>
              <a:t>      </a:t>
            </a:r>
            <a:endParaRPr lang="en-US" altLang="ja-JP" sz="1292" i="1" dirty="0">
              <a:latin typeface="+mn-ea"/>
              <a:ea typeface="+mn-ea"/>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p:txBody>
      </p:sp>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121762" y="6378569"/>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H29.3.31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H27</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5001697"/>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（森林整備・木材利用促進支援センターによる市町村支援）</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市町村支援（相談窓口）</a:t>
            </a:r>
            <a:endParaRPr kumimoji="1" lang="en-US" altLang="ja-JP" sz="1292" dirty="0">
              <a:solidFill>
                <a:srgbClr val="008000"/>
              </a:solidFill>
            </a:endParaRPr>
          </a:p>
        </p:txBody>
      </p:sp>
      <p:grpSp>
        <p:nvGrpSpPr>
          <p:cNvPr id="2" name="グループ化 1"/>
          <p:cNvGrpSpPr/>
          <p:nvPr/>
        </p:nvGrpSpPr>
        <p:grpSpPr>
          <a:xfrm>
            <a:off x="5030114" y="2893526"/>
            <a:ext cx="3671528" cy="1597374"/>
            <a:chOff x="6203741" y="2650443"/>
            <a:chExt cx="2753127" cy="1162514"/>
          </a:xfrm>
        </p:grpSpPr>
        <p:sp>
          <p:nvSpPr>
            <p:cNvPr id="27" name="楕円 26">
              <a:extLst>
                <a:ext uri="{FF2B5EF4-FFF2-40B4-BE49-F238E27FC236}">
                  <a16:creationId xmlns:a16="http://schemas.microsoft.com/office/drawing/2014/main" id="{C0B00F6D-E4E8-4A1D-BDC7-3EB12E8BEF6F}"/>
                </a:ext>
              </a:extLst>
            </p:cNvPr>
            <p:cNvSpPr/>
            <p:nvPr/>
          </p:nvSpPr>
          <p:spPr>
            <a:xfrm>
              <a:off x="6203741" y="2942840"/>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602096" y="2955686"/>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916617" y="2892581"/>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970876" y="2650443"/>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8" dirty="0">
                  <a:solidFill>
                    <a:schemeClr val="tx1"/>
                  </a:solidFill>
                </a:rPr>
                <a:t>(</a:t>
              </a:r>
              <a:r>
                <a:rPr kumimoji="1" lang="ja-JP" altLang="en-US" sz="1108" dirty="0">
                  <a:solidFill>
                    <a:schemeClr val="tx1"/>
                  </a:solidFill>
                </a:rPr>
                <a:t>一財</a:t>
              </a:r>
              <a:r>
                <a:rPr kumimoji="1" lang="en-US" altLang="ja-JP" sz="1108" dirty="0">
                  <a:solidFill>
                    <a:schemeClr val="tx1"/>
                  </a:solidFill>
                </a:rPr>
                <a:t>)</a:t>
              </a:r>
              <a:r>
                <a:rPr kumimoji="1" lang="ja-JP" altLang="en-US" sz="1108" dirty="0">
                  <a:solidFill>
                    <a:schemeClr val="tx1"/>
                  </a:solidFill>
                </a:rPr>
                <a:t>大阪府</a:t>
              </a:r>
              <a:endParaRPr kumimoji="1" lang="en-US" altLang="ja-JP" sz="1108" dirty="0">
                <a:solidFill>
                  <a:schemeClr val="tx1"/>
                </a:solidFill>
              </a:endParaRPr>
            </a:p>
            <a:p>
              <a:pPr algn="ctr"/>
              <a:r>
                <a:rPr kumimoji="1" lang="ja-JP" altLang="en-US" sz="1108" dirty="0">
                  <a:solidFill>
                    <a:schemeClr val="tx1"/>
                  </a:solidFill>
                </a:rPr>
                <a:t>みどり公社</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970876" y="3110071"/>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森林整備・木材利用促進支援センター</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6219092" y="3536826"/>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285796" y="2982816"/>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楕円 33">
              <a:extLst>
                <a:ext uri="{FF2B5EF4-FFF2-40B4-BE49-F238E27FC236}">
                  <a16:creationId xmlns:a16="http://schemas.microsoft.com/office/drawing/2014/main" id="{7CF858C7-F42A-435A-88C7-D02F130F9777}"/>
                </a:ext>
              </a:extLst>
            </p:cNvPr>
            <p:cNvSpPr/>
            <p:nvPr/>
          </p:nvSpPr>
          <p:spPr>
            <a:xfrm>
              <a:off x="8490130" y="2767223"/>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076676" y="3544664"/>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支援</a:t>
              </a:r>
            </a:p>
          </p:txBody>
        </p:sp>
      </p:gr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472430" y="6335890"/>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木材利用の事例集</a:t>
            </a:r>
          </a:p>
        </p:txBody>
      </p:sp>
      <p:graphicFrame>
        <p:nvGraphicFramePr>
          <p:cNvPr id="23" name="表 4">
            <a:extLst>
              <a:ext uri="{FF2B5EF4-FFF2-40B4-BE49-F238E27FC236}">
                <a16:creationId xmlns:a16="http://schemas.microsoft.com/office/drawing/2014/main" id="{4DBF94B5-EF04-4630-9F8B-E66065210911}"/>
              </a:ext>
            </a:extLst>
          </p:cNvPr>
          <p:cNvGraphicFramePr>
            <a:graphicFrameLocks noGrp="1"/>
          </p:cNvGraphicFramePr>
          <p:nvPr>
            <p:extLst>
              <p:ext uri="{D42A27DB-BD31-4B8C-83A1-F6EECF244321}">
                <p14:modId xmlns:p14="http://schemas.microsoft.com/office/powerpoint/2010/main" val="1724701999"/>
              </p:ext>
            </p:extLst>
          </p:nvPr>
        </p:nvGraphicFramePr>
        <p:xfrm>
          <a:off x="5235852" y="5213897"/>
          <a:ext cx="3231460" cy="933140"/>
        </p:xfrm>
        <a:graphic>
          <a:graphicData uri="http://schemas.openxmlformats.org/drawingml/2006/table">
            <a:tbl>
              <a:tblPr firstRow="1" bandRow="1">
                <a:tableStyleId>{5C22544A-7EE6-4342-B048-85BDC9FD1C3A}</a:tableStyleId>
              </a:tblPr>
              <a:tblGrid>
                <a:gridCol w="1744068">
                  <a:extLst>
                    <a:ext uri="{9D8B030D-6E8A-4147-A177-3AD203B41FA5}">
                      <a16:colId xmlns:a16="http://schemas.microsoft.com/office/drawing/2014/main" val="1365277361"/>
                    </a:ext>
                  </a:extLst>
                </a:gridCol>
                <a:gridCol w="1487392">
                  <a:extLst>
                    <a:ext uri="{9D8B030D-6E8A-4147-A177-3AD203B41FA5}">
                      <a16:colId xmlns:a16="http://schemas.microsoft.com/office/drawing/2014/main" val="301691098"/>
                    </a:ext>
                  </a:extLst>
                </a:gridCol>
              </a:tblGrid>
              <a:tr h="245004">
                <a:tc>
                  <a:txBody>
                    <a:bodyPr/>
                    <a:lstStyle/>
                    <a:p>
                      <a:pPr algn="l"/>
                      <a:r>
                        <a:rPr kumimoji="1" lang="ja-JP" altLang="en-US" sz="900" b="0">
                          <a:solidFill>
                            <a:schemeClr val="tx1"/>
                          </a:solidFill>
                          <a:latin typeface="+mn-ea"/>
                          <a:ea typeface="+mn-ea"/>
                        </a:rPr>
                        <a:t>①令和５年度譲与額</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143,556</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26,467ha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367</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pic>
        <p:nvPicPr>
          <p:cNvPr id="5" name="図 4">
            <a:extLst>
              <a:ext uri="{FF2B5EF4-FFF2-40B4-BE49-F238E27FC236}">
                <a16:creationId xmlns:a16="http://schemas.microsoft.com/office/drawing/2014/main" id="{85932323-A4AE-4802-B704-3FFBF1662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89" y="5231320"/>
            <a:ext cx="781066" cy="1104570"/>
          </a:xfrm>
          <a:prstGeom prst="rect">
            <a:avLst/>
          </a:prstGeom>
        </p:spPr>
      </p:pic>
      <p:pic>
        <p:nvPicPr>
          <p:cNvPr id="10" name="図 9">
            <a:extLst>
              <a:ext uri="{FF2B5EF4-FFF2-40B4-BE49-F238E27FC236}">
                <a16:creationId xmlns:a16="http://schemas.microsoft.com/office/drawing/2014/main" id="{CE59B0BF-4574-4CE6-BC0A-1BC556C7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613" y="5219341"/>
            <a:ext cx="1639865" cy="1159534"/>
          </a:xfrm>
          <a:prstGeom prst="rect">
            <a:avLst/>
          </a:prstGeom>
        </p:spPr>
      </p:pic>
    </p:spTree>
    <p:extLst>
      <p:ext uri="{BB962C8B-B14F-4D97-AF65-F5344CB8AC3E}">
        <p14:creationId xmlns:p14="http://schemas.microsoft.com/office/powerpoint/2010/main" val="945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37556" y="2642612"/>
            <a:ext cx="4488360" cy="168670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zh-TW" altLang="en-US" sz="1108" kern="2000" dirty="0">
                <a:latin typeface="ＭＳ ゴシック" panose="020B0609070205080204" pitchFamily="49" charset="-128"/>
                <a:ea typeface="ＭＳ ゴシック" panose="020B0609070205080204" pitchFamily="49" charset="-128"/>
              </a:rPr>
              <a:t>森林資源情報現況調査業務</a:t>
            </a:r>
            <a:endParaRPr lang="en-US" altLang="zh-TW"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13,255</a:t>
            </a:r>
            <a:r>
              <a:rPr lang="ja-JP" altLang="en-US" sz="1108" kern="2000" dirty="0">
                <a:latin typeface="ＭＳ ゴシック" panose="020B0609070205080204" pitchFamily="49" charset="-128"/>
                <a:ea typeface="ＭＳ ゴシック" panose="020B0609070205080204" pitchFamily="49" charset="-128"/>
              </a:rPr>
              <a:t>千円（全額譲与税）</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・大阪府内のスギ林およびヒノキ林</a:t>
            </a:r>
            <a:r>
              <a:rPr lang="en-US" altLang="ja-JP" sz="1108" kern="2000" dirty="0">
                <a:latin typeface="ＭＳ ゴシック" panose="020B0609070205080204" pitchFamily="49" charset="-128"/>
                <a:ea typeface="ＭＳ ゴシック" panose="020B0609070205080204" pitchFamily="49" charset="-128"/>
              </a:rPr>
              <a:t>70</a:t>
            </a:r>
            <a:r>
              <a:rPr lang="ja-JP" altLang="en-US" sz="1108" kern="2000" dirty="0">
                <a:latin typeface="ＭＳ ゴシック" panose="020B0609070205080204" pitchFamily="49" charset="-128"/>
                <a:ea typeface="ＭＳ ゴシック" panose="020B0609070205080204" pitchFamily="49" charset="-128"/>
              </a:rPr>
              <a:t>林分について調査を実施</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・次年度は</a:t>
            </a:r>
            <a:r>
              <a:rPr lang="en-US" altLang="ja-JP" sz="1108" kern="2000" dirty="0">
                <a:latin typeface="ＭＳ ゴシック" panose="020B0609070205080204" pitchFamily="49" charset="-128"/>
                <a:ea typeface="ＭＳ ゴシック" panose="020B0609070205080204" pitchFamily="49" charset="-128"/>
              </a:rPr>
              <a:t>80</a:t>
            </a:r>
            <a:r>
              <a:rPr lang="ja-JP" altLang="en-US" sz="1108" kern="2000" dirty="0">
                <a:latin typeface="ＭＳ ゴシック" panose="020B0609070205080204" pitchFamily="49" charset="-128"/>
                <a:ea typeface="ＭＳ ゴシック" panose="020B0609070205080204" pitchFamily="49" charset="-128"/>
              </a:rPr>
              <a:t>林分追加調査を実施し計</a:t>
            </a:r>
            <a:r>
              <a:rPr lang="en-US" altLang="ja-JP" sz="1108" kern="2000" dirty="0">
                <a:latin typeface="ＭＳ ゴシック" panose="020B0609070205080204" pitchFamily="49" charset="-128"/>
                <a:ea typeface="ＭＳ ゴシック" panose="020B0609070205080204" pitchFamily="49" charset="-128"/>
              </a:rPr>
              <a:t>150</a:t>
            </a:r>
            <a:r>
              <a:rPr lang="ja-JP" altLang="en-US" sz="1108" kern="2000" dirty="0">
                <a:latin typeface="ＭＳ ゴシック" panose="020B0609070205080204" pitchFamily="49" charset="-128"/>
                <a:ea typeface="ＭＳ ゴシック" panose="020B0609070205080204" pitchFamily="49" charset="-128"/>
              </a:rPr>
              <a:t>箇所について分析予定。</a:t>
            </a:r>
            <a:endParaRPr lang="en-US" altLang="ja-JP" sz="1108"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74650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の林分収穫表は、若齢林が多かった時代に作成しその後更新していなかったため、近隣府県の林分収穫表と比べると数値が小さく、また主伐・再造林を進めるうえで重要となる高齢級のデータが欠損しています。</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市町村が森林整備計画を策定するにあたって必要となる、高齢級の多い林分における植栽木の正確な成長量把握や、森林簿の情報更新を進めるべく、林分収穫表を更新するための森林調査を実施しました。</a:t>
            </a: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735669" y="6196105"/>
            <a:ext cx="3292134" cy="248530"/>
          </a:xfrm>
          <a:prstGeom prst="rect">
            <a:avLst/>
          </a:prstGeom>
          <a:noFill/>
        </p:spPr>
        <p:txBody>
          <a:bodyPr wrap="square" rtlCol="0">
            <a:spAutoFit/>
          </a:bodyPr>
          <a:lstStyle/>
          <a:p>
            <a:pPr algn="ctr"/>
            <a:r>
              <a:rPr kumimoji="1" lang="ja-JP" altLang="en-US" sz="1015" kern="2000" dirty="0">
                <a:latin typeface="ＭＳ ゴシック" panose="020B0609070205080204" pitchFamily="49" charset="-128"/>
                <a:ea typeface="ＭＳ ゴシック" panose="020B0609070205080204" pitchFamily="49" charset="-128"/>
              </a:rPr>
              <a:t>小型バックパック型</a:t>
            </a:r>
            <a:r>
              <a:rPr kumimoji="1" lang="en-US" altLang="ja-JP" sz="1015" kern="2000" dirty="0">
                <a:latin typeface="ＭＳ ゴシック" panose="020B0609070205080204" pitchFamily="49" charset="-128"/>
                <a:ea typeface="ＭＳ ゴシック" panose="020B0609070205080204" pitchFamily="49" charset="-128"/>
              </a:rPr>
              <a:t>LiDAR</a:t>
            </a:r>
            <a:r>
              <a:rPr kumimoji="1" lang="ja-JP" altLang="en-US" sz="1015" kern="2000" dirty="0">
                <a:latin typeface="ＭＳ ゴシック" panose="020B0609070205080204" pitchFamily="49" charset="-128"/>
                <a:ea typeface="ＭＳ ゴシック" panose="020B0609070205080204" pitchFamily="49" charset="-128"/>
              </a:rPr>
              <a:t>を用いた立木調査の様子</a:t>
            </a:r>
            <a:endParaRPr kumimoji="1" lang="ja-JP" altLang="en-US" sz="1015"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2300" y="2642613"/>
            <a:ext cx="1619477" cy="24237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858" dirty="0">
                <a:latin typeface="+mn-ea"/>
                <a:ea typeface="+mn-ea"/>
              </a:rPr>
              <a:t>      </a:t>
            </a:r>
            <a:endParaRPr lang="en-US" altLang="ja-JP" sz="1015" i="1" dirty="0">
              <a:latin typeface="+mn-ea"/>
              <a:ea typeface="+mn-ea"/>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058331" y="6310010"/>
            <a:ext cx="4684528"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H29.3.31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H27</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5001697"/>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（森林資源情報の現況調査）</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市町村支援（森林整備）</a:t>
            </a:r>
            <a:endParaRPr kumimoji="1" lang="en-US" altLang="ja-JP" sz="1292" dirty="0">
              <a:solidFill>
                <a:srgbClr val="008000"/>
              </a:solidFill>
            </a:endParaRPr>
          </a:p>
        </p:txBody>
      </p:sp>
      <p:grpSp>
        <p:nvGrpSpPr>
          <p:cNvPr id="2" name="グループ化 1"/>
          <p:cNvGrpSpPr/>
          <p:nvPr/>
        </p:nvGrpSpPr>
        <p:grpSpPr>
          <a:xfrm>
            <a:off x="4851366" y="2968183"/>
            <a:ext cx="4608387" cy="1594035"/>
            <a:chOff x="5930784" y="2731170"/>
            <a:chExt cx="3866859" cy="1266973"/>
          </a:xfrm>
        </p:grpSpPr>
        <p:sp>
          <p:nvSpPr>
            <p:cNvPr id="27" name="楕円 26">
              <a:extLst>
                <a:ext uri="{FF2B5EF4-FFF2-40B4-BE49-F238E27FC236}">
                  <a16:creationId xmlns:a16="http://schemas.microsoft.com/office/drawing/2014/main" id="{C0B00F6D-E4E8-4A1D-BDC7-3EB12E8BEF6F}"/>
                </a:ext>
              </a:extLst>
            </p:cNvPr>
            <p:cNvSpPr/>
            <p:nvPr/>
          </p:nvSpPr>
          <p:spPr>
            <a:xfrm>
              <a:off x="5930784" y="3052024"/>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32913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643660" y="3001765"/>
              <a:ext cx="134507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737643" y="2731170"/>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委託事業者</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676028" y="3239523"/>
              <a:ext cx="1284674"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8" dirty="0">
                  <a:solidFill>
                    <a:schemeClr val="tx1"/>
                  </a:solidFill>
                </a:rPr>
                <a:t>[</a:t>
              </a:r>
              <a:r>
                <a:rPr kumimoji="1" lang="ja-JP" altLang="en-US" sz="1108" dirty="0">
                  <a:solidFill>
                    <a:schemeClr val="tx1"/>
                  </a:solidFill>
                </a:rPr>
                <a:t>標準地の立木調査</a:t>
              </a:r>
              <a:r>
                <a:rPr kumimoji="1" lang="en-US" altLang="ja-JP" sz="1108" dirty="0">
                  <a:solidFill>
                    <a:schemeClr val="tx1"/>
                  </a:solidFill>
                </a:rPr>
                <a:t>]</a:t>
              </a:r>
            </a:p>
            <a:p>
              <a:pPr algn="ctr"/>
              <a:r>
                <a:rPr kumimoji="1" lang="en-US" altLang="ja-JP" sz="923" dirty="0">
                  <a:solidFill>
                    <a:schemeClr val="tx1"/>
                  </a:solidFill>
                </a:rPr>
                <a:t>R5:70</a:t>
              </a:r>
              <a:r>
                <a:rPr kumimoji="1" lang="ja-JP" altLang="en-US" sz="923" dirty="0">
                  <a:solidFill>
                    <a:schemeClr val="tx1"/>
                  </a:solidFill>
                </a:rPr>
                <a:t>箇所 </a:t>
              </a:r>
              <a:r>
                <a:rPr kumimoji="1" lang="en-US" altLang="ja-JP" sz="923" dirty="0">
                  <a:solidFill>
                    <a:schemeClr val="tx1"/>
                  </a:solidFill>
                </a:rPr>
                <a:t>R6:80</a:t>
              </a:r>
              <a:r>
                <a:rPr kumimoji="1" lang="ja-JP" altLang="en-US" sz="923" dirty="0">
                  <a:solidFill>
                    <a:schemeClr val="tx1"/>
                  </a:solidFill>
                </a:rPr>
                <a:t>箇所予定</a:t>
              </a:r>
              <a:endParaRPr kumimoji="1" lang="en-US" altLang="ja-JP" sz="923" dirty="0">
                <a:solidFill>
                  <a:schemeClr val="tx1"/>
                </a:solidFill>
              </a:endParaRPr>
            </a:p>
            <a:p>
              <a:pPr algn="ctr"/>
              <a:r>
                <a:rPr kumimoji="1" lang="ja-JP" altLang="en-US" sz="923" dirty="0">
                  <a:solidFill>
                    <a:schemeClr val="tx1"/>
                  </a:solidFill>
                </a:rPr>
                <a:t>合計</a:t>
              </a:r>
              <a:r>
                <a:rPr kumimoji="1" lang="en-US" altLang="ja-JP" sz="923" dirty="0">
                  <a:solidFill>
                    <a:schemeClr val="tx1"/>
                  </a:solidFill>
                </a:rPr>
                <a:t>150</a:t>
              </a:r>
              <a:r>
                <a:rPr kumimoji="1" lang="ja-JP" altLang="en-US" sz="923" dirty="0">
                  <a:solidFill>
                    <a:schemeClr val="tx1"/>
                  </a:solidFill>
                </a:rPr>
                <a:t>箇所調査 ⇒ 分析</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5946135" y="3646010"/>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708876" y="3092000"/>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楕円 33">
              <a:extLst>
                <a:ext uri="{FF2B5EF4-FFF2-40B4-BE49-F238E27FC236}">
                  <a16:creationId xmlns:a16="http://schemas.microsoft.com/office/drawing/2014/main" id="{7CF858C7-F42A-435A-88C7-D02F130F9777}"/>
                </a:ext>
              </a:extLst>
            </p:cNvPr>
            <p:cNvSpPr/>
            <p:nvPr/>
          </p:nvSpPr>
          <p:spPr>
            <a:xfrm>
              <a:off x="8923152" y="2818394"/>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335872" y="3681846"/>
              <a:ext cx="1461771" cy="288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データの提供</a:t>
              </a:r>
            </a:p>
          </p:txBody>
        </p:sp>
        <p:sp>
          <p:nvSpPr>
            <p:cNvPr id="36" name="楕円 35">
              <a:extLst>
                <a:ext uri="{FF2B5EF4-FFF2-40B4-BE49-F238E27FC236}">
                  <a16:creationId xmlns:a16="http://schemas.microsoft.com/office/drawing/2014/main" id="{C0B00F6D-E4E8-4A1D-BDC7-3EB12E8BEF6F}"/>
                </a:ext>
              </a:extLst>
            </p:cNvPr>
            <p:cNvSpPr/>
            <p:nvPr/>
          </p:nvSpPr>
          <p:spPr>
            <a:xfrm>
              <a:off x="8254111" y="3077893"/>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37" name="矢印: ストライプ 17">
              <a:extLst>
                <a:ext uri="{FF2B5EF4-FFF2-40B4-BE49-F238E27FC236}">
                  <a16:creationId xmlns:a16="http://schemas.microsoft.com/office/drawing/2014/main" id="{F10FFD76-F773-4D08-9CFB-BC72C94EF3A8}"/>
                </a:ext>
              </a:extLst>
            </p:cNvPr>
            <p:cNvSpPr/>
            <p:nvPr/>
          </p:nvSpPr>
          <p:spPr>
            <a:xfrm>
              <a:off x="802780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38" name="四角形: 角を丸くする 24">
              <a:extLst>
                <a:ext uri="{FF2B5EF4-FFF2-40B4-BE49-F238E27FC236}">
                  <a16:creationId xmlns:a16="http://schemas.microsoft.com/office/drawing/2014/main" id="{D2991C45-B315-4583-8227-9B6C4E6F7864}"/>
                </a:ext>
              </a:extLst>
            </p:cNvPr>
            <p:cNvSpPr/>
            <p:nvPr/>
          </p:nvSpPr>
          <p:spPr>
            <a:xfrm>
              <a:off x="7846455" y="3670256"/>
              <a:ext cx="730886" cy="327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成果品</a:t>
              </a:r>
            </a:p>
          </p:txBody>
        </p:sp>
      </p:grpSp>
      <p:pic>
        <p:nvPicPr>
          <p:cNvPr id="7" name="図 6">
            <a:extLst>
              <a:ext uri="{FF2B5EF4-FFF2-40B4-BE49-F238E27FC236}">
                <a16:creationId xmlns:a16="http://schemas.microsoft.com/office/drawing/2014/main" id="{A820987A-8680-4398-8574-7B0808750135}"/>
              </a:ext>
            </a:extLst>
          </p:cNvPr>
          <p:cNvPicPr>
            <a:picLocks noChangeAspect="1"/>
          </p:cNvPicPr>
          <p:nvPr/>
        </p:nvPicPr>
        <p:blipFill>
          <a:blip r:embed="rId2"/>
          <a:stretch>
            <a:fillRect/>
          </a:stretch>
        </p:blipFill>
        <p:spPr>
          <a:xfrm>
            <a:off x="794448" y="4079654"/>
            <a:ext cx="3174576" cy="2098156"/>
          </a:xfrm>
          <a:prstGeom prst="rect">
            <a:avLst/>
          </a:prstGeom>
        </p:spPr>
      </p:pic>
      <p:graphicFrame>
        <p:nvGraphicFramePr>
          <p:cNvPr id="25" name="表 4">
            <a:extLst>
              <a:ext uri="{FF2B5EF4-FFF2-40B4-BE49-F238E27FC236}">
                <a16:creationId xmlns:a16="http://schemas.microsoft.com/office/drawing/2014/main" id="{618B2593-42F9-4198-B472-451777291D17}"/>
              </a:ext>
            </a:extLst>
          </p:cNvPr>
          <p:cNvGraphicFramePr>
            <a:graphicFrameLocks noGrp="1"/>
          </p:cNvGraphicFramePr>
          <p:nvPr/>
        </p:nvGraphicFramePr>
        <p:xfrm>
          <a:off x="5186105" y="5182314"/>
          <a:ext cx="3231460" cy="933140"/>
        </p:xfrm>
        <a:graphic>
          <a:graphicData uri="http://schemas.openxmlformats.org/drawingml/2006/table">
            <a:tbl>
              <a:tblPr firstRow="1" bandRow="1">
                <a:tableStyleId>{5C22544A-7EE6-4342-B048-85BDC9FD1C3A}</a:tableStyleId>
              </a:tblPr>
              <a:tblGrid>
                <a:gridCol w="1793815">
                  <a:extLst>
                    <a:ext uri="{9D8B030D-6E8A-4147-A177-3AD203B41FA5}">
                      <a16:colId xmlns:a16="http://schemas.microsoft.com/office/drawing/2014/main" val="1365277361"/>
                    </a:ext>
                  </a:extLst>
                </a:gridCol>
                <a:gridCol w="1437645">
                  <a:extLst>
                    <a:ext uri="{9D8B030D-6E8A-4147-A177-3AD203B41FA5}">
                      <a16:colId xmlns:a16="http://schemas.microsoft.com/office/drawing/2014/main" val="301691098"/>
                    </a:ext>
                  </a:extLst>
                </a:gridCol>
              </a:tblGrid>
              <a:tr h="245004">
                <a:tc>
                  <a:txBody>
                    <a:bodyPr/>
                    <a:lstStyle/>
                    <a:p>
                      <a:pPr algn="l"/>
                      <a:r>
                        <a:rPr kumimoji="1" lang="ja-JP" altLang="en-US" sz="900" b="0">
                          <a:solidFill>
                            <a:schemeClr val="tx1"/>
                          </a:solidFill>
                          <a:latin typeface="+mn-ea"/>
                          <a:ea typeface="+mn-ea"/>
                        </a:rPr>
                        <a:t>①令和５年度譲与額</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143,556</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26,467ha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367</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Tree>
    <p:extLst>
      <p:ext uri="{BB962C8B-B14F-4D97-AF65-F5344CB8AC3E}">
        <p14:creationId xmlns:p14="http://schemas.microsoft.com/office/powerpoint/2010/main" val="388349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37557" y="2514668"/>
            <a:ext cx="4338968" cy="17144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大阪府森林クラウドシステム構築及び運用保守業務</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59,730</a:t>
            </a:r>
            <a:r>
              <a:rPr lang="ja-JP" altLang="en-US" sz="1108" kern="2000" dirty="0">
                <a:latin typeface="ＭＳ ゴシック" panose="020B0609070205080204" pitchFamily="49" charset="-128"/>
                <a:ea typeface="ＭＳ ゴシック" panose="020B0609070205080204" pitchFamily="49" charset="-128"/>
              </a:rPr>
              <a:t>千円（全額譲与税）</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５年分</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うち</a:t>
            </a:r>
            <a:r>
              <a:rPr lang="en-US" altLang="ja-JP" sz="1108" kern="2000" dirty="0">
                <a:latin typeface="ＭＳ ゴシック" panose="020B0609070205080204" pitchFamily="49" charset="-128"/>
                <a:ea typeface="ＭＳ ゴシック" panose="020B0609070205080204" pitchFamily="49" charset="-128"/>
              </a:rPr>
              <a:t>R5</a:t>
            </a:r>
            <a:r>
              <a:rPr lang="ja-JP" altLang="en-US" sz="1108" kern="2000" dirty="0">
                <a:latin typeface="ＭＳ ゴシック" panose="020B0609070205080204" pitchFamily="49" charset="-128"/>
                <a:ea typeface="ＭＳ ゴシック" panose="020B0609070205080204" pitchFamily="49" charset="-128"/>
              </a:rPr>
              <a:t>年度事業費　</a:t>
            </a:r>
            <a:r>
              <a:rPr lang="en-US" altLang="ja-JP" sz="1108" kern="2000" dirty="0">
                <a:latin typeface="ＭＳ ゴシック" panose="020B0609070205080204" pitchFamily="49" charset="-128"/>
                <a:ea typeface="ＭＳ ゴシック" panose="020B0609070205080204" pitchFamily="49" charset="-128"/>
              </a:rPr>
              <a:t>23,892</a:t>
            </a:r>
            <a:r>
              <a:rPr lang="ja-JP" altLang="en-US" sz="1108" kern="2000" dirty="0">
                <a:latin typeface="ＭＳ ゴシック" panose="020B0609070205080204" pitchFamily="49" charset="-128"/>
                <a:ea typeface="ＭＳ ゴシック" panose="020B0609070205080204" pitchFamily="49" charset="-128"/>
              </a:rPr>
              <a:t>千円</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期　間</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令和５年４月～令和</a:t>
            </a:r>
            <a:r>
              <a:rPr lang="en-US" altLang="ja-JP" sz="1108" kern="2000" dirty="0">
                <a:latin typeface="ＭＳ ゴシック" panose="020B0609070205080204" pitchFamily="49" charset="-128"/>
                <a:ea typeface="ＭＳ ゴシック" panose="020B0609070205080204" pitchFamily="49" charset="-128"/>
              </a:rPr>
              <a:t>11</a:t>
            </a:r>
            <a:r>
              <a:rPr lang="ja-JP" altLang="en-US" sz="1108" kern="2000" dirty="0">
                <a:latin typeface="ＭＳ ゴシック" panose="020B0609070205080204" pitchFamily="49" charset="-128"/>
                <a:ea typeface="ＭＳ ゴシック" panose="020B0609070205080204" pitchFamily="49" charset="-128"/>
              </a:rPr>
              <a:t>年３月</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R5</a:t>
            </a:r>
            <a:r>
              <a:rPr lang="ja-JP" altLang="en-US" sz="1108" kern="2000" dirty="0">
                <a:latin typeface="ＭＳ ゴシック" panose="020B0609070205080204" pitchFamily="49" charset="-128"/>
                <a:ea typeface="ＭＳ ゴシック" panose="020B0609070205080204" pitchFamily="49" charset="-128"/>
              </a:rPr>
              <a:t>年度にシステム構築し、</a:t>
            </a:r>
            <a:r>
              <a:rPr lang="en-US" altLang="ja-JP" sz="1108" kern="2000" dirty="0">
                <a:latin typeface="ＭＳ ゴシック" panose="020B0609070205080204" pitchFamily="49" charset="-128"/>
                <a:ea typeface="ＭＳ ゴシック" panose="020B0609070205080204" pitchFamily="49" charset="-128"/>
              </a:rPr>
              <a:t>R6.4</a:t>
            </a:r>
            <a:r>
              <a:rPr lang="ja-JP" altLang="en-US" sz="1108" kern="2000" dirty="0">
                <a:latin typeface="ＭＳ ゴシック" panose="020B0609070205080204" pitchFamily="49" charset="-128"/>
                <a:ea typeface="ＭＳ ゴシック" panose="020B0609070205080204" pitchFamily="49" charset="-128"/>
              </a:rPr>
              <a:t>より運用開始。</a:t>
            </a:r>
            <a:endParaRPr lang="en-US" altLang="ja-JP" sz="1108"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61679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大阪府と市町村がそれぞれ保有する森林情報を、共通のクラウドからデータを読み取り地理情報システム</a:t>
            </a:r>
            <a:r>
              <a:rPr lang="en-US" altLang="ja-JP" sz="1662" dirty="0">
                <a:solidFill>
                  <a:schemeClr val="tx1"/>
                </a:solidFill>
                <a:latin typeface="ＭＳ ゴシック" panose="020B0609070205080204" pitchFamily="49" charset="-128"/>
                <a:ea typeface="ＭＳ ゴシック" panose="020B0609070205080204" pitchFamily="49" charset="-128"/>
              </a:rPr>
              <a:t>(</a:t>
            </a:r>
            <a:r>
              <a:rPr lang="ja-JP" altLang="en-US" sz="1662" dirty="0">
                <a:solidFill>
                  <a:schemeClr val="tx1"/>
                </a:solidFill>
                <a:latin typeface="ＭＳ ゴシック" panose="020B0609070205080204" pitchFamily="49" charset="-128"/>
                <a:ea typeface="ＭＳ ゴシック" panose="020B0609070205080204" pitchFamily="49" charset="-128"/>
              </a:rPr>
              <a:t>ＧＩＳ</a:t>
            </a:r>
            <a:r>
              <a:rPr lang="en-US" altLang="ja-JP" sz="1662" dirty="0">
                <a:solidFill>
                  <a:schemeClr val="tx1"/>
                </a:solidFill>
                <a:latin typeface="ＭＳ ゴシック" panose="020B0609070205080204" pitchFamily="49" charset="-128"/>
                <a:ea typeface="ＭＳ ゴシック" panose="020B0609070205080204" pitchFamily="49" charset="-128"/>
              </a:rPr>
              <a:t>)</a:t>
            </a:r>
            <a:r>
              <a:rPr lang="ja-JP" altLang="en-US" sz="1662" dirty="0">
                <a:solidFill>
                  <a:schemeClr val="tx1"/>
                </a:solidFill>
                <a:latin typeface="ＭＳ ゴシック" panose="020B0609070205080204" pitchFamily="49" charset="-128"/>
                <a:ea typeface="ＭＳ ゴシック" panose="020B0609070205080204" pitchFamily="49" charset="-128"/>
              </a:rPr>
              <a:t>で参照することができるシステムの構築を行ないました。</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共通クラウドを介することによって、大阪府と市町村の最新データをリアルタイムで共有管理でき、森林情報の適時更新と業務の効率化を図ることができます。</a:t>
            </a:r>
            <a:endParaRPr lang="en-US" altLang="ja-JP" sz="1662" dirty="0">
              <a:solidFill>
                <a:schemeClr val="tx1"/>
              </a:solidFill>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2301" y="2541828"/>
            <a:ext cx="1528872" cy="2495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969" dirty="0">
                <a:latin typeface="+mn-ea"/>
                <a:ea typeface="+mn-ea"/>
              </a:rPr>
              <a:t>      </a:t>
            </a:r>
            <a:endParaRPr lang="en-US" altLang="ja-JP" sz="1292" i="1" dirty="0">
              <a:latin typeface="+mn-ea"/>
              <a:ea typeface="+mn-ea"/>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1820182999"/>
              </p:ext>
            </p:extLst>
          </p:nvPr>
        </p:nvGraphicFramePr>
        <p:xfrm>
          <a:off x="5112914" y="5313480"/>
          <a:ext cx="3231460" cy="933140"/>
        </p:xfrm>
        <a:graphic>
          <a:graphicData uri="http://schemas.openxmlformats.org/drawingml/2006/table">
            <a:tbl>
              <a:tblPr firstRow="1" bandRow="1">
                <a:tableStyleId>{5C22544A-7EE6-4342-B048-85BDC9FD1C3A}</a:tableStyleId>
              </a:tblPr>
              <a:tblGrid>
                <a:gridCol w="1676828">
                  <a:extLst>
                    <a:ext uri="{9D8B030D-6E8A-4147-A177-3AD203B41FA5}">
                      <a16:colId xmlns:a16="http://schemas.microsoft.com/office/drawing/2014/main" val="1365277361"/>
                    </a:ext>
                  </a:extLst>
                </a:gridCol>
                <a:gridCol w="1554632">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①令和５年度譲与額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143,556</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26,467ha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367</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108047" y="6388379"/>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H29.3.31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H27</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2301" y="5056136"/>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（大阪府森林クラウドシステムの構築）</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市町村支援（森林整備）</a:t>
            </a:r>
            <a:endParaRPr kumimoji="1" lang="en-US" altLang="ja-JP" sz="1292" dirty="0">
              <a:solidFill>
                <a:srgbClr val="008000"/>
              </a:solidFill>
            </a:endParaRPr>
          </a:p>
        </p:txBody>
      </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2559517" y="5906574"/>
            <a:ext cx="2267796"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クラウドシステムの推進体制</a:t>
            </a:r>
          </a:p>
        </p:txBody>
      </p:sp>
      <p:pic>
        <p:nvPicPr>
          <p:cNvPr id="5" name="図 4">
            <a:extLst>
              <a:ext uri="{FF2B5EF4-FFF2-40B4-BE49-F238E27FC236}">
                <a16:creationId xmlns:a16="http://schemas.microsoft.com/office/drawing/2014/main" id="{5EFD9BFF-2DF7-4746-9E1E-BA526EBAE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047" y="2491647"/>
            <a:ext cx="3236327" cy="2487030"/>
          </a:xfrm>
          <a:prstGeom prst="rect">
            <a:avLst/>
          </a:prstGeom>
        </p:spPr>
      </p:pic>
      <p:pic>
        <p:nvPicPr>
          <p:cNvPr id="10" name="図 9">
            <a:extLst>
              <a:ext uri="{FF2B5EF4-FFF2-40B4-BE49-F238E27FC236}">
                <a16:creationId xmlns:a16="http://schemas.microsoft.com/office/drawing/2014/main" id="{361BE9A9-6D19-4719-926A-AD7A73B68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17" y="4596385"/>
            <a:ext cx="2267796" cy="1240116"/>
          </a:xfrm>
          <a:prstGeom prst="rect">
            <a:avLst/>
          </a:prstGeom>
        </p:spPr>
      </p:pic>
      <p:pic>
        <p:nvPicPr>
          <p:cNvPr id="3" name="図 2">
            <a:extLst>
              <a:ext uri="{FF2B5EF4-FFF2-40B4-BE49-F238E27FC236}">
                <a16:creationId xmlns:a16="http://schemas.microsoft.com/office/drawing/2014/main" id="{5DDC9A0F-A0CE-4DDF-B564-6F18BDA3714E}"/>
              </a:ext>
            </a:extLst>
          </p:cNvPr>
          <p:cNvPicPr>
            <a:picLocks noChangeAspect="1"/>
          </p:cNvPicPr>
          <p:nvPr/>
        </p:nvPicPr>
        <p:blipFill rotWithShape="1">
          <a:blip r:embed="rId4">
            <a:extLst>
              <a:ext uri="{28A0092B-C50C-407E-A947-70E740481C1C}">
                <a14:useLocalDpi xmlns:a14="http://schemas.microsoft.com/office/drawing/2010/main" val="0"/>
              </a:ext>
            </a:extLst>
          </a:blip>
          <a:srcRect l="27144" t="11548"/>
          <a:stretch/>
        </p:blipFill>
        <p:spPr>
          <a:xfrm>
            <a:off x="303964" y="4468368"/>
            <a:ext cx="2140832" cy="1575429"/>
          </a:xfrm>
          <a:prstGeom prst="rect">
            <a:avLst/>
          </a:prstGeom>
          <a:ln>
            <a:solidFill>
              <a:schemeClr val="tx1"/>
            </a:solidFill>
          </a:ln>
        </p:spPr>
      </p:pic>
      <p:sp>
        <p:nvSpPr>
          <p:cNvPr id="15" name="テキスト ボックス 14">
            <a:extLst>
              <a:ext uri="{FF2B5EF4-FFF2-40B4-BE49-F238E27FC236}">
                <a16:creationId xmlns:a16="http://schemas.microsoft.com/office/drawing/2014/main" id="{D756EBC7-3321-41A9-A006-F3DCBCE2D8EC}"/>
              </a:ext>
            </a:extLst>
          </p:cNvPr>
          <p:cNvSpPr txBox="1"/>
          <p:nvPr/>
        </p:nvSpPr>
        <p:spPr>
          <a:xfrm>
            <a:off x="240482" y="6092067"/>
            <a:ext cx="2267796"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クラウドシステムの操作画面</a:t>
            </a:r>
          </a:p>
        </p:txBody>
      </p:sp>
    </p:spTree>
    <p:extLst>
      <p:ext uri="{BB962C8B-B14F-4D97-AF65-F5344CB8AC3E}">
        <p14:creationId xmlns:p14="http://schemas.microsoft.com/office/powerpoint/2010/main" val="336424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C31837F-2700-4EAE-A124-126B51483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403" y="4499648"/>
            <a:ext cx="2080981" cy="1387321"/>
          </a:xfrm>
          <a:prstGeom prst="rect">
            <a:avLst/>
          </a:prstGeom>
        </p:spPr>
      </p:pic>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0000" y="2686757"/>
            <a:ext cx="4338968" cy="14750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大阪府内産木材利用促進モデル等業務</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事業費</a:t>
            </a: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a:latin typeface="ＭＳ ゴシック" panose="020B0609070205080204" pitchFamily="49" charset="-128"/>
                <a:ea typeface="ＭＳ ゴシック" panose="020B0609070205080204" pitchFamily="49" charset="-128"/>
              </a:rPr>
              <a:t>30,959</a:t>
            </a:r>
            <a:r>
              <a:rPr lang="ja-JP" altLang="en-US" sz="1100" kern="2000" dirty="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実　績</a:t>
            </a:r>
            <a:r>
              <a:rPr lang="en-US" altLang="ja-JP" sz="1100"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・府有施設の内装木質化や家具什器等の木材利用を実施</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  </a:t>
            </a:r>
            <a:r>
              <a:rPr lang="ja-JP" altLang="en-US" sz="1100" kern="2000" dirty="0">
                <a:latin typeface="ＭＳ ゴシック" panose="020B0609070205080204" pitchFamily="49" charset="-128"/>
                <a:ea typeface="ＭＳ ゴシック" panose="020B0609070205080204" pitchFamily="49" charset="-128"/>
              </a:rPr>
              <a:t>・市町村職員を対象とした</a:t>
            </a:r>
            <a:r>
              <a:rPr lang="ja-JP" altLang="en-US" sz="1100" dirty="0">
                <a:latin typeface="ＭＳ ゴシック" panose="020B0609070205080204" pitchFamily="49" charset="-128"/>
                <a:ea typeface="ＭＳ ゴシック" panose="020B0609070205080204" pitchFamily="49" charset="-128"/>
              </a:rPr>
              <a:t>研修会（２回）を実施</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827279"/>
            <a:ext cx="8908397" cy="1505912"/>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t" anchorCtr="0">
            <a:noAutofit/>
          </a:bodyPr>
          <a:lstStyle/>
          <a:p>
            <a:pPr marL="158265" indent="-158265">
              <a:lnSpc>
                <a:spcPts val="923"/>
              </a:lnSpc>
              <a:spcAft>
                <a:spcPts val="192"/>
              </a:spcAft>
              <a:buFont typeface="Wingdings" panose="05000000000000000000" pitchFamily="2" charset="2"/>
              <a:buChar char="Ø"/>
            </a:pP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大阪府では、市町村職員の木材利用に関するノウハウが不足している現状を踏まえ、市町村施設の木材利用のモデルとして、府有施設</a:t>
            </a:r>
            <a:r>
              <a:rPr lang="ja-JP" altLang="en-US" sz="1662" kern="2000" dirty="0">
                <a:latin typeface="ＭＳ ゴシック" panose="020B0609070205080204" pitchFamily="49" charset="-128"/>
                <a:ea typeface="ＭＳ ゴシック" panose="020B0609070205080204" pitchFamily="49" charset="-128"/>
              </a:rPr>
              <a:t>で「内装の木質化」や「家具什器等の木材利用」など府内産木材等を活用した事業を実施しました。</a:t>
            </a:r>
            <a:endParaRPr lang="en-US" altLang="ja-JP" sz="1662" kern="2000" dirty="0">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r>
              <a:rPr lang="ja-JP" altLang="en-US" sz="1662" kern="2000" dirty="0">
                <a:latin typeface="ＭＳ ゴシック" panose="020B0609070205080204" pitchFamily="49" charset="-128"/>
                <a:ea typeface="ＭＳ ゴシック" panose="020B0609070205080204" pitchFamily="49" charset="-128"/>
              </a:rPr>
              <a:t>併せて、市町村職員を対象とした研修会を施工中及び施工完了後に開催しました。</a:t>
            </a:r>
            <a:br>
              <a:rPr lang="en-US" altLang="ja-JP" sz="1108" dirty="0">
                <a:latin typeface="ＭＳ ゴシック" panose="020B0609070205080204" pitchFamily="49" charset="-128"/>
                <a:ea typeface="ＭＳ ゴシック" panose="020B0609070205080204" pitchFamily="49" charset="-128"/>
              </a:rPr>
            </a:br>
            <a:endParaRPr lang="ja-JP" altLang="en-US" sz="1108" kern="2000" dirty="0">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6564" y="2592867"/>
            <a:ext cx="1615213" cy="29240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1292" dirty="0">
                <a:latin typeface="メイリオ" panose="020B0604030504040204" pitchFamily="50" charset="-128"/>
                <a:ea typeface="メイリオ" panose="020B0604030504040204" pitchFamily="50" charset="-128"/>
              </a:rPr>
              <a:t>      </a:t>
            </a:r>
            <a:endParaRPr lang="en-US" altLang="ja-JP" sz="1292" i="1"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（公共施設の木質化モデル事業の実施）</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市町村支援（木材利用）</a:t>
            </a:r>
            <a:endParaRPr kumimoji="1" lang="en-US" altLang="ja-JP" sz="1292" dirty="0">
              <a:solidFill>
                <a:srgbClr val="008000"/>
              </a:solidFill>
            </a:endParaRPr>
          </a:p>
        </p:txBody>
      </p:sp>
      <p:sp>
        <p:nvSpPr>
          <p:cNvPr id="41" name="楕円 40">
            <a:extLst>
              <a:ext uri="{FF2B5EF4-FFF2-40B4-BE49-F238E27FC236}">
                <a16:creationId xmlns:a16="http://schemas.microsoft.com/office/drawing/2014/main" id="{C0B00F6D-E4E8-4A1D-BDC7-3EB12E8BEF6F}"/>
              </a:ext>
            </a:extLst>
          </p:cNvPr>
          <p:cNvSpPr/>
          <p:nvPr/>
        </p:nvSpPr>
        <p:spPr>
          <a:xfrm>
            <a:off x="5088723" y="3538081"/>
            <a:ext cx="359647" cy="3843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43" name="四角形: 角を丸くする 18">
            <a:extLst>
              <a:ext uri="{FF2B5EF4-FFF2-40B4-BE49-F238E27FC236}">
                <a16:creationId xmlns:a16="http://schemas.microsoft.com/office/drawing/2014/main" id="{A7AC4EEC-F738-40FE-8543-A05B2DABC6A9}"/>
              </a:ext>
            </a:extLst>
          </p:cNvPr>
          <p:cNvSpPr/>
          <p:nvPr/>
        </p:nvSpPr>
        <p:spPr>
          <a:xfrm>
            <a:off x="5941119" y="3049534"/>
            <a:ext cx="2059703" cy="12321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4" name="四角形: 角を丸くする 19">
            <a:extLst>
              <a:ext uri="{FF2B5EF4-FFF2-40B4-BE49-F238E27FC236}">
                <a16:creationId xmlns:a16="http://schemas.microsoft.com/office/drawing/2014/main" id="{B2552697-F201-4A18-8A82-60C502249FF5}"/>
              </a:ext>
            </a:extLst>
          </p:cNvPr>
          <p:cNvSpPr/>
          <p:nvPr/>
        </p:nvSpPr>
        <p:spPr>
          <a:xfrm>
            <a:off x="6270327" y="2860724"/>
            <a:ext cx="1413181" cy="377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委託事業者</a:t>
            </a:r>
          </a:p>
        </p:txBody>
      </p:sp>
      <p:sp>
        <p:nvSpPr>
          <p:cNvPr id="45" name="四角形: 角を丸くする 20">
            <a:extLst>
              <a:ext uri="{FF2B5EF4-FFF2-40B4-BE49-F238E27FC236}">
                <a16:creationId xmlns:a16="http://schemas.microsoft.com/office/drawing/2014/main" id="{22567FCF-5816-4169-B256-8F3BC55FC8E2}"/>
              </a:ext>
            </a:extLst>
          </p:cNvPr>
          <p:cNvSpPr/>
          <p:nvPr/>
        </p:nvSpPr>
        <p:spPr>
          <a:xfrm>
            <a:off x="6062464" y="3536634"/>
            <a:ext cx="688878" cy="3807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木質化</a:t>
            </a:r>
            <a:endParaRPr kumimoji="1" lang="en-US" altLang="ja-JP" sz="1108" dirty="0">
              <a:solidFill>
                <a:schemeClr val="tx1"/>
              </a:solidFill>
            </a:endParaRPr>
          </a:p>
          <a:p>
            <a:pPr algn="ctr"/>
            <a:r>
              <a:rPr kumimoji="1" lang="ja-JP" altLang="en-US" sz="1108" dirty="0">
                <a:solidFill>
                  <a:schemeClr val="tx1"/>
                </a:solidFill>
              </a:rPr>
              <a:t>工事</a:t>
            </a:r>
            <a:endParaRPr kumimoji="1" lang="en-US" altLang="ja-JP" sz="1108" dirty="0">
              <a:solidFill>
                <a:schemeClr val="tx1"/>
              </a:solidFill>
            </a:endParaRPr>
          </a:p>
        </p:txBody>
      </p:sp>
      <p:sp>
        <p:nvSpPr>
          <p:cNvPr id="46" name="四角形: 角を丸くする 21">
            <a:extLst>
              <a:ext uri="{FF2B5EF4-FFF2-40B4-BE49-F238E27FC236}">
                <a16:creationId xmlns:a16="http://schemas.microsoft.com/office/drawing/2014/main" id="{8BBC28CA-02EE-47C4-82FE-E7946558CBF1}"/>
              </a:ext>
            </a:extLst>
          </p:cNvPr>
          <p:cNvSpPr/>
          <p:nvPr/>
        </p:nvSpPr>
        <p:spPr>
          <a:xfrm>
            <a:off x="5330731" y="3995938"/>
            <a:ext cx="688103" cy="231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a:t>
            </a:r>
          </a:p>
        </p:txBody>
      </p:sp>
      <p:sp>
        <p:nvSpPr>
          <p:cNvPr id="51" name="楕円 50">
            <a:extLst>
              <a:ext uri="{FF2B5EF4-FFF2-40B4-BE49-F238E27FC236}">
                <a16:creationId xmlns:a16="http://schemas.microsoft.com/office/drawing/2014/main" id="{C0B00F6D-E4E8-4A1D-BDC7-3EB12E8BEF6F}"/>
              </a:ext>
            </a:extLst>
          </p:cNvPr>
          <p:cNvSpPr/>
          <p:nvPr/>
        </p:nvSpPr>
        <p:spPr>
          <a:xfrm>
            <a:off x="8362908" y="3555923"/>
            <a:ext cx="359647" cy="3875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52" name="矢印: ストライプ 17">
            <a:extLst>
              <a:ext uri="{FF2B5EF4-FFF2-40B4-BE49-F238E27FC236}">
                <a16:creationId xmlns:a16="http://schemas.microsoft.com/office/drawing/2014/main" id="{F10FFD76-F773-4D08-9CFB-BC72C94EF3A8}"/>
              </a:ext>
            </a:extLst>
          </p:cNvPr>
          <p:cNvSpPr/>
          <p:nvPr/>
        </p:nvSpPr>
        <p:spPr>
          <a:xfrm>
            <a:off x="8080648" y="3555923"/>
            <a:ext cx="193871"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3" name="四角形: 角を丸くする 24">
            <a:extLst>
              <a:ext uri="{FF2B5EF4-FFF2-40B4-BE49-F238E27FC236}">
                <a16:creationId xmlns:a16="http://schemas.microsoft.com/office/drawing/2014/main" id="{D2991C45-B315-4583-8227-9B6C4E6F7864}"/>
              </a:ext>
            </a:extLst>
          </p:cNvPr>
          <p:cNvSpPr/>
          <p:nvPr/>
        </p:nvSpPr>
        <p:spPr>
          <a:xfrm>
            <a:off x="7873289" y="3964711"/>
            <a:ext cx="756815" cy="2830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成果品</a:t>
            </a:r>
          </a:p>
        </p:txBody>
      </p:sp>
      <p:sp>
        <p:nvSpPr>
          <p:cNvPr id="34" name="四角形: 角を丸くする 21">
            <a:extLst>
              <a:ext uri="{FF2B5EF4-FFF2-40B4-BE49-F238E27FC236}">
                <a16:creationId xmlns:a16="http://schemas.microsoft.com/office/drawing/2014/main" id="{8BBC28CA-02EE-47C4-82FE-E7946558CBF1}"/>
              </a:ext>
            </a:extLst>
          </p:cNvPr>
          <p:cNvSpPr/>
          <p:nvPr/>
        </p:nvSpPr>
        <p:spPr>
          <a:xfrm>
            <a:off x="4978679" y="3163965"/>
            <a:ext cx="1083785" cy="247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プロポーザル</a:t>
            </a:r>
          </a:p>
        </p:txBody>
      </p:sp>
      <p:sp>
        <p:nvSpPr>
          <p:cNvPr id="35" name="四角形: 角を丸くする 20">
            <a:extLst>
              <a:ext uri="{FF2B5EF4-FFF2-40B4-BE49-F238E27FC236}">
                <a16:creationId xmlns:a16="http://schemas.microsoft.com/office/drawing/2014/main" id="{22567FCF-5816-4169-B256-8F3BC55FC8E2}"/>
              </a:ext>
            </a:extLst>
          </p:cNvPr>
          <p:cNvSpPr/>
          <p:nvPr/>
        </p:nvSpPr>
        <p:spPr>
          <a:xfrm>
            <a:off x="6878876" y="3543763"/>
            <a:ext cx="994413" cy="384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市町村職員</a:t>
            </a:r>
            <a:endParaRPr kumimoji="1" lang="en-US" altLang="ja-JP" sz="1108" dirty="0">
              <a:solidFill>
                <a:schemeClr val="tx1"/>
              </a:solidFill>
            </a:endParaRPr>
          </a:p>
          <a:p>
            <a:pPr algn="ctr"/>
            <a:r>
              <a:rPr kumimoji="1" lang="ja-JP" altLang="en-US" sz="1108" dirty="0">
                <a:solidFill>
                  <a:schemeClr val="tx1"/>
                </a:solidFill>
              </a:rPr>
              <a:t>研修会</a:t>
            </a:r>
          </a:p>
        </p:txBody>
      </p:sp>
      <p:sp>
        <p:nvSpPr>
          <p:cNvPr id="55" name="矢印: ストライプ 17">
            <a:extLst>
              <a:ext uri="{FF2B5EF4-FFF2-40B4-BE49-F238E27FC236}">
                <a16:creationId xmlns:a16="http://schemas.microsoft.com/office/drawing/2014/main" id="{F10FFD76-F773-4D08-9CFB-BC72C94EF3A8}"/>
              </a:ext>
            </a:extLst>
          </p:cNvPr>
          <p:cNvSpPr/>
          <p:nvPr/>
        </p:nvSpPr>
        <p:spPr>
          <a:xfrm>
            <a:off x="5597809" y="3531507"/>
            <a:ext cx="193871"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graphicFrame>
        <p:nvGraphicFramePr>
          <p:cNvPr id="36"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904249767"/>
              </p:ext>
            </p:extLst>
          </p:nvPr>
        </p:nvGraphicFramePr>
        <p:xfrm>
          <a:off x="5246376" y="4845335"/>
          <a:ext cx="3231460" cy="933140"/>
        </p:xfrm>
        <a:graphic>
          <a:graphicData uri="http://schemas.openxmlformats.org/drawingml/2006/table">
            <a:tbl>
              <a:tblPr firstRow="1" bandRow="1">
                <a:tableStyleId>{5C22544A-7EE6-4342-B048-85BDC9FD1C3A}</a:tableStyleId>
              </a:tblPr>
              <a:tblGrid>
                <a:gridCol w="1794504">
                  <a:extLst>
                    <a:ext uri="{9D8B030D-6E8A-4147-A177-3AD203B41FA5}">
                      <a16:colId xmlns:a16="http://schemas.microsoft.com/office/drawing/2014/main" val="1365277361"/>
                    </a:ext>
                  </a:extLst>
                </a:gridCol>
                <a:gridCol w="1436956">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①令和５年度譲与額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143,556</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26,467ha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367</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42"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217084" y="5960259"/>
            <a:ext cx="3454530"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H29.3.31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H27</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4499814"/>
            <a:ext cx="1615213" cy="372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solidFill>
                  <a:srgbClr val="00B050"/>
                </a:solidFill>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基礎データ</a:t>
            </a:r>
            <a:endParaRPr lang="en-US" altLang="ja-JP" sz="1292" kern="2000" dirty="0">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F5D702A0-839D-4496-BAFC-6700CD366307}"/>
              </a:ext>
            </a:extLst>
          </p:cNvPr>
          <p:cNvSpPr txBox="1"/>
          <p:nvPr/>
        </p:nvSpPr>
        <p:spPr>
          <a:xfrm>
            <a:off x="-100798" y="5908428"/>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内装木質化の様子</a:t>
            </a:r>
          </a:p>
        </p:txBody>
      </p:sp>
      <p:sp>
        <p:nvSpPr>
          <p:cNvPr id="38" name="テキスト ボックス 37">
            <a:extLst>
              <a:ext uri="{FF2B5EF4-FFF2-40B4-BE49-F238E27FC236}">
                <a16:creationId xmlns:a16="http://schemas.microsoft.com/office/drawing/2014/main" id="{E2573967-B8C2-4478-850F-07AB0E5FC48F}"/>
              </a:ext>
            </a:extLst>
          </p:cNvPr>
          <p:cNvSpPr txBox="1"/>
          <p:nvPr/>
        </p:nvSpPr>
        <p:spPr>
          <a:xfrm>
            <a:off x="2176522" y="5916140"/>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研修会の様子</a:t>
            </a:r>
          </a:p>
        </p:txBody>
      </p:sp>
      <p:sp>
        <p:nvSpPr>
          <p:cNvPr id="48" name="テキスト ボックス 47">
            <a:extLst>
              <a:ext uri="{FF2B5EF4-FFF2-40B4-BE49-F238E27FC236}">
                <a16:creationId xmlns:a16="http://schemas.microsoft.com/office/drawing/2014/main" id="{81A65BA1-835B-4AAB-A089-FFFC4EB74810}"/>
              </a:ext>
            </a:extLst>
          </p:cNvPr>
          <p:cNvSpPr txBox="1"/>
          <p:nvPr/>
        </p:nvSpPr>
        <p:spPr>
          <a:xfrm>
            <a:off x="1337317" y="4530761"/>
            <a:ext cx="995786" cy="255711"/>
          </a:xfrm>
          <a:prstGeom prst="rect">
            <a:avLst/>
          </a:prstGeom>
          <a:solidFill>
            <a:schemeClr val="bg1"/>
          </a:solidFill>
          <a:ln w="6350">
            <a:noFill/>
          </a:ln>
        </p:spPr>
        <p:txBody>
          <a:bodyPr wrap="square" lIns="0" tIns="0" rIns="0" bIns="0" rtlCol="0">
            <a:spAutoFit/>
          </a:bodyPr>
          <a:lstStyle/>
          <a:p>
            <a:pPr algn="ctr"/>
            <a:r>
              <a:rPr lang="zh-CN" altLang="en-US" sz="831" dirty="0">
                <a:latin typeface="游ゴシック Light" panose="020B0300000000000000" pitchFamily="50" charset="-128"/>
                <a:ea typeface="游ゴシック Light" panose="020B0300000000000000" pitchFamily="50" charset="-128"/>
              </a:rPr>
              <a:t>木材使用量</a:t>
            </a:r>
            <a:r>
              <a:rPr lang="en-US" altLang="ja-JP" sz="831" dirty="0">
                <a:latin typeface="游ゴシック Light" panose="020B0300000000000000" pitchFamily="50" charset="-128"/>
                <a:ea typeface="游ゴシック Light" panose="020B0300000000000000" pitchFamily="50" charset="-128"/>
              </a:rPr>
              <a:t>10.91</a:t>
            </a:r>
            <a:r>
              <a:rPr lang="en-US" altLang="zh-CN" sz="831" dirty="0">
                <a:latin typeface="游ゴシック Light" panose="020B0300000000000000" pitchFamily="50" charset="-128"/>
                <a:ea typeface="游ゴシック Light" panose="020B0300000000000000" pitchFamily="50" charset="-128"/>
              </a:rPr>
              <a:t>㎥</a:t>
            </a:r>
          </a:p>
          <a:p>
            <a:pPr algn="ctr"/>
            <a:r>
              <a:rPr lang="en-US" altLang="zh-CN" sz="831" dirty="0">
                <a:latin typeface="游ゴシック Light" panose="020B0300000000000000" pitchFamily="50" charset="-128"/>
                <a:ea typeface="游ゴシック Light" panose="020B0300000000000000" pitchFamily="50" charset="-128"/>
              </a:rPr>
              <a:t>(</a:t>
            </a:r>
            <a:r>
              <a:rPr lang="zh-CN" altLang="en-US" sz="831" dirty="0">
                <a:latin typeface="游ゴシック Light" panose="020B0300000000000000" pitchFamily="50" charset="-128"/>
                <a:ea typeface="游ゴシック Light" panose="020B0300000000000000" pitchFamily="50" charset="-128"/>
              </a:rPr>
              <a:t>府内産木材</a:t>
            </a:r>
            <a:r>
              <a:rPr lang="en-US" altLang="zh-CN" sz="831" dirty="0">
                <a:latin typeface="游ゴシック Light" panose="020B0300000000000000" pitchFamily="50" charset="-128"/>
                <a:ea typeface="游ゴシック Light" panose="020B0300000000000000" pitchFamily="50" charset="-128"/>
              </a:rPr>
              <a:t>99</a:t>
            </a:r>
            <a:r>
              <a:rPr lang="zh-CN" altLang="en-US" sz="831" dirty="0">
                <a:latin typeface="游ゴシック Light" panose="020B0300000000000000" pitchFamily="50" charset="-128"/>
                <a:ea typeface="游ゴシック Light" panose="020B0300000000000000" pitchFamily="50" charset="-128"/>
              </a:rPr>
              <a:t>％</a:t>
            </a:r>
            <a:r>
              <a:rPr lang="en-US" altLang="zh-CN" sz="831" dirty="0">
                <a:latin typeface="游ゴシック Light" panose="020B0300000000000000" pitchFamily="50" charset="-128"/>
                <a:ea typeface="游ゴシック Light" panose="020B0300000000000000" pitchFamily="50" charset="-128"/>
              </a:rPr>
              <a:t>)</a:t>
            </a:r>
            <a:r>
              <a:rPr lang="ja-JP" altLang="en-US" sz="831" dirty="0">
                <a:latin typeface="游ゴシック Light" panose="020B0300000000000000" pitchFamily="50" charset="-128"/>
                <a:ea typeface="游ゴシック Light" panose="020B0300000000000000" pitchFamily="50" charset="-128"/>
              </a:rPr>
              <a:t>　　</a:t>
            </a:r>
            <a:endParaRPr lang="en-US" altLang="ja-JP" sz="831" dirty="0">
              <a:latin typeface="游ゴシック Light" panose="020B0300000000000000" pitchFamily="50" charset="-128"/>
              <a:ea typeface="游ゴシック Light" panose="020B0300000000000000" pitchFamily="50" charset="-128"/>
            </a:endParaRPr>
          </a:p>
        </p:txBody>
      </p:sp>
      <p:pic>
        <p:nvPicPr>
          <p:cNvPr id="3" name="図 2">
            <a:extLst>
              <a:ext uri="{FF2B5EF4-FFF2-40B4-BE49-F238E27FC236}">
                <a16:creationId xmlns:a16="http://schemas.microsoft.com/office/drawing/2014/main" id="{7DBD7447-3599-43C0-BF6D-59E4B3C8E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431" y="4499648"/>
            <a:ext cx="1945569" cy="1384564"/>
          </a:xfrm>
          <a:prstGeom prst="rect">
            <a:avLst/>
          </a:prstGeom>
        </p:spPr>
      </p:pic>
    </p:spTree>
    <p:extLst>
      <p:ext uri="{BB962C8B-B14F-4D97-AF65-F5344CB8AC3E}">
        <p14:creationId xmlns:p14="http://schemas.microsoft.com/office/powerpoint/2010/main" val="83608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1AAE66F-F20E-41C4-82E1-1E8339BF2A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61" y="4346263"/>
            <a:ext cx="2142089" cy="1606566"/>
          </a:xfrm>
          <a:prstGeom prst="rect">
            <a:avLst/>
          </a:prstGeom>
        </p:spPr>
      </p:pic>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0000" y="2592867"/>
            <a:ext cx="4563942" cy="14750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大阪府内産木材利用促進モデル等業務</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事業費</a:t>
            </a: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a:latin typeface="ＭＳ ゴシック" panose="020B0609070205080204" pitchFamily="49" charset="-128"/>
                <a:ea typeface="ＭＳ ゴシック" panose="020B0609070205080204" pitchFamily="49" charset="-128"/>
              </a:rPr>
              <a:t>13,464</a:t>
            </a:r>
            <a:r>
              <a:rPr lang="ja-JP" altLang="en-US" sz="1100" kern="2000" dirty="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実　績</a:t>
            </a:r>
            <a:r>
              <a:rPr lang="en-US" altLang="ja-JP" sz="1100"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・民間商業施設の内装木質化及び家具什器等の木材利用に対して、</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補助金を交付（１件）</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827280"/>
            <a:ext cx="8908397" cy="1260804"/>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t" anchorCtr="0">
            <a:noAutofit/>
          </a:bodyPr>
          <a:lstStyle/>
          <a:p>
            <a:pPr marL="158265" indent="-158265">
              <a:lnSpc>
                <a:spcPts val="923"/>
              </a:lnSpc>
              <a:spcAft>
                <a:spcPts val="192"/>
              </a:spcAft>
              <a:buFont typeface="Wingdings" panose="05000000000000000000" pitchFamily="2" charset="2"/>
              <a:buChar char="Ø"/>
            </a:pP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不特定多数の人が利用する民間施設における府内産木材を活用した「木質空間の整備」を支援することで、多くの府民が木材を見て触れ合う機会を創出するため、大阪府内の商業施設等の民間施設における木質化工事費用の一部を補助しました。</a:t>
            </a: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a:lnSpc>
                <a:spcPts val="1939"/>
              </a:lnSpc>
              <a:spcAft>
                <a:spcPts val="192"/>
              </a:spcAft>
            </a:pPr>
            <a:endParaRPr lang="ja-JP" altLang="en-US" sz="1108" kern="2000" dirty="0">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652349" y="2590398"/>
            <a:ext cx="1615213" cy="29240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1292" dirty="0">
                <a:latin typeface="メイリオ" panose="020B0604030504040204" pitchFamily="50" charset="-128"/>
                <a:ea typeface="メイリオ" panose="020B0604030504040204" pitchFamily="50" charset="-128"/>
              </a:rPr>
              <a:t>      </a:t>
            </a:r>
            <a:endParaRPr lang="en-US" altLang="ja-JP" sz="1292" i="1"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（民間施設の</a:t>
            </a:r>
            <a:r>
              <a:rPr lang="zh-TW" altLang="en-US" sz="1662" b="1" dirty="0">
                <a:solidFill>
                  <a:schemeClr val="bg1"/>
                </a:solidFill>
                <a:latin typeface="ＤＨＰ特太ゴシック体" panose="020B0500000000000000" pitchFamily="50" charset="-128"/>
                <a:ea typeface="ＤＨＰ特太ゴシック体" panose="020B0500000000000000" pitchFamily="50" charset="-128"/>
              </a:rPr>
              <a:t>木質空間整備事業補助</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845103"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木材利用</a:t>
            </a:r>
            <a:endParaRPr kumimoji="1" lang="en-US" altLang="ja-JP" sz="1292" dirty="0">
              <a:solidFill>
                <a:srgbClr val="008000"/>
              </a:solidFill>
            </a:endParaRPr>
          </a:p>
        </p:txBody>
      </p:sp>
      <p:graphicFrame>
        <p:nvGraphicFramePr>
          <p:cNvPr id="36"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251210586"/>
              </p:ext>
            </p:extLst>
          </p:nvPr>
        </p:nvGraphicFramePr>
        <p:xfrm>
          <a:off x="5246376" y="4845335"/>
          <a:ext cx="3231460" cy="933140"/>
        </p:xfrm>
        <a:graphic>
          <a:graphicData uri="http://schemas.openxmlformats.org/drawingml/2006/table">
            <a:tbl>
              <a:tblPr firstRow="1" bandRow="1">
                <a:tableStyleId>{5C22544A-7EE6-4342-B048-85BDC9FD1C3A}</a:tableStyleId>
              </a:tblPr>
              <a:tblGrid>
                <a:gridCol w="1756404">
                  <a:extLst>
                    <a:ext uri="{9D8B030D-6E8A-4147-A177-3AD203B41FA5}">
                      <a16:colId xmlns:a16="http://schemas.microsoft.com/office/drawing/2014/main" val="1365277361"/>
                    </a:ext>
                  </a:extLst>
                </a:gridCol>
                <a:gridCol w="1475056">
                  <a:extLst>
                    <a:ext uri="{9D8B030D-6E8A-4147-A177-3AD203B41FA5}">
                      <a16:colId xmlns:a16="http://schemas.microsoft.com/office/drawing/2014/main" val="301691098"/>
                    </a:ext>
                  </a:extLst>
                </a:gridCol>
              </a:tblGrid>
              <a:tr h="245004">
                <a:tc>
                  <a:txBody>
                    <a:bodyPr/>
                    <a:lstStyle/>
                    <a:p>
                      <a:pPr algn="l"/>
                      <a:r>
                        <a:rPr kumimoji="1" lang="ja-JP" altLang="en-US" sz="900" b="0">
                          <a:solidFill>
                            <a:schemeClr val="tx1"/>
                          </a:solidFill>
                          <a:latin typeface="+mn-ea"/>
                          <a:ea typeface="+mn-ea"/>
                        </a:rPr>
                        <a:t>①令和５年度譲与額</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143,556</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26,467ha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367</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42"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217084" y="5960259"/>
            <a:ext cx="3454530"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H29.3.31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H27</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678911" y="4486145"/>
            <a:ext cx="1615213" cy="372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solidFill>
                  <a:srgbClr val="00B050"/>
                </a:solidFill>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基礎データ</a:t>
            </a:r>
            <a:endParaRPr lang="en-US" altLang="ja-JP" sz="1292" kern="2000" dirty="0">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F5D702A0-839D-4496-BAFC-6700CD366307}"/>
              </a:ext>
            </a:extLst>
          </p:cNvPr>
          <p:cNvSpPr txBox="1"/>
          <p:nvPr/>
        </p:nvSpPr>
        <p:spPr>
          <a:xfrm>
            <a:off x="-100798" y="5960259"/>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フードコート木質化全景</a:t>
            </a:r>
          </a:p>
        </p:txBody>
      </p:sp>
      <p:sp>
        <p:nvSpPr>
          <p:cNvPr id="38" name="テキスト ボックス 37">
            <a:extLst>
              <a:ext uri="{FF2B5EF4-FFF2-40B4-BE49-F238E27FC236}">
                <a16:creationId xmlns:a16="http://schemas.microsoft.com/office/drawing/2014/main" id="{E2573967-B8C2-4478-850F-07AB0E5FC48F}"/>
              </a:ext>
            </a:extLst>
          </p:cNvPr>
          <p:cNvSpPr txBox="1"/>
          <p:nvPr/>
        </p:nvSpPr>
        <p:spPr>
          <a:xfrm>
            <a:off x="2234513" y="5946402"/>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キッズスペース</a:t>
            </a:r>
          </a:p>
        </p:txBody>
      </p:sp>
      <p:pic>
        <p:nvPicPr>
          <p:cNvPr id="3" name="図 2">
            <a:extLst>
              <a:ext uri="{FF2B5EF4-FFF2-40B4-BE49-F238E27FC236}">
                <a16:creationId xmlns:a16="http://schemas.microsoft.com/office/drawing/2014/main" id="{57E07428-B6D9-43A0-94BE-2B9C9ADD2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32" y="4350927"/>
            <a:ext cx="2129652" cy="1597239"/>
          </a:xfrm>
          <a:prstGeom prst="rect">
            <a:avLst/>
          </a:prstGeom>
        </p:spPr>
      </p:pic>
      <p:sp>
        <p:nvSpPr>
          <p:cNvPr id="48" name="テキスト ボックス 47">
            <a:extLst>
              <a:ext uri="{FF2B5EF4-FFF2-40B4-BE49-F238E27FC236}">
                <a16:creationId xmlns:a16="http://schemas.microsoft.com/office/drawing/2014/main" id="{81A65BA1-835B-4AAB-A089-FFFC4EB74810}"/>
              </a:ext>
            </a:extLst>
          </p:cNvPr>
          <p:cNvSpPr txBox="1"/>
          <p:nvPr/>
        </p:nvSpPr>
        <p:spPr>
          <a:xfrm>
            <a:off x="326108" y="4371969"/>
            <a:ext cx="995786" cy="255711"/>
          </a:xfrm>
          <a:prstGeom prst="rect">
            <a:avLst/>
          </a:prstGeom>
          <a:solidFill>
            <a:schemeClr val="bg1"/>
          </a:solidFill>
          <a:ln w="6350">
            <a:noFill/>
          </a:ln>
        </p:spPr>
        <p:txBody>
          <a:bodyPr wrap="square" lIns="0" tIns="0" rIns="0" bIns="0" rtlCol="0">
            <a:spAutoFit/>
          </a:bodyPr>
          <a:lstStyle/>
          <a:p>
            <a:pPr algn="ctr"/>
            <a:r>
              <a:rPr lang="zh-CN" altLang="en-US" sz="831" dirty="0">
                <a:latin typeface="游ゴシック Light" panose="020B0300000000000000" pitchFamily="50" charset="-128"/>
                <a:ea typeface="游ゴシック Light" panose="020B0300000000000000" pitchFamily="50" charset="-128"/>
              </a:rPr>
              <a:t>木材使用量</a:t>
            </a:r>
            <a:r>
              <a:rPr lang="en-US" altLang="ja-JP" sz="831" dirty="0">
                <a:latin typeface="游ゴシック Light" panose="020B0300000000000000" pitchFamily="50" charset="-128"/>
                <a:ea typeface="游ゴシック Light" panose="020B0300000000000000" pitchFamily="50" charset="-128"/>
              </a:rPr>
              <a:t>14.29</a:t>
            </a:r>
            <a:r>
              <a:rPr lang="en-US" altLang="zh-CN" sz="831" dirty="0">
                <a:latin typeface="游ゴシック Light" panose="020B0300000000000000" pitchFamily="50" charset="-128"/>
                <a:ea typeface="游ゴシック Light" panose="020B0300000000000000" pitchFamily="50" charset="-128"/>
              </a:rPr>
              <a:t>㎥</a:t>
            </a:r>
          </a:p>
          <a:p>
            <a:pPr algn="ctr"/>
            <a:r>
              <a:rPr lang="en-US" altLang="zh-CN" sz="831" dirty="0">
                <a:latin typeface="游ゴシック Light" panose="020B0300000000000000" pitchFamily="50" charset="-128"/>
                <a:ea typeface="游ゴシック Light" panose="020B0300000000000000" pitchFamily="50" charset="-128"/>
              </a:rPr>
              <a:t>(</a:t>
            </a:r>
            <a:r>
              <a:rPr lang="zh-CN" altLang="en-US" sz="831" dirty="0">
                <a:latin typeface="游ゴシック Light" panose="020B0300000000000000" pitchFamily="50" charset="-128"/>
                <a:ea typeface="游ゴシック Light" panose="020B0300000000000000" pitchFamily="50" charset="-128"/>
              </a:rPr>
              <a:t>府内産木材</a:t>
            </a:r>
            <a:r>
              <a:rPr lang="en-US" altLang="zh-CN" sz="831" dirty="0">
                <a:latin typeface="游ゴシック Light" panose="020B0300000000000000" pitchFamily="50" charset="-128"/>
                <a:ea typeface="游ゴシック Light" panose="020B0300000000000000" pitchFamily="50" charset="-128"/>
              </a:rPr>
              <a:t>72</a:t>
            </a:r>
            <a:r>
              <a:rPr lang="zh-CN" altLang="en-US" sz="831" dirty="0">
                <a:latin typeface="游ゴシック Light" panose="020B0300000000000000" pitchFamily="50" charset="-128"/>
                <a:ea typeface="游ゴシック Light" panose="020B0300000000000000" pitchFamily="50" charset="-128"/>
              </a:rPr>
              <a:t>％</a:t>
            </a:r>
            <a:r>
              <a:rPr lang="en-US" altLang="zh-CN" sz="831" dirty="0">
                <a:latin typeface="游ゴシック Light" panose="020B0300000000000000" pitchFamily="50" charset="-128"/>
                <a:ea typeface="游ゴシック Light" panose="020B0300000000000000" pitchFamily="50" charset="-128"/>
              </a:rPr>
              <a:t>)</a:t>
            </a:r>
            <a:r>
              <a:rPr lang="ja-JP" altLang="en-US" sz="831" dirty="0">
                <a:latin typeface="游ゴシック Light" panose="020B0300000000000000" pitchFamily="50" charset="-128"/>
                <a:ea typeface="游ゴシック Light" panose="020B0300000000000000" pitchFamily="50" charset="-128"/>
              </a:rPr>
              <a:t>　　</a:t>
            </a:r>
            <a:endParaRPr lang="en-US" altLang="ja-JP" sz="831" dirty="0">
              <a:latin typeface="游ゴシック Light" panose="020B0300000000000000" pitchFamily="50" charset="-128"/>
              <a:ea typeface="游ゴシック Light" panose="020B0300000000000000" pitchFamily="50" charset="-128"/>
            </a:endParaRPr>
          </a:p>
        </p:txBody>
      </p:sp>
      <p:sp>
        <p:nvSpPr>
          <p:cNvPr id="31" name="楕円 30">
            <a:extLst>
              <a:ext uri="{FF2B5EF4-FFF2-40B4-BE49-F238E27FC236}">
                <a16:creationId xmlns:a16="http://schemas.microsoft.com/office/drawing/2014/main" id="{AAE2E527-3992-4E69-9D62-068277B9226A}"/>
              </a:ext>
            </a:extLst>
          </p:cNvPr>
          <p:cNvSpPr/>
          <p:nvPr/>
        </p:nvSpPr>
        <p:spPr>
          <a:xfrm>
            <a:off x="4765134" y="3394633"/>
            <a:ext cx="359647" cy="3843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32" name="四角形: 角を丸くする 18">
            <a:extLst>
              <a:ext uri="{FF2B5EF4-FFF2-40B4-BE49-F238E27FC236}">
                <a16:creationId xmlns:a16="http://schemas.microsoft.com/office/drawing/2014/main" id="{1E65A761-2755-46CD-8568-E8E27D57AFE5}"/>
              </a:ext>
            </a:extLst>
          </p:cNvPr>
          <p:cNvSpPr/>
          <p:nvPr/>
        </p:nvSpPr>
        <p:spPr>
          <a:xfrm>
            <a:off x="5566496" y="3213559"/>
            <a:ext cx="1239414" cy="9649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3" name="四角形: 角を丸くする 19">
            <a:extLst>
              <a:ext uri="{FF2B5EF4-FFF2-40B4-BE49-F238E27FC236}">
                <a16:creationId xmlns:a16="http://schemas.microsoft.com/office/drawing/2014/main" id="{A8B0CFB2-5804-4B63-A3DC-3F8D0CFB060C}"/>
              </a:ext>
            </a:extLst>
          </p:cNvPr>
          <p:cNvSpPr/>
          <p:nvPr/>
        </p:nvSpPr>
        <p:spPr>
          <a:xfrm>
            <a:off x="5703462" y="3090751"/>
            <a:ext cx="967501" cy="377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採択事業者</a:t>
            </a:r>
          </a:p>
        </p:txBody>
      </p:sp>
      <p:sp>
        <p:nvSpPr>
          <p:cNvPr id="49" name="四角形: 角を丸くする 20">
            <a:extLst>
              <a:ext uri="{FF2B5EF4-FFF2-40B4-BE49-F238E27FC236}">
                <a16:creationId xmlns:a16="http://schemas.microsoft.com/office/drawing/2014/main" id="{03C39F46-0AAE-4D8E-A7E6-893BA8CDEE66}"/>
              </a:ext>
            </a:extLst>
          </p:cNvPr>
          <p:cNvSpPr/>
          <p:nvPr/>
        </p:nvSpPr>
        <p:spPr>
          <a:xfrm>
            <a:off x="5841763" y="3640659"/>
            <a:ext cx="688878" cy="3807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木質化</a:t>
            </a:r>
            <a:endParaRPr kumimoji="1" lang="en-US" altLang="ja-JP" sz="1108" dirty="0">
              <a:solidFill>
                <a:schemeClr val="tx1"/>
              </a:solidFill>
            </a:endParaRPr>
          </a:p>
          <a:p>
            <a:pPr algn="ctr"/>
            <a:r>
              <a:rPr kumimoji="1" lang="ja-JP" altLang="en-US" sz="1108" dirty="0">
                <a:solidFill>
                  <a:schemeClr val="tx1"/>
                </a:solidFill>
              </a:rPr>
              <a:t>工事</a:t>
            </a:r>
            <a:endParaRPr kumimoji="1" lang="en-US" altLang="ja-JP" sz="1108" dirty="0">
              <a:solidFill>
                <a:schemeClr val="tx1"/>
              </a:solidFill>
            </a:endParaRPr>
          </a:p>
        </p:txBody>
      </p:sp>
      <p:sp>
        <p:nvSpPr>
          <p:cNvPr id="50" name="楕円 49">
            <a:extLst>
              <a:ext uri="{FF2B5EF4-FFF2-40B4-BE49-F238E27FC236}">
                <a16:creationId xmlns:a16="http://schemas.microsoft.com/office/drawing/2014/main" id="{8DD9172B-C317-4A4E-9F56-65370CC46B48}"/>
              </a:ext>
            </a:extLst>
          </p:cNvPr>
          <p:cNvSpPr/>
          <p:nvPr/>
        </p:nvSpPr>
        <p:spPr>
          <a:xfrm>
            <a:off x="7272076" y="3439986"/>
            <a:ext cx="359647" cy="3875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54" name="矢印: ストライプ 17">
            <a:extLst>
              <a:ext uri="{FF2B5EF4-FFF2-40B4-BE49-F238E27FC236}">
                <a16:creationId xmlns:a16="http://schemas.microsoft.com/office/drawing/2014/main" id="{734E5273-A5C5-4D7D-B487-3961209B3F6A}"/>
              </a:ext>
            </a:extLst>
          </p:cNvPr>
          <p:cNvSpPr/>
          <p:nvPr/>
        </p:nvSpPr>
        <p:spPr>
          <a:xfrm>
            <a:off x="6912450" y="3437631"/>
            <a:ext cx="253086"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6" name="四角形: 角を丸くする 21">
            <a:extLst>
              <a:ext uri="{FF2B5EF4-FFF2-40B4-BE49-F238E27FC236}">
                <a16:creationId xmlns:a16="http://schemas.microsoft.com/office/drawing/2014/main" id="{34C907F4-9872-4046-AE12-58749E625E97}"/>
              </a:ext>
            </a:extLst>
          </p:cNvPr>
          <p:cNvSpPr/>
          <p:nvPr/>
        </p:nvSpPr>
        <p:spPr>
          <a:xfrm>
            <a:off x="4786068" y="3145449"/>
            <a:ext cx="1083785" cy="247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公募</a:t>
            </a:r>
          </a:p>
        </p:txBody>
      </p:sp>
      <p:sp>
        <p:nvSpPr>
          <p:cNvPr id="57" name="矢印: ストライプ 17">
            <a:extLst>
              <a:ext uri="{FF2B5EF4-FFF2-40B4-BE49-F238E27FC236}">
                <a16:creationId xmlns:a16="http://schemas.microsoft.com/office/drawing/2014/main" id="{F6A74516-A53A-4DAB-9BF2-ABED580400B5}"/>
              </a:ext>
            </a:extLst>
          </p:cNvPr>
          <p:cNvSpPr/>
          <p:nvPr/>
        </p:nvSpPr>
        <p:spPr>
          <a:xfrm>
            <a:off x="5212639" y="3394633"/>
            <a:ext cx="247317"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8" name="四角形: 角を丸くする 21">
            <a:extLst>
              <a:ext uri="{FF2B5EF4-FFF2-40B4-BE49-F238E27FC236}">
                <a16:creationId xmlns:a16="http://schemas.microsoft.com/office/drawing/2014/main" id="{080517D0-57F7-4403-9EAA-9119AB6688AE}"/>
              </a:ext>
            </a:extLst>
          </p:cNvPr>
          <p:cNvSpPr/>
          <p:nvPr/>
        </p:nvSpPr>
        <p:spPr>
          <a:xfrm>
            <a:off x="6497100" y="3158375"/>
            <a:ext cx="1083785" cy="247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検査</a:t>
            </a:r>
          </a:p>
        </p:txBody>
      </p:sp>
      <p:sp>
        <p:nvSpPr>
          <p:cNvPr id="59" name="四角形: 角を丸くする 19">
            <a:extLst>
              <a:ext uri="{FF2B5EF4-FFF2-40B4-BE49-F238E27FC236}">
                <a16:creationId xmlns:a16="http://schemas.microsoft.com/office/drawing/2014/main" id="{0849C955-F3C5-42C6-B86C-BD53EAB2DBA3}"/>
              </a:ext>
            </a:extLst>
          </p:cNvPr>
          <p:cNvSpPr/>
          <p:nvPr/>
        </p:nvSpPr>
        <p:spPr>
          <a:xfrm>
            <a:off x="8097889" y="3440980"/>
            <a:ext cx="967501" cy="377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採択事業者</a:t>
            </a:r>
          </a:p>
        </p:txBody>
      </p:sp>
      <p:sp>
        <p:nvSpPr>
          <p:cNvPr id="60" name="矢印: ストライプ 17">
            <a:extLst>
              <a:ext uri="{FF2B5EF4-FFF2-40B4-BE49-F238E27FC236}">
                <a16:creationId xmlns:a16="http://schemas.microsoft.com/office/drawing/2014/main" id="{17C2BAAE-D44D-4226-AB1C-779129779D40}"/>
              </a:ext>
            </a:extLst>
          </p:cNvPr>
          <p:cNvSpPr/>
          <p:nvPr/>
        </p:nvSpPr>
        <p:spPr>
          <a:xfrm>
            <a:off x="7732677" y="3442188"/>
            <a:ext cx="253086"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61" name="四角形: 角を丸くする 21">
            <a:extLst>
              <a:ext uri="{FF2B5EF4-FFF2-40B4-BE49-F238E27FC236}">
                <a16:creationId xmlns:a16="http://schemas.microsoft.com/office/drawing/2014/main" id="{F6D2571F-5ADA-44E8-BA18-3D8F01E8F335}"/>
              </a:ext>
            </a:extLst>
          </p:cNvPr>
          <p:cNvSpPr/>
          <p:nvPr/>
        </p:nvSpPr>
        <p:spPr>
          <a:xfrm>
            <a:off x="7317328" y="3033496"/>
            <a:ext cx="1083785" cy="43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補助金交付</a:t>
            </a:r>
            <a:br>
              <a:rPr kumimoji="1" lang="en-US" altLang="ja-JP" sz="1015" dirty="0">
                <a:solidFill>
                  <a:schemeClr val="tx1"/>
                </a:solidFill>
              </a:rPr>
            </a:br>
            <a:r>
              <a:rPr kumimoji="1" lang="ja-JP" altLang="en-US" sz="738" dirty="0">
                <a:solidFill>
                  <a:schemeClr val="tx1"/>
                </a:solidFill>
              </a:rPr>
              <a:t>（工事費</a:t>
            </a:r>
            <a:r>
              <a:rPr kumimoji="1" lang="en-US" altLang="ja-JP" sz="738" dirty="0">
                <a:solidFill>
                  <a:schemeClr val="tx1"/>
                </a:solidFill>
              </a:rPr>
              <a:t>1/2</a:t>
            </a:r>
            <a:r>
              <a:rPr kumimoji="1" lang="ja-JP" altLang="en-US" sz="738" dirty="0">
                <a:solidFill>
                  <a:schemeClr val="tx1"/>
                </a:solidFill>
              </a:rPr>
              <a:t>以内）</a:t>
            </a:r>
            <a:endParaRPr kumimoji="1" lang="ja-JP" altLang="en-US" sz="1015" dirty="0">
              <a:solidFill>
                <a:schemeClr val="tx1"/>
              </a:solidFill>
            </a:endParaRPr>
          </a:p>
        </p:txBody>
      </p:sp>
    </p:spTree>
    <p:extLst>
      <p:ext uri="{BB962C8B-B14F-4D97-AF65-F5344CB8AC3E}">
        <p14:creationId xmlns:p14="http://schemas.microsoft.com/office/powerpoint/2010/main" val="4006915790"/>
      </p:ext>
    </p:extLst>
  </p:cSld>
  <p:clrMapOvr>
    <a:masterClrMapping/>
  </p:clrMapOvr>
</p:sld>
</file>

<file path=ppt/theme/theme1.xml><?xml version="1.0" encoding="utf-8"?>
<a:theme xmlns:a="http://schemas.openxmlformats.org/drawingml/2006/main" name="2_税調書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ＭＳ Pゴシック に統一">
      <a:majorFont>
        <a:latin typeface="ＭＳ Ｐゴシック"/>
        <a:ea typeface="ＭＳ Ｐゴシック"/>
        <a:cs typeface=""/>
      </a:majorFont>
      <a:minorFont>
        <a:latin typeface="ＭＳ Ｐゴシック"/>
        <a:ea typeface="ＭＳ Ｐゴシック"/>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1798</Words>
  <Application>Microsoft Office PowerPoint</Application>
  <PresentationFormat>画面に合わせる (4:3)</PresentationFormat>
  <Paragraphs>295</Paragraphs>
  <Slides>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vt:i4>
      </vt:variant>
    </vt:vector>
  </HeadingPairs>
  <TitlesOfParts>
    <vt:vector size="17" baseType="lpstr">
      <vt:lpstr>ＤＨＰ特太ゴシック体</vt:lpstr>
      <vt:lpstr>ＭＳ Ｐゴシック</vt:lpstr>
      <vt:lpstr>ＭＳ ゴシック</vt:lpstr>
      <vt:lpstr>メイリオ</vt:lpstr>
      <vt:lpstr>游ゴシック</vt:lpstr>
      <vt:lpstr>游ゴシック Light</vt:lpstr>
      <vt:lpstr>Arial</vt:lpstr>
      <vt:lpstr>Calibri</vt:lpstr>
      <vt:lpstr>Wingdings</vt:lpstr>
      <vt:lpstr>2_税調書式</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2024-09-26T08:31:34Z</dcterms:created>
  <dcterms:modified xsi:type="dcterms:W3CDTF">2025-01-10T03:00:49Z</dcterms:modified>
</cp:coreProperties>
</file>