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6"/>
  </p:notesMasterIdLst>
  <p:sldIdLst>
    <p:sldId id="312" r:id="rId2"/>
    <p:sldId id="310" r:id="rId3"/>
    <p:sldId id="311" r:id="rId4"/>
    <p:sldId id="315" r:id="rId5"/>
  </p:sldIdLst>
  <p:sldSz cx="9906000" cy="6858000" type="A4"/>
  <p:notesSz cx="6646863" cy="9777413"/>
  <p:defaultTextStyle>
    <a:defPPr>
      <a:defRPr lang="en-US"/>
    </a:defPPr>
    <a:lvl1pPr marL="0" algn="l" defTabSz="331561" rtl="0" eaLnBrk="1" latinLnBrk="0" hangingPunct="1">
      <a:defRPr sz="1305" kern="1200">
        <a:solidFill>
          <a:schemeClr val="tx1"/>
        </a:solidFill>
        <a:latin typeface="+mn-lt"/>
        <a:ea typeface="+mn-ea"/>
        <a:cs typeface="+mn-cs"/>
      </a:defRPr>
    </a:lvl1pPr>
    <a:lvl2pPr marL="331561" algn="l" defTabSz="331561" rtl="0" eaLnBrk="1" latinLnBrk="0" hangingPunct="1">
      <a:defRPr sz="1305" kern="1200">
        <a:solidFill>
          <a:schemeClr val="tx1"/>
        </a:solidFill>
        <a:latin typeface="+mn-lt"/>
        <a:ea typeface="+mn-ea"/>
        <a:cs typeface="+mn-cs"/>
      </a:defRPr>
    </a:lvl2pPr>
    <a:lvl3pPr marL="663123" algn="l" defTabSz="331561" rtl="0" eaLnBrk="1" latinLnBrk="0" hangingPunct="1">
      <a:defRPr sz="1305" kern="1200">
        <a:solidFill>
          <a:schemeClr val="tx1"/>
        </a:solidFill>
        <a:latin typeface="+mn-lt"/>
        <a:ea typeface="+mn-ea"/>
        <a:cs typeface="+mn-cs"/>
      </a:defRPr>
    </a:lvl3pPr>
    <a:lvl4pPr marL="994684" algn="l" defTabSz="331561" rtl="0" eaLnBrk="1" latinLnBrk="0" hangingPunct="1">
      <a:defRPr sz="1305" kern="1200">
        <a:solidFill>
          <a:schemeClr val="tx1"/>
        </a:solidFill>
        <a:latin typeface="+mn-lt"/>
        <a:ea typeface="+mn-ea"/>
        <a:cs typeface="+mn-cs"/>
      </a:defRPr>
    </a:lvl4pPr>
    <a:lvl5pPr marL="1326246" algn="l" defTabSz="331561" rtl="0" eaLnBrk="1" latinLnBrk="0" hangingPunct="1">
      <a:defRPr sz="1305" kern="1200">
        <a:solidFill>
          <a:schemeClr val="tx1"/>
        </a:solidFill>
        <a:latin typeface="+mn-lt"/>
        <a:ea typeface="+mn-ea"/>
        <a:cs typeface="+mn-cs"/>
      </a:defRPr>
    </a:lvl5pPr>
    <a:lvl6pPr marL="1657807" algn="l" defTabSz="331561" rtl="0" eaLnBrk="1" latinLnBrk="0" hangingPunct="1">
      <a:defRPr sz="1305" kern="1200">
        <a:solidFill>
          <a:schemeClr val="tx1"/>
        </a:solidFill>
        <a:latin typeface="+mn-lt"/>
        <a:ea typeface="+mn-ea"/>
        <a:cs typeface="+mn-cs"/>
      </a:defRPr>
    </a:lvl6pPr>
    <a:lvl7pPr marL="1989369" algn="l" defTabSz="331561" rtl="0" eaLnBrk="1" latinLnBrk="0" hangingPunct="1">
      <a:defRPr sz="1305" kern="1200">
        <a:solidFill>
          <a:schemeClr val="tx1"/>
        </a:solidFill>
        <a:latin typeface="+mn-lt"/>
        <a:ea typeface="+mn-ea"/>
        <a:cs typeface="+mn-cs"/>
      </a:defRPr>
    </a:lvl7pPr>
    <a:lvl8pPr marL="2320930" algn="l" defTabSz="331561" rtl="0" eaLnBrk="1" latinLnBrk="0" hangingPunct="1">
      <a:defRPr sz="1305" kern="1200">
        <a:solidFill>
          <a:schemeClr val="tx1"/>
        </a:solidFill>
        <a:latin typeface="+mn-lt"/>
        <a:ea typeface="+mn-ea"/>
        <a:cs typeface="+mn-cs"/>
      </a:defRPr>
    </a:lvl8pPr>
    <a:lvl9pPr marL="2652492" algn="l" defTabSz="331561" rtl="0" eaLnBrk="1" latinLnBrk="0" hangingPunct="1">
      <a:defRPr sz="13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ACF4677E-8BD2-47ae-8A1F-98590045965D"/>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TxStyle/>
      <a:tcStyle>
        <a:tcBdr/>
        <a:fill>
          <a:solidFill>
            <a:schemeClr val="dk1">
              <a:tint val="40000"/>
            </a:schemeClr>
          </a:solidFill>
        </a:fill>
      </a:tcStyle>
    </a:band1H>
    <a:band2H>
      <a:tcTxStyle/>
      <a:tcStyle>
        <a:tcBdr/>
      </a:tcStyle>
    </a:band2H>
    <a:band1V>
      <a:tcTxStyle/>
      <a:tcStyle>
        <a:tcBdr/>
        <a:fill>
          <a:solidFill>
            <a:schemeClr val="dk1">
              <a:tint val="40000"/>
            </a:schemeClr>
          </a:solidFill>
        </a:fill>
      </a:tcStyle>
    </a:band1V>
    <a:band2V>
      <a:tcTxStyle/>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4706" autoAdjust="0"/>
  </p:normalViewPr>
  <p:slideViewPr>
    <p:cSldViewPr snapToGrid="0">
      <p:cViewPr varScale="1">
        <p:scale>
          <a:sx n="100" d="100"/>
          <a:sy n="100" d="100"/>
        </p:scale>
        <p:origin x="763" y="62"/>
      </p:cViewPr>
      <p:guideLst>
        <p:guide orient="horz" pos="2160"/>
        <p:guide pos="312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7" d="100"/>
          <a:sy n="87" d="100"/>
        </p:scale>
        <p:origin x="3840" y="84"/>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4"/>
            <a:ext cx="2880308" cy="490569"/>
          </a:xfrm>
          <a:prstGeom prst="rect">
            <a:avLst/>
          </a:prstGeom>
        </p:spPr>
        <p:txBody>
          <a:bodyPr vert="horz" lIns="89642" tIns="44823" rIns="89642" bIns="44823"/>
          <a:lstStyle>
            <a:lvl1pPr algn="l">
              <a:defRPr sz="1200"/>
            </a:lvl1pPr>
          </a:lstStyle>
          <a:p>
            <a:pPr lvl="0">
              <a:defRPr lang="ja-JP" altLang="en-US"/>
            </a:pPr>
            <a:endParaRPr lang="ja-JP" altLang="en-US"/>
          </a:p>
        </p:txBody>
      </p:sp>
      <p:sp>
        <p:nvSpPr>
          <p:cNvPr id="1101" name="日付プレースホルダー 2"/>
          <p:cNvSpPr>
            <a:spLocks noGrp="1"/>
          </p:cNvSpPr>
          <p:nvPr>
            <p:ph type="dt" idx="1"/>
          </p:nvPr>
        </p:nvSpPr>
        <p:spPr>
          <a:xfrm>
            <a:off x="3765021" y="4"/>
            <a:ext cx="2880308" cy="490569"/>
          </a:xfrm>
          <a:prstGeom prst="rect">
            <a:avLst/>
          </a:prstGeom>
        </p:spPr>
        <p:txBody>
          <a:bodyPr vert="horz" lIns="89642" tIns="44823" rIns="89642" bIns="44823"/>
          <a:lstStyle>
            <a:lvl1pPr algn="r">
              <a:defRPr sz="1200"/>
            </a:lvl1pPr>
          </a:lstStyle>
          <a:p>
            <a:pPr lvl="0">
              <a:defRPr lang="ja-JP" altLang="en-US"/>
            </a:pPr>
            <a:fld id="{C0FFB23F-1487-4A30-A008-FE07926C955B}" type="datetime1">
              <a:rPr lang="ja-JP" altLang="en-US"/>
              <a:pPr lvl="0">
                <a:defRPr lang="ja-JP" altLang="en-US"/>
              </a:pPr>
              <a:t>2023/11/30</a:t>
            </a:fld>
            <a:endParaRPr lang="ja-JP" altLang="en-US"/>
          </a:p>
        </p:txBody>
      </p:sp>
      <p:sp>
        <p:nvSpPr>
          <p:cNvPr id="1102" name="スライド イメージ プレースホルダー 3"/>
          <p:cNvSpPr>
            <a:spLocks noGrp="1" noRot="1" noChangeAspect="1" noTextEdit="1"/>
          </p:cNvSpPr>
          <p:nvPr>
            <p:ph type="sldImg" idx="2"/>
          </p:nvPr>
        </p:nvSpPr>
        <p:spPr>
          <a:xfrm>
            <a:off x="939800" y="1222375"/>
            <a:ext cx="4767263" cy="3300413"/>
          </a:xfrm>
          <a:prstGeom prst="rect">
            <a:avLst/>
          </a:prstGeom>
          <a:noFill/>
          <a:ln w="12700">
            <a:solidFill>
              <a:prstClr val="black"/>
            </a:solidFill>
          </a:ln>
        </p:spPr>
        <p:txBody>
          <a:bodyPr vert="horz" lIns="89642" tIns="44823" rIns="89642" bIns="44823" anchor="ctr"/>
          <a:lstStyle/>
          <a:p>
            <a:pPr lvl="0">
              <a:defRPr lang="ja-JP" altLang="en-US"/>
            </a:pPr>
            <a:endParaRPr lang="ja-JP" altLang="en-US"/>
          </a:p>
        </p:txBody>
      </p:sp>
      <p:sp>
        <p:nvSpPr>
          <p:cNvPr id="1103" name="ノート プレースホルダー 4"/>
          <p:cNvSpPr>
            <a:spLocks noGrp="1"/>
          </p:cNvSpPr>
          <p:nvPr>
            <p:ph type="body" sz="quarter" idx="3"/>
          </p:nvPr>
        </p:nvSpPr>
        <p:spPr>
          <a:xfrm>
            <a:off x="664687" y="4705381"/>
            <a:ext cx="5317490" cy="3849856"/>
          </a:xfrm>
          <a:prstGeom prst="rect">
            <a:avLst/>
          </a:prstGeom>
        </p:spPr>
        <p:txBody>
          <a:bodyPr vert="horz" lIns="89642" tIns="44823" rIns="89642" bIns="44823"/>
          <a:lstStyle/>
          <a:p>
            <a:pPr lvl="0">
              <a:defRPr lang="ja-JP" altLang="en-US"/>
            </a:pPr>
            <a:r>
              <a:rPr lang="ja-JP" altLang="en-US"/>
              <a:t>マスター テキストの書式設定</a:t>
            </a:r>
          </a:p>
          <a:p>
            <a:pPr lvl="1">
              <a:defRPr lang="ja-JP" altLang="en-US"/>
            </a:pPr>
            <a:r>
              <a:rPr lang="ja-JP" altLang="en-US"/>
              <a:t>第 </a:t>
            </a:r>
            <a:r>
              <a:rPr lang="en-US" altLang="ja-JP"/>
              <a:t>2 </a:t>
            </a:r>
            <a:r>
              <a:rPr lang="ja-JP" altLang="en-US"/>
              <a:t>レベル</a:t>
            </a:r>
          </a:p>
          <a:p>
            <a:pPr lvl="2">
              <a:defRPr lang="ja-JP" altLang="en-US"/>
            </a:pPr>
            <a:r>
              <a:rPr lang="ja-JP" altLang="en-US"/>
              <a:t>第 </a:t>
            </a:r>
            <a:r>
              <a:rPr lang="en-US" altLang="ja-JP"/>
              <a:t>3 </a:t>
            </a:r>
            <a:r>
              <a:rPr lang="ja-JP" altLang="en-US"/>
              <a:t>レベル</a:t>
            </a:r>
          </a:p>
          <a:p>
            <a:pPr lvl="3">
              <a:defRPr lang="ja-JP" altLang="en-US"/>
            </a:pPr>
            <a:r>
              <a:rPr lang="ja-JP" altLang="en-US"/>
              <a:t>第 </a:t>
            </a:r>
            <a:r>
              <a:rPr lang="en-US" altLang="ja-JP"/>
              <a:t>4 </a:t>
            </a:r>
            <a:r>
              <a:rPr lang="ja-JP" altLang="en-US"/>
              <a:t>レベル</a:t>
            </a:r>
          </a:p>
          <a:p>
            <a:pPr lvl="4">
              <a:defRPr lang="ja-JP" altLang="en-US"/>
            </a:pPr>
            <a:r>
              <a:rPr lang="ja-JP" altLang="en-US"/>
              <a:t>第 </a:t>
            </a:r>
            <a:r>
              <a:rPr lang="en-US" altLang="ja-JP"/>
              <a:t>5 </a:t>
            </a:r>
            <a:r>
              <a:rPr lang="ja-JP" altLang="en-US"/>
              <a:t>レベル</a:t>
            </a:r>
          </a:p>
        </p:txBody>
      </p:sp>
      <p:sp>
        <p:nvSpPr>
          <p:cNvPr id="1104" name="フッター プレースホルダー 5"/>
          <p:cNvSpPr>
            <a:spLocks noGrp="1"/>
          </p:cNvSpPr>
          <p:nvPr>
            <p:ph type="ftr" sz="quarter" idx="4"/>
          </p:nvPr>
        </p:nvSpPr>
        <p:spPr>
          <a:xfrm>
            <a:off x="0" y="9286847"/>
            <a:ext cx="2880308" cy="490568"/>
          </a:xfrm>
          <a:prstGeom prst="rect">
            <a:avLst/>
          </a:prstGeom>
        </p:spPr>
        <p:txBody>
          <a:bodyPr vert="horz" lIns="89642" tIns="44823" rIns="89642" bIns="44823" anchor="b"/>
          <a:lstStyle>
            <a:lvl1pPr algn="l">
              <a:defRPr sz="1200"/>
            </a:lvl1pPr>
          </a:lstStyle>
          <a:p>
            <a:pPr lvl="0">
              <a:defRPr lang="ja-JP" altLang="en-US"/>
            </a:pPr>
            <a:endParaRPr lang="ja-JP" altLang="en-US"/>
          </a:p>
        </p:txBody>
      </p:sp>
      <p:sp>
        <p:nvSpPr>
          <p:cNvPr id="1105" name="スライド番号プレースホルダー 6"/>
          <p:cNvSpPr>
            <a:spLocks noGrp="1"/>
          </p:cNvSpPr>
          <p:nvPr>
            <p:ph type="sldNum" sz="quarter" idx="5"/>
          </p:nvPr>
        </p:nvSpPr>
        <p:spPr>
          <a:xfrm>
            <a:off x="3765021" y="9286847"/>
            <a:ext cx="2880308" cy="490568"/>
          </a:xfrm>
          <a:prstGeom prst="rect">
            <a:avLst/>
          </a:prstGeom>
        </p:spPr>
        <p:txBody>
          <a:bodyPr vert="horz" lIns="89642" tIns="44823" rIns="89642" bIns="44823" anchor="b"/>
          <a:lstStyle>
            <a:lvl1pPr algn="r">
              <a:defRPr sz="1200"/>
            </a:lvl1pPr>
          </a:lstStyle>
          <a:p>
            <a:pPr lvl="0">
              <a:defRPr lang="ja-JP" altLang="en-US"/>
            </a:pPr>
            <a:fld id="{FB098A5A-A7A8-4A8C-BADD-04B4011C9DB2}" type="slidenum">
              <a:rPr lang="ja-JP" altLang="en-US"/>
              <a:pPr lvl="0">
                <a:def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marL="0" algn="l" defTabSz="663123" rtl="0" eaLnBrk="1" latinLnBrk="0" hangingPunct="1">
      <a:defRPr kumimoji="1" sz="870" kern="1200">
        <a:solidFill>
          <a:schemeClr val="tx1"/>
        </a:solidFill>
        <a:latin typeface="+mn-lt"/>
        <a:ea typeface="+mn-ea"/>
        <a:cs typeface="+mn-cs"/>
      </a:defRPr>
    </a:lvl1pPr>
    <a:lvl2pPr marL="331561" algn="l" defTabSz="663123" rtl="0" eaLnBrk="1" latinLnBrk="0" hangingPunct="1">
      <a:defRPr kumimoji="1" sz="870" kern="1200">
        <a:solidFill>
          <a:schemeClr val="tx1"/>
        </a:solidFill>
        <a:latin typeface="+mn-lt"/>
        <a:ea typeface="+mn-ea"/>
        <a:cs typeface="+mn-cs"/>
      </a:defRPr>
    </a:lvl2pPr>
    <a:lvl3pPr marL="663123" algn="l" defTabSz="663123" rtl="0" eaLnBrk="1" latinLnBrk="0" hangingPunct="1">
      <a:defRPr kumimoji="1" sz="870" kern="1200">
        <a:solidFill>
          <a:schemeClr val="tx1"/>
        </a:solidFill>
        <a:latin typeface="+mn-lt"/>
        <a:ea typeface="+mn-ea"/>
        <a:cs typeface="+mn-cs"/>
      </a:defRPr>
    </a:lvl3pPr>
    <a:lvl4pPr marL="994684" algn="l" defTabSz="663123" rtl="0" eaLnBrk="1" latinLnBrk="0" hangingPunct="1">
      <a:defRPr kumimoji="1" sz="870" kern="1200">
        <a:solidFill>
          <a:schemeClr val="tx1"/>
        </a:solidFill>
        <a:latin typeface="+mn-lt"/>
        <a:ea typeface="+mn-ea"/>
        <a:cs typeface="+mn-cs"/>
      </a:defRPr>
    </a:lvl4pPr>
    <a:lvl5pPr marL="1326246" algn="l" defTabSz="663123" rtl="0" eaLnBrk="1" latinLnBrk="0" hangingPunct="1">
      <a:defRPr kumimoji="1" sz="870" kern="1200">
        <a:solidFill>
          <a:schemeClr val="tx1"/>
        </a:solidFill>
        <a:latin typeface="+mn-lt"/>
        <a:ea typeface="+mn-ea"/>
        <a:cs typeface="+mn-cs"/>
      </a:defRPr>
    </a:lvl5pPr>
    <a:lvl6pPr marL="1657807" algn="l" defTabSz="663123" rtl="0" eaLnBrk="1" latinLnBrk="0" hangingPunct="1">
      <a:defRPr kumimoji="1" sz="870" kern="1200">
        <a:solidFill>
          <a:schemeClr val="tx1"/>
        </a:solidFill>
        <a:latin typeface="+mn-lt"/>
        <a:ea typeface="+mn-ea"/>
        <a:cs typeface="+mn-cs"/>
      </a:defRPr>
    </a:lvl6pPr>
    <a:lvl7pPr marL="1989369" algn="l" defTabSz="663123" rtl="0" eaLnBrk="1" latinLnBrk="0" hangingPunct="1">
      <a:defRPr kumimoji="1" sz="870" kern="1200">
        <a:solidFill>
          <a:schemeClr val="tx1"/>
        </a:solidFill>
        <a:latin typeface="+mn-lt"/>
        <a:ea typeface="+mn-ea"/>
        <a:cs typeface="+mn-cs"/>
      </a:defRPr>
    </a:lvl7pPr>
    <a:lvl8pPr marL="2320930" algn="l" defTabSz="663123" rtl="0" eaLnBrk="1" latinLnBrk="0" hangingPunct="1">
      <a:defRPr kumimoji="1" sz="870" kern="1200">
        <a:solidFill>
          <a:schemeClr val="tx1"/>
        </a:solidFill>
        <a:latin typeface="+mn-lt"/>
        <a:ea typeface="+mn-ea"/>
        <a:cs typeface="+mn-cs"/>
      </a:defRPr>
    </a:lvl8pPr>
    <a:lvl9pPr marL="2652492" algn="l" defTabSz="663123" rtl="0" eaLnBrk="1" latinLnBrk="0" hangingPunct="1">
      <a:defRPr kumimoji="1" sz="8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lvl="0">
              <a:defRPr lang="ja-JP" altLang="en-US"/>
            </a:pPr>
            <a:fld id="{FB098A5A-A7A8-4A8C-BADD-04B4011C9DB2}" type="slidenum">
              <a:rPr lang="ja-JP" altLang="en-US" smtClean="0"/>
              <a:pPr lvl="0">
                <a:defRPr lang="ja-JP" altLang="en-US"/>
              </a:pPr>
              <a:t>4</a:t>
            </a:fld>
            <a:endParaRPr lang="ja-JP" altLang="en-US"/>
          </a:p>
        </p:txBody>
      </p:sp>
    </p:spTree>
    <p:extLst>
      <p:ext uri="{BB962C8B-B14F-4D97-AF65-F5344CB8AC3E}">
        <p14:creationId xmlns:p14="http://schemas.microsoft.com/office/powerpoint/2010/main" val="379668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Title 1"/>
          <p:cNvSpPr>
            <a:spLocks noGrp="1"/>
          </p:cNvSpPr>
          <p:nvPr>
            <p:ph type="ctrTitle"/>
          </p:nvPr>
        </p:nvSpPr>
        <p:spPr>
          <a:xfrm>
            <a:off x="742950" y="1122363"/>
            <a:ext cx="8420100" cy="2387600"/>
          </a:xfrm>
        </p:spPr>
        <p:txBody>
          <a:bodyPr anchor="b"/>
          <a:lstStyle>
            <a:lvl1pPr algn="ctr">
              <a:defRPr sz="3115"/>
            </a:lvl1pPr>
          </a:lstStyle>
          <a:p>
            <a:r>
              <a:rPr lang="ja-JP" altLang="en-US"/>
              <a:t>マスター タイトルの書式設定</a:t>
            </a:r>
            <a:endParaRPr lang="en-US" dirty="0"/>
          </a:p>
        </p:txBody>
      </p:sp>
      <p:sp>
        <p:nvSpPr>
          <p:cNvPr id="1032" name="Subtitle 2"/>
          <p:cNvSpPr>
            <a:spLocks noGrp="1"/>
          </p:cNvSpPr>
          <p:nvPr>
            <p:ph type="subTitle" idx="1"/>
          </p:nvPr>
        </p:nvSpPr>
        <p:spPr>
          <a:xfrm>
            <a:off x="1238250" y="3602038"/>
            <a:ext cx="74295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ja-JP" altLang="en-US"/>
              <a:t>マスター サブタイトルの書式設定</a:t>
            </a:r>
            <a:endParaRPr lang="en-US" dirty="0"/>
          </a:p>
        </p:txBody>
      </p:sp>
      <p:sp>
        <p:nvSpPr>
          <p:cNvPr id="1033" name="Date Placeholder 3"/>
          <p:cNvSpPr>
            <a:spLocks noGrp="1"/>
          </p:cNvSpPr>
          <p:nvPr>
            <p:ph type="dt" sz="half" idx="10"/>
          </p:nvPr>
        </p:nvSpPr>
        <p:spPr/>
        <p:txBody>
          <a:bodyPr/>
          <a:lstStyle/>
          <a:p>
            <a:fld id="{8DE816DB-5F52-42B5-AC6A-C5F6F05D82CB}" type="datetimeFigureOut">
              <a:rPr kumimoji="1" lang="ja-JP" altLang="en-US" smtClean="0"/>
              <a:t>2023/11/30</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156780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0" name="Date Placeholder 3"/>
          <p:cNvSpPr>
            <a:spLocks noGrp="1"/>
          </p:cNvSpPr>
          <p:nvPr>
            <p:ph type="dt" sz="half" idx="10"/>
          </p:nvPr>
        </p:nvSpPr>
        <p:spPr/>
        <p:txBody>
          <a:bodyPr/>
          <a:lstStyle/>
          <a:p>
            <a:fld id="{8DE816DB-5F52-42B5-AC6A-C5F6F05D82CB}" type="datetimeFigureOut">
              <a:rPr kumimoji="1" lang="ja-JP" altLang="en-US" smtClean="0"/>
              <a:t>2023/11/30</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69010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Vertical Title 1"/>
          <p:cNvSpPr>
            <a:spLocks noGrp="1"/>
          </p:cNvSpPr>
          <p:nvPr>
            <p:ph type="title" orient="vert"/>
          </p:nvPr>
        </p:nvSpPr>
        <p:spPr>
          <a:xfrm>
            <a:off x="7088983" y="365126"/>
            <a:ext cx="2135981" cy="5811838"/>
          </a:xfrm>
        </p:spPr>
        <p:txBody>
          <a:bodyPr vert="eaVert"/>
          <a:lstStyle/>
          <a:p>
            <a:r>
              <a:rPr lang="ja-JP" altLang="en-US"/>
              <a:t>マスター タイトルの書式設定</a:t>
            </a:r>
            <a:endParaRPr lang="en-US" dirty="0"/>
          </a:p>
        </p:txBody>
      </p:sp>
      <p:sp>
        <p:nvSpPr>
          <p:cNvPr id="1095" name="Vertical Text Placeholder 2"/>
          <p:cNvSpPr>
            <a:spLocks noGrp="1"/>
          </p:cNvSpPr>
          <p:nvPr>
            <p:ph type="body" orient="vert" idx="1"/>
          </p:nvPr>
        </p:nvSpPr>
        <p:spPr>
          <a:xfrm>
            <a:off x="681039" y="365126"/>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6" name="Date Placeholder 3"/>
          <p:cNvSpPr>
            <a:spLocks noGrp="1"/>
          </p:cNvSpPr>
          <p:nvPr>
            <p:ph type="dt" sz="half" idx="10"/>
          </p:nvPr>
        </p:nvSpPr>
        <p:spPr/>
        <p:txBody>
          <a:bodyPr/>
          <a:lstStyle/>
          <a:p>
            <a:fld id="{8DE816DB-5F52-42B5-AC6A-C5F6F05D82CB}" type="datetimeFigureOut">
              <a:rPr kumimoji="1" lang="ja-JP" altLang="en-US" smtClean="0"/>
              <a:t>2023/11/30</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306538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9" name="Date Placeholder 3"/>
          <p:cNvSpPr>
            <a:spLocks noGrp="1"/>
          </p:cNvSpPr>
          <p:nvPr>
            <p:ph type="dt" sz="half" idx="10"/>
          </p:nvPr>
        </p:nvSpPr>
        <p:spPr/>
        <p:txBody>
          <a:bodyPr/>
          <a:lstStyle/>
          <a:p>
            <a:fld id="{8DE816DB-5F52-42B5-AC6A-C5F6F05D82CB}" type="datetimeFigureOut">
              <a:rPr kumimoji="1" lang="ja-JP" altLang="en-US" smtClean="0"/>
              <a:t>2023/11/30</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24318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Title 1"/>
          <p:cNvSpPr>
            <a:spLocks noGrp="1"/>
          </p:cNvSpPr>
          <p:nvPr>
            <p:ph type="title"/>
          </p:nvPr>
        </p:nvSpPr>
        <p:spPr>
          <a:xfrm>
            <a:off x="675880" y="1709740"/>
            <a:ext cx="8543925" cy="2852737"/>
          </a:xfrm>
        </p:spPr>
        <p:txBody>
          <a:bodyPr anchor="b"/>
          <a:lstStyle>
            <a:lvl1pPr>
              <a:defRPr sz="3115"/>
            </a:lvl1pPr>
          </a:lstStyle>
          <a:p>
            <a:r>
              <a:rPr lang="ja-JP" altLang="en-US"/>
              <a:t>マスター タイトルの書式設定</a:t>
            </a:r>
            <a:endParaRPr lang="en-US" dirty="0"/>
          </a:p>
        </p:txBody>
      </p:sp>
      <p:sp>
        <p:nvSpPr>
          <p:cNvPr id="1044" name="Text Placeholder 2"/>
          <p:cNvSpPr>
            <a:spLocks noGrp="1"/>
          </p:cNvSpPr>
          <p:nvPr>
            <p:ph type="body" idx="1"/>
          </p:nvPr>
        </p:nvSpPr>
        <p:spPr>
          <a:xfrm>
            <a:off x="675880" y="4589465"/>
            <a:ext cx="8543925"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ja-JP" altLang="en-US"/>
              <a:t>マスター テキストの書式設定</a:t>
            </a:r>
          </a:p>
        </p:txBody>
      </p:sp>
      <p:sp>
        <p:nvSpPr>
          <p:cNvPr id="1045" name="Date Placeholder 3"/>
          <p:cNvSpPr>
            <a:spLocks noGrp="1"/>
          </p:cNvSpPr>
          <p:nvPr>
            <p:ph type="dt" sz="half" idx="10"/>
          </p:nvPr>
        </p:nvSpPr>
        <p:spPr/>
        <p:txBody>
          <a:bodyPr/>
          <a:lstStyle/>
          <a:p>
            <a:fld id="{8DE816DB-5F52-42B5-AC6A-C5F6F05D82CB}" type="datetimeFigureOut">
              <a:rPr kumimoji="1" lang="ja-JP" altLang="en-US" smtClean="0"/>
              <a:t>2023/11/30</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59782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a:t>マスター タイトルの書式設定</a:t>
            </a:r>
            <a:endParaRPr lang="en-US" dirty="0"/>
          </a:p>
        </p:txBody>
      </p:sp>
      <p:sp>
        <p:nvSpPr>
          <p:cNvPr id="1050"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1"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2" name="Date Placeholder 4"/>
          <p:cNvSpPr>
            <a:spLocks noGrp="1"/>
          </p:cNvSpPr>
          <p:nvPr>
            <p:ph type="dt" sz="half" idx="10"/>
          </p:nvPr>
        </p:nvSpPr>
        <p:spPr/>
        <p:txBody>
          <a:bodyPr/>
          <a:lstStyle/>
          <a:p>
            <a:fld id="{8DE816DB-5F52-42B5-AC6A-C5F6F05D82CB}" type="datetimeFigureOut">
              <a:rPr kumimoji="1" lang="ja-JP" altLang="en-US" smtClean="0"/>
              <a:t>2023/11/30</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174188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Title 1"/>
          <p:cNvSpPr>
            <a:spLocks noGrp="1"/>
          </p:cNvSpPr>
          <p:nvPr>
            <p:ph type="title"/>
          </p:nvPr>
        </p:nvSpPr>
        <p:spPr>
          <a:xfrm>
            <a:off x="682329" y="365127"/>
            <a:ext cx="8543925" cy="1325563"/>
          </a:xfrm>
        </p:spPr>
        <p:txBody>
          <a:bodyPr/>
          <a:lstStyle/>
          <a:p>
            <a:r>
              <a:rPr lang="ja-JP" altLang="en-US"/>
              <a:t>マスター タイトルの書式設定</a:t>
            </a:r>
            <a:endParaRPr lang="en-US" dirty="0"/>
          </a:p>
        </p:txBody>
      </p:sp>
      <p:sp>
        <p:nvSpPr>
          <p:cNvPr id="1057" name="Text Placeholder 2"/>
          <p:cNvSpPr>
            <a:spLocks noGrp="1"/>
          </p:cNvSpPr>
          <p:nvPr>
            <p:ph type="body" idx="1"/>
          </p:nvPr>
        </p:nvSpPr>
        <p:spPr>
          <a:xfrm>
            <a:off x="682329" y="1681164"/>
            <a:ext cx="4190702"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ja-JP" altLang="en-US"/>
              <a:t>マスター テキストの書式設定</a:t>
            </a:r>
          </a:p>
        </p:txBody>
      </p:sp>
      <p:sp>
        <p:nvSpPr>
          <p:cNvPr id="1058" name="Content Placeholder 3"/>
          <p:cNvSpPr>
            <a:spLocks noGrp="1"/>
          </p:cNvSpPr>
          <p:nvPr>
            <p:ph sz="half" idx="2"/>
          </p:nvPr>
        </p:nvSpPr>
        <p:spPr>
          <a:xfrm>
            <a:off x="682329" y="2505076"/>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9" name="Text Placeholder 4"/>
          <p:cNvSpPr>
            <a:spLocks noGrp="1"/>
          </p:cNvSpPr>
          <p:nvPr>
            <p:ph type="body" sz="quarter" idx="3"/>
          </p:nvPr>
        </p:nvSpPr>
        <p:spPr>
          <a:xfrm>
            <a:off x="5014914" y="1681164"/>
            <a:ext cx="4211340"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ja-JP" altLang="en-US"/>
              <a:t>マスター テキストの書式設定</a:t>
            </a:r>
          </a:p>
        </p:txBody>
      </p:sp>
      <p:sp>
        <p:nvSpPr>
          <p:cNvPr id="1060" name="Content Placeholder 5"/>
          <p:cNvSpPr>
            <a:spLocks noGrp="1"/>
          </p:cNvSpPr>
          <p:nvPr>
            <p:ph sz="quarter" idx="4"/>
          </p:nvPr>
        </p:nvSpPr>
        <p:spPr>
          <a:xfrm>
            <a:off x="5014914" y="2505076"/>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1" name="Date Placeholder 6"/>
          <p:cNvSpPr>
            <a:spLocks noGrp="1"/>
          </p:cNvSpPr>
          <p:nvPr>
            <p:ph type="dt" sz="half" idx="10"/>
          </p:nvPr>
        </p:nvSpPr>
        <p:spPr/>
        <p:txBody>
          <a:bodyPr/>
          <a:lstStyle/>
          <a:p>
            <a:fld id="{8DE816DB-5F52-42B5-AC6A-C5F6F05D82CB}" type="datetimeFigureOut">
              <a:rPr kumimoji="1" lang="ja-JP" altLang="en-US" smtClean="0"/>
              <a:t>2023/11/30</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51482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a:t>マスター タイトルの書式設定</a:t>
            </a:r>
            <a:endParaRPr lang="en-US" dirty="0"/>
          </a:p>
        </p:txBody>
      </p:sp>
      <p:sp>
        <p:nvSpPr>
          <p:cNvPr id="1066" name="Date Placeholder 2"/>
          <p:cNvSpPr>
            <a:spLocks noGrp="1"/>
          </p:cNvSpPr>
          <p:nvPr>
            <p:ph type="dt" sz="half" idx="10"/>
          </p:nvPr>
        </p:nvSpPr>
        <p:spPr/>
        <p:txBody>
          <a:bodyPr/>
          <a:lstStyle/>
          <a:p>
            <a:fld id="{8DE816DB-5F52-42B5-AC6A-C5F6F05D82CB}" type="datetimeFigureOut">
              <a:rPr kumimoji="1" lang="ja-JP" altLang="en-US" smtClean="0"/>
              <a:t>2023/11/30</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141094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8DE816DB-5F52-42B5-AC6A-C5F6F05D82CB}" type="datetimeFigureOut">
              <a:rPr kumimoji="1" lang="ja-JP" altLang="en-US" smtClean="0"/>
              <a:t>2023/11/30</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412643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Title 1"/>
          <p:cNvSpPr>
            <a:spLocks noGrp="1"/>
          </p:cNvSpPr>
          <p:nvPr>
            <p:ph type="title"/>
          </p:nvPr>
        </p:nvSpPr>
        <p:spPr>
          <a:xfrm>
            <a:off x="682329" y="457200"/>
            <a:ext cx="3194944" cy="1600200"/>
          </a:xfrm>
        </p:spPr>
        <p:txBody>
          <a:bodyPr anchor="b"/>
          <a:lstStyle>
            <a:lvl1pPr>
              <a:defRPr sz="1662"/>
            </a:lvl1pPr>
          </a:lstStyle>
          <a:p>
            <a:r>
              <a:rPr lang="ja-JP" altLang="en-US"/>
              <a:t>マスター タイトルの書式設定</a:t>
            </a:r>
            <a:endParaRPr lang="en-US" dirty="0"/>
          </a:p>
        </p:txBody>
      </p:sp>
      <p:sp>
        <p:nvSpPr>
          <p:cNvPr id="1075" name="Content Placeholder 2"/>
          <p:cNvSpPr>
            <a:spLocks noGrp="1"/>
          </p:cNvSpPr>
          <p:nvPr>
            <p:ph idx="1"/>
          </p:nvPr>
        </p:nvSpPr>
        <p:spPr>
          <a:xfrm>
            <a:off x="4211341" y="987428"/>
            <a:ext cx="5014913"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6" name="Text Placeholder 3"/>
          <p:cNvSpPr>
            <a:spLocks noGrp="1"/>
          </p:cNvSpPr>
          <p:nvPr>
            <p:ph type="body" sz="half" idx="2"/>
          </p:nvPr>
        </p:nvSpPr>
        <p:spPr>
          <a:xfrm>
            <a:off x="682329" y="2057401"/>
            <a:ext cx="3194944"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ja-JP" altLang="en-US"/>
              <a:t>マスター テキストの書式設定</a:t>
            </a:r>
          </a:p>
        </p:txBody>
      </p:sp>
      <p:sp>
        <p:nvSpPr>
          <p:cNvPr id="1077" name="Date Placeholder 4"/>
          <p:cNvSpPr>
            <a:spLocks noGrp="1"/>
          </p:cNvSpPr>
          <p:nvPr>
            <p:ph type="dt" sz="half" idx="10"/>
          </p:nvPr>
        </p:nvSpPr>
        <p:spPr/>
        <p:txBody>
          <a:bodyPr/>
          <a:lstStyle/>
          <a:p>
            <a:fld id="{8DE816DB-5F52-42B5-AC6A-C5F6F05D82CB}" type="datetimeFigureOut">
              <a:rPr kumimoji="1" lang="ja-JP" altLang="en-US" smtClean="0"/>
              <a:t>2023/11/30</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90359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Title 1"/>
          <p:cNvSpPr>
            <a:spLocks noGrp="1"/>
          </p:cNvSpPr>
          <p:nvPr>
            <p:ph type="title"/>
          </p:nvPr>
        </p:nvSpPr>
        <p:spPr>
          <a:xfrm>
            <a:off x="682329" y="457200"/>
            <a:ext cx="3194944" cy="1600200"/>
          </a:xfrm>
        </p:spPr>
        <p:txBody>
          <a:bodyPr anchor="b"/>
          <a:lstStyle>
            <a:lvl1pPr>
              <a:defRPr sz="1662"/>
            </a:lvl1pPr>
          </a:lstStyle>
          <a:p>
            <a:r>
              <a:rPr lang="ja-JP" altLang="en-US"/>
              <a:t>マスター タイトルの書式設定</a:t>
            </a:r>
            <a:endParaRPr lang="en-US" dirty="0"/>
          </a:p>
        </p:txBody>
      </p:sp>
      <p:sp>
        <p:nvSpPr>
          <p:cNvPr id="1082" name="Picture Placeholder 2"/>
          <p:cNvSpPr>
            <a:spLocks noGrp="1" noChangeAspect="1"/>
          </p:cNvSpPr>
          <p:nvPr>
            <p:ph type="pic" idx="1"/>
          </p:nvPr>
        </p:nvSpPr>
        <p:spPr>
          <a:xfrm>
            <a:off x="4211341" y="987428"/>
            <a:ext cx="5014913"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ja-JP" altLang="en-US"/>
              <a:t>アイコンをクリックして図を追加</a:t>
            </a:r>
            <a:endParaRPr lang="en-US" dirty="0"/>
          </a:p>
        </p:txBody>
      </p:sp>
      <p:sp>
        <p:nvSpPr>
          <p:cNvPr id="1083" name="Text Placeholder 3"/>
          <p:cNvSpPr>
            <a:spLocks noGrp="1"/>
          </p:cNvSpPr>
          <p:nvPr>
            <p:ph type="body" sz="half" idx="2"/>
          </p:nvPr>
        </p:nvSpPr>
        <p:spPr>
          <a:xfrm>
            <a:off x="682329" y="2057401"/>
            <a:ext cx="3194944"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ja-JP" altLang="en-US"/>
              <a:t>マスター テキストの書式設定</a:t>
            </a:r>
          </a:p>
        </p:txBody>
      </p:sp>
      <p:sp>
        <p:nvSpPr>
          <p:cNvPr id="1084" name="Date Placeholder 4"/>
          <p:cNvSpPr>
            <a:spLocks noGrp="1"/>
          </p:cNvSpPr>
          <p:nvPr>
            <p:ph type="dt" sz="half" idx="10"/>
          </p:nvPr>
        </p:nvSpPr>
        <p:spPr/>
        <p:txBody>
          <a:bodyPr/>
          <a:lstStyle/>
          <a:p>
            <a:fld id="{8DE816DB-5F52-42B5-AC6A-C5F6F05D82CB}" type="datetimeFigureOut">
              <a:rPr kumimoji="1" lang="ja-JP" altLang="en-US" smtClean="0"/>
              <a:t>2023/11/30</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38481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itle Placeholder 1"/>
          <p:cNvSpPr>
            <a:spLocks noGrp="1"/>
          </p:cNvSpPr>
          <p:nvPr>
            <p:ph type="title"/>
          </p:nvPr>
        </p:nvSpPr>
        <p:spPr>
          <a:xfrm>
            <a:off x="681039"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026"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27"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623">
                <a:solidFill>
                  <a:schemeClr val="tx1">
                    <a:tint val="75000"/>
                  </a:schemeClr>
                </a:solidFill>
              </a:defRPr>
            </a:lvl1pPr>
          </a:lstStyle>
          <a:p>
            <a:fld id="{8DE816DB-5F52-42B5-AC6A-C5F6F05D82CB}" type="datetimeFigureOut">
              <a:rPr kumimoji="1" lang="ja-JP" altLang="en-US" smtClean="0"/>
              <a:t>2023/11/30</a:t>
            </a:fld>
            <a:endParaRPr kumimoji="1" lang="ja-JP" altLang="en-US"/>
          </a:p>
        </p:txBody>
      </p:sp>
      <p:sp>
        <p:nvSpPr>
          <p:cNvPr id="1028"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623">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471873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74779" rtl="0" eaLnBrk="1" latinLnBrk="0" hangingPunct="1">
        <a:lnSpc>
          <a:spcPct val="90000"/>
        </a:lnSpc>
        <a:spcBef>
          <a:spcPct val="0"/>
        </a:spcBef>
        <a:buNone/>
        <a:defRPr kumimoji="1"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kumimoji="1"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kumimoji="1"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kumimoji="1"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9pPr>
    </p:bodyStyle>
    <p:otherStyle>
      <a:defPPr>
        <a:defRPr lang="en-US"/>
      </a:defPPr>
      <a:lvl1pPr marL="0" algn="l" defTabSz="474779" rtl="0" eaLnBrk="1" latinLnBrk="0" hangingPunct="1">
        <a:defRPr kumimoji="1" sz="935" kern="1200">
          <a:solidFill>
            <a:schemeClr val="tx1"/>
          </a:solidFill>
          <a:latin typeface="+mn-lt"/>
          <a:ea typeface="+mn-ea"/>
          <a:cs typeface="+mn-cs"/>
        </a:defRPr>
      </a:lvl1pPr>
      <a:lvl2pPr marL="237390" algn="l" defTabSz="474779" rtl="0" eaLnBrk="1" latinLnBrk="0" hangingPunct="1">
        <a:defRPr kumimoji="1" sz="935" kern="1200">
          <a:solidFill>
            <a:schemeClr val="tx1"/>
          </a:solidFill>
          <a:latin typeface="+mn-lt"/>
          <a:ea typeface="+mn-ea"/>
          <a:cs typeface="+mn-cs"/>
        </a:defRPr>
      </a:lvl2pPr>
      <a:lvl3pPr marL="474779" algn="l" defTabSz="474779" rtl="0" eaLnBrk="1" latinLnBrk="0" hangingPunct="1">
        <a:defRPr kumimoji="1" sz="935" kern="1200">
          <a:solidFill>
            <a:schemeClr val="tx1"/>
          </a:solidFill>
          <a:latin typeface="+mn-lt"/>
          <a:ea typeface="+mn-ea"/>
          <a:cs typeface="+mn-cs"/>
        </a:defRPr>
      </a:lvl3pPr>
      <a:lvl4pPr marL="712169" algn="l" defTabSz="474779" rtl="0" eaLnBrk="1" latinLnBrk="0" hangingPunct="1">
        <a:defRPr kumimoji="1" sz="935" kern="1200">
          <a:solidFill>
            <a:schemeClr val="tx1"/>
          </a:solidFill>
          <a:latin typeface="+mn-lt"/>
          <a:ea typeface="+mn-ea"/>
          <a:cs typeface="+mn-cs"/>
        </a:defRPr>
      </a:lvl4pPr>
      <a:lvl5pPr marL="949559" algn="l" defTabSz="474779" rtl="0" eaLnBrk="1" latinLnBrk="0" hangingPunct="1">
        <a:defRPr kumimoji="1" sz="935" kern="1200">
          <a:solidFill>
            <a:schemeClr val="tx1"/>
          </a:solidFill>
          <a:latin typeface="+mn-lt"/>
          <a:ea typeface="+mn-ea"/>
          <a:cs typeface="+mn-cs"/>
        </a:defRPr>
      </a:lvl5pPr>
      <a:lvl6pPr marL="1186948" algn="l" defTabSz="474779" rtl="0" eaLnBrk="1" latinLnBrk="0" hangingPunct="1">
        <a:defRPr kumimoji="1" sz="935" kern="1200">
          <a:solidFill>
            <a:schemeClr val="tx1"/>
          </a:solidFill>
          <a:latin typeface="+mn-lt"/>
          <a:ea typeface="+mn-ea"/>
          <a:cs typeface="+mn-cs"/>
        </a:defRPr>
      </a:lvl6pPr>
      <a:lvl7pPr marL="1424338" algn="l" defTabSz="474779" rtl="0" eaLnBrk="1" latinLnBrk="0" hangingPunct="1">
        <a:defRPr kumimoji="1" sz="935" kern="1200">
          <a:solidFill>
            <a:schemeClr val="tx1"/>
          </a:solidFill>
          <a:latin typeface="+mn-lt"/>
          <a:ea typeface="+mn-ea"/>
          <a:cs typeface="+mn-cs"/>
        </a:defRPr>
      </a:lvl7pPr>
      <a:lvl8pPr marL="1661728" algn="l" defTabSz="474779" rtl="0" eaLnBrk="1" latinLnBrk="0" hangingPunct="1">
        <a:defRPr kumimoji="1" sz="935" kern="1200">
          <a:solidFill>
            <a:schemeClr val="tx1"/>
          </a:solidFill>
          <a:latin typeface="+mn-lt"/>
          <a:ea typeface="+mn-ea"/>
          <a:cs typeface="+mn-cs"/>
        </a:defRPr>
      </a:lvl8pPr>
      <a:lvl9pPr marL="1899117" algn="l" defTabSz="474779" rtl="0" eaLnBrk="1" latinLnBrk="0" hangingPunct="1">
        <a:defRPr kumimoji="1"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98120" y="853723"/>
            <a:ext cx="9349739" cy="536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ctr" anchorCtr="0" compatLnSpc="1">
            <a:prstTxWarp prst="textNoShape">
              <a:avLst/>
            </a:prstTxWarp>
            <a:spAutoFit/>
          </a:bodyPr>
          <a:lstStyle>
            <a:lvl1pPr indent="838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838200"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１．</a:t>
            </a:r>
            <a:r>
              <a:rPr kumimoji="0"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収入決算</a:t>
            </a:r>
            <a:r>
              <a:rPr kumimoji="0" lang="ja-JP"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額</a:t>
            </a:r>
            <a:endParaRPr kumimoji="0" lang="ja-JP"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838200"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176,179</a:t>
            </a:r>
            <a:r>
              <a:rPr kumimoji="0"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千円</a:t>
            </a:r>
            <a:r>
              <a:rPr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　（内訳 ： </a:t>
            </a:r>
            <a:r>
              <a:rPr kumimoji="0"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令和４年度譲与額</a:t>
            </a:r>
            <a:r>
              <a:rPr kumimoji="0"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143,556</a:t>
            </a:r>
            <a:r>
              <a:rPr kumimoji="0"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千円 </a:t>
            </a:r>
            <a:r>
              <a:rPr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 前年度繰越額</a:t>
            </a:r>
            <a:r>
              <a:rPr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rPr>
              <a:t>32,623</a:t>
            </a:r>
            <a:r>
              <a:rPr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千円）</a:t>
            </a:r>
            <a:endParaRPr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r>
              <a:rPr kumimoji="0"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２．支出決算額</a:t>
            </a:r>
            <a:endParaRPr kumimoji="0"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400"/>
            <a:r>
              <a:rPr lang="ja-JP" altLang="en-US" sz="1600" kern="100" dirty="0">
                <a:latin typeface="BIZ UDPゴシック" panose="020B0400000000000000" pitchFamily="50" charset="-128"/>
                <a:ea typeface="BIZ UDPゴシック" panose="020B0400000000000000" pitchFamily="50" charset="-128"/>
              </a:rPr>
              <a:t>　　　</a:t>
            </a:r>
            <a:r>
              <a:rPr lang="en-US" altLang="ja-JP" sz="1600" kern="100" dirty="0">
                <a:latin typeface="BIZ UDPゴシック" panose="020B0400000000000000" pitchFamily="50" charset="-128"/>
                <a:ea typeface="BIZ UDPゴシック" panose="020B0400000000000000" pitchFamily="50" charset="-128"/>
              </a:rPr>
              <a:t>111,953</a:t>
            </a:r>
            <a:r>
              <a:rPr lang="ja-JP" altLang="en-US" sz="1600" kern="100" dirty="0">
                <a:latin typeface="BIZ UDPゴシック" panose="020B0400000000000000" pitchFamily="50" charset="-128"/>
                <a:ea typeface="BIZ UDPゴシック" panose="020B0400000000000000" pitchFamily="50" charset="-128"/>
              </a:rPr>
              <a:t>千円</a:t>
            </a:r>
            <a:endParaRPr lang="en-US" altLang="ja-JP" sz="1600" kern="100" dirty="0">
              <a:latin typeface="BIZ UDPゴシック" panose="020B0400000000000000" pitchFamily="50" charset="-128"/>
              <a:ea typeface="BIZ UDPゴシック" panose="020B0400000000000000" pitchFamily="50" charset="-128"/>
            </a:endParaRPr>
          </a:p>
          <a:p>
            <a:pPr defTabSz="914400"/>
            <a:endParaRPr kumimoji="0"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endPar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endPar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endPar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endPar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endPar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endPar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endPar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defTabSz="914400"/>
            <a:r>
              <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端数処理の関係で事業毎の合計と合わない場合があります。</a:t>
            </a:r>
            <a:endPar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defTabSz="914400"/>
            <a:endPar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defTabSz="914400"/>
            <a:r>
              <a:rPr lang="ja-JP" altLang="en-US" sz="1600" b="1" dirty="0">
                <a:latin typeface="BIZ UDPゴシック" panose="020B0400000000000000" pitchFamily="50" charset="-128"/>
                <a:ea typeface="BIZ UDPゴシック" panose="020B0400000000000000" pitchFamily="50" charset="-128"/>
                <a:cs typeface="Times New Roman" panose="02020603050405020304" pitchFamily="18" charset="0"/>
              </a:rPr>
              <a:t>３．翌年度繰越額　</a:t>
            </a:r>
            <a:endParaRPr lang="en-US" altLang="ja-JP" sz="1600" b="1"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defTabSz="914400"/>
            <a:r>
              <a:rPr kumimoji="0"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64,226</a:t>
            </a:r>
            <a:r>
              <a:rPr kumimoji="0"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千円</a:t>
            </a:r>
            <a:r>
              <a:rPr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（令和５年度以降、</a:t>
            </a:r>
            <a:r>
              <a:rPr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民間施設での木材利用促進に計画的に</a:t>
            </a:r>
            <a:r>
              <a:rPr kumimoji="0"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活用）</a:t>
            </a:r>
            <a:endParaRPr kumimoji="0"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r>
              <a:rPr kumimoji="0"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４．主な取組事例</a:t>
            </a:r>
            <a:endParaRPr kumimoji="0"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838200"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別紙のとおり</a:t>
            </a:r>
            <a:endParaRPr kumimoji="0" lang="ja-JP" altLang="en-US"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494641761"/>
              </p:ext>
            </p:extLst>
          </p:nvPr>
        </p:nvGraphicFramePr>
        <p:xfrm>
          <a:off x="952500" y="2190585"/>
          <a:ext cx="8435340" cy="2296495"/>
        </p:xfrm>
        <a:graphic>
          <a:graphicData uri="http://schemas.openxmlformats.org/drawingml/2006/table">
            <a:tbl>
              <a:tblPr firstRow="1" firstCol="1" bandRow="1">
                <a:tableStyleId>{5940675A-B579-460E-94D1-54222C63F5DA}</a:tableStyleId>
              </a:tblPr>
              <a:tblGrid>
                <a:gridCol w="1287780">
                  <a:extLst>
                    <a:ext uri="{9D8B030D-6E8A-4147-A177-3AD203B41FA5}">
                      <a16:colId xmlns:a16="http://schemas.microsoft.com/office/drawing/2014/main" val="3626805241"/>
                    </a:ext>
                  </a:extLst>
                </a:gridCol>
                <a:gridCol w="2621096">
                  <a:extLst>
                    <a:ext uri="{9D8B030D-6E8A-4147-A177-3AD203B41FA5}">
                      <a16:colId xmlns:a16="http://schemas.microsoft.com/office/drawing/2014/main" val="773161886"/>
                    </a:ext>
                  </a:extLst>
                </a:gridCol>
                <a:gridCol w="3406324">
                  <a:extLst>
                    <a:ext uri="{9D8B030D-6E8A-4147-A177-3AD203B41FA5}">
                      <a16:colId xmlns:a16="http://schemas.microsoft.com/office/drawing/2014/main" val="675409403"/>
                    </a:ext>
                  </a:extLst>
                </a:gridCol>
                <a:gridCol w="1120140">
                  <a:extLst>
                    <a:ext uri="{9D8B030D-6E8A-4147-A177-3AD203B41FA5}">
                      <a16:colId xmlns:a16="http://schemas.microsoft.com/office/drawing/2014/main" val="288289809"/>
                    </a:ext>
                  </a:extLst>
                </a:gridCol>
              </a:tblGrid>
              <a:tr h="0">
                <a:tc>
                  <a:txBody>
                    <a:bodyPr/>
                    <a:lstStyle/>
                    <a:p>
                      <a:pPr algn="ctr">
                        <a:spcAft>
                          <a:spcPts val="0"/>
                        </a:spcAft>
                      </a:pPr>
                      <a:r>
                        <a:rPr lang="ja-JP" sz="1100" kern="100" dirty="0">
                          <a:effectLst/>
                          <a:latin typeface="HG丸ｺﾞｼｯｸM-PRO" panose="020F0600000000000000" pitchFamily="50" charset="-128"/>
                          <a:ea typeface="HG丸ｺﾞｼｯｸM-PRO" panose="020F0600000000000000" pitchFamily="50" charset="-128"/>
                        </a:rPr>
                        <a:t>区分</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tc>
                  <a:txBody>
                    <a:bodyPr/>
                    <a:lstStyle/>
                    <a:p>
                      <a:pPr algn="ctr">
                        <a:spcAft>
                          <a:spcPts val="0"/>
                        </a:spcAft>
                      </a:pPr>
                      <a:r>
                        <a:rPr lang="ja-JP" sz="1100" kern="100" dirty="0">
                          <a:effectLst/>
                          <a:latin typeface="HG丸ｺﾞｼｯｸM-PRO" panose="020F0600000000000000" pitchFamily="50" charset="-128"/>
                          <a:ea typeface="HG丸ｺﾞｼｯｸM-PRO" panose="020F0600000000000000" pitchFamily="50" charset="-128"/>
                        </a:rPr>
                        <a:t>事業名</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tc>
                  <a:txBody>
                    <a:bodyPr/>
                    <a:lstStyle/>
                    <a:p>
                      <a:pPr algn="ctr">
                        <a:spcAft>
                          <a:spcPts val="0"/>
                        </a:spcAft>
                      </a:pPr>
                      <a:r>
                        <a:rPr lang="ja-JP" sz="1100" kern="100" dirty="0">
                          <a:effectLst/>
                          <a:latin typeface="HG丸ｺﾞｼｯｸM-PRO" panose="020F0600000000000000" pitchFamily="50" charset="-128"/>
                          <a:ea typeface="HG丸ｺﾞｼｯｸM-PRO" panose="020F0600000000000000" pitchFamily="50" charset="-128"/>
                        </a:rPr>
                        <a:t>事業内容</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tc>
                  <a:txBody>
                    <a:bodyPr/>
                    <a:lstStyle/>
                    <a:p>
                      <a:pPr algn="ctr">
                        <a:spcAft>
                          <a:spcPts val="0"/>
                        </a:spcAft>
                      </a:pPr>
                      <a:r>
                        <a:rPr lang="ja-JP" sz="1100" kern="100" dirty="0">
                          <a:effectLst/>
                          <a:latin typeface="HG丸ｺﾞｼｯｸM-PRO" panose="020F0600000000000000" pitchFamily="50" charset="-128"/>
                          <a:ea typeface="HG丸ｺﾞｼｯｸM-PRO" panose="020F0600000000000000" pitchFamily="50" charset="-128"/>
                        </a:rPr>
                        <a:t>金額（千円）</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506735407"/>
                  </a:ext>
                </a:extLst>
              </a:tr>
              <a:tr h="0">
                <a:tc>
                  <a:txBody>
                    <a:bodyPr/>
                    <a:lstStyle/>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rPr>
                        <a:t>市町村支援</a:t>
                      </a:r>
                      <a:endParaRPr lang="ja-JP" sz="105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rPr>
                        <a:t>（相談窓口）</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rPr>
                        <a:t>森林整備・木材利用促進支援センター</a:t>
                      </a:r>
                      <a:endParaRPr lang="ja-JP" sz="105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rPr>
                        <a:t>設置業務</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rPr>
                        <a:t>市町村の森林整備に関する技術的支援や、木材利用を実施するために必要な情報提供、助言、指導を行うための相談窓口を設置</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r">
                        <a:spcAft>
                          <a:spcPts val="0"/>
                        </a:spcAft>
                      </a:pPr>
                      <a:r>
                        <a:rPr lang="en-US" altLang="ja-JP" sz="1100" kern="100" dirty="0">
                          <a:effectLst/>
                          <a:latin typeface="HG丸ｺﾞｼｯｸM-PRO" panose="020F0600000000000000" pitchFamily="50" charset="-128"/>
                          <a:ea typeface="HG丸ｺﾞｼｯｸM-PRO" panose="020F0600000000000000" pitchFamily="50" charset="-128"/>
                        </a:rPr>
                        <a:t>39,270</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4123290238"/>
                  </a:ext>
                </a:extLst>
              </a:tr>
              <a:tr h="763015">
                <a:tc>
                  <a:txBody>
                    <a:bodyPr/>
                    <a:lstStyle/>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rPr>
                        <a:t>市町村支援</a:t>
                      </a:r>
                      <a:endParaRPr lang="ja-JP" sz="105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rPr>
                        <a:t>（</a:t>
                      </a:r>
                      <a:r>
                        <a:rPr lang="ja-JP" altLang="en-US" sz="1100" kern="100" dirty="0">
                          <a:effectLst/>
                          <a:latin typeface="HG丸ｺﾞｼｯｸM-PRO" panose="020F0600000000000000" pitchFamily="50" charset="-128"/>
                          <a:ea typeface="HG丸ｺﾞｼｯｸM-PRO" panose="020F0600000000000000" pitchFamily="50" charset="-128"/>
                        </a:rPr>
                        <a:t>技術支援</a:t>
                      </a:r>
                      <a:r>
                        <a:rPr lang="ja-JP" sz="1100" kern="100" dirty="0">
                          <a:effectLst/>
                          <a:latin typeface="HG丸ｺﾞｼｯｸM-PRO" panose="020F0600000000000000" pitchFamily="50" charset="-128"/>
                          <a:ea typeface="HG丸ｺﾞｼｯｸM-PRO" panose="020F0600000000000000" pitchFamily="50" charset="-128"/>
                        </a:rPr>
                        <a:t>）</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rPr>
                        <a:t>森林整備手法調査等業務</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rPr>
                        <a:t>市町村が森林整備事業を実施する際の参考となる森林整備手法の取りまとめ</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r">
                        <a:spcAft>
                          <a:spcPts val="0"/>
                        </a:spcAft>
                      </a:pPr>
                      <a:r>
                        <a:rPr lang="en-US" altLang="ja-JP" sz="1100" kern="100" dirty="0">
                          <a:effectLst/>
                          <a:latin typeface="HG丸ｺﾞｼｯｸM-PRO" panose="020F0600000000000000" pitchFamily="50" charset="-128"/>
                          <a:ea typeface="HG丸ｺﾞｼｯｸM-PRO" panose="020F0600000000000000" pitchFamily="50" charset="-128"/>
                        </a:rPr>
                        <a:t>12,320</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629724063"/>
                  </a:ext>
                </a:extLst>
              </a:tr>
              <a:tr h="0">
                <a:tc>
                  <a:txBody>
                    <a:bodyPr/>
                    <a:lstStyle/>
                    <a:p>
                      <a:pPr algn="just">
                        <a:spcAft>
                          <a:spcPts val="0"/>
                        </a:spcAft>
                      </a:pPr>
                      <a:r>
                        <a:rPr lang="ja-JP" altLang="en-US" sz="1100" kern="100" dirty="0">
                          <a:effectLst/>
                          <a:latin typeface="HG丸ｺﾞｼｯｸM-PRO" panose="020F0600000000000000" pitchFamily="50" charset="-128"/>
                          <a:ea typeface="HG丸ｺﾞｼｯｸM-PRO" panose="020F0600000000000000" pitchFamily="50" charset="-128"/>
                        </a:rPr>
                        <a:t>市町村支援</a:t>
                      </a:r>
                      <a:endParaRPr lang="en-US" altLang="ja-JP" sz="11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altLang="en-US" sz="1100" kern="100" dirty="0">
                          <a:effectLst/>
                          <a:latin typeface="HG丸ｺﾞｼｯｸM-PRO" panose="020F0600000000000000" pitchFamily="50" charset="-128"/>
                          <a:ea typeface="HG丸ｺﾞｼｯｸM-PRO" panose="020F0600000000000000" pitchFamily="50" charset="-128"/>
                        </a:rPr>
                        <a:t>（木材利用</a:t>
                      </a:r>
                      <a:r>
                        <a:rPr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a:t>
                      </a:r>
                      <a:endParaRPr lang="ja-JP" sz="1050" kern="100" dirty="0">
                        <a:effectLst/>
                        <a:latin typeface="HG丸ｺﾞｼｯｸM-PRO" panose="020F0600000000000000" pitchFamily="50" charset="-128"/>
                        <a:ea typeface="HG丸ｺﾞｼｯｸM-PRO" panose="020F0600000000000000" pitchFamily="50" charset="-128"/>
                      </a:endParaRPr>
                    </a:p>
                  </a:txBody>
                  <a:tcPr marL="36000" marR="36000" marT="72000" marB="72000" anchor="ctr"/>
                </a:tc>
                <a:tc>
                  <a:txBody>
                    <a:bodyPr/>
                    <a:lstStyle/>
                    <a:p>
                      <a:pPr algn="just">
                        <a:spcAft>
                          <a:spcPts val="0"/>
                        </a:spcAft>
                      </a:pPr>
                      <a:r>
                        <a:rPr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府内産木材利用促進モデル事業</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altLang="ja-JP" sz="1100" kern="100" dirty="0">
                          <a:effectLst/>
                          <a:latin typeface="HG丸ｺﾞｼｯｸM-PRO" panose="020F0600000000000000" pitchFamily="50" charset="-128"/>
                          <a:ea typeface="HG丸ｺﾞｼｯｸM-PRO" panose="020F0600000000000000" pitchFamily="50" charset="-128"/>
                        </a:rPr>
                        <a:t>市町村が</a:t>
                      </a:r>
                      <a:r>
                        <a:rPr lang="ja-JP" altLang="en-US" sz="1100" kern="100" dirty="0">
                          <a:effectLst/>
                          <a:latin typeface="HG丸ｺﾞｼｯｸM-PRO" panose="020F0600000000000000" pitchFamily="50" charset="-128"/>
                          <a:ea typeface="HG丸ｺﾞｼｯｸM-PRO" panose="020F0600000000000000" pitchFamily="50" charset="-128"/>
                        </a:rPr>
                        <a:t>木材利用を推進</a:t>
                      </a:r>
                      <a:r>
                        <a:rPr lang="ja-JP" altLang="ja-JP" sz="1100" kern="100" dirty="0">
                          <a:effectLst/>
                          <a:latin typeface="HG丸ｺﾞｼｯｸM-PRO" panose="020F0600000000000000" pitchFamily="50" charset="-128"/>
                          <a:ea typeface="HG丸ｺﾞｼｯｸM-PRO" panose="020F0600000000000000" pitchFamily="50" charset="-128"/>
                        </a:rPr>
                        <a:t>する際の</a:t>
                      </a:r>
                      <a:r>
                        <a:rPr lang="ja-JP" altLang="en-US" sz="1100" kern="100" dirty="0">
                          <a:effectLst/>
                          <a:latin typeface="HG丸ｺﾞｼｯｸM-PRO" panose="020F0600000000000000" pitchFamily="50" charset="-128"/>
                          <a:ea typeface="HG丸ｺﾞｼｯｸM-PRO" panose="020F0600000000000000" pitchFamily="50" charset="-128"/>
                        </a:rPr>
                        <a:t>課題を解消するため、府の施設を府内産木材でモデル的に整備し、企画・設計・発注等の手法を提供</a:t>
                      </a:r>
                      <a:endParaRPr lang="en-US" altLang="ja-JP" sz="1100" kern="100" dirty="0">
                        <a:effectLst/>
                        <a:latin typeface="HG丸ｺﾞｼｯｸM-PRO" panose="020F0600000000000000" pitchFamily="50" charset="-128"/>
                        <a:ea typeface="HG丸ｺﾞｼｯｸM-PRO" panose="020F0600000000000000" pitchFamily="50" charset="-128"/>
                      </a:endParaRPr>
                    </a:p>
                  </a:txBody>
                  <a:tcPr marL="36000" marR="36000" marT="72000" marB="72000" anchor="ctr"/>
                </a:tc>
                <a:tc>
                  <a:txBody>
                    <a:bodyPr/>
                    <a:lstStyle/>
                    <a:p>
                      <a:pPr algn="r">
                        <a:spcAft>
                          <a:spcPts val="0"/>
                        </a:spcAft>
                      </a:pPr>
                      <a:r>
                        <a:rPr lang="en-US" altLang="ja-JP" sz="1100" kern="100" dirty="0">
                          <a:effectLst/>
                          <a:latin typeface="HG丸ｺﾞｼｯｸM-PRO" panose="020F0600000000000000" pitchFamily="50" charset="-128"/>
                          <a:ea typeface="HG丸ｺﾞｼｯｸM-PRO" panose="020F0600000000000000" pitchFamily="50" charset="-128"/>
                        </a:rPr>
                        <a:t>60,363</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2905548886"/>
                  </a:ext>
                </a:extLst>
              </a:tr>
            </a:tbl>
          </a:graphicData>
        </a:graphic>
      </p:graphicFrame>
      <p:sp>
        <p:nvSpPr>
          <p:cNvPr id="4" name="正方形/長方形 3">
            <a:extLst>
              <a:ext uri="{FF2B5EF4-FFF2-40B4-BE49-F238E27FC236}">
                <a16:creationId xmlns:a16="http://schemas.microsoft.com/office/drawing/2014/main" id="{10F59EA2-2A85-4DB1-9A69-224A6CC0DECB}"/>
              </a:ext>
            </a:extLst>
          </p:cNvPr>
          <p:cNvSpPr/>
          <p:nvPr/>
        </p:nvSpPr>
        <p:spPr>
          <a:xfrm>
            <a:off x="0" y="0"/>
            <a:ext cx="9906000" cy="48562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85" b="1" dirty="0">
                <a:solidFill>
                  <a:schemeClr val="bg1"/>
                </a:solidFill>
                <a:latin typeface="BIZ UDPゴシック" panose="020B0400000000000000" pitchFamily="50" charset="-128"/>
                <a:ea typeface="BIZ UDPゴシック" panose="020B0400000000000000" pitchFamily="50" charset="-128"/>
              </a:rPr>
              <a:t>　　　　　　　</a:t>
            </a:r>
            <a:r>
              <a:rPr lang="ja-JP" altLang="en-US" sz="2000" b="1" dirty="0">
                <a:solidFill>
                  <a:schemeClr val="bg1"/>
                </a:solidFill>
                <a:latin typeface="BIZ UDPゴシック" panose="020B0400000000000000" pitchFamily="50" charset="-128"/>
                <a:ea typeface="BIZ UDPゴシック" panose="020B0400000000000000" pitchFamily="50" charset="-128"/>
              </a:rPr>
              <a:t>大阪府　令和４年度 森林環境譲与税を活用した事業実績</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418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49019" y="2438473"/>
            <a:ext cx="4700549" cy="297663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事業内容</a:t>
            </a:r>
            <a:endParaRPr lang="en-US" altLang="ja-JP" sz="1400" b="1" kern="2000" dirty="0">
              <a:latin typeface="メイリオ" panose="020B0604030504040204" pitchFamily="50" charset="-128"/>
              <a:ea typeface="メイリオ" panose="020B0604030504040204" pitchFamily="50" charset="-128"/>
            </a:endParaRP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１．森林整備・木材利用促進支援センター設置業務</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200" kern="2000" dirty="0">
                <a:latin typeface="ＭＳ ゴシック" panose="020B0609070205080204" pitchFamily="49" charset="-128"/>
                <a:ea typeface="ＭＳ ゴシック" panose="020B0609070205080204" pitchFamily="49" charset="-128"/>
              </a:rPr>
              <a:t>【</a:t>
            </a:r>
            <a:r>
              <a:rPr lang="ja-JP" altLang="en-US" sz="1200" kern="2000" dirty="0">
                <a:latin typeface="ＭＳ ゴシック" panose="020B0609070205080204" pitchFamily="49" charset="-128"/>
                <a:ea typeface="ＭＳ ゴシック" panose="020B0609070205080204" pitchFamily="49" charset="-128"/>
              </a:rPr>
              <a:t>事業費</a:t>
            </a:r>
            <a:r>
              <a:rPr lang="en-US" altLang="ja-JP" sz="1200" kern="2000" dirty="0">
                <a:latin typeface="ＭＳ ゴシック" panose="020B0609070205080204" pitchFamily="49" charset="-128"/>
                <a:ea typeface="ＭＳ ゴシック" panose="020B0609070205080204" pitchFamily="49" charset="-128"/>
              </a:rPr>
              <a:t>】</a:t>
            </a:r>
            <a:r>
              <a:rPr lang="ja-JP" altLang="en-US" sz="1200" kern="2000" dirty="0">
                <a:latin typeface="ＭＳ ゴシック" panose="020B0609070205080204" pitchFamily="49" charset="-128"/>
                <a:ea typeface="ＭＳ ゴシック" panose="020B0609070205080204" pitchFamily="49" charset="-128"/>
              </a:rPr>
              <a:t>　</a:t>
            </a:r>
            <a:r>
              <a:rPr lang="en-US" altLang="ja-JP" sz="1200" kern="2000" dirty="0">
                <a:latin typeface="ＭＳ ゴシック" panose="020B0609070205080204" pitchFamily="49" charset="-128"/>
                <a:ea typeface="ＭＳ ゴシック" panose="020B0609070205080204" pitchFamily="49" charset="-128"/>
              </a:rPr>
              <a:t>39,270</a:t>
            </a:r>
            <a:r>
              <a:rPr lang="ja-JP" altLang="en-US" sz="1200" kern="2000" dirty="0">
                <a:latin typeface="ＭＳ ゴシック" panose="020B0609070205080204" pitchFamily="49" charset="-128"/>
                <a:ea typeface="ＭＳ ゴシック" panose="020B0609070205080204" pitchFamily="49" charset="-128"/>
              </a:rPr>
              <a:t>千円（全額譲与税）</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200" kern="2000" dirty="0">
                <a:latin typeface="ＭＳ ゴシック" panose="020B0609070205080204" pitchFamily="49" charset="-128"/>
                <a:ea typeface="ＭＳ ゴシック" panose="020B0609070205080204" pitchFamily="49" charset="-128"/>
              </a:rPr>
              <a:t>【</a:t>
            </a:r>
            <a:r>
              <a:rPr lang="ja-JP" altLang="en-US" sz="1200" kern="2000" dirty="0">
                <a:latin typeface="ＭＳ ゴシック" panose="020B0609070205080204" pitchFamily="49" charset="-128"/>
                <a:ea typeface="ＭＳ ゴシック" panose="020B0609070205080204" pitchFamily="49" charset="-128"/>
              </a:rPr>
              <a:t>期　間</a:t>
            </a:r>
            <a:r>
              <a:rPr lang="en-US" altLang="ja-JP" sz="1200" kern="2000" dirty="0">
                <a:latin typeface="ＭＳ ゴシック" panose="020B0609070205080204" pitchFamily="49" charset="-128"/>
                <a:ea typeface="ＭＳ ゴシック" panose="020B0609070205080204" pitchFamily="49" charset="-128"/>
              </a:rPr>
              <a:t>】</a:t>
            </a:r>
            <a:r>
              <a:rPr lang="ja-JP" altLang="en-US" sz="1200" kern="2000" dirty="0">
                <a:latin typeface="ＭＳ ゴシック" panose="020B0609070205080204" pitchFamily="49" charset="-128"/>
                <a:ea typeface="ＭＳ ゴシック" panose="020B0609070205080204" pitchFamily="49" charset="-128"/>
              </a:rPr>
              <a:t>　令和４年４月～令和５年３月</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200" kern="2000" dirty="0">
                <a:latin typeface="ＭＳ ゴシック" panose="020B0609070205080204" pitchFamily="49" charset="-128"/>
                <a:ea typeface="ＭＳ ゴシック" panose="020B0609070205080204" pitchFamily="49" charset="-128"/>
              </a:rPr>
              <a:t>【</a:t>
            </a:r>
            <a:r>
              <a:rPr lang="ja-JP" altLang="en-US" sz="1200" kern="2000" dirty="0">
                <a:latin typeface="ＭＳ ゴシック" panose="020B0609070205080204" pitchFamily="49" charset="-128"/>
                <a:ea typeface="ＭＳ ゴシック" panose="020B0609070205080204" pitchFamily="49" charset="-128"/>
              </a:rPr>
              <a:t>実　績</a:t>
            </a:r>
            <a:r>
              <a:rPr lang="en-US" altLang="ja-JP" sz="1200" kern="2000" dirty="0">
                <a:latin typeface="ＭＳ ゴシック" panose="020B0609070205080204" pitchFamily="49" charset="-128"/>
                <a:ea typeface="ＭＳ ゴシック" panose="020B0609070205080204" pitchFamily="49" charset="-128"/>
              </a:rPr>
              <a:t>】</a:t>
            </a: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・センターに森林整備と木材利用の担当職員による相談窓口を設置し、市町村業務をサポート。</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・市町村担当職員を対象に、森林整備技術、木材利用に関するサポート研修会を開催。</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・全市町村の巡回相談を実施。</a:t>
            </a: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・木材利用等のアドバイザーを派遣。</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・「木材利用事例集」を作成</a:t>
            </a:r>
          </a:p>
        </p:txBody>
      </p:sp>
      <p:sp>
        <p:nvSpPr>
          <p:cNvPr id="6" name="角丸四角形 21">
            <a:extLst>
              <a:ext uri="{FF2B5EF4-FFF2-40B4-BE49-F238E27FC236}">
                <a16:creationId xmlns:a16="http://schemas.microsoft.com/office/drawing/2014/main" id="{74181735-2F04-43C4-A149-7C05188CD559}"/>
              </a:ext>
            </a:extLst>
          </p:cNvPr>
          <p:cNvSpPr/>
          <p:nvPr/>
        </p:nvSpPr>
        <p:spPr>
          <a:xfrm>
            <a:off x="149019" y="544011"/>
            <a:ext cx="9650763" cy="1751528"/>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9692" spcCol="180000" rtlCol="0" anchor="ctr" anchorCtr="0">
            <a:noAutofit/>
          </a:bodyPr>
          <a:lstStyle/>
          <a:p>
            <a:pPr marL="171450" indent="-171450">
              <a:spcAft>
                <a:spcPts val="208"/>
              </a:spcAft>
              <a:buFont typeface="Wingdings" panose="05000000000000000000" pitchFamily="2" charset="2"/>
              <a:buChar char="Ø"/>
            </a:pPr>
            <a:r>
              <a:rPr lang="ja-JP" altLang="en-US" sz="1800" dirty="0">
                <a:solidFill>
                  <a:schemeClr val="tx1"/>
                </a:solidFill>
                <a:latin typeface="ＭＳ ゴシック" panose="020B0609070205080204" pitchFamily="49" charset="-128"/>
                <a:ea typeface="ＭＳ ゴシック" panose="020B0609070205080204" pitchFamily="49" charset="-128"/>
              </a:rPr>
              <a:t>大阪府では、森林環境譲与税における都道府県の使途が「森林整備を実施する市町村の支援等に関する費用」とされていることから、市町村の林務職員や森林整備・木材利用に関するノウハウが不足している現状を踏まえ、市町村の森林整備及び木材利用が円滑かつ確実に実施できるよう「森林整備・木材利用促進支援センター」を設置の上、森林整備に係る技術的指導や木材利用の支援を行いました。</a:t>
            </a:r>
            <a:endParaRPr lang="en-US" altLang="ja-JP" sz="1800" dirty="0">
              <a:solidFill>
                <a:schemeClr val="tx1"/>
              </a:solidFill>
              <a:latin typeface="ＭＳ ゴシック" panose="020B0609070205080204" pitchFamily="49" charset="-128"/>
              <a:ea typeface="ＭＳ ゴシック" panose="020B0609070205080204" pitchFamily="49" charset="-128"/>
            </a:endParaRPr>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5126659" y="2467897"/>
            <a:ext cx="1656278" cy="27035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事業スキーム</a:t>
            </a: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ja-JP" altLang="en-US" sz="1400" kern="2000" dirty="0">
                <a:latin typeface="游ゴシック" panose="020B0400000000000000" pitchFamily="50" charset="-128"/>
                <a:ea typeface="游ゴシック" panose="020B0400000000000000" pitchFamily="50" charset="-128"/>
              </a:rPr>
              <a:t>  </a:t>
            </a: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en-US" altLang="ja-JP" sz="1050" dirty="0">
                <a:latin typeface="+mn-ea"/>
                <a:ea typeface="+mn-ea"/>
              </a:rPr>
              <a:t>      </a:t>
            </a:r>
            <a:endParaRPr lang="en-US" altLang="ja-JP" sz="1400" i="1" dirty="0">
              <a:latin typeface="+mn-ea"/>
              <a:ea typeface="+mn-ea"/>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kern="2000" dirty="0">
              <a:latin typeface="ＭＳ ゴシック" panose="020B0609070205080204" pitchFamily="49" charset="-128"/>
              <a:ea typeface="ＭＳ ゴシック" panose="020B0609070205080204" pitchFamily="49" charset="-128"/>
            </a:endParaRPr>
          </a:p>
          <a:p>
            <a:pPr marL="184636" indent="-61545">
              <a:lnSpc>
                <a:spcPts val="1300"/>
              </a:lnSpc>
              <a:spcBef>
                <a:spcPts val="0"/>
              </a:spcBef>
              <a:spcAft>
                <a:spcPts val="415"/>
              </a:spcAft>
              <a:buNone/>
            </a:pPr>
            <a:r>
              <a:rPr lang="ja-JP" altLang="en-US" sz="1400" kern="2000" dirty="0">
                <a:latin typeface="游ゴシック" panose="020B0400000000000000" pitchFamily="50" charset="-128"/>
                <a:ea typeface="游ゴシック" panose="020B0400000000000000" pitchFamily="50" charset="-128"/>
              </a:rPr>
              <a:t>　</a:t>
            </a:r>
            <a:endParaRPr lang="en-US" altLang="ja-JP" sz="1400"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400" b="1"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400" b="1"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400" kern="2000" dirty="0">
              <a:latin typeface="ＭＳ ゴシック" panose="020B0609070205080204" pitchFamily="49" charset="-128"/>
              <a:ea typeface="ＭＳ ゴシック" panose="020B0609070205080204" pitchFamily="49" charset="-128"/>
            </a:endParaRPr>
          </a:p>
        </p:txBody>
      </p:sp>
      <p:graphicFrame>
        <p:nvGraphicFramePr>
          <p:cNvPr id="18" name="表 4">
            <a:extLst>
              <a:ext uri="{FF2B5EF4-FFF2-40B4-BE49-F238E27FC236}">
                <a16:creationId xmlns:a16="http://schemas.microsoft.com/office/drawing/2014/main" id="{DC25DEFF-F570-4EFF-A385-2768EA0EAB9A}"/>
              </a:ext>
            </a:extLst>
          </p:cNvPr>
          <p:cNvGraphicFramePr>
            <a:graphicFrameLocks noGrp="1"/>
          </p:cNvGraphicFramePr>
          <p:nvPr>
            <p:extLst>
              <p:ext uri="{D42A27DB-BD31-4B8C-83A1-F6EECF244321}">
                <p14:modId xmlns:p14="http://schemas.microsoft.com/office/powerpoint/2010/main" val="2068067630"/>
              </p:ext>
            </p:extLst>
          </p:nvPr>
        </p:nvGraphicFramePr>
        <p:xfrm>
          <a:off x="5579916" y="5371561"/>
          <a:ext cx="3500748" cy="1006490"/>
        </p:xfrm>
        <a:graphic>
          <a:graphicData uri="http://schemas.openxmlformats.org/drawingml/2006/table">
            <a:tbl>
              <a:tblPr firstRow="1" bandRow="1">
                <a:tableStyleId>{5C22544A-7EE6-4342-B048-85BDC9FD1C3A}</a:tableStyleId>
              </a:tblPr>
              <a:tblGrid>
                <a:gridCol w="1754822">
                  <a:extLst>
                    <a:ext uri="{9D8B030D-6E8A-4147-A177-3AD203B41FA5}">
                      <a16:colId xmlns:a16="http://schemas.microsoft.com/office/drawing/2014/main" val="1365277361"/>
                    </a:ext>
                  </a:extLst>
                </a:gridCol>
                <a:gridCol w="1745926">
                  <a:extLst>
                    <a:ext uri="{9D8B030D-6E8A-4147-A177-3AD203B41FA5}">
                      <a16:colId xmlns:a16="http://schemas.microsoft.com/office/drawing/2014/main" val="301691098"/>
                    </a:ext>
                  </a:extLst>
                </a:gridCol>
              </a:tblGrid>
              <a:tr h="265421">
                <a:tc>
                  <a:txBody>
                    <a:bodyPr/>
                    <a:lstStyle/>
                    <a:p>
                      <a:pPr algn="l"/>
                      <a:r>
                        <a:rPr kumimoji="1" lang="ja-JP" altLang="en-US" sz="940" b="0" dirty="0">
                          <a:solidFill>
                            <a:schemeClr val="tx1"/>
                          </a:solidFill>
                          <a:latin typeface="+mn-ea"/>
                          <a:ea typeface="+mn-ea"/>
                        </a:rPr>
                        <a:t>①令和４年度譲与額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b="0" dirty="0">
                          <a:solidFill>
                            <a:schemeClr val="tx1"/>
                          </a:solidFill>
                          <a:latin typeface="+mn-ea"/>
                          <a:ea typeface="+mn-ea"/>
                        </a:rPr>
                        <a:t>143,556</a:t>
                      </a:r>
                      <a:r>
                        <a:rPr kumimoji="1" lang="ja-JP" altLang="en-US" sz="940" b="0" dirty="0">
                          <a:solidFill>
                            <a:schemeClr val="tx1"/>
                          </a:solidFill>
                          <a:latin typeface="+mn-ea"/>
                          <a:ea typeface="+mn-ea"/>
                        </a:rPr>
                        <a:t>千円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65421">
                <a:tc>
                  <a:txBody>
                    <a:bodyPr/>
                    <a:lstStyle/>
                    <a:p>
                      <a:pPr algn="l"/>
                      <a:r>
                        <a:rPr kumimoji="1" lang="ja-JP" altLang="en-US" sz="940" b="0" dirty="0">
                          <a:solidFill>
                            <a:schemeClr val="tx1"/>
                          </a:solidFill>
                          <a:latin typeface="+mn-ea"/>
                          <a:ea typeface="+mn-ea"/>
                        </a:rPr>
                        <a:t>②私有林人工林面積（</a:t>
                      </a:r>
                      <a:r>
                        <a:rPr kumimoji="1" lang="en-US" altLang="ja-JP" sz="940" b="0" dirty="0">
                          <a:solidFill>
                            <a:schemeClr val="tx1"/>
                          </a:solidFill>
                          <a:latin typeface="+mn-ea"/>
                          <a:ea typeface="+mn-ea"/>
                        </a:rPr>
                        <a:t>※</a:t>
                      </a:r>
                      <a:r>
                        <a:rPr kumimoji="1" lang="ja-JP" altLang="en-US" sz="940" b="0" dirty="0">
                          <a:solidFill>
                            <a:schemeClr val="tx1"/>
                          </a:solidFill>
                          <a:latin typeface="+mn-ea"/>
                          <a:ea typeface="+mn-ea"/>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b="0" dirty="0">
                          <a:solidFill>
                            <a:schemeClr val="tx1"/>
                          </a:solidFill>
                          <a:latin typeface="+mn-ea"/>
                          <a:ea typeface="+mn-ea"/>
                        </a:rPr>
                        <a:t>26,467ha</a:t>
                      </a:r>
                      <a:endParaRPr kumimoji="1" lang="ja-JP" altLang="en-US" sz="94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37824">
                <a:tc>
                  <a:txBody>
                    <a:bodyPr/>
                    <a:lstStyle/>
                    <a:p>
                      <a:pPr algn="l"/>
                      <a:r>
                        <a:rPr kumimoji="1" lang="ja-JP" altLang="en-US" sz="940" dirty="0">
                          <a:solidFill>
                            <a:schemeClr val="tx1"/>
                          </a:solidFill>
                          <a:latin typeface="+mn-ea"/>
                          <a:ea typeface="+mn-ea"/>
                        </a:rPr>
                        <a:t>③人口（</a:t>
                      </a:r>
                      <a:r>
                        <a:rPr kumimoji="1" lang="en-US" altLang="ja-JP" sz="940" dirty="0">
                          <a:solidFill>
                            <a:schemeClr val="tx1"/>
                          </a:solidFill>
                          <a:latin typeface="+mn-ea"/>
                          <a:ea typeface="+mn-ea"/>
                        </a:rPr>
                        <a:t>※</a:t>
                      </a:r>
                      <a:r>
                        <a:rPr kumimoji="1" lang="ja-JP" altLang="en-US" sz="940" dirty="0">
                          <a:solidFill>
                            <a:schemeClr val="tx1"/>
                          </a:solidFill>
                          <a:latin typeface="+mn-ea"/>
                          <a:ea typeface="+mn-ea"/>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dirty="0">
                          <a:solidFill>
                            <a:schemeClr val="tx1"/>
                          </a:solidFill>
                          <a:latin typeface="+mn-ea"/>
                          <a:ea typeface="+mn-ea"/>
                        </a:rPr>
                        <a:t>8,837,685</a:t>
                      </a:r>
                      <a:r>
                        <a:rPr kumimoji="1" lang="ja-JP" altLang="en-US" sz="940" dirty="0">
                          <a:solidFill>
                            <a:schemeClr val="tx1"/>
                          </a:solidFill>
                          <a:latin typeface="+mn-ea"/>
                          <a:ea typeface="+mn-ea"/>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37824">
                <a:tc>
                  <a:txBody>
                    <a:bodyPr/>
                    <a:lstStyle/>
                    <a:p>
                      <a:pPr algn="l"/>
                      <a:r>
                        <a:rPr kumimoji="1" lang="ja-JP" altLang="en-US" sz="940" dirty="0">
                          <a:solidFill>
                            <a:schemeClr val="tx1"/>
                          </a:solidFill>
                          <a:latin typeface="+mn-ea"/>
                          <a:ea typeface="+mn-ea"/>
                        </a:rPr>
                        <a:t>④林業就業者数（</a:t>
                      </a:r>
                      <a:r>
                        <a:rPr kumimoji="1" lang="en-US" altLang="ja-JP" sz="940" dirty="0">
                          <a:solidFill>
                            <a:schemeClr val="tx1"/>
                          </a:solidFill>
                          <a:latin typeface="+mn-ea"/>
                          <a:ea typeface="+mn-ea"/>
                        </a:rPr>
                        <a:t>※</a:t>
                      </a:r>
                      <a:r>
                        <a:rPr kumimoji="1" lang="ja-JP" altLang="en-US" sz="940" dirty="0">
                          <a:solidFill>
                            <a:schemeClr val="tx1"/>
                          </a:solidFill>
                          <a:latin typeface="+mn-ea"/>
                          <a:ea typeface="+mn-ea"/>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dirty="0">
                          <a:solidFill>
                            <a:schemeClr val="tx1"/>
                          </a:solidFill>
                          <a:latin typeface="+mn-ea"/>
                          <a:ea typeface="+mn-ea"/>
                        </a:rPr>
                        <a:t>367</a:t>
                      </a:r>
                      <a:r>
                        <a:rPr kumimoji="1" lang="ja-JP" altLang="en-US" sz="940" dirty="0">
                          <a:solidFill>
                            <a:schemeClr val="tx1"/>
                          </a:solidFill>
                          <a:latin typeface="+mn-ea"/>
                          <a:ea typeface="+mn-ea"/>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sp>
        <p:nvSpPr>
          <p:cNvPr id="20" name="Text Box 6">
            <a:extLst>
              <a:ext uri="{FF2B5EF4-FFF2-40B4-BE49-F238E27FC236}">
                <a16:creationId xmlns:a16="http://schemas.microsoft.com/office/drawing/2014/main" id="{F99D41E9-9705-4E9E-BF99-DFB81B22D1B6}"/>
              </a:ext>
            </a:extLst>
          </p:cNvPr>
          <p:cNvSpPr txBox="1">
            <a:spLocks noChangeArrowheads="1"/>
          </p:cNvSpPr>
          <p:nvPr/>
        </p:nvSpPr>
        <p:spPr bwMode="auto">
          <a:xfrm>
            <a:off x="5533718" y="6451576"/>
            <a:ext cx="3697367" cy="44600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000"/>
              </a:lnSpc>
              <a:spcBef>
                <a:spcPts val="0"/>
              </a:spcBef>
              <a:spcAft>
                <a:spcPts val="415"/>
              </a:spcAft>
              <a:buNone/>
            </a:pPr>
            <a:r>
              <a:rPr lang="en-US" altLang="ja-JP" sz="930" dirty="0">
                <a:latin typeface="+mn-ea"/>
                <a:ea typeface="+mn-ea"/>
              </a:rPr>
              <a:t>※</a:t>
            </a:r>
            <a:r>
              <a:rPr lang="ja-JP" altLang="en-US" sz="930" dirty="0">
                <a:latin typeface="+mn-ea"/>
                <a:ea typeface="+mn-ea"/>
              </a:rPr>
              <a:t>１：「森林資源現況調査（林野庁、</a:t>
            </a:r>
            <a:r>
              <a:rPr lang="en-US" altLang="ja-JP" sz="930" dirty="0">
                <a:latin typeface="+mn-ea"/>
                <a:ea typeface="+mn-ea"/>
              </a:rPr>
              <a:t>H29.3.31</a:t>
            </a:r>
            <a:r>
              <a:rPr lang="ja-JP" altLang="en-US" sz="930" dirty="0">
                <a:latin typeface="+mn-ea"/>
                <a:ea typeface="+mn-ea"/>
              </a:rPr>
              <a:t>現在）」より</a:t>
            </a:r>
            <a:endParaRPr lang="en-US" altLang="ja-JP" sz="930" dirty="0">
              <a:latin typeface="+mn-ea"/>
              <a:ea typeface="+mn-ea"/>
            </a:endParaRPr>
          </a:p>
          <a:p>
            <a:pPr marL="184636" indent="-61545">
              <a:lnSpc>
                <a:spcPts val="1000"/>
              </a:lnSpc>
              <a:spcBef>
                <a:spcPts val="0"/>
              </a:spcBef>
              <a:spcAft>
                <a:spcPts val="415"/>
              </a:spcAft>
              <a:buNone/>
            </a:pPr>
            <a:r>
              <a:rPr lang="en-US" altLang="ja-JP" sz="930" dirty="0">
                <a:latin typeface="+mn-ea"/>
                <a:ea typeface="+mn-ea"/>
              </a:rPr>
              <a:t>※</a:t>
            </a:r>
            <a:r>
              <a:rPr lang="ja-JP" altLang="en-US" sz="930" dirty="0">
                <a:latin typeface="+mn-ea"/>
                <a:ea typeface="+mn-ea"/>
              </a:rPr>
              <a:t>２：「</a:t>
            </a:r>
            <a:r>
              <a:rPr lang="en-US" altLang="ja-JP" sz="930" dirty="0">
                <a:latin typeface="+mn-ea"/>
                <a:ea typeface="+mn-ea"/>
              </a:rPr>
              <a:t>2020</a:t>
            </a:r>
            <a:r>
              <a:rPr lang="ja-JP" altLang="en-US" sz="930" dirty="0">
                <a:latin typeface="+mn-ea"/>
                <a:ea typeface="+mn-ea"/>
              </a:rPr>
              <a:t>農林業センサスより、３：「</a:t>
            </a:r>
            <a:r>
              <a:rPr lang="en-US" altLang="ja-JP" sz="930" dirty="0">
                <a:latin typeface="+mn-ea"/>
                <a:ea typeface="+mn-ea"/>
              </a:rPr>
              <a:t>H27</a:t>
            </a:r>
            <a:r>
              <a:rPr lang="ja-JP" altLang="en-US" sz="930" dirty="0">
                <a:latin typeface="+mn-ea"/>
                <a:ea typeface="+mn-ea"/>
              </a:rPr>
              <a:t>年国勢調査」より</a:t>
            </a:r>
            <a:endParaRPr lang="en-US" altLang="ja-JP" sz="930" b="1" kern="2000" dirty="0">
              <a:latin typeface="+mn-ea"/>
              <a:ea typeface="+mn-ea"/>
            </a:endParaRPr>
          </a:p>
          <a:p>
            <a:pPr marL="184636" indent="-61545">
              <a:lnSpc>
                <a:spcPts val="1000"/>
              </a:lnSpc>
              <a:spcBef>
                <a:spcPts val="0"/>
              </a:spcBef>
              <a:spcAft>
                <a:spcPts val="415"/>
              </a:spcAft>
              <a:buNone/>
            </a:pPr>
            <a:endParaRPr lang="en-US" altLang="ja-JP" sz="1100" i="1" dirty="0">
              <a:latin typeface="+mn-ea"/>
              <a:ea typeface="+mn-ea"/>
            </a:endParaRPr>
          </a:p>
          <a:p>
            <a:pPr marL="184636" indent="-61545">
              <a:lnSpc>
                <a:spcPts val="10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0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a:p>
            <a:pPr marL="184636" indent="-61545">
              <a:lnSpc>
                <a:spcPts val="10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a:t>
            </a: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p:txBody>
      </p:sp>
      <p:sp>
        <p:nvSpPr>
          <p:cNvPr id="21"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5131278" y="5132755"/>
            <a:ext cx="1749814" cy="1778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100" b="1" kern="2000" dirty="0">
                <a:solidFill>
                  <a:srgbClr val="00B050"/>
                </a:solidFill>
                <a:latin typeface="メイリオ" panose="020B0604030504040204" pitchFamily="50" charset="-128"/>
                <a:ea typeface="メイリオ" panose="020B0604030504040204" pitchFamily="50" charset="-128"/>
              </a:rPr>
              <a:t>□</a:t>
            </a:r>
            <a:r>
              <a:rPr lang="ja-JP" altLang="en-US" sz="1100" kern="2000" dirty="0">
                <a:solidFill>
                  <a:srgbClr val="00B050"/>
                </a:solidFill>
                <a:latin typeface="メイリオ" panose="020B0604030504040204" pitchFamily="50" charset="-128"/>
                <a:ea typeface="メイリオ" panose="020B0604030504040204" pitchFamily="50" charset="-128"/>
              </a:rPr>
              <a:t>　</a:t>
            </a:r>
            <a:r>
              <a:rPr lang="ja-JP" altLang="en-US" sz="1100" b="1" kern="2000" dirty="0">
                <a:latin typeface="メイリオ" panose="020B0604030504040204" pitchFamily="50" charset="-128"/>
                <a:ea typeface="メイリオ" panose="020B0604030504040204" pitchFamily="50" charset="-128"/>
              </a:rPr>
              <a:t>基礎</a:t>
            </a:r>
            <a:r>
              <a:rPr lang="ja-JP" altLang="en-US" sz="1200" b="1" kern="2000" dirty="0">
                <a:latin typeface="メイリオ" panose="020B0604030504040204" pitchFamily="50" charset="-128"/>
                <a:ea typeface="メイリオ" panose="020B0604030504040204" pitchFamily="50" charset="-128"/>
              </a:rPr>
              <a:t>データ</a:t>
            </a:r>
            <a:endParaRPr lang="en-US" altLang="ja-JP" sz="1100" kern="2000" dirty="0">
              <a:latin typeface="ＭＳ ゴシック" panose="020B0609070205080204" pitchFamily="49" charset="-128"/>
              <a:ea typeface="ＭＳ ゴシック" panose="020B0609070205080204" pitchFamily="49"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0"/>
            <a:ext cx="9906000" cy="48562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85" b="1"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2000" b="1" dirty="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800" b="1" dirty="0">
                <a:solidFill>
                  <a:schemeClr val="bg1"/>
                </a:solidFill>
                <a:latin typeface="ＤＨＰ特太ゴシック体" panose="020B0500000000000000" pitchFamily="50" charset="-128"/>
                <a:ea typeface="ＤＨＰ特太ゴシック体" panose="020B0500000000000000" pitchFamily="50" charset="-128"/>
              </a:rPr>
              <a:t>（森林整備・木材利用促進支援センターによる市町村支援）</a:t>
            </a:r>
            <a:endParaRPr lang="ja-JP" altLang="en-US" sz="1600"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9166" y="90942"/>
            <a:ext cx="1082348" cy="307777"/>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400" dirty="0">
                <a:solidFill>
                  <a:srgbClr val="008000"/>
                </a:solidFill>
              </a:rPr>
              <a:t>市町村支援</a:t>
            </a:r>
            <a:endParaRPr kumimoji="1" lang="en-US" altLang="ja-JP" sz="1400" dirty="0">
              <a:solidFill>
                <a:srgbClr val="008000"/>
              </a:solidFill>
            </a:endParaRPr>
          </a:p>
        </p:txBody>
      </p:sp>
      <p:grpSp>
        <p:nvGrpSpPr>
          <p:cNvPr id="2" name="グループ化 1"/>
          <p:cNvGrpSpPr/>
          <p:nvPr/>
        </p:nvGrpSpPr>
        <p:grpSpPr>
          <a:xfrm>
            <a:off x="5449290" y="2848903"/>
            <a:ext cx="3977489" cy="1730488"/>
            <a:chOff x="6203741" y="2650443"/>
            <a:chExt cx="2753127" cy="1162514"/>
          </a:xfrm>
        </p:grpSpPr>
        <p:sp>
          <p:nvSpPr>
            <p:cNvPr id="27" name="楕円 26">
              <a:extLst>
                <a:ext uri="{FF2B5EF4-FFF2-40B4-BE49-F238E27FC236}">
                  <a16:creationId xmlns:a16="http://schemas.microsoft.com/office/drawing/2014/main" id="{C0B00F6D-E4E8-4A1D-BDC7-3EB12E8BEF6F}"/>
                </a:ext>
              </a:extLst>
            </p:cNvPr>
            <p:cNvSpPr/>
            <p:nvPr/>
          </p:nvSpPr>
          <p:spPr>
            <a:xfrm>
              <a:off x="6203741" y="2942840"/>
              <a:ext cx="347326" cy="445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府</a:t>
              </a:r>
            </a:p>
          </p:txBody>
        </p:sp>
        <p:sp>
          <p:nvSpPr>
            <p:cNvPr id="28" name="矢印: ストライプ 17">
              <a:extLst>
                <a:ext uri="{FF2B5EF4-FFF2-40B4-BE49-F238E27FC236}">
                  <a16:creationId xmlns:a16="http://schemas.microsoft.com/office/drawing/2014/main" id="{F10FFD76-F773-4D08-9CFB-BC72C94EF3A8}"/>
                </a:ext>
              </a:extLst>
            </p:cNvPr>
            <p:cNvSpPr/>
            <p:nvPr/>
          </p:nvSpPr>
          <p:spPr>
            <a:xfrm>
              <a:off x="6602096" y="2955686"/>
              <a:ext cx="187229"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18">
              <a:extLst>
                <a:ext uri="{FF2B5EF4-FFF2-40B4-BE49-F238E27FC236}">
                  <a16:creationId xmlns:a16="http://schemas.microsoft.com/office/drawing/2014/main" id="{A7AC4EEC-F738-40FE-8543-A05B2DABC6A9}"/>
                </a:ext>
              </a:extLst>
            </p:cNvPr>
            <p:cNvSpPr/>
            <p:nvPr/>
          </p:nvSpPr>
          <p:spPr>
            <a:xfrm>
              <a:off x="6916617" y="2892581"/>
              <a:ext cx="1305935" cy="86676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19">
              <a:extLst>
                <a:ext uri="{FF2B5EF4-FFF2-40B4-BE49-F238E27FC236}">
                  <a16:creationId xmlns:a16="http://schemas.microsoft.com/office/drawing/2014/main" id="{B2552697-F201-4A18-8A82-60C502249FF5}"/>
                </a:ext>
              </a:extLst>
            </p:cNvPr>
            <p:cNvSpPr/>
            <p:nvPr/>
          </p:nvSpPr>
          <p:spPr>
            <a:xfrm>
              <a:off x="6970876" y="2650443"/>
              <a:ext cx="1162410" cy="4374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a:t>
              </a:r>
              <a:r>
                <a:rPr kumimoji="1" lang="ja-JP" altLang="en-US" sz="1200" dirty="0">
                  <a:solidFill>
                    <a:schemeClr val="tx1"/>
                  </a:solidFill>
                </a:rPr>
                <a:t>一財</a:t>
              </a:r>
              <a:r>
                <a:rPr kumimoji="1" lang="en-US" altLang="ja-JP" sz="1200" dirty="0">
                  <a:solidFill>
                    <a:schemeClr val="tx1"/>
                  </a:solidFill>
                </a:rPr>
                <a:t>)</a:t>
              </a:r>
              <a:r>
                <a:rPr kumimoji="1" lang="ja-JP" altLang="en-US" sz="1200" dirty="0">
                  <a:solidFill>
                    <a:schemeClr val="tx1"/>
                  </a:solidFill>
                </a:rPr>
                <a:t>大阪府</a:t>
              </a:r>
              <a:endParaRPr kumimoji="1" lang="en-US" altLang="ja-JP" sz="1200" dirty="0">
                <a:solidFill>
                  <a:schemeClr val="tx1"/>
                </a:solidFill>
              </a:endParaRPr>
            </a:p>
            <a:p>
              <a:pPr algn="ctr"/>
              <a:r>
                <a:rPr kumimoji="1" lang="ja-JP" altLang="en-US" sz="1200" dirty="0">
                  <a:solidFill>
                    <a:schemeClr val="tx1"/>
                  </a:solidFill>
                </a:rPr>
                <a:t>みどり公社</a:t>
              </a:r>
            </a:p>
          </p:txBody>
        </p:sp>
        <p:sp>
          <p:nvSpPr>
            <p:cNvPr id="31" name="四角形: 角を丸くする 20">
              <a:extLst>
                <a:ext uri="{FF2B5EF4-FFF2-40B4-BE49-F238E27FC236}">
                  <a16:creationId xmlns:a16="http://schemas.microsoft.com/office/drawing/2014/main" id="{22567FCF-5816-4169-B256-8F3BC55FC8E2}"/>
                </a:ext>
              </a:extLst>
            </p:cNvPr>
            <p:cNvSpPr/>
            <p:nvPr/>
          </p:nvSpPr>
          <p:spPr>
            <a:xfrm>
              <a:off x="6970876" y="3110071"/>
              <a:ext cx="1162410" cy="5910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森林整備・木材利用促進支援センター</a:t>
              </a:r>
            </a:p>
          </p:txBody>
        </p:sp>
        <p:sp>
          <p:nvSpPr>
            <p:cNvPr id="32" name="四角形: 角を丸くする 21">
              <a:extLst>
                <a:ext uri="{FF2B5EF4-FFF2-40B4-BE49-F238E27FC236}">
                  <a16:creationId xmlns:a16="http://schemas.microsoft.com/office/drawing/2014/main" id="{8BBC28CA-02EE-47C4-82FE-E7946558CBF1}"/>
                </a:ext>
              </a:extLst>
            </p:cNvPr>
            <p:cNvSpPr/>
            <p:nvPr/>
          </p:nvSpPr>
          <p:spPr>
            <a:xfrm>
              <a:off x="6219092" y="3536826"/>
              <a:ext cx="664527" cy="268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委託</a:t>
              </a:r>
            </a:p>
          </p:txBody>
        </p:sp>
        <p:sp>
          <p:nvSpPr>
            <p:cNvPr id="33" name="矢印: ストライプ 22">
              <a:extLst>
                <a:ext uri="{FF2B5EF4-FFF2-40B4-BE49-F238E27FC236}">
                  <a16:creationId xmlns:a16="http://schemas.microsoft.com/office/drawing/2014/main" id="{7E61FDBC-9248-478C-94A2-A8B14F64563D}"/>
                </a:ext>
              </a:extLst>
            </p:cNvPr>
            <p:cNvSpPr/>
            <p:nvPr/>
          </p:nvSpPr>
          <p:spPr>
            <a:xfrm>
              <a:off x="8285796" y="2982816"/>
              <a:ext cx="169246"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7CF858C7-F42A-435A-88C7-D02F130F9777}"/>
                </a:ext>
              </a:extLst>
            </p:cNvPr>
            <p:cNvSpPr/>
            <p:nvPr/>
          </p:nvSpPr>
          <p:spPr>
            <a:xfrm>
              <a:off x="8490130" y="2767223"/>
              <a:ext cx="466738" cy="876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市町村</a:t>
              </a:r>
            </a:p>
          </p:txBody>
        </p:sp>
        <p:sp>
          <p:nvSpPr>
            <p:cNvPr id="35" name="四角形: 角を丸くする 24">
              <a:extLst>
                <a:ext uri="{FF2B5EF4-FFF2-40B4-BE49-F238E27FC236}">
                  <a16:creationId xmlns:a16="http://schemas.microsoft.com/office/drawing/2014/main" id="{D2991C45-B315-4583-8227-9B6C4E6F7864}"/>
                </a:ext>
              </a:extLst>
            </p:cNvPr>
            <p:cNvSpPr/>
            <p:nvPr/>
          </p:nvSpPr>
          <p:spPr>
            <a:xfrm>
              <a:off x="8076676" y="3544664"/>
              <a:ext cx="664527" cy="268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支援</a:t>
              </a:r>
            </a:p>
          </p:txBody>
        </p:sp>
      </p:grpSp>
      <p:sp>
        <p:nvSpPr>
          <p:cNvPr id="25" name="テキスト ボックス 24">
            <a:extLst>
              <a:ext uri="{FF2B5EF4-FFF2-40B4-BE49-F238E27FC236}">
                <a16:creationId xmlns:a16="http://schemas.microsoft.com/office/drawing/2014/main" id="{A6A4D5B8-D067-4EAC-BC8F-F17C777680B5}"/>
              </a:ext>
            </a:extLst>
          </p:cNvPr>
          <p:cNvSpPr txBox="1"/>
          <p:nvPr/>
        </p:nvSpPr>
        <p:spPr>
          <a:xfrm>
            <a:off x="511799" y="6578131"/>
            <a:ext cx="3082500" cy="261610"/>
          </a:xfrm>
          <a:prstGeom prst="rect">
            <a:avLst/>
          </a:prstGeom>
          <a:noFill/>
        </p:spPr>
        <p:txBody>
          <a:bodyPr wrap="square" rtlCol="0">
            <a:spAutoFit/>
          </a:bodyPr>
          <a:lstStyle/>
          <a:p>
            <a:pPr algn="ctr"/>
            <a:r>
              <a:rPr kumimoji="1" lang="ja-JP" altLang="en-US" sz="1100" dirty="0"/>
              <a:t>（木材利用の事例集）</a:t>
            </a:r>
          </a:p>
        </p:txBody>
      </p:sp>
      <p:pic>
        <p:nvPicPr>
          <p:cNvPr id="7" name="図 6">
            <a:extLst>
              <a:ext uri="{FF2B5EF4-FFF2-40B4-BE49-F238E27FC236}">
                <a16:creationId xmlns:a16="http://schemas.microsoft.com/office/drawing/2014/main" id="{92923885-3D4B-4CC1-94FF-D0F35A1386A7}"/>
              </a:ext>
            </a:extLst>
          </p:cNvPr>
          <p:cNvPicPr>
            <a:picLocks noChangeAspect="1"/>
          </p:cNvPicPr>
          <p:nvPr/>
        </p:nvPicPr>
        <p:blipFill>
          <a:blip r:embed="rId2"/>
          <a:stretch>
            <a:fillRect/>
          </a:stretch>
        </p:blipFill>
        <p:spPr>
          <a:xfrm flipH="1">
            <a:off x="2053049" y="5426139"/>
            <a:ext cx="1607190" cy="1140956"/>
          </a:xfrm>
          <a:prstGeom prst="rect">
            <a:avLst/>
          </a:prstGeom>
        </p:spPr>
      </p:pic>
      <p:pic>
        <p:nvPicPr>
          <p:cNvPr id="9" name="図 8">
            <a:extLst>
              <a:ext uri="{FF2B5EF4-FFF2-40B4-BE49-F238E27FC236}">
                <a16:creationId xmlns:a16="http://schemas.microsoft.com/office/drawing/2014/main" id="{888E3AC7-594A-4999-963E-8F3742458F26}"/>
              </a:ext>
            </a:extLst>
          </p:cNvPr>
          <p:cNvPicPr>
            <a:picLocks noChangeAspect="1"/>
          </p:cNvPicPr>
          <p:nvPr/>
        </p:nvPicPr>
        <p:blipFill>
          <a:blip r:embed="rId3"/>
          <a:stretch>
            <a:fillRect/>
          </a:stretch>
        </p:blipFill>
        <p:spPr>
          <a:xfrm>
            <a:off x="1072189" y="5502501"/>
            <a:ext cx="714571" cy="1006491"/>
          </a:xfrm>
          <a:prstGeom prst="rect">
            <a:avLst/>
          </a:prstGeom>
        </p:spPr>
      </p:pic>
    </p:spTree>
    <p:extLst>
      <p:ext uri="{BB962C8B-B14F-4D97-AF65-F5344CB8AC3E}">
        <p14:creationId xmlns:p14="http://schemas.microsoft.com/office/powerpoint/2010/main" val="94519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49019" y="2577080"/>
            <a:ext cx="4862390" cy="182726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事業内容</a:t>
            </a:r>
            <a:endParaRPr lang="en-US" altLang="ja-JP" sz="1400" b="1" kern="2000" dirty="0">
              <a:latin typeface="メイリオ" panose="020B0604030504040204" pitchFamily="50" charset="-128"/>
              <a:ea typeface="メイリオ" panose="020B0604030504040204" pitchFamily="50" charset="-128"/>
            </a:endParaRP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森林整備手法調査等業務</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200" kern="2000" dirty="0">
                <a:latin typeface="ＭＳ ゴシック" panose="020B0609070205080204" pitchFamily="49" charset="-128"/>
                <a:ea typeface="ＭＳ ゴシック" panose="020B0609070205080204" pitchFamily="49" charset="-128"/>
              </a:rPr>
              <a:t>【</a:t>
            </a:r>
            <a:r>
              <a:rPr lang="ja-JP" altLang="en-US" sz="1200" kern="2000" dirty="0">
                <a:latin typeface="ＭＳ ゴシック" panose="020B0609070205080204" pitchFamily="49" charset="-128"/>
                <a:ea typeface="ＭＳ ゴシック" panose="020B0609070205080204" pitchFamily="49" charset="-128"/>
              </a:rPr>
              <a:t>事業費</a:t>
            </a:r>
            <a:r>
              <a:rPr lang="en-US" altLang="ja-JP" sz="1200" kern="2000" dirty="0">
                <a:latin typeface="ＭＳ ゴシック" panose="020B0609070205080204" pitchFamily="49" charset="-128"/>
                <a:ea typeface="ＭＳ ゴシック" panose="020B0609070205080204" pitchFamily="49" charset="-128"/>
              </a:rPr>
              <a:t>】</a:t>
            </a:r>
            <a:r>
              <a:rPr lang="ja-JP" altLang="en-US" sz="1200" kern="2000" dirty="0">
                <a:latin typeface="ＭＳ ゴシック" panose="020B0609070205080204" pitchFamily="49" charset="-128"/>
                <a:ea typeface="ＭＳ ゴシック" panose="020B0609070205080204" pitchFamily="49" charset="-128"/>
              </a:rPr>
              <a:t>　</a:t>
            </a:r>
            <a:r>
              <a:rPr lang="en-US" altLang="ja-JP" sz="1200" kern="2000" dirty="0">
                <a:latin typeface="ＭＳ ゴシック" panose="020B0609070205080204" pitchFamily="49" charset="-128"/>
                <a:ea typeface="ＭＳ ゴシック" panose="020B0609070205080204" pitchFamily="49" charset="-128"/>
              </a:rPr>
              <a:t>12,320</a:t>
            </a:r>
            <a:r>
              <a:rPr lang="ja-JP" altLang="en-US" sz="1200" kern="2000" dirty="0">
                <a:latin typeface="ＭＳ ゴシック" panose="020B0609070205080204" pitchFamily="49" charset="-128"/>
                <a:ea typeface="ＭＳ ゴシック" panose="020B0609070205080204" pitchFamily="49" charset="-128"/>
              </a:rPr>
              <a:t>千円（全額譲与税）</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200" kern="2000" dirty="0">
                <a:latin typeface="ＭＳ ゴシック" panose="020B0609070205080204" pitchFamily="49" charset="-128"/>
                <a:ea typeface="ＭＳ ゴシック" panose="020B0609070205080204" pitchFamily="49" charset="-128"/>
              </a:rPr>
              <a:t>【</a:t>
            </a:r>
            <a:r>
              <a:rPr lang="ja-JP" altLang="en-US" sz="1200" kern="2000" dirty="0">
                <a:latin typeface="ＭＳ ゴシック" panose="020B0609070205080204" pitchFamily="49" charset="-128"/>
                <a:ea typeface="ＭＳ ゴシック" panose="020B0609070205080204" pitchFamily="49" charset="-128"/>
              </a:rPr>
              <a:t>実　績</a:t>
            </a:r>
            <a:r>
              <a:rPr lang="en-US" altLang="ja-JP" sz="1200" kern="2000" dirty="0">
                <a:latin typeface="ＭＳ ゴシック" panose="020B0609070205080204" pitchFamily="49" charset="-128"/>
                <a:ea typeface="ＭＳ ゴシック" panose="020B0609070205080204" pitchFamily="49" charset="-128"/>
              </a:rPr>
              <a:t>】</a:t>
            </a: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・「景観を魅せる森林整備マニュアル」を作成し提供</a:t>
            </a:r>
            <a:endParaRPr lang="en-US" altLang="ja-JP" sz="1200" kern="2000" dirty="0">
              <a:latin typeface="ＭＳ ゴシック" panose="020B0609070205080204" pitchFamily="49" charset="-128"/>
              <a:ea typeface="ＭＳ ゴシック" panose="020B0609070205080204" pitchFamily="49" charset="-128"/>
            </a:endParaRPr>
          </a:p>
        </p:txBody>
      </p:sp>
      <p:sp>
        <p:nvSpPr>
          <p:cNvPr id="6" name="角丸四角形 21">
            <a:extLst>
              <a:ext uri="{FF2B5EF4-FFF2-40B4-BE49-F238E27FC236}">
                <a16:creationId xmlns:a16="http://schemas.microsoft.com/office/drawing/2014/main" id="{74181735-2F04-43C4-A149-7C05188CD559}"/>
              </a:ext>
            </a:extLst>
          </p:cNvPr>
          <p:cNvSpPr/>
          <p:nvPr/>
        </p:nvSpPr>
        <p:spPr>
          <a:xfrm>
            <a:off x="149019" y="544010"/>
            <a:ext cx="9650763" cy="1673405"/>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9692" spcCol="180000" rtlCol="0" anchor="ctr" anchorCtr="0">
            <a:noAutofit/>
          </a:bodyPr>
          <a:lstStyle/>
          <a:p>
            <a:pPr marL="171450" indent="-171450">
              <a:spcAft>
                <a:spcPts val="208"/>
              </a:spcAft>
              <a:buFont typeface="Wingdings" panose="05000000000000000000" pitchFamily="2" charset="2"/>
              <a:buChar char="Ø"/>
            </a:pPr>
            <a:r>
              <a:rPr lang="ja-JP" altLang="en-US" sz="1800" dirty="0">
                <a:solidFill>
                  <a:schemeClr val="tx1"/>
                </a:solidFill>
                <a:latin typeface="ＭＳ ゴシック" panose="020B0609070205080204" pitchFamily="49" charset="-128"/>
                <a:ea typeface="ＭＳ ゴシック" panose="020B0609070205080204" pitchFamily="49" charset="-128"/>
              </a:rPr>
              <a:t>大阪府は、「大阪府森林整備指針」で定めた森林区分毎の保育・管理方針に沿って市町村が森林整備を実施できるよう、具体的なマニュアルの作成など技術支援を行っています。</a:t>
            </a:r>
            <a:endParaRPr lang="en-US" altLang="ja-JP" sz="1800" dirty="0">
              <a:solidFill>
                <a:schemeClr val="tx1"/>
              </a:solidFill>
              <a:latin typeface="ＭＳ ゴシック" panose="020B0609070205080204" pitchFamily="49" charset="-128"/>
              <a:ea typeface="ＭＳ ゴシック" panose="020B0609070205080204" pitchFamily="49" charset="-128"/>
            </a:endParaRPr>
          </a:p>
          <a:p>
            <a:pPr marL="171450" indent="-171450">
              <a:spcAft>
                <a:spcPts val="208"/>
              </a:spcAft>
              <a:buFont typeface="Wingdings" panose="05000000000000000000" pitchFamily="2" charset="2"/>
              <a:buChar char="Ø"/>
            </a:pPr>
            <a:r>
              <a:rPr lang="ja-JP" altLang="en-US" sz="1800" dirty="0">
                <a:solidFill>
                  <a:schemeClr val="tx1"/>
                </a:solidFill>
                <a:latin typeface="ＭＳ ゴシック" panose="020B0609070205080204" pitchFamily="49" charset="-128"/>
                <a:ea typeface="ＭＳ ゴシック" panose="020B0609070205080204" pitchFamily="49" charset="-128"/>
              </a:rPr>
              <a:t>令和４年度は「景観を魅せる森林整備マニュアル」として、良好な景観を創出する森林整備の手法を策定しました。</a:t>
            </a:r>
            <a:endParaRPr lang="en-US" altLang="ja-JP" sz="18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A6A4D5B8-D067-4EAC-BC8F-F17C777680B5}"/>
              </a:ext>
            </a:extLst>
          </p:cNvPr>
          <p:cNvSpPr txBox="1"/>
          <p:nvPr/>
        </p:nvSpPr>
        <p:spPr>
          <a:xfrm>
            <a:off x="828134" y="6397124"/>
            <a:ext cx="3082500" cy="261610"/>
          </a:xfrm>
          <a:prstGeom prst="rect">
            <a:avLst/>
          </a:prstGeom>
          <a:noFill/>
        </p:spPr>
        <p:txBody>
          <a:bodyPr wrap="square" rtlCol="0">
            <a:spAutoFit/>
          </a:bodyPr>
          <a:lstStyle/>
          <a:p>
            <a:pPr algn="ctr"/>
            <a:r>
              <a:rPr lang="ja-JP" altLang="en-US" sz="1100" kern="2000" dirty="0">
                <a:latin typeface="ＭＳ ゴシック" panose="020B0609070205080204" pitchFamily="49" charset="-128"/>
                <a:ea typeface="ＭＳ ゴシック" panose="020B0609070205080204" pitchFamily="49" charset="-128"/>
              </a:rPr>
              <a:t>景観を魅せる森林整備マニュアル</a:t>
            </a:r>
            <a:endParaRPr kumimoji="1" lang="ja-JP" altLang="en-US" sz="1100" dirty="0"/>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5126658" y="2577080"/>
            <a:ext cx="1754433" cy="26256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1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事業スキーム</a:t>
            </a: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a:t>
            </a: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en-US" altLang="ja-JP" sz="930" dirty="0">
                <a:latin typeface="+mn-ea"/>
                <a:ea typeface="+mn-ea"/>
              </a:rPr>
              <a:t>      </a:t>
            </a:r>
            <a:endParaRPr lang="en-US" altLang="ja-JP" sz="1100" i="1" dirty="0">
              <a:latin typeface="+mn-ea"/>
              <a:ea typeface="+mn-ea"/>
            </a:endParaRPr>
          </a:p>
          <a:p>
            <a:pPr marL="184636" indent="-61545">
              <a:lnSpc>
                <a:spcPts val="13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a:p>
            <a:pPr marL="184636" indent="-61545">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a:t>
            </a: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100" b="1"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100" b="1"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p:txBody>
      </p:sp>
      <p:graphicFrame>
        <p:nvGraphicFramePr>
          <p:cNvPr id="18" name="表 4">
            <a:extLst>
              <a:ext uri="{FF2B5EF4-FFF2-40B4-BE49-F238E27FC236}">
                <a16:creationId xmlns:a16="http://schemas.microsoft.com/office/drawing/2014/main" id="{DC25DEFF-F570-4EFF-A385-2768EA0EAB9A}"/>
              </a:ext>
            </a:extLst>
          </p:cNvPr>
          <p:cNvGraphicFramePr>
            <a:graphicFrameLocks noGrp="1"/>
          </p:cNvGraphicFramePr>
          <p:nvPr>
            <p:extLst>
              <p:ext uri="{D42A27DB-BD31-4B8C-83A1-F6EECF244321}">
                <p14:modId xmlns:p14="http://schemas.microsoft.com/office/powerpoint/2010/main" val="129797102"/>
              </p:ext>
            </p:extLst>
          </p:nvPr>
        </p:nvGraphicFramePr>
        <p:xfrm>
          <a:off x="5608944" y="5342533"/>
          <a:ext cx="3500748" cy="1006490"/>
        </p:xfrm>
        <a:graphic>
          <a:graphicData uri="http://schemas.openxmlformats.org/drawingml/2006/table">
            <a:tbl>
              <a:tblPr firstRow="1" bandRow="1">
                <a:tableStyleId>{5C22544A-7EE6-4342-B048-85BDC9FD1C3A}</a:tableStyleId>
              </a:tblPr>
              <a:tblGrid>
                <a:gridCol w="1754822">
                  <a:extLst>
                    <a:ext uri="{9D8B030D-6E8A-4147-A177-3AD203B41FA5}">
                      <a16:colId xmlns:a16="http://schemas.microsoft.com/office/drawing/2014/main" val="1365277361"/>
                    </a:ext>
                  </a:extLst>
                </a:gridCol>
                <a:gridCol w="1745926">
                  <a:extLst>
                    <a:ext uri="{9D8B030D-6E8A-4147-A177-3AD203B41FA5}">
                      <a16:colId xmlns:a16="http://schemas.microsoft.com/office/drawing/2014/main" val="301691098"/>
                    </a:ext>
                  </a:extLst>
                </a:gridCol>
              </a:tblGrid>
              <a:tr h="265421">
                <a:tc>
                  <a:txBody>
                    <a:bodyPr/>
                    <a:lstStyle/>
                    <a:p>
                      <a:pPr algn="l"/>
                      <a:r>
                        <a:rPr kumimoji="1" lang="ja-JP" altLang="en-US" sz="940" b="0" dirty="0">
                          <a:solidFill>
                            <a:schemeClr val="tx1"/>
                          </a:solidFill>
                          <a:latin typeface="+mn-ea"/>
                          <a:ea typeface="+mn-ea"/>
                        </a:rPr>
                        <a:t>①令和４年度譲与額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b="0" dirty="0">
                          <a:solidFill>
                            <a:schemeClr val="tx1"/>
                          </a:solidFill>
                          <a:latin typeface="+mn-ea"/>
                          <a:ea typeface="+mn-ea"/>
                        </a:rPr>
                        <a:t>143,556</a:t>
                      </a:r>
                      <a:r>
                        <a:rPr kumimoji="1" lang="ja-JP" altLang="en-US" sz="940" b="0" dirty="0">
                          <a:solidFill>
                            <a:schemeClr val="tx1"/>
                          </a:solidFill>
                          <a:latin typeface="+mn-ea"/>
                          <a:ea typeface="+mn-ea"/>
                        </a:rPr>
                        <a:t>千円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65421">
                <a:tc>
                  <a:txBody>
                    <a:bodyPr/>
                    <a:lstStyle/>
                    <a:p>
                      <a:pPr algn="l"/>
                      <a:r>
                        <a:rPr kumimoji="1" lang="ja-JP" altLang="en-US" sz="940" b="0" dirty="0">
                          <a:solidFill>
                            <a:schemeClr val="tx1"/>
                          </a:solidFill>
                          <a:latin typeface="+mn-ea"/>
                          <a:ea typeface="+mn-ea"/>
                        </a:rPr>
                        <a:t>②私有林人工林面積（</a:t>
                      </a:r>
                      <a:r>
                        <a:rPr kumimoji="1" lang="en-US" altLang="ja-JP" sz="940" b="0" dirty="0">
                          <a:solidFill>
                            <a:schemeClr val="tx1"/>
                          </a:solidFill>
                          <a:latin typeface="+mn-ea"/>
                          <a:ea typeface="+mn-ea"/>
                        </a:rPr>
                        <a:t>※</a:t>
                      </a:r>
                      <a:r>
                        <a:rPr kumimoji="1" lang="ja-JP" altLang="en-US" sz="940" b="0" dirty="0">
                          <a:solidFill>
                            <a:schemeClr val="tx1"/>
                          </a:solidFill>
                          <a:latin typeface="+mn-ea"/>
                          <a:ea typeface="+mn-ea"/>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b="0" dirty="0">
                          <a:solidFill>
                            <a:schemeClr val="tx1"/>
                          </a:solidFill>
                          <a:latin typeface="+mn-ea"/>
                          <a:ea typeface="+mn-ea"/>
                        </a:rPr>
                        <a:t>26,467ha</a:t>
                      </a:r>
                      <a:endParaRPr kumimoji="1" lang="ja-JP" altLang="en-US" sz="94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37824">
                <a:tc>
                  <a:txBody>
                    <a:bodyPr/>
                    <a:lstStyle/>
                    <a:p>
                      <a:pPr algn="l"/>
                      <a:r>
                        <a:rPr kumimoji="1" lang="ja-JP" altLang="en-US" sz="940" dirty="0">
                          <a:solidFill>
                            <a:schemeClr val="tx1"/>
                          </a:solidFill>
                          <a:latin typeface="+mn-ea"/>
                          <a:ea typeface="+mn-ea"/>
                        </a:rPr>
                        <a:t>③人口（</a:t>
                      </a:r>
                      <a:r>
                        <a:rPr kumimoji="1" lang="en-US" altLang="ja-JP" sz="940" dirty="0">
                          <a:solidFill>
                            <a:schemeClr val="tx1"/>
                          </a:solidFill>
                          <a:latin typeface="+mn-ea"/>
                          <a:ea typeface="+mn-ea"/>
                        </a:rPr>
                        <a:t>※</a:t>
                      </a:r>
                      <a:r>
                        <a:rPr kumimoji="1" lang="ja-JP" altLang="en-US" sz="940" dirty="0">
                          <a:solidFill>
                            <a:schemeClr val="tx1"/>
                          </a:solidFill>
                          <a:latin typeface="+mn-ea"/>
                          <a:ea typeface="+mn-ea"/>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dirty="0">
                          <a:solidFill>
                            <a:schemeClr val="tx1"/>
                          </a:solidFill>
                          <a:latin typeface="+mn-ea"/>
                          <a:ea typeface="+mn-ea"/>
                        </a:rPr>
                        <a:t>8,837,685</a:t>
                      </a:r>
                      <a:r>
                        <a:rPr kumimoji="1" lang="ja-JP" altLang="en-US" sz="940" dirty="0">
                          <a:solidFill>
                            <a:schemeClr val="tx1"/>
                          </a:solidFill>
                          <a:latin typeface="+mn-ea"/>
                          <a:ea typeface="+mn-ea"/>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37824">
                <a:tc>
                  <a:txBody>
                    <a:bodyPr/>
                    <a:lstStyle/>
                    <a:p>
                      <a:pPr algn="l"/>
                      <a:r>
                        <a:rPr kumimoji="1" lang="ja-JP" altLang="en-US" sz="940" dirty="0">
                          <a:solidFill>
                            <a:schemeClr val="tx1"/>
                          </a:solidFill>
                          <a:latin typeface="+mn-ea"/>
                          <a:ea typeface="+mn-ea"/>
                        </a:rPr>
                        <a:t>④林業就業者数（</a:t>
                      </a:r>
                      <a:r>
                        <a:rPr kumimoji="1" lang="en-US" altLang="ja-JP" sz="940" dirty="0">
                          <a:solidFill>
                            <a:schemeClr val="tx1"/>
                          </a:solidFill>
                          <a:latin typeface="+mn-ea"/>
                          <a:ea typeface="+mn-ea"/>
                        </a:rPr>
                        <a:t>※</a:t>
                      </a:r>
                      <a:r>
                        <a:rPr kumimoji="1" lang="ja-JP" altLang="en-US" sz="940" dirty="0">
                          <a:solidFill>
                            <a:schemeClr val="tx1"/>
                          </a:solidFill>
                          <a:latin typeface="+mn-ea"/>
                          <a:ea typeface="+mn-ea"/>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dirty="0">
                          <a:solidFill>
                            <a:schemeClr val="tx1"/>
                          </a:solidFill>
                          <a:latin typeface="+mn-ea"/>
                          <a:ea typeface="+mn-ea"/>
                        </a:rPr>
                        <a:t>367</a:t>
                      </a:r>
                      <a:r>
                        <a:rPr kumimoji="1" lang="ja-JP" altLang="en-US" sz="940" dirty="0">
                          <a:solidFill>
                            <a:schemeClr val="tx1"/>
                          </a:solidFill>
                          <a:latin typeface="+mn-ea"/>
                          <a:ea typeface="+mn-ea"/>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sp>
        <p:nvSpPr>
          <p:cNvPr id="20" name="Text Box 6">
            <a:extLst>
              <a:ext uri="{FF2B5EF4-FFF2-40B4-BE49-F238E27FC236}">
                <a16:creationId xmlns:a16="http://schemas.microsoft.com/office/drawing/2014/main" id="{F99D41E9-9705-4E9E-BF99-DFB81B22D1B6}"/>
              </a:ext>
            </a:extLst>
          </p:cNvPr>
          <p:cNvSpPr txBox="1">
            <a:spLocks noChangeArrowheads="1"/>
          </p:cNvSpPr>
          <p:nvPr/>
        </p:nvSpPr>
        <p:spPr bwMode="auto">
          <a:xfrm>
            <a:off x="5475660" y="6437062"/>
            <a:ext cx="5074905" cy="44600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000"/>
              </a:lnSpc>
              <a:spcBef>
                <a:spcPts val="0"/>
              </a:spcBef>
              <a:spcAft>
                <a:spcPts val="415"/>
              </a:spcAft>
              <a:buNone/>
            </a:pPr>
            <a:r>
              <a:rPr lang="en-US" altLang="ja-JP" sz="930" dirty="0">
                <a:latin typeface="+mn-ea"/>
                <a:ea typeface="+mn-ea"/>
              </a:rPr>
              <a:t>※</a:t>
            </a:r>
            <a:r>
              <a:rPr lang="ja-JP" altLang="en-US" sz="930" dirty="0">
                <a:latin typeface="+mn-ea"/>
                <a:ea typeface="+mn-ea"/>
              </a:rPr>
              <a:t>１：「森林資源現況調査（林野庁、</a:t>
            </a:r>
            <a:r>
              <a:rPr lang="en-US" altLang="ja-JP" sz="930" dirty="0">
                <a:latin typeface="+mn-ea"/>
                <a:ea typeface="+mn-ea"/>
              </a:rPr>
              <a:t>H29.3.31</a:t>
            </a:r>
            <a:r>
              <a:rPr lang="ja-JP" altLang="en-US" sz="930" dirty="0">
                <a:latin typeface="+mn-ea"/>
                <a:ea typeface="+mn-ea"/>
              </a:rPr>
              <a:t>現在）」より</a:t>
            </a:r>
            <a:endParaRPr lang="en-US" altLang="ja-JP" sz="930" dirty="0">
              <a:latin typeface="+mn-ea"/>
              <a:ea typeface="+mn-ea"/>
            </a:endParaRPr>
          </a:p>
          <a:p>
            <a:pPr marL="184636" indent="-61545">
              <a:lnSpc>
                <a:spcPts val="1000"/>
              </a:lnSpc>
              <a:spcBef>
                <a:spcPts val="0"/>
              </a:spcBef>
              <a:spcAft>
                <a:spcPts val="415"/>
              </a:spcAft>
              <a:buNone/>
            </a:pPr>
            <a:r>
              <a:rPr lang="en-US" altLang="ja-JP" sz="930" dirty="0">
                <a:latin typeface="+mn-ea"/>
                <a:ea typeface="+mn-ea"/>
              </a:rPr>
              <a:t>※</a:t>
            </a:r>
            <a:r>
              <a:rPr lang="ja-JP" altLang="en-US" sz="930" dirty="0">
                <a:latin typeface="+mn-ea"/>
                <a:ea typeface="+mn-ea"/>
              </a:rPr>
              <a:t>２：「</a:t>
            </a:r>
            <a:r>
              <a:rPr lang="en-US" altLang="ja-JP" sz="930" dirty="0">
                <a:latin typeface="+mn-ea"/>
                <a:ea typeface="+mn-ea"/>
              </a:rPr>
              <a:t>2020</a:t>
            </a:r>
            <a:r>
              <a:rPr lang="ja-JP" altLang="en-US" sz="930" dirty="0">
                <a:latin typeface="+mn-ea"/>
                <a:ea typeface="+mn-ea"/>
              </a:rPr>
              <a:t>農林業センサスより、３：「</a:t>
            </a:r>
            <a:r>
              <a:rPr lang="en-US" altLang="ja-JP" sz="930" dirty="0">
                <a:latin typeface="+mn-ea"/>
                <a:ea typeface="+mn-ea"/>
              </a:rPr>
              <a:t>H27</a:t>
            </a:r>
            <a:r>
              <a:rPr lang="ja-JP" altLang="en-US" sz="930" dirty="0">
                <a:latin typeface="+mn-ea"/>
                <a:ea typeface="+mn-ea"/>
              </a:rPr>
              <a:t>年国勢調査」より</a:t>
            </a:r>
            <a:endParaRPr lang="en-US" altLang="ja-JP" sz="930" b="1" kern="2000" dirty="0">
              <a:latin typeface="+mn-ea"/>
              <a:ea typeface="+mn-ea"/>
            </a:endParaRPr>
          </a:p>
          <a:p>
            <a:pPr marL="184636" indent="-61545">
              <a:lnSpc>
                <a:spcPts val="1000"/>
              </a:lnSpc>
              <a:spcBef>
                <a:spcPts val="0"/>
              </a:spcBef>
              <a:spcAft>
                <a:spcPts val="415"/>
              </a:spcAft>
              <a:buNone/>
            </a:pPr>
            <a:endParaRPr lang="en-US" altLang="ja-JP" sz="1100" i="1" dirty="0">
              <a:latin typeface="+mn-ea"/>
              <a:ea typeface="+mn-ea"/>
            </a:endParaRPr>
          </a:p>
          <a:p>
            <a:pPr marL="184636" indent="-61545">
              <a:lnSpc>
                <a:spcPts val="10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0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a:p>
            <a:pPr marL="184636" indent="-61545">
              <a:lnSpc>
                <a:spcPts val="10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a:t>
            </a: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p:txBody>
      </p:sp>
      <p:sp>
        <p:nvSpPr>
          <p:cNvPr id="21"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5131278" y="5132755"/>
            <a:ext cx="1749814" cy="1778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100" b="1" kern="2000" dirty="0">
                <a:solidFill>
                  <a:srgbClr val="00B050"/>
                </a:solidFill>
                <a:latin typeface="メイリオ" panose="020B0604030504040204" pitchFamily="50" charset="-128"/>
                <a:ea typeface="メイリオ" panose="020B0604030504040204" pitchFamily="50" charset="-128"/>
              </a:rPr>
              <a:t>□</a:t>
            </a:r>
            <a:r>
              <a:rPr lang="ja-JP" altLang="en-US" sz="1100" kern="2000" dirty="0">
                <a:solidFill>
                  <a:srgbClr val="00B050"/>
                </a:solidFill>
                <a:latin typeface="メイリオ" panose="020B0604030504040204" pitchFamily="50" charset="-128"/>
                <a:ea typeface="メイリオ" panose="020B0604030504040204" pitchFamily="50" charset="-128"/>
              </a:rPr>
              <a:t>　</a:t>
            </a:r>
            <a:r>
              <a:rPr lang="ja-JP" altLang="en-US" sz="1100" b="1" kern="2000" dirty="0">
                <a:latin typeface="メイリオ" panose="020B0604030504040204" pitchFamily="50" charset="-128"/>
                <a:ea typeface="メイリオ" panose="020B0604030504040204" pitchFamily="50" charset="-128"/>
              </a:rPr>
              <a:t>基礎</a:t>
            </a:r>
            <a:r>
              <a:rPr lang="ja-JP" altLang="en-US" sz="1200" b="1" kern="2000" dirty="0">
                <a:latin typeface="メイリオ" panose="020B0604030504040204" pitchFamily="50" charset="-128"/>
                <a:ea typeface="メイリオ" panose="020B0604030504040204" pitchFamily="50" charset="-128"/>
              </a:rPr>
              <a:t>データ</a:t>
            </a:r>
            <a:endParaRPr lang="en-US" altLang="ja-JP" sz="1100" kern="2000" dirty="0">
              <a:latin typeface="ＭＳ ゴシック" panose="020B0609070205080204" pitchFamily="49" charset="-128"/>
              <a:ea typeface="ＭＳ ゴシック" panose="020B0609070205080204" pitchFamily="49"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0"/>
            <a:ext cx="9906000" cy="48562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85" b="1"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2000" b="1" dirty="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800" b="1" dirty="0">
                <a:solidFill>
                  <a:schemeClr val="bg1"/>
                </a:solidFill>
                <a:latin typeface="ＤＨＰ特太ゴシック体" panose="020B0500000000000000" pitchFamily="50" charset="-128"/>
                <a:ea typeface="ＤＨＰ特太ゴシック体" panose="020B0500000000000000" pitchFamily="50" charset="-128"/>
              </a:rPr>
              <a:t>（森林整備マニュアルの提供等の技術支援）</a:t>
            </a:r>
            <a:endParaRPr lang="ja-JP" altLang="en-US" sz="1600"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9166" y="90942"/>
            <a:ext cx="1082348" cy="307777"/>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400" dirty="0">
                <a:solidFill>
                  <a:srgbClr val="008000"/>
                </a:solidFill>
              </a:rPr>
              <a:t>市町村支援</a:t>
            </a:r>
            <a:endParaRPr kumimoji="1" lang="en-US" altLang="ja-JP" sz="1400" dirty="0">
              <a:solidFill>
                <a:srgbClr val="008000"/>
              </a:solidFill>
            </a:endParaRPr>
          </a:p>
        </p:txBody>
      </p:sp>
      <p:grpSp>
        <p:nvGrpSpPr>
          <p:cNvPr id="2" name="グループ化 1"/>
          <p:cNvGrpSpPr/>
          <p:nvPr/>
        </p:nvGrpSpPr>
        <p:grpSpPr>
          <a:xfrm>
            <a:off x="5255646" y="2929781"/>
            <a:ext cx="4992419" cy="1726871"/>
            <a:chOff x="5930784" y="2731170"/>
            <a:chExt cx="3866859" cy="1266973"/>
          </a:xfrm>
        </p:grpSpPr>
        <p:sp>
          <p:nvSpPr>
            <p:cNvPr id="27" name="楕円 26">
              <a:extLst>
                <a:ext uri="{FF2B5EF4-FFF2-40B4-BE49-F238E27FC236}">
                  <a16:creationId xmlns:a16="http://schemas.microsoft.com/office/drawing/2014/main" id="{C0B00F6D-E4E8-4A1D-BDC7-3EB12E8BEF6F}"/>
                </a:ext>
              </a:extLst>
            </p:cNvPr>
            <p:cNvSpPr/>
            <p:nvPr/>
          </p:nvSpPr>
          <p:spPr>
            <a:xfrm>
              <a:off x="5930784" y="3052024"/>
              <a:ext cx="347326" cy="445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府</a:t>
              </a:r>
            </a:p>
          </p:txBody>
        </p:sp>
        <p:sp>
          <p:nvSpPr>
            <p:cNvPr id="28" name="矢印: ストライプ 17">
              <a:extLst>
                <a:ext uri="{FF2B5EF4-FFF2-40B4-BE49-F238E27FC236}">
                  <a16:creationId xmlns:a16="http://schemas.microsoft.com/office/drawing/2014/main" id="{F10FFD76-F773-4D08-9CFB-BC72C94EF3A8}"/>
                </a:ext>
              </a:extLst>
            </p:cNvPr>
            <p:cNvSpPr/>
            <p:nvPr/>
          </p:nvSpPr>
          <p:spPr>
            <a:xfrm>
              <a:off x="6329139" y="3064870"/>
              <a:ext cx="187229"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18">
              <a:extLst>
                <a:ext uri="{FF2B5EF4-FFF2-40B4-BE49-F238E27FC236}">
                  <a16:creationId xmlns:a16="http://schemas.microsoft.com/office/drawing/2014/main" id="{A7AC4EEC-F738-40FE-8543-A05B2DABC6A9}"/>
                </a:ext>
              </a:extLst>
            </p:cNvPr>
            <p:cNvSpPr/>
            <p:nvPr/>
          </p:nvSpPr>
          <p:spPr>
            <a:xfrm>
              <a:off x="6643660" y="3001765"/>
              <a:ext cx="1345075" cy="86676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19">
              <a:extLst>
                <a:ext uri="{FF2B5EF4-FFF2-40B4-BE49-F238E27FC236}">
                  <a16:creationId xmlns:a16="http://schemas.microsoft.com/office/drawing/2014/main" id="{B2552697-F201-4A18-8A82-60C502249FF5}"/>
                </a:ext>
              </a:extLst>
            </p:cNvPr>
            <p:cNvSpPr/>
            <p:nvPr/>
          </p:nvSpPr>
          <p:spPr>
            <a:xfrm>
              <a:off x="6737643" y="2731170"/>
              <a:ext cx="1162410" cy="4374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委託事業者</a:t>
              </a:r>
            </a:p>
          </p:txBody>
        </p:sp>
        <p:sp>
          <p:nvSpPr>
            <p:cNvPr id="31" name="四角形: 角を丸くする 20">
              <a:extLst>
                <a:ext uri="{FF2B5EF4-FFF2-40B4-BE49-F238E27FC236}">
                  <a16:creationId xmlns:a16="http://schemas.microsoft.com/office/drawing/2014/main" id="{22567FCF-5816-4169-B256-8F3BC55FC8E2}"/>
                </a:ext>
              </a:extLst>
            </p:cNvPr>
            <p:cNvSpPr/>
            <p:nvPr/>
          </p:nvSpPr>
          <p:spPr>
            <a:xfrm>
              <a:off x="6676028" y="3239523"/>
              <a:ext cx="1284674" cy="5910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森林整備マニュアル等の作成</a:t>
              </a:r>
            </a:p>
          </p:txBody>
        </p:sp>
        <p:sp>
          <p:nvSpPr>
            <p:cNvPr id="32" name="四角形: 角を丸くする 21">
              <a:extLst>
                <a:ext uri="{FF2B5EF4-FFF2-40B4-BE49-F238E27FC236}">
                  <a16:creationId xmlns:a16="http://schemas.microsoft.com/office/drawing/2014/main" id="{8BBC28CA-02EE-47C4-82FE-E7946558CBF1}"/>
                </a:ext>
              </a:extLst>
            </p:cNvPr>
            <p:cNvSpPr/>
            <p:nvPr/>
          </p:nvSpPr>
          <p:spPr>
            <a:xfrm>
              <a:off x="5946135" y="3646010"/>
              <a:ext cx="664527" cy="268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委託</a:t>
              </a:r>
            </a:p>
          </p:txBody>
        </p:sp>
        <p:sp>
          <p:nvSpPr>
            <p:cNvPr id="33" name="矢印: ストライプ 22">
              <a:extLst>
                <a:ext uri="{FF2B5EF4-FFF2-40B4-BE49-F238E27FC236}">
                  <a16:creationId xmlns:a16="http://schemas.microsoft.com/office/drawing/2014/main" id="{7E61FDBC-9248-478C-94A2-A8B14F64563D}"/>
                </a:ext>
              </a:extLst>
            </p:cNvPr>
            <p:cNvSpPr/>
            <p:nvPr/>
          </p:nvSpPr>
          <p:spPr>
            <a:xfrm>
              <a:off x="8708876" y="3092000"/>
              <a:ext cx="169246"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7CF858C7-F42A-435A-88C7-D02F130F9777}"/>
                </a:ext>
              </a:extLst>
            </p:cNvPr>
            <p:cNvSpPr/>
            <p:nvPr/>
          </p:nvSpPr>
          <p:spPr>
            <a:xfrm>
              <a:off x="8923152" y="2818394"/>
              <a:ext cx="466738" cy="876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市町村</a:t>
              </a:r>
            </a:p>
          </p:txBody>
        </p:sp>
        <p:sp>
          <p:nvSpPr>
            <p:cNvPr id="35" name="四角形: 角を丸くする 24">
              <a:extLst>
                <a:ext uri="{FF2B5EF4-FFF2-40B4-BE49-F238E27FC236}">
                  <a16:creationId xmlns:a16="http://schemas.microsoft.com/office/drawing/2014/main" id="{D2991C45-B315-4583-8227-9B6C4E6F7864}"/>
                </a:ext>
              </a:extLst>
            </p:cNvPr>
            <p:cNvSpPr/>
            <p:nvPr/>
          </p:nvSpPr>
          <p:spPr>
            <a:xfrm>
              <a:off x="8335872" y="3681846"/>
              <a:ext cx="1461771" cy="288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データの提供</a:t>
              </a:r>
            </a:p>
          </p:txBody>
        </p:sp>
        <p:sp>
          <p:nvSpPr>
            <p:cNvPr id="36" name="楕円 35">
              <a:extLst>
                <a:ext uri="{FF2B5EF4-FFF2-40B4-BE49-F238E27FC236}">
                  <a16:creationId xmlns:a16="http://schemas.microsoft.com/office/drawing/2014/main" id="{C0B00F6D-E4E8-4A1D-BDC7-3EB12E8BEF6F}"/>
                </a:ext>
              </a:extLst>
            </p:cNvPr>
            <p:cNvSpPr/>
            <p:nvPr/>
          </p:nvSpPr>
          <p:spPr>
            <a:xfrm>
              <a:off x="8254111" y="3077893"/>
              <a:ext cx="347326" cy="445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府</a:t>
              </a:r>
            </a:p>
          </p:txBody>
        </p:sp>
        <p:sp>
          <p:nvSpPr>
            <p:cNvPr id="37" name="矢印: ストライプ 17">
              <a:extLst>
                <a:ext uri="{FF2B5EF4-FFF2-40B4-BE49-F238E27FC236}">
                  <a16:creationId xmlns:a16="http://schemas.microsoft.com/office/drawing/2014/main" id="{F10FFD76-F773-4D08-9CFB-BC72C94EF3A8}"/>
                </a:ext>
              </a:extLst>
            </p:cNvPr>
            <p:cNvSpPr/>
            <p:nvPr/>
          </p:nvSpPr>
          <p:spPr>
            <a:xfrm>
              <a:off x="8027809" y="3064870"/>
              <a:ext cx="187229"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四角形: 角を丸くする 24">
              <a:extLst>
                <a:ext uri="{FF2B5EF4-FFF2-40B4-BE49-F238E27FC236}">
                  <a16:creationId xmlns:a16="http://schemas.microsoft.com/office/drawing/2014/main" id="{D2991C45-B315-4583-8227-9B6C4E6F7864}"/>
                </a:ext>
              </a:extLst>
            </p:cNvPr>
            <p:cNvSpPr/>
            <p:nvPr/>
          </p:nvSpPr>
          <p:spPr>
            <a:xfrm>
              <a:off x="7846455" y="3670256"/>
              <a:ext cx="730886" cy="327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成果品</a:t>
              </a:r>
            </a:p>
          </p:txBody>
        </p:sp>
      </p:grpSp>
      <p:pic>
        <p:nvPicPr>
          <p:cNvPr id="8" name="図 7">
            <a:extLst>
              <a:ext uri="{FF2B5EF4-FFF2-40B4-BE49-F238E27FC236}">
                <a16:creationId xmlns:a16="http://schemas.microsoft.com/office/drawing/2014/main" id="{8CA70AFC-5DC1-4AA2-AFD9-681A92C122AD}"/>
              </a:ext>
            </a:extLst>
          </p:cNvPr>
          <p:cNvPicPr>
            <a:picLocks noChangeAspect="1"/>
          </p:cNvPicPr>
          <p:nvPr/>
        </p:nvPicPr>
        <p:blipFill>
          <a:blip r:embed="rId2"/>
          <a:stretch>
            <a:fillRect/>
          </a:stretch>
        </p:blipFill>
        <p:spPr>
          <a:xfrm>
            <a:off x="764595" y="4058865"/>
            <a:ext cx="1511496" cy="2186507"/>
          </a:xfrm>
          <a:prstGeom prst="rect">
            <a:avLst/>
          </a:prstGeom>
        </p:spPr>
      </p:pic>
      <p:pic>
        <p:nvPicPr>
          <p:cNvPr id="11" name="図 10">
            <a:extLst>
              <a:ext uri="{FF2B5EF4-FFF2-40B4-BE49-F238E27FC236}">
                <a16:creationId xmlns:a16="http://schemas.microsoft.com/office/drawing/2014/main" id="{67F00CBC-718B-40F7-9A47-F488A79F9AD9}"/>
              </a:ext>
            </a:extLst>
          </p:cNvPr>
          <p:cNvPicPr>
            <a:picLocks noChangeAspect="1"/>
          </p:cNvPicPr>
          <p:nvPr/>
        </p:nvPicPr>
        <p:blipFill>
          <a:blip r:embed="rId3"/>
          <a:stretch>
            <a:fillRect/>
          </a:stretch>
        </p:blipFill>
        <p:spPr>
          <a:xfrm>
            <a:off x="2520328" y="4052689"/>
            <a:ext cx="1513110" cy="2192683"/>
          </a:xfrm>
          <a:prstGeom prst="rect">
            <a:avLst/>
          </a:prstGeom>
        </p:spPr>
      </p:pic>
    </p:spTree>
    <p:extLst>
      <p:ext uri="{BB962C8B-B14F-4D97-AF65-F5344CB8AC3E}">
        <p14:creationId xmlns:p14="http://schemas.microsoft.com/office/powerpoint/2010/main" val="257894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19166" y="2624903"/>
            <a:ext cx="4700549" cy="15979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事業内容</a:t>
            </a:r>
            <a:endParaRPr lang="en-US" altLang="ja-JP" sz="1400" b="1" kern="2000" dirty="0">
              <a:latin typeface="メイリオ" panose="020B0604030504040204" pitchFamily="50" charset="-128"/>
              <a:ea typeface="メイリオ" panose="020B0604030504040204" pitchFamily="50" charset="-128"/>
            </a:endParaRPr>
          </a:p>
          <a:p>
            <a:pPr marL="266700" lvl="0" indent="-88900" defTabSz="914400">
              <a:spcBef>
                <a:spcPts val="0"/>
              </a:spcBef>
              <a:spcAft>
                <a:spcPts val="600"/>
              </a:spcAft>
              <a:buNone/>
            </a:pPr>
            <a:r>
              <a:rPr lang="ja-JP" altLang="en-US" sz="1100" kern="2000" dirty="0">
                <a:latin typeface="ＭＳ ゴシック" panose="020B0609070205080204" pitchFamily="49" charset="-128"/>
                <a:ea typeface="ＭＳ ゴシック" panose="020B0609070205080204" pitchFamily="49" charset="-128"/>
              </a:rPr>
              <a:t>大阪府内産木材利用促進モデル等業務</a:t>
            </a:r>
            <a:endParaRPr lang="en-US" altLang="ja-JP" sz="11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100" kern="2000" dirty="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事業費</a:t>
            </a:r>
            <a:r>
              <a:rPr lang="en-US" altLang="ja-JP" sz="1100" kern="2000" dirty="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　</a:t>
            </a:r>
            <a:r>
              <a:rPr lang="en-US" altLang="ja-JP" sz="1100" kern="2000" dirty="0">
                <a:latin typeface="ＭＳ ゴシック" panose="020B0609070205080204" pitchFamily="49" charset="-128"/>
                <a:ea typeface="ＭＳ ゴシック" panose="020B0609070205080204" pitchFamily="49" charset="-128"/>
              </a:rPr>
              <a:t>60,363</a:t>
            </a:r>
            <a:r>
              <a:rPr lang="ja-JP" altLang="en-US" sz="1100" kern="2000" dirty="0">
                <a:latin typeface="ＭＳ ゴシック" panose="020B0609070205080204" pitchFamily="49" charset="-128"/>
                <a:ea typeface="ＭＳ ゴシック" panose="020B0609070205080204" pitchFamily="49" charset="-128"/>
              </a:rPr>
              <a:t>千円（全額譲与税）</a:t>
            </a:r>
            <a:endParaRPr lang="en-US" altLang="ja-JP" sz="11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100" kern="2000" dirty="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実　績</a:t>
            </a:r>
            <a:r>
              <a:rPr lang="en-US" altLang="ja-JP" sz="1100" kern="2000" dirty="0">
                <a:latin typeface="ＭＳ ゴシック" panose="020B0609070205080204" pitchFamily="49" charset="-128"/>
                <a:ea typeface="ＭＳ ゴシック" panose="020B0609070205080204" pitchFamily="49" charset="-128"/>
              </a:rPr>
              <a:t>】</a:t>
            </a:r>
          </a:p>
          <a:p>
            <a:pPr marL="266700" lvl="0" indent="-88900" defTabSz="914400">
              <a:spcBef>
                <a:spcPts val="0"/>
              </a:spcBef>
              <a:spcAft>
                <a:spcPts val="600"/>
              </a:spcAft>
              <a:buNone/>
            </a:pPr>
            <a:r>
              <a:rPr lang="ja-JP" altLang="en-US" sz="1100" kern="2000" dirty="0">
                <a:latin typeface="ＭＳ ゴシック" panose="020B0609070205080204" pitchFamily="49" charset="-128"/>
                <a:ea typeface="ＭＳ ゴシック" panose="020B0609070205080204" pitchFamily="49" charset="-128"/>
              </a:rPr>
              <a:t>  ・府有施設（２施設）の内装木質化や家具什器等の木材利用を実施</a:t>
            </a:r>
            <a:endParaRPr lang="en-US" altLang="ja-JP" sz="11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100" kern="2000" dirty="0">
                <a:latin typeface="ＭＳ ゴシック" panose="020B0609070205080204" pitchFamily="49" charset="-128"/>
                <a:ea typeface="ＭＳ ゴシック" panose="020B0609070205080204" pitchFamily="49" charset="-128"/>
              </a:rPr>
              <a:t>  </a:t>
            </a:r>
            <a:r>
              <a:rPr lang="ja-JP" altLang="en-US" sz="1100" kern="2000" dirty="0">
                <a:latin typeface="ＭＳ ゴシック" panose="020B0609070205080204" pitchFamily="49" charset="-128"/>
                <a:ea typeface="ＭＳ ゴシック" panose="020B0609070205080204" pitchFamily="49" charset="-128"/>
              </a:rPr>
              <a:t>・市町村職員を対象とした</a:t>
            </a:r>
            <a:r>
              <a:rPr lang="ja-JP" altLang="en-US" sz="1100" dirty="0">
                <a:latin typeface="ＭＳ ゴシック" panose="020B0609070205080204" pitchFamily="49" charset="-128"/>
                <a:ea typeface="ＭＳ ゴシック" panose="020B0609070205080204" pitchFamily="49" charset="-128"/>
              </a:rPr>
              <a:t>研修会（</a:t>
            </a:r>
            <a:r>
              <a:rPr lang="ja-JP" altLang="en-US" sz="1100">
                <a:latin typeface="ＭＳ ゴシック" panose="020B0609070205080204" pitchFamily="49" charset="-128"/>
                <a:ea typeface="ＭＳ ゴシック" panose="020B0609070205080204" pitchFamily="49" charset="-128"/>
              </a:rPr>
              <a:t>４回）を実施</a:t>
            </a:r>
            <a:endParaRPr lang="en-US" altLang="ja-JP" sz="1100" kern="2000" dirty="0">
              <a:latin typeface="ＭＳ ゴシック" panose="020B0609070205080204" pitchFamily="49" charset="-128"/>
              <a:ea typeface="ＭＳ ゴシック" panose="020B0609070205080204" pitchFamily="49" charset="-128"/>
            </a:endParaRPr>
          </a:p>
        </p:txBody>
      </p:sp>
      <p:sp>
        <p:nvSpPr>
          <p:cNvPr id="6" name="角丸四角形 21">
            <a:extLst>
              <a:ext uri="{FF2B5EF4-FFF2-40B4-BE49-F238E27FC236}">
                <a16:creationId xmlns:a16="http://schemas.microsoft.com/office/drawing/2014/main" id="{74181735-2F04-43C4-A149-7C05188CD559}"/>
              </a:ext>
            </a:extLst>
          </p:cNvPr>
          <p:cNvSpPr/>
          <p:nvPr/>
        </p:nvSpPr>
        <p:spPr>
          <a:xfrm>
            <a:off x="149019" y="610469"/>
            <a:ext cx="9650763" cy="1711376"/>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9692" spcCol="180000" rtlCol="0" anchor="t" anchorCtr="0">
            <a:noAutofit/>
          </a:bodyPr>
          <a:lstStyle/>
          <a:p>
            <a:pPr marL="171450" indent="-171450">
              <a:lnSpc>
                <a:spcPts val="1000"/>
              </a:lnSpc>
              <a:spcAft>
                <a:spcPts val="208"/>
              </a:spcAft>
              <a:buFont typeface="Wingdings" panose="05000000000000000000" pitchFamily="2" charset="2"/>
              <a:buChar char="Ø"/>
            </a:pPr>
            <a:endParaRPr lang="en-US" altLang="ja-JP" sz="1800" dirty="0">
              <a:solidFill>
                <a:schemeClr val="tx1"/>
              </a:solidFill>
              <a:latin typeface="ＭＳ ゴシック" panose="020B0609070205080204" pitchFamily="49" charset="-128"/>
              <a:ea typeface="ＭＳ ゴシック" panose="020B0609070205080204" pitchFamily="49" charset="-128"/>
            </a:endParaRPr>
          </a:p>
          <a:p>
            <a:pPr marL="171450" indent="-171450">
              <a:lnSpc>
                <a:spcPts val="2100"/>
              </a:lnSpc>
              <a:spcAft>
                <a:spcPts val="208"/>
              </a:spcAft>
              <a:buFont typeface="Wingdings" panose="05000000000000000000" pitchFamily="2" charset="2"/>
              <a:buChar char="Ø"/>
            </a:pPr>
            <a:r>
              <a:rPr lang="ja-JP" altLang="en-US" sz="1800" dirty="0">
                <a:solidFill>
                  <a:schemeClr val="tx1"/>
                </a:solidFill>
                <a:latin typeface="ＭＳ ゴシック" panose="020B0609070205080204" pitchFamily="49" charset="-128"/>
                <a:ea typeface="ＭＳ ゴシック" panose="020B0609070205080204" pitchFamily="49" charset="-128"/>
              </a:rPr>
              <a:t>大阪府では、市町村職員の木材利用に関するノウハウが不足している現状を踏まえ、市町村施設の木材利用のモデルとして、府有施設</a:t>
            </a:r>
            <a:r>
              <a:rPr lang="ja-JP" altLang="en-US" sz="1800" kern="2000" dirty="0">
                <a:latin typeface="ＭＳ ゴシック" panose="020B0609070205080204" pitchFamily="49" charset="-128"/>
                <a:ea typeface="ＭＳ ゴシック" panose="020B0609070205080204" pitchFamily="49" charset="-128"/>
              </a:rPr>
              <a:t>２か所で「内装の木質化」や「家具什器等の木材利用」など府内産木材等を活用した事業を実施しました。</a:t>
            </a:r>
            <a:endParaRPr lang="en-US" altLang="ja-JP" sz="1800" kern="2000" dirty="0">
              <a:latin typeface="ＭＳ ゴシック" panose="020B0609070205080204" pitchFamily="49" charset="-128"/>
              <a:ea typeface="ＭＳ ゴシック" panose="020B0609070205080204" pitchFamily="49" charset="-128"/>
            </a:endParaRPr>
          </a:p>
          <a:p>
            <a:pPr marL="171450" indent="-171450">
              <a:lnSpc>
                <a:spcPts val="2100"/>
              </a:lnSpc>
              <a:spcAft>
                <a:spcPts val="208"/>
              </a:spcAft>
              <a:buFont typeface="Wingdings" panose="05000000000000000000" pitchFamily="2" charset="2"/>
              <a:buChar char="Ø"/>
            </a:pPr>
            <a:r>
              <a:rPr lang="ja-JP" altLang="en-US" sz="1800" kern="2000" dirty="0">
                <a:latin typeface="ＭＳ ゴシック" panose="020B0609070205080204" pitchFamily="49" charset="-128"/>
                <a:ea typeface="ＭＳ ゴシック" panose="020B0609070205080204" pitchFamily="49" charset="-128"/>
              </a:rPr>
              <a:t>併せて、市町村職員を対象とした、什器の製造現場や施工現場で研修会を開催しました。</a:t>
            </a:r>
            <a:br>
              <a:rPr lang="en-US" altLang="ja-JP" sz="1200" dirty="0">
                <a:latin typeface="ＭＳ ゴシック" panose="020B0609070205080204" pitchFamily="49" charset="-128"/>
                <a:ea typeface="ＭＳ ゴシック" panose="020B0609070205080204" pitchFamily="49" charset="-128"/>
              </a:rPr>
            </a:br>
            <a:endParaRPr lang="ja-JP" altLang="en-US" sz="1200" kern="2000" dirty="0">
              <a:latin typeface="ＭＳ ゴシック" panose="020B0609070205080204" pitchFamily="49" charset="-128"/>
              <a:ea typeface="ＭＳ ゴシック" panose="020B0609070205080204" pitchFamily="49" charset="-128"/>
            </a:endParaRPr>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5131278" y="2523189"/>
            <a:ext cx="1749814" cy="31676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事業スキーム</a:t>
            </a: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ja-JP" altLang="en-US" sz="1400" kern="2000" dirty="0">
                <a:latin typeface="メイリオ" panose="020B0604030504040204" pitchFamily="50" charset="-128"/>
                <a:ea typeface="メイリオ" panose="020B0604030504040204" pitchFamily="50" charset="-128"/>
              </a:rPr>
              <a:t>  </a:t>
            </a: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en-US" altLang="ja-JP" sz="1400" dirty="0">
                <a:latin typeface="メイリオ" panose="020B0604030504040204" pitchFamily="50" charset="-128"/>
                <a:ea typeface="メイリオ" panose="020B0604030504040204" pitchFamily="50" charset="-128"/>
              </a:rPr>
              <a:t>      </a:t>
            </a:r>
            <a:endParaRPr lang="en-US" altLang="ja-JP" sz="1400" i="1"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ja-JP" altLang="en-US" sz="1400" kern="2000" dirty="0">
                <a:latin typeface="メイリオ" panose="020B0604030504040204" pitchFamily="50" charset="-128"/>
                <a:ea typeface="メイリオ" panose="020B0604030504040204" pitchFamily="50" charset="-128"/>
              </a:rPr>
              <a:t>　</a:t>
            </a:r>
            <a:endParaRPr lang="en-US" altLang="ja-JP" sz="1400"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kern="2000"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0"/>
            <a:ext cx="9906000" cy="48562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85" b="1"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2000" b="1" dirty="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800" b="1" dirty="0">
                <a:solidFill>
                  <a:schemeClr val="bg1"/>
                </a:solidFill>
                <a:latin typeface="ＤＨＰ特太ゴシック体" panose="020B0500000000000000" pitchFamily="50" charset="-128"/>
                <a:ea typeface="ＤＨＰ特太ゴシック体" panose="020B0500000000000000" pitchFamily="50" charset="-128"/>
              </a:rPr>
              <a:t>（公共施設の木質化モデル事業の実施）</a:t>
            </a:r>
            <a:endParaRPr lang="ja-JP" altLang="en-US" sz="1600"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9166" y="90942"/>
            <a:ext cx="902811" cy="307777"/>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400" dirty="0">
                <a:solidFill>
                  <a:srgbClr val="008000"/>
                </a:solidFill>
              </a:rPr>
              <a:t>木材利用</a:t>
            </a:r>
            <a:endParaRPr kumimoji="1" lang="en-US" altLang="ja-JP" sz="1400" dirty="0">
              <a:solidFill>
                <a:srgbClr val="008000"/>
              </a:solidFill>
            </a:endParaRPr>
          </a:p>
        </p:txBody>
      </p:sp>
      <p:sp>
        <p:nvSpPr>
          <p:cNvPr id="41" name="楕円 40">
            <a:extLst>
              <a:ext uri="{FF2B5EF4-FFF2-40B4-BE49-F238E27FC236}">
                <a16:creationId xmlns:a16="http://schemas.microsoft.com/office/drawing/2014/main" id="{C0B00F6D-E4E8-4A1D-BDC7-3EB12E8BEF6F}"/>
              </a:ext>
            </a:extLst>
          </p:cNvPr>
          <p:cNvSpPr/>
          <p:nvPr/>
        </p:nvSpPr>
        <p:spPr>
          <a:xfrm>
            <a:off x="5512783" y="3547170"/>
            <a:ext cx="389618" cy="4163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府</a:t>
            </a:r>
          </a:p>
        </p:txBody>
      </p:sp>
      <p:sp>
        <p:nvSpPr>
          <p:cNvPr id="43" name="四角形: 角を丸くする 18">
            <a:extLst>
              <a:ext uri="{FF2B5EF4-FFF2-40B4-BE49-F238E27FC236}">
                <a16:creationId xmlns:a16="http://schemas.microsoft.com/office/drawing/2014/main" id="{A7AC4EEC-F738-40FE-8543-A05B2DABC6A9}"/>
              </a:ext>
            </a:extLst>
          </p:cNvPr>
          <p:cNvSpPr/>
          <p:nvPr/>
        </p:nvSpPr>
        <p:spPr>
          <a:xfrm>
            <a:off x="6436212" y="3017911"/>
            <a:ext cx="2231345" cy="13348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19">
            <a:extLst>
              <a:ext uri="{FF2B5EF4-FFF2-40B4-BE49-F238E27FC236}">
                <a16:creationId xmlns:a16="http://schemas.microsoft.com/office/drawing/2014/main" id="{B2552697-F201-4A18-8A82-60C502249FF5}"/>
              </a:ext>
            </a:extLst>
          </p:cNvPr>
          <p:cNvSpPr/>
          <p:nvPr/>
        </p:nvSpPr>
        <p:spPr>
          <a:xfrm>
            <a:off x="6792854" y="2813368"/>
            <a:ext cx="1530946" cy="4090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委託事業者</a:t>
            </a:r>
          </a:p>
        </p:txBody>
      </p:sp>
      <p:sp>
        <p:nvSpPr>
          <p:cNvPr id="45" name="四角形: 角を丸くする 20">
            <a:extLst>
              <a:ext uri="{FF2B5EF4-FFF2-40B4-BE49-F238E27FC236}">
                <a16:creationId xmlns:a16="http://schemas.microsoft.com/office/drawing/2014/main" id="{22567FCF-5816-4169-B256-8F3BC55FC8E2}"/>
              </a:ext>
            </a:extLst>
          </p:cNvPr>
          <p:cNvSpPr/>
          <p:nvPr/>
        </p:nvSpPr>
        <p:spPr>
          <a:xfrm>
            <a:off x="6567669" y="3545603"/>
            <a:ext cx="746285" cy="4125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木質化</a:t>
            </a:r>
            <a:endParaRPr kumimoji="1" lang="en-US" altLang="ja-JP" sz="1200" dirty="0">
              <a:solidFill>
                <a:schemeClr val="tx1"/>
              </a:solidFill>
            </a:endParaRPr>
          </a:p>
          <a:p>
            <a:pPr algn="ctr"/>
            <a:r>
              <a:rPr kumimoji="1" lang="ja-JP" altLang="en-US" sz="1200" dirty="0">
                <a:solidFill>
                  <a:schemeClr val="tx1"/>
                </a:solidFill>
              </a:rPr>
              <a:t>工事</a:t>
            </a:r>
            <a:endParaRPr kumimoji="1" lang="en-US" altLang="ja-JP" sz="1200" dirty="0">
              <a:solidFill>
                <a:schemeClr val="tx1"/>
              </a:solidFill>
            </a:endParaRPr>
          </a:p>
        </p:txBody>
      </p:sp>
      <p:sp>
        <p:nvSpPr>
          <p:cNvPr id="46" name="四角形: 角を丸くする 21">
            <a:extLst>
              <a:ext uri="{FF2B5EF4-FFF2-40B4-BE49-F238E27FC236}">
                <a16:creationId xmlns:a16="http://schemas.microsoft.com/office/drawing/2014/main" id="{8BBC28CA-02EE-47C4-82FE-E7946558CBF1}"/>
              </a:ext>
            </a:extLst>
          </p:cNvPr>
          <p:cNvSpPr/>
          <p:nvPr/>
        </p:nvSpPr>
        <p:spPr>
          <a:xfrm>
            <a:off x="5774958" y="4043182"/>
            <a:ext cx="745445" cy="2509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委託</a:t>
            </a:r>
          </a:p>
        </p:txBody>
      </p:sp>
      <p:sp>
        <p:nvSpPr>
          <p:cNvPr id="51" name="楕円 50">
            <a:extLst>
              <a:ext uri="{FF2B5EF4-FFF2-40B4-BE49-F238E27FC236}">
                <a16:creationId xmlns:a16="http://schemas.microsoft.com/office/drawing/2014/main" id="{C0B00F6D-E4E8-4A1D-BDC7-3EB12E8BEF6F}"/>
              </a:ext>
            </a:extLst>
          </p:cNvPr>
          <p:cNvSpPr/>
          <p:nvPr/>
        </p:nvSpPr>
        <p:spPr>
          <a:xfrm>
            <a:off x="9059817" y="3566499"/>
            <a:ext cx="389618" cy="4198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府</a:t>
            </a:r>
          </a:p>
        </p:txBody>
      </p:sp>
      <p:sp>
        <p:nvSpPr>
          <p:cNvPr id="52" name="矢印: ストライプ 17">
            <a:extLst>
              <a:ext uri="{FF2B5EF4-FFF2-40B4-BE49-F238E27FC236}">
                <a16:creationId xmlns:a16="http://schemas.microsoft.com/office/drawing/2014/main" id="{F10FFD76-F773-4D08-9CFB-BC72C94EF3A8}"/>
              </a:ext>
            </a:extLst>
          </p:cNvPr>
          <p:cNvSpPr/>
          <p:nvPr/>
        </p:nvSpPr>
        <p:spPr>
          <a:xfrm>
            <a:off x="8754035" y="3566499"/>
            <a:ext cx="210027" cy="416345"/>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四角形: 角を丸くする 24">
            <a:extLst>
              <a:ext uri="{FF2B5EF4-FFF2-40B4-BE49-F238E27FC236}">
                <a16:creationId xmlns:a16="http://schemas.microsoft.com/office/drawing/2014/main" id="{D2991C45-B315-4583-8227-9B6C4E6F7864}"/>
              </a:ext>
            </a:extLst>
          </p:cNvPr>
          <p:cNvSpPr/>
          <p:nvPr/>
        </p:nvSpPr>
        <p:spPr>
          <a:xfrm>
            <a:off x="8529396" y="4009354"/>
            <a:ext cx="819883" cy="3066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成果品</a:t>
            </a:r>
          </a:p>
        </p:txBody>
      </p:sp>
      <p:sp>
        <p:nvSpPr>
          <p:cNvPr id="34" name="四角形: 角を丸くする 21">
            <a:extLst>
              <a:ext uri="{FF2B5EF4-FFF2-40B4-BE49-F238E27FC236}">
                <a16:creationId xmlns:a16="http://schemas.microsoft.com/office/drawing/2014/main" id="{8BBC28CA-02EE-47C4-82FE-E7946558CBF1}"/>
              </a:ext>
            </a:extLst>
          </p:cNvPr>
          <p:cNvSpPr/>
          <p:nvPr/>
        </p:nvSpPr>
        <p:spPr>
          <a:xfrm>
            <a:off x="5393569" y="3141878"/>
            <a:ext cx="1174100" cy="2686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プロポーザル</a:t>
            </a:r>
          </a:p>
        </p:txBody>
      </p:sp>
      <p:sp>
        <p:nvSpPr>
          <p:cNvPr id="35" name="四角形: 角を丸くする 20">
            <a:extLst>
              <a:ext uri="{FF2B5EF4-FFF2-40B4-BE49-F238E27FC236}">
                <a16:creationId xmlns:a16="http://schemas.microsoft.com/office/drawing/2014/main" id="{22567FCF-5816-4169-B256-8F3BC55FC8E2}"/>
              </a:ext>
            </a:extLst>
          </p:cNvPr>
          <p:cNvSpPr/>
          <p:nvPr/>
        </p:nvSpPr>
        <p:spPr>
          <a:xfrm>
            <a:off x="7452115" y="3553326"/>
            <a:ext cx="1077281" cy="4163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市町村職員</a:t>
            </a:r>
            <a:endParaRPr kumimoji="1" lang="en-US" altLang="ja-JP" sz="1200" dirty="0">
              <a:solidFill>
                <a:schemeClr val="tx1"/>
              </a:solidFill>
            </a:endParaRPr>
          </a:p>
          <a:p>
            <a:pPr algn="ctr"/>
            <a:r>
              <a:rPr kumimoji="1" lang="ja-JP" altLang="en-US" sz="1200" dirty="0">
                <a:solidFill>
                  <a:schemeClr val="tx1"/>
                </a:solidFill>
              </a:rPr>
              <a:t>研修会</a:t>
            </a:r>
          </a:p>
        </p:txBody>
      </p:sp>
      <p:sp>
        <p:nvSpPr>
          <p:cNvPr id="55" name="矢印: ストライプ 17">
            <a:extLst>
              <a:ext uri="{FF2B5EF4-FFF2-40B4-BE49-F238E27FC236}">
                <a16:creationId xmlns:a16="http://schemas.microsoft.com/office/drawing/2014/main" id="{F10FFD76-F773-4D08-9CFB-BC72C94EF3A8}"/>
              </a:ext>
            </a:extLst>
          </p:cNvPr>
          <p:cNvSpPr/>
          <p:nvPr/>
        </p:nvSpPr>
        <p:spPr>
          <a:xfrm>
            <a:off x="6064293" y="3540048"/>
            <a:ext cx="210027" cy="416345"/>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6" name="表 4">
            <a:extLst>
              <a:ext uri="{FF2B5EF4-FFF2-40B4-BE49-F238E27FC236}">
                <a16:creationId xmlns:a16="http://schemas.microsoft.com/office/drawing/2014/main" id="{DC25DEFF-F570-4EFF-A385-2768EA0EAB9A}"/>
              </a:ext>
            </a:extLst>
          </p:cNvPr>
          <p:cNvGraphicFramePr>
            <a:graphicFrameLocks noGrp="1"/>
          </p:cNvGraphicFramePr>
          <p:nvPr>
            <p:extLst>
              <p:ext uri="{D42A27DB-BD31-4B8C-83A1-F6EECF244321}">
                <p14:modId xmlns:p14="http://schemas.microsoft.com/office/powerpoint/2010/main" val="3961505040"/>
              </p:ext>
            </p:extLst>
          </p:nvPr>
        </p:nvGraphicFramePr>
        <p:xfrm>
          <a:off x="5683574" y="4963363"/>
          <a:ext cx="3500748" cy="1006490"/>
        </p:xfrm>
        <a:graphic>
          <a:graphicData uri="http://schemas.openxmlformats.org/drawingml/2006/table">
            <a:tbl>
              <a:tblPr firstRow="1" bandRow="1">
                <a:tableStyleId>{5C22544A-7EE6-4342-B048-85BDC9FD1C3A}</a:tableStyleId>
              </a:tblPr>
              <a:tblGrid>
                <a:gridCol w="1754822">
                  <a:extLst>
                    <a:ext uri="{9D8B030D-6E8A-4147-A177-3AD203B41FA5}">
                      <a16:colId xmlns:a16="http://schemas.microsoft.com/office/drawing/2014/main" val="1365277361"/>
                    </a:ext>
                  </a:extLst>
                </a:gridCol>
                <a:gridCol w="1745926">
                  <a:extLst>
                    <a:ext uri="{9D8B030D-6E8A-4147-A177-3AD203B41FA5}">
                      <a16:colId xmlns:a16="http://schemas.microsoft.com/office/drawing/2014/main" val="301691098"/>
                    </a:ext>
                  </a:extLst>
                </a:gridCol>
              </a:tblGrid>
              <a:tr h="265421">
                <a:tc>
                  <a:txBody>
                    <a:bodyPr/>
                    <a:lstStyle/>
                    <a:p>
                      <a:pPr algn="l"/>
                      <a:r>
                        <a:rPr kumimoji="1" lang="ja-JP" altLang="en-US" sz="940" b="0" dirty="0">
                          <a:solidFill>
                            <a:schemeClr val="tx1"/>
                          </a:solidFill>
                          <a:latin typeface="+mn-ea"/>
                          <a:ea typeface="+mn-ea"/>
                        </a:rPr>
                        <a:t>①令和４年度譲与額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b="0" dirty="0">
                          <a:solidFill>
                            <a:schemeClr val="tx1"/>
                          </a:solidFill>
                          <a:latin typeface="+mn-ea"/>
                          <a:ea typeface="+mn-ea"/>
                        </a:rPr>
                        <a:t>143,556</a:t>
                      </a:r>
                      <a:r>
                        <a:rPr kumimoji="1" lang="ja-JP" altLang="en-US" sz="940" b="0" dirty="0">
                          <a:solidFill>
                            <a:schemeClr val="tx1"/>
                          </a:solidFill>
                          <a:latin typeface="+mn-ea"/>
                          <a:ea typeface="+mn-ea"/>
                        </a:rPr>
                        <a:t>千円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65421">
                <a:tc>
                  <a:txBody>
                    <a:bodyPr/>
                    <a:lstStyle/>
                    <a:p>
                      <a:pPr algn="l"/>
                      <a:r>
                        <a:rPr kumimoji="1" lang="ja-JP" altLang="en-US" sz="940" b="0" dirty="0">
                          <a:solidFill>
                            <a:schemeClr val="tx1"/>
                          </a:solidFill>
                          <a:latin typeface="+mn-ea"/>
                          <a:ea typeface="+mn-ea"/>
                        </a:rPr>
                        <a:t>②私有林人工林面積（</a:t>
                      </a:r>
                      <a:r>
                        <a:rPr kumimoji="1" lang="en-US" altLang="ja-JP" sz="940" b="0" dirty="0">
                          <a:solidFill>
                            <a:schemeClr val="tx1"/>
                          </a:solidFill>
                          <a:latin typeface="+mn-ea"/>
                          <a:ea typeface="+mn-ea"/>
                        </a:rPr>
                        <a:t>※</a:t>
                      </a:r>
                      <a:r>
                        <a:rPr kumimoji="1" lang="ja-JP" altLang="en-US" sz="940" b="0" dirty="0">
                          <a:solidFill>
                            <a:schemeClr val="tx1"/>
                          </a:solidFill>
                          <a:latin typeface="+mn-ea"/>
                          <a:ea typeface="+mn-ea"/>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b="0" dirty="0">
                          <a:solidFill>
                            <a:schemeClr val="tx1"/>
                          </a:solidFill>
                          <a:latin typeface="+mn-ea"/>
                          <a:ea typeface="+mn-ea"/>
                        </a:rPr>
                        <a:t>26,467ha</a:t>
                      </a:r>
                      <a:endParaRPr kumimoji="1" lang="ja-JP" altLang="en-US" sz="94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37824">
                <a:tc>
                  <a:txBody>
                    <a:bodyPr/>
                    <a:lstStyle/>
                    <a:p>
                      <a:pPr algn="l"/>
                      <a:r>
                        <a:rPr kumimoji="1" lang="ja-JP" altLang="en-US" sz="940" dirty="0">
                          <a:solidFill>
                            <a:schemeClr val="tx1"/>
                          </a:solidFill>
                          <a:latin typeface="+mn-ea"/>
                          <a:ea typeface="+mn-ea"/>
                        </a:rPr>
                        <a:t>③人口（</a:t>
                      </a:r>
                      <a:r>
                        <a:rPr kumimoji="1" lang="en-US" altLang="ja-JP" sz="940" dirty="0">
                          <a:solidFill>
                            <a:schemeClr val="tx1"/>
                          </a:solidFill>
                          <a:latin typeface="+mn-ea"/>
                          <a:ea typeface="+mn-ea"/>
                        </a:rPr>
                        <a:t>※</a:t>
                      </a:r>
                      <a:r>
                        <a:rPr kumimoji="1" lang="ja-JP" altLang="en-US" sz="940" dirty="0">
                          <a:solidFill>
                            <a:schemeClr val="tx1"/>
                          </a:solidFill>
                          <a:latin typeface="+mn-ea"/>
                          <a:ea typeface="+mn-ea"/>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dirty="0">
                          <a:solidFill>
                            <a:schemeClr val="tx1"/>
                          </a:solidFill>
                          <a:latin typeface="+mn-ea"/>
                          <a:ea typeface="+mn-ea"/>
                        </a:rPr>
                        <a:t>8,837,685</a:t>
                      </a:r>
                      <a:r>
                        <a:rPr kumimoji="1" lang="ja-JP" altLang="en-US" sz="940" dirty="0">
                          <a:solidFill>
                            <a:schemeClr val="tx1"/>
                          </a:solidFill>
                          <a:latin typeface="+mn-ea"/>
                          <a:ea typeface="+mn-ea"/>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37824">
                <a:tc>
                  <a:txBody>
                    <a:bodyPr/>
                    <a:lstStyle/>
                    <a:p>
                      <a:pPr algn="l"/>
                      <a:r>
                        <a:rPr kumimoji="1" lang="ja-JP" altLang="en-US" sz="940" dirty="0">
                          <a:solidFill>
                            <a:schemeClr val="tx1"/>
                          </a:solidFill>
                          <a:latin typeface="+mn-ea"/>
                          <a:ea typeface="+mn-ea"/>
                        </a:rPr>
                        <a:t>④林業就業者数（</a:t>
                      </a:r>
                      <a:r>
                        <a:rPr kumimoji="1" lang="en-US" altLang="ja-JP" sz="940" dirty="0">
                          <a:solidFill>
                            <a:schemeClr val="tx1"/>
                          </a:solidFill>
                          <a:latin typeface="+mn-ea"/>
                          <a:ea typeface="+mn-ea"/>
                        </a:rPr>
                        <a:t>※</a:t>
                      </a:r>
                      <a:r>
                        <a:rPr kumimoji="1" lang="ja-JP" altLang="en-US" sz="940" dirty="0">
                          <a:solidFill>
                            <a:schemeClr val="tx1"/>
                          </a:solidFill>
                          <a:latin typeface="+mn-ea"/>
                          <a:ea typeface="+mn-ea"/>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dirty="0">
                          <a:solidFill>
                            <a:schemeClr val="tx1"/>
                          </a:solidFill>
                          <a:latin typeface="+mn-ea"/>
                          <a:ea typeface="+mn-ea"/>
                        </a:rPr>
                        <a:t>367</a:t>
                      </a:r>
                      <a:r>
                        <a:rPr kumimoji="1" lang="ja-JP" altLang="en-US" sz="940" dirty="0">
                          <a:solidFill>
                            <a:schemeClr val="tx1"/>
                          </a:solidFill>
                          <a:latin typeface="+mn-ea"/>
                          <a:ea typeface="+mn-ea"/>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sp>
        <p:nvSpPr>
          <p:cNvPr id="42" name="Text Box 6">
            <a:extLst>
              <a:ext uri="{FF2B5EF4-FFF2-40B4-BE49-F238E27FC236}">
                <a16:creationId xmlns:a16="http://schemas.microsoft.com/office/drawing/2014/main" id="{F99D41E9-9705-4E9E-BF99-DFB81B22D1B6}"/>
              </a:ext>
            </a:extLst>
          </p:cNvPr>
          <p:cNvSpPr txBox="1">
            <a:spLocks noChangeArrowheads="1"/>
          </p:cNvSpPr>
          <p:nvPr/>
        </p:nvSpPr>
        <p:spPr bwMode="auto">
          <a:xfrm>
            <a:off x="5651841" y="6171197"/>
            <a:ext cx="3742408" cy="44600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000"/>
              </a:lnSpc>
              <a:spcBef>
                <a:spcPts val="0"/>
              </a:spcBef>
              <a:spcAft>
                <a:spcPts val="415"/>
              </a:spcAft>
              <a:buNone/>
            </a:pPr>
            <a:r>
              <a:rPr lang="en-US" altLang="ja-JP" sz="930" dirty="0">
                <a:latin typeface="+mn-ea"/>
                <a:ea typeface="+mn-ea"/>
              </a:rPr>
              <a:t>※</a:t>
            </a:r>
            <a:r>
              <a:rPr lang="ja-JP" altLang="en-US" sz="930" dirty="0">
                <a:latin typeface="+mn-ea"/>
                <a:ea typeface="+mn-ea"/>
              </a:rPr>
              <a:t>１：「森林資源現況調査（林野庁、</a:t>
            </a:r>
            <a:r>
              <a:rPr lang="en-US" altLang="ja-JP" sz="930" dirty="0">
                <a:latin typeface="+mn-ea"/>
                <a:ea typeface="+mn-ea"/>
              </a:rPr>
              <a:t>H29.3.31</a:t>
            </a:r>
            <a:r>
              <a:rPr lang="ja-JP" altLang="en-US" sz="930" dirty="0">
                <a:latin typeface="+mn-ea"/>
                <a:ea typeface="+mn-ea"/>
              </a:rPr>
              <a:t>現在）」より</a:t>
            </a:r>
            <a:endParaRPr lang="en-US" altLang="ja-JP" sz="930" dirty="0">
              <a:latin typeface="+mn-ea"/>
              <a:ea typeface="+mn-ea"/>
            </a:endParaRPr>
          </a:p>
          <a:p>
            <a:pPr marL="184636" indent="-61545">
              <a:lnSpc>
                <a:spcPts val="1000"/>
              </a:lnSpc>
              <a:spcBef>
                <a:spcPts val="0"/>
              </a:spcBef>
              <a:spcAft>
                <a:spcPts val="415"/>
              </a:spcAft>
              <a:buNone/>
            </a:pPr>
            <a:r>
              <a:rPr lang="en-US" altLang="ja-JP" sz="930" dirty="0">
                <a:latin typeface="+mn-ea"/>
                <a:ea typeface="+mn-ea"/>
              </a:rPr>
              <a:t>※</a:t>
            </a:r>
            <a:r>
              <a:rPr lang="ja-JP" altLang="en-US" sz="930" dirty="0">
                <a:latin typeface="+mn-ea"/>
                <a:ea typeface="+mn-ea"/>
              </a:rPr>
              <a:t>２：「</a:t>
            </a:r>
            <a:r>
              <a:rPr lang="en-US" altLang="ja-JP" sz="930" dirty="0">
                <a:latin typeface="+mn-ea"/>
                <a:ea typeface="+mn-ea"/>
              </a:rPr>
              <a:t>2020</a:t>
            </a:r>
            <a:r>
              <a:rPr lang="ja-JP" altLang="en-US" sz="930" dirty="0">
                <a:latin typeface="+mn-ea"/>
                <a:ea typeface="+mn-ea"/>
              </a:rPr>
              <a:t>農林業センサスより、３：「</a:t>
            </a:r>
            <a:r>
              <a:rPr lang="en-US" altLang="ja-JP" sz="930" dirty="0">
                <a:latin typeface="+mn-ea"/>
                <a:ea typeface="+mn-ea"/>
              </a:rPr>
              <a:t>H27</a:t>
            </a:r>
            <a:r>
              <a:rPr lang="ja-JP" altLang="en-US" sz="930" dirty="0">
                <a:latin typeface="+mn-ea"/>
                <a:ea typeface="+mn-ea"/>
              </a:rPr>
              <a:t>年国勢調査」より</a:t>
            </a:r>
            <a:endParaRPr lang="en-US" altLang="ja-JP" sz="930" b="1" kern="2000" dirty="0">
              <a:latin typeface="+mn-ea"/>
              <a:ea typeface="+mn-ea"/>
            </a:endParaRPr>
          </a:p>
          <a:p>
            <a:pPr marL="184636" indent="-61545">
              <a:lnSpc>
                <a:spcPts val="1000"/>
              </a:lnSpc>
              <a:spcBef>
                <a:spcPts val="0"/>
              </a:spcBef>
              <a:spcAft>
                <a:spcPts val="415"/>
              </a:spcAft>
              <a:buNone/>
            </a:pPr>
            <a:endParaRPr lang="en-US" altLang="ja-JP" sz="1100" i="1" dirty="0">
              <a:latin typeface="+mn-ea"/>
              <a:ea typeface="+mn-ea"/>
            </a:endParaRPr>
          </a:p>
          <a:p>
            <a:pPr marL="184636" indent="-61545">
              <a:lnSpc>
                <a:spcPts val="10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0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a:p>
            <a:pPr marL="184636" indent="-61545">
              <a:lnSpc>
                <a:spcPts val="10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a:t>
            </a: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p:txBody>
      </p:sp>
      <p:sp>
        <p:nvSpPr>
          <p:cNvPr id="47"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5131278" y="4589049"/>
            <a:ext cx="1749814" cy="40371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solidFill>
                  <a:srgbClr val="00B050"/>
                </a:solidFill>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基礎データ</a:t>
            </a:r>
            <a:endParaRPr lang="en-US" altLang="ja-JP" sz="1400" kern="2000" dirty="0">
              <a:latin typeface="ＭＳ ゴシック" panose="020B0609070205080204" pitchFamily="49" charset="-128"/>
              <a:ea typeface="ＭＳ ゴシック" panose="020B0609070205080204" pitchFamily="49" charset="-128"/>
            </a:endParaRPr>
          </a:p>
        </p:txBody>
      </p:sp>
      <p:pic>
        <p:nvPicPr>
          <p:cNvPr id="28" name="図 27">
            <a:extLst>
              <a:ext uri="{FF2B5EF4-FFF2-40B4-BE49-F238E27FC236}">
                <a16:creationId xmlns:a16="http://schemas.microsoft.com/office/drawing/2014/main" id="{0431C181-1B23-40C7-9BAB-5692B809C6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394" y="4557906"/>
            <a:ext cx="2240454" cy="1493053"/>
          </a:xfrm>
          <a:prstGeom prst="rect">
            <a:avLst/>
          </a:prstGeom>
        </p:spPr>
      </p:pic>
      <p:pic>
        <p:nvPicPr>
          <p:cNvPr id="29" name="図 28">
            <a:extLst>
              <a:ext uri="{FF2B5EF4-FFF2-40B4-BE49-F238E27FC236}">
                <a16:creationId xmlns:a16="http://schemas.microsoft.com/office/drawing/2014/main" id="{D3F851EF-A9D2-4573-875E-1275405ABD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320" y="4548029"/>
            <a:ext cx="2254396" cy="1502930"/>
          </a:xfrm>
          <a:prstGeom prst="rect">
            <a:avLst/>
          </a:prstGeom>
        </p:spPr>
      </p:pic>
      <p:sp>
        <p:nvSpPr>
          <p:cNvPr id="37" name="テキスト ボックス 36">
            <a:extLst>
              <a:ext uri="{FF2B5EF4-FFF2-40B4-BE49-F238E27FC236}">
                <a16:creationId xmlns:a16="http://schemas.microsoft.com/office/drawing/2014/main" id="{F5D702A0-839D-4496-BAFC-6700CD366307}"/>
              </a:ext>
            </a:extLst>
          </p:cNvPr>
          <p:cNvSpPr txBox="1"/>
          <p:nvPr/>
        </p:nvSpPr>
        <p:spPr>
          <a:xfrm>
            <a:off x="-109198" y="6115047"/>
            <a:ext cx="3082500" cy="261610"/>
          </a:xfrm>
          <a:prstGeom prst="rect">
            <a:avLst/>
          </a:prstGeom>
          <a:noFill/>
        </p:spPr>
        <p:txBody>
          <a:bodyPr wrap="square" rtlCol="0">
            <a:spAutoFit/>
          </a:bodyPr>
          <a:lstStyle/>
          <a:p>
            <a:pPr algn="ctr"/>
            <a:r>
              <a:rPr kumimoji="1" lang="ja-JP" altLang="en-US" sz="1100" dirty="0"/>
              <a:t>運転免許試験場の木質化</a:t>
            </a:r>
          </a:p>
        </p:txBody>
      </p:sp>
      <p:sp>
        <p:nvSpPr>
          <p:cNvPr id="38" name="テキスト ボックス 37">
            <a:extLst>
              <a:ext uri="{FF2B5EF4-FFF2-40B4-BE49-F238E27FC236}">
                <a16:creationId xmlns:a16="http://schemas.microsoft.com/office/drawing/2014/main" id="{E2573967-B8C2-4478-850F-07AB0E5FC48F}"/>
              </a:ext>
            </a:extLst>
          </p:cNvPr>
          <p:cNvSpPr txBox="1"/>
          <p:nvPr/>
        </p:nvSpPr>
        <p:spPr>
          <a:xfrm>
            <a:off x="2366790" y="6138294"/>
            <a:ext cx="3082500" cy="261610"/>
          </a:xfrm>
          <a:prstGeom prst="rect">
            <a:avLst/>
          </a:prstGeom>
          <a:noFill/>
        </p:spPr>
        <p:txBody>
          <a:bodyPr wrap="square" rtlCol="0">
            <a:spAutoFit/>
          </a:bodyPr>
          <a:lstStyle/>
          <a:p>
            <a:pPr algn="ctr"/>
            <a:r>
              <a:rPr kumimoji="1" lang="ja-JP" altLang="en-US" sz="1100" dirty="0"/>
              <a:t>パスポートセンターの木質化</a:t>
            </a:r>
          </a:p>
        </p:txBody>
      </p:sp>
      <p:sp>
        <p:nvSpPr>
          <p:cNvPr id="39" name="テキスト ボックス 38">
            <a:extLst>
              <a:ext uri="{FF2B5EF4-FFF2-40B4-BE49-F238E27FC236}">
                <a16:creationId xmlns:a16="http://schemas.microsoft.com/office/drawing/2014/main" id="{CD5CAB0B-2BE6-4D0C-B3D0-721C91F35C44}"/>
              </a:ext>
            </a:extLst>
          </p:cNvPr>
          <p:cNvSpPr txBox="1"/>
          <p:nvPr/>
        </p:nvSpPr>
        <p:spPr>
          <a:xfrm>
            <a:off x="-859473" y="4303226"/>
            <a:ext cx="3082500" cy="261610"/>
          </a:xfrm>
          <a:prstGeom prst="rect">
            <a:avLst/>
          </a:prstGeom>
          <a:noFill/>
        </p:spPr>
        <p:txBody>
          <a:bodyPr wrap="square" rtlCol="0">
            <a:spAutoFit/>
          </a:bodyPr>
          <a:lstStyle/>
          <a:p>
            <a:pPr algn="ctr"/>
            <a:r>
              <a:rPr kumimoji="1" lang="ja-JP" altLang="en-US" sz="1100" dirty="0"/>
              <a:t>木質化事例</a:t>
            </a:r>
          </a:p>
        </p:txBody>
      </p:sp>
      <p:sp>
        <p:nvSpPr>
          <p:cNvPr id="48" name="テキスト ボックス 47">
            <a:extLst>
              <a:ext uri="{FF2B5EF4-FFF2-40B4-BE49-F238E27FC236}">
                <a16:creationId xmlns:a16="http://schemas.microsoft.com/office/drawing/2014/main" id="{81A65BA1-835B-4AAB-A089-FFFC4EB74810}"/>
              </a:ext>
            </a:extLst>
          </p:cNvPr>
          <p:cNvSpPr txBox="1"/>
          <p:nvPr/>
        </p:nvSpPr>
        <p:spPr>
          <a:xfrm>
            <a:off x="1390672" y="4553700"/>
            <a:ext cx="1078768" cy="276999"/>
          </a:xfrm>
          <a:prstGeom prst="rect">
            <a:avLst/>
          </a:prstGeom>
          <a:solidFill>
            <a:schemeClr val="bg1"/>
          </a:solidFill>
          <a:ln w="6350">
            <a:noFill/>
          </a:ln>
        </p:spPr>
        <p:txBody>
          <a:bodyPr wrap="square" lIns="0" tIns="0" rIns="0" bIns="0" rtlCol="0">
            <a:spAutoFit/>
          </a:bodyPr>
          <a:lstStyle/>
          <a:p>
            <a:pPr algn="ctr"/>
            <a:r>
              <a:rPr lang="zh-CN" altLang="en-US" sz="900" dirty="0">
                <a:latin typeface="游ゴシック Light" panose="020B0300000000000000" pitchFamily="50" charset="-128"/>
                <a:ea typeface="游ゴシック Light" panose="020B0300000000000000" pitchFamily="50" charset="-128"/>
              </a:rPr>
              <a:t>木材使用量</a:t>
            </a:r>
            <a:r>
              <a:rPr lang="en-US" altLang="zh-CN" sz="900" dirty="0">
                <a:latin typeface="游ゴシック Light" panose="020B0300000000000000" pitchFamily="50" charset="-128"/>
                <a:ea typeface="游ゴシック Light" panose="020B0300000000000000" pitchFamily="50" charset="-128"/>
              </a:rPr>
              <a:t>13.64㎥</a:t>
            </a:r>
          </a:p>
          <a:p>
            <a:pPr algn="ctr"/>
            <a:r>
              <a:rPr lang="en-US" altLang="zh-CN" sz="900" dirty="0">
                <a:latin typeface="游ゴシック Light" panose="020B0300000000000000" pitchFamily="50" charset="-128"/>
                <a:ea typeface="游ゴシック Light" panose="020B0300000000000000" pitchFamily="50" charset="-128"/>
              </a:rPr>
              <a:t>(</a:t>
            </a:r>
            <a:r>
              <a:rPr lang="zh-CN" altLang="en-US" sz="900" dirty="0">
                <a:latin typeface="游ゴシック Light" panose="020B0300000000000000" pitchFamily="50" charset="-128"/>
                <a:ea typeface="游ゴシック Light" panose="020B0300000000000000" pitchFamily="50" charset="-128"/>
              </a:rPr>
              <a:t>府内産木材</a:t>
            </a:r>
            <a:r>
              <a:rPr lang="en-US" altLang="zh-CN" sz="900" dirty="0">
                <a:latin typeface="游ゴシック Light" panose="020B0300000000000000" pitchFamily="50" charset="-128"/>
                <a:ea typeface="游ゴシック Light" panose="020B0300000000000000" pitchFamily="50" charset="-128"/>
              </a:rPr>
              <a:t>97</a:t>
            </a:r>
            <a:r>
              <a:rPr lang="zh-CN" altLang="en-US" sz="900" dirty="0">
                <a:latin typeface="游ゴシック Light" panose="020B0300000000000000" pitchFamily="50" charset="-128"/>
                <a:ea typeface="游ゴシック Light" panose="020B0300000000000000" pitchFamily="50" charset="-128"/>
              </a:rPr>
              <a:t>％</a:t>
            </a:r>
            <a:r>
              <a:rPr lang="en-US" altLang="zh-CN" sz="900" dirty="0">
                <a:latin typeface="游ゴシック Light" panose="020B0300000000000000" pitchFamily="50" charset="-128"/>
                <a:ea typeface="游ゴシック Light" panose="020B0300000000000000" pitchFamily="50" charset="-128"/>
              </a:rPr>
              <a:t>)</a:t>
            </a:r>
            <a:r>
              <a:rPr lang="ja-JP" altLang="en-US" sz="900" dirty="0">
                <a:latin typeface="游ゴシック Light" panose="020B0300000000000000" pitchFamily="50" charset="-128"/>
                <a:ea typeface="游ゴシック Light" panose="020B0300000000000000" pitchFamily="50" charset="-128"/>
              </a:rPr>
              <a:t>　　</a:t>
            </a:r>
            <a:endParaRPr lang="en-US" altLang="ja-JP" sz="900" dirty="0">
              <a:latin typeface="游ゴシック Light" panose="020B0300000000000000" pitchFamily="50" charset="-128"/>
              <a:ea typeface="游ゴシック Light" panose="020B0300000000000000" pitchFamily="50" charset="-128"/>
            </a:endParaRPr>
          </a:p>
        </p:txBody>
      </p:sp>
      <p:sp>
        <p:nvSpPr>
          <p:cNvPr id="49" name="テキスト ボックス 48">
            <a:extLst>
              <a:ext uri="{FF2B5EF4-FFF2-40B4-BE49-F238E27FC236}">
                <a16:creationId xmlns:a16="http://schemas.microsoft.com/office/drawing/2014/main" id="{195378B7-DDC0-4D08-9BCF-90ACA27FFBE0}"/>
              </a:ext>
            </a:extLst>
          </p:cNvPr>
          <p:cNvSpPr txBox="1"/>
          <p:nvPr/>
        </p:nvSpPr>
        <p:spPr>
          <a:xfrm>
            <a:off x="3886107" y="4571067"/>
            <a:ext cx="1078768" cy="276999"/>
          </a:xfrm>
          <a:prstGeom prst="rect">
            <a:avLst/>
          </a:prstGeom>
          <a:solidFill>
            <a:schemeClr val="bg1"/>
          </a:solidFill>
          <a:ln w="6350">
            <a:noFill/>
          </a:ln>
        </p:spPr>
        <p:txBody>
          <a:bodyPr wrap="square" lIns="0" tIns="0" rIns="0" bIns="0" rtlCol="0">
            <a:spAutoFit/>
          </a:bodyPr>
          <a:lstStyle/>
          <a:p>
            <a:pPr algn="ctr"/>
            <a:r>
              <a:rPr lang="zh-CN" altLang="en-US" sz="900" dirty="0">
                <a:latin typeface="游ゴシック Light" panose="020B0300000000000000" pitchFamily="50" charset="-128"/>
                <a:ea typeface="游ゴシック Light" panose="020B0300000000000000" pitchFamily="50" charset="-128"/>
              </a:rPr>
              <a:t>木材使用量</a:t>
            </a:r>
            <a:r>
              <a:rPr lang="en-US" altLang="zh-CN" sz="900" dirty="0">
                <a:latin typeface="游ゴシック Light" panose="020B0300000000000000" pitchFamily="50" charset="-128"/>
                <a:ea typeface="游ゴシック Light" panose="020B0300000000000000" pitchFamily="50" charset="-128"/>
              </a:rPr>
              <a:t>11.42㎥</a:t>
            </a:r>
          </a:p>
          <a:p>
            <a:pPr algn="ctr"/>
            <a:r>
              <a:rPr lang="en-US" altLang="zh-CN" sz="900" dirty="0">
                <a:latin typeface="游ゴシック Light" panose="020B0300000000000000" pitchFamily="50" charset="-128"/>
                <a:ea typeface="游ゴシック Light" panose="020B0300000000000000" pitchFamily="50" charset="-128"/>
              </a:rPr>
              <a:t>(</a:t>
            </a:r>
            <a:r>
              <a:rPr lang="zh-CN" altLang="en-US" sz="900" dirty="0">
                <a:latin typeface="游ゴシック Light" panose="020B0300000000000000" pitchFamily="50" charset="-128"/>
                <a:ea typeface="游ゴシック Light" panose="020B0300000000000000" pitchFamily="50" charset="-128"/>
              </a:rPr>
              <a:t>府内産木材</a:t>
            </a:r>
            <a:r>
              <a:rPr lang="en-US" altLang="zh-CN" sz="900" dirty="0">
                <a:latin typeface="游ゴシック Light" panose="020B0300000000000000" pitchFamily="50" charset="-128"/>
                <a:ea typeface="游ゴシック Light" panose="020B0300000000000000" pitchFamily="50" charset="-128"/>
              </a:rPr>
              <a:t>97</a:t>
            </a:r>
            <a:r>
              <a:rPr lang="zh-CN" altLang="en-US" sz="900" dirty="0">
                <a:latin typeface="游ゴシック Light" panose="020B0300000000000000" pitchFamily="50" charset="-128"/>
                <a:ea typeface="游ゴシック Light" panose="020B0300000000000000" pitchFamily="50" charset="-128"/>
              </a:rPr>
              <a:t>％</a:t>
            </a:r>
            <a:r>
              <a:rPr lang="en-US" altLang="zh-CN" sz="900" dirty="0">
                <a:latin typeface="游ゴシック Light" panose="020B0300000000000000" pitchFamily="50" charset="-128"/>
                <a:ea typeface="游ゴシック Light" panose="020B0300000000000000" pitchFamily="50" charset="-128"/>
              </a:rPr>
              <a:t>)</a:t>
            </a:r>
            <a:r>
              <a:rPr lang="ja-JP" altLang="en-US" sz="900" dirty="0">
                <a:latin typeface="游ゴシック Light" panose="020B0300000000000000" pitchFamily="50" charset="-128"/>
                <a:ea typeface="游ゴシック Light" panose="020B0300000000000000" pitchFamily="50" charset="-128"/>
              </a:rPr>
              <a:t>　　</a:t>
            </a:r>
            <a:endParaRPr lang="en-US" altLang="ja-JP" sz="900" dirty="0">
              <a:latin typeface="游ゴシック Light" panose="020B0300000000000000" pitchFamily="50" charset="-128"/>
              <a:ea typeface="游ゴシック Light" panose="020B0300000000000000" pitchFamily="50" charset="-128"/>
            </a:endParaRPr>
          </a:p>
        </p:txBody>
      </p:sp>
    </p:spTree>
    <p:extLst>
      <p:ext uri="{BB962C8B-B14F-4D97-AF65-F5344CB8AC3E}">
        <p14:creationId xmlns:p14="http://schemas.microsoft.com/office/powerpoint/2010/main" val="39618433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1106</Words>
  <Application>Microsoft Office PowerPoint</Application>
  <PresentationFormat>A4 210 x 297 mm</PresentationFormat>
  <Paragraphs>190</Paragraphs>
  <Slides>4</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vt:i4>
      </vt:variant>
    </vt:vector>
  </HeadingPairs>
  <TitlesOfParts>
    <vt:vector size="16" baseType="lpstr">
      <vt:lpstr>BIZ UDPゴシック</vt:lpstr>
      <vt:lpstr>ＤＨＰ特太ゴシック体</vt:lpstr>
      <vt:lpstr>HG丸ｺﾞｼｯｸM-PRO</vt:lpstr>
      <vt:lpstr>ＭＳ ゴシック</vt:lpstr>
      <vt:lpstr>メイリオ</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2023-11-30T00:55:31Z</dcterms:modified>
</cp:coreProperties>
</file>