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5"/>
  </p:notesMasterIdLst>
  <p:sldIdLst>
    <p:sldId id="312" r:id="rId2"/>
    <p:sldId id="310" r:id="rId3"/>
    <p:sldId id="311" r:id="rId4"/>
  </p:sldIdLst>
  <p:sldSz cx="9906000" cy="6858000" type="A4"/>
  <p:notesSz cx="6646863" cy="9777413"/>
  <p:defaultTextStyle>
    <a:defPPr>
      <a:defRPr lang="en-US"/>
    </a:defPPr>
    <a:lvl1pPr marL="0" algn="l" defTabSz="331561" rtl="0" eaLnBrk="1" latinLnBrk="0" hangingPunct="1">
      <a:defRPr sz="1305" kern="1200">
        <a:solidFill>
          <a:schemeClr val="tx1"/>
        </a:solidFill>
        <a:latin typeface="+mn-lt"/>
        <a:ea typeface="+mn-ea"/>
        <a:cs typeface="+mn-cs"/>
      </a:defRPr>
    </a:lvl1pPr>
    <a:lvl2pPr marL="331561" algn="l" defTabSz="331561" rtl="0" eaLnBrk="1" latinLnBrk="0" hangingPunct="1">
      <a:defRPr sz="1305" kern="1200">
        <a:solidFill>
          <a:schemeClr val="tx1"/>
        </a:solidFill>
        <a:latin typeface="+mn-lt"/>
        <a:ea typeface="+mn-ea"/>
        <a:cs typeface="+mn-cs"/>
      </a:defRPr>
    </a:lvl2pPr>
    <a:lvl3pPr marL="663123" algn="l" defTabSz="331561" rtl="0" eaLnBrk="1" latinLnBrk="0" hangingPunct="1">
      <a:defRPr sz="1305" kern="1200">
        <a:solidFill>
          <a:schemeClr val="tx1"/>
        </a:solidFill>
        <a:latin typeface="+mn-lt"/>
        <a:ea typeface="+mn-ea"/>
        <a:cs typeface="+mn-cs"/>
      </a:defRPr>
    </a:lvl3pPr>
    <a:lvl4pPr marL="994684" algn="l" defTabSz="331561" rtl="0" eaLnBrk="1" latinLnBrk="0" hangingPunct="1">
      <a:defRPr sz="1305" kern="1200">
        <a:solidFill>
          <a:schemeClr val="tx1"/>
        </a:solidFill>
        <a:latin typeface="+mn-lt"/>
        <a:ea typeface="+mn-ea"/>
        <a:cs typeface="+mn-cs"/>
      </a:defRPr>
    </a:lvl4pPr>
    <a:lvl5pPr marL="1326246" algn="l" defTabSz="331561" rtl="0" eaLnBrk="1" latinLnBrk="0" hangingPunct="1">
      <a:defRPr sz="1305" kern="1200">
        <a:solidFill>
          <a:schemeClr val="tx1"/>
        </a:solidFill>
        <a:latin typeface="+mn-lt"/>
        <a:ea typeface="+mn-ea"/>
        <a:cs typeface="+mn-cs"/>
      </a:defRPr>
    </a:lvl5pPr>
    <a:lvl6pPr marL="1657807" algn="l" defTabSz="331561" rtl="0" eaLnBrk="1" latinLnBrk="0" hangingPunct="1">
      <a:defRPr sz="1305" kern="1200">
        <a:solidFill>
          <a:schemeClr val="tx1"/>
        </a:solidFill>
        <a:latin typeface="+mn-lt"/>
        <a:ea typeface="+mn-ea"/>
        <a:cs typeface="+mn-cs"/>
      </a:defRPr>
    </a:lvl6pPr>
    <a:lvl7pPr marL="1989369" algn="l" defTabSz="331561" rtl="0" eaLnBrk="1" latinLnBrk="0" hangingPunct="1">
      <a:defRPr sz="1305" kern="1200">
        <a:solidFill>
          <a:schemeClr val="tx1"/>
        </a:solidFill>
        <a:latin typeface="+mn-lt"/>
        <a:ea typeface="+mn-ea"/>
        <a:cs typeface="+mn-cs"/>
      </a:defRPr>
    </a:lvl7pPr>
    <a:lvl8pPr marL="2320930" algn="l" defTabSz="331561" rtl="0" eaLnBrk="1" latinLnBrk="0" hangingPunct="1">
      <a:defRPr sz="1305" kern="1200">
        <a:solidFill>
          <a:schemeClr val="tx1"/>
        </a:solidFill>
        <a:latin typeface="+mn-lt"/>
        <a:ea typeface="+mn-ea"/>
        <a:cs typeface="+mn-cs"/>
      </a:defRPr>
    </a:lvl8pPr>
    <a:lvl9pPr marL="2652492" algn="l" defTabSz="331561"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ACF4677E-8BD2-47ae-8A1F-98590045965D"/>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TxStyle/>
      <a:tcStyle>
        <a:tcBdr/>
        <a:fill>
          <a:solidFill>
            <a:schemeClr val="dk1">
              <a:tint val="40000"/>
            </a:schemeClr>
          </a:solidFill>
        </a:fill>
      </a:tcStyle>
    </a:band1H>
    <a:band2H>
      <a:tcTxStyle/>
      <a:tcStyle>
        <a:tcBdr/>
      </a:tcStyle>
    </a:band2H>
    <a:band1V>
      <a:tcTxStyle/>
      <a:tcStyle>
        <a:tcBdr/>
        <a:fill>
          <a:solidFill>
            <a:schemeClr val="dk1">
              <a:tint val="40000"/>
            </a:schemeClr>
          </a:solidFill>
        </a:fill>
      </a:tcStyle>
    </a:band1V>
    <a:band2V>
      <a:tcTxStyle/>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706" autoAdjust="0"/>
  </p:normalViewPr>
  <p:slideViewPr>
    <p:cSldViewPr snapToGrid="0">
      <p:cViewPr varScale="1">
        <p:scale>
          <a:sx n="78" d="100"/>
          <a:sy n="78" d="100"/>
        </p:scale>
        <p:origin x="1086" y="96"/>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1"/>
            <a:ext cx="2880308" cy="490569"/>
          </a:xfrm>
          <a:prstGeom prst="rect">
            <a:avLst/>
          </a:prstGeom>
        </p:spPr>
        <p:txBody>
          <a:bodyPr vert="horz" lIns="89663" tIns="44832" rIns="89663" bIns="44832"/>
          <a:lstStyle>
            <a:lvl1pPr algn="l">
              <a:defRPr sz="1200"/>
            </a:lvl1pPr>
          </a:lstStyle>
          <a:p>
            <a:pPr lvl="0">
              <a:defRPr lang="ja-JP" altLang="en-US"/>
            </a:pPr>
            <a:endParaRPr lang="ja-JP" altLang="en-US"/>
          </a:p>
        </p:txBody>
      </p:sp>
      <p:sp>
        <p:nvSpPr>
          <p:cNvPr id="1101" name="日付プレースホルダー 2"/>
          <p:cNvSpPr>
            <a:spLocks noGrp="1"/>
          </p:cNvSpPr>
          <p:nvPr>
            <p:ph type="dt" idx="1"/>
          </p:nvPr>
        </p:nvSpPr>
        <p:spPr>
          <a:xfrm>
            <a:off x="3765018" y="1"/>
            <a:ext cx="2880308" cy="490569"/>
          </a:xfrm>
          <a:prstGeom prst="rect">
            <a:avLst/>
          </a:prstGeom>
        </p:spPr>
        <p:txBody>
          <a:bodyPr vert="horz" lIns="89663" tIns="44832" rIns="89663" bIns="44832"/>
          <a:lstStyle>
            <a:lvl1pPr algn="r">
              <a:defRPr sz="1200"/>
            </a:lvl1pPr>
          </a:lstStyle>
          <a:p>
            <a:pPr lvl="0">
              <a:defRPr lang="ja-JP" altLang="en-US"/>
            </a:pPr>
            <a:fld id="{C0FFB23F-1487-4A30-A008-FE07926C955B}" type="datetime1">
              <a:rPr lang="ja-JP" altLang="en-US"/>
              <a:pPr lvl="0">
                <a:defRPr lang="ja-JP" altLang="en-US"/>
              </a:pPr>
              <a:t>2022/11/2</a:t>
            </a:fld>
            <a:endParaRPr lang="ja-JP" altLang="en-US"/>
          </a:p>
        </p:txBody>
      </p:sp>
      <p:sp>
        <p:nvSpPr>
          <p:cNvPr id="1102" name="スライド イメージ プレースホルダー 3"/>
          <p:cNvSpPr>
            <a:spLocks noGrp="1" noRot="1" noChangeAspect="1" noTextEdit="1"/>
          </p:cNvSpPr>
          <p:nvPr>
            <p:ph type="sldImg" idx="2"/>
          </p:nvPr>
        </p:nvSpPr>
        <p:spPr>
          <a:xfrm>
            <a:off x="939800" y="1222375"/>
            <a:ext cx="4767263" cy="3300413"/>
          </a:xfrm>
          <a:prstGeom prst="rect">
            <a:avLst/>
          </a:prstGeom>
          <a:noFill/>
          <a:ln w="12700">
            <a:solidFill>
              <a:prstClr val="black"/>
            </a:solidFill>
          </a:ln>
        </p:spPr>
        <p:txBody>
          <a:bodyPr vert="horz" lIns="89663" tIns="44832" rIns="89663" bIns="44832" anchor="ctr"/>
          <a:lstStyle/>
          <a:p>
            <a:pPr lvl="0">
              <a:defRPr lang="ja-JP" altLang="en-US"/>
            </a:pPr>
            <a:endParaRPr lang="ja-JP" altLang="en-US"/>
          </a:p>
        </p:txBody>
      </p:sp>
      <p:sp>
        <p:nvSpPr>
          <p:cNvPr id="1103" name="ノート プレースホルダー 4"/>
          <p:cNvSpPr>
            <a:spLocks noGrp="1"/>
          </p:cNvSpPr>
          <p:nvPr>
            <p:ph type="body" sz="quarter" idx="3"/>
          </p:nvPr>
        </p:nvSpPr>
        <p:spPr>
          <a:xfrm>
            <a:off x="664687" y="4705381"/>
            <a:ext cx="5317490" cy="3849856"/>
          </a:xfrm>
          <a:prstGeom prst="rect">
            <a:avLst/>
          </a:prstGeom>
        </p:spPr>
        <p:txBody>
          <a:bodyPr vert="horz" lIns="89663" tIns="44832" rIns="89663" bIns="44832"/>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1104" name="フッター プレースホルダー 5"/>
          <p:cNvSpPr>
            <a:spLocks noGrp="1"/>
          </p:cNvSpPr>
          <p:nvPr>
            <p:ph type="ftr" sz="quarter" idx="4"/>
          </p:nvPr>
        </p:nvSpPr>
        <p:spPr>
          <a:xfrm>
            <a:off x="0" y="9286847"/>
            <a:ext cx="2880308" cy="490568"/>
          </a:xfrm>
          <a:prstGeom prst="rect">
            <a:avLst/>
          </a:prstGeom>
        </p:spPr>
        <p:txBody>
          <a:bodyPr vert="horz" lIns="89663" tIns="44832" rIns="89663" bIns="44832" anchor="b"/>
          <a:lstStyle>
            <a:lvl1pPr algn="l">
              <a:defRPr sz="1200"/>
            </a:lvl1pPr>
          </a:lstStyle>
          <a:p>
            <a:pPr lvl="0">
              <a:defRPr lang="ja-JP" altLang="en-US"/>
            </a:pPr>
            <a:endParaRPr lang="ja-JP" altLang="en-US"/>
          </a:p>
        </p:txBody>
      </p:sp>
      <p:sp>
        <p:nvSpPr>
          <p:cNvPr id="1105" name="スライド番号プレースホルダー 6"/>
          <p:cNvSpPr>
            <a:spLocks noGrp="1"/>
          </p:cNvSpPr>
          <p:nvPr>
            <p:ph type="sldNum" sz="quarter" idx="5"/>
          </p:nvPr>
        </p:nvSpPr>
        <p:spPr>
          <a:xfrm>
            <a:off x="3765018" y="9286847"/>
            <a:ext cx="2880308" cy="490568"/>
          </a:xfrm>
          <a:prstGeom prst="rect">
            <a:avLst/>
          </a:prstGeom>
        </p:spPr>
        <p:txBody>
          <a:bodyPr vert="horz" lIns="89663" tIns="44832" rIns="89663" bIns="44832" anchor="b"/>
          <a:lstStyle>
            <a:lvl1pPr algn="r">
              <a:defRPr sz="1200"/>
            </a:lvl1pPr>
          </a:lstStyle>
          <a:p>
            <a:pPr lvl="0">
              <a:defRPr lang="ja-JP" altLang="en-US"/>
            </a:pPr>
            <a:fld id="{FB098A5A-A7A8-4A8C-BADD-04B4011C9DB2}" type="slidenum">
              <a:rPr lang="ja-JP" altLang="en-US"/>
              <a:pPr lvl="0">
                <a:def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663123" rtl="0" eaLnBrk="1" latinLnBrk="0" hangingPunct="1">
      <a:defRPr kumimoji="1" sz="870" kern="1200">
        <a:solidFill>
          <a:schemeClr val="tx1"/>
        </a:solidFill>
        <a:latin typeface="+mn-lt"/>
        <a:ea typeface="+mn-ea"/>
        <a:cs typeface="+mn-cs"/>
      </a:defRPr>
    </a:lvl1pPr>
    <a:lvl2pPr marL="331561" algn="l" defTabSz="663123" rtl="0" eaLnBrk="1" latinLnBrk="0" hangingPunct="1">
      <a:defRPr kumimoji="1" sz="870" kern="1200">
        <a:solidFill>
          <a:schemeClr val="tx1"/>
        </a:solidFill>
        <a:latin typeface="+mn-lt"/>
        <a:ea typeface="+mn-ea"/>
        <a:cs typeface="+mn-cs"/>
      </a:defRPr>
    </a:lvl2pPr>
    <a:lvl3pPr marL="663123" algn="l" defTabSz="663123" rtl="0" eaLnBrk="1" latinLnBrk="0" hangingPunct="1">
      <a:defRPr kumimoji="1" sz="870" kern="1200">
        <a:solidFill>
          <a:schemeClr val="tx1"/>
        </a:solidFill>
        <a:latin typeface="+mn-lt"/>
        <a:ea typeface="+mn-ea"/>
        <a:cs typeface="+mn-cs"/>
      </a:defRPr>
    </a:lvl3pPr>
    <a:lvl4pPr marL="994684" algn="l" defTabSz="663123" rtl="0" eaLnBrk="1" latinLnBrk="0" hangingPunct="1">
      <a:defRPr kumimoji="1" sz="870" kern="1200">
        <a:solidFill>
          <a:schemeClr val="tx1"/>
        </a:solidFill>
        <a:latin typeface="+mn-lt"/>
        <a:ea typeface="+mn-ea"/>
        <a:cs typeface="+mn-cs"/>
      </a:defRPr>
    </a:lvl4pPr>
    <a:lvl5pPr marL="1326246" algn="l" defTabSz="663123" rtl="0" eaLnBrk="1" latinLnBrk="0" hangingPunct="1">
      <a:defRPr kumimoji="1" sz="870" kern="1200">
        <a:solidFill>
          <a:schemeClr val="tx1"/>
        </a:solidFill>
        <a:latin typeface="+mn-lt"/>
        <a:ea typeface="+mn-ea"/>
        <a:cs typeface="+mn-cs"/>
      </a:defRPr>
    </a:lvl5pPr>
    <a:lvl6pPr marL="1657807" algn="l" defTabSz="663123" rtl="0" eaLnBrk="1" latinLnBrk="0" hangingPunct="1">
      <a:defRPr kumimoji="1" sz="870" kern="1200">
        <a:solidFill>
          <a:schemeClr val="tx1"/>
        </a:solidFill>
        <a:latin typeface="+mn-lt"/>
        <a:ea typeface="+mn-ea"/>
        <a:cs typeface="+mn-cs"/>
      </a:defRPr>
    </a:lvl6pPr>
    <a:lvl7pPr marL="1989369" algn="l" defTabSz="663123" rtl="0" eaLnBrk="1" latinLnBrk="0" hangingPunct="1">
      <a:defRPr kumimoji="1" sz="870" kern="1200">
        <a:solidFill>
          <a:schemeClr val="tx1"/>
        </a:solidFill>
        <a:latin typeface="+mn-lt"/>
        <a:ea typeface="+mn-ea"/>
        <a:cs typeface="+mn-cs"/>
      </a:defRPr>
    </a:lvl7pPr>
    <a:lvl8pPr marL="2320930" algn="l" defTabSz="663123" rtl="0" eaLnBrk="1" latinLnBrk="0" hangingPunct="1">
      <a:defRPr kumimoji="1" sz="870" kern="1200">
        <a:solidFill>
          <a:schemeClr val="tx1"/>
        </a:solidFill>
        <a:latin typeface="+mn-lt"/>
        <a:ea typeface="+mn-ea"/>
        <a:cs typeface="+mn-cs"/>
      </a:defRPr>
    </a:lvl8pPr>
    <a:lvl9pPr marL="2652492" algn="l" defTabSz="663123" rtl="0" eaLnBrk="1" latinLnBrk="0" hangingPunct="1">
      <a:defRPr kumimoji="1" sz="8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3115"/>
            </a:lvl1pPr>
          </a:lstStyle>
          <a:p>
            <a:r>
              <a:rPr lang="ja-JP" altLang="en-US"/>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56780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69010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3" y="365126"/>
            <a:ext cx="2135981"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81039" y="365126"/>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06538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24318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80" y="1709740"/>
            <a:ext cx="8543925" cy="2852737"/>
          </a:xfrm>
        </p:spPr>
        <p:txBody>
          <a:bodyPr anchor="b"/>
          <a:lstStyle>
            <a:lvl1pPr>
              <a:defRPr sz="3115"/>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75880" y="4589465"/>
            <a:ext cx="8543925"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9782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74188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9" y="365127"/>
            <a:ext cx="8543925"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82329" y="1681164"/>
            <a:ext cx="4190702"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58" name="Content Placeholder 3"/>
          <p:cNvSpPr>
            <a:spLocks noGrp="1"/>
          </p:cNvSpPr>
          <p:nvPr>
            <p:ph sz="half" idx="2"/>
          </p:nvPr>
        </p:nvSpPr>
        <p:spPr>
          <a:xfrm>
            <a:off x="682329" y="2505076"/>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5014914" y="1681164"/>
            <a:ext cx="4211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60" name="Content Placeholder 5"/>
          <p:cNvSpPr>
            <a:spLocks noGrp="1"/>
          </p:cNvSpPr>
          <p:nvPr>
            <p:ph sz="quarter" idx="4"/>
          </p:nvPr>
        </p:nvSpPr>
        <p:spPr>
          <a:xfrm>
            <a:off x="5014914" y="2505076"/>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1482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41094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41264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75" name="Content Placeholder 2"/>
          <p:cNvSpPr>
            <a:spLocks noGrp="1"/>
          </p:cNvSpPr>
          <p:nvPr>
            <p:ph idx="1"/>
          </p:nvPr>
        </p:nvSpPr>
        <p:spPr>
          <a:xfrm>
            <a:off x="4211341" y="987428"/>
            <a:ext cx="5014913"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90359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4211341" y="987428"/>
            <a:ext cx="5014913"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8481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8DE816DB-5F52-42B5-AC6A-C5F6F05D82CB}" type="datetimeFigureOut">
              <a:rPr kumimoji="1" lang="ja-JP" altLang="en-US" smtClean="0"/>
              <a:t>2022/11/2</a:t>
            </a:fld>
            <a:endParaRPr kumimoji="1" lang="ja-JP" altLang="en-US"/>
          </a:p>
        </p:txBody>
      </p:sp>
      <p:sp>
        <p:nvSpPr>
          <p:cNvPr id="1028"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47187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4779" rtl="0" eaLnBrk="1" latinLnBrk="0" hangingPunct="1">
        <a:lnSpc>
          <a:spcPct val="90000"/>
        </a:lnSpc>
        <a:spcBef>
          <a:spcPct val="0"/>
        </a:spcBef>
        <a:buNone/>
        <a:defRPr kumimoji="1"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kumimoji="1"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kumimoji="1"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kumimoji="1"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9pPr>
    </p:bodyStyle>
    <p:otherStyle>
      <a:defPPr>
        <a:defRPr lang="en-US"/>
      </a:defPPr>
      <a:lvl1pPr marL="0" algn="l" defTabSz="474779" rtl="0" eaLnBrk="1" latinLnBrk="0" hangingPunct="1">
        <a:defRPr kumimoji="1" sz="935" kern="1200">
          <a:solidFill>
            <a:schemeClr val="tx1"/>
          </a:solidFill>
          <a:latin typeface="+mn-lt"/>
          <a:ea typeface="+mn-ea"/>
          <a:cs typeface="+mn-cs"/>
        </a:defRPr>
      </a:lvl1pPr>
      <a:lvl2pPr marL="237390" algn="l" defTabSz="474779" rtl="0" eaLnBrk="1" latinLnBrk="0" hangingPunct="1">
        <a:defRPr kumimoji="1" sz="935" kern="1200">
          <a:solidFill>
            <a:schemeClr val="tx1"/>
          </a:solidFill>
          <a:latin typeface="+mn-lt"/>
          <a:ea typeface="+mn-ea"/>
          <a:cs typeface="+mn-cs"/>
        </a:defRPr>
      </a:lvl2pPr>
      <a:lvl3pPr marL="474779" algn="l" defTabSz="474779" rtl="0" eaLnBrk="1" latinLnBrk="0" hangingPunct="1">
        <a:defRPr kumimoji="1" sz="935" kern="1200">
          <a:solidFill>
            <a:schemeClr val="tx1"/>
          </a:solidFill>
          <a:latin typeface="+mn-lt"/>
          <a:ea typeface="+mn-ea"/>
          <a:cs typeface="+mn-cs"/>
        </a:defRPr>
      </a:lvl3pPr>
      <a:lvl4pPr marL="712169" algn="l" defTabSz="474779" rtl="0" eaLnBrk="1" latinLnBrk="0" hangingPunct="1">
        <a:defRPr kumimoji="1" sz="935" kern="1200">
          <a:solidFill>
            <a:schemeClr val="tx1"/>
          </a:solidFill>
          <a:latin typeface="+mn-lt"/>
          <a:ea typeface="+mn-ea"/>
          <a:cs typeface="+mn-cs"/>
        </a:defRPr>
      </a:lvl4pPr>
      <a:lvl5pPr marL="949559" algn="l" defTabSz="474779" rtl="0" eaLnBrk="1" latinLnBrk="0" hangingPunct="1">
        <a:defRPr kumimoji="1" sz="935" kern="1200">
          <a:solidFill>
            <a:schemeClr val="tx1"/>
          </a:solidFill>
          <a:latin typeface="+mn-lt"/>
          <a:ea typeface="+mn-ea"/>
          <a:cs typeface="+mn-cs"/>
        </a:defRPr>
      </a:lvl5pPr>
      <a:lvl6pPr marL="1186948" algn="l" defTabSz="474779" rtl="0" eaLnBrk="1" latinLnBrk="0" hangingPunct="1">
        <a:defRPr kumimoji="1" sz="935" kern="1200">
          <a:solidFill>
            <a:schemeClr val="tx1"/>
          </a:solidFill>
          <a:latin typeface="+mn-lt"/>
          <a:ea typeface="+mn-ea"/>
          <a:cs typeface="+mn-cs"/>
        </a:defRPr>
      </a:lvl6pPr>
      <a:lvl7pPr marL="1424338" algn="l" defTabSz="474779" rtl="0" eaLnBrk="1" latinLnBrk="0" hangingPunct="1">
        <a:defRPr kumimoji="1" sz="935" kern="1200">
          <a:solidFill>
            <a:schemeClr val="tx1"/>
          </a:solidFill>
          <a:latin typeface="+mn-lt"/>
          <a:ea typeface="+mn-ea"/>
          <a:cs typeface="+mn-cs"/>
        </a:defRPr>
      </a:lvl7pPr>
      <a:lvl8pPr marL="1661728" algn="l" defTabSz="474779" rtl="0" eaLnBrk="1" latinLnBrk="0" hangingPunct="1">
        <a:defRPr kumimoji="1" sz="935" kern="1200">
          <a:solidFill>
            <a:schemeClr val="tx1"/>
          </a:solidFill>
          <a:latin typeface="+mn-lt"/>
          <a:ea typeface="+mn-ea"/>
          <a:cs typeface="+mn-cs"/>
        </a:defRPr>
      </a:lvl8pPr>
      <a:lvl9pPr marL="1899117" algn="l" defTabSz="474779" rtl="0" eaLnBrk="1" latinLnBrk="0" hangingPunct="1">
        <a:defRPr kumimoji="1"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610"/>
            <a:ext cx="9906000" cy="681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lvl1pPr indent="838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83820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kumimoji="0" lang="ja-JP"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年度　森林環境譲与税を活用した事業実績</a:t>
            </a:r>
            <a:endParaRPr lang="en-US" altLang="ja-JP" sz="1100" dirty="0"/>
          </a:p>
          <a:p>
            <a:pPr marL="0" marR="0" lvl="0" indent="838200"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8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１．令和</a:t>
            </a: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kumimoji="0" lang="ja-JP"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年度</a:t>
            </a: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決算</a:t>
            </a:r>
            <a:r>
              <a:rPr kumimoji="0" lang="ja-JP"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額</a:t>
            </a:r>
            <a:endParaRPr kumimoji="0" lang="ja-JP" altLang="ja-JP" sz="1100" b="0" i="0" u="none" strike="noStrike" cap="none" normalizeH="0" baseline="0" dirty="0" smtClean="0">
              <a:ln>
                <a:noFill/>
              </a:ln>
              <a:solidFill>
                <a:schemeClr val="tx1"/>
              </a:solidFill>
              <a:effectLst/>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１５０</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１１１千円</a:t>
            </a: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lang="ja-JP" altLang="en-US" sz="1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（内訳）</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令和２年度譲与額　</a:t>
            </a:r>
            <a:r>
              <a:rPr kumimoji="0" lang="en-US" altLang="ja-JP" sz="1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143,286</a:t>
            </a:r>
            <a:r>
              <a:rPr kumimoji="0" lang="ja-JP" altLang="en-US" sz="1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千円</a:t>
            </a: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lang="ja-JP" altLang="en-US" sz="1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令和元年度末残額　  </a:t>
            </a:r>
            <a:r>
              <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6,825</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千円</a:t>
            </a:r>
            <a:endParaRPr kumimoji="0" lang="ja-JP" altLang="en-US" sz="1100" b="0" i="0" u="none" strike="noStrike" cap="none" normalizeH="0" baseline="0" dirty="0" smtClean="0">
              <a:ln>
                <a:noFill/>
              </a:ln>
              <a:solidFill>
                <a:schemeClr val="tx1"/>
              </a:solidFill>
              <a:effectLst/>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２．令和２年度事業</a:t>
            </a: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実績</a:t>
            </a: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１３１，２９３千円</a:t>
            </a:r>
            <a:endPar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defTabSz="914400"/>
            <a:r>
              <a:rPr lang="ja-JP" altLang="en-US" sz="1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dirty="0">
                <a:latin typeface="HG丸ｺﾞｼｯｸM-PRO" panose="020F0600000000000000" pitchFamily="50" charset="-128"/>
                <a:ea typeface="HG丸ｺﾞｼｯｸM-PRO" panose="020F0600000000000000" pitchFamily="50" charset="-128"/>
                <a:cs typeface="Times New Roman" panose="02020603050405020304" pitchFamily="18" charset="0"/>
              </a:rPr>
              <a:t>端数処理の関係で事業毎の合計と合わない場合があります。</a:t>
            </a: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b="0" i="0" u="none" strike="noStrike" cap="none" normalizeH="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残額の１８</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８１</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千円</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は令和３年度以降に活用</a:t>
            </a:r>
            <a:endParaRPr kumimoji="0" lang="ja-JP" altLang="en-US" sz="1100" b="0" i="0" u="none" strike="noStrike" cap="none" normalizeH="0" baseline="0" dirty="0" smtClean="0">
              <a:ln>
                <a:noFill/>
              </a:ln>
              <a:solidFill>
                <a:schemeClr val="tx1"/>
              </a:solidFill>
              <a:effectLst/>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３．主な取組事例</a:t>
            </a:r>
            <a:endParaRPr kumimoji="0" lang="ja-JP" altLang="en-US" sz="1100" b="0" i="0" u="none" strike="noStrike" cap="none" normalizeH="0" baseline="0" dirty="0" smtClean="0">
              <a:ln>
                <a:noFill/>
              </a:ln>
              <a:solidFill>
                <a:schemeClr val="tx1"/>
              </a:solidFill>
              <a:effectLst/>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別紙のとおり</a:t>
            </a:r>
            <a:endParaRPr kumimoji="0" lang="ja-JP"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682604338"/>
              </p:ext>
            </p:extLst>
          </p:nvPr>
        </p:nvGraphicFramePr>
        <p:xfrm>
          <a:off x="1035860" y="2895447"/>
          <a:ext cx="8516202" cy="2332800"/>
        </p:xfrm>
        <a:graphic>
          <a:graphicData uri="http://schemas.openxmlformats.org/drawingml/2006/table">
            <a:tbl>
              <a:tblPr firstRow="1" firstCol="1" bandRow="1">
                <a:tableStyleId>{5940675A-B579-460E-94D1-54222C63F5DA}</a:tableStyleId>
              </a:tblPr>
              <a:tblGrid>
                <a:gridCol w="1309681">
                  <a:extLst>
                    <a:ext uri="{9D8B030D-6E8A-4147-A177-3AD203B41FA5}">
                      <a16:colId xmlns:a16="http://schemas.microsoft.com/office/drawing/2014/main" val="3626805241"/>
                    </a:ext>
                  </a:extLst>
                </a:gridCol>
                <a:gridCol w="2949387">
                  <a:extLst>
                    <a:ext uri="{9D8B030D-6E8A-4147-A177-3AD203B41FA5}">
                      <a16:colId xmlns:a16="http://schemas.microsoft.com/office/drawing/2014/main" val="773161886"/>
                    </a:ext>
                  </a:extLst>
                </a:gridCol>
                <a:gridCol w="3158071">
                  <a:extLst>
                    <a:ext uri="{9D8B030D-6E8A-4147-A177-3AD203B41FA5}">
                      <a16:colId xmlns:a16="http://schemas.microsoft.com/office/drawing/2014/main" val="675409403"/>
                    </a:ext>
                  </a:extLst>
                </a:gridCol>
                <a:gridCol w="1099063">
                  <a:extLst>
                    <a:ext uri="{9D8B030D-6E8A-4147-A177-3AD203B41FA5}">
                      <a16:colId xmlns:a16="http://schemas.microsoft.com/office/drawing/2014/main" val="288289809"/>
                    </a:ext>
                  </a:extLst>
                </a:gridCol>
              </a:tblGrid>
              <a:tr h="0">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区分</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事業名</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事業内容</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金額（千円）</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506735407"/>
                  </a:ext>
                </a:extLst>
              </a:tr>
              <a:tr h="0">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市町村支援</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a:t>
                      </a:r>
                      <a:r>
                        <a:rPr lang="ja-JP" sz="1200" kern="100" dirty="0" smtClean="0">
                          <a:effectLst/>
                          <a:latin typeface="HG丸ｺﾞｼｯｸM-PRO" panose="020F0600000000000000" pitchFamily="50" charset="-128"/>
                          <a:ea typeface="HG丸ｺﾞｼｯｸM-PRO" panose="020F0600000000000000" pitchFamily="50" charset="-128"/>
                        </a:rPr>
                        <a:t>相談</a:t>
                      </a:r>
                      <a:r>
                        <a:rPr lang="ja-JP" sz="1200" kern="100" dirty="0">
                          <a:effectLst/>
                          <a:latin typeface="HG丸ｺﾞｼｯｸM-PRO" panose="020F0600000000000000" pitchFamily="50" charset="-128"/>
                          <a:ea typeface="HG丸ｺﾞｼｯｸM-PRO" panose="020F0600000000000000" pitchFamily="50" charset="-128"/>
                        </a:rPr>
                        <a:t>窓口）</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森林整備・木材利用促進支援センター</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設置業務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市町村の森林整備に関する技術的支援や、木材利用を実施するために必要な情報提供、助言、指導を行うための相談窓口を設置</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ja-JP" sz="1200" kern="100" dirty="0" smtClean="0">
                          <a:effectLst/>
                          <a:latin typeface="HG丸ｺﾞｼｯｸM-PRO" panose="020F0600000000000000" pitchFamily="50" charset="-128"/>
                          <a:ea typeface="HG丸ｺﾞｼｯｸM-PRO" panose="020F0600000000000000" pitchFamily="50" charset="-128"/>
                        </a:rPr>
                        <a:t>３</a:t>
                      </a:r>
                      <a:r>
                        <a:rPr lang="ja-JP" altLang="en-US" sz="1200" kern="100" dirty="0" smtClean="0">
                          <a:effectLst/>
                          <a:latin typeface="HG丸ｺﾞｼｯｸM-PRO" panose="020F0600000000000000" pitchFamily="50" charset="-128"/>
                          <a:ea typeface="HG丸ｺﾞｼｯｸM-PRO" panose="020F0600000000000000" pitchFamily="50" charset="-128"/>
                        </a:rPr>
                        <a:t>４</a:t>
                      </a:r>
                      <a:r>
                        <a:rPr lang="en-US"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６５０</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4123290238"/>
                  </a:ext>
                </a:extLst>
              </a:tr>
              <a:tr h="0">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市町村支援</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（データ提供）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a:effectLst/>
                          <a:latin typeface="HG丸ｺﾞｼｯｸM-PRO" panose="020F0600000000000000" pitchFamily="50" charset="-128"/>
                          <a:ea typeface="HG丸ｺﾞｼｯｸM-PRO" panose="020F0600000000000000" pitchFamily="50" charset="-128"/>
                        </a:rPr>
                        <a:t>航空レーザー計測及び森林資源解析業務</a:t>
                      </a:r>
                      <a:endParaRPr lang="ja-JP" sz="11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a:effectLst/>
                          <a:latin typeface="HG丸ｺﾞｼｯｸM-PRO" panose="020F0600000000000000" pitchFamily="50" charset="-128"/>
                          <a:ea typeface="HG丸ｺﾞｼｯｸM-PRO" panose="020F0600000000000000" pitchFamily="50" charset="-128"/>
                        </a:rPr>
                        <a:t>航空レーザー計測及び解析により、市町村が森林整備に必要な森林の現況のデータ（人工林の植栽密度、樹高、材積など）を提供</a:t>
                      </a:r>
                      <a:endParaRPr lang="ja-JP" sz="11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ja-JP" altLang="en-US" sz="1200" kern="100" dirty="0" smtClean="0">
                          <a:effectLst/>
                          <a:latin typeface="HG丸ｺﾞｼｯｸM-PRO" panose="020F0600000000000000" pitchFamily="50" charset="-128"/>
                          <a:ea typeface="HG丸ｺﾞｼｯｸM-PRO" panose="020F0600000000000000" pitchFamily="50" charset="-128"/>
                        </a:rPr>
                        <a:t>８</a:t>
                      </a:r>
                      <a:r>
                        <a:rPr lang="ja-JP" sz="1200" kern="100" dirty="0" smtClean="0">
                          <a:effectLst/>
                          <a:latin typeface="HG丸ｺﾞｼｯｸM-PRO" panose="020F0600000000000000" pitchFamily="50" charset="-128"/>
                          <a:ea typeface="HG丸ｺﾞｼｯｸM-PRO" panose="020F0600000000000000" pitchFamily="50" charset="-128"/>
                        </a:rPr>
                        <a:t>４</a:t>
                      </a:r>
                      <a:r>
                        <a:rPr lang="en-US" sz="1200" kern="100" dirty="0">
                          <a:effectLst/>
                          <a:latin typeface="HG丸ｺﾞｼｯｸM-PRO" panose="020F0600000000000000" pitchFamily="50" charset="-128"/>
                          <a:ea typeface="HG丸ｺﾞｼｯｸM-PRO" panose="020F0600000000000000" pitchFamily="50" charset="-128"/>
                        </a:rPr>
                        <a:t>,</a:t>
                      </a:r>
                      <a:r>
                        <a:rPr lang="ja-JP" sz="1200" kern="100" dirty="0" smtClean="0">
                          <a:effectLst/>
                          <a:latin typeface="HG丸ｺﾞｼｯｸM-PRO" panose="020F0600000000000000" pitchFamily="50" charset="-128"/>
                          <a:ea typeface="HG丸ｺﾞｼｯｸM-PRO" panose="020F0600000000000000" pitchFamily="50" charset="-128"/>
                        </a:rPr>
                        <a:t>３</a:t>
                      </a:r>
                      <a:r>
                        <a:rPr lang="ja-JP" altLang="en-US" sz="1200" kern="100" dirty="0" smtClean="0">
                          <a:effectLst/>
                          <a:latin typeface="HG丸ｺﾞｼｯｸM-PRO" panose="020F0600000000000000" pitchFamily="50" charset="-128"/>
                          <a:ea typeface="HG丸ｺﾞｼｯｸM-PRO" panose="020F0600000000000000" pitchFamily="50" charset="-128"/>
                        </a:rPr>
                        <a:t>７８</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733279127"/>
                  </a:ext>
                </a:extLst>
              </a:tr>
              <a:tr h="0">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市町村支援</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（データ提供）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森林整備手法調査等業務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市町村が森林整備事業を実施する際の参考となる森林整備手法の取りまとめや、施業履歴などＧＩＳデータの</a:t>
                      </a:r>
                      <a:r>
                        <a:rPr lang="ja-JP" sz="1200" kern="100" dirty="0" smtClean="0">
                          <a:effectLst/>
                          <a:latin typeface="HG丸ｺﾞｼｯｸM-PRO" panose="020F0600000000000000" pitchFamily="50" charset="-128"/>
                          <a:ea typeface="HG丸ｺﾞｼｯｸM-PRO" panose="020F0600000000000000" pitchFamily="50" charset="-128"/>
                        </a:rPr>
                        <a:t>提供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ja-JP" sz="1200" kern="100" dirty="0" smtClean="0">
                          <a:effectLst/>
                          <a:latin typeface="HG丸ｺﾞｼｯｸM-PRO" panose="020F0600000000000000" pitchFamily="50" charset="-128"/>
                          <a:ea typeface="HG丸ｺﾞｼｯｸM-PRO" panose="020F0600000000000000" pitchFamily="50" charset="-128"/>
                        </a:rPr>
                        <a:t>１</a:t>
                      </a:r>
                      <a:r>
                        <a:rPr lang="ja-JP" altLang="en-US" sz="1200" kern="100" dirty="0" smtClean="0">
                          <a:effectLst/>
                          <a:latin typeface="HG丸ｺﾞｼｯｸM-PRO" panose="020F0600000000000000" pitchFamily="50" charset="-128"/>
                          <a:ea typeface="HG丸ｺﾞｼｯｸM-PRO" panose="020F0600000000000000" pitchFamily="50" charset="-128"/>
                        </a:rPr>
                        <a:t>２</a:t>
                      </a:r>
                      <a:r>
                        <a:rPr lang="en-US"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２６５</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905548886"/>
                  </a:ext>
                </a:extLst>
              </a:tr>
            </a:tbl>
          </a:graphicData>
        </a:graphic>
      </p:graphicFrame>
    </p:spTree>
    <p:extLst>
      <p:ext uri="{BB962C8B-B14F-4D97-AF65-F5344CB8AC3E}">
        <p14:creationId xmlns:p14="http://schemas.microsoft.com/office/powerpoint/2010/main" val="13418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49019" y="2394931"/>
            <a:ext cx="4700549" cy="284539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１．森林整備・木材利用促進支援センター設置業務</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事業費</a:t>
            </a: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en-US" altLang="ja-JP" sz="1200" kern="2000" dirty="0" smtClean="0">
                <a:latin typeface="ＭＳ ゴシック" panose="020B0609070205080204" pitchFamily="49" charset="-128"/>
                <a:ea typeface="ＭＳ ゴシック" panose="020B0609070205080204" pitchFamily="49" charset="-128"/>
              </a:rPr>
              <a:t>34,650</a:t>
            </a:r>
            <a:r>
              <a:rPr lang="ja-JP" altLang="en-US" sz="1200" kern="2000" dirty="0" smtClean="0">
                <a:latin typeface="ＭＳ ゴシック" panose="020B0609070205080204" pitchFamily="49" charset="-128"/>
                <a:ea typeface="ＭＳ ゴシック" panose="020B0609070205080204" pitchFamily="49" charset="-128"/>
              </a:rPr>
              <a:t>千円（全額譲与税）</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期　間</a:t>
            </a: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ja-JP" altLang="en-US" sz="1200" kern="2000" dirty="0" smtClean="0">
                <a:latin typeface="ＭＳ ゴシック" panose="020B0609070205080204" pitchFamily="49" charset="-128"/>
                <a:ea typeface="ＭＳ ゴシック" panose="020B0609070205080204" pitchFamily="49" charset="-128"/>
              </a:rPr>
              <a:t>令和２年</a:t>
            </a:r>
            <a:r>
              <a:rPr lang="ja-JP" altLang="en-US" sz="1200" kern="2000" dirty="0">
                <a:latin typeface="ＭＳ ゴシック" panose="020B0609070205080204" pitchFamily="49" charset="-128"/>
                <a:ea typeface="ＭＳ ゴシック" panose="020B0609070205080204" pitchFamily="49" charset="-128"/>
              </a:rPr>
              <a:t>４月～</a:t>
            </a:r>
            <a:r>
              <a:rPr lang="ja-JP" altLang="en-US" sz="1200" kern="2000" dirty="0" smtClean="0">
                <a:latin typeface="ＭＳ ゴシック" panose="020B0609070205080204" pitchFamily="49" charset="-128"/>
                <a:ea typeface="ＭＳ ゴシック" panose="020B0609070205080204" pitchFamily="49" charset="-128"/>
              </a:rPr>
              <a:t>令和３年</a:t>
            </a:r>
            <a:r>
              <a:rPr lang="ja-JP" altLang="en-US" sz="1200" kern="2000" dirty="0">
                <a:latin typeface="ＭＳ ゴシック" panose="020B0609070205080204" pitchFamily="49" charset="-128"/>
                <a:ea typeface="ＭＳ ゴシック" panose="020B0609070205080204" pitchFamily="49" charset="-128"/>
              </a:rPr>
              <a:t>３月</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実　績</a:t>
            </a:r>
            <a:r>
              <a:rPr lang="en-US" altLang="ja-JP" sz="1200" kern="2000" dirty="0" smtClean="0">
                <a:latin typeface="ＭＳ ゴシック" panose="020B0609070205080204" pitchFamily="49" charset="-128"/>
                <a:ea typeface="ＭＳ ゴシック" panose="020B0609070205080204" pitchFamily="49" charset="-128"/>
              </a:rPr>
              <a:t>】</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・センターに森林整備と木材利用の担当職員による相談窓口を設置し、市町村業務をサポート。</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・市町村担当職員を対象に、森林整備技術、木材利用に関する研修会を６回開催。</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・制度に関する説明会を４回開催。</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・全市町村の巡回相談を２回開催。</a:t>
            </a: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・木材利用等のアドバイザー（のべ</a:t>
            </a:r>
            <a:r>
              <a:rPr lang="en-US" altLang="ja-JP" sz="1200" kern="2000" dirty="0">
                <a:latin typeface="ＭＳ ゴシック" panose="020B0609070205080204" pitchFamily="49" charset="-128"/>
                <a:ea typeface="ＭＳ ゴシック" panose="020B0609070205080204" pitchFamily="49" charset="-128"/>
              </a:rPr>
              <a:t>40</a:t>
            </a:r>
            <a:r>
              <a:rPr lang="ja-JP" altLang="en-US" sz="1200" kern="2000" dirty="0">
                <a:latin typeface="ＭＳ ゴシック" panose="020B0609070205080204" pitchFamily="49" charset="-128"/>
                <a:ea typeface="ＭＳ ゴシック" panose="020B0609070205080204" pitchFamily="49" charset="-128"/>
              </a:rPr>
              <a:t>人）の派遣。</a:t>
            </a: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544011"/>
            <a:ext cx="9650763" cy="1751528"/>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大阪府</a:t>
            </a:r>
            <a:r>
              <a:rPr lang="ja-JP" altLang="en-US" sz="1800" dirty="0">
                <a:solidFill>
                  <a:schemeClr val="tx1"/>
                </a:solidFill>
                <a:latin typeface="ＭＳ ゴシック" panose="020B0609070205080204" pitchFamily="49" charset="-128"/>
                <a:ea typeface="ＭＳ ゴシック" panose="020B0609070205080204" pitchFamily="49" charset="-128"/>
              </a:rPr>
              <a:t>では、森林環境譲与税における都道府県の使途が「森林整備を実施する市町村の支援等に関する費用」とされていることから、市町村の林務職員や森林整備・木材利用に関するノウハウが不足している現状を踏まえ、市町村の森林整備及び木材利用が円滑かつ確実に実施できるよう「森林整備・木材利用促進支援センター」を設置の上、森林整備に係る技術的指導や木材利用の支援を</a:t>
            </a:r>
            <a:r>
              <a:rPr lang="ja-JP" altLang="en-US" sz="1800" dirty="0" smtClean="0">
                <a:solidFill>
                  <a:schemeClr val="tx1"/>
                </a:solidFill>
                <a:latin typeface="ＭＳ ゴシック" panose="020B0609070205080204" pitchFamily="49" charset="-128"/>
                <a:ea typeface="ＭＳ ゴシック" panose="020B0609070205080204" pitchFamily="49" charset="-128"/>
              </a:rPr>
              <a:t>行いました。</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893478" y="6615945"/>
            <a:ext cx="3082500" cy="261610"/>
          </a:xfrm>
          <a:prstGeom prst="rect">
            <a:avLst/>
          </a:prstGeom>
          <a:noFill/>
        </p:spPr>
        <p:txBody>
          <a:bodyPr wrap="square" rtlCol="0">
            <a:spAutoFit/>
          </a:bodyPr>
          <a:lstStyle/>
          <a:p>
            <a:pPr algn="ctr"/>
            <a:r>
              <a:rPr kumimoji="1" lang="ja-JP" altLang="en-US" sz="1100" dirty="0" smtClean="0"/>
              <a:t>（市町村向け研修会の様子）</a:t>
            </a:r>
            <a:endParaRPr kumimoji="1" lang="ja-JP" altLang="en-US" sz="1100"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26659" y="2467897"/>
            <a:ext cx="1656278" cy="2703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游ゴシック" panose="020B0400000000000000" pitchFamily="50" charset="-128"/>
                <a:ea typeface="游ゴシック" panose="020B0400000000000000" pitchFamily="50" charset="-128"/>
              </a:rPr>
              <a:t>  </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1050" dirty="0">
                <a:latin typeface="+mn-ea"/>
                <a:ea typeface="+mn-ea"/>
              </a:rPr>
              <a:t>      </a:t>
            </a:r>
            <a:endParaRPr lang="en-US" altLang="ja-JP" sz="1400" i="1" dirty="0">
              <a:latin typeface="+mn-ea"/>
              <a:ea typeface="+mn-ea"/>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ＭＳ ゴシック" panose="020B0609070205080204" pitchFamily="49" charset="-128"/>
              <a:ea typeface="ＭＳ ゴシック" panose="020B0609070205080204" pitchFamily="49" charset="-128"/>
            </a:endParaRPr>
          </a:p>
          <a:p>
            <a:pPr marL="184636" indent="-61545">
              <a:lnSpc>
                <a:spcPts val="1300"/>
              </a:lnSpc>
              <a:spcBef>
                <a:spcPts val="0"/>
              </a:spcBef>
              <a:spcAft>
                <a:spcPts val="415"/>
              </a:spcAft>
              <a:buNone/>
            </a:pPr>
            <a:r>
              <a:rPr lang="ja-JP" altLang="en-US" sz="1400" kern="2000" dirty="0">
                <a:latin typeface="游ゴシック" panose="020B0400000000000000" pitchFamily="50" charset="-128"/>
                <a:ea typeface="游ゴシック" panose="020B0400000000000000" pitchFamily="50" charset="-128"/>
              </a:rPr>
              <a:t>　</a:t>
            </a:r>
            <a:endParaRPr lang="en-US" altLang="ja-JP" sz="1400"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2816428206"/>
              </p:ext>
            </p:extLst>
          </p:nvPr>
        </p:nvGraphicFramePr>
        <p:xfrm>
          <a:off x="5449290" y="5415103"/>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a:t>
                      </a:r>
                      <a:r>
                        <a:rPr kumimoji="1" lang="ja-JP" altLang="en-US" sz="940" b="0" dirty="0" smtClean="0">
                          <a:solidFill>
                            <a:schemeClr val="tx1"/>
                          </a:solidFill>
                          <a:latin typeface="+mn-ea"/>
                          <a:ea typeface="+mn-ea"/>
                        </a:rPr>
                        <a:t>令和２年度</a:t>
                      </a:r>
                      <a:r>
                        <a:rPr kumimoji="1" lang="ja-JP" altLang="en-US" sz="940" b="0" dirty="0">
                          <a:solidFill>
                            <a:schemeClr val="tx1"/>
                          </a:solidFill>
                          <a:latin typeface="+mn-ea"/>
                          <a:ea typeface="+mn-ea"/>
                        </a:rPr>
                        <a:t>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143,285</a:t>
                      </a:r>
                      <a:r>
                        <a:rPr kumimoji="1" lang="ja-JP" altLang="en-US" sz="940" b="0" dirty="0" smtClean="0">
                          <a:solidFill>
                            <a:schemeClr val="tx1"/>
                          </a:solidFill>
                          <a:latin typeface="+mn-ea"/>
                          <a:ea typeface="+mn-ea"/>
                        </a:rPr>
                        <a:t>千円</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26,512ha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8,839,469</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367</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214404" y="6495118"/>
            <a:ext cx="5074905"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rPr>
              <a:t>※</a:t>
            </a:r>
            <a:r>
              <a:rPr lang="ja-JP" altLang="en-US" sz="930" dirty="0">
                <a:latin typeface="+mn-ea"/>
              </a:rPr>
              <a:t>２：「</a:t>
            </a:r>
            <a:r>
              <a:rPr lang="en-US" altLang="ja-JP" sz="930" dirty="0">
                <a:latin typeface="+mn-ea"/>
              </a:rPr>
              <a:t>2015</a:t>
            </a:r>
            <a:r>
              <a:rPr lang="ja-JP" altLang="en-US" sz="930" dirty="0">
                <a:latin typeface="+mn-ea"/>
              </a:rPr>
              <a:t>農林業センサスより、３：「</a:t>
            </a:r>
            <a:r>
              <a:rPr lang="en-US" altLang="ja-JP" sz="930" dirty="0">
                <a:latin typeface="+mn-ea"/>
              </a:rPr>
              <a:t>H27</a:t>
            </a:r>
            <a:r>
              <a:rPr lang="ja-JP" altLang="en-US" sz="930" dirty="0">
                <a:latin typeface="+mn-ea"/>
              </a:rPr>
              <a:t>年国勢調査」より</a:t>
            </a:r>
            <a:endParaRPr lang="en-US" altLang="ja-JP" sz="930" b="1" kern="2000" dirty="0">
              <a:latin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5132755"/>
            <a:ext cx="1749814" cy="1778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1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solidFill>
                  <a:srgbClr val="00B050"/>
                </a:solidFill>
                <a:latin typeface="メイリオ" panose="020B0604030504040204" pitchFamily="50" charset="-128"/>
                <a:ea typeface="メイリオ" panose="020B0604030504040204" pitchFamily="50" charset="-128"/>
              </a:rPr>
              <a:t>　</a:t>
            </a:r>
            <a:r>
              <a:rPr lang="ja-JP" altLang="en-US" sz="1100" b="1" kern="2000" dirty="0">
                <a:latin typeface="メイリオ" panose="020B0604030504040204" pitchFamily="50" charset="-128"/>
                <a:ea typeface="メイリオ" panose="020B0604030504040204" pitchFamily="50" charset="-128"/>
              </a:rPr>
              <a:t>基礎</a:t>
            </a:r>
            <a:r>
              <a:rPr lang="ja-JP" altLang="en-US" sz="1200" b="1" kern="2000" dirty="0">
                <a:latin typeface="メイリオ" panose="020B0604030504040204" pitchFamily="50" charset="-128"/>
                <a:ea typeface="メイリオ" panose="020B0604030504040204" pitchFamily="50" charset="-128"/>
              </a:rPr>
              <a:t>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385"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dirty="0" smtClean="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dirty="0" smtClean="0">
                <a:solidFill>
                  <a:schemeClr val="bg1"/>
                </a:solidFill>
                <a:latin typeface="ＤＨＰ特太ゴシック体" panose="020B0500000000000000" pitchFamily="50" charset="-128"/>
                <a:ea typeface="ＤＨＰ特太ゴシック体" panose="020B0500000000000000" pitchFamily="50" charset="-128"/>
              </a:rPr>
              <a:t>（森林整備・木材利用促進支援センターによる市町村支援）</a:t>
            </a:r>
            <a:endParaRPr lang="ja-JP" altLang="en-US" sz="1600"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1082348"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smtClean="0">
                <a:solidFill>
                  <a:srgbClr val="008000"/>
                </a:solidFill>
              </a:rPr>
              <a:t>市町村</a:t>
            </a:r>
            <a:r>
              <a:rPr kumimoji="1" lang="ja-JP" altLang="en-US" sz="1400" dirty="0">
                <a:solidFill>
                  <a:srgbClr val="008000"/>
                </a:solidFill>
              </a:rPr>
              <a:t>支援</a:t>
            </a:r>
            <a:endParaRPr kumimoji="1" lang="en-US" altLang="ja-JP" sz="1400" dirty="0">
              <a:solidFill>
                <a:srgbClr val="008000"/>
              </a:solidFill>
            </a:endParaRPr>
          </a:p>
        </p:txBody>
      </p:sp>
      <p:grpSp>
        <p:nvGrpSpPr>
          <p:cNvPr id="2" name="グループ化 1"/>
          <p:cNvGrpSpPr/>
          <p:nvPr/>
        </p:nvGrpSpPr>
        <p:grpSpPr>
          <a:xfrm>
            <a:off x="5449290" y="2848903"/>
            <a:ext cx="3977489" cy="1730488"/>
            <a:chOff x="6203741" y="2650443"/>
            <a:chExt cx="2753127" cy="1162514"/>
          </a:xfrm>
        </p:grpSpPr>
        <p:sp>
          <p:nvSpPr>
            <p:cNvPr id="27" name="楕円 26">
              <a:extLst>
                <a:ext uri="{FF2B5EF4-FFF2-40B4-BE49-F238E27FC236}">
                  <a16:creationId xmlns:a16="http://schemas.microsoft.com/office/drawing/2014/main" id="{C0B00F6D-E4E8-4A1D-BDC7-3EB12E8BEF6F}"/>
                </a:ext>
              </a:extLst>
            </p:cNvPr>
            <p:cNvSpPr/>
            <p:nvPr/>
          </p:nvSpPr>
          <p:spPr>
            <a:xfrm>
              <a:off x="6203741" y="2942840"/>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602096" y="2955686"/>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916617" y="2892581"/>
              <a:ext cx="130593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970876" y="2650443"/>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一財</a:t>
              </a:r>
              <a:r>
                <a:rPr kumimoji="1" lang="en-US" altLang="ja-JP" sz="1200" dirty="0">
                  <a:solidFill>
                    <a:schemeClr val="tx1"/>
                  </a:solidFill>
                </a:rPr>
                <a:t>)</a:t>
              </a:r>
              <a:r>
                <a:rPr kumimoji="1" lang="ja-JP" altLang="en-US" sz="1200" dirty="0">
                  <a:solidFill>
                    <a:schemeClr val="tx1"/>
                  </a:solidFill>
                </a:rPr>
                <a:t>大阪府</a:t>
              </a:r>
              <a:endParaRPr kumimoji="1" lang="en-US" altLang="ja-JP" sz="1200" dirty="0">
                <a:solidFill>
                  <a:schemeClr val="tx1"/>
                </a:solidFill>
              </a:endParaRPr>
            </a:p>
            <a:p>
              <a:pPr algn="ctr"/>
              <a:r>
                <a:rPr kumimoji="1" lang="ja-JP" altLang="en-US" sz="1200" dirty="0">
                  <a:solidFill>
                    <a:schemeClr val="tx1"/>
                  </a:solidFill>
                </a:rPr>
                <a:t>みどり公社</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970876" y="3110071"/>
              <a:ext cx="1162410"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森林整備・木材利用促進支援センター</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6219092" y="3536826"/>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285796" y="2982816"/>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7CF858C7-F42A-435A-88C7-D02F130F9777}"/>
                </a:ext>
              </a:extLst>
            </p:cNvPr>
            <p:cNvSpPr/>
            <p:nvPr/>
          </p:nvSpPr>
          <p:spPr>
            <a:xfrm>
              <a:off x="8490130" y="2767223"/>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076676" y="3544664"/>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支援</a:t>
              </a:r>
            </a:p>
          </p:txBody>
        </p:sp>
      </p:grpSp>
      <p:pic>
        <p:nvPicPr>
          <p:cNvPr id="23" name="図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6863" y="5302618"/>
            <a:ext cx="1785693" cy="1339270"/>
          </a:xfrm>
          <a:prstGeom prst="rect">
            <a:avLst/>
          </a:prstGeom>
        </p:spPr>
      </p:pic>
    </p:spTree>
    <p:extLst>
      <p:ext uri="{BB962C8B-B14F-4D97-AF65-F5344CB8AC3E}">
        <p14:creationId xmlns:p14="http://schemas.microsoft.com/office/powerpoint/2010/main" val="9451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49019" y="2668514"/>
            <a:ext cx="4790751" cy="182726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航空レーザー計測及び森林資源解析業務</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事業費</a:t>
            </a: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en-US" altLang="ja-JP" sz="1200" kern="2000" dirty="0" smtClean="0">
                <a:latin typeface="ＭＳ ゴシック" panose="020B0609070205080204" pitchFamily="49" charset="-128"/>
                <a:ea typeface="ＭＳ ゴシック" panose="020B0609070205080204" pitchFamily="49" charset="-128"/>
              </a:rPr>
              <a:t>84,378</a:t>
            </a:r>
            <a:r>
              <a:rPr lang="ja-JP" altLang="en-US" sz="1200" kern="2000" dirty="0" smtClean="0">
                <a:latin typeface="ＭＳ ゴシック" panose="020B0609070205080204" pitchFamily="49" charset="-128"/>
                <a:ea typeface="ＭＳ ゴシック" panose="020B0609070205080204" pitchFamily="49" charset="-128"/>
              </a:rPr>
              <a:t>千円（全額譲与税）</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実　績</a:t>
            </a:r>
            <a:r>
              <a:rPr lang="en-US" altLang="ja-JP" sz="1200" kern="2000" dirty="0" smtClean="0">
                <a:latin typeface="ＭＳ ゴシック" panose="020B0609070205080204" pitchFamily="49" charset="-128"/>
                <a:ea typeface="ＭＳ ゴシック" panose="020B0609070205080204" pitchFamily="49" charset="-128"/>
              </a:rPr>
              <a:t>】</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・約</a:t>
            </a:r>
            <a:r>
              <a:rPr lang="en-US" altLang="ja-JP" sz="1200" kern="2000" dirty="0" smtClean="0">
                <a:latin typeface="ＭＳ ゴシック" panose="020B0609070205080204" pitchFamily="49" charset="-128"/>
                <a:ea typeface="ＭＳ ゴシック" panose="020B0609070205080204" pitchFamily="49" charset="-128"/>
              </a:rPr>
              <a:t>425</a:t>
            </a:r>
            <a:r>
              <a:rPr lang="ja-JP" altLang="en-US" sz="1200" kern="2000" dirty="0" smtClean="0">
                <a:latin typeface="ＭＳ ゴシック" panose="020B0609070205080204" pitchFamily="49" charset="-128"/>
                <a:ea typeface="ＭＳ ゴシック" panose="020B0609070205080204" pitchFamily="49" charset="-128"/>
              </a:rPr>
              <a:t>㎢（３０市町村分）において林相区分図、蓄積分布図、</a:t>
            </a:r>
            <a:endParaRPr lang="en-US" altLang="ja-JP" sz="1200" kern="2000" dirty="0" smtClean="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　</a:t>
            </a:r>
            <a:r>
              <a:rPr lang="ja-JP" altLang="en-US" sz="1200" kern="2000" dirty="0" smtClean="0">
                <a:latin typeface="ＭＳ ゴシック" panose="020B0609070205080204" pitchFamily="49" charset="-128"/>
                <a:ea typeface="ＭＳ ゴシック" panose="020B0609070205080204" pitchFamily="49" charset="-128"/>
              </a:rPr>
              <a:t>微地形図、傾斜区分図などのデータを取得し、市町村に提供。</a:t>
            </a:r>
            <a:endParaRPr lang="en-US" altLang="ja-JP" sz="1200" kern="2000" dirty="0" smtClean="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544011"/>
            <a:ext cx="9650763" cy="1751528"/>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市町村が森林整備を行う上で、森林</a:t>
            </a:r>
            <a:r>
              <a:rPr lang="ja-JP" altLang="en-US" sz="1800" dirty="0">
                <a:solidFill>
                  <a:schemeClr val="tx1"/>
                </a:solidFill>
                <a:latin typeface="ＭＳ ゴシック" panose="020B0609070205080204" pitchFamily="49" charset="-128"/>
                <a:ea typeface="ＭＳ ゴシック" panose="020B0609070205080204" pitchFamily="49" charset="-128"/>
              </a:rPr>
              <a:t>に</a:t>
            </a:r>
            <a:r>
              <a:rPr lang="ja-JP" altLang="en-US" sz="1800" dirty="0" smtClean="0">
                <a:solidFill>
                  <a:schemeClr val="tx1"/>
                </a:solidFill>
                <a:latin typeface="ＭＳ ゴシック" panose="020B0609070205080204" pitchFamily="49" charset="-128"/>
                <a:ea typeface="ＭＳ ゴシック" panose="020B0609070205080204" pitchFamily="49" charset="-128"/>
              </a:rPr>
              <a:t>関する精度の高い地図</a:t>
            </a:r>
            <a:r>
              <a:rPr lang="ja-JP" altLang="en-US" sz="1800" dirty="0">
                <a:solidFill>
                  <a:schemeClr val="tx1"/>
                </a:solidFill>
                <a:latin typeface="ＭＳ ゴシック" panose="020B0609070205080204" pitchFamily="49" charset="-128"/>
                <a:ea typeface="ＭＳ ゴシック" panose="020B0609070205080204" pitchFamily="49" charset="-128"/>
              </a:rPr>
              <a:t>情報やデータが必要であることから、府内の</a:t>
            </a:r>
            <a:r>
              <a:rPr lang="ja-JP" altLang="en-US" sz="1800" dirty="0" smtClean="0">
                <a:solidFill>
                  <a:schemeClr val="tx1"/>
                </a:solidFill>
                <a:latin typeface="ＭＳ ゴシック" panose="020B0609070205080204" pitchFamily="49" charset="-128"/>
                <a:ea typeface="ＭＳ ゴシック" panose="020B0609070205080204" pitchFamily="49" charset="-128"/>
              </a:rPr>
              <a:t>森林区域で</a:t>
            </a:r>
            <a:r>
              <a:rPr lang="ja-JP" altLang="en-US" sz="1800" dirty="0">
                <a:solidFill>
                  <a:schemeClr val="tx1"/>
                </a:solidFill>
                <a:latin typeface="ＭＳ ゴシック" panose="020B0609070205080204" pitchFamily="49" charset="-128"/>
                <a:ea typeface="ＭＳ ゴシック" panose="020B0609070205080204" pitchFamily="49" charset="-128"/>
              </a:rPr>
              <a:t>航空レーザー測量を</a:t>
            </a:r>
            <a:r>
              <a:rPr lang="ja-JP" altLang="en-US" sz="1800" dirty="0" smtClean="0">
                <a:solidFill>
                  <a:schemeClr val="tx1"/>
                </a:solidFill>
                <a:latin typeface="ＭＳ ゴシック" panose="020B0609070205080204" pitchFamily="49" charset="-128"/>
                <a:ea typeface="ＭＳ ゴシック" panose="020B0609070205080204" pitchFamily="49" charset="-128"/>
              </a:rPr>
              <a:t>行い、市町村に提供します。</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令和２年度は、令和元年度計測済３市以外の</a:t>
            </a:r>
            <a:r>
              <a:rPr lang="en-US" altLang="ja-JP" sz="1800" dirty="0" smtClean="0">
                <a:solidFill>
                  <a:schemeClr val="tx1"/>
                </a:solidFill>
                <a:latin typeface="ＭＳ ゴシック" panose="020B0609070205080204" pitchFamily="49" charset="-128"/>
                <a:ea typeface="ＭＳ ゴシック" panose="020B0609070205080204" pitchFamily="49" charset="-128"/>
              </a:rPr>
              <a:t>425</a:t>
            </a:r>
            <a:r>
              <a:rPr lang="ja-JP" altLang="en-US" sz="1800" dirty="0" smtClean="0">
                <a:solidFill>
                  <a:schemeClr val="tx1"/>
                </a:solidFill>
                <a:latin typeface="ＭＳ ゴシック" panose="020B0609070205080204" pitchFamily="49" charset="-128"/>
                <a:ea typeface="ＭＳ ゴシック" panose="020B0609070205080204" pitchFamily="49" charset="-128"/>
              </a:rPr>
              <a:t>㎢（３０市町村分）において、航空レーザー計測及び解析を行いました。</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航空レーザー計測ﾃﾞｰﾀを用いて、市町村が計画的に森林整備を行えるようサポートします。</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132274" y="6419706"/>
            <a:ext cx="3082500" cy="261610"/>
          </a:xfrm>
          <a:prstGeom prst="rect">
            <a:avLst/>
          </a:prstGeom>
          <a:noFill/>
        </p:spPr>
        <p:txBody>
          <a:bodyPr wrap="square" rtlCol="0">
            <a:spAutoFit/>
          </a:bodyPr>
          <a:lstStyle/>
          <a:p>
            <a:pPr algn="ctr"/>
            <a:r>
              <a:rPr kumimoji="1" lang="ja-JP" altLang="en-US" sz="1100" dirty="0"/>
              <a:t>航空</a:t>
            </a:r>
            <a:r>
              <a:rPr kumimoji="1" lang="ja-JP" altLang="en-US" sz="1100" dirty="0" smtClean="0"/>
              <a:t>写真</a:t>
            </a:r>
            <a:endParaRPr kumimoji="1" lang="ja-JP" altLang="en-US" sz="1100"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26658" y="2577080"/>
            <a:ext cx="1754433" cy="26256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930" dirty="0">
                <a:latin typeface="+mn-ea"/>
                <a:ea typeface="+mn-ea"/>
              </a:rPr>
              <a:t>      </a:t>
            </a:r>
            <a:endParaRPr lang="en-US" altLang="ja-JP" sz="1100" i="1" dirty="0">
              <a:latin typeface="+mn-ea"/>
              <a:ea typeface="+mn-ea"/>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3757227593"/>
              </p:ext>
            </p:extLst>
          </p:nvPr>
        </p:nvGraphicFramePr>
        <p:xfrm>
          <a:off x="5449290" y="5415103"/>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a:t>
                      </a:r>
                      <a:r>
                        <a:rPr kumimoji="1" lang="ja-JP" altLang="en-US" sz="940" b="0" dirty="0" smtClean="0">
                          <a:solidFill>
                            <a:schemeClr val="tx1"/>
                          </a:solidFill>
                          <a:latin typeface="+mn-ea"/>
                          <a:ea typeface="+mn-ea"/>
                        </a:rPr>
                        <a:t>令和２年度</a:t>
                      </a:r>
                      <a:r>
                        <a:rPr kumimoji="1" lang="ja-JP" altLang="en-US" sz="940" b="0" dirty="0">
                          <a:solidFill>
                            <a:schemeClr val="tx1"/>
                          </a:solidFill>
                          <a:latin typeface="+mn-ea"/>
                          <a:ea typeface="+mn-ea"/>
                        </a:rPr>
                        <a:t>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143,285</a:t>
                      </a:r>
                      <a:r>
                        <a:rPr kumimoji="1" lang="ja-JP" altLang="en-US" sz="940" b="0" dirty="0" smtClean="0">
                          <a:solidFill>
                            <a:schemeClr val="tx1"/>
                          </a:solidFill>
                          <a:latin typeface="+mn-ea"/>
                          <a:ea typeface="+mn-ea"/>
                        </a:rPr>
                        <a:t>千円</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26,512ha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8,839,469</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367</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214404" y="6495118"/>
            <a:ext cx="5074905"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rPr>
              <a:t>※</a:t>
            </a:r>
            <a:r>
              <a:rPr lang="ja-JP" altLang="en-US" sz="930" dirty="0">
                <a:latin typeface="+mn-ea"/>
              </a:rPr>
              <a:t>２：「</a:t>
            </a:r>
            <a:r>
              <a:rPr lang="en-US" altLang="ja-JP" sz="930" dirty="0">
                <a:latin typeface="+mn-ea"/>
              </a:rPr>
              <a:t>2015</a:t>
            </a:r>
            <a:r>
              <a:rPr lang="ja-JP" altLang="en-US" sz="930" dirty="0">
                <a:latin typeface="+mn-ea"/>
              </a:rPr>
              <a:t>農林業センサスより、３：「</a:t>
            </a:r>
            <a:r>
              <a:rPr lang="en-US" altLang="ja-JP" sz="930" dirty="0">
                <a:latin typeface="+mn-ea"/>
              </a:rPr>
              <a:t>H27</a:t>
            </a:r>
            <a:r>
              <a:rPr lang="ja-JP" altLang="en-US" sz="930" dirty="0">
                <a:latin typeface="+mn-ea"/>
              </a:rPr>
              <a:t>年国勢調査」より</a:t>
            </a:r>
            <a:endParaRPr lang="en-US" altLang="ja-JP" sz="930" b="1" kern="2000" dirty="0">
              <a:latin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5132755"/>
            <a:ext cx="1749814" cy="1778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1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solidFill>
                  <a:srgbClr val="00B050"/>
                </a:solidFill>
                <a:latin typeface="メイリオ" panose="020B0604030504040204" pitchFamily="50" charset="-128"/>
                <a:ea typeface="メイリオ" panose="020B0604030504040204" pitchFamily="50" charset="-128"/>
              </a:rPr>
              <a:t>　</a:t>
            </a:r>
            <a:r>
              <a:rPr lang="ja-JP" altLang="en-US" sz="1100" b="1" kern="2000" dirty="0">
                <a:latin typeface="メイリオ" panose="020B0604030504040204" pitchFamily="50" charset="-128"/>
                <a:ea typeface="メイリオ" panose="020B0604030504040204" pitchFamily="50" charset="-128"/>
              </a:rPr>
              <a:t>基礎</a:t>
            </a:r>
            <a:r>
              <a:rPr lang="ja-JP" altLang="en-US" sz="1200" b="1" kern="2000" dirty="0">
                <a:latin typeface="メイリオ" panose="020B0604030504040204" pitchFamily="50" charset="-128"/>
                <a:ea typeface="メイリオ" panose="020B0604030504040204" pitchFamily="50" charset="-128"/>
              </a:rPr>
              <a:t>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385"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dirty="0" smtClean="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dirty="0" smtClean="0">
                <a:solidFill>
                  <a:schemeClr val="bg1"/>
                </a:solidFill>
                <a:latin typeface="ＤＨＰ特太ゴシック体" panose="020B0500000000000000" pitchFamily="50" charset="-128"/>
                <a:ea typeface="ＤＨＰ特太ゴシック体" panose="020B0500000000000000" pitchFamily="50" charset="-128"/>
              </a:rPr>
              <a:t>（航空レーザー計測による高度な森林情報の提供）</a:t>
            </a:r>
            <a:endParaRPr lang="ja-JP" altLang="en-US" sz="1600"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1082348"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smtClean="0">
                <a:solidFill>
                  <a:srgbClr val="008000"/>
                </a:solidFill>
              </a:rPr>
              <a:t>市町村</a:t>
            </a:r>
            <a:r>
              <a:rPr kumimoji="1" lang="ja-JP" altLang="en-US" sz="1400" dirty="0">
                <a:solidFill>
                  <a:srgbClr val="008000"/>
                </a:solidFill>
              </a:rPr>
              <a:t>支援</a:t>
            </a:r>
            <a:endParaRPr kumimoji="1" lang="en-US" altLang="ja-JP" sz="1400" dirty="0">
              <a:solidFill>
                <a:srgbClr val="008000"/>
              </a:solidFill>
            </a:endParaRPr>
          </a:p>
        </p:txBody>
      </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2366790" y="6411209"/>
            <a:ext cx="3082500" cy="261610"/>
          </a:xfrm>
          <a:prstGeom prst="rect">
            <a:avLst/>
          </a:prstGeom>
          <a:noFill/>
        </p:spPr>
        <p:txBody>
          <a:bodyPr wrap="square" rtlCol="0">
            <a:spAutoFit/>
          </a:bodyPr>
          <a:lstStyle/>
          <a:p>
            <a:pPr algn="ctr"/>
            <a:r>
              <a:rPr kumimoji="1" lang="ja-JP" altLang="en-US" sz="1100" dirty="0" smtClean="0"/>
              <a:t>傾斜区分図</a:t>
            </a:r>
            <a:endParaRPr kumimoji="1" lang="ja-JP" altLang="en-US" sz="1100" dirty="0"/>
          </a:p>
        </p:txBody>
      </p:sp>
      <p:sp>
        <p:nvSpPr>
          <p:cNvPr id="26" name="テキスト ボックス 25">
            <a:extLst>
              <a:ext uri="{FF2B5EF4-FFF2-40B4-BE49-F238E27FC236}">
                <a16:creationId xmlns:a16="http://schemas.microsoft.com/office/drawing/2014/main" id="{A6A4D5B8-D067-4EAC-BC8F-F17C777680B5}"/>
              </a:ext>
            </a:extLst>
          </p:cNvPr>
          <p:cNvSpPr txBox="1"/>
          <p:nvPr/>
        </p:nvSpPr>
        <p:spPr>
          <a:xfrm>
            <a:off x="-469015" y="4509739"/>
            <a:ext cx="1877991" cy="261610"/>
          </a:xfrm>
          <a:prstGeom prst="rect">
            <a:avLst/>
          </a:prstGeom>
          <a:noFill/>
        </p:spPr>
        <p:txBody>
          <a:bodyPr wrap="square" rtlCol="0">
            <a:spAutoFit/>
          </a:bodyPr>
          <a:lstStyle/>
          <a:p>
            <a:pPr algn="ctr"/>
            <a:r>
              <a:rPr kumimoji="1" lang="ja-JP" altLang="en-US" sz="1100" dirty="0" smtClean="0"/>
              <a:t>成果品例</a:t>
            </a:r>
            <a:endParaRPr kumimoji="1" lang="ja-JP" altLang="en-US" sz="1100" dirty="0"/>
          </a:p>
        </p:txBody>
      </p:sp>
      <p:grpSp>
        <p:nvGrpSpPr>
          <p:cNvPr id="2" name="グループ化 1"/>
          <p:cNvGrpSpPr/>
          <p:nvPr/>
        </p:nvGrpSpPr>
        <p:grpSpPr>
          <a:xfrm>
            <a:off x="5255646" y="2944131"/>
            <a:ext cx="4992419" cy="1712521"/>
            <a:chOff x="5930784" y="2741698"/>
            <a:chExt cx="3866859" cy="1256445"/>
          </a:xfrm>
        </p:grpSpPr>
        <p:sp>
          <p:nvSpPr>
            <p:cNvPr id="27" name="楕円 26">
              <a:extLst>
                <a:ext uri="{FF2B5EF4-FFF2-40B4-BE49-F238E27FC236}">
                  <a16:creationId xmlns:a16="http://schemas.microsoft.com/office/drawing/2014/main" id="{C0B00F6D-E4E8-4A1D-BDC7-3EB12E8BEF6F}"/>
                </a:ext>
              </a:extLst>
            </p:cNvPr>
            <p:cNvSpPr/>
            <p:nvPr/>
          </p:nvSpPr>
          <p:spPr>
            <a:xfrm>
              <a:off x="5930784" y="3052024"/>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32913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643660" y="3001765"/>
              <a:ext cx="130593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697919" y="2741698"/>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委託事業者</a:t>
              </a:r>
              <a:endParaRPr kumimoji="1" lang="ja-JP" altLang="en-US" sz="1200" dirty="0">
                <a:solidFill>
                  <a:schemeClr val="tx1"/>
                </a:solidFill>
              </a:endParaRP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697919" y="3219255"/>
              <a:ext cx="1162410"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航空レーザー計測及び解析を実施</a:t>
              </a:r>
              <a:endParaRPr kumimoji="1" lang="ja-JP" altLang="en-US" sz="1200" dirty="0">
                <a:solidFill>
                  <a:schemeClr val="tx1"/>
                </a:solidFill>
              </a:endParaRP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5946135" y="3646010"/>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708876" y="3092000"/>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7CF858C7-F42A-435A-88C7-D02F130F9777}"/>
                </a:ext>
              </a:extLst>
            </p:cNvPr>
            <p:cNvSpPr/>
            <p:nvPr/>
          </p:nvSpPr>
          <p:spPr>
            <a:xfrm>
              <a:off x="8923152" y="2818394"/>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335872" y="3681846"/>
              <a:ext cx="1461771" cy="288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データの提供</a:t>
              </a:r>
              <a:endParaRPr kumimoji="1" lang="ja-JP" altLang="en-US" sz="1200" dirty="0">
                <a:solidFill>
                  <a:schemeClr val="tx1"/>
                </a:solidFill>
              </a:endParaRPr>
            </a:p>
          </p:txBody>
        </p:sp>
        <p:sp>
          <p:nvSpPr>
            <p:cNvPr id="36" name="楕円 35">
              <a:extLst>
                <a:ext uri="{FF2B5EF4-FFF2-40B4-BE49-F238E27FC236}">
                  <a16:creationId xmlns:a16="http://schemas.microsoft.com/office/drawing/2014/main" id="{C0B00F6D-E4E8-4A1D-BDC7-3EB12E8BEF6F}"/>
                </a:ext>
              </a:extLst>
            </p:cNvPr>
            <p:cNvSpPr/>
            <p:nvPr/>
          </p:nvSpPr>
          <p:spPr>
            <a:xfrm>
              <a:off x="8254111" y="3077893"/>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37" name="矢印: ストライプ 17">
              <a:extLst>
                <a:ext uri="{FF2B5EF4-FFF2-40B4-BE49-F238E27FC236}">
                  <a16:creationId xmlns:a16="http://schemas.microsoft.com/office/drawing/2014/main" id="{F10FFD76-F773-4D08-9CFB-BC72C94EF3A8}"/>
                </a:ext>
              </a:extLst>
            </p:cNvPr>
            <p:cNvSpPr/>
            <p:nvPr/>
          </p:nvSpPr>
          <p:spPr>
            <a:xfrm>
              <a:off x="7994625"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24">
              <a:extLst>
                <a:ext uri="{FF2B5EF4-FFF2-40B4-BE49-F238E27FC236}">
                  <a16:creationId xmlns:a16="http://schemas.microsoft.com/office/drawing/2014/main" id="{D2991C45-B315-4583-8227-9B6C4E6F7864}"/>
                </a:ext>
              </a:extLst>
            </p:cNvPr>
            <p:cNvSpPr/>
            <p:nvPr/>
          </p:nvSpPr>
          <p:spPr>
            <a:xfrm>
              <a:off x="7846455" y="3670256"/>
              <a:ext cx="730886" cy="327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成果品</a:t>
              </a:r>
              <a:endParaRPr kumimoji="1" lang="ja-JP" altLang="en-US" sz="1200" dirty="0">
                <a:solidFill>
                  <a:schemeClr val="tx1"/>
                </a:solidFill>
              </a:endParaRPr>
            </a:p>
          </p:txBody>
        </p:sp>
      </p:grpSp>
      <p:pic>
        <p:nvPicPr>
          <p:cNvPr id="3" name="図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3417"/>
          <a:stretch/>
        </p:blipFill>
        <p:spPr>
          <a:xfrm>
            <a:off x="2748305" y="4785308"/>
            <a:ext cx="2377971" cy="1568651"/>
          </a:xfrm>
          <a:prstGeom prst="rect">
            <a:avLst/>
          </a:prstGeom>
        </p:spPr>
      </p:pic>
      <p:pic>
        <p:nvPicPr>
          <p:cNvPr id="7" name="図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12207"/>
          <a:stretch/>
        </p:blipFill>
        <p:spPr>
          <a:xfrm>
            <a:off x="222862" y="4785308"/>
            <a:ext cx="2372228" cy="1554801"/>
          </a:xfrm>
          <a:prstGeom prst="rect">
            <a:avLst/>
          </a:prstGeom>
        </p:spPr>
      </p:pic>
    </p:spTree>
    <p:extLst>
      <p:ext uri="{BB962C8B-B14F-4D97-AF65-F5344CB8AC3E}">
        <p14:creationId xmlns:p14="http://schemas.microsoft.com/office/powerpoint/2010/main" val="25789446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Office PowerPoint</Application>
  <PresentationFormat>A4 210 x 297 mm</PresentationFormat>
  <Paragraphs>140</Paragraphs>
  <Slides>3</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vt:i4>
      </vt:variant>
    </vt:vector>
  </HeadingPairs>
  <TitlesOfParts>
    <vt:vector size="16" baseType="lpstr">
      <vt:lpstr>ＤＨＰ特太ゴシック体</vt:lpstr>
      <vt:lpstr>HG丸ｺﾞｼｯｸM-PRO</vt:lpstr>
      <vt:lpstr>ＭＳ Ｐゴシック</vt:lpstr>
      <vt:lpstr>ＭＳ 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2022-11-02T00:38:05Z</dcterms:modified>
</cp:coreProperties>
</file>