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Lst>
  <p:notesMasterIdLst>
    <p:notesMasterId r:id="rId5"/>
  </p:notesMasterIdLst>
  <p:sldIdLst>
    <p:sldId id="312" r:id="rId2"/>
    <p:sldId id="310" r:id="rId3"/>
    <p:sldId id="311" r:id="rId4"/>
  </p:sldIdLst>
  <p:sldSz cx="9906000" cy="6858000" type="A4"/>
  <p:notesSz cx="6646863" cy="9777413"/>
  <p:defaultTextStyle>
    <a:defPPr>
      <a:defRPr lang="en-US"/>
    </a:defPPr>
    <a:lvl1pPr marL="0" algn="l" defTabSz="331561" rtl="0" eaLnBrk="1" latinLnBrk="0" hangingPunct="1">
      <a:defRPr sz="1305" kern="1200">
        <a:solidFill>
          <a:schemeClr val="tx1"/>
        </a:solidFill>
        <a:latin typeface="+mn-lt"/>
        <a:ea typeface="+mn-ea"/>
        <a:cs typeface="+mn-cs"/>
      </a:defRPr>
    </a:lvl1pPr>
    <a:lvl2pPr marL="331561" algn="l" defTabSz="331561" rtl="0" eaLnBrk="1" latinLnBrk="0" hangingPunct="1">
      <a:defRPr sz="1305" kern="1200">
        <a:solidFill>
          <a:schemeClr val="tx1"/>
        </a:solidFill>
        <a:latin typeface="+mn-lt"/>
        <a:ea typeface="+mn-ea"/>
        <a:cs typeface="+mn-cs"/>
      </a:defRPr>
    </a:lvl2pPr>
    <a:lvl3pPr marL="663123" algn="l" defTabSz="331561" rtl="0" eaLnBrk="1" latinLnBrk="0" hangingPunct="1">
      <a:defRPr sz="1305" kern="1200">
        <a:solidFill>
          <a:schemeClr val="tx1"/>
        </a:solidFill>
        <a:latin typeface="+mn-lt"/>
        <a:ea typeface="+mn-ea"/>
        <a:cs typeface="+mn-cs"/>
      </a:defRPr>
    </a:lvl3pPr>
    <a:lvl4pPr marL="994684" algn="l" defTabSz="331561" rtl="0" eaLnBrk="1" latinLnBrk="0" hangingPunct="1">
      <a:defRPr sz="1305" kern="1200">
        <a:solidFill>
          <a:schemeClr val="tx1"/>
        </a:solidFill>
        <a:latin typeface="+mn-lt"/>
        <a:ea typeface="+mn-ea"/>
        <a:cs typeface="+mn-cs"/>
      </a:defRPr>
    </a:lvl4pPr>
    <a:lvl5pPr marL="1326246" algn="l" defTabSz="331561" rtl="0" eaLnBrk="1" latinLnBrk="0" hangingPunct="1">
      <a:defRPr sz="1305" kern="1200">
        <a:solidFill>
          <a:schemeClr val="tx1"/>
        </a:solidFill>
        <a:latin typeface="+mn-lt"/>
        <a:ea typeface="+mn-ea"/>
        <a:cs typeface="+mn-cs"/>
      </a:defRPr>
    </a:lvl5pPr>
    <a:lvl6pPr marL="1657807" algn="l" defTabSz="331561" rtl="0" eaLnBrk="1" latinLnBrk="0" hangingPunct="1">
      <a:defRPr sz="1305" kern="1200">
        <a:solidFill>
          <a:schemeClr val="tx1"/>
        </a:solidFill>
        <a:latin typeface="+mn-lt"/>
        <a:ea typeface="+mn-ea"/>
        <a:cs typeface="+mn-cs"/>
      </a:defRPr>
    </a:lvl6pPr>
    <a:lvl7pPr marL="1989369" algn="l" defTabSz="331561" rtl="0" eaLnBrk="1" latinLnBrk="0" hangingPunct="1">
      <a:defRPr sz="1305" kern="1200">
        <a:solidFill>
          <a:schemeClr val="tx1"/>
        </a:solidFill>
        <a:latin typeface="+mn-lt"/>
        <a:ea typeface="+mn-ea"/>
        <a:cs typeface="+mn-cs"/>
      </a:defRPr>
    </a:lvl7pPr>
    <a:lvl8pPr marL="2320930" algn="l" defTabSz="331561" rtl="0" eaLnBrk="1" latinLnBrk="0" hangingPunct="1">
      <a:defRPr sz="1305" kern="1200">
        <a:solidFill>
          <a:schemeClr val="tx1"/>
        </a:solidFill>
        <a:latin typeface="+mn-lt"/>
        <a:ea typeface="+mn-ea"/>
        <a:cs typeface="+mn-cs"/>
      </a:defRPr>
    </a:lvl8pPr>
    <a:lvl9pPr marL="2652492" algn="l" defTabSz="331561"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ACF4677E-8BD2-47ae-8A1F-98590045965D"/>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TxStyle/>
      <a:tcStyle>
        <a:tcBdr/>
        <a:fill>
          <a:solidFill>
            <a:schemeClr val="dk1">
              <a:tint val="40000"/>
            </a:schemeClr>
          </a:solidFill>
        </a:fill>
      </a:tcStyle>
    </a:band1H>
    <a:band2H>
      <a:tcTxStyle/>
      <a:tcStyle>
        <a:tcBdr/>
      </a:tcStyle>
    </a:band2H>
    <a:band1V>
      <a:tcTxStyle/>
      <a:tcStyle>
        <a:tcBdr/>
        <a:fill>
          <a:solidFill>
            <a:schemeClr val="dk1">
              <a:tint val="40000"/>
            </a:schemeClr>
          </a:solidFill>
        </a:fill>
      </a:tcStyle>
    </a:band1V>
    <a:band2V>
      <a:tcTxStyle/>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3" autoAdjust="0"/>
    <p:restoredTop sz="94706" autoAdjust="0"/>
  </p:normalViewPr>
  <p:slideViewPr>
    <p:cSldViewPr snapToGrid="0">
      <p:cViewPr varScale="1">
        <p:scale>
          <a:sx n="78" d="100"/>
          <a:sy n="78" d="100"/>
        </p:scale>
        <p:origin x="1086" y="84"/>
      </p:cViewPr>
      <p:guideLst>
        <p:guide orient="horz" pos="2160"/>
        <p:guide pos="31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1"/>
            <a:ext cx="2880308" cy="490569"/>
          </a:xfrm>
          <a:prstGeom prst="rect">
            <a:avLst/>
          </a:prstGeom>
        </p:spPr>
        <p:txBody>
          <a:bodyPr vert="horz" lIns="89663" tIns="44832" rIns="89663" bIns="44832"/>
          <a:lstStyle>
            <a:lvl1pPr algn="l">
              <a:defRPr sz="1200"/>
            </a:lvl1pPr>
          </a:lstStyle>
          <a:p>
            <a:pPr lvl="0">
              <a:defRPr lang="ja-JP" altLang="en-US"/>
            </a:pPr>
            <a:endParaRPr lang="ja-JP" altLang="en-US"/>
          </a:p>
        </p:txBody>
      </p:sp>
      <p:sp>
        <p:nvSpPr>
          <p:cNvPr id="1101" name="日付プレースホルダー 2"/>
          <p:cNvSpPr>
            <a:spLocks noGrp="1"/>
          </p:cNvSpPr>
          <p:nvPr>
            <p:ph type="dt" idx="1"/>
          </p:nvPr>
        </p:nvSpPr>
        <p:spPr>
          <a:xfrm>
            <a:off x="3765018" y="1"/>
            <a:ext cx="2880308" cy="490569"/>
          </a:xfrm>
          <a:prstGeom prst="rect">
            <a:avLst/>
          </a:prstGeom>
        </p:spPr>
        <p:txBody>
          <a:bodyPr vert="horz" lIns="89663" tIns="44832" rIns="89663" bIns="44832"/>
          <a:lstStyle>
            <a:lvl1pPr algn="r">
              <a:defRPr sz="1200"/>
            </a:lvl1pPr>
          </a:lstStyle>
          <a:p>
            <a:pPr lvl="0">
              <a:defRPr lang="ja-JP" altLang="en-US"/>
            </a:pPr>
            <a:fld id="{C0FFB23F-1487-4A30-A008-FE07926C955B}" type="datetime1">
              <a:rPr lang="ja-JP" altLang="en-US"/>
              <a:pPr lvl="0">
                <a:defRPr lang="ja-JP" altLang="en-US"/>
              </a:pPr>
              <a:t>2022/11/7</a:t>
            </a:fld>
            <a:endParaRPr lang="ja-JP" altLang="en-US"/>
          </a:p>
        </p:txBody>
      </p:sp>
      <p:sp>
        <p:nvSpPr>
          <p:cNvPr id="1102" name="スライド イメージ プレースホルダー 3"/>
          <p:cNvSpPr>
            <a:spLocks noGrp="1" noRot="1" noChangeAspect="1" noTextEdit="1"/>
          </p:cNvSpPr>
          <p:nvPr>
            <p:ph type="sldImg" idx="2"/>
          </p:nvPr>
        </p:nvSpPr>
        <p:spPr>
          <a:xfrm>
            <a:off x="939800" y="1222375"/>
            <a:ext cx="4767263" cy="3300413"/>
          </a:xfrm>
          <a:prstGeom prst="rect">
            <a:avLst/>
          </a:prstGeom>
          <a:noFill/>
          <a:ln w="12700">
            <a:solidFill>
              <a:prstClr val="black"/>
            </a:solidFill>
          </a:ln>
        </p:spPr>
        <p:txBody>
          <a:bodyPr vert="horz" lIns="89663" tIns="44832" rIns="89663" bIns="44832" anchor="ctr"/>
          <a:lstStyle/>
          <a:p>
            <a:pPr lvl="0">
              <a:defRPr lang="ja-JP" altLang="en-US"/>
            </a:pPr>
            <a:endParaRPr lang="ja-JP" altLang="en-US"/>
          </a:p>
        </p:txBody>
      </p:sp>
      <p:sp>
        <p:nvSpPr>
          <p:cNvPr id="1103" name="ノート プレースホルダー 4"/>
          <p:cNvSpPr>
            <a:spLocks noGrp="1"/>
          </p:cNvSpPr>
          <p:nvPr>
            <p:ph type="body" sz="quarter" idx="3"/>
          </p:nvPr>
        </p:nvSpPr>
        <p:spPr>
          <a:xfrm>
            <a:off x="664687" y="4705381"/>
            <a:ext cx="5317490" cy="3849856"/>
          </a:xfrm>
          <a:prstGeom prst="rect">
            <a:avLst/>
          </a:prstGeom>
        </p:spPr>
        <p:txBody>
          <a:bodyPr vert="horz" lIns="89663" tIns="44832" rIns="89663" bIns="44832"/>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1104" name="フッター プレースホルダー 5"/>
          <p:cNvSpPr>
            <a:spLocks noGrp="1"/>
          </p:cNvSpPr>
          <p:nvPr>
            <p:ph type="ftr" sz="quarter" idx="4"/>
          </p:nvPr>
        </p:nvSpPr>
        <p:spPr>
          <a:xfrm>
            <a:off x="0" y="9286847"/>
            <a:ext cx="2880308" cy="490568"/>
          </a:xfrm>
          <a:prstGeom prst="rect">
            <a:avLst/>
          </a:prstGeom>
        </p:spPr>
        <p:txBody>
          <a:bodyPr vert="horz" lIns="89663" tIns="44832" rIns="89663" bIns="44832" anchor="b"/>
          <a:lstStyle>
            <a:lvl1pPr algn="l">
              <a:defRPr sz="1200"/>
            </a:lvl1pPr>
          </a:lstStyle>
          <a:p>
            <a:pPr lvl="0">
              <a:defRPr lang="ja-JP" altLang="en-US"/>
            </a:pPr>
            <a:endParaRPr lang="ja-JP" altLang="en-US"/>
          </a:p>
        </p:txBody>
      </p:sp>
      <p:sp>
        <p:nvSpPr>
          <p:cNvPr id="1105" name="スライド番号プレースホルダー 6"/>
          <p:cNvSpPr>
            <a:spLocks noGrp="1"/>
          </p:cNvSpPr>
          <p:nvPr>
            <p:ph type="sldNum" sz="quarter" idx="5"/>
          </p:nvPr>
        </p:nvSpPr>
        <p:spPr>
          <a:xfrm>
            <a:off x="3765018" y="9286847"/>
            <a:ext cx="2880308" cy="490568"/>
          </a:xfrm>
          <a:prstGeom prst="rect">
            <a:avLst/>
          </a:prstGeom>
        </p:spPr>
        <p:txBody>
          <a:bodyPr vert="horz" lIns="89663" tIns="44832" rIns="89663" bIns="44832" anchor="b"/>
          <a:lstStyle>
            <a:lvl1pPr algn="r">
              <a:defRPr sz="1200"/>
            </a:lvl1pPr>
          </a:lstStyle>
          <a:p>
            <a:pPr lvl="0">
              <a:defRPr lang="ja-JP" altLang="en-US"/>
            </a:pPr>
            <a:fld id="{FB098A5A-A7A8-4A8C-BADD-04B4011C9DB2}" type="slidenum">
              <a:rPr lang="ja-JP" altLang="en-US"/>
              <a:pPr lvl="0">
                <a:defRPr lang="ja-JP" altLang="en-US"/>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3115"/>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1246"/>
            </a:lvl1pPr>
            <a:lvl2pPr marL="237390" indent="0" algn="ctr">
              <a:buNone/>
              <a:defRPr sz="1038"/>
            </a:lvl2pPr>
            <a:lvl3pPr marL="474779" indent="0" algn="ctr">
              <a:buNone/>
              <a:defRPr sz="935"/>
            </a:lvl3pPr>
            <a:lvl4pPr marL="712169" indent="0" algn="ctr">
              <a:buNone/>
              <a:defRPr sz="831"/>
            </a:lvl4pPr>
            <a:lvl5pPr marL="949559" indent="0" algn="ctr">
              <a:buNone/>
              <a:defRPr sz="831"/>
            </a:lvl5pPr>
            <a:lvl6pPr marL="1186948" indent="0" algn="ctr">
              <a:buNone/>
              <a:defRPr sz="831"/>
            </a:lvl6pPr>
            <a:lvl7pPr marL="1424338" indent="0" algn="ctr">
              <a:buNone/>
              <a:defRPr sz="831"/>
            </a:lvl7pPr>
            <a:lvl8pPr marL="1661728" indent="0" algn="ctr">
              <a:buNone/>
              <a:defRPr sz="831"/>
            </a:lvl8pPr>
            <a:lvl9pPr marL="1899117" indent="0" algn="ctr">
              <a:buNone/>
              <a:defRPr sz="831"/>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5678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69010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3" y="365126"/>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9" y="365126"/>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06538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2431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80" y="1709740"/>
            <a:ext cx="8543925" cy="2852737"/>
          </a:xfrm>
        </p:spPr>
        <p:txBody>
          <a:bodyPr anchor="b"/>
          <a:lstStyle>
            <a:lvl1pPr>
              <a:defRPr sz="3115"/>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80" y="4589465"/>
            <a:ext cx="8543925" cy="1500187"/>
          </a:xfrm>
        </p:spPr>
        <p:txBody>
          <a:bodyPr/>
          <a:lstStyle>
            <a:lvl1pPr marL="0" indent="0">
              <a:buNone/>
              <a:defRPr sz="1246">
                <a:solidFill>
                  <a:schemeClr val="tx1"/>
                </a:solidFill>
              </a:defRPr>
            </a:lvl1pPr>
            <a:lvl2pPr marL="237390" indent="0">
              <a:buNone/>
              <a:defRPr sz="1038">
                <a:solidFill>
                  <a:schemeClr val="tx1">
                    <a:tint val="75000"/>
                  </a:schemeClr>
                </a:solidFill>
              </a:defRPr>
            </a:lvl2pPr>
            <a:lvl3pPr marL="474779" indent="0">
              <a:buNone/>
              <a:defRPr sz="935">
                <a:solidFill>
                  <a:schemeClr val="tx1">
                    <a:tint val="75000"/>
                  </a:schemeClr>
                </a:solidFill>
              </a:defRPr>
            </a:lvl3pPr>
            <a:lvl4pPr marL="712169" indent="0">
              <a:buNone/>
              <a:defRPr sz="831">
                <a:solidFill>
                  <a:schemeClr val="tx1">
                    <a:tint val="75000"/>
                  </a:schemeClr>
                </a:solidFill>
              </a:defRPr>
            </a:lvl4pPr>
            <a:lvl5pPr marL="949559" indent="0">
              <a:buNone/>
              <a:defRPr sz="831">
                <a:solidFill>
                  <a:schemeClr val="tx1">
                    <a:tint val="75000"/>
                  </a:schemeClr>
                </a:solidFill>
              </a:defRPr>
            </a:lvl5pPr>
            <a:lvl6pPr marL="1186948" indent="0">
              <a:buNone/>
              <a:defRPr sz="831">
                <a:solidFill>
                  <a:schemeClr val="tx1">
                    <a:tint val="75000"/>
                  </a:schemeClr>
                </a:solidFill>
              </a:defRPr>
            </a:lvl6pPr>
            <a:lvl7pPr marL="1424338" indent="0">
              <a:buNone/>
              <a:defRPr sz="831">
                <a:solidFill>
                  <a:schemeClr val="tx1">
                    <a:tint val="75000"/>
                  </a:schemeClr>
                </a:solidFill>
              </a:defRPr>
            </a:lvl7pPr>
            <a:lvl8pPr marL="1661728" indent="0">
              <a:buNone/>
              <a:defRPr sz="831">
                <a:solidFill>
                  <a:schemeClr val="tx1">
                    <a:tint val="75000"/>
                  </a:schemeClr>
                </a:solidFill>
              </a:defRPr>
            </a:lvl8pPr>
            <a:lvl9pPr marL="1899117" indent="0">
              <a:buNone/>
              <a:defRPr sz="831">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978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74188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4"/>
            <a:ext cx="4190702"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4" y="1681164"/>
            <a:ext cx="4211340"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60"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148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4109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41264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1" y="987428"/>
            <a:ext cx="5014913" cy="4873625"/>
          </a:xfrm>
        </p:spPr>
        <p:txBody>
          <a:bodyPr/>
          <a:lstStyle>
            <a:lvl1pPr>
              <a:defRPr sz="1662"/>
            </a:lvl1pPr>
            <a:lvl2pPr>
              <a:defRPr sz="1454"/>
            </a:lvl2pPr>
            <a:lvl3pPr>
              <a:defRPr sz="1246"/>
            </a:lvl3pPr>
            <a:lvl4pPr>
              <a:defRPr sz="1038"/>
            </a:lvl4pPr>
            <a:lvl5pPr>
              <a:defRPr sz="1038"/>
            </a:lvl5pPr>
            <a:lvl6pPr>
              <a:defRPr sz="1038"/>
            </a:lvl6pPr>
            <a:lvl7pPr>
              <a:defRPr sz="1038"/>
            </a:lvl7pPr>
            <a:lvl8pPr>
              <a:defRPr sz="1038"/>
            </a:lvl8pPr>
            <a:lvl9pPr>
              <a:defRPr sz="1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90359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1" y="987428"/>
            <a:ext cx="5014913" cy="4873625"/>
          </a:xfrm>
        </p:spPr>
        <p:txBody>
          <a:bodyPr anchor="t"/>
          <a:lstStyle>
            <a:lvl1pPr marL="0" indent="0">
              <a:buNone/>
              <a:defRPr sz="1662"/>
            </a:lvl1pPr>
            <a:lvl2pPr marL="237390" indent="0">
              <a:buNone/>
              <a:defRPr sz="1454"/>
            </a:lvl2pPr>
            <a:lvl3pPr marL="474779" indent="0">
              <a:buNone/>
              <a:defRPr sz="1246"/>
            </a:lvl3pPr>
            <a:lvl4pPr marL="712169" indent="0">
              <a:buNone/>
              <a:defRPr sz="1038"/>
            </a:lvl4pPr>
            <a:lvl5pPr marL="949559" indent="0">
              <a:buNone/>
              <a:defRPr sz="1038"/>
            </a:lvl5pPr>
            <a:lvl6pPr marL="1186948" indent="0">
              <a:buNone/>
              <a:defRPr sz="1038"/>
            </a:lvl6pPr>
            <a:lvl7pPr marL="1424338" indent="0">
              <a:buNone/>
              <a:defRPr sz="1038"/>
            </a:lvl7pPr>
            <a:lvl8pPr marL="1661728" indent="0">
              <a:buNone/>
              <a:defRPr sz="1038"/>
            </a:lvl8pPr>
            <a:lvl9pPr marL="1899117" indent="0">
              <a:buNone/>
              <a:defRPr sz="1038"/>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8DE816DB-5F52-42B5-AC6A-C5F6F05D82CB}" type="datetimeFigureOut">
              <a:rPr kumimoji="1" lang="ja-JP" altLang="en-US" smtClean="0"/>
              <a:t>2022/11/7</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84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623">
                <a:solidFill>
                  <a:schemeClr val="tx1">
                    <a:tint val="75000"/>
                  </a:schemeClr>
                </a:solidFill>
              </a:defRPr>
            </a:lvl1pPr>
          </a:lstStyle>
          <a:p>
            <a:fld id="{8DE816DB-5F52-42B5-AC6A-C5F6F05D82CB}" type="datetimeFigureOut">
              <a:rPr kumimoji="1" lang="ja-JP" altLang="en-US" smtClean="0"/>
              <a:t>2022/11/7</a:t>
            </a:fld>
            <a:endParaRPr kumimoji="1" lang="ja-JP" altLang="en-US"/>
          </a:p>
        </p:txBody>
      </p:sp>
      <p:sp>
        <p:nvSpPr>
          <p:cNvPr id="1028"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623">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623">
                <a:solidFill>
                  <a:schemeClr val="tx1">
                    <a:tint val="75000"/>
                  </a:schemeClr>
                </a:solidFill>
              </a:defRPr>
            </a:lvl1p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47187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74779" rtl="0" eaLnBrk="1" latinLnBrk="0" hangingPunct="1">
        <a:lnSpc>
          <a:spcPct val="90000"/>
        </a:lnSpc>
        <a:spcBef>
          <a:spcPct val="0"/>
        </a:spcBef>
        <a:buNone/>
        <a:defRPr kumimoji="1" sz="2285" kern="1200">
          <a:solidFill>
            <a:schemeClr val="tx1"/>
          </a:solidFill>
          <a:latin typeface="+mj-lt"/>
          <a:ea typeface="+mj-ea"/>
          <a:cs typeface="+mj-cs"/>
        </a:defRPr>
      </a:lvl1pPr>
    </p:titleStyle>
    <p:bodyStyle>
      <a:lvl1pPr marL="118695" indent="-118695" algn="l" defTabSz="474779" rtl="0" eaLnBrk="1" latinLnBrk="0" hangingPunct="1">
        <a:lnSpc>
          <a:spcPct val="90000"/>
        </a:lnSpc>
        <a:spcBef>
          <a:spcPts val="519"/>
        </a:spcBef>
        <a:buFont typeface="Arial" panose="020B0604020202020204" pitchFamily="34" charset="0"/>
        <a:buChar char="•"/>
        <a:defRPr kumimoji="1" sz="1454" kern="1200">
          <a:solidFill>
            <a:schemeClr val="tx1"/>
          </a:solidFill>
          <a:latin typeface="+mn-lt"/>
          <a:ea typeface="+mn-ea"/>
          <a:cs typeface="+mn-cs"/>
        </a:defRPr>
      </a:lvl1pPr>
      <a:lvl2pPr marL="356085" indent="-118695" algn="l" defTabSz="474779" rtl="0" eaLnBrk="1" latinLnBrk="0" hangingPunct="1">
        <a:lnSpc>
          <a:spcPct val="90000"/>
        </a:lnSpc>
        <a:spcBef>
          <a:spcPts val="260"/>
        </a:spcBef>
        <a:buFont typeface="Arial" panose="020B0604020202020204" pitchFamily="34" charset="0"/>
        <a:buChar char="•"/>
        <a:defRPr kumimoji="1" sz="1246" kern="1200">
          <a:solidFill>
            <a:schemeClr val="tx1"/>
          </a:solidFill>
          <a:latin typeface="+mn-lt"/>
          <a:ea typeface="+mn-ea"/>
          <a:cs typeface="+mn-cs"/>
        </a:defRPr>
      </a:lvl2pPr>
      <a:lvl3pPr marL="593474" indent="-118695" algn="l" defTabSz="474779" rtl="0" eaLnBrk="1" latinLnBrk="0" hangingPunct="1">
        <a:lnSpc>
          <a:spcPct val="90000"/>
        </a:lnSpc>
        <a:spcBef>
          <a:spcPts val="260"/>
        </a:spcBef>
        <a:buFont typeface="Arial" panose="020B0604020202020204" pitchFamily="34" charset="0"/>
        <a:buChar char="•"/>
        <a:defRPr kumimoji="1" sz="1038" kern="1200">
          <a:solidFill>
            <a:schemeClr val="tx1"/>
          </a:solidFill>
          <a:latin typeface="+mn-lt"/>
          <a:ea typeface="+mn-ea"/>
          <a:cs typeface="+mn-cs"/>
        </a:defRPr>
      </a:lvl3pPr>
      <a:lvl4pPr marL="83086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4pPr>
      <a:lvl5pPr marL="106825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5pPr>
      <a:lvl6pPr marL="130564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6pPr>
      <a:lvl7pPr marL="154303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7pPr>
      <a:lvl8pPr marL="178042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8pPr>
      <a:lvl9pPr marL="2017812"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9pPr>
    </p:bodyStyle>
    <p:otherStyle>
      <a:defPPr>
        <a:defRPr lang="en-US"/>
      </a:defPPr>
      <a:lvl1pPr marL="0" algn="l" defTabSz="474779" rtl="0" eaLnBrk="1" latinLnBrk="0" hangingPunct="1">
        <a:defRPr kumimoji="1" sz="935" kern="1200">
          <a:solidFill>
            <a:schemeClr val="tx1"/>
          </a:solidFill>
          <a:latin typeface="+mn-lt"/>
          <a:ea typeface="+mn-ea"/>
          <a:cs typeface="+mn-cs"/>
        </a:defRPr>
      </a:lvl1pPr>
      <a:lvl2pPr marL="237390" algn="l" defTabSz="474779" rtl="0" eaLnBrk="1" latinLnBrk="0" hangingPunct="1">
        <a:defRPr kumimoji="1" sz="935" kern="1200">
          <a:solidFill>
            <a:schemeClr val="tx1"/>
          </a:solidFill>
          <a:latin typeface="+mn-lt"/>
          <a:ea typeface="+mn-ea"/>
          <a:cs typeface="+mn-cs"/>
        </a:defRPr>
      </a:lvl2pPr>
      <a:lvl3pPr marL="474779" algn="l" defTabSz="474779" rtl="0" eaLnBrk="1" latinLnBrk="0" hangingPunct="1">
        <a:defRPr kumimoji="1" sz="935" kern="1200">
          <a:solidFill>
            <a:schemeClr val="tx1"/>
          </a:solidFill>
          <a:latin typeface="+mn-lt"/>
          <a:ea typeface="+mn-ea"/>
          <a:cs typeface="+mn-cs"/>
        </a:defRPr>
      </a:lvl3pPr>
      <a:lvl4pPr marL="712169" algn="l" defTabSz="474779" rtl="0" eaLnBrk="1" latinLnBrk="0" hangingPunct="1">
        <a:defRPr kumimoji="1" sz="935" kern="1200">
          <a:solidFill>
            <a:schemeClr val="tx1"/>
          </a:solidFill>
          <a:latin typeface="+mn-lt"/>
          <a:ea typeface="+mn-ea"/>
          <a:cs typeface="+mn-cs"/>
        </a:defRPr>
      </a:lvl4pPr>
      <a:lvl5pPr marL="949559" algn="l" defTabSz="474779" rtl="0" eaLnBrk="1" latinLnBrk="0" hangingPunct="1">
        <a:defRPr kumimoji="1" sz="935" kern="1200">
          <a:solidFill>
            <a:schemeClr val="tx1"/>
          </a:solidFill>
          <a:latin typeface="+mn-lt"/>
          <a:ea typeface="+mn-ea"/>
          <a:cs typeface="+mn-cs"/>
        </a:defRPr>
      </a:lvl5pPr>
      <a:lvl6pPr marL="1186948" algn="l" defTabSz="474779" rtl="0" eaLnBrk="1" latinLnBrk="0" hangingPunct="1">
        <a:defRPr kumimoji="1" sz="935" kern="1200">
          <a:solidFill>
            <a:schemeClr val="tx1"/>
          </a:solidFill>
          <a:latin typeface="+mn-lt"/>
          <a:ea typeface="+mn-ea"/>
          <a:cs typeface="+mn-cs"/>
        </a:defRPr>
      </a:lvl6pPr>
      <a:lvl7pPr marL="1424338" algn="l" defTabSz="474779" rtl="0" eaLnBrk="1" latinLnBrk="0" hangingPunct="1">
        <a:defRPr kumimoji="1" sz="935" kern="1200">
          <a:solidFill>
            <a:schemeClr val="tx1"/>
          </a:solidFill>
          <a:latin typeface="+mn-lt"/>
          <a:ea typeface="+mn-ea"/>
          <a:cs typeface="+mn-cs"/>
        </a:defRPr>
      </a:lvl7pPr>
      <a:lvl8pPr marL="1661728" algn="l" defTabSz="474779" rtl="0" eaLnBrk="1" latinLnBrk="0" hangingPunct="1">
        <a:defRPr kumimoji="1" sz="935" kern="1200">
          <a:solidFill>
            <a:schemeClr val="tx1"/>
          </a:solidFill>
          <a:latin typeface="+mn-lt"/>
          <a:ea typeface="+mn-ea"/>
          <a:cs typeface="+mn-cs"/>
        </a:defRPr>
      </a:lvl8pPr>
      <a:lvl9pPr marL="1899117" algn="l" defTabSz="474779" rtl="0" eaLnBrk="1" latinLnBrk="0" hangingPunct="1">
        <a:defRPr kumimoji="1"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366721"/>
            <a:ext cx="9906000" cy="6074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ctr" anchorCtr="0" compatLnSpc="1">
            <a:prstTxWarp prst="textNoShape">
              <a:avLst/>
            </a:prstTxWarp>
            <a:spAutoFit/>
          </a:bodyPr>
          <a:lstStyle>
            <a:lvl1pPr indent="8382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838200" algn="ctr"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令和元年度　森林環境譲与税を活用した事業実績</a:t>
            </a:r>
            <a:endParaRPr lang="en-US" altLang="ja-JP" sz="1100" dirty="0"/>
          </a:p>
          <a:p>
            <a:pPr marL="0" marR="0" lvl="0" indent="838200"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defTabSz="914400" rtl="0" eaLnBrk="0" fontAlgn="base" latinLnBrk="0" hangingPunct="0">
              <a:lnSpc>
                <a:spcPct val="100000"/>
              </a:lnSpc>
              <a:spcBef>
                <a:spcPct val="0"/>
              </a:spcBef>
              <a:spcAft>
                <a:spcPct val="0"/>
              </a:spcAft>
              <a:buClrTx/>
              <a:buSzTx/>
              <a:buFontTx/>
              <a:buNone/>
              <a:tabLst/>
            </a:pPr>
            <a:endParaRPr lang="en-US" altLang="ja-JP" sz="18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１．令和元年度</a:t>
            </a:r>
            <a:r>
              <a:rPr lang="ja-JP" altLang="en-US" sz="1800" dirty="0">
                <a:latin typeface="HG丸ｺﾞｼｯｸM-PRO" panose="020F0600000000000000" pitchFamily="50" charset="-128"/>
                <a:ea typeface="HG丸ｺﾞｼｯｸM-PRO" panose="020F0600000000000000" pitchFamily="50" charset="-128"/>
                <a:cs typeface="Times New Roman" panose="02020603050405020304" pitchFamily="18" charset="0"/>
              </a:rPr>
              <a:t>決算</a:t>
            </a:r>
            <a:r>
              <a:rPr kumimoji="0" lang="ja-JP"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額</a:t>
            </a:r>
            <a:endParaRPr kumimoji="0" lang="ja-JP" altLang="ja-JP" sz="1100" b="0" i="0" u="none" strike="noStrike" cap="none" normalizeH="0" baseline="0" dirty="0" smtClean="0">
              <a:ln>
                <a:noFill/>
              </a:ln>
              <a:solidFill>
                <a:schemeClr val="tx1"/>
              </a:solidFill>
              <a:effectLst/>
            </a:endParaRPr>
          </a:p>
          <a:p>
            <a:pPr marL="0" marR="0" lvl="0" indent="83820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９５</a:t>
            </a:r>
            <a:r>
              <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５２３千円（令和元年度譲与額）</a:t>
            </a:r>
            <a:endParaRPr kumimoji="0" lang="ja-JP" altLang="en-US" sz="1100" b="0" i="0" u="none" strike="noStrike" cap="none" normalizeH="0" baseline="0" dirty="0" smtClean="0">
              <a:ln>
                <a:noFill/>
              </a:ln>
              <a:solidFill>
                <a:schemeClr val="tx1"/>
              </a:solidFill>
              <a:effectLst/>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２．令和元年度事業実績</a:t>
            </a:r>
            <a:endParaRPr kumimoji="0" lang="en-US"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８８</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６９８千円</a:t>
            </a:r>
            <a:endParaRPr kumimoji="0" lang="ja-JP" altLang="en-US" sz="1100" b="0" i="0" u="none" strike="noStrike" cap="none" normalizeH="0" baseline="0" dirty="0" smtClean="0">
              <a:ln>
                <a:noFill/>
              </a:ln>
              <a:solidFill>
                <a:schemeClr val="tx1"/>
              </a:solidFill>
              <a:effectLst/>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lang="en-US"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lang="en-US"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lang="en-US"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lang="en-US"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defTabSz="914400"/>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端数処理の関係で事業毎の合計と合わない場合があります</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残額の６</a:t>
            </a:r>
            <a:r>
              <a:rPr kumimoji="0" lang="en-US" altLang="ja-JP"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８２５千円は令和２年度以降に活用</a:t>
            </a:r>
            <a:endParaRPr kumimoji="0" lang="ja-JP" altLang="en-US" sz="1100" b="0" i="0" u="none" strike="noStrike" cap="none" normalizeH="0" baseline="0" dirty="0" smtClean="0">
              <a:ln>
                <a:noFill/>
              </a:ln>
              <a:solidFill>
                <a:schemeClr val="tx1"/>
              </a:solidFill>
              <a:effectLst/>
            </a:endParaRPr>
          </a:p>
          <a:p>
            <a:pPr marL="0" marR="0" lvl="0" indent="83820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8382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３．主な取組事例</a:t>
            </a:r>
            <a:endParaRPr kumimoji="0" lang="ja-JP" altLang="en-US" sz="1100" b="0" i="0" u="none" strike="noStrike" cap="none" normalizeH="0" baseline="0" dirty="0" smtClean="0">
              <a:ln>
                <a:noFill/>
              </a:ln>
              <a:solidFill>
                <a:schemeClr val="tx1"/>
              </a:solidFill>
              <a:effectLst/>
            </a:endParaRPr>
          </a:p>
          <a:p>
            <a:pPr marL="0" marR="0" lvl="0" indent="8382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別紙のとおり</a:t>
            </a:r>
            <a:endParaRPr kumimoji="0" lang="ja-JP" altLang="en-US"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 6"/>
          <p:cNvGraphicFramePr>
            <a:graphicFrameLocks noGrp="1"/>
          </p:cNvGraphicFramePr>
          <p:nvPr>
            <p:extLst>
              <p:ext uri="{D42A27DB-BD31-4B8C-83A1-F6EECF244321}">
                <p14:modId xmlns:p14="http://schemas.microsoft.com/office/powerpoint/2010/main" val="2179766908"/>
              </p:ext>
            </p:extLst>
          </p:nvPr>
        </p:nvGraphicFramePr>
        <p:xfrm>
          <a:off x="1170573" y="2698224"/>
          <a:ext cx="8516202" cy="2332800"/>
        </p:xfrm>
        <a:graphic>
          <a:graphicData uri="http://schemas.openxmlformats.org/drawingml/2006/table">
            <a:tbl>
              <a:tblPr firstRow="1" firstCol="1" bandRow="1">
                <a:tableStyleId>{5940675A-B579-460E-94D1-54222C63F5DA}</a:tableStyleId>
              </a:tblPr>
              <a:tblGrid>
                <a:gridCol w="1309681">
                  <a:extLst>
                    <a:ext uri="{9D8B030D-6E8A-4147-A177-3AD203B41FA5}">
                      <a16:colId xmlns:a16="http://schemas.microsoft.com/office/drawing/2014/main" val="3626805241"/>
                    </a:ext>
                  </a:extLst>
                </a:gridCol>
                <a:gridCol w="2949387">
                  <a:extLst>
                    <a:ext uri="{9D8B030D-6E8A-4147-A177-3AD203B41FA5}">
                      <a16:colId xmlns:a16="http://schemas.microsoft.com/office/drawing/2014/main" val="773161886"/>
                    </a:ext>
                  </a:extLst>
                </a:gridCol>
                <a:gridCol w="3158071">
                  <a:extLst>
                    <a:ext uri="{9D8B030D-6E8A-4147-A177-3AD203B41FA5}">
                      <a16:colId xmlns:a16="http://schemas.microsoft.com/office/drawing/2014/main" val="675409403"/>
                    </a:ext>
                  </a:extLst>
                </a:gridCol>
                <a:gridCol w="1099063">
                  <a:extLst>
                    <a:ext uri="{9D8B030D-6E8A-4147-A177-3AD203B41FA5}">
                      <a16:colId xmlns:a16="http://schemas.microsoft.com/office/drawing/2014/main" val="288289809"/>
                    </a:ext>
                  </a:extLst>
                </a:gridCol>
              </a:tblGrid>
              <a:tr h="0">
                <a:tc>
                  <a:txBody>
                    <a:bodyPr/>
                    <a:lstStyle/>
                    <a:p>
                      <a:pPr algn="ctr">
                        <a:spcAft>
                          <a:spcPts val="0"/>
                        </a:spcAft>
                      </a:pPr>
                      <a:r>
                        <a:rPr lang="ja-JP" sz="1200" kern="100" dirty="0">
                          <a:effectLst/>
                          <a:latin typeface="HG丸ｺﾞｼｯｸM-PRO" panose="020F0600000000000000" pitchFamily="50" charset="-128"/>
                          <a:ea typeface="HG丸ｺﾞｼｯｸM-PRO" panose="020F0600000000000000" pitchFamily="50" charset="-128"/>
                        </a:rPr>
                        <a:t>区分</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tc>
                  <a:txBody>
                    <a:bodyPr/>
                    <a:lstStyle/>
                    <a:p>
                      <a:pPr algn="ctr">
                        <a:spcAft>
                          <a:spcPts val="0"/>
                        </a:spcAft>
                      </a:pPr>
                      <a:r>
                        <a:rPr lang="ja-JP" sz="1200" kern="100" dirty="0">
                          <a:effectLst/>
                          <a:latin typeface="HG丸ｺﾞｼｯｸM-PRO" panose="020F0600000000000000" pitchFamily="50" charset="-128"/>
                          <a:ea typeface="HG丸ｺﾞｼｯｸM-PRO" panose="020F0600000000000000" pitchFamily="50" charset="-128"/>
                        </a:rPr>
                        <a:t>事業名</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tc>
                  <a:txBody>
                    <a:bodyPr/>
                    <a:lstStyle/>
                    <a:p>
                      <a:pPr algn="ctr">
                        <a:spcAft>
                          <a:spcPts val="0"/>
                        </a:spcAft>
                      </a:pPr>
                      <a:r>
                        <a:rPr lang="ja-JP" sz="1200" kern="100" dirty="0">
                          <a:effectLst/>
                          <a:latin typeface="HG丸ｺﾞｼｯｸM-PRO" panose="020F0600000000000000" pitchFamily="50" charset="-128"/>
                          <a:ea typeface="HG丸ｺﾞｼｯｸM-PRO" panose="020F0600000000000000" pitchFamily="50" charset="-128"/>
                        </a:rPr>
                        <a:t>事業内容</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tc>
                  <a:txBody>
                    <a:bodyPr/>
                    <a:lstStyle/>
                    <a:p>
                      <a:pPr algn="ctr">
                        <a:spcAft>
                          <a:spcPts val="0"/>
                        </a:spcAft>
                      </a:pPr>
                      <a:r>
                        <a:rPr lang="ja-JP" sz="1200" kern="100" dirty="0">
                          <a:effectLst/>
                          <a:latin typeface="HG丸ｺﾞｼｯｸM-PRO" panose="020F0600000000000000" pitchFamily="50" charset="-128"/>
                          <a:ea typeface="HG丸ｺﾞｼｯｸM-PRO" panose="020F0600000000000000" pitchFamily="50" charset="-128"/>
                        </a:rPr>
                        <a:t>金額（千円）</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506735407"/>
                  </a:ext>
                </a:extLst>
              </a:tr>
              <a:tr h="0">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市町村支援</a:t>
                      </a:r>
                      <a:endParaRPr lang="ja-JP" sz="1100" kern="100" dirty="0">
                        <a:effectLst/>
                        <a:latin typeface="HG丸ｺﾞｼｯｸM-PRO" panose="020F0600000000000000" pitchFamily="50" charset="-128"/>
                        <a:ea typeface="HG丸ｺﾞｼｯｸM-PRO" panose="020F0600000000000000" pitchFamily="50" charset="-128"/>
                      </a:endParaRPr>
                    </a:p>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a:t>
                      </a:r>
                      <a:r>
                        <a:rPr lang="ja-JP" sz="1200" kern="100" dirty="0" smtClean="0">
                          <a:effectLst/>
                          <a:latin typeface="HG丸ｺﾞｼｯｸM-PRO" panose="020F0600000000000000" pitchFamily="50" charset="-128"/>
                          <a:ea typeface="HG丸ｺﾞｼｯｸM-PRO" panose="020F0600000000000000" pitchFamily="50" charset="-128"/>
                        </a:rPr>
                        <a:t>相談</a:t>
                      </a:r>
                      <a:r>
                        <a:rPr lang="ja-JP" sz="1200" kern="100" dirty="0">
                          <a:effectLst/>
                          <a:latin typeface="HG丸ｺﾞｼｯｸM-PRO" panose="020F0600000000000000" pitchFamily="50" charset="-128"/>
                          <a:ea typeface="HG丸ｺﾞｼｯｸM-PRO" panose="020F0600000000000000" pitchFamily="50" charset="-128"/>
                        </a:rPr>
                        <a:t>窓口）</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森林整備・木材利用促進支援センター</a:t>
                      </a:r>
                      <a:endParaRPr lang="ja-JP" sz="1100" kern="100" dirty="0">
                        <a:effectLst/>
                        <a:latin typeface="HG丸ｺﾞｼｯｸM-PRO" panose="020F0600000000000000" pitchFamily="50" charset="-128"/>
                        <a:ea typeface="HG丸ｺﾞｼｯｸM-PRO" panose="020F0600000000000000" pitchFamily="50" charset="-128"/>
                      </a:endParaRPr>
                    </a:p>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設置業務</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市町村の森林整備に関する技術的支援や、木材利用を実施するために必要な情報提供、助言、指導を行うための相談窓口を設置</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r">
                        <a:spcAft>
                          <a:spcPts val="0"/>
                        </a:spcAft>
                      </a:pPr>
                      <a:r>
                        <a:rPr lang="ja-JP" sz="1200" kern="100" dirty="0">
                          <a:effectLst/>
                          <a:latin typeface="HG丸ｺﾞｼｯｸM-PRO" panose="020F0600000000000000" pitchFamily="50" charset="-128"/>
                          <a:ea typeface="HG丸ｺﾞｼｯｸM-PRO" panose="020F0600000000000000" pitchFamily="50" charset="-128"/>
                        </a:rPr>
                        <a:t>３３</a:t>
                      </a:r>
                      <a:r>
                        <a:rPr lang="en-US" sz="1200" kern="100" dirty="0">
                          <a:effectLst/>
                          <a:latin typeface="HG丸ｺﾞｼｯｸM-PRO" panose="020F0600000000000000" pitchFamily="50" charset="-128"/>
                          <a:ea typeface="HG丸ｺﾞｼｯｸM-PRO" panose="020F0600000000000000" pitchFamily="50" charset="-128"/>
                        </a:rPr>
                        <a:t>,</a:t>
                      </a:r>
                      <a:r>
                        <a:rPr lang="ja-JP" sz="1200" kern="100" dirty="0">
                          <a:effectLst/>
                          <a:latin typeface="HG丸ｺﾞｼｯｸM-PRO" panose="020F0600000000000000" pitchFamily="50" charset="-128"/>
                          <a:ea typeface="HG丸ｺﾞｼｯｸM-PRO" panose="020F0600000000000000" pitchFamily="50" charset="-128"/>
                        </a:rPr>
                        <a:t>２５３</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4123290238"/>
                  </a:ext>
                </a:extLst>
              </a:tr>
              <a:tr h="0">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市町村支援</a:t>
                      </a:r>
                      <a:endParaRPr lang="ja-JP" sz="1100" kern="100" dirty="0">
                        <a:effectLst/>
                        <a:latin typeface="HG丸ｺﾞｼｯｸM-PRO" panose="020F0600000000000000" pitchFamily="50" charset="-128"/>
                        <a:ea typeface="HG丸ｺﾞｼｯｸM-PRO" panose="020F0600000000000000" pitchFamily="50" charset="-128"/>
                      </a:endParaRPr>
                    </a:p>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（データ提供）</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a:effectLst/>
                          <a:latin typeface="HG丸ｺﾞｼｯｸM-PRO" panose="020F0600000000000000" pitchFamily="50" charset="-128"/>
                          <a:ea typeface="HG丸ｺﾞｼｯｸM-PRO" panose="020F0600000000000000" pitchFamily="50" charset="-128"/>
                        </a:rPr>
                        <a:t>航空レーザー計測及び森林資源解析業務</a:t>
                      </a:r>
                      <a:endParaRPr lang="ja-JP" sz="11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a:effectLst/>
                          <a:latin typeface="HG丸ｺﾞｼｯｸM-PRO" panose="020F0600000000000000" pitchFamily="50" charset="-128"/>
                          <a:ea typeface="HG丸ｺﾞｼｯｸM-PRO" panose="020F0600000000000000" pitchFamily="50" charset="-128"/>
                        </a:rPr>
                        <a:t>航空レーザー計測及び解析により、市町村が森林整備に必要な森林の現況のデータ（人工林の植栽密度、樹高、材積など）を提供</a:t>
                      </a:r>
                      <a:endParaRPr lang="ja-JP" sz="11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r">
                        <a:spcAft>
                          <a:spcPts val="0"/>
                        </a:spcAft>
                      </a:pPr>
                      <a:r>
                        <a:rPr lang="ja-JP" sz="1200" kern="100" dirty="0">
                          <a:effectLst/>
                          <a:latin typeface="HG丸ｺﾞｼｯｸM-PRO" panose="020F0600000000000000" pitchFamily="50" charset="-128"/>
                          <a:ea typeface="HG丸ｺﾞｼｯｸM-PRO" panose="020F0600000000000000" pitchFamily="50" charset="-128"/>
                        </a:rPr>
                        <a:t>４４</a:t>
                      </a:r>
                      <a:r>
                        <a:rPr lang="en-US" sz="1200" kern="100" dirty="0">
                          <a:effectLst/>
                          <a:latin typeface="HG丸ｺﾞｼｯｸM-PRO" panose="020F0600000000000000" pitchFamily="50" charset="-128"/>
                          <a:ea typeface="HG丸ｺﾞｼｯｸM-PRO" panose="020F0600000000000000" pitchFamily="50" charset="-128"/>
                        </a:rPr>
                        <a:t>,</a:t>
                      </a:r>
                      <a:r>
                        <a:rPr lang="ja-JP" sz="1200" kern="100" dirty="0" smtClean="0">
                          <a:effectLst/>
                          <a:latin typeface="HG丸ｺﾞｼｯｸM-PRO" panose="020F0600000000000000" pitchFamily="50" charset="-128"/>
                          <a:ea typeface="HG丸ｺﾞｼｯｸM-PRO" panose="020F0600000000000000" pitchFamily="50" charset="-128"/>
                        </a:rPr>
                        <a:t>３１</a:t>
                      </a:r>
                      <a:r>
                        <a:rPr lang="ja-JP" altLang="en-US" sz="1200" kern="100" dirty="0" smtClean="0">
                          <a:effectLst/>
                          <a:latin typeface="HG丸ｺﾞｼｯｸM-PRO" panose="020F0600000000000000" pitchFamily="50" charset="-128"/>
                          <a:ea typeface="HG丸ｺﾞｼｯｸM-PRO" panose="020F0600000000000000" pitchFamily="50" charset="-128"/>
                        </a:rPr>
                        <a:t>３</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733279127"/>
                  </a:ext>
                </a:extLst>
              </a:tr>
              <a:tr h="0">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市町村支援</a:t>
                      </a:r>
                      <a:endParaRPr lang="ja-JP" sz="1100" kern="100" dirty="0">
                        <a:effectLst/>
                        <a:latin typeface="HG丸ｺﾞｼｯｸM-PRO" panose="020F0600000000000000" pitchFamily="50" charset="-128"/>
                        <a:ea typeface="HG丸ｺﾞｼｯｸM-PRO" panose="020F0600000000000000" pitchFamily="50" charset="-128"/>
                      </a:endParaRPr>
                    </a:p>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（データ提供）</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森林整備手法調査等業務</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just">
                        <a:spcAft>
                          <a:spcPts val="0"/>
                        </a:spcAft>
                      </a:pPr>
                      <a:r>
                        <a:rPr lang="ja-JP" sz="1200" kern="100" dirty="0">
                          <a:effectLst/>
                          <a:latin typeface="HG丸ｺﾞｼｯｸM-PRO" panose="020F0600000000000000" pitchFamily="50" charset="-128"/>
                          <a:ea typeface="HG丸ｺﾞｼｯｸM-PRO" panose="020F0600000000000000" pitchFamily="50" charset="-128"/>
                        </a:rPr>
                        <a:t>市町村が森林整備事業を実施する際の参考となる森林整備手法の取りまとめや、施業履歴などＧＩＳデータの</a:t>
                      </a:r>
                      <a:r>
                        <a:rPr lang="ja-JP" sz="1200" kern="100" dirty="0" smtClean="0">
                          <a:effectLst/>
                          <a:latin typeface="HG丸ｺﾞｼｯｸM-PRO" panose="020F0600000000000000" pitchFamily="50" charset="-128"/>
                          <a:ea typeface="HG丸ｺﾞｼｯｸM-PRO" panose="020F0600000000000000" pitchFamily="50" charset="-128"/>
                        </a:rPr>
                        <a:t>提供</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72000" marB="72000" anchor="ctr"/>
                </a:tc>
                <a:tc>
                  <a:txBody>
                    <a:bodyPr/>
                    <a:lstStyle/>
                    <a:p>
                      <a:pPr algn="r">
                        <a:spcAft>
                          <a:spcPts val="0"/>
                        </a:spcAft>
                      </a:pPr>
                      <a:r>
                        <a:rPr lang="ja-JP" sz="1200" kern="100" dirty="0">
                          <a:effectLst/>
                          <a:latin typeface="HG丸ｺﾞｼｯｸM-PRO" panose="020F0600000000000000" pitchFamily="50" charset="-128"/>
                          <a:ea typeface="HG丸ｺﾞｼｯｸM-PRO" panose="020F0600000000000000" pitchFamily="50" charset="-128"/>
                        </a:rPr>
                        <a:t>１１</a:t>
                      </a:r>
                      <a:r>
                        <a:rPr lang="en-US" sz="1200" kern="100" dirty="0">
                          <a:effectLst/>
                          <a:latin typeface="HG丸ｺﾞｼｯｸM-PRO" panose="020F0600000000000000" pitchFamily="50" charset="-128"/>
                          <a:ea typeface="HG丸ｺﾞｼｯｸM-PRO" panose="020F0600000000000000" pitchFamily="50" charset="-128"/>
                        </a:rPr>
                        <a:t>,</a:t>
                      </a:r>
                      <a:r>
                        <a:rPr lang="ja-JP" sz="1200" kern="100" dirty="0">
                          <a:effectLst/>
                          <a:latin typeface="HG丸ｺﾞｼｯｸM-PRO" panose="020F0600000000000000" pitchFamily="50" charset="-128"/>
                          <a:ea typeface="HG丸ｺﾞｼｯｸM-PRO" panose="020F0600000000000000" pitchFamily="50" charset="-128"/>
                        </a:rPr>
                        <a:t>１３２</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905548886"/>
                  </a:ext>
                </a:extLst>
              </a:tr>
            </a:tbl>
          </a:graphicData>
        </a:graphic>
      </p:graphicFrame>
    </p:spTree>
    <p:extLst>
      <p:ext uri="{BB962C8B-B14F-4D97-AF65-F5344CB8AC3E}">
        <p14:creationId xmlns:p14="http://schemas.microsoft.com/office/powerpoint/2010/main" val="13418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49019" y="2394931"/>
            <a:ext cx="4700549" cy="284539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266700" lvl="0" indent="-88900" defTabSz="914400">
              <a:spcBef>
                <a:spcPts val="0"/>
              </a:spcBef>
              <a:spcAft>
                <a:spcPts val="600"/>
              </a:spcAft>
              <a:buNone/>
            </a:pPr>
            <a:r>
              <a:rPr lang="ja-JP" altLang="en-US" sz="1200" kern="2000" dirty="0">
                <a:latin typeface="ＭＳ ゴシック" panose="020B0609070205080204" pitchFamily="49" charset="-128"/>
                <a:ea typeface="ＭＳ ゴシック" panose="020B0609070205080204" pitchFamily="49" charset="-128"/>
              </a:rPr>
              <a:t>１．森林整備・木材利用促進支援センター設置業務</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en-US" altLang="ja-JP" sz="1200" kern="2000" dirty="0">
                <a:latin typeface="ＭＳ ゴシック" panose="020B0609070205080204" pitchFamily="49" charset="-128"/>
                <a:ea typeface="ＭＳ ゴシック" panose="020B0609070205080204" pitchFamily="49" charset="-128"/>
              </a:rPr>
              <a:t>【</a:t>
            </a:r>
            <a:r>
              <a:rPr lang="ja-JP" altLang="en-US" sz="1200" kern="2000" dirty="0" smtClean="0">
                <a:latin typeface="ＭＳ ゴシック" panose="020B0609070205080204" pitchFamily="49" charset="-128"/>
                <a:ea typeface="ＭＳ ゴシック" panose="020B0609070205080204" pitchFamily="49" charset="-128"/>
              </a:rPr>
              <a:t>事業費</a:t>
            </a: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a:latin typeface="ＭＳ ゴシック" panose="020B0609070205080204" pitchFamily="49" charset="-128"/>
                <a:ea typeface="ＭＳ ゴシック" panose="020B0609070205080204" pitchFamily="49" charset="-128"/>
              </a:rPr>
              <a:t>　</a:t>
            </a:r>
            <a:r>
              <a:rPr lang="en-US" altLang="ja-JP" sz="1200" kern="2000" dirty="0" smtClean="0">
                <a:latin typeface="ＭＳ ゴシック" panose="020B0609070205080204" pitchFamily="49" charset="-128"/>
                <a:ea typeface="ＭＳ ゴシック" panose="020B0609070205080204" pitchFamily="49" charset="-128"/>
              </a:rPr>
              <a:t>33,253</a:t>
            </a:r>
            <a:r>
              <a:rPr lang="ja-JP" altLang="en-US" sz="1200" kern="2000" dirty="0" smtClean="0">
                <a:latin typeface="ＭＳ ゴシック" panose="020B0609070205080204" pitchFamily="49" charset="-128"/>
                <a:ea typeface="ＭＳ ゴシック" panose="020B0609070205080204" pitchFamily="49" charset="-128"/>
              </a:rPr>
              <a:t>千円（全額譲与税）</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smtClean="0">
                <a:latin typeface="ＭＳ ゴシック" panose="020B0609070205080204" pitchFamily="49" charset="-128"/>
                <a:ea typeface="ＭＳ ゴシック" panose="020B0609070205080204" pitchFamily="49" charset="-128"/>
              </a:rPr>
              <a:t>期　間</a:t>
            </a: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a:latin typeface="ＭＳ ゴシック" panose="020B0609070205080204" pitchFamily="49" charset="-128"/>
                <a:ea typeface="ＭＳ ゴシック" panose="020B0609070205080204" pitchFamily="49" charset="-128"/>
              </a:rPr>
              <a:t>　平成</a:t>
            </a:r>
            <a:r>
              <a:rPr lang="en-US" altLang="ja-JP" sz="1200" kern="2000" dirty="0">
                <a:latin typeface="ＭＳ ゴシック" panose="020B0609070205080204" pitchFamily="49" charset="-128"/>
                <a:ea typeface="ＭＳ ゴシック" panose="020B0609070205080204" pitchFamily="49" charset="-128"/>
              </a:rPr>
              <a:t>31</a:t>
            </a:r>
            <a:r>
              <a:rPr lang="ja-JP" altLang="en-US" sz="1200" kern="2000" dirty="0">
                <a:latin typeface="ＭＳ ゴシック" panose="020B0609070205080204" pitchFamily="49" charset="-128"/>
                <a:ea typeface="ＭＳ ゴシック" panose="020B0609070205080204" pitchFamily="49" charset="-128"/>
              </a:rPr>
              <a:t>年４月～令和２年３月</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smtClean="0">
                <a:latin typeface="ＭＳ ゴシック" panose="020B0609070205080204" pitchFamily="49" charset="-128"/>
                <a:ea typeface="ＭＳ ゴシック" panose="020B0609070205080204" pitchFamily="49" charset="-128"/>
              </a:rPr>
              <a:t>実　績</a:t>
            </a:r>
            <a:r>
              <a:rPr lang="en-US" altLang="ja-JP" sz="1200" kern="2000" dirty="0" smtClean="0">
                <a:latin typeface="ＭＳ ゴシック" panose="020B0609070205080204" pitchFamily="49" charset="-128"/>
                <a:ea typeface="ＭＳ ゴシック" panose="020B0609070205080204" pitchFamily="49" charset="-128"/>
              </a:rPr>
              <a:t>】</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smtClean="0">
                <a:latin typeface="ＭＳ ゴシック" panose="020B0609070205080204" pitchFamily="49" charset="-128"/>
                <a:ea typeface="ＭＳ ゴシック" panose="020B0609070205080204" pitchFamily="49" charset="-128"/>
              </a:rPr>
              <a:t>・センター</a:t>
            </a:r>
            <a:r>
              <a:rPr lang="ja-JP" altLang="en-US" sz="1200" kern="2000" dirty="0">
                <a:latin typeface="ＭＳ ゴシック" panose="020B0609070205080204" pitchFamily="49" charset="-128"/>
                <a:ea typeface="ＭＳ ゴシック" panose="020B0609070205080204" pitchFamily="49" charset="-128"/>
              </a:rPr>
              <a:t>に森林整備と木材利用の担当職員による相談窓口を設置し、市町村業務を</a:t>
            </a:r>
            <a:r>
              <a:rPr lang="ja-JP" altLang="en-US" sz="1200" kern="2000" dirty="0" smtClean="0">
                <a:latin typeface="ＭＳ ゴシック" panose="020B0609070205080204" pitchFamily="49" charset="-128"/>
                <a:ea typeface="ＭＳ ゴシック" panose="020B0609070205080204" pitchFamily="49" charset="-128"/>
              </a:rPr>
              <a:t>サポート。</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a:latin typeface="ＭＳ ゴシック" panose="020B0609070205080204" pitchFamily="49" charset="-128"/>
                <a:ea typeface="ＭＳ ゴシック" panose="020B0609070205080204" pitchFamily="49" charset="-128"/>
              </a:rPr>
              <a:t>・市町村担当職員を対象に、森林整備技術、木材利用に関する</a:t>
            </a:r>
            <a:r>
              <a:rPr lang="ja-JP" altLang="en-US" sz="1200" kern="2000" dirty="0" smtClean="0">
                <a:latin typeface="ＭＳ ゴシック" panose="020B0609070205080204" pitchFamily="49" charset="-128"/>
                <a:ea typeface="ＭＳ ゴシック" panose="020B0609070205080204" pitchFamily="49" charset="-128"/>
              </a:rPr>
              <a:t>研修会を３回開催（のべ</a:t>
            </a:r>
            <a:r>
              <a:rPr lang="en-US" altLang="ja-JP" sz="1200" kern="2000" dirty="0" smtClean="0">
                <a:latin typeface="ＭＳ ゴシック" panose="020B0609070205080204" pitchFamily="49" charset="-128"/>
                <a:ea typeface="ＭＳ ゴシック" panose="020B0609070205080204" pitchFamily="49" charset="-128"/>
              </a:rPr>
              <a:t>193</a:t>
            </a:r>
            <a:r>
              <a:rPr lang="ja-JP" altLang="en-US" sz="1200" kern="2000" dirty="0" smtClean="0">
                <a:latin typeface="ＭＳ ゴシック" panose="020B0609070205080204" pitchFamily="49" charset="-128"/>
                <a:ea typeface="ＭＳ ゴシック" panose="020B0609070205080204" pitchFamily="49" charset="-128"/>
              </a:rPr>
              <a:t>名が参加）。</a:t>
            </a:r>
            <a:endParaRPr lang="en-US" altLang="ja-JP" sz="1200" kern="2000" dirty="0" smtClean="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smtClean="0">
                <a:latin typeface="ＭＳ ゴシック" panose="020B0609070205080204" pitchFamily="49" charset="-128"/>
                <a:ea typeface="ＭＳ ゴシック" panose="020B0609070205080204" pitchFamily="49" charset="-128"/>
              </a:rPr>
              <a:t>・制度に関する説明会を２回開催。</a:t>
            </a:r>
            <a:endParaRPr lang="en-US" altLang="ja-JP" sz="1200" kern="2000" dirty="0" smtClean="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smtClean="0">
                <a:latin typeface="ＭＳ ゴシック" panose="020B0609070205080204" pitchFamily="49" charset="-128"/>
                <a:ea typeface="ＭＳ ゴシック" panose="020B0609070205080204" pitchFamily="49" charset="-128"/>
              </a:rPr>
              <a:t>・全市町村の巡回相談を２回開催。</a:t>
            </a:r>
            <a:endParaRPr lang="ja-JP" altLang="en-US"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a:latin typeface="ＭＳ ゴシック" panose="020B0609070205080204" pitchFamily="49" charset="-128"/>
                <a:ea typeface="ＭＳ ゴシック" panose="020B0609070205080204" pitchFamily="49" charset="-128"/>
              </a:rPr>
              <a:t>・木材利用等のアドバイザーの</a:t>
            </a:r>
            <a:r>
              <a:rPr lang="ja-JP" altLang="en-US" sz="1200" kern="2000" dirty="0" smtClean="0">
                <a:latin typeface="ＭＳ ゴシック" panose="020B0609070205080204" pitchFamily="49" charset="-128"/>
                <a:ea typeface="ＭＳ ゴシック" panose="020B0609070205080204" pitchFamily="49" charset="-128"/>
              </a:rPr>
              <a:t>派遣。</a:t>
            </a:r>
            <a:endParaRPr lang="ja-JP" altLang="en-US" sz="1200" kern="2000" dirty="0">
              <a:latin typeface="ＭＳ ゴシック" panose="020B0609070205080204" pitchFamily="49" charset="-128"/>
              <a:ea typeface="ＭＳ ゴシック" panose="020B0609070205080204" pitchFamily="49" charset="-128"/>
            </a:endParaRPr>
          </a:p>
        </p:txBody>
      </p:sp>
      <p:sp>
        <p:nvSpPr>
          <p:cNvPr id="6" name="角丸四角形 21">
            <a:extLst>
              <a:ext uri="{FF2B5EF4-FFF2-40B4-BE49-F238E27FC236}">
                <a16:creationId xmlns:a16="http://schemas.microsoft.com/office/drawing/2014/main" id="{74181735-2F04-43C4-A149-7C05188CD559}"/>
              </a:ext>
            </a:extLst>
          </p:cNvPr>
          <p:cNvSpPr/>
          <p:nvPr/>
        </p:nvSpPr>
        <p:spPr>
          <a:xfrm>
            <a:off x="149019" y="544011"/>
            <a:ext cx="9650763" cy="1751528"/>
          </a:xfrm>
          <a:prstGeom prst="roundRect">
            <a:avLst>
              <a:gd name="adj" fmla="val 0"/>
            </a:avLst>
          </a:prstGeom>
          <a:ln w="38100">
            <a:solidFill>
              <a:srgbClr val="008000"/>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800" dirty="0" smtClean="0">
                <a:solidFill>
                  <a:schemeClr val="tx1"/>
                </a:solidFill>
                <a:latin typeface="ＭＳ ゴシック" panose="020B0609070205080204" pitchFamily="49" charset="-128"/>
                <a:ea typeface="ＭＳ ゴシック" panose="020B0609070205080204" pitchFamily="49" charset="-128"/>
              </a:rPr>
              <a:t>大阪府</a:t>
            </a:r>
            <a:r>
              <a:rPr lang="ja-JP" altLang="en-US" sz="1800" dirty="0">
                <a:solidFill>
                  <a:schemeClr val="tx1"/>
                </a:solidFill>
                <a:latin typeface="ＭＳ ゴシック" panose="020B0609070205080204" pitchFamily="49" charset="-128"/>
                <a:ea typeface="ＭＳ ゴシック" panose="020B0609070205080204" pitchFamily="49" charset="-128"/>
              </a:rPr>
              <a:t>では、森林環境譲与税における都道府県の使途が「森林整備を実施する市町村の支援等に関する費用」とされていることから、市町村の林務職員や森林整備・木材利用に関するノウハウが不足している現状を踏まえ、市町村の森林整備及び木材利用が円滑かつ確実に実施できるよう「森林整備・木材利用促進支援センター」を設置の上、森林整備に係る技術的指導や木材利用の支援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行いました。</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893478" y="6615945"/>
            <a:ext cx="3082500" cy="261610"/>
          </a:xfrm>
          <a:prstGeom prst="rect">
            <a:avLst/>
          </a:prstGeom>
          <a:noFill/>
        </p:spPr>
        <p:txBody>
          <a:bodyPr wrap="square" rtlCol="0">
            <a:spAutoFit/>
          </a:bodyPr>
          <a:lstStyle/>
          <a:p>
            <a:pPr algn="ctr"/>
            <a:r>
              <a:rPr kumimoji="1" lang="ja-JP" altLang="en-US" sz="1100" dirty="0" smtClean="0"/>
              <a:t>（市町村向け研修会の様子）</a:t>
            </a:r>
            <a:endParaRPr kumimoji="1" lang="ja-JP" altLang="en-US" sz="1100" dirty="0"/>
          </a:p>
        </p:txBody>
      </p:sp>
      <p:sp>
        <p:nvSpPr>
          <p:cNvPr id="40" name="Text Box 6">
            <a:extLst>
              <a:ext uri="{FF2B5EF4-FFF2-40B4-BE49-F238E27FC236}">
                <a16:creationId xmlns:a16="http://schemas.microsoft.com/office/drawing/2014/main" id="{EF4B8A9E-5FCC-4CBD-B3B6-422C5E03700F}"/>
              </a:ext>
            </a:extLst>
          </p:cNvPr>
          <p:cNvSpPr txBox="1">
            <a:spLocks noChangeArrowheads="1"/>
          </p:cNvSpPr>
          <p:nvPr/>
        </p:nvSpPr>
        <p:spPr bwMode="auto">
          <a:xfrm>
            <a:off x="5126659" y="2467897"/>
            <a:ext cx="1656278" cy="27035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事業スキーム</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400" kern="2000" dirty="0">
                <a:latin typeface="游ゴシック" panose="020B0400000000000000" pitchFamily="50" charset="-128"/>
                <a:ea typeface="游ゴシック" panose="020B0400000000000000" pitchFamily="50" charset="-128"/>
              </a:rPr>
              <a:t>  </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en-US" altLang="ja-JP" sz="1050" dirty="0">
                <a:latin typeface="+mn-ea"/>
                <a:ea typeface="+mn-ea"/>
              </a:rPr>
              <a:t>      </a:t>
            </a:r>
            <a:endParaRPr lang="en-US" altLang="ja-JP" sz="1400" i="1" dirty="0">
              <a:latin typeface="+mn-ea"/>
              <a:ea typeface="+mn-ea"/>
            </a:endParaRPr>
          </a:p>
          <a:p>
            <a:pPr marL="184636" indent="-61545">
              <a:lnSpc>
                <a:spcPts val="1300"/>
              </a:lnSpc>
              <a:spcBef>
                <a:spcPts val="0"/>
              </a:spcBef>
              <a:spcAft>
                <a:spcPts val="415"/>
              </a:spcAft>
              <a:buNone/>
            </a:pP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400" kern="2000" dirty="0">
              <a:latin typeface="ＭＳ ゴシック" panose="020B0609070205080204" pitchFamily="49" charset="-128"/>
              <a:ea typeface="ＭＳ ゴシック" panose="020B0609070205080204" pitchFamily="49" charset="-128"/>
            </a:endParaRPr>
          </a:p>
          <a:p>
            <a:pPr marL="184636" indent="-61545">
              <a:lnSpc>
                <a:spcPts val="1300"/>
              </a:lnSpc>
              <a:spcBef>
                <a:spcPts val="0"/>
              </a:spcBef>
              <a:spcAft>
                <a:spcPts val="415"/>
              </a:spcAft>
              <a:buNone/>
            </a:pPr>
            <a:r>
              <a:rPr lang="ja-JP" altLang="en-US" sz="1400" kern="2000" dirty="0">
                <a:latin typeface="游ゴシック" panose="020B0400000000000000" pitchFamily="50" charset="-128"/>
                <a:ea typeface="游ゴシック" panose="020B0400000000000000" pitchFamily="50" charset="-128"/>
              </a:rPr>
              <a:t>　</a:t>
            </a:r>
            <a:endParaRPr lang="en-US" altLang="ja-JP" sz="14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4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4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400" kern="2000" dirty="0">
              <a:latin typeface="ＭＳ ゴシック" panose="020B0609070205080204" pitchFamily="49" charset="-128"/>
              <a:ea typeface="ＭＳ ゴシック" panose="020B0609070205080204" pitchFamily="49" charset="-128"/>
            </a:endParaRPr>
          </a:p>
        </p:txBody>
      </p:sp>
      <p:graphicFrame>
        <p:nvGraphicFramePr>
          <p:cNvPr id="18" name="表 4">
            <a:extLst>
              <a:ext uri="{FF2B5EF4-FFF2-40B4-BE49-F238E27FC236}">
                <a16:creationId xmlns:a16="http://schemas.microsoft.com/office/drawing/2014/main" id="{DC25DEFF-F570-4EFF-A385-2768EA0EAB9A}"/>
              </a:ext>
            </a:extLst>
          </p:cNvPr>
          <p:cNvGraphicFramePr>
            <a:graphicFrameLocks noGrp="1"/>
          </p:cNvGraphicFramePr>
          <p:nvPr>
            <p:extLst>
              <p:ext uri="{D42A27DB-BD31-4B8C-83A1-F6EECF244321}">
                <p14:modId xmlns:p14="http://schemas.microsoft.com/office/powerpoint/2010/main" val="4258027719"/>
              </p:ext>
            </p:extLst>
          </p:nvPr>
        </p:nvGraphicFramePr>
        <p:xfrm>
          <a:off x="5449290" y="5415103"/>
          <a:ext cx="3500748" cy="1006490"/>
        </p:xfrm>
        <a:graphic>
          <a:graphicData uri="http://schemas.openxmlformats.org/drawingml/2006/table">
            <a:tbl>
              <a:tblPr firstRow="1" bandRow="1">
                <a:tableStyleId>{5C22544A-7EE6-4342-B048-85BDC9FD1C3A}</a:tableStyleId>
              </a:tblPr>
              <a:tblGrid>
                <a:gridCol w="1754822">
                  <a:extLst>
                    <a:ext uri="{9D8B030D-6E8A-4147-A177-3AD203B41FA5}">
                      <a16:colId xmlns:a16="http://schemas.microsoft.com/office/drawing/2014/main" val="1365277361"/>
                    </a:ext>
                  </a:extLst>
                </a:gridCol>
                <a:gridCol w="1745926">
                  <a:extLst>
                    <a:ext uri="{9D8B030D-6E8A-4147-A177-3AD203B41FA5}">
                      <a16:colId xmlns:a16="http://schemas.microsoft.com/office/drawing/2014/main" val="301691098"/>
                    </a:ext>
                  </a:extLst>
                </a:gridCol>
              </a:tblGrid>
              <a:tr h="265421">
                <a:tc>
                  <a:txBody>
                    <a:bodyPr/>
                    <a:lstStyle/>
                    <a:p>
                      <a:pPr algn="l"/>
                      <a:r>
                        <a:rPr kumimoji="1" lang="ja-JP" altLang="en-US" sz="940" b="0" dirty="0">
                          <a:solidFill>
                            <a:schemeClr val="tx1"/>
                          </a:solidFill>
                          <a:latin typeface="+mn-ea"/>
                          <a:ea typeface="+mn-ea"/>
                        </a:rPr>
                        <a:t>①令和元年度譲与額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smtClean="0">
                          <a:solidFill>
                            <a:schemeClr val="tx1"/>
                          </a:solidFill>
                          <a:latin typeface="+mn-ea"/>
                          <a:ea typeface="+mn-ea"/>
                        </a:rPr>
                        <a:t>95,523</a:t>
                      </a:r>
                      <a:r>
                        <a:rPr kumimoji="1" lang="ja-JP" altLang="en-US" sz="940" b="0" dirty="0" smtClean="0">
                          <a:solidFill>
                            <a:schemeClr val="tx1"/>
                          </a:solidFill>
                          <a:latin typeface="+mn-ea"/>
                          <a:ea typeface="+mn-ea"/>
                        </a:rPr>
                        <a:t>千円</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190655"/>
                  </a:ext>
                </a:extLst>
              </a:tr>
              <a:tr h="265421">
                <a:tc>
                  <a:txBody>
                    <a:bodyPr/>
                    <a:lstStyle/>
                    <a:p>
                      <a:pPr algn="l"/>
                      <a:r>
                        <a:rPr kumimoji="1" lang="ja-JP" altLang="en-US" sz="940" b="0" dirty="0">
                          <a:solidFill>
                            <a:schemeClr val="tx1"/>
                          </a:solidFill>
                          <a:latin typeface="+mn-ea"/>
                          <a:ea typeface="+mn-ea"/>
                        </a:rPr>
                        <a:t>②私有林人工林面積（</a:t>
                      </a:r>
                      <a:r>
                        <a:rPr kumimoji="1" lang="en-US" altLang="ja-JP" sz="940" b="0" dirty="0">
                          <a:solidFill>
                            <a:schemeClr val="tx1"/>
                          </a:solidFill>
                          <a:latin typeface="+mn-ea"/>
                          <a:ea typeface="+mn-ea"/>
                        </a:rPr>
                        <a:t>※</a:t>
                      </a:r>
                      <a:r>
                        <a:rPr kumimoji="1" lang="ja-JP" altLang="en-US" sz="940" b="0" dirty="0">
                          <a:solidFill>
                            <a:schemeClr val="tx1"/>
                          </a:solidFill>
                          <a:latin typeface="+mn-ea"/>
                          <a:ea typeface="+mn-ea"/>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smtClean="0">
                          <a:solidFill>
                            <a:schemeClr val="tx1"/>
                          </a:solidFill>
                          <a:latin typeface="+mn-ea"/>
                          <a:ea typeface="+mn-ea"/>
                        </a:rPr>
                        <a:t>26,512ha</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1646251"/>
                  </a:ext>
                </a:extLst>
              </a:tr>
              <a:tr h="237824">
                <a:tc>
                  <a:txBody>
                    <a:bodyPr/>
                    <a:lstStyle/>
                    <a:p>
                      <a:pPr algn="l"/>
                      <a:r>
                        <a:rPr kumimoji="1" lang="ja-JP" altLang="en-US" sz="940" dirty="0">
                          <a:solidFill>
                            <a:schemeClr val="tx1"/>
                          </a:solidFill>
                          <a:latin typeface="+mn-ea"/>
                          <a:ea typeface="+mn-ea"/>
                        </a:rPr>
                        <a:t>③人口（</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smtClean="0">
                          <a:solidFill>
                            <a:schemeClr val="tx1"/>
                          </a:solidFill>
                          <a:latin typeface="+mn-ea"/>
                          <a:ea typeface="+mn-ea"/>
                        </a:rPr>
                        <a:t>8,839,469</a:t>
                      </a:r>
                      <a:r>
                        <a:rPr kumimoji="1" lang="ja-JP" altLang="en-US" sz="940" dirty="0" smtClean="0">
                          <a:solidFill>
                            <a:schemeClr val="tx1"/>
                          </a:solidFill>
                          <a:latin typeface="+mn-ea"/>
                          <a:ea typeface="+mn-ea"/>
                        </a:rPr>
                        <a:t>人</a:t>
                      </a:r>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2093334"/>
                  </a:ext>
                </a:extLst>
              </a:tr>
              <a:tr h="237824">
                <a:tc>
                  <a:txBody>
                    <a:bodyPr/>
                    <a:lstStyle/>
                    <a:p>
                      <a:pPr algn="l"/>
                      <a:r>
                        <a:rPr kumimoji="1" lang="ja-JP" altLang="en-US" sz="940" dirty="0">
                          <a:solidFill>
                            <a:schemeClr val="tx1"/>
                          </a:solidFill>
                          <a:latin typeface="+mn-ea"/>
                          <a:ea typeface="+mn-ea"/>
                        </a:rPr>
                        <a:t>④林業就業者数（</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smtClean="0">
                          <a:solidFill>
                            <a:schemeClr val="tx1"/>
                          </a:solidFill>
                          <a:latin typeface="+mn-ea"/>
                          <a:ea typeface="+mn-ea"/>
                        </a:rPr>
                        <a:t>367</a:t>
                      </a:r>
                      <a:r>
                        <a:rPr kumimoji="1" lang="ja-JP" altLang="en-US" sz="940" dirty="0" smtClean="0">
                          <a:solidFill>
                            <a:schemeClr val="tx1"/>
                          </a:solidFill>
                          <a:latin typeface="+mn-ea"/>
                          <a:ea typeface="+mn-ea"/>
                        </a:rPr>
                        <a:t>人</a:t>
                      </a:r>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021000"/>
                  </a:ext>
                </a:extLst>
              </a:tr>
            </a:tbl>
          </a:graphicData>
        </a:graphic>
      </p:graphicFrame>
      <p:sp>
        <p:nvSpPr>
          <p:cNvPr id="20" name="Text Box 6">
            <a:extLst>
              <a:ext uri="{FF2B5EF4-FFF2-40B4-BE49-F238E27FC236}">
                <a16:creationId xmlns:a16="http://schemas.microsoft.com/office/drawing/2014/main" id="{F99D41E9-9705-4E9E-BF99-DFB81B22D1B6}"/>
              </a:ext>
            </a:extLst>
          </p:cNvPr>
          <p:cNvSpPr txBox="1">
            <a:spLocks noChangeArrowheads="1"/>
          </p:cNvSpPr>
          <p:nvPr/>
        </p:nvSpPr>
        <p:spPr bwMode="auto">
          <a:xfrm>
            <a:off x="5214404" y="6495118"/>
            <a:ext cx="5074905" cy="446009"/>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１：「森林資源現況調査（林野庁、</a:t>
            </a:r>
            <a:r>
              <a:rPr lang="en-US" altLang="ja-JP" sz="930" dirty="0">
                <a:latin typeface="+mn-ea"/>
                <a:ea typeface="+mn-ea"/>
              </a:rPr>
              <a:t>H29.3.31</a:t>
            </a:r>
            <a:r>
              <a:rPr lang="ja-JP" altLang="en-US" sz="930" dirty="0">
                <a:latin typeface="+mn-ea"/>
                <a:ea typeface="+mn-ea"/>
              </a:rPr>
              <a:t>現在）」より、</a:t>
            </a:r>
            <a:endParaRPr lang="en-US" altLang="ja-JP" sz="930" dirty="0">
              <a:latin typeface="+mn-ea"/>
              <a:ea typeface="+mn-ea"/>
            </a:endParaRPr>
          </a:p>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２，３：「</a:t>
            </a:r>
            <a:r>
              <a:rPr lang="en-US" altLang="ja-JP" sz="930" dirty="0">
                <a:latin typeface="+mn-ea"/>
                <a:ea typeface="+mn-ea"/>
              </a:rPr>
              <a:t>H27</a:t>
            </a:r>
            <a:r>
              <a:rPr lang="ja-JP" altLang="en-US" sz="930" dirty="0">
                <a:latin typeface="+mn-ea"/>
                <a:ea typeface="+mn-ea"/>
              </a:rPr>
              <a:t>年国勢調査」より</a:t>
            </a:r>
            <a:endParaRPr lang="en-US" altLang="ja-JP" sz="930" b="1" kern="2000" dirty="0">
              <a:latin typeface="+mn-ea"/>
              <a:ea typeface="+mn-ea"/>
            </a:endParaRPr>
          </a:p>
          <a:p>
            <a:pPr marL="184636" indent="-61545">
              <a:lnSpc>
                <a:spcPts val="1000"/>
              </a:lnSpc>
              <a:spcBef>
                <a:spcPts val="0"/>
              </a:spcBef>
              <a:spcAft>
                <a:spcPts val="415"/>
              </a:spcAft>
              <a:buNone/>
            </a:pPr>
            <a:endParaRPr lang="en-US" altLang="ja-JP" sz="1100" i="1" dirty="0">
              <a:latin typeface="+mn-ea"/>
              <a:ea typeface="+mn-ea"/>
            </a:endParaRPr>
          </a:p>
          <a:p>
            <a:pPr marL="184636" indent="-61545">
              <a:lnSpc>
                <a:spcPts val="10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0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21" name="Text Box 6">
            <a:extLst>
              <a:ext uri="{FF2B5EF4-FFF2-40B4-BE49-F238E27FC236}">
                <a16:creationId xmlns:a16="http://schemas.microsoft.com/office/drawing/2014/main" id="{F51AC05B-E172-435A-ADEA-5B2904C2810E}"/>
              </a:ext>
            </a:extLst>
          </p:cNvPr>
          <p:cNvSpPr txBox="1">
            <a:spLocks noChangeArrowheads="1"/>
          </p:cNvSpPr>
          <p:nvPr/>
        </p:nvSpPr>
        <p:spPr bwMode="auto">
          <a:xfrm>
            <a:off x="5131278" y="5132755"/>
            <a:ext cx="1749814" cy="17786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solidFill>
                  <a:srgbClr val="00B050"/>
                </a:solidFill>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基礎</a:t>
            </a:r>
            <a:r>
              <a:rPr lang="ja-JP" altLang="en-US" sz="1200" b="1" kern="2000" dirty="0">
                <a:latin typeface="メイリオ" panose="020B0604030504040204" pitchFamily="50" charset="-128"/>
                <a:ea typeface="メイリオ" panose="020B0604030504040204" pitchFamily="50" charset="-128"/>
              </a:rPr>
              <a:t>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22" name="正方形/長方形 21">
            <a:extLst>
              <a:ext uri="{FF2B5EF4-FFF2-40B4-BE49-F238E27FC236}">
                <a16:creationId xmlns:a16="http://schemas.microsoft.com/office/drawing/2014/main" id="{10F59EA2-2A85-4DB1-9A69-224A6CC0DECB}"/>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1385" dirty="0" smtClean="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dirty="0" smtClean="0">
                <a:solidFill>
                  <a:schemeClr val="bg1"/>
                </a:solidFill>
                <a:latin typeface="ＤＨＰ特太ゴシック体" panose="020B0500000000000000" pitchFamily="50" charset="-128"/>
                <a:ea typeface="ＤＨＰ特太ゴシック体" panose="020B0500000000000000" pitchFamily="50" charset="-128"/>
              </a:rPr>
              <a:t>大阪府</a:t>
            </a:r>
            <a:r>
              <a:rPr lang="ja-JP" altLang="en-US" sz="1800" dirty="0" smtClean="0">
                <a:solidFill>
                  <a:schemeClr val="bg1"/>
                </a:solidFill>
                <a:latin typeface="ＤＨＰ特太ゴシック体" panose="020B0500000000000000" pitchFamily="50" charset="-128"/>
                <a:ea typeface="ＤＨＰ特太ゴシック体" panose="020B0500000000000000" pitchFamily="50" charset="-128"/>
              </a:rPr>
              <a:t>（森林整備・木材利用促進支援センターによる市町村支援）</a:t>
            </a:r>
            <a:endParaRPr lang="ja-JP" altLang="en-US" sz="1600" dirty="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19" name="テキスト ボックス 18">
            <a:extLst>
              <a:ext uri="{FF2B5EF4-FFF2-40B4-BE49-F238E27FC236}">
                <a16:creationId xmlns:a16="http://schemas.microsoft.com/office/drawing/2014/main" id="{9DC2097C-9AE1-4C63-9767-6EEE0AB13C43}"/>
              </a:ext>
            </a:extLst>
          </p:cNvPr>
          <p:cNvSpPr txBox="1"/>
          <p:nvPr/>
        </p:nvSpPr>
        <p:spPr>
          <a:xfrm>
            <a:off x="119166" y="90942"/>
            <a:ext cx="1082348" cy="307777"/>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none" rtlCol="0">
            <a:spAutoFit/>
          </a:bodyPr>
          <a:lstStyle/>
          <a:p>
            <a:r>
              <a:rPr kumimoji="1" lang="ja-JP" altLang="en-US" sz="1400" dirty="0" smtClean="0">
                <a:solidFill>
                  <a:srgbClr val="008000"/>
                </a:solidFill>
              </a:rPr>
              <a:t>市町村</a:t>
            </a:r>
            <a:r>
              <a:rPr kumimoji="1" lang="ja-JP" altLang="en-US" sz="1400" dirty="0">
                <a:solidFill>
                  <a:srgbClr val="008000"/>
                </a:solidFill>
              </a:rPr>
              <a:t>支援</a:t>
            </a:r>
            <a:endParaRPr kumimoji="1" lang="en-US" altLang="ja-JP" sz="1400" dirty="0">
              <a:solidFill>
                <a:srgbClr val="008000"/>
              </a:solidFill>
            </a:endParaRPr>
          </a:p>
        </p:txBody>
      </p:sp>
      <p:grpSp>
        <p:nvGrpSpPr>
          <p:cNvPr id="2" name="グループ化 1"/>
          <p:cNvGrpSpPr/>
          <p:nvPr/>
        </p:nvGrpSpPr>
        <p:grpSpPr>
          <a:xfrm>
            <a:off x="5449290" y="2848903"/>
            <a:ext cx="3977489" cy="1730488"/>
            <a:chOff x="6203741" y="2650443"/>
            <a:chExt cx="2753127" cy="1162514"/>
          </a:xfrm>
        </p:grpSpPr>
        <p:sp>
          <p:nvSpPr>
            <p:cNvPr id="27" name="楕円 26">
              <a:extLst>
                <a:ext uri="{FF2B5EF4-FFF2-40B4-BE49-F238E27FC236}">
                  <a16:creationId xmlns:a16="http://schemas.microsoft.com/office/drawing/2014/main" id="{C0B00F6D-E4E8-4A1D-BDC7-3EB12E8BEF6F}"/>
                </a:ext>
              </a:extLst>
            </p:cNvPr>
            <p:cNvSpPr/>
            <p:nvPr/>
          </p:nvSpPr>
          <p:spPr>
            <a:xfrm>
              <a:off x="6203741" y="2942840"/>
              <a:ext cx="347326" cy="4451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府</a:t>
              </a:r>
            </a:p>
          </p:txBody>
        </p:sp>
        <p:sp>
          <p:nvSpPr>
            <p:cNvPr id="28" name="矢印: ストライプ 17">
              <a:extLst>
                <a:ext uri="{FF2B5EF4-FFF2-40B4-BE49-F238E27FC236}">
                  <a16:creationId xmlns:a16="http://schemas.microsoft.com/office/drawing/2014/main" id="{F10FFD76-F773-4D08-9CFB-BC72C94EF3A8}"/>
                </a:ext>
              </a:extLst>
            </p:cNvPr>
            <p:cNvSpPr/>
            <p:nvPr/>
          </p:nvSpPr>
          <p:spPr>
            <a:xfrm>
              <a:off x="6602096" y="2955686"/>
              <a:ext cx="187229" cy="445169"/>
            </a:xfrm>
            <a:prstGeom prst="strip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18">
              <a:extLst>
                <a:ext uri="{FF2B5EF4-FFF2-40B4-BE49-F238E27FC236}">
                  <a16:creationId xmlns:a16="http://schemas.microsoft.com/office/drawing/2014/main" id="{A7AC4EEC-F738-40FE-8543-A05B2DABC6A9}"/>
                </a:ext>
              </a:extLst>
            </p:cNvPr>
            <p:cNvSpPr/>
            <p:nvPr/>
          </p:nvSpPr>
          <p:spPr>
            <a:xfrm>
              <a:off x="6916617" y="2892581"/>
              <a:ext cx="1305935" cy="8667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19">
              <a:extLst>
                <a:ext uri="{FF2B5EF4-FFF2-40B4-BE49-F238E27FC236}">
                  <a16:creationId xmlns:a16="http://schemas.microsoft.com/office/drawing/2014/main" id="{B2552697-F201-4A18-8A82-60C502249FF5}"/>
                </a:ext>
              </a:extLst>
            </p:cNvPr>
            <p:cNvSpPr/>
            <p:nvPr/>
          </p:nvSpPr>
          <p:spPr>
            <a:xfrm>
              <a:off x="6970876" y="2650443"/>
              <a:ext cx="1162410" cy="4374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一財</a:t>
              </a:r>
              <a:r>
                <a:rPr kumimoji="1" lang="en-US" altLang="ja-JP" sz="1200" dirty="0">
                  <a:solidFill>
                    <a:schemeClr val="tx1"/>
                  </a:solidFill>
                </a:rPr>
                <a:t>)</a:t>
              </a:r>
              <a:r>
                <a:rPr kumimoji="1" lang="ja-JP" altLang="en-US" sz="1200" dirty="0">
                  <a:solidFill>
                    <a:schemeClr val="tx1"/>
                  </a:solidFill>
                </a:rPr>
                <a:t>大阪府</a:t>
              </a:r>
              <a:endParaRPr kumimoji="1" lang="en-US" altLang="ja-JP" sz="1200" dirty="0">
                <a:solidFill>
                  <a:schemeClr val="tx1"/>
                </a:solidFill>
              </a:endParaRPr>
            </a:p>
            <a:p>
              <a:pPr algn="ctr"/>
              <a:r>
                <a:rPr kumimoji="1" lang="ja-JP" altLang="en-US" sz="1200" dirty="0">
                  <a:solidFill>
                    <a:schemeClr val="tx1"/>
                  </a:solidFill>
                </a:rPr>
                <a:t>みどり公社</a:t>
              </a:r>
            </a:p>
          </p:txBody>
        </p:sp>
        <p:sp>
          <p:nvSpPr>
            <p:cNvPr id="31" name="四角形: 角を丸くする 20">
              <a:extLst>
                <a:ext uri="{FF2B5EF4-FFF2-40B4-BE49-F238E27FC236}">
                  <a16:creationId xmlns:a16="http://schemas.microsoft.com/office/drawing/2014/main" id="{22567FCF-5816-4169-B256-8F3BC55FC8E2}"/>
                </a:ext>
              </a:extLst>
            </p:cNvPr>
            <p:cNvSpPr/>
            <p:nvPr/>
          </p:nvSpPr>
          <p:spPr>
            <a:xfrm>
              <a:off x="6970876" y="3110071"/>
              <a:ext cx="1162410" cy="59107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森林整備・木材利用促進支援センター</a:t>
              </a:r>
            </a:p>
          </p:txBody>
        </p:sp>
        <p:sp>
          <p:nvSpPr>
            <p:cNvPr id="32" name="四角形: 角を丸くする 21">
              <a:extLst>
                <a:ext uri="{FF2B5EF4-FFF2-40B4-BE49-F238E27FC236}">
                  <a16:creationId xmlns:a16="http://schemas.microsoft.com/office/drawing/2014/main" id="{8BBC28CA-02EE-47C4-82FE-E7946558CBF1}"/>
                </a:ext>
              </a:extLst>
            </p:cNvPr>
            <p:cNvSpPr/>
            <p:nvPr/>
          </p:nvSpPr>
          <p:spPr>
            <a:xfrm>
              <a:off x="6219092" y="3536826"/>
              <a:ext cx="664527" cy="2682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委託</a:t>
              </a:r>
            </a:p>
          </p:txBody>
        </p:sp>
        <p:sp>
          <p:nvSpPr>
            <p:cNvPr id="33" name="矢印: ストライプ 22">
              <a:extLst>
                <a:ext uri="{FF2B5EF4-FFF2-40B4-BE49-F238E27FC236}">
                  <a16:creationId xmlns:a16="http://schemas.microsoft.com/office/drawing/2014/main" id="{7E61FDBC-9248-478C-94A2-A8B14F64563D}"/>
                </a:ext>
              </a:extLst>
            </p:cNvPr>
            <p:cNvSpPr/>
            <p:nvPr/>
          </p:nvSpPr>
          <p:spPr>
            <a:xfrm>
              <a:off x="8285796" y="2982816"/>
              <a:ext cx="169246" cy="445169"/>
            </a:xfrm>
            <a:prstGeom prst="strip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7CF858C7-F42A-435A-88C7-D02F130F9777}"/>
                </a:ext>
              </a:extLst>
            </p:cNvPr>
            <p:cNvSpPr/>
            <p:nvPr/>
          </p:nvSpPr>
          <p:spPr>
            <a:xfrm>
              <a:off x="8490130" y="2767223"/>
              <a:ext cx="466738" cy="8763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市町村</a:t>
              </a:r>
            </a:p>
          </p:txBody>
        </p:sp>
        <p:sp>
          <p:nvSpPr>
            <p:cNvPr id="35" name="四角形: 角を丸くする 24">
              <a:extLst>
                <a:ext uri="{FF2B5EF4-FFF2-40B4-BE49-F238E27FC236}">
                  <a16:creationId xmlns:a16="http://schemas.microsoft.com/office/drawing/2014/main" id="{D2991C45-B315-4583-8227-9B6C4E6F7864}"/>
                </a:ext>
              </a:extLst>
            </p:cNvPr>
            <p:cNvSpPr/>
            <p:nvPr/>
          </p:nvSpPr>
          <p:spPr>
            <a:xfrm>
              <a:off x="8076676" y="3544664"/>
              <a:ext cx="664527" cy="2682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支援</a:t>
              </a:r>
            </a:p>
          </p:txBody>
        </p:sp>
      </p:grpSp>
      <p:pic>
        <p:nvPicPr>
          <p:cNvPr id="36" name="図 35"/>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135377" y="5262631"/>
            <a:ext cx="2598701" cy="1368140"/>
          </a:xfrm>
          <a:prstGeom prst="rect">
            <a:avLst/>
          </a:prstGeom>
        </p:spPr>
      </p:pic>
    </p:spTree>
    <p:extLst>
      <p:ext uri="{BB962C8B-B14F-4D97-AF65-F5344CB8AC3E}">
        <p14:creationId xmlns:p14="http://schemas.microsoft.com/office/powerpoint/2010/main" val="94519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49019" y="2668514"/>
            <a:ext cx="4790751" cy="1827266"/>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266700" lvl="0" indent="-88900" defTabSz="914400">
              <a:spcBef>
                <a:spcPts val="0"/>
              </a:spcBef>
              <a:spcAft>
                <a:spcPts val="600"/>
              </a:spcAft>
              <a:buNone/>
            </a:pPr>
            <a:r>
              <a:rPr lang="ja-JP" altLang="en-US" sz="1200" kern="2000" dirty="0" smtClean="0">
                <a:latin typeface="ＭＳ ゴシック" panose="020B0609070205080204" pitchFamily="49" charset="-128"/>
                <a:ea typeface="ＭＳ ゴシック" panose="020B0609070205080204" pitchFamily="49" charset="-128"/>
              </a:rPr>
              <a:t>航空レーザー計測及び森林資源解析業務</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en-US" altLang="ja-JP" sz="1200" kern="2000" dirty="0">
                <a:latin typeface="ＭＳ ゴシック" panose="020B0609070205080204" pitchFamily="49" charset="-128"/>
                <a:ea typeface="ＭＳ ゴシック" panose="020B0609070205080204" pitchFamily="49" charset="-128"/>
              </a:rPr>
              <a:t>【</a:t>
            </a:r>
            <a:r>
              <a:rPr lang="ja-JP" altLang="en-US" sz="1200" kern="2000" dirty="0" smtClean="0">
                <a:latin typeface="ＭＳ ゴシック" panose="020B0609070205080204" pitchFamily="49" charset="-128"/>
                <a:ea typeface="ＭＳ ゴシック" panose="020B0609070205080204" pitchFamily="49" charset="-128"/>
              </a:rPr>
              <a:t>事業費</a:t>
            </a: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a:latin typeface="ＭＳ ゴシック" panose="020B0609070205080204" pitchFamily="49" charset="-128"/>
                <a:ea typeface="ＭＳ ゴシック" panose="020B0609070205080204" pitchFamily="49" charset="-128"/>
              </a:rPr>
              <a:t>　</a:t>
            </a:r>
            <a:r>
              <a:rPr lang="en-US" altLang="ja-JP" sz="1200" kern="2000" dirty="0" smtClean="0">
                <a:latin typeface="ＭＳ ゴシック" panose="020B0609070205080204" pitchFamily="49" charset="-128"/>
                <a:ea typeface="ＭＳ ゴシック" panose="020B0609070205080204" pitchFamily="49" charset="-128"/>
              </a:rPr>
              <a:t>44,312</a:t>
            </a:r>
            <a:r>
              <a:rPr lang="ja-JP" altLang="en-US" sz="1200" kern="2000" dirty="0" smtClean="0">
                <a:latin typeface="ＭＳ ゴシック" panose="020B0609070205080204" pitchFamily="49" charset="-128"/>
                <a:ea typeface="ＭＳ ゴシック" panose="020B0609070205080204" pitchFamily="49" charset="-128"/>
              </a:rPr>
              <a:t>千円（全額譲与税）</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en-US" altLang="ja-JP" sz="1200" kern="2000" dirty="0" smtClean="0">
                <a:latin typeface="ＭＳ ゴシック" panose="020B0609070205080204" pitchFamily="49" charset="-128"/>
                <a:ea typeface="ＭＳ ゴシック" panose="020B0609070205080204" pitchFamily="49" charset="-128"/>
              </a:rPr>
              <a:t>【</a:t>
            </a:r>
            <a:r>
              <a:rPr lang="ja-JP" altLang="en-US" sz="1200" kern="2000" dirty="0" smtClean="0">
                <a:latin typeface="ＭＳ ゴシック" panose="020B0609070205080204" pitchFamily="49" charset="-128"/>
                <a:ea typeface="ＭＳ ゴシック" panose="020B0609070205080204" pitchFamily="49" charset="-128"/>
              </a:rPr>
              <a:t>実　績</a:t>
            </a:r>
            <a:r>
              <a:rPr lang="en-US" altLang="ja-JP" sz="1200" kern="2000" dirty="0" smtClean="0">
                <a:latin typeface="ＭＳ ゴシック" panose="020B0609070205080204" pitchFamily="49" charset="-128"/>
                <a:ea typeface="ＭＳ ゴシック" panose="020B0609070205080204" pitchFamily="49" charset="-128"/>
              </a:rPr>
              <a:t>】</a:t>
            </a:r>
            <a:endParaRPr lang="en-US" altLang="ja-JP" sz="1200" kern="2000" dirty="0">
              <a:latin typeface="ＭＳ ゴシック" panose="020B0609070205080204" pitchFamily="49" charset="-128"/>
              <a:ea typeface="ＭＳ ゴシック" panose="020B0609070205080204" pitchFamily="49" charset="-128"/>
            </a:endParaRPr>
          </a:p>
          <a:p>
            <a:pPr marL="266700" lvl="0" indent="-88900" defTabSz="914400">
              <a:spcBef>
                <a:spcPts val="0"/>
              </a:spcBef>
              <a:spcAft>
                <a:spcPts val="600"/>
              </a:spcAft>
              <a:buNone/>
            </a:pPr>
            <a:r>
              <a:rPr lang="ja-JP" altLang="en-US" sz="1200" kern="2000" dirty="0" smtClean="0">
                <a:latin typeface="ＭＳ ゴシック" panose="020B0609070205080204" pitchFamily="49" charset="-128"/>
                <a:ea typeface="ＭＳ ゴシック" panose="020B0609070205080204" pitchFamily="49" charset="-128"/>
              </a:rPr>
              <a:t>・約</a:t>
            </a:r>
            <a:r>
              <a:rPr lang="en-US" altLang="ja-JP" sz="1200" kern="2000" dirty="0" smtClean="0">
                <a:latin typeface="ＭＳ ゴシック" panose="020B0609070205080204" pitchFamily="49" charset="-128"/>
                <a:ea typeface="ＭＳ ゴシック" panose="020B0609070205080204" pitchFamily="49" charset="-128"/>
              </a:rPr>
              <a:t>127</a:t>
            </a:r>
            <a:r>
              <a:rPr lang="ja-JP" altLang="en-US" sz="1200" kern="2000" dirty="0" smtClean="0">
                <a:latin typeface="ＭＳ ゴシック" panose="020B0609070205080204" pitchFamily="49" charset="-128"/>
                <a:ea typeface="ＭＳ ゴシック" panose="020B0609070205080204" pitchFamily="49" charset="-128"/>
              </a:rPr>
              <a:t>㎢（３市分）において林相識別図、蓄積分布図、微地形図、傾斜区分図などのデータを取得し、市に提供。</a:t>
            </a:r>
            <a:endParaRPr lang="en-US" altLang="ja-JP" sz="1200" kern="2000" dirty="0" smtClean="0">
              <a:latin typeface="ＭＳ ゴシック" panose="020B0609070205080204" pitchFamily="49" charset="-128"/>
              <a:ea typeface="ＭＳ ゴシック" panose="020B0609070205080204" pitchFamily="49" charset="-128"/>
            </a:endParaRPr>
          </a:p>
        </p:txBody>
      </p:sp>
      <p:sp>
        <p:nvSpPr>
          <p:cNvPr id="6" name="角丸四角形 21">
            <a:extLst>
              <a:ext uri="{FF2B5EF4-FFF2-40B4-BE49-F238E27FC236}">
                <a16:creationId xmlns:a16="http://schemas.microsoft.com/office/drawing/2014/main" id="{74181735-2F04-43C4-A149-7C05188CD559}"/>
              </a:ext>
            </a:extLst>
          </p:cNvPr>
          <p:cNvSpPr/>
          <p:nvPr/>
        </p:nvSpPr>
        <p:spPr>
          <a:xfrm>
            <a:off x="149019" y="544011"/>
            <a:ext cx="9650763" cy="1751528"/>
          </a:xfrm>
          <a:prstGeom prst="roundRect">
            <a:avLst>
              <a:gd name="adj" fmla="val 0"/>
            </a:avLst>
          </a:prstGeom>
          <a:ln w="38100">
            <a:solidFill>
              <a:srgbClr val="008000"/>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800" dirty="0" smtClean="0">
                <a:solidFill>
                  <a:schemeClr val="tx1"/>
                </a:solidFill>
                <a:latin typeface="ＭＳ ゴシック" panose="020B0609070205080204" pitchFamily="49" charset="-128"/>
                <a:ea typeface="ＭＳ ゴシック" panose="020B0609070205080204" pitchFamily="49" charset="-128"/>
              </a:rPr>
              <a:t>市町村が森林整備を行う上で、森林</a:t>
            </a:r>
            <a:r>
              <a:rPr lang="ja-JP" altLang="en-US" sz="1800" dirty="0">
                <a:solidFill>
                  <a:schemeClr val="tx1"/>
                </a:solidFill>
                <a:latin typeface="ＭＳ ゴシック" panose="020B0609070205080204" pitchFamily="49" charset="-128"/>
                <a:ea typeface="ＭＳ ゴシック" panose="020B0609070205080204" pitchFamily="49" charset="-128"/>
              </a:rPr>
              <a:t>に</a:t>
            </a:r>
            <a:r>
              <a:rPr lang="ja-JP" altLang="en-US" sz="1800" dirty="0" smtClean="0">
                <a:solidFill>
                  <a:schemeClr val="tx1"/>
                </a:solidFill>
                <a:latin typeface="ＭＳ ゴシック" panose="020B0609070205080204" pitchFamily="49" charset="-128"/>
                <a:ea typeface="ＭＳ ゴシック" panose="020B0609070205080204" pitchFamily="49" charset="-128"/>
              </a:rPr>
              <a:t>関する精度の高い地図</a:t>
            </a:r>
            <a:r>
              <a:rPr lang="ja-JP" altLang="en-US" sz="1800" dirty="0">
                <a:solidFill>
                  <a:schemeClr val="tx1"/>
                </a:solidFill>
                <a:latin typeface="ＭＳ ゴシック" panose="020B0609070205080204" pitchFamily="49" charset="-128"/>
                <a:ea typeface="ＭＳ ゴシック" panose="020B0609070205080204" pitchFamily="49" charset="-128"/>
              </a:rPr>
              <a:t>情報やデータが必要であることから、府内の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森林区域で</a:t>
            </a:r>
            <a:r>
              <a:rPr lang="ja-JP" altLang="en-US" sz="1800" dirty="0">
                <a:solidFill>
                  <a:schemeClr val="tx1"/>
                </a:solidFill>
                <a:latin typeface="ＭＳ ゴシック" panose="020B0609070205080204" pitchFamily="49" charset="-128"/>
                <a:ea typeface="ＭＳ ゴシック" panose="020B0609070205080204" pitchFamily="49" charset="-128"/>
              </a:rPr>
              <a:t>航空レーザー測量を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行い、市町村に提供します。</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1450" indent="-171450">
              <a:spcAft>
                <a:spcPts val="208"/>
              </a:spcAft>
              <a:buFont typeface="Wingdings" panose="05000000000000000000" pitchFamily="2" charset="2"/>
              <a:buChar char="Ø"/>
            </a:pPr>
            <a:r>
              <a:rPr lang="ja-JP" altLang="en-US" sz="1800" dirty="0" smtClean="0">
                <a:solidFill>
                  <a:schemeClr val="tx1"/>
                </a:solidFill>
                <a:latin typeface="ＭＳ ゴシック" panose="020B0609070205080204" pitchFamily="49" charset="-128"/>
                <a:ea typeface="ＭＳ ゴシック" panose="020B0609070205080204" pitchFamily="49" charset="-128"/>
              </a:rPr>
              <a:t>令和元年度は、森林区域全体の約２割に当たる</a:t>
            </a:r>
            <a:r>
              <a:rPr lang="en-US" altLang="ja-JP" sz="1800" dirty="0" smtClean="0">
                <a:solidFill>
                  <a:schemeClr val="tx1"/>
                </a:solidFill>
                <a:latin typeface="ＭＳ ゴシック" panose="020B0609070205080204" pitchFamily="49" charset="-128"/>
                <a:ea typeface="ＭＳ ゴシック" panose="020B0609070205080204" pitchFamily="49" charset="-128"/>
              </a:rPr>
              <a:t>127</a:t>
            </a:r>
            <a:r>
              <a:rPr lang="ja-JP" altLang="en-US" sz="1800" dirty="0" smtClean="0">
                <a:solidFill>
                  <a:schemeClr val="tx1"/>
                </a:solidFill>
                <a:latin typeface="ＭＳ ゴシック" panose="020B0609070205080204" pitchFamily="49" charset="-128"/>
                <a:ea typeface="ＭＳ ゴシック" panose="020B0609070205080204" pitchFamily="49" charset="-128"/>
              </a:rPr>
              <a:t>㎢（３市分）において、航空レーザー計測及び解析を行いました。</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1450" indent="-171450">
              <a:spcAft>
                <a:spcPts val="208"/>
              </a:spcAft>
              <a:buFont typeface="Wingdings" panose="05000000000000000000" pitchFamily="2" charset="2"/>
              <a:buChar char="Ø"/>
            </a:pPr>
            <a:r>
              <a:rPr lang="ja-JP" altLang="en-US" sz="1800" dirty="0" smtClean="0">
                <a:solidFill>
                  <a:schemeClr val="tx1"/>
                </a:solidFill>
                <a:latin typeface="ＭＳ ゴシック" panose="020B0609070205080204" pitchFamily="49" charset="-128"/>
                <a:ea typeface="ＭＳ ゴシック" panose="020B0609070205080204" pitchFamily="49" charset="-128"/>
              </a:rPr>
              <a:t>航空レーザー計測ﾃﾞｰﾀを用いて、市町村が計画的に森林整備を行えるようサポートします。</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132274" y="6521540"/>
            <a:ext cx="3082500" cy="261610"/>
          </a:xfrm>
          <a:prstGeom prst="rect">
            <a:avLst/>
          </a:prstGeom>
          <a:noFill/>
        </p:spPr>
        <p:txBody>
          <a:bodyPr wrap="square" rtlCol="0">
            <a:spAutoFit/>
          </a:bodyPr>
          <a:lstStyle/>
          <a:p>
            <a:pPr algn="ctr"/>
            <a:r>
              <a:rPr kumimoji="1" lang="ja-JP" altLang="en-US" sz="1100" dirty="0" smtClean="0"/>
              <a:t>林相区分図</a:t>
            </a:r>
            <a:endParaRPr kumimoji="1" lang="ja-JP" altLang="en-US" sz="1100" dirty="0"/>
          </a:p>
        </p:txBody>
      </p:sp>
      <p:sp>
        <p:nvSpPr>
          <p:cNvPr id="40" name="Text Box 6">
            <a:extLst>
              <a:ext uri="{FF2B5EF4-FFF2-40B4-BE49-F238E27FC236}">
                <a16:creationId xmlns:a16="http://schemas.microsoft.com/office/drawing/2014/main" id="{EF4B8A9E-5FCC-4CBD-B3B6-422C5E03700F}"/>
              </a:ext>
            </a:extLst>
          </p:cNvPr>
          <p:cNvSpPr txBox="1">
            <a:spLocks noChangeArrowheads="1"/>
          </p:cNvSpPr>
          <p:nvPr/>
        </p:nvSpPr>
        <p:spPr bwMode="auto">
          <a:xfrm>
            <a:off x="5126658" y="2577080"/>
            <a:ext cx="1754433" cy="262567"/>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事業スキーム</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en-US" altLang="ja-JP" sz="930" dirty="0">
                <a:latin typeface="+mn-ea"/>
                <a:ea typeface="+mn-ea"/>
              </a:rPr>
              <a:t>      </a:t>
            </a:r>
            <a:endParaRPr lang="en-US" altLang="ja-JP" sz="1100" i="1" dirty="0">
              <a:latin typeface="+mn-ea"/>
              <a:ea typeface="+mn-ea"/>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graphicFrame>
        <p:nvGraphicFramePr>
          <p:cNvPr id="18" name="表 4">
            <a:extLst>
              <a:ext uri="{FF2B5EF4-FFF2-40B4-BE49-F238E27FC236}">
                <a16:creationId xmlns:a16="http://schemas.microsoft.com/office/drawing/2014/main" id="{DC25DEFF-F570-4EFF-A385-2768EA0EAB9A}"/>
              </a:ext>
            </a:extLst>
          </p:cNvPr>
          <p:cNvGraphicFramePr>
            <a:graphicFrameLocks noGrp="1"/>
          </p:cNvGraphicFramePr>
          <p:nvPr>
            <p:extLst/>
          </p:nvPr>
        </p:nvGraphicFramePr>
        <p:xfrm>
          <a:off x="5449290" y="5415103"/>
          <a:ext cx="3500748" cy="1006490"/>
        </p:xfrm>
        <a:graphic>
          <a:graphicData uri="http://schemas.openxmlformats.org/drawingml/2006/table">
            <a:tbl>
              <a:tblPr firstRow="1" bandRow="1">
                <a:tableStyleId>{5C22544A-7EE6-4342-B048-85BDC9FD1C3A}</a:tableStyleId>
              </a:tblPr>
              <a:tblGrid>
                <a:gridCol w="1754822">
                  <a:extLst>
                    <a:ext uri="{9D8B030D-6E8A-4147-A177-3AD203B41FA5}">
                      <a16:colId xmlns:a16="http://schemas.microsoft.com/office/drawing/2014/main" val="1365277361"/>
                    </a:ext>
                  </a:extLst>
                </a:gridCol>
                <a:gridCol w="1745926">
                  <a:extLst>
                    <a:ext uri="{9D8B030D-6E8A-4147-A177-3AD203B41FA5}">
                      <a16:colId xmlns:a16="http://schemas.microsoft.com/office/drawing/2014/main" val="301691098"/>
                    </a:ext>
                  </a:extLst>
                </a:gridCol>
              </a:tblGrid>
              <a:tr h="265421">
                <a:tc>
                  <a:txBody>
                    <a:bodyPr/>
                    <a:lstStyle/>
                    <a:p>
                      <a:pPr algn="l"/>
                      <a:r>
                        <a:rPr kumimoji="1" lang="ja-JP" altLang="en-US" sz="940" b="0" dirty="0">
                          <a:solidFill>
                            <a:schemeClr val="tx1"/>
                          </a:solidFill>
                          <a:latin typeface="+mn-ea"/>
                          <a:ea typeface="+mn-ea"/>
                        </a:rPr>
                        <a:t>①令和元年度譲与額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smtClean="0">
                          <a:solidFill>
                            <a:schemeClr val="tx1"/>
                          </a:solidFill>
                          <a:latin typeface="+mn-ea"/>
                          <a:ea typeface="+mn-ea"/>
                        </a:rPr>
                        <a:t>95,523</a:t>
                      </a:r>
                      <a:r>
                        <a:rPr kumimoji="1" lang="ja-JP" altLang="en-US" sz="940" b="0" dirty="0" smtClean="0">
                          <a:solidFill>
                            <a:schemeClr val="tx1"/>
                          </a:solidFill>
                          <a:latin typeface="+mn-ea"/>
                          <a:ea typeface="+mn-ea"/>
                        </a:rPr>
                        <a:t>千円</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190655"/>
                  </a:ext>
                </a:extLst>
              </a:tr>
              <a:tr h="265421">
                <a:tc>
                  <a:txBody>
                    <a:bodyPr/>
                    <a:lstStyle/>
                    <a:p>
                      <a:pPr algn="l"/>
                      <a:r>
                        <a:rPr kumimoji="1" lang="ja-JP" altLang="en-US" sz="940" b="0" dirty="0">
                          <a:solidFill>
                            <a:schemeClr val="tx1"/>
                          </a:solidFill>
                          <a:latin typeface="+mn-ea"/>
                          <a:ea typeface="+mn-ea"/>
                        </a:rPr>
                        <a:t>②私有林人工林面積（</a:t>
                      </a:r>
                      <a:r>
                        <a:rPr kumimoji="1" lang="en-US" altLang="ja-JP" sz="940" b="0" dirty="0">
                          <a:solidFill>
                            <a:schemeClr val="tx1"/>
                          </a:solidFill>
                          <a:latin typeface="+mn-ea"/>
                          <a:ea typeface="+mn-ea"/>
                        </a:rPr>
                        <a:t>※</a:t>
                      </a:r>
                      <a:r>
                        <a:rPr kumimoji="1" lang="ja-JP" altLang="en-US" sz="940" b="0" dirty="0">
                          <a:solidFill>
                            <a:schemeClr val="tx1"/>
                          </a:solidFill>
                          <a:latin typeface="+mn-ea"/>
                          <a:ea typeface="+mn-ea"/>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smtClean="0">
                          <a:solidFill>
                            <a:schemeClr val="tx1"/>
                          </a:solidFill>
                          <a:latin typeface="+mn-ea"/>
                          <a:ea typeface="+mn-ea"/>
                        </a:rPr>
                        <a:t>26,512ha</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1646251"/>
                  </a:ext>
                </a:extLst>
              </a:tr>
              <a:tr h="237824">
                <a:tc>
                  <a:txBody>
                    <a:bodyPr/>
                    <a:lstStyle/>
                    <a:p>
                      <a:pPr algn="l"/>
                      <a:r>
                        <a:rPr kumimoji="1" lang="ja-JP" altLang="en-US" sz="940" dirty="0">
                          <a:solidFill>
                            <a:schemeClr val="tx1"/>
                          </a:solidFill>
                          <a:latin typeface="+mn-ea"/>
                          <a:ea typeface="+mn-ea"/>
                        </a:rPr>
                        <a:t>③人口（</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smtClean="0">
                          <a:solidFill>
                            <a:schemeClr val="tx1"/>
                          </a:solidFill>
                          <a:latin typeface="+mn-ea"/>
                          <a:ea typeface="+mn-ea"/>
                        </a:rPr>
                        <a:t>8,839,469</a:t>
                      </a:r>
                      <a:r>
                        <a:rPr kumimoji="1" lang="ja-JP" altLang="en-US" sz="940" dirty="0" smtClean="0">
                          <a:solidFill>
                            <a:schemeClr val="tx1"/>
                          </a:solidFill>
                          <a:latin typeface="+mn-ea"/>
                          <a:ea typeface="+mn-ea"/>
                        </a:rPr>
                        <a:t>人</a:t>
                      </a:r>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2093334"/>
                  </a:ext>
                </a:extLst>
              </a:tr>
              <a:tr h="237824">
                <a:tc>
                  <a:txBody>
                    <a:bodyPr/>
                    <a:lstStyle/>
                    <a:p>
                      <a:pPr algn="l"/>
                      <a:r>
                        <a:rPr kumimoji="1" lang="ja-JP" altLang="en-US" sz="940" dirty="0">
                          <a:solidFill>
                            <a:schemeClr val="tx1"/>
                          </a:solidFill>
                          <a:latin typeface="+mn-ea"/>
                          <a:ea typeface="+mn-ea"/>
                        </a:rPr>
                        <a:t>④林業就業者数（</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smtClean="0">
                          <a:solidFill>
                            <a:schemeClr val="tx1"/>
                          </a:solidFill>
                          <a:latin typeface="+mn-ea"/>
                          <a:ea typeface="+mn-ea"/>
                        </a:rPr>
                        <a:t>367</a:t>
                      </a:r>
                      <a:r>
                        <a:rPr kumimoji="1" lang="ja-JP" altLang="en-US" sz="940" dirty="0" smtClean="0">
                          <a:solidFill>
                            <a:schemeClr val="tx1"/>
                          </a:solidFill>
                          <a:latin typeface="+mn-ea"/>
                          <a:ea typeface="+mn-ea"/>
                        </a:rPr>
                        <a:t>人</a:t>
                      </a:r>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021000"/>
                  </a:ext>
                </a:extLst>
              </a:tr>
            </a:tbl>
          </a:graphicData>
        </a:graphic>
      </p:graphicFrame>
      <p:sp>
        <p:nvSpPr>
          <p:cNvPr id="20" name="Text Box 6">
            <a:extLst>
              <a:ext uri="{FF2B5EF4-FFF2-40B4-BE49-F238E27FC236}">
                <a16:creationId xmlns:a16="http://schemas.microsoft.com/office/drawing/2014/main" id="{F99D41E9-9705-4E9E-BF99-DFB81B22D1B6}"/>
              </a:ext>
            </a:extLst>
          </p:cNvPr>
          <p:cNvSpPr txBox="1">
            <a:spLocks noChangeArrowheads="1"/>
          </p:cNvSpPr>
          <p:nvPr/>
        </p:nvSpPr>
        <p:spPr bwMode="auto">
          <a:xfrm>
            <a:off x="5214404" y="6495118"/>
            <a:ext cx="5074905" cy="446009"/>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１：「森林資源現況調査（林野庁、</a:t>
            </a:r>
            <a:r>
              <a:rPr lang="en-US" altLang="ja-JP" sz="930" dirty="0">
                <a:latin typeface="+mn-ea"/>
                <a:ea typeface="+mn-ea"/>
              </a:rPr>
              <a:t>H29.3.31</a:t>
            </a:r>
            <a:r>
              <a:rPr lang="ja-JP" altLang="en-US" sz="930" dirty="0">
                <a:latin typeface="+mn-ea"/>
                <a:ea typeface="+mn-ea"/>
              </a:rPr>
              <a:t>現在）」より、</a:t>
            </a:r>
            <a:endParaRPr lang="en-US" altLang="ja-JP" sz="930" dirty="0">
              <a:latin typeface="+mn-ea"/>
              <a:ea typeface="+mn-ea"/>
            </a:endParaRPr>
          </a:p>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２，３：「</a:t>
            </a:r>
            <a:r>
              <a:rPr lang="en-US" altLang="ja-JP" sz="930" dirty="0">
                <a:latin typeface="+mn-ea"/>
                <a:ea typeface="+mn-ea"/>
              </a:rPr>
              <a:t>H27</a:t>
            </a:r>
            <a:r>
              <a:rPr lang="ja-JP" altLang="en-US" sz="930" dirty="0">
                <a:latin typeface="+mn-ea"/>
                <a:ea typeface="+mn-ea"/>
              </a:rPr>
              <a:t>年国勢調査」より</a:t>
            </a:r>
            <a:endParaRPr lang="en-US" altLang="ja-JP" sz="930" b="1" kern="2000" dirty="0">
              <a:latin typeface="+mn-ea"/>
              <a:ea typeface="+mn-ea"/>
            </a:endParaRPr>
          </a:p>
          <a:p>
            <a:pPr marL="184636" indent="-61545">
              <a:lnSpc>
                <a:spcPts val="1000"/>
              </a:lnSpc>
              <a:spcBef>
                <a:spcPts val="0"/>
              </a:spcBef>
              <a:spcAft>
                <a:spcPts val="415"/>
              </a:spcAft>
              <a:buNone/>
            </a:pPr>
            <a:endParaRPr lang="en-US" altLang="ja-JP" sz="1100" i="1" dirty="0">
              <a:latin typeface="+mn-ea"/>
              <a:ea typeface="+mn-ea"/>
            </a:endParaRPr>
          </a:p>
          <a:p>
            <a:pPr marL="184636" indent="-61545">
              <a:lnSpc>
                <a:spcPts val="10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0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21" name="Text Box 6">
            <a:extLst>
              <a:ext uri="{FF2B5EF4-FFF2-40B4-BE49-F238E27FC236}">
                <a16:creationId xmlns:a16="http://schemas.microsoft.com/office/drawing/2014/main" id="{F51AC05B-E172-435A-ADEA-5B2904C2810E}"/>
              </a:ext>
            </a:extLst>
          </p:cNvPr>
          <p:cNvSpPr txBox="1">
            <a:spLocks noChangeArrowheads="1"/>
          </p:cNvSpPr>
          <p:nvPr/>
        </p:nvSpPr>
        <p:spPr bwMode="auto">
          <a:xfrm>
            <a:off x="5131278" y="5132755"/>
            <a:ext cx="1749814" cy="17786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solidFill>
                  <a:srgbClr val="00B050"/>
                </a:solidFill>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基礎</a:t>
            </a:r>
            <a:r>
              <a:rPr lang="ja-JP" altLang="en-US" sz="1200" b="1" kern="2000" dirty="0">
                <a:latin typeface="メイリオ" panose="020B0604030504040204" pitchFamily="50" charset="-128"/>
                <a:ea typeface="メイリオ" panose="020B0604030504040204" pitchFamily="50" charset="-128"/>
              </a:rPr>
              <a:t>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22" name="正方形/長方形 21">
            <a:extLst>
              <a:ext uri="{FF2B5EF4-FFF2-40B4-BE49-F238E27FC236}">
                <a16:creationId xmlns:a16="http://schemas.microsoft.com/office/drawing/2014/main" id="{10F59EA2-2A85-4DB1-9A69-224A6CC0DECB}"/>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1385" dirty="0" smtClean="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dirty="0" smtClean="0">
                <a:solidFill>
                  <a:schemeClr val="bg1"/>
                </a:solidFill>
                <a:latin typeface="ＤＨＰ特太ゴシック体" panose="020B0500000000000000" pitchFamily="50" charset="-128"/>
                <a:ea typeface="ＤＨＰ特太ゴシック体" panose="020B0500000000000000" pitchFamily="50" charset="-128"/>
              </a:rPr>
              <a:t>大阪府</a:t>
            </a:r>
            <a:r>
              <a:rPr lang="ja-JP" altLang="en-US" sz="1800" dirty="0" smtClean="0">
                <a:solidFill>
                  <a:schemeClr val="bg1"/>
                </a:solidFill>
                <a:latin typeface="ＤＨＰ特太ゴシック体" panose="020B0500000000000000" pitchFamily="50" charset="-128"/>
                <a:ea typeface="ＤＨＰ特太ゴシック体" panose="020B0500000000000000" pitchFamily="50" charset="-128"/>
              </a:rPr>
              <a:t>（航空レーザー計測による高度な森林情報の提供）</a:t>
            </a:r>
            <a:endParaRPr lang="ja-JP" altLang="en-US" sz="1600" dirty="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19" name="テキスト ボックス 18">
            <a:extLst>
              <a:ext uri="{FF2B5EF4-FFF2-40B4-BE49-F238E27FC236}">
                <a16:creationId xmlns:a16="http://schemas.microsoft.com/office/drawing/2014/main" id="{9DC2097C-9AE1-4C63-9767-6EEE0AB13C43}"/>
              </a:ext>
            </a:extLst>
          </p:cNvPr>
          <p:cNvSpPr txBox="1"/>
          <p:nvPr/>
        </p:nvSpPr>
        <p:spPr>
          <a:xfrm>
            <a:off x="119166" y="90942"/>
            <a:ext cx="1082348" cy="307777"/>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none" rtlCol="0">
            <a:spAutoFit/>
          </a:bodyPr>
          <a:lstStyle/>
          <a:p>
            <a:r>
              <a:rPr kumimoji="1" lang="ja-JP" altLang="en-US" sz="1400" dirty="0" smtClean="0">
                <a:solidFill>
                  <a:srgbClr val="008000"/>
                </a:solidFill>
              </a:rPr>
              <a:t>市町村</a:t>
            </a:r>
            <a:r>
              <a:rPr kumimoji="1" lang="ja-JP" altLang="en-US" sz="1400" dirty="0">
                <a:solidFill>
                  <a:srgbClr val="008000"/>
                </a:solidFill>
              </a:rPr>
              <a:t>支援</a:t>
            </a:r>
            <a:endParaRPr kumimoji="1" lang="en-US" altLang="ja-JP" sz="1400" dirty="0">
              <a:solidFill>
                <a:srgbClr val="008000"/>
              </a:solidFill>
            </a:endParaRPr>
          </a:p>
        </p:txBody>
      </p:sp>
      <p:sp>
        <p:nvSpPr>
          <p:cNvPr id="25" name="テキスト ボックス 24">
            <a:extLst>
              <a:ext uri="{FF2B5EF4-FFF2-40B4-BE49-F238E27FC236}">
                <a16:creationId xmlns:a16="http://schemas.microsoft.com/office/drawing/2014/main" id="{A6A4D5B8-D067-4EAC-BC8F-F17C777680B5}"/>
              </a:ext>
            </a:extLst>
          </p:cNvPr>
          <p:cNvSpPr txBox="1"/>
          <p:nvPr/>
        </p:nvSpPr>
        <p:spPr>
          <a:xfrm>
            <a:off x="2354892" y="6494245"/>
            <a:ext cx="3082500" cy="261610"/>
          </a:xfrm>
          <a:prstGeom prst="rect">
            <a:avLst/>
          </a:prstGeom>
          <a:noFill/>
        </p:spPr>
        <p:txBody>
          <a:bodyPr wrap="square" rtlCol="0">
            <a:spAutoFit/>
          </a:bodyPr>
          <a:lstStyle/>
          <a:p>
            <a:pPr algn="ctr"/>
            <a:r>
              <a:rPr kumimoji="1" lang="ja-JP" altLang="en-US" sz="1100" dirty="0" smtClean="0"/>
              <a:t>微地形図</a:t>
            </a:r>
            <a:endParaRPr kumimoji="1" lang="ja-JP" altLang="en-US" sz="1100" dirty="0"/>
          </a:p>
        </p:txBody>
      </p:sp>
      <p:sp>
        <p:nvSpPr>
          <p:cNvPr id="26" name="テキスト ボックス 25">
            <a:extLst>
              <a:ext uri="{FF2B5EF4-FFF2-40B4-BE49-F238E27FC236}">
                <a16:creationId xmlns:a16="http://schemas.microsoft.com/office/drawing/2014/main" id="{A6A4D5B8-D067-4EAC-BC8F-F17C777680B5}"/>
              </a:ext>
            </a:extLst>
          </p:cNvPr>
          <p:cNvSpPr txBox="1"/>
          <p:nvPr/>
        </p:nvSpPr>
        <p:spPr>
          <a:xfrm>
            <a:off x="-469015" y="4509739"/>
            <a:ext cx="1877991" cy="261610"/>
          </a:xfrm>
          <a:prstGeom prst="rect">
            <a:avLst/>
          </a:prstGeom>
          <a:noFill/>
        </p:spPr>
        <p:txBody>
          <a:bodyPr wrap="square" rtlCol="0">
            <a:spAutoFit/>
          </a:bodyPr>
          <a:lstStyle/>
          <a:p>
            <a:pPr algn="ctr"/>
            <a:r>
              <a:rPr kumimoji="1" lang="ja-JP" altLang="en-US" sz="1100" dirty="0" smtClean="0"/>
              <a:t>成果品例</a:t>
            </a:r>
            <a:endParaRPr kumimoji="1" lang="ja-JP" altLang="en-US" sz="1100" dirty="0"/>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40" y="4834117"/>
            <a:ext cx="2454961" cy="1542660"/>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05363" y="4834116"/>
            <a:ext cx="2421296" cy="1520349"/>
          </a:xfrm>
          <a:prstGeom prst="rect">
            <a:avLst/>
          </a:prstGeom>
        </p:spPr>
      </p:pic>
      <p:grpSp>
        <p:nvGrpSpPr>
          <p:cNvPr id="2" name="グループ化 1"/>
          <p:cNvGrpSpPr/>
          <p:nvPr/>
        </p:nvGrpSpPr>
        <p:grpSpPr>
          <a:xfrm>
            <a:off x="5255646" y="2944131"/>
            <a:ext cx="4992419" cy="1712521"/>
            <a:chOff x="5930784" y="2741698"/>
            <a:chExt cx="3866859" cy="1256445"/>
          </a:xfrm>
        </p:grpSpPr>
        <p:sp>
          <p:nvSpPr>
            <p:cNvPr id="27" name="楕円 26">
              <a:extLst>
                <a:ext uri="{FF2B5EF4-FFF2-40B4-BE49-F238E27FC236}">
                  <a16:creationId xmlns:a16="http://schemas.microsoft.com/office/drawing/2014/main" id="{C0B00F6D-E4E8-4A1D-BDC7-3EB12E8BEF6F}"/>
                </a:ext>
              </a:extLst>
            </p:cNvPr>
            <p:cNvSpPr/>
            <p:nvPr/>
          </p:nvSpPr>
          <p:spPr>
            <a:xfrm>
              <a:off x="5930784" y="3052024"/>
              <a:ext cx="347326" cy="4451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府</a:t>
              </a:r>
            </a:p>
          </p:txBody>
        </p:sp>
        <p:sp>
          <p:nvSpPr>
            <p:cNvPr id="28" name="矢印: ストライプ 17">
              <a:extLst>
                <a:ext uri="{FF2B5EF4-FFF2-40B4-BE49-F238E27FC236}">
                  <a16:creationId xmlns:a16="http://schemas.microsoft.com/office/drawing/2014/main" id="{F10FFD76-F773-4D08-9CFB-BC72C94EF3A8}"/>
                </a:ext>
              </a:extLst>
            </p:cNvPr>
            <p:cNvSpPr/>
            <p:nvPr/>
          </p:nvSpPr>
          <p:spPr>
            <a:xfrm>
              <a:off x="6329139" y="3064870"/>
              <a:ext cx="187229" cy="445169"/>
            </a:xfrm>
            <a:prstGeom prst="strip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18">
              <a:extLst>
                <a:ext uri="{FF2B5EF4-FFF2-40B4-BE49-F238E27FC236}">
                  <a16:creationId xmlns:a16="http://schemas.microsoft.com/office/drawing/2014/main" id="{A7AC4EEC-F738-40FE-8543-A05B2DABC6A9}"/>
                </a:ext>
              </a:extLst>
            </p:cNvPr>
            <p:cNvSpPr/>
            <p:nvPr/>
          </p:nvSpPr>
          <p:spPr>
            <a:xfrm>
              <a:off x="6643660" y="3001765"/>
              <a:ext cx="1305935" cy="8667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19">
              <a:extLst>
                <a:ext uri="{FF2B5EF4-FFF2-40B4-BE49-F238E27FC236}">
                  <a16:creationId xmlns:a16="http://schemas.microsoft.com/office/drawing/2014/main" id="{B2552697-F201-4A18-8A82-60C502249FF5}"/>
                </a:ext>
              </a:extLst>
            </p:cNvPr>
            <p:cNvSpPr/>
            <p:nvPr/>
          </p:nvSpPr>
          <p:spPr>
            <a:xfrm>
              <a:off x="6697919" y="2741698"/>
              <a:ext cx="1162410" cy="4374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委託事業者</a:t>
              </a:r>
              <a:endParaRPr kumimoji="1" lang="ja-JP" altLang="en-US" sz="1200" dirty="0">
                <a:solidFill>
                  <a:schemeClr val="tx1"/>
                </a:solidFill>
              </a:endParaRPr>
            </a:p>
          </p:txBody>
        </p:sp>
        <p:sp>
          <p:nvSpPr>
            <p:cNvPr id="31" name="四角形: 角を丸くする 20">
              <a:extLst>
                <a:ext uri="{FF2B5EF4-FFF2-40B4-BE49-F238E27FC236}">
                  <a16:creationId xmlns:a16="http://schemas.microsoft.com/office/drawing/2014/main" id="{22567FCF-5816-4169-B256-8F3BC55FC8E2}"/>
                </a:ext>
              </a:extLst>
            </p:cNvPr>
            <p:cNvSpPr/>
            <p:nvPr/>
          </p:nvSpPr>
          <p:spPr>
            <a:xfrm>
              <a:off x="6697919" y="3219255"/>
              <a:ext cx="1162410" cy="59107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航空レーザー計測及び解析を実施</a:t>
              </a:r>
              <a:endParaRPr kumimoji="1" lang="ja-JP" altLang="en-US" sz="1200" dirty="0">
                <a:solidFill>
                  <a:schemeClr val="tx1"/>
                </a:solidFill>
              </a:endParaRPr>
            </a:p>
          </p:txBody>
        </p:sp>
        <p:sp>
          <p:nvSpPr>
            <p:cNvPr id="32" name="四角形: 角を丸くする 21">
              <a:extLst>
                <a:ext uri="{FF2B5EF4-FFF2-40B4-BE49-F238E27FC236}">
                  <a16:creationId xmlns:a16="http://schemas.microsoft.com/office/drawing/2014/main" id="{8BBC28CA-02EE-47C4-82FE-E7946558CBF1}"/>
                </a:ext>
              </a:extLst>
            </p:cNvPr>
            <p:cNvSpPr/>
            <p:nvPr/>
          </p:nvSpPr>
          <p:spPr>
            <a:xfrm>
              <a:off x="5946135" y="3646010"/>
              <a:ext cx="664527" cy="26829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委託</a:t>
              </a:r>
            </a:p>
          </p:txBody>
        </p:sp>
        <p:sp>
          <p:nvSpPr>
            <p:cNvPr id="33" name="矢印: ストライプ 22">
              <a:extLst>
                <a:ext uri="{FF2B5EF4-FFF2-40B4-BE49-F238E27FC236}">
                  <a16:creationId xmlns:a16="http://schemas.microsoft.com/office/drawing/2014/main" id="{7E61FDBC-9248-478C-94A2-A8B14F64563D}"/>
                </a:ext>
              </a:extLst>
            </p:cNvPr>
            <p:cNvSpPr/>
            <p:nvPr/>
          </p:nvSpPr>
          <p:spPr>
            <a:xfrm>
              <a:off x="8708876" y="3092000"/>
              <a:ext cx="169246" cy="445169"/>
            </a:xfrm>
            <a:prstGeom prst="strip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7CF858C7-F42A-435A-88C7-D02F130F9777}"/>
                </a:ext>
              </a:extLst>
            </p:cNvPr>
            <p:cNvSpPr/>
            <p:nvPr/>
          </p:nvSpPr>
          <p:spPr>
            <a:xfrm>
              <a:off x="8923152" y="2818394"/>
              <a:ext cx="466738" cy="8763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市町村</a:t>
              </a:r>
            </a:p>
          </p:txBody>
        </p:sp>
        <p:sp>
          <p:nvSpPr>
            <p:cNvPr id="35" name="四角形: 角を丸くする 24">
              <a:extLst>
                <a:ext uri="{FF2B5EF4-FFF2-40B4-BE49-F238E27FC236}">
                  <a16:creationId xmlns:a16="http://schemas.microsoft.com/office/drawing/2014/main" id="{D2991C45-B315-4583-8227-9B6C4E6F7864}"/>
                </a:ext>
              </a:extLst>
            </p:cNvPr>
            <p:cNvSpPr/>
            <p:nvPr/>
          </p:nvSpPr>
          <p:spPr>
            <a:xfrm>
              <a:off x="8335872" y="3681846"/>
              <a:ext cx="1461771" cy="28820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データの提供</a:t>
              </a:r>
              <a:endParaRPr kumimoji="1" lang="ja-JP" altLang="en-US" sz="1200" dirty="0">
                <a:solidFill>
                  <a:schemeClr val="tx1"/>
                </a:solidFill>
              </a:endParaRPr>
            </a:p>
          </p:txBody>
        </p:sp>
        <p:sp>
          <p:nvSpPr>
            <p:cNvPr id="36" name="楕円 35">
              <a:extLst>
                <a:ext uri="{FF2B5EF4-FFF2-40B4-BE49-F238E27FC236}">
                  <a16:creationId xmlns:a16="http://schemas.microsoft.com/office/drawing/2014/main" id="{C0B00F6D-E4E8-4A1D-BDC7-3EB12E8BEF6F}"/>
                </a:ext>
              </a:extLst>
            </p:cNvPr>
            <p:cNvSpPr/>
            <p:nvPr/>
          </p:nvSpPr>
          <p:spPr>
            <a:xfrm>
              <a:off x="8254111" y="3077893"/>
              <a:ext cx="347326" cy="4451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府</a:t>
              </a:r>
            </a:p>
          </p:txBody>
        </p:sp>
        <p:sp>
          <p:nvSpPr>
            <p:cNvPr id="37" name="矢印: ストライプ 17">
              <a:extLst>
                <a:ext uri="{FF2B5EF4-FFF2-40B4-BE49-F238E27FC236}">
                  <a16:creationId xmlns:a16="http://schemas.microsoft.com/office/drawing/2014/main" id="{F10FFD76-F773-4D08-9CFB-BC72C94EF3A8}"/>
                </a:ext>
              </a:extLst>
            </p:cNvPr>
            <p:cNvSpPr/>
            <p:nvPr/>
          </p:nvSpPr>
          <p:spPr>
            <a:xfrm>
              <a:off x="7994625" y="3064870"/>
              <a:ext cx="187229" cy="445169"/>
            </a:xfrm>
            <a:prstGeom prst="strip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四角形: 角を丸くする 24">
              <a:extLst>
                <a:ext uri="{FF2B5EF4-FFF2-40B4-BE49-F238E27FC236}">
                  <a16:creationId xmlns:a16="http://schemas.microsoft.com/office/drawing/2014/main" id="{D2991C45-B315-4583-8227-9B6C4E6F7864}"/>
                </a:ext>
              </a:extLst>
            </p:cNvPr>
            <p:cNvSpPr/>
            <p:nvPr/>
          </p:nvSpPr>
          <p:spPr>
            <a:xfrm>
              <a:off x="7846455" y="3670256"/>
              <a:ext cx="730886" cy="32788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成果品</a:t>
              </a:r>
              <a:endParaRPr kumimoji="1" lang="ja-JP" altLang="en-US" sz="1200" dirty="0">
                <a:solidFill>
                  <a:schemeClr val="tx1"/>
                </a:solidFill>
              </a:endParaRPr>
            </a:p>
          </p:txBody>
        </p:sp>
      </p:grpSp>
    </p:spTree>
    <p:extLst>
      <p:ext uri="{BB962C8B-B14F-4D97-AF65-F5344CB8AC3E}">
        <p14:creationId xmlns:p14="http://schemas.microsoft.com/office/powerpoint/2010/main" val="25789446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A4 210 x 297 mm</PresentationFormat>
  <Paragraphs>137</Paragraphs>
  <Slides>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ＤＨＰ特太ゴシック体</vt:lpstr>
      <vt:lpstr>HG丸ｺﾞｼｯｸM-PRO</vt:lpstr>
      <vt:lpstr>ＭＳ ゴシック</vt:lpstr>
      <vt:lpstr>メイリオ</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2022-11-07T07:15:30Z</dcterms:modified>
</cp:coreProperties>
</file>