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311" r:id="rId2"/>
    <p:sldId id="313" r:id="rId3"/>
    <p:sldId id="314" r:id="rId4"/>
    <p:sldId id="315"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9900"/>
    <a:srgbClr val="000099"/>
    <a:srgbClr val="CCFF99"/>
    <a:srgbClr val="FF66FF"/>
    <a:srgbClr val="00FF00"/>
    <a:srgbClr val="1D1E20"/>
    <a:srgbClr val="B8BABF"/>
    <a:srgbClr val="7C81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1328AD-1B35-4DD8-8EC4-CC3125E3CB0D}" v="24" dt="2019-03-18T16:15:02"/>
  </p1510:revLst>
</p1510:revInfo>
</file>

<file path=ppt/tableStyles.xml><?xml version="1.0" encoding="utf-8"?>
<a:tblStyleLst xmlns:a="http://schemas.openxmlformats.org/drawingml/2006/main" def="{5C22544A-7EE6-4342-B048-85BDC9FD1C3A}">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3434" autoAdjust="0"/>
  </p:normalViewPr>
  <p:slideViewPr>
    <p:cSldViewPr>
      <p:cViewPr>
        <p:scale>
          <a:sx n="100" d="100"/>
          <a:sy n="100" d="100"/>
        </p:scale>
        <p:origin x="6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佑美 金川" userId="f487682b424ec83a" providerId="LiveId" clId="{931328AD-1B35-4DD8-8EC4-CC3125E3CB0D}"/>
    <pc:docChg chg="custSel modSld">
      <pc:chgData name="佑美 金川" userId="f487682b424ec83a" providerId="LiveId" clId="{931328AD-1B35-4DD8-8EC4-CC3125E3CB0D}" dt="2019-03-18T16:15:02" v="143" actId="207"/>
      <pc:docMkLst>
        <pc:docMk/>
      </pc:docMkLst>
      <pc:sldChg chg="modSp">
        <pc:chgData name="佑美 金川" userId="f487682b424ec83a" providerId="LiveId" clId="{931328AD-1B35-4DD8-8EC4-CC3125E3CB0D}" dt="2019-03-18T16:15:02" v="143" actId="207"/>
        <pc:sldMkLst>
          <pc:docMk/>
          <pc:sldMk cId="3555802753" sldId="306"/>
        </pc:sldMkLst>
        <pc:spChg chg="mod">
          <ac:chgData name="佑美 金川" userId="f487682b424ec83a" providerId="LiveId" clId="{931328AD-1B35-4DD8-8EC4-CC3125E3CB0D}" dt="2019-03-18T16:05:28.164" v="89"/>
          <ac:spMkLst>
            <pc:docMk/>
            <pc:sldMk cId="3555802753" sldId="306"/>
            <ac:spMk id="2" creationId="{649BB49F-C43B-4530-A746-2B6812C1EC28}"/>
          </ac:spMkLst>
        </pc:spChg>
        <pc:spChg chg="mod">
          <ac:chgData name="佑美 金川" userId="f487682b424ec83a" providerId="LiveId" clId="{931328AD-1B35-4DD8-8EC4-CC3125E3CB0D}" dt="2019-03-18T16:15:02" v="143" actId="207"/>
          <ac:spMkLst>
            <pc:docMk/>
            <pc:sldMk cId="3555802753" sldId="306"/>
            <ac:spMk id="9" creationId="{00000000-0000-0000-0000-000000000000}"/>
          </ac:spMkLst>
        </pc:spChg>
        <pc:spChg chg="mod">
          <ac:chgData name="佑美 金川" userId="f487682b424ec83a" providerId="LiveId" clId="{931328AD-1B35-4DD8-8EC4-CC3125E3CB0D}" dt="2019-03-18T16:14:16.424" v="125" actId="14100"/>
          <ac:spMkLst>
            <pc:docMk/>
            <pc:sldMk cId="3555802753" sldId="306"/>
            <ac:spMk id="11" creationId="{01A4401E-BF4F-4911-B5D0-D8E28BB1971F}"/>
          </ac:spMkLst>
        </pc:spChg>
        <pc:spChg chg="mod">
          <ac:chgData name="佑美 金川" userId="f487682b424ec83a" providerId="LiveId" clId="{931328AD-1B35-4DD8-8EC4-CC3125E3CB0D}" dt="2019-03-18T15:59:10.273" v="3"/>
          <ac:spMkLst>
            <pc:docMk/>
            <pc:sldMk cId="3555802753" sldId="306"/>
            <ac:spMk id="13" creationId="{00000000-0000-0000-0000-000000000000}"/>
          </ac:spMkLst>
        </pc:spChg>
        <pc:graphicFrameChg chg="mod modGraphic">
          <ac:chgData name="佑美 金川" userId="f487682b424ec83a" providerId="LiveId" clId="{931328AD-1B35-4DD8-8EC4-CC3125E3CB0D}" dt="2019-03-18T16:13:56.983" v="124" actId="207"/>
          <ac:graphicFrameMkLst>
            <pc:docMk/>
            <pc:sldMk cId="3555802753" sldId="306"/>
            <ac:graphicFrameMk id="12"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4"/>
            <a:ext cx="2949575" cy="496888"/>
          </a:xfrm>
          <a:prstGeom prst="rect">
            <a:avLst/>
          </a:prstGeom>
        </p:spPr>
        <p:txBody>
          <a:bodyPr vert="horz" lIns="91370" tIns="45681" rIns="91370" bIns="4568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7" y="4"/>
            <a:ext cx="2949575" cy="496888"/>
          </a:xfrm>
          <a:prstGeom prst="rect">
            <a:avLst/>
          </a:prstGeom>
        </p:spPr>
        <p:txBody>
          <a:bodyPr vert="horz" lIns="91370" tIns="45681" rIns="91370" bIns="45681" rtlCol="0"/>
          <a:lstStyle>
            <a:lvl1pPr algn="r">
              <a:defRPr sz="1200"/>
            </a:lvl1pPr>
          </a:lstStyle>
          <a:p>
            <a:fld id="{AFE1C0F1-5125-48CC-A544-894BC77D68FF}" type="datetimeFigureOut">
              <a:rPr kumimoji="1" lang="ja-JP" altLang="en-US" smtClean="0"/>
              <a:t>2021/3/30</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70" tIns="45681" rIns="91370" bIns="45681"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370" tIns="45681" rIns="91370" bIns="456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9" y="9440867"/>
            <a:ext cx="2949575" cy="496887"/>
          </a:xfrm>
          <a:prstGeom prst="rect">
            <a:avLst/>
          </a:prstGeom>
        </p:spPr>
        <p:txBody>
          <a:bodyPr vert="horz" lIns="91370" tIns="45681" rIns="91370" bIns="4568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7" y="9440867"/>
            <a:ext cx="2949575" cy="496887"/>
          </a:xfrm>
          <a:prstGeom prst="rect">
            <a:avLst/>
          </a:prstGeom>
        </p:spPr>
        <p:txBody>
          <a:bodyPr vert="horz" lIns="91370" tIns="45681" rIns="91370" bIns="45681" rtlCol="0" anchor="b"/>
          <a:lstStyle>
            <a:lvl1pPr algn="r">
              <a:defRPr sz="1200"/>
            </a:lvl1pPr>
          </a:lstStyle>
          <a:p>
            <a:fld id="{D37996C2-5E03-4E2D-8F4B-E9F77C0C4B8E}" type="slidenum">
              <a:rPr kumimoji="1" lang="ja-JP" altLang="en-US" smtClean="0"/>
              <a:t>‹#›</a:t>
            </a:fld>
            <a:endParaRPr kumimoji="1" lang="ja-JP" altLang="en-US" dirty="0"/>
          </a:p>
        </p:txBody>
      </p:sp>
    </p:spTree>
    <p:extLst>
      <p:ext uri="{BB962C8B-B14F-4D97-AF65-F5344CB8AC3E}">
        <p14:creationId xmlns:p14="http://schemas.microsoft.com/office/powerpoint/2010/main" val="20761139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7996C2-5E03-4E2D-8F4B-E9F77C0C4B8E}" type="slidenum">
              <a:rPr kumimoji="1" lang="ja-JP" altLang="en-US" smtClean="0"/>
              <a:t>1</a:t>
            </a:fld>
            <a:endParaRPr kumimoji="1" lang="ja-JP" altLang="en-US" dirty="0"/>
          </a:p>
        </p:txBody>
      </p:sp>
    </p:spTree>
    <p:extLst>
      <p:ext uri="{BB962C8B-B14F-4D97-AF65-F5344CB8AC3E}">
        <p14:creationId xmlns:p14="http://schemas.microsoft.com/office/powerpoint/2010/main" val="1361559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7996C2-5E03-4E2D-8F4B-E9F77C0C4B8E}" type="slidenum">
              <a:rPr kumimoji="1" lang="ja-JP" altLang="en-US" smtClean="0"/>
              <a:t>2</a:t>
            </a:fld>
            <a:endParaRPr kumimoji="1" lang="ja-JP" altLang="en-US" dirty="0"/>
          </a:p>
        </p:txBody>
      </p:sp>
    </p:spTree>
    <p:extLst>
      <p:ext uri="{BB962C8B-B14F-4D97-AF65-F5344CB8AC3E}">
        <p14:creationId xmlns:p14="http://schemas.microsoft.com/office/powerpoint/2010/main" val="598722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7996C2-5E03-4E2D-8F4B-E9F77C0C4B8E}" type="slidenum">
              <a:rPr kumimoji="1" lang="ja-JP" altLang="en-US" smtClean="0"/>
              <a:t>3</a:t>
            </a:fld>
            <a:endParaRPr kumimoji="1" lang="ja-JP" altLang="en-US" dirty="0"/>
          </a:p>
        </p:txBody>
      </p:sp>
    </p:spTree>
    <p:extLst>
      <p:ext uri="{BB962C8B-B14F-4D97-AF65-F5344CB8AC3E}">
        <p14:creationId xmlns:p14="http://schemas.microsoft.com/office/powerpoint/2010/main" val="4255974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7996C2-5E03-4E2D-8F4B-E9F77C0C4B8E}" type="slidenum">
              <a:rPr kumimoji="1" lang="ja-JP" altLang="en-US" smtClean="0"/>
              <a:t>4</a:t>
            </a:fld>
            <a:endParaRPr kumimoji="1" lang="ja-JP" altLang="en-US" dirty="0"/>
          </a:p>
        </p:txBody>
      </p:sp>
    </p:spTree>
    <p:extLst>
      <p:ext uri="{BB962C8B-B14F-4D97-AF65-F5344CB8AC3E}">
        <p14:creationId xmlns:p14="http://schemas.microsoft.com/office/powerpoint/2010/main" val="4019276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9A2F8B5-AF6B-4DBA-9699-D11257B45261}" type="datetime1">
              <a:rPr lang="ja-JP" altLang="en-US" smtClean="0"/>
              <a:t>2021/3/30</a:t>
            </a:fld>
            <a:endParaRPr lang="ja-JP" altLang="en-US" dirty="0"/>
          </a:p>
        </p:txBody>
      </p:sp>
      <p:sp>
        <p:nvSpPr>
          <p:cNvPr id="5" name="フッター プレースホルダー 4"/>
          <p:cNvSpPr>
            <a:spLocks noGrp="1"/>
          </p:cNvSpPr>
          <p:nvPr>
            <p:ph type="ftr" sz="quarter" idx="11"/>
          </p:nvPr>
        </p:nvSpPr>
        <p:spPr/>
        <p:txBody>
          <a:bodyPr/>
          <a:lstStyle/>
          <a:p>
            <a:endParaRPr lang="ja-JP" altLang="en-US" dirty="0"/>
          </a:p>
        </p:txBody>
      </p:sp>
      <p:sp>
        <p:nvSpPr>
          <p:cNvPr id="6" name="スライド番号プレースホルダー 5"/>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21275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73236F-1A08-41B8-8779-0C89974B81E3}" type="datetime1">
              <a:rPr lang="ja-JP" altLang="en-US" smtClean="0"/>
              <a:t>2021/3/30</a:t>
            </a:fld>
            <a:endParaRPr lang="ja-JP" altLang="en-US" dirty="0"/>
          </a:p>
        </p:txBody>
      </p:sp>
      <p:sp>
        <p:nvSpPr>
          <p:cNvPr id="5" name="フッター プレースホルダー 4"/>
          <p:cNvSpPr>
            <a:spLocks noGrp="1"/>
          </p:cNvSpPr>
          <p:nvPr>
            <p:ph type="ftr" sz="quarter" idx="11"/>
          </p:nvPr>
        </p:nvSpPr>
        <p:spPr/>
        <p:txBody>
          <a:bodyPr/>
          <a:lstStyle/>
          <a:p>
            <a:endParaRPr lang="ja-JP" altLang="en-US" dirty="0"/>
          </a:p>
        </p:txBody>
      </p:sp>
      <p:sp>
        <p:nvSpPr>
          <p:cNvPr id="6" name="スライド番号プレースホルダー 5"/>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3400002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45DFBB-88F3-4A13-8AEE-0CC523DEAB24}" type="datetime1">
              <a:rPr lang="ja-JP" altLang="en-US" smtClean="0"/>
              <a:t>2021/3/30</a:t>
            </a:fld>
            <a:endParaRPr lang="ja-JP" altLang="en-US" dirty="0"/>
          </a:p>
        </p:txBody>
      </p:sp>
      <p:sp>
        <p:nvSpPr>
          <p:cNvPr id="5" name="フッター プレースホルダー 4"/>
          <p:cNvSpPr>
            <a:spLocks noGrp="1"/>
          </p:cNvSpPr>
          <p:nvPr>
            <p:ph type="ftr" sz="quarter" idx="11"/>
          </p:nvPr>
        </p:nvSpPr>
        <p:spPr/>
        <p:txBody>
          <a:bodyPr/>
          <a:lstStyle/>
          <a:p>
            <a:endParaRPr lang="ja-JP" altLang="en-US" dirty="0"/>
          </a:p>
        </p:txBody>
      </p:sp>
      <p:sp>
        <p:nvSpPr>
          <p:cNvPr id="6" name="スライド番号プレースホルダー 5"/>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10509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BDC9F18-113C-4FA4-AF90-E9F8A2E830C3}" type="datetime1">
              <a:rPr lang="ja-JP" altLang="en-US" smtClean="0"/>
              <a:t>2021/3/30</a:t>
            </a:fld>
            <a:endParaRPr lang="ja-JP" altLang="en-US" dirty="0"/>
          </a:p>
        </p:txBody>
      </p:sp>
      <p:sp>
        <p:nvSpPr>
          <p:cNvPr id="5" name="フッター プレースホルダー 4"/>
          <p:cNvSpPr>
            <a:spLocks noGrp="1"/>
          </p:cNvSpPr>
          <p:nvPr>
            <p:ph type="ftr" sz="quarter" idx="11"/>
          </p:nvPr>
        </p:nvSpPr>
        <p:spPr/>
        <p:txBody>
          <a:bodyPr/>
          <a:lstStyle/>
          <a:p>
            <a:endParaRPr lang="ja-JP" altLang="en-US" dirty="0"/>
          </a:p>
        </p:txBody>
      </p:sp>
      <p:sp>
        <p:nvSpPr>
          <p:cNvPr id="6" name="スライド番号プレースホルダー 5"/>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2985495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AD76E95-BFF7-4BE8-B112-4B8CF029C369}" type="datetime1">
              <a:rPr lang="ja-JP" altLang="en-US" smtClean="0"/>
              <a:t>2021/3/30</a:t>
            </a:fld>
            <a:endParaRPr lang="ja-JP" altLang="en-US" dirty="0"/>
          </a:p>
        </p:txBody>
      </p:sp>
      <p:sp>
        <p:nvSpPr>
          <p:cNvPr id="5" name="フッター プレースホルダー 4"/>
          <p:cNvSpPr>
            <a:spLocks noGrp="1"/>
          </p:cNvSpPr>
          <p:nvPr>
            <p:ph type="ftr" sz="quarter" idx="11"/>
          </p:nvPr>
        </p:nvSpPr>
        <p:spPr/>
        <p:txBody>
          <a:bodyPr/>
          <a:lstStyle/>
          <a:p>
            <a:endParaRPr lang="ja-JP" altLang="en-US" dirty="0"/>
          </a:p>
        </p:txBody>
      </p:sp>
      <p:sp>
        <p:nvSpPr>
          <p:cNvPr id="6" name="スライド番号プレースホルダー 5"/>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4066497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75FFA7A-6BCA-496E-A0B9-FA976B2F2124}" type="datetime1">
              <a:rPr lang="ja-JP" altLang="en-US" smtClean="0"/>
              <a:t>2021/3/30</a:t>
            </a:fld>
            <a:endParaRPr lang="ja-JP" altLang="en-US" dirty="0"/>
          </a:p>
        </p:txBody>
      </p:sp>
      <p:sp>
        <p:nvSpPr>
          <p:cNvPr id="6" name="フッター プレースホルダー 5"/>
          <p:cNvSpPr>
            <a:spLocks noGrp="1"/>
          </p:cNvSpPr>
          <p:nvPr>
            <p:ph type="ftr" sz="quarter" idx="11"/>
          </p:nvPr>
        </p:nvSpPr>
        <p:spPr/>
        <p:txBody>
          <a:bodyPr/>
          <a:lstStyle/>
          <a:p>
            <a:endParaRPr lang="ja-JP" altLang="en-US" dirty="0"/>
          </a:p>
        </p:txBody>
      </p:sp>
      <p:sp>
        <p:nvSpPr>
          <p:cNvPr id="7" name="スライド番号プレースホルダー 6"/>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129767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837AACD-5DD6-4206-8BFF-5BB4E8547FC3}" type="datetime1">
              <a:rPr lang="ja-JP" altLang="en-US" smtClean="0"/>
              <a:t>2021/3/30</a:t>
            </a:fld>
            <a:endParaRPr lang="ja-JP" altLang="en-US" dirty="0"/>
          </a:p>
        </p:txBody>
      </p:sp>
      <p:sp>
        <p:nvSpPr>
          <p:cNvPr id="8" name="フッター プレースホルダー 7"/>
          <p:cNvSpPr>
            <a:spLocks noGrp="1"/>
          </p:cNvSpPr>
          <p:nvPr>
            <p:ph type="ftr" sz="quarter" idx="11"/>
          </p:nvPr>
        </p:nvSpPr>
        <p:spPr/>
        <p:txBody>
          <a:bodyPr/>
          <a:lstStyle/>
          <a:p>
            <a:endParaRPr lang="ja-JP" altLang="en-US" dirty="0"/>
          </a:p>
        </p:txBody>
      </p:sp>
      <p:sp>
        <p:nvSpPr>
          <p:cNvPr id="9" name="スライド番号プレースホルダー 8"/>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3157685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E07BE66-A50E-4D2E-9529-D1C031A51941}" type="datetime1">
              <a:rPr lang="ja-JP" altLang="en-US" smtClean="0"/>
              <a:t>2021/3/30</a:t>
            </a:fld>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73691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2C0D57-996B-4A55-8DB3-582739260AC5}" type="datetime1">
              <a:rPr lang="ja-JP" altLang="en-US" smtClean="0"/>
              <a:t>2021/3/30</a:t>
            </a:fld>
            <a:endParaRPr lang="ja-JP" altLang="en-US" dirty="0"/>
          </a:p>
        </p:txBody>
      </p:sp>
      <p:sp>
        <p:nvSpPr>
          <p:cNvPr id="3" name="フッター プレースホルダー 2"/>
          <p:cNvSpPr>
            <a:spLocks noGrp="1"/>
          </p:cNvSpPr>
          <p:nvPr>
            <p:ph type="ftr" sz="quarter" idx="11"/>
          </p:nvPr>
        </p:nvSpPr>
        <p:spPr/>
        <p:txBody>
          <a:bodyPr/>
          <a:lstStyle/>
          <a:p>
            <a:endParaRPr lang="ja-JP" altLang="en-US" dirty="0"/>
          </a:p>
        </p:txBody>
      </p:sp>
      <p:sp>
        <p:nvSpPr>
          <p:cNvPr id="4" name="スライド番号プレースホルダー 3"/>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424409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BD4AAB-D20C-447F-85DB-940E149DCFA5}" type="datetime1">
              <a:rPr lang="ja-JP" altLang="en-US" smtClean="0"/>
              <a:t>2021/3/30</a:t>
            </a:fld>
            <a:endParaRPr lang="ja-JP" altLang="en-US" dirty="0"/>
          </a:p>
        </p:txBody>
      </p:sp>
      <p:sp>
        <p:nvSpPr>
          <p:cNvPr id="6" name="フッター プレースホルダー 5"/>
          <p:cNvSpPr>
            <a:spLocks noGrp="1"/>
          </p:cNvSpPr>
          <p:nvPr>
            <p:ph type="ftr" sz="quarter" idx="11"/>
          </p:nvPr>
        </p:nvSpPr>
        <p:spPr/>
        <p:txBody>
          <a:bodyPr/>
          <a:lstStyle/>
          <a:p>
            <a:endParaRPr lang="ja-JP" altLang="en-US" dirty="0">
              <a:solidFill>
                <a:srgbClr val="242852"/>
              </a:solidFill>
            </a:endParaRPr>
          </a:p>
        </p:txBody>
      </p:sp>
      <p:sp>
        <p:nvSpPr>
          <p:cNvPr id="7" name="スライド番号プレースホルダー 6"/>
          <p:cNvSpPr>
            <a:spLocks noGrp="1"/>
          </p:cNvSpPr>
          <p:nvPr>
            <p:ph type="sldNum" sz="quarter" idx="12"/>
          </p:nvPr>
        </p:nvSpPr>
        <p:spPr/>
        <p:txBody>
          <a:bodyPr/>
          <a:lstStyle/>
          <a:p>
            <a:fld id="{B9C0F766-68EC-48F9-9E27-CF29A2392DF3}" type="slidenum">
              <a:rPr lang="ja-JP" altLang="en-US" smtClean="0">
                <a:solidFill>
                  <a:srgbClr val="242852"/>
                </a:solidFill>
              </a:rPr>
              <a:pPr/>
              <a:t>‹#›</a:t>
            </a:fld>
            <a:endParaRPr lang="ja-JP" altLang="en-US" dirty="0">
              <a:solidFill>
                <a:srgbClr val="242852"/>
              </a:solidFill>
            </a:endParaRPr>
          </a:p>
        </p:txBody>
      </p:sp>
    </p:spTree>
    <p:extLst>
      <p:ext uri="{BB962C8B-B14F-4D97-AF65-F5344CB8AC3E}">
        <p14:creationId xmlns:p14="http://schemas.microsoft.com/office/powerpoint/2010/main" val="3192463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7C5483-BD39-42BC-BDBF-FB834D212405}" type="datetime1">
              <a:rPr lang="ja-JP" altLang="en-US" smtClean="0"/>
              <a:t>2021/3/30</a:t>
            </a:fld>
            <a:endParaRPr lang="ja-JP" altLang="en-US" dirty="0"/>
          </a:p>
        </p:txBody>
      </p:sp>
      <p:sp>
        <p:nvSpPr>
          <p:cNvPr id="6" name="フッター プレースホルダー 5"/>
          <p:cNvSpPr>
            <a:spLocks noGrp="1"/>
          </p:cNvSpPr>
          <p:nvPr>
            <p:ph type="ftr" sz="quarter" idx="11"/>
          </p:nvPr>
        </p:nvSpPr>
        <p:spPr/>
        <p:txBody>
          <a:bodyPr/>
          <a:lstStyle/>
          <a:p>
            <a:endParaRPr lang="ja-JP" altLang="en-US" dirty="0"/>
          </a:p>
        </p:txBody>
      </p:sp>
      <p:sp>
        <p:nvSpPr>
          <p:cNvPr id="7" name="スライド番号プレースホルダー 6"/>
          <p:cNvSpPr>
            <a:spLocks noGrp="1"/>
          </p:cNvSpPr>
          <p:nvPr>
            <p:ph type="sldNum" sz="quarter" idx="12"/>
          </p:nvPr>
        </p:nvSpPr>
        <p:spPr/>
        <p:txBody>
          <a:body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3630157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33B176-C1AB-4A9F-AD0A-A74721156FDC}" type="datetime1">
              <a:rPr lang="ja-JP" altLang="en-US" smtClean="0"/>
              <a:t>2021/3/30</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0F766-68EC-48F9-9E27-CF29A2392DF3}" type="slidenum">
              <a:rPr lang="ja-JP" altLang="en-US" smtClean="0"/>
              <a:pPr/>
              <a:t>‹#›</a:t>
            </a:fld>
            <a:endParaRPr lang="ja-JP" altLang="en-US" dirty="0"/>
          </a:p>
        </p:txBody>
      </p:sp>
    </p:spTree>
    <p:extLst>
      <p:ext uri="{BB962C8B-B14F-4D97-AF65-F5344CB8AC3E}">
        <p14:creationId xmlns:p14="http://schemas.microsoft.com/office/powerpoint/2010/main" val="1309735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111821676"/>
              </p:ext>
            </p:extLst>
          </p:nvPr>
        </p:nvGraphicFramePr>
        <p:xfrm>
          <a:off x="102429" y="836712"/>
          <a:ext cx="8967020" cy="5316355"/>
        </p:xfrm>
        <a:graphic>
          <a:graphicData uri="http://schemas.openxmlformats.org/drawingml/2006/table">
            <a:tbl>
              <a:tblPr bandRow="1">
                <a:tableStyleId>{5C22544A-7EE6-4342-B048-85BDC9FD1C3A}</a:tableStyleId>
              </a:tblPr>
              <a:tblGrid>
                <a:gridCol w="3719185">
                  <a:extLst>
                    <a:ext uri="{9D8B030D-6E8A-4147-A177-3AD203B41FA5}">
                      <a16:colId xmlns:a16="http://schemas.microsoft.com/office/drawing/2014/main" val="20000"/>
                    </a:ext>
                  </a:extLst>
                </a:gridCol>
                <a:gridCol w="5247835">
                  <a:extLst>
                    <a:ext uri="{9D8B030D-6E8A-4147-A177-3AD203B41FA5}">
                      <a16:colId xmlns:a16="http://schemas.microsoft.com/office/drawing/2014/main" val="20001"/>
                    </a:ext>
                  </a:extLst>
                </a:gridCol>
              </a:tblGrid>
              <a:tr h="2534755">
                <a:tc>
                  <a:txBody>
                    <a:bodyPr/>
                    <a:lstStyle/>
                    <a:p>
                      <a:pPr marL="285750" indent="-285750">
                        <a:buFont typeface="Wingdings" panose="05000000000000000000" pitchFamily="2" charset="2"/>
                        <a:buChar char="u"/>
                      </a:pPr>
                      <a:r>
                        <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包括連携協定締結数</a:t>
                      </a:r>
                    </a:p>
                  </a:txBody>
                  <a:tcPr marT="108000" marB="108000" anchor="ctr"/>
                </a:tc>
                <a:tc>
                  <a:txBody>
                    <a:bodyPr/>
                    <a:lstStyle/>
                    <a:p>
                      <a:r>
                        <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5</a:t>
                      </a:r>
                      <a:r>
                        <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（累計</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64</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108000" marB="108000"/>
                </a:tc>
                <a:extLst>
                  <a:ext uri="{0D108BD9-81ED-4DB2-BD59-A6C34878D82A}">
                    <a16:rowId xmlns:a16="http://schemas.microsoft.com/office/drawing/2014/main" val="10000"/>
                  </a:ext>
                </a:extLst>
              </a:tr>
              <a:tr h="679865">
                <a:tc>
                  <a:txBody>
                    <a:bodyPr/>
                    <a:lstStyle/>
                    <a:p>
                      <a:r>
                        <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◆デスクがコーディネートした</a:t>
                      </a:r>
                      <a:endPar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企業・大学と部局との連携数</a:t>
                      </a:r>
                      <a:endPar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108000" marB="108000"/>
                </a:tc>
                <a:tc>
                  <a:txBody>
                    <a:bodyPr/>
                    <a:lstStyle/>
                    <a:p>
                      <a:r>
                        <a:rPr kumimoji="1" lang="ja-JP" altLang="en-US" sz="24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413</a:t>
                      </a: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396</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marT="108000" marB="108000" anchor="ctr"/>
                </a:tc>
                <a:extLst>
                  <a:ext uri="{0D108BD9-81ED-4DB2-BD59-A6C34878D82A}">
                    <a16:rowId xmlns:a16="http://schemas.microsoft.com/office/drawing/2014/main" val="10001"/>
                  </a:ext>
                </a:extLst>
              </a:tr>
              <a:tr h="897976">
                <a:tc>
                  <a:txBody>
                    <a:bodyPr/>
                    <a:lstStyle/>
                    <a:p>
                      <a:r>
                        <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◆直接的効果額</a:t>
                      </a:r>
                      <a:endPar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（「仮に府が直接実施した場合に必要となる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金額」を試算）</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108000" marB="108000"/>
                </a:tc>
                <a:tc>
                  <a:txBody>
                    <a:bodyPr/>
                    <a:lstStyle/>
                    <a:p>
                      <a:r>
                        <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3,200</a:t>
                      </a: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9,000</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36000" marT="108000" marB="108000" anchor="ctr"/>
                </a:tc>
                <a:extLst>
                  <a:ext uri="{0D108BD9-81ED-4DB2-BD59-A6C34878D82A}">
                    <a16:rowId xmlns:a16="http://schemas.microsoft.com/office/drawing/2014/main" val="10003"/>
                  </a:ext>
                </a:extLst>
              </a:tr>
              <a:tr h="370840">
                <a:tc>
                  <a:txBody>
                    <a:bodyPr/>
                    <a:lstStyle/>
                    <a:p>
                      <a:pPr algn="l"/>
                      <a:r>
                        <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◆公民連携を拡げる取組み</a:t>
                      </a:r>
                      <a:endParaRPr kumimoji="1" lang="en-US" altLang="ja-JP" sz="2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T="108000" marB="108000" anchor="ct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公民連携フォーラム、創発</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ダイアログ</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MEIKAN</a:t>
                      </a:r>
                      <a:r>
                        <a:rPr kumimoji="1" lang="en-US" altLang="ja-JP"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市町村連携の拡大</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公民連携窓口の設置、市町村チャンネル</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連携で解決すべき行政課題をテーマに設定し、複数の</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事業者（公</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による対話から様々なアイデア</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生み出す公民</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連携の新たな</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仕組み</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457200"/>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u="none" dirty="0" smtClean="0">
                          <a:solidFill>
                            <a:schemeClr val="tx1"/>
                          </a:solidFill>
                          <a:latin typeface="Meiryo UI" panose="020B0604030504040204" pitchFamily="50" charset="-128"/>
                          <a:ea typeface="Meiryo UI" panose="020B0604030504040204" pitchFamily="50" charset="-128"/>
                          <a:cs typeface="+mn-cs"/>
                        </a:rPr>
                        <a:t>企業・大阪府・市町村が連携し社会課題の解決に取り組む公民連携のプラットフォーム</a:t>
                      </a:r>
                      <a:endParaRPr kumimoji="1" lang="ja-JP" altLang="en-US" sz="8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108000" marB="108000" anchor="ctr"/>
                </a:tc>
                <a:extLst>
                  <a:ext uri="{0D108BD9-81ED-4DB2-BD59-A6C34878D82A}">
                    <a16:rowId xmlns:a16="http://schemas.microsoft.com/office/drawing/2014/main" val="10005"/>
                  </a:ext>
                </a:extLst>
              </a:tr>
            </a:tbl>
          </a:graphicData>
        </a:graphic>
      </p:graphicFrame>
      <p:sp>
        <p:nvSpPr>
          <p:cNvPr id="6" name="タイトル 5"/>
          <p:cNvSpPr>
            <a:spLocks noGrp="1"/>
          </p:cNvSpPr>
          <p:nvPr>
            <p:ph type="title"/>
          </p:nvPr>
        </p:nvSpPr>
        <p:spPr>
          <a:xfrm>
            <a:off x="18653" y="302709"/>
            <a:ext cx="9144000" cy="282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2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公民連携の１年間の取組み効果（令和</a:t>
            </a:r>
            <a:r>
              <a:rPr lang="en-US" altLang="ja-JP" sz="2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178105" y="50685"/>
            <a:ext cx="1008112" cy="31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2" name="グループ化 11"/>
          <p:cNvGrpSpPr/>
          <p:nvPr/>
        </p:nvGrpSpPr>
        <p:grpSpPr>
          <a:xfrm>
            <a:off x="3923928" y="1412776"/>
            <a:ext cx="5006184" cy="1796364"/>
            <a:chOff x="3986185" y="1124744"/>
            <a:chExt cx="5006184" cy="1796364"/>
          </a:xfrm>
        </p:grpSpPr>
        <p:sp>
          <p:nvSpPr>
            <p:cNvPr id="3" name="正方形/長方形 2"/>
            <p:cNvSpPr/>
            <p:nvPr/>
          </p:nvSpPr>
          <p:spPr>
            <a:xfrm>
              <a:off x="3986185" y="1124744"/>
              <a:ext cx="5006184" cy="17963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図 3"/>
            <p:cNvPicPr>
              <a:picLocks noChangeAspect="1"/>
            </p:cNvPicPr>
            <p:nvPr/>
          </p:nvPicPr>
          <p:blipFill>
            <a:blip r:embed="rId3"/>
            <a:stretch>
              <a:fillRect/>
            </a:stretch>
          </p:blipFill>
          <p:spPr>
            <a:xfrm>
              <a:off x="5497576" y="1527381"/>
              <a:ext cx="2278979" cy="524968"/>
            </a:xfrm>
            <a:prstGeom prst="rect">
              <a:avLst/>
            </a:prstGeom>
          </p:spPr>
        </p:pic>
        <p:pic>
          <p:nvPicPr>
            <p:cNvPr id="5" name="図 4"/>
            <p:cNvPicPr>
              <a:picLocks noChangeAspect="1"/>
            </p:cNvPicPr>
            <p:nvPr/>
          </p:nvPicPr>
          <p:blipFill rotWithShape="1">
            <a:blip r:embed="rId4" cstate="print">
              <a:extLst>
                <a:ext uri="{28A0092B-C50C-407E-A947-70E740481C1C}">
                  <a14:useLocalDpi xmlns:a14="http://schemas.microsoft.com/office/drawing/2010/main" val="0"/>
                </a:ext>
              </a:extLst>
            </a:blip>
            <a:srcRect l="8199" t="9298" r="6748" b="5569"/>
            <a:stretch/>
          </p:blipFill>
          <p:spPr>
            <a:xfrm>
              <a:off x="7890719" y="1282081"/>
              <a:ext cx="1080121" cy="900101"/>
            </a:xfrm>
            <a:prstGeom prst="rect">
              <a:avLst/>
            </a:prstGeom>
          </p:spPr>
        </p:pic>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59113" y="2182182"/>
              <a:ext cx="1944216" cy="470826"/>
            </a:xfrm>
            <a:prstGeom prst="rect">
              <a:avLst/>
            </a:prstGeom>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84438" y="2185148"/>
              <a:ext cx="1138820" cy="580798"/>
            </a:xfrm>
            <a:prstGeom prst="rect">
              <a:avLst/>
            </a:prstGeom>
          </p:spPr>
        </p:pic>
        <p:pic>
          <p:nvPicPr>
            <p:cNvPr id="10" name="図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27457" y="1527381"/>
              <a:ext cx="1460080" cy="489435"/>
            </a:xfrm>
            <a:prstGeom prst="rect">
              <a:avLst/>
            </a:prstGeom>
          </p:spPr>
        </p:pic>
      </p:grpSp>
      <p:sp>
        <p:nvSpPr>
          <p:cNvPr id="11" name="タイトル 5">
            <a:extLst>
              <a:ext uri="{FF2B5EF4-FFF2-40B4-BE49-F238E27FC236}">
                <a16:creationId xmlns:a16="http://schemas.microsoft.com/office/drawing/2014/main" id="{01A4401E-BF4F-4911-B5D0-D8E28BB1971F}"/>
              </a:ext>
            </a:extLst>
          </p:cNvPr>
          <p:cNvSpPr txBox="1">
            <a:spLocks/>
          </p:cNvSpPr>
          <p:nvPr/>
        </p:nvSpPr>
        <p:spPr>
          <a:xfrm>
            <a:off x="179510" y="6239545"/>
            <a:ext cx="8812857" cy="677752"/>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留意</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事項</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公民戦略連携デスクが</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関わった</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取組みのみ</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を対象</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としており、今年度中に大阪府と企業が連携した全取組みを掲載して</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いるものでは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・直接的効果</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額</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、「仮に府が直接実施した場合に必要と</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なる金額」</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で企業の了承を得たものについて掲載している。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2640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475570407"/>
              </p:ext>
            </p:extLst>
          </p:nvPr>
        </p:nvGraphicFramePr>
        <p:xfrm>
          <a:off x="38608" y="260648"/>
          <a:ext cx="9069896" cy="6143585"/>
        </p:xfrm>
        <a:graphic>
          <a:graphicData uri="http://schemas.openxmlformats.org/drawingml/2006/table">
            <a:tbl>
              <a:tblPr firstRow="1" bandRow="1">
                <a:tableStyleId>{5C22544A-7EE6-4342-B048-85BDC9FD1C3A}</a:tableStyleId>
              </a:tblPr>
              <a:tblGrid>
                <a:gridCol w="1259708">
                  <a:extLst>
                    <a:ext uri="{9D8B030D-6E8A-4147-A177-3AD203B41FA5}">
                      <a16:colId xmlns:a16="http://schemas.microsoft.com/office/drawing/2014/main" val="20000"/>
                    </a:ext>
                  </a:extLst>
                </a:gridCol>
                <a:gridCol w="7050501">
                  <a:extLst>
                    <a:ext uri="{9D8B030D-6E8A-4147-A177-3AD203B41FA5}">
                      <a16:colId xmlns:a16="http://schemas.microsoft.com/office/drawing/2014/main" val="20001"/>
                    </a:ext>
                  </a:extLst>
                </a:gridCol>
                <a:gridCol w="759687">
                  <a:extLst>
                    <a:ext uri="{9D8B030D-6E8A-4147-A177-3AD203B41FA5}">
                      <a16:colId xmlns:a16="http://schemas.microsoft.com/office/drawing/2014/main" val="20002"/>
                    </a:ext>
                  </a:extLst>
                </a:gridCol>
              </a:tblGrid>
              <a:tr h="288000">
                <a:tc>
                  <a:txBody>
                    <a:bodyPr/>
                    <a:lstStyle/>
                    <a:p>
                      <a:pPr algn="ct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類　　型</a:t>
                      </a:r>
                    </a:p>
                  </a:txBody>
                  <a:tcPr marL="72000" marR="72000" marT="0" marB="0" anchor="ctr">
                    <a:lnB w="9525" cap="flat" cmpd="sng" algn="ctr">
                      <a:solidFill>
                        <a:schemeClr val="bg1"/>
                      </a:solidFill>
                      <a:prstDash val="solid"/>
                      <a:round/>
                      <a:headEnd type="none" w="med" len="med"/>
                      <a:tailEnd type="none" w="med" len="med"/>
                    </a:lnB>
                  </a:tcPr>
                </a:tc>
                <a:tc>
                  <a:txBody>
                    <a:bodyPr/>
                    <a:lstStyle/>
                    <a:p>
                      <a:pPr algn="ct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　　要</a:t>
                      </a:r>
                    </a:p>
                  </a:txBody>
                  <a:tcPr marL="72000" marR="72000" marT="0" marB="0" anchor="ctr">
                    <a:lnB w="9525" cap="flat" cmpd="sng" algn="ctr">
                      <a:solidFill>
                        <a:schemeClr val="bg1"/>
                      </a:solidFill>
                      <a:prstDash val="solid"/>
                      <a:round/>
                      <a:headEnd type="none" w="med" len="med"/>
                      <a:tailEnd type="none" w="med" len="med"/>
                    </a:lnB>
                  </a:tcPr>
                </a:tc>
                <a:tc>
                  <a:txBody>
                    <a:bodyPr/>
                    <a:lstStyle/>
                    <a:p>
                      <a:pPr algn="ctr">
                        <a:lnSpc>
                          <a:spcPts val="11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概算額</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52000">
                <a:tc rowSpan="5">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企業のもつネットワークや広報媒体を活用した府政の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p>
                    <a:p>
                      <a:pPr marL="0" marR="0" indent="0" algn="l" defTabSz="914400" rtl="0" eaLnBrk="1" fontAlgn="auto" latinLnBrk="0" hangingPunct="1">
                        <a:lnSpc>
                          <a:spcPts val="14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89,425</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2000" marR="72000" marT="36000" marB="36000">
                    <a:lnL w="1905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大阪信用金庫による店舗内モニターやメルマガを活用した府政の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p>
                  </a:txBody>
                  <a:tcPr marL="72000" marR="72000" marT="36000" marB="36000" anchor="ctr">
                    <a:lnT w="9525" cap="flat" cmpd="sng" algn="ctr">
                      <a:solidFill>
                        <a:schemeClr val="bg1"/>
                      </a:solidFill>
                      <a:prstDash val="solid"/>
                      <a:round/>
                      <a:headEnd type="none" w="med" len="med"/>
                      <a:tailEnd type="none" w="med" len="med"/>
                    </a:lnT>
                  </a:tcPr>
                </a:tc>
                <a:tc>
                  <a:txBody>
                    <a:bodyPr/>
                    <a:lstStyle/>
                    <a:p>
                      <a:pPr marL="0" marR="0" lvl="0" indent="0" algn="r" defTabSz="914400" rtl="0" eaLnBrk="1" fontAlgn="auto" latinLnBrk="0" hangingPunct="1">
                        <a:lnSpc>
                          <a:spcPts val="15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16,024</a:t>
                      </a:r>
                    </a:p>
                  </a:txBody>
                  <a:tcPr marL="72000" marR="72000" marT="36000" marB="36000" anchor="ctr">
                    <a:lnT w="952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7"/>
                  </a:ext>
                </a:extLst>
              </a:tr>
              <a:tr h="252000">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関西ぱどによる刊行誌（まみたん、家庭版ぱど、</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しごとぱど）での府政に関する記事の掲載</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marL="0" marR="0" lvl="0" indent="0" algn="r" defTabSz="914400" rtl="0" eaLnBrk="1" fontAlgn="auto" latinLnBrk="0" hangingPunct="1">
                        <a:lnSpc>
                          <a:spcPts val="1500"/>
                        </a:lnSpc>
                        <a:spcBef>
                          <a:spcPts val="0"/>
                        </a:spcBef>
                        <a:spcAft>
                          <a:spcPts val="0"/>
                        </a:spcAft>
                        <a:buClrTx/>
                        <a:buSzTx/>
                        <a:buFontTx/>
                        <a:buNone/>
                        <a:tabLst/>
                        <a:defRPr/>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43,466</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3218228372"/>
                  </a:ext>
                </a:extLst>
              </a:tr>
              <a:tr h="252000">
                <a:tc vMerge="1">
                  <a:txBody>
                    <a:bodyPr/>
                    <a:lstStyle/>
                    <a:p>
                      <a:endParaRPr kumimoji="1" lang="ja-JP" altLang="en-US"/>
                    </a:p>
                  </a:txBody>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ハークスレイによる本社屋上のデジタルサイネージ「</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HOKKA</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VISION</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」や機関誌を活用した府政の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p>
                  </a:txBody>
                  <a:tcPr marL="72000" marR="72000" marT="36000" marB="36000" anchor="ctr"/>
                </a:tc>
                <a:tc>
                  <a:txBody>
                    <a:bodyPr/>
                    <a:lstStyle/>
                    <a:p>
                      <a:pPr marL="0" marR="0" lvl="0" indent="0" algn="r" defTabSz="914400" rtl="0" eaLnBrk="1" fontAlgn="auto" latinLnBrk="0" hangingPunct="1">
                        <a:lnSpc>
                          <a:spcPts val="1500"/>
                        </a:lnSpc>
                        <a:spcBef>
                          <a:spcPts val="0"/>
                        </a:spcBef>
                        <a:spcAft>
                          <a:spcPts val="0"/>
                        </a:spcAft>
                        <a:buClrTx/>
                        <a:buSzTx/>
                        <a:buFontTx/>
                        <a:buNone/>
                        <a:tabLst/>
                        <a:defRPr/>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8,635</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334541679"/>
                  </a:ext>
                </a:extLst>
              </a:tr>
              <a:tr h="396000">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大阪によるインターネット</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TV</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（大阪府チャンネル）やボイスメディアをはじめとする「</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MEIKAN</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」における府政の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府主催フォーラム等のライブ配信協力やポスター・ホームページ等作成による広報協力</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marL="0" marR="0" lvl="0" indent="0" algn="r" defTabSz="914400" rtl="0" eaLnBrk="1" fontAlgn="auto" latinLnBrk="0" hangingPunct="1">
                        <a:lnSpc>
                          <a:spcPts val="1500"/>
                        </a:lnSpc>
                        <a:spcBef>
                          <a:spcPts val="0"/>
                        </a:spcBef>
                        <a:spcAft>
                          <a:spcPts val="0"/>
                        </a:spcAft>
                        <a:buClrTx/>
                        <a:buSzTx/>
                        <a:buFontTx/>
                        <a:buNone/>
                        <a:tabLst/>
                        <a:defRPr/>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11,430</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327765719"/>
                  </a:ext>
                </a:extLst>
              </a:tr>
              <a:tr h="719325">
                <a:tc vMerge="1">
                  <a:txBody>
                    <a:bodyPr/>
                    <a:lstStyle/>
                    <a:p>
                      <a:pPr marL="0" marR="0" indent="0" algn="l" defTabSz="914400" rtl="0" eaLnBrk="1" fontAlgn="auto" latinLnBrk="0" hangingPunct="1">
                        <a:lnSpc>
                          <a:spcPts val="1700"/>
                        </a:lnSpc>
                        <a:spcBef>
                          <a:spcPts val="0"/>
                        </a:spcBef>
                        <a:spcAft>
                          <a:spcPts val="0"/>
                        </a:spcAft>
                        <a:buClrTx/>
                        <a:buSzTx/>
                        <a:buFontTx/>
                        <a:buNone/>
                        <a:tabLst/>
                        <a:defRPr/>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上記の他、大塚</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製薬・小林製薬による熱中症対策や健康的な食生活等の</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啓発ポスターの作成及び小売店等での</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掲示、損保ジャパン</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による府政</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看板の製作・設置、小野</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薬品</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工業によるアスマイル啓発チラシ</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の作成、各広報媒体を活用した府政情報の</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いずみ市民生協</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の機関誌、上新</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電機・キリン堂の店頭での熱中症予防</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啓発、</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葛城煙火の啓発花火の打ち上げ</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自治体通信</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ONLINE</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・フレッシュアイニュースの</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OSAKA MEIKAN NEWS</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との記事配信連携</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セルビスの機関誌）など</a:t>
                      </a:r>
                      <a:endPar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marL="0" marR="0" indent="0" algn="r" defTabSz="914400" rtl="0" eaLnBrk="1" fontAlgn="auto" latinLnBrk="0" hangingPunct="1">
                        <a:lnSpc>
                          <a:spcPts val="1500"/>
                        </a:lnSpc>
                        <a:spcBef>
                          <a:spcPts val="0"/>
                        </a:spcBef>
                        <a:spcAft>
                          <a:spcPts val="0"/>
                        </a:spcAft>
                        <a:buClrTx/>
                        <a:buSzTx/>
                        <a:buFontTx/>
                        <a:buNone/>
                        <a:tabLst/>
                        <a:defRPr/>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9,870</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9"/>
                  </a:ext>
                </a:extLst>
              </a:tr>
              <a:tr h="252000">
                <a:tc rowSpan="5">
                  <a:txBody>
                    <a:bodyPr/>
                    <a:lstStyle/>
                    <a:p>
                      <a:pPr algn="l">
                        <a:lnSpc>
                          <a:spcPts val="14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企業からの</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協賛・</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4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109,745</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lnSpc>
                          <a:spcPts val="1700"/>
                        </a:lnSpc>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いずみ市民生協等による府内乳児</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家庭への「</a:t>
                      </a:r>
                      <a:r>
                        <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はじまるばこ」の配布</a:t>
                      </a:r>
                    </a:p>
                  </a:txBody>
                  <a:tcPr marL="72000" marR="72000" marT="36000" marB="36000" anchor="ctr">
                    <a:lnB w="12700" cap="flat" cmpd="sng" algn="ctr">
                      <a:solidFill>
                        <a:schemeClr val="bg1"/>
                      </a:solidFill>
                      <a:prstDash val="solid"/>
                      <a:round/>
                      <a:headEnd type="none" w="med" len="med"/>
                      <a:tailEnd type="none" w="med" len="med"/>
                    </a:lnB>
                  </a:tcPr>
                </a:tc>
                <a:tc>
                  <a:txBody>
                    <a:bodyPr/>
                    <a:lstStyle/>
                    <a:p>
                      <a:pPr algn="r">
                        <a:lnSpc>
                          <a:spcPts val="1500"/>
                        </a:lnSpc>
                      </a:pPr>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22,000</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1067949"/>
                  </a:ext>
                </a:extLst>
              </a:tr>
              <a:tr h="126881">
                <a:tc vMerge="1">
                  <a:txBody>
                    <a:bodyPr/>
                    <a:lstStyle/>
                    <a:p>
                      <a:endParaRPr kumimoji="1" lang="ja-JP" altLang="en-US"/>
                    </a:p>
                  </a:txBody>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大阪による府営服部緑地陸上競技場における芝生</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の維持</a:t>
                      </a:r>
                      <a:r>
                        <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管理への</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協力</a:t>
                      </a:r>
                      <a:r>
                        <a:rPr kumimoji="1" lang="ja-JP" altLang="en-US" sz="10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ts val="1500"/>
                        </a:lnSpc>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30,256</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17383437"/>
                  </a:ext>
                </a:extLst>
              </a:tr>
              <a:tr h="152413">
                <a:tc vMerge="1">
                  <a:txBody>
                    <a:bodyPr/>
                    <a:lstStyle/>
                    <a:p>
                      <a:endParaRPr kumimoji="1" lang="ja-JP" altLang="en-US"/>
                    </a:p>
                  </a:txBody>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アカカベ</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、神明ホールディングス、関西</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シジシー</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、明治</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安田</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生命、プロディライト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子どもの夢応援事業」へ</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・協賛・協力　など</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marL="0" marR="0" lvl="0" indent="0" algn="r" defTabSz="914400" rtl="0" eaLnBrk="1" fontAlgn="auto" latinLnBrk="0" hangingPunct="1">
                        <a:lnSpc>
                          <a:spcPts val="1500"/>
                        </a:lnSpc>
                        <a:spcBef>
                          <a:spcPts val="0"/>
                        </a:spcBef>
                        <a:spcAft>
                          <a:spcPts val="0"/>
                        </a:spcAft>
                        <a:buClrTx/>
                        <a:buSzTx/>
                        <a:buFontTx/>
                        <a:buNone/>
                        <a:tabLst/>
                        <a:defRPr/>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30,506</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40427044"/>
                  </a:ext>
                </a:extLst>
              </a:tr>
              <a:tr h="135653">
                <a:tc vMerge="1">
                  <a:txBody>
                    <a:bodyPr/>
                    <a:lstStyle/>
                    <a:p>
                      <a:endParaRPr kumimoji="1" lang="ja-JP" altLang="en-US"/>
                    </a:p>
                  </a:txBody>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信金中央金庫による</a:t>
                      </a:r>
                      <a:r>
                        <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「まち・ひと・しごと創生寄附（企業版ふるさと納税）活用事業」への寄附</a:t>
                      </a: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marL="0" marR="0" lvl="0" indent="0" algn="r" defTabSz="914400" rtl="0" eaLnBrk="1" fontAlgn="auto" latinLnBrk="0" hangingPunct="1">
                        <a:lnSpc>
                          <a:spcPts val="15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10,000</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87640423"/>
                  </a:ext>
                </a:extLst>
              </a:tr>
              <a:tr h="1313313">
                <a:tc vMerge="1">
                  <a:txBody>
                    <a:bodyPr/>
                    <a:lstStyle/>
                    <a:p>
                      <a:endParaRPr kumimoji="1" lang="ja-JP" altLang="en-US"/>
                    </a:p>
                  </a:txBody>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上記の他</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、ローソンの商品販売個数に応じた「子ども輝く未来基金」への寄附、大阪信用金庫のみどり</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の風の道形成事業へ</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の寄附、</a:t>
                      </a:r>
                      <a:endPar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損保</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ジャパンの</a:t>
                      </a: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用ビブスの提供、グンゼの</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母子生活支援施設</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の衣料品等の寄贈、</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ミズノの</a:t>
                      </a: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日本国際博覧会のロゴ</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入り</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ポロシャツ</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等の提供</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、上新電機による</a:t>
                      </a:r>
                      <a:r>
                        <a:rPr kumimoji="1" lang="zh-TW"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施設退所児童</a:t>
                      </a:r>
                      <a:r>
                        <a:rPr kumimoji="1" lang="ja-JP" altLang="en-US" sz="1000"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家電製品の寄贈、アサヒビール</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の大阪創業</a:t>
                      </a: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周年記念ラベル瓶の販売個数</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に応じた</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寄附、江崎グリコの子ども食堂や児童養護施設等への商品</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の寄贈、</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大和ハウス工業の府立支援学校へのコミューン</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の寄贈、</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ユー・エス・ジェイのペットボトル</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をリサイクルした</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エコバッグ及び</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環境学習リーフレット</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の寄贈、関西みらい銀行の</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私募債を活用した府基金への寄附、ジェクスの</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もの・ことづくりラボを通じたコンドームの作成</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協力</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JAF</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の保育施設への交通横断旗</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の寄贈、府</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主催イベント</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の商品等協賛（</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不二製油、キリンビバレッジ、小林製薬、ダイドードリンコ</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、積水ハウス</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、カゴメ</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、アサヒビール、ネスレ</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日本、江崎グリコ、</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ウラノ、</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リーベルホテル アット ユニバーサル・スタジオ・ジャパン</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ts val="1500"/>
                        </a:lnSpc>
                      </a:pPr>
                      <a:r>
                        <a:rPr kumimoji="1" lang="en-US" altLang="ja-JP" sz="1050" i="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16,983</a:t>
                      </a:r>
                      <a:endParaRPr kumimoji="1" lang="ja-JP" altLang="en-US" sz="1050" i="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6257415"/>
                  </a:ext>
                </a:extLst>
              </a:tr>
              <a:tr h="437393">
                <a:tc>
                  <a:txBody>
                    <a:bodyPr/>
                    <a:lstStyle/>
                    <a:p>
                      <a:pPr algn="l">
                        <a:lnSpc>
                          <a:spcPts val="14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会場の提供</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4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イベント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企画</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【1,584 </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2000" marR="72000" marT="36000" marB="36000">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府主催・共催事業への会場提供やイベントの企画・協力、府所蔵美術品の展示　など</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（イオン、大塚製薬、損保</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ジャパン、カゴメ、</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ANA</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、バンタン</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リーベルホテル アット ユニバーサル・スタジオ・ジャパン</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ts val="1500"/>
                        </a:lnSpc>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1,584</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6"/>
                  </a:ext>
                </a:extLst>
              </a:tr>
              <a:tr h="576000">
                <a:tc>
                  <a:txBody>
                    <a:bodyPr/>
                    <a:lstStyle/>
                    <a:p>
                      <a:pPr algn="l">
                        <a:lnSpc>
                          <a:spcPts val="14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新型コロナウイルス感染症対策への協力</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400"/>
                        </a:lnSpc>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【131,577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新型コロナウイルス感染症対策への物品支援及び広報周知協力</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ts val="1500"/>
                        </a:lnSpc>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131,577</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56703006"/>
                  </a:ext>
                </a:extLst>
              </a:tr>
            </a:tbl>
          </a:graphicData>
        </a:graphic>
      </p:graphicFrame>
      <p:sp>
        <p:nvSpPr>
          <p:cNvPr id="6" name="タイトル 5"/>
          <p:cNvSpPr>
            <a:spLocks noGrp="1"/>
          </p:cNvSpPr>
          <p:nvPr>
            <p:ph type="title"/>
          </p:nvPr>
        </p:nvSpPr>
        <p:spPr>
          <a:xfrm>
            <a:off x="0" y="0"/>
            <a:ext cx="9144000" cy="282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公民連携の取組みによる直接的効果額（令和２年度）　　　　　　</a:t>
            </a:r>
            <a:endParaRPr kumimoji="1"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7013819" y="6605681"/>
            <a:ext cx="2130181" cy="31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kumimoji="1"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上記の</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r>
              <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332,331</a:t>
            </a: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244408" y="44624"/>
            <a:ext cx="1008112" cy="260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385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323528" y="-52440"/>
            <a:ext cx="9144000" cy="31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公民連携によって創出された府民、地域社会に対するサービス（主な</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r>
              <a:rPr lang="en-US" altLang="ja-JP"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新型コロナウイルス感染症対策への協力について</a:t>
            </a:r>
            <a:r>
              <a:rPr lang="ja-JP" altLang="en-US" sz="9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は別紙</a:t>
            </a:r>
            <a:r>
              <a:rPr lang="ja-JP" altLang="en-US"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a:t>
            </a:r>
            <a:endParaRPr kumimoji="1" lang="ja-JP" altLang="en-US" sz="105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316416" y="-27384"/>
            <a:ext cx="1008112" cy="31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837794995"/>
              </p:ext>
            </p:extLst>
          </p:nvPr>
        </p:nvGraphicFramePr>
        <p:xfrm>
          <a:off x="34823" y="209055"/>
          <a:ext cx="9090846" cy="6652092"/>
        </p:xfrm>
        <a:graphic>
          <a:graphicData uri="http://schemas.openxmlformats.org/drawingml/2006/table">
            <a:tbl>
              <a:tblPr firstRow="1" bandRow="1"/>
              <a:tblGrid>
                <a:gridCol w="362157">
                  <a:extLst>
                    <a:ext uri="{9D8B030D-6E8A-4147-A177-3AD203B41FA5}">
                      <a16:colId xmlns:a16="http://schemas.microsoft.com/office/drawing/2014/main" val="643806604"/>
                    </a:ext>
                  </a:extLst>
                </a:gridCol>
                <a:gridCol w="1231335">
                  <a:extLst>
                    <a:ext uri="{9D8B030D-6E8A-4147-A177-3AD203B41FA5}">
                      <a16:colId xmlns:a16="http://schemas.microsoft.com/office/drawing/2014/main" val="2683326705"/>
                    </a:ext>
                  </a:extLst>
                </a:gridCol>
                <a:gridCol w="7497354">
                  <a:extLst>
                    <a:ext uri="{9D8B030D-6E8A-4147-A177-3AD203B41FA5}">
                      <a16:colId xmlns:a16="http://schemas.microsoft.com/office/drawing/2014/main" val="2085622709"/>
                    </a:ext>
                  </a:extLst>
                </a:gridCol>
              </a:tblGrid>
              <a:tr h="216000">
                <a:tc>
                  <a:txBody>
                    <a:bodyPr/>
                    <a:lstStyle/>
                    <a:p>
                      <a:pPr algn="ctr">
                        <a:lnSpc>
                          <a:spcPts val="1500"/>
                        </a:lnSpc>
                        <a:spcAft>
                          <a:spcPts val="0"/>
                        </a:spcAft>
                      </a:pPr>
                      <a:r>
                        <a:rPr kumimoji="1" lang="ja-JP" altLang="en-US" sz="900" b="1" kern="12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分野</a:t>
                      </a:r>
                      <a:endParaRPr lang="ja-JP" sz="9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18013" marR="18013" marT="22753" marB="22753"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ts val="1500"/>
                        </a:lnSpc>
                        <a:spcAft>
                          <a:spcPts val="0"/>
                        </a:spcAft>
                      </a:pPr>
                      <a:r>
                        <a:rPr kumimoji="1" lang="ja-JP" sz="1000" b="1" kern="1200" dirty="0">
                          <a:solidFill>
                            <a:schemeClr val="tx1"/>
                          </a:solidFill>
                          <a:effectLst/>
                          <a:latin typeface="游明朝" panose="02020400000000000000" pitchFamily="18" charset="-128"/>
                          <a:ea typeface="Meiryo UI" panose="020B0604030504040204" pitchFamily="50" charset="-128"/>
                          <a:cs typeface="Meiryo UI" panose="020B0604030504040204" pitchFamily="50" charset="-128"/>
                        </a:rPr>
                        <a:t>項　　目</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5506" marR="45506" marT="22753" marB="2275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ts val="1500"/>
                        </a:lnSpc>
                        <a:spcAft>
                          <a:spcPts val="0"/>
                        </a:spcAft>
                      </a:pPr>
                      <a:r>
                        <a:rPr kumimoji="1" lang="ja-JP" sz="1000" b="1" kern="1200" dirty="0">
                          <a:solidFill>
                            <a:schemeClr val="tx1"/>
                          </a:solidFill>
                          <a:effectLst/>
                          <a:latin typeface="游明朝" panose="02020400000000000000" pitchFamily="18" charset="-128"/>
                          <a:ea typeface="Meiryo UI" panose="020B0604030504040204" pitchFamily="50" charset="-128"/>
                          <a:cs typeface="Meiryo UI" panose="020B0604030504040204" pitchFamily="50" charset="-128"/>
                        </a:rPr>
                        <a:t>概　　要</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5506" marR="45506" marT="22753" marB="2275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587587571"/>
                  </a:ext>
                </a:extLst>
              </a:tr>
              <a:tr h="215610">
                <a:tc rowSpan="2">
                  <a:txBody>
                    <a:bodyPr/>
                    <a:lstStyle/>
                    <a:p>
                      <a:pPr algn="ctr">
                        <a:lnSpc>
                          <a:spcPts val="1200"/>
                        </a:lnSpc>
                        <a:spcAft>
                          <a:spcPts val="0"/>
                        </a:spcAft>
                      </a:pPr>
                      <a:r>
                        <a:rPr kumimoji="1" lang="ja-JP" sz="8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子ども・福祉</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l">
                        <a:lnSpc>
                          <a:spcPts val="1200"/>
                        </a:lnSpc>
                        <a:spcAft>
                          <a:spcPts val="0"/>
                        </a:spcAft>
                      </a:pPr>
                      <a:r>
                        <a:rPr kumimoji="1" 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子ども達への多様な</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spcAft>
                          <a:spcPts val="0"/>
                        </a:spcAft>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体験</a:t>
                      </a:r>
                      <a:r>
                        <a:rPr kumimoji="1" 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の機会の</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創出</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a:lnSpc>
                          <a:spcPts val="12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・ユー・エス・ジェイによる</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DVD</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教材の制作・寄贈やパークでの英語でのコミュニケーション体験機会の提供など子どもたちの英語教育支援</a:t>
                      </a:r>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2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・大和ハウス工業や</a:t>
                      </a:r>
                      <a:r>
                        <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SAP</a:t>
                      </a: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ジャパンに</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よるキャリア教育支援や放課後子ども教室への参画（新たに３プログラム追加）など多種多様なプログラム</a:t>
                      </a: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提供</a:t>
                      </a:r>
                      <a:endPar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864937541"/>
                  </a:ext>
                </a:extLst>
              </a:tr>
              <a:tr h="466278">
                <a:tc vMerge="1">
                  <a:txBody>
                    <a:bodyPr/>
                    <a:lstStyle/>
                    <a:p>
                      <a:endParaRPr kumimoji="1" lang="ja-JP" altLang="en-US"/>
                    </a:p>
                  </a:txBody>
                  <a:tcPr/>
                </a:tc>
                <a:tc>
                  <a:txBody>
                    <a:bodyPr/>
                    <a:lstStyle/>
                    <a:p>
                      <a:pPr algn="l">
                        <a:lnSpc>
                          <a:spcPts val="1200"/>
                        </a:lnSpc>
                        <a:spcAft>
                          <a:spcPts val="0"/>
                        </a:spcAft>
                      </a:pPr>
                      <a:r>
                        <a:rPr kumimoji="1" 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上記の他、様々な支援</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・大阪信用金庫や損保</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ジャパンに</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よる子ども食堂への寄贈（スケジュール帳、タオル）</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・オレンジリボンや里親の普及啓発への協力（大阪地区トヨタ各社</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、日本生命、住友</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生命、ダイドードリンコ、上新電機、明治安田生命、日産大阪販売）</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・アストラゼネカによる母子生活支援施設の入所児童向けセミナーの開催、大阪</a:t>
                      </a:r>
                      <a:r>
                        <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YMCA</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による高等学校等における支援教育推進フォーラムへの協力</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・大学コンソーシアム大阪による発達障がいのある児童生徒への共通理解の醸成、障がい者に対する理解促進を図る事業への協力（日本生命、住友生命</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718280919"/>
                  </a:ext>
                </a:extLst>
              </a:tr>
              <a:tr h="484154">
                <a:tc rowSpan="2">
                  <a:txBody>
                    <a:bodyPr/>
                    <a:lstStyle/>
                    <a:p>
                      <a:pPr algn="ctr">
                        <a:lnSpc>
                          <a:spcPts val="12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健康</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8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働き方</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改革</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l">
                        <a:lnSpc>
                          <a:spcPts val="1200"/>
                        </a:lnSpc>
                        <a:spcAft>
                          <a:spcPts val="0"/>
                        </a:spcAft>
                      </a:pPr>
                      <a:r>
                        <a:rPr kumimoji="1" 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府民の健康</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関する</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spcAft>
                          <a:spcPts val="0"/>
                        </a:spcAft>
                      </a:pPr>
                      <a:r>
                        <a:rPr kumimoji="1" 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啓発</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a:t>
                      </a:r>
                      <a:r>
                        <a:rPr kumimoji="1" lang="ja-JP" altLang="en-US" sz="900" kern="12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ぱど</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、日本生命、住友</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生命</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、大同生命、三井</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不動産による「健活</a:t>
                      </a:r>
                      <a:r>
                        <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に対する協力、</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上新電機やアカカベによる店頭での熱中症予防啓発の協力</a:t>
                      </a:r>
                      <a:endParaRPr lang="ja-JP"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・アスマイルアプリへのクーポン配信協力（不二製油、リーベルホテル アット ユニバーサル・スタジオ・ジャパン）</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上記の他、企業の広報ツール（サイネージ</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、チラシ配布</a:t>
                      </a: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、情報誌等）を通じた、がん検診受診率向上、</a:t>
                      </a:r>
                      <a:r>
                        <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V.O.S.</a:t>
                      </a: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（野菜たっぷり・適塩・適油）メニュー、</a:t>
                      </a:r>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子ども受動喫煙防止等、府民の健康づくりへの啓発（いずみ市民生協、第一生命、日産大阪販売）</a:t>
                      </a: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4025626173"/>
                  </a:ext>
                </a:extLst>
              </a:tr>
              <a:tr h="286006">
                <a:tc vMerge="1">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endParaRPr lang="ja-JP"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l">
                        <a:lnSpc>
                          <a:spcPts val="12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働き方改革・</a:t>
                      </a:r>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2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健康経営プラットフォーム</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l">
                        <a:lnSpc>
                          <a:spcPts val="12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Well-Being OSAKA Lab</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a:t>
                      </a:r>
                      <a:r>
                        <a:rPr kumimoji="1" lang="ja-JP"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企業主体のセミナー</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等の開催</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回</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参加延べ人数</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225</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、実施企業：</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大塚</a:t>
                      </a: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製薬、リコージャパン、積水ハウス</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2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大和ハウス工業、愛ボッチャ協会、イトーキ、</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OKAN</a:t>
                      </a:r>
                      <a:r>
                        <a:rPr lang="ja-JP" altLang="en-US" sz="900" kern="100" dirty="0" err="1"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コクヨ、丹青社</a:t>
                      </a: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、パソナ・パナソニックビジネスサービス）</a:t>
                      </a:r>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639210"/>
                  </a:ext>
                </a:extLst>
              </a:tr>
              <a:tr h="824706">
                <a:tc>
                  <a:txBody>
                    <a:bodyPr/>
                    <a:lstStyle/>
                    <a:p>
                      <a:pPr algn="ctr">
                        <a:lnSpc>
                          <a:spcPct val="100000"/>
                        </a:lnSpc>
                        <a:spcAft>
                          <a:spcPts val="0"/>
                        </a:spcAft>
                      </a:pPr>
                      <a:r>
                        <a:rPr kumimoji="1" lang="ja-JP" altLang="en-US" sz="800" i="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a:t>
                      </a:r>
                      <a:endParaRPr kumimoji="1" lang="en-US" altLang="ja-JP" sz="800" i="0" kern="12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l">
                        <a:lnSpc>
                          <a:spcPts val="1200"/>
                        </a:lnSpc>
                        <a:spcAft>
                          <a:spcPts val="0"/>
                        </a:spcAft>
                      </a:pPr>
                      <a:r>
                        <a:rPr lang="ja-JP" sz="900" kern="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rPr>
                        <a:t>防災・防犯の協力</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・啓発動画「</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STOP!!</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災害時の一斉帰宅」</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の周知</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協力（大阪信用金庫、ハークスレイ、第一生命、あいおいニッセイ同和損保、日産大阪販売）</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a:t>
                      </a:r>
                      <a:r>
                        <a:rPr kumimoji="1" lang="ja-JP" altLang="en-US" sz="900" kern="12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ぱどに</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よる防災情報誌の作成及び府内全小学校への配布、大阪</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地区トヨタ各社による</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880</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万人</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訓練に合わせた府内店舗での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防災キャンペーン</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の実施</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・高齢者の見守り者向け</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ハンドブックの従業員への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配布（大阪信用金庫、ヤマト運輸、佐川急便、日本生命、第一生命、住友生命、明治安田生命）</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大阪による飲酒運転撲滅ポスターの作成への協力、「こども</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番運動」への協力（ハークスレイ、大和ハウス工業、スギ薬局）、再犯防止対策啓発の</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周知協力（ハークスレイ、日本生命、大同生命）、</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日産大阪販売による特殊詐欺や自動車関連犯罪の防止に向けた広報協力、大和ハウス工業による外国人</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観光客向けの防災情報アプリの広報協力</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10044147"/>
                  </a:ext>
                </a:extLst>
              </a:tr>
              <a:tr h="177742">
                <a:tc rowSpan="2">
                  <a:txBody>
                    <a:bodyPr/>
                    <a:lstStyle/>
                    <a:p>
                      <a:pPr algn="ctr">
                        <a:lnSpc>
                          <a:spcPts val="1200"/>
                        </a:lnSpc>
                        <a:spcAft>
                          <a:spcPts val="0"/>
                        </a:spcAft>
                      </a:pPr>
                      <a:r>
                        <a:rPr kumimoji="1" lang="ja-JP" sz="8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雇用</a:t>
                      </a:r>
                      <a:r>
                        <a:rPr kumimoji="1" lang="ja-JP" altLang="en-US" sz="8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ctr">
                        <a:lnSpc>
                          <a:spcPts val="1200"/>
                        </a:lnSpc>
                        <a:spcAft>
                          <a:spcPts val="0"/>
                        </a:spcAft>
                      </a:pPr>
                      <a:r>
                        <a:rPr kumimoji="1" lang="ja-JP" altLang="en-US" sz="8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中小企業振興</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l">
                        <a:lnSpc>
                          <a:spcPts val="12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雇用促進の協力</a:t>
                      </a:r>
                      <a:endParaRPr lang="ja-JP"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l">
                        <a:lnSpc>
                          <a:spcPts val="1200"/>
                        </a:lnSpc>
                        <a:spcAft>
                          <a:spcPts val="0"/>
                        </a:spcAft>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しごとフィールドにおける</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専門</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的</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識</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や先進事例を通じたセミナーの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実施（参加延べ人数：</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名、実施企業：</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協和キリン、</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大和ハウス工業）</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spcAft>
                          <a:spcPts val="0"/>
                        </a:spcAft>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Twitter Japan</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による府事業のリツイートの協力</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866989225"/>
                  </a:ext>
                </a:extLst>
              </a:tr>
              <a:tr h="284394">
                <a:tc vMerge="1">
                  <a:txBody>
                    <a:bodyPr/>
                    <a:lstStyle/>
                    <a:p>
                      <a:endParaRPr kumimoji="1" lang="ja-JP" altLang="en-US"/>
                    </a:p>
                  </a:txBody>
                  <a:tcPr>
                    <a:lnT w="12700" cap="flat" cmpd="sng" algn="ctr">
                      <a:solidFill>
                        <a:srgbClr val="FFFFFF"/>
                      </a:solidFill>
                      <a:prstDash val="solid"/>
                      <a:round/>
                      <a:headEnd type="none" w="med" len="med"/>
                      <a:tailEnd type="none" w="med" len="med"/>
                    </a:lnT>
                  </a:tcPr>
                </a:tc>
                <a:tc>
                  <a:txBody>
                    <a:bodyPr/>
                    <a:lstStyle/>
                    <a:p>
                      <a:pPr algn="l">
                        <a:lnSpc>
                          <a:spcPts val="12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中小企業振興</a:t>
                      </a:r>
                      <a:endParaRPr lang="ja-JP"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・三井住友海上による事業継続計画（</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BCP</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）策定の普及協力、日本生命による</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SNS</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キャンペーンの景品への大阪製ブランド認定製品の起用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・ソフトバンクによる５</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G</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技術検証・体験施設の設置、</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SAP</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ジャパンによる中小企業の</a:t>
                      </a:r>
                      <a:r>
                        <a:rPr lang="en-US" altLang="ja-JP" sz="900" kern="100" dirty="0" err="1"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IoT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推進に向けたセミナーの開催</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Facebook Japan</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による中小企業・個人事業主に向けた</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E</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コマースの活用にかかるオンラインセミナーの開催</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76807633"/>
                  </a:ext>
                </a:extLst>
              </a:tr>
              <a:tr h="454670">
                <a:tc>
                  <a:txBody>
                    <a:bodyPr/>
                    <a:lstStyle/>
                    <a:p>
                      <a:pPr algn="ctr">
                        <a:lnSpc>
                          <a:spcPts val="1200"/>
                        </a:lnSpc>
                        <a:spcAft>
                          <a:spcPts val="0"/>
                        </a:spcAft>
                      </a:pPr>
                      <a:r>
                        <a:rPr kumimoji="1" lang="ja-JP" sz="8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a:lnSpc>
                          <a:spcPts val="1200"/>
                        </a:lnSpc>
                        <a:spcAft>
                          <a:spcPts val="0"/>
                        </a:spcAft>
                      </a:pPr>
                      <a:r>
                        <a:rPr 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環境保全</a:t>
                      </a:r>
                      <a:r>
                        <a:rPr 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・循環</a:t>
                      </a:r>
                      <a:r>
                        <a:rPr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型社会</a:t>
                      </a: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spcAft>
                          <a:spcPts val="0"/>
                        </a:spcAft>
                      </a:pPr>
                      <a:r>
                        <a:rPr lang="ja-JP" sz="900" kern="12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a:t>
                      </a:r>
                      <a:r>
                        <a:rPr lang="ja-JP" sz="900" kern="12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協力</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・ヤマト運輸や</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佐川急便による土砂の埋立て等不適正</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事案を発見した際の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通報の協力</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・いずみ市民生協による太陽光発電及び蓄電池システム共同購入事業の周知協力</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・日産大阪販売や大和ハウス工業による「おおさかプラスチック</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ごみゼロ</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宣言」への賛同、「マイボトルパートナーズ」へ</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登録、おおさか３</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キャンペーンの参加</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ネスレ日本による「おおさかプラスチック</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対策推進ネットワーク</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会議」で</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の取組み事例の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講演協力、</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大和ハウス工業による省エネ・省</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CO2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セミナーの実施</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408029663"/>
                  </a:ext>
                </a:extLst>
              </a:tr>
              <a:tr h="544554">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lang="ja-JP" altLang="en-US" sz="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地域活性化</a:t>
                      </a:r>
                      <a:endParaRPr lang="ja-JP" altLang="ja-JP" sz="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a:lnSpc>
                          <a:spcPts val="1200"/>
                        </a:lnSpc>
                        <a:spcAft>
                          <a:spcPts val="0"/>
                        </a:spcAft>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地域活性化・</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200"/>
                        </a:lnSpc>
                        <a:spcAft>
                          <a:spcPts val="0"/>
                        </a:spcAft>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魅力発信への協力</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テンダーボックス、バンタンによる大阪産</a:t>
                      </a:r>
                      <a:r>
                        <a:rPr kumimoji="1" lang="en-US" altLang="ja-JP"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を使った商品開発・販売や、</a:t>
                      </a:r>
                      <a:r>
                        <a:rPr lang="ja-JP" altLang="en-US" sz="87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リーベルホテル アット ユニバーサル・スタジオ・ジャパン</a:t>
                      </a:r>
                      <a:r>
                        <a:rPr kumimoji="1" lang="ja-JP" altLang="en-US"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のレストランでの大阪産</a:t>
                      </a:r>
                      <a:r>
                        <a:rPr kumimoji="1" lang="en-US" altLang="ja-JP"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フェアの実施</a:t>
                      </a:r>
                      <a:endParaRPr kumimoji="1" lang="en-US" altLang="ja-JP" sz="87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NEXCO</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西日本</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SA</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PA</a:t>
                      </a:r>
                      <a:r>
                        <a:rPr kumimoji="1" lang="ja-JP" altLang="en-US" sz="900" kern="12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の販売や、エイチ・ツー・オーリテイリングによる大阪産（もん）を使用した商品の売り場での販売協力</a:t>
                      </a:r>
                      <a:endPar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ANA</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によるキャンペーンでの大阪の魅力発信の協力や、バンタン</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・ことづくり</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ラボ</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を通じた</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コンドームの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作成</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・大阪大学による</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経営に関するセミナーの開催やバッテリー交換式二輪</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普及に向けた実証実験への協力</a:t>
                      </a:r>
                      <a:r>
                        <a:rPr kumimoji="1" lang="ja-JP" altLang="en-US" sz="90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4116244306"/>
                  </a:ext>
                </a:extLst>
              </a:tr>
              <a:tr h="572718">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800" kern="12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府政のＰＲ</a:t>
                      </a:r>
                      <a:endParaRPr lang="ja-JP" altLang="ja-JP" sz="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a:lnSpc>
                          <a:spcPts val="1200"/>
                        </a:lnSpc>
                        <a:spcAft>
                          <a:spcPts val="0"/>
                        </a:spcAft>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企業のネットワーク</a:t>
                      </a:r>
                      <a:r>
                        <a:rPr kumimoji="1" 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spcAft>
                          <a:spcPts val="0"/>
                        </a:spcAft>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活かした</a:t>
                      </a:r>
                      <a:r>
                        <a:rPr kumimoji="1" lang="ja-JP"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a:t>
                      </a:r>
                      <a:r>
                        <a:rPr kumimoji="1" lang="en-US" sz="900"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店舗等での府政に関するポスター・</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ステッカーの掲示、チラシの配架、サイネージの掲出等（イオン、ハークスレイ、日本生命、大阪大学、関西大学、近畿大学、</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　</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F.C.</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大阪、立命館大学、ダイドードリンコ、明治安田生命、三井不動産、日産大阪販売、大学コンソーシアム）   </a:t>
                      </a:r>
                      <a:endParaRPr kumimoji="1" lang="ja-JP" altLang="en-US" sz="900" kern="120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・生命保険会社の営業職員による営業時における府政</a:t>
                      </a:r>
                      <a:r>
                        <a:rPr kumimoji="1" lang="en-US" altLang="ja-JP" sz="900" kern="120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PR</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の協力（日本生命、</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第一生命）や、日本生命によるも</a:t>
                      </a:r>
                      <a:r>
                        <a:rPr kumimoji="1" lang="ja-JP" altLang="en-US" sz="900" kern="1200" dirty="0" err="1"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ずやん</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Twitter</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との相互連携</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OSAKA MEIKAN NEWS</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との記事配信連携（時事ドットコム、</a:t>
                      </a:r>
                      <a:r>
                        <a:rPr kumimoji="1" lang="en-US" altLang="ja-JP" sz="900" kern="1200" dirty="0" err="1"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SmartNews</a:t>
                      </a:r>
                      <a:r>
                        <a:rPr kumimoji="1" lang="ja-JP" altLang="en-US" sz="900" kern="1200" dirty="0" err="1"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ピアッザ、ライブドアニュース）</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・バンタンによる</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SDG</a:t>
                      </a:r>
                      <a:r>
                        <a:rPr kumimoji="1" lang="ja-JP" altLang="en-US" sz="900" kern="1200" dirty="0" err="1"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ｓ</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普及啓発用動画の作成　など</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985716352"/>
                  </a:ext>
                </a:extLst>
              </a:tr>
              <a:tr h="546262">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lang="ja-JP" altLang="en-US" sz="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市町村連携</a:t>
                      </a:r>
                      <a:endParaRPr lang="ja-JP" altLang="ja-JP" sz="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vert="eaVert" anchor="ctr">
                    <a:lnL w="190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a:lnSpc>
                          <a:spcPts val="12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市町村と連携した取組み</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・大塚製薬、三井住友海上、東京海上日動、</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F.C.</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大阪、ダイドードリンコ等、府内市町村との連携協定の締結（東大阪市、八尾市、岸和田市 他）</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F.C.</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によるオリジナルインターネットテレビ</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市町村</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）の開設（東大阪市、太子町）</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・小林製薬による職員研修動画への登壇（堺市</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）、江崎グリコによる</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Co</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育て</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PROJECT</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の展開（枚方市）、</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Facebook Japan</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a:t>
                      </a:r>
                      <a:r>
                        <a:rPr kumimoji="1" lang="ja-JP" altLang="en-US"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よる行政職員への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リテラシー向上セミナーの開催、グロウによる子ども服の寄贈（藤井寺市、東大阪市）、プロディライトによる</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OSAKA MEIKAN Growth Drive</a:t>
                      </a:r>
                      <a:r>
                        <a:rPr kumimoji="1" lang="ja-JP" altLang="en-US" sz="900" kern="1200" dirty="0" err="1"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への</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会場提供</a:t>
                      </a:r>
                      <a:r>
                        <a:rPr kumimoji="1" lang="ja-JP" altLang="en-US" sz="900" kern="12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など</a:t>
                      </a:r>
                      <a:endParaRPr kumimoji="1" lang="en-US" altLang="ja-JP" sz="90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709" marR="35709" marT="18013" marB="1801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884645777"/>
                  </a:ext>
                </a:extLst>
              </a:tr>
            </a:tbl>
          </a:graphicData>
        </a:graphic>
      </p:graphicFrame>
    </p:spTree>
    <p:extLst>
      <p:ext uri="{BB962C8B-B14F-4D97-AF65-F5344CB8AC3E}">
        <p14:creationId xmlns:p14="http://schemas.microsoft.com/office/powerpoint/2010/main" val="1777333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1261951274"/>
              </p:ext>
            </p:extLst>
          </p:nvPr>
        </p:nvGraphicFramePr>
        <p:xfrm>
          <a:off x="41163" y="657304"/>
          <a:ext cx="9061673" cy="5508000"/>
        </p:xfrm>
        <a:graphic>
          <a:graphicData uri="http://schemas.openxmlformats.org/drawingml/2006/table">
            <a:tbl>
              <a:tblPr firstRow="1" bandRow="1">
                <a:tableStyleId>{5C22544A-7EE6-4342-B048-85BDC9FD1C3A}</a:tableStyleId>
              </a:tblPr>
              <a:tblGrid>
                <a:gridCol w="1146461">
                  <a:extLst>
                    <a:ext uri="{9D8B030D-6E8A-4147-A177-3AD203B41FA5}">
                      <a16:colId xmlns:a16="http://schemas.microsoft.com/office/drawing/2014/main" val="20000"/>
                    </a:ext>
                  </a:extLst>
                </a:gridCol>
                <a:gridCol w="7915212">
                  <a:extLst>
                    <a:ext uri="{9D8B030D-6E8A-4147-A177-3AD203B41FA5}">
                      <a16:colId xmlns:a16="http://schemas.microsoft.com/office/drawing/2014/main" val="20001"/>
                    </a:ext>
                  </a:extLst>
                </a:gridCol>
              </a:tblGrid>
              <a:tr h="252000">
                <a:tc>
                  <a:txBody>
                    <a:bodyPr/>
                    <a:lstStyle/>
                    <a:p>
                      <a:pPr algn="ct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類　　型</a:t>
                      </a:r>
                    </a:p>
                  </a:txBody>
                  <a:tcPr marL="72000" marR="72000" marT="0" marB="0" anchor="ctr">
                    <a:lnB w="9525" cap="flat" cmpd="sng" algn="ctr">
                      <a:solidFill>
                        <a:schemeClr val="bg1"/>
                      </a:solidFill>
                      <a:prstDash val="solid"/>
                      <a:round/>
                      <a:headEnd type="none" w="med" len="med"/>
                      <a:tailEnd type="none" w="med" len="med"/>
                    </a:lnB>
                  </a:tcPr>
                </a:tc>
                <a:tc>
                  <a:txBody>
                    <a:bodyPr/>
                    <a:lstStyle/>
                    <a:p>
                      <a:pPr algn="ct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　　要</a:t>
                      </a:r>
                    </a:p>
                  </a:txBody>
                  <a:tcPr marL="72000" marR="72000" marT="0" marB="0" anchor="ct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160000">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物品や</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の支援</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【112,815</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endParaRPr kumimoji="1" lang="en-US" altLang="ja-JP" sz="9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lnL w="1905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・マスク等の寄贈（大阪信用金庫、損保ジャパン、グンゼ、キリンビール、積水ハウス、キリン堂、アサヒビール、アカカベ、大木工藝、パレ・フタバ、リンクサス）</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・防護服・雨合羽の寄贈（セブン</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イレブン・ジャパン、不二製油、立命館大学、ミズノ、江崎グリコ、東亜商事）</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・フェイスシールド・ゴーグル・飛沫防止パーテーションの寄贈（三井住友海上、日本生命、日産大阪販売、アストラゼネカ、カールツァイスビジョンジャパン、</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KDP</a:t>
                      </a:r>
                      <a:r>
                        <a:rPr kumimoji="1" lang="ja-JP" altLang="en-US"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昭和有機、昭和丸筒、西田技研、ひさしっくす、三菱電機、吉川化成）</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・消毒液・</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抗ウイルス・抗菌フィルムの寄贈</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（小林製薬、キリン堂、サンクレスト）</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・飲料・食料等の寄贈（大塚製薬、不二製油、ロート製薬、キリンビバレッジ、ダイドードリンコ、カゴメ、ネスレ日本、江崎グリコ、アサヒ飲料、</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WeSupport</a:t>
                      </a:r>
                      <a:r>
                        <a:rPr kumimoji="1" lang="ja-JP" altLang="en-US"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銀座仁志川、</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スターバックスコーヒージャパン、ナガトヤ、</a:t>
                      </a:r>
                      <a:r>
                        <a:rPr kumimoji="1" lang="en-US" altLang="ja-JP"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MiL</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・生活用品等の寄贈（小林製薬、アカカベ、イケア・ジャパン、大木製薬、グロウ、東神電気、モアコスメティックス）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・上記の他、電子黒板の無償貸与（リコージャパン）、ペーパークラフトの寄贈（ダイドードリンコ、積水ハウス、ウラノ）、</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公用車の寄贈（日産大阪販売）、モバイルクリニックの寄贈（アカカベ）、小型非常用発電機の寄贈（九電工）、空気清浄機の寄贈（</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共栄電機）、</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噴霧器の無償貸与（セカンドステージ）、手洗い広報ツールの寄贈（田辺三菱製薬）、キャラバンの無償貸与（日産グループ）、業務用冷凍冷蔵庫の</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寄贈（フクシマガリレイ）、電子モニター</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MAXHUB</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の寄贈（プロディライト）、サーマルカメラの寄贈（ミカサ商事）</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952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04671525"/>
                  </a:ext>
                </a:extLst>
              </a:tr>
              <a:tr h="1944000">
                <a:tc>
                  <a:txBody>
                    <a:bodyPr/>
                    <a:lstStyle/>
                    <a:p>
                      <a:pPr algn="l">
                        <a:lnSpc>
                          <a:spcPts val="13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広報周知協力</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【18,762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2000" marR="72000" marT="36000" marB="36000">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・新型コロナウイルス感染症対策の広報協力（大阪信用金庫、関西</a:t>
                      </a:r>
                      <a:r>
                        <a:rPr kumimoji="1" lang="ja-JP" altLang="en-US"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ぱど</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、東京海上日動、いずみ市民生協、ハークスレイ、日本生命、立命館大学、</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あいおいニッセイ同和損保、ダスキン、和</a:t>
                      </a:r>
                      <a:r>
                        <a:rPr kumimoji="1" lang="ja-JP" altLang="en-US"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防止宣言</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ステッカー」の周知協力</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（大阪信用金庫、関西</a:t>
                      </a:r>
                      <a:r>
                        <a:rPr kumimoji="1" lang="ja-JP" altLang="en-US" sz="10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ぱど</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、日本生命、ハークスレイ、住友生命、大同生命、キリンビール、ダイドードリンコ、</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ホットヨガスタジオ</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LAVA </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・「大阪コロナ追跡システム」のチラシ作成・周知協力及び広告出稿・協賛（ローソン、大阪信用金庫、関西</a:t>
                      </a:r>
                      <a:r>
                        <a:rPr kumimoji="1" lang="ja-JP" altLang="en-US"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ぱど</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、佐川急便、三井住友海上、ハークスレイ、</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住友生命、グンゼ、大同生命、</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ET-KING</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BARIKI</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）、キリンビール、上新電機、</a:t>
                      </a:r>
                      <a:r>
                        <a:rPr kumimoji="1" lang="ja-JP" altLang="en-US" sz="10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積水ハウス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、アサヒビール、アカカベ、南海電鉄）</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・「大阪の人・関西の人いらっしゃいキャンペーン」ポスターの作成・周知協力（イオン、三井不動産）や大阪応援ポスター等の作成・配布（キリンビール）</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・新生活様式に関する啓発ポスターの作成・周知協力（大塚製薬、小林製薬、キリン堂）</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・新型コロナウイルス感染拡大防止グッズのプロモーションへの協力（イオン、りそな銀行）</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・上記の他、緊急雇用対策求職者募集チラシの配布協力（日本生命、住友生命）、老人施設の学生アルバイト募集の周知協力（立命館大学）、</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を活用した知事メッセージの発信（</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Twitter</a:t>
                      </a:r>
                      <a:r>
                        <a:rPr kumimoji="1" lang="ja-JP" altLang="en-US" sz="10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Japan)</a:t>
                      </a:r>
                    </a:p>
                  </a:txBody>
                  <a:tcPr marL="72000" marR="72000" marT="36000" marB="3600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6"/>
                  </a:ext>
                </a:extLst>
              </a:tr>
              <a:tr h="1152000">
                <a:tc>
                  <a:txBody>
                    <a:bodyPr/>
                    <a:lstStyle/>
                    <a:p>
                      <a:pPr algn="l">
                        <a:lnSpc>
                          <a:spcPts val="13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施策への</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・大阪産（もん）を使用した商品開発や販売（ローソン、セブン</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イレブン・ジャパン、ファミリーマート、江崎グリコ、</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UHA</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味覚糖）</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・番組内での大阪産（もん）プレゼント企画の実施（関西テレビ放送）</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・緊急雇用対策事業を活用した採用制度の導入（イオン）や、「介護施設への再就職支援事業」への協力（関西ぱど）</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・買い物代行店舗用アプリの開発（</a:t>
                      </a:r>
                      <a:r>
                        <a:rPr kumimoji="1" lang="en-US" altLang="ja-JP"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CBcloud</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）や、デリバリー事業への協力（出前館）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・府事業に関する事業者ヒアリングの協力（ヤマト運輸、佐川急便、いずみ市民生協、</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ドコモ、日本郵便）</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・府ホームページへの新型コロナウイルス感染防止の取組事例の掲載協力（イオン、いずみ市民生協、三井不動産、スターバックスコーヒージャパン）</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99111535"/>
                  </a:ext>
                </a:extLst>
              </a:tr>
            </a:tbl>
          </a:graphicData>
        </a:graphic>
      </p:graphicFrame>
      <p:sp>
        <p:nvSpPr>
          <p:cNvPr id="6" name="タイトル 5"/>
          <p:cNvSpPr>
            <a:spLocks noGrp="1"/>
          </p:cNvSpPr>
          <p:nvPr>
            <p:ph type="title"/>
          </p:nvPr>
        </p:nvSpPr>
        <p:spPr>
          <a:xfrm>
            <a:off x="-2" y="265981"/>
            <a:ext cx="9144000" cy="282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新型コロナウイルス感染症</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対策における公民</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連携（令和２年度）　　　　　　</a:t>
            </a:r>
            <a:endParaRPr kumimoji="1"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244408" y="144016"/>
            <a:ext cx="1008112" cy="260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5">
            <a:extLst>
              <a:ext uri="{FF2B5EF4-FFF2-40B4-BE49-F238E27FC236}">
                <a16:creationId xmlns:a16="http://schemas.microsoft.com/office/drawing/2014/main" id="{01A4401E-BF4F-4911-B5D0-D8E28BB1971F}"/>
              </a:ext>
            </a:extLst>
          </p:cNvPr>
          <p:cNvSpPr txBox="1">
            <a:spLocks/>
          </p:cNvSpPr>
          <p:nvPr/>
        </p:nvSpPr>
        <p:spPr>
          <a:xfrm>
            <a:off x="41163" y="6180248"/>
            <a:ext cx="9061673" cy="677752"/>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参考（積算外）</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包括</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連携協定締結企業による「新型コロナウイルス助け合い基金」への寄附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連携協定企業</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：イオン、りそな</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銀行、いずみ市民生協、不二製油</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小林</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製薬</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、明治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安田生命、ユー・エス・</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ジェイ）</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4437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14412</TotalTime>
  <Words>3127</Words>
  <Application>Microsoft Office PowerPoint</Application>
  <PresentationFormat>画面に合わせる (4:3)</PresentationFormat>
  <Paragraphs>191</Paragraphs>
  <Slides>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游明朝</vt:lpstr>
      <vt:lpstr>Arial</vt:lpstr>
      <vt:lpstr>Calibri</vt:lpstr>
      <vt:lpstr>Courier New</vt:lpstr>
      <vt:lpstr>Times New Roman</vt:lpstr>
      <vt:lpstr>Wingdings</vt:lpstr>
      <vt:lpstr>Office ​​テーマ</vt:lpstr>
      <vt:lpstr>公民連携の１年間の取組み効果（令和2年度）</vt:lpstr>
      <vt:lpstr>　　　　公民連携の取組みによる直接的効果額（令和２年度）　　　　　　</vt:lpstr>
      <vt:lpstr>公民連携によって創出された府民、地域社会に対するサービス（主なもの）※新型コロナウイルス感染症対策への協力については別紙記載</vt:lpstr>
      <vt:lpstr>　　　　新型コロナウイルス感染症対策における公民連携（令和２年度）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993</cp:revision>
  <cp:lastPrinted>2021-03-30T06:47:56Z</cp:lastPrinted>
  <dcterms:created xsi:type="dcterms:W3CDTF">2015-09-30T01:30:13Z</dcterms:created>
  <dcterms:modified xsi:type="dcterms:W3CDTF">2021-03-30T06:55:51Z</dcterms:modified>
</cp:coreProperties>
</file>