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60" r:id="rId2"/>
  </p:sldMasterIdLst>
  <p:notesMasterIdLst>
    <p:notesMasterId r:id="rId21"/>
  </p:notesMasterIdLst>
  <p:handoutMasterIdLst>
    <p:handoutMasterId r:id="rId22"/>
  </p:handoutMasterIdLst>
  <p:sldIdLst>
    <p:sldId id="341" r:id="rId3"/>
    <p:sldId id="347" r:id="rId4"/>
    <p:sldId id="349" r:id="rId5"/>
    <p:sldId id="353" r:id="rId6"/>
    <p:sldId id="360" r:id="rId7"/>
    <p:sldId id="361" r:id="rId8"/>
    <p:sldId id="350" r:id="rId9"/>
    <p:sldId id="308" r:id="rId10"/>
    <p:sldId id="336" r:id="rId11"/>
    <p:sldId id="343" r:id="rId12"/>
    <p:sldId id="338" r:id="rId13"/>
    <p:sldId id="339" r:id="rId14"/>
    <p:sldId id="340" r:id="rId15"/>
    <p:sldId id="342" r:id="rId16"/>
    <p:sldId id="305" r:id="rId17"/>
    <p:sldId id="357" r:id="rId18"/>
    <p:sldId id="356" r:id="rId19"/>
    <p:sldId id="358" r:id="rId20"/>
  </p:sldIdLst>
  <p:sldSz cx="9906000" cy="6858000" type="A4"/>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140" userDrawn="1">
          <p15:clr>
            <a:srgbClr val="A4A3A4"/>
          </p15:clr>
        </p15:guide>
        <p15:guide id="3" pos="6093" userDrawn="1">
          <p15:clr>
            <a:srgbClr val="A4A3A4"/>
          </p15:clr>
        </p15:guide>
        <p15:guide id="4" pos="117"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EC7"/>
    <a:srgbClr val="0D8295"/>
    <a:srgbClr val="CCE3EB"/>
    <a:srgbClr val="D1F5FB"/>
    <a:srgbClr val="BFBFBF"/>
    <a:srgbClr val="78E2F4"/>
    <a:srgbClr val="E7F2F5"/>
    <a:srgbClr val="8DE4F0"/>
    <a:srgbClr val="11ABC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434" autoAdjust="0"/>
  </p:normalViewPr>
  <p:slideViewPr>
    <p:cSldViewPr snapToGrid="0" showGuides="1">
      <p:cViewPr varScale="1">
        <p:scale>
          <a:sx n="59" d="100"/>
          <a:sy n="59" d="100"/>
        </p:scale>
        <p:origin x="604" y="56"/>
      </p:cViewPr>
      <p:guideLst>
        <p:guide orient="horz" pos="2328"/>
        <p:guide pos="3140"/>
        <p:guide pos="6093"/>
        <p:guide pos="117"/>
        <p:guide orient="horz" pos="624"/>
        <p:guide orient="horz" pos="4056"/>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2.4901984502330738E-2"/>
          <c:y val="3.291129868206722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929257770858314"/>
          <c:y val="0.2617171649808005"/>
          <c:w val="0.45520517318159126"/>
          <c:h val="0.67882541904266802"/>
        </c:manualLayout>
      </c:layout>
      <c:pieChart>
        <c:varyColors val="1"/>
        <c:ser>
          <c:idx val="0"/>
          <c:order val="0"/>
          <c:tx>
            <c:strRef>
              <c:f>Sheet1!$B$1</c:f>
              <c:strCache>
                <c:ptCount val="1"/>
                <c:pt idx="0">
                  <c:v>直接的効果額</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2-9405-4C5E-A762-3F0B5EF861B4}"/>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1-9405-4C5E-A762-3F0B5EF861B4}"/>
              </c:ext>
            </c:extLst>
          </c:dPt>
          <c:dLbls>
            <c:dLbl>
              <c:idx val="0"/>
              <c:layout>
                <c:manualLayout>
                  <c:x val="3.9346557960814148E-2"/>
                  <c:y val="5.832689867849196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288217962005037"/>
                      <c:h val="0.21080260624907449"/>
                    </c:manualLayout>
                  </c15:layout>
                </c:ext>
                <c:ext xmlns:c16="http://schemas.microsoft.com/office/drawing/2014/chart" uri="{C3380CC4-5D6E-409C-BE32-E72D297353CC}">
                  <c16:uniqueId val="{00000002-9405-4C5E-A762-3F0B5EF861B4}"/>
                </c:ext>
              </c:extLst>
            </c:dLbl>
            <c:dLbl>
              <c:idx val="1"/>
              <c:layout>
                <c:manualLayout>
                  <c:x val="-6.1585495134180136E-2"/>
                  <c:y val="-0.19388351574006299"/>
                </c:manualLayout>
              </c:layout>
              <c:spPr>
                <a:xfrm>
                  <a:off x="74003" y="1439651"/>
                  <a:ext cx="919285" cy="566874"/>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2646"/>
                        <a:gd name="adj2" fmla="val -11310"/>
                      </a:avLst>
                    </a:prstGeom>
                    <a:noFill/>
                    <a:ln>
                      <a:noFill/>
                    </a:ln>
                  </c15:spPr>
                  <c15:layout>
                    <c:manualLayout>
                      <c:w val="0.24765801353641639"/>
                      <c:h val="0.22774040086983829"/>
                    </c:manualLayout>
                  </c15:layout>
                </c:ext>
                <c:ext xmlns:c16="http://schemas.microsoft.com/office/drawing/2014/chart" uri="{C3380CC4-5D6E-409C-BE32-E72D297353CC}">
                  <c16:uniqueId val="{00000001-9405-4C5E-A762-3F0B5EF861B4}"/>
                </c:ext>
              </c:extLst>
            </c:dLbl>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試算可</c:v>
                </c:pt>
                <c:pt idx="1">
                  <c:v>試算不可</c:v>
                </c:pt>
              </c:strCache>
            </c:strRef>
          </c:cat>
          <c:val>
            <c:numRef>
              <c:f>Sheet1!$B$2:$B$3</c:f>
              <c:numCache>
                <c:formatCode>General</c:formatCode>
                <c:ptCount val="2"/>
                <c:pt idx="0">
                  <c:v>204</c:v>
                </c:pt>
                <c:pt idx="1">
                  <c:v>500</c:v>
                </c:pt>
              </c:numCache>
            </c:numRef>
          </c:val>
          <c:extLst>
            <c:ext xmlns:c16="http://schemas.microsoft.com/office/drawing/2014/chart" uri="{C3380CC4-5D6E-409C-BE32-E72D297353CC}">
              <c16:uniqueId val="{00000000-9405-4C5E-A762-3F0B5EF861B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2.1144246327265796E-2"/>
          <c:y val="5.08139060722951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5625573461000051"/>
          <c:y val="0.33463224435753924"/>
          <c:w val="0.41376696841672511"/>
          <c:h val="0.60068438729398943"/>
        </c:manualLayout>
      </c:layout>
      <c:pieChart>
        <c:varyColors val="1"/>
        <c:ser>
          <c:idx val="0"/>
          <c:order val="0"/>
          <c:tx>
            <c:strRef>
              <c:f>Sheet1!$B$1</c:f>
              <c:strCache>
                <c:ptCount val="1"/>
                <c:pt idx="0">
                  <c:v>内容別連携件数</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526B-4458-94D2-8BFA4DA40A0B}"/>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526B-4458-94D2-8BFA4DA40A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526B-4458-94D2-8BFA4DA40A0B}"/>
              </c:ext>
            </c:extLst>
          </c:dPt>
          <c:dPt>
            <c:idx val="3"/>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5-526B-4458-94D2-8BFA4DA40A0B}"/>
              </c:ext>
            </c:extLst>
          </c:dPt>
          <c:dPt>
            <c:idx val="4"/>
            <c:bubble3D val="0"/>
            <c:spPr>
              <a:solidFill>
                <a:schemeClr val="accent3">
                  <a:tint val="54000"/>
                </a:schemeClr>
              </a:solidFill>
              <a:ln w="19050">
                <a:solidFill>
                  <a:schemeClr val="lt1"/>
                </a:solidFill>
              </a:ln>
              <a:effectLst/>
            </c:spPr>
            <c:extLst>
              <c:ext xmlns:c16="http://schemas.microsoft.com/office/drawing/2014/chart" uri="{C3380CC4-5D6E-409C-BE32-E72D297353CC}">
                <c16:uniqueId val="{00000007-526B-4458-94D2-8BFA4DA40A0B}"/>
              </c:ext>
            </c:extLst>
          </c:dPt>
          <c:dLbls>
            <c:dLbl>
              <c:idx val="0"/>
              <c:layout>
                <c:manualLayout>
                  <c:x val="-3.6525964443958822E-2"/>
                  <c:y val="-0.28371097557031438"/>
                </c:manualLayout>
              </c:layout>
              <c:spPr>
                <a:xfrm>
                  <a:off x="2880580" y="545718"/>
                  <a:ext cx="1301923" cy="543867"/>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9095"/>
                        <a:gd name="adj2" fmla="val 97182"/>
                      </a:avLst>
                    </a:prstGeom>
                    <a:noFill/>
                    <a:ln>
                      <a:noFill/>
                    </a:ln>
                  </c15:spPr>
                  <c15:layout>
                    <c:manualLayout>
                      <c:w val="0.19308551014057043"/>
                      <c:h val="0.18133862633740766"/>
                    </c:manualLayout>
                  </c15:layout>
                </c:ext>
                <c:ext xmlns:c16="http://schemas.microsoft.com/office/drawing/2014/chart" uri="{C3380CC4-5D6E-409C-BE32-E72D297353CC}">
                  <c16:uniqueId val="{00000001-526B-4458-94D2-8BFA4DA40A0B}"/>
                </c:ext>
              </c:extLst>
            </c:dLbl>
            <c:dLbl>
              <c:idx val="1"/>
              <c:layout>
                <c:manualLayout>
                  <c:x val="-7.8754238874425966E-2"/>
                  <c:y val="-3.7668641985023232E-2"/>
                </c:manualLayout>
              </c:layout>
              <c:spPr>
                <a:xfrm>
                  <a:off x="0" y="2397078"/>
                  <a:ext cx="1186565" cy="489126"/>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5295"/>
                        <a:gd name="adj2" fmla="val -29714"/>
                      </a:avLst>
                    </a:prstGeom>
                    <a:noFill/>
                    <a:ln>
                      <a:noFill/>
                    </a:ln>
                  </c15:spPr>
                  <c15:layout>
                    <c:manualLayout>
                      <c:w val="0.27252038047378924"/>
                      <c:h val="0.16308663137478624"/>
                    </c:manualLayout>
                  </c15:layout>
                </c:ext>
                <c:ext xmlns:c16="http://schemas.microsoft.com/office/drawing/2014/chart" uri="{C3380CC4-5D6E-409C-BE32-E72D297353CC}">
                  <c16:uniqueId val="{00000003-526B-4458-94D2-8BFA4DA40A0B}"/>
                </c:ext>
              </c:extLst>
            </c:dLbl>
            <c:dLbl>
              <c:idx val="2"/>
              <c:layout>
                <c:manualLayout>
                  <c:x val="-1.1911911796961216E-3"/>
                  <c:y val="-8.46898434538252E-2"/>
                </c:manualLayout>
              </c:layout>
              <c:spPr>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5302"/>
                        <a:gd name="adj2" fmla="val 46482"/>
                      </a:avLst>
                    </a:prstGeom>
                    <a:noFill/>
                    <a:ln>
                      <a:noFill/>
                    </a:ln>
                  </c15:spPr>
                  <c15:layout>
                    <c:manualLayout>
                      <c:w val="0.24350437351933657"/>
                      <c:h val="0.16692801596703633"/>
                    </c:manualLayout>
                  </c15:layout>
                </c:ext>
                <c:ext xmlns:c16="http://schemas.microsoft.com/office/drawing/2014/chart" uri="{C3380CC4-5D6E-409C-BE32-E72D297353CC}">
                  <c16:uniqueId val="{00000006-526B-4458-94D2-8BFA4DA40A0B}"/>
                </c:ext>
              </c:extLst>
            </c:dLbl>
            <c:dLbl>
              <c:idx val="3"/>
              <c:layout>
                <c:manualLayout>
                  <c:x val="-4.3786869451280363E-3"/>
                  <c:y val="9.3215509977897289E-3"/>
                </c:manualLayout>
              </c:layout>
              <c:spPr>
                <a:xfrm>
                  <a:off x="169867" y="766890"/>
                  <a:ext cx="1282672" cy="514613"/>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1252"/>
                        <a:gd name="adj2" fmla="val 56944"/>
                      </a:avLst>
                    </a:prstGeom>
                    <a:noFill/>
                    <a:ln>
                      <a:noFill/>
                    </a:ln>
                  </c15:spPr>
                  <c15:layout>
                    <c:manualLayout>
                      <c:w val="0.21583906459395802"/>
                      <c:h val="0.17158462365867461"/>
                    </c:manualLayout>
                  </c15:layout>
                </c:ext>
                <c:ext xmlns:c16="http://schemas.microsoft.com/office/drawing/2014/chart" uri="{C3380CC4-5D6E-409C-BE32-E72D297353CC}">
                  <c16:uniqueId val="{00000005-526B-4458-94D2-8BFA4DA40A0B}"/>
                </c:ext>
              </c:extLst>
            </c:dLbl>
            <c:dLbl>
              <c:idx val="4"/>
              <c:layout>
                <c:manualLayout>
                  <c:x val="7.1462283922191838E-2"/>
                  <c:y val="-1.270330980578351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3293202068421434"/>
                      <c:h val="0.16055793935607043"/>
                    </c:manualLayout>
                  </c15:layout>
                </c:ext>
                <c:ext xmlns:c16="http://schemas.microsoft.com/office/drawing/2014/chart" uri="{C3380CC4-5D6E-409C-BE32-E72D297353CC}">
                  <c16:uniqueId val="{00000007-526B-4458-94D2-8BFA4DA40A0B}"/>
                </c:ext>
              </c:extLst>
            </c:dLbl>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府政PR</c:v>
                </c:pt>
                <c:pt idx="1">
                  <c:v>事業の共同実施</c:v>
                </c:pt>
                <c:pt idx="2">
                  <c:v>人的資源の提供</c:v>
                </c:pt>
                <c:pt idx="3">
                  <c:v>協賛・寄附</c:v>
                </c:pt>
                <c:pt idx="4">
                  <c:v>その他</c:v>
                </c:pt>
              </c:strCache>
            </c:strRef>
          </c:cat>
          <c:val>
            <c:numRef>
              <c:f>Sheet1!$B$2:$B$6</c:f>
              <c:numCache>
                <c:formatCode>General</c:formatCode>
                <c:ptCount val="5"/>
                <c:pt idx="0">
                  <c:v>370</c:v>
                </c:pt>
                <c:pt idx="1">
                  <c:v>111</c:v>
                </c:pt>
                <c:pt idx="2">
                  <c:v>133</c:v>
                </c:pt>
                <c:pt idx="3">
                  <c:v>85</c:v>
                </c:pt>
                <c:pt idx="4">
                  <c:v>5</c:v>
                </c:pt>
              </c:numCache>
            </c:numRef>
          </c:val>
          <c:extLst>
            <c:ext xmlns:c16="http://schemas.microsoft.com/office/drawing/2014/chart" uri="{C3380CC4-5D6E-409C-BE32-E72D297353CC}">
              <c16:uniqueId val="{00000004-526B-4458-94D2-8BFA4DA40A0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3.4121225176586494E-2"/>
          <c:y val="2.8318710361470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2571020525543603"/>
          <c:y val="0.281483800081054"/>
          <c:w val="0.36769138000256402"/>
          <c:h val="0.5340147848196104"/>
        </c:manualLayout>
      </c:layout>
      <c:pieChart>
        <c:varyColors val="1"/>
        <c:ser>
          <c:idx val="0"/>
          <c:order val="0"/>
          <c:tx>
            <c:strRef>
              <c:f>Sheet1!$B$1</c:f>
              <c:strCache>
                <c:ptCount val="1"/>
                <c:pt idx="0">
                  <c:v>分野別連携件数</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E3AB-42FA-AAB0-81ABCF5449E0}"/>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E3AB-42FA-AAB0-81ABCF5449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AB-42FA-AAB0-81ABCF5449E0}"/>
              </c:ext>
            </c:extLst>
          </c:dPt>
          <c:dPt>
            <c:idx val="3"/>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7-E3AB-42FA-AAB0-81ABCF5449E0}"/>
              </c:ext>
            </c:extLst>
          </c:dPt>
          <c:dPt>
            <c:idx val="4"/>
            <c:bubble3D val="0"/>
            <c:spPr>
              <a:solidFill>
                <a:schemeClr val="accent3">
                  <a:tint val="54000"/>
                </a:schemeClr>
              </a:solidFill>
              <a:ln w="19050">
                <a:solidFill>
                  <a:schemeClr val="lt1"/>
                </a:solidFill>
              </a:ln>
              <a:effectLst/>
            </c:spPr>
            <c:extLst>
              <c:ext xmlns:c16="http://schemas.microsoft.com/office/drawing/2014/chart" uri="{C3380CC4-5D6E-409C-BE32-E72D297353CC}">
                <c16:uniqueId val="{00000009-E3AB-42FA-AAB0-81ABCF5449E0}"/>
              </c:ext>
            </c:extLst>
          </c:dPt>
          <c:dPt>
            <c:idx val="5"/>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B-E3AB-42FA-AAB0-81ABCF5449E0}"/>
              </c:ext>
            </c:extLst>
          </c:dPt>
          <c:dPt>
            <c:idx val="6"/>
            <c:bubble3D val="0"/>
            <c:spPr>
              <a:solidFill>
                <a:schemeClr val="accent3">
                  <a:tint val="62000"/>
                </a:schemeClr>
              </a:solidFill>
              <a:ln w="19050">
                <a:solidFill>
                  <a:schemeClr val="lt1"/>
                </a:solidFill>
              </a:ln>
              <a:effectLst/>
            </c:spPr>
            <c:extLst>
              <c:ext xmlns:c16="http://schemas.microsoft.com/office/drawing/2014/chart" uri="{C3380CC4-5D6E-409C-BE32-E72D297353CC}">
                <c16:uniqueId val="{0000000D-E3AB-42FA-AAB0-81ABCF5449E0}"/>
              </c:ext>
            </c:extLst>
          </c:dPt>
          <c:dPt>
            <c:idx val="7"/>
            <c:bubble3D val="0"/>
            <c:spPr>
              <a:solidFill>
                <a:schemeClr val="accent3">
                  <a:tint val="46000"/>
                </a:schemeClr>
              </a:solidFill>
              <a:ln w="19050">
                <a:solidFill>
                  <a:schemeClr val="lt1"/>
                </a:solidFill>
              </a:ln>
              <a:effectLst/>
            </c:spPr>
            <c:extLst>
              <c:ext xmlns:c16="http://schemas.microsoft.com/office/drawing/2014/chart" uri="{C3380CC4-5D6E-409C-BE32-E72D297353CC}">
                <c16:uniqueId val="{0000000C-E3AB-42FA-AAB0-81ABCF5449E0}"/>
              </c:ext>
            </c:extLst>
          </c:dPt>
          <c:dLbls>
            <c:dLbl>
              <c:idx val="0"/>
              <c:layout>
                <c:manualLayout>
                  <c:x val="2.0696283285555686E-2"/>
                  <c:y val="6.54870177109005E-2"/>
                </c:manualLayout>
              </c:layout>
              <c:spPr>
                <a:xfrm>
                  <a:off x="2446160" y="1020480"/>
                  <a:ext cx="871370" cy="500538"/>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5316"/>
                        <a:gd name="adj2" fmla="val 47706"/>
                      </a:avLst>
                    </a:prstGeom>
                    <a:noFill/>
                    <a:ln>
                      <a:noFill/>
                    </a:ln>
                  </c15:spPr>
                  <c15:layout>
                    <c:manualLayout>
                      <c:w val="0.18514364390849503"/>
                      <c:h val="0.13951368746958387"/>
                    </c:manualLayout>
                  </c15:layout>
                </c:ext>
                <c:ext xmlns:c16="http://schemas.microsoft.com/office/drawing/2014/chart" uri="{C3380CC4-5D6E-409C-BE32-E72D297353CC}">
                  <c16:uniqueId val="{00000001-E3AB-42FA-AAB0-81ABCF5449E0}"/>
                </c:ext>
              </c:extLst>
            </c:dLbl>
            <c:dLbl>
              <c:idx val="1"/>
              <c:layout>
                <c:manualLayout>
                  <c:x val="3.274479449301354E-2"/>
                  <c:y val="-6.0411390588042485E-2"/>
                </c:manualLayout>
              </c:layout>
              <c:tx>
                <c:rich>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A5A20EA3-63A4-43D0-87C2-C855B7500A86}" type="CATEGORYNAME">
                      <a:rPr lang="ja-JP" altLang="en-US" sz="1050" smtClean="0"/>
                      <a:pPr>
                        <a:defRPr sz="1050"/>
                      </a:pPr>
                      <a:t>[分類名]</a:t>
                    </a:fld>
                    <a:r>
                      <a:rPr lang="ja-JP" altLang="en-US" sz="1050" baseline="0" dirty="0"/>
                      <a:t> </a:t>
                    </a:r>
                  </a:p>
                  <a:p>
                    <a:pPr>
                      <a:defRPr sz="1050"/>
                    </a:pPr>
                    <a:fld id="{2DC11B3F-1C35-46A1-8BBC-572A66DA18E8}" type="PERCENTAGE">
                      <a:rPr lang="en-US" altLang="ja-JP" sz="1050" baseline="0" smtClean="0"/>
                      <a:pPr>
                        <a:defRPr sz="1050"/>
                      </a:pPr>
                      <a:t>[パーセンテージ]</a:t>
                    </a:fld>
                    <a:endParaRPr lang="ja-JP" altLang="en-US"/>
                  </a:p>
                </c:rich>
              </c:tx>
              <c:spPr>
                <a:xfrm>
                  <a:off x="2515081" y="2171655"/>
                  <a:ext cx="718114" cy="538818"/>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9688"/>
                        <a:gd name="adj2" fmla="val -39797"/>
                      </a:avLst>
                    </a:prstGeom>
                    <a:noFill/>
                    <a:ln>
                      <a:noFill/>
                    </a:ln>
                  </c15:spPr>
                  <c15:layout>
                    <c:manualLayout>
                      <c:w val="0.1545370212588745"/>
                      <c:h val="0.13956385841313765"/>
                    </c:manualLayout>
                  </c15:layout>
                  <c15:dlblFieldTable/>
                  <c15:showDataLabelsRange val="0"/>
                </c:ext>
                <c:ext xmlns:c16="http://schemas.microsoft.com/office/drawing/2014/chart" uri="{C3380CC4-5D6E-409C-BE32-E72D297353CC}">
                  <c16:uniqueId val="{00000003-E3AB-42FA-AAB0-81ABCF5449E0}"/>
                </c:ext>
              </c:extLst>
            </c:dLbl>
            <c:dLbl>
              <c:idx val="2"/>
              <c:layout>
                <c:manualLayout>
                  <c:x val="0.10795568315306664"/>
                  <c:y val="-1.2436958815787477E-2"/>
                </c:manualLayout>
              </c:layout>
              <c:spPr>
                <a:xfrm>
                  <a:off x="2376514" y="2903788"/>
                  <a:ext cx="606983" cy="504450"/>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9332"/>
                        <a:gd name="adj2" fmla="val -50445"/>
                      </a:avLst>
                    </a:prstGeom>
                    <a:noFill/>
                    <a:ln>
                      <a:noFill/>
                    </a:ln>
                  </c15:spPr>
                  <c15:layout>
                    <c:manualLayout>
                      <c:w val="0.11834398607190376"/>
                      <c:h val="0.14060434803695032"/>
                    </c:manualLayout>
                  </c15:layout>
                </c:ext>
                <c:ext xmlns:c16="http://schemas.microsoft.com/office/drawing/2014/chart" uri="{C3380CC4-5D6E-409C-BE32-E72D297353CC}">
                  <c16:uniqueId val="{00000005-E3AB-42FA-AAB0-81ABCF5449E0}"/>
                </c:ext>
              </c:extLst>
            </c:dLbl>
            <c:dLbl>
              <c:idx val="3"/>
              <c:layout>
                <c:manualLayout>
                  <c:x val="0.11193981253564309"/>
                  <c:y val="4.524778035383893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449943865476846"/>
                      <c:h val="0.13320775731980131"/>
                    </c:manualLayout>
                  </c15:layout>
                </c:ext>
                <c:ext xmlns:c16="http://schemas.microsoft.com/office/drawing/2014/chart" uri="{C3380CC4-5D6E-409C-BE32-E72D297353CC}">
                  <c16:uniqueId val="{00000007-E3AB-42FA-AAB0-81ABCF5449E0}"/>
                </c:ext>
              </c:extLst>
            </c:dLbl>
            <c:dLbl>
              <c:idx val="4"/>
              <c:layout>
                <c:manualLayout>
                  <c:x val="0"/>
                  <c:y val="5.1328080621361565E-2"/>
                </c:manualLayout>
              </c:layout>
              <c:spPr>
                <a:xfrm>
                  <a:off x="0" y="2539065"/>
                  <a:ext cx="1392614" cy="480366"/>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2740"/>
                        <a:gd name="adj2" fmla="val -68687"/>
                      </a:avLst>
                    </a:prstGeom>
                    <a:noFill/>
                    <a:ln>
                      <a:noFill/>
                    </a:ln>
                  </c15:spPr>
                  <c15:layout>
                    <c:manualLayout>
                      <c:w val="0.271519148468228"/>
                      <c:h val="0.13389147578945371"/>
                    </c:manualLayout>
                  </c15:layout>
                </c:ext>
                <c:ext xmlns:c16="http://schemas.microsoft.com/office/drawing/2014/chart" uri="{C3380CC4-5D6E-409C-BE32-E72D297353CC}">
                  <c16:uniqueId val="{00000009-E3AB-42FA-AAB0-81ABCF5449E0}"/>
                </c:ext>
              </c:extLst>
            </c:dLbl>
            <c:dLbl>
              <c:idx val="5"/>
              <c:layout>
                <c:manualLayout>
                  <c:x val="5.8470240597908799E-3"/>
                  <c:y val="-8.8497363516916901E-3"/>
                </c:manualLayout>
              </c:layout>
              <c:spPr>
                <a:xfrm>
                  <a:off x="55767" y="1168716"/>
                  <a:ext cx="858850" cy="505766"/>
                </a:xfrm>
                <a:solidFill>
                  <a:prstClr val="white"/>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3494"/>
                        <a:gd name="adj2" fmla="val 42231"/>
                      </a:avLst>
                    </a:prstGeom>
                    <a:noFill/>
                    <a:ln>
                      <a:noFill/>
                    </a:ln>
                  </c15:spPr>
                  <c15:layout>
                    <c:manualLayout>
                      <c:w val="0.18482321337381075"/>
                      <c:h val="0.14097115337982133"/>
                    </c:manualLayout>
                  </c15:layout>
                </c:ext>
                <c:ext xmlns:c16="http://schemas.microsoft.com/office/drawing/2014/chart" uri="{C3380CC4-5D6E-409C-BE32-E72D297353CC}">
                  <c16:uniqueId val="{0000000B-E3AB-42FA-AAB0-81ABCF5449E0}"/>
                </c:ext>
              </c:extLst>
            </c:dLbl>
            <c:dLbl>
              <c:idx val="6"/>
              <c:layout>
                <c:manualLayout>
                  <c:x val="-2.4105027187099823E-2"/>
                  <c:y val="8.849457624227404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407354364967581"/>
                      <c:h val="0.15367304265031909"/>
                    </c:manualLayout>
                  </c15:layout>
                </c:ext>
                <c:ext xmlns:c16="http://schemas.microsoft.com/office/drawing/2014/chart" uri="{C3380CC4-5D6E-409C-BE32-E72D297353CC}">
                  <c16:uniqueId val="{0000000D-E3AB-42FA-AAB0-81ABCF5449E0}"/>
                </c:ext>
              </c:extLst>
            </c:dLbl>
            <c:dLbl>
              <c:idx val="7"/>
              <c:layout>
                <c:manualLayout>
                  <c:x val="0.12154216394551777"/>
                  <c:y val="-1.415921581700315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24960979135862"/>
                      <c:h val="0.13421898055987427"/>
                    </c:manualLayout>
                  </c15:layout>
                </c:ext>
                <c:ext xmlns:c16="http://schemas.microsoft.com/office/drawing/2014/chart" uri="{C3380CC4-5D6E-409C-BE32-E72D297353CC}">
                  <c16:uniqueId val="{0000000C-E3AB-42FA-AAB0-81ABCF5449E0}"/>
                </c:ext>
              </c:extLst>
            </c:dLbl>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子ども・福祉</c:v>
                </c:pt>
                <c:pt idx="1">
                  <c:v>健康</c:v>
                </c:pt>
                <c:pt idx="2">
                  <c:v>環境</c:v>
                </c:pt>
                <c:pt idx="3">
                  <c:v>安全安心</c:v>
                </c:pt>
                <c:pt idx="4">
                  <c:v>雇用・中小企業振興</c:v>
                </c:pt>
                <c:pt idx="5">
                  <c:v>地域活性化</c:v>
                </c:pt>
                <c:pt idx="6">
                  <c:v>その他</c:v>
                </c:pt>
                <c:pt idx="7">
                  <c:v>市町村</c:v>
                </c:pt>
              </c:strCache>
            </c:strRef>
          </c:cat>
          <c:val>
            <c:numRef>
              <c:f>Sheet1!$B$2:$B$9</c:f>
              <c:numCache>
                <c:formatCode>General</c:formatCode>
                <c:ptCount val="8"/>
                <c:pt idx="0">
                  <c:v>165</c:v>
                </c:pt>
                <c:pt idx="1">
                  <c:v>164</c:v>
                </c:pt>
                <c:pt idx="2">
                  <c:v>43</c:v>
                </c:pt>
                <c:pt idx="3">
                  <c:v>63</c:v>
                </c:pt>
                <c:pt idx="4">
                  <c:v>69</c:v>
                </c:pt>
                <c:pt idx="5">
                  <c:v>147</c:v>
                </c:pt>
                <c:pt idx="6">
                  <c:v>42</c:v>
                </c:pt>
                <c:pt idx="7">
                  <c:v>11</c:v>
                </c:pt>
              </c:numCache>
            </c:numRef>
          </c:val>
          <c:extLst>
            <c:ext xmlns:c16="http://schemas.microsoft.com/office/drawing/2014/chart" uri="{C3380CC4-5D6E-409C-BE32-E72D297353CC}">
              <c16:uniqueId val="{0000000A-E3AB-42FA-AAB0-81ABCF5449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6527B0-0B24-4087-B225-DB4F5C738F6E}"/>
              </a:ext>
            </a:extLst>
          </p:cNvPr>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2798E0-F322-4236-8531-A1882BFE4007}"/>
              </a:ext>
            </a:extLst>
          </p:cNvPr>
          <p:cNvSpPr>
            <a:spLocks noGrp="1"/>
          </p:cNvSpPr>
          <p:nvPr>
            <p:ph type="dt" sz="quarter" idx="1"/>
          </p:nvPr>
        </p:nvSpPr>
        <p:spPr>
          <a:xfrm>
            <a:off x="3855840" y="2"/>
            <a:ext cx="2949787" cy="498693"/>
          </a:xfrm>
          <a:prstGeom prst="rect">
            <a:avLst/>
          </a:prstGeom>
        </p:spPr>
        <p:txBody>
          <a:bodyPr vert="horz" lIns="91425" tIns="45714" rIns="91425" bIns="45714" rtlCol="0"/>
          <a:lstStyle>
            <a:lvl1pPr algn="r">
              <a:defRPr sz="1200"/>
            </a:lvl1pPr>
          </a:lstStyle>
          <a:p>
            <a:pPr rtl="0"/>
            <a:fld id="{0DAD2E7F-6AFD-4708-AD9B-83FD676E8A1F}" type="datetime1">
              <a:rPr lang="ja-JP" altLang="en-US" smtClean="0">
                <a:latin typeface="Meiryo UI" panose="020B0604030504040204" pitchFamily="50" charset="-128"/>
                <a:ea typeface="Meiryo UI" panose="020B0604030504040204" pitchFamily="50" charset="-128"/>
              </a:rPr>
              <a:t>2023/11/14</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4E5881F-2FD0-41BC-8E76-C691E59E146C}"/>
              </a:ext>
            </a:extLst>
          </p:cNvPr>
          <p:cNvSpPr>
            <a:spLocks noGrp="1"/>
          </p:cNvSpPr>
          <p:nvPr>
            <p:ph type="ftr" sz="quarter" idx="2"/>
          </p:nvPr>
        </p:nvSpPr>
        <p:spPr>
          <a:xfrm>
            <a:off x="0" y="9440647"/>
            <a:ext cx="2949787" cy="498692"/>
          </a:xfrm>
          <a:prstGeom prst="rect">
            <a:avLst/>
          </a:prstGeom>
        </p:spPr>
        <p:txBody>
          <a:bodyPr vert="horz" lIns="91425" tIns="45714" rIns="91425" bIns="45714"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2CA62C5-8A29-4592-9E3E-4C457F263C0A}"/>
              </a:ext>
            </a:extLst>
          </p:cNvPr>
          <p:cNvSpPr>
            <a:spLocks noGrp="1"/>
          </p:cNvSpPr>
          <p:nvPr>
            <p:ph type="sldNum" sz="quarter" idx="3"/>
          </p:nvPr>
        </p:nvSpPr>
        <p:spPr>
          <a:xfrm>
            <a:off x="3855840" y="9440647"/>
            <a:ext cx="2949787" cy="498692"/>
          </a:xfrm>
          <a:prstGeom prst="rect">
            <a:avLst/>
          </a:prstGeom>
        </p:spPr>
        <p:txBody>
          <a:bodyPr vert="horz" lIns="91425" tIns="45714" rIns="91425" bIns="45714" rtlCol="0" anchor="b"/>
          <a:lstStyle>
            <a:lvl1pPr algn="r">
              <a:defRPr sz="1200"/>
            </a:lvl1pPr>
          </a:lstStyle>
          <a:p>
            <a:pPr rtl="0"/>
            <a:fld id="{B4E85F6F-0FAD-4AD4-850C-7E4CD14D7D70}"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327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atin typeface="Meiryo UI" panose="020B0604030504040204" pitchFamily="50" charset="-128"/>
                <a:ea typeface="Meiryo UI" panose="020B0604030504040204" pitchFamily="50" charset="-128"/>
              </a:defRPr>
            </a:lvl1pPr>
          </a:lstStyle>
          <a:p>
            <a:fld id="{D08D625A-A493-40A7-837C-B4F8C1FA19DE}" type="datetime1">
              <a:rPr lang="ja-JP" altLang="en-US" smtClean="0"/>
              <a:pPr/>
              <a:t>2023/11/14</a:t>
            </a:fld>
            <a:endParaRPr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pPr rtl="0"/>
            <a:endParaRPr lang="ja-JP" altLang="en-US" noProof="0" dirty="0"/>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atin typeface="Meiryo UI" panose="020B0604030504040204" pitchFamily="50" charset="-128"/>
                <a:ea typeface="Meiryo UI" panose="020B0604030504040204" pitchFamily="50" charset="-128"/>
              </a:defRPr>
            </a:lvl1pPr>
          </a:lstStyle>
          <a:p>
            <a:fld id="{BE60DC36-8EFA-4378-9855-E019C55AC472}" type="slidenum">
              <a:rPr lang="en-US" altLang="ja-JP" smtClean="0"/>
              <a:pPr/>
              <a:t>‹#›</a:t>
            </a:fld>
            <a:endParaRPr lang="ja-JP" alt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3</a:t>
            </a:fld>
            <a:endParaRPr kumimoji="1" lang="ja-JP" altLang="en-US" dirty="0"/>
          </a:p>
        </p:txBody>
      </p:sp>
    </p:spTree>
    <p:extLst>
      <p:ext uri="{BB962C8B-B14F-4D97-AF65-F5344CB8AC3E}">
        <p14:creationId xmlns:p14="http://schemas.microsoft.com/office/powerpoint/2010/main" val="63587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13</a:t>
            </a:fld>
            <a:endParaRPr lang="ja-JP" altLang="en-US" dirty="0"/>
          </a:p>
        </p:txBody>
      </p:sp>
    </p:spTree>
    <p:extLst>
      <p:ext uri="{BB962C8B-B14F-4D97-AF65-F5344CB8AC3E}">
        <p14:creationId xmlns:p14="http://schemas.microsoft.com/office/powerpoint/2010/main" val="55106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14</a:t>
            </a:fld>
            <a:endParaRPr lang="ja-JP" altLang="en-US" dirty="0"/>
          </a:p>
        </p:txBody>
      </p:sp>
    </p:spTree>
    <p:extLst>
      <p:ext uri="{BB962C8B-B14F-4D97-AF65-F5344CB8AC3E}">
        <p14:creationId xmlns:p14="http://schemas.microsoft.com/office/powerpoint/2010/main" val="426619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4</a:t>
            </a:fld>
            <a:endParaRPr lang="ja-JP" altLang="en-US" dirty="0"/>
          </a:p>
        </p:txBody>
      </p:sp>
    </p:spTree>
    <p:extLst>
      <p:ext uri="{BB962C8B-B14F-4D97-AF65-F5344CB8AC3E}">
        <p14:creationId xmlns:p14="http://schemas.microsoft.com/office/powerpoint/2010/main" val="193668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5</a:t>
            </a:fld>
            <a:endParaRPr lang="ja-JP" altLang="en-US" dirty="0"/>
          </a:p>
        </p:txBody>
      </p:sp>
    </p:spTree>
    <p:extLst>
      <p:ext uri="{BB962C8B-B14F-4D97-AF65-F5344CB8AC3E}">
        <p14:creationId xmlns:p14="http://schemas.microsoft.com/office/powerpoint/2010/main" val="245450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7</a:t>
            </a:fld>
            <a:endParaRPr lang="ja-JP" altLang="en-US" dirty="0"/>
          </a:p>
        </p:txBody>
      </p:sp>
    </p:spTree>
    <p:extLst>
      <p:ext uri="{BB962C8B-B14F-4D97-AF65-F5344CB8AC3E}">
        <p14:creationId xmlns:p14="http://schemas.microsoft.com/office/powerpoint/2010/main" val="16838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8</a:t>
            </a:fld>
            <a:endParaRPr lang="ja-JP" altLang="en-US" dirty="0"/>
          </a:p>
        </p:txBody>
      </p:sp>
    </p:spTree>
    <p:extLst>
      <p:ext uri="{BB962C8B-B14F-4D97-AF65-F5344CB8AC3E}">
        <p14:creationId xmlns:p14="http://schemas.microsoft.com/office/powerpoint/2010/main" val="203131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9</a:t>
            </a:fld>
            <a:endParaRPr lang="ja-JP" altLang="en-US" dirty="0"/>
          </a:p>
        </p:txBody>
      </p:sp>
    </p:spTree>
    <p:extLst>
      <p:ext uri="{BB962C8B-B14F-4D97-AF65-F5344CB8AC3E}">
        <p14:creationId xmlns:p14="http://schemas.microsoft.com/office/powerpoint/2010/main" val="300574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10</a:t>
            </a:fld>
            <a:endParaRPr lang="ja-JP" altLang="en-US" dirty="0"/>
          </a:p>
        </p:txBody>
      </p:sp>
    </p:spTree>
    <p:extLst>
      <p:ext uri="{BB962C8B-B14F-4D97-AF65-F5344CB8AC3E}">
        <p14:creationId xmlns:p14="http://schemas.microsoft.com/office/powerpoint/2010/main" val="322041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11</a:t>
            </a:fld>
            <a:endParaRPr lang="ja-JP" altLang="en-US" dirty="0"/>
          </a:p>
        </p:txBody>
      </p:sp>
    </p:spTree>
    <p:extLst>
      <p:ext uri="{BB962C8B-B14F-4D97-AF65-F5344CB8AC3E}">
        <p14:creationId xmlns:p14="http://schemas.microsoft.com/office/powerpoint/2010/main" val="407784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12</a:t>
            </a:fld>
            <a:endParaRPr lang="ja-JP" altLang="en-US" dirty="0"/>
          </a:p>
        </p:txBody>
      </p:sp>
    </p:spTree>
    <p:extLst>
      <p:ext uri="{BB962C8B-B14F-4D97-AF65-F5344CB8AC3E}">
        <p14:creationId xmlns:p14="http://schemas.microsoft.com/office/powerpoint/2010/main" val="48861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F864C-44C4-4000-952D-01F31BFB3FD3}"/>
              </a:ext>
            </a:extLst>
          </p:cNvPr>
          <p:cNvSpPr>
            <a:spLocks noGrp="1"/>
          </p:cNvSpPr>
          <p:nvPr>
            <p:ph type="ctrTitle"/>
          </p:nvPr>
        </p:nvSpPr>
        <p:spPr>
          <a:xfrm>
            <a:off x="1238250" y="1122363"/>
            <a:ext cx="7429500" cy="2387600"/>
          </a:xfrm>
        </p:spPr>
        <p:txBody>
          <a:bodyPr rtlCol="0" anchor="b"/>
          <a:lstStyle>
            <a:lvl1pPr algn="ctr">
              <a:defRPr sz="4500" i="0"/>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21392E06-C914-467E-9D4F-BD763EDA2DD5}"/>
              </a:ext>
            </a:extLst>
          </p:cNvPr>
          <p:cNvSpPr>
            <a:spLocks noGrp="1"/>
          </p:cNvSpPr>
          <p:nvPr>
            <p:ph type="subTitle" idx="1"/>
          </p:nvPr>
        </p:nvSpPr>
        <p:spPr>
          <a:xfrm>
            <a:off x="1238250" y="3602038"/>
            <a:ext cx="7429500" cy="1655762"/>
          </a:xfrm>
        </p:spPr>
        <p:txBody>
          <a:bodyPr rtlCol="0"/>
          <a:lstStyle>
            <a:lvl1pPr marL="0" indent="0" algn="ctr">
              <a:buNone/>
              <a:defRPr sz="1800" i="0"/>
            </a:lvl1pPr>
            <a:lvl2pPr marL="342882"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6" indent="0" algn="ctr">
              <a:buNone/>
              <a:defRPr sz="1200"/>
            </a:lvl8pPr>
            <a:lvl9pPr marL="2743048" indent="0" algn="ctr">
              <a:buNone/>
              <a:defRPr sz="12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lvl1pPr>
              <a:defRPr i="0"/>
            </a:lvl1pPr>
          </a:lstStyle>
          <a:p>
            <a:fld id="{B4088F9C-7BA6-47E2-99E2-84DEE266A3C2}" type="datetime1">
              <a:rPr lang="ja-JP" altLang="en-US" smtClean="0"/>
              <a:t>2023/11/14</a:t>
            </a:fld>
            <a:endParaRPr lang="ja-JP" altLang="en-US" dirty="0"/>
          </a:p>
        </p:txBody>
      </p:sp>
      <p:sp>
        <p:nvSpPr>
          <p:cNvPr id="5" name="フッター プレースホルダー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lvl1pPr>
              <a:defRPr i="0"/>
            </a:lvl1pPr>
          </a:lstStyle>
          <a:p>
            <a:fld id="{F9B49548-6A45-4914-8B7F-F0DC2DF4983C}" type="datetime1">
              <a:rPr lang="ja-JP" altLang="en-US" smtClean="0"/>
              <a:t>2023/11/14</a:t>
            </a:fld>
            <a:endParaRPr lang="ja-JP" altLang="en-US" dirty="0"/>
          </a:p>
        </p:txBody>
      </p:sp>
      <p:sp>
        <p:nvSpPr>
          <p:cNvPr id="5" name="フッター プレースホルダー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0B5D73-1652-4A8E-B5A3-101523D7290A}"/>
              </a:ext>
            </a:extLst>
          </p:cNvPr>
          <p:cNvSpPr>
            <a:spLocks noGrp="1"/>
          </p:cNvSpPr>
          <p:nvPr>
            <p:ph type="title" orient="vert"/>
          </p:nvPr>
        </p:nvSpPr>
        <p:spPr>
          <a:xfrm>
            <a:off x="7088984" y="365125"/>
            <a:ext cx="2135981" cy="5811838"/>
          </a:xfrm>
        </p:spPr>
        <p:txBody>
          <a:bodyPr vert="eaVert" rtlCol="0"/>
          <a:lstStyle>
            <a:lvl1pPr>
              <a:defRPr b="0"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A9B7FB99-7425-444D-B602-01B672BCE8C6}"/>
              </a:ext>
            </a:extLst>
          </p:cNvPr>
          <p:cNvSpPr>
            <a:spLocks noGrp="1"/>
          </p:cNvSpPr>
          <p:nvPr>
            <p:ph type="body" orient="vert" idx="1"/>
          </p:nvPr>
        </p:nvSpPr>
        <p:spPr>
          <a:xfrm>
            <a:off x="681041" y="365125"/>
            <a:ext cx="6284119" cy="5811838"/>
          </a:xfrm>
        </p:spPr>
        <p:txBody>
          <a:bodyPr vert="eaVert" rtlCol="0"/>
          <a:lstStyle>
            <a:lvl1pPr>
              <a:defRPr b="0" i="0"/>
            </a:lvl1pPr>
            <a:lvl2pPr>
              <a:defRPr b="0" i="0"/>
            </a:lvl2pPr>
            <a:lvl3pPr>
              <a:defRPr b="0" i="0"/>
            </a:lvl3pPr>
            <a:lvl4pPr>
              <a:defRPr b="0" i="0"/>
            </a:lvl4pPr>
            <a:lvl5pPr>
              <a:defRPr b="0"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lvl1pPr>
              <a:defRPr b="0" i="0"/>
            </a:lvl1pPr>
          </a:lstStyle>
          <a:p>
            <a:fld id="{17563765-8F05-4D01-B0C7-B2BA185EEC0D}" type="datetime1">
              <a:rPr lang="ja-JP" altLang="en-US" smtClean="0"/>
              <a:t>2023/11/14</a:t>
            </a:fld>
            <a:endParaRPr lang="ja-JP" altLang="en-US" dirty="0"/>
          </a:p>
        </p:txBody>
      </p:sp>
      <p:sp>
        <p:nvSpPr>
          <p:cNvPr id="5" name="フッター プレースホルダー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lvl1pPr>
              <a:defRPr b="0" i="0"/>
            </a:lvl1pPr>
          </a:lstStyle>
          <a:p>
            <a:endParaRPr lang="ja-JP" altLang="en-US" dirty="0"/>
          </a:p>
        </p:txBody>
      </p:sp>
      <p:sp>
        <p:nvSpPr>
          <p:cNvPr id="6" name="スライド番号プレースホルダー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lvl1pPr>
              <a:defRPr b="0"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882"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6" indent="0" algn="ctr">
              <a:buNone/>
              <a:defRPr sz="1200"/>
            </a:lvl8pPr>
            <a:lvl9pPr marL="2743048"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5C5A658-E357-4884-AB5D-F7C959B18CD6}" type="datetime1">
              <a:rPr kumimoji="1" lang="ja-JP" altLang="en-US" smtClean="0"/>
              <a:t>2023/11/14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a:p>
        </p:txBody>
      </p:sp>
    </p:spTree>
    <p:extLst>
      <p:ext uri="{BB962C8B-B14F-4D97-AF65-F5344CB8AC3E}">
        <p14:creationId xmlns:p14="http://schemas.microsoft.com/office/powerpoint/2010/main" val="258967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433A3535-1708-499D-B5D2-7D8F9FD182D0}"/>
              </a:ext>
            </a:extLst>
          </p:cNvPr>
          <p:cNvSpPr>
            <a:spLocks noGrp="1"/>
          </p:cNvSpPr>
          <p:nvPr>
            <p:ph idx="1"/>
          </p:nvPr>
        </p:nvSpPr>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lvl1pPr>
              <a:defRPr i="0"/>
            </a:lvl1pPr>
          </a:lstStyle>
          <a:p>
            <a:fld id="{5A47A51A-43EF-44FD-8F3E-B3EC2E64E927}" type="datetime1">
              <a:rPr lang="ja-JP" altLang="en-US" smtClean="0"/>
              <a:t>2023/11/14</a:t>
            </a:fld>
            <a:endParaRPr lang="ja-JP" altLang="en-US" dirty="0"/>
          </a:p>
        </p:txBody>
      </p:sp>
      <p:sp>
        <p:nvSpPr>
          <p:cNvPr id="5" name="フッター プレースホルダー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2CABF-E3C1-431A-A69C-D4881CC43F0F}"/>
              </a:ext>
            </a:extLst>
          </p:cNvPr>
          <p:cNvSpPr>
            <a:spLocks noGrp="1"/>
          </p:cNvSpPr>
          <p:nvPr>
            <p:ph type="title"/>
          </p:nvPr>
        </p:nvSpPr>
        <p:spPr>
          <a:xfrm>
            <a:off x="675880" y="1709748"/>
            <a:ext cx="8543925" cy="2852737"/>
          </a:xfrm>
        </p:spPr>
        <p:txBody>
          <a:bodyPr rtlCol="0" anchor="b"/>
          <a:lstStyle>
            <a:lvl1pPr>
              <a:defRPr sz="4500"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D5584226-69DA-4211-B2C8-C29FD05A4A69}"/>
              </a:ext>
            </a:extLst>
          </p:cNvPr>
          <p:cNvSpPr>
            <a:spLocks noGrp="1"/>
          </p:cNvSpPr>
          <p:nvPr>
            <p:ph type="body" idx="1"/>
          </p:nvPr>
        </p:nvSpPr>
        <p:spPr>
          <a:xfrm>
            <a:off x="675880" y="4589473"/>
            <a:ext cx="8543925" cy="1500187"/>
          </a:xfrm>
        </p:spPr>
        <p:txBody>
          <a:bodyPr rtlCol="0"/>
          <a:lstStyle>
            <a:lvl1pPr marL="0" indent="0">
              <a:buNone/>
              <a:defRPr sz="1800" i="0">
                <a:solidFill>
                  <a:schemeClr val="tx1">
                    <a:tint val="75000"/>
                  </a:schemeClr>
                </a:solidFill>
              </a:defRPr>
            </a:lvl1pPr>
            <a:lvl2pPr marL="342882" indent="0">
              <a:buNone/>
              <a:defRPr sz="1500">
                <a:solidFill>
                  <a:schemeClr val="tx1">
                    <a:tint val="75000"/>
                  </a:schemeClr>
                </a:solidFill>
              </a:defRPr>
            </a:lvl2pPr>
            <a:lvl3pPr marL="685762" indent="0">
              <a:buNone/>
              <a:defRPr sz="1350">
                <a:solidFill>
                  <a:schemeClr val="tx1">
                    <a:tint val="75000"/>
                  </a:schemeClr>
                </a:solidFill>
              </a:defRPr>
            </a:lvl3pPr>
            <a:lvl4pPr marL="1028643" indent="0">
              <a:buNone/>
              <a:defRPr sz="1200">
                <a:solidFill>
                  <a:schemeClr val="tx1">
                    <a:tint val="75000"/>
                  </a:schemeClr>
                </a:solidFill>
              </a:defRPr>
            </a:lvl4pPr>
            <a:lvl5pPr marL="1371524" indent="0">
              <a:buNone/>
              <a:defRPr sz="1200">
                <a:solidFill>
                  <a:schemeClr val="tx1">
                    <a:tint val="75000"/>
                  </a:schemeClr>
                </a:solidFill>
              </a:defRPr>
            </a:lvl5pPr>
            <a:lvl6pPr marL="1714405" indent="0">
              <a:buNone/>
              <a:defRPr sz="1200">
                <a:solidFill>
                  <a:schemeClr val="tx1">
                    <a:tint val="75000"/>
                  </a:schemeClr>
                </a:solidFill>
              </a:defRPr>
            </a:lvl6pPr>
            <a:lvl7pPr marL="2057285" indent="0">
              <a:buNone/>
              <a:defRPr sz="1200">
                <a:solidFill>
                  <a:schemeClr val="tx1">
                    <a:tint val="75000"/>
                  </a:schemeClr>
                </a:solidFill>
              </a:defRPr>
            </a:lvl7pPr>
            <a:lvl8pPr marL="2400166" indent="0">
              <a:buNone/>
              <a:defRPr sz="1200">
                <a:solidFill>
                  <a:schemeClr val="tx1">
                    <a:tint val="75000"/>
                  </a:schemeClr>
                </a:solidFill>
              </a:defRPr>
            </a:lvl8pPr>
            <a:lvl9pPr marL="2743048" indent="0">
              <a:buNone/>
              <a:defRPr sz="1200">
                <a:solidFill>
                  <a:schemeClr val="tx1">
                    <a:tint val="75000"/>
                  </a:schemeClr>
                </a:solidFill>
              </a:defRPr>
            </a:lvl9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lvl1pPr>
              <a:defRPr i="0"/>
            </a:lvl1pPr>
          </a:lstStyle>
          <a:p>
            <a:fld id="{0682DCBF-2ADA-4EC4-A68C-F99AB810DF33}" type="datetime1">
              <a:rPr lang="ja-JP" altLang="en-US" smtClean="0"/>
              <a:t>2023/11/14</a:t>
            </a:fld>
            <a:endParaRPr lang="ja-JP" altLang="en-US" dirty="0"/>
          </a:p>
        </p:txBody>
      </p:sp>
      <p:sp>
        <p:nvSpPr>
          <p:cNvPr id="5" name="フッター プレースホルダー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6B968D5F-2AB6-42D3-A54E-AB3E60325170}"/>
              </a:ext>
            </a:extLst>
          </p:cNvPr>
          <p:cNvSpPr>
            <a:spLocks noGrp="1"/>
          </p:cNvSpPr>
          <p:nvPr>
            <p:ph sz="half" idx="1"/>
          </p:nvPr>
        </p:nvSpPr>
        <p:spPr>
          <a:xfrm>
            <a:off x="681038" y="1825625"/>
            <a:ext cx="421005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a:extLst>
              <a:ext uri="{FF2B5EF4-FFF2-40B4-BE49-F238E27FC236}">
                <a16:creationId xmlns:a16="http://schemas.microsoft.com/office/drawing/2014/main" id="{465AB07F-D5F7-402A-AE4E-027BF1CA9127}"/>
              </a:ext>
            </a:extLst>
          </p:cNvPr>
          <p:cNvSpPr>
            <a:spLocks noGrp="1"/>
          </p:cNvSpPr>
          <p:nvPr>
            <p:ph sz="half" idx="2"/>
          </p:nvPr>
        </p:nvSpPr>
        <p:spPr>
          <a:xfrm>
            <a:off x="5014913" y="1825625"/>
            <a:ext cx="421005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lvl1pPr>
              <a:defRPr i="0"/>
            </a:lvl1pPr>
          </a:lstStyle>
          <a:p>
            <a:fld id="{13E137DE-5E1A-4A55-9AA6-D752A3924CF2}" type="datetime1">
              <a:rPr lang="ja-JP" altLang="en-US" smtClean="0"/>
              <a:t>2023/11/14</a:t>
            </a:fld>
            <a:endParaRPr lang="ja-JP" altLang="en-US" dirty="0"/>
          </a:p>
        </p:txBody>
      </p:sp>
      <p:sp>
        <p:nvSpPr>
          <p:cNvPr id="6" name="フッター プレースホルダー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8C848-926A-4FD3-A311-A100A2662BE1}"/>
              </a:ext>
            </a:extLst>
          </p:cNvPr>
          <p:cNvSpPr>
            <a:spLocks noGrp="1"/>
          </p:cNvSpPr>
          <p:nvPr>
            <p:ph type="title"/>
          </p:nvPr>
        </p:nvSpPr>
        <p:spPr>
          <a:xfrm>
            <a:off x="682329" y="365129"/>
            <a:ext cx="8543925" cy="1325563"/>
          </a:xfrm>
        </p:spPr>
        <p:txBody>
          <a:bodyPr rtlCol="0"/>
          <a:lstStyle>
            <a:lvl1pPr>
              <a:defRPr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3C8ECD90-B4F0-4DFB-BB3D-F2310207896F}"/>
              </a:ext>
            </a:extLst>
          </p:cNvPr>
          <p:cNvSpPr>
            <a:spLocks noGrp="1"/>
          </p:cNvSpPr>
          <p:nvPr>
            <p:ph type="body" idx="1"/>
          </p:nvPr>
        </p:nvSpPr>
        <p:spPr>
          <a:xfrm>
            <a:off x="682329" y="1681163"/>
            <a:ext cx="4190702" cy="823912"/>
          </a:xfrm>
        </p:spPr>
        <p:txBody>
          <a:bodyPr rtlCol="0" anchor="b"/>
          <a:lstStyle>
            <a:lvl1pPr marL="0" indent="0">
              <a:buNone/>
              <a:defRPr sz="1800" b="1" i="0"/>
            </a:lvl1pPr>
            <a:lvl2pPr marL="342882"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6" indent="0">
              <a:buNone/>
              <a:defRPr sz="1200" b="1"/>
            </a:lvl8pPr>
            <a:lvl9pPr marL="2743048"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335A6C3A-033E-474B-AB97-D8291A04E7DD}"/>
              </a:ext>
            </a:extLst>
          </p:cNvPr>
          <p:cNvSpPr>
            <a:spLocks noGrp="1"/>
          </p:cNvSpPr>
          <p:nvPr>
            <p:ph sz="half" idx="2"/>
          </p:nvPr>
        </p:nvSpPr>
        <p:spPr>
          <a:xfrm>
            <a:off x="682329" y="2505075"/>
            <a:ext cx="4190702"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A532B928-3A23-4FCA-AD1F-E45A467B54F5}"/>
              </a:ext>
            </a:extLst>
          </p:cNvPr>
          <p:cNvSpPr>
            <a:spLocks noGrp="1"/>
          </p:cNvSpPr>
          <p:nvPr>
            <p:ph type="body" sz="quarter" idx="3"/>
          </p:nvPr>
        </p:nvSpPr>
        <p:spPr>
          <a:xfrm>
            <a:off x="5014915" y="1681163"/>
            <a:ext cx="4211340" cy="823912"/>
          </a:xfrm>
        </p:spPr>
        <p:txBody>
          <a:bodyPr rtlCol="0" anchor="b"/>
          <a:lstStyle>
            <a:lvl1pPr marL="0" indent="0">
              <a:buNone/>
              <a:defRPr sz="1800" b="1" i="0"/>
            </a:lvl1pPr>
            <a:lvl2pPr marL="342882"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6" indent="0">
              <a:buNone/>
              <a:defRPr sz="1200" b="1"/>
            </a:lvl8pPr>
            <a:lvl9pPr marL="2743048"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3BDC8376-6FC6-4A11-B0DB-9A148E9C00E2}"/>
              </a:ext>
            </a:extLst>
          </p:cNvPr>
          <p:cNvSpPr>
            <a:spLocks noGrp="1"/>
          </p:cNvSpPr>
          <p:nvPr>
            <p:ph sz="quarter" idx="4"/>
          </p:nvPr>
        </p:nvSpPr>
        <p:spPr>
          <a:xfrm>
            <a:off x="5014915" y="2505075"/>
            <a:ext cx="4211340"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lvl1pPr>
              <a:defRPr i="0"/>
            </a:lvl1pPr>
          </a:lstStyle>
          <a:p>
            <a:fld id="{83EAC525-530B-45B1-A51C-37A178C40383}" type="datetime1">
              <a:rPr lang="ja-JP" altLang="en-US" smtClean="0"/>
              <a:t>2023/11/14</a:t>
            </a:fld>
            <a:endParaRPr lang="ja-JP" altLang="en-US" dirty="0"/>
          </a:p>
        </p:txBody>
      </p:sp>
      <p:sp>
        <p:nvSpPr>
          <p:cNvPr id="8" name="フッター プレースホルダー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lvl1pPr>
              <a:defRPr i="0"/>
            </a:lvl1pPr>
          </a:lstStyle>
          <a:p>
            <a:endParaRPr lang="ja-JP" altLang="en-US" dirty="0"/>
          </a:p>
        </p:txBody>
      </p:sp>
      <p:sp>
        <p:nvSpPr>
          <p:cNvPr id="9" name="スライド番号プレースホルダー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日付プレースホルダー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lvl1pPr>
              <a:defRPr i="0"/>
            </a:lvl1pPr>
          </a:lstStyle>
          <a:p>
            <a:fld id="{AED717A1-44B7-4B10-8110-9730C585BB85}" type="datetime1">
              <a:rPr lang="ja-JP" altLang="en-US" smtClean="0"/>
              <a:t>2023/11/14</a:t>
            </a:fld>
            <a:endParaRPr lang="ja-JP" altLang="en-US" dirty="0"/>
          </a:p>
        </p:txBody>
      </p:sp>
      <p:sp>
        <p:nvSpPr>
          <p:cNvPr id="4" name="フッター プレースホルダー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lvl1pPr>
              <a:defRPr i="0"/>
            </a:lvl1pPr>
          </a:lstStyle>
          <a:p>
            <a:endParaRPr lang="ja-JP" altLang="en-US" dirty="0"/>
          </a:p>
        </p:txBody>
      </p:sp>
      <p:sp>
        <p:nvSpPr>
          <p:cNvPr id="5" name="スライド番号プレースホルダー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lvl1pPr>
              <a:defRPr i="0"/>
            </a:lvl1pPr>
          </a:lstStyle>
          <a:p>
            <a:fld id="{3769C717-2B06-483A-AA07-91CF16426FFF}" type="datetime1">
              <a:rPr lang="ja-JP" altLang="en-US" smtClean="0"/>
              <a:t>2023/11/14</a:t>
            </a:fld>
            <a:endParaRPr lang="ja-JP" altLang="en-US" dirty="0"/>
          </a:p>
        </p:txBody>
      </p:sp>
      <p:sp>
        <p:nvSpPr>
          <p:cNvPr id="3" name="フッター プレースホルダー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lvl1pPr>
              <a:defRPr i="0"/>
            </a:lvl1pPr>
          </a:lstStyle>
          <a:p>
            <a:endParaRPr lang="ja-JP" altLang="en-US" dirty="0"/>
          </a:p>
        </p:txBody>
      </p:sp>
      <p:sp>
        <p:nvSpPr>
          <p:cNvPr id="4" name="スライド番号プレースホルダー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83DA1-5CB8-405D-9613-8A9B7BC5664C}"/>
              </a:ext>
            </a:extLst>
          </p:cNvPr>
          <p:cNvSpPr>
            <a:spLocks noGrp="1"/>
          </p:cNvSpPr>
          <p:nvPr>
            <p:ph type="title"/>
          </p:nvPr>
        </p:nvSpPr>
        <p:spPr>
          <a:xfrm>
            <a:off x="682329" y="457200"/>
            <a:ext cx="3194943" cy="1600200"/>
          </a:xfrm>
        </p:spPr>
        <p:txBody>
          <a:bodyPr rtlCol="0" anchor="b"/>
          <a:lstStyle>
            <a:lvl1pPr>
              <a:defRPr sz="2400"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9842BB15-A24D-42E9-9CAE-BB827226301E}"/>
              </a:ext>
            </a:extLst>
          </p:cNvPr>
          <p:cNvSpPr>
            <a:spLocks noGrp="1"/>
          </p:cNvSpPr>
          <p:nvPr>
            <p:ph idx="1"/>
          </p:nvPr>
        </p:nvSpPr>
        <p:spPr>
          <a:xfrm>
            <a:off x="4211340" y="987435"/>
            <a:ext cx="5014913" cy="4873625"/>
          </a:xfrm>
        </p:spPr>
        <p:txBody>
          <a:bodyPr rtlCol="0"/>
          <a:lstStyle>
            <a:lvl1pPr>
              <a:defRPr sz="2400" i="0"/>
            </a:lvl1pPr>
            <a:lvl2pPr>
              <a:defRPr sz="2100" i="0"/>
            </a:lvl2pPr>
            <a:lvl3pPr>
              <a:defRPr sz="1800" i="0"/>
            </a:lvl3pPr>
            <a:lvl4pPr>
              <a:defRPr sz="1500" i="0"/>
            </a:lvl4pPr>
            <a:lvl5pPr>
              <a:defRPr sz="1500" i="0"/>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a:extLst>
              <a:ext uri="{FF2B5EF4-FFF2-40B4-BE49-F238E27FC236}">
                <a16:creationId xmlns:a16="http://schemas.microsoft.com/office/drawing/2014/main" id="{78F0849D-D3C3-462A-9751-4EAB0B9145E4}"/>
              </a:ext>
            </a:extLst>
          </p:cNvPr>
          <p:cNvSpPr>
            <a:spLocks noGrp="1"/>
          </p:cNvSpPr>
          <p:nvPr>
            <p:ph type="body" sz="half" idx="2"/>
          </p:nvPr>
        </p:nvSpPr>
        <p:spPr>
          <a:xfrm>
            <a:off x="682329" y="2057400"/>
            <a:ext cx="3194943" cy="3811588"/>
          </a:xfrm>
        </p:spPr>
        <p:txBody>
          <a:bodyPr rtlCol="0"/>
          <a:lstStyle>
            <a:lvl1pPr marL="0" indent="0">
              <a:buNone/>
              <a:defRPr sz="1200" i="0"/>
            </a:lvl1pPr>
            <a:lvl2pPr marL="342882"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6" indent="0">
              <a:buNone/>
              <a:defRPr sz="750"/>
            </a:lvl8pPr>
            <a:lvl9pPr marL="2743048" indent="0">
              <a:buNone/>
              <a:defRPr sz="75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lvl1pPr>
              <a:defRPr i="0"/>
            </a:lvl1pPr>
          </a:lstStyle>
          <a:p>
            <a:fld id="{FCB10F74-321A-4FBD-BE91-86C6E2856F34}" type="datetime1">
              <a:rPr lang="ja-JP" altLang="en-US" smtClean="0"/>
              <a:t>2023/11/14</a:t>
            </a:fld>
            <a:endParaRPr lang="ja-JP" altLang="en-US" dirty="0"/>
          </a:p>
        </p:txBody>
      </p:sp>
      <p:sp>
        <p:nvSpPr>
          <p:cNvPr id="6" name="フッター プレースホルダー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F5C67-EEEC-4AB0-9653-0F80D6B10941}"/>
              </a:ext>
            </a:extLst>
          </p:cNvPr>
          <p:cNvSpPr>
            <a:spLocks noGrp="1"/>
          </p:cNvSpPr>
          <p:nvPr>
            <p:ph type="title"/>
          </p:nvPr>
        </p:nvSpPr>
        <p:spPr>
          <a:xfrm>
            <a:off x="682329" y="457200"/>
            <a:ext cx="3194943" cy="1600200"/>
          </a:xfrm>
        </p:spPr>
        <p:txBody>
          <a:bodyPr rtlCol="0" anchor="b"/>
          <a:lstStyle>
            <a:lvl1pPr>
              <a:defRPr sz="2400" i="0"/>
            </a:lvl1pPr>
          </a:lstStyle>
          <a:p>
            <a:pPr rtl="0"/>
            <a:r>
              <a:rPr lang="ja-JP" altLang="en-US" noProof="0"/>
              <a:t>マスター タイトルの書式設定</a:t>
            </a:r>
            <a:endParaRPr lang="ja-JP" altLang="en-US" noProof="0" dirty="0"/>
          </a:p>
        </p:txBody>
      </p:sp>
      <p:sp>
        <p:nvSpPr>
          <p:cNvPr id="3" name="図プレースホルダー 2">
            <a:extLst>
              <a:ext uri="{FF2B5EF4-FFF2-40B4-BE49-F238E27FC236}">
                <a16:creationId xmlns:a16="http://schemas.microsoft.com/office/drawing/2014/main" id="{1DD50D6D-5277-4324-AF23-5FAF007834EB}"/>
              </a:ext>
            </a:extLst>
          </p:cNvPr>
          <p:cNvSpPr>
            <a:spLocks noGrp="1"/>
          </p:cNvSpPr>
          <p:nvPr>
            <p:ph type="pic" idx="1"/>
          </p:nvPr>
        </p:nvSpPr>
        <p:spPr>
          <a:xfrm>
            <a:off x="4211340" y="987435"/>
            <a:ext cx="5014913" cy="4873625"/>
          </a:xfrm>
        </p:spPr>
        <p:txBody>
          <a:bodyPr rtlCol="0"/>
          <a:lstStyle>
            <a:lvl1pPr marL="0" indent="0">
              <a:buNone/>
              <a:defRPr sz="2400" i="0"/>
            </a:lvl1pPr>
            <a:lvl2pPr marL="342882" indent="0">
              <a:buNone/>
              <a:defRPr sz="2100"/>
            </a:lvl2pPr>
            <a:lvl3pPr marL="685762" indent="0">
              <a:buNone/>
              <a:defRPr sz="1800"/>
            </a:lvl3pPr>
            <a:lvl4pPr marL="1028643" indent="0">
              <a:buNone/>
              <a:defRPr sz="1500"/>
            </a:lvl4pPr>
            <a:lvl5pPr marL="1371524" indent="0">
              <a:buNone/>
              <a:defRPr sz="1500"/>
            </a:lvl5pPr>
            <a:lvl6pPr marL="1714405" indent="0">
              <a:buNone/>
              <a:defRPr sz="1500"/>
            </a:lvl6pPr>
            <a:lvl7pPr marL="2057285" indent="0">
              <a:buNone/>
              <a:defRPr sz="1500"/>
            </a:lvl7pPr>
            <a:lvl8pPr marL="2400166" indent="0">
              <a:buNone/>
              <a:defRPr sz="1500"/>
            </a:lvl8pPr>
            <a:lvl9pPr marL="2743048" indent="0">
              <a:buNone/>
              <a:defRPr sz="1500"/>
            </a:lvl9pPr>
          </a:lstStyle>
          <a:p>
            <a:pPr rtl="0"/>
            <a:r>
              <a:rPr lang="ja-JP" altLang="en-US" noProof="0"/>
              <a:t>図を追加</a:t>
            </a:r>
            <a:endParaRPr lang="ja-JP" altLang="en-US" noProof="0" dirty="0"/>
          </a:p>
        </p:txBody>
      </p:sp>
      <p:sp>
        <p:nvSpPr>
          <p:cNvPr id="4" name="テキスト プレースホルダー 3">
            <a:extLst>
              <a:ext uri="{FF2B5EF4-FFF2-40B4-BE49-F238E27FC236}">
                <a16:creationId xmlns:a16="http://schemas.microsoft.com/office/drawing/2014/main" id="{75275657-2BF9-4761-96B6-50EE3CFCFAD0}"/>
              </a:ext>
            </a:extLst>
          </p:cNvPr>
          <p:cNvSpPr>
            <a:spLocks noGrp="1"/>
          </p:cNvSpPr>
          <p:nvPr>
            <p:ph type="body" sz="half" idx="2"/>
          </p:nvPr>
        </p:nvSpPr>
        <p:spPr>
          <a:xfrm>
            <a:off x="682329" y="2057400"/>
            <a:ext cx="3194943" cy="3811588"/>
          </a:xfrm>
        </p:spPr>
        <p:txBody>
          <a:bodyPr rtlCol="0"/>
          <a:lstStyle>
            <a:lvl1pPr marL="0" indent="0">
              <a:buNone/>
              <a:defRPr sz="1200" i="0"/>
            </a:lvl1pPr>
            <a:lvl2pPr marL="342882"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6" indent="0">
              <a:buNone/>
              <a:defRPr sz="750"/>
            </a:lvl8pPr>
            <a:lvl9pPr marL="2743048" indent="0">
              <a:buNone/>
              <a:defRPr sz="75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lvl1pPr>
              <a:defRPr i="0"/>
            </a:lvl1pPr>
          </a:lstStyle>
          <a:p>
            <a:fld id="{928CA850-D19A-43F8-9944-FFD763D61EA9}" type="datetime1">
              <a:rPr lang="ja-JP" altLang="en-US" smtClean="0"/>
              <a:t>2023/11/14</a:t>
            </a:fld>
            <a:endParaRPr lang="ja-JP" altLang="en-US" dirty="0"/>
          </a:p>
        </p:txBody>
      </p:sp>
      <p:sp>
        <p:nvSpPr>
          <p:cNvPr id="6" name="フッター プレースホルダー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3445CA-54C1-4DDE-A216-DD2414E3F593}"/>
              </a:ext>
            </a:extLst>
          </p:cNvPr>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0306395A-6879-4E93-B24E-067F88AC1D69}"/>
              </a:ext>
            </a:extLst>
          </p:cNvPr>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450FF5B-A6A6-4F0F-AA5D-3F0F69A43AEB}"/>
              </a:ext>
            </a:extLst>
          </p:cNvPr>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900" i="0">
                <a:solidFill>
                  <a:schemeClr val="tx1">
                    <a:tint val="75000"/>
                  </a:schemeClr>
                </a:solidFill>
                <a:latin typeface="Meiryo UI" panose="020B0604030504040204" pitchFamily="50" charset="-128"/>
                <a:ea typeface="Meiryo UI" panose="020B0604030504040204" pitchFamily="50" charset="-128"/>
              </a:defRPr>
            </a:lvl1pPr>
          </a:lstStyle>
          <a:p>
            <a:fld id="{BA5226E7-3222-498D-9612-2B9AD8F3F97D}" type="datetime1">
              <a:rPr lang="ja-JP" altLang="en-US" smtClean="0"/>
              <a:t>2023/11/14</a:t>
            </a:fld>
            <a:endParaRPr lang="ja-JP" altLang="en-US" dirty="0"/>
          </a:p>
        </p:txBody>
      </p:sp>
      <p:sp>
        <p:nvSpPr>
          <p:cNvPr id="5" name="フッター プレースホルダー 4">
            <a:extLst>
              <a:ext uri="{FF2B5EF4-FFF2-40B4-BE49-F238E27FC236}">
                <a16:creationId xmlns:a16="http://schemas.microsoft.com/office/drawing/2014/main" id="{FA798FAA-76CC-42EF-8BE0-466A41BBAB09}"/>
              </a:ext>
            </a:extLst>
          </p:cNvPr>
          <p:cNvSpPr>
            <a:spLocks noGrp="1"/>
          </p:cNvSpPr>
          <p:nvPr>
            <p:ph type="ftr" sz="quarter" idx="3"/>
          </p:nvPr>
        </p:nvSpPr>
        <p:spPr>
          <a:xfrm>
            <a:off x="3281364" y="6356360"/>
            <a:ext cx="3343275" cy="365125"/>
          </a:xfrm>
          <a:prstGeom prst="rect">
            <a:avLst/>
          </a:prstGeom>
        </p:spPr>
        <p:txBody>
          <a:bodyPr vert="horz" lIns="91440" tIns="45720" rIns="91440" bIns="45720" rtlCol="0" anchor="ctr"/>
          <a:lstStyle>
            <a:lvl1pPr algn="ctr">
              <a:defRPr sz="900" i="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149FF02-6890-4E10-B958-1097AD32C6FA}"/>
              </a:ext>
            </a:extLst>
          </p:cNvPr>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900" i="0">
                <a:solidFill>
                  <a:schemeClr val="tx1">
                    <a:tint val="75000"/>
                  </a:schemeClr>
                </a:solidFill>
                <a:latin typeface="Meiryo UI" panose="020B0604030504040204" pitchFamily="50" charset="-128"/>
                <a:ea typeface="Meiryo UI" panose="020B0604030504040204" pitchFamily="50" charset="-128"/>
              </a:defRPr>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762" rtl="0" eaLnBrk="1" latinLnBrk="0" hangingPunct="1">
        <a:lnSpc>
          <a:spcPct val="90000"/>
        </a:lnSpc>
        <a:spcBef>
          <a:spcPct val="0"/>
        </a:spcBef>
        <a:buNone/>
        <a:defRPr kumimoji="1" sz="3300" i="0" kern="1200">
          <a:solidFill>
            <a:schemeClr val="tx1"/>
          </a:solidFill>
          <a:latin typeface="Meiryo UI" panose="020B0604030504040204" pitchFamily="50" charset="-128"/>
          <a:ea typeface="Meiryo UI" panose="020B0604030504040204" pitchFamily="50" charset="-128"/>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kumimoji="1" sz="2100" i="0" kern="1200">
          <a:solidFill>
            <a:schemeClr val="tx1"/>
          </a:solidFill>
          <a:latin typeface="Meiryo UI" panose="020B0604030504040204" pitchFamily="50" charset="-128"/>
          <a:ea typeface="Meiryo UI" panose="020B0604030504040204" pitchFamily="50" charset="-128"/>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kumimoji="1" sz="1500" i="0" kern="1200">
          <a:solidFill>
            <a:schemeClr val="tx1"/>
          </a:solidFill>
          <a:latin typeface="Meiryo UI" panose="020B0604030504040204" pitchFamily="50" charset="-128"/>
          <a:ea typeface="Meiryo UI" panose="020B0604030504040204" pitchFamily="50" charset="-128"/>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kumimoji="1" sz="1350" i="0" kern="1200">
          <a:solidFill>
            <a:schemeClr val="tx1"/>
          </a:solidFill>
          <a:latin typeface="Meiryo UI" panose="020B0604030504040204" pitchFamily="50" charset="-128"/>
          <a:ea typeface="Meiryo UI" panose="020B0604030504040204" pitchFamily="50" charset="-128"/>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kumimoji="1" sz="1350" i="0" kern="1200">
          <a:solidFill>
            <a:schemeClr val="tx1"/>
          </a:solidFill>
          <a:latin typeface="Meiryo UI" panose="020B0604030504040204" pitchFamily="50" charset="-128"/>
          <a:ea typeface="Meiryo UI" panose="020B0604030504040204" pitchFamily="50" charset="-128"/>
          <a:cs typeface="+mn-cs"/>
        </a:defRPr>
      </a:lvl5pPr>
      <a:lvl6pPr marL="188584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8"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2" rtl="0" eaLnBrk="1" latinLnBrk="0" hangingPunct="1">
        <a:defRPr kumimoji="1" sz="1350" kern="1200">
          <a:solidFill>
            <a:schemeClr val="tx1"/>
          </a:solidFill>
          <a:latin typeface="+mn-lt"/>
          <a:ea typeface="+mn-ea"/>
          <a:cs typeface="+mn-cs"/>
        </a:defRPr>
      </a:lvl1pPr>
      <a:lvl2pPr marL="342882" algn="l" defTabSz="685762" rtl="0" eaLnBrk="1" latinLnBrk="0" hangingPunct="1">
        <a:defRPr kumimoji="1" sz="1350" kern="1200">
          <a:solidFill>
            <a:schemeClr val="tx1"/>
          </a:solidFill>
          <a:latin typeface="+mn-lt"/>
          <a:ea typeface="+mn-ea"/>
          <a:cs typeface="+mn-cs"/>
        </a:defRPr>
      </a:lvl2pPr>
      <a:lvl3pPr marL="685762" algn="l" defTabSz="685762" rtl="0" eaLnBrk="1" latinLnBrk="0" hangingPunct="1">
        <a:defRPr kumimoji="1" sz="1350" kern="1200">
          <a:solidFill>
            <a:schemeClr val="tx1"/>
          </a:solidFill>
          <a:latin typeface="+mn-lt"/>
          <a:ea typeface="+mn-ea"/>
          <a:cs typeface="+mn-cs"/>
        </a:defRPr>
      </a:lvl3pPr>
      <a:lvl4pPr marL="1028643" algn="l" defTabSz="685762" rtl="0" eaLnBrk="1" latinLnBrk="0" hangingPunct="1">
        <a:defRPr kumimoji="1" sz="1350" kern="1200">
          <a:solidFill>
            <a:schemeClr val="tx1"/>
          </a:solidFill>
          <a:latin typeface="+mn-lt"/>
          <a:ea typeface="+mn-ea"/>
          <a:cs typeface="+mn-cs"/>
        </a:defRPr>
      </a:lvl4pPr>
      <a:lvl5pPr marL="1371524" algn="l" defTabSz="685762" rtl="0" eaLnBrk="1" latinLnBrk="0" hangingPunct="1">
        <a:defRPr kumimoji="1" sz="1350" kern="1200">
          <a:solidFill>
            <a:schemeClr val="tx1"/>
          </a:solidFill>
          <a:latin typeface="+mn-lt"/>
          <a:ea typeface="+mn-ea"/>
          <a:cs typeface="+mn-cs"/>
        </a:defRPr>
      </a:lvl5pPr>
      <a:lvl6pPr marL="1714405" algn="l" defTabSz="685762" rtl="0" eaLnBrk="1" latinLnBrk="0" hangingPunct="1">
        <a:defRPr kumimoji="1" sz="1350" kern="1200">
          <a:solidFill>
            <a:schemeClr val="tx1"/>
          </a:solidFill>
          <a:latin typeface="+mn-lt"/>
          <a:ea typeface="+mn-ea"/>
          <a:cs typeface="+mn-cs"/>
        </a:defRPr>
      </a:lvl6pPr>
      <a:lvl7pPr marL="2057285" algn="l" defTabSz="685762" rtl="0" eaLnBrk="1" latinLnBrk="0" hangingPunct="1">
        <a:defRPr kumimoji="1" sz="1350" kern="1200">
          <a:solidFill>
            <a:schemeClr val="tx1"/>
          </a:solidFill>
          <a:latin typeface="+mn-lt"/>
          <a:ea typeface="+mn-ea"/>
          <a:cs typeface="+mn-cs"/>
        </a:defRPr>
      </a:lvl7pPr>
      <a:lvl8pPr marL="2400166" algn="l" defTabSz="685762" rtl="0" eaLnBrk="1" latinLnBrk="0" hangingPunct="1">
        <a:defRPr kumimoji="1" sz="1350" kern="1200">
          <a:solidFill>
            <a:schemeClr val="tx1"/>
          </a:solidFill>
          <a:latin typeface="+mn-lt"/>
          <a:ea typeface="+mn-ea"/>
          <a:cs typeface="+mn-cs"/>
        </a:defRPr>
      </a:lvl8pPr>
      <a:lvl9pPr marL="2743048" algn="l" defTabSz="685762"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D1DA4-34AA-4729-BD66-042005463291}" type="datetime1">
              <a:rPr kumimoji="1" lang="ja-JP" altLang="en-US" smtClean="0"/>
              <a:t>2023/11/14</a:t>
            </a:fld>
            <a:endParaRPr kumimoji="1" lang="ja-JP" altLang="en-US"/>
          </a:p>
        </p:txBody>
      </p:sp>
      <p:sp>
        <p:nvSpPr>
          <p:cNvPr id="5" name="フッター プレースホルダー 4"/>
          <p:cNvSpPr>
            <a:spLocks noGrp="1"/>
          </p:cNvSpPr>
          <p:nvPr>
            <p:ph type="ftr" sz="quarter" idx="3"/>
          </p:nvPr>
        </p:nvSpPr>
        <p:spPr>
          <a:xfrm>
            <a:off x="3281364" y="6356360"/>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a:p>
        </p:txBody>
      </p:sp>
      <p:grpSp>
        <p:nvGrpSpPr>
          <p:cNvPr id="7" name="グループ化 6"/>
          <p:cNvGrpSpPr/>
          <p:nvPr userDrawn="1"/>
        </p:nvGrpSpPr>
        <p:grpSpPr>
          <a:xfrm>
            <a:off x="4" y="0"/>
            <a:ext cx="157596"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1" name="正方形/長方形 10"/>
          <p:cNvSpPr/>
          <p:nvPr userDrawn="1"/>
        </p:nvSpPr>
        <p:spPr>
          <a:xfrm>
            <a:off x="2260158" y="3642265"/>
            <a:ext cx="5543290" cy="1111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BIZ UDゴシック" panose="020B0400000000000000" pitchFamily="49" charset="-128"/>
                <a:ea typeface="BIZ UDゴシック" panose="020B0400000000000000" pitchFamily="49" charset="-128"/>
              </a:rPr>
              <a:t>令和４年２月１７日（木） 知事記者レク資料</a:t>
            </a:r>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60813"/>
          <a:stretch/>
        </p:blipFill>
        <p:spPr>
          <a:xfrm>
            <a:off x="870897" y="412683"/>
            <a:ext cx="1346698" cy="1219370"/>
          </a:xfrm>
          <a:prstGeom prst="rect">
            <a:avLst/>
          </a:prstGeom>
        </p:spPr>
      </p:pic>
      <p:sp>
        <p:nvSpPr>
          <p:cNvPr id="13" name="正方形/長方形 12"/>
          <p:cNvSpPr/>
          <p:nvPr userDrawn="1"/>
        </p:nvSpPr>
        <p:spPr>
          <a:xfrm>
            <a:off x="-1" y="2211484"/>
            <a:ext cx="9906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500" b="1" spc="525" dirty="0">
                <a:solidFill>
                  <a:schemeClr val="tx1"/>
                </a:solidFill>
                <a:latin typeface="BIZ UDゴシック" panose="020B0400000000000000" pitchFamily="49" charset="-128"/>
                <a:ea typeface="BIZ UDゴシック" panose="020B0400000000000000" pitchFamily="49" charset="-128"/>
              </a:rPr>
              <a:t>令和４年度当初予算案</a:t>
            </a:r>
          </a:p>
        </p:txBody>
      </p:sp>
    </p:spTree>
    <p:extLst>
      <p:ext uri="{BB962C8B-B14F-4D97-AF65-F5344CB8AC3E}">
        <p14:creationId xmlns:p14="http://schemas.microsoft.com/office/powerpoint/2010/main" val="392056788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762"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8"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762" rtl="0" eaLnBrk="1" latinLnBrk="0" hangingPunct="1">
        <a:defRPr kumimoji="1" sz="1350" kern="1200">
          <a:solidFill>
            <a:schemeClr val="tx1"/>
          </a:solidFill>
          <a:latin typeface="+mn-lt"/>
          <a:ea typeface="+mn-ea"/>
          <a:cs typeface="+mn-cs"/>
        </a:defRPr>
      </a:lvl1pPr>
      <a:lvl2pPr marL="342882" algn="l" defTabSz="685762" rtl="0" eaLnBrk="1" latinLnBrk="0" hangingPunct="1">
        <a:defRPr kumimoji="1" sz="1350" kern="1200">
          <a:solidFill>
            <a:schemeClr val="tx1"/>
          </a:solidFill>
          <a:latin typeface="+mn-lt"/>
          <a:ea typeface="+mn-ea"/>
          <a:cs typeface="+mn-cs"/>
        </a:defRPr>
      </a:lvl2pPr>
      <a:lvl3pPr marL="685762" algn="l" defTabSz="685762" rtl="0" eaLnBrk="1" latinLnBrk="0" hangingPunct="1">
        <a:defRPr kumimoji="1" sz="1350" kern="1200">
          <a:solidFill>
            <a:schemeClr val="tx1"/>
          </a:solidFill>
          <a:latin typeface="+mn-lt"/>
          <a:ea typeface="+mn-ea"/>
          <a:cs typeface="+mn-cs"/>
        </a:defRPr>
      </a:lvl3pPr>
      <a:lvl4pPr marL="1028643" algn="l" defTabSz="685762" rtl="0" eaLnBrk="1" latinLnBrk="0" hangingPunct="1">
        <a:defRPr kumimoji="1" sz="1350" kern="1200">
          <a:solidFill>
            <a:schemeClr val="tx1"/>
          </a:solidFill>
          <a:latin typeface="+mn-lt"/>
          <a:ea typeface="+mn-ea"/>
          <a:cs typeface="+mn-cs"/>
        </a:defRPr>
      </a:lvl4pPr>
      <a:lvl5pPr marL="1371524" algn="l" defTabSz="685762" rtl="0" eaLnBrk="1" latinLnBrk="0" hangingPunct="1">
        <a:defRPr kumimoji="1" sz="1350" kern="1200">
          <a:solidFill>
            <a:schemeClr val="tx1"/>
          </a:solidFill>
          <a:latin typeface="+mn-lt"/>
          <a:ea typeface="+mn-ea"/>
          <a:cs typeface="+mn-cs"/>
        </a:defRPr>
      </a:lvl5pPr>
      <a:lvl6pPr marL="1714405" algn="l" defTabSz="685762" rtl="0" eaLnBrk="1" latinLnBrk="0" hangingPunct="1">
        <a:defRPr kumimoji="1" sz="1350" kern="1200">
          <a:solidFill>
            <a:schemeClr val="tx1"/>
          </a:solidFill>
          <a:latin typeface="+mn-lt"/>
          <a:ea typeface="+mn-ea"/>
          <a:cs typeface="+mn-cs"/>
        </a:defRPr>
      </a:lvl6pPr>
      <a:lvl7pPr marL="2057285" algn="l" defTabSz="685762" rtl="0" eaLnBrk="1" latinLnBrk="0" hangingPunct="1">
        <a:defRPr kumimoji="1" sz="1350" kern="1200">
          <a:solidFill>
            <a:schemeClr val="tx1"/>
          </a:solidFill>
          <a:latin typeface="+mn-lt"/>
          <a:ea typeface="+mn-ea"/>
          <a:cs typeface="+mn-cs"/>
        </a:defRPr>
      </a:lvl7pPr>
      <a:lvl8pPr marL="2400166" algn="l" defTabSz="685762" rtl="0" eaLnBrk="1" latinLnBrk="0" hangingPunct="1">
        <a:defRPr kumimoji="1" sz="1350" kern="1200">
          <a:solidFill>
            <a:schemeClr val="tx1"/>
          </a:solidFill>
          <a:latin typeface="+mn-lt"/>
          <a:ea typeface="+mn-ea"/>
          <a:cs typeface="+mn-cs"/>
        </a:defRPr>
      </a:lvl8pPr>
      <a:lvl9pPr marL="2743048" algn="l" defTabSz="685762"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jpg"/><Relationship Id="rId13" Type="http://schemas.openxmlformats.org/officeDocument/2006/relationships/image" Target="../media/image69.png"/><Relationship Id="rId3" Type="http://schemas.openxmlformats.org/officeDocument/2006/relationships/image" Target="../media/image60.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7.png"/><Relationship Id="rId5" Type="http://schemas.openxmlformats.org/officeDocument/2006/relationships/image" Target="../media/image62.png"/><Relationship Id="rId15" Type="http://schemas.openxmlformats.org/officeDocument/2006/relationships/image" Target="../media/image71.png"/><Relationship Id="rId10" Type="http://schemas.openxmlformats.org/officeDocument/2006/relationships/image" Target="../media/image66.jpeg"/><Relationship Id="rId4" Type="http://schemas.openxmlformats.org/officeDocument/2006/relationships/image" Target="../media/image61.png"/><Relationship Id="rId9" Type="http://schemas.openxmlformats.org/officeDocument/2006/relationships/image" Target="../media/image65.jpe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4.jpg"/><Relationship Id="rId13" Type="http://schemas.openxmlformats.org/officeDocument/2006/relationships/image" Target="../media/image35.jpeg"/><Relationship Id="rId18" Type="http://schemas.openxmlformats.org/officeDocument/2006/relationships/image" Target="../media/image18.png"/><Relationship Id="rId3" Type="http://schemas.openxmlformats.org/officeDocument/2006/relationships/image" Target="../media/image72.jpeg"/><Relationship Id="rId21" Type="http://schemas.openxmlformats.org/officeDocument/2006/relationships/image" Target="../media/image85.jpg"/><Relationship Id="rId7" Type="http://schemas.openxmlformats.org/officeDocument/2006/relationships/image" Target="../media/image34.png"/><Relationship Id="rId12" Type="http://schemas.openxmlformats.org/officeDocument/2006/relationships/image" Target="../media/image78.jpeg"/><Relationship Id="rId17" Type="http://schemas.openxmlformats.org/officeDocument/2006/relationships/image" Target="../media/image82.png"/><Relationship Id="rId2" Type="http://schemas.openxmlformats.org/officeDocument/2006/relationships/notesSlide" Target="../notesSlides/notesSlide7.xml"/><Relationship Id="rId16" Type="http://schemas.openxmlformats.org/officeDocument/2006/relationships/image" Target="../media/image81.png"/><Relationship Id="rId20"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7.jpeg"/><Relationship Id="rId5" Type="http://schemas.openxmlformats.org/officeDocument/2006/relationships/image" Target="../media/image53.jpg"/><Relationship Id="rId15" Type="http://schemas.openxmlformats.org/officeDocument/2006/relationships/image" Target="../media/image80.PNG"/><Relationship Id="rId10" Type="http://schemas.openxmlformats.org/officeDocument/2006/relationships/image" Target="../media/image76.png"/><Relationship Id="rId19" Type="http://schemas.openxmlformats.org/officeDocument/2006/relationships/image" Target="../media/image83.jpg"/><Relationship Id="rId4" Type="http://schemas.openxmlformats.org/officeDocument/2006/relationships/image" Target="../media/image45.png"/><Relationship Id="rId9" Type="http://schemas.openxmlformats.org/officeDocument/2006/relationships/image" Target="../media/image75.png"/><Relationship Id="rId14" Type="http://schemas.openxmlformats.org/officeDocument/2006/relationships/image" Target="../media/image79.jpeg"/><Relationship Id="rId22" Type="http://schemas.openxmlformats.org/officeDocument/2006/relationships/image" Target="../media/image86.jpg"/></Relationships>
</file>

<file path=ppt/slides/_rels/slide12.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4.png"/><Relationship Id="rId18" Type="http://schemas.openxmlformats.org/officeDocument/2006/relationships/image" Target="../media/image82.png"/><Relationship Id="rId26" Type="http://schemas.openxmlformats.org/officeDocument/2006/relationships/image" Target="../media/image104.jpeg"/><Relationship Id="rId3" Type="http://schemas.openxmlformats.org/officeDocument/2006/relationships/image" Target="../media/image87.PNG"/><Relationship Id="rId21" Type="http://schemas.openxmlformats.org/officeDocument/2006/relationships/image" Target="../media/image53.jpg"/><Relationship Id="rId7" Type="http://schemas.openxmlformats.org/officeDocument/2006/relationships/image" Target="../media/image83.jpg"/><Relationship Id="rId12" Type="http://schemas.openxmlformats.org/officeDocument/2006/relationships/image" Target="../media/image93.jpeg"/><Relationship Id="rId17" Type="http://schemas.openxmlformats.org/officeDocument/2006/relationships/image" Target="../media/image98.png"/><Relationship Id="rId25" Type="http://schemas.openxmlformats.org/officeDocument/2006/relationships/image" Target="../media/image103.jpeg"/><Relationship Id="rId2" Type="http://schemas.openxmlformats.org/officeDocument/2006/relationships/notesSlide" Target="../notesSlides/notesSlide8.xml"/><Relationship Id="rId16" Type="http://schemas.openxmlformats.org/officeDocument/2006/relationships/image" Target="../media/image97.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89.jpg"/><Relationship Id="rId11" Type="http://schemas.openxmlformats.org/officeDocument/2006/relationships/image" Target="../media/image35.jpeg"/><Relationship Id="rId24" Type="http://schemas.openxmlformats.org/officeDocument/2006/relationships/image" Target="../media/image102.png"/><Relationship Id="rId5" Type="http://schemas.openxmlformats.org/officeDocument/2006/relationships/image" Target="../media/image88.jpg"/><Relationship Id="rId15" Type="http://schemas.openxmlformats.org/officeDocument/2006/relationships/image" Target="../media/image96.jpeg"/><Relationship Id="rId23" Type="http://schemas.openxmlformats.org/officeDocument/2006/relationships/image" Target="../media/image101.gif"/><Relationship Id="rId10" Type="http://schemas.openxmlformats.org/officeDocument/2006/relationships/image" Target="../media/image92.jpg"/><Relationship Id="rId19" Type="http://schemas.openxmlformats.org/officeDocument/2006/relationships/image" Target="../media/image99.jpeg"/><Relationship Id="rId4" Type="http://schemas.openxmlformats.org/officeDocument/2006/relationships/image" Target="../media/image18.png"/><Relationship Id="rId9" Type="http://schemas.openxmlformats.org/officeDocument/2006/relationships/image" Target="../media/image91.png"/><Relationship Id="rId14" Type="http://schemas.openxmlformats.org/officeDocument/2006/relationships/image" Target="../media/image95.jpeg"/><Relationship Id="rId22" Type="http://schemas.openxmlformats.org/officeDocument/2006/relationships/image" Target="../media/image100.png"/></Relationships>
</file>

<file path=ppt/slides/_rels/slide13.xml.rels><?xml version="1.0" encoding="UTF-8" standalone="yes"?>
<Relationships xmlns="http://schemas.openxmlformats.org/package/2006/relationships"><Relationship Id="rId13" Type="http://schemas.openxmlformats.org/officeDocument/2006/relationships/image" Target="../media/image111.jpeg"/><Relationship Id="rId18" Type="http://schemas.openxmlformats.org/officeDocument/2006/relationships/image" Target="../media/image15.jpeg"/><Relationship Id="rId26" Type="http://schemas.openxmlformats.org/officeDocument/2006/relationships/image" Target="../media/image117.png"/><Relationship Id="rId39" Type="http://schemas.openxmlformats.org/officeDocument/2006/relationships/image" Target="../media/image126.jpeg"/><Relationship Id="rId21" Type="http://schemas.openxmlformats.org/officeDocument/2006/relationships/image" Target="../media/image101.gif"/><Relationship Id="rId34" Type="http://schemas.openxmlformats.org/officeDocument/2006/relationships/image" Target="../media/image13.jpeg"/><Relationship Id="rId7" Type="http://schemas.openxmlformats.org/officeDocument/2006/relationships/image" Target="../media/image30.jpg"/><Relationship Id="rId12" Type="http://schemas.openxmlformats.org/officeDocument/2006/relationships/image" Target="../media/image110.jpeg"/><Relationship Id="rId17" Type="http://schemas.openxmlformats.org/officeDocument/2006/relationships/image" Target="../media/image113.png"/><Relationship Id="rId25" Type="http://schemas.openxmlformats.org/officeDocument/2006/relationships/image" Target="../media/image35.jpeg"/><Relationship Id="rId33" Type="http://schemas.openxmlformats.org/officeDocument/2006/relationships/image" Target="../media/image122.jpeg"/><Relationship Id="rId38" Type="http://schemas.openxmlformats.org/officeDocument/2006/relationships/image" Target="../media/image125.png"/><Relationship Id="rId2" Type="http://schemas.openxmlformats.org/officeDocument/2006/relationships/notesSlide" Target="../notesSlides/notesSlide9.xml"/><Relationship Id="rId16" Type="http://schemas.openxmlformats.org/officeDocument/2006/relationships/image" Target="../media/image112.png"/><Relationship Id="rId20" Type="http://schemas.openxmlformats.org/officeDocument/2006/relationships/image" Target="../media/image53.jpg"/><Relationship Id="rId29" Type="http://schemas.openxmlformats.org/officeDocument/2006/relationships/image" Target="../media/image119.jpe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29.png"/><Relationship Id="rId24" Type="http://schemas.openxmlformats.org/officeDocument/2006/relationships/image" Target="../media/image116.png"/><Relationship Id="rId32" Type="http://schemas.openxmlformats.org/officeDocument/2006/relationships/image" Target="../media/image121.jpeg"/><Relationship Id="rId37" Type="http://schemas.openxmlformats.org/officeDocument/2006/relationships/image" Target="../media/image48.png"/><Relationship Id="rId40" Type="http://schemas.openxmlformats.org/officeDocument/2006/relationships/image" Target="../media/image127.png"/><Relationship Id="rId5" Type="http://schemas.openxmlformats.org/officeDocument/2006/relationships/image" Target="../media/image106.png"/><Relationship Id="rId15" Type="http://schemas.openxmlformats.org/officeDocument/2006/relationships/image" Target="../media/image21.jpeg"/><Relationship Id="rId23" Type="http://schemas.openxmlformats.org/officeDocument/2006/relationships/image" Target="../media/image115.png"/><Relationship Id="rId28" Type="http://schemas.openxmlformats.org/officeDocument/2006/relationships/image" Target="../media/image7.jpeg"/><Relationship Id="rId36" Type="http://schemas.openxmlformats.org/officeDocument/2006/relationships/image" Target="../media/image124.png"/><Relationship Id="rId10" Type="http://schemas.openxmlformats.org/officeDocument/2006/relationships/image" Target="../media/image87.PNG"/><Relationship Id="rId19" Type="http://schemas.openxmlformats.org/officeDocument/2006/relationships/image" Target="../media/image82.png"/><Relationship Id="rId31" Type="http://schemas.openxmlformats.org/officeDocument/2006/relationships/image" Target="../media/image120.jpeg"/><Relationship Id="rId4" Type="http://schemas.openxmlformats.org/officeDocument/2006/relationships/image" Target="../media/image105.png"/><Relationship Id="rId9" Type="http://schemas.openxmlformats.org/officeDocument/2006/relationships/image" Target="../media/image109.jpeg"/><Relationship Id="rId14" Type="http://schemas.openxmlformats.org/officeDocument/2006/relationships/image" Target="../media/image14.jpeg"/><Relationship Id="rId22" Type="http://schemas.openxmlformats.org/officeDocument/2006/relationships/image" Target="../media/image114.png"/><Relationship Id="rId27" Type="http://schemas.openxmlformats.org/officeDocument/2006/relationships/image" Target="../media/image118.png"/><Relationship Id="rId30" Type="http://schemas.openxmlformats.org/officeDocument/2006/relationships/image" Target="../media/image64.jpg"/><Relationship Id="rId35" Type="http://schemas.openxmlformats.org/officeDocument/2006/relationships/image" Target="../media/image123.png"/><Relationship Id="rId8" Type="http://schemas.openxmlformats.org/officeDocument/2006/relationships/image" Target="../media/image108.jpeg"/><Relationship Id="rId3"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2.png"/><Relationship Id="rId18" Type="http://schemas.openxmlformats.org/officeDocument/2006/relationships/image" Target="../media/image136.jpeg"/><Relationship Id="rId3" Type="http://schemas.openxmlformats.org/officeDocument/2006/relationships/image" Target="../media/image128.jpg"/><Relationship Id="rId7" Type="http://schemas.openxmlformats.org/officeDocument/2006/relationships/image" Target="../media/image76.png"/><Relationship Id="rId12" Type="http://schemas.openxmlformats.org/officeDocument/2006/relationships/image" Target="../media/image131.jpeg"/><Relationship Id="rId17"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53.jpg"/><Relationship Id="rId5" Type="http://schemas.openxmlformats.org/officeDocument/2006/relationships/image" Target="../media/image116.png"/><Relationship Id="rId15" Type="http://schemas.openxmlformats.org/officeDocument/2006/relationships/image" Target="../media/image134.jpeg"/><Relationship Id="rId10" Type="http://schemas.openxmlformats.org/officeDocument/2006/relationships/image" Target="../media/image64.jpg"/><Relationship Id="rId4" Type="http://schemas.openxmlformats.org/officeDocument/2006/relationships/image" Target="../media/image129.jpg"/><Relationship Id="rId9" Type="http://schemas.openxmlformats.org/officeDocument/2006/relationships/image" Target="../media/image101.gif"/><Relationship Id="rId14" Type="http://schemas.openxmlformats.org/officeDocument/2006/relationships/image" Target="../media/image133.jpeg"/></Relationships>
</file>

<file path=ppt/slides/_rels/slide15.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2.png"/><Relationship Id="rId7" Type="http://schemas.openxmlformats.org/officeDocument/2006/relationships/image" Target="../media/image140.jpg"/><Relationship Id="rId12" Type="http://schemas.openxmlformats.org/officeDocument/2006/relationships/image" Target="../media/image14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9.jpeg"/><Relationship Id="rId11" Type="http://schemas.openxmlformats.org/officeDocument/2006/relationships/image" Target="../media/image142.png"/><Relationship Id="rId5" Type="http://schemas.openxmlformats.org/officeDocument/2006/relationships/image" Target="../media/image138.png"/><Relationship Id="rId10" Type="http://schemas.openxmlformats.org/officeDocument/2006/relationships/image" Target="../media/image18.png"/><Relationship Id="rId4" Type="http://schemas.openxmlformats.org/officeDocument/2006/relationships/image" Target="../media/image137.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jp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2" Type="http://schemas.openxmlformats.org/officeDocument/2006/relationships/notesSlide" Target="../notesSlides/notesSlide4.xml"/><Relationship Id="rId16" Type="http://schemas.openxmlformats.org/officeDocument/2006/relationships/image" Target="../media/image30.jp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25.png"/><Relationship Id="rId24" Type="http://schemas.openxmlformats.org/officeDocument/2006/relationships/image" Target="../media/image38.jpeg"/><Relationship Id="rId5" Type="http://schemas.openxmlformats.org/officeDocument/2006/relationships/image" Target="../media/image19.jpeg"/><Relationship Id="rId15" Type="http://schemas.openxmlformats.org/officeDocument/2006/relationships/image" Target="../media/image29.png"/><Relationship Id="rId23" Type="http://schemas.openxmlformats.org/officeDocument/2006/relationships/image" Target="../media/image37.jpeg"/><Relationship Id="rId28" Type="http://schemas.openxmlformats.org/officeDocument/2006/relationships/image" Target="../media/image42.jpg"/><Relationship Id="rId10" Type="http://schemas.openxmlformats.org/officeDocument/2006/relationships/image" Target="../media/image24.jpe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g"/><Relationship Id="rId18" Type="http://schemas.openxmlformats.org/officeDocument/2006/relationships/image" Target="../media/image57.png"/><Relationship Id="rId3" Type="http://schemas.openxmlformats.org/officeDocument/2006/relationships/image" Target="../media/image43.png"/><Relationship Id="rId21" Type="http://schemas.openxmlformats.org/officeDocument/2006/relationships/image" Target="../media/image59.jpeg"/><Relationship Id="rId7" Type="http://schemas.openxmlformats.org/officeDocument/2006/relationships/image" Target="../media/image47.jpg"/><Relationship Id="rId12" Type="http://schemas.openxmlformats.org/officeDocument/2006/relationships/image" Target="../media/image52.jpeg"/><Relationship Id="rId17" Type="http://schemas.openxmlformats.org/officeDocument/2006/relationships/image" Target="../media/image56.jpeg"/><Relationship Id="rId2" Type="http://schemas.openxmlformats.org/officeDocument/2006/relationships/notesSlide" Target="../notesSlides/notesSlide5.xml"/><Relationship Id="rId16" Type="http://schemas.openxmlformats.org/officeDocument/2006/relationships/image" Target="../media/image55.png"/><Relationship Id="rId20"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30.jpg"/><Relationship Id="rId10" Type="http://schemas.openxmlformats.org/officeDocument/2006/relationships/image" Target="../media/image50.png"/><Relationship Id="rId19" Type="http://schemas.openxmlformats.org/officeDocument/2006/relationships/image" Target="../media/image29.pn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E3F5479-058B-4FA8-92E9-18CAB8CDC5C5}"/>
              </a:ext>
            </a:extLst>
          </p:cNvPr>
          <p:cNvSpPr txBox="1">
            <a:spLocks/>
          </p:cNvSpPr>
          <p:nvPr/>
        </p:nvSpPr>
        <p:spPr>
          <a:xfrm>
            <a:off x="901688" y="2391046"/>
            <a:ext cx="8112237" cy="120231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年度</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rtl="0">
              <a:lnSpc>
                <a:spcPct val="1500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包括連携協定締結企業・大学との公民連携の取組み</a:t>
            </a:r>
          </a:p>
        </p:txBody>
      </p:sp>
      <p:sp>
        <p:nvSpPr>
          <p:cNvPr id="6" name="タイトル 1">
            <a:extLst>
              <a:ext uri="{FF2B5EF4-FFF2-40B4-BE49-F238E27FC236}">
                <a16:creationId xmlns:a16="http://schemas.microsoft.com/office/drawing/2014/main" id="{4E3F5479-058B-4FA8-92E9-18CAB8CDC5C5}"/>
              </a:ext>
            </a:extLst>
          </p:cNvPr>
          <p:cNvSpPr txBox="1">
            <a:spLocks/>
          </p:cNvSpPr>
          <p:nvPr/>
        </p:nvSpPr>
        <p:spPr>
          <a:xfrm>
            <a:off x="3378589" y="4611043"/>
            <a:ext cx="3158436"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2400">
                <a:solidFill>
                  <a:schemeClr val="tx1">
                    <a:lumMod val="75000"/>
                    <a:lumOff val="25000"/>
                  </a:schemeClr>
                </a:solidFill>
                <a:latin typeface="Meiryo UI" panose="020B0604030504040204" pitchFamily="50" charset="-128"/>
                <a:ea typeface="Meiryo UI" panose="020B0604030504040204" pitchFamily="50" charset="-128"/>
              </a:rPr>
              <a:t>令和５年６月</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大阪府</a:t>
            </a:r>
          </a:p>
        </p:txBody>
      </p:sp>
      <p:cxnSp>
        <p:nvCxnSpPr>
          <p:cNvPr id="7" name="直線コネクタ 6"/>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00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53" name="正方形/長方形 52"/>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アース製薬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アサヒビール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アストラゼネカ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bg1"/>
                </a:solidFill>
                <a:latin typeface="Meiryo UI" panose="020B0604030504040204" pitchFamily="50" charset="-128"/>
                <a:ea typeface="Meiryo UI" panose="020B0604030504040204" pitchFamily="50" charset="-128"/>
              </a:rPr>
              <a:t>/FC</a:t>
            </a:r>
            <a:r>
              <a:rPr kumimoji="1" lang="ja-JP" altLang="en-US" sz="800" dirty="0">
                <a:solidFill>
                  <a:schemeClr val="bg1"/>
                </a:solidFill>
                <a:latin typeface="Meiryo UI" panose="020B0604030504040204" pitchFamily="50" charset="-128"/>
                <a:ea typeface="Meiryo UI" panose="020B0604030504040204" pitchFamily="50" charset="-128"/>
              </a:rPr>
              <a:t>大阪</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大阪いずみ市民生協</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大阪地区トヨタ各社</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大塚製薬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カゴメ</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関西ぱど</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キリン堂</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近畿大学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グンゼ</a:t>
            </a:r>
            <a:r>
              <a:rPr kumimoji="1" lang="en-US" altLang="ja-JP" sz="800" dirty="0">
                <a:solidFill>
                  <a:schemeClr val="bg1"/>
                </a:solidFill>
                <a:latin typeface="Meiryo UI" panose="020B0604030504040204" pitchFamily="50" charset="-128"/>
                <a:ea typeface="Meiryo UI" panose="020B0604030504040204" pitchFamily="50" charset="-128"/>
              </a:rPr>
              <a:t>/KDDI/</a:t>
            </a:r>
            <a:r>
              <a:rPr kumimoji="1" lang="ja-JP" altLang="en-US" sz="800" dirty="0">
                <a:solidFill>
                  <a:schemeClr val="bg1"/>
                </a:solidFill>
                <a:latin typeface="Meiryo UI" panose="020B0604030504040204" pitchFamily="50" charset="-128"/>
                <a:ea typeface="Meiryo UI" panose="020B0604030504040204" pitchFamily="50" charset="-128"/>
              </a:rPr>
              <a:t>サカイ引越センター</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上新電機</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損害保険ジャパン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大和ハウス工業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日産大阪販売</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ミズノ</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三井住友海上</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ユー・エス・ジェイ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りそな銀行</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p>
        </p:txBody>
      </p:sp>
      <p:grpSp>
        <p:nvGrpSpPr>
          <p:cNvPr id="26" name="グループ化 25"/>
          <p:cNvGrpSpPr/>
          <p:nvPr/>
        </p:nvGrpSpPr>
        <p:grpSpPr>
          <a:xfrm>
            <a:off x="394181" y="465236"/>
            <a:ext cx="9173036" cy="475850"/>
            <a:chOff x="394181" y="465236"/>
            <a:chExt cx="9173036" cy="475850"/>
          </a:xfrm>
        </p:grpSpPr>
        <p:sp>
          <p:nvSpPr>
            <p:cNvPr id="27" name="テキスト ボックス 26"/>
            <p:cNvSpPr txBox="1"/>
            <p:nvPr/>
          </p:nvSpPr>
          <p:spPr>
            <a:xfrm>
              <a:off x="474667" y="465236"/>
              <a:ext cx="263726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主な連携事例③　環境</a:t>
              </a:r>
            </a:p>
          </p:txBody>
        </p:sp>
        <p:cxnSp>
          <p:nvCxnSpPr>
            <p:cNvPr id="28" name="直線コネクタ 27"/>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p:cNvSpPr>
            <a:spLocks noGrp="1"/>
          </p:cNvSpPr>
          <p:nvPr>
            <p:ph type="sldNum" sz="quarter" idx="12"/>
          </p:nvPr>
        </p:nvSpPr>
        <p:spPr>
          <a:xfrm>
            <a:off x="7677150" y="6480390"/>
            <a:ext cx="2228850" cy="365125"/>
          </a:xfrm>
        </p:spPr>
        <p:txBody>
          <a:bodyPr/>
          <a:lstStyle/>
          <a:p>
            <a:fld id="{06FEDF93-2BFD-41CA-ABC7-B039102F3792}" type="slidenum">
              <a:rPr lang="en-US" altLang="ja-JP" smtClean="0"/>
              <a:pPr/>
              <a:t>9</a:t>
            </a:fld>
            <a:endParaRPr lang="ja-JP" altLang="en-US" dirty="0"/>
          </a:p>
        </p:txBody>
      </p:sp>
      <p:grpSp>
        <p:nvGrpSpPr>
          <p:cNvPr id="25" name="グループ化 24"/>
          <p:cNvGrpSpPr/>
          <p:nvPr/>
        </p:nvGrpSpPr>
        <p:grpSpPr>
          <a:xfrm>
            <a:off x="394181" y="992229"/>
            <a:ext cx="9173036" cy="1671371"/>
            <a:chOff x="394181" y="992229"/>
            <a:chExt cx="9173036" cy="1671371"/>
          </a:xfrm>
        </p:grpSpPr>
        <p:grpSp>
          <p:nvGrpSpPr>
            <p:cNvPr id="13" name="グループ化 12"/>
            <p:cNvGrpSpPr/>
            <p:nvPr/>
          </p:nvGrpSpPr>
          <p:grpSpPr>
            <a:xfrm>
              <a:off x="394181" y="998931"/>
              <a:ext cx="9173036" cy="1658474"/>
              <a:chOff x="394181" y="998931"/>
              <a:chExt cx="9173036" cy="1658474"/>
            </a:xfrm>
          </p:grpSpPr>
          <p:grpSp>
            <p:nvGrpSpPr>
              <p:cNvPr id="10" name="グループ化 9"/>
              <p:cNvGrpSpPr/>
              <p:nvPr/>
            </p:nvGrpSpPr>
            <p:grpSpPr>
              <a:xfrm>
                <a:off x="394181" y="998931"/>
                <a:ext cx="9173036" cy="1658474"/>
                <a:chOff x="394181" y="998931"/>
                <a:chExt cx="9173036" cy="1658474"/>
              </a:xfrm>
            </p:grpSpPr>
            <p:grpSp>
              <p:nvGrpSpPr>
                <p:cNvPr id="5" name="グループ化 4"/>
                <p:cNvGrpSpPr/>
                <p:nvPr/>
              </p:nvGrpSpPr>
              <p:grpSpPr>
                <a:xfrm>
                  <a:off x="394181" y="998931"/>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400" y="4570464"/>
                      <a:ext cx="5139548"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～再生可能エネルギー電気をはじめとした環境保全の取組み推進～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再生可能エネルギー実質</a:t>
                      </a:r>
                      <a:r>
                        <a:rPr kumimoji="1" lang="en-US" altLang="ja-JP" sz="1400" b="1" dirty="0">
                          <a:latin typeface="Meiryo UI" panose="020B0604030504040204" pitchFamily="50" charset="-128"/>
                          <a:ea typeface="Meiryo UI" panose="020B0604030504040204" pitchFamily="50" charset="-128"/>
                        </a:rPr>
                        <a:t>100%</a:t>
                      </a:r>
                      <a:r>
                        <a:rPr kumimoji="1" lang="ja-JP" altLang="en-US" sz="1400" b="1" dirty="0">
                          <a:latin typeface="Meiryo UI" panose="020B0604030504040204" pitchFamily="50" charset="-128"/>
                          <a:ea typeface="Meiryo UI" panose="020B0604030504040204" pitchFamily="50" charset="-128"/>
                        </a:rPr>
                        <a:t>「おおさか</a:t>
                      </a:r>
                      <a:r>
                        <a:rPr kumimoji="1" lang="en-US" altLang="ja-JP" sz="1400" b="1" dirty="0">
                          <a:latin typeface="Meiryo UI" panose="020B0604030504040204" pitchFamily="50" charset="-128"/>
                          <a:ea typeface="Meiryo UI" panose="020B0604030504040204" pitchFamily="50" charset="-128"/>
                        </a:rPr>
                        <a:t>eco</a:t>
                      </a:r>
                      <a:r>
                        <a:rPr kumimoji="1" lang="ja-JP" altLang="en-US" sz="1400" b="1" dirty="0">
                          <a:latin typeface="Meiryo UI" panose="020B0604030504040204" pitchFamily="50" charset="-128"/>
                          <a:ea typeface="Meiryo UI" panose="020B0604030504040204" pitchFamily="50" charset="-128"/>
                        </a:rPr>
                        <a:t>でんき」</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・大阪独自プランとして「おおさか</a:t>
                      </a:r>
                      <a:r>
                        <a:rPr kumimoji="1" lang="en-US" altLang="ja-JP" sz="900" dirty="0">
                          <a:latin typeface="Meiryo UI" panose="020B0604030504040204" pitchFamily="50" charset="-128"/>
                          <a:ea typeface="Meiryo UI" panose="020B0604030504040204" pitchFamily="50" charset="-128"/>
                        </a:rPr>
                        <a:t>eco</a:t>
                      </a:r>
                      <a:r>
                        <a:rPr kumimoji="1" lang="ja-JP" altLang="en-US" sz="900" dirty="0">
                          <a:latin typeface="Meiryo UI" panose="020B0604030504040204" pitchFamily="50" charset="-128"/>
                          <a:ea typeface="Meiryo UI" panose="020B0604030504040204" pitchFamily="50" charset="-128"/>
                        </a:rPr>
                        <a:t>でんき」を立ち上げ、再生可能エネルギーの普及を実施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・電気料金の一部を「大阪府環境保全基金」へ寄附することで、府域の環境関連事業に活用</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・府民の脱炭素への意識改革・行動変容を図るため、期間限定で新規入会するとポイント付与を実施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p:txBody>
                </p:sp>
              </p:gr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2" y="3249068"/>
                    <a:ext cx="1801249" cy="1034192"/>
                  </a:xfrm>
                  <a:prstGeom prst="rect">
                    <a:avLst/>
                  </a:prstGeom>
                </p:spPr>
              </p:pic>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022" y="2808592"/>
                    <a:ext cx="2229543" cy="406741"/>
                  </a:xfrm>
                  <a:prstGeom prst="rect">
                    <a:avLst/>
                  </a:prstGeom>
                </p:spPr>
              </p:pic>
            </p:grpSp>
            <p:pic>
              <p:nvPicPr>
                <p:cNvPr id="44" name="図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63325" y="2209986"/>
                  <a:ext cx="742977" cy="410478"/>
                </a:xfrm>
                <a:prstGeom prst="rect">
                  <a:avLst/>
                </a:prstGeom>
              </p:spPr>
            </p:pic>
            <p:pic>
              <p:nvPicPr>
                <p:cNvPr id="45" name="図 44">
                  <a:extLst>
                    <a:ext uri="{FF2B5EF4-FFF2-40B4-BE49-F238E27FC236}">
                      <a16:creationId xmlns:a16="http://schemas.microsoft.com/office/drawing/2014/main" id="{3BAB4427-3E01-4E4A-8080-2BAE30CC32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5549" y="2252295"/>
                  <a:ext cx="1034557" cy="345590"/>
                </a:xfrm>
                <a:prstGeom prst="rect">
                  <a:avLst/>
                </a:prstGeom>
              </p:spPr>
            </p:pic>
            <p:sp>
              <p:nvSpPr>
                <p:cNvPr id="46" name="テキスト ボックス 45">
                  <a:extLst>
                    <a:ext uri="{FF2B5EF4-FFF2-40B4-BE49-F238E27FC236}">
                      <a16:creationId xmlns:a16="http://schemas.microsoft.com/office/drawing/2014/main" id="{08216D05-AF4B-4F91-BC9F-E2A9B6CF3F5C}"/>
                    </a:ext>
                  </a:extLst>
                </p:cNvPr>
                <p:cNvSpPr txBox="1"/>
                <p:nvPr/>
              </p:nvSpPr>
              <p:spPr>
                <a:xfrm>
                  <a:off x="1893715" y="2264829"/>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grpSp>
          <p:pic>
            <p:nvPicPr>
              <p:cNvPr id="12" name="図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27666" y="1088357"/>
                <a:ext cx="1657517" cy="1405065"/>
              </a:xfrm>
              <a:prstGeom prst="rect">
                <a:avLst/>
              </a:prstGeom>
            </p:spPr>
          </p:pic>
        </p:grpSp>
        <p:sp>
          <p:nvSpPr>
            <p:cNvPr id="63" name="角丸四角形 25"/>
            <p:cNvSpPr/>
            <p:nvPr/>
          </p:nvSpPr>
          <p:spPr>
            <a:xfrm>
              <a:off x="398779" y="992229"/>
              <a:ext cx="272667" cy="167137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grpSp>
        <p:nvGrpSpPr>
          <p:cNvPr id="29" name="グループ化 28"/>
          <p:cNvGrpSpPr/>
          <p:nvPr/>
        </p:nvGrpSpPr>
        <p:grpSpPr>
          <a:xfrm>
            <a:off x="394181" y="2708548"/>
            <a:ext cx="9173036" cy="1677420"/>
            <a:chOff x="394181" y="2708548"/>
            <a:chExt cx="9173036" cy="1677420"/>
          </a:xfrm>
        </p:grpSpPr>
        <p:grpSp>
          <p:nvGrpSpPr>
            <p:cNvPr id="18" name="グループ化 17"/>
            <p:cNvGrpSpPr/>
            <p:nvPr/>
          </p:nvGrpSpPr>
          <p:grpSpPr>
            <a:xfrm>
              <a:off x="394181" y="2718043"/>
              <a:ext cx="9173036" cy="1659085"/>
              <a:chOff x="394181" y="2718043"/>
              <a:chExt cx="9173036" cy="1659085"/>
            </a:xfrm>
          </p:grpSpPr>
          <p:grpSp>
            <p:nvGrpSpPr>
              <p:cNvPr id="15" name="グループ化 14"/>
              <p:cNvGrpSpPr/>
              <p:nvPr/>
            </p:nvGrpSpPr>
            <p:grpSpPr>
              <a:xfrm>
                <a:off x="394181" y="2718043"/>
                <a:ext cx="9173036" cy="1658474"/>
                <a:chOff x="394181" y="2718043"/>
                <a:chExt cx="9173036" cy="1658474"/>
              </a:xfrm>
            </p:grpSpPr>
            <p:grpSp>
              <p:nvGrpSpPr>
                <p:cNvPr id="4" name="グループ化 3"/>
                <p:cNvGrpSpPr/>
                <p:nvPr/>
              </p:nvGrpSpPr>
              <p:grpSpPr>
                <a:xfrm>
                  <a:off x="394181" y="2718043"/>
                  <a:ext cx="9173036" cy="1658474"/>
                  <a:chOff x="394181" y="1016243"/>
                  <a:chExt cx="9173036" cy="1658474"/>
                </a:xfrm>
              </p:grpSpPr>
              <p:grpSp>
                <p:nvGrpSpPr>
                  <p:cNvPr id="22" name="グループ化 21"/>
                  <p:cNvGrpSpPr/>
                  <p:nvPr/>
                </p:nvGrpSpPr>
                <p:grpSpPr>
                  <a:xfrm>
                    <a:off x="394181" y="1016243"/>
                    <a:ext cx="9173036" cy="1658474"/>
                    <a:chOff x="394181" y="1059785"/>
                    <a:chExt cx="9173036" cy="1658474"/>
                  </a:xfrm>
                </p:grpSpPr>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7401" y="1121361"/>
                      <a:ext cx="5129930" cy="1523494"/>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～カーボンニュートラル実現に向けたゼロエミッション車の普及促進～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府民・府域自治体職員を対象とした乗車及び給電体験の実施</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・自動車から排出される二酸化炭素等の削減を図ることを目的として、ゼロエミッション車</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電気自動車・プラグインハイブリッド自動車・燃料電池自動車</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等の普及を促進</a:t>
                      </a:r>
                    </a:p>
                    <a:p>
                      <a:pPr>
                        <a:spcBef>
                          <a:spcPts val="300"/>
                        </a:spcBef>
                      </a:pPr>
                      <a:r>
                        <a:rPr kumimoji="1" lang="ja-JP" altLang="en-US" sz="900" dirty="0">
                          <a:latin typeface="Meiryo UI" panose="020B0604030504040204" pitchFamily="50" charset="-128"/>
                          <a:ea typeface="Meiryo UI" panose="020B0604030504040204" pitchFamily="50" charset="-128"/>
                        </a:rPr>
                        <a:t>　 ・大阪府民を対象に、</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月の防災月間を中心としてゼロエミッション車の 乗車キャンペーンを実施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・大阪府域自治体職員を対象としたゼロエミッション車の</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セミナー及び乗車・給電体験を実施</a:t>
                      </a:r>
                      <a:endParaRPr kumimoji="1" lang="en-US" altLang="ja-JP" sz="900" dirty="0">
                        <a:latin typeface="Meiryo UI" panose="020B0604030504040204" pitchFamily="50" charset="-128"/>
                        <a:ea typeface="Meiryo UI" panose="020B0604030504040204" pitchFamily="50" charset="-128"/>
                      </a:endParaRPr>
                    </a:p>
                  </p:txBody>
                </p:sp>
              </p:grpSp>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5636" y="2313146"/>
                    <a:ext cx="953169" cy="317723"/>
                  </a:xfrm>
                  <a:prstGeom prst="rect">
                    <a:avLst/>
                  </a:prstGeom>
                </p:spPr>
              </p:pic>
            </p:grpSp>
            <p:pic>
              <p:nvPicPr>
                <p:cNvPr id="43" name="図 42"/>
                <p:cNvPicPr>
                  <a:picLocks noChangeAspect="1"/>
                </p:cNvPicPr>
                <p:nvPr/>
              </p:nvPicPr>
              <p:blipFill rotWithShape="1">
                <a:blip r:embed="rId9" cstate="hqprint">
                  <a:extLst>
                    <a:ext uri="{28A0092B-C50C-407E-A947-70E740481C1C}">
                      <a14:useLocalDpi xmlns:a14="http://schemas.microsoft.com/office/drawing/2010/main" val="0"/>
                    </a:ext>
                  </a:extLst>
                </a:blip>
                <a:srcRect l="8912" t="16157" r="-16" b="5984"/>
                <a:stretch/>
              </p:blipFill>
              <p:spPr>
                <a:xfrm>
                  <a:off x="5810592" y="2966814"/>
                  <a:ext cx="1907526" cy="1222626"/>
                </a:xfrm>
                <a:prstGeom prst="rect">
                  <a:avLst/>
                </a:prstGeom>
              </p:spPr>
            </p:pic>
            <p:pic>
              <p:nvPicPr>
                <p:cNvPr id="47" name="図 46"/>
                <p:cNvPicPr>
                  <a:picLocks noChangeAspect="1"/>
                </p:cNvPicPr>
                <p:nvPr/>
              </p:nvPicPr>
              <p:blipFill rotWithShape="1">
                <a:blip r:embed="rId10" cstate="hqprint">
                  <a:extLst>
                    <a:ext uri="{28A0092B-C50C-407E-A947-70E740481C1C}">
                      <a14:useLocalDpi xmlns:a14="http://schemas.microsoft.com/office/drawing/2010/main" val="0"/>
                    </a:ext>
                  </a:extLst>
                </a:blip>
                <a:srcRect l="22159" t="10984" r="2713" b="15570"/>
                <a:stretch/>
              </p:blipFill>
              <p:spPr>
                <a:xfrm>
                  <a:off x="7775227" y="2978424"/>
                  <a:ext cx="1696205" cy="1225935"/>
                </a:xfrm>
                <a:prstGeom prst="rect">
                  <a:avLst/>
                </a:prstGeom>
              </p:spPr>
            </p:pic>
          </p:grpSp>
          <p:pic>
            <p:nvPicPr>
              <p:cNvPr id="6" name="図 5"/>
              <p:cNvPicPr>
                <a:picLocks noChangeAspect="1"/>
              </p:cNvPicPr>
              <p:nvPr/>
            </p:nvPicPr>
            <p:blipFill rotWithShape="1">
              <a:blip r:embed="rId11" cstate="hqprint">
                <a:extLst>
                  <a:ext uri="{28A0092B-C50C-407E-A947-70E740481C1C}">
                    <a14:useLocalDpi xmlns:a14="http://schemas.microsoft.com/office/drawing/2010/main" val="0"/>
                  </a:ext>
                </a:extLst>
              </a:blip>
              <a:srcRect t="23065" b="16373"/>
              <a:stretch/>
            </p:blipFill>
            <p:spPr>
              <a:xfrm>
                <a:off x="3307017" y="3942413"/>
                <a:ext cx="878963" cy="434715"/>
              </a:xfrm>
              <a:prstGeom prst="rect">
                <a:avLst/>
              </a:prstGeom>
            </p:spPr>
          </p:pic>
        </p:grpSp>
        <p:sp>
          <p:nvSpPr>
            <p:cNvPr id="64" name="角丸四角形 25"/>
            <p:cNvSpPr/>
            <p:nvPr/>
          </p:nvSpPr>
          <p:spPr>
            <a:xfrm>
              <a:off x="397765" y="2708548"/>
              <a:ext cx="272667" cy="1677420"/>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grpSp>
        <p:nvGrpSpPr>
          <p:cNvPr id="30" name="グループ化 29"/>
          <p:cNvGrpSpPr/>
          <p:nvPr/>
        </p:nvGrpSpPr>
        <p:grpSpPr>
          <a:xfrm>
            <a:off x="394181" y="4439398"/>
            <a:ext cx="9173036" cy="1669641"/>
            <a:chOff x="394181" y="4439398"/>
            <a:chExt cx="9173036" cy="1669641"/>
          </a:xfrm>
        </p:grpSpPr>
        <p:grpSp>
          <p:nvGrpSpPr>
            <p:cNvPr id="17" name="グループ化 16"/>
            <p:cNvGrpSpPr/>
            <p:nvPr/>
          </p:nvGrpSpPr>
          <p:grpSpPr>
            <a:xfrm>
              <a:off x="394181" y="4448626"/>
              <a:ext cx="9173036" cy="1658474"/>
              <a:chOff x="394181" y="4448626"/>
              <a:chExt cx="9173036" cy="1658474"/>
            </a:xfrm>
          </p:grpSpPr>
          <p:grpSp>
            <p:nvGrpSpPr>
              <p:cNvPr id="14" name="グループ化 13"/>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sp>
              <p:nvSpPr>
                <p:cNvPr id="35" name="テキスト ボックス 34"/>
                <p:cNvSpPr txBox="1"/>
                <p:nvPr/>
              </p:nvSpPr>
              <p:spPr>
                <a:xfrm>
                  <a:off x="607400" y="4524309"/>
                  <a:ext cx="5399235"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～食品ロス削減に向けた取組みの推進～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店舗を活用した消費者の行動変容促進</a:t>
                  </a:r>
                  <a:endParaRPr kumimoji="1" lang="en-US" altLang="ja-JP" sz="1400" b="1" dirty="0">
                    <a:latin typeface="Meiryo UI" panose="020B0604030504040204" pitchFamily="50" charset="-128"/>
                    <a:ea typeface="Meiryo UI" panose="020B0604030504040204" pitchFamily="50" charset="-128"/>
                  </a:endParaRPr>
                </a:p>
                <a:p>
                  <a:pPr>
                    <a:spcBef>
                      <a:spcPts val="277"/>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・「食品ロス削減ネットワーク懇話会」の構成員として府が行う消費者向け食品ロス削減実証実験に参画</a:t>
                  </a:r>
                  <a:endParaRPr kumimoji="1" lang="en-US" altLang="ja-JP" sz="900" dirty="0">
                    <a:latin typeface="Meiryo UI" panose="020B0604030504040204" pitchFamily="50" charset="-128"/>
                    <a:ea typeface="Meiryo UI" panose="020B0604030504040204" pitchFamily="50" charset="-128"/>
                  </a:endParaRPr>
                </a:p>
                <a:p>
                  <a:pPr>
                    <a:spcBef>
                      <a:spcPts val="277"/>
                    </a:spcBef>
                  </a:pPr>
                  <a:r>
                    <a:rPr kumimoji="1" lang="ja-JP" altLang="en-US" sz="900" dirty="0">
                      <a:latin typeface="Meiryo UI" panose="020B0604030504040204" pitchFamily="50" charset="-128"/>
                      <a:ea typeface="Meiryo UI" panose="020B0604030504040204" pitchFamily="50" charset="-128"/>
                    </a:rPr>
                    <a:t>　　　従業員とともに食品ロス削減手法を検討し、実際の店舗での売りきり、購入後の使いきりなどの取組みを試行</a:t>
                  </a:r>
                  <a:endParaRPr kumimoji="1" lang="en-US" altLang="ja-JP" sz="900" dirty="0">
                    <a:latin typeface="Meiryo UI" panose="020B0604030504040204" pitchFamily="50" charset="-128"/>
                    <a:ea typeface="Meiryo UI" panose="020B0604030504040204" pitchFamily="50" charset="-128"/>
                  </a:endParaRPr>
                </a:p>
                <a:p>
                  <a:pPr>
                    <a:spcBef>
                      <a:spcPts val="277"/>
                    </a:spcBef>
                  </a:pPr>
                  <a:r>
                    <a:rPr kumimoji="1" lang="ja-JP" altLang="en-US" sz="900" dirty="0">
                      <a:latin typeface="Meiryo UI" panose="020B0604030504040204" pitchFamily="50" charset="-128"/>
                      <a:ea typeface="Meiryo UI" panose="020B0604030504040204" pitchFamily="50" charset="-128"/>
                    </a:rPr>
                    <a:t>　 ・消費者の行動変容の効果等の検証や、大学生による店内啓発イベントを開催</a:t>
                  </a:r>
                  <a:endParaRPr kumimoji="1" lang="en-US" altLang="ja-JP" sz="900" dirty="0">
                    <a:latin typeface="Meiryo UI" panose="020B0604030504040204" pitchFamily="50" charset="-128"/>
                    <a:ea typeface="Meiryo UI" panose="020B0604030504040204" pitchFamily="50" charset="-128"/>
                  </a:endParaRPr>
                </a:p>
                <a:p>
                  <a:pPr>
                    <a:spcBef>
                      <a:spcPts val="277"/>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来店者意識調査</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アンケート回答者：</a:t>
                  </a:r>
                  <a:r>
                    <a:rPr kumimoji="1" lang="en-US" altLang="ja-JP" sz="900" dirty="0">
                      <a:latin typeface="Meiryo UI" panose="020B0604030504040204" pitchFamily="50" charset="-128"/>
                      <a:ea typeface="Meiryo UI" panose="020B0604030504040204" pitchFamily="50" charset="-128"/>
                    </a:rPr>
                    <a:t>252</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0140" y="5618981"/>
                  <a:ext cx="567323" cy="425937"/>
                </a:xfrm>
                <a:prstGeom prst="rect">
                  <a:avLst/>
                </a:prstGeom>
              </p:spPr>
            </p:pic>
          </p:grpSp>
          <p:pic>
            <p:nvPicPr>
              <p:cNvPr id="52" name="図 51">
                <a:extLst>
                  <a:ext uri="{FF2B5EF4-FFF2-40B4-BE49-F238E27FC236}">
                    <a16:creationId xmlns:a16="http://schemas.microsoft.com/office/drawing/2014/main" id="{3BAB4427-3E01-4E4A-8080-2BAE30CC32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13354" y="5669488"/>
                <a:ext cx="1034557" cy="345590"/>
              </a:xfrm>
              <a:prstGeom prst="rect">
                <a:avLst/>
              </a:prstGeom>
            </p:spPr>
          </p:pic>
          <p:sp>
            <p:nvSpPr>
              <p:cNvPr id="54" name="テキスト ボックス 53">
                <a:extLst>
                  <a:ext uri="{FF2B5EF4-FFF2-40B4-BE49-F238E27FC236}">
                    <a16:creationId xmlns:a16="http://schemas.microsoft.com/office/drawing/2014/main" id="{08216D05-AF4B-4F91-BC9F-E2A9B6CF3F5C}"/>
                  </a:ext>
                </a:extLst>
              </p:cNvPr>
              <p:cNvSpPr txBox="1"/>
              <p:nvPr/>
            </p:nvSpPr>
            <p:spPr>
              <a:xfrm>
                <a:off x="5459002" y="5668220"/>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pic>
            <p:nvPicPr>
              <p:cNvPr id="55" name="図 5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69824" y="4550366"/>
                <a:ext cx="1119080" cy="1492107"/>
              </a:xfrm>
              <a:prstGeom prst="rect">
                <a:avLst/>
              </a:prstGeom>
            </p:spPr>
          </p:pic>
          <p:pic>
            <p:nvPicPr>
              <p:cNvPr id="56" name="図 55"/>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808942" y="4749807"/>
                <a:ext cx="1561599" cy="1101312"/>
              </a:xfrm>
              <a:prstGeom prst="rect">
                <a:avLst/>
              </a:prstGeom>
            </p:spPr>
          </p:pic>
          <p:pic>
            <p:nvPicPr>
              <p:cNvPr id="57" name="図 5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06392" y="4637440"/>
                <a:ext cx="906123" cy="646672"/>
              </a:xfrm>
              <a:prstGeom prst="rect">
                <a:avLst/>
              </a:prstGeom>
            </p:spPr>
          </p:pic>
        </p:grpSp>
        <p:sp>
          <p:nvSpPr>
            <p:cNvPr id="65" name="角丸四角形 25"/>
            <p:cNvSpPr/>
            <p:nvPr/>
          </p:nvSpPr>
          <p:spPr>
            <a:xfrm>
              <a:off x="397765" y="4439398"/>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64817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53" name="正方形/長方形 52"/>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あいおいニッセイ同和損保</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アース製薬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/FC</a:t>
            </a:r>
            <a:r>
              <a:rPr kumimoji="1" lang="ja-JP" altLang="en-US" sz="800" dirty="0">
                <a:solidFill>
                  <a:schemeClr val="bg1"/>
                </a:solidFill>
                <a:latin typeface="Meiryo UI" panose="020B0604030504040204" pitchFamily="50" charset="-128"/>
                <a:ea typeface="Meiryo UI" panose="020B0604030504040204" pitchFamily="50" charset="-128"/>
              </a:rPr>
              <a:t>大阪</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大阪いずみ市民生協</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大阪地区トヨタ各社</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関西ぱど</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近畿大学</a:t>
            </a:r>
            <a:r>
              <a:rPr kumimoji="1" lang="en-US" altLang="ja-JP" sz="800" dirty="0">
                <a:solidFill>
                  <a:schemeClr val="bg1"/>
                </a:solidFill>
                <a:latin typeface="Meiryo UI" panose="020B0604030504040204" pitchFamily="50" charset="-128"/>
                <a:ea typeface="Meiryo UI" panose="020B0604030504040204" pitchFamily="50" charset="-128"/>
              </a:rPr>
              <a:t>/KDDI/</a:t>
            </a:r>
            <a:r>
              <a:rPr kumimoji="1" lang="ja-JP" altLang="en-US" sz="800" dirty="0">
                <a:solidFill>
                  <a:schemeClr val="bg1"/>
                </a:solidFill>
                <a:latin typeface="Meiryo UI" panose="020B0604030504040204" pitchFamily="50" charset="-128"/>
                <a:ea typeface="Meiryo UI" panose="020B0604030504040204" pitchFamily="50" charset="-128"/>
              </a:rPr>
              <a:t>上新電機</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住友生命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ソフトバンク</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p>
          <a:p>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ダスキン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東京海上日動</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中西金属工業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南海電気鉄道</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日産大阪販売</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日本生命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ハークスレイ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三井住友海上</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三井不動産</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明治安田生命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ユー・エス・ジェイ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読売新聞</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りそな銀行</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ローソン</a:t>
            </a:r>
          </a:p>
        </p:txBody>
      </p:sp>
      <p:sp>
        <p:nvSpPr>
          <p:cNvPr id="18" name="スライド番号プレースホルダー 17"/>
          <p:cNvSpPr>
            <a:spLocks noGrp="1"/>
          </p:cNvSpPr>
          <p:nvPr>
            <p:ph type="sldNum" sz="quarter" idx="12"/>
          </p:nvPr>
        </p:nvSpPr>
        <p:spPr>
          <a:xfrm>
            <a:off x="7677150" y="6492663"/>
            <a:ext cx="2228850" cy="365125"/>
          </a:xfrm>
        </p:spPr>
        <p:txBody>
          <a:bodyPr/>
          <a:lstStyle/>
          <a:p>
            <a:fld id="{06FEDF93-2BFD-41CA-ABC7-B039102F3792}" type="slidenum">
              <a:rPr lang="en-US" altLang="ja-JP" smtClean="0"/>
              <a:pPr/>
              <a:t>10</a:t>
            </a:fld>
            <a:endParaRPr lang="ja-JP" altLang="en-US" dirty="0"/>
          </a:p>
        </p:txBody>
      </p:sp>
      <p:grpSp>
        <p:nvGrpSpPr>
          <p:cNvPr id="15" name="グループ化 14"/>
          <p:cNvGrpSpPr/>
          <p:nvPr/>
        </p:nvGrpSpPr>
        <p:grpSpPr>
          <a:xfrm>
            <a:off x="394181" y="2726745"/>
            <a:ext cx="9173036" cy="1658474"/>
            <a:chOff x="394181" y="2726745"/>
            <a:chExt cx="9173036" cy="1658474"/>
          </a:xfrm>
        </p:grpSpPr>
        <p:grpSp>
          <p:nvGrpSpPr>
            <p:cNvPr id="27" name="グループ化 26"/>
            <p:cNvGrpSpPr/>
            <p:nvPr/>
          </p:nvGrpSpPr>
          <p:grpSpPr>
            <a:xfrm>
              <a:off x="394181" y="2726745"/>
              <a:ext cx="9173036" cy="1658474"/>
              <a:chOff x="394181" y="2726745"/>
              <a:chExt cx="9173036" cy="1658474"/>
            </a:xfrm>
          </p:grpSpPr>
          <p:grpSp>
            <p:nvGrpSpPr>
              <p:cNvPr id="24" name="グループ化 23">
                <a:extLst>
                  <a:ext uri="{FF2B5EF4-FFF2-40B4-BE49-F238E27FC236}">
                    <a16:creationId xmlns:a16="http://schemas.microsoft.com/office/drawing/2014/main" id="{E791A563-F436-4943-AB62-7A6AC9A7D695}"/>
                  </a:ext>
                </a:extLst>
              </p:cNvPr>
              <p:cNvGrpSpPr/>
              <p:nvPr/>
            </p:nvGrpSpPr>
            <p:grpSpPr>
              <a:xfrm>
                <a:off x="394181" y="2726745"/>
                <a:ext cx="9173036" cy="1658474"/>
                <a:chOff x="394181" y="2726745"/>
                <a:chExt cx="9173036" cy="1658474"/>
              </a:xfrm>
            </p:grpSpPr>
            <p:grpSp>
              <p:nvGrpSpPr>
                <p:cNvPr id="17" name="グループ化 16"/>
                <p:cNvGrpSpPr/>
                <p:nvPr/>
              </p:nvGrpSpPr>
              <p:grpSpPr>
                <a:xfrm>
                  <a:off x="394181" y="2726745"/>
                  <a:ext cx="9173036" cy="1658474"/>
                  <a:chOff x="394181" y="2726745"/>
                  <a:chExt cx="9173036" cy="1658474"/>
                </a:xfrm>
              </p:grpSpPr>
              <p:grpSp>
                <p:nvGrpSpPr>
                  <p:cNvPr id="14" name="グループ化 13"/>
                  <p:cNvGrpSpPr/>
                  <p:nvPr/>
                </p:nvGrpSpPr>
                <p:grpSpPr>
                  <a:xfrm>
                    <a:off x="394181" y="2726745"/>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400" y="4570464"/>
                        <a:ext cx="5570756" cy="1169551"/>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～安全なまちづくりの推進～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防犯・防災イベント等の取組みによる普及啓発</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・企業イベントにおける防災意識の向上のための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ブースの出展や、津波・高波ステーションにおける防災教育の実施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・商業施設における特殊詐欺被害防止、「こども</a:t>
                        </a:r>
                        <a:r>
                          <a:rPr kumimoji="1" lang="en-US" altLang="ja-JP" sz="900" dirty="0">
                            <a:latin typeface="Meiryo UI" panose="020B0604030504040204" pitchFamily="50" charset="-128"/>
                            <a:ea typeface="Meiryo UI" panose="020B0604030504040204" pitchFamily="50" charset="-128"/>
                          </a:rPr>
                          <a:t>110</a:t>
                        </a:r>
                        <a:r>
                          <a:rPr kumimoji="1" lang="ja-JP" altLang="en-US" sz="900" dirty="0">
                            <a:latin typeface="Meiryo UI" panose="020B0604030504040204" pitchFamily="50" charset="-128"/>
                            <a:ea typeface="Meiryo UI" panose="020B0604030504040204" pitchFamily="50" charset="-128"/>
                          </a:rPr>
                          <a:t>番」運動普及に向けた啓発イベント、防犯教室等を開催</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啓発イベント</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実施回数：６回、来場者のべ</a:t>
                        </a:r>
                        <a:r>
                          <a:rPr kumimoji="1" lang="en-US" altLang="ja-JP" sz="900" dirty="0">
                            <a:latin typeface="Meiryo UI" panose="020B0604030504040204" pitchFamily="50" charset="-128"/>
                            <a:ea typeface="Meiryo UI" panose="020B0604030504040204" pitchFamily="50" charset="-128"/>
                          </a:rPr>
                          <a:t>2,300</a:t>
                        </a:r>
                        <a:r>
                          <a:rPr kumimoji="1" lang="ja-JP" altLang="en-US" sz="900" dirty="0">
                            <a:latin typeface="Meiryo UI" panose="020B0604030504040204" pitchFamily="50" charset="-128"/>
                            <a:ea typeface="Meiryo UI" panose="020B0604030504040204" pitchFamily="50" charset="-128"/>
                          </a:rPr>
                          <a:t>名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防犯教室</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回、参加者 </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grpSp>
                <p:pic>
                  <p:nvPicPr>
                    <p:cNvPr id="2" name="図 1"/>
                    <p:cNvPicPr>
                      <a:picLocks noChangeAspect="1"/>
                    </p:cNvPicPr>
                    <p:nvPr/>
                  </p:nvPicPr>
                  <p:blipFill rotWithShape="1">
                    <a:blip r:embed="rId3" cstate="hqprint">
                      <a:extLst>
                        <a:ext uri="{28A0092B-C50C-407E-A947-70E740481C1C}">
                          <a14:useLocalDpi xmlns:a14="http://schemas.microsoft.com/office/drawing/2010/main" val="0"/>
                        </a:ext>
                      </a:extLst>
                    </a:blip>
                    <a:srcRect r="12919"/>
                    <a:stretch/>
                  </p:blipFill>
                  <p:spPr>
                    <a:xfrm>
                      <a:off x="7824003" y="2918847"/>
                      <a:ext cx="1614952" cy="1236368"/>
                    </a:xfrm>
                    <a:prstGeom prst="rect">
                      <a:avLst/>
                    </a:prstGeom>
                  </p:spPr>
                </p:pic>
                <p:pic>
                  <p:nvPicPr>
                    <p:cNvPr id="25" name="図 24"/>
                    <p:cNvPicPr>
                      <a:picLocks noChangeAspect="1"/>
                    </p:cNvPicPr>
                    <p:nvPr/>
                  </p:nvPicPr>
                  <p:blipFill>
                    <a:blip r:embed="rId4"/>
                    <a:stretch>
                      <a:fillRect/>
                    </a:stretch>
                  </p:blipFill>
                  <p:spPr>
                    <a:xfrm>
                      <a:off x="836045" y="4053253"/>
                      <a:ext cx="716417" cy="211898"/>
                    </a:xfrm>
                    <a:prstGeom prst="rect">
                      <a:avLst/>
                    </a:prstGeom>
                  </p:spPr>
                </p:pic>
                <p:pic>
                  <p:nvPicPr>
                    <p:cNvPr id="26" name="図 25"/>
                    <p:cNvPicPr>
                      <a:picLocks noChangeAspect="1"/>
                    </p:cNvPicPr>
                    <p:nvPr/>
                  </p:nvPicPr>
                  <p:blipFill rotWithShape="1">
                    <a:blip r:embed="rId5">
                      <a:extLst>
                        <a:ext uri="{28A0092B-C50C-407E-A947-70E740481C1C}">
                          <a14:useLocalDpi xmlns:a14="http://schemas.microsoft.com/office/drawing/2010/main" val="0"/>
                        </a:ext>
                      </a:extLst>
                    </a:blip>
                    <a:srcRect t="30001" b="29499"/>
                    <a:stretch/>
                  </p:blipFill>
                  <p:spPr>
                    <a:xfrm>
                      <a:off x="1538073" y="4037686"/>
                      <a:ext cx="583427" cy="236288"/>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4926" y="4069008"/>
                      <a:ext cx="919202" cy="188437"/>
                    </a:xfrm>
                    <a:prstGeom prst="rect">
                      <a:avLst/>
                    </a:prstGeom>
                  </p:spPr>
                </p:pic>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3231" y="4018719"/>
                      <a:ext cx="779757" cy="246504"/>
                    </a:xfrm>
                    <a:prstGeom prst="rect">
                      <a:avLst/>
                    </a:prstGeom>
                  </p:spPr>
                </p:pic>
              </p:grpSp>
              <p:pic>
                <p:nvPicPr>
                  <p:cNvPr id="41" name="図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5594" y="4042307"/>
                    <a:ext cx="740761" cy="215147"/>
                  </a:xfrm>
                  <a:prstGeom prst="rect">
                    <a:avLst/>
                  </a:prstGeom>
                </p:spPr>
              </p:pic>
            </p:grpSp>
            <p:pic>
              <p:nvPicPr>
                <p:cNvPr id="23" name="図 22" descr="ロゴ&#10;&#10;自動的に生成された説明">
                  <a:extLst>
                    <a:ext uri="{FF2B5EF4-FFF2-40B4-BE49-F238E27FC236}">
                      <a16:creationId xmlns:a16="http://schemas.microsoft.com/office/drawing/2014/main" id="{C9C920E8-0FB5-45BF-B9AA-3BD1DC1BC6D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24871" b="16351"/>
                <a:stretch/>
              </p:blipFill>
              <p:spPr>
                <a:xfrm>
                  <a:off x="4635286" y="4030630"/>
                  <a:ext cx="619745" cy="246185"/>
                </a:xfrm>
                <a:prstGeom prst="rect">
                  <a:avLst/>
                </a:prstGeom>
              </p:spPr>
            </p:pic>
          </p:grpSp>
          <p:pic>
            <p:nvPicPr>
              <p:cNvPr id="44" name="図 43" descr="ロゴ&#10;&#10;自動的に生成された説明">
                <a:extLst>
                  <a:ext uri="{FF2B5EF4-FFF2-40B4-BE49-F238E27FC236}">
                    <a16:creationId xmlns:a16="http://schemas.microsoft.com/office/drawing/2014/main" id="{6584ACBB-1D2D-4559-AB82-C40A390D4C54}"/>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8911" t="32030" r="9268" b="31314"/>
              <a:stretch/>
            </p:blipFill>
            <p:spPr>
              <a:xfrm>
                <a:off x="3129612" y="4036468"/>
                <a:ext cx="740761" cy="224273"/>
              </a:xfrm>
              <a:prstGeom prst="rect">
                <a:avLst/>
              </a:prstGeom>
            </p:spPr>
          </p:pic>
        </p:grpSp>
        <p:pic>
          <p:nvPicPr>
            <p:cNvPr id="19" name="図 18"/>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135483" y="2924105"/>
              <a:ext cx="1641479" cy="1231110"/>
            </a:xfrm>
            <a:prstGeom prst="rect">
              <a:avLst/>
            </a:prstGeom>
          </p:spPr>
        </p:pic>
      </p:grpSp>
      <p:grpSp>
        <p:nvGrpSpPr>
          <p:cNvPr id="31" name="グループ化 30"/>
          <p:cNvGrpSpPr/>
          <p:nvPr/>
        </p:nvGrpSpPr>
        <p:grpSpPr>
          <a:xfrm>
            <a:off x="394181" y="4448626"/>
            <a:ext cx="9173036" cy="1658474"/>
            <a:chOff x="394181" y="4448626"/>
            <a:chExt cx="9173036" cy="1658474"/>
          </a:xfrm>
        </p:grpSpPr>
        <p:grpSp>
          <p:nvGrpSpPr>
            <p:cNvPr id="42" name="グループ化 41">
              <a:extLst>
                <a:ext uri="{FF2B5EF4-FFF2-40B4-BE49-F238E27FC236}">
                  <a16:creationId xmlns:a16="http://schemas.microsoft.com/office/drawing/2014/main" id="{B651D2F7-9F93-48D9-8AA4-DC2AE9298E30}"/>
                </a:ext>
              </a:extLst>
            </p:cNvPr>
            <p:cNvGrpSpPr/>
            <p:nvPr/>
          </p:nvGrpSpPr>
          <p:grpSpPr>
            <a:xfrm>
              <a:off x="394181" y="4448626"/>
              <a:ext cx="9173036" cy="1658474"/>
              <a:chOff x="394181" y="4448626"/>
              <a:chExt cx="9173036" cy="1658474"/>
            </a:xfrm>
          </p:grpSpPr>
          <p:grpSp>
            <p:nvGrpSpPr>
              <p:cNvPr id="13" name="グループ化 12"/>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07400" y="2847393"/>
                    <a:ext cx="7270499" cy="1169551"/>
                  </a:xfrm>
                  <a:prstGeom prst="rect">
                    <a:avLst/>
                  </a:prstGeom>
                  <a:noFill/>
                </p:spPr>
                <p:txBody>
                  <a:bodyPr wrap="squar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～府民を消費者被害から守るための取組み支援～</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定期購入時の注意事項の啓発</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・インターネット購入の普及に伴い、消費生活センターへ寄せられる相談件数が増加している「定期購入」について、購入前の注意事項をちらしで啓発　</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・生命保険会社の営業職員や新聞への折込みを通じて、府民へ広く情報を提供　</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配布数</a:t>
                    </a:r>
                    <a:r>
                      <a:rPr kumimoji="1" lang="en-US" altLang="ja-JP" sz="900" dirty="0">
                        <a:latin typeface="Meiryo UI" panose="020B0604030504040204" pitchFamily="50" charset="-128"/>
                        <a:ea typeface="Meiryo UI" panose="020B0604030504040204" pitchFamily="50" charset="-128"/>
                      </a:rPr>
                      <a:t>】645,000</a:t>
                    </a:r>
                    <a:r>
                      <a:rPr kumimoji="1" lang="ja-JP" altLang="en-US" sz="900" dirty="0">
                        <a:latin typeface="Meiryo UI" panose="020B0604030504040204" pitchFamily="50" charset="-128"/>
                        <a:ea typeface="Meiryo UI" panose="020B0604030504040204" pitchFamily="50" charset="-128"/>
                      </a:rPr>
                      <a:t>枚以上</a:t>
                    </a:r>
                    <a:endParaRPr kumimoji="1" lang="en-US" altLang="ja-JP"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32" name="Picture 2" descr="\\G0000sv0ns501\d11485$\doc\05公民戦略連携デスク\090 HP掲載ファイル\大阪府庁HP更新用\包括連携協定の更新用\ロゴ\daiichi-life.jpg"/>
                <p:cNvPicPr>
                  <a:picLocks noChangeAspect="1" noChangeArrowheads="1"/>
                </p:cNvPicPr>
                <p:nvPr/>
              </p:nvPicPr>
              <p:blipFill rotWithShape="1">
                <a:blip r:embed="rId12" cstate="hqprint">
                  <a:extLst>
                    <a:ext uri="{28A0092B-C50C-407E-A947-70E740481C1C}">
                      <a14:useLocalDpi xmlns:a14="http://schemas.microsoft.com/office/drawing/2010/main" val="0"/>
                    </a:ext>
                  </a:extLst>
                </a:blip>
                <a:srcRect l="11495" t="13232" b="10435"/>
                <a:stretch/>
              </p:blipFill>
              <p:spPr bwMode="auto">
                <a:xfrm>
                  <a:off x="3436676" y="5594656"/>
                  <a:ext cx="868851" cy="4338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日本生命保険相互会社ロゴマーク"/>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6470" y="5685226"/>
                  <a:ext cx="1053921" cy="31970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G0000sv0ns501\d11485$\doc\05公民戦略連携デスク\090 HP掲載ファイル\大阪府庁HP更新用\包括連携協定の更新用\ロゴ\sumitomo-life.jpg"/>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2266615" y="5594656"/>
                  <a:ext cx="1140391" cy="39916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23014" y="4532643"/>
                  <a:ext cx="1081530" cy="1526865"/>
                </a:xfrm>
                <a:prstGeom prst="rect">
                  <a:avLst/>
                </a:prstGeom>
              </p:spPr>
            </p:pic>
          </p:grpSp>
          <p:pic>
            <p:nvPicPr>
              <p:cNvPr id="28" name="図 27" descr="ロゴ が含まれている画像&#10;&#10;自動的に生成された説明">
                <a:extLst>
                  <a:ext uri="{FF2B5EF4-FFF2-40B4-BE49-F238E27FC236}">
                    <a16:creationId xmlns:a16="http://schemas.microsoft.com/office/drawing/2014/main" id="{D10942F9-1F73-44C5-9F84-65813CBDC4A0}"/>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l="9489" t="37283" r="9124" b="31192"/>
              <a:stretch/>
            </p:blipFill>
            <p:spPr>
              <a:xfrm>
                <a:off x="6475328" y="5724963"/>
                <a:ext cx="1024315" cy="268139"/>
              </a:xfrm>
              <a:prstGeom prst="rect">
                <a:avLst/>
              </a:prstGeom>
            </p:spPr>
          </p:pic>
        </p:grpSp>
        <p:pic>
          <p:nvPicPr>
            <p:cNvPr id="51" name="図 50"/>
            <p:cNvPicPr>
              <a:picLocks noChangeAspect="1"/>
            </p:cNvPicPr>
            <p:nvPr/>
          </p:nvPicPr>
          <p:blipFill rotWithShape="1">
            <a:blip r:embed="rId17" cstate="hqprint">
              <a:extLst>
                <a:ext uri="{28A0092B-C50C-407E-A947-70E740481C1C}">
                  <a14:useLocalDpi xmlns:a14="http://schemas.microsoft.com/office/drawing/2010/main" val="0"/>
                </a:ext>
              </a:extLst>
            </a:blip>
            <a:srcRect l="2837" t="34668" r="3194" b="34932"/>
            <a:stretch/>
          </p:blipFill>
          <p:spPr>
            <a:xfrm>
              <a:off x="5319718" y="5733843"/>
              <a:ext cx="1106283" cy="241867"/>
            </a:xfrm>
            <a:prstGeom prst="rect">
              <a:avLst/>
            </a:prstGeom>
          </p:spPr>
        </p:pic>
      </p:grpSp>
      <p:grpSp>
        <p:nvGrpSpPr>
          <p:cNvPr id="16" name="グループ化 15"/>
          <p:cNvGrpSpPr/>
          <p:nvPr/>
        </p:nvGrpSpPr>
        <p:grpSpPr>
          <a:xfrm>
            <a:off x="394181" y="465236"/>
            <a:ext cx="9173036" cy="2218311"/>
            <a:chOff x="394181" y="465236"/>
            <a:chExt cx="9173036" cy="2218311"/>
          </a:xfrm>
        </p:grpSpPr>
        <p:grpSp>
          <p:nvGrpSpPr>
            <p:cNvPr id="22" name="グループ化 21"/>
            <p:cNvGrpSpPr/>
            <p:nvPr/>
          </p:nvGrpSpPr>
          <p:grpSpPr>
            <a:xfrm>
              <a:off x="394181" y="1016243"/>
              <a:ext cx="9173036" cy="1658474"/>
              <a:chOff x="394181" y="1059785"/>
              <a:chExt cx="9173036" cy="1658474"/>
            </a:xfrm>
          </p:grpSpPr>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7400" y="1131777"/>
                <a:ext cx="5158785"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～府民の防災意識の向上に向けた啓発～</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「災害体験</a:t>
                </a:r>
                <a:r>
                  <a:rPr kumimoji="1" lang="en-US" altLang="ja-JP" sz="1400" b="1" dirty="0">
                    <a:latin typeface="Meiryo UI" panose="020B0604030504040204" pitchFamily="50" charset="-128"/>
                    <a:ea typeface="Meiryo UI" panose="020B0604030504040204" pitchFamily="50" charset="-128"/>
                  </a:rPr>
                  <a:t>AR</a:t>
                </a:r>
                <a:r>
                  <a:rPr kumimoji="1" lang="ja-JP" altLang="en-US" sz="1400" b="1" dirty="0">
                    <a:latin typeface="Meiryo UI" panose="020B0604030504040204" pitchFamily="50" charset="-128"/>
                    <a:ea typeface="Meiryo UI" panose="020B0604030504040204" pitchFamily="50" charset="-128"/>
                  </a:rPr>
                  <a:t>」の活用</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・災害を疑似体験できるようにし、避難訓練など減災への活用を促すため、府が保有する「オープンデータ」に</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連動させた防災向けウェブサービス「災害体験</a:t>
                </a:r>
                <a:r>
                  <a:rPr kumimoji="1" lang="en-US" altLang="ja-JP" sz="900" dirty="0">
                    <a:latin typeface="Meiryo UI" panose="020B0604030504040204" pitchFamily="50" charset="-128"/>
                    <a:ea typeface="Meiryo UI" panose="020B0604030504040204" pitchFamily="50" charset="-128"/>
                  </a:rPr>
                  <a:t>AR</a:t>
                </a:r>
                <a:r>
                  <a:rPr kumimoji="1" lang="ja-JP" altLang="en-US" sz="900" dirty="0">
                    <a:latin typeface="Meiryo UI" panose="020B0604030504040204" pitchFamily="50" charset="-128"/>
                    <a:ea typeface="Meiryo UI" panose="020B0604030504040204" pitchFamily="50" charset="-128"/>
                  </a:rPr>
                  <a:t>」を開発</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・府内河川氾濫による浸水が発生したときのリスクや土砂災害リスクを可視化し、</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スマートフォンやタブレットで、浸水被害の疑似体験ができる　</a:t>
                </a:r>
                <a:endParaRPr kumimoji="1" lang="en-US" altLang="ja-JP" sz="900" dirty="0">
                  <a:latin typeface="Meiryo UI" panose="020B0604030504040204" pitchFamily="50" charset="-128"/>
                  <a:ea typeface="Meiryo UI" panose="020B0604030504040204" pitchFamily="50" charset="-128"/>
                </a:endParaRPr>
              </a:p>
            </p:txBody>
          </p:sp>
        </p:grpSp>
        <p:grpSp>
          <p:nvGrpSpPr>
            <p:cNvPr id="29" name="グループ化 28"/>
            <p:cNvGrpSpPr/>
            <p:nvPr/>
          </p:nvGrpSpPr>
          <p:grpSpPr>
            <a:xfrm>
              <a:off x="394181" y="465236"/>
              <a:ext cx="9173036" cy="475850"/>
              <a:chOff x="394181" y="465236"/>
              <a:chExt cx="9173036" cy="475850"/>
            </a:xfrm>
          </p:grpSpPr>
          <p:sp>
            <p:nvSpPr>
              <p:cNvPr id="30" name="テキスト ボックス 29"/>
              <p:cNvSpPr txBox="1"/>
              <p:nvPr/>
            </p:nvSpPr>
            <p:spPr>
              <a:xfrm>
                <a:off x="474667" y="465236"/>
                <a:ext cx="328327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主な連携事例④　安全・安心</a:t>
                </a:r>
              </a:p>
            </p:txBody>
          </p:sp>
          <p:cxnSp>
            <p:nvCxnSpPr>
              <p:cNvPr id="33" name="直線コネクタ 32"/>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pic>
          <p:nvPicPr>
            <p:cNvPr id="34" name="図 33"/>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3485695" y="2294526"/>
              <a:ext cx="1034557" cy="345590"/>
            </a:xfrm>
            <a:prstGeom prst="rect">
              <a:avLst/>
            </a:prstGeom>
          </p:spPr>
        </p:pic>
        <p:sp>
          <p:nvSpPr>
            <p:cNvPr id="36" name="テキスト ボックス 35"/>
            <p:cNvSpPr txBox="1"/>
            <p:nvPr/>
          </p:nvSpPr>
          <p:spPr>
            <a:xfrm>
              <a:off x="4471846" y="2284957"/>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69532" y="2110460"/>
              <a:ext cx="813910" cy="504624"/>
            </a:xfrm>
            <a:prstGeom prst="rect">
              <a:avLst/>
            </a:prstGeom>
          </p:spPr>
        </p:pic>
        <p:pic>
          <p:nvPicPr>
            <p:cNvPr id="5" name="図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636608">
              <a:off x="5579209" y="1186285"/>
              <a:ext cx="1239733" cy="1497262"/>
            </a:xfrm>
            <a:prstGeom prst="rect">
              <a:avLst/>
            </a:prstGeom>
          </p:spPr>
        </p:pic>
        <p:pic>
          <p:nvPicPr>
            <p:cNvPr id="6" name="図 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709640" y="1270840"/>
              <a:ext cx="1168259" cy="1109846"/>
            </a:xfrm>
            <a:prstGeom prst="rect">
              <a:avLst/>
            </a:prstGeom>
          </p:spPr>
        </p:pic>
        <p:pic>
          <p:nvPicPr>
            <p:cNvPr id="7" name="図 6"/>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8023014" y="1267976"/>
              <a:ext cx="1341802" cy="1118168"/>
            </a:xfrm>
            <a:prstGeom prst="rect">
              <a:avLst/>
            </a:prstGeom>
          </p:spPr>
        </p:pic>
        <p:sp>
          <p:nvSpPr>
            <p:cNvPr id="37" name="テキスト ボックス 36"/>
            <p:cNvSpPr txBox="1"/>
            <p:nvPr/>
          </p:nvSpPr>
          <p:spPr>
            <a:xfrm>
              <a:off x="8023014" y="2344659"/>
              <a:ext cx="1494222"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災害体験</a:t>
              </a:r>
              <a:r>
                <a:rPr kumimoji="1" lang="en-US" altLang="ja-JP" sz="800" dirty="0">
                  <a:latin typeface="Meiryo UI" panose="020B0604030504040204" pitchFamily="50" charset="-128"/>
                  <a:ea typeface="Meiryo UI" panose="020B0604030504040204" pitchFamily="50" charset="-128"/>
                </a:rPr>
                <a:t>AR</a:t>
              </a:r>
              <a:r>
                <a:rPr kumimoji="1" lang="ja-JP" altLang="en-US" sz="800" dirty="0">
                  <a:latin typeface="Meiryo UI" panose="020B0604030504040204" pitchFamily="50" charset="-128"/>
                  <a:ea typeface="Meiryo UI" panose="020B0604030504040204" pitchFamily="50" charset="-128"/>
                </a:rPr>
                <a:t>の画像イメージ</a:t>
              </a:r>
            </a:p>
          </p:txBody>
        </p:sp>
      </p:grpSp>
      <p:sp>
        <p:nvSpPr>
          <p:cNvPr id="56" name="角丸四角形 25"/>
          <p:cNvSpPr/>
          <p:nvPr/>
        </p:nvSpPr>
        <p:spPr>
          <a:xfrm>
            <a:off x="398779" y="1011104"/>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321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53" name="正方形/長方形 52"/>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あいおいニッセイ同和損保</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アース製薬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bg1"/>
                </a:solidFill>
                <a:latin typeface="Meiryo UI" panose="020B0604030504040204" pitchFamily="50" charset="-128"/>
                <a:ea typeface="Meiryo UI" panose="020B0604030504040204" pitchFamily="50" charset="-128"/>
              </a:rPr>
              <a:t>/SAP</a:t>
            </a:r>
            <a:r>
              <a:rPr kumimoji="1" lang="ja-JP" altLang="en-US" sz="800" dirty="0">
                <a:solidFill>
                  <a:schemeClr val="bg1"/>
                </a:solidFill>
                <a:latin typeface="Meiryo UI" panose="020B0604030504040204" pitchFamily="50" charset="-128"/>
                <a:ea typeface="Meiryo UI" panose="020B0604030504040204" pitchFamily="50" charset="-128"/>
              </a:rPr>
              <a:t>ジャパン</a:t>
            </a:r>
            <a:r>
              <a:rPr kumimoji="1" lang="en-US" altLang="ja-JP" sz="800" dirty="0">
                <a:solidFill>
                  <a:schemeClr val="bg1"/>
                </a:solidFill>
                <a:latin typeface="Meiryo UI" panose="020B0604030504040204" pitchFamily="50" charset="-128"/>
                <a:ea typeface="Meiryo UI" panose="020B0604030504040204" pitchFamily="50" charset="-128"/>
              </a:rPr>
              <a:t>/NTT</a:t>
            </a:r>
            <a:r>
              <a:rPr kumimoji="1" lang="ja-JP" altLang="en-US" sz="800" dirty="0">
                <a:solidFill>
                  <a:schemeClr val="bg1"/>
                </a:solidFill>
                <a:latin typeface="Meiryo UI" panose="020B0604030504040204" pitchFamily="50" charset="-128"/>
                <a:ea typeface="Meiryo UI" panose="020B0604030504040204" pitchFamily="50" charset="-128"/>
              </a:rPr>
              <a:t>ドコモ</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大阪いずみ市民生協</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a:t>
            </a:r>
            <a:r>
              <a:rPr kumimoji="1" lang="ja-JP" altLang="en-US" sz="800" dirty="0" err="1">
                <a:solidFill>
                  <a:schemeClr val="bg1"/>
                </a:solidFill>
                <a:latin typeface="Meiryo UI" panose="020B0604030504040204" pitchFamily="50" charset="-128"/>
                <a:ea typeface="Meiryo UI" panose="020B0604030504040204" pitchFamily="50" charset="-128"/>
              </a:rPr>
              <a:t>ぱど</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キリンビール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キリンビバレッジ</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協和キリン</a:t>
            </a:r>
            <a:r>
              <a:rPr kumimoji="1" lang="en-US" altLang="ja-JP" sz="800" dirty="0">
                <a:solidFill>
                  <a:schemeClr val="bg1"/>
                </a:solidFill>
                <a:latin typeface="Meiryo UI" panose="020B0604030504040204" pitchFamily="50" charset="-128"/>
                <a:ea typeface="Meiryo UI" panose="020B0604030504040204" pitchFamily="50" charset="-128"/>
              </a:rPr>
              <a:t>/KDDI/</a:t>
            </a:r>
            <a:r>
              <a:rPr kumimoji="1" lang="ja-JP" altLang="en-US" sz="800" dirty="0">
                <a:solidFill>
                  <a:schemeClr val="bg1"/>
                </a:solidFill>
                <a:latin typeface="Meiryo UI" panose="020B0604030504040204" pitchFamily="50" charset="-128"/>
                <a:ea typeface="Meiryo UI" panose="020B0604030504040204" pitchFamily="50" charset="-128"/>
              </a:rPr>
              <a:t>上新電機</a:t>
            </a:r>
            <a:r>
              <a:rPr kumimoji="1" lang="en-US" altLang="ja-JP" sz="800" dirty="0">
                <a:solidFill>
                  <a:schemeClr val="bg1"/>
                </a:solidFill>
                <a:latin typeface="Meiryo UI" panose="020B0604030504040204" pitchFamily="50" charset="-128"/>
                <a:ea typeface="Meiryo UI" panose="020B0604030504040204" pitchFamily="50" charset="-128"/>
              </a:rPr>
              <a:t>/</a:t>
            </a:r>
          </a:p>
          <a:p>
            <a:r>
              <a:rPr kumimoji="1" lang="ja-JP" altLang="en-US" sz="800" dirty="0">
                <a:solidFill>
                  <a:schemeClr val="bg1"/>
                </a:solidFill>
                <a:latin typeface="Meiryo UI" panose="020B0604030504040204" pitchFamily="50" charset="-128"/>
                <a:ea typeface="Meiryo UI" panose="020B0604030504040204" pitchFamily="50" charset="-128"/>
              </a:rPr>
              <a:t>住友生命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損害保険ジャパン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大和ハウス工業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東京海上日動</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中西金属工業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南海電気鉄道</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日本生命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ハークスレイ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三井住友海上</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三井不動産</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明治安田生命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リコージャパン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りそな銀行</a:t>
            </a:r>
          </a:p>
        </p:txBody>
      </p:sp>
      <p:grpSp>
        <p:nvGrpSpPr>
          <p:cNvPr id="24" name="グループ化 23">
            <a:extLst>
              <a:ext uri="{FF2B5EF4-FFF2-40B4-BE49-F238E27FC236}">
                <a16:creationId xmlns:a16="http://schemas.microsoft.com/office/drawing/2014/main" id="{89D19D70-CB71-4685-A84B-591A734BE871}"/>
              </a:ext>
            </a:extLst>
          </p:cNvPr>
          <p:cNvGrpSpPr/>
          <p:nvPr/>
        </p:nvGrpSpPr>
        <p:grpSpPr>
          <a:xfrm>
            <a:off x="394181" y="465236"/>
            <a:ext cx="9173036" cy="475850"/>
            <a:chOff x="394181" y="465236"/>
            <a:chExt cx="9173036" cy="475850"/>
          </a:xfrm>
        </p:grpSpPr>
        <p:sp>
          <p:nvSpPr>
            <p:cNvPr id="25" name="テキスト ボックス 24">
              <a:extLst>
                <a:ext uri="{FF2B5EF4-FFF2-40B4-BE49-F238E27FC236}">
                  <a16:creationId xmlns:a16="http://schemas.microsoft.com/office/drawing/2014/main" id="{FD69FA26-B210-4553-886B-8F9CFCDFB756}"/>
                </a:ext>
              </a:extLst>
            </p:cNvPr>
            <p:cNvSpPr txBox="1"/>
            <p:nvPr/>
          </p:nvSpPr>
          <p:spPr>
            <a:xfrm>
              <a:off x="474667" y="465236"/>
              <a:ext cx="430919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主な連携事例⑤　雇用・中小企業振興</a:t>
              </a:r>
            </a:p>
          </p:txBody>
        </p:sp>
        <p:cxnSp>
          <p:nvCxnSpPr>
            <p:cNvPr id="26" name="直線コネクタ 25">
              <a:extLst>
                <a:ext uri="{FF2B5EF4-FFF2-40B4-BE49-F238E27FC236}">
                  <a16:creationId xmlns:a16="http://schemas.microsoft.com/office/drawing/2014/main" id="{58AA07E7-1127-479F-B474-5770952830C6}"/>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16" name="スライド番号プレースホルダー 15"/>
          <p:cNvSpPr>
            <a:spLocks noGrp="1"/>
          </p:cNvSpPr>
          <p:nvPr>
            <p:ph type="sldNum" sz="quarter" idx="12"/>
          </p:nvPr>
        </p:nvSpPr>
        <p:spPr>
          <a:xfrm>
            <a:off x="7677150" y="6492663"/>
            <a:ext cx="2228850" cy="365125"/>
          </a:xfrm>
        </p:spPr>
        <p:txBody>
          <a:bodyPr/>
          <a:lstStyle/>
          <a:p>
            <a:fld id="{06FEDF93-2BFD-41CA-ABC7-B039102F3792}" type="slidenum">
              <a:rPr lang="en-US" altLang="ja-JP" smtClean="0"/>
              <a:pPr/>
              <a:t>11</a:t>
            </a:fld>
            <a:endParaRPr lang="ja-JP" altLang="en-US" dirty="0"/>
          </a:p>
        </p:txBody>
      </p:sp>
      <p:grpSp>
        <p:nvGrpSpPr>
          <p:cNvPr id="13" name="グループ化 12"/>
          <p:cNvGrpSpPr/>
          <p:nvPr/>
        </p:nvGrpSpPr>
        <p:grpSpPr>
          <a:xfrm>
            <a:off x="394181" y="2726745"/>
            <a:ext cx="9173036" cy="1658474"/>
            <a:chOff x="394181" y="2726745"/>
            <a:chExt cx="9173036" cy="1658474"/>
          </a:xfrm>
        </p:grpSpPr>
        <p:grpSp>
          <p:nvGrpSpPr>
            <p:cNvPr id="10" name="グループ化 9">
              <a:extLst>
                <a:ext uri="{FF2B5EF4-FFF2-40B4-BE49-F238E27FC236}">
                  <a16:creationId xmlns:a16="http://schemas.microsoft.com/office/drawing/2014/main" id="{3FED406C-4EB3-452F-8410-C24E2C8CF656}"/>
                </a:ext>
              </a:extLst>
            </p:cNvPr>
            <p:cNvGrpSpPr/>
            <p:nvPr/>
          </p:nvGrpSpPr>
          <p:grpSpPr>
            <a:xfrm>
              <a:off x="394181" y="2726745"/>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400" y="4570464"/>
                  <a:ext cx="5606022" cy="1523494"/>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～学生の府内就活を促進～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DIVE to </a:t>
                  </a:r>
                  <a:r>
                    <a:rPr kumimoji="1" lang="ja-JP" altLang="en-US" sz="1400" b="1" dirty="0">
                      <a:latin typeface="Meiryo UI" panose="020B0604030504040204" pitchFamily="50" charset="-128"/>
                      <a:ea typeface="Meiryo UI" panose="020B0604030504040204" pitchFamily="50" charset="-128"/>
                    </a:rPr>
                    <a:t>就活 </a:t>
                  </a:r>
                  <a:r>
                    <a:rPr kumimoji="1" lang="en-US" altLang="ja-JP" sz="1400" b="1" dirty="0">
                      <a:latin typeface="Meiryo UI" panose="020B0604030504040204" pitchFamily="50" charset="-128"/>
                      <a:ea typeface="Meiryo UI" panose="020B0604030504040204" pitchFamily="50" charset="-128"/>
                    </a:rPr>
                    <a:t>in </a:t>
                  </a:r>
                  <a:r>
                    <a:rPr kumimoji="1" lang="ja-JP" altLang="en-US" sz="1400" b="1" dirty="0">
                      <a:latin typeface="Meiryo UI" panose="020B0604030504040204" pitchFamily="50" charset="-128"/>
                      <a:ea typeface="Meiryo UI" panose="020B0604030504040204" pitchFamily="50" charset="-128"/>
                    </a:rPr>
                    <a:t>なんかい～やん！大阪の企業。」</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・幅広い人材が活躍するダイバーシティについて企業の理解を促すとともに、就職活動に不安のある学生を支援し、</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企業と学生のマッチング機会を提供する合同企業説明会を実施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・ダイバーシティや</a:t>
                  </a:r>
                  <a:r>
                    <a:rPr kumimoji="1" lang="en-US" altLang="ja-JP" sz="900" dirty="0">
                      <a:latin typeface="Meiryo UI" panose="020B0604030504040204" pitchFamily="50" charset="-128"/>
                      <a:ea typeface="Meiryo UI" panose="020B0604030504040204" pitchFamily="50" charset="-128"/>
                    </a:rPr>
                    <a:t>SDGs</a:t>
                  </a:r>
                  <a:r>
                    <a:rPr kumimoji="1" lang="ja-JP" altLang="en-US" sz="900" dirty="0">
                      <a:latin typeface="Meiryo UI" panose="020B0604030504040204" pitchFamily="50" charset="-128"/>
                      <a:ea typeface="Meiryo UI" panose="020B0604030504040204" pitchFamily="50" charset="-128"/>
                    </a:rPr>
                    <a:t>に取り組んでいる魅力的な企業</a:t>
                  </a:r>
                  <a:r>
                    <a:rPr kumimoji="1" lang="en-US" altLang="ja-JP" sz="900" dirty="0">
                      <a:latin typeface="Meiryo UI" panose="020B0604030504040204" pitchFamily="50" charset="-128"/>
                      <a:ea typeface="Meiryo UI" panose="020B0604030504040204" pitchFamily="50" charset="-128"/>
                    </a:rPr>
                    <a:t>45</a:t>
                  </a:r>
                  <a:r>
                    <a:rPr kumimoji="1" lang="ja-JP" altLang="en-US" sz="900" dirty="0">
                      <a:latin typeface="Meiryo UI" panose="020B0604030504040204" pitchFamily="50" charset="-128"/>
                      <a:ea typeface="Meiryo UI" panose="020B0604030504040204" pitchFamily="50" charset="-128"/>
                    </a:rPr>
                    <a:t>社の人事担当者による「大阪企業の</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分間自己</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」など、</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就活に役立つセミナー等を実施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参加者数</a:t>
                  </a:r>
                  <a:r>
                    <a:rPr kumimoji="1" lang="en-US" altLang="ja-JP" sz="900" dirty="0">
                      <a:latin typeface="Meiryo UI" panose="020B0604030504040204" pitchFamily="50" charset="-128"/>
                      <a:ea typeface="Meiryo UI" panose="020B0604030504040204" pitchFamily="50" charset="-128"/>
                    </a:rPr>
                    <a:t>】256</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grpSp>
          <p:pic>
            <p:nvPicPr>
              <p:cNvPr id="3" name="図 2" descr="文字が書かれている&#10;&#10;中程度の精度で自動的に生成された説明">
                <a:extLst>
                  <a:ext uri="{FF2B5EF4-FFF2-40B4-BE49-F238E27FC236}">
                    <a16:creationId xmlns:a16="http://schemas.microsoft.com/office/drawing/2014/main" id="{DD064FFB-98FA-4D58-9D2E-DF9362B78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061" y="3968570"/>
                <a:ext cx="1139710" cy="345590"/>
              </a:xfrm>
              <a:prstGeom prst="rect">
                <a:avLst/>
              </a:prstGeom>
            </p:spPr>
          </p:pic>
          <p:pic>
            <p:nvPicPr>
              <p:cNvPr id="31" name="図 30">
                <a:extLst>
                  <a:ext uri="{FF2B5EF4-FFF2-40B4-BE49-F238E27FC236}">
                    <a16:creationId xmlns:a16="http://schemas.microsoft.com/office/drawing/2014/main" id="{3BAB4427-3E01-4E4A-8080-2BAE30CC32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91908" y="4001438"/>
                <a:ext cx="1034557" cy="345590"/>
              </a:xfrm>
              <a:prstGeom prst="rect">
                <a:avLst/>
              </a:prstGeom>
            </p:spPr>
          </p:pic>
          <p:sp>
            <p:nvSpPr>
              <p:cNvPr id="32" name="テキスト ボックス 31">
                <a:extLst>
                  <a:ext uri="{FF2B5EF4-FFF2-40B4-BE49-F238E27FC236}">
                    <a16:creationId xmlns:a16="http://schemas.microsoft.com/office/drawing/2014/main" id="{08216D05-AF4B-4F91-BC9F-E2A9B6CF3F5C}"/>
                  </a:ext>
                </a:extLst>
              </p:cNvPr>
              <p:cNvSpPr txBox="1"/>
              <p:nvPr/>
            </p:nvSpPr>
            <p:spPr>
              <a:xfrm>
                <a:off x="3878059" y="4020897"/>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grpSp>
        <p:pic>
          <p:nvPicPr>
            <p:cNvPr id="63" name="図 6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5553" y="2915762"/>
              <a:ext cx="1341120" cy="1286256"/>
            </a:xfrm>
            <a:prstGeom prst="rect">
              <a:avLst/>
            </a:prstGeom>
          </p:spPr>
        </p:pic>
        <p:pic>
          <p:nvPicPr>
            <p:cNvPr id="64" name="図 6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82256" y="2891309"/>
              <a:ext cx="1761744" cy="1310640"/>
            </a:xfrm>
            <a:prstGeom prst="rect">
              <a:avLst/>
            </a:prstGeom>
          </p:spPr>
        </p:pic>
      </p:grpSp>
      <p:grpSp>
        <p:nvGrpSpPr>
          <p:cNvPr id="37" name="グループ化 36"/>
          <p:cNvGrpSpPr/>
          <p:nvPr/>
        </p:nvGrpSpPr>
        <p:grpSpPr>
          <a:xfrm>
            <a:off x="394181" y="1016243"/>
            <a:ext cx="9173036" cy="1658474"/>
            <a:chOff x="394181" y="1016243"/>
            <a:chExt cx="9173036" cy="1658474"/>
          </a:xfrm>
        </p:grpSpPr>
        <p:grpSp>
          <p:nvGrpSpPr>
            <p:cNvPr id="35" name="グループ化 34"/>
            <p:cNvGrpSpPr/>
            <p:nvPr/>
          </p:nvGrpSpPr>
          <p:grpSpPr>
            <a:xfrm>
              <a:off x="394181" y="1016243"/>
              <a:ext cx="9173036" cy="1658474"/>
              <a:chOff x="394181" y="1016243"/>
              <a:chExt cx="9173036" cy="1658474"/>
            </a:xfrm>
          </p:grpSpPr>
          <p:grpSp>
            <p:nvGrpSpPr>
              <p:cNvPr id="36" name="グループ化 35"/>
              <p:cNvGrpSpPr/>
              <p:nvPr/>
            </p:nvGrpSpPr>
            <p:grpSpPr>
              <a:xfrm>
                <a:off x="394181" y="1016243"/>
                <a:ext cx="9173036" cy="1658474"/>
                <a:chOff x="394181" y="1016243"/>
                <a:chExt cx="9173036" cy="1658474"/>
              </a:xfrm>
            </p:grpSpPr>
            <p:grpSp>
              <p:nvGrpSpPr>
                <p:cNvPr id="23" name="グループ化 22">
                  <a:extLst>
                    <a:ext uri="{FF2B5EF4-FFF2-40B4-BE49-F238E27FC236}">
                      <a16:creationId xmlns:a16="http://schemas.microsoft.com/office/drawing/2014/main" id="{B8E8856F-C05E-4E65-A0B7-6238C92678AD}"/>
                    </a:ext>
                  </a:extLst>
                </p:cNvPr>
                <p:cNvGrpSpPr/>
                <p:nvPr/>
              </p:nvGrpSpPr>
              <p:grpSpPr>
                <a:xfrm>
                  <a:off x="394181" y="1016243"/>
                  <a:ext cx="9173036" cy="1658474"/>
                  <a:chOff x="394181" y="1016243"/>
                  <a:chExt cx="9173036" cy="1658474"/>
                </a:xfrm>
              </p:grpSpPr>
              <p:grpSp>
                <p:nvGrpSpPr>
                  <p:cNvPr id="5" name="グループ化 4"/>
                  <p:cNvGrpSpPr/>
                  <p:nvPr/>
                </p:nvGrpSpPr>
                <p:grpSpPr>
                  <a:xfrm>
                    <a:off x="394181" y="1016243"/>
                    <a:ext cx="9173036" cy="1658474"/>
                    <a:chOff x="394181" y="1016243"/>
                    <a:chExt cx="9173036" cy="1658474"/>
                  </a:xfrm>
                </p:grpSpPr>
                <p:grpSp>
                  <p:nvGrpSpPr>
                    <p:cNvPr id="7" name="グループ化 6">
                      <a:extLst>
                        <a:ext uri="{FF2B5EF4-FFF2-40B4-BE49-F238E27FC236}">
                          <a16:creationId xmlns:a16="http://schemas.microsoft.com/office/drawing/2014/main" id="{2611E22D-8600-4DB4-AA95-42FF33FFBD28}"/>
                        </a:ext>
                      </a:extLst>
                    </p:cNvPr>
                    <p:cNvGrpSpPr/>
                    <p:nvPr/>
                  </p:nvGrpSpPr>
                  <p:grpSpPr>
                    <a:xfrm>
                      <a:off x="394181" y="1016243"/>
                      <a:ext cx="9173036" cy="1658474"/>
                      <a:chOff x="394181" y="1016243"/>
                      <a:chExt cx="9173036" cy="1658474"/>
                    </a:xfrm>
                  </p:grpSpPr>
                  <p:grpSp>
                    <p:nvGrpSpPr>
                      <p:cNvPr id="2" name="グループ化 1"/>
                      <p:cNvGrpSpPr/>
                      <p:nvPr/>
                    </p:nvGrpSpPr>
                    <p:grpSpPr>
                      <a:xfrm>
                        <a:off x="394181" y="1016243"/>
                        <a:ext cx="9173036" cy="1658474"/>
                        <a:chOff x="394181" y="1016243"/>
                        <a:chExt cx="9173036" cy="1658474"/>
                      </a:xfrm>
                    </p:grpSpPr>
                    <p:grpSp>
                      <p:nvGrpSpPr>
                        <p:cNvPr id="22" name="グループ化 21"/>
                        <p:cNvGrpSpPr/>
                        <p:nvPr/>
                      </p:nvGrpSpPr>
                      <p:grpSpPr>
                        <a:xfrm>
                          <a:off x="394181" y="1016243"/>
                          <a:ext cx="9173036" cy="1658474"/>
                          <a:chOff x="394181" y="1059785"/>
                          <a:chExt cx="9173036" cy="1658474"/>
                        </a:xfrm>
                      </p:grpSpPr>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7401" y="1121361"/>
                            <a:ext cx="5615640" cy="1523494"/>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～府内中小企業の事業継続への支援～</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事業継続計画（</a:t>
                            </a:r>
                            <a:r>
                              <a:rPr kumimoji="1" lang="en-US" altLang="ja-JP" sz="1400" b="1" dirty="0">
                                <a:latin typeface="Meiryo UI" panose="020B0604030504040204" pitchFamily="50" charset="-128"/>
                                <a:ea typeface="Meiryo UI" panose="020B0604030504040204" pitchFamily="50" charset="-128"/>
                              </a:rPr>
                              <a:t>BCP</a:t>
                            </a:r>
                            <a:r>
                              <a:rPr kumimoji="1" lang="ja-JP" altLang="en-US" sz="1400" b="1" dirty="0">
                                <a:latin typeface="Meiryo UI" panose="020B0604030504040204" pitchFamily="50" charset="-128"/>
                                <a:ea typeface="Meiryo UI" panose="020B0604030504040204" pitchFamily="50" charset="-128"/>
                              </a:rPr>
                              <a:t>）策定支援</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・緊急事態に、事業資産の損害を最小限にとどめつつ、中核となる事業の継続あるいは早期復旧を可能とするために、</a:t>
                            </a:r>
                          </a:p>
                          <a:p>
                            <a:pPr>
                              <a:spcBef>
                                <a:spcPts val="300"/>
                              </a:spcBef>
                            </a:pPr>
                            <a:r>
                              <a:rPr kumimoji="1" lang="ja-JP" altLang="en-US" sz="900" dirty="0">
                                <a:latin typeface="Meiryo UI" panose="020B0604030504040204" pitchFamily="50" charset="-128"/>
                                <a:ea typeface="Meiryo UI" panose="020B0604030504040204" pitchFamily="50" charset="-128"/>
                              </a:rPr>
                              <a:t>　　平常時に行うべき活動や緊急時における事業継続のための方法、手段などを取り決めておく計画「事業継続計画</a:t>
                            </a: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BCP</a:t>
                            </a:r>
                            <a:r>
                              <a:rPr kumimoji="1" lang="ja-JP" altLang="en-US" sz="900" dirty="0">
                                <a:latin typeface="Meiryo UI" panose="020B0604030504040204" pitchFamily="50" charset="-128"/>
                                <a:ea typeface="Meiryo UI" panose="020B0604030504040204" pitchFamily="50" charset="-128"/>
                              </a:rPr>
                              <a:t>）」について、府が策定している「超簡易版</a:t>
                            </a:r>
                            <a:r>
                              <a:rPr kumimoji="1" lang="en-US" altLang="ja-JP" sz="900" dirty="0">
                                <a:latin typeface="Meiryo UI" panose="020B0604030504040204" pitchFamily="50" charset="-128"/>
                                <a:ea typeface="Meiryo UI" panose="020B0604030504040204" pitchFamily="50" charset="-128"/>
                              </a:rPr>
                              <a:t>BCP『</a:t>
                            </a:r>
                            <a:r>
                              <a:rPr kumimoji="1" lang="ja-JP" altLang="en-US" sz="900" dirty="0">
                                <a:latin typeface="Meiryo UI" panose="020B0604030504040204" pitchFamily="50" charset="-128"/>
                                <a:ea typeface="Meiryo UI" panose="020B0604030504040204" pitchFamily="50" charset="-128"/>
                              </a:rPr>
                              <a:t>これだけは！</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シート」の周知や専門家による策定支援、</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セミナー・ワークショップへの講師派遣を実施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セミナー</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実施回数：９回　参加者のべ</a:t>
                            </a:r>
                            <a:r>
                              <a:rPr kumimoji="1" lang="en-US" altLang="ja-JP" sz="900" dirty="0">
                                <a:latin typeface="Meiryo UI" panose="020B0604030504040204" pitchFamily="50" charset="-128"/>
                                <a:ea typeface="Meiryo UI" panose="020B0604030504040204" pitchFamily="50" charset="-128"/>
                              </a:rPr>
                              <a:t>391</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4" name="図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838407" y="2376940"/>
                          <a:ext cx="449241" cy="278529"/>
                        </a:xfrm>
                        <a:prstGeom prst="rect">
                          <a:avLst/>
                        </a:prstGeom>
                      </p:spPr>
                    </p:pic>
                    <p:pic>
                      <p:nvPicPr>
                        <p:cNvPr id="30" name="Picture 4"/>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30503" y="2391361"/>
                          <a:ext cx="633828" cy="25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図 3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41718" y="2387328"/>
                          <a:ext cx="466312" cy="257627"/>
                        </a:xfrm>
                        <a:prstGeom prst="rect">
                          <a:avLst/>
                        </a:prstGeom>
                      </p:spPr>
                    </p:pic>
                  </p:grpSp>
                  <p:pic>
                    <p:nvPicPr>
                      <p:cNvPr id="6" name="図 5" descr="テキスト&#10;&#10;自動的に生成された説明">
                        <a:extLst>
                          <a:ext uri="{FF2B5EF4-FFF2-40B4-BE49-F238E27FC236}">
                            <a16:creationId xmlns:a16="http://schemas.microsoft.com/office/drawing/2014/main" id="{342AC97A-31EF-490A-8D2D-D728B73BF9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8398" y="2414328"/>
                        <a:ext cx="896683" cy="242105"/>
                      </a:xfrm>
                      <a:prstGeom prst="rect">
                        <a:avLst/>
                      </a:prstGeom>
                    </p:spPr>
                  </p:pic>
                </p:grpSp>
                <p:pic>
                  <p:nvPicPr>
                    <p:cNvPr id="45" name="Picture 5" descr="日本生命保険相互会社ロゴマーク"/>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5468" y="2423463"/>
                      <a:ext cx="733680" cy="2225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G0000sv0ns501\d11485$\doc\05公民戦略連携デスク\090 HP掲載ファイル\大阪府庁HP更新用\包括連携協定の更新用\ロゴ\sumitomo-life.jpg"/>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717260" y="2414329"/>
                      <a:ext cx="611577" cy="21406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図 18" descr="テキスト&#10;&#10;自動的に生成された説明">
                    <a:extLst>
                      <a:ext uri="{FF2B5EF4-FFF2-40B4-BE49-F238E27FC236}">
                        <a16:creationId xmlns:a16="http://schemas.microsoft.com/office/drawing/2014/main" id="{138A1FBF-5D8C-4DBE-829C-18A6EDAD5AB9}"/>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11341" t="21703" r="11454" b="22879"/>
                  <a:stretch/>
                </p:blipFill>
                <p:spPr>
                  <a:xfrm>
                    <a:off x="4194098" y="2377533"/>
                    <a:ext cx="551258" cy="267423"/>
                  </a:xfrm>
                  <a:prstGeom prst="rect">
                    <a:avLst/>
                  </a:prstGeom>
                </p:spPr>
              </p:pic>
            </p:grpSp>
            <p:pic>
              <p:nvPicPr>
                <p:cNvPr id="18" name="図 17"/>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122548" y="1130104"/>
                  <a:ext cx="1554602" cy="1165952"/>
                </a:xfrm>
                <a:prstGeom prst="rect">
                  <a:avLst/>
                </a:prstGeom>
              </p:spPr>
            </p:pic>
            <p:pic>
              <p:nvPicPr>
                <p:cNvPr id="27" name="図 26"/>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733702" y="1130104"/>
                  <a:ext cx="1727483" cy="1152357"/>
                </a:xfrm>
                <a:prstGeom prst="rect">
                  <a:avLst/>
                </a:prstGeom>
              </p:spPr>
            </p:pic>
          </p:grpSp>
          <p:pic>
            <p:nvPicPr>
              <p:cNvPr id="12" name="図 11"/>
              <p:cNvPicPr>
                <a:picLocks noChangeAspect="1"/>
              </p:cNvPicPr>
              <p:nvPr/>
            </p:nvPicPr>
            <p:blipFill rotWithShape="1">
              <a:blip r:embed="rId16" cstate="hqprint">
                <a:extLst>
                  <a:ext uri="{28A0092B-C50C-407E-A947-70E740481C1C}">
                    <a14:useLocalDpi xmlns:a14="http://schemas.microsoft.com/office/drawing/2010/main" val="0"/>
                  </a:ext>
                </a:extLst>
              </a:blip>
              <a:srcRect t="29909" b="32729"/>
              <a:stretch/>
            </p:blipFill>
            <p:spPr>
              <a:xfrm>
                <a:off x="1471124" y="2414329"/>
                <a:ext cx="761536" cy="192283"/>
              </a:xfrm>
              <a:prstGeom prst="rect">
                <a:avLst/>
              </a:prstGeom>
            </p:spPr>
          </p:pic>
          <p:pic>
            <p:nvPicPr>
              <p:cNvPr id="29" name="図 28"/>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6073273" y="2387328"/>
                <a:ext cx="376858" cy="254686"/>
              </a:xfrm>
              <a:prstGeom prst="rect">
                <a:avLst/>
              </a:prstGeom>
            </p:spPr>
          </p:pic>
        </p:grpSp>
        <p:pic>
          <p:nvPicPr>
            <p:cNvPr id="57" name="図 56"/>
            <p:cNvPicPr>
              <a:picLocks noChangeAspect="1"/>
            </p:cNvPicPr>
            <p:nvPr/>
          </p:nvPicPr>
          <p:blipFill rotWithShape="1">
            <a:blip r:embed="rId18" cstate="hqprint">
              <a:extLst>
                <a:ext uri="{28A0092B-C50C-407E-A947-70E740481C1C}">
                  <a14:useLocalDpi xmlns:a14="http://schemas.microsoft.com/office/drawing/2010/main" val="0"/>
                </a:ext>
              </a:extLst>
            </a:blip>
            <a:srcRect l="2837" t="34668" r="3194" b="34932"/>
            <a:stretch/>
          </p:blipFill>
          <p:spPr>
            <a:xfrm>
              <a:off x="6509933" y="2423288"/>
              <a:ext cx="829830" cy="181426"/>
            </a:xfrm>
            <a:prstGeom prst="rect">
              <a:avLst/>
            </a:prstGeom>
          </p:spPr>
        </p:pic>
      </p:grpSp>
      <p:grpSp>
        <p:nvGrpSpPr>
          <p:cNvPr id="39" name="グループ化 38"/>
          <p:cNvGrpSpPr/>
          <p:nvPr/>
        </p:nvGrpSpPr>
        <p:grpSpPr>
          <a:xfrm>
            <a:off x="394181" y="4439398"/>
            <a:ext cx="9173036" cy="1669641"/>
            <a:chOff x="394181" y="4439398"/>
            <a:chExt cx="9173036" cy="1669641"/>
          </a:xfrm>
        </p:grpSpPr>
        <p:grpSp>
          <p:nvGrpSpPr>
            <p:cNvPr id="38" name="グループ化 37"/>
            <p:cNvGrpSpPr/>
            <p:nvPr/>
          </p:nvGrpSpPr>
          <p:grpSpPr>
            <a:xfrm>
              <a:off x="394181" y="4448626"/>
              <a:ext cx="9173036" cy="1658474"/>
              <a:chOff x="394181" y="4448626"/>
              <a:chExt cx="9173036" cy="1658474"/>
            </a:xfrm>
          </p:grpSpPr>
          <p:grpSp>
            <p:nvGrpSpPr>
              <p:cNvPr id="34" name="グループ化 33"/>
              <p:cNvGrpSpPr/>
              <p:nvPr/>
            </p:nvGrpSpPr>
            <p:grpSpPr>
              <a:xfrm>
                <a:off x="394181" y="4448626"/>
                <a:ext cx="9173036" cy="1658474"/>
                <a:chOff x="394181" y="4448626"/>
                <a:chExt cx="9173036" cy="1658474"/>
              </a:xfrm>
            </p:grpSpPr>
            <p:grpSp>
              <p:nvGrpSpPr>
                <p:cNvPr id="17" name="グループ化 16"/>
                <p:cNvGrpSpPr/>
                <p:nvPr/>
              </p:nvGrpSpPr>
              <p:grpSpPr>
                <a:xfrm>
                  <a:off x="394181" y="4448626"/>
                  <a:ext cx="9173036" cy="1658474"/>
                  <a:chOff x="394181" y="4448626"/>
                  <a:chExt cx="9173036" cy="1658474"/>
                </a:xfrm>
              </p:grpSpPr>
              <p:grpSp>
                <p:nvGrpSpPr>
                  <p:cNvPr id="15" name="グループ化 14"/>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07400" y="2847393"/>
                        <a:ext cx="5469767"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～産業人材の育成支援～</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「ものづくり魅力発信</a:t>
                        </a:r>
                        <a:r>
                          <a:rPr kumimoji="1" lang="en-US" altLang="ja-JP" sz="1400" b="1" dirty="0">
                            <a:latin typeface="Meiryo UI" panose="020B0604030504040204" pitchFamily="50" charset="-128"/>
                            <a:ea typeface="Meiryo UI" panose="020B0604030504040204" pitchFamily="50" charset="-128"/>
                          </a:rPr>
                          <a:t>EXPO</a:t>
                        </a:r>
                        <a:r>
                          <a:rPr kumimoji="1" lang="ja-JP" altLang="en-US" sz="1400" b="1" dirty="0">
                            <a:latin typeface="Meiryo UI" panose="020B0604030504040204" pitchFamily="50" charset="-128"/>
                            <a:ea typeface="Meiryo UI" panose="020B0604030504040204" pitchFamily="50" charset="-128"/>
                          </a:rPr>
                          <a:t>」の開催、大学・技専校への講師を派遣</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・若者に「ものづくり分野への就職」を選択肢の一つとしてもらうことを目的に、商業施設においてイベントを開催</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・「仕事に就くこと」「働き続けること」といった就業観や職業観を培うために大学において実践型キャリア教育を実施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・高等職業技術専門校における職業理解等のキャリア教育を実施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イベント</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回　参加者：のべ</a:t>
                        </a:r>
                        <a:r>
                          <a:rPr kumimoji="1" lang="en-US" altLang="ja-JP" sz="900" dirty="0">
                            <a:latin typeface="Meiryo UI" panose="020B0604030504040204" pitchFamily="50" charset="-128"/>
                            <a:ea typeface="Meiryo UI" panose="020B0604030504040204" pitchFamily="50" charset="-128"/>
                          </a:rPr>
                          <a:t>2,800</a:t>
                        </a:r>
                        <a:r>
                          <a:rPr kumimoji="1" lang="ja-JP" altLang="en-US" sz="900" dirty="0">
                            <a:latin typeface="Meiryo UI" panose="020B0604030504040204" pitchFamily="50" charset="-128"/>
                            <a:ea typeface="Meiryo UI" panose="020B0604030504040204" pitchFamily="50" charset="-128"/>
                          </a:rPr>
                          <a:t>名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キャリア教育</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回　参加者：のべ</a:t>
                        </a:r>
                        <a:r>
                          <a:rPr kumimoji="1" lang="en-US" altLang="ja-JP" sz="900" dirty="0">
                            <a:latin typeface="Meiryo UI" panose="020B0604030504040204" pitchFamily="50" charset="-128"/>
                            <a:ea typeface="Meiryo UI" panose="020B0604030504040204" pitchFamily="50" charset="-128"/>
                          </a:rPr>
                          <a:t>345</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14" name="図 13"/>
                    <p:cNvPicPr>
                      <a:picLocks noChangeAspect="1"/>
                    </p:cNvPicPr>
                    <p:nvPr/>
                  </p:nvPicPr>
                  <p:blipFill rotWithShape="1">
                    <a:blip r:embed="rId19" cstate="hqprint">
                      <a:extLst>
                        <a:ext uri="{28A0092B-C50C-407E-A947-70E740481C1C}">
                          <a14:useLocalDpi xmlns:a14="http://schemas.microsoft.com/office/drawing/2010/main" val="0"/>
                        </a:ext>
                      </a:extLst>
                    </a:blip>
                    <a:srcRect l="8687"/>
                    <a:stretch/>
                  </p:blipFill>
                  <p:spPr>
                    <a:xfrm>
                      <a:off x="7733702" y="4684004"/>
                      <a:ext cx="1714326" cy="1251622"/>
                    </a:xfrm>
                    <a:prstGeom prst="rect">
                      <a:avLst/>
                    </a:prstGeom>
                  </p:spPr>
                </p:pic>
              </p:grpSp>
              <p:pic>
                <p:nvPicPr>
                  <p:cNvPr id="46" name="図 45"/>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942288" y="5815813"/>
                    <a:ext cx="646941" cy="254414"/>
                  </a:xfrm>
                  <a:prstGeom prst="rect">
                    <a:avLst/>
                  </a:prstGeom>
                </p:spPr>
              </p:pic>
              <p:pic>
                <p:nvPicPr>
                  <p:cNvPr id="47" name="図 46"/>
                  <p:cNvPicPr>
                    <a:picLocks noChangeAspect="1"/>
                  </p:cNvPicPr>
                  <p:nvPr/>
                </p:nvPicPr>
                <p:blipFill rotWithShape="1">
                  <a:blip r:embed="rId21">
                    <a:extLst>
                      <a:ext uri="{28A0092B-C50C-407E-A947-70E740481C1C}">
                        <a14:useLocalDpi xmlns:a14="http://schemas.microsoft.com/office/drawing/2010/main" val="0"/>
                      </a:ext>
                    </a:extLst>
                  </a:blip>
                  <a:srcRect t="30001" b="29499"/>
                  <a:stretch/>
                </p:blipFill>
                <p:spPr>
                  <a:xfrm>
                    <a:off x="823710" y="5823788"/>
                    <a:ext cx="647414" cy="262203"/>
                  </a:xfrm>
                  <a:prstGeom prst="rect">
                    <a:avLst/>
                  </a:prstGeom>
                </p:spPr>
              </p:pic>
              <p:pic>
                <p:nvPicPr>
                  <p:cNvPr id="48" name="図 47"/>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1483057" y="5781128"/>
                    <a:ext cx="538722" cy="297632"/>
                  </a:xfrm>
                  <a:prstGeom prst="rect">
                    <a:avLst/>
                  </a:prstGeom>
                </p:spPr>
              </p:pic>
              <p:pic>
                <p:nvPicPr>
                  <p:cNvPr id="52" name="図 51"/>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4204454" y="5814980"/>
                    <a:ext cx="710587" cy="250163"/>
                  </a:xfrm>
                  <a:prstGeom prst="rect">
                    <a:avLst/>
                  </a:prstGeom>
                </p:spPr>
              </p:pic>
              <p:pic>
                <p:nvPicPr>
                  <p:cNvPr id="54" name="図 53"/>
                  <p:cNvPicPr>
                    <a:picLocks noChangeAspect="1"/>
                  </p:cNvPicPr>
                  <p:nvPr/>
                </p:nvPicPr>
                <p:blipFill rotWithShape="1">
                  <a:blip r:embed="rId24" cstate="hqprint">
                    <a:extLst>
                      <a:ext uri="{28A0092B-C50C-407E-A947-70E740481C1C}">
                        <a14:useLocalDpi xmlns:a14="http://schemas.microsoft.com/office/drawing/2010/main" val="0"/>
                      </a:ext>
                    </a:extLst>
                  </a:blip>
                  <a:srcRect b="11065"/>
                  <a:stretch/>
                </p:blipFill>
                <p:spPr>
                  <a:xfrm>
                    <a:off x="2039902" y="5823789"/>
                    <a:ext cx="1368844" cy="248828"/>
                  </a:xfrm>
                  <a:prstGeom prst="rect">
                    <a:avLst/>
                  </a:prstGeom>
                </p:spPr>
              </p:pic>
            </p:grpSp>
            <p:pic>
              <p:nvPicPr>
                <p:cNvPr id="28" name="図 27"/>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6448583" y="5007874"/>
                  <a:ext cx="1219023" cy="914267"/>
                </a:xfrm>
                <a:prstGeom prst="rect">
                  <a:avLst/>
                </a:prstGeom>
              </p:spPr>
            </p:pic>
          </p:grpSp>
          <p:pic>
            <p:nvPicPr>
              <p:cNvPr id="56" name="図 55"/>
              <p:cNvPicPr>
                <a:picLocks noChangeAspect="1"/>
              </p:cNvPicPr>
              <p:nvPr/>
            </p:nvPicPr>
            <p:blipFill rotWithShape="1">
              <a:blip r:embed="rId26" cstate="hqprint">
                <a:extLst>
                  <a:ext uri="{28A0092B-C50C-407E-A947-70E740481C1C}">
                    <a14:useLocalDpi xmlns:a14="http://schemas.microsoft.com/office/drawing/2010/main" val="0"/>
                  </a:ext>
                </a:extLst>
              </a:blip>
              <a:srcRect l="7834" t="17343" r="5588" b="15921"/>
              <a:stretch/>
            </p:blipFill>
            <p:spPr>
              <a:xfrm>
                <a:off x="3466743" y="5833187"/>
                <a:ext cx="679714" cy="214054"/>
              </a:xfrm>
              <a:prstGeom prst="rect">
                <a:avLst/>
              </a:prstGeom>
            </p:spPr>
          </p:pic>
        </p:grpSp>
        <p:sp>
          <p:nvSpPr>
            <p:cNvPr id="59" name="角丸四角形 25"/>
            <p:cNvSpPr/>
            <p:nvPr/>
          </p:nvSpPr>
          <p:spPr>
            <a:xfrm>
              <a:off x="397765" y="4439398"/>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4357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53" name="正方形/長方形 52"/>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あいおいニッセイ同和損保</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アース製薬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アサヒビール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アストラゼネカ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江崎グリコ</a:t>
            </a:r>
            <a:r>
              <a:rPr kumimoji="1" lang="en-US" altLang="ja-JP" sz="800" dirty="0">
                <a:solidFill>
                  <a:schemeClr val="bg1"/>
                </a:solidFill>
                <a:latin typeface="Meiryo UI" panose="020B0604030504040204" pitchFamily="50" charset="-128"/>
                <a:ea typeface="Meiryo UI" panose="020B0604030504040204" pitchFamily="50" charset="-128"/>
              </a:rPr>
              <a:t>/NTT</a:t>
            </a:r>
            <a:r>
              <a:rPr kumimoji="1" lang="ja-JP" altLang="en-US" sz="800" dirty="0">
                <a:solidFill>
                  <a:schemeClr val="bg1"/>
                </a:solidFill>
                <a:latin typeface="Meiryo UI" panose="020B0604030504040204" pitchFamily="50" charset="-128"/>
                <a:ea typeface="Meiryo UI" panose="020B0604030504040204" pitchFamily="50" charset="-128"/>
              </a:rPr>
              <a:t>ドコモ</a:t>
            </a:r>
            <a:r>
              <a:rPr kumimoji="1" lang="en-US" altLang="ja-JP" sz="800" dirty="0">
                <a:solidFill>
                  <a:schemeClr val="bg1"/>
                </a:solidFill>
                <a:latin typeface="Meiryo UI" panose="020B0604030504040204" pitchFamily="50" charset="-128"/>
                <a:ea typeface="Meiryo UI" panose="020B0604030504040204" pitchFamily="50" charset="-128"/>
              </a:rPr>
              <a:t>/FC</a:t>
            </a:r>
            <a:r>
              <a:rPr kumimoji="1" lang="ja-JP" altLang="en-US" sz="800" dirty="0">
                <a:solidFill>
                  <a:schemeClr val="bg1"/>
                </a:solidFill>
                <a:latin typeface="Meiryo UI" panose="020B0604030504040204" pitchFamily="50" charset="-128"/>
                <a:ea typeface="Meiryo UI" panose="020B0604030504040204" pitchFamily="50" charset="-128"/>
              </a:rPr>
              <a:t>大阪</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大阪いずみ市民生協</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大阪地区トヨタ各社</a:t>
            </a:r>
            <a:r>
              <a:rPr kumimoji="1" lang="en-US" altLang="ja-JP" sz="800" dirty="0">
                <a:solidFill>
                  <a:schemeClr val="bg1"/>
                </a:solidFill>
                <a:latin typeface="Meiryo UI" panose="020B0604030504040204" pitchFamily="50" charset="-128"/>
                <a:ea typeface="Meiryo UI" panose="020B0604030504040204" pitchFamily="50" charset="-128"/>
              </a:rPr>
              <a:t>/</a:t>
            </a:r>
          </a:p>
          <a:p>
            <a:r>
              <a:rPr kumimoji="1" lang="ja-JP" altLang="en-US" sz="800" dirty="0">
                <a:solidFill>
                  <a:schemeClr val="bg1"/>
                </a:solidFill>
                <a:latin typeface="Meiryo UI" panose="020B0604030504040204" pitchFamily="50" charset="-128"/>
                <a:ea typeface="Meiryo UI" panose="020B0604030504040204" pitchFamily="50" charset="-128"/>
              </a:rPr>
              <a:t>大塚製薬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カゴメ</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関西ぱど</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キリンビール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キリンビバレッジ</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近畿大学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グンゼ</a:t>
            </a:r>
            <a:r>
              <a:rPr kumimoji="1" lang="en-US" altLang="ja-JP" sz="800" dirty="0">
                <a:solidFill>
                  <a:schemeClr val="bg1"/>
                </a:solidFill>
                <a:latin typeface="Meiryo UI" panose="020B0604030504040204" pitchFamily="50" charset="-128"/>
                <a:ea typeface="Meiryo UI" panose="020B0604030504040204" pitchFamily="50" charset="-128"/>
              </a:rPr>
              <a:t>/KDDI/</a:t>
            </a:r>
            <a:r>
              <a:rPr kumimoji="1" lang="ja-JP" altLang="en-US" sz="800" dirty="0">
                <a:solidFill>
                  <a:schemeClr val="bg1"/>
                </a:solidFill>
                <a:latin typeface="Meiryo UI" panose="020B0604030504040204" pitchFamily="50" charset="-128"/>
                <a:ea typeface="Meiryo UI" panose="020B0604030504040204" pitchFamily="50" charset="-128"/>
              </a:rPr>
              <a:t>小林製薬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住友生命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セブン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イレブン・ジャパン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ソフトバンク</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損害保険ジャパン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ダスキン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中西金属工業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南海電気鉄道</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日産大阪販売</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日本生命</a:t>
            </a:r>
            <a:r>
              <a:rPr kumimoji="1" lang="en-US" altLang="ja-JP" sz="800" dirty="0">
                <a:solidFill>
                  <a:schemeClr val="bg1"/>
                </a:solidFill>
                <a:latin typeface="Meiryo UI" panose="020B0604030504040204" pitchFamily="50" charset="-128"/>
                <a:ea typeface="Meiryo UI" panose="020B0604030504040204" pitchFamily="50" charset="-128"/>
              </a:rPr>
              <a:t>/NEXCO</a:t>
            </a:r>
            <a:r>
              <a:rPr kumimoji="1" lang="ja-JP" altLang="en-US" sz="800" dirty="0">
                <a:solidFill>
                  <a:schemeClr val="bg1"/>
                </a:solidFill>
                <a:latin typeface="Meiryo UI" panose="020B0604030504040204" pitchFamily="50" charset="-128"/>
                <a:ea typeface="Meiryo UI" panose="020B0604030504040204" pitchFamily="50" charset="-128"/>
              </a:rPr>
              <a:t>西日本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ネスレ日本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ハークスレイ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ファミリーマート</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不二製油</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ミズノ</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三井不動産</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明治安田生命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ユー・エス・ジェイ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読売新聞</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りそな銀行</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ローソン</a:t>
            </a:r>
          </a:p>
        </p:txBody>
      </p:sp>
      <p:grpSp>
        <p:nvGrpSpPr>
          <p:cNvPr id="29" name="グループ化 28">
            <a:extLst>
              <a:ext uri="{FF2B5EF4-FFF2-40B4-BE49-F238E27FC236}">
                <a16:creationId xmlns:a16="http://schemas.microsoft.com/office/drawing/2014/main" id="{3518DF0A-E2BA-4B0B-AF1D-70C59A0C08F8}"/>
              </a:ext>
            </a:extLst>
          </p:cNvPr>
          <p:cNvGrpSpPr/>
          <p:nvPr/>
        </p:nvGrpSpPr>
        <p:grpSpPr>
          <a:xfrm>
            <a:off x="394181" y="465236"/>
            <a:ext cx="9173036" cy="475850"/>
            <a:chOff x="394181" y="465236"/>
            <a:chExt cx="9173036" cy="475850"/>
          </a:xfrm>
        </p:grpSpPr>
        <p:sp>
          <p:nvSpPr>
            <p:cNvPr id="30" name="テキスト ボックス 29">
              <a:extLst>
                <a:ext uri="{FF2B5EF4-FFF2-40B4-BE49-F238E27FC236}">
                  <a16:creationId xmlns:a16="http://schemas.microsoft.com/office/drawing/2014/main" id="{9CC20375-0FA7-48B8-B65E-B66A202C7893}"/>
                </a:ext>
              </a:extLst>
            </p:cNvPr>
            <p:cNvSpPr txBox="1"/>
            <p:nvPr/>
          </p:nvSpPr>
          <p:spPr>
            <a:xfrm>
              <a:off x="474667" y="465236"/>
              <a:ext cx="340670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主な連携事例⑥　地域活性化</a:t>
              </a:r>
            </a:p>
          </p:txBody>
        </p:sp>
        <p:cxnSp>
          <p:nvCxnSpPr>
            <p:cNvPr id="33" name="直線コネクタ 32">
              <a:extLst>
                <a:ext uri="{FF2B5EF4-FFF2-40B4-BE49-F238E27FC236}">
                  <a16:creationId xmlns:a16="http://schemas.microsoft.com/office/drawing/2014/main" id="{4A581CF6-5464-4E88-B3EE-DC68ACD05734}"/>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a:xfrm>
            <a:off x="7677150" y="6492875"/>
            <a:ext cx="2228850" cy="365125"/>
          </a:xfrm>
        </p:spPr>
        <p:txBody>
          <a:bodyPr/>
          <a:lstStyle/>
          <a:p>
            <a:fld id="{06FEDF93-2BFD-41CA-ABC7-B039102F3792}" type="slidenum">
              <a:rPr lang="en-US" altLang="ja-JP" smtClean="0"/>
              <a:pPr/>
              <a:t>12</a:t>
            </a:fld>
            <a:endParaRPr lang="ja-JP" altLang="en-US" dirty="0"/>
          </a:p>
        </p:txBody>
      </p:sp>
      <p:pic>
        <p:nvPicPr>
          <p:cNvPr id="79" name="図 78" descr="ロゴ&#10;&#10;自動的に生成された説明">
            <a:extLst>
              <a:ext uri="{FF2B5EF4-FFF2-40B4-BE49-F238E27FC236}">
                <a16:creationId xmlns:a16="http://schemas.microsoft.com/office/drawing/2014/main" id="{6584ACBB-1D2D-4559-AB82-C40A390D4C5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8911" t="32030" r="9268" b="31314"/>
          <a:stretch/>
        </p:blipFill>
        <p:spPr>
          <a:xfrm>
            <a:off x="3865500" y="5509198"/>
            <a:ext cx="740761" cy="224273"/>
          </a:xfrm>
          <a:prstGeom prst="rect">
            <a:avLst/>
          </a:prstGeom>
        </p:spPr>
      </p:pic>
      <p:grpSp>
        <p:nvGrpSpPr>
          <p:cNvPr id="15" name="グループ化 14"/>
          <p:cNvGrpSpPr/>
          <p:nvPr/>
        </p:nvGrpSpPr>
        <p:grpSpPr>
          <a:xfrm>
            <a:off x="394181" y="2726745"/>
            <a:ext cx="9173036" cy="1658474"/>
            <a:chOff x="394181" y="2726745"/>
            <a:chExt cx="9173036" cy="1658474"/>
          </a:xfrm>
        </p:grpSpPr>
        <p:grpSp>
          <p:nvGrpSpPr>
            <p:cNvPr id="36" name="グループ化 35"/>
            <p:cNvGrpSpPr/>
            <p:nvPr/>
          </p:nvGrpSpPr>
          <p:grpSpPr>
            <a:xfrm>
              <a:off x="394181" y="2726745"/>
              <a:ext cx="9173036" cy="1658474"/>
              <a:chOff x="394181" y="2726745"/>
              <a:chExt cx="9173036" cy="1658474"/>
            </a:xfrm>
          </p:grpSpPr>
          <p:grpSp>
            <p:nvGrpSpPr>
              <p:cNvPr id="35" name="グループ化 34"/>
              <p:cNvGrpSpPr/>
              <p:nvPr/>
            </p:nvGrpSpPr>
            <p:grpSpPr>
              <a:xfrm>
                <a:off x="394181" y="2726745"/>
                <a:ext cx="9173036" cy="1658474"/>
                <a:chOff x="394181" y="2726745"/>
                <a:chExt cx="9173036" cy="1658474"/>
              </a:xfrm>
            </p:grpSpPr>
            <p:grpSp>
              <p:nvGrpSpPr>
                <p:cNvPr id="7" name="グループ化 6"/>
                <p:cNvGrpSpPr/>
                <p:nvPr/>
              </p:nvGrpSpPr>
              <p:grpSpPr>
                <a:xfrm>
                  <a:off x="394181" y="2726745"/>
                  <a:ext cx="9173036" cy="1658474"/>
                  <a:chOff x="394181" y="2726745"/>
                  <a:chExt cx="9173036" cy="1658474"/>
                </a:xfrm>
              </p:grpSpPr>
              <p:grpSp>
                <p:nvGrpSpPr>
                  <p:cNvPr id="3" name="グループ化 2"/>
                  <p:cNvGrpSpPr/>
                  <p:nvPr/>
                </p:nvGrpSpPr>
                <p:grpSpPr>
                  <a:xfrm>
                    <a:off x="394181" y="2726745"/>
                    <a:ext cx="9173036" cy="1658474"/>
                    <a:chOff x="394181" y="2726745"/>
                    <a:chExt cx="9173036" cy="1658474"/>
                  </a:xfrm>
                </p:grpSpPr>
                <p:grpSp>
                  <p:nvGrpSpPr>
                    <p:cNvPr id="16" name="グループ化 15"/>
                    <p:cNvGrpSpPr/>
                    <p:nvPr/>
                  </p:nvGrpSpPr>
                  <p:grpSpPr>
                    <a:xfrm>
                      <a:off x="394181" y="2726745"/>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400" y="4594400"/>
                          <a:ext cx="5535490" cy="1169551"/>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～大阪産（もん）</a:t>
                          </a:r>
                          <a:r>
                            <a:rPr kumimoji="1" lang="en-US" altLang="ja-JP" sz="9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の普及促進～　</a:t>
                          </a:r>
                          <a:r>
                            <a:rPr kumimoji="1" lang="en-US" altLang="ja-JP" sz="900" b="1"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府内で生産・収穫された農林水産物</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新商品の開発・販売や、マルシェの開催</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・事業者等と連携した商品の開発・販売（例：カレー、おにぎり、パン、スイーツ、飲料）</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KIRIN presents</a:t>
                          </a:r>
                          <a:r>
                            <a:rPr kumimoji="1" lang="ja-JP" altLang="en-US" sz="900" dirty="0">
                              <a:latin typeface="Meiryo UI" panose="020B0604030504040204" pitchFamily="50" charset="-128"/>
                              <a:ea typeface="Meiryo UI" panose="020B0604030504040204" pitchFamily="50" charset="-128"/>
                            </a:rPr>
                            <a:t>大阪産（もん）フェスタ」や「</a:t>
                          </a:r>
                          <a:r>
                            <a:rPr kumimoji="1" lang="en-US" altLang="ja-JP" sz="900" dirty="0">
                              <a:latin typeface="Meiryo UI" panose="020B0604030504040204" pitchFamily="50" charset="-128"/>
                              <a:ea typeface="Meiryo UI" panose="020B0604030504040204" pitchFamily="50" charset="-128"/>
                            </a:rPr>
                            <a:t>Welcoming</a:t>
                          </a:r>
                          <a:r>
                            <a:rPr kumimoji="1" lang="ja-JP" altLang="en-US" sz="900" dirty="0">
                              <a:latin typeface="Meiryo UI" panose="020B0604030504040204" pitchFamily="50" charset="-128"/>
                              <a:ea typeface="Meiryo UI" panose="020B0604030504040204" pitchFamily="50" charset="-128"/>
                            </a:rPr>
                            <a:t>アベノ・天王寺 おおさかもん祭り</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」等、</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大阪産（もん）と大阪産（もん）名品、大阪製ブランド製品を手に取り、味わい、体験していただくイベントを実施</a:t>
                          </a:r>
                          <a:endParaRPr kumimoji="1" lang="en-US" altLang="ja-JP" sz="900" dirty="0">
                            <a:latin typeface="Meiryo UI" panose="020B0604030504040204" pitchFamily="50" charset="-128"/>
                            <a:ea typeface="Meiryo UI" panose="020B0604030504040204" pitchFamily="50" charset="-128"/>
                          </a:endParaRPr>
                        </a:p>
                      </p:txBody>
                    </p:sp>
                  </p:grpSp>
                  <p:pic>
                    <p:nvPicPr>
                      <p:cNvPr id="39" name="Picture 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81602" y="4093367"/>
                        <a:ext cx="668574" cy="19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614" b="24088"/>
                      <a:stretch/>
                    </p:blipFill>
                    <p:spPr bwMode="auto">
                      <a:xfrm>
                        <a:off x="735646" y="3999471"/>
                        <a:ext cx="678379" cy="33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12076" t="8937" r="8480" b="13428"/>
                      <a:stretch/>
                    </p:blipFill>
                    <p:spPr bwMode="auto">
                      <a:xfrm>
                        <a:off x="3962981" y="4046961"/>
                        <a:ext cx="257526" cy="24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図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095" y="3990110"/>
                        <a:ext cx="550758" cy="302151"/>
                      </a:xfrm>
                      <a:prstGeom prst="rect">
                        <a:avLst/>
                      </a:prstGeom>
                    </p:spPr>
                  </p:pic>
                  <p:pic>
                    <p:nvPicPr>
                      <p:cNvPr id="45" name="図 4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29199" y="3986029"/>
                        <a:ext cx="379240" cy="310733"/>
                      </a:xfrm>
                      <a:prstGeom prst="rect">
                        <a:avLst/>
                      </a:prstGeom>
                    </p:spPr>
                  </p:pic>
                  <p:pic>
                    <p:nvPicPr>
                      <p:cNvPr id="46" name="図 4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644393" y="4111230"/>
                        <a:ext cx="529606" cy="161033"/>
                      </a:xfrm>
                      <a:prstGeom prst="rect">
                        <a:avLst/>
                      </a:prstGeom>
                    </p:spPr>
                  </p:pic>
                  <p:pic>
                    <p:nvPicPr>
                      <p:cNvPr id="47" name="図 46" descr="文字が書かれている&#10;&#10;中程度の精度で自動的に生成された説明">
                        <a:extLst>
                          <a:ext uri="{FF2B5EF4-FFF2-40B4-BE49-F238E27FC236}">
                            <a16:creationId xmlns:a16="http://schemas.microsoft.com/office/drawing/2014/main" id="{DD064FFB-98FA-4D58-9D2E-DF9362B78BE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98508" y="4080268"/>
                        <a:ext cx="623032" cy="188919"/>
                      </a:xfrm>
                      <a:prstGeom prst="rect">
                        <a:avLst/>
                      </a:prstGeom>
                    </p:spPr>
                  </p:pic>
                  <p:pic>
                    <p:nvPicPr>
                      <p:cNvPr id="48" name="図 47"/>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298320" y="4097806"/>
                        <a:ext cx="639194" cy="188997"/>
                      </a:xfrm>
                      <a:prstGeom prst="rect">
                        <a:avLst/>
                      </a:prstGeom>
                    </p:spPr>
                  </p:pic>
                </p:grpSp>
                <p:pic>
                  <p:nvPicPr>
                    <p:cNvPr id="54" name="Picture 2" descr="\\G0000sv0ns501\d11485$\doc\05公民戦略連携デスク\090 HP掲載ファイル\大阪府庁HP更新用\包括連携協定の更新用\ロゴ\fujioil-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2525" y="4111230"/>
                      <a:ext cx="729051" cy="133863"/>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図 66"/>
                  <p:cNvPicPr>
                    <a:picLocks noChangeAspect="1"/>
                  </p:cNvPicPr>
                  <p:nvPr/>
                </p:nvPicPr>
                <p:blipFill rotWithShape="1">
                  <a:blip r:embed="rId13" cstate="hqprint">
                    <a:extLst>
                      <a:ext uri="{28A0092B-C50C-407E-A947-70E740481C1C}">
                        <a14:useLocalDpi xmlns:a14="http://schemas.microsoft.com/office/drawing/2010/main" val="0"/>
                      </a:ext>
                    </a:extLst>
                  </a:blip>
                  <a:srcRect l="13230" t="2203" r="207" b="7226"/>
                  <a:stretch/>
                </p:blipFill>
                <p:spPr>
                  <a:xfrm>
                    <a:off x="8068670" y="2990184"/>
                    <a:ext cx="1325032" cy="1039776"/>
                  </a:xfrm>
                  <a:prstGeom prst="rect">
                    <a:avLst/>
                  </a:prstGeom>
                </p:spPr>
              </p:pic>
              <p:pic>
                <p:nvPicPr>
                  <p:cNvPr id="68" name="図 67"/>
                  <p:cNvPicPr>
                    <a:picLocks noChangeAspect="1"/>
                  </p:cNvPicPr>
                  <p:nvPr/>
                </p:nvPicPr>
                <p:blipFill rotWithShape="1">
                  <a:blip r:embed="rId14" cstate="hqprint">
                    <a:extLst>
                      <a:ext uri="{28A0092B-C50C-407E-A947-70E740481C1C}">
                        <a14:useLocalDpi xmlns:a14="http://schemas.microsoft.com/office/drawing/2010/main" val="0"/>
                      </a:ext>
                    </a:extLst>
                  </a:blip>
                  <a:srcRect t="13134" b="13632"/>
                  <a:stretch/>
                </p:blipFill>
                <p:spPr>
                  <a:xfrm>
                    <a:off x="7106632" y="3158807"/>
                    <a:ext cx="904750" cy="883842"/>
                  </a:xfrm>
                  <a:prstGeom prst="rect">
                    <a:avLst/>
                  </a:prstGeom>
                </p:spPr>
              </p:pic>
            </p:grpSp>
            <p:pic>
              <p:nvPicPr>
                <p:cNvPr id="72" name="図 71">
                  <a:extLst>
                    <a:ext uri="{FF2B5EF4-FFF2-40B4-BE49-F238E27FC236}">
                      <a16:creationId xmlns:a16="http://schemas.microsoft.com/office/drawing/2014/main" id="{D9138674-2CF4-4485-98EA-FFC2CE7F27C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50854" y="4046961"/>
                  <a:ext cx="349758" cy="261245"/>
                </a:xfrm>
                <a:prstGeom prst="rect">
                  <a:avLst/>
                </a:prstGeom>
              </p:spPr>
            </p:pic>
            <p:pic>
              <p:nvPicPr>
                <p:cNvPr id="12" name="図 11"/>
                <p:cNvPicPr>
                  <a:picLocks noChangeAspect="1"/>
                </p:cNvPicPr>
                <p:nvPr/>
              </p:nvPicPr>
              <p:blipFill rotWithShape="1">
                <a:blip r:embed="rId16" cstate="hqprint">
                  <a:extLst>
                    <a:ext uri="{28A0092B-C50C-407E-A947-70E740481C1C}">
                      <a14:useLocalDpi xmlns:a14="http://schemas.microsoft.com/office/drawing/2010/main" val="0"/>
                    </a:ext>
                  </a:extLst>
                </a:blip>
                <a:srcRect t="29909" b="30174"/>
                <a:stretch/>
              </p:blipFill>
              <p:spPr>
                <a:xfrm>
                  <a:off x="1867722" y="4045885"/>
                  <a:ext cx="845219" cy="228008"/>
                </a:xfrm>
                <a:prstGeom prst="rect">
                  <a:avLst/>
                </a:prstGeom>
              </p:spPr>
            </p:pic>
            <p:pic>
              <p:nvPicPr>
                <p:cNvPr id="32" name="図 31"/>
                <p:cNvPicPr>
                  <a:picLocks noChangeAspect="1"/>
                </p:cNvPicPr>
                <p:nvPr/>
              </p:nvPicPr>
              <p:blipFill rotWithShape="1">
                <a:blip r:embed="rId17" cstate="hqprint">
                  <a:extLst>
                    <a:ext uri="{28A0092B-C50C-407E-A947-70E740481C1C}">
                      <a14:useLocalDpi xmlns:a14="http://schemas.microsoft.com/office/drawing/2010/main" val="0"/>
                    </a:ext>
                  </a:extLst>
                </a:blip>
                <a:srcRect l="6767" t="27002" r="3551" b="28059"/>
                <a:stretch/>
              </p:blipFill>
              <p:spPr>
                <a:xfrm>
                  <a:off x="5841537" y="4075936"/>
                  <a:ext cx="662917" cy="224494"/>
                </a:xfrm>
                <a:prstGeom prst="rect">
                  <a:avLst/>
                </a:prstGeom>
              </p:spPr>
            </p:pic>
          </p:grpSp>
          <p:pic>
            <p:nvPicPr>
              <p:cNvPr id="73" name="図 72"/>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6092064" y="2881243"/>
                <a:ext cx="957280" cy="920462"/>
              </a:xfrm>
              <a:prstGeom prst="rect">
                <a:avLst/>
              </a:prstGeom>
            </p:spPr>
          </p:pic>
        </p:grpSp>
        <p:pic>
          <p:nvPicPr>
            <p:cNvPr id="78" name="図 77"/>
            <p:cNvPicPr>
              <a:picLocks noChangeAspect="1"/>
            </p:cNvPicPr>
            <p:nvPr/>
          </p:nvPicPr>
          <p:blipFill rotWithShape="1">
            <a:blip r:embed="rId19" cstate="hqprint">
              <a:extLst>
                <a:ext uri="{28A0092B-C50C-407E-A947-70E740481C1C}">
                  <a14:useLocalDpi xmlns:a14="http://schemas.microsoft.com/office/drawing/2010/main" val="0"/>
                </a:ext>
              </a:extLst>
            </a:blip>
            <a:srcRect l="2837" t="34668" r="3194" b="34932"/>
            <a:stretch/>
          </p:blipFill>
          <p:spPr>
            <a:xfrm>
              <a:off x="7365790" y="4106056"/>
              <a:ext cx="829830" cy="181426"/>
            </a:xfrm>
            <a:prstGeom prst="rect">
              <a:avLst/>
            </a:prstGeom>
          </p:spPr>
        </p:pic>
      </p:grpSp>
      <p:grpSp>
        <p:nvGrpSpPr>
          <p:cNvPr id="37" name="グループ化 36"/>
          <p:cNvGrpSpPr/>
          <p:nvPr/>
        </p:nvGrpSpPr>
        <p:grpSpPr>
          <a:xfrm>
            <a:off x="394181" y="4448626"/>
            <a:ext cx="9173036" cy="1658474"/>
            <a:chOff x="394181" y="4448626"/>
            <a:chExt cx="9173036" cy="1658474"/>
          </a:xfrm>
        </p:grpSpPr>
        <p:grpSp>
          <p:nvGrpSpPr>
            <p:cNvPr id="14" name="グループ化 13"/>
            <p:cNvGrpSpPr/>
            <p:nvPr/>
          </p:nvGrpSpPr>
          <p:grpSpPr>
            <a:xfrm>
              <a:off x="394181" y="4448626"/>
              <a:ext cx="9173036" cy="1658474"/>
              <a:chOff x="394181" y="4448626"/>
              <a:chExt cx="9173036" cy="1658474"/>
            </a:xfrm>
          </p:grpSpPr>
          <p:grpSp>
            <p:nvGrpSpPr>
              <p:cNvPr id="2" name="グループ化 1"/>
              <p:cNvGrpSpPr/>
              <p:nvPr/>
            </p:nvGrpSpPr>
            <p:grpSpPr>
              <a:xfrm>
                <a:off x="394181" y="4448626"/>
                <a:ext cx="9173036" cy="1658474"/>
                <a:chOff x="394181" y="4448626"/>
                <a:chExt cx="9173036" cy="1658474"/>
              </a:xfrm>
            </p:grpSpPr>
            <p:grpSp>
              <p:nvGrpSpPr>
                <p:cNvPr id="24" name="グループ化 23"/>
                <p:cNvGrpSpPr/>
                <p:nvPr/>
              </p:nvGrpSpPr>
              <p:grpSpPr>
                <a:xfrm>
                  <a:off x="394181" y="4448626"/>
                  <a:ext cx="9173036" cy="1658474"/>
                  <a:chOff x="394181" y="4448626"/>
                  <a:chExt cx="9173036" cy="1658474"/>
                </a:xfrm>
              </p:grpSpPr>
              <p:grpSp>
                <p:nvGrpSpPr>
                  <p:cNvPr id="18" name="グループ化 17"/>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07400" y="2847393"/>
                        <a:ext cx="4461478" cy="992579"/>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～府民への情報発信の最大化～</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企業のサイネージや広報誌を活用した情報の発信</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・日常に身近に存在する企業のサイネージや広報誌を活用した情報発信を行うことで様々な</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府政情報を正確かつ素早く府民へ提供</a:t>
                        </a:r>
                        <a:endParaRPr kumimoji="1" lang="en-US" altLang="ja-JP"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70" name="図 69"/>
                    <p:cNvPicPr>
                      <a:picLocks noChangeAspect="1"/>
                    </p:cNvPicPr>
                    <p:nvPr/>
                  </p:nvPicPr>
                  <p:blipFill rotWithShape="1">
                    <a:blip r:embed="rId20">
                      <a:extLst>
                        <a:ext uri="{28A0092B-C50C-407E-A947-70E740481C1C}">
                          <a14:useLocalDpi xmlns:a14="http://schemas.microsoft.com/office/drawing/2010/main" val="0"/>
                        </a:ext>
                      </a:extLst>
                    </a:blip>
                    <a:srcRect t="30001" b="29499"/>
                    <a:stretch/>
                  </p:blipFill>
                  <p:spPr>
                    <a:xfrm>
                      <a:off x="756236" y="5474871"/>
                      <a:ext cx="661905" cy="268071"/>
                    </a:xfrm>
                    <a:prstGeom prst="rect">
                      <a:avLst/>
                    </a:prstGeom>
                  </p:spPr>
                </p:pic>
                <p:pic>
                  <p:nvPicPr>
                    <p:cNvPr id="71" name="図 70"/>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5565696" y="5767197"/>
                      <a:ext cx="804991" cy="283399"/>
                    </a:xfrm>
                    <a:prstGeom prst="rect">
                      <a:avLst/>
                    </a:prstGeom>
                  </p:spPr>
                </p:pic>
                <p:pic>
                  <p:nvPicPr>
                    <p:cNvPr id="8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21898" y="5474871"/>
                      <a:ext cx="949735" cy="2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0"/>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2128" y="5505589"/>
                      <a:ext cx="1289994" cy="22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19"/>
                    <p:cNvPicPr>
                      <a:picLocks noChangeAspect="1" noChangeArrowheads="1"/>
                    </p:cNvPicPr>
                    <p:nvPr/>
                  </p:nvPicPr>
                  <p:blipFill rotWithShape="1">
                    <a:blip r:embed="rId24">
                      <a:extLst>
                        <a:ext uri="{28A0092B-C50C-407E-A947-70E740481C1C}">
                          <a14:useLocalDpi xmlns:a14="http://schemas.microsoft.com/office/drawing/2010/main" val="0"/>
                        </a:ext>
                      </a:extLst>
                    </a:blip>
                    <a:srcRect t="21005" b="12645"/>
                    <a:stretch/>
                  </p:blipFill>
                  <p:spPr bwMode="auto">
                    <a:xfrm>
                      <a:off x="4438812" y="5773049"/>
                      <a:ext cx="1164904" cy="2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5" descr="日本生命保険相互会社ロゴマーク"/>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46302" y="5757730"/>
                      <a:ext cx="928388" cy="28162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6236" y="5814528"/>
                      <a:ext cx="1010167" cy="19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rotWithShape="1">
                    <a:blip r:embed="rId27" cstate="hqprint">
                      <a:extLst>
                        <a:ext uri="{28A0092B-C50C-407E-A947-70E740481C1C}">
                          <a14:useLocalDpi xmlns:a14="http://schemas.microsoft.com/office/drawing/2010/main" val="0"/>
                        </a:ext>
                      </a:extLst>
                    </a:blip>
                    <a:srcRect l="16466" t="22400" r="9532" b="27497"/>
                    <a:stretch/>
                  </p:blipFill>
                  <p:spPr bwMode="auto">
                    <a:xfrm>
                      <a:off x="6358314" y="5710304"/>
                      <a:ext cx="748318" cy="34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図 18"/>
                  <p:cNvPicPr>
                    <a:picLocks noChangeAspect="1"/>
                  </p:cNvPicPr>
                  <p:nvPr/>
                </p:nvPicPr>
                <p:blipFill rotWithShape="1">
                  <a:blip r:embed="rId28" cstate="hqprint">
                    <a:extLst>
                      <a:ext uri="{28A0092B-C50C-407E-A947-70E740481C1C}">
                        <a14:useLocalDpi xmlns:a14="http://schemas.microsoft.com/office/drawing/2010/main" val="0"/>
                      </a:ext>
                    </a:extLst>
                  </a:blip>
                  <a:srcRect t="34558"/>
                  <a:stretch/>
                </p:blipFill>
                <p:spPr>
                  <a:xfrm>
                    <a:off x="5714071" y="4763380"/>
                    <a:ext cx="1658077" cy="700292"/>
                  </a:xfrm>
                  <a:prstGeom prst="rect">
                    <a:avLst/>
                  </a:prstGeom>
                </p:spPr>
              </p:pic>
              <p:pic>
                <p:nvPicPr>
                  <p:cNvPr id="23" name="図 22"/>
                  <p:cNvPicPr>
                    <a:picLocks noChangeAspect="1"/>
                  </p:cNvPicPr>
                  <p:nvPr/>
                </p:nvPicPr>
                <p:blipFill rotWithShape="1">
                  <a:blip r:embed="rId29" cstate="hqprint">
                    <a:extLst>
                      <a:ext uri="{28A0092B-C50C-407E-A947-70E740481C1C}">
                        <a14:useLocalDpi xmlns:a14="http://schemas.microsoft.com/office/drawing/2010/main" val="0"/>
                      </a:ext>
                    </a:extLst>
                  </a:blip>
                  <a:srcRect l="11503" t="9926" r="9539" b="8965"/>
                  <a:stretch/>
                </p:blipFill>
                <p:spPr>
                  <a:xfrm>
                    <a:off x="7461645" y="4681011"/>
                    <a:ext cx="1827386" cy="1248933"/>
                  </a:xfrm>
                  <a:prstGeom prst="rect">
                    <a:avLst/>
                  </a:prstGeom>
                </p:spPr>
              </p:pic>
            </p:grpSp>
            <p:pic>
              <p:nvPicPr>
                <p:cNvPr id="52" name="図 5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74363" y="5742942"/>
                  <a:ext cx="853829" cy="284610"/>
                </a:xfrm>
                <a:prstGeom prst="rect">
                  <a:avLst/>
                </a:prstGeom>
              </p:spPr>
            </p:pic>
          </p:grpSp>
          <p:pic>
            <p:nvPicPr>
              <p:cNvPr id="77" name="図 76"/>
              <p:cNvPicPr>
                <a:picLocks noChangeAspect="1"/>
              </p:cNvPicPr>
              <p:nvPr/>
            </p:nvPicPr>
            <p:blipFill rotWithShape="1">
              <a:blip r:embed="rId31" cstate="hqprint">
                <a:extLst>
                  <a:ext uri="{28A0092B-C50C-407E-A947-70E740481C1C}">
                    <a14:useLocalDpi xmlns:a14="http://schemas.microsoft.com/office/drawing/2010/main" val="0"/>
                  </a:ext>
                </a:extLst>
              </a:blip>
              <a:srcRect l="7834" t="17343" r="5588" b="15921"/>
              <a:stretch/>
            </p:blipFill>
            <p:spPr>
              <a:xfrm>
                <a:off x="1876998" y="5793309"/>
                <a:ext cx="781307" cy="246047"/>
              </a:xfrm>
              <a:prstGeom prst="rect">
                <a:avLst/>
              </a:prstGeom>
            </p:spPr>
          </p:pic>
        </p:grpSp>
        <p:pic>
          <p:nvPicPr>
            <p:cNvPr id="34" name="図 33"/>
            <p:cNvPicPr>
              <a:picLocks noChangeAspect="1"/>
            </p:cNvPicPr>
            <p:nvPr/>
          </p:nvPicPr>
          <p:blipFill>
            <a:blip r:embed="rId32" cstate="hqprint">
              <a:extLst>
                <a:ext uri="{28A0092B-C50C-407E-A947-70E740481C1C}">
                  <a14:useLocalDpi xmlns:a14="http://schemas.microsoft.com/office/drawing/2010/main" val="0"/>
                </a:ext>
              </a:extLst>
            </a:blip>
            <a:stretch>
              <a:fillRect/>
            </a:stretch>
          </p:blipFill>
          <p:spPr>
            <a:xfrm>
              <a:off x="4711099" y="5471559"/>
              <a:ext cx="647960" cy="251550"/>
            </a:xfrm>
            <a:prstGeom prst="rect">
              <a:avLst/>
            </a:prstGeom>
          </p:spPr>
        </p:pic>
      </p:grpSp>
      <p:pic>
        <p:nvPicPr>
          <p:cNvPr id="42" name="図 41"/>
          <p:cNvPicPr>
            <a:picLocks noChangeAspect="1"/>
          </p:cNvPicPr>
          <p:nvPr/>
        </p:nvPicPr>
        <p:blipFill rotWithShape="1">
          <a:blip r:embed="rId33" cstate="hqprint">
            <a:extLst>
              <a:ext uri="{28A0092B-C50C-407E-A947-70E740481C1C}">
                <a14:useLocalDpi xmlns:a14="http://schemas.microsoft.com/office/drawing/2010/main" val="0"/>
              </a:ext>
            </a:extLst>
          </a:blip>
          <a:srcRect t="12144"/>
          <a:stretch/>
        </p:blipFill>
        <p:spPr>
          <a:xfrm>
            <a:off x="5926516" y="1348740"/>
            <a:ext cx="1750634" cy="1025357"/>
          </a:xfrm>
          <a:prstGeom prst="rect">
            <a:avLst/>
          </a:prstGeom>
        </p:spPr>
      </p:pic>
      <p:grpSp>
        <p:nvGrpSpPr>
          <p:cNvPr id="25" name="グループ化 24"/>
          <p:cNvGrpSpPr/>
          <p:nvPr/>
        </p:nvGrpSpPr>
        <p:grpSpPr>
          <a:xfrm>
            <a:off x="394181" y="1008247"/>
            <a:ext cx="9173036" cy="1689576"/>
            <a:chOff x="394181" y="1008247"/>
            <a:chExt cx="9173036" cy="1689576"/>
          </a:xfrm>
        </p:grpSpPr>
        <p:grpSp>
          <p:nvGrpSpPr>
            <p:cNvPr id="38" name="グループ化 37"/>
            <p:cNvGrpSpPr/>
            <p:nvPr/>
          </p:nvGrpSpPr>
          <p:grpSpPr>
            <a:xfrm>
              <a:off x="394181" y="1016243"/>
              <a:ext cx="9173036" cy="1681580"/>
              <a:chOff x="394181" y="1016243"/>
              <a:chExt cx="9173036" cy="1681580"/>
            </a:xfrm>
          </p:grpSpPr>
          <p:grpSp>
            <p:nvGrpSpPr>
              <p:cNvPr id="13" name="グループ化 12"/>
              <p:cNvGrpSpPr/>
              <p:nvPr/>
            </p:nvGrpSpPr>
            <p:grpSpPr>
              <a:xfrm>
                <a:off x="394181" y="1016243"/>
                <a:ext cx="9173036" cy="1658474"/>
                <a:chOff x="394181" y="1016243"/>
                <a:chExt cx="9173036" cy="1658474"/>
              </a:xfrm>
            </p:grpSpPr>
            <p:grpSp>
              <p:nvGrpSpPr>
                <p:cNvPr id="31" name="グループ化 30"/>
                <p:cNvGrpSpPr/>
                <p:nvPr/>
              </p:nvGrpSpPr>
              <p:grpSpPr>
                <a:xfrm>
                  <a:off x="394181" y="1016243"/>
                  <a:ext cx="9173036" cy="1658474"/>
                  <a:chOff x="394181" y="1016243"/>
                  <a:chExt cx="9173036" cy="1658474"/>
                </a:xfrm>
              </p:grpSpPr>
              <p:pic>
                <p:nvPicPr>
                  <p:cNvPr id="10" name="図 9" descr="屋内, 建物, テーブル, グループ が含まれている画像&#10;&#10;自動的に生成された説明">
                    <a:extLst>
                      <a:ext uri="{FF2B5EF4-FFF2-40B4-BE49-F238E27FC236}">
                        <a16:creationId xmlns:a16="http://schemas.microsoft.com/office/drawing/2014/main" id="{2A1ACC6B-171A-42E3-9FF4-8FFEE6BB34A0}"/>
                      </a:ext>
                    </a:extLst>
                  </p:cNvPr>
                  <p:cNvPicPr>
                    <a:picLocks noChangeAspect="1"/>
                  </p:cNvPicPr>
                  <p:nvPr/>
                </p:nvPicPr>
                <p:blipFill rotWithShape="1">
                  <a:blip r:embed="rId34" cstate="hqprint">
                    <a:extLst>
                      <a:ext uri="{28A0092B-C50C-407E-A947-70E740481C1C}">
                        <a14:useLocalDpi xmlns:a14="http://schemas.microsoft.com/office/drawing/2010/main" val="0"/>
                      </a:ext>
                    </a:extLst>
                  </a:blip>
                  <a:srcRect t="13593"/>
                  <a:stretch/>
                </p:blipFill>
                <p:spPr>
                  <a:xfrm>
                    <a:off x="7728967" y="1351108"/>
                    <a:ext cx="1595713" cy="1034108"/>
                  </a:xfrm>
                  <a:prstGeom prst="rect">
                    <a:avLst/>
                  </a:prstGeom>
                </p:spPr>
              </p:pic>
              <p:grpSp>
                <p:nvGrpSpPr>
                  <p:cNvPr id="28" name="グループ化 27"/>
                  <p:cNvGrpSpPr/>
                  <p:nvPr/>
                </p:nvGrpSpPr>
                <p:grpSpPr>
                  <a:xfrm>
                    <a:off x="394181" y="1016243"/>
                    <a:ext cx="9173036" cy="1658474"/>
                    <a:chOff x="394181" y="1016243"/>
                    <a:chExt cx="9173036" cy="1658474"/>
                  </a:xfrm>
                </p:grpSpPr>
                <p:pic>
                  <p:nvPicPr>
                    <p:cNvPr id="56" name="図 55"/>
                    <p:cNvPicPr>
                      <a:picLocks noChangeAspect="1"/>
                    </p:cNvPicPr>
                    <p:nvPr/>
                  </p:nvPicPr>
                  <p:blipFill rotWithShape="1">
                    <a:blip r:embed="rId20">
                      <a:extLst>
                        <a:ext uri="{28A0092B-C50C-407E-A947-70E740481C1C}">
                          <a14:useLocalDpi xmlns:a14="http://schemas.microsoft.com/office/drawing/2010/main" val="0"/>
                        </a:ext>
                      </a:extLst>
                    </a:blip>
                    <a:srcRect t="30001" b="29499"/>
                    <a:stretch/>
                  </p:blipFill>
                  <p:spPr>
                    <a:xfrm>
                      <a:off x="2750158" y="2465136"/>
                      <a:ext cx="422946" cy="171293"/>
                    </a:xfrm>
                    <a:prstGeom prst="rect">
                      <a:avLst/>
                    </a:prstGeom>
                  </p:spPr>
                </p:pic>
                <p:pic>
                  <p:nvPicPr>
                    <p:cNvPr id="57" name="図 56"/>
                    <p:cNvPicPr>
                      <a:picLocks noChangeAspect="1"/>
                    </p:cNvPicPr>
                    <p:nvPr/>
                  </p:nvPicPr>
                  <p:blipFill rotWithShape="1">
                    <a:blip r:embed="rId21" cstate="hqprint">
                      <a:extLst>
                        <a:ext uri="{28A0092B-C50C-407E-A947-70E740481C1C}">
                          <a14:useLocalDpi xmlns:a14="http://schemas.microsoft.com/office/drawing/2010/main" val="0"/>
                        </a:ext>
                      </a:extLst>
                    </a:blip>
                    <a:srcRect b="14471"/>
                    <a:stretch/>
                  </p:blipFill>
                  <p:spPr>
                    <a:xfrm>
                      <a:off x="8440976" y="2396732"/>
                      <a:ext cx="713184" cy="214741"/>
                    </a:xfrm>
                    <a:prstGeom prst="rect">
                      <a:avLst/>
                    </a:prstGeom>
                  </p:spPr>
                </p:pic>
                <p:grpSp>
                  <p:nvGrpSpPr>
                    <p:cNvPr id="27" name="グループ化 26"/>
                    <p:cNvGrpSpPr/>
                    <p:nvPr/>
                  </p:nvGrpSpPr>
                  <p:grpSpPr>
                    <a:xfrm>
                      <a:off x="394181" y="1016243"/>
                      <a:ext cx="9173036" cy="1658474"/>
                      <a:chOff x="394181" y="1016243"/>
                      <a:chExt cx="9173036" cy="1658474"/>
                    </a:xfrm>
                  </p:grpSpPr>
                  <p:grpSp>
                    <p:nvGrpSpPr>
                      <p:cNvPr id="22" name="グループ化 21"/>
                      <p:cNvGrpSpPr/>
                      <p:nvPr/>
                    </p:nvGrpSpPr>
                    <p:grpSpPr>
                      <a:xfrm>
                        <a:off x="394181" y="1016243"/>
                        <a:ext cx="9173036" cy="1658474"/>
                        <a:chOff x="394181" y="1059785"/>
                        <a:chExt cx="9173036" cy="1658474"/>
                      </a:xfrm>
                    </p:grpSpPr>
                    <p:sp>
                      <p:nvSpPr>
                        <p:cNvPr id="11" name="テキスト ボックス 10"/>
                        <p:cNvSpPr txBox="1"/>
                        <p:nvPr/>
                      </p:nvSpPr>
                      <p:spPr>
                        <a:xfrm>
                          <a:off x="610366" y="1117432"/>
                          <a:ext cx="5929828" cy="1523494"/>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2025</a:t>
                          </a:r>
                          <a:r>
                            <a:rPr kumimoji="1" lang="ja-JP" altLang="en-US" sz="1400" b="1" dirty="0">
                              <a:latin typeface="Meiryo UI" panose="020B0604030504040204" pitchFamily="50" charset="-128"/>
                              <a:ea typeface="Meiryo UI" panose="020B0604030504040204" pitchFamily="50" charset="-128"/>
                            </a:rPr>
                            <a:t>年大阪・関西万博の機運醸成や、観光等の都市魅力の創出・発信～</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府内各地で様々なイベントを実施</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DISCOVER OSAKA</a:t>
                          </a:r>
                          <a:r>
                            <a:rPr kumimoji="1" lang="ja-JP" altLang="en-US" sz="900" dirty="0">
                              <a:latin typeface="Meiryo UI" panose="020B0604030504040204" pitchFamily="50" charset="-128"/>
                              <a:ea typeface="Meiryo UI" panose="020B0604030504040204" pitchFamily="50" charset="-128"/>
                            </a:rPr>
                            <a:t>」に掲載しているスポットを楽しく巡る「おおさか</a:t>
                          </a:r>
                          <a:r>
                            <a:rPr kumimoji="1" lang="en-US" altLang="ja-JP" sz="900" dirty="0">
                              <a:latin typeface="Meiryo UI" panose="020B0604030504040204" pitchFamily="50" charset="-128"/>
                              <a:ea typeface="Meiryo UI" panose="020B0604030504040204" pitchFamily="50" charset="-128"/>
                            </a:rPr>
                            <a:t>de</a:t>
                          </a:r>
                          <a:r>
                            <a:rPr kumimoji="1" lang="ja-JP" altLang="en-US" sz="900" dirty="0">
                              <a:latin typeface="Meiryo UI" panose="020B0604030504040204" pitchFamily="50" charset="-128"/>
                              <a:ea typeface="Meiryo UI" panose="020B0604030504040204" pitchFamily="50" charset="-128"/>
                            </a:rPr>
                            <a:t>謎とき宝さがし」を実施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・スポーツイベントの開催における、施設や物品、大阪スポーツコミッション構成チームによる選手派遣等の協力</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・商業施設を活用した「も</a:t>
                          </a:r>
                          <a:r>
                            <a:rPr kumimoji="1" lang="ja-JP" altLang="en-US" sz="900" dirty="0" err="1">
                              <a:latin typeface="Meiryo UI" panose="020B0604030504040204" pitchFamily="50" charset="-128"/>
                              <a:ea typeface="Meiryo UI" panose="020B0604030504040204" pitchFamily="50" charset="-128"/>
                            </a:rPr>
                            <a:t>ずやん</a:t>
                          </a:r>
                          <a:r>
                            <a:rPr kumimoji="1" lang="ja-JP" altLang="en-US" sz="900" dirty="0">
                              <a:latin typeface="Meiryo UI" panose="020B0604030504040204" pitchFamily="50" charset="-128"/>
                              <a:ea typeface="Meiryo UI" panose="020B0604030504040204" pitchFamily="50" charset="-128"/>
                            </a:rPr>
                            <a:t>バースデイ」や「府立弥生文化博物館の出張展示」の開催</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・スポーツクラブのホームゲームにおける、</a:t>
                          </a:r>
                          <a:r>
                            <a:rPr kumimoji="1" lang="en-US" altLang="ja-JP" sz="900" dirty="0">
                              <a:latin typeface="Meiryo UI" panose="020B0604030504040204" pitchFamily="50" charset="-128"/>
                              <a:ea typeface="Meiryo UI" panose="020B0604030504040204" pitchFamily="50" charset="-128"/>
                            </a:rPr>
                            <a:t>2025</a:t>
                          </a:r>
                          <a:r>
                            <a:rPr kumimoji="1" lang="ja-JP" altLang="en-US" sz="900" dirty="0">
                              <a:latin typeface="Meiryo UI" panose="020B0604030504040204" pitchFamily="50" charset="-128"/>
                              <a:ea typeface="Meiryo UI" panose="020B0604030504040204" pitchFamily="50" charset="-128"/>
                            </a:rPr>
                            <a:t>年大阪・関西万博の機運醸成の実施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ホームゲーム来場者数</a:t>
                          </a:r>
                          <a:r>
                            <a:rPr kumimoji="1" lang="en-US" altLang="ja-JP" sz="900" dirty="0">
                              <a:latin typeface="Meiryo UI" panose="020B0604030504040204" pitchFamily="50" charset="-128"/>
                              <a:ea typeface="Meiryo UI" panose="020B0604030504040204" pitchFamily="50" charset="-128"/>
                            </a:rPr>
                            <a:t>】12,152</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5489172" y="2356565"/>
                        <a:ext cx="386867" cy="261450"/>
                      </a:xfrm>
                      <a:prstGeom prst="rect">
                        <a:avLst/>
                      </a:prstGeom>
                    </p:spPr>
                  </p:pic>
                  <p:pic>
                    <p:nvPicPr>
                      <p:cNvPr id="6" name="図 5"/>
                      <p:cNvPicPr>
                        <a:picLocks noChangeAspect="1"/>
                      </p:cNvPicPr>
                      <p:nvPr/>
                    </p:nvPicPr>
                    <p:blipFill>
                      <a:blip r:embed="rId36" cstate="hqprint">
                        <a:extLst>
                          <a:ext uri="{28A0092B-C50C-407E-A947-70E740481C1C}">
                            <a14:useLocalDpi xmlns:a14="http://schemas.microsoft.com/office/drawing/2010/main" val="0"/>
                          </a:ext>
                        </a:extLst>
                      </a:blip>
                      <a:stretch>
                        <a:fillRect/>
                      </a:stretch>
                    </p:blipFill>
                    <p:spPr>
                      <a:xfrm>
                        <a:off x="3189223" y="2420403"/>
                        <a:ext cx="338864" cy="229009"/>
                      </a:xfrm>
                      <a:prstGeom prst="rect">
                        <a:avLst/>
                      </a:prstGeom>
                    </p:spPr>
                  </p:pic>
                  <p:pic>
                    <p:nvPicPr>
                      <p:cNvPr id="64" name="Picture 5" descr="日本生命保険相互会社ロゴマーク"/>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6030" y="2423264"/>
                        <a:ext cx="684946" cy="207778"/>
                      </a:xfrm>
                      <a:prstGeom prst="rect">
                        <a:avLst/>
                      </a:prstGeom>
                      <a:noFill/>
                      <a:extLst>
                        <a:ext uri="{909E8E84-426E-40DD-AFC4-6F175D3DCCD1}">
                          <a14:hiddenFill xmlns:a14="http://schemas.microsoft.com/office/drawing/2010/main">
                            <a:solidFill>
                              <a:srgbClr val="FFFFFF"/>
                            </a:solidFill>
                          </a14:hiddenFill>
                        </a:ext>
                      </a:extLst>
                    </p:spPr>
                  </p:pic>
                  <p:pic>
                    <p:nvPicPr>
                      <p:cNvPr id="65" name="図 64"/>
                      <p:cNvPicPr>
                        <a:picLocks noChangeAspect="1"/>
                      </p:cNvPicPr>
                      <p:nvPr/>
                    </p:nvPicPr>
                    <p:blipFill>
                      <a:blip r:embed="rId37"/>
                      <a:stretch>
                        <a:fillRect/>
                      </a:stretch>
                    </p:blipFill>
                    <p:spPr>
                      <a:xfrm>
                        <a:off x="3518127" y="2433748"/>
                        <a:ext cx="567733" cy="204690"/>
                      </a:xfrm>
                      <a:prstGeom prst="rect">
                        <a:avLst/>
                      </a:prstGeom>
                    </p:spPr>
                  </p:pic>
                  <p:pic>
                    <p:nvPicPr>
                      <p:cNvPr id="26" name="図 25"/>
                      <p:cNvPicPr>
                        <a:picLocks noChangeAspect="1"/>
                      </p:cNvPicPr>
                      <p:nvPr/>
                    </p:nvPicPr>
                    <p:blipFill rotWithShape="1">
                      <a:blip r:embed="rId38" cstate="hqprint">
                        <a:extLst>
                          <a:ext uri="{28A0092B-C50C-407E-A947-70E740481C1C}">
                            <a14:useLocalDpi xmlns:a14="http://schemas.microsoft.com/office/drawing/2010/main" val="0"/>
                          </a:ext>
                        </a:extLst>
                      </a:blip>
                      <a:srcRect l="5000" t="31539" r="4615" b="33362"/>
                      <a:stretch/>
                    </p:blipFill>
                    <p:spPr>
                      <a:xfrm>
                        <a:off x="4101827" y="2463613"/>
                        <a:ext cx="657828" cy="143696"/>
                      </a:xfrm>
                      <a:prstGeom prst="rect">
                        <a:avLst/>
                      </a:prstGeom>
                    </p:spPr>
                  </p:pic>
                </p:grpSp>
              </p:grpSp>
            </p:grpSp>
            <p:pic>
              <p:nvPicPr>
                <p:cNvPr id="74" name="Picture 3" descr="\\G0000sv0ns501\d11485$\doc\05公民戦略連携デスク\090 HP掲載ファイル\大阪府庁HP更新用\包括連携協定の更新用\ロゴ\sumitomo-life.jpg"/>
                <p:cNvPicPr>
                  <a:picLocks noChangeAspect="1" noChangeArrowheads="1"/>
                </p:cNvPicPr>
                <p:nvPr/>
              </p:nvPicPr>
              <p:blipFill>
                <a:blip r:embed="rId39" cstate="hqprint">
                  <a:extLst>
                    <a:ext uri="{28A0092B-C50C-407E-A947-70E740481C1C}">
                      <a14:useLocalDpi xmlns:a14="http://schemas.microsoft.com/office/drawing/2010/main" val="0"/>
                    </a:ext>
                  </a:extLst>
                </a:blip>
                <a:srcRect/>
                <a:stretch>
                  <a:fillRect/>
                </a:stretch>
              </p:blipFill>
              <p:spPr bwMode="auto">
                <a:xfrm>
                  <a:off x="5919094" y="2410293"/>
                  <a:ext cx="655624" cy="229486"/>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p:cNvPicPr>
                  <a:picLocks noChangeAspect="1"/>
                </p:cNvPicPr>
                <p:nvPr/>
              </p:nvPicPr>
              <p:blipFill rotWithShape="1">
                <a:blip r:embed="rId16" cstate="hqprint">
                  <a:extLst>
                    <a:ext uri="{28A0092B-C50C-407E-A947-70E740481C1C}">
                      <a14:useLocalDpi xmlns:a14="http://schemas.microsoft.com/office/drawing/2010/main" val="0"/>
                    </a:ext>
                  </a:extLst>
                </a:blip>
                <a:srcRect t="29909" b="30174"/>
                <a:stretch/>
              </p:blipFill>
              <p:spPr>
                <a:xfrm>
                  <a:off x="4802956" y="2441501"/>
                  <a:ext cx="654330" cy="176514"/>
                </a:xfrm>
                <a:prstGeom prst="rect">
                  <a:avLst/>
                </a:prstGeom>
              </p:spPr>
            </p:pic>
            <p:pic>
              <p:nvPicPr>
                <p:cNvPr id="76" name="図 7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31264" y="2420908"/>
                  <a:ext cx="624766" cy="208256"/>
                </a:xfrm>
                <a:prstGeom prst="rect">
                  <a:avLst/>
                </a:prstGeom>
              </p:spPr>
            </p:pic>
          </p:grpSp>
          <p:pic>
            <p:nvPicPr>
              <p:cNvPr id="81" name="図 80"/>
              <p:cNvPicPr>
                <a:picLocks noChangeAspect="1"/>
              </p:cNvPicPr>
              <p:nvPr/>
            </p:nvPicPr>
            <p:blipFill rotWithShape="1">
              <a:blip r:embed="rId40" cstate="hqprint">
                <a:extLst>
                  <a:ext uri="{28A0092B-C50C-407E-A947-70E740481C1C}">
                    <a14:useLocalDpi xmlns:a14="http://schemas.microsoft.com/office/drawing/2010/main" val="0"/>
                  </a:ext>
                </a:extLst>
              </a:blip>
              <a:srcRect t="23065" b="16373"/>
              <a:stretch/>
            </p:blipFill>
            <p:spPr>
              <a:xfrm>
                <a:off x="6516651" y="2384256"/>
                <a:ext cx="634011" cy="313567"/>
              </a:xfrm>
              <a:prstGeom prst="rect">
                <a:avLst/>
              </a:prstGeom>
            </p:spPr>
          </p:pic>
        </p:grpSp>
        <p:sp>
          <p:nvSpPr>
            <p:cNvPr id="90" name="角丸四角形 25"/>
            <p:cNvSpPr/>
            <p:nvPr/>
          </p:nvSpPr>
          <p:spPr>
            <a:xfrm>
              <a:off x="395922" y="1008247"/>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4629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53" name="正方形/長方形 52"/>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アース製薬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アストラゼネカ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bg1"/>
                </a:solidFill>
                <a:latin typeface="Meiryo UI" panose="020B0604030504040204" pitchFamily="50" charset="-128"/>
                <a:ea typeface="Meiryo UI" panose="020B0604030504040204" pitchFamily="50" charset="-128"/>
              </a:rPr>
              <a:t>/FC</a:t>
            </a:r>
            <a:r>
              <a:rPr kumimoji="1" lang="ja-JP" altLang="en-US" sz="800" dirty="0">
                <a:solidFill>
                  <a:schemeClr val="bg1"/>
                </a:solidFill>
                <a:latin typeface="Meiryo UI" panose="020B0604030504040204" pitchFamily="50" charset="-128"/>
                <a:ea typeface="Meiryo UI" panose="020B0604030504040204" pitchFamily="50" charset="-128"/>
              </a:rPr>
              <a:t>大阪</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キリンビバレッジ</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近畿大学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小林製薬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ソフトバンク</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損害保険ジャパン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ダスキン</a:t>
            </a:r>
            <a:r>
              <a:rPr kumimoji="1" lang="en-US" altLang="ja-JP" sz="800" dirty="0">
                <a:solidFill>
                  <a:schemeClr val="bg1"/>
                </a:solidFill>
                <a:latin typeface="Meiryo UI" panose="020B0604030504040204" pitchFamily="50" charset="-128"/>
                <a:ea typeface="Meiryo UI" panose="020B0604030504040204" pitchFamily="50" charset="-128"/>
              </a:rPr>
              <a:t>/</a:t>
            </a:r>
          </a:p>
          <a:p>
            <a:r>
              <a:rPr kumimoji="1" lang="ja-JP" altLang="en-US" sz="800" dirty="0">
                <a:solidFill>
                  <a:schemeClr val="bg1"/>
                </a:solidFill>
                <a:latin typeface="Meiryo UI" panose="020B0604030504040204" pitchFamily="50" charset="-128"/>
                <a:ea typeface="Meiryo UI" panose="020B0604030504040204" pitchFamily="50" charset="-128"/>
              </a:rPr>
              <a:t>日産大阪販売</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日本生命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ネスレ日本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ハークスレイ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三井不動産</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ユー・エス・ジェイ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読売新聞</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りそな銀行</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ロート製薬</a:t>
            </a:r>
            <a:endParaRPr kumimoji="1" lang="en-US" altLang="ja-JP" sz="800" dirty="0">
              <a:solidFill>
                <a:schemeClr val="bg1"/>
              </a:solidFill>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3518DF0A-E2BA-4B0B-AF1D-70C59A0C08F8}"/>
              </a:ext>
            </a:extLst>
          </p:cNvPr>
          <p:cNvGrpSpPr/>
          <p:nvPr/>
        </p:nvGrpSpPr>
        <p:grpSpPr>
          <a:xfrm>
            <a:off x="394181" y="465236"/>
            <a:ext cx="9173036" cy="475850"/>
            <a:chOff x="394181" y="465236"/>
            <a:chExt cx="9173036" cy="475850"/>
          </a:xfrm>
        </p:grpSpPr>
        <p:sp>
          <p:nvSpPr>
            <p:cNvPr id="30" name="テキスト ボックス 29">
              <a:extLst>
                <a:ext uri="{FF2B5EF4-FFF2-40B4-BE49-F238E27FC236}">
                  <a16:creationId xmlns:a16="http://schemas.microsoft.com/office/drawing/2014/main" id="{9CC20375-0FA7-48B8-B65E-B66A202C7893}"/>
                </a:ext>
              </a:extLst>
            </p:cNvPr>
            <p:cNvSpPr txBox="1"/>
            <p:nvPr/>
          </p:nvSpPr>
          <p:spPr>
            <a:xfrm>
              <a:off x="474667" y="465236"/>
              <a:ext cx="281038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主な連携事例⑦　その他</a:t>
              </a:r>
            </a:p>
          </p:txBody>
        </p:sp>
        <p:cxnSp>
          <p:nvCxnSpPr>
            <p:cNvPr id="33" name="直線コネクタ 32">
              <a:extLst>
                <a:ext uri="{FF2B5EF4-FFF2-40B4-BE49-F238E27FC236}">
                  <a16:creationId xmlns:a16="http://schemas.microsoft.com/office/drawing/2014/main" id="{4A581CF6-5464-4E88-B3EE-DC68ACD05734}"/>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a:xfrm>
            <a:off x="7677150" y="6492875"/>
            <a:ext cx="2228850" cy="365125"/>
          </a:xfrm>
        </p:spPr>
        <p:txBody>
          <a:bodyPr/>
          <a:lstStyle/>
          <a:p>
            <a:fld id="{06FEDF93-2BFD-41CA-ABC7-B039102F3792}" type="slidenum">
              <a:rPr lang="en-US" altLang="ja-JP" smtClean="0"/>
              <a:pPr/>
              <a:t>13</a:t>
            </a:fld>
            <a:endParaRPr lang="ja-JP" altLang="en-US" dirty="0"/>
          </a:p>
        </p:txBody>
      </p:sp>
      <p:grpSp>
        <p:nvGrpSpPr>
          <p:cNvPr id="32" name="グループ化 31"/>
          <p:cNvGrpSpPr/>
          <p:nvPr/>
        </p:nvGrpSpPr>
        <p:grpSpPr>
          <a:xfrm>
            <a:off x="394181" y="2726745"/>
            <a:ext cx="9173036" cy="1658474"/>
            <a:chOff x="394181" y="2726745"/>
            <a:chExt cx="9173036" cy="1658474"/>
          </a:xfrm>
        </p:grpSpPr>
        <p:grpSp>
          <p:nvGrpSpPr>
            <p:cNvPr id="10" name="グループ化 9"/>
            <p:cNvGrpSpPr/>
            <p:nvPr/>
          </p:nvGrpSpPr>
          <p:grpSpPr>
            <a:xfrm>
              <a:off x="394181" y="2726745"/>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400" y="4570464"/>
                  <a:ext cx="5453737"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～税の必要性等の理解促進～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イベントの開催やサイネージを活用した啓発活動の実施</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日から</a:t>
                  </a: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日の「税を考える週間」の間に、府民へ税の仕組み、使い道や必要性について考えていただき、</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国税や地方税に対する理解を一層深めていただくことを目的に、商業施設でのイベントやサイネージを活用した</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啓発活動を実施　</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月中に自動車税の納付期限の周知を企業のサイネージを活用して実施</a:t>
                  </a:r>
                  <a:endParaRPr kumimoji="1" lang="en-US" altLang="ja-JP" sz="900" dirty="0">
                    <a:latin typeface="Meiryo UI" panose="020B0604030504040204" pitchFamily="50" charset="-128"/>
                    <a:ea typeface="Meiryo UI" panose="020B0604030504040204" pitchFamily="50" charset="-128"/>
                  </a:endParaRPr>
                </a:p>
              </p:txBody>
            </p:sp>
          </p:gr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638" y="2894259"/>
                <a:ext cx="1634259" cy="1225694"/>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621" y="2896305"/>
                <a:ext cx="1631529" cy="1223647"/>
              </a:xfrm>
              <a:prstGeom prst="rect">
                <a:avLst/>
              </a:prstGeom>
            </p:spPr>
          </p:pic>
        </p:grpSp>
        <p:pic>
          <p:nvPicPr>
            <p:cNvPr id="68" name="Picture 19"/>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t="21005" b="12645"/>
            <a:stretch/>
          </p:blipFill>
          <p:spPr bwMode="auto">
            <a:xfrm>
              <a:off x="3651129" y="4131404"/>
              <a:ext cx="796453" cy="17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descr="日本生命保険相互会社ロゴマー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771" y="4110234"/>
              <a:ext cx="684946" cy="207778"/>
            </a:xfrm>
            <a:prstGeom prst="rect">
              <a:avLst/>
            </a:prstGeom>
            <a:noFill/>
            <a:extLst>
              <a:ext uri="{909E8E84-426E-40DD-AFC4-6F175D3DCCD1}">
                <a14:hiddenFill xmlns:a14="http://schemas.microsoft.com/office/drawing/2010/main">
                  <a:solidFill>
                    <a:srgbClr val="FFFFFF"/>
                  </a:solidFill>
                </a14:hiddenFill>
              </a:ext>
            </a:extLst>
          </p:spPr>
        </p:pic>
        <p:pic>
          <p:nvPicPr>
            <p:cNvPr id="72" name="図 71" descr="ロゴ&#10;&#10;自動的に生成された説明">
              <a:extLst>
                <a:ext uri="{FF2B5EF4-FFF2-40B4-BE49-F238E27FC236}">
                  <a16:creationId xmlns:a16="http://schemas.microsoft.com/office/drawing/2014/main" id="{6584ACBB-1D2D-4559-AB82-C40A390D4C54}"/>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8911" t="32030" r="9268" b="31314"/>
            <a:stretch/>
          </p:blipFill>
          <p:spPr>
            <a:xfrm>
              <a:off x="1460352" y="4099316"/>
              <a:ext cx="740761" cy="224273"/>
            </a:xfrm>
            <a:prstGeom prst="rect">
              <a:avLst/>
            </a:prstGeom>
          </p:spPr>
        </p:pic>
        <p:pic>
          <p:nvPicPr>
            <p:cNvPr id="28" name="図 27"/>
            <p:cNvPicPr>
              <a:picLocks noChangeAspect="1"/>
            </p:cNvPicPr>
            <p:nvPr/>
          </p:nvPicPr>
          <p:blipFill rotWithShape="1">
            <a:blip r:embed="rId8" cstate="hqprint">
              <a:extLst>
                <a:ext uri="{28A0092B-C50C-407E-A947-70E740481C1C}">
                  <a14:useLocalDpi xmlns:a14="http://schemas.microsoft.com/office/drawing/2010/main" val="0"/>
                </a:ext>
              </a:extLst>
            </a:blip>
            <a:srcRect l="9609" t="25501" r="5167" b="13984"/>
            <a:stretch/>
          </p:blipFill>
          <p:spPr>
            <a:xfrm>
              <a:off x="5224514" y="4084287"/>
              <a:ext cx="574578" cy="275726"/>
            </a:xfrm>
            <a:prstGeom prst="rect">
              <a:avLst/>
            </a:prstGeom>
          </p:spPr>
        </p:pic>
        <p:pic>
          <p:nvPicPr>
            <p:cNvPr id="73" name="図 72"/>
            <p:cNvPicPr>
              <a:picLocks noChangeAspect="1"/>
            </p:cNvPicPr>
            <p:nvPr/>
          </p:nvPicPr>
          <p:blipFill rotWithShape="1">
            <a:blip r:embed="rId9" cstate="hqprint">
              <a:extLst>
                <a:ext uri="{28A0092B-C50C-407E-A947-70E740481C1C}">
                  <a14:useLocalDpi xmlns:a14="http://schemas.microsoft.com/office/drawing/2010/main" val="0"/>
                </a:ext>
              </a:extLst>
            </a:blip>
            <a:srcRect b="14471"/>
            <a:stretch/>
          </p:blipFill>
          <p:spPr>
            <a:xfrm>
              <a:off x="4461994" y="4088265"/>
              <a:ext cx="713184" cy="214741"/>
            </a:xfrm>
            <a:prstGeom prst="rect">
              <a:avLst/>
            </a:prstGeom>
          </p:spPr>
        </p:pic>
        <p:pic>
          <p:nvPicPr>
            <p:cNvPr id="74" name="図 7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1601" y="4105333"/>
              <a:ext cx="685758" cy="228586"/>
            </a:xfrm>
            <a:prstGeom prst="rect">
              <a:avLst/>
            </a:prstGeom>
          </p:spPr>
        </p:pic>
        <p:pic>
          <p:nvPicPr>
            <p:cNvPr id="75" name="図 74"/>
            <p:cNvPicPr>
              <a:picLocks noChangeAspect="1"/>
            </p:cNvPicPr>
            <p:nvPr/>
          </p:nvPicPr>
          <p:blipFill rotWithShape="1">
            <a:blip r:embed="rId11">
              <a:extLst>
                <a:ext uri="{28A0092B-C50C-407E-A947-70E740481C1C}">
                  <a14:useLocalDpi xmlns:a14="http://schemas.microsoft.com/office/drawing/2010/main" val="0"/>
                </a:ext>
              </a:extLst>
            </a:blip>
            <a:srcRect t="30001" b="29499"/>
            <a:stretch/>
          </p:blipFill>
          <p:spPr>
            <a:xfrm>
              <a:off x="823716" y="4089540"/>
              <a:ext cx="615228" cy="249167"/>
            </a:xfrm>
            <a:prstGeom prst="rect">
              <a:avLst/>
            </a:prstGeom>
          </p:spPr>
        </p:pic>
      </p:grpSp>
      <p:pic>
        <p:nvPicPr>
          <p:cNvPr id="42" name="図 41"/>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996280" y="4655526"/>
            <a:ext cx="1680870" cy="1274418"/>
          </a:xfrm>
          <a:prstGeom prst="rect">
            <a:avLst/>
          </a:prstGeom>
        </p:spPr>
      </p:pic>
      <p:grpSp>
        <p:nvGrpSpPr>
          <p:cNvPr id="3" name="グループ化 2"/>
          <p:cNvGrpSpPr/>
          <p:nvPr/>
        </p:nvGrpSpPr>
        <p:grpSpPr>
          <a:xfrm>
            <a:off x="394181" y="4448626"/>
            <a:ext cx="9173036" cy="1658474"/>
            <a:chOff x="394181" y="4448626"/>
            <a:chExt cx="9173036" cy="1658474"/>
          </a:xfrm>
        </p:grpSpPr>
        <p:grpSp>
          <p:nvGrpSpPr>
            <p:cNvPr id="17" name="グループ化 16"/>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07400" y="2847393"/>
                  <a:ext cx="5405647"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～統計の</a:t>
                  </a:r>
                  <a:r>
                    <a:rPr kumimoji="1" lang="zh-TW" altLang="en-US" sz="1400" b="1" dirty="0">
                      <a:latin typeface="Meiryo UI" panose="020B0604030504040204" pitchFamily="50" charset="-128"/>
                      <a:ea typeface="Meiryo UI" panose="020B0604030504040204" pitchFamily="50" charset="-128"/>
                    </a:rPr>
                    <a:t>普及啓発、利活用促進、人材育成</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セミナーやコンクール受賞作品の巡回展示</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・統計への関心を深め、表現技術の向上を目的に毎年実施している「統計グラフコンクール」の</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受賞作品を府内の商業施設へ巡回展示することで、統計の普及促進を実施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・大学と連携し、統計的なものの見方・考え方や、データ利活用等のセミナー「データサイエンスの使い方」を開催</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巡回展示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回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セミナー</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：１回　参加者：</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名　ライブ配信視聴者：</a:t>
                  </a:r>
                  <a:r>
                    <a:rPr kumimoji="1" lang="en-US" altLang="ja-JP" sz="900" dirty="0">
                      <a:latin typeface="Meiryo UI" panose="020B0604030504040204" pitchFamily="50" charset="-128"/>
                      <a:ea typeface="Meiryo UI" panose="020B0604030504040204" pitchFamily="50" charset="-128"/>
                    </a:rPr>
                    <a:t>58</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59" name="図 58"/>
              <p:cNvPicPr>
                <a:picLocks noChangeAspect="1"/>
              </p:cNvPicPr>
              <p:nvPr/>
            </p:nvPicPr>
            <p:blipFill rotWithShape="1">
              <a:blip r:embed="rId11">
                <a:extLst>
                  <a:ext uri="{28A0092B-C50C-407E-A947-70E740481C1C}">
                    <a14:useLocalDpi xmlns:a14="http://schemas.microsoft.com/office/drawing/2010/main" val="0"/>
                  </a:ext>
                </a:extLst>
              </a:blip>
              <a:srcRect t="30001" b="29499"/>
              <a:stretch/>
            </p:blipFill>
            <p:spPr>
              <a:xfrm>
                <a:off x="738865" y="5848541"/>
                <a:ext cx="615228" cy="249167"/>
              </a:xfrm>
              <a:prstGeom prst="rect">
                <a:avLst/>
              </a:prstGeom>
            </p:spPr>
          </p:pic>
          <p:pic>
            <p:nvPicPr>
              <p:cNvPr id="64" name="図 63"/>
              <p:cNvPicPr>
                <a:picLocks noChangeAspect="1"/>
              </p:cNvPicPr>
              <p:nvPr/>
            </p:nvPicPr>
            <p:blipFill rotWithShape="1">
              <a:blip r:embed="rId13" cstate="hqprint">
                <a:extLst>
                  <a:ext uri="{28A0092B-C50C-407E-A947-70E740481C1C}">
                    <a14:useLocalDpi xmlns:a14="http://schemas.microsoft.com/office/drawing/2010/main" val="0"/>
                  </a:ext>
                </a:extLst>
              </a:blip>
              <a:srcRect t="30967" b="30771"/>
              <a:stretch/>
            </p:blipFill>
            <p:spPr>
              <a:xfrm>
                <a:off x="1443590" y="5847874"/>
                <a:ext cx="936539" cy="242167"/>
              </a:xfrm>
              <a:prstGeom prst="rect">
                <a:avLst/>
              </a:prstGeom>
            </p:spPr>
          </p:pic>
        </p:grpSp>
        <p:pic>
          <p:nvPicPr>
            <p:cNvPr id="45" name="図 44"/>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734173" y="4662285"/>
              <a:ext cx="1681200" cy="1260900"/>
            </a:xfrm>
            <a:prstGeom prst="rect">
              <a:avLst/>
            </a:prstGeom>
          </p:spPr>
        </p:pic>
      </p:grpSp>
      <p:grpSp>
        <p:nvGrpSpPr>
          <p:cNvPr id="14" name="グループ化 13"/>
          <p:cNvGrpSpPr/>
          <p:nvPr/>
        </p:nvGrpSpPr>
        <p:grpSpPr>
          <a:xfrm>
            <a:off x="394181" y="1008247"/>
            <a:ext cx="9173036" cy="1669641"/>
            <a:chOff x="394181" y="1008247"/>
            <a:chExt cx="9173036" cy="1669641"/>
          </a:xfrm>
        </p:grpSpPr>
        <p:grpSp>
          <p:nvGrpSpPr>
            <p:cNvPr id="12" name="グループ化 11"/>
            <p:cNvGrpSpPr/>
            <p:nvPr/>
          </p:nvGrpSpPr>
          <p:grpSpPr>
            <a:xfrm>
              <a:off x="394181" y="1016243"/>
              <a:ext cx="9173036" cy="1658474"/>
              <a:chOff x="394181" y="1016243"/>
              <a:chExt cx="9173036" cy="1658474"/>
            </a:xfrm>
          </p:grpSpPr>
          <p:pic>
            <p:nvPicPr>
              <p:cNvPr id="44" name="図 43"/>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253832" y="1321069"/>
                <a:ext cx="1566111" cy="1174584"/>
              </a:xfrm>
              <a:prstGeom prst="rect">
                <a:avLst/>
              </a:prstGeom>
            </p:spPr>
          </p:pic>
          <p:grpSp>
            <p:nvGrpSpPr>
              <p:cNvPr id="2" name="グループ化 1"/>
              <p:cNvGrpSpPr/>
              <p:nvPr/>
            </p:nvGrpSpPr>
            <p:grpSpPr>
              <a:xfrm>
                <a:off x="394181" y="1016243"/>
                <a:ext cx="9173036" cy="1658474"/>
                <a:chOff x="394181" y="1016243"/>
                <a:chExt cx="9173036" cy="1658474"/>
              </a:xfrm>
            </p:grpSpPr>
            <p:grpSp>
              <p:nvGrpSpPr>
                <p:cNvPr id="27" name="グループ化 26"/>
                <p:cNvGrpSpPr/>
                <p:nvPr/>
              </p:nvGrpSpPr>
              <p:grpSpPr>
                <a:xfrm>
                  <a:off x="394181" y="1016243"/>
                  <a:ext cx="9173036" cy="1658474"/>
                  <a:chOff x="394181" y="1016243"/>
                  <a:chExt cx="9173036" cy="1658474"/>
                </a:xfrm>
              </p:grpSpPr>
              <p:pic>
                <p:nvPicPr>
                  <p:cNvPr id="5" name="図 4"/>
                  <p:cNvPicPr>
                    <a:picLocks noChangeAspect="1"/>
                  </p:cNvPicPr>
                  <p:nvPr/>
                </p:nvPicPr>
                <p:blipFill rotWithShape="1">
                  <a:blip r:embed="rId16" cstate="hqprint">
                    <a:extLst>
                      <a:ext uri="{28A0092B-C50C-407E-A947-70E740481C1C}">
                        <a14:useLocalDpi xmlns:a14="http://schemas.microsoft.com/office/drawing/2010/main" val="0"/>
                      </a:ext>
                    </a:extLst>
                  </a:blip>
                  <a:srcRect t="30967" b="30771"/>
                  <a:stretch/>
                </p:blipFill>
                <p:spPr>
                  <a:xfrm>
                    <a:off x="4900781" y="2290851"/>
                    <a:ext cx="1201146" cy="310588"/>
                  </a:xfrm>
                  <a:prstGeom prst="rect">
                    <a:avLst/>
                  </a:prstGeom>
                </p:spPr>
              </p:pic>
              <p:grpSp>
                <p:nvGrpSpPr>
                  <p:cNvPr id="26" name="グループ化 25"/>
                  <p:cNvGrpSpPr/>
                  <p:nvPr/>
                </p:nvGrpSpPr>
                <p:grpSpPr>
                  <a:xfrm>
                    <a:off x="394181" y="1016243"/>
                    <a:ext cx="9173036" cy="1658474"/>
                    <a:chOff x="394181" y="1016243"/>
                    <a:chExt cx="9173036" cy="1658474"/>
                  </a:xfrm>
                </p:grpSpPr>
                <p:grpSp>
                  <p:nvGrpSpPr>
                    <p:cNvPr id="22" name="グループ化 21"/>
                    <p:cNvGrpSpPr/>
                    <p:nvPr/>
                  </p:nvGrpSpPr>
                  <p:grpSpPr>
                    <a:xfrm>
                      <a:off x="394181" y="1016243"/>
                      <a:ext cx="9173036" cy="1658474"/>
                      <a:chOff x="394181" y="1059785"/>
                      <a:chExt cx="9173036" cy="1658474"/>
                    </a:xfrm>
                  </p:grpSpPr>
                  <p:sp>
                    <p:nvSpPr>
                      <p:cNvPr id="11" name="テキスト ボックス 10"/>
                      <p:cNvSpPr txBox="1"/>
                      <p:nvPr/>
                    </p:nvSpPr>
                    <p:spPr>
                      <a:xfrm>
                        <a:off x="607400" y="1113741"/>
                        <a:ext cx="5646433" cy="1523494"/>
                      </a:xfrm>
                      <a:prstGeom prst="rect">
                        <a:avLst/>
                      </a:prstGeom>
                      <a:noFill/>
                    </p:spPr>
                    <p:txBody>
                      <a:bodyPr wrap="squar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～社会課題の解決と府民サービス等の向上～</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ナッジを活用した新たな施策展開</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solidFill>
                              <a:srgbClr val="FF0000"/>
                            </a:solidFill>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・大阪大学より講師をお招きし、行動科学の知見を活用し、人々が自分自身にとってより良い選択を</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自発的にとれるように手助けする政策的手法である「ナッジ」活用の推進セミナーを職員向けに実施</a:t>
                        </a: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ナッジとは、「注意を引くために肘で人を軽く押す」という意味。行動経済学の知見に基づき、</a:t>
                        </a:r>
                      </a:p>
                      <a:p>
                        <a:pPr>
                          <a:spcBef>
                            <a:spcPts val="300"/>
                          </a:spcBef>
                        </a:pPr>
                        <a:r>
                          <a:rPr kumimoji="1" lang="ja-JP" altLang="en-US" sz="900" dirty="0">
                            <a:latin typeface="Meiryo UI" panose="020B0604030504040204" pitchFamily="50" charset="-128"/>
                            <a:ea typeface="Meiryo UI" panose="020B0604030504040204" pitchFamily="50" charset="-128"/>
                          </a:rPr>
                          <a:t>　　 環境を整えることで本人や社会にとって望ましい行動を</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とってもらえるようにそっと後押しする手法</a:t>
                        </a:r>
                        <a:endParaRPr kumimoji="1" lang="en-US" altLang="ja-JP" sz="900" dirty="0">
                          <a:latin typeface="Meiryo UI" panose="020B0604030504040204" pitchFamily="50" charset="-128"/>
                          <a:ea typeface="Meiryo UI" panose="020B0604030504040204" pitchFamily="50" charset="-128"/>
                        </a:endParaRPr>
                      </a:p>
                    </p:txBody>
                  </p:sp>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図 64">
                      <a:extLst>
                        <a:ext uri="{FF2B5EF4-FFF2-40B4-BE49-F238E27FC236}">
                          <a16:creationId xmlns:a16="http://schemas.microsoft.com/office/drawing/2014/main" id="{3BAB4427-3E01-4E4A-8080-2BAE30CC32D7}"/>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3665707" y="2271944"/>
                      <a:ext cx="1034557" cy="345590"/>
                    </a:xfrm>
                    <a:prstGeom prst="rect">
                      <a:avLst/>
                    </a:prstGeom>
                  </p:spPr>
                </p:pic>
                <p:sp>
                  <p:nvSpPr>
                    <p:cNvPr id="67" name="テキスト ボックス 66">
                      <a:extLst>
                        <a:ext uri="{FF2B5EF4-FFF2-40B4-BE49-F238E27FC236}">
                          <a16:creationId xmlns:a16="http://schemas.microsoft.com/office/drawing/2014/main" id="{08216D05-AF4B-4F91-BC9F-E2A9B6CF3F5C}"/>
                        </a:ext>
                      </a:extLst>
                    </p:cNvPr>
                    <p:cNvSpPr txBox="1"/>
                    <p:nvPr/>
                  </p:nvSpPr>
                  <p:spPr>
                    <a:xfrm>
                      <a:off x="4651597" y="2290851"/>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grpSp>
            </p:grpSp>
            <p:pic>
              <p:nvPicPr>
                <p:cNvPr id="43" name="図 42"/>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7926815" y="1312806"/>
                  <a:ext cx="1531910" cy="1148673"/>
                </a:xfrm>
                <a:prstGeom prst="rect">
                  <a:avLst/>
                </a:prstGeom>
              </p:spPr>
            </p:pic>
          </p:grpSp>
        </p:grpSp>
        <p:sp>
          <p:nvSpPr>
            <p:cNvPr id="48" name="角丸四角形 25"/>
            <p:cNvSpPr/>
            <p:nvPr/>
          </p:nvSpPr>
          <p:spPr>
            <a:xfrm>
              <a:off x="395922" y="1008247"/>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74354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cxnSp>
        <p:nvCxnSpPr>
          <p:cNvPr id="50" name="直線コネクタ 49"/>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74667" y="465236"/>
            <a:ext cx="904125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（参考）府内市町村への公民連携の普及に向けた取組みや、具体的な連携事例</a:t>
            </a:r>
          </a:p>
        </p:txBody>
      </p:sp>
      <p:grpSp>
        <p:nvGrpSpPr>
          <p:cNvPr id="8" name="グループ化 7"/>
          <p:cNvGrpSpPr/>
          <p:nvPr/>
        </p:nvGrpSpPr>
        <p:grpSpPr>
          <a:xfrm>
            <a:off x="394181" y="1016243"/>
            <a:ext cx="9173036" cy="1658474"/>
            <a:chOff x="394181" y="1016243"/>
            <a:chExt cx="9173036" cy="1658474"/>
          </a:xfrm>
        </p:grpSpPr>
        <p:grpSp>
          <p:nvGrpSpPr>
            <p:cNvPr id="17" name="グループ化 16"/>
            <p:cNvGrpSpPr/>
            <p:nvPr/>
          </p:nvGrpSpPr>
          <p:grpSpPr>
            <a:xfrm>
              <a:off x="394181" y="1016243"/>
              <a:ext cx="9173036" cy="1658474"/>
              <a:chOff x="394181" y="1059785"/>
              <a:chExt cx="9173036" cy="1658474"/>
            </a:xfrm>
          </p:grpSpPr>
          <p:sp>
            <p:nvSpPr>
              <p:cNvPr id="21" name="角丸四角形 20"/>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7401" y="1121361"/>
                <a:ext cx="6704079"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～より幅広い社会課題の解決をめざし、公民連携の取組みを住民に近い市町村へ拡大～</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市町村における公民連携を支援する仕組み</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・「大阪府・市町村公民連携推進協議会」における情報共有</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研修会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回</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・企業や市町村との公民連携プラットフォーム「</a:t>
                </a:r>
                <a:r>
                  <a:rPr kumimoji="1" lang="en-US" altLang="ja-JP" sz="900" dirty="0">
                    <a:latin typeface="Meiryo UI" panose="020B0604030504040204" pitchFamily="50" charset="-128"/>
                    <a:ea typeface="Meiryo UI" panose="020B0604030504040204" pitchFamily="50" charset="-128"/>
                  </a:rPr>
                  <a:t>OSAKA KOUMIN Action Platform</a:t>
                </a:r>
                <a:r>
                  <a:rPr kumimoji="1" lang="ja-JP" altLang="en-US" sz="900" dirty="0">
                    <a:latin typeface="Meiryo UI" panose="020B0604030504040204" pitchFamily="50" charset="-128"/>
                    <a:ea typeface="Meiryo UI" panose="020B0604030504040204" pitchFamily="50" charset="-128"/>
                  </a:rPr>
                  <a:t>」で運営する</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OSAKA KOUMIN NEWS</a:t>
                </a:r>
                <a:r>
                  <a:rPr kumimoji="1" lang="ja-JP" altLang="en-US" sz="900" dirty="0">
                    <a:latin typeface="Meiryo UI" panose="020B0604030504040204" pitchFamily="50" charset="-128"/>
                    <a:ea typeface="Meiryo UI" panose="020B0604030504040204" pitchFamily="50" charset="-128"/>
                  </a:rPr>
                  <a:t>を活用した市町村における公民連携事例の発信</a:t>
                </a:r>
                <a:endParaRPr kumimoji="1" lang="en-US" altLang="ja-JP" sz="900" dirty="0">
                  <a:latin typeface="Meiryo UI" panose="020B0604030504040204" pitchFamily="50" charset="-128"/>
                  <a:ea typeface="Meiryo UI" panose="020B0604030504040204" pitchFamily="50" charset="-128"/>
                </a:endParaRPr>
              </a:p>
            </p:txBody>
          </p:sp>
        </p:grpSp>
        <p:pic>
          <p:nvPicPr>
            <p:cNvPr id="25" name="図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58380" y="1737932"/>
              <a:ext cx="706105" cy="795696"/>
            </a:xfrm>
            <a:prstGeom prst="rect">
              <a:avLst/>
            </a:prstGeom>
          </p:spPr>
        </p:pic>
        <p:sp>
          <p:nvSpPr>
            <p:cNvPr id="5" name="角丸四角形 4"/>
            <p:cNvSpPr/>
            <p:nvPr/>
          </p:nvSpPr>
          <p:spPr>
            <a:xfrm>
              <a:off x="8323550" y="1792560"/>
              <a:ext cx="1059543" cy="686441"/>
            </a:xfrm>
            <a:prstGeom prst="round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府内</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市町村</a:t>
              </a:r>
            </a:p>
          </p:txBody>
        </p:sp>
        <p:sp>
          <p:nvSpPr>
            <p:cNvPr id="26" name="左右矢印 25"/>
            <p:cNvSpPr/>
            <p:nvPr/>
          </p:nvSpPr>
          <p:spPr>
            <a:xfrm>
              <a:off x="6593169" y="1673314"/>
              <a:ext cx="1701697" cy="924932"/>
            </a:xfrm>
            <a:prstGeom prst="leftRightArrow">
              <a:avLst/>
            </a:prstGeom>
            <a:solidFill>
              <a:srgbClr val="11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事例・ノウハウの共有</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企業紹介</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具体的な連携の実施</a:t>
              </a:r>
              <a:endParaRPr kumimoji="1" lang="en-US" altLang="ja-JP" sz="900" b="1" dirty="0">
                <a:latin typeface="Meiryo UI" panose="020B0604030504040204" pitchFamily="50" charset="-128"/>
                <a:ea typeface="Meiryo UI" panose="020B0604030504040204" pitchFamily="50" charset="-128"/>
              </a:endParaRPr>
            </a:p>
          </p:txBody>
        </p:sp>
      </p:grpSp>
      <p:sp>
        <p:nvSpPr>
          <p:cNvPr id="27" name="正方形/長方形 26"/>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pPr>
              <a:lnSpc>
                <a:spcPct val="150000"/>
              </a:lnSpc>
            </a:pPr>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/SAP</a:t>
            </a:r>
            <a:r>
              <a:rPr kumimoji="1" lang="ja-JP" altLang="en-US" sz="800" dirty="0">
                <a:solidFill>
                  <a:schemeClr val="bg1"/>
                </a:solidFill>
                <a:latin typeface="Meiryo UI" panose="020B0604030504040204" pitchFamily="50" charset="-128"/>
                <a:ea typeface="Meiryo UI" panose="020B0604030504040204" pitchFamily="50" charset="-128"/>
              </a:rPr>
              <a:t>ジャパン</a:t>
            </a:r>
            <a:r>
              <a:rPr kumimoji="1" lang="en-US" altLang="ja-JP" sz="800" dirty="0">
                <a:solidFill>
                  <a:schemeClr val="bg1"/>
                </a:solidFill>
                <a:latin typeface="Meiryo UI" panose="020B0604030504040204" pitchFamily="50" charset="-128"/>
                <a:ea typeface="Meiryo UI" panose="020B0604030504040204" pitchFamily="50" charset="-128"/>
              </a:rPr>
              <a:t>/NTT</a:t>
            </a:r>
            <a:r>
              <a:rPr kumimoji="1" lang="ja-JP" altLang="en-US" sz="800" dirty="0">
                <a:solidFill>
                  <a:schemeClr val="bg1"/>
                </a:solidFill>
                <a:latin typeface="Meiryo UI" panose="020B0604030504040204" pitchFamily="50" charset="-128"/>
                <a:ea typeface="Meiryo UI" panose="020B0604030504040204" pitchFamily="50" charset="-128"/>
              </a:rPr>
              <a:t>ドコモ</a:t>
            </a:r>
            <a:r>
              <a:rPr kumimoji="1" lang="en-US" altLang="ja-JP" sz="800" dirty="0">
                <a:solidFill>
                  <a:schemeClr val="bg1"/>
                </a:solidFill>
                <a:latin typeface="Meiryo UI" panose="020B0604030504040204" pitchFamily="50" charset="-128"/>
                <a:ea typeface="Meiryo UI" panose="020B0604030504040204" pitchFamily="50" charset="-128"/>
              </a:rPr>
              <a:t>/KDDI/</a:t>
            </a:r>
            <a:r>
              <a:rPr kumimoji="1" lang="ja-JP" altLang="en-US" sz="800" dirty="0">
                <a:solidFill>
                  <a:schemeClr val="bg1"/>
                </a:solidFill>
                <a:latin typeface="Meiryo UI" panose="020B0604030504040204" pitchFamily="50" charset="-128"/>
                <a:ea typeface="Meiryo UI" panose="020B0604030504040204" pitchFamily="50" charset="-128"/>
              </a:rPr>
              <a:t>小林製薬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ダスキン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06FEDF93-2BFD-41CA-ABC7-B039102F3792}" type="slidenum">
              <a:rPr lang="en-US" altLang="ja-JP" smtClean="0"/>
              <a:pPr/>
              <a:t>14</a:t>
            </a:fld>
            <a:endParaRPr lang="ja-JP" altLang="en-US" dirty="0"/>
          </a:p>
        </p:txBody>
      </p:sp>
      <p:grpSp>
        <p:nvGrpSpPr>
          <p:cNvPr id="13" name="グループ化 12"/>
          <p:cNvGrpSpPr/>
          <p:nvPr/>
        </p:nvGrpSpPr>
        <p:grpSpPr>
          <a:xfrm>
            <a:off x="394181" y="2726745"/>
            <a:ext cx="9173036" cy="1658474"/>
            <a:chOff x="394181" y="2726745"/>
            <a:chExt cx="9173036" cy="1658474"/>
          </a:xfrm>
        </p:grpSpPr>
        <p:grpSp>
          <p:nvGrpSpPr>
            <p:cNvPr id="59" name="グループ化 58"/>
            <p:cNvGrpSpPr/>
            <p:nvPr/>
          </p:nvGrpSpPr>
          <p:grpSpPr>
            <a:xfrm>
              <a:off x="394181" y="2726745"/>
              <a:ext cx="9173036" cy="1658474"/>
              <a:chOff x="394181" y="2726745"/>
              <a:chExt cx="9173036" cy="1658474"/>
            </a:xfrm>
          </p:grpSpPr>
          <p:grpSp>
            <p:nvGrpSpPr>
              <p:cNvPr id="42" name="グループ化 41"/>
              <p:cNvGrpSpPr/>
              <p:nvPr/>
            </p:nvGrpSpPr>
            <p:grpSpPr>
              <a:xfrm>
                <a:off x="394181" y="2726745"/>
                <a:ext cx="9173036" cy="1658474"/>
                <a:chOff x="394181" y="4512327"/>
                <a:chExt cx="9173036" cy="1658474"/>
              </a:xfrm>
            </p:grpSpPr>
            <p:sp>
              <p:nvSpPr>
                <p:cNvPr id="46" name="角丸四角形 45"/>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7400" y="4570464"/>
                  <a:ext cx="4281941"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～子どもたちへのキャリア教育支援～</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門真市　公民連携子どもの居場所「子ども</a:t>
                  </a:r>
                  <a:r>
                    <a:rPr kumimoji="1" lang="en-US" altLang="ja-JP" sz="1400" b="1" dirty="0">
                      <a:latin typeface="Meiryo UI" panose="020B0604030504040204" pitchFamily="50" charset="-128"/>
                      <a:ea typeface="Meiryo UI" panose="020B0604030504040204" pitchFamily="50" charset="-128"/>
                    </a:rPr>
                    <a:t>LOBBY</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・子どもたちが自らの将来をイメージするきっかけの</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つとしてもらうため、企業などと連携し、</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職業体験をはじめとした様々な体験ができるイベントを実施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・令和</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年度、新たに大阪府の紹介でダスキンと連携し出張イベント</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「ダスキンミュージアム～ドーナツ手作り体験＆おそうじ館見学～」を実施</a:t>
                  </a:r>
                  <a:r>
                    <a:rPr kumimoji="1" lang="en-US" altLang="ja-JP" sz="900" dirty="0">
                      <a:latin typeface="Meiryo UI" panose="020B0604030504040204" pitchFamily="50" charset="-128"/>
                      <a:ea typeface="Meiryo UI" panose="020B0604030504040204" pitchFamily="50" charset="-128"/>
                    </a:rPr>
                    <a:t>   </a:t>
                  </a:r>
                </a:p>
              </p:txBody>
            </p:sp>
          </p:grpSp>
          <p:pic>
            <p:nvPicPr>
              <p:cNvPr id="53" name="図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880" y="4105407"/>
                <a:ext cx="710807" cy="216130"/>
              </a:xfrm>
              <a:prstGeom prst="rect">
                <a:avLst/>
              </a:prstGeom>
            </p:spPr>
          </p:pic>
          <p:sp>
            <p:nvSpPr>
              <p:cNvPr id="54" name="テキスト ボックス 53">
                <a:extLst>
                  <a:ext uri="{FF2B5EF4-FFF2-40B4-BE49-F238E27FC236}">
                    <a16:creationId xmlns:a16="http://schemas.microsoft.com/office/drawing/2014/main" id="{08216D05-AF4B-4F91-BC9F-E2A9B6CF3F5C}"/>
                  </a:ext>
                </a:extLst>
              </p:cNvPr>
              <p:cNvSpPr txBox="1"/>
              <p:nvPr/>
            </p:nvSpPr>
            <p:spPr>
              <a:xfrm>
                <a:off x="2044163" y="4040922"/>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pic>
            <p:nvPicPr>
              <p:cNvPr id="55" name="図 5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77975" y="4079565"/>
                <a:ext cx="511175" cy="268367"/>
              </a:xfrm>
              <a:prstGeom prst="rect">
                <a:avLst/>
              </a:prstGeom>
            </p:spPr>
          </p:pic>
        </p:grpSp>
        <p:pic>
          <p:nvPicPr>
            <p:cNvPr id="11" name="図 10"/>
            <p:cNvPicPr>
              <a:picLocks noChangeAspect="1"/>
            </p:cNvPicPr>
            <p:nvPr/>
          </p:nvPicPr>
          <p:blipFill rotWithShape="1">
            <a:blip r:embed="rId6" cstate="hqprint">
              <a:extLst>
                <a:ext uri="{28A0092B-C50C-407E-A947-70E740481C1C}">
                  <a14:useLocalDpi xmlns:a14="http://schemas.microsoft.com/office/drawing/2010/main" val="0"/>
                </a:ext>
              </a:extLst>
            </a:blip>
            <a:srcRect b="23077"/>
            <a:stretch/>
          </p:blipFill>
          <p:spPr>
            <a:xfrm>
              <a:off x="5476855" y="2840356"/>
              <a:ext cx="1849030" cy="1422331"/>
            </a:xfrm>
            <a:prstGeom prst="rect">
              <a:avLst/>
            </a:prstGeom>
          </p:spPr>
        </p:pic>
        <p:pic>
          <p:nvPicPr>
            <p:cNvPr id="12" name="図 11"/>
            <p:cNvPicPr>
              <a:picLocks noChangeAspect="1"/>
            </p:cNvPicPr>
            <p:nvPr/>
          </p:nvPicPr>
          <p:blipFill rotWithShape="1">
            <a:blip r:embed="rId7" cstate="hqprint">
              <a:extLst>
                <a:ext uri="{28A0092B-C50C-407E-A947-70E740481C1C}">
                  <a14:useLocalDpi xmlns:a14="http://schemas.microsoft.com/office/drawing/2010/main" val="0"/>
                </a:ext>
              </a:extLst>
            </a:blip>
            <a:srcRect t="17231" b="21026"/>
            <a:stretch/>
          </p:blipFill>
          <p:spPr>
            <a:xfrm>
              <a:off x="7413375" y="2927602"/>
              <a:ext cx="1984543" cy="1197211"/>
            </a:xfrm>
            <a:prstGeom prst="rect">
              <a:avLst/>
            </a:prstGeom>
          </p:spPr>
        </p:pic>
      </p:grpSp>
      <p:grpSp>
        <p:nvGrpSpPr>
          <p:cNvPr id="16" name="グループ化 15"/>
          <p:cNvGrpSpPr/>
          <p:nvPr/>
        </p:nvGrpSpPr>
        <p:grpSpPr>
          <a:xfrm>
            <a:off x="394181" y="4442961"/>
            <a:ext cx="9173036" cy="1669641"/>
            <a:chOff x="394181" y="4442961"/>
            <a:chExt cx="9173036" cy="1669641"/>
          </a:xfrm>
        </p:grpSpPr>
        <p:grpSp>
          <p:nvGrpSpPr>
            <p:cNvPr id="15" name="グループ化 14"/>
            <p:cNvGrpSpPr/>
            <p:nvPr/>
          </p:nvGrpSpPr>
          <p:grpSpPr>
            <a:xfrm>
              <a:off x="394181" y="4448626"/>
              <a:ext cx="9173036" cy="1658474"/>
              <a:chOff x="394181" y="4448626"/>
              <a:chExt cx="9173036" cy="1658474"/>
            </a:xfrm>
          </p:grpSpPr>
          <p:pic>
            <p:nvPicPr>
              <p:cNvPr id="10" name="図 9" descr="部屋に集まっている人たち&#10;&#10;自動的に生成された説明">
                <a:extLst>
                  <a:ext uri="{FF2B5EF4-FFF2-40B4-BE49-F238E27FC236}">
                    <a16:creationId xmlns:a16="http://schemas.microsoft.com/office/drawing/2014/main" id="{86CA8320-AC58-4E5A-A1E8-86A5A8F0546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25884" y="4587185"/>
                <a:ext cx="2072034" cy="1381356"/>
              </a:xfrm>
              <a:prstGeom prst="rect">
                <a:avLst/>
              </a:prstGeom>
            </p:spPr>
          </p:pic>
          <p:grpSp>
            <p:nvGrpSpPr>
              <p:cNvPr id="14" name="グループ化 13"/>
              <p:cNvGrpSpPr/>
              <p:nvPr/>
            </p:nvGrpSpPr>
            <p:grpSpPr>
              <a:xfrm>
                <a:off x="394181" y="4448626"/>
                <a:ext cx="9173036" cy="1658474"/>
                <a:chOff x="394181" y="4448626"/>
                <a:chExt cx="9173036" cy="1658474"/>
              </a:xfrm>
            </p:grpSpPr>
            <p:grpSp>
              <p:nvGrpSpPr>
                <p:cNvPr id="6" name="グループ化 5">
                  <a:extLst>
                    <a:ext uri="{FF2B5EF4-FFF2-40B4-BE49-F238E27FC236}">
                      <a16:creationId xmlns:a16="http://schemas.microsoft.com/office/drawing/2014/main" id="{20C76A21-4A4B-4D2D-A7C1-55D43B95EC64}"/>
                    </a:ext>
                  </a:extLst>
                </p:cNvPr>
                <p:cNvGrpSpPr/>
                <p:nvPr/>
              </p:nvGrpSpPr>
              <p:grpSpPr>
                <a:xfrm>
                  <a:off x="830268" y="5649135"/>
                  <a:ext cx="4159006" cy="395567"/>
                  <a:chOff x="830268" y="5649135"/>
                  <a:chExt cx="4159006" cy="395567"/>
                </a:xfrm>
              </p:grpSpPr>
              <p:sp>
                <p:nvSpPr>
                  <p:cNvPr id="52" name="テキスト ボックス 51">
                    <a:extLst>
                      <a:ext uri="{FF2B5EF4-FFF2-40B4-BE49-F238E27FC236}">
                        <a16:creationId xmlns:a16="http://schemas.microsoft.com/office/drawing/2014/main" id="{08216D05-AF4B-4F91-BC9F-E2A9B6CF3F5C}"/>
                      </a:ext>
                    </a:extLst>
                  </p:cNvPr>
                  <p:cNvSpPr txBox="1"/>
                  <p:nvPr/>
                </p:nvSpPr>
                <p:spPr>
                  <a:xfrm>
                    <a:off x="1885441" y="5700106"/>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D9138674-2CF4-4485-98EA-FFC2CE7F27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59683" y="5649135"/>
                    <a:ext cx="529591" cy="395567"/>
                  </a:xfrm>
                  <a:prstGeom prst="rect">
                    <a:avLst/>
                  </a:prstGeom>
                </p:spPr>
              </p:pic>
              <p:pic>
                <p:nvPicPr>
                  <p:cNvPr id="35" name="図 34">
                    <a:extLst>
                      <a:ext uri="{FF2B5EF4-FFF2-40B4-BE49-F238E27FC236}">
                        <a16:creationId xmlns:a16="http://schemas.microsoft.com/office/drawing/2014/main" id="{387C5B68-081F-4DC2-BECF-142BE3D2120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0268" y="5699112"/>
                    <a:ext cx="1034557" cy="345590"/>
                  </a:xfrm>
                  <a:prstGeom prst="rect">
                    <a:avLst/>
                  </a:prstGeom>
                </p:spPr>
              </p:pic>
              <p:pic>
                <p:nvPicPr>
                  <p:cNvPr id="4" name="図 3" descr="挿絵, 食品 が含まれている画像&#10;&#10;自動的に生成された説明">
                    <a:extLst>
                      <a:ext uri="{FF2B5EF4-FFF2-40B4-BE49-F238E27FC236}">
                        <a16:creationId xmlns:a16="http://schemas.microsoft.com/office/drawing/2014/main" id="{9C8FB28C-369B-41CE-95F9-D4DAB3BE62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9803" y="5649135"/>
                    <a:ext cx="1876653" cy="370697"/>
                  </a:xfrm>
                  <a:prstGeom prst="rect">
                    <a:avLst/>
                  </a:prstGeom>
                </p:spPr>
              </p:pic>
              <p:sp>
                <p:nvSpPr>
                  <p:cNvPr id="37" name="テキスト ボックス 36">
                    <a:extLst>
                      <a:ext uri="{FF2B5EF4-FFF2-40B4-BE49-F238E27FC236}">
                        <a16:creationId xmlns:a16="http://schemas.microsoft.com/office/drawing/2014/main" id="{CFD51E23-D106-46C3-AF6A-B7737321FF09}"/>
                      </a:ext>
                    </a:extLst>
                  </p:cNvPr>
                  <p:cNvSpPr txBox="1"/>
                  <p:nvPr/>
                </p:nvSpPr>
                <p:spPr>
                  <a:xfrm>
                    <a:off x="4070823" y="5694652"/>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394181" y="4448626"/>
                  <a:ext cx="9173036" cy="1658474"/>
                  <a:chOff x="394181" y="4448626"/>
                  <a:chExt cx="9173036" cy="1658474"/>
                </a:xfrm>
              </p:grpSpPr>
              <p:grpSp>
                <p:nvGrpSpPr>
                  <p:cNvPr id="28" name="グループ化 27"/>
                  <p:cNvGrpSpPr/>
                  <p:nvPr/>
                </p:nvGrpSpPr>
                <p:grpSpPr>
                  <a:xfrm>
                    <a:off x="394181" y="4448626"/>
                    <a:ext cx="9173036" cy="1658474"/>
                    <a:chOff x="394181" y="2794000"/>
                    <a:chExt cx="9173036" cy="1658474"/>
                  </a:xfrm>
                </p:grpSpPr>
                <p:sp>
                  <p:nvSpPr>
                    <p:cNvPr id="29" name="角丸四角形 2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07400" y="2847393"/>
                      <a:ext cx="4549643"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～環境保全と地域の産業・観光の振興～</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太子町産みかんを使用した商品開発とキャリア教育の実施</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・味や品質には影響のない規格外のみかんを使用し、食品ロスの削減に寄与する商品を開発</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・商品の売上げの一部を「大阪府環境保全基金」に寄附し、府の環境保全活動へ活用</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・太子町の小学校において、「環境」に関する出前授業を実施し、町内のポイ捨てゼロをめざす</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3" name="図 2"/>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8380" y="4582564"/>
                    <a:ext cx="1419865" cy="1419865"/>
                  </a:xfrm>
                  <a:prstGeom prst="rect">
                    <a:avLst/>
                  </a:prstGeom>
                </p:spPr>
              </p:pic>
            </p:grpSp>
          </p:grpSp>
        </p:grpSp>
        <p:sp>
          <p:nvSpPr>
            <p:cNvPr id="39" name="角丸四角形 25"/>
            <p:cNvSpPr/>
            <p:nvPr/>
          </p:nvSpPr>
          <p:spPr>
            <a:xfrm>
              <a:off x="395922" y="4442961"/>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85439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E3F5479-058B-4FA8-92E9-18CAB8CDC5C5}"/>
              </a:ext>
            </a:extLst>
          </p:cNvPr>
          <p:cNvSpPr txBox="1">
            <a:spLocks/>
          </p:cNvSpPr>
          <p:nvPr/>
        </p:nvSpPr>
        <p:spPr>
          <a:xfrm>
            <a:off x="655706" y="3210922"/>
            <a:ext cx="5745093"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b="1" spc="60" dirty="0">
                <a:solidFill>
                  <a:schemeClr val="tx1">
                    <a:lumMod val="75000"/>
                    <a:lumOff val="25000"/>
                  </a:schemeClr>
                </a:solidFill>
                <a:latin typeface="Meiryo UI" panose="020B0604030504040204" pitchFamily="50" charset="-128"/>
                <a:ea typeface="Meiryo UI" panose="020B0604030504040204" pitchFamily="50" charset="-128"/>
              </a:rPr>
              <a:t>参考　連携件数の内訳</a:t>
            </a:r>
          </a:p>
        </p:txBody>
      </p:sp>
      <p:cxnSp>
        <p:nvCxnSpPr>
          <p:cNvPr id="7" name="直線コネクタ 6"/>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26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6169CED-48D2-2C99-D8D7-F300E277536E}"/>
              </a:ext>
            </a:extLst>
          </p:cNvPr>
          <p:cNvSpPr/>
          <p:nvPr/>
        </p:nvSpPr>
        <p:spPr>
          <a:xfrm>
            <a:off x="393449" y="944256"/>
            <a:ext cx="9173768" cy="757544"/>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直接的効果額を試算できない連携が、約</a:t>
            </a:r>
            <a:r>
              <a:rPr kumimoji="1" lang="en-US" altLang="ja-JP" sz="1400" dirty="0">
                <a:solidFill>
                  <a:schemeClr val="tx1"/>
                </a:solidFill>
                <a:latin typeface="Meiryo UI" panose="020B0604030504040204" pitchFamily="50" charset="-128"/>
                <a:ea typeface="Meiryo UI" panose="020B0604030504040204" pitchFamily="50" charset="-128"/>
              </a:rPr>
              <a:t>70</a:t>
            </a:r>
            <a:r>
              <a:rPr kumimoji="1" lang="ja-JP" altLang="en-US" sz="1400" dirty="0">
                <a:solidFill>
                  <a:schemeClr val="tx1"/>
                </a:solidFill>
                <a:latin typeface="Meiryo UI" panose="020B0604030504040204" pitchFamily="50" charset="-128"/>
                <a:ea typeface="Meiryo UI" panose="020B0604030504040204" pitchFamily="50" charset="-128"/>
              </a:rPr>
              <a:t>％を占める。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分野別連携件数は、「子ども・福祉」「健康」が、内容別連携件数は、「府政の</a:t>
            </a:r>
            <a:r>
              <a:rPr kumimoji="1" lang="en-US" altLang="ja-JP" sz="1400" dirty="0">
                <a:solidFill>
                  <a:schemeClr val="tx1"/>
                </a:solidFill>
                <a:latin typeface="Meiryo UI" panose="020B0604030504040204" pitchFamily="50" charset="-128"/>
                <a:ea typeface="Meiryo UI" panose="020B0604030504040204" pitchFamily="50" charset="-128"/>
              </a:rPr>
              <a:t>PR</a:t>
            </a:r>
            <a:r>
              <a:rPr kumimoji="1" lang="ja-JP" altLang="en-US" sz="1400" dirty="0">
                <a:solidFill>
                  <a:schemeClr val="tx1"/>
                </a:solidFill>
                <a:latin typeface="Meiryo UI" panose="020B0604030504040204" pitchFamily="50" charset="-128"/>
                <a:ea typeface="Meiryo UI" panose="020B0604030504040204" pitchFamily="50" charset="-128"/>
              </a:rPr>
              <a:t>」が約</a:t>
            </a:r>
            <a:r>
              <a:rPr kumimoji="1" lang="en-US" altLang="ja-JP" sz="1400" dirty="0">
                <a:solidFill>
                  <a:schemeClr val="tx1"/>
                </a:solidFill>
                <a:latin typeface="Meiryo UI" panose="020B0604030504040204" pitchFamily="50" charset="-128"/>
                <a:ea typeface="Meiryo UI" panose="020B0604030504040204" pitchFamily="50" charset="-128"/>
              </a:rPr>
              <a:t>50</a:t>
            </a:r>
            <a:r>
              <a:rPr kumimoji="1" lang="ja-JP" altLang="en-US" sz="1400">
                <a:solidFill>
                  <a:schemeClr val="tx1"/>
                </a:solidFill>
                <a:latin typeface="Meiryo UI" panose="020B0604030504040204" pitchFamily="50" charset="-128"/>
                <a:ea typeface="Meiryo UI" panose="020B0604030504040204" pitchFamily="50" charset="-128"/>
              </a:rPr>
              <a:t>％を</a:t>
            </a:r>
            <a:r>
              <a:rPr kumimoji="1" lang="ja-JP" altLang="en-US" sz="1400" dirty="0">
                <a:solidFill>
                  <a:schemeClr val="tx1"/>
                </a:solidFill>
                <a:latin typeface="Meiryo UI" panose="020B0604030504040204" pitchFamily="50" charset="-128"/>
                <a:ea typeface="Meiryo UI" panose="020B0604030504040204" pitchFamily="50" charset="-128"/>
              </a:rPr>
              <a:t>占める。</a:t>
            </a:r>
          </a:p>
        </p:txBody>
      </p:sp>
      <p:sp>
        <p:nvSpPr>
          <p:cNvPr id="6" name="テキスト ボックス 5"/>
          <p:cNvSpPr txBox="1"/>
          <p:nvPr/>
        </p:nvSpPr>
        <p:spPr>
          <a:xfrm>
            <a:off x="474667" y="465236"/>
            <a:ext cx="221567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連携件数の内訳①</a:t>
            </a:r>
            <a:endParaRPr kumimoji="1" lang="ja-JP" altLang="en-US"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1916847" y="1827490"/>
            <a:ext cx="2553554" cy="215444"/>
          </a:xfrm>
          <a:prstGeom prst="rect">
            <a:avLst/>
          </a:prstGeom>
        </p:spPr>
        <p:txBody>
          <a:bodyPr wrap="square">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「仮に府が直接実施した場合に必要となる金額」を試算</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77150" y="6475586"/>
            <a:ext cx="2228850" cy="365125"/>
          </a:xfrm>
        </p:spPr>
        <p:txBody>
          <a:bodyPr/>
          <a:lstStyle/>
          <a:p>
            <a:fld id="{06FEDF93-2BFD-41CA-ABC7-B039102F3792}" type="slidenum">
              <a:rPr lang="en-US" altLang="ja-JP" smtClean="0"/>
              <a:pPr/>
              <a:t>16</a:t>
            </a:fld>
            <a:endParaRPr lang="ja-JP" altLang="en-US" dirty="0"/>
          </a:p>
        </p:txBody>
      </p:sp>
      <p:grpSp>
        <p:nvGrpSpPr>
          <p:cNvPr id="4" name="グループ化 3"/>
          <p:cNvGrpSpPr/>
          <p:nvPr/>
        </p:nvGrpSpPr>
        <p:grpSpPr>
          <a:xfrm>
            <a:off x="416844" y="1600274"/>
            <a:ext cx="3711913" cy="2489126"/>
            <a:chOff x="416844" y="1600274"/>
            <a:chExt cx="3711913" cy="2489126"/>
          </a:xfrm>
        </p:grpSpPr>
        <p:graphicFrame>
          <p:nvGraphicFramePr>
            <p:cNvPr id="5" name="グラフ 4"/>
            <p:cNvGraphicFramePr/>
            <p:nvPr>
              <p:extLst>
                <p:ext uri="{D42A27DB-BD31-4B8C-83A1-F6EECF244321}">
                  <p14:modId xmlns:p14="http://schemas.microsoft.com/office/powerpoint/2010/main" val="2531824487"/>
                </p:ext>
              </p:extLst>
            </p:nvPr>
          </p:nvGraphicFramePr>
          <p:xfrm>
            <a:off x="416844" y="1600274"/>
            <a:ext cx="3711913" cy="248912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476500" y="2614005"/>
              <a:ext cx="516488" cy="230832"/>
            </a:xfrm>
            <a:prstGeom prst="rect">
              <a:avLst/>
            </a:prstGeom>
            <a:noFill/>
          </p:spPr>
          <p:txBody>
            <a:bodyPr wrap="none" rtlCol="0">
              <a:spAutoFit/>
            </a:bodyPr>
            <a:lstStyle/>
            <a:p>
              <a:r>
                <a:rPr kumimoji="1" lang="en-US" altLang="ja-JP" sz="900" dirty="0">
                  <a:solidFill>
                    <a:schemeClr val="bg1"/>
                  </a:solidFill>
                  <a:latin typeface="Meiryo UI" panose="020B0604030504040204" pitchFamily="50" charset="-128"/>
                  <a:ea typeface="Meiryo UI" panose="020B0604030504040204" pitchFamily="50" charset="-128"/>
                </a:rPr>
                <a:t>204</a:t>
              </a:r>
              <a:r>
                <a:rPr kumimoji="1" lang="ja-JP" altLang="en-US" sz="900" dirty="0">
                  <a:solidFill>
                    <a:schemeClr val="bg1"/>
                  </a:solidFill>
                  <a:latin typeface="Meiryo UI" panose="020B0604030504040204" pitchFamily="50" charset="-128"/>
                  <a:ea typeface="Meiryo UI" panose="020B0604030504040204" pitchFamily="50" charset="-128"/>
                </a:rPr>
                <a:t>件</a:t>
              </a:r>
            </a:p>
          </p:txBody>
        </p:sp>
        <p:sp>
          <p:nvSpPr>
            <p:cNvPr id="12" name="テキスト ボックス 11"/>
            <p:cNvSpPr txBox="1"/>
            <p:nvPr/>
          </p:nvSpPr>
          <p:spPr>
            <a:xfrm>
              <a:off x="1658603" y="3120955"/>
              <a:ext cx="516488" cy="230832"/>
            </a:xfrm>
            <a:prstGeom prst="rect">
              <a:avLst/>
            </a:prstGeom>
            <a:noFill/>
          </p:spPr>
          <p:txBody>
            <a:bodyPr wrap="none" rtlCol="0">
              <a:spAutoFit/>
            </a:bodyPr>
            <a:lstStyle/>
            <a:p>
              <a:r>
                <a:rPr kumimoji="1" lang="en-US" altLang="ja-JP" sz="900" dirty="0">
                  <a:solidFill>
                    <a:schemeClr val="bg1"/>
                  </a:solidFill>
                  <a:latin typeface="Meiryo UI" panose="020B0604030504040204" pitchFamily="50" charset="-128"/>
                  <a:ea typeface="Meiryo UI" panose="020B0604030504040204" pitchFamily="50" charset="-128"/>
                </a:rPr>
                <a:t>500</a:t>
              </a:r>
              <a:r>
                <a:rPr kumimoji="1" lang="ja-JP" altLang="en-US" sz="900" dirty="0">
                  <a:solidFill>
                    <a:schemeClr val="bg1"/>
                  </a:solidFill>
                  <a:latin typeface="Meiryo UI" panose="020B0604030504040204" pitchFamily="50" charset="-128"/>
                  <a:ea typeface="Meiryo UI" panose="020B0604030504040204" pitchFamily="50" charset="-128"/>
                </a:rPr>
                <a:t>件</a:t>
              </a:r>
            </a:p>
          </p:txBody>
        </p:sp>
      </p:grpSp>
      <p:grpSp>
        <p:nvGrpSpPr>
          <p:cNvPr id="27" name="グループ化 26"/>
          <p:cNvGrpSpPr/>
          <p:nvPr/>
        </p:nvGrpSpPr>
        <p:grpSpPr>
          <a:xfrm>
            <a:off x="393449" y="3841532"/>
            <a:ext cx="4354045" cy="2999179"/>
            <a:chOff x="393449" y="3841532"/>
            <a:chExt cx="4354045" cy="2999179"/>
          </a:xfrm>
        </p:grpSpPr>
        <p:graphicFrame>
          <p:nvGraphicFramePr>
            <p:cNvPr id="9" name="グラフ 8"/>
            <p:cNvGraphicFramePr/>
            <p:nvPr>
              <p:extLst>
                <p:ext uri="{D42A27DB-BD31-4B8C-83A1-F6EECF244321}">
                  <p14:modId xmlns:p14="http://schemas.microsoft.com/office/powerpoint/2010/main" val="1982431373"/>
                </p:ext>
              </p:extLst>
            </p:nvPr>
          </p:nvGraphicFramePr>
          <p:xfrm>
            <a:off x="393449" y="3841532"/>
            <a:ext cx="4354045" cy="2999179"/>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グループ化 25"/>
            <p:cNvGrpSpPr/>
            <p:nvPr/>
          </p:nvGrpSpPr>
          <p:grpSpPr>
            <a:xfrm>
              <a:off x="1501903" y="4855263"/>
              <a:ext cx="1585056" cy="1489285"/>
              <a:chOff x="1501903" y="4855263"/>
              <a:chExt cx="1585056" cy="1489285"/>
            </a:xfrm>
          </p:grpSpPr>
          <p:sp>
            <p:nvSpPr>
              <p:cNvPr id="13" name="テキスト ボックス 12"/>
              <p:cNvSpPr txBox="1"/>
              <p:nvPr/>
            </p:nvSpPr>
            <p:spPr>
              <a:xfrm>
                <a:off x="2570471" y="5529498"/>
                <a:ext cx="516488" cy="230832"/>
              </a:xfrm>
              <a:prstGeom prst="rect">
                <a:avLst/>
              </a:prstGeom>
              <a:noFill/>
            </p:spPr>
            <p:txBody>
              <a:bodyPr wrap="none" rtlCol="0">
                <a:spAutoFit/>
              </a:bodyPr>
              <a:lstStyle/>
              <a:p>
                <a:r>
                  <a:rPr kumimoji="1" lang="en-US" altLang="ja-JP" sz="900" dirty="0">
                    <a:solidFill>
                      <a:schemeClr val="bg1"/>
                    </a:solidFill>
                    <a:latin typeface="Meiryo UI" panose="020B0604030504040204" pitchFamily="50" charset="-128"/>
                    <a:ea typeface="Meiryo UI" panose="020B0604030504040204" pitchFamily="50" charset="-128"/>
                  </a:rPr>
                  <a:t>370</a:t>
                </a:r>
                <a:r>
                  <a:rPr kumimoji="1" lang="ja-JP" altLang="en-US" sz="900" dirty="0">
                    <a:solidFill>
                      <a:schemeClr val="bg1"/>
                    </a:solidFill>
                    <a:latin typeface="Meiryo UI" panose="020B0604030504040204" pitchFamily="50" charset="-128"/>
                    <a:ea typeface="Meiryo UI" panose="020B0604030504040204" pitchFamily="50" charset="-128"/>
                  </a:rPr>
                  <a:t>件</a:t>
                </a:r>
              </a:p>
            </p:txBody>
          </p:sp>
          <p:sp>
            <p:nvSpPr>
              <p:cNvPr id="14" name="テキスト ボックス 13"/>
              <p:cNvSpPr txBox="1"/>
              <p:nvPr/>
            </p:nvSpPr>
            <p:spPr>
              <a:xfrm>
                <a:off x="1760147" y="6113716"/>
                <a:ext cx="516488" cy="230832"/>
              </a:xfrm>
              <a:prstGeom prst="rect">
                <a:avLst/>
              </a:prstGeom>
              <a:noFill/>
            </p:spPr>
            <p:txBody>
              <a:bodyPr wrap="none" rtlCol="0">
                <a:spAutoFit/>
              </a:bodyPr>
              <a:lstStyle/>
              <a:p>
                <a:r>
                  <a:rPr kumimoji="1" lang="en-US" altLang="ja-JP" sz="900" dirty="0">
                    <a:solidFill>
                      <a:schemeClr val="bg1"/>
                    </a:solidFill>
                    <a:latin typeface="Meiryo UI" panose="020B0604030504040204" pitchFamily="50" charset="-128"/>
                    <a:ea typeface="Meiryo UI" panose="020B0604030504040204" pitchFamily="50" charset="-128"/>
                  </a:rPr>
                  <a:t>111</a:t>
                </a:r>
                <a:r>
                  <a:rPr kumimoji="1" lang="ja-JP" altLang="en-US" sz="900" dirty="0">
                    <a:solidFill>
                      <a:schemeClr val="bg1"/>
                    </a:solidFill>
                    <a:latin typeface="Meiryo UI" panose="020B0604030504040204" pitchFamily="50" charset="-128"/>
                    <a:ea typeface="Meiryo UI" panose="020B0604030504040204" pitchFamily="50" charset="-128"/>
                  </a:rPr>
                  <a:t>件</a:t>
                </a:r>
              </a:p>
            </p:txBody>
          </p:sp>
          <p:sp>
            <p:nvSpPr>
              <p:cNvPr id="15" name="テキスト ボックス 14"/>
              <p:cNvSpPr txBox="1"/>
              <p:nvPr/>
            </p:nvSpPr>
            <p:spPr>
              <a:xfrm>
                <a:off x="1501903" y="5630278"/>
                <a:ext cx="444352" cy="230832"/>
              </a:xfrm>
              <a:prstGeom prst="rect">
                <a:avLst/>
              </a:prstGeom>
              <a:noFill/>
            </p:spPr>
            <p:txBody>
              <a:bodyPr wrap="none" rtlCol="0">
                <a:spAutoFit/>
              </a:bodyPr>
              <a:lstStyle/>
              <a:p>
                <a:r>
                  <a:rPr kumimoji="1" lang="en-US" altLang="ja-JP" sz="900" dirty="0">
                    <a:solidFill>
                      <a:schemeClr val="bg1"/>
                    </a:solidFill>
                    <a:latin typeface="Meiryo UI" panose="020B0604030504040204" pitchFamily="50" charset="-128"/>
                    <a:ea typeface="Meiryo UI" panose="020B0604030504040204" pitchFamily="50" charset="-128"/>
                  </a:rPr>
                  <a:t>85</a:t>
                </a:r>
                <a:r>
                  <a:rPr kumimoji="1" lang="ja-JP" altLang="en-US" sz="900" dirty="0">
                    <a:solidFill>
                      <a:schemeClr val="bg1"/>
                    </a:solidFill>
                    <a:latin typeface="Meiryo UI" panose="020B0604030504040204" pitchFamily="50" charset="-128"/>
                    <a:ea typeface="Meiryo UI" panose="020B0604030504040204" pitchFamily="50" charset="-128"/>
                  </a:rPr>
                  <a:t>件</a:t>
                </a:r>
              </a:p>
            </p:txBody>
          </p:sp>
          <p:sp>
            <p:nvSpPr>
              <p:cNvPr id="16" name="テキスト ボックス 15"/>
              <p:cNvSpPr txBox="1"/>
              <p:nvPr/>
            </p:nvSpPr>
            <p:spPr>
              <a:xfrm>
                <a:off x="1886581" y="5072592"/>
                <a:ext cx="516488" cy="230832"/>
              </a:xfrm>
              <a:prstGeom prst="rect">
                <a:avLst/>
              </a:prstGeom>
              <a:noFill/>
            </p:spPr>
            <p:txBody>
              <a:bodyPr wrap="none" rtlCol="0">
                <a:spAutoFit/>
              </a:bodyPr>
              <a:lstStyle/>
              <a:p>
                <a:r>
                  <a:rPr kumimoji="1" lang="en-US" altLang="ja-JP" sz="900" dirty="0">
                    <a:solidFill>
                      <a:schemeClr val="bg1"/>
                    </a:solidFill>
                    <a:latin typeface="Meiryo UI" panose="020B0604030504040204" pitchFamily="50" charset="-128"/>
                    <a:ea typeface="Meiryo UI" panose="020B0604030504040204" pitchFamily="50" charset="-128"/>
                  </a:rPr>
                  <a:t>133</a:t>
                </a:r>
                <a:r>
                  <a:rPr kumimoji="1" lang="ja-JP" altLang="en-US" sz="900" dirty="0">
                    <a:solidFill>
                      <a:schemeClr val="bg1"/>
                    </a:solidFill>
                    <a:latin typeface="Meiryo UI" panose="020B0604030504040204" pitchFamily="50" charset="-128"/>
                    <a:ea typeface="Meiryo UI" panose="020B0604030504040204" pitchFamily="50" charset="-128"/>
                  </a:rPr>
                  <a:t>件</a:t>
                </a:r>
              </a:p>
            </p:txBody>
          </p:sp>
          <p:sp>
            <p:nvSpPr>
              <p:cNvPr id="17" name="テキスト ボックス 16"/>
              <p:cNvSpPr txBox="1"/>
              <p:nvPr/>
            </p:nvSpPr>
            <p:spPr>
              <a:xfrm>
                <a:off x="2198253" y="4855263"/>
                <a:ext cx="372218"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件</a:t>
                </a:r>
              </a:p>
            </p:txBody>
          </p:sp>
        </p:grpSp>
      </p:grpSp>
      <p:grpSp>
        <p:nvGrpSpPr>
          <p:cNvPr id="28" name="グループ化 27"/>
          <p:cNvGrpSpPr/>
          <p:nvPr/>
        </p:nvGrpSpPr>
        <p:grpSpPr>
          <a:xfrm>
            <a:off x="4800922" y="1600274"/>
            <a:ext cx="5128975" cy="3587734"/>
            <a:chOff x="4919833" y="1600274"/>
            <a:chExt cx="4839269" cy="3587734"/>
          </a:xfrm>
        </p:grpSpPr>
        <p:graphicFrame>
          <p:nvGraphicFramePr>
            <p:cNvPr id="10" name="グラフ 9"/>
            <p:cNvGraphicFramePr/>
            <p:nvPr>
              <p:extLst>
                <p:ext uri="{D42A27DB-BD31-4B8C-83A1-F6EECF244321}">
                  <p14:modId xmlns:p14="http://schemas.microsoft.com/office/powerpoint/2010/main" val="1416800976"/>
                </p:ext>
              </p:extLst>
            </p:nvPr>
          </p:nvGraphicFramePr>
          <p:xfrm>
            <a:off x="4919833" y="1600274"/>
            <a:ext cx="4839269" cy="3587734"/>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7002896" y="3151732"/>
              <a:ext cx="452527"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rPr>
                <a:t>165</a:t>
              </a:r>
              <a:r>
                <a:rPr kumimoji="1" lang="ja-JP" altLang="en-US" sz="800" dirty="0">
                  <a:solidFill>
                    <a:schemeClr val="bg1"/>
                  </a:solidFill>
                  <a:latin typeface="Meiryo UI" panose="020B0604030504040204" pitchFamily="50" charset="-128"/>
                  <a:ea typeface="Meiryo UI" panose="020B0604030504040204" pitchFamily="50" charset="-128"/>
                </a:rPr>
                <a:t>件</a:t>
              </a:r>
            </a:p>
          </p:txBody>
        </p:sp>
        <p:sp>
          <p:nvSpPr>
            <p:cNvPr id="19" name="テキスト ボックス 18"/>
            <p:cNvSpPr txBox="1"/>
            <p:nvPr/>
          </p:nvSpPr>
          <p:spPr>
            <a:xfrm>
              <a:off x="7170581" y="3695493"/>
              <a:ext cx="452527"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rPr>
                <a:t>164</a:t>
              </a:r>
              <a:r>
                <a:rPr kumimoji="1" lang="ja-JP" altLang="en-US" sz="800" dirty="0">
                  <a:solidFill>
                    <a:schemeClr val="bg1"/>
                  </a:solidFill>
                  <a:latin typeface="Meiryo UI" panose="020B0604030504040204" pitchFamily="50" charset="-128"/>
                  <a:ea typeface="Meiryo UI" panose="020B0604030504040204" pitchFamily="50" charset="-128"/>
                </a:rPr>
                <a:t>件</a:t>
              </a:r>
            </a:p>
          </p:txBody>
        </p:sp>
        <p:sp>
          <p:nvSpPr>
            <p:cNvPr id="20" name="テキスト ボックス 19"/>
            <p:cNvSpPr txBox="1"/>
            <p:nvPr/>
          </p:nvSpPr>
          <p:spPr>
            <a:xfrm>
              <a:off x="6715227" y="4204617"/>
              <a:ext cx="392029" cy="215444"/>
            </a:xfrm>
            <a:prstGeom prst="rect">
              <a:avLst/>
            </a:prstGeom>
            <a:noFill/>
          </p:spPr>
          <p:txBody>
            <a:bodyPr wrap="none" rtlCol="0">
              <a:spAutoFit/>
            </a:bodyPr>
            <a:lstStyle/>
            <a:p>
              <a:r>
                <a:rPr kumimoji="1" lang="en-US" altLang="ja-JP" sz="800">
                  <a:solidFill>
                    <a:schemeClr val="bg1"/>
                  </a:solidFill>
                  <a:latin typeface="Meiryo UI" panose="020B0604030504040204" pitchFamily="50" charset="-128"/>
                  <a:ea typeface="Meiryo UI" panose="020B0604030504040204" pitchFamily="50" charset="-128"/>
                </a:rPr>
                <a:t>43</a:t>
              </a:r>
              <a:r>
                <a:rPr kumimoji="1" lang="ja-JP" altLang="en-US" sz="800" dirty="0">
                  <a:solidFill>
                    <a:schemeClr val="bg1"/>
                  </a:solidFill>
                  <a:latin typeface="Meiryo UI" panose="020B0604030504040204" pitchFamily="50" charset="-128"/>
                  <a:ea typeface="Meiryo UI" panose="020B0604030504040204" pitchFamily="50" charset="-128"/>
                </a:rPr>
                <a:t>件</a:t>
              </a:r>
            </a:p>
          </p:txBody>
        </p:sp>
        <p:sp>
          <p:nvSpPr>
            <p:cNvPr id="21" name="テキスト ボックス 20"/>
            <p:cNvSpPr txBox="1"/>
            <p:nvPr/>
          </p:nvSpPr>
          <p:spPr>
            <a:xfrm>
              <a:off x="6400748" y="4119536"/>
              <a:ext cx="392029"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rPr>
                <a:t>63</a:t>
              </a:r>
              <a:r>
                <a:rPr kumimoji="1" lang="ja-JP" altLang="en-US" sz="800" dirty="0">
                  <a:solidFill>
                    <a:schemeClr val="bg1"/>
                  </a:solidFill>
                  <a:latin typeface="Meiryo UI" panose="020B0604030504040204" pitchFamily="50" charset="-128"/>
                  <a:ea typeface="Meiryo UI" panose="020B0604030504040204" pitchFamily="50" charset="-128"/>
                </a:rPr>
                <a:t>件</a:t>
              </a:r>
            </a:p>
          </p:txBody>
        </p:sp>
        <p:sp>
          <p:nvSpPr>
            <p:cNvPr id="22" name="テキスト ボックス 21"/>
            <p:cNvSpPr txBox="1"/>
            <p:nvPr/>
          </p:nvSpPr>
          <p:spPr>
            <a:xfrm>
              <a:off x="6179372" y="3773077"/>
              <a:ext cx="392029"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件</a:t>
              </a:r>
            </a:p>
          </p:txBody>
        </p:sp>
        <p:sp>
          <p:nvSpPr>
            <p:cNvPr id="23" name="テキスト ボックス 22"/>
            <p:cNvSpPr txBox="1"/>
            <p:nvPr/>
          </p:nvSpPr>
          <p:spPr>
            <a:xfrm>
              <a:off x="6151319" y="3223947"/>
              <a:ext cx="452527"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rPr>
                <a:t>147</a:t>
              </a:r>
              <a:r>
                <a:rPr kumimoji="1" lang="ja-JP" altLang="en-US" sz="800" dirty="0">
                  <a:solidFill>
                    <a:schemeClr val="bg1"/>
                  </a:solidFill>
                  <a:latin typeface="Meiryo UI" panose="020B0604030504040204" pitchFamily="50" charset="-128"/>
                  <a:ea typeface="Meiryo UI" panose="020B0604030504040204" pitchFamily="50" charset="-128"/>
                </a:rPr>
                <a:t>件</a:t>
              </a:r>
            </a:p>
          </p:txBody>
        </p:sp>
        <p:sp>
          <p:nvSpPr>
            <p:cNvPr id="24" name="テキスト ボックス 23"/>
            <p:cNvSpPr txBox="1"/>
            <p:nvPr/>
          </p:nvSpPr>
          <p:spPr>
            <a:xfrm>
              <a:off x="6687866" y="2707836"/>
              <a:ext cx="392029"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rPr>
                <a:t>件</a:t>
              </a:r>
            </a:p>
          </p:txBody>
        </p:sp>
        <p:sp>
          <p:nvSpPr>
            <p:cNvPr id="25" name="テキスト ボックス 24"/>
            <p:cNvSpPr txBox="1"/>
            <p:nvPr/>
          </p:nvSpPr>
          <p:spPr>
            <a:xfrm>
              <a:off x="6529443" y="2856657"/>
              <a:ext cx="392029"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42</a:t>
              </a:r>
              <a:r>
                <a:rPr kumimoji="1" lang="ja-JP" altLang="en-US" sz="800" dirty="0">
                  <a:latin typeface="Meiryo UI" panose="020B0604030504040204" pitchFamily="50" charset="-128"/>
                  <a:ea typeface="Meiryo UI" panose="020B0604030504040204" pitchFamily="50" charset="-128"/>
                </a:rPr>
                <a:t>件</a:t>
              </a:r>
            </a:p>
          </p:txBody>
        </p:sp>
      </p:grpSp>
    </p:spTree>
    <p:extLst>
      <p:ext uri="{BB962C8B-B14F-4D97-AF65-F5344CB8AC3E}">
        <p14:creationId xmlns:p14="http://schemas.microsoft.com/office/powerpoint/2010/main" val="270111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30733401"/>
              </p:ext>
            </p:extLst>
          </p:nvPr>
        </p:nvGraphicFramePr>
        <p:xfrm>
          <a:off x="393449" y="1311834"/>
          <a:ext cx="9173769" cy="5229302"/>
        </p:xfrm>
        <a:graphic>
          <a:graphicData uri="http://schemas.openxmlformats.org/drawingml/2006/table">
            <a:tbl>
              <a:tblPr firstRow="1" bandRow="1">
                <a:tableStyleId>{F5AB1C69-6EDB-4FF4-983F-18BD219EF322}</a:tableStyleId>
              </a:tblPr>
              <a:tblGrid>
                <a:gridCol w="1797302">
                  <a:extLst>
                    <a:ext uri="{9D8B030D-6E8A-4147-A177-3AD203B41FA5}">
                      <a16:colId xmlns:a16="http://schemas.microsoft.com/office/drawing/2014/main" val="1862927830"/>
                    </a:ext>
                  </a:extLst>
                </a:gridCol>
                <a:gridCol w="962025">
                  <a:extLst>
                    <a:ext uri="{9D8B030D-6E8A-4147-A177-3AD203B41FA5}">
                      <a16:colId xmlns:a16="http://schemas.microsoft.com/office/drawing/2014/main" val="343284561"/>
                    </a:ext>
                  </a:extLst>
                </a:gridCol>
                <a:gridCol w="666750">
                  <a:extLst>
                    <a:ext uri="{9D8B030D-6E8A-4147-A177-3AD203B41FA5}">
                      <a16:colId xmlns:a16="http://schemas.microsoft.com/office/drawing/2014/main" val="669856415"/>
                    </a:ext>
                  </a:extLst>
                </a:gridCol>
                <a:gridCol w="666750">
                  <a:extLst>
                    <a:ext uri="{9D8B030D-6E8A-4147-A177-3AD203B41FA5}">
                      <a16:colId xmlns:a16="http://schemas.microsoft.com/office/drawing/2014/main" val="3136828764"/>
                    </a:ext>
                  </a:extLst>
                </a:gridCol>
                <a:gridCol w="666750">
                  <a:extLst>
                    <a:ext uri="{9D8B030D-6E8A-4147-A177-3AD203B41FA5}">
                      <a16:colId xmlns:a16="http://schemas.microsoft.com/office/drawing/2014/main" val="3513464660"/>
                    </a:ext>
                  </a:extLst>
                </a:gridCol>
                <a:gridCol w="666750">
                  <a:extLst>
                    <a:ext uri="{9D8B030D-6E8A-4147-A177-3AD203B41FA5}">
                      <a16:colId xmlns:a16="http://schemas.microsoft.com/office/drawing/2014/main" val="2362096077"/>
                    </a:ext>
                  </a:extLst>
                </a:gridCol>
                <a:gridCol w="666750">
                  <a:extLst>
                    <a:ext uri="{9D8B030D-6E8A-4147-A177-3AD203B41FA5}">
                      <a16:colId xmlns:a16="http://schemas.microsoft.com/office/drawing/2014/main" val="2412160230"/>
                    </a:ext>
                  </a:extLst>
                </a:gridCol>
                <a:gridCol w="666750">
                  <a:extLst>
                    <a:ext uri="{9D8B030D-6E8A-4147-A177-3AD203B41FA5}">
                      <a16:colId xmlns:a16="http://schemas.microsoft.com/office/drawing/2014/main" val="321559195"/>
                    </a:ext>
                  </a:extLst>
                </a:gridCol>
                <a:gridCol w="666750">
                  <a:extLst>
                    <a:ext uri="{9D8B030D-6E8A-4147-A177-3AD203B41FA5}">
                      <a16:colId xmlns:a16="http://schemas.microsoft.com/office/drawing/2014/main" val="1925584908"/>
                    </a:ext>
                  </a:extLst>
                </a:gridCol>
                <a:gridCol w="666750">
                  <a:extLst>
                    <a:ext uri="{9D8B030D-6E8A-4147-A177-3AD203B41FA5}">
                      <a16:colId xmlns:a16="http://schemas.microsoft.com/office/drawing/2014/main" val="1317993694"/>
                    </a:ext>
                  </a:extLst>
                </a:gridCol>
                <a:gridCol w="1080442">
                  <a:extLst>
                    <a:ext uri="{9D8B030D-6E8A-4147-A177-3AD203B41FA5}">
                      <a16:colId xmlns:a16="http://schemas.microsoft.com/office/drawing/2014/main" val="904460993"/>
                    </a:ext>
                  </a:extLst>
                </a:gridCol>
              </a:tblGrid>
              <a:tr h="286982">
                <a:tc rowSpan="2" gridSpan="2">
                  <a:txBody>
                    <a:bodyPr/>
                    <a:lstStyle/>
                    <a:p>
                      <a:pPr algn="ctr"/>
                      <a:r>
                        <a:rPr kumimoji="1" lang="ja-JP" altLang="en-US" sz="1200" dirty="0">
                          <a:latin typeface="Meiryo UI" panose="020B0604030504040204" pitchFamily="50" charset="-128"/>
                          <a:ea typeface="Meiryo UI" panose="020B0604030504040204" pitchFamily="50" charset="-128"/>
                        </a:rPr>
                        <a:t>内容別件数</a:t>
                      </a:r>
                    </a:p>
                  </a:txBody>
                  <a:tcPr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rowSpan="2"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gridSpan="8">
                  <a:txBody>
                    <a:bodyPr/>
                    <a:lstStyle/>
                    <a:p>
                      <a:pPr algn="ctr"/>
                      <a:r>
                        <a:rPr lang="ja-JP" altLang="en-US" sz="1100" dirty="0">
                          <a:latin typeface="Meiryo UI" panose="020B0604030504040204" pitchFamily="50" charset="-128"/>
                          <a:ea typeface="Meiryo UI" panose="020B0604030504040204" pitchFamily="50" charset="-128"/>
                        </a:rPr>
                        <a:t>分野別件数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tc hMerge="1">
                  <a:txBody>
                    <a:bodyPr/>
                    <a:lstStyle/>
                    <a:p>
                      <a:pPr algn="ctr"/>
                      <a:endParaRPr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algn="ctr"/>
                      <a:endParaRPr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row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直接的</a:t>
                      </a:r>
                      <a:endParaRPr kumimoji="1"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効果額</a:t>
                      </a:r>
                      <a:r>
                        <a:rPr kumimoji="1" lang="en-US" altLang="ja-JP" sz="1100" b="1" dirty="0">
                          <a:solidFill>
                            <a:schemeClr val="bg1"/>
                          </a:solidFill>
                          <a:latin typeface="Meiryo UI" panose="020B0604030504040204" pitchFamily="50" charset="-128"/>
                          <a:ea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1974300"/>
                  </a:ext>
                </a:extLst>
              </a:tr>
              <a:tr h="533686">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子ども・</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福祉</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健康</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環境</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安全</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安心</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雇用</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中小企業振興</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地域</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活性化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市町村</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その他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1AEC7"/>
                    </a:solidFill>
                  </a:tcPr>
                </a:tc>
                <a:tc vMerge="1">
                  <a:txBody>
                    <a:bodyPr/>
                    <a:lstStyle/>
                    <a:p>
                      <a:endParaRPr kumimoji="1" lang="ja-JP" altLang="en-US" b="1" dirty="0">
                        <a:solidFill>
                          <a:schemeClr val="bg1"/>
                        </a:solidFill>
                        <a:latin typeface="Meiryo UI" panose="020B0604030504040204" pitchFamily="50" charset="-128"/>
                        <a:ea typeface="Meiryo UI" panose="020B0604030504040204" pitchFamily="50" charset="-128"/>
                      </a:endParaRPr>
                    </a:p>
                  </a:txBody>
                  <a:tcPr>
                    <a:solidFill>
                      <a:srgbClr val="11AEC7"/>
                    </a:solidFill>
                  </a:tcPr>
                </a:tc>
                <a:extLst>
                  <a:ext uri="{0D108BD9-81ED-4DB2-BD59-A6C34878D82A}">
                    <a16:rowId xmlns:a16="http://schemas.microsoft.com/office/drawing/2014/main" val="2733162616"/>
                  </a:ext>
                </a:extLst>
              </a:tr>
              <a:tr h="513708">
                <a:tc>
                  <a:txBody>
                    <a:bodyPr/>
                    <a:lstStyle/>
                    <a:p>
                      <a:pPr algn="r"/>
                      <a:r>
                        <a:rPr kumimoji="1" lang="ja-JP" altLang="en-US" sz="1050" dirty="0">
                          <a:latin typeface="Meiryo UI" panose="020B0604030504040204" pitchFamily="50" charset="-128"/>
                          <a:ea typeface="Meiryo UI" panose="020B0604030504040204" pitchFamily="50" charset="-128"/>
                        </a:rPr>
                        <a:t>合計</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704</a:t>
                      </a:r>
                      <a:endParaRPr kumimoji="1" lang="ja-JP" altLang="en-US" sz="105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165</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164</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43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63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69</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147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42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r" defTabSz="685762"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億</a:t>
                      </a:r>
                      <a:r>
                        <a:rPr kumimoji="1" lang="en-US" altLang="ja-JP" sz="1050" dirty="0">
                          <a:latin typeface="Meiryo UI" panose="020B0604030504040204" pitchFamily="50" charset="-128"/>
                          <a:ea typeface="Meiryo UI" panose="020B0604030504040204" pitchFamily="50" charset="-128"/>
                        </a:rPr>
                        <a:t>7,000</a:t>
                      </a:r>
                      <a:r>
                        <a:rPr kumimoji="1" lang="ja-JP" altLang="en-US" sz="1050" dirty="0">
                          <a:latin typeface="Meiryo UI" panose="020B0604030504040204" pitchFamily="50" charset="-128"/>
                          <a:ea typeface="Meiryo UI" panose="020B0604030504040204" pitchFamily="50" charset="-128"/>
                        </a:rPr>
                        <a:t>万円</a:t>
                      </a:r>
                    </a:p>
                  </a:txBody>
                  <a:tcPr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692878"/>
                  </a:ext>
                </a:extLst>
              </a:tr>
              <a:tr h="374421">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企業等のネットワークや</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rPr>
                        <a:t>広報媒体を活用した府政</a:t>
                      </a:r>
                      <a:r>
                        <a:rPr kumimoji="1" lang="en-US" altLang="ja-JP" sz="1050" dirty="0">
                          <a:solidFill>
                            <a:schemeClr val="tx1"/>
                          </a:solidFill>
                          <a:latin typeface="Meiryo UI" panose="020B0604030504040204" pitchFamily="50" charset="-128"/>
                          <a:ea typeface="Meiryo UI" panose="020B0604030504040204" pitchFamily="50" charset="-128"/>
                        </a:rPr>
                        <a:t>PR</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kumimoji="1" lang="ja-JP" altLang="en-US" sz="900" dirty="0">
                          <a:latin typeface="Meiryo UI" panose="020B0604030504040204" pitchFamily="50" charset="-128"/>
                          <a:ea typeface="Meiryo UI" panose="020B0604030504040204" pitchFamily="50" charset="-128"/>
                        </a:rPr>
                        <a:t>小計　　　　</a:t>
                      </a:r>
                      <a:r>
                        <a:rPr kumimoji="1" lang="en-US" altLang="ja-JP" sz="900" dirty="0">
                          <a:latin typeface="Meiryo UI" panose="020B0604030504040204" pitchFamily="50" charset="-128"/>
                          <a:ea typeface="Meiryo UI" panose="020B0604030504040204" pitchFamily="50" charset="-128"/>
                        </a:rPr>
                        <a:t>370</a:t>
                      </a:r>
                      <a:endParaRPr kumimoji="1" lang="ja-JP" altLang="en-US" sz="90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77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116</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43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29</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73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20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tcPr>
                </a:tc>
                <a:tc rowSpan="2">
                  <a:txBody>
                    <a:bodyPr/>
                    <a:lstStyle/>
                    <a:p>
                      <a:pPr marL="0" marR="0" lvl="0" indent="0" algn="r" defTabSz="685762"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9,000</a:t>
                      </a:r>
                      <a:r>
                        <a:rPr kumimoji="1" lang="ja-JP" altLang="en-US" sz="1050" dirty="0">
                          <a:latin typeface="Meiryo UI" panose="020B0604030504040204" pitchFamily="50" charset="-128"/>
                          <a:ea typeface="Meiryo UI" panose="020B0604030504040204" pitchFamily="50" charset="-128"/>
                        </a:rPr>
                        <a:t>万円</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8500923"/>
                  </a:ext>
                </a:extLst>
              </a:tr>
              <a:tr h="409359">
                <a:tc vMerge="1">
                  <a:txBody>
                    <a:bodyPr/>
                    <a:lstStyle/>
                    <a:p>
                      <a:endParaRPr kumimoji="1" lang="ja-JP" altLang="en-US" dirty="0">
                        <a:latin typeface="Meiryo UI" panose="020B0604030504040204" pitchFamily="50" charset="-128"/>
                        <a:ea typeface="Meiryo UI" panose="020B0604030504040204" pitchFamily="50" charset="-128"/>
                      </a:endParaRPr>
                    </a:p>
                  </a:txBody>
                  <a:tcPr>
                    <a:solidFill>
                      <a:srgbClr val="CCE3EB"/>
                    </a:solidFill>
                  </a:tcPr>
                </a:tc>
                <a:tc>
                  <a:txBody>
                    <a:bodyPr/>
                    <a:lstStyle/>
                    <a:p>
                      <a:pPr algn="l"/>
                      <a:r>
                        <a:rPr kumimoji="1" lang="ja-JP" altLang="en-US" sz="900" dirty="0">
                          <a:latin typeface="Meiryo UI" panose="020B0604030504040204" pitchFamily="50" charset="-128"/>
                          <a:ea typeface="Meiryo UI" panose="020B0604030504040204" pitchFamily="50" charset="-128"/>
                        </a:rPr>
                        <a:t>上記のうち金額に試算できるもの</a:t>
                      </a: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33</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16</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tc vMerge="1">
                  <a:txBody>
                    <a:bodyPr/>
                    <a:lstStyle/>
                    <a:p>
                      <a:pPr marL="0" marR="0" lvl="0" indent="0" algn="r" defTabSz="685762"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solidFill>
                      <a:srgbClr val="CCE3EB"/>
                    </a:solidFill>
                  </a:tcPr>
                </a:tc>
                <a:extLst>
                  <a:ext uri="{0D108BD9-81ED-4DB2-BD59-A6C34878D82A}">
                    <a16:rowId xmlns:a16="http://schemas.microsoft.com/office/drawing/2014/main" val="1922475961"/>
                  </a:ext>
                </a:extLst>
              </a:tr>
              <a:tr h="485169">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事業の共同実施、</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rPr>
                        <a:t>イベント会場の提供</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・事業の共同実施</a:t>
                      </a:r>
                      <a:r>
                        <a:rPr kumimoji="1" lang="en-US" altLang="ja-JP" sz="900" dirty="0">
                          <a:solidFill>
                            <a:schemeClr val="tx1"/>
                          </a:solidFill>
                          <a:latin typeface="Meiryo UI" panose="020B0604030504040204" pitchFamily="50" charset="-128"/>
                          <a:ea typeface="Meiryo UI" panose="020B0604030504040204" pitchFamily="50" charset="-128"/>
                        </a:rPr>
                        <a:t>(61)</a:t>
                      </a:r>
                    </a:p>
                    <a:p>
                      <a:pPr algn="l"/>
                      <a:r>
                        <a:rPr kumimoji="1" lang="ja-JP" altLang="en-US" sz="900" dirty="0">
                          <a:solidFill>
                            <a:schemeClr val="tx1"/>
                          </a:solidFill>
                          <a:latin typeface="Meiryo UI" panose="020B0604030504040204" pitchFamily="50" charset="-128"/>
                          <a:ea typeface="Meiryo UI" panose="020B0604030504040204" pitchFamily="50" charset="-128"/>
                        </a:rPr>
                        <a:t>・コラボ商品の開発・販売</a:t>
                      </a:r>
                      <a:r>
                        <a:rPr kumimoji="1" lang="en-US" altLang="ja-JP" sz="900" dirty="0">
                          <a:solidFill>
                            <a:schemeClr val="tx1"/>
                          </a:solidFill>
                          <a:latin typeface="Meiryo UI" panose="020B0604030504040204" pitchFamily="50" charset="-128"/>
                          <a:ea typeface="Meiryo UI" panose="020B0604030504040204" pitchFamily="50" charset="-128"/>
                        </a:rPr>
                        <a:t>(14)</a:t>
                      </a:r>
                    </a:p>
                    <a:p>
                      <a:pPr algn="l"/>
                      <a:r>
                        <a:rPr kumimoji="1" lang="ja-JP" altLang="en-US" sz="900" dirty="0">
                          <a:solidFill>
                            <a:schemeClr val="tx1"/>
                          </a:solidFill>
                          <a:latin typeface="Meiryo UI" panose="020B0604030504040204" pitchFamily="50" charset="-128"/>
                          <a:ea typeface="Meiryo UI" panose="020B0604030504040204" pitchFamily="50" charset="-128"/>
                        </a:rPr>
                        <a:t>・イベント会場の提供</a:t>
                      </a:r>
                      <a:r>
                        <a:rPr kumimoji="1" lang="en-US" altLang="ja-JP" sz="900" dirty="0">
                          <a:solidFill>
                            <a:schemeClr val="tx1"/>
                          </a:solidFill>
                          <a:latin typeface="Meiryo UI" panose="020B0604030504040204" pitchFamily="50" charset="-128"/>
                          <a:ea typeface="Meiryo UI" panose="020B0604030504040204" pitchFamily="50" charset="-128"/>
                        </a:rPr>
                        <a:t>(27)</a:t>
                      </a:r>
                      <a:r>
                        <a:rPr kumimoji="1" lang="en-US" altLang="ja-JP" sz="900" baseline="0" dirty="0">
                          <a:solidFill>
                            <a:schemeClr val="tx1"/>
                          </a:solidFill>
                          <a:latin typeface="Meiryo UI" panose="020B0604030504040204" pitchFamily="50" charset="-128"/>
                          <a:ea typeface="Meiryo UI" panose="020B0604030504040204" pitchFamily="50" charset="-128"/>
                        </a:rPr>
                        <a:t>      </a:t>
                      </a:r>
                      <a:r>
                        <a:rPr kumimoji="1" lang="ja-JP" altLang="en-US" sz="900" baseline="0" dirty="0">
                          <a:solidFill>
                            <a:schemeClr val="tx1"/>
                          </a:solidFill>
                          <a:latin typeface="Meiryo UI" panose="020B0604030504040204" pitchFamily="50" charset="-128"/>
                          <a:ea typeface="Meiryo UI" panose="020B0604030504040204" pitchFamily="50" charset="-128"/>
                        </a:rPr>
                        <a:t>等</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r>
                        <a:rPr kumimoji="1" lang="ja-JP" altLang="en-US" sz="900" dirty="0">
                          <a:latin typeface="Meiryo UI" panose="020B0604030504040204" pitchFamily="50" charset="-128"/>
                          <a:ea typeface="Meiryo UI" panose="020B0604030504040204" pitchFamily="50" charset="-128"/>
                        </a:rPr>
                        <a:t>小計　　　　</a:t>
                      </a:r>
                      <a:r>
                        <a:rPr kumimoji="1" lang="en-US" altLang="ja-JP" sz="900" dirty="0">
                          <a:latin typeface="Meiryo UI" panose="020B0604030504040204" pitchFamily="50" charset="-128"/>
                          <a:ea typeface="Meiryo UI" panose="020B0604030504040204" pitchFamily="50" charset="-128"/>
                        </a:rPr>
                        <a:t>111</a:t>
                      </a:r>
                      <a:endParaRPr kumimoji="1" lang="ja-JP" altLang="en-US" sz="90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16</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12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E7F2F5"/>
                    </a:solidFill>
                  </a:tcPr>
                </a:tc>
                <a:tc rowSpan="2">
                  <a:txBody>
                    <a:bodyPr/>
                    <a:lstStyle/>
                    <a:p>
                      <a:pPr algn="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億</a:t>
                      </a:r>
                      <a:r>
                        <a:rPr kumimoji="1" lang="en-US" altLang="ja-JP" sz="1050" dirty="0">
                          <a:latin typeface="Meiryo UI" panose="020B0604030504040204" pitchFamily="50" charset="-128"/>
                          <a:ea typeface="Meiryo UI" panose="020B0604030504040204" pitchFamily="50" charset="-128"/>
                        </a:rPr>
                        <a:t>8,500</a:t>
                      </a:r>
                      <a:r>
                        <a:rPr kumimoji="1" lang="ja-JP" altLang="en-US" sz="1050" dirty="0">
                          <a:latin typeface="Meiryo UI" panose="020B0604030504040204" pitchFamily="50" charset="-128"/>
                          <a:ea typeface="Meiryo UI" panose="020B0604030504040204" pitchFamily="50" charset="-128"/>
                        </a:rPr>
                        <a:t>万円</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extLst>
                  <a:ext uri="{0D108BD9-81ED-4DB2-BD59-A6C34878D82A}">
                    <a16:rowId xmlns:a16="http://schemas.microsoft.com/office/drawing/2014/main" val="3929209347"/>
                  </a:ext>
                </a:extLst>
              </a:tr>
              <a:tr h="533686">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l"/>
                      <a:r>
                        <a:rPr kumimoji="1" lang="ja-JP" altLang="en-US" sz="900" dirty="0">
                          <a:latin typeface="Meiryo UI" panose="020B0604030504040204" pitchFamily="50" charset="-128"/>
                          <a:ea typeface="Meiryo UI" panose="020B0604030504040204" pitchFamily="50" charset="-128"/>
                        </a:rPr>
                        <a:t>上記のうち金額に試算できるもの</a:t>
                      </a: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15</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tc vMerge="1">
                  <a:txBody>
                    <a:bodyPr/>
                    <a:lstStyle/>
                    <a:p>
                      <a:pPr algn="r"/>
                      <a:endParaRPr kumimoji="1" lang="ja-JP" altLang="en-US" sz="1050" dirty="0">
                        <a:latin typeface="Meiryo UI" panose="020B0604030504040204" pitchFamily="50" charset="-128"/>
                        <a:ea typeface="Meiryo UI" panose="020B0604030504040204" pitchFamily="50" charset="-128"/>
                      </a:endParaRPr>
                    </a:p>
                  </a:txBody>
                  <a:tcPr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6591886"/>
                  </a:ext>
                </a:extLst>
              </a:tr>
              <a:tr h="515492">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知見やノウハウ等の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rPr>
                        <a:t>人的資源の提供</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・講師・選手の派遣</a:t>
                      </a:r>
                      <a:r>
                        <a:rPr kumimoji="1" lang="en-US" altLang="ja-JP" sz="900" dirty="0">
                          <a:solidFill>
                            <a:schemeClr val="tx1"/>
                          </a:solidFill>
                          <a:latin typeface="Meiryo UI" panose="020B0604030504040204" pitchFamily="50" charset="-128"/>
                          <a:ea typeface="Meiryo UI" panose="020B0604030504040204" pitchFamily="50" charset="-128"/>
                        </a:rPr>
                        <a:t>(67)</a:t>
                      </a:r>
                    </a:p>
                    <a:p>
                      <a:pPr algn="l"/>
                      <a:r>
                        <a:rPr kumimoji="1" lang="ja-JP" altLang="en-US" sz="900" dirty="0">
                          <a:solidFill>
                            <a:schemeClr val="tx1"/>
                          </a:solidFill>
                          <a:latin typeface="Meiryo UI" panose="020B0604030504040204" pitchFamily="50" charset="-128"/>
                          <a:ea typeface="Meiryo UI" panose="020B0604030504040204" pitchFamily="50" charset="-128"/>
                        </a:rPr>
                        <a:t>・府施策への助言</a:t>
                      </a:r>
                      <a:r>
                        <a:rPr kumimoji="1" lang="en-US" altLang="ja-JP" sz="900" dirty="0">
                          <a:solidFill>
                            <a:schemeClr val="tx1"/>
                          </a:solidFill>
                          <a:latin typeface="Meiryo UI" panose="020B0604030504040204" pitchFamily="50" charset="-128"/>
                          <a:ea typeface="Meiryo UI" panose="020B0604030504040204" pitchFamily="50" charset="-128"/>
                        </a:rPr>
                        <a:t>(28)</a:t>
                      </a:r>
                      <a:r>
                        <a:rPr kumimoji="1" lang="ja-JP" altLang="en-US" sz="900" dirty="0">
                          <a:solidFill>
                            <a:schemeClr val="tx1"/>
                          </a:solidFill>
                          <a:latin typeface="Meiryo UI" panose="020B0604030504040204" pitchFamily="50" charset="-128"/>
                          <a:ea typeface="Meiryo UI" panose="020B0604030504040204" pitchFamily="50" charset="-128"/>
                        </a:rPr>
                        <a:t>　     　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r>
                        <a:rPr kumimoji="1" lang="ja-JP" altLang="en-US" sz="900" dirty="0">
                          <a:latin typeface="Meiryo UI" panose="020B0604030504040204" pitchFamily="50" charset="-128"/>
                          <a:ea typeface="Meiryo UI" panose="020B0604030504040204" pitchFamily="50" charset="-128"/>
                        </a:rPr>
                        <a:t>小計     　 </a:t>
                      </a:r>
                      <a:r>
                        <a:rPr kumimoji="1" lang="en-US" altLang="ja-JP" sz="900" dirty="0">
                          <a:latin typeface="Meiryo UI" panose="020B0604030504040204" pitchFamily="50" charset="-128"/>
                          <a:ea typeface="Meiryo UI" panose="020B0604030504040204" pitchFamily="50" charset="-128"/>
                        </a:rPr>
                        <a:t>133</a:t>
                      </a:r>
                      <a:endParaRPr kumimoji="1" lang="ja-JP" altLang="en-US" sz="9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30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23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26</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rowSpan="2">
                  <a:txBody>
                    <a:bodyPr/>
                    <a:lstStyle/>
                    <a:p>
                      <a:pPr algn="r"/>
                      <a:r>
                        <a:rPr kumimoji="1" lang="en-US" altLang="ja-JP" sz="1050" dirty="0">
                          <a:latin typeface="Meiryo UI" panose="020B0604030504040204" pitchFamily="50" charset="-128"/>
                          <a:ea typeface="Meiryo UI" panose="020B0604030504040204" pitchFamily="50" charset="-128"/>
                        </a:rPr>
                        <a:t>500</a:t>
                      </a:r>
                      <a:r>
                        <a:rPr kumimoji="1" lang="ja-JP" altLang="en-US" sz="1050" dirty="0">
                          <a:latin typeface="Meiryo UI" panose="020B0604030504040204" pitchFamily="50" charset="-128"/>
                          <a:ea typeface="Meiryo UI" panose="020B0604030504040204" pitchFamily="50" charset="-128"/>
                        </a:rPr>
                        <a:t>万円</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extLst>
                  <a:ext uri="{0D108BD9-81ED-4DB2-BD59-A6C34878D82A}">
                    <a16:rowId xmlns:a16="http://schemas.microsoft.com/office/drawing/2014/main" val="3930921704"/>
                  </a:ext>
                </a:extLst>
              </a:tr>
              <a:tr h="388135">
                <a:tc vMerge="1">
                  <a:txBody>
                    <a:bodyPr/>
                    <a:lstStyle/>
                    <a:p>
                      <a:pPr algn="l"/>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marL="0" marR="0" lvl="0" indent="0" algn="l" defTabSz="685762"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上記のうち金額に試算できるもの</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3EB"/>
                    </a:solidFill>
                  </a:tcPr>
                </a:tc>
                <a:tc vMerge="1">
                  <a:txBody>
                    <a:bodyPr/>
                    <a:lstStyle/>
                    <a:p>
                      <a:pPr algn="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extLst>
                  <a:ext uri="{0D108BD9-81ED-4DB2-BD59-A6C34878D82A}">
                    <a16:rowId xmlns:a16="http://schemas.microsoft.com/office/drawing/2014/main" val="3586285945"/>
                  </a:ext>
                </a:extLst>
              </a:tr>
              <a:tr h="388135">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事業・基金への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1050" dirty="0">
                          <a:solidFill>
                            <a:schemeClr val="tx1"/>
                          </a:solidFill>
                          <a:latin typeface="Meiryo UI" panose="020B0604030504040204" pitchFamily="50" charset="-128"/>
                          <a:ea typeface="Meiryo UI" panose="020B0604030504040204" pitchFamily="50" charset="-128"/>
                        </a:rPr>
                        <a:t>協賛、寄附</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r>
                        <a:rPr kumimoji="1" lang="ja-JP" altLang="en-US" sz="900" dirty="0">
                          <a:latin typeface="Meiryo UI" panose="020B0604030504040204" pitchFamily="50" charset="-128"/>
                          <a:ea typeface="Meiryo UI" panose="020B0604030504040204" pitchFamily="50" charset="-128"/>
                        </a:rPr>
                        <a:t>小計　       </a:t>
                      </a:r>
                      <a:r>
                        <a:rPr kumimoji="1" lang="en-US" altLang="ja-JP" sz="900" dirty="0">
                          <a:latin typeface="Meiryo UI" panose="020B0604030504040204" pitchFamily="50" charset="-128"/>
                          <a:ea typeface="Meiryo UI" panose="020B0604030504040204" pitchFamily="50" charset="-128"/>
                        </a:rPr>
                        <a:t>85</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42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22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rowSpan="2">
                  <a:txBody>
                    <a:bodyPr/>
                    <a:lstStyle/>
                    <a:p>
                      <a:pPr marL="0" marR="0" lvl="0" indent="0" algn="r" defTabSz="685762"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9,000</a:t>
                      </a:r>
                      <a:r>
                        <a:rPr kumimoji="1" lang="ja-JP" altLang="en-US" sz="1050" dirty="0">
                          <a:latin typeface="Meiryo UI" panose="020B0604030504040204" pitchFamily="50" charset="-128"/>
                          <a:ea typeface="Meiryo UI" panose="020B0604030504040204" pitchFamily="50" charset="-128"/>
                        </a:rPr>
                        <a:t>万円</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extLst>
                  <a:ext uri="{0D108BD9-81ED-4DB2-BD59-A6C34878D82A}">
                    <a16:rowId xmlns:a16="http://schemas.microsoft.com/office/drawing/2014/main" val="3130042669"/>
                  </a:ext>
                </a:extLst>
              </a:tr>
              <a:tr h="388135">
                <a:tc vMerge="1">
                  <a:txBody>
                    <a:bodyPr/>
                    <a:lstStyle/>
                    <a:p>
                      <a:pPr algn="l"/>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marL="0" marR="0" lvl="0" indent="0" algn="l" defTabSz="685762"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上記のうち金額に試算できるもの</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36</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21</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a:txBody>
                    <a:bodyPr/>
                    <a:lstStyle/>
                    <a:p>
                      <a:pPr algn="r"/>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tc vMerge="1">
                  <a:txBody>
                    <a:bodyPr/>
                    <a:lstStyle/>
                    <a:p>
                      <a:pPr marL="0" marR="0" lvl="0" indent="0" algn="r" defTabSz="685762"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F2F5"/>
                    </a:solidFill>
                  </a:tcPr>
                </a:tc>
                <a:extLst>
                  <a:ext uri="{0D108BD9-81ED-4DB2-BD59-A6C34878D82A}">
                    <a16:rowId xmlns:a16="http://schemas.microsoft.com/office/drawing/2014/main" val="1196704643"/>
                  </a:ext>
                </a:extLst>
              </a:tr>
              <a:tr h="412394">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その他</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・府職員向けセミナー　　　　　　等</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CE3EB"/>
                    </a:solidFill>
                  </a:tcPr>
                </a:tc>
                <a:tc>
                  <a:txBody>
                    <a:bodyPr/>
                    <a:lstStyle/>
                    <a:p>
                      <a:r>
                        <a:rPr kumimoji="1" lang="ja-JP" altLang="en-US" sz="900" dirty="0">
                          <a:latin typeface="Meiryo UI" panose="020B0604030504040204" pitchFamily="50" charset="-128"/>
                          <a:ea typeface="Meiryo UI" panose="020B0604030504040204" pitchFamily="50" charset="-128"/>
                        </a:rPr>
                        <a:t>小計 　         </a:t>
                      </a: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a:txBody>
                  <a:tcPr anchor="ctr">
                    <a:lnT w="28575" cap="flat" cmpd="sng" algn="ctr">
                      <a:solidFill>
                        <a:schemeClr val="bg1"/>
                      </a:solidFill>
                      <a:prstDash val="solid"/>
                      <a:round/>
                      <a:headEnd type="none" w="med" len="med"/>
                      <a:tailEnd type="none" w="med" len="med"/>
                    </a:lnT>
                    <a:solidFill>
                      <a:srgbClr val="CCE3EB"/>
                    </a:solidFill>
                  </a:tcPr>
                </a:tc>
                <a:tc>
                  <a:txBody>
                    <a:bodyPr/>
                    <a:lstStyle/>
                    <a:p>
                      <a:pPr algn="r"/>
                      <a:r>
                        <a:rPr kumimoji="1" lang="en-US" altLang="ja-JP" sz="1050"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円</a:t>
                      </a:r>
                    </a:p>
                  </a:txBody>
                  <a:tcPr anchor="ctr">
                    <a:lnT w="28575" cap="flat" cmpd="sng" algn="ctr">
                      <a:solidFill>
                        <a:schemeClr val="bg1"/>
                      </a:solidFill>
                      <a:prstDash val="solid"/>
                      <a:round/>
                      <a:headEnd type="none" w="med" len="med"/>
                      <a:tailEnd type="none" w="med" len="med"/>
                    </a:lnT>
                    <a:solidFill>
                      <a:srgbClr val="CCE3EB"/>
                    </a:solidFill>
                  </a:tcPr>
                </a:tc>
                <a:extLst>
                  <a:ext uri="{0D108BD9-81ED-4DB2-BD59-A6C34878D82A}">
                    <a16:rowId xmlns:a16="http://schemas.microsoft.com/office/drawing/2014/main" val="4003682404"/>
                  </a:ext>
                </a:extLst>
              </a:tr>
            </a:tbl>
          </a:graphicData>
        </a:graphic>
      </p:graphicFrame>
      <p:sp>
        <p:nvSpPr>
          <p:cNvPr id="6" name="テキスト ボックス 5"/>
          <p:cNvSpPr txBox="1"/>
          <p:nvPr/>
        </p:nvSpPr>
        <p:spPr>
          <a:xfrm>
            <a:off x="474667" y="465236"/>
            <a:ext cx="221567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連携件数の内訳②</a:t>
            </a:r>
            <a:endParaRPr kumimoji="1" lang="ja-JP" altLang="en-US"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5422344" y="1019818"/>
            <a:ext cx="4314265" cy="253916"/>
          </a:xfrm>
          <a:prstGeom prst="rect">
            <a:avLst/>
          </a:prstGeom>
        </p:spPr>
        <p:txBody>
          <a:bodyPr wrap="square">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直接的効果額：「仮に府が直接実施した場合に必要となる金額」を試算</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77150" y="6475586"/>
            <a:ext cx="2228850" cy="365125"/>
          </a:xfrm>
        </p:spPr>
        <p:txBody>
          <a:bodyPr/>
          <a:lstStyle/>
          <a:p>
            <a:fld id="{06FEDF93-2BFD-41CA-ABC7-B039102F3792}" type="slidenum">
              <a:rPr lang="en-US" altLang="ja-JP" smtClean="0"/>
              <a:pPr/>
              <a:t>17</a:t>
            </a:fld>
            <a:endParaRPr lang="ja-JP" altLang="en-US" dirty="0"/>
          </a:p>
        </p:txBody>
      </p:sp>
      <p:cxnSp>
        <p:nvCxnSpPr>
          <p:cNvPr id="9" name="直線コネクタ 8">
            <a:extLst>
              <a:ext uri="{FF2B5EF4-FFF2-40B4-BE49-F238E27FC236}">
                <a16:creationId xmlns:a16="http://schemas.microsoft.com/office/drawing/2014/main" id="{4A581CF6-5464-4E88-B3EE-DC68ACD05734}"/>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582502" y="6541136"/>
            <a:ext cx="775256" cy="215444"/>
          </a:xfrm>
          <a:prstGeom prst="rect">
            <a:avLst/>
          </a:prstGeom>
        </p:spPr>
        <p:txBody>
          <a:bodyPr wrap="square">
            <a:spAutoFit/>
          </a:bodyPr>
          <a:lstStyle/>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は件数</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610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6169CED-48D2-2C99-D8D7-F300E277536E}"/>
              </a:ext>
            </a:extLst>
          </p:cNvPr>
          <p:cNvSpPr/>
          <p:nvPr/>
        </p:nvSpPr>
        <p:spPr>
          <a:xfrm>
            <a:off x="394182" y="922712"/>
            <a:ext cx="9173768" cy="1170764"/>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spc="50" dirty="0">
                <a:solidFill>
                  <a:schemeClr val="tx1"/>
                </a:solidFill>
                <a:latin typeface="Meiryo UI" panose="020B0604030504040204" pitchFamily="50" charset="-128"/>
                <a:ea typeface="Meiryo UI" panose="020B0604030504040204" pitchFamily="50" charset="-128"/>
              </a:rPr>
              <a:t>　 　</a:t>
            </a:r>
            <a:r>
              <a:rPr kumimoji="1" lang="ja-JP" altLang="en-US" spc="50" dirty="0">
                <a:solidFill>
                  <a:schemeClr val="tx1"/>
                </a:solidFill>
                <a:latin typeface="Meiryo UI" panose="020B0604030504040204" pitchFamily="50" charset="-128"/>
                <a:ea typeface="Meiryo UI" panose="020B0604030504040204" pitchFamily="50" charset="-128"/>
              </a:rPr>
              <a:t>少子高齢化、人口減少等を背景として、今や行政だけでは解決できない様々な社会課題を</a:t>
            </a:r>
            <a:endParaRPr kumimoji="1" lang="en-US" altLang="ja-JP" spc="5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pc="50" dirty="0">
                <a:solidFill>
                  <a:schemeClr val="tx1"/>
                </a:solidFill>
                <a:latin typeface="Meiryo UI" panose="020B0604030504040204" pitchFamily="50" charset="-128"/>
                <a:ea typeface="Meiryo UI" panose="020B0604030504040204" pitchFamily="50" charset="-128"/>
              </a:rPr>
              <a:t>  企業・大学との幅広いネットワークによって解決することで社会を支えていくことが不可欠であり、</a:t>
            </a:r>
            <a:endParaRPr kumimoji="1" lang="en-US" altLang="ja-JP" spc="5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b="1" spc="50" dirty="0">
                <a:solidFill>
                  <a:schemeClr val="tx1"/>
                </a:solidFill>
                <a:latin typeface="Meiryo UI" panose="020B0604030504040204" pitchFamily="50" charset="-128"/>
                <a:ea typeface="Meiryo UI" panose="020B0604030504040204" pitchFamily="50" charset="-128"/>
              </a:rPr>
              <a:t>  「公民連携」は企業・大学の知見やノウハウを活用した、社会課題を解決する効果的な手法</a:t>
            </a:r>
          </a:p>
        </p:txBody>
      </p:sp>
      <p:sp>
        <p:nvSpPr>
          <p:cNvPr id="17" name="テキスト ボックス 16"/>
          <p:cNvSpPr txBox="1"/>
          <p:nvPr/>
        </p:nvSpPr>
        <p:spPr>
          <a:xfrm>
            <a:off x="474667" y="465236"/>
            <a:ext cx="290496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大阪府が考える公民連携</a:t>
            </a:r>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06FEDF93-2BFD-41CA-ABC7-B039102F3792}" type="slidenum">
              <a:rPr lang="en-US" altLang="ja-JP" smtClean="0"/>
              <a:pPr/>
              <a:t>1</a:t>
            </a:fld>
            <a:endParaRPr lang="ja-JP" altLang="en-US" dirty="0"/>
          </a:p>
        </p:txBody>
      </p:sp>
      <p:grpSp>
        <p:nvGrpSpPr>
          <p:cNvPr id="19" name="グループ化 18"/>
          <p:cNvGrpSpPr/>
          <p:nvPr/>
        </p:nvGrpSpPr>
        <p:grpSpPr>
          <a:xfrm>
            <a:off x="7765143" y="2208493"/>
            <a:ext cx="1535447" cy="4561665"/>
            <a:chOff x="4660020" y="3632057"/>
            <a:chExt cx="1338025" cy="1050943"/>
          </a:xfrm>
          <a:solidFill>
            <a:srgbClr val="0D8295"/>
          </a:solidFill>
        </p:grpSpPr>
        <p:sp>
          <p:nvSpPr>
            <p:cNvPr id="90" name="角丸四角形 89"/>
            <p:cNvSpPr/>
            <p:nvPr/>
          </p:nvSpPr>
          <p:spPr>
            <a:xfrm>
              <a:off x="4660020" y="3632057"/>
              <a:ext cx="1338025" cy="1050943"/>
            </a:xfrm>
            <a:prstGeom prst="roundRect">
              <a:avLst/>
            </a:prstGeom>
            <a:solidFill>
              <a:schemeClr val="accent3"/>
            </a:solidFill>
            <a:ln w="25400" cap="flat" cmpd="sng" algn="ctr">
              <a:noFill/>
              <a:prstDash val="solid"/>
            </a:ln>
            <a:effectLst/>
          </p:spPr>
          <p:txBody>
            <a:bodyPr vert="eaVert"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dirty="0">
                <a:ln>
                  <a:noFill/>
                </a:ln>
                <a:solidFill>
                  <a:sysClr val="windowText" lastClr="000000"/>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ysClr val="windowText" lastClr="000000"/>
                  </a:solidFill>
                  <a:effectLst/>
                  <a:uLnTx/>
                  <a:uFillTx/>
                  <a:latin typeface="Calibri"/>
                  <a:ea typeface="ＭＳ Ｐゴシック"/>
                </a:rPr>
                <a:t>　　　　　　　</a:t>
              </a:r>
              <a:r>
                <a:rPr kumimoji="0" lang="ja-JP" altLang="en-US" sz="1600" b="0" i="0" u="none" strike="noStrike" kern="0" cap="none" spc="0" normalizeH="0" baseline="0" noProof="0" dirty="0">
                  <a:ln>
                    <a:noFill/>
                  </a:ln>
                  <a:solidFill>
                    <a:sysClr val="windowText" lastClr="000000"/>
                  </a:solidFill>
                  <a:effectLst/>
                  <a:uLnTx/>
                  <a:uFillTx/>
                  <a:latin typeface="Calibri"/>
                  <a:ea typeface="ＭＳ Ｐゴシック"/>
                </a:rPr>
                <a:t>　　　　　　　　　　</a:t>
              </a:r>
              <a:endParaRPr kumimoji="1" lang="ja-JP" altLang="en-US" sz="1600" b="0" i="0" u="none" strike="noStrike" kern="0" cap="none" spc="0" normalizeH="0" baseline="0" noProof="0" dirty="0">
                <a:ln>
                  <a:noFill/>
                </a:ln>
                <a:solidFill>
                  <a:sysClr val="windowText" lastClr="000000"/>
                </a:solidFill>
                <a:effectLst/>
                <a:uLnTx/>
                <a:uFillTx/>
                <a:latin typeface="Calibri"/>
                <a:ea typeface="ＭＳ Ｐゴシック"/>
              </a:endParaRPr>
            </a:p>
          </p:txBody>
        </p:sp>
        <p:sp>
          <p:nvSpPr>
            <p:cNvPr id="92" name="テキスト ボックス 91"/>
            <p:cNvSpPr txBox="1"/>
            <p:nvPr/>
          </p:nvSpPr>
          <p:spPr>
            <a:xfrm>
              <a:off x="4781784" y="3650372"/>
              <a:ext cx="1099636" cy="987759"/>
            </a:xfrm>
            <a:prstGeom prst="rect">
              <a:avLst/>
            </a:prstGeom>
            <a:noFill/>
          </p:spPr>
          <p:txBody>
            <a:bodyPr vert="eaVert" wrap="square" rtlCol="0">
              <a:spAutoFit/>
            </a:bodyPr>
            <a:lstStyle/>
            <a:p>
              <a:pPr marL="0" marR="0" lvl="0" indent="0" algn="ctr" defTabSz="914400" eaLnBrk="1" fontAlgn="auto" latinLnBrk="0" hangingPunct="1">
                <a:spcBef>
                  <a:spcPts val="600"/>
                </a:spcBef>
                <a:spcAft>
                  <a:spcPts val="0"/>
                </a:spcAft>
                <a:buClrTx/>
                <a:buSzTx/>
                <a:buFontTx/>
                <a:buNone/>
                <a:tabLst/>
                <a:defRPr/>
              </a:pPr>
              <a:r>
                <a:rPr kumimoji="1" lang="ja-JP" altLang="en-US" sz="2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地域の活性化</a:t>
              </a:r>
              <a:endParaRPr kumimoji="1" lang="en-US" altLang="ja-JP" sz="2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spcBef>
                  <a:spcPts val="600"/>
                </a:spcBef>
                <a:spcAft>
                  <a:spcPts val="0"/>
                </a:spcAft>
                <a:buClrTx/>
                <a:buSzTx/>
                <a:buFontTx/>
                <a:buNone/>
                <a:tabLst/>
                <a:defRPr/>
              </a:pPr>
              <a:r>
                <a:rPr kumimoji="0" lang="ja-JP" altLang="en-US" sz="2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社会課題の解決</a:t>
              </a:r>
              <a:endParaRPr kumimoji="0" lang="en-US" altLang="ja-JP" sz="2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spcBef>
                  <a:spcPts val="600"/>
                </a:spcBef>
                <a:spcAft>
                  <a:spcPts val="0"/>
                </a:spcAft>
                <a:buClrTx/>
                <a:buSzTx/>
                <a:buFontTx/>
                <a:buNone/>
                <a:tabLst/>
                <a:defRPr/>
              </a:pPr>
              <a:r>
                <a:rPr lang="ja-JP" altLang="en-US" sz="2000" b="1" kern="0" dirty="0">
                  <a:solidFill>
                    <a:schemeClr val="bg1"/>
                  </a:solidFill>
                  <a:latin typeface="Meiryo UI" panose="020B0604030504040204" pitchFamily="50" charset="-128"/>
                  <a:ea typeface="Meiryo UI" panose="020B0604030504040204" pitchFamily="50" charset="-128"/>
                </a:rPr>
                <a:t>新しい価値の提供</a:t>
              </a:r>
              <a:endParaRPr kumimoji="1" lang="ja-JP" altLang="en-US" sz="2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sp>
        <p:nvSpPr>
          <p:cNvPr id="118" name="テキスト ボックス 117">
            <a:extLst>
              <a:ext uri="{FF2B5EF4-FFF2-40B4-BE49-F238E27FC236}">
                <a16:creationId xmlns:a16="http://schemas.microsoft.com/office/drawing/2014/main" id="{3547F3C8-3C13-7771-2CF5-F26A22960948}"/>
              </a:ext>
            </a:extLst>
          </p:cNvPr>
          <p:cNvSpPr txBox="1"/>
          <p:nvPr/>
        </p:nvSpPr>
        <p:spPr>
          <a:xfrm>
            <a:off x="115353" y="6007453"/>
            <a:ext cx="738664" cy="785461"/>
          </a:xfrm>
          <a:prstGeom prst="rect">
            <a:avLst/>
          </a:prstGeom>
          <a:noFill/>
        </p:spPr>
        <p:txBody>
          <a:bodyPr vert="eaVert" wrap="square">
            <a:sp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連携の</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メリット</a:t>
            </a:r>
            <a:endParaRPr kumimoji="1" lang="en-US" altLang="ja-JP" sz="1200" dirty="0">
              <a:latin typeface="Meiryo UI" panose="020B0604030504040204" pitchFamily="50" charset="-128"/>
              <a:ea typeface="Meiryo UI" panose="020B0604030504040204" pitchFamily="50" charset="-128"/>
            </a:endParaRPr>
          </a:p>
        </p:txBody>
      </p:sp>
      <p:sp>
        <p:nvSpPr>
          <p:cNvPr id="120" name="テキスト ボックス 119">
            <a:extLst>
              <a:ext uri="{FF2B5EF4-FFF2-40B4-BE49-F238E27FC236}">
                <a16:creationId xmlns:a16="http://schemas.microsoft.com/office/drawing/2014/main" id="{3547F3C8-3C13-7771-2CF5-F26A22960948}"/>
              </a:ext>
            </a:extLst>
          </p:cNvPr>
          <p:cNvSpPr txBox="1"/>
          <p:nvPr/>
        </p:nvSpPr>
        <p:spPr>
          <a:xfrm>
            <a:off x="310614" y="3351461"/>
            <a:ext cx="461665" cy="1375362"/>
          </a:xfrm>
          <a:prstGeom prst="rect">
            <a:avLst/>
          </a:prstGeom>
          <a:noFill/>
        </p:spPr>
        <p:txBody>
          <a:bodyPr vert="eaVert" wrap="square">
            <a:sp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企業・行政の強み</a:t>
            </a:r>
            <a:endParaRPr kumimoji="1" lang="en-US" altLang="ja-JP" sz="1200" dirty="0">
              <a:latin typeface="Meiryo UI" panose="020B0604030504040204" pitchFamily="50" charset="-128"/>
              <a:ea typeface="Meiryo UI" panose="020B0604030504040204" pitchFamily="50" charset="-128"/>
            </a:endParaRPr>
          </a:p>
        </p:txBody>
      </p:sp>
      <p:grpSp>
        <p:nvGrpSpPr>
          <p:cNvPr id="149" name="グループ化 148"/>
          <p:cNvGrpSpPr/>
          <p:nvPr/>
        </p:nvGrpSpPr>
        <p:grpSpPr>
          <a:xfrm>
            <a:off x="2740013" y="3711993"/>
            <a:ext cx="1620914" cy="1141266"/>
            <a:chOff x="2249776" y="5730893"/>
            <a:chExt cx="1265993" cy="1141266"/>
          </a:xfrm>
        </p:grpSpPr>
        <p:sp>
          <p:nvSpPr>
            <p:cNvPr id="150" name="下カーブ矢印 149"/>
            <p:cNvSpPr/>
            <p:nvPr/>
          </p:nvSpPr>
          <p:spPr>
            <a:xfrm rot="10800000">
              <a:off x="2249776" y="6590541"/>
              <a:ext cx="1105485" cy="227424"/>
            </a:xfrm>
            <a:prstGeom prst="curvedDownArrow">
              <a:avLst/>
            </a:prstGeom>
            <a:solidFill>
              <a:schemeClr val="bg1">
                <a:lumMod val="50000"/>
              </a:scheme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sysClr val="windowText" lastClr="000000"/>
                </a:solidFill>
                <a:effectLst/>
                <a:uLnTx/>
                <a:uFillTx/>
                <a:latin typeface="Calibri"/>
                <a:ea typeface="ＭＳ Ｐゴシック"/>
              </a:endParaRPr>
            </a:p>
          </p:txBody>
        </p:sp>
        <p:sp>
          <p:nvSpPr>
            <p:cNvPr id="151" name="下カーブ矢印 150"/>
            <p:cNvSpPr/>
            <p:nvPr/>
          </p:nvSpPr>
          <p:spPr>
            <a:xfrm>
              <a:off x="2265070" y="5730893"/>
              <a:ext cx="1105484" cy="241442"/>
            </a:xfrm>
            <a:prstGeom prst="curvedDownArrow">
              <a:avLst/>
            </a:prstGeom>
            <a:solidFill>
              <a:schemeClr val="bg1">
                <a:lumMod val="50000"/>
              </a:scheme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sysClr val="windowText" lastClr="000000"/>
                </a:solidFill>
                <a:effectLst/>
                <a:uLnTx/>
                <a:uFillTx/>
                <a:latin typeface="Calibri"/>
                <a:ea typeface="ＭＳ Ｐゴシック"/>
              </a:endParaRPr>
            </a:p>
          </p:txBody>
        </p:sp>
        <p:sp>
          <p:nvSpPr>
            <p:cNvPr id="152" name="テキスト ボックス 151"/>
            <p:cNvSpPr txBox="1"/>
            <p:nvPr/>
          </p:nvSpPr>
          <p:spPr>
            <a:xfrm>
              <a:off x="2378060" y="5918052"/>
              <a:ext cx="1013036"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「対話」による</a:t>
              </a:r>
              <a:endParaRPr kumimoji="1" lang="en-US" altLang="ja-JP"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en-US" altLang="ja-JP"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テキスト ボックス 152"/>
            <p:cNvSpPr txBox="1"/>
            <p:nvPr/>
          </p:nvSpPr>
          <p:spPr>
            <a:xfrm>
              <a:off x="2297652" y="6341761"/>
              <a:ext cx="121811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a:t>
              </a:r>
              <a:r>
                <a:rPr kumimoji="1" lang="en-US" altLang="ja-JP"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-win</a:t>
              </a:r>
              <a:r>
                <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の関係</a:t>
              </a:r>
              <a:endParaRPr kumimoji="1"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4358711" y="2208493"/>
            <a:ext cx="1875496" cy="4613241"/>
            <a:chOff x="3864040" y="2195793"/>
            <a:chExt cx="1875496" cy="4613241"/>
          </a:xfrm>
        </p:grpSpPr>
        <p:grpSp>
          <p:nvGrpSpPr>
            <p:cNvPr id="113" name="グループ化 112"/>
            <p:cNvGrpSpPr/>
            <p:nvPr/>
          </p:nvGrpSpPr>
          <p:grpSpPr>
            <a:xfrm>
              <a:off x="3864040" y="2195793"/>
              <a:ext cx="1875496" cy="3482166"/>
              <a:chOff x="531049" y="2311491"/>
              <a:chExt cx="1875496" cy="3482166"/>
            </a:xfrm>
          </p:grpSpPr>
          <p:pic>
            <p:nvPicPr>
              <p:cNvPr id="125" name="図 12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4797" y="2390988"/>
                <a:ext cx="706105" cy="795696"/>
              </a:xfrm>
              <a:prstGeom prst="rect">
                <a:avLst/>
              </a:prstGeom>
            </p:spPr>
          </p:pic>
          <p:grpSp>
            <p:nvGrpSpPr>
              <p:cNvPr id="126" name="グループ化 125"/>
              <p:cNvGrpSpPr/>
              <p:nvPr/>
            </p:nvGrpSpPr>
            <p:grpSpPr>
              <a:xfrm>
                <a:off x="531049" y="2311491"/>
                <a:ext cx="1875496" cy="3482166"/>
                <a:chOff x="531049" y="2311491"/>
                <a:chExt cx="1875496" cy="3482166"/>
              </a:xfrm>
            </p:grpSpPr>
            <p:grpSp>
              <p:nvGrpSpPr>
                <p:cNvPr id="127" name="グループ化 126"/>
                <p:cNvGrpSpPr/>
                <p:nvPr/>
              </p:nvGrpSpPr>
              <p:grpSpPr>
                <a:xfrm>
                  <a:off x="531049" y="2311491"/>
                  <a:ext cx="1875496" cy="3482166"/>
                  <a:chOff x="-1975407" y="2048749"/>
                  <a:chExt cx="1875496" cy="3482166"/>
                </a:xfrm>
              </p:grpSpPr>
              <p:grpSp>
                <p:nvGrpSpPr>
                  <p:cNvPr id="132" name="グループ化 131"/>
                  <p:cNvGrpSpPr/>
                  <p:nvPr/>
                </p:nvGrpSpPr>
                <p:grpSpPr>
                  <a:xfrm>
                    <a:off x="-1975407" y="2048749"/>
                    <a:ext cx="1875496" cy="3482166"/>
                    <a:chOff x="-1975407" y="2048749"/>
                    <a:chExt cx="1875496" cy="3482166"/>
                  </a:xfrm>
                </p:grpSpPr>
                <p:sp>
                  <p:nvSpPr>
                    <p:cNvPr id="134" name="四角形: 角を丸くする 16">
                      <a:extLst>
                        <a:ext uri="{FF2B5EF4-FFF2-40B4-BE49-F238E27FC236}">
                          <a16:creationId xmlns:a16="http://schemas.microsoft.com/office/drawing/2014/main" id="{BE549FE4-A774-92AF-BC6C-BDEDBEE5B739}"/>
                        </a:ext>
                      </a:extLst>
                    </p:cNvPr>
                    <p:cNvSpPr/>
                    <p:nvPr/>
                  </p:nvSpPr>
                  <p:spPr bwMode="auto">
                    <a:xfrm>
                      <a:off x="-1975407" y="2048749"/>
                      <a:ext cx="1875496" cy="3482166"/>
                    </a:xfrm>
                    <a:prstGeom prst="roundRect">
                      <a:avLst/>
                    </a:prstGeom>
                    <a:no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35" name="テキスト ボックス 134">
                      <a:extLst>
                        <a:ext uri="{FF2B5EF4-FFF2-40B4-BE49-F238E27FC236}">
                          <a16:creationId xmlns:a16="http://schemas.microsoft.com/office/drawing/2014/main" id="{3547F3C8-3C13-7771-2CF5-F26A22960948}"/>
                        </a:ext>
                      </a:extLst>
                    </p:cNvPr>
                    <p:cNvSpPr txBox="1"/>
                    <p:nvPr/>
                  </p:nvSpPr>
                  <p:spPr>
                    <a:xfrm>
                      <a:off x="-1880207" y="2953574"/>
                      <a:ext cx="1728739" cy="1615827"/>
                    </a:xfrm>
                    <a:prstGeom prst="rect">
                      <a:avLst/>
                    </a:prstGeom>
                    <a:noFill/>
                  </p:spPr>
                  <p:txBody>
                    <a:bodyPr wrap="square">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・信頼性・公共性・安定性</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・影響力</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・政策の立案</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・幅広い業務範囲</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・社会課題の顕在化</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・府内市町村との架け橋</a:t>
                      </a:r>
                      <a:endParaRPr kumimoji="1" lang="en-US" altLang="ja-JP" sz="1100" dirty="0">
                        <a:latin typeface="Meiryo UI" panose="020B0604030504040204" pitchFamily="50" charset="-128"/>
                        <a:ea typeface="Meiryo UI" panose="020B0604030504040204" pitchFamily="50" charset="-128"/>
                      </a:endParaRPr>
                    </a:p>
                  </p:txBody>
                </p:sp>
              </p:grpSp>
              <p:sp>
                <p:nvSpPr>
                  <p:cNvPr id="133" name="二等辺三角形 132">
                    <a:extLst>
                      <a:ext uri="{FF2B5EF4-FFF2-40B4-BE49-F238E27FC236}">
                        <a16:creationId xmlns:a16="http://schemas.microsoft.com/office/drawing/2014/main" id="{2C3A7A2D-18B6-CFA3-A370-17CD973ACFAD}"/>
                      </a:ext>
                    </a:extLst>
                  </p:cNvPr>
                  <p:cNvSpPr/>
                  <p:nvPr/>
                </p:nvSpPr>
                <p:spPr bwMode="auto">
                  <a:xfrm rot="10800000">
                    <a:off x="-1176531" y="4607956"/>
                    <a:ext cx="275851" cy="171091"/>
                  </a:xfrm>
                  <a:prstGeom prst="triangle">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129" name="テキスト ボックス 128">
                  <a:extLst>
                    <a:ext uri="{FF2B5EF4-FFF2-40B4-BE49-F238E27FC236}">
                      <a16:creationId xmlns:a16="http://schemas.microsoft.com/office/drawing/2014/main" id="{6B07AAB5-D8A0-FB81-CD2C-B01466F0CF1A}"/>
                    </a:ext>
                  </a:extLst>
                </p:cNvPr>
                <p:cNvSpPr txBox="1"/>
                <p:nvPr/>
              </p:nvSpPr>
              <p:spPr>
                <a:xfrm>
                  <a:off x="626249" y="5035058"/>
                  <a:ext cx="1728739" cy="600164"/>
                </a:xfrm>
                <a:prstGeom prst="rect">
                  <a:avLst/>
                </a:prstGeom>
                <a:noFill/>
              </p:spPr>
              <p:txBody>
                <a:bodyPr wrap="square">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・地域の実情に応じた</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　社会課題の解決が可能</a:t>
                  </a:r>
                  <a:endParaRPr kumimoji="1" lang="en-US" altLang="ja-JP" sz="1100" dirty="0">
                    <a:latin typeface="Meiryo UI" panose="020B0604030504040204" pitchFamily="50" charset="-128"/>
                    <a:ea typeface="Meiryo UI" panose="020B0604030504040204" pitchFamily="50" charset="-128"/>
                  </a:endParaRPr>
                </a:p>
              </p:txBody>
            </p:sp>
          </p:grpSp>
        </p:grpSp>
        <p:sp>
          <p:nvSpPr>
            <p:cNvPr id="155" name="二等辺三角形 154">
              <a:extLst>
                <a:ext uri="{FF2B5EF4-FFF2-40B4-BE49-F238E27FC236}">
                  <a16:creationId xmlns:a16="http://schemas.microsoft.com/office/drawing/2014/main" id="{2C3A7A2D-18B6-CFA3-A370-17CD973ACFAD}"/>
                </a:ext>
              </a:extLst>
            </p:cNvPr>
            <p:cNvSpPr/>
            <p:nvPr/>
          </p:nvSpPr>
          <p:spPr bwMode="auto">
            <a:xfrm rot="10800000">
              <a:off x="4615316" y="5729643"/>
              <a:ext cx="275851" cy="171091"/>
            </a:xfrm>
            <a:prstGeom prst="triangle">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156" name="グループ化 155"/>
            <p:cNvGrpSpPr/>
            <p:nvPr/>
          </p:nvGrpSpPr>
          <p:grpSpPr>
            <a:xfrm>
              <a:off x="3864040" y="5954955"/>
              <a:ext cx="1778405" cy="854079"/>
              <a:chOff x="4963088" y="3656788"/>
              <a:chExt cx="734728" cy="202682"/>
            </a:xfrm>
          </p:grpSpPr>
          <p:sp>
            <p:nvSpPr>
              <p:cNvPr id="157" name="角丸四角形 156"/>
              <p:cNvSpPr/>
              <p:nvPr/>
            </p:nvSpPr>
            <p:spPr>
              <a:xfrm>
                <a:off x="4963088" y="3656788"/>
                <a:ext cx="734728" cy="202682"/>
              </a:xfrm>
              <a:prstGeom prst="roundRect">
                <a:avLst/>
              </a:prstGeom>
              <a:solidFill>
                <a:srgbClr val="CCE3EB"/>
              </a:solidFill>
              <a:ln w="25400" cap="flat" cmpd="sng" algn="ctr">
                <a:noFill/>
                <a:prstDash val="solid"/>
              </a:ln>
              <a:effectLst/>
            </p:spPr>
            <p:txBody>
              <a:bodyPr vert="eaVert"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ysClr val="windowText" lastClr="000000"/>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Calibri"/>
                    <a:ea typeface="ＭＳ Ｐゴシック"/>
                  </a:rPr>
                  <a:t>　　　　　　　　　　　　　　　　　</a:t>
                </a:r>
                <a:endParaRPr kumimoji="1" lang="ja-JP" altLang="en-US" sz="1100" b="1" i="0" u="none" strike="noStrike" kern="0" cap="none" spc="0" normalizeH="0" baseline="0" noProof="0" dirty="0">
                  <a:ln>
                    <a:noFill/>
                  </a:ln>
                  <a:solidFill>
                    <a:sysClr val="windowText" lastClr="000000"/>
                  </a:solidFill>
                  <a:effectLst/>
                  <a:uLnTx/>
                  <a:uFillTx/>
                  <a:latin typeface="Calibri"/>
                  <a:ea typeface="ＭＳ Ｐゴシック"/>
                </a:endParaRPr>
              </a:p>
            </p:txBody>
          </p:sp>
          <p:sp>
            <p:nvSpPr>
              <p:cNvPr id="158" name="テキスト ボックス 157"/>
              <p:cNvSpPr txBox="1"/>
              <p:nvPr/>
            </p:nvSpPr>
            <p:spPr>
              <a:xfrm>
                <a:off x="5044599" y="3656788"/>
                <a:ext cx="571700" cy="202682"/>
              </a:xfrm>
              <a:prstGeom prst="rect">
                <a:avLst/>
              </a:prstGeom>
              <a:noFill/>
            </p:spPr>
            <p:txBody>
              <a:bodyPr vert="horz"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府民サービスの向上</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施策効果の向上</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地域経済の活性化</a:t>
                </a:r>
                <a:endParaRPr kumimoji="1" lang="en-US" altLang="ja-JP" sz="1100" b="1" dirty="0">
                  <a:latin typeface="Meiryo UI" panose="020B0604030504040204" pitchFamily="50" charset="-128"/>
                  <a:ea typeface="Meiryo UI" panose="020B0604030504040204" pitchFamily="50" charset="-128"/>
                </a:endParaRPr>
              </a:p>
            </p:txBody>
          </p:sp>
        </p:grpSp>
      </p:grpSp>
      <p:grpSp>
        <p:nvGrpSpPr>
          <p:cNvPr id="12" name="グループ化 11"/>
          <p:cNvGrpSpPr/>
          <p:nvPr/>
        </p:nvGrpSpPr>
        <p:grpSpPr>
          <a:xfrm>
            <a:off x="776862" y="2207137"/>
            <a:ext cx="1949143" cy="4614595"/>
            <a:chOff x="715099" y="2178319"/>
            <a:chExt cx="1949143" cy="4614595"/>
          </a:xfrm>
        </p:grpSpPr>
        <p:grpSp>
          <p:nvGrpSpPr>
            <p:cNvPr id="136" name="グループ化 135"/>
            <p:cNvGrpSpPr/>
            <p:nvPr/>
          </p:nvGrpSpPr>
          <p:grpSpPr>
            <a:xfrm>
              <a:off x="715099" y="2178319"/>
              <a:ext cx="1949143" cy="4085459"/>
              <a:chOff x="3435644" y="2215835"/>
              <a:chExt cx="1949143" cy="4085459"/>
            </a:xfrm>
          </p:grpSpPr>
          <p:sp>
            <p:nvSpPr>
              <p:cNvPr id="148" name="テキスト ボックス 147">
                <a:extLst>
                  <a:ext uri="{FF2B5EF4-FFF2-40B4-BE49-F238E27FC236}">
                    <a16:creationId xmlns:a16="http://schemas.microsoft.com/office/drawing/2014/main" id="{3547F3C8-3C13-7771-2CF5-F26A22960948}"/>
                  </a:ext>
                </a:extLst>
              </p:cNvPr>
              <p:cNvSpPr txBox="1"/>
              <p:nvPr/>
            </p:nvSpPr>
            <p:spPr>
              <a:xfrm>
                <a:off x="3606382" y="5990503"/>
                <a:ext cx="1778405" cy="310791"/>
              </a:xfrm>
              <a:prstGeom prst="rect">
                <a:avLst/>
              </a:prstGeom>
              <a:noFill/>
            </p:spPr>
            <p:txBody>
              <a:bodyPr wrap="square">
                <a:spAutoFit/>
              </a:bodyPr>
              <a:lstStyle/>
              <a:p>
                <a:pPr>
                  <a:lnSpc>
                    <a:spcPct val="150000"/>
                  </a:lnSpc>
                </a:pPr>
                <a:endParaRPr kumimoji="1" lang="en-US" altLang="ja-JP" sz="1100" dirty="0">
                  <a:latin typeface="Meiryo UI" panose="020B0604030504040204" pitchFamily="50" charset="-128"/>
                  <a:ea typeface="Meiryo UI" panose="020B0604030504040204" pitchFamily="50" charset="-128"/>
                </a:endParaRPr>
              </a:p>
            </p:txBody>
          </p:sp>
          <p:grpSp>
            <p:nvGrpSpPr>
              <p:cNvPr id="138" name="グループ化 137"/>
              <p:cNvGrpSpPr/>
              <p:nvPr/>
            </p:nvGrpSpPr>
            <p:grpSpPr>
              <a:xfrm>
                <a:off x="3435644" y="2215835"/>
                <a:ext cx="1876035" cy="3482166"/>
                <a:chOff x="3435644" y="2215835"/>
                <a:chExt cx="1876035" cy="3482166"/>
              </a:xfrm>
            </p:grpSpPr>
            <p:grpSp>
              <p:nvGrpSpPr>
                <p:cNvPr id="139" name="グループ化 138"/>
                <p:cNvGrpSpPr/>
                <p:nvPr/>
              </p:nvGrpSpPr>
              <p:grpSpPr>
                <a:xfrm>
                  <a:off x="3435644" y="2215835"/>
                  <a:ext cx="1876035" cy="3482166"/>
                  <a:chOff x="7530765" y="2311491"/>
                  <a:chExt cx="1876035" cy="3482166"/>
                </a:xfrm>
              </p:grpSpPr>
              <p:pic>
                <p:nvPicPr>
                  <p:cNvPr id="141" name="グラフィックス 9" descr="建物 単色塗りつぶし">
                    <a:extLst>
                      <a:ext uri="{FF2B5EF4-FFF2-40B4-BE49-F238E27FC236}">
                        <a16:creationId xmlns:a16="http://schemas.microsoft.com/office/drawing/2014/main" id="{EFE30060-2B7D-4269-8488-1A560AE196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40856" y="2362668"/>
                    <a:ext cx="855047" cy="855047"/>
                  </a:xfrm>
                  <a:prstGeom prst="rect">
                    <a:avLst/>
                  </a:prstGeom>
                </p:spPr>
              </p:pic>
              <p:grpSp>
                <p:nvGrpSpPr>
                  <p:cNvPr id="142" name="グループ化 141"/>
                  <p:cNvGrpSpPr/>
                  <p:nvPr/>
                </p:nvGrpSpPr>
                <p:grpSpPr>
                  <a:xfrm>
                    <a:off x="7530765" y="2311491"/>
                    <a:ext cx="1876035" cy="3482166"/>
                    <a:chOff x="531049" y="2311491"/>
                    <a:chExt cx="1876035" cy="3482166"/>
                  </a:xfrm>
                </p:grpSpPr>
                <p:grpSp>
                  <p:nvGrpSpPr>
                    <p:cNvPr id="143" name="グループ化 142"/>
                    <p:cNvGrpSpPr/>
                    <p:nvPr/>
                  </p:nvGrpSpPr>
                  <p:grpSpPr>
                    <a:xfrm>
                      <a:off x="531049" y="2311491"/>
                      <a:ext cx="1876035" cy="3482166"/>
                      <a:chOff x="-1975407" y="2048749"/>
                      <a:chExt cx="1876035" cy="3482166"/>
                    </a:xfrm>
                  </p:grpSpPr>
                  <p:sp>
                    <p:nvSpPr>
                      <p:cNvPr id="145" name="四角形: 角を丸くする 16">
                        <a:extLst>
                          <a:ext uri="{FF2B5EF4-FFF2-40B4-BE49-F238E27FC236}">
                            <a16:creationId xmlns:a16="http://schemas.microsoft.com/office/drawing/2014/main" id="{BE549FE4-A774-92AF-BC6C-BDEDBEE5B739}"/>
                          </a:ext>
                        </a:extLst>
                      </p:cNvPr>
                      <p:cNvSpPr/>
                      <p:nvPr/>
                    </p:nvSpPr>
                    <p:spPr bwMode="auto">
                      <a:xfrm>
                        <a:off x="-1975407" y="2048749"/>
                        <a:ext cx="1876035" cy="3482166"/>
                      </a:xfrm>
                      <a:prstGeom prst="roundRect">
                        <a:avLst/>
                      </a:prstGeom>
                      <a:noFill/>
                      <a:ln w="9525">
                        <a:solidFill>
                          <a:srgbClr val="B2B2B2"/>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46" name="テキスト ボックス 145">
                        <a:extLst>
                          <a:ext uri="{FF2B5EF4-FFF2-40B4-BE49-F238E27FC236}">
                            <a16:creationId xmlns:a16="http://schemas.microsoft.com/office/drawing/2014/main" id="{3547F3C8-3C13-7771-2CF5-F26A22960948}"/>
                          </a:ext>
                        </a:extLst>
                      </p:cNvPr>
                      <p:cNvSpPr txBox="1"/>
                      <p:nvPr/>
                    </p:nvSpPr>
                    <p:spPr>
                      <a:xfrm>
                        <a:off x="-1904362" y="2953573"/>
                        <a:ext cx="1683205" cy="1615827"/>
                      </a:xfrm>
                      <a:prstGeom prst="rect">
                        <a:avLst/>
                      </a:prstGeom>
                      <a:noFill/>
                    </p:spPr>
                    <p:txBody>
                      <a:bodyPr wrap="square">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・マーケティング力</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・商品の企画力・販売力</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・企業・大学のブランド</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・情報発信力</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・様々な知見や技術</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・豊富な資源</a:t>
                        </a:r>
                      </a:p>
                    </p:txBody>
                  </p:sp>
                </p:grpSp>
                <p:sp>
                  <p:nvSpPr>
                    <p:cNvPr id="144" name="テキスト ボックス 143">
                      <a:extLst>
                        <a:ext uri="{FF2B5EF4-FFF2-40B4-BE49-F238E27FC236}">
                          <a16:creationId xmlns:a16="http://schemas.microsoft.com/office/drawing/2014/main" id="{6B07AAB5-D8A0-FB81-CD2C-B01466F0CF1A}"/>
                        </a:ext>
                      </a:extLst>
                    </p:cNvPr>
                    <p:cNvSpPr txBox="1"/>
                    <p:nvPr/>
                  </p:nvSpPr>
                  <p:spPr>
                    <a:xfrm>
                      <a:off x="599602" y="5058836"/>
                      <a:ext cx="1623299" cy="600164"/>
                    </a:xfrm>
                    <a:prstGeom prst="rect">
                      <a:avLst/>
                    </a:prstGeom>
                    <a:noFill/>
                  </p:spPr>
                  <p:txBody>
                    <a:bodyPr wrap="square">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・府民の行動変容を促す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 斬新な事業展開が可能</a:t>
                      </a:r>
                      <a:endParaRPr kumimoji="1" lang="en-US" altLang="ja-JP" sz="1100" dirty="0">
                        <a:latin typeface="Meiryo UI" panose="020B0604030504040204" pitchFamily="50" charset="-128"/>
                        <a:ea typeface="Meiryo UI" panose="020B0604030504040204" pitchFamily="50" charset="-128"/>
                      </a:endParaRPr>
                    </a:p>
                  </p:txBody>
                </p:sp>
              </p:grpSp>
            </p:grpSp>
            <p:sp>
              <p:nvSpPr>
                <p:cNvPr id="140" name="二等辺三角形 139">
                  <a:extLst>
                    <a:ext uri="{FF2B5EF4-FFF2-40B4-BE49-F238E27FC236}">
                      <a16:creationId xmlns:a16="http://schemas.microsoft.com/office/drawing/2014/main" id="{2C3A7A2D-18B6-CFA3-A370-17CD973ACFAD}"/>
                    </a:ext>
                  </a:extLst>
                </p:cNvPr>
                <p:cNvSpPr/>
                <p:nvPr/>
              </p:nvSpPr>
              <p:spPr bwMode="auto">
                <a:xfrm rot="10800000">
                  <a:off x="4223395" y="4776398"/>
                  <a:ext cx="275851" cy="171091"/>
                </a:xfrm>
                <a:prstGeom prst="triangle">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grpSp>
        </p:grpSp>
        <p:sp>
          <p:nvSpPr>
            <p:cNvPr id="154" name="二等辺三角形 153">
              <a:extLst>
                <a:ext uri="{FF2B5EF4-FFF2-40B4-BE49-F238E27FC236}">
                  <a16:creationId xmlns:a16="http://schemas.microsoft.com/office/drawing/2014/main" id="{2C3A7A2D-18B6-CFA3-A370-17CD973ACFAD}"/>
                </a:ext>
              </a:extLst>
            </p:cNvPr>
            <p:cNvSpPr/>
            <p:nvPr/>
          </p:nvSpPr>
          <p:spPr bwMode="auto">
            <a:xfrm rot="10800000">
              <a:off x="1457376" y="5733348"/>
              <a:ext cx="275851" cy="171091"/>
            </a:xfrm>
            <a:prstGeom prst="triangle">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159" name="グループ化 158"/>
            <p:cNvGrpSpPr/>
            <p:nvPr/>
          </p:nvGrpSpPr>
          <p:grpSpPr>
            <a:xfrm>
              <a:off x="715099" y="5938835"/>
              <a:ext cx="1778405" cy="854079"/>
              <a:chOff x="4963088" y="3652963"/>
              <a:chExt cx="734728" cy="202682"/>
            </a:xfrm>
          </p:grpSpPr>
          <p:sp>
            <p:nvSpPr>
              <p:cNvPr id="160" name="角丸四角形 159"/>
              <p:cNvSpPr/>
              <p:nvPr/>
            </p:nvSpPr>
            <p:spPr>
              <a:xfrm>
                <a:off x="4963088" y="3652963"/>
                <a:ext cx="734728" cy="202682"/>
              </a:xfrm>
              <a:prstGeom prst="roundRect">
                <a:avLst/>
              </a:prstGeom>
              <a:solidFill>
                <a:srgbClr val="CCE3EB"/>
              </a:solidFill>
              <a:ln w="25400" cap="flat" cmpd="sng" algn="ctr">
                <a:noFill/>
                <a:prstDash val="solid"/>
              </a:ln>
              <a:effectLst/>
            </p:spPr>
            <p:txBody>
              <a:bodyPr vert="eaVert"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sysClr val="windowText" lastClr="000000"/>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ysClr val="windowText" lastClr="000000"/>
                    </a:solidFill>
                    <a:effectLst/>
                    <a:uLnTx/>
                    <a:uFillTx/>
                    <a:latin typeface="Calibri"/>
                    <a:ea typeface="ＭＳ Ｐゴシック"/>
                  </a:rPr>
                  <a:t>　　　　　　　　　　　　　　　　　</a:t>
                </a:r>
                <a:endParaRPr kumimoji="1" lang="ja-JP" altLang="en-US" sz="1100" b="1" i="0" u="none" strike="noStrike" kern="0" cap="none" spc="0" normalizeH="0" baseline="0" noProof="0" dirty="0">
                  <a:ln>
                    <a:noFill/>
                  </a:ln>
                  <a:solidFill>
                    <a:sysClr val="windowText" lastClr="000000"/>
                  </a:solidFill>
                  <a:effectLst/>
                  <a:uLnTx/>
                  <a:uFillTx/>
                  <a:latin typeface="Calibri"/>
                  <a:ea typeface="ＭＳ Ｐゴシック"/>
                </a:endParaRPr>
              </a:p>
            </p:txBody>
          </p:sp>
          <p:sp>
            <p:nvSpPr>
              <p:cNvPr id="161" name="テキスト ボックス 160"/>
              <p:cNvSpPr txBox="1"/>
              <p:nvPr/>
            </p:nvSpPr>
            <p:spPr>
              <a:xfrm>
                <a:off x="5013140" y="3652963"/>
                <a:ext cx="634623" cy="202682"/>
              </a:xfrm>
              <a:prstGeom prst="rect">
                <a:avLst/>
              </a:prstGeom>
              <a:noFill/>
            </p:spPr>
            <p:txBody>
              <a:bodyPr vert="horz"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本業を通じた社会貢献</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ビジネスチャンスの開拓</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企業価値の向上</a:t>
                </a:r>
                <a:endParaRPr kumimoji="1" lang="en-US" altLang="ja-JP" sz="1100" b="1" dirty="0">
                  <a:latin typeface="Meiryo UI" panose="020B0604030504040204" pitchFamily="50" charset="-128"/>
                  <a:ea typeface="Meiryo UI" panose="020B0604030504040204" pitchFamily="50" charset="-128"/>
                </a:endParaRPr>
              </a:p>
            </p:txBody>
          </p:sp>
        </p:grpSp>
      </p:grpSp>
      <p:grpSp>
        <p:nvGrpSpPr>
          <p:cNvPr id="5" name="グループ化 4"/>
          <p:cNvGrpSpPr/>
          <p:nvPr/>
        </p:nvGrpSpPr>
        <p:grpSpPr>
          <a:xfrm>
            <a:off x="6391616" y="3055027"/>
            <a:ext cx="1263821" cy="2578614"/>
            <a:chOff x="6234207" y="3086898"/>
            <a:chExt cx="1263821" cy="2578614"/>
          </a:xfrm>
        </p:grpSpPr>
        <p:sp>
          <p:nvSpPr>
            <p:cNvPr id="63" name="二等辺三角形 62">
              <a:extLst>
                <a:ext uri="{FF2B5EF4-FFF2-40B4-BE49-F238E27FC236}">
                  <a16:creationId xmlns:a16="http://schemas.microsoft.com/office/drawing/2014/main" id="{2C3A7A2D-18B6-CFA3-A370-17CD973ACFAD}"/>
                </a:ext>
              </a:extLst>
            </p:cNvPr>
            <p:cNvSpPr/>
            <p:nvPr/>
          </p:nvSpPr>
          <p:spPr bwMode="auto">
            <a:xfrm rot="5400000">
              <a:off x="5655515" y="3822999"/>
              <a:ext cx="2578614" cy="1106412"/>
            </a:xfrm>
            <a:prstGeom prst="triangle">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64" name="角丸四角形 63"/>
            <p:cNvSpPr/>
            <p:nvPr/>
          </p:nvSpPr>
          <p:spPr>
            <a:xfrm>
              <a:off x="6234207" y="3922517"/>
              <a:ext cx="1245142" cy="793391"/>
            </a:xfrm>
            <a:prstGeom prst="round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公と民の</a:t>
              </a:r>
              <a:endParaRPr kumimoji="0" lang="en-US" altLang="ja-JP" sz="12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強みを活かす</a:t>
              </a:r>
            </a:p>
          </p:txBody>
        </p:sp>
      </p:grpSp>
    </p:spTree>
    <p:extLst>
      <p:ext uri="{BB962C8B-B14F-4D97-AF65-F5344CB8AC3E}">
        <p14:creationId xmlns:p14="http://schemas.microsoft.com/office/powerpoint/2010/main" val="428275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E3F5479-058B-4FA8-92E9-18CAB8CDC5C5}"/>
              </a:ext>
            </a:extLst>
          </p:cNvPr>
          <p:cNvSpPr txBox="1">
            <a:spLocks/>
          </p:cNvSpPr>
          <p:nvPr/>
        </p:nvSpPr>
        <p:spPr>
          <a:xfrm>
            <a:off x="655707" y="3210922"/>
            <a:ext cx="49149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b="1" spc="60" dirty="0">
                <a:solidFill>
                  <a:schemeClr val="tx1">
                    <a:lumMod val="75000"/>
                    <a:lumOff val="25000"/>
                  </a:schemeClr>
                </a:solidFill>
                <a:latin typeface="Meiryo UI" panose="020B0604030504040204" pitchFamily="50" charset="-128"/>
                <a:ea typeface="Meiryo UI" panose="020B0604030504040204" pitchFamily="50" charset="-128"/>
              </a:rPr>
              <a:t>取組み実績・効果</a:t>
            </a:r>
          </a:p>
        </p:txBody>
      </p:sp>
      <p:cxnSp>
        <p:nvCxnSpPr>
          <p:cNvPr id="7" name="直線コネクタ 6"/>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50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16993886"/>
              </p:ext>
            </p:extLst>
          </p:nvPr>
        </p:nvGraphicFramePr>
        <p:xfrm>
          <a:off x="394181" y="1396818"/>
          <a:ext cx="9173036" cy="3563788"/>
        </p:xfrm>
        <a:graphic>
          <a:graphicData uri="http://schemas.openxmlformats.org/drawingml/2006/table">
            <a:tbl>
              <a:tblPr bandRow="1">
                <a:tableStyleId>{F2DE63D5-997A-4646-A377-4702673A728D}</a:tableStyleId>
              </a:tblPr>
              <a:tblGrid>
                <a:gridCol w="3559254">
                  <a:extLst>
                    <a:ext uri="{9D8B030D-6E8A-4147-A177-3AD203B41FA5}">
                      <a16:colId xmlns:a16="http://schemas.microsoft.com/office/drawing/2014/main" val="20000"/>
                    </a:ext>
                  </a:extLst>
                </a:gridCol>
                <a:gridCol w="5613782">
                  <a:extLst>
                    <a:ext uri="{9D8B030D-6E8A-4147-A177-3AD203B41FA5}">
                      <a16:colId xmlns:a16="http://schemas.microsoft.com/office/drawing/2014/main" val="20001"/>
                    </a:ext>
                  </a:extLst>
                </a:gridCol>
              </a:tblGrid>
              <a:tr h="1968682">
                <a:tc>
                  <a:txBody>
                    <a:bodyPr/>
                    <a:lstStyle/>
                    <a:p>
                      <a:pPr marL="0" indent="0">
                        <a:buFont typeface="Wingdings" panose="05000000000000000000" pitchFamily="2" charset="2"/>
                        <a:buNone/>
                      </a:pPr>
                      <a:r>
                        <a:rPr kumimoji="1" lang="ja-JP" altLang="en-US" sz="1800" b="1" dirty="0">
                          <a:solidFill>
                            <a:schemeClr val="bg1"/>
                          </a:solidFill>
                          <a:latin typeface="Meiryo UI" panose="020B0604030504040204" pitchFamily="50" charset="-128"/>
                          <a:ea typeface="Meiryo UI" panose="020B0604030504040204" pitchFamily="50" charset="-128"/>
                        </a:rPr>
                        <a:t>　包括連携協定締結数</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R w="12700" cap="flat" cmpd="sng" algn="ctr">
                      <a:solidFill>
                        <a:srgbClr val="11ABC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8295"/>
                    </a:solidFill>
                  </a:tcPr>
                </a:tc>
                <a:tc>
                  <a:txBody>
                    <a:bodyPr/>
                    <a:lstStyle/>
                    <a:p>
                      <a:r>
                        <a:rPr kumimoji="1" lang="en-US" altLang="ja-JP" sz="12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60</a:t>
                      </a:r>
                      <a:r>
                        <a:rPr kumimoji="1" lang="ja-JP" altLang="en-US" sz="2400" dirty="0">
                          <a:latin typeface="Meiryo UI" panose="020B0604030504040204" pitchFamily="50" charset="-128"/>
                          <a:ea typeface="Meiryo UI" panose="020B0604030504040204" pitchFamily="50" charset="-128"/>
                        </a:rPr>
                        <a:t>件 </a:t>
                      </a:r>
                      <a:r>
                        <a:rPr kumimoji="1" lang="en-US" altLang="ja-JP" sz="2400" dirty="0">
                          <a:latin typeface="Meiryo UI" panose="020B0604030504040204" pitchFamily="50" charset="-128"/>
                          <a:ea typeface="Meiryo UI" panose="020B0604030504040204" pitchFamily="50" charset="-128"/>
                        </a:rPr>
                        <a:t>69</a:t>
                      </a:r>
                      <a:r>
                        <a:rPr kumimoji="1" lang="ja-JP" altLang="en-US" sz="2400" dirty="0">
                          <a:latin typeface="Meiryo UI" panose="020B0604030504040204" pitchFamily="50" charset="-128"/>
                          <a:ea typeface="Meiryo UI" panose="020B0604030504040204" pitchFamily="50" charset="-128"/>
                        </a:rPr>
                        <a:t>社</a:t>
                      </a:r>
                      <a:r>
                        <a:rPr kumimoji="1" lang="en-US" altLang="ja-JP" sz="2400" dirty="0">
                          <a:latin typeface="Meiryo UI" panose="020B0604030504040204" pitchFamily="50" charset="-128"/>
                          <a:ea typeface="Meiryo UI" panose="020B0604030504040204" pitchFamily="50" charset="-128"/>
                        </a:rPr>
                        <a:t>4</a:t>
                      </a:r>
                      <a:r>
                        <a:rPr kumimoji="1" lang="ja-JP" altLang="en-US" sz="2400" dirty="0">
                          <a:latin typeface="Meiryo UI" panose="020B0604030504040204" pitchFamily="50" charset="-128"/>
                          <a:ea typeface="Meiryo UI" panose="020B0604030504040204" pitchFamily="50" charset="-128"/>
                        </a:rPr>
                        <a:t>大学</a:t>
                      </a:r>
                      <a:endParaRPr kumimoji="1" lang="en-US" altLang="ja-JP" sz="2400" dirty="0">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新規包括連携協定締結件数：</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L w="12700" cap="flat" cmpd="sng" algn="ctr">
                      <a:solidFill>
                        <a:srgbClr val="11ABC5"/>
                      </a:solidFill>
                      <a:prstDash val="solid"/>
                      <a:round/>
                      <a:headEnd type="none" w="med" len="med"/>
                      <a:tailEnd type="none" w="med" len="med"/>
                    </a:lnL>
                    <a:lnT w="12700" cap="flat" cmpd="sng" algn="ctr">
                      <a:solidFill>
                        <a:srgbClr val="0D8295"/>
                      </a:solidFill>
                      <a:prstDash val="solid"/>
                      <a:round/>
                      <a:headEnd type="none" w="med" len="med"/>
                      <a:tailEnd type="none" w="med" len="med"/>
                    </a:lnT>
                    <a:lnB w="12700" cap="flat" cmpd="sng" algn="ctr">
                      <a:solidFill>
                        <a:srgbClr val="0D8295"/>
                      </a:solidFill>
                      <a:prstDash val="solid"/>
                      <a:round/>
                      <a:headEnd type="none" w="med" len="med"/>
                      <a:tailEnd type="none" w="med" len="med"/>
                    </a:lnB>
                  </a:tcPr>
                </a:tc>
                <a:extLst>
                  <a:ext uri="{0D108BD9-81ED-4DB2-BD59-A6C34878D82A}">
                    <a16:rowId xmlns:a16="http://schemas.microsoft.com/office/drawing/2014/main" val="4210157356"/>
                  </a:ext>
                </a:extLst>
              </a:tr>
              <a:tr h="797553">
                <a:tc>
                  <a:txBody>
                    <a:bodyPr/>
                    <a:lstStyle/>
                    <a:p>
                      <a:r>
                        <a:rPr kumimoji="1" lang="ja-JP" altLang="en-US" sz="1800" b="1" dirty="0">
                          <a:solidFill>
                            <a:schemeClr val="bg1"/>
                          </a:solidFill>
                          <a:latin typeface="Meiryo UI" panose="020B0604030504040204" pitchFamily="50" charset="-128"/>
                          <a:ea typeface="Meiryo UI" panose="020B0604030504040204" pitchFamily="50" charset="-128"/>
                        </a:rPr>
                        <a:t>　包括連携協定締結企業・大学</a:t>
                      </a:r>
                      <a:endParaRPr kumimoji="1" lang="en-US" altLang="ja-JP" sz="1800" b="1" dirty="0">
                        <a:solidFill>
                          <a:schemeClr val="bg1"/>
                        </a:solidFill>
                        <a:latin typeface="Meiryo UI" panose="020B0604030504040204" pitchFamily="50" charset="-128"/>
                        <a:ea typeface="Meiryo UI" panose="020B0604030504040204" pitchFamily="50" charset="-128"/>
                      </a:endParaRPr>
                    </a:p>
                    <a:p>
                      <a:r>
                        <a:rPr kumimoji="1" lang="ja-JP" altLang="en-US" sz="1800" b="1" baseline="0" dirty="0">
                          <a:solidFill>
                            <a:schemeClr val="bg1"/>
                          </a:solidFill>
                          <a:latin typeface="Meiryo UI" panose="020B0604030504040204" pitchFamily="50" charset="-128"/>
                          <a:ea typeface="Meiryo UI" panose="020B0604030504040204" pitchFamily="50" charset="-128"/>
                        </a:rPr>
                        <a:t>　</a:t>
                      </a:r>
                      <a:r>
                        <a:rPr kumimoji="1" lang="ja-JP" altLang="en-US" sz="1800" b="1" dirty="0">
                          <a:solidFill>
                            <a:schemeClr val="bg1"/>
                          </a:solidFill>
                          <a:latin typeface="Meiryo UI" panose="020B0604030504040204" pitchFamily="50" charset="-128"/>
                          <a:ea typeface="Meiryo UI" panose="020B0604030504040204" pitchFamily="50" charset="-128"/>
                        </a:rPr>
                        <a:t>との連携件数</a:t>
                      </a:r>
                      <a:endParaRPr kumimoji="1" lang="en-US" altLang="ja-JP" sz="3600" b="1" dirty="0">
                        <a:solidFill>
                          <a:schemeClr val="bg1"/>
                        </a:solidFill>
                        <a:latin typeface="Meiryo UI" panose="020B0604030504040204" pitchFamily="50" charset="-128"/>
                        <a:ea typeface="Meiryo UI" panose="020B0604030504040204" pitchFamily="50" charset="-128"/>
                      </a:endParaRPr>
                    </a:p>
                  </a:txBody>
                  <a:tcPr marT="108000" marB="108000" anchor="ctr">
                    <a:lnR w="12700" cap="flat" cmpd="sng" algn="ctr">
                      <a:solidFill>
                        <a:srgbClr val="11ABC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8295"/>
                    </a:solidFill>
                  </a:tcPr>
                </a:tc>
                <a:tc>
                  <a:txBody>
                    <a:bodyPr/>
                    <a:lstStyle/>
                    <a:p>
                      <a:r>
                        <a:rPr kumimoji="1" lang="ja-JP" altLang="en-US" sz="2000" baseline="0" dirty="0">
                          <a:solidFill>
                            <a:schemeClr val="tx1"/>
                          </a:solidFill>
                          <a:latin typeface="Meiryo UI" panose="020B0604030504040204" pitchFamily="50" charset="-128"/>
                          <a:ea typeface="Meiryo UI" panose="020B0604030504040204" pitchFamily="50" charset="-128"/>
                        </a:rPr>
                        <a:t> </a:t>
                      </a:r>
                      <a:r>
                        <a:rPr kumimoji="1" lang="en-US" altLang="ja-JP" sz="2400" baseline="0" dirty="0">
                          <a:solidFill>
                            <a:schemeClr val="tx1"/>
                          </a:solidFill>
                          <a:latin typeface="Meiryo UI" panose="020B0604030504040204" pitchFamily="50" charset="-128"/>
                          <a:ea typeface="Meiryo UI" panose="020B0604030504040204" pitchFamily="50" charset="-128"/>
                        </a:rPr>
                        <a:t>704</a:t>
                      </a:r>
                      <a:r>
                        <a:rPr kumimoji="1" lang="ja-JP" altLang="en-US" sz="2400" dirty="0">
                          <a:solidFill>
                            <a:schemeClr val="tx1"/>
                          </a:solidFill>
                          <a:latin typeface="Meiryo UI" panose="020B0604030504040204" pitchFamily="50" charset="-128"/>
                          <a:ea typeface="Meiryo UI" panose="020B0604030504040204" pitchFamily="50" charset="-128"/>
                        </a:rPr>
                        <a:t>件</a:t>
                      </a:r>
                      <a:endParaRPr kumimoji="1" lang="en-US" altLang="ja-JP" sz="2400" dirty="0">
                        <a:solidFill>
                          <a:schemeClr val="tx1"/>
                        </a:solidFill>
                        <a:latin typeface="Meiryo UI" panose="020B0604030504040204" pitchFamily="50" charset="-128"/>
                        <a:ea typeface="Meiryo UI" panose="020B0604030504040204" pitchFamily="50" charset="-128"/>
                      </a:endParaRPr>
                    </a:p>
                  </a:txBody>
                  <a:tcPr marT="108000" marB="108000" anchor="ctr">
                    <a:lnL w="12700" cap="flat" cmpd="sng" algn="ctr">
                      <a:solidFill>
                        <a:srgbClr val="11ABC5"/>
                      </a:solidFill>
                      <a:prstDash val="solid"/>
                      <a:round/>
                      <a:headEnd type="none" w="med" len="med"/>
                      <a:tailEnd type="none" w="med" len="med"/>
                    </a:lnL>
                    <a:lnT w="12700" cap="flat" cmpd="sng" algn="ctr">
                      <a:solidFill>
                        <a:srgbClr val="0D8295"/>
                      </a:solidFill>
                      <a:prstDash val="solid"/>
                      <a:round/>
                      <a:headEnd type="none" w="med" len="med"/>
                      <a:tailEnd type="none" w="med" len="med"/>
                    </a:lnT>
                    <a:lnB w="12700" cap="flat" cmpd="sng" algn="ctr">
                      <a:solidFill>
                        <a:srgbClr val="0D8295"/>
                      </a:solidFill>
                      <a:prstDash val="solid"/>
                      <a:round/>
                      <a:headEnd type="none" w="med" len="med"/>
                      <a:tailEnd type="none" w="med" len="med"/>
                    </a:lnB>
                  </a:tcPr>
                </a:tc>
                <a:extLst>
                  <a:ext uri="{0D108BD9-81ED-4DB2-BD59-A6C34878D82A}">
                    <a16:rowId xmlns:a16="http://schemas.microsoft.com/office/drawing/2014/main" val="10001"/>
                  </a:ext>
                </a:extLst>
              </a:tr>
              <a:tr h="797553">
                <a:tc>
                  <a:txBody>
                    <a:bodyPr/>
                    <a:lstStyle/>
                    <a:p>
                      <a:r>
                        <a:rPr kumimoji="1" lang="ja-JP" altLang="en-US" sz="1800" b="1" dirty="0">
                          <a:solidFill>
                            <a:schemeClr val="bg1"/>
                          </a:solidFill>
                          <a:latin typeface="Meiryo UI" panose="020B0604030504040204" pitchFamily="50" charset="-128"/>
                          <a:ea typeface="Meiryo UI" panose="020B0604030504040204" pitchFamily="50" charset="-128"/>
                        </a:rPr>
                        <a:t>　直接的効果額</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marL="180975" indent="-180975"/>
                      <a:r>
                        <a:rPr kumimoji="1" lang="ja-JP" altLang="en-US" sz="1050" b="0" dirty="0">
                          <a:solidFill>
                            <a:schemeClr val="bg1"/>
                          </a:solidFill>
                          <a:latin typeface="Meiryo UI" panose="020B0604030504040204" pitchFamily="50" charset="-128"/>
                          <a:ea typeface="Meiryo UI" panose="020B0604030504040204" pitchFamily="50" charset="-128"/>
                        </a:rPr>
                        <a:t>（「仮に府が直接実施した場合に必要となる金額」を試算</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R w="12700" cap="flat" cmpd="sng" algn="ctr">
                      <a:solidFill>
                        <a:srgbClr val="11ABC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8295"/>
                    </a:solidFill>
                  </a:tcPr>
                </a:tc>
                <a:tc>
                  <a:txBody>
                    <a:bodyPr/>
                    <a:lstStyle/>
                    <a:p>
                      <a:pPr marL="0" marR="0" lvl="0" indent="0" algn="l" defTabSz="685762" rtl="0" eaLnBrk="1" fontAlgn="auto" latinLnBrk="0" hangingPunct="1">
                        <a:lnSpc>
                          <a:spcPct val="100000"/>
                        </a:lnSpc>
                        <a:spcBef>
                          <a:spcPts val="0"/>
                        </a:spcBef>
                        <a:spcAft>
                          <a:spcPts val="0"/>
                        </a:spcAft>
                        <a:buClrTx/>
                        <a:buSzTx/>
                        <a:buFontTx/>
                        <a:buNone/>
                        <a:tabLst/>
                        <a:defRPr/>
                      </a:pPr>
                      <a:r>
                        <a:rPr kumimoji="1" lang="ja-JP" altLang="en-US" sz="2400" baseline="0" dirty="0">
                          <a:solidFill>
                            <a:schemeClr val="tx1"/>
                          </a:solidFill>
                          <a:latin typeface="Meiryo UI" panose="020B0604030504040204" pitchFamily="50" charset="-128"/>
                          <a:ea typeface="Meiryo UI" panose="020B0604030504040204" pitchFamily="50" charset="-128"/>
                        </a:rPr>
                        <a:t> </a:t>
                      </a:r>
                      <a:r>
                        <a:rPr kumimoji="1" lang="ja-JP" altLang="en-US" sz="2400" dirty="0">
                          <a:solidFill>
                            <a:schemeClr val="tx1"/>
                          </a:solidFill>
                          <a:latin typeface="Meiryo UI" panose="020B0604030504040204" pitchFamily="50" charset="-128"/>
                          <a:ea typeface="Meiryo UI" panose="020B0604030504040204" pitchFamily="50" charset="-128"/>
                        </a:rPr>
                        <a:t>約</a:t>
                      </a:r>
                      <a:r>
                        <a:rPr kumimoji="1" lang="en-US" altLang="ja-JP" sz="2400" dirty="0">
                          <a:solidFill>
                            <a:schemeClr val="tx1"/>
                          </a:solidFill>
                          <a:latin typeface="Meiryo UI" panose="020B0604030504040204" pitchFamily="50" charset="-128"/>
                          <a:ea typeface="Meiryo UI" panose="020B0604030504040204" pitchFamily="50" charset="-128"/>
                        </a:rPr>
                        <a:t>3</a:t>
                      </a:r>
                      <a:r>
                        <a:rPr kumimoji="1" lang="ja-JP" altLang="en-US" sz="2400" dirty="0">
                          <a:solidFill>
                            <a:schemeClr val="tx1"/>
                          </a:solidFill>
                          <a:latin typeface="Meiryo UI" panose="020B0604030504040204" pitchFamily="50" charset="-128"/>
                          <a:ea typeface="Meiryo UI" panose="020B0604030504040204" pitchFamily="50" charset="-128"/>
                        </a:rPr>
                        <a:t>億</a:t>
                      </a:r>
                      <a:r>
                        <a:rPr kumimoji="1" lang="en-US" altLang="ja-JP" sz="2400" dirty="0">
                          <a:solidFill>
                            <a:schemeClr val="tx1"/>
                          </a:solidFill>
                          <a:latin typeface="Meiryo UI" panose="020B0604030504040204" pitchFamily="50" charset="-128"/>
                          <a:ea typeface="Meiryo UI" panose="020B0604030504040204" pitchFamily="50" charset="-128"/>
                        </a:rPr>
                        <a:t>7,000</a:t>
                      </a:r>
                      <a:r>
                        <a:rPr kumimoji="1" lang="ja-JP" altLang="en-US" sz="2400" dirty="0">
                          <a:solidFill>
                            <a:schemeClr val="tx1"/>
                          </a:solidFill>
                          <a:latin typeface="Meiryo UI" panose="020B0604030504040204" pitchFamily="50" charset="-128"/>
                          <a:ea typeface="Meiryo UI" panose="020B0604030504040204" pitchFamily="50" charset="-128"/>
                        </a:rPr>
                        <a:t>万円　</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704</a:t>
                      </a:r>
                      <a:r>
                        <a:rPr kumimoji="1" lang="ja-JP" altLang="en-US" sz="1050" dirty="0">
                          <a:latin typeface="Meiryo UI" panose="020B0604030504040204" pitchFamily="50" charset="-128"/>
                          <a:ea typeface="Meiryo UI" panose="020B0604030504040204" pitchFamily="50" charset="-128"/>
                        </a:rPr>
                        <a:t>件のうち、試算できる件数は</a:t>
                      </a:r>
                      <a:r>
                        <a:rPr kumimoji="1" lang="en-US" altLang="ja-JP" sz="1050" dirty="0">
                          <a:latin typeface="Meiryo UI" panose="020B0604030504040204" pitchFamily="50" charset="-128"/>
                          <a:ea typeface="Meiryo UI" panose="020B0604030504040204" pitchFamily="50" charset="-128"/>
                        </a:rPr>
                        <a:t>204</a:t>
                      </a:r>
                      <a:r>
                        <a:rPr kumimoji="1" lang="ja-JP" altLang="en-US" sz="1050" dirty="0">
                          <a:latin typeface="Meiryo UI" panose="020B0604030504040204" pitchFamily="50" charset="-128"/>
                          <a:ea typeface="Meiryo UI" panose="020B0604030504040204" pitchFamily="50" charset="-128"/>
                        </a:rPr>
                        <a:t>件</a:t>
                      </a:r>
                    </a:p>
                  </a:txBody>
                  <a:tcPr marR="36000" marT="108000" marB="108000" anchor="ctr">
                    <a:lnL w="12700" cap="flat" cmpd="sng" algn="ctr">
                      <a:solidFill>
                        <a:srgbClr val="11ABC5"/>
                      </a:solidFill>
                      <a:prstDash val="solid"/>
                      <a:round/>
                      <a:headEnd type="none" w="med" len="med"/>
                      <a:tailEnd type="none" w="med" len="med"/>
                    </a:lnL>
                    <a:lnT w="12700" cap="flat" cmpd="sng" algn="ctr">
                      <a:solidFill>
                        <a:srgbClr val="0D8295"/>
                      </a:solidFill>
                      <a:prstDash val="solid"/>
                      <a:round/>
                      <a:headEnd type="none" w="med" len="med"/>
                      <a:tailEnd type="none" w="med" len="med"/>
                    </a:lnT>
                    <a:lnB w="12700" cap="flat" cmpd="sng" algn="ctr">
                      <a:solidFill>
                        <a:srgbClr val="0D829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グループ化 13"/>
          <p:cNvGrpSpPr/>
          <p:nvPr/>
        </p:nvGrpSpPr>
        <p:grpSpPr>
          <a:xfrm>
            <a:off x="394181" y="465236"/>
            <a:ext cx="9173036" cy="475850"/>
            <a:chOff x="394181" y="465236"/>
            <a:chExt cx="9173036" cy="475850"/>
          </a:xfrm>
        </p:grpSpPr>
        <p:cxnSp>
          <p:nvCxnSpPr>
            <p:cNvPr id="15" name="直線コネクタ 1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4667" y="465236"/>
              <a:ext cx="143020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取組み実績</a:t>
              </a:r>
              <a:endParaRPr kumimoji="1" lang="en-US" altLang="ja-JP" sz="2000" b="1" dirty="0">
                <a:latin typeface="Meiryo UI" panose="020B0604030504040204" pitchFamily="50" charset="-128"/>
                <a:ea typeface="Meiryo UI" panose="020B0604030504040204" pitchFamily="50" charset="-128"/>
              </a:endParaRPr>
            </a:p>
          </p:txBody>
        </p:sp>
      </p:grpSp>
      <p:grpSp>
        <p:nvGrpSpPr>
          <p:cNvPr id="8" name="グループ化 7"/>
          <p:cNvGrpSpPr>
            <a:grpSpLocks noChangeAspect="1"/>
          </p:cNvGrpSpPr>
          <p:nvPr/>
        </p:nvGrpSpPr>
        <p:grpSpPr>
          <a:xfrm>
            <a:off x="5242440" y="2706570"/>
            <a:ext cx="4215329" cy="639741"/>
            <a:chOff x="5034899" y="3855547"/>
            <a:chExt cx="4299601" cy="652530"/>
          </a:xfrm>
        </p:grpSpPr>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53401" y="3855547"/>
              <a:ext cx="1181099" cy="652530"/>
            </a:xfrm>
            <a:prstGeom prst="rect">
              <a:avLst/>
            </a:prstGeom>
          </p:spPr>
        </p:pic>
        <p:pic>
          <p:nvPicPr>
            <p:cNvPr id="3" name="図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5225" y="3967253"/>
              <a:ext cx="1658176" cy="477324"/>
            </a:xfrm>
            <a:prstGeom prst="rect">
              <a:avLst/>
            </a:prstGeom>
          </p:spPr>
        </p:pic>
        <p:pic>
          <p:nvPicPr>
            <p:cNvPr id="5" name="図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4899" y="4008707"/>
              <a:ext cx="1339997" cy="423170"/>
            </a:xfrm>
            <a:prstGeom prst="rect">
              <a:avLst/>
            </a:prstGeom>
          </p:spPr>
        </p:pic>
      </p:grpSp>
      <p:sp>
        <p:nvSpPr>
          <p:cNvPr id="6" name="スライド番号プレースホルダー 5"/>
          <p:cNvSpPr>
            <a:spLocks noGrp="1"/>
          </p:cNvSpPr>
          <p:nvPr>
            <p:ph type="sldNum" sz="quarter" idx="12"/>
          </p:nvPr>
        </p:nvSpPr>
        <p:spPr>
          <a:xfrm>
            <a:off x="7663703" y="6492875"/>
            <a:ext cx="2228850" cy="365125"/>
          </a:xfrm>
        </p:spPr>
        <p:txBody>
          <a:bodyPr/>
          <a:lstStyle/>
          <a:p>
            <a:fld id="{06FEDF93-2BFD-41CA-ABC7-B039102F3792}" type="slidenum">
              <a:rPr lang="en-US" altLang="ja-JP" smtClean="0"/>
              <a:pPr/>
              <a:t>3</a:t>
            </a:fld>
            <a:endParaRPr lang="ja-JP" altLang="en-US" dirty="0"/>
          </a:p>
        </p:txBody>
      </p:sp>
      <p:sp>
        <p:nvSpPr>
          <p:cNvPr id="10" name="長方形 45">
            <a:extLst>
              <a:ext uri="{FF2B5EF4-FFF2-40B4-BE49-F238E27FC236}">
                <a16:creationId xmlns:a16="http://schemas.microsoft.com/office/drawing/2014/main" id="{6F9D5174-3C66-489A-A66D-FBB840F92700}"/>
              </a:ext>
            </a:extLst>
          </p:cNvPr>
          <p:cNvSpPr/>
          <p:nvPr/>
        </p:nvSpPr>
        <p:spPr>
          <a:xfrm>
            <a:off x="394181" y="5355743"/>
            <a:ext cx="9173036" cy="1061391"/>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参考</a:t>
            </a:r>
            <a:r>
              <a:rPr lang="en-US" altLang="ja-JP" sz="1600" b="1" dirty="0">
                <a:solidFill>
                  <a:schemeClr val="tx1"/>
                </a:solidFill>
                <a:latin typeface="Meiryo UI" panose="020B0604030504040204" pitchFamily="50" charset="-128"/>
                <a:ea typeface="Meiryo UI" panose="020B0604030504040204" pitchFamily="50" charset="-128"/>
              </a:rPr>
              <a:t>】</a:t>
            </a:r>
          </a:p>
          <a:p>
            <a:pPr>
              <a:spcBef>
                <a:spcPts val="450"/>
              </a:spcBef>
            </a:pPr>
            <a:r>
              <a:rPr lang="ja-JP" altLang="en-US" sz="1400" dirty="0">
                <a:solidFill>
                  <a:schemeClr val="tx1"/>
                </a:solidFill>
                <a:latin typeface="Meiryo UI" panose="020B0604030504040204" pitchFamily="50" charset="-128"/>
                <a:ea typeface="Meiryo UI" panose="020B0604030504040204" pitchFamily="50" charset="-128"/>
              </a:rPr>
              <a:t>　　○ 庁内各部局が締結した事業連携協定の締結数　　　　　　　</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450"/>
              </a:spcBef>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346</a:t>
            </a:r>
            <a:r>
              <a:rPr lang="ja-JP" altLang="en-US" sz="1400" dirty="0">
                <a:solidFill>
                  <a:schemeClr val="tx1"/>
                </a:solidFill>
                <a:latin typeface="Meiryo UI" panose="020B0604030504040204" pitchFamily="50" charset="-128"/>
                <a:ea typeface="Meiryo UI" panose="020B0604030504040204" pitchFamily="50" charset="-128"/>
              </a:rPr>
              <a:t>件（うち新規事業連携協定締結件数：</a:t>
            </a:r>
            <a:r>
              <a:rPr lang="en-US" altLang="ja-JP" sz="1400" dirty="0">
                <a:solidFill>
                  <a:schemeClr val="tx1"/>
                </a:solidFill>
                <a:latin typeface="Meiryo UI" panose="020B0604030504040204" pitchFamily="50" charset="-128"/>
                <a:ea typeface="Meiryo UI" panose="020B0604030504040204" pitchFamily="50" charset="-128"/>
              </a:rPr>
              <a:t>42</a:t>
            </a:r>
            <a:r>
              <a:rPr lang="ja-JP" altLang="en-US" sz="1400" dirty="0">
                <a:solidFill>
                  <a:schemeClr val="tx1"/>
                </a:solidFill>
                <a:latin typeface="Meiryo UI" panose="020B0604030504040204" pitchFamily="50" charset="-128"/>
                <a:ea typeface="Meiryo UI" panose="020B0604030504040204" pitchFamily="50" charset="-128"/>
              </a:rPr>
              <a:t>件）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災害協定、アドプト協定、こころの再生パートナーを除く</a:t>
            </a:r>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059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394180" y="927626"/>
            <a:ext cx="9173036" cy="427742"/>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企業等のネットワークや広報媒体を活用した府政</a:t>
            </a:r>
            <a:r>
              <a:rPr kumimoji="1" lang="en-US" altLang="ja-JP" b="1" dirty="0">
                <a:solidFill>
                  <a:schemeClr val="tx1"/>
                </a:solidFill>
                <a:latin typeface="Meiryo UI" panose="020B0604030504040204" pitchFamily="50" charset="-128"/>
                <a:ea typeface="Meiryo UI" panose="020B0604030504040204" pitchFamily="50" charset="-128"/>
              </a:rPr>
              <a:t>PR</a:t>
            </a:r>
          </a:p>
        </p:txBody>
      </p:sp>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333916705"/>
              </p:ext>
            </p:extLst>
          </p:nvPr>
        </p:nvGraphicFramePr>
        <p:xfrm>
          <a:off x="628649" y="2545180"/>
          <a:ext cx="8016701" cy="3025526"/>
        </p:xfrm>
        <a:graphic>
          <a:graphicData uri="http://schemas.openxmlformats.org/drawingml/2006/table">
            <a:tbl>
              <a:tblPr firstRow="1" bandRow="1">
                <a:tableStyleId>{F5AB1C69-6EDB-4FF4-983F-18BD219EF322}</a:tableStyleId>
              </a:tblPr>
              <a:tblGrid>
                <a:gridCol w="5161977">
                  <a:extLst>
                    <a:ext uri="{9D8B030D-6E8A-4147-A177-3AD203B41FA5}">
                      <a16:colId xmlns:a16="http://schemas.microsoft.com/office/drawing/2014/main" val="1862927830"/>
                    </a:ext>
                  </a:extLst>
                </a:gridCol>
                <a:gridCol w="2854724">
                  <a:extLst>
                    <a:ext uri="{9D8B030D-6E8A-4147-A177-3AD203B41FA5}">
                      <a16:colId xmlns:a16="http://schemas.microsoft.com/office/drawing/2014/main" val="343284561"/>
                    </a:ext>
                  </a:extLst>
                </a:gridCol>
              </a:tblGrid>
              <a:tr h="465206">
                <a:tc>
                  <a:txBody>
                    <a:bodyPr/>
                    <a:lstStyle/>
                    <a:p>
                      <a:pPr algn="ctr"/>
                      <a:r>
                        <a:rPr kumimoji="1" lang="ja-JP" altLang="en-US" sz="1600" dirty="0">
                          <a:latin typeface="Meiryo UI" panose="020B0604030504040204" pitchFamily="50" charset="-128"/>
                          <a:ea typeface="Meiryo UI" panose="020B0604030504040204" pitchFamily="50" charset="-128"/>
                        </a:rPr>
                        <a:t>広報手法</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rPr>
                        <a:t>アプローチ数</a:t>
                      </a:r>
                      <a:r>
                        <a:rPr kumimoji="1" lang="ja-JP" altLang="en-US" sz="1100" dirty="0">
                          <a:latin typeface="Meiryo UI" panose="020B0604030504040204" pitchFamily="50" charset="-128"/>
                          <a:ea typeface="Meiryo UI" panose="020B0604030504040204" pitchFamily="50" charset="-128"/>
                        </a:rPr>
                        <a:t>（延べ）</a:t>
                      </a:r>
                      <a:endParaRPr kumimoji="1" lang="ja-JP" altLang="en-US" sz="16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1974300"/>
                  </a:ext>
                </a:extLst>
              </a:tr>
              <a:tr h="426720">
                <a:tc>
                  <a:txBody>
                    <a:bodyPr/>
                    <a:lstStyle/>
                    <a:p>
                      <a:pPr marL="0" marR="0" lvl="0" indent="0" algn="l" defTabSz="685762"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企業の広報誌・</a:t>
                      </a:r>
                      <a:r>
                        <a:rPr kumimoji="1" lang="en-US" altLang="ja-JP" sz="1200" dirty="0">
                          <a:latin typeface="Meiryo UI" panose="020B0604030504040204" pitchFamily="50" charset="-128"/>
                          <a:ea typeface="Meiryo UI" panose="020B0604030504040204" pitchFamily="50" charset="-128"/>
                        </a:rPr>
                        <a:t>DM</a:t>
                      </a:r>
                      <a:r>
                        <a:rPr kumimoji="1" lang="ja-JP" altLang="en-US" sz="1200" dirty="0" err="1">
                          <a:latin typeface="Meiryo UI" panose="020B0604030504040204" pitchFamily="50" charset="-128"/>
                          <a:ea typeface="Meiryo UI" panose="020B0604030504040204" pitchFamily="50" charset="-128"/>
                        </a:rPr>
                        <a:t>への</a:t>
                      </a:r>
                      <a:r>
                        <a:rPr kumimoji="1" lang="ja-JP" altLang="en-US" sz="1200" dirty="0">
                          <a:latin typeface="Meiryo UI" panose="020B0604030504040204" pitchFamily="50" charset="-128"/>
                          <a:ea typeface="Meiryo UI" panose="020B0604030504040204" pitchFamily="50" charset="-128"/>
                        </a:rPr>
                        <a:t>府政情報の掲載</a:t>
                      </a:r>
                      <a:endParaRPr kumimoji="1" lang="ja-JP" altLang="en-US" sz="1100"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rPr>
                        <a:t>320</a:t>
                      </a:r>
                      <a:r>
                        <a:rPr lang="ja-JP" altLang="en-US" sz="1200" dirty="0">
                          <a:latin typeface="Meiryo UI" panose="020B0604030504040204" pitchFamily="50" charset="-128"/>
                          <a:ea typeface="Meiryo UI" panose="020B0604030504040204" pitchFamily="50" charset="-128"/>
                        </a:rPr>
                        <a:t>万</a:t>
                      </a:r>
                      <a:r>
                        <a:rPr kumimoji="1" lang="ja-JP" altLang="en-US" sz="1200" dirty="0">
                          <a:latin typeface="Meiryo UI" panose="020B0604030504040204" pitchFamily="50" charset="-128"/>
                          <a:ea typeface="Meiryo UI" panose="020B0604030504040204" pitchFamily="50" charset="-128"/>
                        </a:rPr>
                        <a:t>部</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6622876"/>
                  </a:ext>
                </a:extLst>
              </a:tr>
              <a:tr h="426720">
                <a:tc>
                  <a:txBody>
                    <a:bodyPr/>
                    <a:lstStyle/>
                    <a:p>
                      <a:pPr algn="l"/>
                      <a:r>
                        <a:rPr kumimoji="1" lang="ja-JP" altLang="en-US" sz="1200" dirty="0">
                          <a:latin typeface="Meiryo UI" panose="020B0604030504040204" pitchFamily="50" charset="-128"/>
                          <a:ea typeface="Meiryo UI" panose="020B0604030504040204" pitchFamily="50" charset="-128"/>
                        </a:rPr>
                        <a:t>企業の公式アプリ、</a:t>
                      </a:r>
                      <a:r>
                        <a:rPr kumimoji="1" lang="en-US" altLang="ja-JP" sz="1200" dirty="0">
                          <a:latin typeface="Meiryo UI" panose="020B0604030504040204" pitchFamily="50" charset="-128"/>
                          <a:ea typeface="Meiryo UI" panose="020B0604030504040204" pitchFamily="50" charset="-128"/>
                        </a:rPr>
                        <a:t>SNS</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メルマガ、大学の学生向けポータルサイトへの掲載</a:t>
                      </a:r>
                      <a:endParaRPr kumimoji="1" lang="ja-JP" altLang="en-US" sz="1100"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rPr>
                        <a:t>220</a:t>
                      </a:r>
                      <a:r>
                        <a:rPr lang="ja-JP" altLang="en-US" sz="1200" dirty="0">
                          <a:latin typeface="Meiryo UI" panose="020B0604030504040204" pitchFamily="50" charset="-128"/>
                          <a:ea typeface="Meiryo UI" panose="020B0604030504040204" pitchFamily="50" charset="-128"/>
                        </a:rPr>
                        <a:t>万フォロワー／会員</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7228322"/>
                  </a:ext>
                </a:extLst>
              </a:tr>
              <a:tr h="426720">
                <a:tc>
                  <a:txBody>
                    <a:bodyPr/>
                    <a:lstStyle/>
                    <a:p>
                      <a:pPr algn="l"/>
                      <a:r>
                        <a:rPr kumimoji="1" lang="ja-JP" altLang="en-US" sz="1200" dirty="0">
                          <a:latin typeface="Meiryo UI" panose="020B0604030504040204" pitchFamily="50" charset="-128"/>
                          <a:ea typeface="Meiryo UI" panose="020B0604030504040204" pitchFamily="50" charset="-128"/>
                        </a:rPr>
                        <a:t>企業が保有するサイネージで放映</a:t>
                      </a:r>
                      <a:endParaRPr kumimoji="1" lang="en-US" altLang="ja-JP" sz="1200"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rPr>
                        <a:t>200</a:t>
                      </a:r>
                      <a:r>
                        <a:rPr kumimoji="1" lang="ja-JP" altLang="en-US" sz="1200" dirty="0">
                          <a:latin typeface="Meiryo UI" panose="020B0604030504040204" pitchFamily="50" charset="-128"/>
                          <a:ea typeface="Meiryo UI" panose="020B0604030504040204" pitchFamily="50" charset="-128"/>
                        </a:rPr>
                        <a:t>か所</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3417431"/>
                  </a:ext>
                </a:extLst>
              </a:tr>
              <a:tr h="426720">
                <a:tc>
                  <a:txBody>
                    <a:bodyPr/>
                    <a:lstStyle/>
                    <a:p>
                      <a:pPr algn="l"/>
                      <a:r>
                        <a:rPr kumimoji="1" lang="ja-JP" altLang="en-US" sz="1200" dirty="0">
                          <a:latin typeface="Meiryo UI" panose="020B0604030504040204" pitchFamily="50" charset="-128"/>
                          <a:ea typeface="Meiryo UI" panose="020B0604030504040204" pitchFamily="50" charset="-128"/>
                        </a:rPr>
                        <a:t>店舗等への府ポスター、チラシの配架</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rPr>
                        <a:t>1,200</a:t>
                      </a:r>
                      <a:r>
                        <a:rPr kumimoji="1" lang="ja-JP" altLang="en-US" sz="1200" dirty="0">
                          <a:latin typeface="Meiryo UI" panose="020B0604030504040204" pitchFamily="50" charset="-128"/>
                          <a:ea typeface="Meiryo UI" panose="020B0604030504040204" pitchFamily="50" charset="-128"/>
                        </a:rPr>
                        <a:t>か所</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9330239"/>
                  </a:ext>
                </a:extLst>
              </a:tr>
              <a:tr h="426720">
                <a:tc>
                  <a:txBody>
                    <a:bodyPr/>
                    <a:lstStyle/>
                    <a:p>
                      <a:pPr algn="l"/>
                      <a:r>
                        <a:rPr kumimoji="1" lang="ja-JP" altLang="en-US" sz="1200" dirty="0">
                          <a:latin typeface="Meiryo UI" panose="020B0604030504040204" pitchFamily="50" charset="-128"/>
                          <a:ea typeface="Meiryo UI" panose="020B0604030504040204" pitchFamily="50" charset="-128"/>
                        </a:rPr>
                        <a:t>企業の取引先ネットワークの活用した広報の展開</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（ドラッグストア・コンビニ・クリニック等への波及）</a:t>
                      </a:r>
                      <a:endParaRPr kumimoji="1" lang="ja-JP" altLang="en-US" sz="1200"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3,000</a:t>
                      </a:r>
                      <a:r>
                        <a:rPr kumimoji="1" lang="ja-JP" altLang="en-US" sz="1200" dirty="0">
                          <a:latin typeface="Meiryo UI" panose="020B0604030504040204" pitchFamily="50" charset="-128"/>
                          <a:ea typeface="Meiryo UI" panose="020B0604030504040204" pitchFamily="50" charset="-128"/>
                        </a:rPr>
                        <a:t>か所</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007329"/>
                  </a:ext>
                </a:extLst>
              </a:tr>
              <a:tr h="426720">
                <a:tc>
                  <a:txBody>
                    <a:bodyPr/>
                    <a:lstStyle/>
                    <a:p>
                      <a:pPr algn="l"/>
                      <a:r>
                        <a:rPr kumimoji="1" lang="ja-JP" altLang="en-US" sz="1200" dirty="0">
                          <a:latin typeface="Meiryo UI" panose="020B0604030504040204" pitchFamily="50" charset="-128"/>
                          <a:ea typeface="Meiryo UI" panose="020B0604030504040204" pitchFamily="50" charset="-128"/>
                        </a:rPr>
                        <a:t>営業職員による府ちらし等の配布協力</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rPr>
                        <a:t>協力人数：約</a:t>
                      </a:r>
                      <a:r>
                        <a:rPr kumimoji="1" lang="en-US" altLang="ja-JP" sz="1200" dirty="0">
                          <a:latin typeface="Meiryo UI" panose="020B0604030504040204" pitchFamily="50" charset="-128"/>
                          <a:ea typeface="Meiryo UI" panose="020B0604030504040204" pitchFamily="50" charset="-128"/>
                        </a:rPr>
                        <a:t>11,000</a:t>
                      </a:r>
                      <a:r>
                        <a:rPr kumimoji="1" lang="ja-JP" altLang="en-US" sz="1200" dirty="0">
                          <a:latin typeface="Meiryo UI" panose="020B0604030504040204" pitchFamily="50" charset="-128"/>
                          <a:ea typeface="Meiryo UI" panose="020B0604030504040204" pitchFamily="50" charset="-128"/>
                        </a:rPr>
                        <a:t>人</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278622"/>
                  </a:ext>
                </a:extLst>
              </a:tr>
            </a:tbl>
          </a:graphicData>
        </a:graphic>
      </p:graphicFrame>
      <p:sp>
        <p:nvSpPr>
          <p:cNvPr id="23" name="テキスト ボックス 22"/>
          <p:cNvSpPr txBox="1"/>
          <p:nvPr/>
        </p:nvSpPr>
        <p:spPr>
          <a:xfrm>
            <a:off x="394179" y="1417648"/>
            <a:ext cx="8843950" cy="1107996"/>
          </a:xfrm>
          <a:prstGeom prst="rect">
            <a:avLst/>
          </a:prstGeom>
          <a:noFill/>
        </p:spPr>
        <p:txBody>
          <a:bodyPr wrap="squar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連携協定によって、企業・大学の保有する広報媒体を活用し、より効果的な情報発信を実現</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広報内容によって、連携企業や広報手法は異なる</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連携件数：</a:t>
            </a:r>
            <a:r>
              <a:rPr kumimoji="1" lang="en-US" altLang="ja-JP" sz="1600" dirty="0">
                <a:latin typeface="Meiryo UI" panose="020B0604030504040204" pitchFamily="50" charset="-128"/>
                <a:ea typeface="Meiryo UI" panose="020B0604030504040204" pitchFamily="50" charset="-128"/>
              </a:rPr>
              <a:t>370</a:t>
            </a:r>
            <a:r>
              <a:rPr kumimoji="1" lang="ja-JP" altLang="en-US" sz="1600" dirty="0">
                <a:latin typeface="Meiryo UI" panose="020B0604030504040204" pitchFamily="50" charset="-128"/>
                <a:ea typeface="Meiryo UI" panose="020B0604030504040204" pitchFamily="50" charset="-128"/>
              </a:rPr>
              <a:t>件　協力企業数：</a:t>
            </a:r>
            <a:r>
              <a:rPr kumimoji="1" lang="en-US" altLang="ja-JP" sz="1600" dirty="0">
                <a:latin typeface="Meiryo UI" panose="020B0604030504040204" pitchFamily="50" charset="-128"/>
                <a:ea typeface="Meiryo UI" panose="020B0604030504040204" pitchFamily="50" charset="-128"/>
              </a:rPr>
              <a:t>47</a:t>
            </a:r>
            <a:r>
              <a:rPr kumimoji="1" lang="ja-JP" altLang="en-US" sz="1600" dirty="0">
                <a:latin typeface="Meiryo UI" panose="020B0604030504040204" pitchFamily="50" charset="-128"/>
                <a:ea typeface="Meiryo UI" panose="020B0604030504040204" pitchFamily="50" charset="-128"/>
              </a:rPr>
              <a:t>社</a:t>
            </a:r>
            <a:endParaRPr kumimoji="1" lang="en-US" altLang="ja-JP"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77150" y="6483796"/>
            <a:ext cx="2228850" cy="365125"/>
          </a:xfrm>
        </p:spPr>
        <p:txBody>
          <a:bodyPr/>
          <a:lstStyle/>
          <a:p>
            <a:fld id="{06FEDF93-2BFD-41CA-ABC7-B039102F3792}" type="slidenum">
              <a:rPr lang="en-US" altLang="ja-JP" smtClean="0"/>
              <a:pPr/>
              <a:t>4</a:t>
            </a:fld>
            <a:endParaRPr lang="ja-JP" altLang="en-US" dirty="0"/>
          </a:p>
        </p:txBody>
      </p:sp>
      <p:sp>
        <p:nvSpPr>
          <p:cNvPr id="11" name="テキスト ボックス 10">
            <a:extLst>
              <a:ext uri="{FF2B5EF4-FFF2-40B4-BE49-F238E27FC236}">
                <a16:creationId xmlns:a16="http://schemas.microsoft.com/office/drawing/2014/main" id="{485CDFA7-7021-425F-9855-56CCF5D39FE0}"/>
              </a:ext>
            </a:extLst>
          </p:cNvPr>
          <p:cNvSpPr txBox="1"/>
          <p:nvPr/>
        </p:nvSpPr>
        <p:spPr>
          <a:xfrm>
            <a:off x="474667" y="465236"/>
            <a:ext cx="217399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主な取組み効果①</a:t>
            </a:r>
          </a:p>
        </p:txBody>
      </p:sp>
      <p:grpSp>
        <p:nvGrpSpPr>
          <p:cNvPr id="3" name="グループ化 2"/>
          <p:cNvGrpSpPr/>
          <p:nvPr/>
        </p:nvGrpSpPr>
        <p:grpSpPr>
          <a:xfrm>
            <a:off x="2747107" y="5813663"/>
            <a:ext cx="6506159" cy="935652"/>
            <a:chOff x="2747107" y="5813663"/>
            <a:chExt cx="6506159" cy="935652"/>
          </a:xfrm>
        </p:grpSpPr>
        <p:pic>
          <p:nvPicPr>
            <p:cNvPr id="12" name="図 11"/>
            <p:cNvPicPr>
              <a:picLocks noChangeAspect="1"/>
            </p:cNvPicPr>
            <p:nvPr/>
          </p:nvPicPr>
          <p:blipFill rotWithShape="1">
            <a:blip r:embed="rId3" cstate="hqprint">
              <a:extLst>
                <a:ext uri="{28A0092B-C50C-407E-A947-70E740481C1C}">
                  <a14:useLocalDpi xmlns:a14="http://schemas.microsoft.com/office/drawing/2010/main" val="0"/>
                </a:ext>
              </a:extLst>
            </a:blip>
            <a:srcRect t="34558"/>
            <a:stretch/>
          </p:blipFill>
          <p:spPr>
            <a:xfrm>
              <a:off x="4496605" y="5813663"/>
              <a:ext cx="2135570" cy="901962"/>
            </a:xfrm>
            <a:prstGeom prst="rect">
              <a:avLst/>
            </a:prstGeom>
          </p:spPr>
        </p:pic>
        <p:pic>
          <p:nvPicPr>
            <p:cNvPr id="13" name="図 12"/>
            <p:cNvPicPr>
              <a:picLocks noChangeAspect="1"/>
            </p:cNvPicPr>
            <p:nvPr/>
          </p:nvPicPr>
          <p:blipFill rotWithShape="1">
            <a:blip r:embed="rId4" cstate="hqprint">
              <a:extLst>
                <a:ext uri="{28A0092B-C50C-407E-A947-70E740481C1C}">
                  <a14:useLocalDpi xmlns:a14="http://schemas.microsoft.com/office/drawing/2010/main" val="0"/>
                </a:ext>
              </a:extLst>
            </a:blip>
            <a:srcRect l="11503" t="9926" r="9539" b="8965"/>
            <a:stretch/>
          </p:blipFill>
          <p:spPr>
            <a:xfrm>
              <a:off x="2747107" y="5813663"/>
              <a:ext cx="1319712" cy="901962"/>
            </a:xfrm>
            <a:prstGeom prst="rect">
              <a:avLst/>
            </a:prstGeom>
          </p:spPr>
        </p:pic>
        <p:pic>
          <p:nvPicPr>
            <p:cNvPr id="14" name="図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61961" y="5813663"/>
              <a:ext cx="1230378" cy="922784"/>
            </a:xfrm>
            <a:prstGeom prst="rect">
              <a:avLst/>
            </a:prstGeom>
          </p:spPr>
        </p:pic>
        <p:pic>
          <p:nvPicPr>
            <p:cNvPr id="15" name="図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2125" y="5813663"/>
              <a:ext cx="531141" cy="935652"/>
            </a:xfrm>
            <a:prstGeom prst="rect">
              <a:avLst/>
            </a:prstGeom>
          </p:spPr>
        </p:pic>
      </p:grpSp>
    </p:spTree>
    <p:extLst>
      <p:ext uri="{BB962C8B-B14F-4D97-AF65-F5344CB8AC3E}">
        <p14:creationId xmlns:p14="http://schemas.microsoft.com/office/powerpoint/2010/main" val="362420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47" name="テキスト ボックス 46"/>
          <p:cNvSpPr txBox="1"/>
          <p:nvPr/>
        </p:nvSpPr>
        <p:spPr>
          <a:xfrm>
            <a:off x="474667" y="465236"/>
            <a:ext cx="217399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主な取組み効果②</a:t>
            </a:r>
          </a:p>
        </p:txBody>
      </p:sp>
      <p:sp>
        <p:nvSpPr>
          <p:cNvPr id="12" name="テキスト ボックス 11"/>
          <p:cNvSpPr txBox="1"/>
          <p:nvPr/>
        </p:nvSpPr>
        <p:spPr>
          <a:xfrm>
            <a:off x="474667" y="5675982"/>
            <a:ext cx="4379525" cy="984885"/>
          </a:xfrm>
          <a:prstGeom prst="rect">
            <a:avLst/>
          </a:prstGeom>
          <a:noFill/>
        </p:spPr>
        <p:txBody>
          <a:bodyPr wrap="square" rtlCol="0">
            <a:spAutoFit/>
          </a:bodyPr>
          <a:lstStyle/>
          <a:p>
            <a:pPr>
              <a:lnSpc>
                <a:spcPct val="150000"/>
              </a:lnSpc>
              <a:spcBef>
                <a:spcPts val="300"/>
              </a:spcBef>
            </a:pPr>
            <a:r>
              <a:rPr kumimoji="1" lang="ja-JP" altLang="en-US" sz="1600" b="1" dirty="0">
                <a:latin typeface="Meiryo UI" panose="020B0604030504040204" pitchFamily="50" charset="-128"/>
                <a:ea typeface="Meiryo UI" panose="020B0604030504040204" pitchFamily="50" charset="-128"/>
              </a:rPr>
              <a:t>■講師・選手の派遣</a:t>
            </a:r>
            <a:endParaRPr kumimoji="1" lang="en-US" altLang="ja-JP" sz="1600" b="1"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・イベントやセミナー等による専門知識・技術の体験機会の提供</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連携件数：</a:t>
            </a:r>
            <a:r>
              <a:rPr kumimoji="1" lang="en-US" altLang="ja-JP" sz="1200" dirty="0">
                <a:latin typeface="Meiryo UI" panose="020B0604030504040204" pitchFamily="50" charset="-128"/>
                <a:ea typeface="Meiryo UI" panose="020B0604030504040204" pitchFamily="50" charset="-128"/>
              </a:rPr>
              <a:t>67</a:t>
            </a:r>
            <a:r>
              <a:rPr kumimoji="1" lang="ja-JP" altLang="en-US" sz="1200" dirty="0">
                <a:latin typeface="Meiryo UI" panose="020B0604030504040204" pitchFamily="50" charset="-128"/>
                <a:ea typeface="Meiryo UI" panose="020B0604030504040204" pitchFamily="50" charset="-128"/>
              </a:rPr>
              <a:t>件　協力企業数：</a:t>
            </a:r>
            <a:r>
              <a:rPr kumimoji="1" lang="en-US" altLang="ja-JP" sz="1200" dirty="0">
                <a:latin typeface="Meiryo UI" panose="020B0604030504040204" pitchFamily="50" charset="-128"/>
                <a:ea typeface="Meiryo UI" panose="020B0604030504040204" pitchFamily="50" charset="-128"/>
              </a:rPr>
              <a:t>39</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74667" y="1348306"/>
            <a:ext cx="6116633" cy="2954655"/>
          </a:xfrm>
          <a:prstGeom prst="rect">
            <a:avLst/>
          </a:prstGeom>
          <a:noFill/>
        </p:spPr>
        <p:txBody>
          <a:bodyPr wrap="square" rtlCol="0">
            <a:spAutoFit/>
          </a:bodyPr>
          <a:lstStyle/>
          <a:p>
            <a:pPr>
              <a:lnSpc>
                <a:spcPct val="150000"/>
              </a:lnSpc>
            </a:pPr>
            <a:r>
              <a:rPr kumimoji="1" lang="ja-JP" altLang="en-US" sz="1600" b="1" dirty="0">
                <a:latin typeface="Meiryo UI" panose="020B0604030504040204" pitchFamily="50" charset="-128"/>
                <a:ea typeface="Meiryo UI" panose="020B0604030504040204" pitchFamily="50" charset="-128"/>
              </a:rPr>
              <a:t>■事業の共同実施</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・企業の持つ店舗等やアイデア、リソースを活用した斬新な事業展開や</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共同広報による発信力の向上</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連携件数：</a:t>
            </a:r>
            <a:r>
              <a:rPr kumimoji="1" lang="en-US" altLang="ja-JP" sz="1200" dirty="0">
                <a:latin typeface="Meiryo UI" panose="020B0604030504040204" pitchFamily="50" charset="-128"/>
                <a:ea typeface="Meiryo UI" panose="020B0604030504040204" pitchFamily="50" charset="-128"/>
              </a:rPr>
              <a:t>61</a:t>
            </a:r>
            <a:r>
              <a:rPr kumimoji="1" lang="ja-JP" altLang="en-US" sz="1200" dirty="0">
                <a:latin typeface="Meiryo UI" panose="020B0604030504040204" pitchFamily="50" charset="-128"/>
                <a:ea typeface="Meiryo UI" panose="020B0604030504040204" pitchFamily="50" charset="-128"/>
              </a:rPr>
              <a:t>件　協力企業数：</a:t>
            </a:r>
            <a:r>
              <a:rPr kumimoji="1" lang="en-US" altLang="ja-JP" sz="1200" dirty="0">
                <a:latin typeface="Meiryo UI" panose="020B0604030504040204" pitchFamily="50" charset="-128"/>
                <a:ea typeface="Meiryo UI" panose="020B0604030504040204" pitchFamily="50" charset="-128"/>
              </a:rPr>
              <a:t>32</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a:lnSpc>
                <a:spcPct val="150000"/>
              </a:lnSpc>
            </a:pPr>
            <a:endParaRPr kumimoji="1" lang="en-US" altLang="ja-JP" sz="1200" dirty="0">
              <a:latin typeface="Meiryo UI" panose="020B0604030504040204" pitchFamily="50" charset="-128"/>
              <a:ea typeface="Meiryo UI" panose="020B0604030504040204" pitchFamily="50" charset="-128"/>
            </a:endParaRPr>
          </a:p>
          <a:p>
            <a:pPr>
              <a:lnSpc>
                <a:spcPct val="150000"/>
              </a:lnSpc>
            </a:pPr>
            <a:endParaRPr kumimoji="1" lang="en-US" altLang="ja-JP" sz="800"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■コラボ商品の開発・販売</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・コラボ商品の販売を通じて、健康増進や地産地消等、府民の行動変容の促進</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連携件数：</a:t>
            </a: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件　協力企業数：</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社　　販売先数</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延べ</a:t>
            </a:r>
            <a:r>
              <a:rPr kumimoji="1" lang="en-US" altLang="ja-JP" sz="10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2,700</a:t>
            </a:r>
            <a:r>
              <a:rPr kumimoji="1" lang="ja-JP" altLang="en-US" sz="1200" dirty="0">
                <a:latin typeface="Meiryo UI" panose="020B0604030504040204" pitchFamily="50" charset="-128"/>
                <a:ea typeface="Meiryo UI" panose="020B0604030504040204" pitchFamily="50" charset="-128"/>
              </a:rPr>
              <a:t>か所</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販売先数については、連携企業</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社のうち、販売先を公表している企業のみ積算</a:t>
            </a:r>
            <a:endParaRPr kumimoji="1" lang="en-US" altLang="ja-JP"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77150" y="6483796"/>
            <a:ext cx="2228850" cy="365125"/>
          </a:xfrm>
        </p:spPr>
        <p:txBody>
          <a:bodyPr/>
          <a:lstStyle/>
          <a:p>
            <a:fld id="{06FEDF93-2BFD-41CA-ABC7-B039102F3792}" type="slidenum">
              <a:rPr lang="en-US" altLang="ja-JP" smtClean="0"/>
              <a:pPr/>
              <a:t>5</a:t>
            </a:fld>
            <a:endParaRPr lang="ja-JP" altLang="en-US" dirty="0"/>
          </a:p>
        </p:txBody>
      </p:sp>
      <p:sp>
        <p:nvSpPr>
          <p:cNvPr id="27" name="正方形/長方形 26"/>
          <p:cNvSpPr/>
          <p:nvPr/>
        </p:nvSpPr>
        <p:spPr>
          <a:xfrm>
            <a:off x="394180" y="927626"/>
            <a:ext cx="9173036" cy="427742"/>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事業の共同実施、イベント会場の提供</a:t>
            </a:r>
          </a:p>
        </p:txBody>
      </p:sp>
      <p:sp>
        <p:nvSpPr>
          <p:cNvPr id="28" name="正方形/長方形 27"/>
          <p:cNvSpPr/>
          <p:nvPr/>
        </p:nvSpPr>
        <p:spPr>
          <a:xfrm>
            <a:off x="474667" y="5245344"/>
            <a:ext cx="9173036" cy="427742"/>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知見やノウハウ等の人的資源の提供</a:t>
            </a:r>
          </a:p>
        </p:txBody>
      </p:sp>
      <p:sp>
        <p:nvSpPr>
          <p:cNvPr id="29" name="テキスト ボックス 28"/>
          <p:cNvSpPr txBox="1"/>
          <p:nvPr/>
        </p:nvSpPr>
        <p:spPr>
          <a:xfrm>
            <a:off x="5213091" y="5694764"/>
            <a:ext cx="4823084" cy="1015663"/>
          </a:xfrm>
          <a:prstGeom prst="rect">
            <a:avLst/>
          </a:prstGeom>
          <a:noFill/>
        </p:spPr>
        <p:txBody>
          <a:bodyPr wrap="square" rtlCol="0">
            <a:spAutoFit/>
          </a:bodyPr>
          <a:lstStyle/>
          <a:p>
            <a:pPr>
              <a:lnSpc>
                <a:spcPct val="150000"/>
              </a:lnSpc>
            </a:pPr>
            <a:r>
              <a:rPr kumimoji="1" lang="ja-JP" altLang="en-US" sz="1600" b="1" dirty="0">
                <a:latin typeface="Meiryo UI" panose="020B0604030504040204" pitchFamily="50" charset="-128"/>
                <a:ea typeface="Meiryo UI" panose="020B0604030504040204" pitchFamily="50" charset="-128"/>
              </a:rPr>
              <a:t>■府施策への助言</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・企業独自の技術や、業界の潮流・考え方を踏まえた効果的な施策の推進</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連携件数：　　</a:t>
            </a: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件　協力企業数：</a:t>
            </a:r>
            <a:r>
              <a:rPr kumimoji="1" lang="en-US" altLang="ja-JP" sz="1200" dirty="0">
                <a:latin typeface="Meiryo UI" panose="020B0604030504040204" pitchFamily="50" charset="-128"/>
                <a:ea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p:txBody>
      </p:sp>
      <p:pic>
        <p:nvPicPr>
          <p:cNvPr id="30" name="図 29"/>
          <p:cNvPicPr>
            <a:picLocks noChangeAspect="1"/>
          </p:cNvPicPr>
          <p:nvPr/>
        </p:nvPicPr>
        <p:blipFill rotWithShape="1">
          <a:blip r:embed="rId3" cstate="hqprint">
            <a:extLst>
              <a:ext uri="{28A0092B-C50C-407E-A947-70E740481C1C}">
                <a14:useLocalDpi xmlns:a14="http://schemas.microsoft.com/office/drawing/2010/main" val="0"/>
              </a:ext>
            </a:extLst>
          </a:blip>
          <a:srcRect r="15615"/>
          <a:stretch/>
        </p:blipFill>
        <p:spPr>
          <a:xfrm>
            <a:off x="4411360" y="6188671"/>
            <a:ext cx="885661" cy="590250"/>
          </a:xfrm>
          <a:prstGeom prst="rect">
            <a:avLst/>
          </a:prstGeom>
        </p:spPr>
      </p:pic>
      <p:pic>
        <p:nvPicPr>
          <p:cNvPr id="13" name="図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8269" y="3197032"/>
            <a:ext cx="1751735" cy="1313801"/>
          </a:xfrm>
          <a:prstGeom prst="rect">
            <a:avLst/>
          </a:prstGeom>
        </p:spPr>
      </p:pic>
      <p:pic>
        <p:nvPicPr>
          <p:cNvPr id="14" name="図 13" descr="屋内, 建物, テーブル, グループ が含まれている画像&#10;&#10;自動的に生成された説明">
            <a:extLst>
              <a:ext uri="{FF2B5EF4-FFF2-40B4-BE49-F238E27FC236}">
                <a16:creationId xmlns:a16="http://schemas.microsoft.com/office/drawing/2014/main" id="{2A1ACC6B-171A-42E3-9FF4-8FFEE6BB34A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3593"/>
          <a:stretch/>
        </p:blipFill>
        <p:spPr>
          <a:xfrm>
            <a:off x="5660892" y="3187375"/>
            <a:ext cx="2042201" cy="1323457"/>
          </a:xfrm>
          <a:prstGeom prst="rect">
            <a:avLst/>
          </a:prstGeom>
        </p:spPr>
      </p:pic>
      <p:sp>
        <p:nvSpPr>
          <p:cNvPr id="17" name="テキスト ボックス 16"/>
          <p:cNvSpPr txBox="1"/>
          <p:nvPr/>
        </p:nvSpPr>
        <p:spPr>
          <a:xfrm>
            <a:off x="5343472" y="1355368"/>
            <a:ext cx="4845558" cy="1569660"/>
          </a:xfrm>
          <a:prstGeom prst="rect">
            <a:avLst/>
          </a:prstGeom>
          <a:noFill/>
        </p:spPr>
        <p:txBody>
          <a:bodyPr wrap="square" rtlCol="0">
            <a:spAutoFit/>
          </a:bodyPr>
          <a:lstStyle/>
          <a:p>
            <a:pPr>
              <a:lnSpc>
                <a:spcPct val="150000"/>
              </a:lnSpc>
            </a:pPr>
            <a:r>
              <a:rPr kumimoji="1" lang="ja-JP" altLang="en-US" sz="1600" b="1" dirty="0">
                <a:latin typeface="Meiryo UI" panose="020B0604030504040204" pitchFamily="50" charset="-128"/>
                <a:ea typeface="Meiryo UI" panose="020B0604030504040204" pitchFamily="50" charset="-128"/>
              </a:rPr>
              <a:t>■イベント会場の提供</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・人が集まる商業施設において、幅広い世代や関心の低い府民への</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直接的なアプローチによる府事業の認知度向上</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連携件数：</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件　　　　 協力企業数：</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社　　</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提供会場数：</a:t>
            </a:r>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か所　　開催日数</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延べ</a:t>
            </a:r>
            <a:r>
              <a:rPr kumimoji="1" lang="en-US" altLang="ja-JP" sz="10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161</a:t>
            </a:r>
            <a:r>
              <a:rPr kumimoji="1" lang="ja-JP" altLang="en-US" sz="1200" dirty="0">
                <a:latin typeface="Meiryo UI" panose="020B0604030504040204" pitchFamily="50" charset="-128"/>
                <a:ea typeface="Meiryo UI" panose="020B0604030504040204" pitchFamily="50" charset="-128"/>
              </a:rPr>
              <a:t>日</a:t>
            </a:r>
            <a:endParaRPr kumimoji="1" lang="en-US" altLang="ja-JP" sz="1200"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6" cstate="hqprint">
            <a:extLst>
              <a:ext uri="{28A0092B-C50C-407E-A947-70E740481C1C}">
                <a14:useLocalDpi xmlns:a14="http://schemas.microsoft.com/office/drawing/2010/main" val="0"/>
              </a:ext>
            </a:extLst>
          </a:blip>
          <a:srcRect t="13134" b="13632"/>
          <a:stretch/>
        </p:blipFill>
        <p:spPr>
          <a:xfrm>
            <a:off x="3273531" y="4266876"/>
            <a:ext cx="904750" cy="883842"/>
          </a:xfrm>
          <a:prstGeom prst="rect">
            <a:avLst/>
          </a:prstGeom>
        </p:spPr>
      </p:pic>
      <p:pic>
        <p:nvPicPr>
          <p:cNvPr id="19" name="図 1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64912" y="4258950"/>
            <a:ext cx="978559" cy="940922"/>
          </a:xfrm>
          <a:prstGeom prst="rect">
            <a:avLst/>
          </a:prstGeom>
        </p:spPr>
      </p:pic>
      <p:pic>
        <p:nvPicPr>
          <p:cNvPr id="20" name="図 1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31265" y="2211054"/>
            <a:ext cx="1752849" cy="985977"/>
          </a:xfrm>
          <a:prstGeom prst="rect">
            <a:avLst/>
          </a:prstGeom>
        </p:spPr>
      </p:pic>
    </p:spTree>
    <p:extLst>
      <p:ext uri="{BB962C8B-B14F-4D97-AF65-F5344CB8AC3E}">
        <p14:creationId xmlns:p14="http://schemas.microsoft.com/office/powerpoint/2010/main" val="240256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E3F5479-058B-4FA8-92E9-18CAB8CDC5C5}"/>
              </a:ext>
            </a:extLst>
          </p:cNvPr>
          <p:cNvSpPr txBox="1">
            <a:spLocks/>
          </p:cNvSpPr>
          <p:nvPr/>
        </p:nvSpPr>
        <p:spPr>
          <a:xfrm>
            <a:off x="655706" y="3210922"/>
            <a:ext cx="5745093"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b="1" spc="60" dirty="0">
                <a:solidFill>
                  <a:schemeClr val="tx1">
                    <a:lumMod val="75000"/>
                    <a:lumOff val="25000"/>
                  </a:schemeClr>
                </a:solidFill>
                <a:latin typeface="Meiryo UI" panose="020B0604030504040204" pitchFamily="50" charset="-128"/>
                <a:ea typeface="Meiryo UI" panose="020B0604030504040204" pitchFamily="50" charset="-128"/>
              </a:rPr>
              <a:t>包括連携協定締結企業・大学との連携事例</a:t>
            </a:r>
          </a:p>
        </p:txBody>
      </p:sp>
      <p:cxnSp>
        <p:nvCxnSpPr>
          <p:cNvPr id="7" name="直線コネクタ 6"/>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0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342112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主な連携事例①　子ども・福祉</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12"/>
          </p:nvPr>
        </p:nvSpPr>
        <p:spPr>
          <a:xfrm>
            <a:off x="7677150" y="6482444"/>
            <a:ext cx="2228850" cy="365125"/>
          </a:xfrm>
        </p:spPr>
        <p:txBody>
          <a:bodyPr/>
          <a:lstStyle/>
          <a:p>
            <a:fld id="{06FEDF93-2BFD-41CA-ABC7-B039102F3792}" type="slidenum">
              <a:rPr lang="en-US" altLang="ja-JP" smtClean="0"/>
              <a:pPr/>
              <a:t>7</a:t>
            </a:fld>
            <a:endParaRPr lang="ja-JP" altLang="en-US" dirty="0"/>
          </a:p>
        </p:txBody>
      </p:sp>
      <p:grpSp>
        <p:nvGrpSpPr>
          <p:cNvPr id="15" name="グループ化 14"/>
          <p:cNvGrpSpPr/>
          <p:nvPr/>
        </p:nvGrpSpPr>
        <p:grpSpPr>
          <a:xfrm>
            <a:off x="394181" y="4448626"/>
            <a:ext cx="9173036" cy="1658474"/>
            <a:chOff x="394181" y="4448626"/>
            <a:chExt cx="9173036" cy="1658474"/>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085" y="4583104"/>
              <a:ext cx="1921021" cy="1440766"/>
            </a:xfrm>
            <a:prstGeom prst="rect">
              <a:avLst/>
            </a:prstGeom>
          </p:spPr>
        </p:pic>
        <p:grpSp>
          <p:nvGrpSpPr>
            <p:cNvPr id="23" name="グループ化 22"/>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07400" y="2847393"/>
                  <a:ext cx="5012911" cy="1169551"/>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～支援学校の生徒の就労等を通じた社会的自立の促進～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支援学校生徒・教員等を対象とした「就労支援研修」</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・生徒が就労を通じた社会的自立に向け、基本的なビジネスマナーや実践的な実技を企業による研修で</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学ぶとともに、教員が企業の先進的な取組みを学び、就労に必要な力を養う教育課程等の充実を図る</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回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参加校</a:t>
                  </a:r>
                  <a:r>
                    <a:rPr kumimoji="1" lang="en-US" altLang="ja-JP" sz="900" dirty="0">
                      <a:latin typeface="Meiryo UI" panose="020B0604030504040204" pitchFamily="50" charset="-128"/>
                      <a:ea typeface="Meiryo UI" panose="020B0604030504040204" pitchFamily="50" charset="-128"/>
                    </a:rPr>
                    <a:t>】24</a:t>
                  </a:r>
                  <a:r>
                    <a:rPr kumimoji="1" lang="ja-JP" altLang="en-US" sz="900" dirty="0">
                      <a:latin typeface="Meiryo UI" panose="020B0604030504040204" pitchFamily="50" charset="-128"/>
                      <a:ea typeface="Meiryo UI" panose="020B0604030504040204" pitchFamily="50" charset="-128"/>
                    </a:rPr>
                    <a:t>校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参加者数</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生徒</a:t>
                  </a:r>
                  <a:r>
                    <a:rPr kumimoji="1" lang="en-US" altLang="ja-JP" sz="900" dirty="0">
                      <a:latin typeface="Meiryo UI" panose="020B0604030504040204" pitchFamily="50" charset="-128"/>
                      <a:ea typeface="Meiryo UI" panose="020B0604030504040204" pitchFamily="50" charset="-128"/>
                    </a:rPr>
                    <a:t>294</a:t>
                  </a:r>
                  <a:r>
                    <a:rPr kumimoji="1" lang="ja-JP" altLang="en-US" sz="900" dirty="0">
                      <a:latin typeface="Meiryo UI" panose="020B0604030504040204" pitchFamily="50" charset="-128"/>
                      <a:ea typeface="Meiryo UI" panose="020B0604030504040204" pitchFamily="50" charset="-128"/>
                    </a:rPr>
                    <a:t>名、教員</a:t>
                  </a:r>
                  <a:r>
                    <a:rPr kumimoji="1" lang="en-US" altLang="ja-JP" sz="900" dirty="0">
                      <a:latin typeface="Meiryo UI" panose="020B0604030504040204" pitchFamily="50" charset="-128"/>
                      <a:ea typeface="Meiryo UI" panose="020B0604030504040204" pitchFamily="50" charset="-128"/>
                    </a:rPr>
                    <a:t>78</a:t>
                  </a:r>
                  <a:r>
                    <a:rPr kumimoji="1" lang="ja-JP" altLang="en-US" sz="900" dirty="0">
                      <a:latin typeface="Meiryo UI" panose="020B0604030504040204" pitchFamily="50" charset="-128"/>
                      <a:ea typeface="Meiryo UI" panose="020B0604030504040204" pitchFamily="50" charset="-128"/>
                    </a:rPr>
                    <a:t>名、保護者</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936769" y="4044486"/>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63" name="図 6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618" y="5710815"/>
                <a:ext cx="1034557" cy="345590"/>
              </a:xfrm>
              <a:prstGeom prst="rect">
                <a:avLst/>
              </a:prstGeom>
            </p:spPr>
          </p:pic>
          <p:pic>
            <p:nvPicPr>
              <p:cNvPr id="64" name="図 6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8936" y="5684926"/>
                <a:ext cx="390525" cy="390525"/>
              </a:xfrm>
              <a:prstGeom prst="rect">
                <a:avLst/>
              </a:prstGeom>
            </p:spPr>
          </p:pic>
          <p:sp>
            <p:nvSpPr>
              <p:cNvPr id="65" name="テキスト ボックス 64"/>
              <p:cNvSpPr txBox="1"/>
              <p:nvPr/>
            </p:nvSpPr>
            <p:spPr>
              <a:xfrm>
                <a:off x="1936769" y="5701246"/>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gr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8108" y="4585862"/>
              <a:ext cx="1849609" cy="1435249"/>
            </a:xfrm>
            <a:prstGeom prst="rect">
              <a:avLst/>
            </a:prstGeom>
          </p:spPr>
        </p:pic>
      </p:grpSp>
      <p:pic>
        <p:nvPicPr>
          <p:cNvPr id="48" name="図 47">
            <a:extLst>
              <a:ext uri="{FF2B5EF4-FFF2-40B4-BE49-F238E27FC236}">
                <a16:creationId xmlns:a16="http://schemas.microsoft.com/office/drawing/2014/main" id="{D9138674-2CF4-4485-98EA-FFC2CE7F27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746" y="2025356"/>
            <a:ext cx="391590" cy="292490"/>
          </a:xfrm>
          <a:prstGeom prst="rect">
            <a:avLst/>
          </a:prstGeom>
        </p:spPr>
      </p:pic>
      <p:sp>
        <p:nvSpPr>
          <p:cNvPr id="51" name="正方形/長方形 50"/>
          <p:cNvSpPr/>
          <p:nvPr/>
        </p:nvSpPr>
        <p:spPr>
          <a:xfrm>
            <a:off x="394181" y="6170871"/>
            <a:ext cx="9173036" cy="630783"/>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アサヒビール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江崎グリコ</a:t>
            </a:r>
            <a:r>
              <a:rPr kumimoji="1" lang="en-US" altLang="ja-JP" sz="800" dirty="0">
                <a:solidFill>
                  <a:schemeClr val="bg1"/>
                </a:solidFill>
                <a:latin typeface="Meiryo UI" panose="020B0604030504040204" pitchFamily="50" charset="-128"/>
                <a:ea typeface="Meiryo UI" panose="020B0604030504040204" pitchFamily="50" charset="-128"/>
              </a:rPr>
              <a:t>/FC</a:t>
            </a:r>
            <a:r>
              <a:rPr kumimoji="1" lang="ja-JP" altLang="en-US" sz="800" dirty="0">
                <a:solidFill>
                  <a:schemeClr val="bg1"/>
                </a:solidFill>
                <a:latin typeface="Meiryo UI" panose="020B0604030504040204" pitchFamily="50" charset="-128"/>
                <a:ea typeface="Meiryo UI" panose="020B0604030504040204" pitchFamily="50" charset="-128"/>
              </a:rPr>
              <a:t>大阪</a:t>
            </a:r>
            <a:r>
              <a:rPr kumimoji="1" lang="en-US" altLang="ja-JP" sz="800" dirty="0">
                <a:solidFill>
                  <a:schemeClr val="bg1"/>
                </a:solidFill>
                <a:latin typeface="Meiryo UI" panose="020B0604030504040204" pitchFamily="50" charset="-128"/>
                <a:ea typeface="Meiryo UI" panose="020B0604030504040204" pitchFamily="50" charset="-128"/>
              </a:rPr>
              <a:t>/NTT</a:t>
            </a:r>
            <a:r>
              <a:rPr kumimoji="1" lang="ja-JP" altLang="en-US" sz="800" dirty="0">
                <a:solidFill>
                  <a:schemeClr val="bg1"/>
                </a:solidFill>
                <a:latin typeface="Meiryo UI" panose="020B0604030504040204" pitchFamily="50" charset="-128"/>
                <a:ea typeface="Meiryo UI" panose="020B0604030504040204" pitchFamily="50" charset="-128"/>
              </a:rPr>
              <a:t>ドコモ</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大阪いずみ市民生協</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大阪地区トヨタ各社</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カゴメ</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キリンビール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キリンビバレッジ</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協和キリン</a:t>
            </a:r>
            <a:r>
              <a:rPr kumimoji="1" lang="en-US" altLang="ja-JP" sz="800" dirty="0">
                <a:solidFill>
                  <a:schemeClr val="bg1"/>
                </a:solidFill>
                <a:latin typeface="Meiryo UI" panose="020B0604030504040204" pitchFamily="50" charset="-128"/>
                <a:ea typeface="Meiryo UI" panose="020B0604030504040204" pitchFamily="50" charset="-128"/>
              </a:rPr>
              <a:t>/</a:t>
            </a:r>
          </a:p>
          <a:p>
            <a:r>
              <a:rPr kumimoji="1" lang="ja-JP" altLang="en-US" sz="800" dirty="0">
                <a:solidFill>
                  <a:schemeClr val="bg1"/>
                </a:solidFill>
                <a:latin typeface="Meiryo UI" panose="020B0604030504040204" pitchFamily="50" charset="-128"/>
                <a:ea typeface="Meiryo UI" panose="020B0604030504040204" pitchFamily="50" charset="-128"/>
              </a:rPr>
              <a:t>近畿大学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小林製薬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佐川急便</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上新電機</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住友生命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積水ハウス</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セブン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イレブン・ジャパン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ソフトバンク</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損害保険ジャパン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大和ハウス工業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ダスキン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東京海上日動</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中西金属工業</a:t>
            </a:r>
            <a:r>
              <a:rPr kumimoji="1" lang="en-US" altLang="ja-JP" sz="800" dirty="0">
                <a:solidFill>
                  <a:schemeClr val="bg1"/>
                </a:solidFill>
                <a:latin typeface="Meiryo UI" panose="020B0604030504040204" pitchFamily="50" charset="-128"/>
                <a:ea typeface="Meiryo UI" panose="020B0604030504040204" pitchFamily="50" charset="-128"/>
              </a:rPr>
              <a:t>/</a:t>
            </a:r>
          </a:p>
          <a:p>
            <a:r>
              <a:rPr kumimoji="1" lang="ja-JP" altLang="en-US" sz="800" dirty="0">
                <a:solidFill>
                  <a:schemeClr val="bg1"/>
                </a:solidFill>
                <a:latin typeface="Meiryo UI" panose="020B0604030504040204" pitchFamily="50" charset="-128"/>
                <a:ea typeface="Meiryo UI" panose="020B0604030504040204" pitchFamily="50" charset="-128"/>
              </a:rPr>
              <a:t>日産大阪販売</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日本生命</a:t>
            </a:r>
            <a:r>
              <a:rPr kumimoji="1" lang="en-US" altLang="ja-JP" sz="800" dirty="0">
                <a:solidFill>
                  <a:schemeClr val="bg1"/>
                </a:solidFill>
                <a:latin typeface="Meiryo UI" panose="020B0604030504040204" pitchFamily="50" charset="-128"/>
                <a:ea typeface="Meiryo UI" panose="020B0604030504040204" pitchFamily="50" charset="-128"/>
              </a:rPr>
              <a:t>/NEXCO</a:t>
            </a:r>
            <a:r>
              <a:rPr kumimoji="1" lang="ja-JP" altLang="en-US" sz="800" dirty="0">
                <a:solidFill>
                  <a:schemeClr val="bg1"/>
                </a:solidFill>
                <a:latin typeface="Meiryo UI" panose="020B0604030504040204" pitchFamily="50" charset="-128"/>
                <a:ea typeface="Meiryo UI" panose="020B0604030504040204" pitchFamily="50" charset="-128"/>
              </a:rPr>
              <a:t>西日本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ネスレ日本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ハークスレイ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ファミリーマート</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三井住友海上</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ミズノ</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三井不動産</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明治安田生命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ヤマト運輸</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ユー・エス・ジェイ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読売新聞</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りそな銀行</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ローソン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ロート製薬</a:t>
            </a:r>
            <a:endParaRPr kumimoji="1" lang="ja-JP" altLang="en-US" sz="900" dirty="0">
              <a:solidFill>
                <a:schemeClr val="bg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394181" y="1016243"/>
            <a:ext cx="9173036" cy="1658474"/>
            <a:chOff x="394181" y="1016243"/>
            <a:chExt cx="9173036" cy="1658474"/>
          </a:xfrm>
        </p:grpSpPr>
        <p:grpSp>
          <p:nvGrpSpPr>
            <p:cNvPr id="4" name="グループ化 3"/>
            <p:cNvGrpSpPr/>
            <p:nvPr/>
          </p:nvGrpSpPr>
          <p:grpSpPr>
            <a:xfrm>
              <a:off x="394181" y="1016243"/>
              <a:ext cx="9173036" cy="1658474"/>
              <a:chOff x="394181" y="1016243"/>
              <a:chExt cx="9173036" cy="1658474"/>
            </a:xfrm>
          </p:grpSpPr>
          <p:grpSp>
            <p:nvGrpSpPr>
              <p:cNvPr id="22" name="グループ化 21"/>
              <p:cNvGrpSpPr/>
              <p:nvPr/>
            </p:nvGrpSpPr>
            <p:grpSpPr>
              <a:xfrm>
                <a:off x="394181" y="1016243"/>
                <a:ext cx="9173036" cy="1658474"/>
                <a:chOff x="394181" y="1059785"/>
                <a:chExt cx="9173036" cy="1658474"/>
              </a:xfrm>
            </p:grpSpPr>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p:cNvPicPr>
                  <a:picLocks noChangeAspect="1"/>
                </p:cNvPicPr>
                <p:nvPr/>
              </p:nvPicPr>
              <p:blipFill rotWithShape="1">
                <a:blip r:embed="rId8" cstate="hqprint">
                  <a:extLst>
                    <a:ext uri="{28A0092B-C50C-407E-A947-70E740481C1C}">
                      <a14:useLocalDpi xmlns:a14="http://schemas.microsoft.com/office/drawing/2010/main" val="0"/>
                    </a:ext>
                  </a:extLst>
                </a:blip>
                <a:srcRect r="7517"/>
                <a:stretch/>
              </p:blipFill>
              <p:spPr>
                <a:xfrm>
                  <a:off x="7836506" y="1345629"/>
                  <a:ext cx="1588147" cy="965748"/>
                </a:xfrm>
                <a:prstGeom prst="rect">
                  <a:avLst/>
                </a:prstGeom>
              </p:spPr>
            </p:pic>
            <p:sp>
              <p:nvSpPr>
                <p:cNvPr id="11" name="テキスト ボックス 10"/>
                <p:cNvSpPr txBox="1"/>
                <p:nvPr/>
              </p:nvSpPr>
              <p:spPr>
                <a:xfrm>
                  <a:off x="607401" y="1121361"/>
                  <a:ext cx="4618572" cy="1523494"/>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～幅広い業種の企業が小中学生の探究学習を支援～</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「わくわく・どきどき </a:t>
                  </a:r>
                  <a:r>
                    <a:rPr kumimoji="1" lang="en-US" altLang="ja-JP" sz="1400" b="1" dirty="0">
                      <a:latin typeface="Meiryo UI" panose="020B0604030504040204" pitchFamily="50" charset="-128"/>
                      <a:ea typeface="Meiryo UI" panose="020B0604030504040204" pitchFamily="50" charset="-128"/>
                    </a:rPr>
                    <a:t>SDGs</a:t>
                  </a:r>
                  <a:r>
                    <a:rPr kumimoji="1" lang="ja-JP" altLang="en-US" sz="1400" b="1" dirty="0">
                      <a:latin typeface="Meiryo UI" panose="020B0604030504040204" pitchFamily="50" charset="-128"/>
                      <a:ea typeface="Meiryo UI" panose="020B0604030504040204" pitchFamily="50" charset="-128"/>
                    </a:rPr>
                    <a:t>ジュニアプロジェクト」</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・社会を構成する自立した主体となるために、簡単には答えの出ない問いに挑戦する力や、</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持続可能な社会の創り手として主体的に社会に参画していく力を育成することを目的に実施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・中学生が考えた「持続可能な開発目標（</a:t>
                  </a:r>
                  <a:r>
                    <a:rPr kumimoji="1" lang="en-US" altLang="ja-JP" sz="900" dirty="0">
                      <a:latin typeface="Meiryo UI" panose="020B0604030504040204" pitchFamily="50" charset="-128"/>
                      <a:ea typeface="Meiryo UI" panose="020B0604030504040204" pitchFamily="50" charset="-128"/>
                    </a:rPr>
                    <a:t>SDGs</a:t>
                  </a:r>
                  <a:r>
                    <a:rPr kumimoji="1" lang="ja-JP" altLang="en-US" sz="900" dirty="0">
                      <a:latin typeface="Meiryo UI" panose="020B0604030504040204" pitchFamily="50" charset="-128"/>
                      <a:ea typeface="Meiryo UI" panose="020B0604030504040204" pitchFamily="50" charset="-128"/>
                    </a:rPr>
                    <a:t>）の達成にむけた多様なアイデア」に対して、</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企業が様々な視点で講評することで、中学生の思考力・探究力を養う</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参加校数</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小学校</a:t>
                  </a:r>
                  <a:r>
                    <a:rPr kumimoji="1" lang="en-US" altLang="ja-JP" sz="900" dirty="0">
                      <a:latin typeface="Meiryo UI" panose="020B0604030504040204" pitchFamily="50" charset="-128"/>
                      <a:ea typeface="Meiryo UI" panose="020B0604030504040204" pitchFamily="50" charset="-128"/>
                    </a:rPr>
                    <a:t>35</a:t>
                  </a:r>
                  <a:r>
                    <a:rPr kumimoji="1" lang="ja-JP" altLang="en-US" sz="900" dirty="0">
                      <a:latin typeface="Meiryo UI" panose="020B0604030504040204" pitchFamily="50" charset="-128"/>
                      <a:ea typeface="Meiryo UI" panose="020B0604030504040204" pitchFamily="50" charset="-128"/>
                    </a:rPr>
                    <a:t>校　中学校</a:t>
                  </a:r>
                  <a:r>
                    <a:rPr kumimoji="1" lang="en-US" altLang="ja-JP" sz="900" dirty="0">
                      <a:latin typeface="Meiryo UI" panose="020B0604030504040204" pitchFamily="50" charset="-128"/>
                      <a:ea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rPr>
                    <a:t>校</a:t>
                  </a:r>
                  <a:endParaRPr kumimoji="1" lang="en-US" altLang="ja-JP" sz="900" dirty="0">
                    <a:latin typeface="Meiryo UI" panose="020B0604030504040204" pitchFamily="50" charset="-128"/>
                    <a:ea typeface="Meiryo UI" panose="020B0604030504040204" pitchFamily="50" charset="-128"/>
                  </a:endParaRPr>
                </a:p>
              </p:txBody>
            </p:sp>
          </p:grpSp>
          <p:pic>
            <p:nvPicPr>
              <p:cNvPr id="27" name="図 2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532355" y="2361658"/>
                <a:ext cx="670686" cy="259725"/>
              </a:xfrm>
              <a:prstGeom prst="rect">
                <a:avLst/>
              </a:prstGeom>
            </p:spPr>
          </p:pic>
          <p:pic>
            <p:nvPicPr>
              <p:cNvPr id="28" name="図 27"/>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829550" y="2356541"/>
                <a:ext cx="302501" cy="292862"/>
              </a:xfrm>
              <a:prstGeom prst="rect">
                <a:avLst/>
              </a:prstGeom>
            </p:spPr>
          </p:pic>
          <p:pic>
            <p:nvPicPr>
              <p:cNvPr id="29" name="図 28"/>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110639" y="1375959"/>
                <a:ext cx="479372" cy="275558"/>
              </a:xfrm>
              <a:prstGeom prst="rect">
                <a:avLst/>
              </a:prstGeom>
            </p:spPr>
          </p:pic>
          <p:pic>
            <p:nvPicPr>
              <p:cNvPr id="30" name="図 29"/>
              <p:cNvPicPr>
                <a:picLocks noChangeAspect="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5595" y="2087552"/>
                <a:ext cx="559060" cy="254705"/>
              </a:xfrm>
              <a:prstGeom prst="rect">
                <a:avLst/>
              </a:prstGeom>
            </p:spPr>
          </p:pic>
          <p:pic>
            <p:nvPicPr>
              <p:cNvPr id="31" name="図 30"/>
              <p:cNvPicPr>
                <a:picLocks noChangeAspect="1"/>
              </p:cNvPicPr>
              <p:nvPr/>
            </p:nvPicPr>
            <p:blipFill rotWithShape="1">
              <a:blip r:embed="rId13" cstate="hqprint">
                <a:extLst>
                  <a:ext uri="{28A0092B-C50C-407E-A947-70E740481C1C}">
                    <a14:useLocalDpi xmlns:a14="http://schemas.microsoft.com/office/drawing/2010/main" val="0"/>
                  </a:ext>
                </a:extLst>
              </a:blip>
              <a:srcRect l="23437" t="40271" r="22567" b="40981"/>
              <a:stretch/>
            </p:blipFill>
            <p:spPr>
              <a:xfrm>
                <a:off x="6218301" y="2423649"/>
                <a:ext cx="568320" cy="139440"/>
              </a:xfrm>
              <a:prstGeom prst="rect">
                <a:avLst/>
              </a:prstGeom>
            </p:spPr>
          </p:pic>
          <p:pic>
            <p:nvPicPr>
              <p:cNvPr id="32" name="図 31"/>
              <p:cNvPicPr>
                <a:picLocks noChangeAspect="1"/>
              </p:cNvPicPr>
              <p:nvPr/>
            </p:nvPicPr>
            <p:blipFill rotWithShape="1">
              <a:blip r:embed="rId14" cstate="hqprint">
                <a:extLst>
                  <a:ext uri="{28A0092B-C50C-407E-A947-70E740481C1C}">
                    <a14:useLocalDpi xmlns:a14="http://schemas.microsoft.com/office/drawing/2010/main" val="0"/>
                  </a:ext>
                </a:extLst>
              </a:blip>
              <a:srcRect l="6473" t="31667" r="13035" b="26905"/>
              <a:stretch/>
            </p:blipFill>
            <p:spPr>
              <a:xfrm>
                <a:off x="6910640" y="1446855"/>
                <a:ext cx="735248" cy="168285"/>
              </a:xfrm>
              <a:prstGeom prst="rect">
                <a:avLst/>
              </a:prstGeom>
            </p:spPr>
          </p:pic>
          <p:pic>
            <p:nvPicPr>
              <p:cNvPr id="33" name="図 3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195907" y="1456481"/>
                <a:ext cx="650392" cy="192308"/>
              </a:xfrm>
              <a:prstGeom prst="rect">
                <a:avLst/>
              </a:prstGeom>
            </p:spPr>
          </p:pic>
          <p:pic>
            <p:nvPicPr>
              <p:cNvPr id="34" name="図 33"/>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5610388" y="1352585"/>
                <a:ext cx="526300" cy="298237"/>
              </a:xfrm>
              <a:prstGeom prst="rect">
                <a:avLst/>
              </a:prstGeom>
            </p:spPr>
          </p:pic>
          <p:pic>
            <p:nvPicPr>
              <p:cNvPr id="35" name="図 34"/>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791154" y="1813977"/>
                <a:ext cx="751696" cy="114672"/>
              </a:xfrm>
              <a:prstGeom prst="rect">
                <a:avLst/>
              </a:prstGeom>
            </p:spPr>
          </p:pic>
          <p:pic>
            <p:nvPicPr>
              <p:cNvPr id="36" name="Picture 19"/>
              <p:cNvPicPr>
                <a:picLocks noChangeAspect="1" noChangeArrowheads="1"/>
              </p:cNvPicPr>
              <p:nvPr/>
            </p:nvPicPr>
            <p:blipFill rotWithShape="1">
              <a:blip r:embed="rId18" cstate="hqprint">
                <a:extLst>
                  <a:ext uri="{28A0092B-C50C-407E-A947-70E740481C1C}">
                    <a14:useLocalDpi xmlns:a14="http://schemas.microsoft.com/office/drawing/2010/main" val="0"/>
                  </a:ext>
                </a:extLst>
              </a:blip>
              <a:srcRect l="6051" t="21373" b="12645"/>
              <a:stretch/>
            </p:blipFill>
            <p:spPr bwMode="auto">
              <a:xfrm>
                <a:off x="4976818" y="2395528"/>
                <a:ext cx="855177" cy="19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図 37"/>
              <p:cNvPicPr>
                <a:picLocks noChangeAspect="1"/>
              </p:cNvPicPr>
              <p:nvPr/>
            </p:nvPicPr>
            <p:blipFill rotWithShape="1">
              <a:blip r:embed="rId19" cstate="hqprint">
                <a:extLst>
                  <a:ext uri="{28A0092B-C50C-407E-A947-70E740481C1C}">
                    <a14:useLocalDpi xmlns:a14="http://schemas.microsoft.com/office/drawing/2010/main" val="0"/>
                  </a:ext>
                </a:extLst>
              </a:blip>
              <a:srcRect b="11065"/>
              <a:stretch/>
            </p:blipFill>
            <p:spPr>
              <a:xfrm>
                <a:off x="6615108" y="1770957"/>
                <a:ext cx="1160352" cy="210928"/>
              </a:xfrm>
              <a:prstGeom prst="rect">
                <a:avLst/>
              </a:prstGeom>
            </p:spPr>
          </p:pic>
          <p:pic>
            <p:nvPicPr>
              <p:cNvPr id="39" name="図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25206" y="2381328"/>
                <a:ext cx="684680" cy="216447"/>
              </a:xfrm>
              <a:prstGeom prst="rect">
                <a:avLst/>
              </a:prstGeom>
            </p:spPr>
          </p:pic>
          <p:pic>
            <p:nvPicPr>
              <p:cNvPr id="40" name="Picture 5" descr="日本生命保険相互会社ロゴマーク"/>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635" y="2112432"/>
                <a:ext cx="606960" cy="1841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G0000sv0ns501\d11485$\doc\05公民戦略連携デスク\090 HP掲載ファイル\大阪府庁HP更新用\包括連携協定の更新用\ロゴ\sumitomo-life.jpg"/>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5089636" y="1726110"/>
                <a:ext cx="706280" cy="24721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図 5"/>
            <p:cNvPicPr>
              <a:picLocks noChangeAspect="1"/>
            </p:cNvPicPr>
            <p:nvPr/>
          </p:nvPicPr>
          <p:blipFill rotWithShape="1">
            <a:blip r:embed="rId23" cstate="hqprint">
              <a:extLst>
                <a:ext uri="{28A0092B-C50C-407E-A947-70E740481C1C}">
                  <a14:useLocalDpi xmlns:a14="http://schemas.microsoft.com/office/drawing/2010/main" val="0"/>
                </a:ext>
              </a:extLst>
            </a:blip>
            <a:srcRect l="7834" t="17343" r="5588" b="15921"/>
            <a:stretch/>
          </p:blipFill>
          <p:spPr>
            <a:xfrm>
              <a:off x="5568108" y="2103317"/>
              <a:ext cx="596657" cy="187898"/>
            </a:xfrm>
            <a:prstGeom prst="rect">
              <a:avLst/>
            </a:prstGeom>
          </p:spPr>
        </p:pic>
      </p:grpSp>
      <p:grpSp>
        <p:nvGrpSpPr>
          <p:cNvPr id="42" name="グループ化 41"/>
          <p:cNvGrpSpPr/>
          <p:nvPr/>
        </p:nvGrpSpPr>
        <p:grpSpPr>
          <a:xfrm>
            <a:off x="390300" y="2736011"/>
            <a:ext cx="9173036" cy="1669641"/>
            <a:chOff x="390300" y="2736011"/>
            <a:chExt cx="9173036" cy="1669641"/>
          </a:xfrm>
        </p:grpSpPr>
        <p:grpSp>
          <p:nvGrpSpPr>
            <p:cNvPr id="25" name="グループ化 24"/>
            <p:cNvGrpSpPr/>
            <p:nvPr/>
          </p:nvGrpSpPr>
          <p:grpSpPr>
            <a:xfrm>
              <a:off x="390300" y="2741700"/>
              <a:ext cx="9173036" cy="1658474"/>
              <a:chOff x="390300" y="2741700"/>
              <a:chExt cx="9173036" cy="1658474"/>
            </a:xfrm>
          </p:grpSpPr>
          <p:grpSp>
            <p:nvGrpSpPr>
              <p:cNvPr id="19" name="グループ化 18"/>
              <p:cNvGrpSpPr/>
              <p:nvPr/>
            </p:nvGrpSpPr>
            <p:grpSpPr>
              <a:xfrm>
                <a:off x="390300" y="2741700"/>
                <a:ext cx="9173036" cy="1658474"/>
                <a:chOff x="390300" y="2741700"/>
                <a:chExt cx="9173036" cy="1658474"/>
              </a:xfrm>
            </p:grpSpPr>
            <p:grpSp>
              <p:nvGrpSpPr>
                <p:cNvPr id="14" name="グループ化 13"/>
                <p:cNvGrpSpPr/>
                <p:nvPr/>
              </p:nvGrpSpPr>
              <p:grpSpPr>
                <a:xfrm>
                  <a:off x="390300" y="2741700"/>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399" y="4570464"/>
                      <a:ext cx="5187636" cy="1523494"/>
                    </a:xfrm>
                    <a:prstGeom prst="rect">
                      <a:avLst/>
                    </a:prstGeom>
                    <a:noFill/>
                  </p:spPr>
                  <p:txBody>
                    <a:bodyPr wrap="squar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～新型コロナの長期化により深刻化する孤独・孤立対策の推進～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「孤独・孤立フォーラム」への協力</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・人生のあらゆる場面で誰にでも起こり得るものであり、社会全体で対応しなければならない課題である</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孤独・孤立についての基調講演やパネルディスカッションを実施したフォーラムにおいて、各企業における</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「地域活動」の取組みを紹介</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・他団体の参考にしていただくことで、孤独・孤立対策の輪を広げる</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参加者数</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300</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grpSp>
              <p:pic>
                <p:nvPicPr>
                  <p:cNvPr id="12" name="図 11"/>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5665273" y="2926190"/>
                    <a:ext cx="1219753" cy="914815"/>
                  </a:xfrm>
                  <a:prstGeom prst="rect">
                    <a:avLst/>
                  </a:prstGeom>
                </p:spPr>
              </p:pic>
              <p:pic>
                <p:nvPicPr>
                  <p:cNvPr id="13" name="図 12"/>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6555996" y="3392536"/>
                    <a:ext cx="1201857" cy="901393"/>
                  </a:xfrm>
                  <a:prstGeom prst="rect">
                    <a:avLst/>
                  </a:prstGeom>
                </p:spPr>
              </p:pic>
            </p:grpSp>
            <p:pic>
              <p:nvPicPr>
                <p:cNvPr id="3" name="図 2" descr="テキスト&#10;&#10;自動的に生成された説明">
                  <a:extLst>
                    <a:ext uri="{FF2B5EF4-FFF2-40B4-BE49-F238E27FC236}">
                      <a16:creationId xmlns:a16="http://schemas.microsoft.com/office/drawing/2014/main" id="{9F72D3DD-F504-4621-A56E-7D83B3F96771}"/>
                    </a:ext>
                  </a:extLst>
                </p:cNvPr>
                <p:cNvPicPr>
                  <a:picLocks noChangeAspect="1"/>
                </p:cNvPicPr>
                <p:nvPr/>
              </p:nvPicPr>
              <p:blipFill>
                <a:blip r:embed="rId26" cstate="hqprint">
                  <a:extLst>
                    <a:ext uri="{28A0092B-C50C-407E-A947-70E740481C1C}">
                      <a14:useLocalDpi xmlns:a14="http://schemas.microsoft.com/office/drawing/2010/main" val="0"/>
                    </a:ext>
                  </a:extLst>
                </a:blip>
                <a:stretch>
                  <a:fillRect/>
                </a:stretch>
              </p:blipFill>
              <p:spPr>
                <a:xfrm>
                  <a:off x="7805327" y="2961115"/>
                  <a:ext cx="1630795" cy="1129012"/>
                </a:xfrm>
                <a:prstGeom prst="rect">
                  <a:avLst/>
                </a:prstGeom>
              </p:spPr>
            </p:pic>
          </p:grpSp>
          <p:pic>
            <p:nvPicPr>
              <p:cNvPr id="67" name="図 66"/>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5274459" y="3922163"/>
                <a:ext cx="335929" cy="335929"/>
              </a:xfrm>
              <a:prstGeom prst="rect">
                <a:avLst/>
              </a:prstGeom>
            </p:spPr>
          </p:pic>
          <p:pic>
            <p:nvPicPr>
              <p:cNvPr id="24" name="図 2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855712" y="4011445"/>
                <a:ext cx="1370261" cy="246647"/>
              </a:xfrm>
              <a:prstGeom prst="rect">
                <a:avLst/>
              </a:prstGeom>
            </p:spPr>
          </p:pic>
        </p:grpSp>
        <p:sp>
          <p:nvSpPr>
            <p:cNvPr id="57" name="角丸四角形 25"/>
            <p:cNvSpPr/>
            <p:nvPr/>
          </p:nvSpPr>
          <p:spPr>
            <a:xfrm>
              <a:off x="394908" y="2736011"/>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5025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53" name="正方形/長方形 52"/>
          <p:cNvSpPr/>
          <p:nvPr/>
        </p:nvSpPr>
        <p:spPr>
          <a:xfrm>
            <a:off x="394181" y="6164944"/>
            <a:ext cx="9173036" cy="63500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1"/>
                </a:solidFill>
                <a:latin typeface="Meiryo UI" panose="020B0604030504040204" pitchFamily="50" charset="-128"/>
                <a:ea typeface="Meiryo UI" panose="020B0604030504040204" pitchFamily="50" charset="-128"/>
              </a:rPr>
              <a:t>＜この分野で連携した企業一覧（</a:t>
            </a:r>
            <a:r>
              <a:rPr kumimoji="1" lang="en-US" altLang="ja-JP" sz="800" dirty="0">
                <a:solidFill>
                  <a:schemeClr val="bg1"/>
                </a:solidFill>
                <a:latin typeface="Meiryo UI" panose="020B0604030504040204" pitchFamily="50" charset="-128"/>
                <a:ea typeface="Meiryo UI" panose="020B0604030504040204" pitchFamily="50" charset="-128"/>
              </a:rPr>
              <a:t>50</a:t>
            </a:r>
            <a:r>
              <a:rPr kumimoji="1" lang="ja-JP" altLang="en-US" sz="800" dirty="0">
                <a:solidFill>
                  <a:schemeClr val="bg1"/>
                </a:solidFill>
                <a:latin typeface="Meiryo UI" panose="020B0604030504040204" pitchFamily="50" charset="-128"/>
                <a:ea typeface="Meiryo UI" panose="020B0604030504040204" pitchFamily="50" charset="-128"/>
              </a:rPr>
              <a:t>音順）＞</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アカカベ</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アース製薬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イオン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bg1"/>
                </a:solidFill>
                <a:latin typeface="Meiryo UI" panose="020B0604030504040204" pitchFamily="50" charset="-128"/>
                <a:ea typeface="Meiryo UI" panose="020B0604030504040204" pitchFamily="50" charset="-128"/>
              </a:rPr>
              <a:t>/NTT</a:t>
            </a:r>
            <a:r>
              <a:rPr kumimoji="1" lang="ja-JP" altLang="en-US" sz="800" dirty="0">
                <a:solidFill>
                  <a:schemeClr val="bg1"/>
                </a:solidFill>
                <a:latin typeface="Meiryo UI" panose="020B0604030504040204" pitchFamily="50" charset="-128"/>
                <a:ea typeface="Meiryo UI" panose="020B0604030504040204" pitchFamily="50" charset="-128"/>
              </a:rPr>
              <a:t>ドコモ</a:t>
            </a:r>
            <a:r>
              <a:rPr kumimoji="1" lang="en-US" altLang="ja-JP" sz="800" dirty="0">
                <a:solidFill>
                  <a:schemeClr val="bg1"/>
                </a:solidFill>
                <a:latin typeface="Meiryo UI" panose="020B0604030504040204" pitchFamily="50" charset="-128"/>
                <a:ea typeface="Meiryo UI" panose="020B0604030504040204" pitchFamily="50" charset="-128"/>
              </a:rPr>
              <a:t>/ FC</a:t>
            </a:r>
            <a:r>
              <a:rPr kumimoji="1" lang="ja-JP" altLang="en-US" sz="800" dirty="0">
                <a:solidFill>
                  <a:schemeClr val="bg1"/>
                </a:solidFill>
                <a:latin typeface="Meiryo UI" panose="020B0604030504040204" pitchFamily="50" charset="-128"/>
                <a:ea typeface="Meiryo UI" panose="020B0604030504040204" pitchFamily="50" charset="-128"/>
              </a:rPr>
              <a:t>大阪</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大阪信用金庫</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大阪いずみ市民生協</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大塚製薬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カゴメ</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関西</a:t>
            </a:r>
            <a:r>
              <a:rPr kumimoji="1" lang="ja-JP" altLang="en-US" sz="800" dirty="0" err="1">
                <a:solidFill>
                  <a:schemeClr val="bg1"/>
                </a:solidFill>
                <a:latin typeface="Meiryo UI" panose="020B0604030504040204" pitchFamily="50" charset="-128"/>
                <a:ea typeface="Meiryo UI" panose="020B0604030504040204" pitchFamily="50" charset="-128"/>
              </a:rPr>
              <a:t>ぱど</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キリンビバレッジ</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キリン堂</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近畿大学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グンゼ</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小林製薬</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住友生命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第一生命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大同生命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ダイドードリンコ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ダスキン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東京海上日動</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中西金属工業</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南海電気鉄道</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日産大阪販売</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日本生命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ミズノ</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三井不動産</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明治安田生命</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ハークスレイ</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不二製油</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読売新聞</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リコージャパン</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立命館大学</a:t>
            </a:r>
            <a:r>
              <a:rPr kumimoji="1" lang="en-US" altLang="ja-JP" sz="800" dirty="0">
                <a:solidFill>
                  <a:schemeClr val="bg1"/>
                </a:solidFill>
                <a:latin typeface="Meiryo UI" panose="020B0604030504040204" pitchFamily="50" charset="-128"/>
                <a:ea typeface="Meiryo UI" panose="020B0604030504040204" pitchFamily="50" charset="-128"/>
              </a:rPr>
              <a:t>/</a:t>
            </a:r>
            <a:r>
              <a:rPr kumimoji="1" lang="ja-JP" altLang="en-US" sz="800" dirty="0">
                <a:solidFill>
                  <a:schemeClr val="bg1"/>
                </a:solidFill>
                <a:latin typeface="Meiryo UI" panose="020B0604030504040204" pitchFamily="50" charset="-128"/>
                <a:ea typeface="Meiryo UI" panose="020B0604030504040204" pitchFamily="50" charset="-128"/>
              </a:rPr>
              <a:t>ロート製薬</a:t>
            </a:r>
          </a:p>
        </p:txBody>
      </p:sp>
      <p:grpSp>
        <p:nvGrpSpPr>
          <p:cNvPr id="23" name="グループ化 22"/>
          <p:cNvGrpSpPr/>
          <p:nvPr/>
        </p:nvGrpSpPr>
        <p:grpSpPr>
          <a:xfrm>
            <a:off x="394181" y="465236"/>
            <a:ext cx="9173036" cy="475850"/>
            <a:chOff x="394181" y="465236"/>
            <a:chExt cx="9173036" cy="475850"/>
          </a:xfrm>
        </p:grpSpPr>
        <p:sp>
          <p:nvSpPr>
            <p:cNvPr id="24" name="テキスト ボックス 23"/>
            <p:cNvSpPr txBox="1"/>
            <p:nvPr/>
          </p:nvSpPr>
          <p:spPr>
            <a:xfrm>
              <a:off x="474667" y="465236"/>
              <a:ext cx="263726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主な連携事例②　健康</a:t>
              </a:r>
            </a:p>
          </p:txBody>
        </p:sp>
        <p:cxnSp>
          <p:nvCxnSpPr>
            <p:cNvPr id="25" name="直線コネクタ 2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10" name="スライド番号プレースホルダー 9"/>
          <p:cNvSpPr>
            <a:spLocks noGrp="1"/>
          </p:cNvSpPr>
          <p:nvPr>
            <p:ph type="sldNum" sz="quarter" idx="12"/>
          </p:nvPr>
        </p:nvSpPr>
        <p:spPr>
          <a:xfrm>
            <a:off x="7666025" y="6482444"/>
            <a:ext cx="2228850" cy="365125"/>
          </a:xfrm>
        </p:spPr>
        <p:txBody>
          <a:bodyPr/>
          <a:lstStyle/>
          <a:p>
            <a:fld id="{06FEDF93-2BFD-41CA-ABC7-B039102F3792}" type="slidenum">
              <a:rPr lang="en-US" altLang="ja-JP" smtClean="0"/>
              <a:pPr/>
              <a:t>8</a:t>
            </a:fld>
            <a:endParaRPr lang="ja-JP" altLang="en-US" dirty="0"/>
          </a:p>
        </p:txBody>
      </p:sp>
      <p:grpSp>
        <p:nvGrpSpPr>
          <p:cNvPr id="15" name="グループ化 14"/>
          <p:cNvGrpSpPr/>
          <p:nvPr/>
        </p:nvGrpSpPr>
        <p:grpSpPr>
          <a:xfrm>
            <a:off x="394181" y="1016243"/>
            <a:ext cx="9173036" cy="1658474"/>
            <a:chOff x="394181" y="1016243"/>
            <a:chExt cx="9173036" cy="1658474"/>
          </a:xfrm>
        </p:grpSpPr>
        <p:grpSp>
          <p:nvGrpSpPr>
            <p:cNvPr id="14" name="グループ化 13"/>
            <p:cNvGrpSpPr/>
            <p:nvPr/>
          </p:nvGrpSpPr>
          <p:grpSpPr>
            <a:xfrm>
              <a:off x="394181" y="1016243"/>
              <a:ext cx="9173036" cy="1658474"/>
              <a:chOff x="394181" y="1016243"/>
              <a:chExt cx="9173036" cy="1658474"/>
            </a:xfrm>
          </p:grpSpPr>
          <p:grpSp>
            <p:nvGrpSpPr>
              <p:cNvPr id="3" name="グループ化 2"/>
              <p:cNvGrpSpPr/>
              <p:nvPr/>
            </p:nvGrpSpPr>
            <p:grpSpPr>
              <a:xfrm>
                <a:off x="394181" y="1016243"/>
                <a:ext cx="9173036" cy="1658474"/>
                <a:chOff x="394181" y="1016243"/>
                <a:chExt cx="9173036" cy="1658474"/>
              </a:xfrm>
            </p:grpSpPr>
            <p:grpSp>
              <p:nvGrpSpPr>
                <p:cNvPr id="22" name="グループ化 21"/>
                <p:cNvGrpSpPr/>
                <p:nvPr/>
              </p:nvGrpSpPr>
              <p:grpSpPr>
                <a:xfrm>
                  <a:off x="394181" y="1016243"/>
                  <a:ext cx="9173036" cy="1658474"/>
                  <a:chOff x="394181" y="1059785"/>
                  <a:chExt cx="9173036" cy="1658474"/>
                </a:xfrm>
              </p:grpSpPr>
              <p:sp>
                <p:nvSpPr>
                  <p:cNvPr id="8" name="角丸四角形 7"/>
                  <p:cNvSpPr/>
                  <p:nvPr/>
                </p:nvSpPr>
                <p:spPr>
                  <a:xfrm>
                    <a:off x="394181" y="1059785"/>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7401" y="1109999"/>
                    <a:ext cx="4937570" cy="1169551"/>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～猛暑から身を守るための熱中症対策～</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店頭</a:t>
                    </a:r>
                    <a:r>
                      <a:rPr kumimoji="1" lang="en-US" altLang="ja-JP" sz="1400" b="1" dirty="0">
                        <a:latin typeface="Meiryo UI" panose="020B0604030504040204" pitchFamily="50" charset="-128"/>
                        <a:ea typeface="Meiryo UI" panose="020B0604030504040204" pitchFamily="50" charset="-128"/>
                      </a:rPr>
                      <a:t>POP</a:t>
                    </a:r>
                    <a:r>
                      <a:rPr kumimoji="1" lang="ja-JP" altLang="en-US" sz="1400" b="1" dirty="0">
                        <a:latin typeface="Meiryo UI" panose="020B0604030504040204" pitchFamily="50" charset="-128"/>
                        <a:ea typeface="Meiryo UI" panose="020B0604030504040204" pitchFamily="50" charset="-128"/>
                      </a:rPr>
                      <a:t>やリーフレットを活用した熱中症の予防啓発</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・小売店を活用した</a:t>
                    </a:r>
                    <a:r>
                      <a:rPr kumimoji="1" lang="en-US" altLang="ja-JP" sz="900" dirty="0">
                        <a:latin typeface="Meiryo UI" panose="020B0604030504040204" pitchFamily="50" charset="-128"/>
                        <a:ea typeface="Meiryo UI" panose="020B0604030504040204" pitchFamily="50" charset="-128"/>
                      </a:rPr>
                      <a:t>POP</a:t>
                    </a:r>
                    <a:r>
                      <a:rPr kumimoji="1" lang="ja-JP" altLang="en-US" sz="900" dirty="0">
                        <a:latin typeface="Meiryo UI" panose="020B0604030504040204" pitchFamily="50" charset="-128"/>
                        <a:ea typeface="Meiryo UI" panose="020B0604030504040204" pitchFamily="50" charset="-128"/>
                      </a:rPr>
                      <a:t>やポスター・リーフレットの制作・配架により、熱中症の予防行動を啓発</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・「おおさかクールオアシスプロジェクト」の参画による涼しい場所の提供等を実施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・養護教諭や保健担当教員等への「熱中症対策アドバイザー講座」開催による熱中症啓発の推進</a:t>
                    </a:r>
                    <a:endParaRPr kumimoji="1" lang="en-US" altLang="ja-JP" sz="900" dirty="0">
                      <a:latin typeface="Meiryo UI" panose="020B0604030504040204" pitchFamily="50" charset="-128"/>
                      <a:ea typeface="Meiryo UI" panose="020B0604030504040204" pitchFamily="50" charset="-128"/>
                    </a:endParaRPr>
                  </a:p>
                </p:txBody>
              </p:sp>
            </p:grpSp>
            <p:pic>
              <p:nvPicPr>
                <p:cNvPr id="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250" y="2266367"/>
                  <a:ext cx="558871" cy="3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図 28"/>
                <p:cNvPicPr>
                  <a:picLocks noChangeAspect="1"/>
                </p:cNvPicPr>
                <p:nvPr/>
              </p:nvPicPr>
              <p:blipFill rotWithShape="1">
                <a:blip r:embed="rId4" cstate="hqprint">
                  <a:extLst>
                    <a:ext uri="{28A0092B-C50C-407E-A947-70E740481C1C}">
                      <a14:useLocalDpi xmlns:a14="http://schemas.microsoft.com/office/drawing/2010/main" val="0"/>
                    </a:ext>
                  </a:extLst>
                </a:blip>
                <a:srcRect l="6473" t="31667" r="13035" b="26905"/>
                <a:stretch/>
              </p:blipFill>
              <p:spPr>
                <a:xfrm>
                  <a:off x="3836126" y="2414839"/>
                  <a:ext cx="742084" cy="169849"/>
                </a:xfrm>
                <a:prstGeom prst="rect">
                  <a:avLst/>
                </a:prstGeom>
              </p:spPr>
            </p:pic>
            <p:pic>
              <p:nvPicPr>
                <p:cNvPr id="30" name="図 29"/>
                <p:cNvPicPr>
                  <a:picLocks noChangeAspect="1"/>
                </p:cNvPicPr>
                <p:nvPr/>
              </p:nvPicPr>
              <p:blipFill>
                <a:blip r:embed="rId5"/>
                <a:stretch>
                  <a:fillRect/>
                </a:stretch>
              </p:blipFill>
              <p:spPr>
                <a:xfrm>
                  <a:off x="805542" y="2361588"/>
                  <a:ext cx="766803" cy="226801"/>
                </a:xfrm>
                <a:prstGeom prst="rect">
                  <a:avLst/>
                </a:prstGeom>
              </p:spPr>
            </p:pic>
            <p:pic>
              <p:nvPicPr>
                <p:cNvPr id="31" name="図 30"/>
                <p:cNvPicPr>
                  <a:picLocks noChangeAspect="1"/>
                </p:cNvPicPr>
                <p:nvPr/>
              </p:nvPicPr>
              <p:blipFill>
                <a:blip r:embed="rId6"/>
                <a:stretch>
                  <a:fillRect/>
                </a:stretch>
              </p:blipFill>
              <p:spPr>
                <a:xfrm>
                  <a:off x="2867448" y="2386818"/>
                  <a:ext cx="955071" cy="219666"/>
                </a:xfrm>
                <a:prstGeom prst="rect">
                  <a:avLst/>
                </a:prstGeom>
              </p:spPr>
            </p:pic>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271" y="2287584"/>
                  <a:ext cx="469539" cy="359980"/>
                </a:xfrm>
                <a:prstGeom prst="rect">
                  <a:avLst/>
                </a:prstGeom>
              </p:spPr>
            </p:pic>
            <p:pic>
              <p:nvPicPr>
                <p:cNvPr id="33" name="図 32"/>
                <p:cNvPicPr>
                  <a:picLocks noChangeAspect="1"/>
                </p:cNvPicPr>
                <p:nvPr/>
              </p:nvPicPr>
              <p:blipFill rotWithShape="1">
                <a:blip r:embed="rId8"/>
                <a:srcRect l="6948" t="8393" r="7306"/>
                <a:stretch/>
              </p:blipFill>
              <p:spPr>
                <a:xfrm>
                  <a:off x="1581150" y="2374900"/>
                  <a:ext cx="615950" cy="237252"/>
                </a:xfrm>
                <a:prstGeom prst="rect">
                  <a:avLst/>
                </a:prstGeom>
              </p:spPr>
            </p:pic>
          </p:grpSp>
          <p:pic>
            <p:nvPicPr>
              <p:cNvPr id="7" name="図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272536" y="1141962"/>
                <a:ext cx="1919072" cy="1439304"/>
              </a:xfrm>
              <a:prstGeom prst="rect">
                <a:avLst/>
              </a:prstGeom>
            </p:spPr>
          </p:pic>
          <p:pic>
            <p:nvPicPr>
              <p:cNvPr id="12" name="図 1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345528" y="1425773"/>
                <a:ext cx="677438" cy="1193367"/>
              </a:xfrm>
              <a:prstGeom prst="rect">
                <a:avLst/>
              </a:prstGeom>
            </p:spPr>
          </p:pic>
        </p:grpSp>
        <p:pic>
          <p:nvPicPr>
            <p:cNvPr id="13" name="図 1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130079" y="1152983"/>
              <a:ext cx="1021524" cy="1446947"/>
            </a:xfrm>
            <a:prstGeom prst="rect">
              <a:avLst/>
            </a:prstGeom>
          </p:spPr>
        </p:pic>
      </p:grpSp>
      <p:grpSp>
        <p:nvGrpSpPr>
          <p:cNvPr id="26" name="グループ化 25"/>
          <p:cNvGrpSpPr/>
          <p:nvPr/>
        </p:nvGrpSpPr>
        <p:grpSpPr>
          <a:xfrm>
            <a:off x="394181" y="4442255"/>
            <a:ext cx="9173036" cy="1669641"/>
            <a:chOff x="394181" y="4442255"/>
            <a:chExt cx="9173036" cy="1669641"/>
          </a:xfrm>
        </p:grpSpPr>
        <p:grpSp>
          <p:nvGrpSpPr>
            <p:cNvPr id="16" name="グループ化 15"/>
            <p:cNvGrpSpPr/>
            <p:nvPr/>
          </p:nvGrpSpPr>
          <p:grpSpPr>
            <a:xfrm>
              <a:off x="394181" y="4448626"/>
              <a:ext cx="9173036" cy="1658474"/>
              <a:chOff x="394181" y="4448626"/>
              <a:chExt cx="9173036" cy="1658474"/>
            </a:xfrm>
          </p:grpSpPr>
          <p:grpSp>
            <p:nvGrpSpPr>
              <p:cNvPr id="45" name="グループ化 44"/>
              <p:cNvGrpSpPr/>
              <p:nvPr/>
            </p:nvGrpSpPr>
            <p:grpSpPr>
              <a:xfrm>
                <a:off x="880413" y="5753398"/>
                <a:ext cx="3326755" cy="341404"/>
                <a:chOff x="1236215" y="5688704"/>
                <a:chExt cx="3326755" cy="341404"/>
              </a:xfrm>
            </p:grpSpPr>
            <p:pic>
              <p:nvPicPr>
                <p:cNvPr id="54" name="図 53"/>
                <p:cNvPicPr>
                  <a:picLocks noChangeAspect="1"/>
                </p:cNvPicPr>
                <p:nvPr/>
              </p:nvPicPr>
              <p:blipFill>
                <a:blip r:embed="rId5"/>
                <a:stretch>
                  <a:fillRect/>
                </a:stretch>
              </p:blipFill>
              <p:spPr>
                <a:xfrm>
                  <a:off x="1236215" y="5805296"/>
                  <a:ext cx="690724" cy="204298"/>
                </a:xfrm>
                <a:prstGeom prst="rect">
                  <a:avLst/>
                </a:prstGeom>
              </p:spPr>
            </p:pic>
            <p:pic>
              <p:nvPicPr>
                <p:cNvPr id="59" name="図 58"/>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920832" y="5795611"/>
                  <a:ext cx="798423" cy="229835"/>
                </a:xfrm>
                <a:prstGeom prst="rect">
                  <a:avLst/>
                </a:prstGeom>
              </p:spPr>
            </p:pic>
            <p:pic>
              <p:nvPicPr>
                <p:cNvPr id="41" name="図 40"/>
                <p:cNvPicPr>
                  <a:picLocks noChangeAspect="1"/>
                </p:cNvPicPr>
                <p:nvPr/>
              </p:nvPicPr>
              <p:blipFill rotWithShape="1">
                <a:blip r:embed="rId13">
                  <a:extLst>
                    <a:ext uri="{28A0092B-C50C-407E-A947-70E740481C1C}">
                      <a14:useLocalDpi xmlns:a14="http://schemas.microsoft.com/office/drawing/2010/main" val="0"/>
                    </a:ext>
                  </a:extLst>
                </a:blip>
                <a:srcRect t="30001" b="29499"/>
                <a:stretch/>
              </p:blipFill>
              <p:spPr>
                <a:xfrm>
                  <a:off x="2742934" y="5809795"/>
                  <a:ext cx="543982" cy="220313"/>
                </a:xfrm>
                <a:prstGeom prst="rect">
                  <a:avLst/>
                </a:prstGeom>
              </p:spPr>
            </p:pic>
            <p:pic>
              <p:nvPicPr>
                <p:cNvPr id="42" name="図 41"/>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3919417" y="5766328"/>
                  <a:ext cx="643553" cy="253082"/>
                </a:xfrm>
                <a:prstGeom prst="rect">
                  <a:avLst/>
                </a:prstGeom>
              </p:spPr>
            </p:pic>
            <p:pic>
              <p:nvPicPr>
                <p:cNvPr id="43" name="図 4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04326" y="5688704"/>
                  <a:ext cx="583531" cy="330667"/>
                </a:xfrm>
                <a:prstGeom prst="rect">
                  <a:avLst/>
                </a:prstGeom>
              </p:spPr>
            </p:pic>
          </p:grpSp>
          <p:grpSp>
            <p:nvGrpSpPr>
              <p:cNvPr id="6" name="グループ化 5"/>
              <p:cNvGrpSpPr/>
              <p:nvPr/>
            </p:nvGrpSpPr>
            <p:grpSpPr>
              <a:xfrm>
                <a:off x="394181" y="4448626"/>
                <a:ext cx="9173036" cy="1658474"/>
                <a:chOff x="394181" y="4448626"/>
                <a:chExt cx="9173036" cy="1658474"/>
              </a:xfrm>
            </p:grpSpPr>
            <p:grpSp>
              <p:nvGrpSpPr>
                <p:cNvPr id="21" name="グループ化 20"/>
                <p:cNvGrpSpPr/>
                <p:nvPr/>
              </p:nvGrpSpPr>
              <p:grpSpPr>
                <a:xfrm>
                  <a:off x="394181" y="4448626"/>
                  <a:ext cx="9173036" cy="1658474"/>
                  <a:chOff x="394181" y="2794000"/>
                  <a:chExt cx="9173036" cy="1658474"/>
                </a:xfrm>
              </p:grpSpPr>
              <p:sp>
                <p:nvSpPr>
                  <p:cNvPr id="49" name="角丸四角形 48"/>
                  <p:cNvSpPr/>
                  <p:nvPr/>
                </p:nvSpPr>
                <p:spPr>
                  <a:xfrm>
                    <a:off x="394181" y="2794000"/>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07400" y="2865108"/>
                    <a:ext cx="5123518"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～いきいきと長く活躍できる「</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歳若返り」をめざして～</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商業施設や</a:t>
                    </a:r>
                    <a:r>
                      <a:rPr kumimoji="1" lang="en-US" altLang="ja-JP" sz="1400" b="1" dirty="0">
                        <a:latin typeface="Meiryo UI" panose="020B0604030504040204" pitchFamily="50" charset="-128"/>
                        <a:ea typeface="Meiryo UI" panose="020B0604030504040204" pitchFamily="50" charset="-128"/>
                      </a:rPr>
                      <a:t>Twitter</a:t>
                    </a:r>
                    <a:r>
                      <a:rPr kumimoji="1" lang="ja-JP" altLang="en-US" sz="1400" b="1" dirty="0">
                        <a:latin typeface="Meiryo UI" panose="020B0604030504040204" pitchFamily="50" charset="-128"/>
                        <a:ea typeface="Meiryo UI" panose="020B0604030504040204" pitchFamily="50" charset="-128"/>
                      </a:rPr>
                      <a:t>等での「</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歳若返り」の情報発信</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・府内の商業施設において、府民の「</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歳若返り」につながる取組みを紹介するイベント・ブース出展を実施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Twitter</a:t>
                    </a:r>
                    <a:r>
                      <a:rPr kumimoji="1" lang="ja-JP" altLang="en-US" sz="900" dirty="0">
                        <a:latin typeface="Meiryo UI" panose="020B0604030504040204" pitchFamily="50" charset="-128"/>
                        <a:ea typeface="Meiryo UI" panose="020B0604030504040204" pitchFamily="50" charset="-128"/>
                      </a:rPr>
                      <a:t>において、キャンペーンや管理栄養士から食事への助言を得る企画を実施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歳若返り」の認知を広め、取組みの促進を図るためのポスターを制作</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イベント</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実施回数：６回　来場者数：のべ約</a:t>
                    </a:r>
                    <a:r>
                      <a:rPr kumimoji="1" lang="en-US" altLang="ja-JP" sz="900" dirty="0">
                        <a:latin typeface="Meiryo UI" panose="020B0604030504040204" pitchFamily="50" charset="-128"/>
                        <a:ea typeface="Meiryo UI" panose="020B0604030504040204" pitchFamily="50" charset="-128"/>
                      </a:rPr>
                      <a:t>760</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936769" y="4046620"/>
                    <a:ext cx="184731" cy="230832"/>
                  </a:xfrm>
                  <a:prstGeom prst="rect">
                    <a:avLst/>
                  </a:prstGeom>
                  <a:noFill/>
                </p:spPr>
                <p:txBody>
                  <a:bodyPr wrap="none" rtlCol="0">
                    <a:spAutoFit/>
                  </a:bodyPr>
                  <a:lstStyle/>
                  <a:p>
                    <a:pPr>
                      <a:spcBef>
                        <a:spcPts val="300"/>
                      </a:spcBef>
                    </a:pPr>
                    <a:endParaRPr kumimoji="1" lang="en-US" altLang="ja-JP" sz="900" dirty="0">
                      <a:latin typeface="Meiryo UI" panose="020B0604030504040204" pitchFamily="50" charset="-128"/>
                      <a:ea typeface="Meiryo UI" panose="020B0604030504040204" pitchFamily="50" charset="-128"/>
                    </a:endParaRPr>
                  </a:p>
                </p:txBody>
              </p:sp>
            </p:grpSp>
            <p:pic>
              <p:nvPicPr>
                <p:cNvPr id="47" name="図 46"/>
                <p:cNvPicPr>
                  <a:picLocks noChangeAspect="1"/>
                </p:cNvPicPr>
                <p:nvPr/>
              </p:nvPicPr>
              <p:blipFill rotWithShape="1">
                <a:blip r:embed="rId16" cstate="print">
                  <a:extLst>
                    <a:ext uri="{28A0092B-C50C-407E-A947-70E740481C1C}">
                      <a14:useLocalDpi xmlns:a14="http://schemas.microsoft.com/office/drawing/2010/main" val="0"/>
                    </a:ext>
                  </a:extLst>
                </a:blip>
                <a:srcRect l="2481" t="45556" r="1525"/>
                <a:stretch/>
              </p:blipFill>
              <p:spPr>
                <a:xfrm>
                  <a:off x="7701860" y="4519734"/>
                  <a:ext cx="1527342" cy="1521829"/>
                </a:xfrm>
                <a:prstGeom prst="rect">
                  <a:avLst/>
                </a:prstGeom>
              </p:spPr>
            </p:pic>
            <p:pic>
              <p:nvPicPr>
                <p:cNvPr id="48" name="図 47"/>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800842" y="4558758"/>
                  <a:ext cx="1831093" cy="1373320"/>
                </a:xfrm>
                <a:prstGeom prst="rect">
                  <a:avLst/>
                </a:prstGeom>
              </p:spPr>
            </p:pic>
          </p:grpSp>
        </p:grpSp>
        <p:sp>
          <p:nvSpPr>
            <p:cNvPr id="61" name="角丸四角形 25"/>
            <p:cNvSpPr/>
            <p:nvPr/>
          </p:nvSpPr>
          <p:spPr>
            <a:xfrm>
              <a:off x="394908" y="4442255"/>
              <a:ext cx="272667" cy="166964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394181" y="2718239"/>
            <a:ext cx="9173036" cy="1675031"/>
            <a:chOff x="394181" y="2718239"/>
            <a:chExt cx="9173036" cy="1675031"/>
          </a:xfrm>
        </p:grpSpPr>
        <p:grpSp>
          <p:nvGrpSpPr>
            <p:cNvPr id="44" name="グループ化 43"/>
            <p:cNvGrpSpPr/>
            <p:nvPr/>
          </p:nvGrpSpPr>
          <p:grpSpPr>
            <a:xfrm>
              <a:off x="394181" y="2726745"/>
              <a:ext cx="9173036" cy="1658474"/>
              <a:chOff x="394181" y="2726745"/>
              <a:chExt cx="9173036" cy="1658474"/>
            </a:xfrm>
          </p:grpSpPr>
          <p:grpSp>
            <p:nvGrpSpPr>
              <p:cNvPr id="5" name="グループ化 4"/>
              <p:cNvGrpSpPr/>
              <p:nvPr/>
            </p:nvGrpSpPr>
            <p:grpSpPr>
              <a:xfrm>
                <a:off x="394181" y="2726745"/>
                <a:ext cx="9173036" cy="1658474"/>
                <a:chOff x="394181" y="2726745"/>
                <a:chExt cx="9173036" cy="1658474"/>
              </a:xfrm>
            </p:grpSpPr>
            <p:grpSp>
              <p:nvGrpSpPr>
                <p:cNvPr id="20" name="グループ化 19"/>
                <p:cNvGrpSpPr/>
                <p:nvPr/>
              </p:nvGrpSpPr>
              <p:grpSpPr>
                <a:xfrm>
                  <a:off x="394181" y="2726745"/>
                  <a:ext cx="9173036" cy="1658474"/>
                  <a:chOff x="394181" y="4512327"/>
                  <a:chExt cx="9173036" cy="1658474"/>
                </a:xfrm>
              </p:grpSpPr>
              <p:sp>
                <p:nvSpPr>
                  <p:cNvPr id="50" name="角丸四角形 49"/>
                  <p:cNvSpPr/>
                  <p:nvPr/>
                </p:nvSpPr>
                <p:spPr>
                  <a:xfrm>
                    <a:off x="394181" y="4512327"/>
                    <a:ext cx="9173036" cy="1658474"/>
                  </a:xfrm>
                  <a:prstGeom prst="roundRect">
                    <a:avLst/>
                  </a:prstGeom>
                  <a:noFill/>
                  <a:ln w="19050">
                    <a:solidFill>
                      <a:srgbClr val="11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07400" y="4557017"/>
                    <a:ext cx="5112297" cy="1346522"/>
                  </a:xfrm>
                  <a:prstGeom prst="rect">
                    <a:avLst/>
                  </a:prstGeom>
                  <a:noFill/>
                </p:spPr>
                <p:txBody>
                  <a:bodyPr wrap="none" rtlCol="0">
                    <a:spAutoFit/>
                  </a:bodyPr>
                  <a:lstStyle/>
                  <a:p>
                    <a:pPr>
                      <a:spcBef>
                        <a:spcPts val="300"/>
                      </a:spcBef>
                    </a:pPr>
                    <a:r>
                      <a:rPr kumimoji="1" lang="ja-JP" altLang="en-US" sz="1400" b="1" dirty="0">
                        <a:latin typeface="Meiryo UI" panose="020B0604030504040204" pitchFamily="50" charset="-128"/>
                        <a:ea typeface="Meiryo UI" panose="020B0604030504040204" pitchFamily="50" charset="-128"/>
                      </a:rPr>
                      <a:t>～府民の健康づくり活動「健活</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」の推進～</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b="1" dirty="0">
                        <a:latin typeface="Meiryo UI" panose="020B0604030504040204" pitchFamily="50" charset="-128"/>
                        <a:ea typeface="Meiryo UI" panose="020B0604030504040204" pitchFamily="50" charset="-128"/>
                      </a:rPr>
                      <a:t>　「みんなでやるで！健活</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」キャンペーンの実施</a:t>
                    </a:r>
                    <a:endParaRPr kumimoji="1" lang="en-US" altLang="ja-JP" sz="1400" b="1"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・健活</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の取り組みを積極的に推進するキャンペーンを実施し府民の生活習慣の改善や生活習慣病の</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予防等を促進するため、①対象商品の売上げの一部を「がん対策基金」へ寄附 ②「健康フェア」の実施</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・「健康フェア」では推定野菜摂取量等の測定や管理栄養士等からの生活習慣改善アドバイス等、</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　  健活</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の普及啓発を実施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健康フェア</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実施回数：４回　参加者数：のべ</a:t>
                    </a:r>
                    <a:r>
                      <a:rPr kumimoji="1" lang="en-US" altLang="ja-JP" sz="900" dirty="0">
                        <a:latin typeface="Meiryo UI" panose="020B0604030504040204" pitchFamily="50" charset="-128"/>
                        <a:ea typeface="Meiryo UI" panose="020B0604030504040204" pitchFamily="50" charset="-128"/>
                      </a:rPr>
                      <a:t>247</a:t>
                    </a:r>
                    <a:r>
                      <a:rPr kumimoji="1" lang="ja-JP" altLang="en-US" sz="900" dirty="0">
                        <a:latin typeface="Meiryo UI" panose="020B0604030504040204" pitchFamily="50" charset="-128"/>
                        <a:ea typeface="Meiryo UI" panose="020B0604030504040204" pitchFamily="50" charset="-128"/>
                      </a:rPr>
                      <a:t>名</a:t>
                    </a:r>
                    <a:endParaRPr kumimoji="1" lang="en-US" altLang="ja-JP" sz="900" dirty="0">
                      <a:latin typeface="Meiryo UI" panose="020B0604030504040204" pitchFamily="50" charset="-128"/>
                      <a:ea typeface="Meiryo UI" panose="020B0604030504040204" pitchFamily="50" charset="-128"/>
                    </a:endParaRPr>
                  </a:p>
                </p:txBody>
              </p:sp>
            </p:grpSp>
            <p:pic>
              <p:nvPicPr>
                <p:cNvPr id="35" name="図 34"/>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836613" y="4106497"/>
                  <a:ext cx="797131" cy="266279"/>
                </a:xfrm>
                <a:prstGeom prst="rect">
                  <a:avLst/>
                </a:prstGeom>
              </p:spPr>
            </p:pic>
            <p:sp>
              <p:nvSpPr>
                <p:cNvPr id="37" name="テキスト ボックス 36"/>
                <p:cNvSpPr txBox="1"/>
                <p:nvPr/>
              </p:nvSpPr>
              <p:spPr>
                <a:xfrm>
                  <a:off x="1569366" y="4062460"/>
                  <a:ext cx="333746" cy="307777"/>
                </a:xfrm>
                <a:prstGeom prst="rect">
                  <a:avLst/>
                </a:prstGeom>
                <a:noFill/>
              </p:spPr>
              <p:txBody>
                <a:bodyPr wrap="non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a:blip r:embed="rId6"/>
                <a:stretch>
                  <a:fillRect/>
                </a:stretch>
              </p:blipFill>
              <p:spPr>
                <a:xfrm>
                  <a:off x="2746405" y="4106497"/>
                  <a:ext cx="1066253" cy="245238"/>
                </a:xfrm>
                <a:prstGeom prst="rect">
                  <a:avLst/>
                </a:prstGeom>
              </p:spPr>
            </p:pic>
            <p:sp>
              <p:nvSpPr>
                <p:cNvPr id="40" name="テキスト ボックス 39"/>
                <p:cNvSpPr txBox="1"/>
                <p:nvPr/>
              </p:nvSpPr>
              <p:spPr>
                <a:xfrm>
                  <a:off x="2488185" y="4069951"/>
                  <a:ext cx="258220" cy="307777"/>
                </a:xfrm>
                <a:prstGeom prst="rect">
                  <a:avLst/>
                </a:prstGeom>
                <a:noFill/>
              </p:spPr>
              <p:txBody>
                <a:bodyPr wrap="square" rtlCol="0">
                  <a:spAutoFit/>
                </a:bodyPr>
                <a:lstStyle/>
                <a:p>
                  <a:pPr>
                    <a:spcBef>
                      <a:spcPts val="300"/>
                    </a:spcBef>
                  </a:pPr>
                  <a:r>
                    <a:rPr kumimoji="1" lang="en-US" altLang="ja-JP" sz="1400" b="1"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846963" y="4111769"/>
                  <a:ext cx="705742" cy="208674"/>
                </a:xfrm>
                <a:prstGeom prst="rect">
                  <a:avLst/>
                </a:prstGeom>
              </p:spPr>
            </p:pic>
          </p:grpSp>
          <p:pic>
            <p:nvPicPr>
              <p:cNvPr id="32" name="図 31"/>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6948438" y="2864129"/>
                <a:ext cx="2428325" cy="1365933"/>
              </a:xfrm>
              <a:prstGeom prst="rect">
                <a:avLst/>
              </a:prstGeom>
            </p:spPr>
          </p:pic>
          <p:pic>
            <p:nvPicPr>
              <p:cNvPr id="34" name="図 33"/>
              <p:cNvPicPr>
                <a:picLocks noChangeAspect="1"/>
              </p:cNvPicPr>
              <p:nvPr/>
            </p:nvPicPr>
            <p:blipFill rotWithShape="1">
              <a:blip r:embed="rId21" cstate="hqprint">
                <a:extLst>
                  <a:ext uri="{28A0092B-C50C-407E-A947-70E740481C1C}">
                    <a14:useLocalDpi xmlns:a14="http://schemas.microsoft.com/office/drawing/2010/main" val="0"/>
                  </a:ext>
                </a:extLst>
              </a:blip>
              <a:srcRect t="206" r="12561" b="16307"/>
              <a:stretch/>
            </p:blipFill>
            <p:spPr>
              <a:xfrm>
                <a:off x="5754640" y="2864129"/>
                <a:ext cx="1073182" cy="1365933"/>
              </a:xfrm>
              <a:prstGeom prst="rect">
                <a:avLst/>
              </a:prstGeom>
            </p:spPr>
          </p:pic>
        </p:grpSp>
        <p:sp>
          <p:nvSpPr>
            <p:cNvPr id="63" name="角丸四角形 25"/>
            <p:cNvSpPr/>
            <p:nvPr/>
          </p:nvSpPr>
          <p:spPr>
            <a:xfrm>
              <a:off x="397765" y="2718239"/>
              <a:ext cx="272667" cy="1675031"/>
            </a:xfrm>
            <a:custGeom>
              <a:avLst/>
              <a:gdLst>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55601 w 333600"/>
                <a:gd name="connsiteY6" fmla="*/ 1656651 h 1656651"/>
                <a:gd name="connsiteX7" fmla="*/ 0 w 333600"/>
                <a:gd name="connsiteY7" fmla="*/ 1601050 h 1656651"/>
                <a:gd name="connsiteX8" fmla="*/ 0 w 333600"/>
                <a:gd name="connsiteY8" fmla="*/ 55601 h 1656651"/>
                <a:gd name="connsiteX0" fmla="*/ 0 w 333600"/>
                <a:gd name="connsiteY0" fmla="*/ 55601 h 1656651"/>
                <a:gd name="connsiteX1" fmla="*/ 55601 w 333600"/>
                <a:gd name="connsiteY1" fmla="*/ 0 h 1656651"/>
                <a:gd name="connsiteX2" fmla="*/ 277999 w 333600"/>
                <a:gd name="connsiteY2" fmla="*/ 0 h 1656651"/>
                <a:gd name="connsiteX3" fmla="*/ 333600 w 333600"/>
                <a:gd name="connsiteY3" fmla="*/ 55601 h 1656651"/>
                <a:gd name="connsiteX4" fmla="*/ 333600 w 333600"/>
                <a:gd name="connsiteY4" fmla="*/ 1601050 h 1656651"/>
                <a:gd name="connsiteX5" fmla="*/ 277999 w 333600"/>
                <a:gd name="connsiteY5" fmla="*/ 1656651 h 1656651"/>
                <a:gd name="connsiteX6" fmla="*/ 96876 w 333600"/>
                <a:gd name="connsiteY6" fmla="*/ 1615376 h 1656651"/>
                <a:gd name="connsiteX7" fmla="*/ 0 w 333600"/>
                <a:gd name="connsiteY7" fmla="*/ 1601050 h 1656651"/>
                <a:gd name="connsiteX8" fmla="*/ 0 w 333600"/>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00051 w 336775"/>
                <a:gd name="connsiteY6" fmla="*/ 161537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3175 w 336775"/>
                <a:gd name="connsiteY0" fmla="*/ 55601 h 1656651"/>
                <a:gd name="connsiteX1" fmla="*/ 58776 w 336775"/>
                <a:gd name="connsiteY1" fmla="*/ 0 h 1656651"/>
                <a:gd name="connsiteX2" fmla="*/ 281174 w 336775"/>
                <a:gd name="connsiteY2" fmla="*/ 0 h 1656651"/>
                <a:gd name="connsiteX3" fmla="*/ 336775 w 336775"/>
                <a:gd name="connsiteY3" fmla="*/ 55601 h 1656651"/>
                <a:gd name="connsiteX4" fmla="*/ 336775 w 336775"/>
                <a:gd name="connsiteY4" fmla="*/ 1601050 h 1656651"/>
                <a:gd name="connsiteX5" fmla="*/ 281174 w 336775"/>
                <a:gd name="connsiteY5" fmla="*/ 1656651 h 1656651"/>
                <a:gd name="connsiteX6" fmla="*/ 112751 w 336775"/>
                <a:gd name="connsiteY6" fmla="*/ 1596326 h 1656651"/>
                <a:gd name="connsiteX7" fmla="*/ 0 w 336775"/>
                <a:gd name="connsiteY7" fmla="*/ 1413725 h 1656651"/>
                <a:gd name="connsiteX8" fmla="*/ 3175 w 336775"/>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92 w 333692"/>
                <a:gd name="connsiteY0" fmla="*/ 55601 h 1656651"/>
                <a:gd name="connsiteX1" fmla="*/ 55693 w 333692"/>
                <a:gd name="connsiteY1" fmla="*/ 0 h 1656651"/>
                <a:gd name="connsiteX2" fmla="*/ 278091 w 333692"/>
                <a:gd name="connsiteY2" fmla="*/ 0 h 1656651"/>
                <a:gd name="connsiteX3" fmla="*/ 333692 w 333692"/>
                <a:gd name="connsiteY3" fmla="*/ 55601 h 1656651"/>
                <a:gd name="connsiteX4" fmla="*/ 333692 w 333692"/>
                <a:gd name="connsiteY4" fmla="*/ 1601050 h 1656651"/>
                <a:gd name="connsiteX5" fmla="*/ 278091 w 333692"/>
                <a:gd name="connsiteY5" fmla="*/ 1656651 h 1656651"/>
                <a:gd name="connsiteX6" fmla="*/ 109668 w 333692"/>
                <a:gd name="connsiteY6" fmla="*/ 1596326 h 1656651"/>
                <a:gd name="connsiteX7" fmla="*/ 6442 w 333692"/>
                <a:gd name="connsiteY7" fmla="*/ 1413725 h 1656651"/>
                <a:gd name="connsiteX8" fmla="*/ 92 w 333692"/>
                <a:gd name="connsiteY8" fmla="*/ 55601 h 1656651"/>
                <a:gd name="connsiteX0" fmla="*/ 168 w 330593"/>
                <a:gd name="connsiteY0" fmla="*/ 239751 h 1656651"/>
                <a:gd name="connsiteX1" fmla="*/ 52594 w 330593"/>
                <a:gd name="connsiteY1" fmla="*/ 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7499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103394 w 330593"/>
                <a:gd name="connsiteY1" fmla="*/ 635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9751 h 1656651"/>
                <a:gd name="connsiteX1" fmla="*/ 83619 w 330593"/>
                <a:gd name="connsiteY1" fmla="*/ 114300 h 1656651"/>
                <a:gd name="connsiteX2" fmla="*/ 268642 w 330593"/>
                <a:gd name="connsiteY2" fmla="*/ 0 h 1656651"/>
                <a:gd name="connsiteX3" fmla="*/ 330593 w 330593"/>
                <a:gd name="connsiteY3" fmla="*/ 55601 h 1656651"/>
                <a:gd name="connsiteX4" fmla="*/ 330593 w 330593"/>
                <a:gd name="connsiteY4" fmla="*/ 1601050 h 1656651"/>
                <a:gd name="connsiteX5" fmla="*/ 274992 w 330593"/>
                <a:gd name="connsiteY5" fmla="*/ 1656651 h 1656651"/>
                <a:gd name="connsiteX6" fmla="*/ 106569 w 330593"/>
                <a:gd name="connsiteY6" fmla="*/ 1596326 h 1656651"/>
                <a:gd name="connsiteX7" fmla="*/ 3343 w 330593"/>
                <a:gd name="connsiteY7" fmla="*/ 1413725 h 1656651"/>
                <a:gd name="connsiteX8" fmla="*/ 168 w 330593"/>
                <a:gd name="connsiteY8" fmla="*/ 239751 h 1656651"/>
                <a:gd name="connsiteX0" fmla="*/ 168 w 330593"/>
                <a:gd name="connsiteY0" fmla="*/ 230226 h 1647126"/>
                <a:gd name="connsiteX1" fmla="*/ 83619 w 330593"/>
                <a:gd name="connsiteY1" fmla="*/ 104775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68 w 330593"/>
                <a:gd name="connsiteY0" fmla="*/ 230226 h 1647126"/>
                <a:gd name="connsiteX1" fmla="*/ 113281 w 330593"/>
                <a:gd name="connsiteY1" fmla="*/ 82550 h 1647126"/>
                <a:gd name="connsiteX2" fmla="*/ 288416 w 330593"/>
                <a:gd name="connsiteY2" fmla="*/ 0 h 1647126"/>
                <a:gd name="connsiteX3" fmla="*/ 330593 w 330593"/>
                <a:gd name="connsiteY3" fmla="*/ 46076 h 1647126"/>
                <a:gd name="connsiteX4" fmla="*/ 330593 w 330593"/>
                <a:gd name="connsiteY4" fmla="*/ 1591525 h 1647126"/>
                <a:gd name="connsiteX5" fmla="*/ 274992 w 330593"/>
                <a:gd name="connsiteY5" fmla="*/ 1647126 h 1647126"/>
                <a:gd name="connsiteX6" fmla="*/ 106569 w 330593"/>
                <a:gd name="connsiteY6" fmla="*/ 1586801 h 1647126"/>
                <a:gd name="connsiteX7" fmla="*/ 3343 w 330593"/>
                <a:gd name="connsiteY7" fmla="*/ 1404200 h 1647126"/>
                <a:gd name="connsiteX8" fmla="*/ 168 w 330593"/>
                <a:gd name="connsiteY8" fmla="*/ 230226 h 1647126"/>
                <a:gd name="connsiteX0" fmla="*/ 142 w 330567"/>
                <a:gd name="connsiteY0" fmla="*/ 230226 h 1647126"/>
                <a:gd name="connsiteX1" fmla="*/ 113255 w 330567"/>
                <a:gd name="connsiteY1" fmla="*/ 82550 h 1647126"/>
                <a:gd name="connsiteX2" fmla="*/ 288390 w 330567"/>
                <a:gd name="connsiteY2" fmla="*/ 0 h 1647126"/>
                <a:gd name="connsiteX3" fmla="*/ 330567 w 330567"/>
                <a:gd name="connsiteY3" fmla="*/ 46076 h 1647126"/>
                <a:gd name="connsiteX4" fmla="*/ 330567 w 330567"/>
                <a:gd name="connsiteY4" fmla="*/ 1591525 h 1647126"/>
                <a:gd name="connsiteX5" fmla="*/ 274966 w 330567"/>
                <a:gd name="connsiteY5" fmla="*/ 1647126 h 1647126"/>
                <a:gd name="connsiteX6" fmla="*/ 121374 w 330567"/>
                <a:gd name="connsiteY6" fmla="*/ 1548701 h 1647126"/>
                <a:gd name="connsiteX7" fmla="*/ 3317 w 330567"/>
                <a:gd name="connsiteY7" fmla="*/ 1404200 h 1647126"/>
                <a:gd name="connsiteX8" fmla="*/ 142 w 330567"/>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0565"/>
                <a:gd name="connsiteY0" fmla="*/ 230226 h 1647126"/>
                <a:gd name="connsiteX1" fmla="*/ 113253 w 330565"/>
                <a:gd name="connsiteY1" fmla="*/ 82550 h 1647126"/>
                <a:gd name="connsiteX2" fmla="*/ 288388 w 330565"/>
                <a:gd name="connsiteY2" fmla="*/ 0 h 1647126"/>
                <a:gd name="connsiteX3" fmla="*/ 330565 w 330565"/>
                <a:gd name="connsiteY3" fmla="*/ 46076 h 1647126"/>
                <a:gd name="connsiteX4" fmla="*/ 330565 w 330565"/>
                <a:gd name="connsiteY4" fmla="*/ 1591525 h 1647126"/>
                <a:gd name="connsiteX5" fmla="*/ 274964 w 330565"/>
                <a:gd name="connsiteY5" fmla="*/ 1647126 h 1647126"/>
                <a:gd name="connsiteX6" fmla="*/ 121371 w 330565"/>
                <a:gd name="connsiteY6" fmla="*/ 1558226 h 1647126"/>
                <a:gd name="connsiteX7" fmla="*/ 3315 w 330565"/>
                <a:gd name="connsiteY7" fmla="*/ 1404200 h 1647126"/>
                <a:gd name="connsiteX8" fmla="*/ 140 w 330565"/>
                <a:gd name="connsiteY8" fmla="*/ 230226 h 1647126"/>
                <a:gd name="connsiteX0" fmla="*/ 140 w 339853"/>
                <a:gd name="connsiteY0" fmla="*/ 230226 h 1631251"/>
                <a:gd name="connsiteX1" fmla="*/ 113253 w 339853"/>
                <a:gd name="connsiteY1" fmla="*/ 82550 h 1631251"/>
                <a:gd name="connsiteX2" fmla="*/ 288388 w 339853"/>
                <a:gd name="connsiteY2" fmla="*/ 0 h 1631251"/>
                <a:gd name="connsiteX3" fmla="*/ 330565 w 339853"/>
                <a:gd name="connsiteY3" fmla="*/ 46076 h 1631251"/>
                <a:gd name="connsiteX4" fmla="*/ 330565 w 339853"/>
                <a:gd name="connsiteY4" fmla="*/ 1591525 h 1631251"/>
                <a:gd name="connsiteX5" fmla="*/ 324401 w 339853"/>
                <a:gd name="connsiteY5" fmla="*/ 1631251 h 1631251"/>
                <a:gd name="connsiteX6" fmla="*/ 121371 w 339853"/>
                <a:gd name="connsiteY6" fmla="*/ 1558226 h 1631251"/>
                <a:gd name="connsiteX7" fmla="*/ 3315 w 339853"/>
                <a:gd name="connsiteY7" fmla="*/ 1404200 h 1631251"/>
                <a:gd name="connsiteX8" fmla="*/ 140 w 339853"/>
                <a:gd name="connsiteY8" fmla="*/ 230226 h 1631251"/>
                <a:gd name="connsiteX0" fmla="*/ 140 w 330831"/>
                <a:gd name="connsiteY0" fmla="*/ 230226 h 1631251"/>
                <a:gd name="connsiteX1" fmla="*/ 113253 w 330831"/>
                <a:gd name="connsiteY1" fmla="*/ 82550 h 1631251"/>
                <a:gd name="connsiteX2" fmla="*/ 288388 w 330831"/>
                <a:gd name="connsiteY2" fmla="*/ 0 h 1631251"/>
                <a:gd name="connsiteX3" fmla="*/ 330565 w 330831"/>
                <a:gd name="connsiteY3" fmla="*/ 46076 h 1631251"/>
                <a:gd name="connsiteX4" fmla="*/ 330565 w 330831"/>
                <a:gd name="connsiteY4" fmla="*/ 1591525 h 1631251"/>
                <a:gd name="connsiteX5" fmla="*/ 304626 w 330831"/>
                <a:gd name="connsiteY5" fmla="*/ 1631251 h 1631251"/>
                <a:gd name="connsiteX6" fmla="*/ 121371 w 330831"/>
                <a:gd name="connsiteY6" fmla="*/ 1558226 h 1631251"/>
                <a:gd name="connsiteX7" fmla="*/ 3315 w 330831"/>
                <a:gd name="connsiteY7" fmla="*/ 1404200 h 1631251"/>
                <a:gd name="connsiteX8" fmla="*/ 140 w 330831"/>
                <a:gd name="connsiteY8" fmla="*/ 230226 h 1631251"/>
                <a:gd name="connsiteX0" fmla="*/ 140 w 330833"/>
                <a:gd name="connsiteY0" fmla="*/ 230226 h 1631251"/>
                <a:gd name="connsiteX1" fmla="*/ 113253 w 330833"/>
                <a:gd name="connsiteY1" fmla="*/ 82550 h 1631251"/>
                <a:gd name="connsiteX2" fmla="*/ 288388 w 330833"/>
                <a:gd name="connsiteY2" fmla="*/ 0 h 1631251"/>
                <a:gd name="connsiteX3" fmla="*/ 330565 w 330833"/>
                <a:gd name="connsiteY3" fmla="*/ 46076 h 1631251"/>
                <a:gd name="connsiteX4" fmla="*/ 330565 w 330833"/>
                <a:gd name="connsiteY4" fmla="*/ 1591525 h 1631251"/>
                <a:gd name="connsiteX5" fmla="*/ 304626 w 330833"/>
                <a:gd name="connsiteY5" fmla="*/ 1631251 h 1631251"/>
                <a:gd name="connsiteX6" fmla="*/ 121371 w 330833"/>
                <a:gd name="connsiteY6" fmla="*/ 1558226 h 1631251"/>
                <a:gd name="connsiteX7" fmla="*/ 3315 w 330833"/>
                <a:gd name="connsiteY7" fmla="*/ 1404200 h 1631251"/>
                <a:gd name="connsiteX8" fmla="*/ 140 w 330833"/>
                <a:gd name="connsiteY8" fmla="*/ 230226 h 16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33" h="1631251">
                  <a:moveTo>
                    <a:pt x="140" y="230226"/>
                  </a:moveTo>
                  <a:cubicBezTo>
                    <a:pt x="140" y="199518"/>
                    <a:pt x="82545" y="82550"/>
                    <a:pt x="113253" y="82550"/>
                  </a:cubicBezTo>
                  <a:cubicBezTo>
                    <a:pt x="165870" y="42333"/>
                    <a:pt x="228014" y="14817"/>
                    <a:pt x="288388" y="0"/>
                  </a:cubicBezTo>
                  <a:cubicBezTo>
                    <a:pt x="319096" y="0"/>
                    <a:pt x="330565" y="15368"/>
                    <a:pt x="330565" y="46076"/>
                  </a:cubicBezTo>
                  <a:lnTo>
                    <a:pt x="330565" y="1591525"/>
                  </a:lnTo>
                  <a:cubicBezTo>
                    <a:pt x="330565" y="1622233"/>
                    <a:pt x="335334" y="1631251"/>
                    <a:pt x="304626" y="1631251"/>
                  </a:cubicBezTo>
                  <a:cubicBezTo>
                    <a:pt x="215663" y="1631251"/>
                    <a:pt x="183166" y="1589976"/>
                    <a:pt x="121371" y="1558226"/>
                  </a:cubicBezTo>
                  <a:cubicBezTo>
                    <a:pt x="90663" y="1558226"/>
                    <a:pt x="-18910" y="1434908"/>
                    <a:pt x="3315" y="1404200"/>
                  </a:cubicBezTo>
                  <a:cubicBezTo>
                    <a:pt x="4373" y="951492"/>
                    <a:pt x="-918" y="682934"/>
                    <a:pt x="140" y="230226"/>
                  </a:cubicBezTo>
                  <a:close/>
                </a:path>
              </a:pathLst>
            </a:custGeom>
            <a:solidFill>
              <a:srgbClr val="11A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規</a:t>
              </a:r>
              <a:endParaRPr kumimoji="1" lang="en-US" altLang="ja-JP" sz="1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209453265"/>
      </p:ext>
    </p:extLst>
  </p:cSld>
  <p:clrMapOvr>
    <a:masterClrMapping/>
  </p:clrMapOvr>
</p:sld>
</file>

<file path=ppt/theme/theme1.xml><?xml version="1.0" encoding="utf-8"?>
<a:theme xmlns:a="http://schemas.openxmlformats.org/drawingml/2006/main" name="Office テーマ">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81_TF78455520.potx" id="{6979FCD6-F55A-4BC0-AB21-D73A0A1C55DA}" vid="{D577912A-D538-44E8-94F5-74701B60C77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24Slides のプロジェクト分析</Template>
  <TotalTime>0</TotalTime>
  <Words>5051</Words>
  <Application>Microsoft Office PowerPoint</Application>
  <PresentationFormat>A4 210 x 297 mm</PresentationFormat>
  <Paragraphs>531</Paragraphs>
  <Slides>18</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18</vt:i4>
      </vt:variant>
    </vt:vector>
  </HeadingPairs>
  <TitlesOfParts>
    <vt:vector size="28" baseType="lpstr">
      <vt:lpstr>BIZ UDゴシック</vt:lpstr>
      <vt:lpstr>Meiryo UI</vt:lpstr>
      <vt:lpstr>游ゴシック</vt:lpstr>
      <vt:lpstr>游ゴシック Light</vt:lpstr>
      <vt:lpstr>Arial</vt:lpstr>
      <vt:lpstr>Calibri</vt:lpstr>
      <vt:lpstr>Segoe UI Light</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プロジェクト分析スライド 3</vt:lpstr>
      <vt:lpstr>プロジェクト分析スライド 3</vt:lpstr>
      <vt:lpstr>PowerPoint プレゼンテーション</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2022-02-18T00:49:57Z</dcterms:created>
  <dcterms:modified xsi:type="dcterms:W3CDTF">2023-11-14T04:56:51Z</dcterms:modified>
</cp:coreProperties>
</file>