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4443" r:id="rId3"/>
    <p:sldMasterId id="2147484698" r:id="rId4"/>
  </p:sldMasterIdLst>
  <p:notesMasterIdLst>
    <p:notesMasterId r:id="rId13"/>
  </p:notesMasterIdLst>
  <p:handoutMasterIdLst>
    <p:handoutMasterId r:id="rId14"/>
  </p:handoutMasterIdLst>
  <p:sldIdLst>
    <p:sldId id="257" r:id="rId5"/>
    <p:sldId id="259" r:id="rId6"/>
    <p:sldId id="260" r:id="rId7"/>
    <p:sldId id="261" r:id="rId8"/>
    <p:sldId id="262" r:id="rId9"/>
    <p:sldId id="265" r:id="rId10"/>
    <p:sldId id="266" r:id="rId11"/>
    <p:sldId id="258" r:id="rId12"/>
  </p:sldIdLst>
  <p:sldSz cx="6858000" cy="9906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CF600"/>
    <a:srgbClr val="FFFF99"/>
    <a:srgbClr val="FDEADA"/>
    <a:srgbClr val="99FF99"/>
    <a:srgbClr val="FFFA3C"/>
    <a:srgbClr val="FFDDDD"/>
    <a:srgbClr val="FFCC99"/>
    <a:srgbClr val="660033"/>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779" autoAdjust="0"/>
  </p:normalViewPr>
  <p:slideViewPr>
    <p:cSldViewPr>
      <p:cViewPr>
        <p:scale>
          <a:sx n="50" d="100"/>
          <a:sy n="50" d="100"/>
        </p:scale>
        <p:origin x="-2532" y="-138"/>
      </p:cViewPr>
      <p:guideLst>
        <p:guide orient="horz" pos="3120"/>
        <p:guide pos="2160"/>
      </p:guideLst>
    </p:cSldViewPr>
  </p:slideViewPr>
  <p:notesTextViewPr>
    <p:cViewPr>
      <p:scale>
        <a:sx n="100" d="100"/>
        <a:sy n="100" d="100"/>
      </p:scale>
      <p:origin x="0" y="0"/>
    </p:cViewPr>
  </p:notesTextViewPr>
  <p:sorterViewPr>
    <p:cViewPr>
      <p:scale>
        <a:sx n="200" d="100"/>
        <a:sy n="200" d="100"/>
      </p:scale>
      <p:origin x="0" y="3342"/>
    </p:cViewPr>
  </p:sorterViewPr>
  <p:notesViewPr>
    <p:cSldViewPr>
      <p:cViewPr varScale="1">
        <p:scale>
          <a:sx n="52" d="100"/>
          <a:sy n="52" d="100"/>
        </p:scale>
        <p:origin x="-2934"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263" cy="496888"/>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24" tIns="45712" rIns="91424" bIns="45712" rtlCol="0"/>
          <a:lstStyle>
            <a:lvl1pPr algn="r">
              <a:defRPr sz="1200"/>
            </a:lvl1pPr>
          </a:lstStyle>
          <a:p>
            <a:fld id="{C84DDC26-932E-4441-AAE8-0381B097C1FB}" type="datetimeFigureOut">
              <a:rPr kumimoji="1" lang="ja-JP" altLang="en-US" smtClean="0"/>
              <a:t>2018/6/29</a:t>
            </a:fld>
            <a:endParaRPr kumimoji="1" lang="ja-JP" altLang="en-US"/>
          </a:p>
        </p:txBody>
      </p:sp>
      <p:sp>
        <p:nvSpPr>
          <p:cNvPr id="4" name="フッター プレースホルダー 3"/>
          <p:cNvSpPr>
            <a:spLocks noGrp="1"/>
          </p:cNvSpPr>
          <p:nvPr>
            <p:ph type="ftr" sz="quarter" idx="2"/>
          </p:nvPr>
        </p:nvSpPr>
        <p:spPr>
          <a:xfrm>
            <a:off x="2" y="9440864"/>
            <a:ext cx="2950263" cy="496887"/>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24" tIns="45712" rIns="91424" bIns="45712"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50263"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2114550" y="746125"/>
            <a:ext cx="257968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200" y="4721227"/>
            <a:ext cx="5444806" cy="44719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440864"/>
            <a:ext cx="2950263"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1268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2865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4347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549"/>
            <a:ext cx="5829300"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1" y="396729"/>
            <a:ext cx="1543050" cy="845220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6" y="396729"/>
            <a:ext cx="4523642" cy="845220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549"/>
            <a:ext cx="5829300"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827" y="6365790"/>
            <a:ext cx="5829300"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827" y="4198599"/>
            <a:ext cx="5829300" cy="216693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2" y="2311409"/>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1754" y="2311409"/>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385"/>
            <a:ext cx="3030049"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486"/>
            <a:ext cx="3030049"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980" y="2217385"/>
            <a:ext cx="3031148"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980" y="3141486"/>
            <a:ext cx="303114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6" y="394407"/>
            <a:ext cx="2256326"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653" y="394438"/>
            <a:ext cx="3833447"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6" y="2072927"/>
            <a:ext cx="2256326" cy="6775980"/>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124" y="6934200"/>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124" y="885119"/>
            <a:ext cx="4114800" cy="59436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124" y="7752822"/>
            <a:ext cx="4114800" cy="1162578"/>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1" y="396729"/>
            <a:ext cx="1543050" cy="845220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6" y="396729"/>
            <a:ext cx="4523642" cy="845220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89" y="3077526"/>
            <a:ext cx="5829301"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1" y="5613400"/>
            <a:ext cx="4800600" cy="2531533"/>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835" y="6365767"/>
            <a:ext cx="5829301"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835" y="4198614"/>
            <a:ext cx="5829301" cy="216693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5" y="2311421"/>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1760" y="2311421"/>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385"/>
            <a:ext cx="3030049"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486"/>
            <a:ext cx="3030049"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015" y="2217385"/>
            <a:ext cx="3031148"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015" y="3141486"/>
            <a:ext cx="303114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827" y="6365790"/>
            <a:ext cx="5829300"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827" y="4198599"/>
            <a:ext cx="5829300" cy="216693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8" y="394407"/>
            <a:ext cx="2256326"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656" y="394445"/>
            <a:ext cx="3833447"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8" y="2072939"/>
            <a:ext cx="2256326" cy="6775980"/>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124" y="6934201"/>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124" y="885119"/>
            <a:ext cx="4114800" cy="59436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124" y="7752823"/>
            <a:ext cx="4114800" cy="1162578"/>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3" y="396736"/>
            <a:ext cx="1543050" cy="845220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8" y="396736"/>
            <a:ext cx="4523642" cy="845220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88" y="3077520"/>
            <a:ext cx="5829301"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1" y="5613400"/>
            <a:ext cx="4800600" cy="2531533"/>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835" y="6365761"/>
            <a:ext cx="5829301"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835" y="4198614"/>
            <a:ext cx="5829301" cy="216693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5" y="2311421"/>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1760" y="2311421"/>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2" y="2311409"/>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1754" y="2311409"/>
            <a:ext cx="3033347"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385"/>
            <a:ext cx="3030049"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486"/>
            <a:ext cx="3030049"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013" y="2217385"/>
            <a:ext cx="3031148"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013" y="3141486"/>
            <a:ext cx="303114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8" y="394407"/>
            <a:ext cx="2256326"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656" y="394445"/>
            <a:ext cx="3833447"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8" y="2072939"/>
            <a:ext cx="2256326" cy="6775980"/>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124" y="6934201"/>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124" y="885119"/>
            <a:ext cx="4114800" cy="59436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124" y="7752823"/>
            <a:ext cx="4114800" cy="1162578"/>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3" y="396736"/>
            <a:ext cx="1543050" cy="845220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8" y="396736"/>
            <a:ext cx="4523642" cy="845220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14389" y="880533"/>
            <a:ext cx="5829301" cy="792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385"/>
            <a:ext cx="3030049"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486"/>
            <a:ext cx="3030049"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980" y="2217385"/>
            <a:ext cx="3031148" cy="924101"/>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980" y="3141486"/>
            <a:ext cx="303114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6" y="394407"/>
            <a:ext cx="2256326"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653" y="394438"/>
            <a:ext cx="3833447"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6" y="2072927"/>
            <a:ext cx="2256326" cy="6775980"/>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124" y="6934200"/>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124" y="885119"/>
            <a:ext cx="4114800" cy="59436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124" y="7752822"/>
            <a:ext cx="4114800" cy="1162578"/>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342900" y="396701"/>
            <a:ext cx="6172200" cy="1651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342900" y="2311409"/>
            <a:ext cx="6172200" cy="6537502"/>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42900" y="9181662"/>
            <a:ext cx="1600200" cy="527403"/>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2343150" y="9181662"/>
            <a:ext cx="2171700" cy="527403"/>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4914900" y="9181662"/>
            <a:ext cx="1600200" cy="527403"/>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342900" y="396701"/>
            <a:ext cx="6172200" cy="1651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342900" y="2311409"/>
            <a:ext cx="6172200" cy="6537502"/>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42900" y="9181662"/>
            <a:ext cx="1600200" cy="527403"/>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2343150" y="9181662"/>
            <a:ext cx="2171700" cy="527403"/>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4914900" y="9181662"/>
            <a:ext cx="1600200" cy="527403"/>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342902" y="396701"/>
            <a:ext cx="6172200" cy="1651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342902" y="2311421"/>
            <a:ext cx="6172200" cy="6537502"/>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42900" y="9181639"/>
            <a:ext cx="1600200" cy="527403"/>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2343152" y="9181639"/>
            <a:ext cx="2171700" cy="527403"/>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5273513" y="9425651"/>
            <a:ext cx="1600200" cy="527403"/>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342902" y="396701"/>
            <a:ext cx="6172200" cy="1651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342902" y="2311421"/>
            <a:ext cx="6172200" cy="6537502"/>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42900" y="9181633"/>
            <a:ext cx="1600200" cy="527403"/>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2343152" y="9181633"/>
            <a:ext cx="2171700" cy="527403"/>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5273513" y="9425645"/>
            <a:ext cx="1600200" cy="527403"/>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3.bp.blogspot.com/-eNI3ew7Ybgc/Vq89MMQ5A8I/AAAAAAAA3oc/ll8xxdJII7Y/s800/sagyouin_man09_question.png"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pref.osaka.jp/keikakusuishin/jiritushie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府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9" y="137791"/>
            <a:ext cx="18399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3"/>
          <p:cNvSpPr>
            <a:spLocks noChangeArrowheads="1"/>
          </p:cNvSpPr>
          <p:nvPr/>
        </p:nvSpPr>
        <p:spPr bwMode="auto">
          <a:xfrm>
            <a:off x="140494" y="776536"/>
            <a:ext cx="6505003" cy="1332000"/>
          </a:xfrm>
          <a:prstGeom prst="roundRect">
            <a:avLst>
              <a:gd name="adj" fmla="val 18606"/>
            </a:avLst>
          </a:prstGeom>
          <a:solidFill>
            <a:schemeClr val="accent1"/>
          </a:solidFill>
          <a:ln>
            <a:noFill/>
          </a:ln>
          <a:effec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2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平成</a:t>
            </a:r>
            <a:r>
              <a:rPr kumimoji="1" lang="en-US" altLang="ja-JP" sz="2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30</a:t>
            </a:r>
            <a:r>
              <a:rPr kumimoji="1" lang="ja-JP" altLang="en-US" sz="2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年</a:t>
            </a:r>
            <a:r>
              <a:rPr kumimoji="1" lang="en-US" altLang="ja-JP" sz="2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4</a:t>
            </a:r>
            <a:r>
              <a:rPr kumimoji="1" lang="ja-JP" altLang="en-US" sz="2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月から</a:t>
            </a:r>
          </a:p>
          <a:p>
            <a:pPr marL="0" marR="0" lvl="0" indent="0" algn="l" defTabSz="914400" rtl="0" eaLnBrk="1" fontAlgn="base" latinLnBrk="0" hangingPunct="1">
              <a:spcBef>
                <a:spcPct val="0"/>
              </a:spcBef>
              <a:spcAft>
                <a:spcPct val="0"/>
              </a:spcAft>
              <a:buClrTx/>
              <a:buSzTx/>
              <a:buFontTx/>
              <a:buNone/>
              <a:tabLst/>
            </a:pPr>
            <a:r>
              <a:rPr kumimoji="1" lang="ja-JP" altLang="en-US" sz="3400" b="1" i="0" u="none" strike="noStrike" cap="none" normalizeH="0" baseline="0" dirty="0" err="1"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障がい</a:t>
            </a:r>
            <a:r>
              <a:rPr kumimoji="1" lang="ja-JP" altLang="en-US" sz="3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者総合支援制度 </a:t>
            </a:r>
            <a:r>
              <a:rPr kumimoji="1" lang="ja-JP" altLang="en-US" sz="2400" b="1" i="0" u="none" strike="noStrike" cap="none" normalizeH="0" baseline="0" dirty="0" smtClean="0">
                <a:ln w="3175">
                  <a:solidFill>
                    <a:schemeClr val="accent1">
                      <a:lumMod val="50000"/>
                    </a:schemeClr>
                  </a:solidFill>
                </a:ln>
                <a:solidFill>
                  <a:srgbClr val="FFFFFF"/>
                </a:solidFill>
                <a:effectLst/>
                <a:latin typeface="Meiryo UI" pitchFamily="50" charset="-128"/>
                <a:ea typeface="Meiryo UI" pitchFamily="50" charset="-128"/>
                <a:cs typeface="ＭＳ Ｐゴシック" pitchFamily="50" charset="-128"/>
              </a:rPr>
              <a:t>がかわりました</a:t>
            </a:r>
            <a:endParaRPr kumimoji="1" lang="ja-JP" altLang="ja-JP" sz="2000" b="0" i="0" u="none" strike="noStrike" cap="none" normalizeH="0" baseline="0" dirty="0" smtClean="0">
              <a:ln w="3175">
                <a:solidFill>
                  <a:schemeClr val="accent1">
                    <a:lumMod val="50000"/>
                  </a:schemeClr>
                </a:solid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356518" y="2208565"/>
            <a:ext cx="6096818" cy="800219"/>
          </a:xfrm>
          <a:prstGeom prst="rect">
            <a:avLst/>
          </a:prstGeom>
        </p:spPr>
        <p:txBody>
          <a:bodyPr wrap="square">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から</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障害者</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総合</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支援法</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および</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児童福祉法の</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一部改正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に伴い</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一部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かわりました</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※障害者総合支援法・・・「障害者の日常生活及び社会生活を総合的に支援するための法律」</a:t>
            </a:r>
          </a:p>
        </p:txBody>
      </p:sp>
      <p:sp>
        <p:nvSpPr>
          <p:cNvPr id="34" name="角丸四角形 33"/>
          <p:cNvSpPr/>
          <p:nvPr/>
        </p:nvSpPr>
        <p:spPr>
          <a:xfrm>
            <a:off x="212502" y="3080832"/>
            <a:ext cx="1560314" cy="360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改正の概要</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188640" y="3512840"/>
            <a:ext cx="6165672" cy="1152008"/>
            <a:chOff x="341328" y="3843443"/>
            <a:chExt cx="6165672" cy="1152008"/>
          </a:xfrm>
        </p:grpSpPr>
        <p:sp>
          <p:nvSpPr>
            <p:cNvPr id="57" name="角丸四角形 56"/>
            <p:cNvSpPr/>
            <p:nvPr/>
          </p:nvSpPr>
          <p:spPr>
            <a:xfrm>
              <a:off x="377280" y="3915451"/>
              <a:ext cx="6129720" cy="1080000"/>
            </a:xfrm>
            <a:prstGeom prst="roundRect">
              <a:avLst>
                <a:gd name="adj" fmla="val 6942"/>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76672" y="4347499"/>
              <a:ext cx="5904657" cy="369332"/>
            </a:xfrm>
            <a:prstGeom prst="rect">
              <a:avLst/>
            </a:prstGeom>
          </p:spPr>
          <p:txBody>
            <a:bodyPr wrap="square">
              <a:spAutoFit/>
            </a:bodyPr>
            <a:lstStyle/>
            <a:p>
              <a:pPr lvl="0">
                <a:lnSpc>
                  <a:spcPct val="150000"/>
                </a:lnSpc>
              </a:pPr>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自立生活援助</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就労定着支援</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居宅訪問型児童発達支援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」の創設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59" name="グループ化 58"/>
            <p:cNvGrpSpPr/>
            <p:nvPr/>
          </p:nvGrpSpPr>
          <p:grpSpPr>
            <a:xfrm>
              <a:off x="341328" y="3843443"/>
              <a:ext cx="6165672" cy="497437"/>
              <a:chOff x="341328" y="3843443"/>
              <a:chExt cx="6165672" cy="497437"/>
            </a:xfrm>
          </p:grpSpPr>
          <p:grpSp>
            <p:nvGrpSpPr>
              <p:cNvPr id="60" name="グループ化 59"/>
              <p:cNvGrpSpPr/>
              <p:nvPr/>
            </p:nvGrpSpPr>
            <p:grpSpPr>
              <a:xfrm>
                <a:off x="341328" y="3872880"/>
                <a:ext cx="6165672" cy="468000"/>
                <a:chOff x="341328" y="3872880"/>
                <a:chExt cx="6165672" cy="468000"/>
              </a:xfrm>
            </p:grpSpPr>
            <p:sp>
              <p:nvSpPr>
                <p:cNvPr id="62" name="角丸四角形 61"/>
                <p:cNvSpPr/>
                <p:nvPr/>
              </p:nvSpPr>
              <p:spPr>
                <a:xfrm>
                  <a:off x="351000" y="3890880"/>
                  <a:ext cx="6156000" cy="432000"/>
                </a:xfrm>
                <a:prstGeom prst="roundRect">
                  <a:avLst>
                    <a:gd name="adj" fmla="val 46325"/>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41328" y="3872880"/>
                  <a:ext cx="468000" cy="46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60"/>
              <p:cNvSpPr/>
              <p:nvPr/>
            </p:nvSpPr>
            <p:spPr>
              <a:xfrm>
                <a:off x="845384" y="3843443"/>
                <a:ext cx="5472608" cy="449739"/>
              </a:xfrm>
              <a:prstGeom prst="rect">
                <a:avLst/>
              </a:prstGeom>
            </p:spPr>
            <p:txBody>
              <a:bodyPr wrap="square">
                <a:spAutoFit/>
              </a:bodyPr>
              <a:lstStyle/>
              <a:p>
                <a:pPr lvl="0">
                  <a:lnSpc>
                    <a:spcPct val="150000"/>
                  </a:lnSpc>
                </a:pPr>
                <a:r>
                  <a:rPr lang="ja-JP" altLang="ja-JP" b="1" u="sng" dirty="0">
                    <a:latin typeface="Meiryo UI" panose="020B0604030504040204" pitchFamily="50" charset="-128"/>
                    <a:ea typeface="Meiryo UI" panose="020B0604030504040204" pitchFamily="50" charset="-128"/>
                    <a:cs typeface="Meiryo UI" panose="020B0604030504040204" pitchFamily="50" charset="-128"/>
                  </a:rPr>
                  <a:t>新しいサービス</a:t>
                </a:r>
                <a:r>
                  <a:rPr lang="ja-JP" altLang="ja-JP" b="1" dirty="0">
                    <a:latin typeface="Meiryo UI" panose="020B0604030504040204" pitchFamily="50" charset="-128"/>
                    <a:ea typeface="Meiryo UI" panose="020B0604030504040204" pitchFamily="50" charset="-128"/>
                    <a:cs typeface="Meiryo UI" panose="020B0604030504040204" pitchFamily="50" charset="-128"/>
                  </a:rPr>
                  <a:t>が創設されま</a:t>
                </a:r>
                <a:r>
                  <a:rPr lang="ja-JP" altLang="en-US" b="1" dirty="0">
                    <a:latin typeface="Meiryo UI" panose="020B0604030504040204" pitchFamily="50" charset="-128"/>
                    <a:ea typeface="Meiryo UI" panose="020B0604030504040204" pitchFamily="50" charset="-128"/>
                    <a:cs typeface="Meiryo UI" panose="020B0604030504040204" pitchFamily="50" charset="-128"/>
                  </a:rPr>
                  <a:t>した。</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 name="グループ化 7"/>
          <p:cNvGrpSpPr/>
          <p:nvPr/>
        </p:nvGrpSpPr>
        <p:grpSpPr>
          <a:xfrm>
            <a:off x="188640" y="6753200"/>
            <a:ext cx="6444664" cy="1188000"/>
            <a:chOff x="288032" y="6069180"/>
            <a:chExt cx="6444664" cy="1188000"/>
          </a:xfrm>
        </p:grpSpPr>
        <p:grpSp>
          <p:nvGrpSpPr>
            <p:cNvPr id="36" name="グループ化 35"/>
            <p:cNvGrpSpPr/>
            <p:nvPr/>
          </p:nvGrpSpPr>
          <p:grpSpPr>
            <a:xfrm>
              <a:off x="288032" y="6069180"/>
              <a:ext cx="6444664" cy="1188000"/>
              <a:chOff x="386307" y="3769490"/>
              <a:chExt cx="6444664" cy="1037009"/>
            </a:xfrm>
          </p:grpSpPr>
          <p:sp>
            <p:nvSpPr>
              <p:cNvPr id="38" name="角丸四角形 37"/>
              <p:cNvSpPr/>
              <p:nvPr/>
            </p:nvSpPr>
            <p:spPr>
              <a:xfrm>
                <a:off x="386307" y="3769490"/>
                <a:ext cx="6120680" cy="1037009"/>
              </a:xfrm>
              <a:prstGeom prst="roundRect">
                <a:avLst>
                  <a:gd name="adj" fmla="val 1803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404663" y="3769491"/>
                <a:ext cx="6426308" cy="408527"/>
                <a:chOff x="404663" y="3769491"/>
                <a:chExt cx="6426308" cy="408527"/>
              </a:xfrm>
            </p:grpSpPr>
            <p:grpSp>
              <p:nvGrpSpPr>
                <p:cNvPr id="41" name="グループ化 40"/>
                <p:cNvGrpSpPr/>
                <p:nvPr/>
              </p:nvGrpSpPr>
              <p:grpSpPr>
                <a:xfrm>
                  <a:off x="404663" y="3769491"/>
                  <a:ext cx="6083980" cy="408527"/>
                  <a:chOff x="404663" y="3769491"/>
                  <a:chExt cx="6083980" cy="408527"/>
                </a:xfrm>
              </p:grpSpPr>
              <p:sp>
                <p:nvSpPr>
                  <p:cNvPr id="43" name="角丸四角形 42"/>
                  <p:cNvSpPr/>
                  <p:nvPr/>
                </p:nvSpPr>
                <p:spPr>
                  <a:xfrm>
                    <a:off x="404663" y="3769499"/>
                    <a:ext cx="6083980" cy="408519"/>
                  </a:xfrm>
                  <a:prstGeom prst="roundRect">
                    <a:avLst>
                      <a:gd name="adj" fmla="val 48643"/>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04664" y="3769491"/>
                    <a:ext cx="468000" cy="4085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2" name="正方形/長方形 41"/>
                <p:cNvSpPr/>
                <p:nvPr/>
              </p:nvSpPr>
              <p:spPr>
                <a:xfrm>
                  <a:off x="944317" y="3808678"/>
                  <a:ext cx="5886654" cy="322392"/>
                </a:xfrm>
                <a:prstGeom prst="rect">
                  <a:avLst/>
                </a:prstGeom>
              </p:spPr>
              <p:txBody>
                <a:bodyPr wrap="square">
                  <a:spAutoFit/>
                </a:bodyPr>
                <a:lstStyle/>
                <a:p>
                  <a:pPr lvl="0"/>
                  <a:r>
                    <a:rPr lang="ja-JP" altLang="en-US" b="1" dirty="0">
                      <a:latin typeface="Meiryo UI" panose="020B0604030504040204" pitchFamily="50" charset="-128"/>
                      <a:ea typeface="Meiryo UI" panose="020B0604030504040204" pitchFamily="50" charset="-128"/>
                      <a:cs typeface="Meiryo UI" panose="020B0604030504040204" pitchFamily="50" charset="-128"/>
                    </a:rPr>
                    <a:t>障害者</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総合支援法の対象となる疾病が拡大されました。</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37" name="正方形/長方形 36"/>
            <p:cNvSpPr/>
            <p:nvPr/>
          </p:nvSpPr>
          <p:spPr>
            <a:xfrm>
              <a:off x="648071" y="6645239"/>
              <a:ext cx="5904657" cy="276999"/>
            </a:xfrm>
            <a:prstGeom prst="rect">
              <a:avLst/>
            </a:prstGeom>
          </p:spPr>
          <p:txBody>
            <a:bodyPr wrap="square">
              <a:spAutoFit/>
            </a:bodyPr>
            <a:lstStyle/>
            <a:p>
              <a:pPr lvl="0"/>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福祉サービス等」の対象となる疾病が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に拡大されました。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24696" y="8193464"/>
            <a:ext cx="6444664" cy="936000"/>
            <a:chOff x="332656" y="7257256"/>
            <a:chExt cx="6444664" cy="936000"/>
          </a:xfrm>
        </p:grpSpPr>
        <p:sp>
          <p:nvSpPr>
            <p:cNvPr id="66" name="角丸四角形 65"/>
            <p:cNvSpPr/>
            <p:nvPr/>
          </p:nvSpPr>
          <p:spPr>
            <a:xfrm>
              <a:off x="332656" y="7257256"/>
              <a:ext cx="6120680" cy="936000"/>
            </a:xfrm>
            <a:prstGeom prst="roundRect">
              <a:avLst>
                <a:gd name="adj" fmla="val 1803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368608" y="7257256"/>
              <a:ext cx="6083980" cy="468000"/>
            </a:xfrm>
            <a:prstGeom prst="roundRect">
              <a:avLst>
                <a:gd name="adj" fmla="val 48643"/>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332657" y="7257256"/>
              <a:ext cx="468000" cy="46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913755" y="7319972"/>
              <a:ext cx="5863565" cy="369332"/>
            </a:xfrm>
            <a:prstGeom prst="rect">
              <a:avLst/>
            </a:prstGeom>
          </p:spPr>
          <p:txBody>
            <a:bodyPr wrap="square">
              <a:spAutoFit/>
            </a:bodyPr>
            <a:lstStyle/>
            <a:p>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高齢障がい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者の方のための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利用者負担軽減制度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がはじまりました。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5" name="正方形/長方形 74"/>
          <p:cNvSpPr/>
          <p:nvPr/>
        </p:nvSpPr>
        <p:spPr>
          <a:xfrm>
            <a:off x="4241760" y="7545289"/>
            <a:ext cx="2304256" cy="369332"/>
          </a:xfrm>
          <a:prstGeom prst="rect">
            <a:avLst/>
          </a:prstGeom>
        </p:spPr>
        <p:txBody>
          <a:bodyPr wrap="square">
            <a:spAutoFit/>
          </a:bodyPr>
          <a:lstStyle/>
          <a:p>
            <a:pPr lvl="0">
              <a:lnSpc>
                <a:spcPct val="150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詳しくは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ページ　へ</a:t>
            </a:r>
            <a:endParaRPr lang="ja-JP"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241760" y="8679504"/>
            <a:ext cx="1944216" cy="369332"/>
          </a:xfrm>
          <a:prstGeom prst="rect">
            <a:avLst/>
          </a:prstGeom>
        </p:spPr>
        <p:txBody>
          <a:bodyPr wrap="square">
            <a:spAutoFit/>
          </a:bodyPr>
          <a:lstStyle/>
          <a:p>
            <a:pPr lvl="0">
              <a:lnSpc>
                <a:spcPct val="150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詳しくは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ページ　へ</a:t>
            </a:r>
            <a:endParaRPr lang="ja-JP"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4241760" y="4304928"/>
            <a:ext cx="2304256" cy="370358"/>
          </a:xfrm>
          <a:prstGeom prst="rect">
            <a:avLst/>
          </a:prstGeom>
        </p:spPr>
        <p:txBody>
          <a:bodyPr wrap="square">
            <a:spAutoFit/>
          </a:bodyPr>
          <a:lstStyle/>
          <a:p>
            <a:pPr lvl="0">
              <a:lnSpc>
                <a:spcPct val="150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詳しくは　２　ページ　へ</a:t>
            </a:r>
            <a:endParaRPr lang="ja-JP"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224592" y="4845176"/>
            <a:ext cx="6129720" cy="1692000"/>
          </a:xfrm>
          <a:prstGeom prst="roundRect">
            <a:avLst>
              <a:gd name="adj" fmla="val 6942"/>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98312" y="4856421"/>
            <a:ext cx="6156000" cy="432000"/>
          </a:xfrm>
          <a:prstGeom prst="roundRect">
            <a:avLst>
              <a:gd name="adj" fmla="val 46325"/>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188640" y="4838421"/>
            <a:ext cx="468000" cy="46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692696" y="4808984"/>
            <a:ext cx="5472608" cy="449739"/>
          </a:xfrm>
          <a:prstGeom prst="rect">
            <a:avLst/>
          </a:prstGeom>
        </p:spPr>
        <p:txBody>
          <a:bodyPr wrap="square">
            <a:spAutoFit/>
          </a:bodyPr>
          <a:lstStyle/>
          <a:p>
            <a:pPr lvl="0">
              <a:lnSpc>
                <a:spcPct val="150000"/>
              </a:lnSpc>
            </a:pPr>
            <a:r>
              <a:rPr lang="ja-JP" altLang="en-US" b="1" u="sng" dirty="0">
                <a:latin typeface="Meiryo UI" panose="020B0604030504040204" pitchFamily="50" charset="-128"/>
                <a:ea typeface="Meiryo UI" panose="020B0604030504040204" pitchFamily="50" charset="-128"/>
                <a:cs typeface="Meiryo UI" panose="020B0604030504040204" pitchFamily="50" charset="-128"/>
              </a:rPr>
              <a:t>サービス内容</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の拡充が行われました。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323984" y="5347880"/>
            <a:ext cx="5904657" cy="1477328"/>
          </a:xfrm>
          <a:prstGeom prst="rect">
            <a:avLst/>
          </a:prstGeom>
        </p:spPr>
        <p:txBody>
          <a:bodyPr wrap="square">
            <a:spAutoFit/>
          </a:bodyPr>
          <a:lstStyle/>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「保育所等訪問支援」の支援対象の拡大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重度訪問介護」の訪問先の拡大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共同生活援助の新たな類型として「日中サービス支援型グループホーム」の創設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補装具利用の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仕組みの変更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4241760" y="6177136"/>
            <a:ext cx="2304256" cy="369332"/>
          </a:xfrm>
          <a:prstGeom prst="rect">
            <a:avLst/>
          </a:prstGeom>
        </p:spPr>
        <p:txBody>
          <a:bodyPr wrap="square">
            <a:spAutoFit/>
          </a:bodyPr>
          <a:lstStyle/>
          <a:p>
            <a:pPr lvl="0">
              <a:lnSpc>
                <a:spcPct val="150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詳しくは　４　ページ　へ</a:t>
            </a:r>
            <a:endParaRPr lang="ja-JP"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175278" y="2197805"/>
            <a:ext cx="325730" cy="261610"/>
          </a:xfrm>
          <a:prstGeom prst="rect">
            <a:avLst/>
          </a:prstGeom>
        </p:spPr>
        <p:txBody>
          <a:bodyPr wrap="none">
            <a:spAutoFit/>
          </a:bodyPr>
          <a:lstStyle/>
          <a:p>
            <a:r>
              <a:rPr lang="ja-JP" altLang="ja-JP" sz="10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p>
        </p:txBody>
      </p:sp>
    </p:spTree>
    <p:extLst>
      <p:ext uri="{BB962C8B-B14F-4D97-AF65-F5344CB8AC3E}">
        <p14:creationId xmlns:p14="http://schemas.microsoft.com/office/powerpoint/2010/main" val="395158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27272" y="200472"/>
            <a:ext cx="6408712" cy="792000"/>
          </a:xfrm>
          <a:prstGeom prst="roundRect">
            <a:avLst>
              <a:gd name="adj" fmla="val 125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1" u="sng" dirty="0" smtClean="0">
                <a:ln w="3175">
                  <a:solidFill>
                    <a:schemeClr val="accent1">
                      <a:lumMod val="50000"/>
                    </a:schemeClr>
                  </a:solidFill>
                </a:ln>
                <a:latin typeface="Meiryo UI" panose="020B0604030504040204" pitchFamily="50" charset="-128"/>
                <a:ea typeface="Meiryo UI" panose="020B0604030504040204" pitchFamily="50" charset="-128"/>
                <a:cs typeface="Meiryo UI" panose="020B0604030504040204" pitchFamily="50" charset="-128"/>
              </a:rPr>
              <a:t>新しいサービス</a:t>
            </a:r>
            <a:r>
              <a:rPr lang="ja-JP" altLang="en-US" sz="3200" b="1" dirty="0" smtClean="0">
                <a:ln w="3175">
                  <a:solidFill>
                    <a:schemeClr val="accent1">
                      <a:lumMod val="50000"/>
                    </a:schemeClr>
                  </a:solidFill>
                </a:ln>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smtClean="0">
                <a:ln w="3175">
                  <a:solidFill>
                    <a:schemeClr val="accent1">
                      <a:lumMod val="50000"/>
                    </a:schemeClr>
                  </a:solidFill>
                </a:ln>
                <a:latin typeface="Meiryo UI" panose="020B0604030504040204" pitchFamily="50" charset="-128"/>
                <a:ea typeface="Meiryo UI" panose="020B0604030504040204" pitchFamily="50" charset="-128"/>
                <a:cs typeface="Meiryo UI" panose="020B0604030504040204" pitchFamily="50" charset="-128"/>
              </a:rPr>
              <a:t>が創設されました</a:t>
            </a:r>
            <a:r>
              <a:rPr kumimoji="1" lang="ja-JP" altLang="en-US" sz="2000" b="1" dirty="0" smtClean="0">
                <a:ln w="3175">
                  <a:solidFill>
                    <a:schemeClr val="accent1">
                      <a:lumMod val="50000"/>
                    </a:schemeClr>
                  </a:solidFill>
                </a:ln>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smtClean="0">
              <a:ln w="3175">
                <a:solidFill>
                  <a:schemeClr val="accent1">
                    <a:lumMod val="50000"/>
                  </a:schemeClr>
                </a:solidFill>
              </a:ln>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63" name="グループ化 2062"/>
          <p:cNvGrpSpPr/>
          <p:nvPr/>
        </p:nvGrpSpPr>
        <p:grpSpPr>
          <a:xfrm>
            <a:off x="119431" y="1928664"/>
            <a:ext cx="6624000" cy="7776864"/>
            <a:chOff x="126193" y="2049150"/>
            <a:chExt cx="6624000" cy="10318062"/>
          </a:xfrm>
        </p:grpSpPr>
        <p:sp>
          <p:nvSpPr>
            <p:cNvPr id="2061" name="角丸四角形 2060"/>
            <p:cNvSpPr/>
            <p:nvPr/>
          </p:nvSpPr>
          <p:spPr>
            <a:xfrm>
              <a:off x="126193" y="2049150"/>
              <a:ext cx="6624000" cy="10318062"/>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52696" y="2144689"/>
              <a:ext cx="2916264" cy="716455"/>
              <a:chOff x="224704" y="3404769"/>
              <a:chExt cx="2916264" cy="716455"/>
            </a:xfrm>
          </p:grpSpPr>
          <p:sp>
            <p:nvSpPr>
              <p:cNvPr id="62" name="角丸四角形 61"/>
              <p:cNvSpPr/>
              <p:nvPr/>
            </p:nvSpPr>
            <p:spPr>
              <a:xfrm>
                <a:off x="260648" y="3404769"/>
                <a:ext cx="2880320" cy="716451"/>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224704" y="3404769"/>
                <a:ext cx="540000" cy="7164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908720" y="3513130"/>
                <a:ext cx="1944216" cy="369333"/>
              </a:xfrm>
              <a:prstGeom prst="rect">
                <a:avLst/>
              </a:prstGeom>
            </p:spPr>
            <p:txBody>
              <a:bodyPr wrap="square">
                <a:spAutoFit/>
              </a:bodyPr>
              <a:lstStyle/>
              <a:p>
                <a:pPr lvl="0"/>
                <a:r>
                  <a:rPr lang="ja-JP" altLang="en-US" b="1" dirty="0">
                    <a:latin typeface="Meiryo UI" panose="020B0604030504040204" pitchFamily="50" charset="-128"/>
                    <a:ea typeface="Meiryo UI" panose="020B0604030504040204" pitchFamily="50" charset="-128"/>
                    <a:cs typeface="Meiryo UI" panose="020B0604030504040204" pitchFamily="50" charset="-128"/>
                  </a:rPr>
                  <a:t>自立生活援助</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08" name="角丸四角形 107"/>
          <p:cNvSpPr/>
          <p:nvPr/>
        </p:nvSpPr>
        <p:spPr>
          <a:xfrm>
            <a:off x="199498" y="4801173"/>
            <a:ext cx="4698586" cy="1231947"/>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者支援施設やグループホーム等から一人暮らしをした方等に、</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一定の期間にわたり、日常生活の中での課題に対して、必要な</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情報の提供や助言を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たり、</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関係機関や地域住民との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連絡調整を行うサービスです。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9" name="角丸四角形 2058"/>
          <p:cNvSpPr/>
          <p:nvPr/>
        </p:nvSpPr>
        <p:spPr>
          <a:xfrm>
            <a:off x="2837529" y="2533044"/>
            <a:ext cx="1424447" cy="475740"/>
          </a:xfrm>
          <a:prstGeom prst="round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3" name="グループ化 2052"/>
          <p:cNvGrpSpPr/>
          <p:nvPr/>
        </p:nvGrpSpPr>
        <p:grpSpPr>
          <a:xfrm>
            <a:off x="3399849" y="2731455"/>
            <a:ext cx="2621439" cy="1501465"/>
            <a:chOff x="836712" y="3127347"/>
            <a:chExt cx="2088232" cy="1339097"/>
          </a:xfrm>
        </p:grpSpPr>
        <p:grpSp>
          <p:nvGrpSpPr>
            <p:cNvPr id="2048" name="グループ化 2047"/>
            <p:cNvGrpSpPr/>
            <p:nvPr/>
          </p:nvGrpSpPr>
          <p:grpSpPr>
            <a:xfrm>
              <a:off x="836712" y="3127347"/>
              <a:ext cx="1933715" cy="1339097"/>
              <a:chOff x="1619797" y="2521902"/>
              <a:chExt cx="1933715" cy="1339097"/>
            </a:xfrm>
          </p:grpSpPr>
          <p:grpSp>
            <p:nvGrpSpPr>
              <p:cNvPr id="61" name="グループ化 60"/>
              <p:cNvGrpSpPr/>
              <p:nvPr/>
            </p:nvGrpSpPr>
            <p:grpSpPr>
              <a:xfrm>
                <a:off x="1619797" y="2521902"/>
                <a:ext cx="1933715" cy="1339097"/>
                <a:chOff x="1619797" y="2521902"/>
                <a:chExt cx="1933715" cy="1339097"/>
              </a:xfrm>
            </p:grpSpPr>
            <p:pic>
              <p:nvPicPr>
                <p:cNvPr id="2052" name="Picture 4" descr="一階建ての家の断面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797" y="2521902"/>
                  <a:ext cx="1933715" cy="13390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男性作業員のイラスト「疑問」">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6525" y="2999042"/>
                  <a:ext cx="590058" cy="754412"/>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テキスト ボックス 72"/>
              <p:cNvSpPr txBox="1">
                <a:spLocks noChangeArrowheads="1"/>
              </p:cNvSpPr>
              <p:nvPr/>
            </p:nvSpPr>
            <p:spPr bwMode="auto">
              <a:xfrm>
                <a:off x="2783099" y="2954333"/>
                <a:ext cx="462683" cy="2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居宅</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51" name="角丸四角形吹き出し 2050"/>
            <p:cNvSpPr/>
            <p:nvPr/>
          </p:nvSpPr>
          <p:spPr>
            <a:xfrm>
              <a:off x="2006842" y="3874590"/>
              <a:ext cx="792744" cy="591853"/>
            </a:xfrm>
            <a:prstGeom prst="wedgeRoundRectCallout">
              <a:avLst>
                <a:gd name="adj1" fmla="val -67865"/>
                <a:gd name="adj2" fmla="val -2807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060944" y="3898001"/>
              <a:ext cx="864000" cy="514675"/>
            </a:xfrm>
            <a:prstGeom prst="rect">
              <a:avLst/>
            </a:prstGeom>
            <a:noFill/>
          </p:spPr>
          <p:txBody>
            <a:bodyPr wrap="square">
              <a:spAutoFit/>
            </a:bodyPr>
            <a:lstStyle/>
            <a:p>
              <a:pPr lvl="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人間関係</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a:latin typeface="Meiryo UI" panose="020B0604030504040204" pitchFamily="50" charset="-128"/>
                  <a:ea typeface="Meiryo UI" panose="020B0604030504040204" pitchFamily="50" charset="-128"/>
                  <a:cs typeface="Meiryo UI" panose="020B0604030504040204" pitchFamily="50" charset="-128"/>
                </a:rPr>
                <a:t>生活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a:latin typeface="Meiryo UI" panose="020B0604030504040204" pitchFamily="50" charset="-128"/>
                  <a:ea typeface="Meiryo UI" panose="020B0604030504040204" pitchFamily="50" charset="-128"/>
                  <a:cs typeface="Meiryo UI" panose="020B0604030504040204" pitchFamily="50" charset="-128"/>
                </a:rPr>
                <a:t>契約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手続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等</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57" name="Picture 8" descr="http://3.bp.blogspot.com/-6eBXTVJE9cE/VCkbuPcpBsI/AAAAAAAAnLs/KAxnbl0J0RQ/s800/yajirushi01_yuruyak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78169" flipV="1">
            <a:off x="2297613" y="3342863"/>
            <a:ext cx="1128515" cy="868419"/>
          </a:xfrm>
          <a:prstGeom prst="rect">
            <a:avLst/>
          </a:prstGeom>
          <a:noFill/>
          <a:extLst>
            <a:ext uri="{909E8E84-426E-40DD-AFC4-6F175D3DCCD1}">
              <a14:hiddenFill xmlns:a14="http://schemas.microsoft.com/office/drawing/2010/main">
                <a:solidFill>
                  <a:srgbClr val="FFFFFF"/>
                </a:solidFill>
              </a14:hiddenFill>
            </a:ext>
          </a:extLst>
        </p:spPr>
      </p:pic>
      <p:sp>
        <p:nvSpPr>
          <p:cNvPr id="95" name="正方形/長方形 94"/>
          <p:cNvSpPr/>
          <p:nvPr/>
        </p:nvSpPr>
        <p:spPr>
          <a:xfrm>
            <a:off x="2742526" y="2504728"/>
            <a:ext cx="1613418" cy="4757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smtClean="0">
                <a:ln w="3175">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一人暮らし </a:t>
            </a:r>
            <a:r>
              <a:rPr lang="ja-JP" altLang="en-US" sz="1400" b="1" dirty="0" smtClean="0">
                <a:ln w="3175">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b="1" dirty="0">
              <a:ln w="3175">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4437112" y="2163023"/>
            <a:ext cx="2447272" cy="7017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b="1" dirty="0" smtClean="0">
                <a:solidFill>
                  <a:srgbClr val="EA0000"/>
                </a:solidFill>
                <a:latin typeface="Meiryo UI" panose="020B0604030504040204" pitchFamily="50" charset="-128"/>
                <a:ea typeface="Meiryo UI" panose="020B0604030504040204" pitchFamily="50" charset="-128"/>
                <a:cs typeface="Meiryo UI" panose="020B0604030504040204" pitchFamily="50" charset="-128"/>
              </a:rPr>
              <a:t>●居宅への訪問</a:t>
            </a:r>
            <a:endParaRPr lang="en-US" altLang="ja-JP" sz="1400" b="1" dirty="0" smtClean="0">
              <a:solidFill>
                <a:srgbClr val="EA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rgbClr val="EA0000"/>
                </a:solidFill>
                <a:latin typeface="Meiryo UI" panose="020B0604030504040204" pitchFamily="50" charset="-128"/>
                <a:ea typeface="Meiryo UI" panose="020B0604030504040204" pitchFamily="50" charset="-128"/>
                <a:cs typeface="Meiryo UI" panose="020B0604030504040204" pitchFamily="50" charset="-128"/>
              </a:rPr>
              <a:t>●電話やメールで随時対応</a:t>
            </a:r>
            <a:endParaRPr lang="ja-JP" altLang="en-US" sz="1400" b="1" dirty="0">
              <a:solidFill>
                <a:srgbClr val="EA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4" name="Picture 10" descr="通勤しているOL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7468" y="2864768"/>
            <a:ext cx="863900" cy="13359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44624" y="2587938"/>
            <a:ext cx="2224723" cy="1788998"/>
            <a:chOff x="4228613" y="1640632"/>
            <a:chExt cx="2224723" cy="1788998"/>
          </a:xfrm>
        </p:grpSpPr>
        <p:pic>
          <p:nvPicPr>
            <p:cNvPr id="88"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5461" y="2198664"/>
              <a:ext cx="867875" cy="55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 name="グループ化 79"/>
            <p:cNvGrpSpPr/>
            <p:nvPr/>
          </p:nvGrpSpPr>
          <p:grpSpPr>
            <a:xfrm>
              <a:off x="4228613" y="2414688"/>
              <a:ext cx="1244064" cy="954136"/>
              <a:chOff x="-279202" y="2805847"/>
              <a:chExt cx="1540841" cy="1174040"/>
            </a:xfrm>
          </p:grpSpPr>
          <p:sp>
            <p:nvSpPr>
              <p:cNvPr id="86" name="正方形/長方形 85"/>
              <p:cNvSpPr/>
              <p:nvPr/>
            </p:nvSpPr>
            <p:spPr>
              <a:xfrm>
                <a:off x="-279202" y="2805847"/>
                <a:ext cx="1540841"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者支援施設</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78296" y="3691887"/>
                <a:ext cx="766138"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正方形/長方形 90"/>
            <p:cNvSpPr/>
            <p:nvPr/>
          </p:nvSpPr>
          <p:spPr>
            <a:xfrm>
              <a:off x="5331168" y="1982640"/>
              <a:ext cx="1046381" cy="23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グループホーム</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43" name="Picture 19" descr="https://4.bp.blogspot.com/-mU7j2NqC1g4/V2vXnfuy3dI/AAAAAAAA73o/P3AjEa5xdCE2tMlZT3KrIqYRP9rUIGvnwCLcB/s800/building_hous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0805" y="1640632"/>
              <a:ext cx="870403" cy="8434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1.bp.blogspot.com/-LSCklp2fqOI/Vkcaeten8KI/AAAAAAAA0cM/r_CPwIofBVQ/s800/dai_byouin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88233" y="2648744"/>
              <a:ext cx="989039" cy="780886"/>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角丸四角形 104"/>
          <p:cNvSpPr/>
          <p:nvPr/>
        </p:nvSpPr>
        <p:spPr>
          <a:xfrm>
            <a:off x="189773" y="6393160"/>
            <a:ext cx="6551595" cy="3168352"/>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者支援施設や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グループホーム、精神科病院などから地域での一人暮らしに移行した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者等で、理解力や生活力等に不安がある者</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現に、一人で暮らしており、自立生活援助による支援が必要な者</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障がいや疾病等の家族と同居しており（</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者同士で結婚している場合も含みます）、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家族による支援が見込めない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ため、実質的に一人暮らしと同様の状況であり、自立生活援助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による支援が必要な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「家族による支援が見込めない」とは</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している家族が、障がいのため介護や移動支援が必要である等、</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福祉サービス</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を利用して生活</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営んで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いる場合、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している家族が、疾病のため入院を繰り返したり自宅での療養が必要な場合、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している家族が、高齢のため寝たきりの状態である等、介護サービスを利用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して生活</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を営んでいる場合、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同居している家族の状況等を踏まえ、利用者への支援を行うことが困難で</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認められる場合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27272" y="200472"/>
            <a:ext cx="792000" cy="777600"/>
          </a:xfrm>
          <a:prstGeom prst="round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32656" y="272480"/>
            <a:ext cx="685934" cy="584775"/>
          </a:xfrm>
          <a:prstGeom prst="rect">
            <a:avLst/>
          </a:prstGeom>
          <a:noFill/>
        </p:spPr>
        <p:txBody>
          <a:bodyPr wrap="square" rtlCol="0">
            <a:spAutoFit/>
          </a:bodyPr>
          <a:lstStyle/>
          <a:p>
            <a:r>
              <a:rPr kumimoji="1" lang="ja-JP" altLang="en-US" sz="3200" b="1"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1" name="Picture 2" descr="カウンセラー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18025" y="5097016"/>
            <a:ext cx="1036607" cy="99514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こども電話相談室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9174" y="4304928"/>
            <a:ext cx="1058138" cy="102374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s://3.bp.blogspot.com/-T0fiawef2js/V6iH15ULQlI/AAAAAAAA89g/YFgVcsfrqu4VFNkTc1etnUCf_MouYYx7ACLcB/s800/hanashiai_ma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58892" y="5338311"/>
            <a:ext cx="1066452" cy="982841"/>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10"/>
          <p:cNvSpPr>
            <a:spLocks noGrp="1"/>
          </p:cNvSpPr>
          <p:nvPr>
            <p:ph type="sldNum" sz="quarter" idx="12"/>
          </p:nvPr>
        </p:nvSpPr>
        <p:spPr>
          <a:xfrm>
            <a:off x="2628900" y="9538165"/>
            <a:ext cx="1600200" cy="527403"/>
          </a:xfrm>
        </p:spPr>
        <p:txBody>
          <a:bodyPr/>
          <a:lstStyle/>
          <a:p>
            <a:pPr algn="ctr">
              <a:defRPr/>
            </a:pPr>
            <a:fld id="{A29FAAE2-0FE0-4A08-A3DA-5423DACB58AD}" type="slidenum">
              <a:rPr lang="ja-JP" altLang="en-US" smtClean="0"/>
              <a:pPr algn="ctr">
                <a:defRPr/>
              </a:pPr>
              <a:t>2</a:t>
            </a:fld>
            <a:endParaRPr lang="ja-JP" altLang="en-US" dirty="0"/>
          </a:p>
        </p:txBody>
      </p:sp>
      <p:sp>
        <p:nvSpPr>
          <p:cNvPr id="92" name="正方形/長方形 91"/>
          <p:cNvSpPr/>
          <p:nvPr/>
        </p:nvSpPr>
        <p:spPr>
          <a:xfrm>
            <a:off x="294024" y="992560"/>
            <a:ext cx="6375336" cy="8640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年４月１日から新しい</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福祉サービスが創設されました。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①　自立生活援助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　就労定着支援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③　居宅訪問型児童発達支援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88640" y="4448944"/>
            <a:ext cx="1944216" cy="383397"/>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自立生活援助</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とは</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188640" y="6177136"/>
            <a:ext cx="1944216" cy="383397"/>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対象となる方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324006" y="7617296"/>
            <a:ext cx="312906" cy="246221"/>
          </a:xfrm>
          <a:prstGeom prst="rect">
            <a:avLst/>
          </a:prstGeom>
        </p:spPr>
        <p:txBody>
          <a:bodyPr wrap="none">
            <a:spAutoFit/>
          </a:bodyPr>
          <a:lstStyle/>
          <a:p>
            <a:r>
              <a:rPr lang="ja-JP"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p>
        </p:txBody>
      </p:sp>
    </p:spTree>
    <p:extLst>
      <p:ext uri="{BB962C8B-B14F-4D97-AF65-F5344CB8AC3E}">
        <p14:creationId xmlns:p14="http://schemas.microsoft.com/office/powerpoint/2010/main" val="384799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71630" y="293837"/>
            <a:ext cx="6497730" cy="4875187"/>
            <a:chOff x="80756" y="2020516"/>
            <a:chExt cx="6497730" cy="4875187"/>
          </a:xfrm>
        </p:grpSpPr>
        <p:grpSp>
          <p:nvGrpSpPr>
            <p:cNvPr id="13" name="グループ化 12"/>
            <p:cNvGrpSpPr/>
            <p:nvPr/>
          </p:nvGrpSpPr>
          <p:grpSpPr>
            <a:xfrm>
              <a:off x="80756" y="2020516"/>
              <a:ext cx="6497730" cy="4875187"/>
              <a:chOff x="80756" y="1979938"/>
              <a:chExt cx="6497730" cy="6468220"/>
            </a:xfrm>
          </p:grpSpPr>
          <p:sp>
            <p:nvSpPr>
              <p:cNvPr id="25" name="角丸四角形 24"/>
              <p:cNvSpPr/>
              <p:nvPr/>
            </p:nvSpPr>
            <p:spPr>
              <a:xfrm>
                <a:off x="80756" y="1979938"/>
                <a:ext cx="6497730" cy="6468220"/>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152696" y="2144689"/>
                <a:ext cx="2916264" cy="716455"/>
                <a:chOff x="224704" y="3404769"/>
                <a:chExt cx="2916264" cy="716455"/>
              </a:xfrm>
            </p:grpSpPr>
            <p:sp>
              <p:nvSpPr>
                <p:cNvPr id="27" name="角丸四角形 26"/>
                <p:cNvSpPr/>
                <p:nvPr/>
              </p:nvSpPr>
              <p:spPr>
                <a:xfrm>
                  <a:off x="260648" y="3404769"/>
                  <a:ext cx="2880320" cy="716451"/>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24704" y="3404769"/>
                  <a:ext cx="540000" cy="7164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908720" y="3513130"/>
                  <a:ext cx="1944216" cy="490016"/>
                </a:xfrm>
                <a:prstGeom prst="rect">
                  <a:avLst/>
                </a:prstGeom>
              </p:spPr>
              <p:txBody>
                <a:bodyPr wrap="square">
                  <a:spAutoFit/>
                </a:bodyPr>
                <a:lstStyle/>
                <a:p>
                  <a:pPr lvl="0"/>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就労定着支援</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6" name="角丸四角形 15"/>
            <p:cNvSpPr/>
            <p:nvPr/>
          </p:nvSpPr>
          <p:spPr>
            <a:xfrm>
              <a:off x="255354" y="3583335"/>
              <a:ext cx="4738956" cy="1008114"/>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就労移行支援等を利用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一般就労に移行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就労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に伴う生活上の支援ニーズに対応できるよう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・家族との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調整等の支援を一定の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期間行うサービスです。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54" name="Picture 6" descr="https://4.bp.blogspot.com/-yMLkKoBcW5o/VozfIxxmejI/AAAAAAAA2hA/MxesFCFRVVI/s800/kaisya_soudan_woman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069" y="1591956"/>
            <a:ext cx="1276779" cy="12956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852936" y="560512"/>
            <a:ext cx="1494734" cy="1383375"/>
            <a:chOff x="2500679" y="310523"/>
            <a:chExt cx="2485693" cy="2439025"/>
          </a:xfrm>
        </p:grpSpPr>
        <p:pic>
          <p:nvPicPr>
            <p:cNvPr id="30" name="Picture 3"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3652" y="310523"/>
              <a:ext cx="1952720" cy="1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泣きながら歩く会社員のイラスト（男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0679" y="962625"/>
              <a:ext cx="1183341" cy="1786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グループ化 7"/>
          <p:cNvGrpSpPr/>
          <p:nvPr/>
        </p:nvGrpSpPr>
        <p:grpSpPr>
          <a:xfrm>
            <a:off x="4221088" y="100395"/>
            <a:ext cx="2952328" cy="1540237"/>
            <a:chOff x="1306547" y="144253"/>
            <a:chExt cx="2952328" cy="1540237"/>
          </a:xfrm>
        </p:grpSpPr>
        <p:sp>
          <p:nvSpPr>
            <p:cNvPr id="2" name="雲形吹き出し 1"/>
            <p:cNvSpPr/>
            <p:nvPr/>
          </p:nvSpPr>
          <p:spPr>
            <a:xfrm>
              <a:off x="1306547" y="144253"/>
              <a:ext cx="2520280" cy="1540237"/>
            </a:xfrm>
            <a:prstGeom prst="cloudCallout">
              <a:avLst>
                <a:gd name="adj1" fmla="val -57074"/>
                <a:gd name="adj2" fmla="val 51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333931" y="316338"/>
              <a:ext cx="2420888" cy="58545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就労に伴い生じて</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生活面</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の課題</a:t>
              </a:r>
            </a:p>
          </p:txBody>
        </p:sp>
        <p:sp>
          <p:nvSpPr>
            <p:cNvPr id="3" name="テキスト ボックス 2"/>
            <p:cNvSpPr txBox="1"/>
            <p:nvPr/>
          </p:nvSpPr>
          <p:spPr>
            <a:xfrm>
              <a:off x="1621963" y="733163"/>
              <a:ext cx="2636912" cy="715581"/>
            </a:xfrm>
            <a:prstGeom prst="rect">
              <a:avLst/>
            </a:prstGeom>
            <a:noFill/>
          </p:spPr>
          <p:txBody>
            <a:bodyPr wrap="square" rtlCol="0">
              <a:spAutoFit/>
            </a:bodyPr>
            <a:lstStyle/>
            <a:p>
              <a:pPr>
                <a:lnSpc>
                  <a:spcPct val="15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生活リズム、体調の管理、給料の浪費</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遅刻や欠勤の増加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00" dirty="0">
                  <a:latin typeface="Meiryo UI" panose="020B0604030504040204" pitchFamily="50" charset="-128"/>
                  <a:ea typeface="Meiryo UI" panose="020B0604030504040204" pitchFamily="50" charset="-128"/>
                  <a:cs typeface="Meiryo UI" panose="020B0604030504040204" pitchFamily="50" charset="-128"/>
                </a:rPr>
                <a:t>●　身だしなみの乱れ</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900" dirty="0">
                  <a:latin typeface="Meiryo UI" panose="020B0604030504040204" pitchFamily="50" charset="-128"/>
                  <a:ea typeface="Meiryo UI" panose="020B0604030504040204" pitchFamily="50" charset="-128"/>
                  <a:cs typeface="Meiryo UI" panose="020B0604030504040204" pitchFamily="50" charset="-128"/>
                </a:rPr>
                <a:t>●　薬の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飲み忘れ</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 name="角丸四角形 50"/>
          <p:cNvSpPr/>
          <p:nvPr/>
        </p:nvSpPr>
        <p:spPr>
          <a:xfrm>
            <a:off x="332656" y="3344323"/>
            <a:ext cx="6184184" cy="1392653"/>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就労移行支援、就労継続支援、生活介護、自立訓練の利用を経て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一般就労へ移行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就労を継続している期間が６か月を経過した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で、就労に伴う環境変化により生活面の課題が生じている者。</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就労を継続している期間が６か月以上４２か月（３年６か月）未満の方がサービス利用対象者です。</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188640" y="5349102"/>
            <a:ext cx="6497730" cy="4356425"/>
            <a:chOff x="97766" y="2861299"/>
            <a:chExt cx="6497730" cy="5779949"/>
          </a:xfrm>
        </p:grpSpPr>
        <p:sp>
          <p:nvSpPr>
            <p:cNvPr id="37" name="角丸四角形 36"/>
            <p:cNvSpPr/>
            <p:nvPr/>
          </p:nvSpPr>
          <p:spPr>
            <a:xfrm>
              <a:off x="97766" y="2904226"/>
              <a:ext cx="6497730" cy="5737022"/>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152696" y="2861299"/>
              <a:ext cx="3473462" cy="716455"/>
              <a:chOff x="224704" y="4121379"/>
              <a:chExt cx="3473462" cy="716455"/>
            </a:xfrm>
          </p:grpSpPr>
          <p:sp>
            <p:nvSpPr>
              <p:cNvPr id="39" name="角丸四角形 38"/>
              <p:cNvSpPr/>
              <p:nvPr/>
            </p:nvSpPr>
            <p:spPr>
              <a:xfrm>
                <a:off x="260648" y="4121379"/>
                <a:ext cx="3437518" cy="716451"/>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224704" y="4121379"/>
                <a:ext cx="540000" cy="7164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835995" y="4229738"/>
                <a:ext cx="2862171" cy="490016"/>
              </a:xfrm>
              <a:prstGeom prst="rect">
                <a:avLst/>
              </a:prstGeom>
            </p:spPr>
            <p:txBody>
              <a:bodyPr wrap="square">
                <a:spAutoFit/>
              </a:bodyPr>
              <a:lstStyle/>
              <a:p>
                <a:pPr lvl="0"/>
                <a:r>
                  <a:rPr lang="ja-JP" altLang="en-US" b="1" dirty="0">
                    <a:latin typeface="Meiryo UI" panose="020B0604030504040204" pitchFamily="50" charset="-128"/>
                    <a:ea typeface="Meiryo UI" panose="020B0604030504040204" pitchFamily="50" charset="-128"/>
                    <a:cs typeface="Meiryo UI" panose="020B0604030504040204" pitchFamily="50" charset="-128"/>
                  </a:rPr>
                  <a:t>居宅訪問型児童発達支援</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35" name="角丸四角形 34"/>
          <p:cNvSpPr/>
          <p:nvPr/>
        </p:nvSpPr>
        <p:spPr>
          <a:xfrm>
            <a:off x="332656" y="6537176"/>
            <a:ext cx="3231864" cy="1157612"/>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居宅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を訪問し、日常生活における基本的な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動作の指導、知識技能の付与、集団生活へ</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の適応訓練等の支援を行うサービスです。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4030" b="2343"/>
          <a:stretch/>
        </p:blipFill>
        <p:spPr bwMode="auto">
          <a:xfrm>
            <a:off x="5265459" y="3374596"/>
            <a:ext cx="972000" cy="96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32656" y="4750767"/>
            <a:ext cx="5773772" cy="346249"/>
          </a:xfrm>
          <a:prstGeom prst="rect">
            <a:avLst/>
          </a:prstGeom>
          <a:noFill/>
        </p:spPr>
        <p:txBody>
          <a:bodyPr wrap="square" rtlCol="0">
            <a:spAutoFit/>
          </a:bodyPr>
          <a:lstStyle/>
          <a:p>
            <a:pPr>
              <a:lnSpc>
                <a:spcPct val="150000"/>
              </a:lnSpc>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自立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生活援助、　自立訓練（生活訓練</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）と併せて支給決定を受けることはできません。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2628900" y="9538165"/>
            <a:ext cx="1600200" cy="527403"/>
          </a:xfrm>
        </p:spPr>
        <p:txBody>
          <a:bodyPr/>
          <a:lstStyle/>
          <a:p>
            <a:pPr algn="ctr">
              <a:defRPr/>
            </a:pPr>
            <a:fld id="{A29FAAE2-0FE0-4A08-A3DA-5423DACB58AD}" type="slidenum">
              <a:rPr lang="ja-JP" altLang="en-US" smtClean="0"/>
              <a:pPr algn="ctr">
                <a:defRPr/>
              </a:pPr>
              <a:t>3</a:t>
            </a:fld>
            <a:endParaRPr lang="ja-JP" altLang="en-US" dirty="0"/>
          </a:p>
        </p:txBody>
      </p:sp>
      <p:sp>
        <p:nvSpPr>
          <p:cNvPr id="53" name="角丸四角形 52"/>
          <p:cNvSpPr/>
          <p:nvPr/>
        </p:nvSpPr>
        <p:spPr>
          <a:xfrm>
            <a:off x="346228" y="1460656"/>
            <a:ext cx="2160240" cy="396000"/>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就労定着支援</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とは</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332656" y="3080832"/>
            <a:ext cx="1665617" cy="360000"/>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対象となる方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351522" y="8265368"/>
            <a:ext cx="6245830" cy="1330338"/>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重度の</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により、児童発達支援等の障がい児通所支援を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受けるために外出することが著しく困難であると認められた障がい児。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人工呼吸器を装着している状態その他の日常生活を営むために医療を要する状態にある場合、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重い病気のため感染症にかかるおそれがある状態にある場合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6" name="グループ化 65"/>
          <p:cNvGrpSpPr/>
          <p:nvPr/>
        </p:nvGrpSpPr>
        <p:grpSpPr>
          <a:xfrm>
            <a:off x="3789040" y="5527551"/>
            <a:ext cx="2924944" cy="1540237"/>
            <a:chOff x="1306547" y="142740"/>
            <a:chExt cx="2924944" cy="1540237"/>
          </a:xfrm>
        </p:grpSpPr>
        <p:sp>
          <p:nvSpPr>
            <p:cNvPr id="67" name="雲形吹き出し 66"/>
            <p:cNvSpPr/>
            <p:nvPr/>
          </p:nvSpPr>
          <p:spPr>
            <a:xfrm>
              <a:off x="1306547" y="142740"/>
              <a:ext cx="2520280" cy="1540237"/>
            </a:xfrm>
            <a:prstGeom prst="cloudCallout">
              <a:avLst>
                <a:gd name="adj1" fmla="val -54655"/>
                <a:gd name="adj2" fmla="val 561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1544766" y="295880"/>
              <a:ext cx="2282061" cy="41682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具体的な支援の内容（一例）</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1594579" y="627867"/>
              <a:ext cx="2636912" cy="812530"/>
            </a:xfrm>
            <a:prstGeom prst="rect">
              <a:avLst/>
            </a:prstGeom>
            <a:noFill/>
          </p:spPr>
          <p:txBody>
            <a:bodyPr wrap="square" rtlCol="0">
              <a:spAutoFit/>
            </a:bodyPr>
            <a:lstStyle/>
            <a:p>
              <a:pPr>
                <a:lnSpc>
                  <a:spcPct val="130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手先の感覚と脳の認識のずれを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埋めるための活動</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絵カードや写真を利用した言葉の</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理解の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の活動　　　　　　等</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角丸四角形 54"/>
          <p:cNvSpPr/>
          <p:nvPr/>
        </p:nvSpPr>
        <p:spPr>
          <a:xfrm>
            <a:off x="332976" y="6249184"/>
            <a:ext cx="2880000" cy="360000"/>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居宅訪問型児童発達支援</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とは</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332656" y="7977376"/>
            <a:ext cx="1665617" cy="360000"/>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対象となる方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descr="https://4.bp.blogspot.com/-HJswnQNpI2A/UZmB9YzilXI/AAAAAAAATYY/DPn1NBHu7pA/s800/house_1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8963" y="7086503"/>
            <a:ext cx="1359735" cy="1077672"/>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1603926" y="8451195"/>
            <a:ext cx="312906" cy="246221"/>
          </a:xfrm>
          <a:prstGeom prst="rect">
            <a:avLst/>
          </a:prstGeom>
        </p:spPr>
        <p:txBody>
          <a:bodyPr wrap="none">
            <a:spAutoFit/>
          </a:bodyPr>
          <a:lstStyle/>
          <a:p>
            <a:r>
              <a:rPr lang="ja-JP"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p>
        </p:txBody>
      </p:sp>
      <p:sp>
        <p:nvSpPr>
          <p:cNvPr id="46" name="正方形/長方形 45"/>
          <p:cNvSpPr/>
          <p:nvPr/>
        </p:nvSpPr>
        <p:spPr>
          <a:xfrm>
            <a:off x="1165464" y="4040649"/>
            <a:ext cx="312906" cy="246221"/>
          </a:xfrm>
          <a:prstGeom prst="rect">
            <a:avLst/>
          </a:prstGeom>
        </p:spPr>
        <p:txBody>
          <a:bodyPr wrap="none">
            <a:spAutoFit/>
          </a:bodyPr>
          <a:lstStyle/>
          <a:p>
            <a:r>
              <a:rPr lang="ja-JP"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p>
        </p:txBody>
      </p:sp>
    </p:spTree>
    <p:extLst>
      <p:ext uri="{BB962C8B-B14F-4D97-AF65-F5344CB8AC3E}">
        <p14:creationId xmlns:p14="http://schemas.microsoft.com/office/powerpoint/2010/main" val="15861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p:cNvGrpSpPr/>
          <p:nvPr/>
        </p:nvGrpSpPr>
        <p:grpSpPr>
          <a:xfrm>
            <a:off x="171630" y="1064568"/>
            <a:ext cx="6497730" cy="1692000"/>
            <a:chOff x="171630" y="1064568"/>
            <a:chExt cx="6497730" cy="1692000"/>
          </a:xfrm>
        </p:grpSpPr>
        <p:grpSp>
          <p:nvGrpSpPr>
            <p:cNvPr id="3" name="グループ化 2"/>
            <p:cNvGrpSpPr/>
            <p:nvPr/>
          </p:nvGrpSpPr>
          <p:grpSpPr>
            <a:xfrm>
              <a:off x="171630" y="1064568"/>
              <a:ext cx="6497730" cy="1692000"/>
              <a:chOff x="126193" y="2121929"/>
              <a:chExt cx="6497730" cy="1692000"/>
            </a:xfrm>
          </p:grpSpPr>
          <p:grpSp>
            <p:nvGrpSpPr>
              <p:cNvPr id="4" name="グループ化 3"/>
              <p:cNvGrpSpPr/>
              <p:nvPr/>
            </p:nvGrpSpPr>
            <p:grpSpPr>
              <a:xfrm>
                <a:off x="126193" y="2121929"/>
                <a:ext cx="6497730" cy="1692000"/>
                <a:chOff x="126193" y="2114492"/>
                <a:chExt cx="6497730" cy="2244885"/>
              </a:xfrm>
            </p:grpSpPr>
            <p:sp>
              <p:nvSpPr>
                <p:cNvPr id="8" name="角丸四角形 7"/>
                <p:cNvSpPr/>
                <p:nvPr/>
              </p:nvSpPr>
              <p:spPr>
                <a:xfrm>
                  <a:off x="126193" y="2114492"/>
                  <a:ext cx="6497730" cy="2244885"/>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33641" y="2144689"/>
                  <a:ext cx="4618074" cy="543028"/>
                  <a:chOff x="205649" y="3404769"/>
                  <a:chExt cx="4618074" cy="543028"/>
                </a:xfrm>
              </p:grpSpPr>
              <p:sp>
                <p:nvSpPr>
                  <p:cNvPr id="10" name="角丸四角形 9"/>
                  <p:cNvSpPr/>
                  <p:nvPr/>
                </p:nvSpPr>
                <p:spPr>
                  <a:xfrm>
                    <a:off x="260648" y="3404769"/>
                    <a:ext cx="4531458" cy="525399"/>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05649" y="3404769"/>
                    <a:ext cx="432000" cy="52539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70185" y="3457781"/>
                    <a:ext cx="4053538" cy="490016"/>
                  </a:xfrm>
                  <a:prstGeom prst="rect">
                    <a:avLst/>
                  </a:prstGeom>
                </p:spPr>
                <p:txBody>
                  <a:bodyPr wrap="square">
                    <a:spAutoFit/>
                  </a:bodyPr>
                  <a:lstStyle/>
                  <a:p>
                    <a:pPr lvl="0"/>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保育所等訪問支援の支援対象の拡大</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6" name="角丸四角形 5"/>
              <p:cNvSpPr/>
              <p:nvPr/>
            </p:nvSpPr>
            <p:spPr>
              <a:xfrm>
                <a:off x="198201" y="2842009"/>
                <a:ext cx="6264696" cy="900000"/>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保育所等の施設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を訪問し、障がいのない子どもとの集団生活への適応のために専門的な支援を</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行うサービスである「保育所等訪問支援」について、訪問先の対象が、保育所、幼稚園、小学校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等のほか乳児院、児童養護施設にも拡大されました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7" name="角丸四角形 36"/>
            <p:cNvSpPr/>
            <p:nvPr/>
          </p:nvSpPr>
          <p:spPr>
            <a:xfrm>
              <a:off x="234077" y="1568624"/>
              <a:ext cx="1214643" cy="288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改正内容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227272" y="200472"/>
            <a:ext cx="6408712" cy="792000"/>
          </a:xfrm>
          <a:prstGeom prst="roundRect">
            <a:avLst>
              <a:gd name="adj" fmla="val 125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3200" b="1" u="sng"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サービス内容の拡充 </a:t>
            </a:r>
            <a:r>
              <a:rPr lang="ja-JP" altLang="en-US" sz="20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が行われました</a:t>
            </a:r>
            <a:r>
              <a:rPr kumimoji="1" lang="ja-JP" altLang="en-US" sz="14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27272" y="200472"/>
            <a:ext cx="792000" cy="777600"/>
          </a:xfrm>
          <a:prstGeom prst="round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2656" y="272480"/>
            <a:ext cx="685934"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32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322" y="1112385"/>
            <a:ext cx="837966" cy="57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descr="C:\Users\KKKPH\AppData\Local\Microsoft\Windows\Temporary Internet Files\Content.IE5\7WY9GE0X\gi01a201407132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265" y="1360573"/>
            <a:ext cx="720080" cy="4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グループ化 16"/>
          <p:cNvGrpSpPr/>
          <p:nvPr/>
        </p:nvGrpSpPr>
        <p:grpSpPr>
          <a:xfrm>
            <a:off x="188640" y="2936776"/>
            <a:ext cx="6497730" cy="1764001"/>
            <a:chOff x="126193" y="2144687"/>
            <a:chExt cx="6497730" cy="2745178"/>
          </a:xfrm>
        </p:grpSpPr>
        <p:sp>
          <p:nvSpPr>
            <p:cNvPr id="21" name="角丸四角形 20"/>
            <p:cNvSpPr/>
            <p:nvPr/>
          </p:nvSpPr>
          <p:spPr>
            <a:xfrm>
              <a:off x="126193" y="2144688"/>
              <a:ext cx="6497730" cy="2745177"/>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162249" y="2144687"/>
              <a:ext cx="4593546" cy="616266"/>
              <a:chOff x="234257" y="3404767"/>
              <a:chExt cx="4593546" cy="616266"/>
            </a:xfrm>
          </p:grpSpPr>
          <p:sp>
            <p:nvSpPr>
              <p:cNvPr id="23" name="角丸四角形 22"/>
              <p:cNvSpPr/>
              <p:nvPr/>
            </p:nvSpPr>
            <p:spPr>
              <a:xfrm>
                <a:off x="260648" y="3404769"/>
                <a:ext cx="4531458" cy="616264"/>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34257" y="3404769"/>
                <a:ext cx="432000" cy="61626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774265" y="3404767"/>
                <a:ext cx="4053538" cy="490015"/>
              </a:xfrm>
              <a:prstGeom prst="rect">
                <a:avLst/>
              </a:prstGeom>
            </p:spPr>
            <p:txBody>
              <a:bodyPr wrap="square">
                <a:spAutoFit/>
              </a:bodyPr>
              <a:lstStyle/>
              <a:p>
                <a:pPr lvl="0"/>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「重度訪問介護」の訪問先の拡大</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5" name="グループ化 4"/>
          <p:cNvGrpSpPr/>
          <p:nvPr/>
        </p:nvGrpSpPr>
        <p:grpSpPr>
          <a:xfrm>
            <a:off x="5013176" y="2888591"/>
            <a:ext cx="1383294" cy="1092363"/>
            <a:chOff x="4772305" y="5674526"/>
            <a:chExt cx="1383294" cy="1092363"/>
          </a:xfrm>
        </p:grpSpPr>
        <p:pic>
          <p:nvPicPr>
            <p:cNvPr id="2052" name="Picture 4" descr="不妊治療のイラスト"/>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61" t="27213" r="30176" b="6638"/>
            <a:stretch/>
          </p:blipFill>
          <p:spPr bwMode="auto">
            <a:xfrm>
              <a:off x="5747509" y="5794889"/>
              <a:ext cx="408090" cy="97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入院中の男性とお医者さん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72305" y="5674526"/>
              <a:ext cx="1008112" cy="882098"/>
            </a:xfrm>
            <a:prstGeom prst="rect">
              <a:avLst/>
            </a:prstGeom>
            <a:noFill/>
            <a:extLst>
              <a:ext uri="{909E8E84-426E-40DD-AFC4-6F175D3DCCD1}">
                <a14:hiddenFill xmlns:a14="http://schemas.microsoft.com/office/drawing/2010/main">
                  <a:solidFill>
                    <a:srgbClr val="FFFFFF"/>
                  </a:solidFill>
                </a14:hiddenFill>
              </a:ext>
            </a:extLst>
          </p:spPr>
        </p:pic>
        <p:sp>
          <p:nvSpPr>
            <p:cNvPr id="61" name="二等辺三角形 60"/>
            <p:cNvSpPr/>
            <p:nvPr/>
          </p:nvSpPr>
          <p:spPr>
            <a:xfrm rot="20914310" flipV="1">
              <a:off x="5715228" y="5730574"/>
              <a:ext cx="130378" cy="211021"/>
            </a:xfrm>
            <a:prstGeom prst="triangl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rot="1786252" flipV="1">
              <a:off x="5771521" y="5776381"/>
              <a:ext cx="118890" cy="168638"/>
            </a:xfrm>
            <a:prstGeom prst="triangl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角丸四角形 63"/>
          <p:cNvSpPr/>
          <p:nvPr/>
        </p:nvSpPr>
        <p:spPr>
          <a:xfrm>
            <a:off x="297352" y="3656856"/>
            <a:ext cx="6300000" cy="1008112"/>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重度訪問介護を利用している</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支援区分６の障がい者について、入院又は</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入所中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の病院、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診療所</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、助産所、介護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老人保健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は介護医療院に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病院の職員と意思疎通</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図る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うえで必要な支援を基本と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した重度訪問介護の利用ができるようになりました。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342149" y="3440832"/>
            <a:ext cx="1214643" cy="288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188640" y="4773146"/>
            <a:ext cx="6497730" cy="1404002"/>
            <a:chOff x="126193" y="2936764"/>
            <a:chExt cx="6497730" cy="1404002"/>
          </a:xfrm>
        </p:grpSpPr>
        <p:grpSp>
          <p:nvGrpSpPr>
            <p:cNvPr id="48" name="グループ化 47"/>
            <p:cNvGrpSpPr/>
            <p:nvPr/>
          </p:nvGrpSpPr>
          <p:grpSpPr>
            <a:xfrm>
              <a:off x="126193" y="2936764"/>
              <a:ext cx="6497730" cy="1404002"/>
              <a:chOff x="126193" y="3195600"/>
              <a:chExt cx="6497730" cy="1862785"/>
            </a:xfrm>
          </p:grpSpPr>
          <p:sp>
            <p:nvSpPr>
              <p:cNvPr id="51" name="角丸四角形 50"/>
              <p:cNvSpPr/>
              <p:nvPr/>
            </p:nvSpPr>
            <p:spPr>
              <a:xfrm>
                <a:off x="126193" y="3195603"/>
                <a:ext cx="6497730" cy="1862782"/>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188639" y="3195600"/>
                <a:ext cx="5203700" cy="537551"/>
                <a:chOff x="260647" y="4455680"/>
                <a:chExt cx="5203700" cy="537551"/>
              </a:xfrm>
            </p:grpSpPr>
            <p:sp>
              <p:nvSpPr>
                <p:cNvPr id="60" name="角丸四角形 59"/>
                <p:cNvSpPr/>
                <p:nvPr/>
              </p:nvSpPr>
              <p:spPr>
                <a:xfrm>
                  <a:off x="260647" y="4455680"/>
                  <a:ext cx="5203699" cy="525399"/>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70257" y="4455680"/>
                  <a:ext cx="432000" cy="52539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774265" y="4503215"/>
                  <a:ext cx="4690082" cy="490016"/>
                </a:xfrm>
                <a:prstGeom prst="rect">
                  <a:avLst/>
                </a:prstGeom>
              </p:spPr>
              <p:txBody>
                <a:bodyPr wrap="square">
                  <a:spAutoFit/>
                </a:bodyPr>
                <a:lstStyle/>
                <a:p>
                  <a:pPr lvl="0"/>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日中サービス支援型グループホームの創設</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9" name="角丸四角形 48"/>
            <p:cNvSpPr/>
            <p:nvPr/>
          </p:nvSpPr>
          <p:spPr>
            <a:xfrm>
              <a:off x="270209" y="3620674"/>
              <a:ext cx="6264696" cy="648000"/>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者の重度化・高齢化に対応できる共同生活援助の新たな類型として日中サービス支援型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グループホームが創設されました。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5" name="角丸四角形 64"/>
          <p:cNvSpPr/>
          <p:nvPr/>
        </p:nvSpPr>
        <p:spPr>
          <a:xfrm>
            <a:off x="332656" y="5241032"/>
            <a:ext cx="1214643" cy="288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Picture 7" descr="C:\Users\KKKPH\AppData\Local\Microsoft\Windows\Temporary Internet Files\Content.IE5\WHB5SLS6\lgi01c20140225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021" y="4781780"/>
            <a:ext cx="1063988" cy="57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p:nvPr/>
        </p:nvGrpSpPr>
        <p:grpSpPr>
          <a:xfrm>
            <a:off x="188640" y="6249144"/>
            <a:ext cx="6497730" cy="3537684"/>
            <a:chOff x="6813376" y="6046926"/>
            <a:chExt cx="6497730" cy="3537684"/>
          </a:xfrm>
        </p:grpSpPr>
        <p:grpSp>
          <p:nvGrpSpPr>
            <p:cNvPr id="68" name="グループ化 67"/>
            <p:cNvGrpSpPr/>
            <p:nvPr/>
          </p:nvGrpSpPr>
          <p:grpSpPr>
            <a:xfrm>
              <a:off x="6813376" y="6046926"/>
              <a:ext cx="6497730" cy="3537684"/>
              <a:chOff x="126193" y="2936776"/>
              <a:chExt cx="6497730" cy="3537684"/>
            </a:xfrm>
          </p:grpSpPr>
          <p:grpSp>
            <p:nvGrpSpPr>
              <p:cNvPr id="69" name="グループ化 68"/>
              <p:cNvGrpSpPr/>
              <p:nvPr/>
            </p:nvGrpSpPr>
            <p:grpSpPr>
              <a:xfrm>
                <a:off x="126193" y="2936776"/>
                <a:ext cx="6497730" cy="3537684"/>
                <a:chOff x="126193" y="3195600"/>
                <a:chExt cx="6497730" cy="4693683"/>
              </a:xfrm>
            </p:grpSpPr>
            <p:sp>
              <p:nvSpPr>
                <p:cNvPr id="71" name="角丸四角形 70"/>
                <p:cNvSpPr/>
                <p:nvPr/>
              </p:nvSpPr>
              <p:spPr>
                <a:xfrm>
                  <a:off x="126193" y="3195603"/>
                  <a:ext cx="6497730" cy="4693680"/>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152696" y="3195600"/>
                  <a:ext cx="5239643" cy="525400"/>
                  <a:chOff x="224704" y="4455680"/>
                  <a:chExt cx="5239643" cy="525400"/>
                </a:xfrm>
              </p:grpSpPr>
              <p:sp>
                <p:nvSpPr>
                  <p:cNvPr id="73" name="角丸四角形 72"/>
                  <p:cNvSpPr/>
                  <p:nvPr/>
                </p:nvSpPr>
                <p:spPr>
                  <a:xfrm>
                    <a:off x="260647" y="4455680"/>
                    <a:ext cx="5203699" cy="525400"/>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224704" y="4455680"/>
                    <a:ext cx="432000" cy="525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774265" y="4455680"/>
                    <a:ext cx="4690082" cy="490016"/>
                  </a:xfrm>
                  <a:prstGeom prst="rect">
                    <a:avLst/>
                  </a:prstGeom>
                </p:spPr>
                <p:txBody>
                  <a:bodyPr wrap="square">
                    <a:spAutoFit/>
                  </a:bodyPr>
                  <a:lstStyle/>
                  <a:p>
                    <a:pPr lvl="0"/>
                    <a:r>
                      <a:rPr lang="ja-JP" altLang="en-US" b="1" dirty="0">
                        <a:latin typeface="Meiryo UI" panose="020B0604030504040204" pitchFamily="50" charset="-128"/>
                        <a:ea typeface="Meiryo UI" panose="020B0604030504040204" pitchFamily="50" charset="-128"/>
                        <a:cs typeface="Meiryo UI" panose="020B0604030504040204" pitchFamily="50" charset="-128"/>
                      </a:rPr>
                      <a:t>補</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装具利用の仕組みの変更</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0" name="角丸四角形 69"/>
              <p:cNvSpPr/>
              <p:nvPr/>
            </p:nvSpPr>
            <p:spPr>
              <a:xfrm>
                <a:off x="198249" y="3512840"/>
                <a:ext cx="6336656" cy="2916000"/>
              </a:xfrm>
              <a:prstGeom prst="roundRect">
                <a:avLst>
                  <a:gd name="adj" fmla="val 9431"/>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補装具は、</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身体障がい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者の身体状況に応じて個別に身体への適合を図るよう製作されたもの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おり、購入が原則となっています。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改正障害者総合支援法では</a:t>
                </a:r>
                <a:r>
                  <a:rPr lang="ja-JP"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「借受け」が</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適当</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と認められる</a:t>
                </a:r>
                <a:r>
                  <a:rPr lang="ja-JP"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に限り、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新たに補装具費の支給の対象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となりました</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のような場合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「借受け</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」による支給決定が</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可能となります。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身体の成長に伴い、短期間で補装具等の交換が必要である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と認められる</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p>
              <a:p>
                <a:pPr>
                  <a:lnSpc>
                    <a:spcPct val="130000"/>
                  </a:lnSpc>
                </a:pP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障がいの進行により、補装具の短期間の利用が想定される場合</a:t>
                </a:r>
              </a:p>
              <a:p>
                <a:pPr>
                  <a:lnSpc>
                    <a:spcPct val="130000"/>
                  </a:lnSpc>
                </a:pP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補装具の購入に先立ち、複数の補装具等の比較検討が必要</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と認められる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借受け</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を希望される場合は、お住まいの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市町村の窓口に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ご相談</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ください。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6" name="角丸四角形 75"/>
            <p:cNvSpPr/>
            <p:nvPr/>
          </p:nvSpPr>
          <p:spPr>
            <a:xfrm>
              <a:off x="6947831" y="6478974"/>
              <a:ext cx="1313154" cy="288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2"/>
          </p:nvPr>
        </p:nvSpPr>
        <p:spPr>
          <a:xfrm>
            <a:off x="2628900" y="9538165"/>
            <a:ext cx="1600200" cy="527403"/>
          </a:xfrm>
        </p:spPr>
        <p:txBody>
          <a:bodyPr/>
          <a:lstStyle/>
          <a:p>
            <a:pPr algn="ctr">
              <a:defRPr/>
            </a:pPr>
            <a:fld id="{5F007264-B7DA-4835-8084-5D84A0947675}" type="slidenum">
              <a:rPr lang="ja-JP" altLang="en-US" smtClean="0"/>
              <a:pPr algn="ctr">
                <a:defRPr/>
              </a:pPr>
              <a:t>4</a:t>
            </a:fld>
            <a:endParaRPr lang="ja-JP" altLang="en-US" dirty="0"/>
          </a:p>
        </p:txBody>
      </p:sp>
    </p:spTree>
    <p:extLst>
      <p:ext uri="{BB962C8B-B14F-4D97-AF65-F5344CB8AC3E}">
        <p14:creationId xmlns:p14="http://schemas.microsoft.com/office/powerpoint/2010/main" val="116664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628900" y="9538165"/>
            <a:ext cx="1600200" cy="527403"/>
          </a:xfrm>
        </p:spPr>
        <p:txBody>
          <a:bodyPr/>
          <a:lstStyle/>
          <a:p>
            <a:pPr algn="ctr">
              <a:defRPr/>
            </a:pPr>
            <a:fld id="{5F007264-B7DA-4835-8084-5D84A0947675}" type="slidenum">
              <a:rPr lang="ja-JP" altLang="en-US" smtClean="0"/>
              <a:pPr algn="ctr">
                <a:defRPr/>
              </a:pPr>
              <a:t>5</a:t>
            </a:fld>
            <a:endParaRPr lang="ja-JP" altLang="en-US"/>
          </a:p>
        </p:txBody>
      </p:sp>
      <p:sp>
        <p:nvSpPr>
          <p:cNvPr id="13" name="角丸四角形 12"/>
          <p:cNvSpPr/>
          <p:nvPr/>
        </p:nvSpPr>
        <p:spPr>
          <a:xfrm>
            <a:off x="227272" y="200472"/>
            <a:ext cx="6408712" cy="792000"/>
          </a:xfrm>
          <a:prstGeom prst="roundRect">
            <a:avLst>
              <a:gd name="adj" fmla="val 125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「障害者総合支援法」の対象となる疾病が</a:t>
            </a:r>
            <a:endParaRPr kumimoji="1" lang="en-US" altLang="ja-JP" sz="24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　　　３５９に</a:t>
            </a:r>
            <a:r>
              <a:rPr kumimoji="1" lang="ja-JP" altLang="en-US" sz="24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拡大されました。</a:t>
            </a:r>
            <a:endParaRPr kumimoji="1" lang="en-US" altLang="ja-JP" sz="16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27272" y="200472"/>
            <a:ext cx="792000" cy="777600"/>
          </a:xfrm>
          <a:prstGeom prst="round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2656" y="272480"/>
            <a:ext cx="685934"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32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115292" y="1158789"/>
            <a:ext cx="6698084" cy="206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125" tIns="47563" rIns="95125" bIns="47563" rtlCol="0" anchor="t"/>
          <a:lstStyle/>
          <a:p>
            <a:pPr>
              <a:lnSpc>
                <a:spcPct val="130000"/>
              </a:lnSpc>
            </a:pP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１日から「</a:t>
            </a:r>
            <a:r>
              <a:rPr lang="ja-JP" altLang="en-US" sz="1400" b="1"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400" b="1" kern="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a:t>
            </a:r>
            <a:r>
              <a:rPr lang="ja-JP" altLang="en-US"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en-US" altLang="ja-JP" sz="1400" b="1"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b="1"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対象となる疾病</a:t>
            </a:r>
            <a:r>
              <a:rPr lang="ja-JP" altLang="en-US"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358</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359</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されました。</a:t>
            </a:r>
            <a:endParaRPr lang="en-US" altLang="ja-JP"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50000"/>
              </a:lnSpc>
            </a:pPr>
            <a:endParaRPr lang="en-US" altLang="ja-JP" sz="12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400" b="1" spc="2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となる方は</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者手帳</a:t>
            </a:r>
            <a:r>
              <a:rPr lang="en-US" altLang="ja-JP" sz="1400" b="1"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お持ちでなくて</a:t>
            </a: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400" b="1"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必要と認められた支援を受けることができます</a:t>
            </a:r>
            <a:r>
              <a:rPr lang="ja-JP" altLang="en-US" sz="1400" b="1"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50000"/>
              </a:lnSpc>
            </a:pPr>
            <a:r>
              <a:rPr lang="ja-JP" altLang="en-US" sz="1400" b="1"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1662" indent="-181662">
              <a:lnSpc>
                <a:spcPct val="130000"/>
              </a:lnSpc>
            </a:pPr>
            <a:r>
              <a:rPr lang="ja-JP" altLang="en-US" sz="1400" b="1" kern="0"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疾病に罹患していることがわかる証明書（診断書など</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1662" indent="-181662">
              <a:lnSpc>
                <a:spcPct val="130000"/>
              </a:lnSpc>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を持参</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、お住まい</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の市区町村の担当窓口にサービスの利用</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1662" indent="-181662">
              <a:lnSpc>
                <a:spcPct val="130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申請して</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ください</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kern="0" spc="2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780928" y="3108375"/>
            <a:ext cx="4176464" cy="692497"/>
          </a:xfrm>
          <a:prstGeom prst="rect">
            <a:avLst/>
          </a:prstGeom>
          <a:noFill/>
        </p:spPr>
        <p:txBody>
          <a:bodyPr wrap="square" rtlCol="0">
            <a:spAutoFit/>
          </a:bodyPr>
          <a:lstStyle/>
          <a:p>
            <a:pPr>
              <a:lnSpc>
                <a:spcPct val="130000"/>
              </a:lnSpc>
            </a:pP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１　</a:t>
            </a:r>
            <a:r>
              <a:rPr lang="ja-JP" altLang="en-US" sz="1000" kern="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福祉</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サービス・相談支援・補装具及び地域生活支援事業</a:t>
            </a:r>
            <a:endParaRPr lang="en-US" altLang="ja-JP" sz="1000" kern="0" dirty="0">
              <a:latin typeface="Meiryo UI" panose="020B0604030504040204" pitchFamily="50" charset="-128"/>
              <a:ea typeface="Meiryo UI" panose="020B0604030504040204" pitchFamily="50" charset="-128"/>
              <a:cs typeface="Meiryo UI" panose="020B0604030504040204" pitchFamily="50" charset="-128"/>
            </a:endParaRPr>
          </a:p>
          <a:p>
            <a:pPr marL="188268" indent="-188268">
              <a:lnSpc>
                <a:spcPct val="130000"/>
              </a:lnSpc>
            </a:pP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児</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の場合は、</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障がい児通所</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支援と</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障がい児</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入所支援も含む）</a:t>
            </a:r>
            <a:endParaRPr lang="en-US" altLang="ja-JP" sz="1000" kern="0" dirty="0">
              <a:latin typeface="Meiryo UI" panose="020B0604030504040204" pitchFamily="50" charset="-128"/>
              <a:ea typeface="Meiryo UI" panose="020B0604030504040204" pitchFamily="50" charset="-128"/>
              <a:cs typeface="Meiryo UI" panose="020B0604030504040204" pitchFamily="50" charset="-128"/>
            </a:endParaRPr>
          </a:p>
          <a:p>
            <a:pPr marL="188268" indent="-188268">
              <a:lnSpc>
                <a:spcPct val="130000"/>
              </a:lnSpc>
            </a:pP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２　</a:t>
            </a:r>
            <a:r>
              <a:rPr lang="ja-JP" altLang="en-US" sz="1000" kern="0" dirty="0" err="1" smtClean="0">
                <a:latin typeface="Meiryo UI" panose="020B0604030504040204" pitchFamily="50" charset="-128"/>
                <a:ea typeface="Meiryo UI" panose="020B0604030504040204" pitchFamily="50" charset="-128"/>
                <a:cs typeface="Meiryo UI" panose="020B0604030504040204" pitchFamily="50" charset="-128"/>
              </a:rPr>
              <a:t>身体障がい</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手帳・療育手帳・</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精神障がい者</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保健福祉手帳</a:t>
            </a:r>
            <a:endParaRPr kumimoji="1" lang="ja-JP" altLang="en-US" sz="1000" dirty="0"/>
          </a:p>
        </p:txBody>
      </p:sp>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191518"/>
            <a:ext cx="1239101" cy="1313210"/>
          </a:xfrm>
          <a:prstGeom prst="rect">
            <a:avLst/>
          </a:prstGeom>
          <a:effectLst>
            <a:outerShdw blurRad="50800" dist="38100" algn="l" rotWithShape="0">
              <a:prstClr val="black">
                <a:alpha val="40000"/>
              </a:prstClr>
            </a:outerShdw>
          </a:effectLst>
        </p:spPr>
      </p:pic>
      <p:sp>
        <p:nvSpPr>
          <p:cNvPr id="80" name="角丸四角形 79"/>
          <p:cNvSpPr/>
          <p:nvPr/>
        </p:nvSpPr>
        <p:spPr>
          <a:xfrm>
            <a:off x="81360" y="6753200"/>
            <a:ext cx="6588000" cy="2664296"/>
          </a:xfrm>
          <a:prstGeom prst="roundRect">
            <a:avLst>
              <a:gd name="adj" fmla="val 6095"/>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p:cNvSpPr/>
          <p:nvPr/>
        </p:nvSpPr>
        <p:spPr>
          <a:xfrm>
            <a:off x="44624" y="6753200"/>
            <a:ext cx="6556521" cy="46799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難病法</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に基づく指定難病と障害者総合支援法の「特殊の疾病」で異なる疾病名を用いているもの</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オブジェクト 41"/>
          <p:cNvGraphicFramePr>
            <a:graphicFrameLocks noChangeAspect="1"/>
          </p:cNvGraphicFramePr>
          <p:nvPr>
            <p:extLst>
              <p:ext uri="{D42A27DB-BD31-4B8C-83A1-F6EECF244321}">
                <p14:modId xmlns:p14="http://schemas.microsoft.com/office/powerpoint/2010/main" val="1472411729"/>
              </p:ext>
            </p:extLst>
          </p:nvPr>
        </p:nvGraphicFramePr>
        <p:xfrm>
          <a:off x="409575" y="7164388"/>
          <a:ext cx="3740150" cy="2179637"/>
        </p:xfrm>
        <a:graphic>
          <a:graphicData uri="http://schemas.openxmlformats.org/presentationml/2006/ole">
            <mc:AlternateContent xmlns:mc="http://schemas.openxmlformats.org/markup-compatibility/2006">
              <mc:Choice xmlns:v="urn:schemas-microsoft-com:vml" Requires="v">
                <p:oleObj spid="_x0000_s4265" name="ワークシート" r:id="rId4" imgW="5210129" imgH="3038372" progId="Excel.Sheet.12">
                  <p:embed/>
                </p:oleObj>
              </mc:Choice>
              <mc:Fallback>
                <p:oleObj name="ワークシート" r:id="rId4" imgW="5210129" imgH="3038372" progId="Excel.Sheet.12">
                  <p:embed/>
                  <p:pic>
                    <p:nvPicPr>
                      <p:cNvPr id="0" name=""/>
                      <p:cNvPicPr/>
                      <p:nvPr/>
                    </p:nvPicPr>
                    <p:blipFill>
                      <a:blip r:embed="rId5"/>
                      <a:stretch>
                        <a:fillRect/>
                      </a:stretch>
                    </p:blipFill>
                    <p:spPr>
                      <a:xfrm>
                        <a:off x="409575" y="7164388"/>
                        <a:ext cx="3740150" cy="2179637"/>
                      </a:xfrm>
                      <a:prstGeom prst="rect">
                        <a:avLst/>
                      </a:prstGeom>
                    </p:spPr>
                  </p:pic>
                </p:oleObj>
              </mc:Fallback>
            </mc:AlternateContent>
          </a:graphicData>
        </a:graphic>
      </p:graphicFrame>
      <p:sp>
        <p:nvSpPr>
          <p:cNvPr id="47" name="正方形/長方形 46"/>
          <p:cNvSpPr/>
          <p:nvPr/>
        </p:nvSpPr>
        <p:spPr>
          <a:xfrm>
            <a:off x="4427760" y="7257256"/>
            <a:ext cx="1844824" cy="854080"/>
          </a:xfrm>
          <a:prstGeom prst="rect">
            <a:avLst/>
          </a:prstGeom>
        </p:spPr>
        <p:txBody>
          <a:bodyPr wrap="square">
            <a:spAutoFit/>
          </a:bodyPr>
          <a:lstStyle/>
          <a:p>
            <a:pPr>
              <a:lnSpc>
                <a:spcPct val="15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注）障害者総合支援法</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疾病は、指定難病</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範囲が広くなっています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53368" y="3869280"/>
            <a:ext cx="3635672" cy="867696"/>
          </a:xfrm>
          <a:prstGeom prst="roundRect">
            <a:avLst>
              <a:gd name="adj" fmla="val 33319"/>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88640" y="3872881"/>
            <a:ext cx="3387213" cy="360040"/>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平成３０年４月１日から新たに対象となった疾病</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88032" y="4304928"/>
            <a:ext cx="2420888" cy="312393"/>
          </a:xfrm>
          <a:prstGeom prst="rect">
            <a:avLst/>
          </a:prstGeom>
          <a:solidFill>
            <a:schemeClr val="bg1"/>
          </a:solidFill>
          <a:ln>
            <a:solidFill>
              <a:schemeClr val="tx1"/>
            </a:solidFill>
          </a:ln>
        </p:spPr>
        <p:txBody>
          <a:bodyPr wrap="square" rtlCol="0">
            <a:spAutoFit/>
          </a:bodyPr>
          <a:lstStyle/>
          <a:p>
            <a:pPr>
              <a:lnSpc>
                <a:spcPct val="13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特発性多中心性キャッスルマン病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53368" y="4877392"/>
            <a:ext cx="6482616" cy="1731792"/>
          </a:xfrm>
          <a:prstGeom prst="roundRect">
            <a:avLst>
              <a:gd name="adj" fmla="val 15719"/>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88640" y="4880993"/>
            <a:ext cx="3387213" cy="360040"/>
          </a:xfrm>
          <a:prstGeom prst="roundRect">
            <a:avLst>
              <a:gd name="adj" fmla="val 50000"/>
            </a:avLst>
          </a:prstGeom>
          <a:solidFill>
            <a:srgbClr val="FFCC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平成３０年４月１日から表記が変更された疾病</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49891199"/>
              </p:ext>
            </p:extLst>
          </p:nvPr>
        </p:nvGraphicFramePr>
        <p:xfrm>
          <a:off x="281136" y="5349169"/>
          <a:ext cx="6172200" cy="1115999"/>
        </p:xfrm>
        <a:graphic>
          <a:graphicData uri="http://schemas.openxmlformats.org/drawingml/2006/table">
            <a:tbl>
              <a:tblPr>
                <a:tableStyleId>{5C22544A-7EE6-4342-B048-85BDC9FD1C3A}</a:tableStyleId>
              </a:tblPr>
              <a:tblGrid>
                <a:gridCol w="2438260"/>
                <a:gridCol w="3733940"/>
              </a:tblGrid>
              <a:tr h="439568">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cs typeface="Meiryo UI" panose="020B0604030504040204" pitchFamily="50" charset="-128"/>
                        </a:rPr>
                        <a:t>旧</a:t>
                      </a:r>
                      <a:r>
                        <a:rPr lang="en-US" altLang="ja-JP" sz="9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9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平成３０年３月３１日までの疾病名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cs typeface="Meiryo UI" panose="020B0604030504040204" pitchFamily="50" charset="-128"/>
                        </a:rPr>
                        <a:t>新</a:t>
                      </a:r>
                      <a:r>
                        <a:rPr lang="en-US" altLang="ja-JP" sz="9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9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平成３０年４月１日以降の疾病名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5477">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有馬</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症候群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ジュベール</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症候群関連疾患</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5477">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全身型</a:t>
                      </a:r>
                      <a:r>
                        <a:rPr lang="zh-TW"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若年性特発性関節炎</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若年性</a:t>
                      </a:r>
                      <a:r>
                        <a:rPr lang="zh-TW"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特発性関節炎</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5477">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先天性</a:t>
                      </a:r>
                      <a:r>
                        <a:rPr lang="zh-CN"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気管狭窄症</a:t>
                      </a:r>
                      <a:endParaRPr lang="zh-CN"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先天性</a:t>
                      </a:r>
                      <a:r>
                        <a:rPr lang="zh-CN"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気管狭窄症／先天性声門下狭窄症</a:t>
                      </a:r>
                      <a:endParaRPr lang="zh-CN"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509" marR="8509" marT="8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812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0413" y="3872880"/>
            <a:ext cx="6372000" cy="54006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角丸四角形 4"/>
          <p:cNvSpPr/>
          <p:nvPr/>
        </p:nvSpPr>
        <p:spPr>
          <a:xfrm>
            <a:off x="260648" y="200472"/>
            <a:ext cx="6408712" cy="1692000"/>
          </a:xfrm>
          <a:prstGeom prst="roundRect">
            <a:avLst>
              <a:gd name="adj" fmla="val 125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　</a:t>
            </a:r>
            <a:r>
              <a:rPr lang="ja-JP" altLang="en-US" sz="3200" b="1" u="sng"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高 齢 障 が い 者 の 方 の </a:t>
            </a:r>
            <a:r>
              <a:rPr lang="en-US" altLang="ja-JP" sz="3200" b="1" u="sng" dirty="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 </a:t>
            </a:r>
          </a:p>
          <a:p>
            <a:pPr algn="ctr">
              <a:lnSpc>
                <a:spcPct val="120000"/>
              </a:lnSpc>
            </a:pPr>
            <a:r>
              <a:rPr kumimoji="1" lang="ja-JP" altLang="en-US" sz="32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1" u="sng"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利 用 者 負 担 軽 減 制 度</a:t>
            </a:r>
            <a:endParaRPr lang="en-US" altLang="ja-JP" sz="3200" b="1" u="sng"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endParaRPr>
          </a:p>
          <a:p>
            <a:pPr algn="r">
              <a:lnSpc>
                <a:spcPct val="120000"/>
              </a:lnSpc>
            </a:pPr>
            <a:r>
              <a:rPr kumimoji="1" lang="ja-JP" altLang="en-US" sz="20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rPr>
              <a:t>が始まりました。</a:t>
            </a:r>
            <a:endParaRPr kumimoji="1" lang="en-US" altLang="ja-JP" sz="2000" b="1" dirty="0" smtClean="0">
              <a:ln w="3175">
                <a:solidFill>
                  <a:schemeClr val="tx2">
                    <a:lumMod val="50000"/>
                  </a:schemeClr>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88640" y="1943180"/>
            <a:ext cx="6408712" cy="1569660"/>
          </a:xfrm>
          <a:prstGeom prst="rect">
            <a:avLst/>
          </a:prstGeom>
          <a:noFill/>
        </p:spPr>
        <p:txBody>
          <a:bodyPr wrap="square" rtlCol="0">
            <a:spAutoFit/>
          </a:bodyPr>
          <a:lstStyle/>
          <a:p>
            <a:pPr>
              <a:lnSpc>
                <a:spcPct val="15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歳になるまでに５年以上、特定の</a:t>
            </a: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福祉サービス　   の支給決定を受けていた方で一定の要件を満たす場合は、申請をすれば、介護保険移行後に利用した相当（類似）する介護保険サービス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の利用者負担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が償還されます。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234663" y="4376937"/>
            <a:ext cx="2674432" cy="2160239"/>
            <a:chOff x="49173" y="3519907"/>
            <a:chExt cx="2723547" cy="2554672"/>
          </a:xfrm>
        </p:grpSpPr>
        <p:grpSp>
          <p:nvGrpSpPr>
            <p:cNvPr id="21" name="グループ化 20"/>
            <p:cNvGrpSpPr/>
            <p:nvPr/>
          </p:nvGrpSpPr>
          <p:grpSpPr>
            <a:xfrm>
              <a:off x="49173" y="3988341"/>
              <a:ext cx="2723547" cy="2086238"/>
              <a:chOff x="3908437" y="4262217"/>
              <a:chExt cx="3099207" cy="2575874"/>
            </a:xfrm>
          </p:grpSpPr>
          <p:sp>
            <p:nvSpPr>
              <p:cNvPr id="20" name="円/楕円 19"/>
              <p:cNvSpPr/>
              <p:nvPr/>
            </p:nvSpPr>
            <p:spPr>
              <a:xfrm>
                <a:off x="4522663" y="4429320"/>
                <a:ext cx="1944213" cy="2408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角丸四角形 16"/>
              <p:cNvSpPr/>
              <p:nvPr/>
            </p:nvSpPr>
            <p:spPr>
              <a:xfrm>
                <a:off x="4740590" y="4262217"/>
                <a:ext cx="1534416" cy="893608"/>
              </a:xfrm>
              <a:prstGeom prst="roundRect">
                <a:avLst/>
              </a:prstGeom>
              <a:solidFill>
                <a:srgbClr val="FF9966"/>
              </a:solidFill>
              <a:ln w="2857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ヘルプ</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（居宅介護、</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重度訪問介護）</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908437" y="5734178"/>
                <a:ext cx="1334970" cy="683345"/>
              </a:xfrm>
              <a:prstGeom prst="roundRect">
                <a:avLst/>
              </a:prstGeom>
              <a:solidFill>
                <a:srgbClr val="FF9966"/>
              </a:solidFill>
              <a:ln w="2857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デイ</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（生活介護）</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589238" y="5786673"/>
                <a:ext cx="1418406" cy="683345"/>
              </a:xfrm>
              <a:prstGeom prst="roundRect">
                <a:avLst/>
              </a:prstGeom>
              <a:solidFill>
                <a:srgbClr val="FF9966"/>
              </a:solidFill>
              <a:ln w="2857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ショート</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ステイ</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（短期入所）</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テキスト ボックス 21"/>
            <p:cNvSpPr txBox="1"/>
            <p:nvPr/>
          </p:nvSpPr>
          <p:spPr>
            <a:xfrm>
              <a:off x="148967" y="3519907"/>
              <a:ext cx="1979918" cy="327576"/>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対象の</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福祉サービス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角丸四角形吹き出し 1"/>
          <p:cNvSpPr/>
          <p:nvPr/>
        </p:nvSpPr>
        <p:spPr>
          <a:xfrm>
            <a:off x="260648" y="6645188"/>
            <a:ext cx="2865208" cy="1548172"/>
          </a:xfrm>
          <a:prstGeom prst="wedgeRoundRectCallout">
            <a:avLst>
              <a:gd name="adj1" fmla="val 86145"/>
              <a:gd name="adj2" fmla="val 24443"/>
              <a:gd name="adj3" fmla="val 16667"/>
            </a:avLst>
          </a:prstGeom>
          <a:solidFill>
            <a:srgbClr val="FFFF00"/>
          </a:solidFill>
          <a:ln w="3175">
            <a:solidFill>
              <a:srgbClr val="FF99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償還を受けるには、事前に</a:t>
            </a:r>
            <a:endParaRPr kumimoji="1"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400" b="1"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福祉担当課への</a:t>
            </a:r>
            <a:endParaRPr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申請書の提出が必要です。</a:t>
            </a:r>
            <a:endParaRPr kumimoji="1"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要件</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に該当することを申告し、</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から決定を受ける必要があります。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3197864" y="4053006"/>
            <a:ext cx="3232559" cy="4716418"/>
            <a:chOff x="3258201" y="1712702"/>
            <a:chExt cx="3232559" cy="4716418"/>
          </a:xfrm>
        </p:grpSpPr>
        <p:grpSp>
          <p:nvGrpSpPr>
            <p:cNvPr id="10" name="グループ化 9"/>
            <p:cNvGrpSpPr/>
            <p:nvPr/>
          </p:nvGrpSpPr>
          <p:grpSpPr>
            <a:xfrm>
              <a:off x="3258201" y="1712702"/>
              <a:ext cx="3232559" cy="4716418"/>
              <a:chOff x="52192" y="2072742"/>
              <a:chExt cx="3232559" cy="4716418"/>
            </a:xfrm>
          </p:grpSpPr>
          <p:sp>
            <p:nvSpPr>
              <p:cNvPr id="12" name="角丸四角形 11"/>
              <p:cNvSpPr/>
              <p:nvPr/>
            </p:nvSpPr>
            <p:spPr>
              <a:xfrm>
                <a:off x="52192" y="2072742"/>
                <a:ext cx="3232559" cy="684000"/>
              </a:xfrm>
              <a:prstGeom prst="round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６５歳に達する前５年以上</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福祉サービス</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を利用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 12"/>
              <p:cNvSpPr/>
              <p:nvPr/>
            </p:nvSpPr>
            <p:spPr>
              <a:xfrm>
                <a:off x="798540" y="2828722"/>
                <a:ext cx="1739863" cy="792086"/>
              </a:xfrm>
              <a:prstGeom prst="downArrow">
                <a:avLst>
                  <a:gd name="adj1" fmla="val 63385"/>
                  <a:gd name="adj2" fmla="val 46973"/>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1164415" y="4340888"/>
                <a:ext cx="1008112" cy="504056"/>
              </a:xfrm>
              <a:prstGeom prst="downArrow">
                <a:avLst>
                  <a:gd name="adj1" fmla="val 57033"/>
                  <a:gd name="adj2" fmla="val 53949"/>
                </a:avLst>
              </a:prstGeom>
              <a:solidFill>
                <a:schemeClr val="tx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2192" y="3656856"/>
                <a:ext cx="3232559" cy="504000"/>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対象の介護保険サービス　　を利用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09599" y="4917008"/>
                <a:ext cx="2917744" cy="504000"/>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利用者負担を事業所等に支払</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09599" y="6285160"/>
                <a:ext cx="2917744" cy="504000"/>
              </a:xfrm>
              <a:prstGeom prst="round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利用者負担の償還</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8" name="テキスト ボックス 27"/>
            <p:cNvSpPr txBox="1"/>
            <p:nvPr/>
          </p:nvSpPr>
          <p:spPr>
            <a:xfrm>
              <a:off x="4256019" y="2498634"/>
              <a:ext cx="1236923" cy="618118"/>
            </a:xfrm>
            <a:prstGeom prst="rect">
              <a:avLst/>
            </a:prstGeom>
            <a:noFill/>
            <a:ln>
              <a:noFill/>
            </a:ln>
          </p:spPr>
          <p:txBody>
            <a:bodyPr wrap="square" rtlCol="0">
              <a:spAutoFit/>
            </a:bodyPr>
            <a:lstStyle/>
            <a:p>
              <a:pPr algn="ctr">
                <a:lnSpc>
                  <a:spcPct val="13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介護保険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3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移行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8" name="Picture 4" descr="書類とペン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20381">
            <a:off x="2589724" y="6337966"/>
            <a:ext cx="764165" cy="764165"/>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803277" y="3060350"/>
            <a:ext cx="4010099" cy="812530"/>
          </a:xfrm>
          <a:prstGeom prst="rect">
            <a:avLst/>
          </a:prstGeom>
          <a:noFill/>
        </p:spPr>
        <p:txBody>
          <a:bodyPr wrap="square" rtlCol="0">
            <a:spAutoFit/>
          </a:bodyPr>
          <a:lstStyle/>
          <a:p>
            <a:pPr>
              <a:lnSpc>
                <a:spcPct val="1300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　 居宅介護、重度訪問介護、生活介護、短期入所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 　訪問介護、通所介護、地域密着型通所介護、</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短期入所生活介護、小規模多機能型居宅介護</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869160" y="2000672"/>
            <a:ext cx="520432"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76720" y="2720752"/>
            <a:ext cx="664448"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285877" y="5707196"/>
            <a:ext cx="508761" cy="25391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373216" y="4376936"/>
            <a:ext cx="504056"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2628900" y="9345488"/>
            <a:ext cx="1600200" cy="527403"/>
          </a:xfrm>
        </p:spPr>
        <p:txBody>
          <a:bodyPr/>
          <a:lstStyle/>
          <a:p>
            <a:pPr algn="ctr">
              <a:defRPr/>
            </a:pPr>
            <a:fld id="{A29FAAE2-0FE0-4A08-A3DA-5423DACB58AD}" type="slidenum">
              <a:rPr lang="ja-JP" altLang="en-US" smtClean="0"/>
              <a:pPr algn="ctr">
                <a:defRPr/>
              </a:pPr>
              <a:t>6</a:t>
            </a:fld>
            <a:endParaRPr lang="ja-JP" altLang="en-US" dirty="0"/>
          </a:p>
        </p:txBody>
      </p:sp>
      <p:sp>
        <p:nvSpPr>
          <p:cNvPr id="40" name="角丸四角形 39"/>
          <p:cNvSpPr/>
          <p:nvPr/>
        </p:nvSpPr>
        <p:spPr>
          <a:xfrm>
            <a:off x="260648" y="200472"/>
            <a:ext cx="792000" cy="777600"/>
          </a:xfrm>
          <a:prstGeom prst="round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332656" y="272480"/>
            <a:ext cx="685934"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32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88640" y="3872920"/>
            <a:ext cx="1595847" cy="360000"/>
          </a:xfrm>
          <a:prstGeom prst="roundRect">
            <a:avLst>
              <a:gd name="adj" fmla="val 1672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償還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の流れ</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下矢印 32"/>
          <p:cNvSpPr/>
          <p:nvPr/>
        </p:nvSpPr>
        <p:spPr>
          <a:xfrm>
            <a:off x="4293096" y="7689304"/>
            <a:ext cx="1008112" cy="504056"/>
          </a:xfrm>
          <a:prstGeom prst="downArrow">
            <a:avLst>
              <a:gd name="adj1" fmla="val 57033"/>
              <a:gd name="adj2" fmla="val 53949"/>
            </a:avLst>
          </a:prstGeom>
          <a:solidFill>
            <a:schemeClr val="tx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6862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977580327"/>
              </p:ext>
            </p:extLst>
          </p:nvPr>
        </p:nvGraphicFramePr>
        <p:xfrm>
          <a:off x="301099" y="992561"/>
          <a:ext cx="6368261" cy="4171096"/>
        </p:xfrm>
        <a:graphic>
          <a:graphicData uri="http://schemas.openxmlformats.org/drawingml/2006/table">
            <a:tbl>
              <a:tblPr firstRow="1" bandRow="1">
                <a:tableStyleId>{5C22544A-7EE6-4342-B048-85BDC9FD1C3A}</a:tableStyleId>
              </a:tblPr>
              <a:tblGrid>
                <a:gridCol w="495283"/>
                <a:gridCol w="5872978"/>
              </a:tblGrid>
              <a:tr h="505876">
                <a:tc gridSpan="2">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次の①～④を全て満たす方</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000">
                <a:tc>
                  <a:txBody>
                    <a:bodyPr/>
                    <a:lstStyle/>
                    <a:p>
                      <a:pPr algn="ctr">
                        <a:lnSpc>
                          <a:spcPct val="130000"/>
                        </a:lnSpc>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300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歳に達する日前</a:t>
                      </a: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年間</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、特定の</a:t>
                      </a: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福祉サービス</a:t>
                      </a: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の支給決定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3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を受けており、介護保険移行後、これらに相当する介護保険サービスを</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3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利用すること。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居宅介護、重度訪問介護、生活介護、短期入所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8000">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3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利用者の方とその配偶者の方が、当該利用者が</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歳に達する日の前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3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日の属する年度（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歳に達する日の前日が</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月から６月までの場合</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3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は、前年度）に</a:t>
                      </a:r>
                      <a:r>
                        <a:rPr kumimoji="1"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おいて</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市町村民税非課税者</a:t>
                      </a:r>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又は</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生活保護受給者等</a:t>
                      </a:r>
                      <a:endPar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3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であったこと。（申請時も同様）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2610">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③</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支援区分（障がい程度区分）が、</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区分２以上</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であったこと。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2610">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歳に達するまでに</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介護保険法による保険給付を受けていない</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6" name="円形吹き出し 25"/>
          <p:cNvSpPr/>
          <p:nvPr/>
        </p:nvSpPr>
        <p:spPr>
          <a:xfrm>
            <a:off x="332656" y="200472"/>
            <a:ext cx="2281518" cy="720080"/>
          </a:xfrm>
          <a:prstGeom prst="wedgeEllipseCallout">
            <a:avLst>
              <a:gd name="adj1" fmla="val 20833"/>
              <a:gd name="adj2" fmla="val 7107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対象となる方</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88640" y="6320396"/>
            <a:ext cx="6434110" cy="3169108"/>
          </a:xfrm>
          <a:prstGeom prst="roundRect">
            <a:avLst/>
          </a:prstGeom>
          <a:solidFill>
            <a:srgbClr val="FFDD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形吹き出し 30"/>
          <p:cNvSpPr/>
          <p:nvPr/>
        </p:nvSpPr>
        <p:spPr>
          <a:xfrm>
            <a:off x="188640" y="5601152"/>
            <a:ext cx="2425534" cy="720000"/>
          </a:xfrm>
          <a:prstGeom prst="wedgeEllipseCallout">
            <a:avLst>
              <a:gd name="adj1" fmla="val 18312"/>
              <a:gd name="adj2" fmla="val 75428"/>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よくある質問</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76672" y="6488969"/>
            <a:ext cx="5748946" cy="768287"/>
          </a:xfrm>
          <a:prstGeom prst="rect">
            <a:avLst/>
          </a:prstGeom>
          <a:noFill/>
        </p:spPr>
        <p:txBody>
          <a:bodyPr wrap="square" rtlCol="0">
            <a:spAutoFit/>
          </a:bodyPr>
          <a:lstStyle/>
          <a:p>
            <a:pPr>
              <a:lnSpc>
                <a:spcPct val="130000"/>
              </a:lnSpc>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歳の時に入院して、</a:t>
            </a:r>
            <a:r>
              <a:rPr kumimoji="1" lang="ja-JP" altLang="en-US"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福祉サービスを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利用していない期間がある」場合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は対象になりますか？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相談窓口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772" y="8303268"/>
            <a:ext cx="1393550" cy="116361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a:xfrm>
            <a:off x="2628900" y="9489504"/>
            <a:ext cx="1600200" cy="527403"/>
          </a:xfrm>
        </p:spPr>
        <p:txBody>
          <a:bodyPr/>
          <a:lstStyle/>
          <a:p>
            <a:pPr algn="ctr">
              <a:defRPr/>
            </a:pPr>
            <a:fld id="{A29FAAE2-0FE0-4A08-A3DA-5423DACB58AD}" type="slidenum">
              <a:rPr lang="ja-JP" altLang="en-US" smtClean="0"/>
              <a:pPr algn="ctr">
                <a:defRPr/>
              </a:pPr>
              <a:t>7</a:t>
            </a:fld>
            <a:endParaRPr lang="ja-JP" altLang="en-US" dirty="0"/>
          </a:p>
        </p:txBody>
      </p:sp>
      <p:grpSp>
        <p:nvGrpSpPr>
          <p:cNvPr id="4" name="グループ化 3"/>
          <p:cNvGrpSpPr/>
          <p:nvPr/>
        </p:nvGrpSpPr>
        <p:grpSpPr>
          <a:xfrm>
            <a:off x="2492932" y="5457056"/>
            <a:ext cx="1368116" cy="900000"/>
            <a:chOff x="5750240" y="6510211"/>
            <a:chExt cx="915662" cy="673775"/>
          </a:xfrm>
        </p:grpSpPr>
        <p:pic>
          <p:nvPicPr>
            <p:cNvPr id="1032" name="Picture 8" descr="頭にクエスチョンマークを浮かべた人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428" y="6510211"/>
              <a:ext cx="547474" cy="673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頭にクエスチョンマークを浮かべた人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0240" y="6510211"/>
              <a:ext cx="551006" cy="67377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正方形/長方形 8"/>
          <p:cNvSpPr/>
          <p:nvPr/>
        </p:nvSpPr>
        <p:spPr>
          <a:xfrm>
            <a:off x="476672" y="7257256"/>
            <a:ext cx="6091528" cy="1532727"/>
          </a:xfrm>
          <a:prstGeom prst="rect">
            <a:avLst/>
          </a:prstGeom>
        </p:spPr>
        <p:txBody>
          <a:bodyPr wrap="square">
            <a:spAutoFit/>
          </a:bodyPr>
          <a:lstStyle/>
          <a:p>
            <a:pPr>
              <a:lnSpc>
                <a:spcPct val="13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Ａ</a:t>
            </a:r>
            <a:r>
              <a:rPr lang="ja-JP" altLang="en-US" dirty="0">
                <a:latin typeface="Meiryo UI" panose="020B0604030504040204" pitchFamily="50" charset="-128"/>
                <a:ea typeface="Meiryo UI" panose="020B0604030504040204" pitchFamily="50" charset="-128"/>
                <a:cs typeface="Meiryo UI" panose="020B0604030504040204" pitchFamily="50" charset="-128"/>
              </a:rPr>
              <a:t>　やむを得ない事由により、</a:t>
            </a:r>
            <a:r>
              <a:rPr lang="ja-JP" altLang="en-US"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dirty="0">
                <a:latin typeface="Meiryo UI" panose="020B0604030504040204" pitchFamily="50" charset="-128"/>
                <a:ea typeface="Meiryo UI" panose="020B0604030504040204" pitchFamily="50" charset="-128"/>
                <a:cs typeface="Meiryo UI" panose="020B0604030504040204" pitchFamily="50" charset="-128"/>
              </a:rPr>
              <a:t>福祉サービスの支給決定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受けて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いなかった場合も、制度の対象となる場合があります。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詳しく</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お住まいの市町村</a:t>
            </a:r>
            <a:r>
              <a:rPr lang="ja-JP" altLang="en-US" b="1" u="sng"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福祉担当課</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お問い合わせ</a:t>
            </a:r>
            <a:r>
              <a:rPr lang="ja-JP" altLang="en-US" dirty="0">
                <a:latin typeface="Meiryo UI" panose="020B0604030504040204" pitchFamily="50" charset="-128"/>
                <a:ea typeface="Meiryo UI" panose="020B0604030504040204" pitchFamily="50" charset="-128"/>
                <a:cs typeface="Meiryo UI" panose="020B0604030504040204" pitchFamily="50" charset="-128"/>
              </a:rPr>
              <a:t>ください。</a:t>
            </a:r>
          </a:p>
        </p:txBody>
      </p:sp>
      <p:sp>
        <p:nvSpPr>
          <p:cNvPr id="17" name="正方形/長方形 16"/>
          <p:cNvSpPr/>
          <p:nvPr/>
        </p:nvSpPr>
        <p:spPr>
          <a:xfrm>
            <a:off x="5189284" y="1596550"/>
            <a:ext cx="421263" cy="276999"/>
          </a:xfrm>
          <a:prstGeom prst="rect">
            <a:avLst/>
          </a:prstGeom>
        </p:spPr>
        <p:txBody>
          <a:bodyPr wrap="square">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p>
        </p:txBody>
      </p:sp>
    </p:spTree>
    <p:extLst>
      <p:ext uri="{BB962C8B-B14F-4D97-AF65-F5344CB8AC3E}">
        <p14:creationId xmlns:p14="http://schemas.microsoft.com/office/powerpoint/2010/main" val="250650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60648" y="7761312"/>
            <a:ext cx="6480720" cy="1584176"/>
            <a:chOff x="260648" y="7833320"/>
            <a:chExt cx="6480720" cy="1584176"/>
          </a:xfrm>
        </p:grpSpPr>
        <p:sp>
          <p:nvSpPr>
            <p:cNvPr id="7" name="角丸四角形 6"/>
            <p:cNvSpPr/>
            <p:nvPr/>
          </p:nvSpPr>
          <p:spPr>
            <a:xfrm>
              <a:off x="260648" y="7833320"/>
              <a:ext cx="6444000" cy="1584176"/>
            </a:xfrm>
            <a:prstGeom prst="roundRect">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04664" y="7905328"/>
              <a:ext cx="6336704" cy="1384995"/>
            </a:xfrm>
            <a:prstGeom prst="rect">
              <a:avLst/>
            </a:prstGeom>
            <a:noFill/>
          </p:spPr>
          <p:txBody>
            <a:bodyPr wrap="square" rtlCol="0">
              <a:spAutoFit/>
            </a:bodyPr>
            <a:lstStyle/>
            <a:p>
              <a:pPr>
                <a:lnSpc>
                  <a:spcPct val="150000"/>
                </a:lnSpc>
              </a:pP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　大阪府 福祉部 </a:t>
              </a:r>
              <a:r>
                <a:rPr lang="ja-JP" altLang="ja-JP" sz="140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福祉室 障がい福祉企画課 制度推進グループ</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電</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話</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06-6941-0351</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（内線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2464</a:t>
              </a:r>
              <a:r>
                <a:rPr lang="ja-JP" altLang="ja-JP" sz="140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4145</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ＦＡＸ</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06-6942-7215</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ホームページ</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sz="1200" u="sng" dirty="0">
                  <a:latin typeface="Meiryo UI" panose="020B0604030504040204" pitchFamily="50" charset="-128"/>
                  <a:ea typeface="Meiryo UI" panose="020B0604030504040204" pitchFamily="50" charset="-128"/>
                  <a:cs typeface="Meiryo UI" panose="020B0604030504040204" pitchFamily="50" charset="-128"/>
                  <a:hlinkClick r:id="rId2"/>
                </a:rPr>
                <a:t>://www.pref.osaka.jp/keikakusuishin/jiritushien</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hlinkClick r:id="rId2"/>
                </a:rPr>
                <a:t>/</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5" name="表 4"/>
          <p:cNvGraphicFramePr>
            <a:graphicFrameLocks noGrp="1"/>
          </p:cNvGraphicFramePr>
          <p:nvPr>
            <p:extLst>
              <p:ext uri="{D42A27DB-BD31-4B8C-83A1-F6EECF244321}">
                <p14:modId xmlns:p14="http://schemas.microsoft.com/office/powerpoint/2010/main" val="1847734473"/>
              </p:ext>
            </p:extLst>
          </p:nvPr>
        </p:nvGraphicFramePr>
        <p:xfrm>
          <a:off x="585328" y="1064568"/>
          <a:ext cx="5796000" cy="6604800"/>
        </p:xfrm>
        <a:graphic>
          <a:graphicData uri="http://schemas.openxmlformats.org/drawingml/2006/table">
            <a:tbl>
              <a:tblPr firstRow="1" bandRow="1">
                <a:tableStyleId>{5C22544A-7EE6-4342-B048-85BDC9FD1C3A}</a:tableStyleId>
              </a:tblPr>
              <a:tblGrid>
                <a:gridCol w="1692000"/>
                <a:gridCol w="1188000"/>
                <a:gridCol w="1728000"/>
                <a:gridCol w="1188000"/>
              </a:tblGrid>
              <a:tr h="252000">
                <a:tc>
                  <a:txBody>
                    <a:bodyPr/>
                    <a:lstStyle/>
                    <a:p>
                      <a:pPr algn="ctr">
                        <a:spcAft>
                          <a:spcPts val="0"/>
                        </a:spcAft>
                      </a:pPr>
                      <a:r>
                        <a:rPr lang="ja-JP"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名</a:t>
                      </a:r>
                      <a:r>
                        <a:rPr lang="en-US"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称</a:t>
                      </a:r>
                      <a:endParaRPr lang="ja-JP" sz="900" kern="100" dirty="0">
                        <a:ln w="3175">
                          <a:noFill/>
                        </a:ln>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latinLnBrk="1">
                        <a:spcAft>
                          <a:spcPts val="0"/>
                        </a:spcAft>
                      </a:pPr>
                      <a:r>
                        <a:rPr lang="ja-JP"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電話番号</a:t>
                      </a:r>
                      <a:endParaRPr lang="ja-JP" sz="900" kern="100" dirty="0">
                        <a:ln w="3175">
                          <a:noFill/>
                        </a:ln>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Aft>
                          <a:spcPts val="0"/>
                        </a:spcAft>
                      </a:pPr>
                      <a:r>
                        <a:rPr lang="ja-JP"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名</a:t>
                      </a:r>
                      <a:r>
                        <a:rPr lang="en-US"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称</a:t>
                      </a:r>
                      <a:endParaRPr lang="ja-JP" sz="900" kern="100" dirty="0">
                        <a:ln w="3175">
                          <a:noFill/>
                        </a:ln>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latinLnBrk="1">
                        <a:spcAft>
                          <a:spcPts val="0"/>
                        </a:spcAft>
                      </a:pPr>
                      <a:r>
                        <a:rPr lang="ja-JP" sz="1050" kern="100" dirty="0">
                          <a:ln w="3175">
                            <a:noFill/>
                          </a:ln>
                          <a:effectLst/>
                          <a:latin typeface="Meiryo UI" panose="020B0604030504040204" pitchFamily="50" charset="-128"/>
                          <a:ea typeface="Meiryo UI" panose="020B0604030504040204" pitchFamily="50" charset="-128"/>
                          <a:cs typeface="Meiryo UI" panose="020B0604030504040204" pitchFamily="50" charset="-128"/>
                        </a:rPr>
                        <a:t>電話番号</a:t>
                      </a:r>
                      <a:endParaRPr lang="ja-JP" sz="900" kern="100" dirty="0">
                        <a:ln w="3175">
                          <a:noFill/>
                        </a:ln>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288000">
                <a:tc>
                  <a:txBody>
                    <a:bodyPr/>
                    <a:lstStyle/>
                    <a:p>
                      <a:pPr indent="66675" algn="just" latinLnBrk="1">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大阪市</a:t>
                      </a:r>
                      <a:r>
                        <a:rPr lang="ja-JP" sz="9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支援課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6675"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06-6208-7986</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58420" algn="just" latinLnBrk="1">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箕面市福祉事務所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072-727-9506</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indent="66675" algn="just" latinLnBrk="1">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堺市障害者支援課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072-228-7510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柏原市福祉事務所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072-972-1501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高槻市</a:t>
                      </a:r>
                      <a:r>
                        <a:rPr lang="ja-JP" sz="9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072-674-7164</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羽曳野市福祉事務所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072-958-1111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東大阪市障害者支援室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06-4309-3184</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門真市福祉事務所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06-6902-6154</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岸和田市福祉事務所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072-423-9469</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摂津市福祉事務所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06-6383-1374</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豊中市</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障害福祉課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06-6858-2224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高石市福祉事務所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072-275-6294</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池田市福祉事務所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072-754-6255</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藤井寺市福祉事務所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072-939-1106</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吹田市福祉事務所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06-6384-1348</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泉南市福祉事務所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072-483-8252</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泉大津市社会福祉事務所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0725-33-1131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四條畷市福祉事務所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072-877-2121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貝塚市福祉事務所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072-433-7012</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交野市福祉事務所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072-893-6400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守口市福祉事務所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06-6992-1630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大阪狭山市福祉事務所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072-366-0011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枚方市福祉事務所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072-841-1457</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阪南市福祉事務所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072-471-5678</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茨木市福祉事務所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072-620-1636</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島本町福祉事務所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075-962-7460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八尾市福祉事務所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072-924-3838</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豊能町生活福祉部福祉課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072-739-3420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泉佐野市福祉事務所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072-463-1212</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能勢町健康福祉部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072-731-2150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富田林市福祉事務所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0721-25-1000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忠岡町いきがい支援課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0725-22-1122</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寝屋川市福祉事務所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072-824-1181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熊取町介護保険・</a:t>
                      </a:r>
                      <a:r>
                        <a:rPr lang="ja-JP" sz="9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072-452-6289</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河内長野市福祉事務所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0721-53-1111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田尻町民生部福祉課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072-466-8813</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松原市福祉事務所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072-337-3115</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岬町福祉課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072-492-2700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pPr indent="58420" algn="just" latinLnBrk="1">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大東市福祉事務所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072-870-9630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太子町健康福祉部福祉課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0721-98-5519</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indent="58420" algn="just" latinLnBrk="1">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和泉市福祉事務所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0725-99-8133</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河南町</a:t>
                      </a:r>
                      <a:r>
                        <a:rPr lang="ja-JP" sz="900" kern="100" dirty="0" err="1">
                          <a:effectLst/>
                          <a:latin typeface="Meiryo UI" panose="020B0604030504040204" pitchFamily="50" charset="-128"/>
                          <a:ea typeface="Meiryo UI" panose="020B0604030504040204" pitchFamily="50" charset="-128"/>
                          <a:cs typeface="Meiryo UI" panose="020B0604030504040204" pitchFamily="50" charset="-128"/>
                        </a:rPr>
                        <a:t>高齢障がい</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0721-93-2500</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gridSpan="2">
                  <a:txBody>
                    <a:bodyPr/>
                    <a:lstStyle/>
                    <a:p>
                      <a:endParaRPr kumimoji="1" lang="ja-JP" alt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千早赤阪村健康福祉課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latinLnBrk="1">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0721-72-0081</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角丸四角形 5"/>
          <p:cNvSpPr/>
          <p:nvPr/>
        </p:nvSpPr>
        <p:spPr>
          <a:xfrm>
            <a:off x="1196752" y="272480"/>
            <a:ext cx="5400600" cy="612000"/>
          </a:xfrm>
          <a:prstGeom prst="roundRect">
            <a:avLst>
              <a:gd name="adj" fmla="val 125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ln w="3175">
                  <a:solidFill>
                    <a:schemeClr val="tx2">
                      <a:lumMod val="75000"/>
                    </a:schemeClr>
                  </a:solidFill>
                </a:ln>
                <a:latin typeface="Meiryo UI" panose="020B0604030504040204" pitchFamily="50" charset="-128"/>
                <a:ea typeface="Meiryo UI" panose="020B0604030504040204" pitchFamily="50" charset="-128"/>
                <a:cs typeface="Meiryo UI" panose="020B0604030504040204" pitchFamily="50" charset="-128"/>
              </a:rPr>
              <a:t>詳しくはお住まいの市町村へお問い合わせください。</a:t>
            </a:r>
            <a:endParaRPr kumimoji="1" lang="en-US" altLang="ja-JP" sz="2000" b="1" dirty="0" smtClean="0">
              <a:ln w="3175">
                <a:solidFill>
                  <a:schemeClr val="tx2">
                    <a:lumMod val="75000"/>
                  </a:schemeClr>
                </a:solidFill>
              </a:ln>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電話の親機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48" y="272480"/>
            <a:ext cx="834948" cy="77024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421495" y="9371910"/>
            <a:ext cx="3164761" cy="261610"/>
          </a:xfrm>
          <a:prstGeom prst="rect">
            <a:avLst/>
          </a:prstGeom>
          <a:noFill/>
          <a:ln>
            <a:noFill/>
          </a:ln>
        </p:spPr>
        <p:txBody>
          <a:bodyPr wrap="square" rtlCol="0">
            <a:spAutoFit/>
          </a:bodyPr>
          <a:lstStyle/>
          <a:p>
            <a:pPr algn="ctr"/>
            <a:r>
              <a:rPr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大阪府福祉部障がい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福祉室　平成３０年６月発行</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2564904" y="9489504"/>
            <a:ext cx="1600200" cy="527403"/>
          </a:xfrm>
        </p:spPr>
        <p:txBody>
          <a:bodyPr/>
          <a:lstStyle/>
          <a:p>
            <a:pPr algn="ctr">
              <a:defRPr/>
            </a:pPr>
            <a:fld id="{5F007264-B7DA-4835-8084-5D84A0947675}" type="slidenum">
              <a:rPr lang="ja-JP" altLang="en-US" smtClean="0"/>
              <a:pPr algn="ctr">
                <a:defRPr/>
              </a:pPr>
              <a:t>8</a:t>
            </a:fld>
            <a:endParaRPr lang="ja-JP" altLang="en-US" dirty="0"/>
          </a:p>
        </p:txBody>
      </p:sp>
    </p:spTree>
    <p:extLst>
      <p:ext uri="{BB962C8B-B14F-4D97-AF65-F5344CB8AC3E}">
        <p14:creationId xmlns:p14="http://schemas.microsoft.com/office/powerpoint/2010/main" val="118137706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20144</TotalTime>
  <Words>1001</Words>
  <Application>Microsoft Office PowerPoint</Application>
  <PresentationFormat>A4 210 x 297 mm</PresentationFormat>
  <Paragraphs>318</Paragraphs>
  <Slides>8</Slides>
  <Notes>3</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8</vt:i4>
      </vt:variant>
    </vt:vector>
  </HeadingPairs>
  <TitlesOfParts>
    <vt:vector size="13" baseType="lpstr">
      <vt:lpstr>デザインの設定</vt:lpstr>
      <vt:lpstr>1_デザインの設定</vt:lpstr>
      <vt:lpstr>2_デザインの設定</vt:lpstr>
      <vt:lpstr>3_デザインの設定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HOSTNAME</cp:lastModifiedBy>
  <cp:revision>10</cp:revision>
  <cp:lastPrinted>2018-05-25T02:16:39Z</cp:lastPrinted>
  <dcterms:created xsi:type="dcterms:W3CDTF">2009-02-17T02:03:39Z</dcterms:created>
  <dcterms:modified xsi:type="dcterms:W3CDTF">2018-06-29T08:37:41Z</dcterms:modified>
</cp:coreProperties>
</file>