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200900" cy="10009188"/>
  <p:notesSz cx="6807200" cy="9939338"/>
  <p:defaultTextStyle>
    <a:defPPr>
      <a:defRPr lang="ja-JP"/>
    </a:defPPr>
    <a:lvl1pPr marL="0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5625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1250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26875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02501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78126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53751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29376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05001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3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CCECFF"/>
    <a:srgbClr val="CCFFFF"/>
    <a:srgbClr val="6666FF"/>
    <a:srgbClr val="009900"/>
    <a:srgbClr val="FFFF99"/>
    <a:srgbClr val="0000FF"/>
    <a:srgbClr val="FFDA3F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9" autoAdjust="0"/>
    <p:restoredTop sz="94604" autoAdjust="0"/>
  </p:normalViewPr>
  <p:slideViewPr>
    <p:cSldViewPr>
      <p:cViewPr varScale="1">
        <p:scale>
          <a:sx n="76" d="100"/>
          <a:sy n="76" d="100"/>
        </p:scale>
        <p:origin x="2213" y="72"/>
      </p:cViewPr>
      <p:guideLst>
        <p:guide orient="horz" pos="3153"/>
        <p:guide pos="22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678" cy="497461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348" y="0"/>
            <a:ext cx="2950765" cy="497461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r">
              <a:defRPr sz="800"/>
            </a:lvl1pPr>
          </a:lstStyle>
          <a:p>
            <a:fld id="{43BFB36C-D2AB-4F80-9798-8F0E7B7A295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779"/>
            <a:ext cx="2949678" cy="496363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348" y="9440779"/>
            <a:ext cx="2950765" cy="496363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r">
              <a:defRPr sz="800"/>
            </a:lvl1pPr>
          </a:lstStyle>
          <a:p>
            <a:fld id="{68A1FD41-20ED-4772-B2A3-FCBF39852D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373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678" cy="497461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48" y="0"/>
            <a:ext cx="2950765" cy="497461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r">
              <a:defRPr sz="800"/>
            </a:lvl1pPr>
          </a:lstStyle>
          <a:p>
            <a:fld id="{1CC07D2B-664D-4D8A-84D5-FC37120BD7E7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5338" y="746125"/>
            <a:ext cx="2678112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93" tIns="31497" rIns="62993" bIns="3149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1" y="4720939"/>
            <a:ext cx="5445978" cy="4472757"/>
          </a:xfrm>
          <a:prstGeom prst="rect">
            <a:avLst/>
          </a:prstGeom>
        </p:spPr>
        <p:txBody>
          <a:bodyPr vert="horz" lIns="62993" tIns="31497" rIns="62993" bIns="3149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779"/>
            <a:ext cx="2949678" cy="496363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48" y="9440779"/>
            <a:ext cx="2950765" cy="496363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r">
              <a:defRPr sz="800"/>
            </a:lvl1pPr>
          </a:lstStyle>
          <a:p>
            <a:fld id="{56AB8963-97A3-47D1-A757-1B03B4E4C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786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75625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51250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426875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902501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378126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853751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329376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805001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65338" y="746125"/>
            <a:ext cx="2678112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B8963-97A3-47D1-A757-1B03B4E4C14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273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8" y="3109338"/>
            <a:ext cx="6120765" cy="21454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671873"/>
            <a:ext cx="5040630" cy="2557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5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1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26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025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78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53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29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05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28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544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2" y="400834"/>
            <a:ext cx="1620203" cy="854024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60045" y="400834"/>
            <a:ext cx="4740593" cy="854024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37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198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2" y="6431832"/>
            <a:ext cx="6120765" cy="1987936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2" y="4242324"/>
            <a:ext cx="6120765" cy="2189510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562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125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268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025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781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537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2937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050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17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60045" y="2335481"/>
            <a:ext cx="3180398" cy="660560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60457" y="2335481"/>
            <a:ext cx="3180398" cy="660560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56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9" y="2240483"/>
            <a:ext cx="3181648" cy="93372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5625" indent="0">
              <a:buNone/>
              <a:defRPr sz="2100" b="1"/>
            </a:lvl2pPr>
            <a:lvl3pPr marL="951250" indent="0">
              <a:buNone/>
              <a:defRPr sz="1900" b="1"/>
            </a:lvl3pPr>
            <a:lvl4pPr marL="1426875" indent="0">
              <a:buNone/>
              <a:defRPr sz="1700" b="1"/>
            </a:lvl4pPr>
            <a:lvl5pPr marL="1902501" indent="0">
              <a:buNone/>
              <a:defRPr sz="1700" b="1"/>
            </a:lvl5pPr>
            <a:lvl6pPr marL="2378126" indent="0">
              <a:buNone/>
              <a:defRPr sz="1700" b="1"/>
            </a:lvl6pPr>
            <a:lvl7pPr marL="2853751" indent="0">
              <a:buNone/>
              <a:defRPr sz="1700" b="1"/>
            </a:lvl7pPr>
            <a:lvl8pPr marL="3329376" indent="0">
              <a:buNone/>
              <a:defRPr sz="1700" b="1"/>
            </a:lvl8pPr>
            <a:lvl9pPr marL="3805001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9" y="3174209"/>
            <a:ext cx="3181648" cy="5766869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61" y="2240483"/>
            <a:ext cx="3182898" cy="93372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5625" indent="0">
              <a:buNone/>
              <a:defRPr sz="2100" b="1"/>
            </a:lvl2pPr>
            <a:lvl3pPr marL="951250" indent="0">
              <a:buNone/>
              <a:defRPr sz="1900" b="1"/>
            </a:lvl3pPr>
            <a:lvl4pPr marL="1426875" indent="0">
              <a:buNone/>
              <a:defRPr sz="1700" b="1"/>
            </a:lvl4pPr>
            <a:lvl5pPr marL="1902501" indent="0">
              <a:buNone/>
              <a:defRPr sz="1700" b="1"/>
            </a:lvl5pPr>
            <a:lvl6pPr marL="2378126" indent="0">
              <a:buNone/>
              <a:defRPr sz="1700" b="1"/>
            </a:lvl6pPr>
            <a:lvl7pPr marL="2853751" indent="0">
              <a:buNone/>
              <a:defRPr sz="1700" b="1"/>
            </a:lvl7pPr>
            <a:lvl8pPr marL="3329376" indent="0">
              <a:buNone/>
              <a:defRPr sz="1700" b="1"/>
            </a:lvl8pPr>
            <a:lvl9pPr marL="3805001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61" y="3174209"/>
            <a:ext cx="3182898" cy="5766869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252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46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06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9" y="398514"/>
            <a:ext cx="2369047" cy="169600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5" y="398517"/>
            <a:ext cx="4025504" cy="8542565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9" y="2094518"/>
            <a:ext cx="2369047" cy="6846563"/>
          </a:xfrm>
        </p:spPr>
        <p:txBody>
          <a:bodyPr/>
          <a:lstStyle>
            <a:lvl1pPr marL="0" indent="0">
              <a:buNone/>
              <a:defRPr sz="1500"/>
            </a:lvl1pPr>
            <a:lvl2pPr marL="475625" indent="0">
              <a:buNone/>
              <a:defRPr sz="1200"/>
            </a:lvl2pPr>
            <a:lvl3pPr marL="951250" indent="0">
              <a:buNone/>
              <a:defRPr sz="1000"/>
            </a:lvl3pPr>
            <a:lvl4pPr marL="1426875" indent="0">
              <a:buNone/>
              <a:defRPr sz="900"/>
            </a:lvl4pPr>
            <a:lvl5pPr marL="1902501" indent="0">
              <a:buNone/>
              <a:defRPr sz="900"/>
            </a:lvl5pPr>
            <a:lvl6pPr marL="2378126" indent="0">
              <a:buNone/>
              <a:defRPr sz="900"/>
            </a:lvl6pPr>
            <a:lvl7pPr marL="2853751" indent="0">
              <a:buNone/>
              <a:defRPr sz="900"/>
            </a:lvl7pPr>
            <a:lvl8pPr marL="3329376" indent="0">
              <a:buNone/>
              <a:defRPr sz="900"/>
            </a:lvl8pPr>
            <a:lvl9pPr marL="3805001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87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7" y="7006432"/>
            <a:ext cx="4320540" cy="8271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27" y="894339"/>
            <a:ext cx="4320540" cy="6005513"/>
          </a:xfrm>
        </p:spPr>
        <p:txBody>
          <a:bodyPr/>
          <a:lstStyle>
            <a:lvl1pPr marL="0" indent="0">
              <a:buNone/>
              <a:defRPr sz="3300"/>
            </a:lvl1pPr>
            <a:lvl2pPr marL="475625" indent="0">
              <a:buNone/>
              <a:defRPr sz="2900"/>
            </a:lvl2pPr>
            <a:lvl3pPr marL="951250" indent="0">
              <a:buNone/>
              <a:defRPr sz="2500"/>
            </a:lvl3pPr>
            <a:lvl4pPr marL="1426875" indent="0">
              <a:buNone/>
              <a:defRPr sz="2100"/>
            </a:lvl4pPr>
            <a:lvl5pPr marL="1902501" indent="0">
              <a:buNone/>
              <a:defRPr sz="2100"/>
            </a:lvl5pPr>
            <a:lvl6pPr marL="2378126" indent="0">
              <a:buNone/>
              <a:defRPr sz="2100"/>
            </a:lvl6pPr>
            <a:lvl7pPr marL="2853751" indent="0">
              <a:buNone/>
              <a:defRPr sz="2100"/>
            </a:lvl7pPr>
            <a:lvl8pPr marL="3329376" indent="0">
              <a:buNone/>
              <a:defRPr sz="2100"/>
            </a:lvl8pPr>
            <a:lvl9pPr marL="3805001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27" y="7833582"/>
            <a:ext cx="4320540" cy="1174688"/>
          </a:xfrm>
        </p:spPr>
        <p:txBody>
          <a:bodyPr/>
          <a:lstStyle>
            <a:lvl1pPr marL="0" indent="0">
              <a:buNone/>
              <a:defRPr sz="1500"/>
            </a:lvl1pPr>
            <a:lvl2pPr marL="475625" indent="0">
              <a:buNone/>
              <a:defRPr sz="1200"/>
            </a:lvl2pPr>
            <a:lvl3pPr marL="951250" indent="0">
              <a:buNone/>
              <a:defRPr sz="1000"/>
            </a:lvl3pPr>
            <a:lvl4pPr marL="1426875" indent="0">
              <a:buNone/>
              <a:defRPr sz="900"/>
            </a:lvl4pPr>
            <a:lvl5pPr marL="1902501" indent="0">
              <a:buNone/>
              <a:defRPr sz="900"/>
            </a:lvl5pPr>
            <a:lvl6pPr marL="2378126" indent="0">
              <a:buNone/>
              <a:defRPr sz="900"/>
            </a:lvl6pPr>
            <a:lvl7pPr marL="2853751" indent="0">
              <a:buNone/>
              <a:defRPr sz="900"/>
            </a:lvl7pPr>
            <a:lvl8pPr marL="3329376" indent="0">
              <a:buNone/>
              <a:defRPr sz="900"/>
            </a:lvl8pPr>
            <a:lvl9pPr marL="3805001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67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45" y="400833"/>
            <a:ext cx="6480810" cy="1668198"/>
          </a:xfrm>
          <a:prstGeom prst="rect">
            <a:avLst/>
          </a:prstGeom>
        </p:spPr>
        <p:txBody>
          <a:bodyPr vert="horz" lIns="95125" tIns="47563" rIns="95125" bIns="4756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5" y="2335481"/>
            <a:ext cx="6480810" cy="6605601"/>
          </a:xfrm>
          <a:prstGeom prst="rect">
            <a:avLst/>
          </a:prstGeom>
        </p:spPr>
        <p:txBody>
          <a:bodyPr vert="horz" lIns="95125" tIns="47563" rIns="95125" bIns="4756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045" y="9277038"/>
            <a:ext cx="1680210" cy="532897"/>
          </a:xfrm>
          <a:prstGeom prst="rect">
            <a:avLst/>
          </a:prstGeom>
        </p:spPr>
        <p:txBody>
          <a:bodyPr vert="horz" lIns="95125" tIns="47563" rIns="95125" bIns="4756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4C9AE-20D6-42E5-A38A-130CB0FE88F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308" y="9277038"/>
            <a:ext cx="2280285" cy="532897"/>
          </a:xfrm>
          <a:prstGeom prst="rect">
            <a:avLst/>
          </a:prstGeom>
        </p:spPr>
        <p:txBody>
          <a:bodyPr vert="horz" lIns="95125" tIns="47563" rIns="95125" bIns="4756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645" y="9277038"/>
            <a:ext cx="1680210" cy="532897"/>
          </a:xfrm>
          <a:prstGeom prst="rect">
            <a:avLst/>
          </a:prstGeom>
        </p:spPr>
        <p:txBody>
          <a:bodyPr vert="horz" lIns="95125" tIns="47563" rIns="95125" bIns="4756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73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51250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719" indent="-356719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2891" indent="-297266" algn="l" defTabSz="95125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89063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64688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0313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5938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91564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67189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42814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5625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1250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26875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02501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78126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53751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29376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05001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f.osaka.lg.jp/keikakusuishin/jiritushien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349456" y="8901559"/>
            <a:ext cx="6660740" cy="98564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　福祉部　</a:t>
            </a:r>
            <a:r>
              <a:rPr lang="ja-JP" altLang="en-US" sz="1200" b="1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福祉室　障がい福祉企画課　制度推進グループ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 電　話　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06-6941-0351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（内線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2464</a:t>
            </a:r>
            <a:r>
              <a:rPr lang="ja-JP" altLang="en-US" sz="1200" b="1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4145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 </a:t>
            </a:r>
            <a:r>
              <a:rPr lang="en-US" altLang="ja-JP" sz="1200" b="1" spc="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06-6942-7215</a:t>
            </a: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 ホームページ　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3"/>
              </a:rPr>
              <a:t>http://www.pref.osaka.lg.jp/keikakusuishin/jiritushien/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51549" y="792126"/>
            <a:ext cx="6705428" cy="1368000"/>
          </a:xfrm>
          <a:prstGeom prst="roundRect">
            <a:avLst>
              <a:gd name="adj" fmla="val 5496"/>
            </a:avLst>
          </a:prstGeom>
          <a:solidFill>
            <a:srgbClr val="006699"/>
          </a:solidFill>
          <a:ln w="12700">
            <a:solidFill>
              <a:srgbClr val="6666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44000" rIns="54000" bIns="36000" rtlCol="0" anchor="ctr"/>
          <a:lstStyle/>
          <a:p>
            <a:r>
              <a:rPr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3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障害者総合支援法</a:t>
            </a:r>
            <a:r>
              <a:rPr lang="ja-JP" altLang="en-US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endParaRPr lang="en-US" altLang="ja-JP" sz="2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対象</a:t>
            </a:r>
            <a:r>
              <a:rPr lang="ja-JP" altLang="en-US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となる</a:t>
            </a:r>
            <a:r>
              <a:rPr lang="ja-JP" altLang="en-US" sz="3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難病</a:t>
            </a:r>
            <a:r>
              <a:rPr lang="ja-JP" altLang="en-US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ja-JP" altLang="en-US" sz="3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追加</a:t>
            </a:r>
            <a:r>
              <a:rPr lang="ja-JP" altLang="en-US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されます</a:t>
            </a:r>
            <a:endParaRPr lang="en-US" altLang="ja-JP" sz="2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38071" y="2196282"/>
            <a:ext cx="6522674" cy="20881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25" tIns="47563" rIns="95125" bIns="47563" rtlCol="0" anchor="t"/>
          <a:lstStyle/>
          <a:p>
            <a:pPr>
              <a:lnSpc>
                <a:spcPts val="2600"/>
              </a:lnSpc>
            </a:pPr>
            <a:r>
              <a:rPr lang="ja-JP" altLang="en-US" sz="1600" b="1" u="sng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「障がい福祉サービス等</a:t>
            </a:r>
            <a:r>
              <a:rPr lang="en-US" altLang="ja-JP" sz="1600" b="1" u="sng" kern="0" baseline="30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600" b="1" u="sng" kern="0" baseline="30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  <a:r>
              <a:rPr lang="en-US" altLang="ja-JP" sz="1600" b="1" u="sng" kern="0" baseline="30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600" b="1" u="sng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」の対象となる疾病が、</a:t>
            </a:r>
            <a:endParaRPr lang="en-US" altLang="ja-JP" sz="1600" b="1" u="sng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600"/>
              </a:lnSpc>
            </a:pPr>
            <a:r>
              <a:rPr lang="ja-JP" altLang="en-US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</a:t>
            </a:r>
            <a:r>
              <a:rPr lang="en-US" altLang="ja-JP" sz="2400" b="1" u="sng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369</a:t>
            </a:r>
            <a:r>
              <a:rPr lang="ja-JP" altLang="en-US" sz="1600" b="1" u="sng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</a:t>
            </a:r>
            <a:r>
              <a:rPr lang="en-US" altLang="ja-JP" sz="2400" b="1" u="sng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376</a:t>
            </a:r>
            <a:r>
              <a:rPr lang="ja-JP" altLang="en-US" sz="1600" b="1" u="sng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</a:t>
            </a:r>
            <a:r>
              <a:rPr lang="ja-JP" altLang="en-US" sz="2400" b="1" u="sng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拡大</a:t>
            </a:r>
            <a:r>
              <a:rPr lang="ja-JP" altLang="en-US" sz="1600" b="1" u="sng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されます。</a:t>
            </a:r>
            <a:endParaRPr lang="en-US" altLang="ja-JP" sz="1600" b="1" u="sng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624"/>
              </a:lnSpc>
            </a:pPr>
            <a:endParaRPr lang="en-US" altLang="ja-JP" sz="600" b="1" spc="20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16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対象となる方は、障がい者手帳</a:t>
            </a:r>
            <a:r>
              <a:rPr lang="en-US" altLang="ja-JP" sz="1600" b="1" kern="0" baseline="30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600" b="1" kern="0" baseline="30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lang="ja-JP" altLang="en-US" sz="16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をお持ちでなくても、</a:t>
            </a:r>
            <a:endParaRPr lang="en-US" altLang="ja-JP" sz="1600" b="1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16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必要と認められた支援が受けられます</a:t>
            </a:r>
            <a:r>
              <a:rPr lang="ja-JP" altLang="en-US" sz="1600" b="1" spc="20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600" b="1" spc="20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936"/>
              </a:lnSpc>
            </a:pPr>
            <a:endParaRPr lang="en-US" altLang="ja-JP" sz="600" b="1" spc="20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8268" indent="-188268">
              <a:lnSpc>
                <a:spcPts val="1400"/>
              </a:lnSpc>
            </a:pPr>
            <a:r>
              <a:rPr lang="ja-JP" altLang="en-US" sz="11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sz="11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1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　</a:t>
            </a:r>
            <a:r>
              <a:rPr lang="ja-JP" altLang="en-US" sz="1100" kern="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障がい</a:t>
            </a:r>
            <a:r>
              <a:rPr lang="ja-JP" altLang="en-US" sz="11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福祉サービス・相談支援・補装具及び地域生活支援事業</a:t>
            </a:r>
            <a:endParaRPr lang="en-US" altLang="ja-JP" sz="1100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8268" indent="-188268">
              <a:lnSpc>
                <a:spcPts val="1400"/>
              </a:lnSpc>
            </a:pPr>
            <a:r>
              <a:rPr lang="ja-JP" altLang="en-US" sz="11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（障がい児の場合は、障がい児通所支援と障がい児入所支援も含む）</a:t>
            </a:r>
            <a:endParaRPr lang="en-US" altLang="ja-JP" sz="1100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8268" indent="-188268">
              <a:lnSpc>
                <a:spcPts val="700"/>
              </a:lnSpc>
            </a:pPr>
            <a:endParaRPr lang="en-US" altLang="ja-JP" sz="700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8268" indent="-188268">
              <a:lnSpc>
                <a:spcPts val="1400"/>
              </a:lnSpc>
            </a:pPr>
            <a:r>
              <a:rPr lang="ja-JP" altLang="en-US" sz="11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sz="11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1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　</a:t>
            </a:r>
            <a:r>
              <a:rPr lang="ja-JP" altLang="en-US" sz="1100" kern="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身体障がい</a:t>
            </a:r>
            <a:r>
              <a:rPr lang="ja-JP" altLang="en-US" sz="11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者手帳・療育手帳・精神障がい者保健福祉手帳</a:t>
            </a:r>
            <a:endParaRPr lang="en-US" altLang="ja-JP" sz="1100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8268" indent="-188268">
              <a:lnSpc>
                <a:spcPts val="1456"/>
              </a:lnSpc>
            </a:pPr>
            <a:endParaRPr lang="ja-JP" altLang="en-US" sz="1100" b="1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298853" y="4428530"/>
            <a:ext cx="1582234" cy="360000"/>
          </a:xfrm>
          <a:prstGeom prst="roundRect">
            <a:avLst>
              <a:gd name="adj" fmla="val 6882"/>
            </a:avLst>
          </a:prstGeom>
          <a:solidFill>
            <a:srgbClr val="0000FF"/>
          </a:solidFill>
          <a:ln w="12700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37451" rtlCol="0" anchor="ctr"/>
          <a:lstStyle/>
          <a:p>
            <a:pPr algn="ctr"/>
            <a:r>
              <a:rPr lang="ja-JP" altLang="en-US" sz="1600" b="1" dirty="0">
                <a:ln w="6350">
                  <a:solidFill>
                    <a:schemeClr val="tx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対象となる方</a:t>
            </a:r>
          </a:p>
        </p:txBody>
      </p:sp>
      <p:sp>
        <p:nvSpPr>
          <p:cNvPr id="12" name="角丸四角形 11"/>
          <p:cNvSpPr/>
          <p:nvPr/>
        </p:nvSpPr>
        <p:spPr>
          <a:xfrm>
            <a:off x="269616" y="4772205"/>
            <a:ext cx="4392458" cy="2427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25" tIns="47563" rIns="95125" bIns="47563" rtlCol="0" anchor="t"/>
          <a:lstStyle/>
          <a:p>
            <a:r>
              <a: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◆対象疾病に該当する方</a:t>
            </a:r>
            <a:endParaRPr lang="en-US" altLang="ja-JP" sz="13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55129" y="7020818"/>
            <a:ext cx="1041072" cy="360000"/>
          </a:xfrm>
          <a:prstGeom prst="roundRect">
            <a:avLst>
              <a:gd name="adj" fmla="val 8730"/>
            </a:avLst>
          </a:prstGeom>
          <a:solidFill>
            <a:srgbClr val="0000FF"/>
          </a:solidFill>
          <a:ln w="12700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37451" rtlCol="0" anchor="ctr"/>
          <a:lstStyle/>
          <a:p>
            <a:pPr algn="ctr"/>
            <a:r>
              <a:rPr lang="ja-JP" altLang="en-US" sz="1600" b="1" dirty="0">
                <a:ln w="6350">
                  <a:solidFill>
                    <a:schemeClr val="tx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手続き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239183" y="7344854"/>
            <a:ext cx="7118571" cy="1431949"/>
          </a:xfrm>
          <a:prstGeom prst="roundRect">
            <a:avLst>
              <a:gd name="adj" fmla="val 739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25" tIns="47563" rIns="95125" bIns="47563" rtlCol="0" anchor="t"/>
          <a:lstStyle/>
          <a:p>
            <a:pPr marL="181662" indent="-181662">
              <a:lnSpc>
                <a:spcPts val="1400"/>
              </a:lnSpc>
            </a:pPr>
            <a:r>
              <a: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◆対象疾病に罹患していることがわかる証明書（診断書など）を持参し、お住まいの市区町村の</a:t>
            </a:r>
            <a:endParaRPr lang="en-US" altLang="ja-JP" sz="13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>
              <a:lnSpc>
                <a:spcPts val="1400"/>
              </a:lnSpc>
            </a:pPr>
            <a:r>
              <a: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担当窓口にサービスの利用を申請してください。</a:t>
            </a:r>
            <a:endParaRPr lang="en-US" altLang="ja-JP" sz="13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>
              <a:lnSpc>
                <a:spcPts val="1400"/>
              </a:lnSpc>
            </a:pPr>
            <a:r>
              <a:rPr lang="en-US" altLang="ja-JP" sz="1100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100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難病法に基づき指定難病の方に発行される「登録者証」をお持ちでない方でも、障害者総合支援法の独自の</a:t>
            </a:r>
            <a:endParaRPr lang="en-US" altLang="ja-JP" sz="1100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>
              <a:lnSpc>
                <a:spcPts val="1400"/>
              </a:lnSpc>
            </a:pP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	</a:t>
            </a:r>
            <a:r>
              <a:rPr lang="ja-JP" altLang="en-US" sz="11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対象疾病の方は障害福祉サービスの利用が可能です。</a:t>
            </a:r>
            <a:endParaRPr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13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>
              <a:lnSpc>
                <a:spcPts val="1400"/>
              </a:lnSpc>
            </a:pPr>
            <a:r>
              <a: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◆</a:t>
            </a:r>
            <a:r>
              <a:rPr lang="ja-JP" altLang="en-US" sz="1300" b="1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障がい</a:t>
            </a:r>
            <a:r>
              <a: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支援区分の認定や支給決定などの手続き後、必要と認められたサービスを利用できます。</a:t>
            </a:r>
            <a:endParaRPr lang="en-US" altLang="ja-JP" sz="13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361950" indent="-180975">
              <a:lnSpc>
                <a:spcPts val="1400"/>
              </a:lnSpc>
            </a:pPr>
            <a:r>
              <a: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（訓練系・就労系サービス等は</a:t>
            </a:r>
            <a:r>
              <a:rPr lang="ja-JP" altLang="en-US" sz="1300" b="1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障がい</a:t>
            </a:r>
            <a:r>
              <a: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支援区分の認定を受ける必要はありません）</a:t>
            </a:r>
            <a:endParaRPr lang="en-US" altLang="ja-JP" sz="13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13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>
              <a:lnSpc>
                <a:spcPts val="1400"/>
              </a:lnSpc>
            </a:pPr>
            <a:r>
              <a: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◆詳しい手続き方法については、お住まいの市区町村の担当窓口にお問い合わせください。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262636" y="7380158"/>
            <a:ext cx="59046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 り  かん</a:t>
            </a:r>
          </a:p>
        </p:txBody>
      </p:sp>
      <p:cxnSp>
        <p:nvCxnSpPr>
          <p:cNvPr id="25" name="直線コネクタ 24"/>
          <p:cNvCxnSpPr/>
          <p:nvPr/>
        </p:nvCxnSpPr>
        <p:spPr>
          <a:xfrm>
            <a:off x="405732" y="4355687"/>
            <a:ext cx="64170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府章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04" y="138813"/>
            <a:ext cx="1839913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角丸四角形 18"/>
          <p:cNvSpPr/>
          <p:nvPr/>
        </p:nvSpPr>
        <p:spPr>
          <a:xfrm>
            <a:off x="405732" y="5276288"/>
            <a:ext cx="2906686" cy="170636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>
              <a:lnSpc>
                <a:spcPts val="1500"/>
              </a:lnSpc>
            </a:pPr>
            <a:endParaRPr lang="ja-JP" altLang="en-US" sz="800" dirty="0">
              <a:ln w="6350">
                <a:noFill/>
              </a:ln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5732" y="5040598"/>
            <a:ext cx="27003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令和７年４月１日から新しく追加される疾病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13044" y="5278070"/>
            <a:ext cx="2680107" cy="169277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ja-JP" altLang="en-US" sz="1300" dirty="0">
                <a:ln w="6350">
                  <a:noFill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300" dirty="0">
                <a:ln w="6350">
                  <a:noFill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LMNB1</a:t>
            </a:r>
            <a:r>
              <a:rPr lang="ja-JP" altLang="en-US" sz="1300" dirty="0">
                <a:ln w="6350">
                  <a:noFill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関連大脳白質脳症</a:t>
            </a:r>
          </a:p>
          <a:p>
            <a:r>
              <a:rPr lang="ja-JP" altLang="en-US" sz="1300" dirty="0">
                <a:ln w="6350">
                  <a:noFill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・ＰＵＲＡ関連神経発達異常症</a:t>
            </a:r>
          </a:p>
          <a:p>
            <a:r>
              <a:rPr lang="ja-JP" altLang="en-US" sz="1300" dirty="0">
                <a:ln w="6350">
                  <a:noFill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・極長鎖アシル</a:t>
            </a:r>
            <a:r>
              <a:rPr lang="en-US" altLang="ja-JP" sz="1300" dirty="0">
                <a:ln w="6350">
                  <a:noFill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-CoA </a:t>
            </a:r>
            <a:r>
              <a:rPr lang="ja-JP" altLang="en-US" sz="1300" dirty="0">
                <a:ln w="6350">
                  <a:noFill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脱水素酵素欠損症</a:t>
            </a:r>
          </a:p>
          <a:p>
            <a:r>
              <a:rPr lang="ja-JP" altLang="en-US" sz="1300" dirty="0">
                <a:ln w="6350">
                  <a:noFill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・乳児発症</a:t>
            </a:r>
            <a:r>
              <a:rPr lang="en-US" altLang="ja-JP" sz="1300" dirty="0">
                <a:ln w="6350">
                  <a:noFill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STING </a:t>
            </a:r>
            <a:r>
              <a:rPr lang="ja-JP" altLang="en-US" sz="1300" dirty="0">
                <a:ln w="6350">
                  <a:noFill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関連血管炎</a:t>
            </a:r>
          </a:p>
          <a:p>
            <a:r>
              <a:rPr lang="ja-JP" altLang="en-US" sz="1300" dirty="0">
                <a:ln w="6350">
                  <a:noFill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・原発性肝外門脈閉塞症</a:t>
            </a:r>
          </a:p>
          <a:p>
            <a:r>
              <a:rPr lang="ja-JP" altLang="en-US" sz="1300" dirty="0">
                <a:ln w="6350">
                  <a:noFill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・出血性線溶異常症</a:t>
            </a:r>
          </a:p>
          <a:p>
            <a:r>
              <a:rPr lang="ja-JP" altLang="en-US" sz="1300" dirty="0">
                <a:ln w="6350">
                  <a:noFill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・ロウ症候群</a:t>
            </a:r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7A14E3AA-7BDF-45DE-9ED8-608C637815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47947"/>
              </p:ext>
            </p:extLst>
          </p:nvPr>
        </p:nvGraphicFramePr>
        <p:xfrm>
          <a:off x="3517880" y="5319041"/>
          <a:ext cx="3369704" cy="1374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852">
                  <a:extLst>
                    <a:ext uri="{9D8B030D-6E8A-4147-A177-3AD203B41FA5}">
                      <a16:colId xmlns:a16="http://schemas.microsoft.com/office/drawing/2014/main" val="4067442977"/>
                    </a:ext>
                  </a:extLst>
                </a:gridCol>
                <a:gridCol w="1684852">
                  <a:extLst>
                    <a:ext uri="{9D8B030D-6E8A-4147-A177-3AD203B41FA5}">
                      <a16:colId xmlns:a16="http://schemas.microsoft.com/office/drawing/2014/main" val="1003932797"/>
                    </a:ext>
                  </a:extLst>
                </a:gridCol>
              </a:tblGrid>
              <a:tr h="40661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旧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令和７年３月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日まで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512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令和７年４月１日以降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34897956"/>
                  </a:ext>
                </a:extLst>
              </a:tr>
              <a:tr h="605032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徐波睡眠期持続性棘徐波を示すてんかん性脳症</a:t>
                      </a: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睡眠時棘徐波活性化を示す発達性てんかん性脳症及び</a:t>
                      </a:r>
                    </a:p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てんかん性脳症</a:t>
                      </a:r>
                    </a:p>
                  </a:txBody>
                  <a:tcPr marL="72000" marR="0" marT="0" marB="0" anchor="ctr"/>
                </a:tc>
                <a:extLst>
                  <a:ext uri="{0D108BD9-81ED-4DB2-BD59-A6C34878D82A}">
                    <a16:rowId xmlns:a16="http://schemas.microsoft.com/office/drawing/2014/main" val="4234001688"/>
                  </a:ext>
                </a:extLst>
              </a:tr>
              <a:tr h="362974">
                <a:tc>
                  <a:txBody>
                    <a:bodyPr/>
                    <a:lstStyle/>
                    <a:p>
                      <a:r>
                        <a:rPr kumimoji="1" lang="zh-TW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特発性血小板減少性紫斑病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zh-TW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免疫性血小板減少症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0" marT="0" marB="0" anchor="ctr"/>
                </a:tc>
                <a:extLst>
                  <a:ext uri="{0D108BD9-81ED-4DB2-BD59-A6C34878D82A}">
                    <a16:rowId xmlns:a16="http://schemas.microsoft.com/office/drawing/2014/main" val="3810594029"/>
                  </a:ext>
                </a:extLst>
              </a:tr>
            </a:tbl>
          </a:graphicData>
        </a:graphic>
      </p:graphicFrame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8AEFD53-73D1-46CE-8ED0-966504AE3A9E}"/>
              </a:ext>
            </a:extLst>
          </p:cNvPr>
          <p:cNvSpPr txBox="1"/>
          <p:nvPr/>
        </p:nvSpPr>
        <p:spPr>
          <a:xfrm>
            <a:off x="3436914" y="5040670"/>
            <a:ext cx="27003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令和７年４月１日に表記を変更する疾病</a:t>
            </a:r>
          </a:p>
        </p:txBody>
      </p:sp>
      <p:sp>
        <p:nvSpPr>
          <p:cNvPr id="22" name="角丸四角形 11">
            <a:extLst>
              <a:ext uri="{FF2B5EF4-FFF2-40B4-BE49-F238E27FC236}">
                <a16:creationId xmlns:a16="http://schemas.microsoft.com/office/drawing/2014/main" id="{03B2ABB3-2D90-4F36-A1DF-F0BAB3ED5BB3}"/>
              </a:ext>
            </a:extLst>
          </p:cNvPr>
          <p:cNvSpPr/>
          <p:nvPr/>
        </p:nvSpPr>
        <p:spPr>
          <a:xfrm>
            <a:off x="1811694" y="4494040"/>
            <a:ext cx="5075890" cy="24354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25" tIns="47563" rIns="95125" bIns="47563" rtlCol="0" anchor="t"/>
          <a:lstStyle/>
          <a:p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対象疾病の一覧は厚生労働省のホームページでご確認いただけます。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C07EB1C5-93F1-4C2F-A97C-17E92A8775F4}"/>
              </a:ext>
            </a:extLst>
          </p:cNvPr>
          <p:cNvSpPr/>
          <p:nvPr/>
        </p:nvSpPr>
        <p:spPr>
          <a:xfrm>
            <a:off x="4500550" y="252174"/>
            <a:ext cx="2340000" cy="9720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令和７年４月１日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から適用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800CC715-F1C6-4542-B15F-80E02A5E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3589" y="4459923"/>
            <a:ext cx="754312" cy="73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568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477</Words>
  <Application>Microsoft Office PowerPoint</Application>
  <PresentationFormat>ユーザー設定</PresentationFormat>
  <Paragraphs>49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メイリオ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2025-02-14T02:27:30Z</dcterms:created>
  <dcterms:modified xsi:type="dcterms:W3CDTF">2025-02-14T02:27:49Z</dcterms:modified>
</cp:coreProperties>
</file>