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2" r:id="rId1"/>
  </p:sldMasterIdLst>
  <p:notesMasterIdLst>
    <p:notesMasterId r:id="rId8"/>
  </p:notesMasterIdLst>
  <p:handoutMasterIdLst>
    <p:handoutMasterId r:id="rId9"/>
  </p:handoutMasterIdLst>
  <p:sldIdLst>
    <p:sldId id="263" r:id="rId2"/>
    <p:sldId id="259" r:id="rId3"/>
    <p:sldId id="260" r:id="rId4"/>
    <p:sldId id="261" r:id="rId5"/>
    <p:sldId id="264" r:id="rId6"/>
    <p:sldId id="265" r:id="rId7"/>
  </p:sldIdLst>
  <p:sldSz cx="7200900" cy="10009188"/>
  <p:notesSz cx="6807200" cy="9939338"/>
  <p:defaultTextStyle>
    <a:defPPr>
      <a:defRPr lang="ja-JP"/>
    </a:defPPr>
    <a:lvl1pPr marL="0" algn="l" defTabSz="951250" rtl="0" eaLnBrk="1" latinLnBrk="0" hangingPunct="1">
      <a:defRPr kumimoji="1" sz="1900" kern="1200">
        <a:solidFill>
          <a:schemeClr val="tx1"/>
        </a:solidFill>
        <a:latin typeface="+mn-lt"/>
        <a:ea typeface="+mn-ea"/>
        <a:cs typeface="+mn-cs"/>
      </a:defRPr>
    </a:lvl1pPr>
    <a:lvl2pPr marL="475625" algn="l" defTabSz="951250" rtl="0" eaLnBrk="1" latinLnBrk="0" hangingPunct="1">
      <a:defRPr kumimoji="1" sz="1900" kern="1200">
        <a:solidFill>
          <a:schemeClr val="tx1"/>
        </a:solidFill>
        <a:latin typeface="+mn-lt"/>
        <a:ea typeface="+mn-ea"/>
        <a:cs typeface="+mn-cs"/>
      </a:defRPr>
    </a:lvl2pPr>
    <a:lvl3pPr marL="951250" algn="l" defTabSz="951250" rtl="0" eaLnBrk="1" latinLnBrk="0" hangingPunct="1">
      <a:defRPr kumimoji="1" sz="1900" kern="1200">
        <a:solidFill>
          <a:schemeClr val="tx1"/>
        </a:solidFill>
        <a:latin typeface="+mn-lt"/>
        <a:ea typeface="+mn-ea"/>
        <a:cs typeface="+mn-cs"/>
      </a:defRPr>
    </a:lvl3pPr>
    <a:lvl4pPr marL="1426875" algn="l" defTabSz="951250" rtl="0" eaLnBrk="1" latinLnBrk="0" hangingPunct="1">
      <a:defRPr kumimoji="1" sz="1900" kern="1200">
        <a:solidFill>
          <a:schemeClr val="tx1"/>
        </a:solidFill>
        <a:latin typeface="+mn-lt"/>
        <a:ea typeface="+mn-ea"/>
        <a:cs typeface="+mn-cs"/>
      </a:defRPr>
    </a:lvl4pPr>
    <a:lvl5pPr marL="1902501" algn="l" defTabSz="951250" rtl="0" eaLnBrk="1" latinLnBrk="0" hangingPunct="1">
      <a:defRPr kumimoji="1" sz="1900" kern="1200">
        <a:solidFill>
          <a:schemeClr val="tx1"/>
        </a:solidFill>
        <a:latin typeface="+mn-lt"/>
        <a:ea typeface="+mn-ea"/>
        <a:cs typeface="+mn-cs"/>
      </a:defRPr>
    </a:lvl5pPr>
    <a:lvl6pPr marL="2378126" algn="l" defTabSz="951250" rtl="0" eaLnBrk="1" latinLnBrk="0" hangingPunct="1">
      <a:defRPr kumimoji="1" sz="1900" kern="1200">
        <a:solidFill>
          <a:schemeClr val="tx1"/>
        </a:solidFill>
        <a:latin typeface="+mn-lt"/>
        <a:ea typeface="+mn-ea"/>
        <a:cs typeface="+mn-cs"/>
      </a:defRPr>
    </a:lvl6pPr>
    <a:lvl7pPr marL="2853751" algn="l" defTabSz="951250" rtl="0" eaLnBrk="1" latinLnBrk="0" hangingPunct="1">
      <a:defRPr kumimoji="1" sz="1900" kern="1200">
        <a:solidFill>
          <a:schemeClr val="tx1"/>
        </a:solidFill>
        <a:latin typeface="+mn-lt"/>
        <a:ea typeface="+mn-ea"/>
        <a:cs typeface="+mn-cs"/>
      </a:defRPr>
    </a:lvl7pPr>
    <a:lvl8pPr marL="3329376" algn="l" defTabSz="951250" rtl="0" eaLnBrk="1" latinLnBrk="0" hangingPunct="1">
      <a:defRPr kumimoji="1" sz="1900" kern="1200">
        <a:solidFill>
          <a:schemeClr val="tx1"/>
        </a:solidFill>
        <a:latin typeface="+mn-lt"/>
        <a:ea typeface="+mn-ea"/>
        <a:cs typeface="+mn-cs"/>
      </a:defRPr>
    </a:lvl8pPr>
    <a:lvl9pPr marL="3805001" algn="l" defTabSz="951250" rtl="0" eaLnBrk="1" latinLnBrk="0" hangingPunct="1">
      <a:defRPr kumimoji="1" sz="19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53">
          <p15:clr>
            <a:srgbClr val="A4A3A4"/>
          </p15:clr>
        </p15:guide>
        <p15:guide id="2" pos="226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4BACC6"/>
    <a:srgbClr val="CCECFF"/>
    <a:srgbClr val="CCFFFF"/>
    <a:srgbClr val="6666FF"/>
    <a:srgbClr val="009900"/>
    <a:srgbClr val="FFFF99"/>
    <a:srgbClr val="0000FF"/>
    <a:srgbClr val="FFDA3F"/>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7C0B0AC-FC0C-4148-B5B4-0DD87F049247}" v="6" dt="2025-01-16T08:32:15.009"/>
    <p1510:client id="{CC6C45C8-69B3-4E14-914F-B09E536188A1}" v="19" dt="2025-01-17T07:48:30.500"/>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588" autoAdjust="0"/>
    <p:restoredTop sz="94604" autoAdjust="0"/>
  </p:normalViewPr>
  <p:slideViewPr>
    <p:cSldViewPr>
      <p:cViewPr varScale="1">
        <p:scale>
          <a:sx n="86" d="100"/>
          <a:sy n="86" d="100"/>
        </p:scale>
        <p:origin x="2676" y="108"/>
      </p:cViewPr>
      <p:guideLst>
        <p:guide orient="horz" pos="3153"/>
        <p:guide pos="2268"/>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7461"/>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sz="quarter" idx="1"/>
          </p:nvPr>
        </p:nvSpPr>
        <p:spPr>
          <a:xfrm>
            <a:off x="3855348" y="0"/>
            <a:ext cx="2950765" cy="497461"/>
          </a:xfrm>
          <a:prstGeom prst="rect">
            <a:avLst/>
          </a:prstGeom>
        </p:spPr>
        <p:txBody>
          <a:bodyPr vert="horz" lIns="62993" tIns="31497" rIns="62993" bIns="31497" rtlCol="0"/>
          <a:lstStyle>
            <a:lvl1pPr algn="r">
              <a:defRPr sz="800"/>
            </a:lvl1pPr>
          </a:lstStyle>
          <a:p>
            <a:fld id="{43BFB36C-D2AB-4F80-9798-8F0E7B7A295C}" type="datetimeFigureOut">
              <a:rPr kumimoji="1" lang="ja-JP" altLang="en-US" smtClean="0"/>
              <a:t>2025/2/13</a:t>
            </a:fld>
            <a:endParaRPr kumimoji="1" lang="ja-JP" altLang="en-US"/>
          </a:p>
        </p:txBody>
      </p:sp>
      <p:sp>
        <p:nvSpPr>
          <p:cNvPr id="4" name="フッター プレースホルダー 3"/>
          <p:cNvSpPr>
            <a:spLocks noGrp="1"/>
          </p:cNvSpPr>
          <p:nvPr>
            <p:ph type="ftr" sz="quarter" idx="2"/>
          </p:nvPr>
        </p:nvSpPr>
        <p:spPr>
          <a:xfrm>
            <a:off x="0" y="9440779"/>
            <a:ext cx="2949678" cy="496363"/>
          </a:xfrm>
          <a:prstGeom prst="rect">
            <a:avLst/>
          </a:prstGeom>
        </p:spPr>
        <p:txBody>
          <a:bodyPr vert="horz" lIns="62993" tIns="31497" rIns="62993" bIns="31497" rtlCol="0" anchor="b"/>
          <a:lstStyle>
            <a:lvl1pPr algn="l">
              <a:defRPr sz="800"/>
            </a:lvl1pPr>
          </a:lstStyle>
          <a:p>
            <a:endParaRPr kumimoji="1" lang="ja-JP" altLang="en-US"/>
          </a:p>
        </p:txBody>
      </p:sp>
      <p:sp>
        <p:nvSpPr>
          <p:cNvPr id="5" name="スライド番号プレースホルダー 4"/>
          <p:cNvSpPr>
            <a:spLocks noGrp="1"/>
          </p:cNvSpPr>
          <p:nvPr>
            <p:ph type="sldNum" sz="quarter" idx="3"/>
          </p:nvPr>
        </p:nvSpPr>
        <p:spPr>
          <a:xfrm>
            <a:off x="3855348" y="9440779"/>
            <a:ext cx="2950765" cy="496363"/>
          </a:xfrm>
          <a:prstGeom prst="rect">
            <a:avLst/>
          </a:prstGeom>
        </p:spPr>
        <p:txBody>
          <a:bodyPr vert="horz" lIns="62993" tIns="31497" rIns="62993" bIns="31497" rtlCol="0" anchor="b"/>
          <a:lstStyle>
            <a:lvl1pPr algn="r">
              <a:defRPr sz="800"/>
            </a:lvl1pPr>
          </a:lstStyle>
          <a:p>
            <a:fld id="{68A1FD41-20ED-4772-B2A3-FCBF39852D04}" type="slidenum">
              <a:rPr kumimoji="1" lang="ja-JP" altLang="en-US" smtClean="0"/>
              <a:t>‹#›</a:t>
            </a:fld>
            <a:endParaRPr kumimoji="1" lang="ja-JP" altLang="en-US"/>
          </a:p>
        </p:txBody>
      </p:sp>
    </p:spTree>
    <p:extLst>
      <p:ext uri="{BB962C8B-B14F-4D97-AF65-F5344CB8AC3E}">
        <p14:creationId xmlns:p14="http://schemas.microsoft.com/office/powerpoint/2010/main" val="419737345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678" cy="497461"/>
          </a:xfrm>
          <a:prstGeom prst="rect">
            <a:avLst/>
          </a:prstGeom>
        </p:spPr>
        <p:txBody>
          <a:bodyPr vert="horz" lIns="62993" tIns="31497" rIns="62993" bIns="31497" rtlCol="0"/>
          <a:lstStyle>
            <a:lvl1pPr algn="l">
              <a:defRPr sz="800"/>
            </a:lvl1pPr>
          </a:lstStyle>
          <a:p>
            <a:endParaRPr kumimoji="1" lang="ja-JP" altLang="en-US"/>
          </a:p>
        </p:txBody>
      </p:sp>
      <p:sp>
        <p:nvSpPr>
          <p:cNvPr id="3" name="日付プレースホルダー 2"/>
          <p:cNvSpPr>
            <a:spLocks noGrp="1"/>
          </p:cNvSpPr>
          <p:nvPr>
            <p:ph type="dt" idx="1"/>
          </p:nvPr>
        </p:nvSpPr>
        <p:spPr>
          <a:xfrm>
            <a:off x="3855348" y="0"/>
            <a:ext cx="2950765" cy="497461"/>
          </a:xfrm>
          <a:prstGeom prst="rect">
            <a:avLst/>
          </a:prstGeom>
        </p:spPr>
        <p:txBody>
          <a:bodyPr vert="horz" lIns="62993" tIns="31497" rIns="62993" bIns="31497" rtlCol="0"/>
          <a:lstStyle>
            <a:lvl1pPr algn="r">
              <a:defRPr sz="800"/>
            </a:lvl1pPr>
          </a:lstStyle>
          <a:p>
            <a:fld id="{1CC07D2B-664D-4D8A-84D5-FC37120BD7E7}" type="datetimeFigureOut">
              <a:rPr kumimoji="1" lang="ja-JP" altLang="en-US" smtClean="0"/>
              <a:t>2025/2/13</a:t>
            </a:fld>
            <a:endParaRPr kumimoji="1" lang="ja-JP" altLang="en-US"/>
          </a:p>
        </p:txBody>
      </p:sp>
      <p:sp>
        <p:nvSpPr>
          <p:cNvPr id="4" name="スライド イメージ プレースホルダー 3"/>
          <p:cNvSpPr>
            <a:spLocks noGrp="1" noRot="1" noChangeAspect="1"/>
          </p:cNvSpPr>
          <p:nvPr>
            <p:ph type="sldImg" idx="2"/>
          </p:nvPr>
        </p:nvSpPr>
        <p:spPr>
          <a:xfrm>
            <a:off x="2065338" y="746125"/>
            <a:ext cx="2678112" cy="3725863"/>
          </a:xfrm>
          <a:prstGeom prst="rect">
            <a:avLst/>
          </a:prstGeom>
          <a:noFill/>
          <a:ln w="12700">
            <a:solidFill>
              <a:prstClr val="black"/>
            </a:solidFill>
          </a:ln>
        </p:spPr>
        <p:txBody>
          <a:bodyPr vert="horz" lIns="62993" tIns="31497" rIns="62993" bIns="31497" rtlCol="0" anchor="ctr"/>
          <a:lstStyle/>
          <a:p>
            <a:endParaRPr lang="ja-JP" altLang="en-US"/>
          </a:p>
        </p:txBody>
      </p:sp>
      <p:sp>
        <p:nvSpPr>
          <p:cNvPr id="5" name="ノート プレースホルダー 4"/>
          <p:cNvSpPr>
            <a:spLocks noGrp="1"/>
          </p:cNvSpPr>
          <p:nvPr>
            <p:ph type="body" sz="quarter" idx="3"/>
          </p:nvPr>
        </p:nvSpPr>
        <p:spPr>
          <a:xfrm>
            <a:off x="680611" y="4720939"/>
            <a:ext cx="5445978" cy="4472757"/>
          </a:xfrm>
          <a:prstGeom prst="rect">
            <a:avLst/>
          </a:prstGeom>
        </p:spPr>
        <p:txBody>
          <a:bodyPr vert="horz" lIns="62993" tIns="31497" rIns="62993" bIns="3149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40779"/>
            <a:ext cx="2949678" cy="496363"/>
          </a:xfrm>
          <a:prstGeom prst="rect">
            <a:avLst/>
          </a:prstGeom>
        </p:spPr>
        <p:txBody>
          <a:bodyPr vert="horz" lIns="62993" tIns="31497" rIns="62993" bIns="31497" rtlCol="0" anchor="b"/>
          <a:lstStyle>
            <a:lvl1pPr algn="l">
              <a:defRPr sz="800"/>
            </a:lvl1pPr>
          </a:lstStyle>
          <a:p>
            <a:endParaRPr kumimoji="1" lang="ja-JP" altLang="en-US"/>
          </a:p>
        </p:txBody>
      </p:sp>
      <p:sp>
        <p:nvSpPr>
          <p:cNvPr id="7" name="スライド番号プレースホルダー 6"/>
          <p:cNvSpPr>
            <a:spLocks noGrp="1"/>
          </p:cNvSpPr>
          <p:nvPr>
            <p:ph type="sldNum" sz="quarter" idx="5"/>
          </p:nvPr>
        </p:nvSpPr>
        <p:spPr>
          <a:xfrm>
            <a:off x="3855348" y="9440779"/>
            <a:ext cx="2950765" cy="496363"/>
          </a:xfrm>
          <a:prstGeom prst="rect">
            <a:avLst/>
          </a:prstGeom>
        </p:spPr>
        <p:txBody>
          <a:bodyPr vert="horz" lIns="62993" tIns="31497" rIns="62993" bIns="31497" rtlCol="0" anchor="b"/>
          <a:lstStyle>
            <a:lvl1pPr algn="r">
              <a:defRPr sz="800"/>
            </a:lvl1pPr>
          </a:lstStyle>
          <a:p>
            <a:fld id="{56AB8963-97A3-47D1-A757-1B03B4E4C143}" type="slidenum">
              <a:rPr kumimoji="1" lang="ja-JP" altLang="en-US" smtClean="0"/>
              <a:t>‹#›</a:t>
            </a:fld>
            <a:endParaRPr kumimoji="1" lang="ja-JP" altLang="en-US"/>
          </a:p>
        </p:txBody>
      </p:sp>
    </p:spTree>
    <p:extLst>
      <p:ext uri="{BB962C8B-B14F-4D97-AF65-F5344CB8AC3E}">
        <p14:creationId xmlns:p14="http://schemas.microsoft.com/office/powerpoint/2010/main" val="779786993"/>
      </p:ext>
    </p:extLst>
  </p:cSld>
  <p:clrMap bg1="lt1" tx1="dk1" bg2="lt2" tx2="dk2" accent1="accent1" accent2="accent2" accent3="accent3" accent4="accent4" accent5="accent5" accent6="accent6" hlink="hlink" folHlink="folHlink"/>
  <p:notesStyle>
    <a:lvl1pPr marL="0" algn="l" defTabSz="951250" rtl="0" eaLnBrk="1" latinLnBrk="0" hangingPunct="1">
      <a:defRPr kumimoji="1" sz="1200" kern="1200">
        <a:solidFill>
          <a:schemeClr val="tx1"/>
        </a:solidFill>
        <a:latin typeface="+mn-lt"/>
        <a:ea typeface="+mn-ea"/>
        <a:cs typeface="+mn-cs"/>
      </a:defRPr>
    </a:lvl1pPr>
    <a:lvl2pPr marL="475625" algn="l" defTabSz="951250" rtl="0" eaLnBrk="1" latinLnBrk="0" hangingPunct="1">
      <a:defRPr kumimoji="1" sz="1200" kern="1200">
        <a:solidFill>
          <a:schemeClr val="tx1"/>
        </a:solidFill>
        <a:latin typeface="+mn-lt"/>
        <a:ea typeface="+mn-ea"/>
        <a:cs typeface="+mn-cs"/>
      </a:defRPr>
    </a:lvl2pPr>
    <a:lvl3pPr marL="951250" algn="l" defTabSz="951250" rtl="0" eaLnBrk="1" latinLnBrk="0" hangingPunct="1">
      <a:defRPr kumimoji="1" sz="1200" kern="1200">
        <a:solidFill>
          <a:schemeClr val="tx1"/>
        </a:solidFill>
        <a:latin typeface="+mn-lt"/>
        <a:ea typeface="+mn-ea"/>
        <a:cs typeface="+mn-cs"/>
      </a:defRPr>
    </a:lvl3pPr>
    <a:lvl4pPr marL="1426875" algn="l" defTabSz="951250" rtl="0" eaLnBrk="1" latinLnBrk="0" hangingPunct="1">
      <a:defRPr kumimoji="1" sz="1200" kern="1200">
        <a:solidFill>
          <a:schemeClr val="tx1"/>
        </a:solidFill>
        <a:latin typeface="+mn-lt"/>
        <a:ea typeface="+mn-ea"/>
        <a:cs typeface="+mn-cs"/>
      </a:defRPr>
    </a:lvl4pPr>
    <a:lvl5pPr marL="1902501" algn="l" defTabSz="951250" rtl="0" eaLnBrk="1" latinLnBrk="0" hangingPunct="1">
      <a:defRPr kumimoji="1" sz="1200" kern="1200">
        <a:solidFill>
          <a:schemeClr val="tx1"/>
        </a:solidFill>
        <a:latin typeface="+mn-lt"/>
        <a:ea typeface="+mn-ea"/>
        <a:cs typeface="+mn-cs"/>
      </a:defRPr>
    </a:lvl5pPr>
    <a:lvl6pPr marL="2378126" algn="l" defTabSz="951250" rtl="0" eaLnBrk="1" latinLnBrk="0" hangingPunct="1">
      <a:defRPr kumimoji="1" sz="1200" kern="1200">
        <a:solidFill>
          <a:schemeClr val="tx1"/>
        </a:solidFill>
        <a:latin typeface="+mn-lt"/>
        <a:ea typeface="+mn-ea"/>
        <a:cs typeface="+mn-cs"/>
      </a:defRPr>
    </a:lvl6pPr>
    <a:lvl7pPr marL="2853751" algn="l" defTabSz="951250" rtl="0" eaLnBrk="1" latinLnBrk="0" hangingPunct="1">
      <a:defRPr kumimoji="1" sz="1200" kern="1200">
        <a:solidFill>
          <a:schemeClr val="tx1"/>
        </a:solidFill>
        <a:latin typeface="+mn-lt"/>
        <a:ea typeface="+mn-ea"/>
        <a:cs typeface="+mn-cs"/>
      </a:defRPr>
    </a:lvl7pPr>
    <a:lvl8pPr marL="3329376" algn="l" defTabSz="951250" rtl="0" eaLnBrk="1" latinLnBrk="0" hangingPunct="1">
      <a:defRPr kumimoji="1" sz="1200" kern="1200">
        <a:solidFill>
          <a:schemeClr val="tx1"/>
        </a:solidFill>
        <a:latin typeface="+mn-lt"/>
        <a:ea typeface="+mn-ea"/>
        <a:cs typeface="+mn-cs"/>
      </a:defRPr>
    </a:lvl8pPr>
    <a:lvl9pPr marL="3805001" algn="l" defTabSz="95125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065338" y="746125"/>
            <a:ext cx="2678112"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6AB8963-97A3-47D1-A757-1B03B4E4C143}" type="slidenum">
              <a:rPr kumimoji="1" lang="ja-JP" altLang="en-US" smtClean="0"/>
              <a:t>1</a:t>
            </a:fld>
            <a:endParaRPr kumimoji="1" lang="ja-JP" altLang="en-US"/>
          </a:p>
        </p:txBody>
      </p:sp>
    </p:spTree>
    <p:extLst>
      <p:ext uri="{BB962C8B-B14F-4D97-AF65-F5344CB8AC3E}">
        <p14:creationId xmlns:p14="http://schemas.microsoft.com/office/powerpoint/2010/main" val="2524166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6AB8963-97A3-47D1-A757-1B03B4E4C143}" type="slidenum">
              <a:rPr kumimoji="1" lang="ja-JP" altLang="en-US" smtClean="0"/>
              <a:t>2</a:t>
            </a:fld>
            <a:endParaRPr kumimoji="1" lang="ja-JP" altLang="en-US"/>
          </a:p>
        </p:txBody>
      </p:sp>
    </p:spTree>
    <p:extLst>
      <p:ext uri="{BB962C8B-B14F-4D97-AF65-F5344CB8AC3E}">
        <p14:creationId xmlns:p14="http://schemas.microsoft.com/office/powerpoint/2010/main" val="30257026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540068" y="3109338"/>
            <a:ext cx="6120765" cy="2145488"/>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080135" y="5671873"/>
            <a:ext cx="5040630" cy="2557904"/>
          </a:xfrm>
        </p:spPr>
        <p:txBody>
          <a:bodyPr/>
          <a:lstStyle>
            <a:lvl1pPr marL="0" indent="0" algn="ctr">
              <a:buNone/>
              <a:defRPr>
                <a:solidFill>
                  <a:schemeClr val="tx1">
                    <a:tint val="75000"/>
                  </a:schemeClr>
                </a:solidFill>
              </a:defRPr>
            </a:lvl1pPr>
            <a:lvl2pPr marL="475625" indent="0" algn="ctr">
              <a:buNone/>
              <a:defRPr>
                <a:solidFill>
                  <a:schemeClr val="tx1">
                    <a:tint val="75000"/>
                  </a:schemeClr>
                </a:solidFill>
              </a:defRPr>
            </a:lvl2pPr>
            <a:lvl3pPr marL="951250" indent="0" algn="ctr">
              <a:buNone/>
              <a:defRPr>
                <a:solidFill>
                  <a:schemeClr val="tx1">
                    <a:tint val="75000"/>
                  </a:schemeClr>
                </a:solidFill>
              </a:defRPr>
            </a:lvl3pPr>
            <a:lvl4pPr marL="1426875" indent="0" algn="ctr">
              <a:buNone/>
              <a:defRPr>
                <a:solidFill>
                  <a:schemeClr val="tx1">
                    <a:tint val="75000"/>
                  </a:schemeClr>
                </a:solidFill>
              </a:defRPr>
            </a:lvl4pPr>
            <a:lvl5pPr marL="1902501" indent="0" algn="ctr">
              <a:buNone/>
              <a:defRPr>
                <a:solidFill>
                  <a:schemeClr val="tx1">
                    <a:tint val="75000"/>
                  </a:schemeClr>
                </a:solidFill>
              </a:defRPr>
            </a:lvl5pPr>
            <a:lvl6pPr marL="2378126" indent="0" algn="ctr">
              <a:buNone/>
              <a:defRPr>
                <a:solidFill>
                  <a:schemeClr val="tx1">
                    <a:tint val="75000"/>
                  </a:schemeClr>
                </a:solidFill>
              </a:defRPr>
            </a:lvl6pPr>
            <a:lvl7pPr marL="2853751" indent="0" algn="ctr">
              <a:buNone/>
              <a:defRPr>
                <a:solidFill>
                  <a:schemeClr val="tx1">
                    <a:tint val="75000"/>
                  </a:schemeClr>
                </a:solidFill>
              </a:defRPr>
            </a:lvl7pPr>
            <a:lvl8pPr marL="3329376" indent="0" algn="ctr">
              <a:buNone/>
              <a:defRPr>
                <a:solidFill>
                  <a:schemeClr val="tx1">
                    <a:tint val="75000"/>
                  </a:schemeClr>
                </a:solidFill>
              </a:defRPr>
            </a:lvl8pPr>
            <a:lvl9pPr marL="3805001"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8252882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39945442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400834"/>
            <a:ext cx="1620203" cy="854024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60045" y="400834"/>
            <a:ext cx="4740593" cy="854024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174637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40441989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68822" y="6431832"/>
            <a:ext cx="6120765" cy="1987936"/>
          </a:xfrm>
        </p:spPr>
        <p:txBody>
          <a:bodyPr anchor="t"/>
          <a:lstStyle>
            <a:lvl1pPr algn="l">
              <a:defRPr sz="42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68822" y="4242324"/>
            <a:ext cx="6120765" cy="2189510"/>
          </a:xfrm>
        </p:spPr>
        <p:txBody>
          <a:bodyPr anchor="b"/>
          <a:lstStyle>
            <a:lvl1pPr marL="0" indent="0">
              <a:buNone/>
              <a:defRPr sz="2100">
                <a:solidFill>
                  <a:schemeClr val="tx1">
                    <a:tint val="75000"/>
                  </a:schemeClr>
                </a:solidFill>
              </a:defRPr>
            </a:lvl1pPr>
            <a:lvl2pPr marL="475625" indent="0">
              <a:buNone/>
              <a:defRPr sz="1900">
                <a:solidFill>
                  <a:schemeClr val="tx1">
                    <a:tint val="75000"/>
                  </a:schemeClr>
                </a:solidFill>
              </a:defRPr>
            </a:lvl2pPr>
            <a:lvl3pPr marL="951250" indent="0">
              <a:buNone/>
              <a:defRPr sz="1700">
                <a:solidFill>
                  <a:schemeClr val="tx1">
                    <a:tint val="75000"/>
                  </a:schemeClr>
                </a:solidFill>
              </a:defRPr>
            </a:lvl3pPr>
            <a:lvl4pPr marL="1426875" indent="0">
              <a:buNone/>
              <a:defRPr sz="1500">
                <a:solidFill>
                  <a:schemeClr val="tx1">
                    <a:tint val="75000"/>
                  </a:schemeClr>
                </a:solidFill>
              </a:defRPr>
            </a:lvl4pPr>
            <a:lvl5pPr marL="1902501" indent="0">
              <a:buNone/>
              <a:defRPr sz="1500">
                <a:solidFill>
                  <a:schemeClr val="tx1">
                    <a:tint val="75000"/>
                  </a:schemeClr>
                </a:solidFill>
              </a:defRPr>
            </a:lvl5pPr>
            <a:lvl6pPr marL="2378126" indent="0">
              <a:buNone/>
              <a:defRPr sz="1500">
                <a:solidFill>
                  <a:schemeClr val="tx1">
                    <a:tint val="75000"/>
                  </a:schemeClr>
                </a:solidFill>
              </a:defRPr>
            </a:lvl6pPr>
            <a:lvl7pPr marL="2853751" indent="0">
              <a:buNone/>
              <a:defRPr sz="1500">
                <a:solidFill>
                  <a:schemeClr val="tx1">
                    <a:tint val="75000"/>
                  </a:schemeClr>
                </a:solidFill>
              </a:defRPr>
            </a:lvl7pPr>
            <a:lvl8pPr marL="3329376" indent="0">
              <a:buNone/>
              <a:defRPr sz="1500">
                <a:solidFill>
                  <a:schemeClr val="tx1">
                    <a:tint val="75000"/>
                  </a:schemeClr>
                </a:solidFill>
              </a:defRPr>
            </a:lvl8pPr>
            <a:lvl9pPr marL="3805001" indent="0">
              <a:buNone/>
              <a:defRPr sz="15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15431738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60045" y="2335481"/>
            <a:ext cx="3180398" cy="660560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660457" y="2335481"/>
            <a:ext cx="3180398" cy="6605601"/>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13815627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9" y="2240483"/>
            <a:ext cx="3181648" cy="933727"/>
          </a:xfrm>
        </p:spPr>
        <p:txBody>
          <a:bodyPr anchor="b"/>
          <a:lstStyle>
            <a:lvl1pPr marL="0" indent="0">
              <a:buNone/>
              <a:defRPr sz="2500" b="1"/>
            </a:lvl1pPr>
            <a:lvl2pPr marL="475625" indent="0">
              <a:buNone/>
              <a:defRPr sz="2100" b="1"/>
            </a:lvl2pPr>
            <a:lvl3pPr marL="951250" indent="0">
              <a:buNone/>
              <a:defRPr sz="1900" b="1"/>
            </a:lvl3pPr>
            <a:lvl4pPr marL="1426875" indent="0">
              <a:buNone/>
              <a:defRPr sz="1700" b="1"/>
            </a:lvl4pPr>
            <a:lvl5pPr marL="1902501" indent="0">
              <a:buNone/>
              <a:defRPr sz="1700" b="1"/>
            </a:lvl5pPr>
            <a:lvl6pPr marL="2378126" indent="0">
              <a:buNone/>
              <a:defRPr sz="1700" b="1"/>
            </a:lvl6pPr>
            <a:lvl7pPr marL="2853751" indent="0">
              <a:buNone/>
              <a:defRPr sz="1700" b="1"/>
            </a:lvl7pPr>
            <a:lvl8pPr marL="3329376" indent="0">
              <a:buNone/>
              <a:defRPr sz="1700" b="1"/>
            </a:lvl8pPr>
            <a:lvl9pPr marL="3805001" indent="0">
              <a:buNone/>
              <a:defRPr sz="17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360049" y="3174209"/>
            <a:ext cx="3181648" cy="5766869"/>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657961" y="2240483"/>
            <a:ext cx="3182898" cy="933727"/>
          </a:xfrm>
        </p:spPr>
        <p:txBody>
          <a:bodyPr anchor="b"/>
          <a:lstStyle>
            <a:lvl1pPr marL="0" indent="0">
              <a:buNone/>
              <a:defRPr sz="2500" b="1"/>
            </a:lvl1pPr>
            <a:lvl2pPr marL="475625" indent="0">
              <a:buNone/>
              <a:defRPr sz="2100" b="1"/>
            </a:lvl2pPr>
            <a:lvl3pPr marL="951250" indent="0">
              <a:buNone/>
              <a:defRPr sz="1900" b="1"/>
            </a:lvl3pPr>
            <a:lvl4pPr marL="1426875" indent="0">
              <a:buNone/>
              <a:defRPr sz="1700" b="1"/>
            </a:lvl4pPr>
            <a:lvl5pPr marL="1902501" indent="0">
              <a:buNone/>
              <a:defRPr sz="1700" b="1"/>
            </a:lvl5pPr>
            <a:lvl6pPr marL="2378126" indent="0">
              <a:buNone/>
              <a:defRPr sz="1700" b="1"/>
            </a:lvl6pPr>
            <a:lvl7pPr marL="2853751" indent="0">
              <a:buNone/>
              <a:defRPr sz="1700" b="1"/>
            </a:lvl7pPr>
            <a:lvl8pPr marL="3329376" indent="0">
              <a:buNone/>
              <a:defRPr sz="1700" b="1"/>
            </a:lvl8pPr>
            <a:lvl9pPr marL="3805001" indent="0">
              <a:buNone/>
              <a:defRPr sz="17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657961" y="3174209"/>
            <a:ext cx="3182898" cy="5766869"/>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31152529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9834663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42000683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60049" y="398514"/>
            <a:ext cx="2369047" cy="1696002"/>
          </a:xfrm>
        </p:spPr>
        <p:txBody>
          <a:bodyPr anchor="b"/>
          <a:lstStyle>
            <a:lvl1pPr algn="l">
              <a:defRPr sz="21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2815355" y="398517"/>
            <a:ext cx="4025504" cy="8542565"/>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360049" y="2094518"/>
            <a:ext cx="2369047" cy="6846563"/>
          </a:xfrm>
        </p:spPr>
        <p:txBody>
          <a:bodyPr/>
          <a:lstStyle>
            <a:lvl1pPr marL="0" indent="0">
              <a:buNone/>
              <a:defRPr sz="1500"/>
            </a:lvl1pPr>
            <a:lvl2pPr marL="475625" indent="0">
              <a:buNone/>
              <a:defRPr sz="1200"/>
            </a:lvl2pPr>
            <a:lvl3pPr marL="951250" indent="0">
              <a:buNone/>
              <a:defRPr sz="1000"/>
            </a:lvl3pPr>
            <a:lvl4pPr marL="1426875" indent="0">
              <a:buNone/>
              <a:defRPr sz="900"/>
            </a:lvl4pPr>
            <a:lvl5pPr marL="1902501" indent="0">
              <a:buNone/>
              <a:defRPr sz="900"/>
            </a:lvl5pPr>
            <a:lvl6pPr marL="2378126" indent="0">
              <a:buNone/>
              <a:defRPr sz="900"/>
            </a:lvl6pPr>
            <a:lvl7pPr marL="2853751" indent="0">
              <a:buNone/>
              <a:defRPr sz="900"/>
            </a:lvl7pPr>
            <a:lvl8pPr marL="3329376" indent="0">
              <a:buNone/>
              <a:defRPr sz="900"/>
            </a:lvl8pPr>
            <a:lvl9pPr marL="3805001"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77787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411427" y="7006432"/>
            <a:ext cx="4320540" cy="827150"/>
          </a:xfrm>
        </p:spPr>
        <p:txBody>
          <a:bodyPr anchor="b"/>
          <a:lstStyle>
            <a:lvl1pPr algn="l">
              <a:defRPr sz="2100" b="1"/>
            </a:lvl1pPr>
          </a:lstStyle>
          <a:p>
            <a:r>
              <a:rPr kumimoji="1" lang="ja-JP" altLang="en-US"/>
              <a:t>マスター タイトルの書式設定</a:t>
            </a:r>
          </a:p>
        </p:txBody>
      </p:sp>
      <p:sp>
        <p:nvSpPr>
          <p:cNvPr id="3" name="図プレースホルダー 2"/>
          <p:cNvSpPr>
            <a:spLocks noGrp="1"/>
          </p:cNvSpPr>
          <p:nvPr>
            <p:ph type="pic" idx="1"/>
          </p:nvPr>
        </p:nvSpPr>
        <p:spPr>
          <a:xfrm>
            <a:off x="1411427" y="894339"/>
            <a:ext cx="4320540" cy="6005513"/>
          </a:xfrm>
        </p:spPr>
        <p:txBody>
          <a:bodyPr/>
          <a:lstStyle>
            <a:lvl1pPr marL="0" indent="0">
              <a:buNone/>
              <a:defRPr sz="3300"/>
            </a:lvl1pPr>
            <a:lvl2pPr marL="475625" indent="0">
              <a:buNone/>
              <a:defRPr sz="2900"/>
            </a:lvl2pPr>
            <a:lvl3pPr marL="951250" indent="0">
              <a:buNone/>
              <a:defRPr sz="2500"/>
            </a:lvl3pPr>
            <a:lvl4pPr marL="1426875" indent="0">
              <a:buNone/>
              <a:defRPr sz="2100"/>
            </a:lvl4pPr>
            <a:lvl5pPr marL="1902501" indent="0">
              <a:buNone/>
              <a:defRPr sz="2100"/>
            </a:lvl5pPr>
            <a:lvl6pPr marL="2378126" indent="0">
              <a:buNone/>
              <a:defRPr sz="2100"/>
            </a:lvl6pPr>
            <a:lvl7pPr marL="2853751" indent="0">
              <a:buNone/>
              <a:defRPr sz="2100"/>
            </a:lvl7pPr>
            <a:lvl8pPr marL="3329376" indent="0">
              <a:buNone/>
              <a:defRPr sz="2100"/>
            </a:lvl8pPr>
            <a:lvl9pPr marL="3805001" indent="0">
              <a:buNone/>
              <a:defRPr sz="2100"/>
            </a:lvl9pPr>
          </a:lstStyle>
          <a:p>
            <a:endParaRPr kumimoji="1" lang="ja-JP" altLang="en-US"/>
          </a:p>
        </p:txBody>
      </p:sp>
      <p:sp>
        <p:nvSpPr>
          <p:cNvPr id="4" name="テキスト プレースホルダー 3"/>
          <p:cNvSpPr>
            <a:spLocks noGrp="1"/>
          </p:cNvSpPr>
          <p:nvPr>
            <p:ph type="body" sz="half" idx="2"/>
          </p:nvPr>
        </p:nvSpPr>
        <p:spPr>
          <a:xfrm>
            <a:off x="1411427" y="7833582"/>
            <a:ext cx="4320540" cy="1174688"/>
          </a:xfrm>
        </p:spPr>
        <p:txBody>
          <a:bodyPr/>
          <a:lstStyle>
            <a:lvl1pPr marL="0" indent="0">
              <a:buNone/>
              <a:defRPr sz="1500"/>
            </a:lvl1pPr>
            <a:lvl2pPr marL="475625" indent="0">
              <a:buNone/>
              <a:defRPr sz="1200"/>
            </a:lvl2pPr>
            <a:lvl3pPr marL="951250" indent="0">
              <a:buNone/>
              <a:defRPr sz="1000"/>
            </a:lvl3pPr>
            <a:lvl4pPr marL="1426875" indent="0">
              <a:buNone/>
              <a:defRPr sz="900"/>
            </a:lvl4pPr>
            <a:lvl5pPr marL="1902501" indent="0">
              <a:buNone/>
              <a:defRPr sz="900"/>
            </a:lvl5pPr>
            <a:lvl6pPr marL="2378126" indent="0">
              <a:buNone/>
              <a:defRPr sz="900"/>
            </a:lvl6pPr>
            <a:lvl7pPr marL="2853751" indent="0">
              <a:buNone/>
              <a:defRPr sz="900"/>
            </a:lvl7pPr>
            <a:lvl8pPr marL="3329376" indent="0">
              <a:buNone/>
              <a:defRPr sz="900"/>
            </a:lvl8pPr>
            <a:lvl9pPr marL="3805001"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BFA4C9AE-20D6-42E5-A38A-130CB0FE88F1}" type="datetimeFigureOut">
              <a:rPr kumimoji="1" lang="ja-JP" altLang="en-US" smtClean="0"/>
              <a:t>2025/2/13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2950673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360045" y="400833"/>
            <a:ext cx="6480810" cy="1668198"/>
          </a:xfrm>
          <a:prstGeom prst="rect">
            <a:avLst/>
          </a:prstGeom>
        </p:spPr>
        <p:txBody>
          <a:bodyPr vert="horz" lIns="95125" tIns="47563" rIns="95125" bIns="47563"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360045" y="2335481"/>
            <a:ext cx="6480810" cy="6605601"/>
          </a:xfrm>
          <a:prstGeom prst="rect">
            <a:avLst/>
          </a:prstGeom>
        </p:spPr>
        <p:txBody>
          <a:bodyPr vert="horz" lIns="95125" tIns="47563" rIns="95125" bIns="47563"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360045" y="9277038"/>
            <a:ext cx="1680210" cy="532897"/>
          </a:xfrm>
          <a:prstGeom prst="rect">
            <a:avLst/>
          </a:prstGeom>
        </p:spPr>
        <p:txBody>
          <a:bodyPr vert="horz" lIns="95125" tIns="47563" rIns="95125" bIns="47563" rtlCol="0" anchor="ctr"/>
          <a:lstStyle>
            <a:lvl1pPr algn="l">
              <a:defRPr sz="1200">
                <a:solidFill>
                  <a:schemeClr val="tx1">
                    <a:tint val="75000"/>
                  </a:schemeClr>
                </a:solidFill>
              </a:defRPr>
            </a:lvl1pPr>
          </a:lstStyle>
          <a:p>
            <a:fld id="{BFA4C9AE-20D6-42E5-A38A-130CB0FE88F1}" type="datetimeFigureOut">
              <a:rPr kumimoji="1" lang="ja-JP" altLang="en-US" smtClean="0"/>
              <a:t>2025/2/13</a:t>
            </a:fld>
            <a:endParaRPr kumimoji="1" lang="ja-JP" altLang="en-US"/>
          </a:p>
        </p:txBody>
      </p:sp>
      <p:sp>
        <p:nvSpPr>
          <p:cNvPr id="5" name="フッター プレースホルダー 4"/>
          <p:cNvSpPr>
            <a:spLocks noGrp="1"/>
          </p:cNvSpPr>
          <p:nvPr>
            <p:ph type="ftr" sz="quarter" idx="3"/>
          </p:nvPr>
        </p:nvSpPr>
        <p:spPr>
          <a:xfrm>
            <a:off x="2460308" y="9277038"/>
            <a:ext cx="2280285" cy="532897"/>
          </a:xfrm>
          <a:prstGeom prst="rect">
            <a:avLst/>
          </a:prstGeom>
        </p:spPr>
        <p:txBody>
          <a:bodyPr vert="horz" lIns="95125" tIns="47563" rIns="95125" bIns="47563"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160645" y="9277038"/>
            <a:ext cx="1680210" cy="532897"/>
          </a:xfrm>
          <a:prstGeom prst="rect">
            <a:avLst/>
          </a:prstGeom>
        </p:spPr>
        <p:txBody>
          <a:bodyPr vert="horz" lIns="95125" tIns="47563" rIns="95125" bIns="47563" rtlCol="0" anchor="ctr"/>
          <a:lstStyle>
            <a:lvl1pPr algn="r">
              <a:defRPr sz="1200">
                <a:solidFill>
                  <a:schemeClr val="tx1">
                    <a:tint val="75000"/>
                  </a:schemeClr>
                </a:solidFill>
              </a:defRPr>
            </a:lvl1pPr>
          </a:lstStyle>
          <a:p>
            <a:fld id="{A21AAF44-7F96-4292-9B2D-FF9E72C5F178}" type="slidenum">
              <a:rPr kumimoji="1" lang="ja-JP" altLang="en-US" smtClean="0"/>
              <a:t>‹#›</a:t>
            </a:fld>
            <a:endParaRPr kumimoji="1" lang="ja-JP" altLang="en-US"/>
          </a:p>
        </p:txBody>
      </p:sp>
    </p:spTree>
    <p:extLst>
      <p:ext uri="{BB962C8B-B14F-4D97-AF65-F5344CB8AC3E}">
        <p14:creationId xmlns:p14="http://schemas.microsoft.com/office/powerpoint/2010/main" val="33077335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51250" rtl="0" eaLnBrk="1" latinLnBrk="0" hangingPunct="1">
        <a:spcBef>
          <a:spcPct val="0"/>
        </a:spcBef>
        <a:buNone/>
        <a:defRPr kumimoji="1" sz="4600" kern="1200">
          <a:solidFill>
            <a:schemeClr val="tx1"/>
          </a:solidFill>
          <a:latin typeface="+mj-lt"/>
          <a:ea typeface="+mj-ea"/>
          <a:cs typeface="+mj-cs"/>
        </a:defRPr>
      </a:lvl1pPr>
    </p:titleStyle>
    <p:bodyStyle>
      <a:lvl1pPr marL="356719" indent="-356719" algn="l" defTabSz="951250" rtl="0" eaLnBrk="1" latinLnBrk="0" hangingPunct="1">
        <a:spcBef>
          <a:spcPct val="20000"/>
        </a:spcBef>
        <a:buFont typeface="Arial" panose="020B0604020202020204" pitchFamily="34" charset="0"/>
        <a:buChar char="•"/>
        <a:defRPr kumimoji="1" sz="3300" kern="1200">
          <a:solidFill>
            <a:schemeClr val="tx1"/>
          </a:solidFill>
          <a:latin typeface="+mn-lt"/>
          <a:ea typeface="+mn-ea"/>
          <a:cs typeface="+mn-cs"/>
        </a:defRPr>
      </a:lvl1pPr>
      <a:lvl2pPr marL="772891" indent="-297266" algn="l" defTabSz="951250" rtl="0" eaLnBrk="1" latinLnBrk="0" hangingPunct="1">
        <a:spcBef>
          <a:spcPct val="20000"/>
        </a:spcBef>
        <a:buFont typeface="Arial" panose="020B0604020202020204" pitchFamily="34" charset="0"/>
        <a:buChar char="–"/>
        <a:defRPr kumimoji="1" sz="2900" kern="1200">
          <a:solidFill>
            <a:schemeClr val="tx1"/>
          </a:solidFill>
          <a:latin typeface="+mn-lt"/>
          <a:ea typeface="+mn-ea"/>
          <a:cs typeface="+mn-cs"/>
        </a:defRPr>
      </a:lvl2pPr>
      <a:lvl3pPr marL="1189063" indent="-237813" algn="l" defTabSz="951250" rtl="0" eaLnBrk="1" latinLnBrk="0" hangingPunct="1">
        <a:spcBef>
          <a:spcPct val="20000"/>
        </a:spcBef>
        <a:buFont typeface="Arial" panose="020B0604020202020204" pitchFamily="34" charset="0"/>
        <a:buChar char="•"/>
        <a:defRPr kumimoji="1" sz="2500" kern="1200">
          <a:solidFill>
            <a:schemeClr val="tx1"/>
          </a:solidFill>
          <a:latin typeface="+mn-lt"/>
          <a:ea typeface="+mn-ea"/>
          <a:cs typeface="+mn-cs"/>
        </a:defRPr>
      </a:lvl3pPr>
      <a:lvl4pPr marL="1664688" indent="-237813" algn="l" defTabSz="95125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4pPr>
      <a:lvl5pPr marL="2140313" indent="-237813" algn="l" defTabSz="95125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5pPr>
      <a:lvl6pPr marL="2615938" indent="-237813" algn="l" defTabSz="95125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6pPr>
      <a:lvl7pPr marL="3091564" indent="-237813" algn="l" defTabSz="95125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7pPr>
      <a:lvl8pPr marL="3567189" indent="-237813" algn="l" defTabSz="95125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8pPr>
      <a:lvl9pPr marL="4042814" indent="-237813" algn="l" defTabSz="951250" rtl="0" eaLnBrk="1" latinLnBrk="0" hangingPunct="1">
        <a:spcBef>
          <a:spcPct val="20000"/>
        </a:spcBef>
        <a:buFont typeface="Arial" panose="020B0604020202020204" pitchFamily="34" charset="0"/>
        <a:buChar char="•"/>
        <a:defRPr kumimoji="1" sz="2100" kern="1200">
          <a:solidFill>
            <a:schemeClr val="tx1"/>
          </a:solidFill>
          <a:latin typeface="+mn-lt"/>
          <a:ea typeface="+mn-ea"/>
          <a:cs typeface="+mn-cs"/>
        </a:defRPr>
      </a:lvl9pPr>
    </p:bodyStyle>
    <p:otherStyle>
      <a:defPPr>
        <a:defRPr lang="ja-JP"/>
      </a:defPPr>
      <a:lvl1pPr marL="0" algn="l" defTabSz="951250" rtl="0" eaLnBrk="1" latinLnBrk="0" hangingPunct="1">
        <a:defRPr kumimoji="1" sz="1900" kern="1200">
          <a:solidFill>
            <a:schemeClr val="tx1"/>
          </a:solidFill>
          <a:latin typeface="+mn-lt"/>
          <a:ea typeface="+mn-ea"/>
          <a:cs typeface="+mn-cs"/>
        </a:defRPr>
      </a:lvl1pPr>
      <a:lvl2pPr marL="475625" algn="l" defTabSz="951250" rtl="0" eaLnBrk="1" latinLnBrk="0" hangingPunct="1">
        <a:defRPr kumimoji="1" sz="1900" kern="1200">
          <a:solidFill>
            <a:schemeClr val="tx1"/>
          </a:solidFill>
          <a:latin typeface="+mn-lt"/>
          <a:ea typeface="+mn-ea"/>
          <a:cs typeface="+mn-cs"/>
        </a:defRPr>
      </a:lvl2pPr>
      <a:lvl3pPr marL="951250" algn="l" defTabSz="951250" rtl="0" eaLnBrk="1" latinLnBrk="0" hangingPunct="1">
        <a:defRPr kumimoji="1" sz="1900" kern="1200">
          <a:solidFill>
            <a:schemeClr val="tx1"/>
          </a:solidFill>
          <a:latin typeface="+mn-lt"/>
          <a:ea typeface="+mn-ea"/>
          <a:cs typeface="+mn-cs"/>
        </a:defRPr>
      </a:lvl3pPr>
      <a:lvl4pPr marL="1426875" algn="l" defTabSz="951250" rtl="0" eaLnBrk="1" latinLnBrk="0" hangingPunct="1">
        <a:defRPr kumimoji="1" sz="1900" kern="1200">
          <a:solidFill>
            <a:schemeClr val="tx1"/>
          </a:solidFill>
          <a:latin typeface="+mn-lt"/>
          <a:ea typeface="+mn-ea"/>
          <a:cs typeface="+mn-cs"/>
        </a:defRPr>
      </a:lvl4pPr>
      <a:lvl5pPr marL="1902501" algn="l" defTabSz="951250" rtl="0" eaLnBrk="1" latinLnBrk="0" hangingPunct="1">
        <a:defRPr kumimoji="1" sz="1900" kern="1200">
          <a:solidFill>
            <a:schemeClr val="tx1"/>
          </a:solidFill>
          <a:latin typeface="+mn-lt"/>
          <a:ea typeface="+mn-ea"/>
          <a:cs typeface="+mn-cs"/>
        </a:defRPr>
      </a:lvl5pPr>
      <a:lvl6pPr marL="2378126" algn="l" defTabSz="951250" rtl="0" eaLnBrk="1" latinLnBrk="0" hangingPunct="1">
        <a:defRPr kumimoji="1" sz="1900" kern="1200">
          <a:solidFill>
            <a:schemeClr val="tx1"/>
          </a:solidFill>
          <a:latin typeface="+mn-lt"/>
          <a:ea typeface="+mn-ea"/>
          <a:cs typeface="+mn-cs"/>
        </a:defRPr>
      </a:lvl6pPr>
      <a:lvl7pPr marL="2853751" algn="l" defTabSz="951250" rtl="0" eaLnBrk="1" latinLnBrk="0" hangingPunct="1">
        <a:defRPr kumimoji="1" sz="1900" kern="1200">
          <a:solidFill>
            <a:schemeClr val="tx1"/>
          </a:solidFill>
          <a:latin typeface="+mn-lt"/>
          <a:ea typeface="+mn-ea"/>
          <a:cs typeface="+mn-cs"/>
        </a:defRPr>
      </a:lvl7pPr>
      <a:lvl8pPr marL="3329376" algn="l" defTabSz="951250" rtl="0" eaLnBrk="1" latinLnBrk="0" hangingPunct="1">
        <a:defRPr kumimoji="1" sz="1900" kern="1200">
          <a:solidFill>
            <a:schemeClr val="tx1"/>
          </a:solidFill>
          <a:latin typeface="+mn-lt"/>
          <a:ea typeface="+mn-ea"/>
          <a:cs typeface="+mn-cs"/>
        </a:defRPr>
      </a:lvl8pPr>
      <a:lvl9pPr marL="3805001" algn="l" defTabSz="951250" rtl="0" eaLnBrk="1" latinLnBrk="0" hangingPunct="1">
        <a:defRPr kumimoji="1"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0" y="2"/>
            <a:ext cx="7217270" cy="5583085"/>
          </a:xfrm>
          <a:prstGeom prst="rect">
            <a:avLst/>
          </a:prstGeom>
          <a:solidFill>
            <a:srgbClr val="4BACC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 name="楕円 2"/>
          <p:cNvSpPr>
            <a:spLocks noChangeAspect="1"/>
          </p:cNvSpPr>
          <p:nvPr/>
        </p:nvSpPr>
        <p:spPr>
          <a:xfrm>
            <a:off x="1440210" y="-1590186"/>
            <a:ext cx="8582944" cy="85829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168391" y="5714740"/>
            <a:ext cx="6799070" cy="19828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125" tIns="47563" rIns="95125" bIns="47563" rtlCol="0" anchor="t"/>
          <a:lstStyle/>
          <a:p>
            <a:r>
              <a:rPr lang="ja-JP" altLang="en-US"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障害福祉サービス等の対象となる難病が、</a:t>
            </a:r>
            <a:r>
              <a:rPr lang="en-US" altLang="ja-JP"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369</a:t>
            </a:r>
            <a:r>
              <a:rPr lang="ja-JP" altLang="en-US"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疾病から</a:t>
            </a:r>
            <a:r>
              <a:rPr lang="en-US" altLang="ja-JP"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376</a:t>
            </a:r>
            <a:r>
              <a:rPr lang="ja-JP" altLang="en-US"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疾病へと</a:t>
            </a:r>
            <a:endParaRPr lang="en-US" altLang="ja-JP"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見直しが行われます。対象となる方は、障害者手帳</a:t>
            </a:r>
            <a:r>
              <a:rPr lang="en-US" altLang="ja-JP" sz="1400" b="1" kern="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をお持ちでなくても、</a:t>
            </a:r>
            <a:endParaRPr lang="en-US" altLang="ja-JP"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400" b="1"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必要と認められた支援が受けられます</a:t>
            </a:r>
            <a:r>
              <a:rPr lang="ja-JP" altLang="en-US" sz="1400" b="1" spc="20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600" b="1" spc="208"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268" indent="-188268">
              <a:lnSpc>
                <a:spcPts val="1400"/>
              </a:lnSpc>
              <a:spcBef>
                <a:spcPts val="600"/>
              </a:spcBef>
            </a:pPr>
            <a:r>
              <a:rPr lang="ja-JP" altLang="en-US"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身体障害者手帳・療育手帳・精神障害者保健福祉手帳</a:t>
            </a:r>
            <a:endParaRPr lang="en-US" altLang="ja-JP"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8268" indent="-188268">
              <a:lnSpc>
                <a:spcPts val="1400"/>
              </a:lnSpc>
              <a:spcBef>
                <a:spcPts val="600"/>
              </a:spcBef>
            </a:pPr>
            <a:r>
              <a:rPr lang="ja-JP" altLang="en-US" sz="1400" b="1" dirty="0">
                <a:solidFill>
                  <a:schemeClr val="tx1"/>
                </a:solidFill>
                <a:latin typeface="メイリオ" panose="020B0604030504040204" pitchFamily="50" charset="-128"/>
                <a:ea typeface="メイリオ" panose="020B0604030504040204" pitchFamily="50" charset="-128"/>
              </a:rPr>
              <a:t>対象疾病</a:t>
            </a:r>
            <a:r>
              <a:rPr lang="en-US" altLang="ja-JP" sz="1400" b="1" kern="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b="1" dirty="0">
                <a:solidFill>
                  <a:schemeClr val="tx1"/>
                </a:solidFill>
                <a:latin typeface="メイリオ" panose="020B0604030504040204" pitchFamily="50" charset="-128"/>
                <a:ea typeface="メイリオ" panose="020B0604030504040204" pitchFamily="50" charset="-128"/>
              </a:rPr>
              <a:t>の一覧は厚生労働省のホームページでご確認いただけます。</a:t>
            </a:r>
            <a:endParaRPr lang="en-US" altLang="ja-JP" sz="1400" b="1" dirty="0">
              <a:solidFill>
                <a:schemeClr val="tx1"/>
              </a:solidFill>
              <a:latin typeface="メイリオ" panose="020B0604030504040204" pitchFamily="50" charset="-128"/>
              <a:ea typeface="メイリオ" panose="020B0604030504040204" pitchFamily="50" charset="-128"/>
            </a:endParaRPr>
          </a:p>
          <a:p>
            <a:pPr marL="188268" indent="-188268">
              <a:lnSpc>
                <a:spcPts val="1400"/>
              </a:lnSpc>
              <a:spcBef>
                <a:spcPts val="600"/>
              </a:spcBef>
            </a:pPr>
            <a:r>
              <a:rPr lang="ja-JP" altLang="en-US"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一覧には</a:t>
            </a:r>
            <a:r>
              <a:rPr lang="ja-JP" alt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代表的な疾病名が記載されており、内含する疾病名までは記載されて</a:t>
            </a:r>
            <a:r>
              <a:rPr lang="ja-JP" altLang="en-US"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おりません。各疾病の詳細については、難病情報センターのホームページ（</a:t>
            </a:r>
            <a:r>
              <a:rPr lang="en-US" altLang="ja-JP"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https://www.nanbyou.or.jp/</a:t>
            </a:r>
            <a:r>
              <a:rPr lang="ja-JP" altLang="en-US" sz="1100" kern="100" dirty="0">
                <a:solidFill>
                  <a:schemeClr val="tx1"/>
                </a:solidFill>
                <a:effectLst/>
                <a:latin typeface="メイリオ" panose="020B0604030504040204" pitchFamily="50" charset="-128"/>
                <a:ea typeface="メイリオ" panose="020B0604030504040204" pitchFamily="50" charset="-128"/>
                <a:cs typeface="Times New Roman" panose="02020603050405020304" pitchFamily="18" charset="0"/>
              </a:rPr>
              <a:t>）等を参照ください。また、罹患している疾病が障害福祉サービス等の対象となる疾病かどうか等の</a:t>
            </a:r>
            <a:r>
              <a:rPr lang="ja-JP" altLang="en-US" sz="1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詳細については、お住まいの市区町村の担当窓口にお問い合わせください。</a:t>
            </a:r>
            <a:endParaRPr lang="en-US" altLang="ja-JP"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 name="角丸四角形 13"/>
          <p:cNvSpPr/>
          <p:nvPr/>
        </p:nvSpPr>
        <p:spPr>
          <a:xfrm>
            <a:off x="168391" y="8026715"/>
            <a:ext cx="6780431" cy="1637147"/>
          </a:xfrm>
          <a:prstGeom prst="roundRect">
            <a:avLst>
              <a:gd name="adj" fmla="val 0"/>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95125" tIns="47563" rIns="95125" bIns="47563" rtlCol="0" anchor="t"/>
          <a:lstStyle/>
          <a:p>
            <a:pPr marL="181662" indent="-181662"/>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◆対象疾病に罹患していることがわかる</a:t>
            </a:r>
            <a:r>
              <a:rPr lang="ja-JP" altLang="en-US" sz="12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証明書</a:t>
            </a:r>
            <a:r>
              <a:rPr lang="en-US" altLang="ja-JP" sz="1200" b="1" kern="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（診断書など）を持参し、お住まいの市区町村の担当窓口にサービスの利用を申請してください。</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1662" indent="-181662"/>
            <a:r>
              <a:rPr lang="ja-JP" altLang="en-US" sz="8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8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1662" indent="-181662"/>
            <a:r>
              <a:rPr lang="ja-JP" altLang="en-US"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kern="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難病法に基づき指定難病の方に発行される「登録者証」をお持ちでない方でも、障害者総合支援法の独自の対象疾病の方は障害福祉サービスの利用が可能です。</a:t>
            </a:r>
            <a:endParaRPr lang="en-US" altLang="ja-JP" sz="1100" u="sng"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1662" indent="-181662"/>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1662" indent="-181662"/>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◆障害支援区分の認定や支給決定などの手続き後、必要と認められたサービスを利用できます。</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180975"/>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（訓練系・就労系サービス等は障害支援区分の認定を受ける必要はありません）</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1662" indent="-181662"/>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81662" indent="-181662"/>
            <a:r>
              <a:rPr lang="ja-JP" altLang="en-US"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◆詳しいサービスの内容や手続き方法については、お住まいの市区町村の担当窓口にお問い合わせください。</a:t>
            </a:r>
          </a:p>
        </p:txBody>
      </p:sp>
      <p:sp>
        <p:nvSpPr>
          <p:cNvPr id="20" name="Text Box 4"/>
          <p:cNvSpPr txBox="1">
            <a:spLocks noChangeArrowheads="1"/>
          </p:cNvSpPr>
          <p:nvPr/>
        </p:nvSpPr>
        <p:spPr bwMode="auto">
          <a:xfrm>
            <a:off x="2153633" y="9715984"/>
            <a:ext cx="1543231" cy="276999"/>
          </a:xfrm>
          <a:prstGeom prst="rect">
            <a:avLst/>
          </a:prstGeom>
          <a:noFill/>
          <a:ln w="9525" algn="ctr">
            <a:noFill/>
            <a:miter lim="800000"/>
            <a:headEnd/>
            <a:tailEnd/>
          </a:ln>
          <a:effectLst/>
        </p:spPr>
        <p:txBody>
          <a:bodyPr wrap="square" lIns="0" tIns="0" rIns="0" bIns="0" anchor="ctr">
            <a:spAutoFit/>
          </a:bodyPr>
          <a:lstStyle/>
          <a:p>
            <a:r>
              <a:rPr lang="ja-JP" altLang="en-US" sz="1800" dirty="0">
                <a:latin typeface="メイリオ" pitchFamily="50" charset="-128"/>
                <a:ea typeface="メイリオ" pitchFamily="50" charset="-128"/>
                <a:cs typeface="メイリオ" pitchFamily="50" charset="-128"/>
              </a:rPr>
              <a:t>厚生労働省　</a:t>
            </a:r>
          </a:p>
        </p:txBody>
      </p:sp>
      <p:pic>
        <p:nvPicPr>
          <p:cNvPr id="21"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21585" y="9685441"/>
            <a:ext cx="278305" cy="294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0" name="グループ化 9"/>
          <p:cNvGrpSpPr/>
          <p:nvPr/>
        </p:nvGrpSpPr>
        <p:grpSpPr>
          <a:xfrm>
            <a:off x="4402259" y="216062"/>
            <a:ext cx="3410659" cy="1725793"/>
            <a:chOff x="-1006805" y="380082"/>
            <a:chExt cx="3410659" cy="1725793"/>
          </a:xfrm>
        </p:grpSpPr>
        <p:sp>
          <p:nvSpPr>
            <p:cNvPr id="19" name="楕円 18"/>
            <p:cNvSpPr>
              <a:spLocks noChangeAspect="1"/>
            </p:cNvSpPr>
            <p:nvPr/>
          </p:nvSpPr>
          <p:spPr>
            <a:xfrm>
              <a:off x="-167395" y="380082"/>
              <a:ext cx="1725793" cy="1725793"/>
            </a:xfrm>
            <a:prstGeom prst="ellipse">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latin typeface="メイリオ" panose="020B0604030504040204" pitchFamily="50" charset="-128"/>
                <a:ea typeface="メイリオ" panose="020B0604030504040204" pitchFamily="50" charset="-128"/>
              </a:endParaRPr>
            </a:p>
          </p:txBody>
        </p:sp>
        <p:sp>
          <p:nvSpPr>
            <p:cNvPr id="9" name="テキスト ボックス 8"/>
            <p:cNvSpPr txBox="1"/>
            <p:nvPr/>
          </p:nvSpPr>
          <p:spPr>
            <a:xfrm>
              <a:off x="-1006805" y="1028151"/>
              <a:ext cx="3410659" cy="584775"/>
            </a:xfrm>
            <a:prstGeom prst="rect">
              <a:avLst/>
            </a:prstGeom>
            <a:noFill/>
          </p:spPr>
          <p:txBody>
            <a:bodyPr wrap="square" rtlCol="0">
              <a:spAutoFit/>
            </a:bodyPr>
            <a:lstStyle/>
            <a:p>
              <a:pPr algn="ctr"/>
              <a:r>
                <a:rPr lang="ja-JP" altLang="en-US" sz="1600" b="1" dirty="0">
                  <a:solidFill>
                    <a:schemeClr val="bg1"/>
                  </a:solidFill>
                  <a:latin typeface="メイリオ" panose="020B0604030504040204" pitchFamily="50" charset="-128"/>
                  <a:ea typeface="メイリオ" panose="020B0604030504040204" pitchFamily="50" charset="-128"/>
                </a:rPr>
                <a:t>令和７年４月</a:t>
              </a:r>
              <a:r>
                <a:rPr lang="en-US" altLang="ja-JP" sz="1600" b="1" dirty="0">
                  <a:solidFill>
                    <a:schemeClr val="bg1"/>
                  </a:solidFill>
                  <a:latin typeface="メイリオ" panose="020B0604030504040204" pitchFamily="50" charset="-128"/>
                  <a:ea typeface="メイリオ" panose="020B0604030504040204" pitchFamily="50" charset="-128"/>
                </a:rPr>
                <a:t>1</a:t>
              </a:r>
              <a:r>
                <a:rPr lang="ja-JP" altLang="en-US" sz="1600" b="1" dirty="0">
                  <a:solidFill>
                    <a:schemeClr val="bg1"/>
                  </a:solidFill>
                  <a:latin typeface="メイリオ" panose="020B0604030504040204" pitchFamily="50" charset="-128"/>
                  <a:ea typeface="メイリオ" panose="020B0604030504040204" pitchFamily="50" charset="-128"/>
                </a:rPr>
                <a:t>日</a:t>
              </a:r>
              <a:endParaRPr lang="en-US" altLang="ja-JP" sz="1600" b="1" dirty="0">
                <a:solidFill>
                  <a:schemeClr val="bg1"/>
                </a:solidFill>
                <a:latin typeface="メイリオ" panose="020B0604030504040204" pitchFamily="50" charset="-128"/>
                <a:ea typeface="メイリオ" panose="020B0604030504040204" pitchFamily="50" charset="-128"/>
              </a:endParaRPr>
            </a:p>
            <a:p>
              <a:pPr algn="ctr"/>
              <a:r>
                <a:rPr lang="ja-JP" altLang="en-US" sz="1600" b="1" dirty="0">
                  <a:solidFill>
                    <a:schemeClr val="bg1"/>
                  </a:solidFill>
                  <a:latin typeface="メイリオ" panose="020B0604030504040204" pitchFamily="50" charset="-128"/>
                  <a:ea typeface="メイリオ" panose="020B0604030504040204" pitchFamily="50" charset="-128"/>
                </a:rPr>
                <a:t>から適用</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grpSp>
      <p:sp>
        <p:nvSpPr>
          <p:cNvPr id="4" name="テキスト ボックス 3"/>
          <p:cNvSpPr txBox="1"/>
          <p:nvPr/>
        </p:nvSpPr>
        <p:spPr>
          <a:xfrm>
            <a:off x="1548222" y="2052226"/>
            <a:ext cx="5508612" cy="1261884"/>
          </a:xfrm>
          <a:prstGeom prst="rect">
            <a:avLst/>
          </a:prstGeom>
          <a:noFill/>
        </p:spPr>
        <p:txBody>
          <a:bodyPr wrap="square" rtlCol="0">
            <a:spAutoFit/>
          </a:bodyPr>
          <a:lstStyle/>
          <a:p>
            <a:r>
              <a:rPr kumimoji="1" lang="ja-JP" altLang="en-US" sz="3800" b="1" dirty="0">
                <a:latin typeface="メイリオ" panose="020B0604030504040204" pitchFamily="50" charset="-128"/>
                <a:ea typeface="メイリオ" panose="020B0604030504040204" pitchFamily="50" charset="-128"/>
              </a:rPr>
              <a:t>障害者総合支援法</a:t>
            </a:r>
            <a:r>
              <a:rPr kumimoji="1" lang="ja-JP" altLang="en-US" sz="2800" b="1" dirty="0">
                <a:latin typeface="メイリオ" panose="020B0604030504040204" pitchFamily="50" charset="-128"/>
                <a:ea typeface="メイリオ" panose="020B0604030504040204" pitchFamily="50" charset="-128"/>
              </a:rPr>
              <a:t>の</a:t>
            </a:r>
            <a:r>
              <a:rPr kumimoji="1" lang="ja-JP" altLang="en-US" sz="3800" b="1" dirty="0">
                <a:latin typeface="メイリオ" panose="020B0604030504040204" pitchFamily="50" charset="-128"/>
                <a:ea typeface="メイリオ" panose="020B0604030504040204" pitchFamily="50" charset="-128"/>
              </a:rPr>
              <a:t>対象</a:t>
            </a:r>
            <a:r>
              <a:rPr kumimoji="1" lang="ja-JP" altLang="en-US" sz="2800" b="1" dirty="0">
                <a:latin typeface="メイリオ" panose="020B0604030504040204" pitchFamily="50" charset="-128"/>
                <a:ea typeface="メイリオ" panose="020B0604030504040204" pitchFamily="50" charset="-128"/>
              </a:rPr>
              <a:t>となる</a:t>
            </a:r>
            <a:r>
              <a:rPr kumimoji="1" lang="ja-JP" altLang="en-US" sz="3800" b="1" dirty="0">
                <a:latin typeface="メイリオ" panose="020B0604030504040204" pitchFamily="50" charset="-128"/>
                <a:ea typeface="メイリオ" panose="020B0604030504040204" pitchFamily="50" charset="-128"/>
              </a:rPr>
              <a:t>難病</a:t>
            </a:r>
            <a:r>
              <a:rPr kumimoji="1" lang="ja-JP" altLang="en-US" sz="2800" b="1" dirty="0">
                <a:latin typeface="メイリオ" panose="020B0604030504040204" pitchFamily="50" charset="-128"/>
                <a:ea typeface="メイリオ" panose="020B0604030504040204" pitchFamily="50" charset="-128"/>
              </a:rPr>
              <a:t>が</a:t>
            </a:r>
            <a:r>
              <a:rPr kumimoji="1" lang="ja-JP" altLang="en-US" sz="3800" b="1" dirty="0">
                <a:latin typeface="メイリオ" panose="020B0604030504040204" pitchFamily="50" charset="-128"/>
                <a:ea typeface="メイリオ" panose="020B0604030504040204" pitchFamily="50" charset="-128"/>
              </a:rPr>
              <a:t>追加されます</a:t>
            </a:r>
            <a:endParaRPr kumimoji="1" lang="en-US" altLang="ja-JP" sz="3800" b="1" dirty="0">
              <a:latin typeface="メイリオ" panose="020B0604030504040204" pitchFamily="50" charset="-128"/>
              <a:ea typeface="メイリオ" panose="020B0604030504040204" pitchFamily="50" charset="-128"/>
            </a:endParaRPr>
          </a:p>
        </p:txBody>
      </p:sp>
      <p:sp>
        <p:nvSpPr>
          <p:cNvPr id="8" name="テキスト ボックス 7"/>
          <p:cNvSpPr txBox="1"/>
          <p:nvPr/>
        </p:nvSpPr>
        <p:spPr>
          <a:xfrm>
            <a:off x="2304306" y="3333309"/>
            <a:ext cx="4392488" cy="2031325"/>
          </a:xfrm>
          <a:prstGeom prst="rect">
            <a:avLst/>
          </a:prstGeom>
          <a:noFill/>
        </p:spPr>
        <p:txBody>
          <a:bodyPr wrap="square" rtlCol="0">
            <a:spAutoFit/>
          </a:bodyPr>
          <a:lstStyle/>
          <a:p>
            <a:r>
              <a:rPr lang="ja-JP" altLang="en-US" sz="1800" b="1" dirty="0">
                <a:latin typeface="メイリオ" panose="020B0604030504040204" pitchFamily="50" charset="-128"/>
                <a:ea typeface="メイリオ" panose="020B0604030504040204" pitchFamily="50" charset="-128"/>
              </a:rPr>
              <a:t>・</a:t>
            </a:r>
            <a:r>
              <a:rPr lang="en-US" altLang="ja-JP" sz="1800" b="1" dirty="0" err="1">
                <a:latin typeface="メイリオ" panose="020B0604030504040204" pitchFamily="50" charset="-128"/>
                <a:ea typeface="メイリオ" panose="020B0604030504040204" pitchFamily="50" charset="-128"/>
              </a:rPr>
              <a:t>LMNB1</a:t>
            </a:r>
            <a:r>
              <a:rPr lang="ja-JP" altLang="en-US" sz="1800" b="1" dirty="0">
                <a:latin typeface="メイリオ" panose="020B0604030504040204" pitchFamily="50" charset="-128"/>
                <a:ea typeface="メイリオ" panose="020B0604030504040204" pitchFamily="50" charset="-128"/>
              </a:rPr>
              <a:t>関連大脳白質脳症</a:t>
            </a:r>
          </a:p>
          <a:p>
            <a:r>
              <a:rPr lang="ja-JP" altLang="en-US" sz="1800" b="1" dirty="0">
                <a:latin typeface="メイリオ" panose="020B0604030504040204" pitchFamily="50" charset="-128"/>
                <a:ea typeface="メイリオ" panose="020B0604030504040204" pitchFamily="50" charset="-128"/>
              </a:rPr>
              <a:t>・ＰＵＲＡ関連神経発達異常症</a:t>
            </a:r>
          </a:p>
          <a:p>
            <a:r>
              <a:rPr lang="ja-JP" altLang="en-US" sz="1800" b="1" dirty="0">
                <a:latin typeface="メイリオ" panose="020B0604030504040204" pitchFamily="50" charset="-128"/>
                <a:ea typeface="メイリオ" panose="020B0604030504040204" pitchFamily="50" charset="-128"/>
              </a:rPr>
              <a:t>・極長鎖アシル</a:t>
            </a:r>
            <a:r>
              <a:rPr lang="en-US" altLang="ja-JP" sz="1800" b="1" dirty="0">
                <a:latin typeface="メイリオ" panose="020B0604030504040204" pitchFamily="50" charset="-128"/>
                <a:ea typeface="メイリオ" panose="020B0604030504040204" pitchFamily="50" charset="-128"/>
              </a:rPr>
              <a:t>-CoA </a:t>
            </a:r>
            <a:r>
              <a:rPr lang="ja-JP" altLang="en-US" sz="1800" b="1" dirty="0">
                <a:latin typeface="メイリオ" panose="020B0604030504040204" pitchFamily="50" charset="-128"/>
                <a:ea typeface="メイリオ" panose="020B0604030504040204" pitchFamily="50" charset="-128"/>
              </a:rPr>
              <a:t>脱水素酵素欠損症</a:t>
            </a:r>
          </a:p>
          <a:p>
            <a:r>
              <a:rPr lang="ja-JP" altLang="en-US" sz="1800" b="1" dirty="0">
                <a:latin typeface="メイリオ" panose="020B0604030504040204" pitchFamily="50" charset="-128"/>
                <a:ea typeface="メイリオ" panose="020B0604030504040204" pitchFamily="50" charset="-128"/>
              </a:rPr>
              <a:t>・乳児発症</a:t>
            </a:r>
            <a:r>
              <a:rPr lang="en-US" altLang="ja-JP" sz="1800" b="1" dirty="0">
                <a:latin typeface="メイリオ" panose="020B0604030504040204" pitchFamily="50" charset="-128"/>
                <a:ea typeface="メイリオ" panose="020B0604030504040204" pitchFamily="50" charset="-128"/>
              </a:rPr>
              <a:t>STING </a:t>
            </a:r>
            <a:r>
              <a:rPr lang="ja-JP" altLang="en-US" sz="1800" b="1" dirty="0">
                <a:latin typeface="メイリオ" panose="020B0604030504040204" pitchFamily="50" charset="-128"/>
                <a:ea typeface="メイリオ" panose="020B0604030504040204" pitchFamily="50" charset="-128"/>
              </a:rPr>
              <a:t>関連血管炎</a:t>
            </a:r>
          </a:p>
          <a:p>
            <a:r>
              <a:rPr lang="ja-JP" altLang="en-US" sz="1800" b="1" dirty="0">
                <a:latin typeface="メイリオ" panose="020B0604030504040204" pitchFamily="50" charset="-128"/>
                <a:ea typeface="メイリオ" panose="020B0604030504040204" pitchFamily="50" charset="-128"/>
              </a:rPr>
              <a:t>・原発性肝外門脈閉塞症</a:t>
            </a:r>
          </a:p>
          <a:p>
            <a:r>
              <a:rPr lang="ja-JP" altLang="en-US" sz="1800" b="1" dirty="0">
                <a:latin typeface="メイリオ" panose="020B0604030504040204" pitchFamily="50" charset="-128"/>
                <a:ea typeface="メイリオ" panose="020B0604030504040204" pitchFamily="50" charset="-128"/>
              </a:rPr>
              <a:t>・出血性線溶異常症</a:t>
            </a:r>
          </a:p>
          <a:p>
            <a:r>
              <a:rPr lang="ja-JP" altLang="en-US" sz="1800" b="1" dirty="0">
                <a:latin typeface="メイリオ" panose="020B0604030504040204" pitchFamily="50" charset="-128"/>
                <a:ea typeface="メイリオ" panose="020B0604030504040204" pitchFamily="50" charset="-128"/>
              </a:rPr>
              <a:t>・ロウ症候群</a:t>
            </a:r>
          </a:p>
        </p:txBody>
      </p:sp>
      <p:pic>
        <p:nvPicPr>
          <p:cNvPr id="22" name="図 2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228742" y="6367204"/>
            <a:ext cx="566663" cy="566663"/>
          </a:xfrm>
          <a:prstGeom prst="rect">
            <a:avLst/>
          </a:prstGeom>
          <a:ln>
            <a:solidFill>
              <a:schemeClr val="tx1"/>
            </a:solidFill>
          </a:ln>
        </p:spPr>
      </p:pic>
      <p:sp>
        <p:nvSpPr>
          <p:cNvPr id="26" name="角丸四角形 25"/>
          <p:cNvSpPr/>
          <p:nvPr/>
        </p:nvSpPr>
        <p:spPr>
          <a:xfrm>
            <a:off x="252078" y="7800028"/>
            <a:ext cx="922867" cy="230578"/>
          </a:xfrm>
          <a:prstGeom prst="roundRect">
            <a:avLst>
              <a:gd name="adj" fmla="val 8730"/>
            </a:avLst>
          </a:prstGeom>
          <a:solidFill>
            <a:schemeClr val="accent5">
              <a:lumMod val="75000"/>
            </a:schemeClr>
          </a:solidFill>
          <a:ln w="12700" cmpd="sng">
            <a:noFill/>
            <a:prstDash val="solid"/>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37451" rtlCol="0" anchor="ctr"/>
          <a:lstStyle/>
          <a:p>
            <a:pPr algn="ctr"/>
            <a:r>
              <a:rPr lang="ja-JP" altLang="en-US" sz="1200"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手続き</a:t>
            </a:r>
          </a:p>
        </p:txBody>
      </p:sp>
      <p:pic>
        <p:nvPicPr>
          <p:cNvPr id="7" name="図 6">
            <a:extLst>
              <a:ext uri="{FF2B5EF4-FFF2-40B4-BE49-F238E27FC236}">
                <a16:creationId xmlns:a16="http://schemas.microsoft.com/office/drawing/2014/main" id="{7C1CEBAF-B18D-7ED2-076D-3DC5CD822221}"/>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a:stretch/>
        </p:blipFill>
        <p:spPr bwMode="auto">
          <a:xfrm>
            <a:off x="3558606" y="9653567"/>
            <a:ext cx="1422666" cy="345326"/>
          </a:xfrm>
          <a:prstGeom prst="rect">
            <a:avLst/>
          </a:prstGeom>
          <a:noFill/>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31503436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1"/>
          <p:cNvSpPr txBox="1">
            <a:spLocks/>
          </p:cNvSpPr>
          <p:nvPr/>
        </p:nvSpPr>
        <p:spPr>
          <a:xfrm>
            <a:off x="1206184" y="144054"/>
            <a:ext cx="4788532" cy="432048"/>
          </a:xfrm>
          <a:prstGeom prst="rect">
            <a:avLst/>
          </a:prstGeom>
          <a:noFill/>
          <a:effectLst/>
        </p:spPr>
        <p:style>
          <a:lnRef idx="0">
            <a:schemeClr val="accent1"/>
          </a:lnRef>
          <a:fillRef idx="3">
            <a:schemeClr val="accent1"/>
          </a:fillRef>
          <a:effectRef idx="3">
            <a:schemeClr val="accent1"/>
          </a:effectRef>
          <a:fontRef idx="minor">
            <a:schemeClr val="lt1"/>
          </a:fontRef>
        </p:style>
        <p:txBody>
          <a:bodyPr vert="horz" lIns="95125" tIns="47563" rIns="95125" bIns="47563" rtlCol="0" anchor="t">
            <a:noAutofit/>
          </a:bodyPr>
          <a:lstStyle>
            <a:lvl1pPr algn="ctr" defTabSz="914400" rtl="0" eaLnBrk="1" latinLnBrk="0" hangingPunct="1">
              <a:spcBef>
                <a:spcPct val="0"/>
              </a:spcBef>
              <a:buNone/>
              <a:defRPr kumimoji="1"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ja-JP" altLang="en-US" sz="2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経過的に対象となっている疾病</a:t>
            </a:r>
          </a:p>
        </p:txBody>
      </p:sp>
      <p:sp>
        <p:nvSpPr>
          <p:cNvPr id="11" name="正方形/長方形 10"/>
          <p:cNvSpPr/>
          <p:nvPr/>
        </p:nvSpPr>
        <p:spPr>
          <a:xfrm>
            <a:off x="324086" y="2544801"/>
            <a:ext cx="5472608" cy="437140"/>
          </a:xfrm>
          <a:prstGeom prst="rect">
            <a:avLst/>
          </a:prstGeom>
          <a:noFill/>
          <a:ln w="25400">
            <a:noFill/>
          </a:ln>
          <a:effectLst/>
        </p:spPr>
        <p:style>
          <a:lnRef idx="1">
            <a:schemeClr val="accent6"/>
          </a:lnRef>
          <a:fillRef idx="2">
            <a:schemeClr val="accent6"/>
          </a:fillRef>
          <a:effectRef idx="1">
            <a:schemeClr val="accent6"/>
          </a:effectRef>
          <a:fontRef idx="minor">
            <a:schemeClr val="dk1"/>
          </a:fontRef>
        </p:style>
        <p:txBody>
          <a:bodyPr lIns="36000" tIns="0" rIns="36000" bIns="0" rtlCol="0" anchor="ctr"/>
          <a:lstStyle/>
          <a:p>
            <a:pPr marL="85725" indent="-85725"/>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　平成</a:t>
            </a:r>
            <a:r>
              <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年１月１日以降に対象外になった疾病</a:t>
            </a:r>
          </a:p>
        </p:txBody>
      </p:sp>
      <p:graphicFrame>
        <p:nvGraphicFramePr>
          <p:cNvPr id="3" name="表 2"/>
          <p:cNvGraphicFramePr>
            <a:graphicFrameLocks noGrp="1"/>
          </p:cNvGraphicFramePr>
          <p:nvPr>
            <p:extLst>
              <p:ext uri="{D42A27DB-BD31-4B8C-83A1-F6EECF244321}">
                <p14:modId xmlns:p14="http://schemas.microsoft.com/office/powerpoint/2010/main" val="471919938"/>
              </p:ext>
            </p:extLst>
          </p:nvPr>
        </p:nvGraphicFramePr>
        <p:xfrm>
          <a:off x="587236" y="4983126"/>
          <a:ext cx="5949107" cy="2757771"/>
        </p:xfrm>
        <a:graphic>
          <a:graphicData uri="http://schemas.openxmlformats.org/drawingml/2006/table">
            <a:tbl>
              <a:tblPr>
                <a:tableStyleId>{5C22544A-7EE6-4342-B048-85BDC9FD1C3A}</a:tableStyleId>
              </a:tblPr>
              <a:tblGrid>
                <a:gridCol w="2880320">
                  <a:extLst>
                    <a:ext uri="{9D8B030D-6E8A-4147-A177-3AD203B41FA5}">
                      <a16:colId xmlns:a16="http://schemas.microsoft.com/office/drawing/2014/main" val="20000"/>
                    </a:ext>
                  </a:extLst>
                </a:gridCol>
                <a:gridCol w="44450">
                  <a:extLst>
                    <a:ext uri="{9D8B030D-6E8A-4147-A177-3AD203B41FA5}">
                      <a16:colId xmlns:a16="http://schemas.microsoft.com/office/drawing/2014/main" val="1797124241"/>
                    </a:ext>
                  </a:extLst>
                </a:gridCol>
                <a:gridCol w="3024337">
                  <a:extLst>
                    <a:ext uri="{9D8B030D-6E8A-4147-A177-3AD203B41FA5}">
                      <a16:colId xmlns:a16="http://schemas.microsoft.com/office/drawing/2014/main" val="2546687035"/>
                    </a:ext>
                  </a:extLst>
                </a:gridCol>
              </a:tblGrid>
              <a:tr h="306419">
                <a:tc>
                  <a:txBody>
                    <a:bodyPr/>
                    <a:lstStyle/>
                    <a:p>
                      <a:pPr algn="ctr"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疾病名</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tc>
                  <a:txBody>
                    <a:bodyPr/>
                    <a:lstStyle/>
                    <a:p>
                      <a:pPr algn="ctr" rtl="0" fontAlgn="ct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tc>
                  <a:txBody>
                    <a:bodyPr/>
                    <a:lstStyle/>
                    <a:p>
                      <a:pPr marL="0" marR="0" lvl="0" indent="0" algn="ctr" defTabSz="951250" rtl="0" eaLnBrk="1" fontAlgn="ctr" latinLnBrk="0" hangingPunct="1">
                        <a:lnSpc>
                          <a:spcPct val="100000"/>
                        </a:lnSpc>
                        <a:spcBef>
                          <a:spcPts val="0"/>
                        </a:spcBef>
                        <a:spcAft>
                          <a:spcPts val="0"/>
                        </a:spcAft>
                        <a:buClrTx/>
                        <a:buSzTx/>
                        <a:buFontTx/>
                        <a:buNone/>
                        <a:tabLst/>
                        <a:defRPr/>
                      </a:pP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疾病名</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06419">
                <a:tc>
                  <a:txBody>
                    <a:bodyPr/>
                    <a:lstStyle/>
                    <a:p>
                      <a:pPr algn="l" rtl="0" fontAlgn="ctr"/>
                      <a:r>
                        <a:rPr lang="zh-TW"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肝外門脈閉塞症</a:t>
                      </a:r>
                      <a:endPar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endPar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視神経症</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06419">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肝内結石症</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rtl="0" fontAlgn="ctr"/>
                      <a:r>
                        <a:rPr lang="zh-TW"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神経性過食症</a:t>
                      </a:r>
                      <a:endPar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r h="306419">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偽性低アルドステロン症</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神経性食欲不振症</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3"/>
                  </a:ext>
                </a:extLst>
              </a:tr>
              <a:tr h="306419">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ギラン・バレ症候群</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rtl="0" fontAlgn="ctr"/>
                      <a:r>
                        <a:rPr lang="zh-TW"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先天性</a:t>
                      </a:r>
                      <a:r>
                        <a:rPr lang="en-US" altLang="zh-TW"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QT</a:t>
                      </a:r>
                      <a:r>
                        <a:rPr lang="zh-TW"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延長症候群 </a:t>
                      </a:r>
                      <a:endPar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4"/>
                  </a:ext>
                </a:extLst>
              </a:tr>
              <a:tr h="306419">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グルココルチコイド抵抗症</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rtl="0" fontAlgn="ctr"/>
                      <a:r>
                        <a:rPr lang="en-US" altLang="zh-TW"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TSH</a:t>
                      </a:r>
                      <a:r>
                        <a:rPr lang="zh-TW"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受容体異常症</a:t>
                      </a:r>
                      <a:endPar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5"/>
                  </a:ext>
                </a:extLst>
              </a:tr>
              <a:tr h="306419">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原発性アルドステロン症</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特発性血栓症</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6"/>
                  </a:ext>
                </a:extLst>
              </a:tr>
              <a:tr h="306419">
                <a:tc>
                  <a:txBody>
                    <a:bodyPr/>
                    <a:lstStyle/>
                    <a:p>
                      <a:pPr algn="l" rtl="0" fontAlgn="ctr"/>
                      <a:r>
                        <a:rPr lang="zh-TW"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硬化性萎縮性苔癬</a:t>
                      </a:r>
                      <a:endPar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endPar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フィッシャー症候群</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7"/>
                  </a:ext>
                </a:extLst>
              </a:tr>
              <a:tr h="306419">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好酸球性筋膜炎</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rtl="0" fontAlgn="ct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a:txBody>
                    <a:bodyPr/>
                    <a:lstStyle/>
                    <a:p>
                      <a:pPr algn="l"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メニエール病</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8"/>
                  </a:ext>
                </a:extLst>
              </a:tr>
            </a:tbl>
          </a:graphicData>
        </a:graphic>
      </p:graphicFrame>
      <p:graphicFrame>
        <p:nvGraphicFramePr>
          <p:cNvPr id="6" name="表 5"/>
          <p:cNvGraphicFramePr>
            <a:graphicFrameLocks noGrp="1"/>
          </p:cNvGraphicFramePr>
          <p:nvPr>
            <p:extLst>
              <p:ext uri="{D42A27DB-BD31-4B8C-83A1-F6EECF244321}">
                <p14:modId xmlns:p14="http://schemas.microsoft.com/office/powerpoint/2010/main" val="1611405018"/>
              </p:ext>
            </p:extLst>
          </p:nvPr>
        </p:nvGraphicFramePr>
        <p:xfrm>
          <a:off x="587236" y="3094074"/>
          <a:ext cx="2880320" cy="1022301"/>
        </p:xfrm>
        <a:graphic>
          <a:graphicData uri="http://schemas.openxmlformats.org/drawingml/2006/table">
            <a:tbl>
              <a:tblPr>
                <a:tableStyleId>{5C22544A-7EE6-4342-B048-85BDC9FD1C3A}</a:tableStyleId>
              </a:tblPr>
              <a:tblGrid>
                <a:gridCol w="2880320">
                  <a:extLst>
                    <a:ext uri="{9D8B030D-6E8A-4147-A177-3AD203B41FA5}">
                      <a16:colId xmlns:a16="http://schemas.microsoft.com/office/drawing/2014/main" val="20000"/>
                    </a:ext>
                  </a:extLst>
                </a:gridCol>
              </a:tblGrid>
              <a:tr h="340767">
                <a:tc>
                  <a:txBody>
                    <a:bodyPr/>
                    <a:lstStyle/>
                    <a:p>
                      <a:pPr algn="ctr"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疾病名</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40767">
                <a:tc>
                  <a:txBody>
                    <a:bodyPr/>
                    <a:lstStyle/>
                    <a:p>
                      <a:pPr algn="l"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劇症肝炎</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r h="340767">
                <a:tc>
                  <a:txBody>
                    <a:bodyPr/>
                    <a:lstStyle/>
                    <a:p>
                      <a:pPr algn="l" rtl="0" fontAlgn="ctr"/>
                      <a:r>
                        <a:rPr lang="zh-TW"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重症急性膵炎</a:t>
                      </a:r>
                      <a:endParaRPr lang="zh-TW"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2"/>
                  </a:ext>
                </a:extLst>
              </a:tr>
            </a:tbl>
          </a:graphicData>
        </a:graphic>
      </p:graphicFrame>
      <p:sp>
        <p:nvSpPr>
          <p:cNvPr id="21" name="正方形/長方形 20"/>
          <p:cNvSpPr/>
          <p:nvPr/>
        </p:nvSpPr>
        <p:spPr>
          <a:xfrm>
            <a:off x="324086" y="4486996"/>
            <a:ext cx="5220580" cy="315667"/>
          </a:xfrm>
          <a:prstGeom prst="rect">
            <a:avLst/>
          </a:prstGeom>
          <a:noFill/>
          <a:ln w="25400">
            <a:noFill/>
          </a:ln>
          <a:effectLst/>
        </p:spPr>
        <p:style>
          <a:lnRef idx="1">
            <a:schemeClr val="accent6"/>
          </a:lnRef>
          <a:fillRef idx="2">
            <a:schemeClr val="accent6"/>
          </a:fillRef>
          <a:effectRef idx="1">
            <a:schemeClr val="accent6"/>
          </a:effectRef>
          <a:fontRef idx="minor">
            <a:schemeClr val="dk1"/>
          </a:fontRef>
        </p:style>
        <p:txBody>
          <a:bodyPr lIns="36000" tIns="0" rIns="36000" bIns="0" rtlCol="0" anchor="ctr"/>
          <a:lstStyle/>
          <a:p>
            <a:pPr marL="85725" indent="-85725"/>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　平成</a:t>
            </a:r>
            <a:r>
              <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27</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7</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月１日以降に対象外になった疾病</a:t>
            </a:r>
          </a:p>
        </p:txBody>
      </p:sp>
      <p:sp>
        <p:nvSpPr>
          <p:cNvPr id="9" name="正方形/長方形 8"/>
          <p:cNvSpPr/>
          <p:nvPr/>
        </p:nvSpPr>
        <p:spPr>
          <a:xfrm>
            <a:off x="126064" y="651371"/>
            <a:ext cx="6948772" cy="1463820"/>
          </a:xfrm>
          <a:prstGeom prst="rect">
            <a:avLst/>
          </a:prstGeom>
          <a:noFill/>
          <a:ln w="25400">
            <a:solidFill>
              <a:schemeClr val="accent1"/>
            </a:solidFill>
          </a:ln>
          <a:effectLst/>
        </p:spPr>
        <p:style>
          <a:lnRef idx="1">
            <a:schemeClr val="accent6"/>
          </a:lnRef>
          <a:fillRef idx="2">
            <a:schemeClr val="accent6"/>
          </a:fillRef>
          <a:effectRef idx="1">
            <a:schemeClr val="accent6"/>
          </a:effectRef>
          <a:fontRef idx="minor">
            <a:schemeClr val="dk1"/>
          </a:fontRef>
        </p:style>
        <p:txBody>
          <a:bodyPr lIns="36000" tIns="0" rIns="36000" bIns="0" rtlCol="0" anchor="ctr"/>
          <a:lstStyle/>
          <a:p>
            <a:pPr marL="177800" indent="-177800"/>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下表の疾病については、障害者総合支援法の対象外となりましたが、対象外となる前日までにすでに障害福祉サービス等</a:t>
            </a:r>
            <a:r>
              <a:rPr lang="en-US" altLang="ja-JP" sz="1800" b="1" kern="0" baseline="300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の支給決定等を受けたことがある方は、引き続き利用可能です。</a:t>
            </a:r>
            <a:endParaRPr lang="en-US" altLang="ja-JP"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7800" indent="-6350">
              <a:spcBef>
                <a:spcPts val="600"/>
              </a:spcBef>
            </a:pPr>
            <a:r>
              <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障害福祉サービス・相談支援・補装具及び地域生活支援事業 </a:t>
            </a:r>
            <a:endParaRPr lang="en-US" altLang="ja-JP"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273050" indent="-6350">
              <a:tabLst>
                <a:tab pos="273050" algn="l"/>
              </a:tabLst>
            </a:pPr>
            <a:r>
              <a:rPr lang="ja-JP" altLang="en-US" sz="14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（障害児の場合は、障害児通所支援と障害児入所支援も含む）</a:t>
            </a:r>
            <a:endParaRPr lang="en-US" altLang="ja-JP" sz="12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正方形/長方形 9"/>
          <p:cNvSpPr/>
          <p:nvPr/>
        </p:nvSpPr>
        <p:spPr>
          <a:xfrm>
            <a:off x="324086" y="8167854"/>
            <a:ext cx="5220580" cy="437140"/>
          </a:xfrm>
          <a:prstGeom prst="rect">
            <a:avLst/>
          </a:prstGeom>
          <a:noFill/>
          <a:ln w="25400">
            <a:noFill/>
          </a:ln>
          <a:effectLst/>
        </p:spPr>
        <p:style>
          <a:lnRef idx="1">
            <a:schemeClr val="accent6"/>
          </a:lnRef>
          <a:fillRef idx="2">
            <a:schemeClr val="accent6"/>
          </a:fillRef>
          <a:effectRef idx="1">
            <a:schemeClr val="accent6"/>
          </a:effectRef>
          <a:fontRef idx="minor">
            <a:schemeClr val="dk1"/>
          </a:fontRef>
        </p:style>
        <p:txBody>
          <a:bodyPr lIns="36000" tIns="0" rIns="36000" bIns="0" rtlCol="0" anchor="ctr"/>
          <a:lstStyle/>
          <a:p>
            <a:pPr marL="85725" indent="-85725"/>
            <a:r>
              <a:rPr lang="ja-JP" altLang="en-US" sz="1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　令和元年７月１日以降に対象外になった疾病</a:t>
            </a:r>
          </a:p>
        </p:txBody>
      </p:sp>
      <p:graphicFrame>
        <p:nvGraphicFramePr>
          <p:cNvPr id="13" name="表 12"/>
          <p:cNvGraphicFramePr>
            <a:graphicFrameLocks noGrp="1"/>
          </p:cNvGraphicFramePr>
          <p:nvPr>
            <p:extLst>
              <p:ext uri="{D42A27DB-BD31-4B8C-83A1-F6EECF244321}">
                <p14:modId xmlns:p14="http://schemas.microsoft.com/office/powerpoint/2010/main" val="2340705491"/>
              </p:ext>
            </p:extLst>
          </p:nvPr>
        </p:nvGraphicFramePr>
        <p:xfrm>
          <a:off x="587236" y="8696720"/>
          <a:ext cx="2880320" cy="772370"/>
        </p:xfrm>
        <a:graphic>
          <a:graphicData uri="http://schemas.openxmlformats.org/drawingml/2006/table">
            <a:tbl>
              <a:tblPr>
                <a:tableStyleId>{5C22544A-7EE6-4342-B048-85BDC9FD1C3A}</a:tableStyleId>
              </a:tblPr>
              <a:tblGrid>
                <a:gridCol w="2880320">
                  <a:extLst>
                    <a:ext uri="{9D8B030D-6E8A-4147-A177-3AD203B41FA5}">
                      <a16:colId xmlns:a16="http://schemas.microsoft.com/office/drawing/2014/main" val="20000"/>
                    </a:ext>
                  </a:extLst>
                </a:gridCol>
              </a:tblGrid>
              <a:tr h="386185">
                <a:tc>
                  <a:txBody>
                    <a:bodyPr/>
                    <a:lstStyle/>
                    <a:p>
                      <a:pPr algn="ctr" rtl="0"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疾病名</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10000"/>
                  </a:ext>
                </a:extLst>
              </a:tr>
              <a:tr h="386185">
                <a:tc>
                  <a:txBody>
                    <a:bodyPr/>
                    <a:lstStyle/>
                    <a:p>
                      <a:pPr algn="l" fontAlgn="ctr"/>
                      <a:r>
                        <a:rPr lang="ja-JP" altLang="en-US" sz="1600" u="none" strike="noStrike" dirty="0">
                          <a:effectLst/>
                          <a:latin typeface="メイリオ" panose="020B0604030504040204" pitchFamily="50" charset="-128"/>
                          <a:ea typeface="メイリオ" panose="020B0604030504040204" pitchFamily="50" charset="-128"/>
                          <a:cs typeface="メイリオ" panose="020B0604030504040204" pitchFamily="50" charset="-128"/>
                        </a:rPr>
                        <a:t>正常圧水頭症</a:t>
                      </a:r>
                      <a:endParaRPr lang="ja-JP" altLang="en-US" sz="1600" b="0" i="0" u="none" strike="noStrike" dirty="0">
                        <a:solidFill>
                          <a:srgbClr val="000000"/>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001"/>
                  </a:ext>
                </a:extLst>
              </a:tr>
            </a:tbl>
          </a:graphicData>
        </a:graphic>
      </p:graphicFrame>
    </p:spTree>
    <p:extLst>
      <p:ext uri="{BB962C8B-B14F-4D97-AF65-F5344CB8AC3E}">
        <p14:creationId xmlns:p14="http://schemas.microsoft.com/office/powerpoint/2010/main" val="621772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extLst>
              <p:ext uri="{D42A27DB-BD31-4B8C-83A1-F6EECF244321}">
                <p14:modId xmlns:p14="http://schemas.microsoft.com/office/powerpoint/2010/main" val="1426811545"/>
              </p:ext>
            </p:extLst>
          </p:nvPr>
        </p:nvGraphicFramePr>
        <p:xfrm>
          <a:off x="72058" y="1645189"/>
          <a:ext cx="7056784" cy="8172906"/>
        </p:xfrm>
        <a:graphic>
          <a:graphicData uri="http://schemas.openxmlformats.org/drawingml/2006/table">
            <a:tbl>
              <a:tblPr/>
              <a:tblGrid>
                <a:gridCol w="3456384">
                  <a:extLst>
                    <a:ext uri="{9D8B030D-6E8A-4147-A177-3AD203B41FA5}">
                      <a16:colId xmlns:a16="http://schemas.microsoft.com/office/drawing/2014/main" val="1220694957"/>
                    </a:ext>
                  </a:extLst>
                </a:gridCol>
                <a:gridCol w="3600400">
                  <a:extLst>
                    <a:ext uri="{9D8B030D-6E8A-4147-A177-3AD203B41FA5}">
                      <a16:colId xmlns:a16="http://schemas.microsoft.com/office/drawing/2014/main" val="1381353109"/>
                    </a:ext>
                  </a:extLst>
                </a:gridCol>
              </a:tblGrid>
              <a:tr h="583779">
                <a:tc>
                  <a:txBody>
                    <a:bodyPr/>
                    <a:lstStyle/>
                    <a:p>
                      <a:pPr algn="ctr" fontAlgn="t"/>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障害者総合支援法の対象疾病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t"/>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難病法の指定難病</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693864982"/>
                  </a:ext>
                </a:extLst>
              </a:tr>
              <a:tr h="583779">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アミロイドーシス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全身性アミロイドーシス</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49923275"/>
                  </a:ext>
                </a:extLst>
              </a:tr>
              <a:tr h="583779">
                <a:tc>
                  <a:txBody>
                    <a:bodyPr/>
                    <a:lstStyle/>
                    <a:p>
                      <a:pPr marL="85725" indent="0" algn="l" fontAlgn="ctr"/>
                      <a:r>
                        <a:rPr lang="en-US" sz="1600" b="0" i="0" u="none" strike="noStrike" dirty="0">
                          <a:solidFill>
                            <a:srgbClr val="000000"/>
                          </a:solidFill>
                          <a:effectLst/>
                          <a:latin typeface="メイリオ" panose="020B0604030504040204" pitchFamily="50" charset="-128"/>
                          <a:ea typeface="メイリオ" panose="020B0604030504040204" pitchFamily="50" charset="-128"/>
                        </a:rPr>
                        <a:t>ADH</a:t>
                      </a: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分泌異常症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下垂体性</a:t>
                      </a:r>
                      <a:r>
                        <a:rPr lang="en-US" altLang="zh-TW" sz="1600" b="0" i="0" u="none" strike="noStrike" dirty="0">
                          <a:solidFill>
                            <a:srgbClr val="000000"/>
                          </a:solidFill>
                          <a:effectLst/>
                          <a:latin typeface="メイリオ" panose="020B0604030504040204" pitchFamily="50" charset="-128"/>
                          <a:ea typeface="メイリオ" panose="020B0604030504040204" pitchFamily="50" charset="-128"/>
                        </a:rPr>
                        <a:t>ADH</a:t>
                      </a: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分泌異常症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37774738"/>
                  </a:ext>
                </a:extLst>
              </a:tr>
              <a:tr h="583779">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関節リウマチ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悪性関節リウマチ</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03360773"/>
                  </a:ext>
                </a:extLst>
              </a:tr>
              <a:tr h="583779">
                <a:tc rowSpan="2">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原発性高脂血症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家族性高コレステロール血症（ホモ接合体）</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730503555"/>
                  </a:ext>
                </a:extLst>
              </a:tr>
              <a:tr h="583779">
                <a:tc vMerge="1">
                  <a:txBody>
                    <a:bodyPr/>
                    <a:lstStyle/>
                    <a:p>
                      <a:endParaRPr kumimoji="1" lang="ja-JP" altLang="en-US"/>
                    </a:p>
                  </a:txBody>
                  <a:tcPr/>
                </a:tc>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原発性高カイロミクロン血症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42070482"/>
                  </a:ext>
                </a:extLst>
              </a:tr>
              <a:tr h="583779">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抗リン脂質抗体症候群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原発性抗リン脂質抗体症候群</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13412528"/>
                  </a:ext>
                </a:extLst>
              </a:tr>
              <a:tr h="583779">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ゴナドトロピン分泌亢進症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下垂体性ゴナドトロピン分泌亢進症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12877367"/>
                  </a:ext>
                </a:extLst>
              </a:tr>
              <a:tr h="583779">
                <a:tc>
                  <a:txBody>
                    <a:bodyPr/>
                    <a:lstStyle/>
                    <a:p>
                      <a:pPr marL="85725" indent="0" algn="l" fontAlgn="ct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若年性肺気腫</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5725" indent="0" algn="l" fontAlgn="ctr"/>
                      <a:r>
                        <a:rPr lang="en-US" altLang="ja-JP" sz="1600" b="0" i="0" u="none" strike="noStrike" dirty="0">
                          <a:solidFill>
                            <a:srgbClr val="000000"/>
                          </a:solidFill>
                          <a:effectLst/>
                          <a:latin typeface="メイリオ" panose="020B0604030504040204" pitchFamily="50" charset="-128"/>
                          <a:ea typeface="メイリオ" panose="020B0604030504040204" pitchFamily="50" charset="-128"/>
                        </a:rPr>
                        <a:t>α</a:t>
                      </a: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１－アンチトリプシン欠乏症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6207080"/>
                  </a:ext>
                </a:extLst>
              </a:tr>
              <a:tr h="583779">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成長ホルモン分泌亢進症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下垂体性成長ホルモン分泌亢進症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1915877"/>
                  </a:ext>
                </a:extLst>
              </a:tr>
              <a:tr h="583779">
                <a:tc>
                  <a:txBody>
                    <a:bodyPr/>
                    <a:lstStyle/>
                    <a:p>
                      <a:pPr marL="85725" indent="0" algn="l" fontAlgn="ctr"/>
                      <a:r>
                        <a:rPr lang="en-US" sz="1600" b="0" i="0" u="none" strike="noStrike" dirty="0">
                          <a:solidFill>
                            <a:srgbClr val="000000"/>
                          </a:solidFill>
                          <a:effectLst/>
                          <a:latin typeface="メイリオ" panose="020B0604030504040204" pitchFamily="50" charset="-128"/>
                          <a:ea typeface="メイリオ" panose="020B0604030504040204" pitchFamily="50" charset="-128"/>
                        </a:rPr>
                        <a:t>TSH</a:t>
                      </a: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分泌亢進症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下垂体性</a:t>
                      </a:r>
                      <a:r>
                        <a:rPr lang="en-US" altLang="zh-TW" sz="1600" b="0" i="0" u="none" strike="noStrike" dirty="0">
                          <a:solidFill>
                            <a:srgbClr val="000000"/>
                          </a:solidFill>
                          <a:effectLst/>
                          <a:latin typeface="メイリオ" panose="020B0604030504040204" pitchFamily="50" charset="-128"/>
                          <a:ea typeface="メイリオ" panose="020B0604030504040204" pitchFamily="50" charset="-128"/>
                        </a:rPr>
                        <a:t>TSH</a:t>
                      </a: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分泌亢進症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72707604"/>
                  </a:ext>
                </a:extLst>
              </a:tr>
              <a:tr h="583779">
                <a:tc>
                  <a:txBody>
                    <a:bodyPr/>
                    <a:lstStyle/>
                    <a:p>
                      <a:pPr marL="85725" indent="0" algn="l" fontAlgn="ct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特発性両側性感音難聴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marL="85725" indent="0" algn="l" fontAlgn="ct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若年発症型両側性感音難聴</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1259132"/>
                  </a:ext>
                </a:extLst>
              </a:tr>
              <a:tr h="583779">
                <a:tc>
                  <a:txBody>
                    <a:bodyPr/>
                    <a:lstStyle/>
                    <a:p>
                      <a:pPr marL="85725" indent="0" algn="l" fontAlgn="ct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膿疱性乾癬</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膿疱性乾癬（汎発型）</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21386728"/>
                  </a:ext>
                </a:extLst>
              </a:tr>
              <a:tr h="583779">
                <a:tc>
                  <a:txBody>
                    <a:bodyPr/>
                    <a:lstStyle/>
                    <a:p>
                      <a:pPr marL="85725" indent="0" algn="l" fontAlgn="ctr"/>
                      <a:r>
                        <a:rPr lang="en-US" altLang="ja-JP" sz="1600" b="0" i="0" u="none" strike="noStrike" dirty="0">
                          <a:solidFill>
                            <a:srgbClr val="000000"/>
                          </a:solidFill>
                          <a:effectLst/>
                          <a:latin typeface="メイリオ" panose="020B0604030504040204" pitchFamily="50" charset="-128"/>
                          <a:ea typeface="メイリオ" panose="020B0604030504040204" pitchFamily="50" charset="-128"/>
                        </a:rPr>
                        <a:t>PRL</a:t>
                      </a:r>
                      <a:r>
                        <a:rPr lang="ja-JP" altLang="en-US" sz="1600" b="0" i="0" u="none" strike="noStrike" dirty="0">
                          <a:solidFill>
                            <a:srgbClr val="000000"/>
                          </a:solidFill>
                          <a:effectLst/>
                          <a:latin typeface="メイリオ" panose="020B0604030504040204" pitchFamily="50" charset="-128"/>
                          <a:ea typeface="メイリオ" panose="020B0604030504040204" pitchFamily="50" charset="-128"/>
                        </a:rPr>
                        <a:t>分泌亢進症（高プロラクチン血症）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85725" indent="0" algn="l" fontAlgn="ct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下垂体性</a:t>
                      </a:r>
                      <a:r>
                        <a:rPr lang="en-US" altLang="zh-TW" sz="1600" b="0" i="0" u="none" strike="noStrike" dirty="0">
                          <a:solidFill>
                            <a:srgbClr val="000000"/>
                          </a:solidFill>
                          <a:effectLst/>
                          <a:latin typeface="メイリオ" panose="020B0604030504040204" pitchFamily="50" charset="-128"/>
                          <a:ea typeface="メイリオ" panose="020B0604030504040204" pitchFamily="50" charset="-128"/>
                        </a:rPr>
                        <a:t>PRL</a:t>
                      </a:r>
                      <a:r>
                        <a:rPr lang="zh-TW" altLang="en-US" sz="1600" b="0" i="0" u="none" strike="noStrike" dirty="0">
                          <a:solidFill>
                            <a:srgbClr val="000000"/>
                          </a:solidFill>
                          <a:effectLst/>
                          <a:latin typeface="メイリオ" panose="020B0604030504040204" pitchFamily="50" charset="-128"/>
                          <a:ea typeface="メイリオ" panose="020B0604030504040204" pitchFamily="50" charset="-128"/>
                        </a:rPr>
                        <a:t>分泌亢進症</a:t>
                      </a:r>
                    </a:p>
                  </a:txBody>
                  <a:tcPr marL="9525" marR="9525" marT="952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40572784"/>
                  </a:ext>
                </a:extLst>
              </a:tr>
            </a:tbl>
          </a:graphicData>
        </a:graphic>
      </p:graphicFrame>
      <p:sp>
        <p:nvSpPr>
          <p:cNvPr id="5" name="テキスト ボックス 4"/>
          <p:cNvSpPr txBox="1"/>
          <p:nvPr/>
        </p:nvSpPr>
        <p:spPr>
          <a:xfrm>
            <a:off x="72058" y="216062"/>
            <a:ext cx="7056784" cy="400110"/>
          </a:xfrm>
          <a:prstGeom prst="rect">
            <a:avLst/>
          </a:prstGeom>
          <a:noFill/>
        </p:spPr>
        <p:txBody>
          <a:bodyPr wrap="square" rtlCol="0">
            <a:spAutoFit/>
          </a:bodyPr>
          <a:lstStyle/>
          <a:p>
            <a:pPr algn="ctr"/>
            <a:r>
              <a:rPr lang="ja-JP" altLang="en-US" sz="2000" dirty="0">
                <a:latin typeface="メイリオ" panose="020B0604030504040204" pitchFamily="50" charset="-128"/>
                <a:ea typeface="メイリオ" panose="020B0604030504040204" pitchFamily="50" charset="-128"/>
              </a:rPr>
              <a:t>指定難病と障害者総合支援法対象疾病の疾病名の相違</a:t>
            </a:r>
            <a:endParaRPr kumimoji="1" lang="ja-JP" altLang="en-US" sz="2000"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72058" y="715182"/>
            <a:ext cx="7056784" cy="830997"/>
          </a:xfrm>
          <a:prstGeom prst="rect">
            <a:avLst/>
          </a:prstGeom>
          <a:noFill/>
          <a:ln>
            <a:noFill/>
          </a:ln>
        </p:spPr>
        <p:txBody>
          <a:bodyPr wrap="square" rtlCol="0">
            <a:spAutoFit/>
          </a:bodyPr>
          <a:lstStyle/>
          <a:p>
            <a:pPr marL="182563" indent="-182563"/>
            <a:r>
              <a:rPr kumimoji="1" lang="ja-JP" altLang="en-US" sz="1600" dirty="0">
                <a:latin typeface="メイリオ" panose="020B0604030504040204" pitchFamily="50" charset="-128"/>
                <a:ea typeface="メイリオ" panose="020B0604030504040204" pitchFamily="50" charset="-128"/>
              </a:rPr>
              <a:t>○　難病法に基づく指定難病は、障害者総合支援法の対象疾病に全て含まれておりますが、下表の疾病については、障害者総合支援法の対象疾病は指定難病よりも範囲が広くなっているためご留意ください。</a:t>
            </a:r>
          </a:p>
        </p:txBody>
      </p:sp>
    </p:spTree>
    <p:extLst>
      <p:ext uri="{BB962C8B-B14F-4D97-AF65-F5344CB8AC3E}">
        <p14:creationId xmlns:p14="http://schemas.microsoft.com/office/powerpoint/2010/main" val="15511142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2058" y="96756"/>
            <a:ext cx="7056784" cy="400110"/>
          </a:xfrm>
          <a:prstGeom prst="rect">
            <a:avLst/>
          </a:prstGeom>
          <a:noFill/>
        </p:spPr>
        <p:txBody>
          <a:bodyPr wrap="square" rtlCol="0">
            <a:spAutoFit/>
          </a:bodyPr>
          <a:lstStyle/>
          <a:p>
            <a:pPr algn="ctr"/>
            <a:r>
              <a:rPr kumimoji="1" lang="ja-JP" altLang="en-US" sz="2000" dirty="0">
                <a:latin typeface="メイリオ" panose="020B0604030504040204" pitchFamily="50" charset="-128"/>
                <a:ea typeface="メイリオ" panose="020B0604030504040204" pitchFamily="50" charset="-128"/>
              </a:rPr>
              <a:t>疾病名の表記を変更したもの（新旧対照表）</a:t>
            </a:r>
          </a:p>
        </p:txBody>
      </p:sp>
      <p:graphicFrame>
        <p:nvGraphicFramePr>
          <p:cNvPr id="5" name="表 4"/>
          <p:cNvGraphicFramePr>
            <a:graphicFrameLocks noGrp="1"/>
          </p:cNvGraphicFramePr>
          <p:nvPr>
            <p:extLst>
              <p:ext uri="{D42A27DB-BD31-4B8C-83A1-F6EECF244321}">
                <p14:modId xmlns:p14="http://schemas.microsoft.com/office/powerpoint/2010/main" val="1735662293"/>
              </p:ext>
            </p:extLst>
          </p:nvPr>
        </p:nvGraphicFramePr>
        <p:xfrm>
          <a:off x="55228" y="910406"/>
          <a:ext cx="7056784" cy="8376406"/>
        </p:xfrm>
        <a:graphic>
          <a:graphicData uri="http://schemas.openxmlformats.org/drawingml/2006/table">
            <a:tbl>
              <a:tblPr/>
              <a:tblGrid>
                <a:gridCol w="3528392">
                  <a:extLst>
                    <a:ext uri="{9D8B030D-6E8A-4147-A177-3AD203B41FA5}">
                      <a16:colId xmlns:a16="http://schemas.microsoft.com/office/drawing/2014/main" val="127511479"/>
                    </a:ext>
                  </a:extLst>
                </a:gridCol>
                <a:gridCol w="3528392">
                  <a:extLst>
                    <a:ext uri="{9D8B030D-6E8A-4147-A177-3AD203B41FA5}">
                      <a16:colId xmlns:a16="http://schemas.microsoft.com/office/drawing/2014/main" val="2011040028"/>
                    </a:ext>
                  </a:extLst>
                </a:gridCol>
              </a:tblGrid>
              <a:tr h="509182">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旧</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平成２６年１２月３１日までの疾病名</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新</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平成２７年１月１日以降の疾病名</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464401435"/>
                  </a:ext>
                </a:extLst>
              </a:tr>
              <a:tr h="327801">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アミロイド症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アミロイドーシス</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65663172"/>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アレルギー性肉芽腫性血管炎</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好酸球性多発血管炎性肉芽腫症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219532261"/>
                  </a:ext>
                </a:extLst>
              </a:tr>
              <a:tr h="327801">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ウェゲナー肉芽腫症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多発血管炎性肉芽腫症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024984212"/>
                  </a:ext>
                </a:extLst>
              </a:tr>
              <a:tr h="327801">
                <a:tc>
                  <a:txBody>
                    <a:bodyPr/>
                    <a:lstStyle/>
                    <a:p>
                      <a:pPr algn="l" fontAlgn="ctr"/>
                      <a:r>
                        <a:rPr lang="en-US" altLang="zh-TW" sz="1100" b="0" i="0" u="none" strike="noStrike" dirty="0">
                          <a:solidFill>
                            <a:srgbClr val="000000"/>
                          </a:solidFill>
                          <a:effectLst/>
                          <a:latin typeface="メイリオ" panose="020B0604030504040204" pitchFamily="50" charset="-128"/>
                          <a:ea typeface="メイリオ" panose="020B0604030504040204" pitchFamily="50" charset="-128"/>
                        </a:rPr>
                        <a:t>ADH</a:t>
                      </a: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不適合分泌症候群</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l" fontAlgn="ctr"/>
                      <a:r>
                        <a:rPr lang="en-US" sz="1100" b="0" i="0" u="none" strike="noStrike">
                          <a:solidFill>
                            <a:srgbClr val="000000"/>
                          </a:solidFill>
                          <a:effectLst/>
                          <a:latin typeface="メイリオ" panose="020B0604030504040204" pitchFamily="50" charset="-128"/>
                          <a:ea typeface="メイリオ" panose="020B0604030504040204" pitchFamily="50" charset="-128"/>
                        </a:rPr>
                        <a:t>ADH</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分泌異常症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1084198"/>
                  </a:ext>
                </a:extLst>
              </a:tr>
              <a:tr h="327801">
                <a:tc>
                  <a:txBody>
                    <a:bodyPr/>
                    <a:lstStyle/>
                    <a:p>
                      <a:pPr algn="l" fontAlgn="ctr"/>
                      <a:r>
                        <a:rPr lang="zh-CN" altLang="en-US" sz="1100" b="0" i="0" u="none" strike="noStrike">
                          <a:solidFill>
                            <a:srgbClr val="000000"/>
                          </a:solidFill>
                          <a:effectLst/>
                          <a:latin typeface="メイリオ" panose="020B0604030504040204" pitchFamily="50" charset="-128"/>
                          <a:ea typeface="メイリオ" panose="020B0604030504040204" pitchFamily="50" charset="-128"/>
                        </a:rPr>
                        <a:t>中枢性尿崩症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extLst>
                  <a:ext uri="{0D108BD9-81ED-4DB2-BD59-A6C34878D82A}">
                    <a16:rowId xmlns:a16="http://schemas.microsoft.com/office/drawing/2014/main" val="84791475"/>
                  </a:ext>
                </a:extLst>
              </a:tr>
              <a:tr h="327801">
                <a:tc rowSpan="2">
                  <a:txBody>
                    <a:bodyPr/>
                    <a:lstStyle/>
                    <a:p>
                      <a:pPr algn="l" fontAlgn="ct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結節性動脈周囲炎</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結節性多発動脈炎</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99710254"/>
                  </a:ext>
                </a:extLst>
              </a:tr>
              <a:tr h="327801">
                <a:tc vMerge="1">
                  <a:txBody>
                    <a:bodyPr/>
                    <a:lstStyle/>
                    <a:p>
                      <a:endParaRPr kumimoji="1" lang="ja-JP" altLang="en-US"/>
                    </a:p>
                  </a:txBody>
                  <a:tcPr/>
                </a:tc>
                <a:tc>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顕微鏡的多発血管炎</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84618231"/>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高プロラクチン血症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PRL</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分泌亢進症（高プロラクチン血症）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58121635"/>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ゴナドトロピン分泌過剰症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ゴナドトロピン分泌亢進症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621894"/>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脊髄小脳変性症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脊髄小脳変性症</a:t>
                      </a: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多系統萎縮症を除く。</a:t>
                      </a:r>
                      <a:r>
                        <a:rPr lang="en-US" altLang="ja-JP" sz="1100" b="0" i="0" u="none" strike="noStrike">
                          <a:solidFill>
                            <a:srgbClr val="000000"/>
                          </a:solidFill>
                          <a:effectLst/>
                          <a:latin typeface="メイリオ" panose="020B0604030504040204" pitchFamily="50" charset="-128"/>
                          <a:ea typeface="メイリオ" panose="020B0604030504040204" pitchFamily="50" charset="-128"/>
                        </a:rPr>
                        <a:t>)</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013939972"/>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先端巨大症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成長ホルモン分泌亢進症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76868413"/>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側頭動脈炎</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巨細胞性動脈炎</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33703390"/>
                  </a:ext>
                </a:extLst>
              </a:tr>
              <a:tr h="327801">
                <a:tc>
                  <a:txBody>
                    <a:bodyPr/>
                    <a:lstStyle/>
                    <a:p>
                      <a:pPr algn="l" fontAlgn="ct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大動脈炎症候群</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高安動脈炎</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663709165"/>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多巣性運動ニューロパチー</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慢性炎症性脱髄性多発神経炎／多巣性運動ニューロパチー</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26691952"/>
                  </a:ext>
                </a:extLst>
              </a:tr>
              <a:tr h="327801">
                <a:tc>
                  <a:txBody>
                    <a:bodyPr/>
                    <a:lstStyle/>
                    <a:p>
                      <a:pPr algn="l" fontAlgn="ctr"/>
                      <a:r>
                        <a:rPr lang="zh-CN" altLang="en-US" sz="1100" b="0" i="0" u="none" strike="noStrike">
                          <a:solidFill>
                            <a:srgbClr val="000000"/>
                          </a:solidFill>
                          <a:effectLst/>
                          <a:latin typeface="メイリオ" panose="020B0604030504040204" pitchFamily="50" charset="-128"/>
                          <a:ea typeface="メイリオ" panose="020B0604030504040204" pitchFamily="50" charset="-128"/>
                        </a:rPr>
                        <a:t>慢性炎症性脱髄性多発神経炎</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extLst>
                  <a:ext uri="{0D108BD9-81ED-4DB2-BD59-A6C34878D82A}">
                    <a16:rowId xmlns:a16="http://schemas.microsoft.com/office/drawing/2014/main" val="3398367879"/>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多発筋炎</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2">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皮膚筋炎／多発性筋炎</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82545330"/>
                  </a:ext>
                </a:extLst>
              </a:tr>
              <a:tr h="327801">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皮膚筋炎</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kumimoji="1" lang="ja-JP" altLang="en-US"/>
                    </a:p>
                  </a:txBody>
                  <a:tcPr/>
                </a:tc>
                <a:extLst>
                  <a:ext uri="{0D108BD9-81ED-4DB2-BD59-A6C34878D82A}">
                    <a16:rowId xmlns:a16="http://schemas.microsoft.com/office/drawing/2014/main" val="1314546696"/>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多発性硬化症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多発性硬化症／視神経脊髄炎</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96612481"/>
                  </a:ext>
                </a:extLst>
              </a:tr>
              <a:tr h="327801">
                <a:tc>
                  <a:txBody>
                    <a:bodyPr/>
                    <a:lstStyle/>
                    <a:p>
                      <a:pPr algn="l" fontAlgn="ctr"/>
                      <a:r>
                        <a:rPr lang="en-US" altLang="zh-TW" sz="1100" b="0" i="0" u="none" strike="noStrike">
                          <a:solidFill>
                            <a:srgbClr val="000000"/>
                          </a:solidFill>
                          <a:effectLst/>
                          <a:latin typeface="メイリオ" panose="020B0604030504040204" pitchFamily="50" charset="-128"/>
                          <a:ea typeface="メイリオ" panose="020B0604030504040204" pitchFamily="50" charset="-128"/>
                        </a:rPr>
                        <a:t>TSH</a:t>
                      </a: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産生下垂体腺腫</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100" b="0" i="0" u="none" strike="noStrike" dirty="0">
                          <a:solidFill>
                            <a:srgbClr val="000000"/>
                          </a:solidFill>
                          <a:effectLst/>
                          <a:latin typeface="メイリオ" panose="020B0604030504040204" pitchFamily="50" charset="-128"/>
                          <a:ea typeface="メイリオ" panose="020B0604030504040204" pitchFamily="50" charset="-128"/>
                        </a:rPr>
                        <a:t>TSH</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分泌亢進症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996282485"/>
                  </a:ext>
                </a:extLst>
              </a:tr>
              <a:tr h="327801">
                <a:tc>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特発性大腿骨頭壊死</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特発性大腿骨頭壊死症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93198197"/>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有棘赤血球舞踏病</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神経有棘赤血球症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92862982"/>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リソソーム病</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ライソゾーム病</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2671530"/>
                  </a:ext>
                </a:extLst>
              </a:tr>
              <a:tr h="32780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リンパ管筋腫症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リンパ脈管筋腫症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50714702"/>
                  </a:ext>
                </a:extLst>
              </a:tr>
              <a:tr h="327801">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レフェトフ症候群</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甲状腺ホルモン不応症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0496640"/>
                  </a:ext>
                </a:extLst>
              </a:tr>
            </a:tbl>
          </a:graphicData>
        </a:graphic>
      </p:graphicFrame>
      <p:sp>
        <p:nvSpPr>
          <p:cNvPr id="6" name="テキスト ボックス 5"/>
          <p:cNvSpPr txBox="1"/>
          <p:nvPr/>
        </p:nvSpPr>
        <p:spPr>
          <a:xfrm>
            <a:off x="-10914" y="534221"/>
            <a:ext cx="4572508"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①　平成</a:t>
            </a:r>
            <a:r>
              <a:rPr kumimoji="1" lang="en-US" altLang="ja-JP" sz="1400" dirty="0">
                <a:latin typeface="メイリオ" panose="020B0604030504040204" pitchFamily="50" charset="-128"/>
                <a:ea typeface="メイリオ" panose="020B0604030504040204" pitchFamily="50" charset="-128"/>
              </a:rPr>
              <a:t>27</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日に表記を変更した疾病</a:t>
            </a:r>
          </a:p>
        </p:txBody>
      </p:sp>
    </p:spTree>
    <p:extLst>
      <p:ext uri="{BB962C8B-B14F-4D97-AF65-F5344CB8AC3E}">
        <p14:creationId xmlns:p14="http://schemas.microsoft.com/office/powerpoint/2010/main" val="3461738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2058" y="96756"/>
            <a:ext cx="7056784" cy="400110"/>
          </a:xfrm>
          <a:prstGeom prst="rect">
            <a:avLst/>
          </a:prstGeom>
          <a:noFill/>
        </p:spPr>
        <p:txBody>
          <a:bodyPr wrap="square" rtlCol="0">
            <a:spAutoFit/>
          </a:bodyPr>
          <a:lstStyle/>
          <a:p>
            <a:pPr algn="ctr"/>
            <a:r>
              <a:rPr kumimoji="1" lang="ja-JP" altLang="en-US" sz="2000" dirty="0">
                <a:latin typeface="メイリオ" panose="020B0604030504040204" pitchFamily="50" charset="-128"/>
                <a:ea typeface="メイリオ" panose="020B0604030504040204" pitchFamily="50" charset="-128"/>
              </a:rPr>
              <a:t>疾病名の表記を変更したもの（新旧対照表）</a:t>
            </a:r>
          </a:p>
        </p:txBody>
      </p:sp>
      <p:sp>
        <p:nvSpPr>
          <p:cNvPr id="6" name="テキスト ボックス 5"/>
          <p:cNvSpPr txBox="1"/>
          <p:nvPr/>
        </p:nvSpPr>
        <p:spPr>
          <a:xfrm>
            <a:off x="-19723" y="3510816"/>
            <a:ext cx="4572508"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③　平成</a:t>
            </a:r>
            <a:r>
              <a:rPr kumimoji="1" lang="en-US" altLang="ja-JP" sz="1400" dirty="0">
                <a:latin typeface="メイリオ" panose="020B0604030504040204" pitchFamily="50" charset="-128"/>
                <a:ea typeface="メイリオ" panose="020B0604030504040204" pitchFamily="50" charset="-128"/>
              </a:rPr>
              <a:t>29</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日に表記を変更した疾病</a:t>
            </a:r>
          </a:p>
        </p:txBody>
      </p:sp>
      <p:sp>
        <p:nvSpPr>
          <p:cNvPr id="8" name="テキスト ボックス 7"/>
          <p:cNvSpPr txBox="1"/>
          <p:nvPr/>
        </p:nvSpPr>
        <p:spPr>
          <a:xfrm>
            <a:off x="9111" y="4836057"/>
            <a:ext cx="4572508"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④　平成</a:t>
            </a:r>
            <a:r>
              <a:rPr kumimoji="1" lang="en-US" altLang="ja-JP" sz="1400" dirty="0">
                <a:latin typeface="メイリオ" panose="020B0604030504040204" pitchFamily="50" charset="-128"/>
                <a:ea typeface="メイリオ" panose="020B0604030504040204" pitchFamily="50" charset="-128"/>
              </a:rPr>
              <a:t>30</a:t>
            </a:r>
            <a:r>
              <a:rPr kumimoji="1" lang="ja-JP" altLang="en-US" sz="1400" dirty="0">
                <a:latin typeface="メイリオ" panose="020B0604030504040204" pitchFamily="50" charset="-128"/>
                <a:ea typeface="メイリオ" panose="020B0604030504040204" pitchFamily="50" charset="-128"/>
              </a:rPr>
              <a:t>年</a:t>
            </a:r>
            <a:r>
              <a:rPr kumimoji="1" lang="en-US" altLang="ja-JP" sz="1400" dirty="0">
                <a:latin typeface="メイリオ" panose="020B0604030504040204" pitchFamily="50" charset="-128"/>
                <a:ea typeface="メイリオ" panose="020B0604030504040204" pitchFamily="50" charset="-128"/>
              </a:rPr>
              <a:t>4</a:t>
            </a:r>
            <a:r>
              <a:rPr kumimoji="1" lang="ja-JP" altLang="en-US" sz="1400" dirty="0">
                <a:latin typeface="メイリオ" panose="020B0604030504040204" pitchFamily="50" charset="-128"/>
                <a:ea typeface="メイリオ" panose="020B0604030504040204" pitchFamily="50" charset="-128"/>
              </a:rPr>
              <a:t>月</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日に表記を変更した疾病</a:t>
            </a:r>
          </a:p>
        </p:txBody>
      </p:sp>
      <p:graphicFrame>
        <p:nvGraphicFramePr>
          <p:cNvPr id="2" name="表 1"/>
          <p:cNvGraphicFramePr>
            <a:graphicFrameLocks noGrp="1"/>
          </p:cNvGraphicFramePr>
          <p:nvPr>
            <p:extLst>
              <p:ext uri="{D42A27DB-BD31-4B8C-83A1-F6EECF244321}">
                <p14:modId xmlns:p14="http://schemas.microsoft.com/office/powerpoint/2010/main" val="3642573491"/>
              </p:ext>
            </p:extLst>
          </p:nvPr>
        </p:nvGraphicFramePr>
        <p:xfrm>
          <a:off x="72058" y="3788652"/>
          <a:ext cx="7056784" cy="1036565"/>
        </p:xfrm>
        <a:graphic>
          <a:graphicData uri="http://schemas.openxmlformats.org/drawingml/2006/table">
            <a:tbl>
              <a:tblPr/>
              <a:tblGrid>
                <a:gridCol w="3528392">
                  <a:extLst>
                    <a:ext uri="{9D8B030D-6E8A-4147-A177-3AD203B41FA5}">
                      <a16:colId xmlns:a16="http://schemas.microsoft.com/office/drawing/2014/main" val="1954467364"/>
                    </a:ext>
                  </a:extLst>
                </a:gridCol>
                <a:gridCol w="3528392">
                  <a:extLst>
                    <a:ext uri="{9D8B030D-6E8A-4147-A177-3AD203B41FA5}">
                      <a16:colId xmlns:a16="http://schemas.microsoft.com/office/drawing/2014/main" val="673626410"/>
                    </a:ext>
                  </a:extLst>
                </a:gridCol>
              </a:tblGrid>
              <a:tr h="453131">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旧</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平成２９年３月３１日までの疾病名</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新</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平成２９年４月１日以降の疾病名</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068126303"/>
                  </a:ext>
                </a:extLst>
              </a:tr>
              <a:tr h="291717">
                <a:tc>
                  <a:txBody>
                    <a:bodyPr/>
                    <a:lstStyle/>
                    <a:p>
                      <a:pPr algn="l" fontAlgn="ctr"/>
                      <a:r>
                        <a:rPr lang="zh-CN" altLang="en-US" sz="1100" b="0" i="0" u="none" strike="noStrike" dirty="0">
                          <a:solidFill>
                            <a:srgbClr val="000000"/>
                          </a:solidFill>
                          <a:effectLst/>
                          <a:latin typeface="メイリオ" panose="020B0604030504040204" pitchFamily="50" charset="-128"/>
                          <a:ea typeface="メイリオ" panose="020B0604030504040204" pitchFamily="50" charset="-128"/>
                        </a:rPr>
                        <a:t>原発性胆汁性肝硬変</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CN" altLang="en-US" sz="1100" b="0" i="0" u="none" strike="noStrike" dirty="0">
                          <a:solidFill>
                            <a:srgbClr val="000000"/>
                          </a:solidFill>
                          <a:effectLst/>
                          <a:latin typeface="メイリオ" panose="020B0604030504040204" pitchFamily="50" charset="-128"/>
                          <a:ea typeface="メイリオ" panose="020B0604030504040204" pitchFamily="50" charset="-128"/>
                        </a:rPr>
                        <a:t>原発性胆汁性胆管炎</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73106837"/>
                  </a:ext>
                </a:extLst>
              </a:tr>
              <a:tr h="291717">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自己免疫性出血病</a:t>
                      </a:r>
                      <a:r>
                        <a:rPr lang="en-US" altLang="ja-JP" sz="1100" b="0" i="0" u="none" strike="noStrike" dirty="0" err="1">
                          <a:solidFill>
                            <a:srgbClr val="000000"/>
                          </a:solidFill>
                          <a:effectLst/>
                          <a:latin typeface="メイリオ" panose="020B0604030504040204" pitchFamily="50" charset="-128"/>
                          <a:ea typeface="メイリオ" panose="020B0604030504040204" pitchFamily="50" charset="-128"/>
                        </a:rPr>
                        <a:t>ⅩⅢ</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自己免疫性後天性凝固因子欠乏症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280678418"/>
                  </a:ext>
                </a:extLst>
              </a:tr>
            </a:tbl>
          </a:graphicData>
        </a:graphic>
      </p:graphicFrame>
      <p:graphicFrame>
        <p:nvGraphicFramePr>
          <p:cNvPr id="3" name="表 2"/>
          <p:cNvGraphicFramePr>
            <a:graphicFrameLocks noGrp="1"/>
          </p:cNvGraphicFramePr>
          <p:nvPr>
            <p:extLst>
              <p:ext uri="{D42A27DB-BD31-4B8C-83A1-F6EECF244321}">
                <p14:modId xmlns:p14="http://schemas.microsoft.com/office/powerpoint/2010/main" val="1965869411"/>
              </p:ext>
            </p:extLst>
          </p:nvPr>
        </p:nvGraphicFramePr>
        <p:xfrm>
          <a:off x="89558" y="5107456"/>
          <a:ext cx="7053150" cy="1275213"/>
        </p:xfrm>
        <a:graphic>
          <a:graphicData uri="http://schemas.openxmlformats.org/drawingml/2006/table">
            <a:tbl>
              <a:tblPr/>
              <a:tblGrid>
                <a:gridCol w="3526575">
                  <a:extLst>
                    <a:ext uri="{9D8B030D-6E8A-4147-A177-3AD203B41FA5}">
                      <a16:colId xmlns:a16="http://schemas.microsoft.com/office/drawing/2014/main" val="291859856"/>
                    </a:ext>
                  </a:extLst>
                </a:gridCol>
                <a:gridCol w="3526575">
                  <a:extLst>
                    <a:ext uri="{9D8B030D-6E8A-4147-A177-3AD203B41FA5}">
                      <a16:colId xmlns:a16="http://schemas.microsoft.com/office/drawing/2014/main" val="611352164"/>
                    </a:ext>
                  </a:extLst>
                </a:gridCol>
              </a:tblGrid>
              <a:tr h="502890">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旧</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平成３０年３月３１日までの疾病名</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新</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平成３０年４月１日以降の疾病名</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186588506"/>
                  </a:ext>
                </a:extLst>
              </a:tr>
              <a:tr h="257441">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有馬症候群</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ジュベール症候群関連疾患</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3701011"/>
                  </a:ext>
                </a:extLst>
              </a:tr>
              <a:tr h="257441">
                <a:tc>
                  <a:txBody>
                    <a:bodyPr/>
                    <a:lstStyle/>
                    <a:p>
                      <a:pPr algn="l" fontAlgn="ct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全身型若年性特発性関節炎</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若年性特発性関節炎</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775024904"/>
                  </a:ext>
                </a:extLst>
              </a:tr>
              <a:tr h="257441">
                <a:tc>
                  <a:txBody>
                    <a:bodyPr/>
                    <a:lstStyle/>
                    <a:p>
                      <a:pPr algn="l" fontAlgn="ctr"/>
                      <a:r>
                        <a:rPr lang="zh-CN" altLang="en-US" sz="1100" b="0" i="0" u="none" strike="noStrike" dirty="0">
                          <a:solidFill>
                            <a:srgbClr val="000000"/>
                          </a:solidFill>
                          <a:effectLst/>
                          <a:latin typeface="メイリオ" panose="020B0604030504040204" pitchFamily="50" charset="-128"/>
                          <a:ea typeface="メイリオ" panose="020B0604030504040204" pitchFamily="50" charset="-128"/>
                        </a:rPr>
                        <a:t>先天性気管狭窄症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zh-CN" altLang="en-US" sz="1100" b="0" i="0" u="none" strike="noStrike" dirty="0">
                          <a:solidFill>
                            <a:srgbClr val="000000"/>
                          </a:solidFill>
                          <a:effectLst/>
                          <a:latin typeface="メイリオ" panose="020B0604030504040204" pitchFamily="50" charset="-128"/>
                          <a:ea typeface="メイリオ" panose="020B0604030504040204" pitchFamily="50" charset="-128"/>
                        </a:rPr>
                        <a:t>先天性気管狭窄症／先天性声門下狭窄症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174954318"/>
                  </a:ext>
                </a:extLst>
              </a:tr>
            </a:tbl>
          </a:graphicData>
        </a:graphic>
      </p:graphicFrame>
      <p:sp>
        <p:nvSpPr>
          <p:cNvPr id="9" name="テキスト ボックス 8"/>
          <p:cNvSpPr txBox="1"/>
          <p:nvPr/>
        </p:nvSpPr>
        <p:spPr>
          <a:xfrm>
            <a:off x="0" y="6438241"/>
            <a:ext cx="4572508"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⑤　令和元年７月</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日に表記を変更した疾病</a:t>
            </a:r>
          </a:p>
        </p:txBody>
      </p:sp>
      <p:graphicFrame>
        <p:nvGraphicFramePr>
          <p:cNvPr id="10" name="表 9"/>
          <p:cNvGraphicFramePr>
            <a:graphicFrameLocks noGrp="1"/>
          </p:cNvGraphicFramePr>
          <p:nvPr>
            <p:extLst>
              <p:ext uri="{D42A27DB-BD31-4B8C-83A1-F6EECF244321}">
                <p14:modId xmlns:p14="http://schemas.microsoft.com/office/powerpoint/2010/main" val="3455496856"/>
              </p:ext>
            </p:extLst>
          </p:nvPr>
        </p:nvGraphicFramePr>
        <p:xfrm>
          <a:off x="71358" y="6758897"/>
          <a:ext cx="7053150" cy="815594"/>
        </p:xfrm>
        <a:graphic>
          <a:graphicData uri="http://schemas.openxmlformats.org/drawingml/2006/table">
            <a:tbl>
              <a:tblPr/>
              <a:tblGrid>
                <a:gridCol w="3526575">
                  <a:extLst>
                    <a:ext uri="{9D8B030D-6E8A-4147-A177-3AD203B41FA5}">
                      <a16:colId xmlns:a16="http://schemas.microsoft.com/office/drawing/2014/main" val="291859856"/>
                    </a:ext>
                  </a:extLst>
                </a:gridCol>
                <a:gridCol w="3526575">
                  <a:extLst>
                    <a:ext uri="{9D8B030D-6E8A-4147-A177-3AD203B41FA5}">
                      <a16:colId xmlns:a16="http://schemas.microsoft.com/office/drawing/2014/main" val="611352164"/>
                    </a:ext>
                  </a:extLst>
                </a:gridCol>
              </a:tblGrid>
              <a:tr h="511094">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旧</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令和元年６月３０日までの疾病名</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新</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令和元年</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7</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月１日以降の疾病名</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186588506"/>
                  </a:ext>
                </a:extLst>
              </a:tr>
              <a:tr h="304500">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強皮症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全身性強皮症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73701011"/>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751537979"/>
              </p:ext>
            </p:extLst>
          </p:nvPr>
        </p:nvGraphicFramePr>
        <p:xfrm>
          <a:off x="75826" y="834648"/>
          <a:ext cx="7066882" cy="2621631"/>
        </p:xfrm>
        <a:graphic>
          <a:graphicData uri="http://schemas.openxmlformats.org/drawingml/2006/table">
            <a:tbl>
              <a:tblPr/>
              <a:tblGrid>
                <a:gridCol w="3533441">
                  <a:extLst>
                    <a:ext uri="{9D8B030D-6E8A-4147-A177-3AD203B41FA5}">
                      <a16:colId xmlns:a16="http://schemas.microsoft.com/office/drawing/2014/main" val="518855423"/>
                    </a:ext>
                  </a:extLst>
                </a:gridCol>
                <a:gridCol w="3533441">
                  <a:extLst>
                    <a:ext uri="{9D8B030D-6E8A-4147-A177-3AD203B41FA5}">
                      <a16:colId xmlns:a16="http://schemas.microsoft.com/office/drawing/2014/main" val="1053015194"/>
                    </a:ext>
                  </a:extLst>
                </a:gridCol>
              </a:tblGrid>
              <a:tr h="436522">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旧</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平成２７年６月３０日までの疾病名</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新</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平成２７年７月１日以降の疾病名</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230092025"/>
                  </a:ext>
                </a:extLst>
              </a:tr>
              <a:tr h="281023">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難治性ネフローゼ症候群</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一次性ネフローゼ症候群</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1289291"/>
                  </a:ext>
                </a:extLst>
              </a:tr>
              <a:tr h="281023">
                <a:tc>
                  <a:txBody>
                    <a:bodyPr/>
                    <a:lstStyle/>
                    <a:p>
                      <a:pPr algn="l" fontAlgn="ctr"/>
                      <a:r>
                        <a:rPr lang="zh-CN" altLang="en-US" sz="1100" b="0" i="0" u="none" strike="noStrike" dirty="0">
                          <a:solidFill>
                            <a:srgbClr val="000000"/>
                          </a:solidFill>
                          <a:effectLst/>
                          <a:latin typeface="メイリオ" panose="020B0604030504040204" pitchFamily="50" charset="-128"/>
                          <a:ea typeface="メイリオ" panose="020B0604030504040204" pitchFamily="50" charset="-128"/>
                        </a:rPr>
                        <a:t>加齢性黄斑変性症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CN" altLang="en-US" sz="1100" b="0" i="0" u="none" strike="noStrike">
                          <a:solidFill>
                            <a:srgbClr val="000000"/>
                          </a:solidFill>
                          <a:effectLst/>
                          <a:latin typeface="メイリオ" panose="020B0604030504040204" pitchFamily="50" charset="-128"/>
                          <a:ea typeface="メイリオ" panose="020B0604030504040204" pitchFamily="50" charset="-128"/>
                        </a:rPr>
                        <a:t>加齢黄斑変性</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5533131"/>
                  </a:ext>
                </a:extLst>
              </a:tr>
              <a:tr h="281023">
                <a:tc>
                  <a:txBody>
                    <a:bodyPr/>
                    <a:lstStyle/>
                    <a:p>
                      <a:pPr algn="l" fontAlgn="ct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進行性骨化性線維形成異常症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進行性骨化性線維異形成症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8765606"/>
                  </a:ext>
                </a:extLst>
              </a:tr>
              <a:tr h="281023">
                <a:tc>
                  <a:txBody>
                    <a:bodyPr/>
                    <a:lstStyle/>
                    <a:p>
                      <a:pPr algn="l" fontAlgn="ct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先天性魚鱗癬様紅皮症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a:solidFill>
                            <a:srgbClr val="000000"/>
                          </a:solidFill>
                          <a:effectLst/>
                          <a:latin typeface="メイリオ" panose="020B0604030504040204" pitchFamily="50" charset="-128"/>
                          <a:ea typeface="メイリオ" panose="020B0604030504040204" pitchFamily="50" charset="-128"/>
                        </a:rPr>
                        <a:t>先天性魚鱗癬</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4693361"/>
                  </a:ext>
                </a:extLst>
              </a:tr>
              <a:tr h="281023">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ビタミン</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D</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依存症二型</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ビタミン</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D</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依存性くる病</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骨軟化症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8540243"/>
                  </a:ext>
                </a:extLst>
              </a:tr>
              <a:tr h="343472">
                <a:tc rowSpan="2">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ペルオキシソーム病</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副腎白質ジストロフィー</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754396326"/>
                  </a:ext>
                </a:extLst>
              </a:tr>
              <a:tr h="436522">
                <a:tc vMerge="1">
                  <a:txBody>
                    <a:bodyPr/>
                    <a:lstStyle/>
                    <a:p>
                      <a:endParaRPr kumimoji="1" lang="ja-JP" altLang="en-US"/>
                    </a:p>
                  </a:txBody>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ペルオキシソーム病（副腎白質ジストロフィーを除く。）</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554984637"/>
                  </a:ext>
                </a:extLst>
              </a:tr>
            </a:tbl>
          </a:graphicData>
        </a:graphic>
      </p:graphicFrame>
      <p:sp>
        <p:nvSpPr>
          <p:cNvPr id="12" name="テキスト ボックス 11"/>
          <p:cNvSpPr txBox="1"/>
          <p:nvPr/>
        </p:nvSpPr>
        <p:spPr>
          <a:xfrm>
            <a:off x="21990" y="511730"/>
            <a:ext cx="4572508"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②　平成</a:t>
            </a:r>
            <a:r>
              <a:rPr kumimoji="1" lang="en-US" altLang="ja-JP" sz="1400" dirty="0">
                <a:latin typeface="メイリオ" panose="020B0604030504040204" pitchFamily="50" charset="-128"/>
                <a:ea typeface="メイリオ" panose="020B0604030504040204" pitchFamily="50" charset="-128"/>
              </a:rPr>
              <a:t>27</a:t>
            </a:r>
            <a:r>
              <a:rPr kumimoji="1" lang="ja-JP" altLang="en-US" sz="1400" dirty="0">
                <a:latin typeface="メイリオ" panose="020B0604030504040204" pitchFamily="50" charset="-128"/>
                <a:ea typeface="メイリオ" panose="020B0604030504040204" pitchFamily="50" charset="-128"/>
              </a:rPr>
              <a:t>年７月</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日に表記を変更した疾病</a:t>
            </a:r>
          </a:p>
        </p:txBody>
      </p:sp>
      <p:graphicFrame>
        <p:nvGraphicFramePr>
          <p:cNvPr id="13" name="表 12">
            <a:extLst>
              <a:ext uri="{FF2B5EF4-FFF2-40B4-BE49-F238E27FC236}">
                <a16:creationId xmlns:a16="http://schemas.microsoft.com/office/drawing/2014/main" id="{F660AB5F-2AC8-81F2-C5DB-E1454526C45D}"/>
              </a:ext>
            </a:extLst>
          </p:cNvPr>
          <p:cNvGraphicFramePr>
            <a:graphicFrameLocks noGrp="1"/>
          </p:cNvGraphicFramePr>
          <p:nvPr>
            <p:extLst>
              <p:ext uri="{D42A27DB-BD31-4B8C-83A1-F6EECF244321}">
                <p14:modId xmlns:p14="http://schemas.microsoft.com/office/powerpoint/2010/main" val="23883246"/>
              </p:ext>
            </p:extLst>
          </p:nvPr>
        </p:nvGraphicFramePr>
        <p:xfrm>
          <a:off x="61311" y="7940602"/>
          <a:ext cx="7066882" cy="1994640"/>
        </p:xfrm>
        <a:graphic>
          <a:graphicData uri="http://schemas.openxmlformats.org/drawingml/2006/table">
            <a:tbl>
              <a:tblPr/>
              <a:tblGrid>
                <a:gridCol w="3533441">
                  <a:extLst>
                    <a:ext uri="{9D8B030D-6E8A-4147-A177-3AD203B41FA5}">
                      <a16:colId xmlns:a16="http://schemas.microsoft.com/office/drawing/2014/main" val="518855423"/>
                    </a:ext>
                  </a:extLst>
                </a:gridCol>
                <a:gridCol w="3533441">
                  <a:extLst>
                    <a:ext uri="{9D8B030D-6E8A-4147-A177-3AD203B41FA5}">
                      <a16:colId xmlns:a16="http://schemas.microsoft.com/office/drawing/2014/main" val="1053015194"/>
                    </a:ext>
                  </a:extLst>
                </a:gridCol>
              </a:tblGrid>
              <a:tr h="423821">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旧</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令和６年３月３１日までの疾病名</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新</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令和６年４月</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１</a:t>
                      </a:r>
                      <a:r>
                        <a:rPr lang="ja-JP" altLang="en-US" sz="1100" b="0" i="0" u="none" strike="noStrike">
                          <a:solidFill>
                            <a:srgbClr val="000000"/>
                          </a:solidFill>
                          <a:effectLst/>
                          <a:latin typeface="メイリオ" panose="020B0604030504040204" pitchFamily="50" charset="-128"/>
                          <a:ea typeface="メイリオ" panose="020B0604030504040204" pitchFamily="50" charset="-128"/>
                        </a:rPr>
                        <a:t>日</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以降の疾病名</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230092025"/>
                  </a:ext>
                </a:extLst>
              </a:tr>
              <a:tr h="272847">
                <a:tc>
                  <a:txBody>
                    <a:bodyPr/>
                    <a:lstStyle/>
                    <a:p>
                      <a:pPr algn="l" fontAlgn="ctr"/>
                      <a:r>
                        <a:rPr lang="ja-JP" altLang="en-US" sz="1100" dirty="0">
                          <a:latin typeface="メイリオ" panose="020B0604030504040204" pitchFamily="50" charset="-128"/>
                          <a:ea typeface="メイリオ" panose="020B0604030504040204" pitchFamily="50" charset="-128"/>
                        </a:rPr>
                        <a:t>神経フェリチン症 </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dirty="0">
                          <a:latin typeface="メイリオ" panose="020B0604030504040204" pitchFamily="50" charset="-128"/>
                          <a:ea typeface="メイリオ" panose="020B0604030504040204" pitchFamily="50" charset="-128"/>
                        </a:rPr>
                        <a:t>脳内鉄沈着神経変性症</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1289291"/>
                  </a:ext>
                </a:extLst>
              </a:tr>
              <a:tr h="272847">
                <a:tc>
                  <a:txBody>
                    <a:bodyPr/>
                    <a:lstStyle/>
                    <a:p>
                      <a:pPr algn="l" fontAlgn="ctr"/>
                      <a:r>
                        <a:rPr lang="ja-JP" altLang="en-US" sz="1100" dirty="0">
                          <a:latin typeface="メイリオ" panose="020B0604030504040204" pitchFamily="50" charset="-128"/>
                          <a:ea typeface="メイリオ" panose="020B0604030504040204" pitchFamily="50" charset="-128"/>
                        </a:rPr>
                        <a:t>成人スチル病　</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dirty="0">
                          <a:latin typeface="メイリオ" panose="020B0604030504040204" pitchFamily="50" charset="-128"/>
                          <a:ea typeface="メイリオ" panose="020B0604030504040204" pitchFamily="50" charset="-128"/>
                        </a:rPr>
                        <a:t>成人発症スチル病</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5533131"/>
                  </a:ext>
                </a:extLst>
              </a:tr>
              <a:tr h="479431">
                <a:tc>
                  <a:txBody>
                    <a:bodyPr/>
                    <a:lstStyle/>
                    <a:p>
                      <a:pPr algn="l" fontAlgn="ctr"/>
                      <a:r>
                        <a:rPr lang="ja-JP" altLang="en-US" sz="1100" dirty="0">
                          <a:latin typeface="メイリオ" panose="020B0604030504040204" pitchFamily="50" charset="-128"/>
                          <a:ea typeface="メイリオ" panose="020B0604030504040204" pitchFamily="50" charset="-128"/>
                        </a:rPr>
                        <a:t>禿頭と変形性脊椎症を伴う常染色体劣性白質脳症　</a:t>
                      </a:r>
                      <a:endParaRPr lang="zh-TW"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altLang="ja-JP" sz="1100" dirty="0">
                          <a:latin typeface="メイリオ" panose="020B0604030504040204" pitchFamily="50" charset="-128"/>
                          <a:ea typeface="メイリオ" panose="020B0604030504040204" pitchFamily="50" charset="-128"/>
                        </a:rPr>
                        <a:t>HTRA1</a:t>
                      </a:r>
                      <a:r>
                        <a:rPr lang="ja-JP" altLang="en-US" sz="1100" dirty="0">
                          <a:latin typeface="メイリオ" panose="020B0604030504040204" pitchFamily="50" charset="-128"/>
                          <a:ea typeface="メイリオ" panose="020B0604030504040204" pitchFamily="50" charset="-128"/>
                        </a:rPr>
                        <a:t>関連脳小血管病</a:t>
                      </a:r>
                      <a:endParaRPr lang="zh-TW"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48765606"/>
                  </a:ext>
                </a:extLst>
              </a:tr>
              <a:tr h="272847">
                <a:tc>
                  <a:txBody>
                    <a:bodyPr/>
                    <a:lstStyle/>
                    <a:p>
                      <a:pPr algn="l" fontAlgn="ctr"/>
                      <a:r>
                        <a:rPr lang="ja-JP" altLang="en-US" sz="1100" dirty="0">
                          <a:latin typeface="メイリオ" panose="020B0604030504040204" pitchFamily="50" charset="-128"/>
                          <a:ea typeface="メイリオ" panose="020B0604030504040204" pitchFamily="50" charset="-128"/>
                        </a:rPr>
                        <a:t>ペリー症候群　</a:t>
                      </a:r>
                      <a:endParaRPr lang="zh-TW"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dirty="0">
                          <a:latin typeface="メイリオ" panose="020B0604030504040204" pitchFamily="50" charset="-128"/>
                          <a:ea typeface="メイリオ" panose="020B0604030504040204" pitchFamily="50" charset="-128"/>
                        </a:rPr>
                        <a:t>ペリー病</a:t>
                      </a:r>
                      <a:endParaRPr lang="zh-TW"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4693361"/>
                  </a:ext>
                </a:extLst>
              </a:tr>
              <a:tr h="272847">
                <a:tc>
                  <a:txBody>
                    <a:bodyPr/>
                    <a:lstStyle/>
                    <a:p>
                      <a:pPr algn="l" fontAlgn="ctr"/>
                      <a:r>
                        <a:rPr lang="ja-JP" altLang="en-US" sz="1100" dirty="0">
                          <a:latin typeface="メイリオ" panose="020B0604030504040204" pitchFamily="50" charset="-128"/>
                          <a:ea typeface="メイリオ" panose="020B0604030504040204" pitchFamily="50" charset="-128"/>
                        </a:rPr>
                        <a:t>マルファン症候群　 </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dirty="0">
                          <a:latin typeface="メイリオ" panose="020B0604030504040204" pitchFamily="50" charset="-128"/>
                          <a:ea typeface="メイリオ" panose="020B0604030504040204" pitchFamily="50" charset="-128"/>
                        </a:rPr>
                        <a:t>マルファン症候群</a:t>
                      </a:r>
                      <a:r>
                        <a:rPr lang="en-US" altLang="ja-JP" sz="1100" dirty="0">
                          <a:latin typeface="メイリオ" panose="020B0604030504040204" pitchFamily="50" charset="-128"/>
                          <a:ea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rPr>
                        <a:t>ロイス・ディーツ症候群</a:t>
                      </a:r>
                      <a:endParaRPr lang="ja-JP"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28540243"/>
                  </a:ext>
                </a:extLst>
              </a:tr>
            </a:tbl>
          </a:graphicData>
        </a:graphic>
      </p:graphicFrame>
      <p:sp>
        <p:nvSpPr>
          <p:cNvPr id="14" name="テキスト ボックス 13">
            <a:extLst>
              <a:ext uri="{FF2B5EF4-FFF2-40B4-BE49-F238E27FC236}">
                <a16:creationId xmlns:a16="http://schemas.microsoft.com/office/drawing/2014/main" id="{77CF12A4-4E0E-79A2-2F2E-B61988825078}"/>
              </a:ext>
            </a:extLst>
          </p:cNvPr>
          <p:cNvSpPr txBox="1"/>
          <p:nvPr/>
        </p:nvSpPr>
        <p:spPr>
          <a:xfrm>
            <a:off x="30012" y="7625822"/>
            <a:ext cx="4572508"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⑥　令和６年４月</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日に表記を変更した疾病</a:t>
            </a:r>
          </a:p>
        </p:txBody>
      </p:sp>
    </p:spTree>
    <p:extLst>
      <p:ext uri="{BB962C8B-B14F-4D97-AF65-F5344CB8AC3E}">
        <p14:creationId xmlns:p14="http://schemas.microsoft.com/office/powerpoint/2010/main" val="2157625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72058" y="96756"/>
            <a:ext cx="7056784" cy="400110"/>
          </a:xfrm>
          <a:prstGeom prst="rect">
            <a:avLst/>
          </a:prstGeom>
          <a:noFill/>
        </p:spPr>
        <p:txBody>
          <a:bodyPr wrap="square" rtlCol="0">
            <a:spAutoFit/>
          </a:bodyPr>
          <a:lstStyle/>
          <a:p>
            <a:pPr algn="ctr"/>
            <a:r>
              <a:rPr kumimoji="1" lang="ja-JP" altLang="en-US" sz="2000" dirty="0">
                <a:latin typeface="メイリオ" panose="020B0604030504040204" pitchFamily="50" charset="-128"/>
                <a:ea typeface="メイリオ" panose="020B0604030504040204" pitchFamily="50" charset="-128"/>
              </a:rPr>
              <a:t>疾病名の表記を変更したもの（新旧対照表）</a:t>
            </a:r>
          </a:p>
        </p:txBody>
      </p:sp>
      <p:graphicFrame>
        <p:nvGraphicFramePr>
          <p:cNvPr id="11" name="表 10"/>
          <p:cNvGraphicFramePr>
            <a:graphicFrameLocks noGrp="1"/>
          </p:cNvGraphicFramePr>
          <p:nvPr>
            <p:extLst>
              <p:ext uri="{D42A27DB-BD31-4B8C-83A1-F6EECF244321}">
                <p14:modId xmlns:p14="http://schemas.microsoft.com/office/powerpoint/2010/main" val="3117262828"/>
              </p:ext>
            </p:extLst>
          </p:nvPr>
        </p:nvGraphicFramePr>
        <p:xfrm>
          <a:off x="75826" y="834648"/>
          <a:ext cx="7066882" cy="1109606"/>
        </p:xfrm>
        <a:graphic>
          <a:graphicData uri="http://schemas.openxmlformats.org/drawingml/2006/table">
            <a:tbl>
              <a:tblPr/>
              <a:tblGrid>
                <a:gridCol w="3533441">
                  <a:extLst>
                    <a:ext uri="{9D8B030D-6E8A-4147-A177-3AD203B41FA5}">
                      <a16:colId xmlns:a16="http://schemas.microsoft.com/office/drawing/2014/main" val="518855423"/>
                    </a:ext>
                  </a:extLst>
                </a:gridCol>
                <a:gridCol w="3533441">
                  <a:extLst>
                    <a:ext uri="{9D8B030D-6E8A-4147-A177-3AD203B41FA5}">
                      <a16:colId xmlns:a16="http://schemas.microsoft.com/office/drawing/2014/main" val="1053015194"/>
                    </a:ext>
                  </a:extLst>
                </a:gridCol>
              </a:tblGrid>
              <a:tr h="436522">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旧</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令和７年３月３１日までの疾病名</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algn="ctr" fontAlgn="ct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新</a:t>
                      </a:r>
                      <a: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t>】</a:t>
                      </a:r>
                      <a:br>
                        <a:rPr lang="en-US" altLang="ja-JP" sz="1100" b="0" i="0" u="none" strike="noStrike" dirty="0">
                          <a:solidFill>
                            <a:srgbClr val="000000"/>
                          </a:solidFill>
                          <a:effectLst/>
                          <a:latin typeface="メイリオ" panose="020B0604030504040204" pitchFamily="50" charset="-128"/>
                          <a:ea typeface="メイリオ" panose="020B0604030504040204" pitchFamily="50" charset="-128"/>
                        </a:rPr>
                      </a:b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令和７年４月１日以降の疾病名</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extLst>
                  <a:ext uri="{0D108BD9-81ED-4DB2-BD59-A6C34878D82A}">
                    <a16:rowId xmlns:a16="http://schemas.microsoft.com/office/drawing/2014/main" val="2230092025"/>
                  </a:ext>
                </a:extLst>
              </a:tr>
              <a:tr h="281023">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徐波睡眠期持続性棘徐波を示すてんかん性脳症</a:t>
                      </a: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睡眠時棘徐波活性化を示す発達性てんかん性脳症及び</a:t>
                      </a:r>
                      <a:endParaRPr lang="en-US" altLang="ja-JP" sz="1100" b="0" i="0" u="none" strike="noStrike" dirty="0">
                        <a:solidFill>
                          <a:srgbClr val="000000"/>
                        </a:solidFill>
                        <a:effectLst/>
                        <a:latin typeface="メイリオ" panose="020B0604030504040204" pitchFamily="50" charset="-128"/>
                        <a:ea typeface="メイリオ" panose="020B0604030504040204" pitchFamily="50" charset="-128"/>
                      </a:endParaRPr>
                    </a:p>
                    <a:p>
                      <a:pPr algn="l" fontAlgn="ctr"/>
                      <a:r>
                        <a:rPr lang="ja-JP" altLang="en-US" sz="1100" b="0" i="0" u="none" strike="noStrike" dirty="0">
                          <a:solidFill>
                            <a:srgbClr val="000000"/>
                          </a:solidFill>
                          <a:effectLst/>
                          <a:latin typeface="メイリオ" panose="020B0604030504040204" pitchFamily="50" charset="-128"/>
                          <a:ea typeface="メイリオ" panose="020B0604030504040204" pitchFamily="50" charset="-128"/>
                        </a:rPr>
                        <a:t>てんかん性脳症</a:t>
                      </a: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1289291"/>
                  </a:ext>
                </a:extLst>
              </a:tr>
              <a:tr h="328870">
                <a:tc>
                  <a:txBody>
                    <a:bodyPr/>
                    <a:lstStyle/>
                    <a:p>
                      <a:pPr algn="l" fontAlgn="ct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特発性血小板減少性紫斑病</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100" b="0" i="0" u="none" strike="noStrike" dirty="0">
                          <a:solidFill>
                            <a:srgbClr val="000000"/>
                          </a:solidFill>
                          <a:effectLst/>
                          <a:latin typeface="メイリオ" panose="020B0604030504040204" pitchFamily="50" charset="-128"/>
                          <a:ea typeface="メイリオ" panose="020B0604030504040204" pitchFamily="50" charset="-128"/>
                        </a:rPr>
                        <a:t>免疫性血小板減少症</a:t>
                      </a:r>
                      <a:endParaRPr lang="zh-CN" altLang="en-US" sz="1100" b="0" i="0" u="none" strike="noStrike" dirty="0">
                        <a:solidFill>
                          <a:srgbClr val="000000"/>
                        </a:solidFill>
                        <a:effectLst/>
                        <a:latin typeface="メイリオ" panose="020B0604030504040204" pitchFamily="50" charset="-128"/>
                        <a:ea typeface="メイリオ" panose="020B0604030504040204" pitchFamily="50" charset="-128"/>
                      </a:endParaRPr>
                    </a:p>
                  </a:txBody>
                  <a:tcPr marL="8934" marR="8934" marT="8934"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585533131"/>
                  </a:ext>
                </a:extLst>
              </a:tr>
            </a:tbl>
          </a:graphicData>
        </a:graphic>
      </p:graphicFrame>
      <p:sp>
        <p:nvSpPr>
          <p:cNvPr id="12" name="テキスト ボックス 11"/>
          <p:cNvSpPr txBox="1"/>
          <p:nvPr/>
        </p:nvSpPr>
        <p:spPr>
          <a:xfrm>
            <a:off x="21990" y="511730"/>
            <a:ext cx="4572508" cy="307777"/>
          </a:xfrm>
          <a:prstGeom prst="rect">
            <a:avLst/>
          </a:prstGeom>
          <a:noFill/>
        </p:spPr>
        <p:txBody>
          <a:bodyPr wrap="square" rtlCol="0">
            <a:spAutoFit/>
          </a:bodyPr>
          <a:lstStyle/>
          <a:p>
            <a:r>
              <a:rPr kumimoji="1" lang="ja-JP" altLang="en-US" sz="1400" dirty="0">
                <a:latin typeface="メイリオ" panose="020B0604030504040204" pitchFamily="50" charset="-128"/>
                <a:ea typeface="メイリオ" panose="020B0604030504040204" pitchFamily="50" charset="-128"/>
              </a:rPr>
              <a:t>⑦　令和７年４月</a:t>
            </a:r>
            <a:r>
              <a:rPr kumimoji="1" lang="en-US" altLang="ja-JP" sz="1400" dirty="0">
                <a:latin typeface="メイリオ" panose="020B0604030504040204" pitchFamily="50" charset="-128"/>
                <a:ea typeface="メイリオ" panose="020B0604030504040204" pitchFamily="50" charset="-128"/>
              </a:rPr>
              <a:t>1</a:t>
            </a:r>
            <a:r>
              <a:rPr kumimoji="1" lang="ja-JP" altLang="en-US" sz="1400" dirty="0">
                <a:latin typeface="メイリオ" panose="020B0604030504040204" pitchFamily="50" charset="-128"/>
                <a:ea typeface="メイリオ" panose="020B0604030504040204" pitchFamily="50" charset="-128"/>
              </a:rPr>
              <a:t>日に表記を変更した疾病</a:t>
            </a:r>
          </a:p>
        </p:txBody>
      </p:sp>
    </p:spTree>
    <p:extLst>
      <p:ext uri="{BB962C8B-B14F-4D97-AF65-F5344CB8AC3E}">
        <p14:creationId xmlns:p14="http://schemas.microsoft.com/office/powerpoint/2010/main" val="1349180121"/>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1268</Words>
  <Application>Microsoft Office PowerPoint</Application>
  <PresentationFormat>ユーザー設定</PresentationFormat>
  <Paragraphs>195</Paragraphs>
  <Slides>6</Slides>
  <Notes>2</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6</vt:i4>
      </vt:variant>
    </vt:vector>
  </HeadingPairs>
  <TitlesOfParts>
    <vt:vector size="10" baseType="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2025-02-13T01:25:05Z</dcterms:created>
  <dcterms:modified xsi:type="dcterms:W3CDTF">2025-02-13T01:25:15Z</dcterms:modified>
</cp:coreProperties>
</file>