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B7FF"/>
    <a:srgbClr val="006600"/>
    <a:srgbClr val="FFCCCC"/>
    <a:srgbClr val="FFD9FF"/>
    <a:srgbClr val="FFDBB7"/>
    <a:srgbClr val="FFCC99"/>
    <a:srgbClr val="58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1882" y="53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F1C8-FDE1-488C-A748-64897EDF9EF7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410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F1C8-FDE1-488C-A748-64897EDF9EF7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64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F1C8-FDE1-488C-A748-64897EDF9EF7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313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F1C8-FDE1-488C-A748-64897EDF9EF7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60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F1C8-FDE1-488C-A748-64897EDF9EF7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87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F1C8-FDE1-488C-A748-64897EDF9EF7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61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F1C8-FDE1-488C-A748-64897EDF9EF7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10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F1C8-FDE1-488C-A748-64897EDF9EF7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739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F1C8-FDE1-488C-A748-64897EDF9EF7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33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F1C8-FDE1-488C-A748-64897EDF9EF7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525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8F1C8-FDE1-488C-A748-64897EDF9EF7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08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8F1C8-FDE1-488C-A748-64897EDF9EF7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F895E-CDE2-43C0-95C3-4EC4A4D0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7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角丸四角形 64"/>
          <p:cNvSpPr/>
          <p:nvPr/>
        </p:nvSpPr>
        <p:spPr>
          <a:xfrm>
            <a:off x="296863" y="945813"/>
            <a:ext cx="6264275" cy="6743491"/>
          </a:xfrm>
          <a:prstGeom prst="roundRect">
            <a:avLst>
              <a:gd name="adj" fmla="val 10102"/>
            </a:avLst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Freeform 48"/>
          <p:cNvSpPr>
            <a:spLocks/>
          </p:cNvSpPr>
          <p:nvPr/>
        </p:nvSpPr>
        <p:spPr bwMode="auto">
          <a:xfrm>
            <a:off x="428252" y="5405971"/>
            <a:ext cx="5909961" cy="2067309"/>
          </a:xfrm>
          <a:custGeom>
            <a:avLst/>
            <a:gdLst>
              <a:gd name="T0" fmla="*/ 175 w 1874"/>
              <a:gd name="T1" fmla="*/ 2 h 1872"/>
              <a:gd name="T2" fmla="*/ 137 w 1874"/>
              <a:gd name="T3" fmla="*/ 14 h 1872"/>
              <a:gd name="T4" fmla="*/ 102 w 1874"/>
              <a:gd name="T5" fmla="*/ 38 h 1872"/>
              <a:gd name="T6" fmla="*/ 71 w 1874"/>
              <a:gd name="T7" fmla="*/ 72 h 1872"/>
              <a:gd name="T8" fmla="*/ 45 w 1874"/>
              <a:gd name="T9" fmla="*/ 113 h 1872"/>
              <a:gd name="T10" fmla="*/ 24 w 1874"/>
              <a:gd name="T11" fmla="*/ 163 h 1872"/>
              <a:gd name="T12" fmla="*/ 9 w 1874"/>
              <a:gd name="T13" fmla="*/ 219 h 1872"/>
              <a:gd name="T14" fmla="*/ 2 w 1874"/>
              <a:gd name="T15" fmla="*/ 280 h 1872"/>
              <a:gd name="T16" fmla="*/ 0 w 1874"/>
              <a:gd name="T17" fmla="*/ 1561 h 1872"/>
              <a:gd name="T18" fmla="*/ 5 w 1874"/>
              <a:gd name="T19" fmla="*/ 1623 h 1872"/>
              <a:gd name="T20" fmla="*/ 16 w 1874"/>
              <a:gd name="T21" fmla="*/ 1681 h 1872"/>
              <a:gd name="T22" fmla="*/ 33 w 1874"/>
              <a:gd name="T23" fmla="*/ 1734 h 1872"/>
              <a:gd name="T24" fmla="*/ 57 w 1874"/>
              <a:gd name="T25" fmla="*/ 1781 h 1872"/>
              <a:gd name="T26" fmla="*/ 86 w 1874"/>
              <a:gd name="T27" fmla="*/ 1819 h 1872"/>
              <a:gd name="T28" fmla="*/ 119 w 1874"/>
              <a:gd name="T29" fmla="*/ 1847 h 1872"/>
              <a:gd name="T30" fmla="*/ 155 w 1874"/>
              <a:gd name="T31" fmla="*/ 1865 h 1872"/>
              <a:gd name="T32" fmla="*/ 194 w 1874"/>
              <a:gd name="T33" fmla="*/ 1872 h 1872"/>
              <a:gd name="T34" fmla="*/ 1700 w 1874"/>
              <a:gd name="T35" fmla="*/ 1870 h 1872"/>
              <a:gd name="T36" fmla="*/ 1738 w 1874"/>
              <a:gd name="T37" fmla="*/ 1859 h 1872"/>
              <a:gd name="T38" fmla="*/ 1773 w 1874"/>
              <a:gd name="T39" fmla="*/ 1834 h 1872"/>
              <a:gd name="T40" fmla="*/ 1804 w 1874"/>
              <a:gd name="T41" fmla="*/ 1801 h 1872"/>
              <a:gd name="T42" fmla="*/ 1830 w 1874"/>
              <a:gd name="T43" fmla="*/ 1759 h 1872"/>
              <a:gd name="T44" fmla="*/ 1850 w 1874"/>
              <a:gd name="T45" fmla="*/ 1710 h 1872"/>
              <a:gd name="T46" fmla="*/ 1866 w 1874"/>
              <a:gd name="T47" fmla="*/ 1653 h 1872"/>
              <a:gd name="T48" fmla="*/ 1873 w 1874"/>
              <a:gd name="T49" fmla="*/ 1592 h 1872"/>
              <a:gd name="T50" fmla="*/ 1874 w 1874"/>
              <a:gd name="T51" fmla="*/ 312 h 1872"/>
              <a:gd name="T52" fmla="*/ 1870 w 1874"/>
              <a:gd name="T53" fmla="*/ 249 h 1872"/>
              <a:gd name="T54" fmla="*/ 1859 w 1874"/>
              <a:gd name="T55" fmla="*/ 191 h 1872"/>
              <a:gd name="T56" fmla="*/ 1841 w 1874"/>
              <a:gd name="T57" fmla="*/ 138 h 1872"/>
              <a:gd name="T58" fmla="*/ 1817 w 1874"/>
              <a:gd name="T59" fmla="*/ 91 h 1872"/>
              <a:gd name="T60" fmla="*/ 1788 w 1874"/>
              <a:gd name="T61" fmla="*/ 53 h 1872"/>
              <a:gd name="T62" fmla="*/ 1755 w 1874"/>
              <a:gd name="T63" fmla="*/ 25 h 1872"/>
              <a:gd name="T64" fmla="*/ 1719 w 1874"/>
              <a:gd name="T65" fmla="*/ 7 h 1872"/>
              <a:gd name="T66" fmla="*/ 1680 w 1874"/>
              <a:gd name="T67" fmla="*/ 0 h 1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874" h="1872">
                <a:moveTo>
                  <a:pt x="194" y="0"/>
                </a:moveTo>
                <a:lnTo>
                  <a:pt x="175" y="2"/>
                </a:lnTo>
                <a:lnTo>
                  <a:pt x="155" y="7"/>
                </a:lnTo>
                <a:lnTo>
                  <a:pt x="137" y="14"/>
                </a:lnTo>
                <a:lnTo>
                  <a:pt x="119" y="25"/>
                </a:lnTo>
                <a:lnTo>
                  <a:pt x="102" y="38"/>
                </a:lnTo>
                <a:lnTo>
                  <a:pt x="86" y="53"/>
                </a:lnTo>
                <a:lnTo>
                  <a:pt x="71" y="72"/>
                </a:lnTo>
                <a:lnTo>
                  <a:pt x="57" y="91"/>
                </a:lnTo>
                <a:lnTo>
                  <a:pt x="45" y="113"/>
                </a:lnTo>
                <a:lnTo>
                  <a:pt x="33" y="138"/>
                </a:lnTo>
                <a:lnTo>
                  <a:pt x="24" y="163"/>
                </a:lnTo>
                <a:lnTo>
                  <a:pt x="16" y="191"/>
                </a:lnTo>
                <a:lnTo>
                  <a:pt x="9" y="219"/>
                </a:lnTo>
                <a:lnTo>
                  <a:pt x="5" y="249"/>
                </a:lnTo>
                <a:lnTo>
                  <a:pt x="2" y="280"/>
                </a:lnTo>
                <a:lnTo>
                  <a:pt x="0" y="312"/>
                </a:lnTo>
                <a:lnTo>
                  <a:pt x="0" y="1561"/>
                </a:lnTo>
                <a:lnTo>
                  <a:pt x="2" y="1592"/>
                </a:lnTo>
                <a:lnTo>
                  <a:pt x="5" y="1623"/>
                </a:lnTo>
                <a:lnTo>
                  <a:pt x="9" y="1653"/>
                </a:lnTo>
                <a:lnTo>
                  <a:pt x="16" y="1681"/>
                </a:lnTo>
                <a:lnTo>
                  <a:pt x="24" y="1710"/>
                </a:lnTo>
                <a:lnTo>
                  <a:pt x="33" y="1734"/>
                </a:lnTo>
                <a:lnTo>
                  <a:pt x="45" y="1759"/>
                </a:lnTo>
                <a:lnTo>
                  <a:pt x="57" y="1781"/>
                </a:lnTo>
                <a:lnTo>
                  <a:pt x="71" y="1801"/>
                </a:lnTo>
                <a:lnTo>
                  <a:pt x="86" y="1819"/>
                </a:lnTo>
                <a:lnTo>
                  <a:pt x="102" y="1834"/>
                </a:lnTo>
                <a:lnTo>
                  <a:pt x="119" y="1847"/>
                </a:lnTo>
                <a:lnTo>
                  <a:pt x="137" y="1859"/>
                </a:lnTo>
                <a:lnTo>
                  <a:pt x="155" y="1865"/>
                </a:lnTo>
                <a:lnTo>
                  <a:pt x="175" y="1870"/>
                </a:lnTo>
                <a:lnTo>
                  <a:pt x="194" y="1872"/>
                </a:lnTo>
                <a:lnTo>
                  <a:pt x="1680" y="1872"/>
                </a:lnTo>
                <a:lnTo>
                  <a:pt x="1700" y="1870"/>
                </a:lnTo>
                <a:lnTo>
                  <a:pt x="1719" y="1865"/>
                </a:lnTo>
                <a:lnTo>
                  <a:pt x="1738" y="1859"/>
                </a:lnTo>
                <a:lnTo>
                  <a:pt x="1755" y="1847"/>
                </a:lnTo>
                <a:lnTo>
                  <a:pt x="1773" y="1834"/>
                </a:lnTo>
                <a:lnTo>
                  <a:pt x="1788" y="1819"/>
                </a:lnTo>
                <a:lnTo>
                  <a:pt x="1804" y="1801"/>
                </a:lnTo>
                <a:lnTo>
                  <a:pt x="1817" y="1781"/>
                </a:lnTo>
                <a:lnTo>
                  <a:pt x="1830" y="1759"/>
                </a:lnTo>
                <a:lnTo>
                  <a:pt x="1841" y="1734"/>
                </a:lnTo>
                <a:lnTo>
                  <a:pt x="1850" y="1710"/>
                </a:lnTo>
                <a:lnTo>
                  <a:pt x="1859" y="1681"/>
                </a:lnTo>
                <a:lnTo>
                  <a:pt x="1866" y="1653"/>
                </a:lnTo>
                <a:lnTo>
                  <a:pt x="1870" y="1623"/>
                </a:lnTo>
                <a:lnTo>
                  <a:pt x="1873" y="1592"/>
                </a:lnTo>
                <a:lnTo>
                  <a:pt x="1874" y="1561"/>
                </a:lnTo>
                <a:lnTo>
                  <a:pt x="1874" y="312"/>
                </a:lnTo>
                <a:lnTo>
                  <a:pt x="1873" y="280"/>
                </a:lnTo>
                <a:lnTo>
                  <a:pt x="1870" y="249"/>
                </a:lnTo>
                <a:lnTo>
                  <a:pt x="1866" y="219"/>
                </a:lnTo>
                <a:lnTo>
                  <a:pt x="1859" y="191"/>
                </a:lnTo>
                <a:lnTo>
                  <a:pt x="1850" y="163"/>
                </a:lnTo>
                <a:lnTo>
                  <a:pt x="1841" y="138"/>
                </a:lnTo>
                <a:lnTo>
                  <a:pt x="1830" y="113"/>
                </a:lnTo>
                <a:lnTo>
                  <a:pt x="1817" y="91"/>
                </a:lnTo>
                <a:lnTo>
                  <a:pt x="1804" y="72"/>
                </a:lnTo>
                <a:lnTo>
                  <a:pt x="1788" y="53"/>
                </a:lnTo>
                <a:lnTo>
                  <a:pt x="1773" y="38"/>
                </a:lnTo>
                <a:lnTo>
                  <a:pt x="1755" y="25"/>
                </a:lnTo>
                <a:lnTo>
                  <a:pt x="1738" y="14"/>
                </a:lnTo>
                <a:lnTo>
                  <a:pt x="1719" y="7"/>
                </a:lnTo>
                <a:lnTo>
                  <a:pt x="1700" y="2"/>
                </a:lnTo>
                <a:lnTo>
                  <a:pt x="1680" y="0"/>
                </a:lnTo>
                <a:lnTo>
                  <a:pt x="194" y="0"/>
                </a:lnTo>
                <a:close/>
              </a:path>
            </a:pathLst>
          </a:custGeom>
          <a:solidFill>
            <a:srgbClr val="92D050"/>
          </a:solidFill>
          <a:ln w="3175">
            <a:solidFill>
              <a:schemeClr val="accent3">
                <a:lumMod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Freeform 48"/>
          <p:cNvSpPr>
            <a:spLocks/>
          </p:cNvSpPr>
          <p:nvPr/>
        </p:nvSpPr>
        <p:spPr bwMode="auto">
          <a:xfrm>
            <a:off x="476672" y="1352600"/>
            <a:ext cx="5861541" cy="3842863"/>
          </a:xfrm>
          <a:custGeom>
            <a:avLst/>
            <a:gdLst>
              <a:gd name="T0" fmla="*/ 175 w 1874"/>
              <a:gd name="T1" fmla="*/ 2 h 1872"/>
              <a:gd name="T2" fmla="*/ 137 w 1874"/>
              <a:gd name="T3" fmla="*/ 14 h 1872"/>
              <a:gd name="T4" fmla="*/ 102 w 1874"/>
              <a:gd name="T5" fmla="*/ 38 h 1872"/>
              <a:gd name="T6" fmla="*/ 71 w 1874"/>
              <a:gd name="T7" fmla="*/ 72 h 1872"/>
              <a:gd name="T8" fmla="*/ 45 w 1874"/>
              <a:gd name="T9" fmla="*/ 113 h 1872"/>
              <a:gd name="T10" fmla="*/ 24 w 1874"/>
              <a:gd name="T11" fmla="*/ 163 h 1872"/>
              <a:gd name="T12" fmla="*/ 9 w 1874"/>
              <a:gd name="T13" fmla="*/ 219 h 1872"/>
              <a:gd name="T14" fmla="*/ 2 w 1874"/>
              <a:gd name="T15" fmla="*/ 280 h 1872"/>
              <a:gd name="T16" fmla="*/ 0 w 1874"/>
              <a:gd name="T17" fmla="*/ 1561 h 1872"/>
              <a:gd name="T18" fmla="*/ 5 w 1874"/>
              <a:gd name="T19" fmla="*/ 1623 h 1872"/>
              <a:gd name="T20" fmla="*/ 16 w 1874"/>
              <a:gd name="T21" fmla="*/ 1681 h 1872"/>
              <a:gd name="T22" fmla="*/ 33 w 1874"/>
              <a:gd name="T23" fmla="*/ 1734 h 1872"/>
              <a:gd name="T24" fmla="*/ 57 w 1874"/>
              <a:gd name="T25" fmla="*/ 1781 h 1872"/>
              <a:gd name="T26" fmla="*/ 86 w 1874"/>
              <a:gd name="T27" fmla="*/ 1819 h 1872"/>
              <a:gd name="T28" fmla="*/ 119 w 1874"/>
              <a:gd name="T29" fmla="*/ 1847 h 1872"/>
              <a:gd name="T30" fmla="*/ 155 w 1874"/>
              <a:gd name="T31" fmla="*/ 1865 h 1872"/>
              <a:gd name="T32" fmla="*/ 194 w 1874"/>
              <a:gd name="T33" fmla="*/ 1872 h 1872"/>
              <a:gd name="T34" fmla="*/ 1700 w 1874"/>
              <a:gd name="T35" fmla="*/ 1870 h 1872"/>
              <a:gd name="T36" fmla="*/ 1738 w 1874"/>
              <a:gd name="T37" fmla="*/ 1859 h 1872"/>
              <a:gd name="T38" fmla="*/ 1773 w 1874"/>
              <a:gd name="T39" fmla="*/ 1834 h 1872"/>
              <a:gd name="T40" fmla="*/ 1804 w 1874"/>
              <a:gd name="T41" fmla="*/ 1801 h 1872"/>
              <a:gd name="T42" fmla="*/ 1830 w 1874"/>
              <a:gd name="T43" fmla="*/ 1759 h 1872"/>
              <a:gd name="T44" fmla="*/ 1850 w 1874"/>
              <a:gd name="T45" fmla="*/ 1710 h 1872"/>
              <a:gd name="T46" fmla="*/ 1866 w 1874"/>
              <a:gd name="T47" fmla="*/ 1653 h 1872"/>
              <a:gd name="T48" fmla="*/ 1873 w 1874"/>
              <a:gd name="T49" fmla="*/ 1592 h 1872"/>
              <a:gd name="T50" fmla="*/ 1874 w 1874"/>
              <a:gd name="T51" fmla="*/ 312 h 1872"/>
              <a:gd name="T52" fmla="*/ 1870 w 1874"/>
              <a:gd name="T53" fmla="*/ 249 h 1872"/>
              <a:gd name="T54" fmla="*/ 1859 w 1874"/>
              <a:gd name="T55" fmla="*/ 191 h 1872"/>
              <a:gd name="T56" fmla="*/ 1841 w 1874"/>
              <a:gd name="T57" fmla="*/ 138 h 1872"/>
              <a:gd name="T58" fmla="*/ 1817 w 1874"/>
              <a:gd name="T59" fmla="*/ 91 h 1872"/>
              <a:gd name="T60" fmla="*/ 1788 w 1874"/>
              <a:gd name="T61" fmla="*/ 53 h 1872"/>
              <a:gd name="T62" fmla="*/ 1755 w 1874"/>
              <a:gd name="T63" fmla="*/ 25 h 1872"/>
              <a:gd name="T64" fmla="*/ 1719 w 1874"/>
              <a:gd name="T65" fmla="*/ 7 h 1872"/>
              <a:gd name="T66" fmla="*/ 1680 w 1874"/>
              <a:gd name="T67" fmla="*/ 0 h 1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874" h="1872">
                <a:moveTo>
                  <a:pt x="194" y="0"/>
                </a:moveTo>
                <a:lnTo>
                  <a:pt x="175" y="2"/>
                </a:lnTo>
                <a:lnTo>
                  <a:pt x="155" y="7"/>
                </a:lnTo>
                <a:lnTo>
                  <a:pt x="137" y="14"/>
                </a:lnTo>
                <a:lnTo>
                  <a:pt x="119" y="25"/>
                </a:lnTo>
                <a:lnTo>
                  <a:pt x="102" y="38"/>
                </a:lnTo>
                <a:lnTo>
                  <a:pt x="86" y="53"/>
                </a:lnTo>
                <a:lnTo>
                  <a:pt x="71" y="72"/>
                </a:lnTo>
                <a:lnTo>
                  <a:pt x="57" y="91"/>
                </a:lnTo>
                <a:lnTo>
                  <a:pt x="45" y="113"/>
                </a:lnTo>
                <a:lnTo>
                  <a:pt x="33" y="138"/>
                </a:lnTo>
                <a:lnTo>
                  <a:pt x="24" y="163"/>
                </a:lnTo>
                <a:lnTo>
                  <a:pt x="16" y="191"/>
                </a:lnTo>
                <a:lnTo>
                  <a:pt x="9" y="219"/>
                </a:lnTo>
                <a:lnTo>
                  <a:pt x="5" y="249"/>
                </a:lnTo>
                <a:lnTo>
                  <a:pt x="2" y="280"/>
                </a:lnTo>
                <a:lnTo>
                  <a:pt x="0" y="312"/>
                </a:lnTo>
                <a:lnTo>
                  <a:pt x="0" y="1561"/>
                </a:lnTo>
                <a:lnTo>
                  <a:pt x="2" y="1592"/>
                </a:lnTo>
                <a:lnTo>
                  <a:pt x="5" y="1623"/>
                </a:lnTo>
                <a:lnTo>
                  <a:pt x="9" y="1653"/>
                </a:lnTo>
                <a:lnTo>
                  <a:pt x="16" y="1681"/>
                </a:lnTo>
                <a:lnTo>
                  <a:pt x="24" y="1710"/>
                </a:lnTo>
                <a:lnTo>
                  <a:pt x="33" y="1734"/>
                </a:lnTo>
                <a:lnTo>
                  <a:pt x="45" y="1759"/>
                </a:lnTo>
                <a:lnTo>
                  <a:pt x="57" y="1781"/>
                </a:lnTo>
                <a:lnTo>
                  <a:pt x="71" y="1801"/>
                </a:lnTo>
                <a:lnTo>
                  <a:pt x="86" y="1819"/>
                </a:lnTo>
                <a:lnTo>
                  <a:pt x="102" y="1834"/>
                </a:lnTo>
                <a:lnTo>
                  <a:pt x="119" y="1847"/>
                </a:lnTo>
                <a:lnTo>
                  <a:pt x="137" y="1859"/>
                </a:lnTo>
                <a:lnTo>
                  <a:pt x="155" y="1865"/>
                </a:lnTo>
                <a:lnTo>
                  <a:pt x="175" y="1870"/>
                </a:lnTo>
                <a:lnTo>
                  <a:pt x="194" y="1872"/>
                </a:lnTo>
                <a:lnTo>
                  <a:pt x="1680" y="1872"/>
                </a:lnTo>
                <a:lnTo>
                  <a:pt x="1700" y="1870"/>
                </a:lnTo>
                <a:lnTo>
                  <a:pt x="1719" y="1865"/>
                </a:lnTo>
                <a:lnTo>
                  <a:pt x="1738" y="1859"/>
                </a:lnTo>
                <a:lnTo>
                  <a:pt x="1755" y="1847"/>
                </a:lnTo>
                <a:lnTo>
                  <a:pt x="1773" y="1834"/>
                </a:lnTo>
                <a:lnTo>
                  <a:pt x="1788" y="1819"/>
                </a:lnTo>
                <a:lnTo>
                  <a:pt x="1804" y="1801"/>
                </a:lnTo>
                <a:lnTo>
                  <a:pt x="1817" y="1781"/>
                </a:lnTo>
                <a:lnTo>
                  <a:pt x="1830" y="1759"/>
                </a:lnTo>
                <a:lnTo>
                  <a:pt x="1841" y="1734"/>
                </a:lnTo>
                <a:lnTo>
                  <a:pt x="1850" y="1710"/>
                </a:lnTo>
                <a:lnTo>
                  <a:pt x="1859" y="1681"/>
                </a:lnTo>
                <a:lnTo>
                  <a:pt x="1866" y="1653"/>
                </a:lnTo>
                <a:lnTo>
                  <a:pt x="1870" y="1623"/>
                </a:lnTo>
                <a:lnTo>
                  <a:pt x="1873" y="1592"/>
                </a:lnTo>
                <a:lnTo>
                  <a:pt x="1874" y="1561"/>
                </a:lnTo>
                <a:lnTo>
                  <a:pt x="1874" y="312"/>
                </a:lnTo>
                <a:lnTo>
                  <a:pt x="1873" y="280"/>
                </a:lnTo>
                <a:lnTo>
                  <a:pt x="1870" y="249"/>
                </a:lnTo>
                <a:lnTo>
                  <a:pt x="1866" y="219"/>
                </a:lnTo>
                <a:lnTo>
                  <a:pt x="1859" y="191"/>
                </a:lnTo>
                <a:lnTo>
                  <a:pt x="1850" y="163"/>
                </a:lnTo>
                <a:lnTo>
                  <a:pt x="1841" y="138"/>
                </a:lnTo>
                <a:lnTo>
                  <a:pt x="1830" y="113"/>
                </a:lnTo>
                <a:lnTo>
                  <a:pt x="1817" y="91"/>
                </a:lnTo>
                <a:lnTo>
                  <a:pt x="1804" y="72"/>
                </a:lnTo>
                <a:lnTo>
                  <a:pt x="1788" y="53"/>
                </a:lnTo>
                <a:lnTo>
                  <a:pt x="1773" y="38"/>
                </a:lnTo>
                <a:lnTo>
                  <a:pt x="1755" y="25"/>
                </a:lnTo>
                <a:lnTo>
                  <a:pt x="1738" y="14"/>
                </a:lnTo>
                <a:lnTo>
                  <a:pt x="1719" y="7"/>
                </a:lnTo>
                <a:lnTo>
                  <a:pt x="1700" y="2"/>
                </a:lnTo>
                <a:lnTo>
                  <a:pt x="1680" y="0"/>
                </a:lnTo>
                <a:lnTo>
                  <a:pt x="194" y="0"/>
                </a:lnTo>
                <a:close/>
              </a:path>
            </a:pathLst>
          </a:custGeom>
          <a:solidFill>
            <a:srgbClr val="92D050"/>
          </a:solidFill>
          <a:ln w="3175">
            <a:solidFill>
              <a:schemeClr val="accent3">
                <a:lumMod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548680" y="1712816"/>
            <a:ext cx="5725554" cy="1676532"/>
          </a:xfrm>
          <a:prstGeom prst="roundRect">
            <a:avLst>
              <a:gd name="adj" fmla="val 29511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2" name="グループ化 61"/>
          <p:cNvGrpSpPr/>
          <p:nvPr/>
        </p:nvGrpSpPr>
        <p:grpSpPr>
          <a:xfrm>
            <a:off x="696568" y="1856833"/>
            <a:ext cx="3021594" cy="1271185"/>
            <a:chOff x="756550" y="1502536"/>
            <a:chExt cx="1885431" cy="179541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6" name="Freeform 44"/>
            <p:cNvSpPr>
              <a:spLocks/>
            </p:cNvSpPr>
            <p:nvPr/>
          </p:nvSpPr>
          <p:spPr bwMode="auto">
            <a:xfrm>
              <a:off x="756550" y="1604239"/>
              <a:ext cx="1804062" cy="1693707"/>
            </a:xfrm>
            <a:custGeom>
              <a:avLst/>
              <a:gdLst>
                <a:gd name="T0" fmla="*/ 165 w 1778"/>
                <a:gd name="T1" fmla="*/ 2 h 1771"/>
                <a:gd name="T2" fmla="*/ 129 w 1778"/>
                <a:gd name="T3" fmla="*/ 13 h 1771"/>
                <a:gd name="T4" fmla="*/ 96 w 1778"/>
                <a:gd name="T5" fmla="*/ 37 h 1771"/>
                <a:gd name="T6" fmla="*/ 67 w 1778"/>
                <a:gd name="T7" fmla="*/ 68 h 1771"/>
                <a:gd name="T8" fmla="*/ 43 w 1778"/>
                <a:gd name="T9" fmla="*/ 108 h 1771"/>
                <a:gd name="T10" fmla="*/ 23 w 1778"/>
                <a:gd name="T11" fmla="*/ 154 h 1771"/>
                <a:gd name="T12" fmla="*/ 8 w 1778"/>
                <a:gd name="T13" fmla="*/ 207 h 1771"/>
                <a:gd name="T14" fmla="*/ 1 w 1778"/>
                <a:gd name="T15" fmla="*/ 265 h 1771"/>
                <a:gd name="T16" fmla="*/ 0 w 1778"/>
                <a:gd name="T17" fmla="*/ 1476 h 1771"/>
                <a:gd name="T18" fmla="*/ 4 w 1778"/>
                <a:gd name="T19" fmla="*/ 1536 h 1771"/>
                <a:gd name="T20" fmla="*/ 15 w 1778"/>
                <a:gd name="T21" fmla="*/ 1590 h 1771"/>
                <a:gd name="T22" fmla="*/ 32 w 1778"/>
                <a:gd name="T23" fmla="*/ 1640 h 1771"/>
                <a:gd name="T24" fmla="*/ 54 w 1778"/>
                <a:gd name="T25" fmla="*/ 1685 h 1771"/>
                <a:gd name="T26" fmla="*/ 82 w 1778"/>
                <a:gd name="T27" fmla="*/ 1721 h 1771"/>
                <a:gd name="T28" fmla="*/ 113 w 1778"/>
                <a:gd name="T29" fmla="*/ 1748 h 1771"/>
                <a:gd name="T30" fmla="*/ 147 w 1778"/>
                <a:gd name="T31" fmla="*/ 1764 h 1771"/>
                <a:gd name="T32" fmla="*/ 184 w 1778"/>
                <a:gd name="T33" fmla="*/ 1771 h 1771"/>
                <a:gd name="T34" fmla="*/ 1613 w 1778"/>
                <a:gd name="T35" fmla="*/ 1769 h 1771"/>
                <a:gd name="T36" fmla="*/ 1649 w 1778"/>
                <a:gd name="T37" fmla="*/ 1757 h 1771"/>
                <a:gd name="T38" fmla="*/ 1682 w 1778"/>
                <a:gd name="T39" fmla="*/ 1734 h 1771"/>
                <a:gd name="T40" fmla="*/ 1711 w 1778"/>
                <a:gd name="T41" fmla="*/ 1703 h 1771"/>
                <a:gd name="T42" fmla="*/ 1736 w 1778"/>
                <a:gd name="T43" fmla="*/ 1663 h 1771"/>
                <a:gd name="T44" fmla="*/ 1755 w 1778"/>
                <a:gd name="T45" fmla="*/ 1617 h 1771"/>
                <a:gd name="T46" fmla="*/ 1770 w 1778"/>
                <a:gd name="T47" fmla="*/ 1564 h 1771"/>
                <a:gd name="T48" fmla="*/ 1777 w 1778"/>
                <a:gd name="T49" fmla="*/ 1506 h 1771"/>
                <a:gd name="T50" fmla="*/ 1778 w 1778"/>
                <a:gd name="T51" fmla="*/ 295 h 1771"/>
                <a:gd name="T52" fmla="*/ 1774 w 1778"/>
                <a:gd name="T53" fmla="*/ 235 h 1771"/>
                <a:gd name="T54" fmla="*/ 1763 w 1778"/>
                <a:gd name="T55" fmla="*/ 181 h 1771"/>
                <a:gd name="T56" fmla="*/ 1747 w 1778"/>
                <a:gd name="T57" fmla="*/ 131 h 1771"/>
                <a:gd name="T58" fmla="*/ 1724 w 1778"/>
                <a:gd name="T59" fmla="*/ 86 h 1771"/>
                <a:gd name="T60" fmla="*/ 1696 w 1778"/>
                <a:gd name="T61" fmla="*/ 51 h 1771"/>
                <a:gd name="T62" fmla="*/ 1665 w 1778"/>
                <a:gd name="T63" fmla="*/ 23 h 1771"/>
                <a:gd name="T64" fmla="*/ 1631 w 1778"/>
                <a:gd name="T65" fmla="*/ 7 h 1771"/>
                <a:gd name="T66" fmla="*/ 1594 w 1778"/>
                <a:gd name="T67" fmla="*/ 0 h 1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78" h="1771">
                  <a:moveTo>
                    <a:pt x="184" y="0"/>
                  </a:moveTo>
                  <a:lnTo>
                    <a:pt x="165" y="2"/>
                  </a:lnTo>
                  <a:lnTo>
                    <a:pt x="147" y="7"/>
                  </a:lnTo>
                  <a:lnTo>
                    <a:pt x="129" y="13"/>
                  </a:lnTo>
                  <a:lnTo>
                    <a:pt x="113" y="23"/>
                  </a:lnTo>
                  <a:lnTo>
                    <a:pt x="96" y="37"/>
                  </a:lnTo>
                  <a:lnTo>
                    <a:pt x="82" y="51"/>
                  </a:lnTo>
                  <a:lnTo>
                    <a:pt x="67" y="68"/>
                  </a:lnTo>
                  <a:lnTo>
                    <a:pt x="54" y="86"/>
                  </a:lnTo>
                  <a:lnTo>
                    <a:pt x="43" y="108"/>
                  </a:lnTo>
                  <a:lnTo>
                    <a:pt x="32" y="131"/>
                  </a:lnTo>
                  <a:lnTo>
                    <a:pt x="23" y="154"/>
                  </a:lnTo>
                  <a:lnTo>
                    <a:pt x="15" y="181"/>
                  </a:lnTo>
                  <a:lnTo>
                    <a:pt x="8" y="207"/>
                  </a:lnTo>
                  <a:lnTo>
                    <a:pt x="4" y="235"/>
                  </a:lnTo>
                  <a:lnTo>
                    <a:pt x="1" y="265"/>
                  </a:lnTo>
                  <a:lnTo>
                    <a:pt x="0" y="295"/>
                  </a:lnTo>
                  <a:lnTo>
                    <a:pt x="0" y="1476"/>
                  </a:lnTo>
                  <a:lnTo>
                    <a:pt x="1" y="1506"/>
                  </a:lnTo>
                  <a:lnTo>
                    <a:pt x="4" y="1536"/>
                  </a:lnTo>
                  <a:lnTo>
                    <a:pt x="8" y="1564"/>
                  </a:lnTo>
                  <a:lnTo>
                    <a:pt x="15" y="1590"/>
                  </a:lnTo>
                  <a:lnTo>
                    <a:pt x="23" y="1617"/>
                  </a:lnTo>
                  <a:lnTo>
                    <a:pt x="32" y="1640"/>
                  </a:lnTo>
                  <a:lnTo>
                    <a:pt x="43" y="1663"/>
                  </a:lnTo>
                  <a:lnTo>
                    <a:pt x="54" y="1685"/>
                  </a:lnTo>
                  <a:lnTo>
                    <a:pt x="67" y="1703"/>
                  </a:lnTo>
                  <a:lnTo>
                    <a:pt x="82" y="1721"/>
                  </a:lnTo>
                  <a:lnTo>
                    <a:pt x="96" y="1734"/>
                  </a:lnTo>
                  <a:lnTo>
                    <a:pt x="113" y="1748"/>
                  </a:lnTo>
                  <a:lnTo>
                    <a:pt x="129" y="1757"/>
                  </a:lnTo>
                  <a:lnTo>
                    <a:pt x="147" y="1764"/>
                  </a:lnTo>
                  <a:lnTo>
                    <a:pt x="165" y="1769"/>
                  </a:lnTo>
                  <a:lnTo>
                    <a:pt x="184" y="1771"/>
                  </a:lnTo>
                  <a:lnTo>
                    <a:pt x="1594" y="1771"/>
                  </a:lnTo>
                  <a:lnTo>
                    <a:pt x="1613" y="1769"/>
                  </a:lnTo>
                  <a:lnTo>
                    <a:pt x="1631" y="1764"/>
                  </a:lnTo>
                  <a:lnTo>
                    <a:pt x="1649" y="1757"/>
                  </a:lnTo>
                  <a:lnTo>
                    <a:pt x="1665" y="1748"/>
                  </a:lnTo>
                  <a:lnTo>
                    <a:pt x="1682" y="1734"/>
                  </a:lnTo>
                  <a:lnTo>
                    <a:pt x="1696" y="1721"/>
                  </a:lnTo>
                  <a:lnTo>
                    <a:pt x="1711" y="1703"/>
                  </a:lnTo>
                  <a:lnTo>
                    <a:pt x="1724" y="1685"/>
                  </a:lnTo>
                  <a:lnTo>
                    <a:pt x="1736" y="1663"/>
                  </a:lnTo>
                  <a:lnTo>
                    <a:pt x="1747" y="1640"/>
                  </a:lnTo>
                  <a:lnTo>
                    <a:pt x="1755" y="1617"/>
                  </a:lnTo>
                  <a:lnTo>
                    <a:pt x="1763" y="1590"/>
                  </a:lnTo>
                  <a:lnTo>
                    <a:pt x="1770" y="1564"/>
                  </a:lnTo>
                  <a:lnTo>
                    <a:pt x="1774" y="1536"/>
                  </a:lnTo>
                  <a:lnTo>
                    <a:pt x="1777" y="1506"/>
                  </a:lnTo>
                  <a:lnTo>
                    <a:pt x="1778" y="1476"/>
                  </a:lnTo>
                  <a:lnTo>
                    <a:pt x="1778" y="295"/>
                  </a:lnTo>
                  <a:lnTo>
                    <a:pt x="1777" y="265"/>
                  </a:lnTo>
                  <a:lnTo>
                    <a:pt x="1774" y="235"/>
                  </a:lnTo>
                  <a:lnTo>
                    <a:pt x="1770" y="207"/>
                  </a:lnTo>
                  <a:lnTo>
                    <a:pt x="1763" y="181"/>
                  </a:lnTo>
                  <a:lnTo>
                    <a:pt x="1755" y="154"/>
                  </a:lnTo>
                  <a:lnTo>
                    <a:pt x="1747" y="131"/>
                  </a:lnTo>
                  <a:lnTo>
                    <a:pt x="1736" y="108"/>
                  </a:lnTo>
                  <a:lnTo>
                    <a:pt x="1724" y="86"/>
                  </a:lnTo>
                  <a:lnTo>
                    <a:pt x="1711" y="68"/>
                  </a:lnTo>
                  <a:lnTo>
                    <a:pt x="1696" y="51"/>
                  </a:lnTo>
                  <a:lnTo>
                    <a:pt x="1682" y="37"/>
                  </a:lnTo>
                  <a:lnTo>
                    <a:pt x="1665" y="23"/>
                  </a:lnTo>
                  <a:lnTo>
                    <a:pt x="1649" y="13"/>
                  </a:lnTo>
                  <a:lnTo>
                    <a:pt x="1631" y="7"/>
                  </a:lnTo>
                  <a:lnTo>
                    <a:pt x="1613" y="2"/>
                  </a:lnTo>
                  <a:lnTo>
                    <a:pt x="1594" y="0"/>
                  </a:lnTo>
                  <a:lnTo>
                    <a:pt x="184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0" name="Rectangle 40"/>
            <p:cNvSpPr>
              <a:spLocks noChangeArrowheads="1"/>
            </p:cNvSpPr>
            <p:nvPr/>
          </p:nvSpPr>
          <p:spPr bwMode="auto">
            <a:xfrm>
              <a:off x="1208802" y="1502536"/>
              <a:ext cx="908883" cy="366929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ゴシック" pitchFamily="49" charset="-128"/>
                </a:rPr>
                <a:t>介護給付</a:t>
              </a:r>
              <a:endParaRPr kumimoji="1" lang="ja-JP" altLang="ja-JP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  <p:sp>
          <p:nvSpPr>
            <p:cNvPr id="16" name="Text Box 34"/>
            <p:cNvSpPr txBox="1">
              <a:spLocks noChangeArrowheads="1"/>
            </p:cNvSpPr>
            <p:nvPr/>
          </p:nvSpPr>
          <p:spPr bwMode="auto">
            <a:xfrm>
              <a:off x="769298" y="1937394"/>
              <a:ext cx="1872683" cy="12941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29" tIns="45716" rIns="91429" bIns="4571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・居宅介護（ホームヘルプ）</a:t>
              </a:r>
              <a:r>
                <a:rPr lang="ja-JP" altLang="en-US" sz="10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　</a:t>
              </a:r>
              <a:r>
                <a:rPr lang="ja-JP" altLang="ja-JP" sz="10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</a:t>
              </a:r>
              <a:r>
                <a:rPr lang="ja-JP" altLang="en-US" sz="10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同行援護</a:t>
              </a: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　</a:t>
              </a:r>
              <a:endParaRPr kumimoji="1" lang="en-US" altLang="ja-JP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ja-JP" sz="10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・行動援護　</a:t>
              </a:r>
              <a:r>
                <a:rPr lang="ja-JP" altLang="en-US" sz="10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　　　　　　　　・療養介護</a:t>
              </a:r>
              <a:endParaRPr kumimoji="1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・重度訪問介護　</a:t>
              </a:r>
              <a:r>
                <a:rPr kumimoji="1" lang="ja-JP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　　　　</a:t>
              </a:r>
              <a:r>
                <a:rPr lang="ja-JP" altLang="en-US" sz="10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　  </a:t>
              </a:r>
              <a:r>
                <a:rPr lang="ja-JP" altLang="ja-JP" sz="10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 ・短期入所</a:t>
              </a:r>
              <a:endParaRPr kumimoji="1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</a:t>
              </a:r>
              <a:r>
                <a:rPr kumimoji="1" lang="ja-JP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生活</a:t>
              </a:r>
              <a:r>
                <a:rPr lang="ja-JP" altLang="en-US" sz="10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介護</a:t>
              </a: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　　</a:t>
              </a:r>
              <a:r>
                <a:rPr kumimoji="1" lang="ja-JP" altLang="en-U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　　　　　　　</a:t>
              </a:r>
              <a:r>
                <a:rPr lang="ja-JP" altLang="ja-JP" sz="10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・施設入所支援</a:t>
              </a:r>
              <a:endParaRPr kumimoji="1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ja-JP" altLang="ja-JP" sz="10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</a:t>
              </a:r>
              <a:r>
                <a:rPr lang="ja-JP" altLang="ja-JP" sz="1000" dirty="0" err="1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重度障がい</a:t>
              </a:r>
              <a:r>
                <a:rPr lang="ja-JP" altLang="ja-JP" sz="10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者等包括支援</a:t>
              </a:r>
              <a:endParaRPr lang="ja-JP" altLang="ja-JP" sz="1000" dirty="0"/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</p:grpSp>
      <p:grpSp>
        <p:nvGrpSpPr>
          <p:cNvPr id="71" name="グループ化 70"/>
          <p:cNvGrpSpPr/>
          <p:nvPr/>
        </p:nvGrpSpPr>
        <p:grpSpPr>
          <a:xfrm>
            <a:off x="902304" y="3488896"/>
            <a:ext cx="1878624" cy="744024"/>
            <a:chOff x="836713" y="3433574"/>
            <a:chExt cx="1878624" cy="744024"/>
          </a:xfrm>
        </p:grpSpPr>
        <p:sp>
          <p:nvSpPr>
            <p:cNvPr id="23" name="Freeform 27"/>
            <p:cNvSpPr>
              <a:spLocks/>
            </p:cNvSpPr>
            <p:nvPr/>
          </p:nvSpPr>
          <p:spPr bwMode="auto">
            <a:xfrm>
              <a:off x="836713" y="3602308"/>
              <a:ext cx="1878624" cy="531509"/>
            </a:xfrm>
            <a:custGeom>
              <a:avLst/>
              <a:gdLst>
                <a:gd name="T0" fmla="*/ 174 w 1874"/>
                <a:gd name="T1" fmla="*/ 1 h 1871"/>
                <a:gd name="T2" fmla="*/ 136 w 1874"/>
                <a:gd name="T3" fmla="*/ 13 h 1871"/>
                <a:gd name="T4" fmla="*/ 101 w 1874"/>
                <a:gd name="T5" fmla="*/ 38 h 1871"/>
                <a:gd name="T6" fmla="*/ 70 w 1874"/>
                <a:gd name="T7" fmla="*/ 71 h 1871"/>
                <a:gd name="T8" fmla="*/ 44 w 1874"/>
                <a:gd name="T9" fmla="*/ 112 h 1871"/>
                <a:gd name="T10" fmla="*/ 24 w 1874"/>
                <a:gd name="T11" fmla="*/ 162 h 1871"/>
                <a:gd name="T12" fmla="*/ 8 w 1874"/>
                <a:gd name="T13" fmla="*/ 218 h 1871"/>
                <a:gd name="T14" fmla="*/ 1 w 1874"/>
                <a:gd name="T15" fmla="*/ 280 h 1871"/>
                <a:gd name="T16" fmla="*/ 0 w 1874"/>
                <a:gd name="T17" fmla="*/ 1560 h 1871"/>
                <a:gd name="T18" fmla="*/ 4 w 1874"/>
                <a:gd name="T19" fmla="*/ 1623 h 1871"/>
                <a:gd name="T20" fmla="*/ 15 w 1874"/>
                <a:gd name="T21" fmla="*/ 1681 h 1871"/>
                <a:gd name="T22" fmla="*/ 33 w 1874"/>
                <a:gd name="T23" fmla="*/ 1734 h 1871"/>
                <a:gd name="T24" fmla="*/ 57 w 1874"/>
                <a:gd name="T25" fmla="*/ 1780 h 1871"/>
                <a:gd name="T26" fmla="*/ 86 w 1874"/>
                <a:gd name="T27" fmla="*/ 1818 h 1871"/>
                <a:gd name="T28" fmla="*/ 119 w 1874"/>
                <a:gd name="T29" fmla="*/ 1847 h 1871"/>
                <a:gd name="T30" fmla="*/ 155 w 1874"/>
                <a:gd name="T31" fmla="*/ 1865 h 1871"/>
                <a:gd name="T32" fmla="*/ 194 w 1874"/>
                <a:gd name="T33" fmla="*/ 1871 h 1871"/>
                <a:gd name="T34" fmla="*/ 1699 w 1874"/>
                <a:gd name="T35" fmla="*/ 1870 h 1871"/>
                <a:gd name="T36" fmla="*/ 1737 w 1874"/>
                <a:gd name="T37" fmla="*/ 1858 h 1871"/>
                <a:gd name="T38" fmla="*/ 1772 w 1874"/>
                <a:gd name="T39" fmla="*/ 1833 h 1871"/>
                <a:gd name="T40" fmla="*/ 1803 w 1874"/>
                <a:gd name="T41" fmla="*/ 1800 h 1871"/>
                <a:gd name="T42" fmla="*/ 1829 w 1874"/>
                <a:gd name="T43" fmla="*/ 1759 h 1871"/>
                <a:gd name="T44" fmla="*/ 1850 w 1874"/>
                <a:gd name="T45" fmla="*/ 1709 h 1871"/>
                <a:gd name="T46" fmla="*/ 1865 w 1874"/>
                <a:gd name="T47" fmla="*/ 1653 h 1871"/>
                <a:gd name="T48" fmla="*/ 1872 w 1874"/>
                <a:gd name="T49" fmla="*/ 1592 h 1871"/>
                <a:gd name="T50" fmla="*/ 1874 w 1874"/>
                <a:gd name="T51" fmla="*/ 311 h 1871"/>
                <a:gd name="T52" fmla="*/ 1869 w 1874"/>
                <a:gd name="T53" fmla="*/ 248 h 1871"/>
                <a:gd name="T54" fmla="*/ 1858 w 1874"/>
                <a:gd name="T55" fmla="*/ 190 h 1871"/>
                <a:gd name="T56" fmla="*/ 1841 w 1874"/>
                <a:gd name="T57" fmla="*/ 137 h 1871"/>
                <a:gd name="T58" fmla="*/ 1817 w 1874"/>
                <a:gd name="T59" fmla="*/ 91 h 1871"/>
                <a:gd name="T60" fmla="*/ 1788 w 1874"/>
                <a:gd name="T61" fmla="*/ 53 h 1871"/>
                <a:gd name="T62" fmla="*/ 1755 w 1874"/>
                <a:gd name="T63" fmla="*/ 25 h 1871"/>
                <a:gd name="T64" fmla="*/ 1719 w 1874"/>
                <a:gd name="T65" fmla="*/ 6 h 1871"/>
                <a:gd name="T66" fmla="*/ 1680 w 1874"/>
                <a:gd name="T67" fmla="*/ 0 h 1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74" h="1871">
                  <a:moveTo>
                    <a:pt x="194" y="0"/>
                  </a:moveTo>
                  <a:lnTo>
                    <a:pt x="174" y="1"/>
                  </a:lnTo>
                  <a:lnTo>
                    <a:pt x="155" y="6"/>
                  </a:lnTo>
                  <a:lnTo>
                    <a:pt x="136" y="13"/>
                  </a:lnTo>
                  <a:lnTo>
                    <a:pt x="119" y="25"/>
                  </a:lnTo>
                  <a:lnTo>
                    <a:pt x="101" y="38"/>
                  </a:lnTo>
                  <a:lnTo>
                    <a:pt x="86" y="53"/>
                  </a:lnTo>
                  <a:lnTo>
                    <a:pt x="70" y="71"/>
                  </a:lnTo>
                  <a:lnTo>
                    <a:pt x="57" y="91"/>
                  </a:lnTo>
                  <a:lnTo>
                    <a:pt x="44" y="112"/>
                  </a:lnTo>
                  <a:lnTo>
                    <a:pt x="33" y="137"/>
                  </a:lnTo>
                  <a:lnTo>
                    <a:pt x="24" y="162"/>
                  </a:lnTo>
                  <a:lnTo>
                    <a:pt x="15" y="190"/>
                  </a:lnTo>
                  <a:lnTo>
                    <a:pt x="8" y="218"/>
                  </a:lnTo>
                  <a:lnTo>
                    <a:pt x="4" y="248"/>
                  </a:lnTo>
                  <a:lnTo>
                    <a:pt x="1" y="280"/>
                  </a:lnTo>
                  <a:lnTo>
                    <a:pt x="0" y="311"/>
                  </a:lnTo>
                  <a:lnTo>
                    <a:pt x="0" y="1560"/>
                  </a:lnTo>
                  <a:lnTo>
                    <a:pt x="1" y="1592"/>
                  </a:lnTo>
                  <a:lnTo>
                    <a:pt x="4" y="1623"/>
                  </a:lnTo>
                  <a:lnTo>
                    <a:pt x="8" y="1653"/>
                  </a:lnTo>
                  <a:lnTo>
                    <a:pt x="15" y="1681"/>
                  </a:lnTo>
                  <a:lnTo>
                    <a:pt x="24" y="1709"/>
                  </a:lnTo>
                  <a:lnTo>
                    <a:pt x="33" y="1734"/>
                  </a:lnTo>
                  <a:lnTo>
                    <a:pt x="44" y="1759"/>
                  </a:lnTo>
                  <a:lnTo>
                    <a:pt x="57" y="1780"/>
                  </a:lnTo>
                  <a:lnTo>
                    <a:pt x="70" y="1800"/>
                  </a:lnTo>
                  <a:lnTo>
                    <a:pt x="86" y="1818"/>
                  </a:lnTo>
                  <a:lnTo>
                    <a:pt x="101" y="1833"/>
                  </a:lnTo>
                  <a:lnTo>
                    <a:pt x="119" y="1847"/>
                  </a:lnTo>
                  <a:lnTo>
                    <a:pt x="136" y="1858"/>
                  </a:lnTo>
                  <a:lnTo>
                    <a:pt x="155" y="1865"/>
                  </a:lnTo>
                  <a:lnTo>
                    <a:pt x="174" y="1870"/>
                  </a:lnTo>
                  <a:lnTo>
                    <a:pt x="194" y="1871"/>
                  </a:lnTo>
                  <a:lnTo>
                    <a:pt x="1680" y="1871"/>
                  </a:lnTo>
                  <a:lnTo>
                    <a:pt x="1699" y="1870"/>
                  </a:lnTo>
                  <a:lnTo>
                    <a:pt x="1719" y="1865"/>
                  </a:lnTo>
                  <a:lnTo>
                    <a:pt x="1737" y="1858"/>
                  </a:lnTo>
                  <a:lnTo>
                    <a:pt x="1755" y="1847"/>
                  </a:lnTo>
                  <a:lnTo>
                    <a:pt x="1772" y="1833"/>
                  </a:lnTo>
                  <a:lnTo>
                    <a:pt x="1788" y="1818"/>
                  </a:lnTo>
                  <a:lnTo>
                    <a:pt x="1803" y="1800"/>
                  </a:lnTo>
                  <a:lnTo>
                    <a:pt x="1817" y="1780"/>
                  </a:lnTo>
                  <a:lnTo>
                    <a:pt x="1829" y="1759"/>
                  </a:lnTo>
                  <a:lnTo>
                    <a:pt x="1841" y="1734"/>
                  </a:lnTo>
                  <a:lnTo>
                    <a:pt x="1850" y="1709"/>
                  </a:lnTo>
                  <a:lnTo>
                    <a:pt x="1858" y="1681"/>
                  </a:lnTo>
                  <a:lnTo>
                    <a:pt x="1865" y="1653"/>
                  </a:lnTo>
                  <a:lnTo>
                    <a:pt x="1869" y="1623"/>
                  </a:lnTo>
                  <a:lnTo>
                    <a:pt x="1872" y="1592"/>
                  </a:lnTo>
                  <a:lnTo>
                    <a:pt x="1874" y="1560"/>
                  </a:lnTo>
                  <a:lnTo>
                    <a:pt x="1874" y="311"/>
                  </a:lnTo>
                  <a:lnTo>
                    <a:pt x="1872" y="280"/>
                  </a:lnTo>
                  <a:lnTo>
                    <a:pt x="1869" y="248"/>
                  </a:lnTo>
                  <a:lnTo>
                    <a:pt x="1865" y="218"/>
                  </a:lnTo>
                  <a:lnTo>
                    <a:pt x="1858" y="190"/>
                  </a:lnTo>
                  <a:lnTo>
                    <a:pt x="1850" y="162"/>
                  </a:lnTo>
                  <a:lnTo>
                    <a:pt x="1841" y="137"/>
                  </a:lnTo>
                  <a:lnTo>
                    <a:pt x="1829" y="112"/>
                  </a:lnTo>
                  <a:lnTo>
                    <a:pt x="1817" y="91"/>
                  </a:lnTo>
                  <a:lnTo>
                    <a:pt x="1803" y="71"/>
                  </a:lnTo>
                  <a:lnTo>
                    <a:pt x="1788" y="53"/>
                  </a:lnTo>
                  <a:lnTo>
                    <a:pt x="1772" y="38"/>
                  </a:lnTo>
                  <a:lnTo>
                    <a:pt x="1755" y="25"/>
                  </a:lnTo>
                  <a:lnTo>
                    <a:pt x="1737" y="13"/>
                  </a:lnTo>
                  <a:lnTo>
                    <a:pt x="1719" y="6"/>
                  </a:lnTo>
                  <a:lnTo>
                    <a:pt x="1699" y="1"/>
                  </a:lnTo>
                  <a:lnTo>
                    <a:pt x="1680" y="0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1039321" y="3433574"/>
              <a:ext cx="1624762" cy="280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27720" rIns="91440" bIns="27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1" i="0" u="sng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ゴシック" pitchFamily="49" charset="-128"/>
                </a:rPr>
                <a:t>地域相談支援給付</a:t>
              </a:r>
              <a:endParaRPr kumimoji="1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908720" y="3707255"/>
              <a:ext cx="1292726" cy="4703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29" tIns="45716" rIns="91429" bIns="45716" numCol="1" anchor="t" anchorCtr="0" compatLnSpc="1">
              <a:prstTxWarp prst="textNoShape">
                <a:avLst/>
              </a:prstTxWarp>
            </a:bodyPr>
            <a:lstStyle>
              <a:lvl1pPr indent="52388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marL="0" marR="0" lvl="0" indent="52388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・地域移行支援　</a:t>
              </a:r>
            </a:p>
            <a:p>
              <a:pPr marL="0" marR="0" lvl="0" indent="52388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・地域定着支援</a:t>
              </a:r>
            </a:p>
          </p:txBody>
        </p:sp>
      </p:grpSp>
      <p:grpSp>
        <p:nvGrpSpPr>
          <p:cNvPr id="74" name="グループ化 73"/>
          <p:cNvGrpSpPr/>
          <p:nvPr/>
        </p:nvGrpSpPr>
        <p:grpSpPr>
          <a:xfrm>
            <a:off x="3808354" y="4448944"/>
            <a:ext cx="1708878" cy="404960"/>
            <a:chOff x="3990365" y="4627306"/>
            <a:chExt cx="1708878" cy="404960"/>
          </a:xfrm>
        </p:grpSpPr>
        <p:sp>
          <p:nvSpPr>
            <p:cNvPr id="27" name="Freeform 23"/>
            <p:cNvSpPr>
              <a:spLocks/>
            </p:cNvSpPr>
            <p:nvPr/>
          </p:nvSpPr>
          <p:spPr bwMode="auto">
            <a:xfrm>
              <a:off x="3990365" y="4817131"/>
              <a:ext cx="1708878" cy="215135"/>
            </a:xfrm>
            <a:custGeom>
              <a:avLst/>
              <a:gdLst>
                <a:gd name="T0" fmla="*/ 174 w 1874"/>
                <a:gd name="T1" fmla="*/ 1 h 1871"/>
                <a:gd name="T2" fmla="*/ 136 w 1874"/>
                <a:gd name="T3" fmla="*/ 13 h 1871"/>
                <a:gd name="T4" fmla="*/ 101 w 1874"/>
                <a:gd name="T5" fmla="*/ 38 h 1871"/>
                <a:gd name="T6" fmla="*/ 70 w 1874"/>
                <a:gd name="T7" fmla="*/ 71 h 1871"/>
                <a:gd name="T8" fmla="*/ 44 w 1874"/>
                <a:gd name="T9" fmla="*/ 112 h 1871"/>
                <a:gd name="T10" fmla="*/ 24 w 1874"/>
                <a:gd name="T11" fmla="*/ 162 h 1871"/>
                <a:gd name="T12" fmla="*/ 8 w 1874"/>
                <a:gd name="T13" fmla="*/ 218 h 1871"/>
                <a:gd name="T14" fmla="*/ 1 w 1874"/>
                <a:gd name="T15" fmla="*/ 280 h 1871"/>
                <a:gd name="T16" fmla="*/ 0 w 1874"/>
                <a:gd name="T17" fmla="*/ 1560 h 1871"/>
                <a:gd name="T18" fmla="*/ 4 w 1874"/>
                <a:gd name="T19" fmla="*/ 1623 h 1871"/>
                <a:gd name="T20" fmla="*/ 15 w 1874"/>
                <a:gd name="T21" fmla="*/ 1681 h 1871"/>
                <a:gd name="T22" fmla="*/ 33 w 1874"/>
                <a:gd name="T23" fmla="*/ 1734 h 1871"/>
                <a:gd name="T24" fmla="*/ 57 w 1874"/>
                <a:gd name="T25" fmla="*/ 1780 h 1871"/>
                <a:gd name="T26" fmla="*/ 86 w 1874"/>
                <a:gd name="T27" fmla="*/ 1818 h 1871"/>
                <a:gd name="T28" fmla="*/ 119 w 1874"/>
                <a:gd name="T29" fmla="*/ 1847 h 1871"/>
                <a:gd name="T30" fmla="*/ 155 w 1874"/>
                <a:gd name="T31" fmla="*/ 1865 h 1871"/>
                <a:gd name="T32" fmla="*/ 194 w 1874"/>
                <a:gd name="T33" fmla="*/ 1871 h 1871"/>
                <a:gd name="T34" fmla="*/ 1699 w 1874"/>
                <a:gd name="T35" fmla="*/ 1870 h 1871"/>
                <a:gd name="T36" fmla="*/ 1737 w 1874"/>
                <a:gd name="T37" fmla="*/ 1858 h 1871"/>
                <a:gd name="T38" fmla="*/ 1772 w 1874"/>
                <a:gd name="T39" fmla="*/ 1833 h 1871"/>
                <a:gd name="T40" fmla="*/ 1803 w 1874"/>
                <a:gd name="T41" fmla="*/ 1800 h 1871"/>
                <a:gd name="T42" fmla="*/ 1829 w 1874"/>
                <a:gd name="T43" fmla="*/ 1759 h 1871"/>
                <a:gd name="T44" fmla="*/ 1850 w 1874"/>
                <a:gd name="T45" fmla="*/ 1709 h 1871"/>
                <a:gd name="T46" fmla="*/ 1865 w 1874"/>
                <a:gd name="T47" fmla="*/ 1653 h 1871"/>
                <a:gd name="T48" fmla="*/ 1872 w 1874"/>
                <a:gd name="T49" fmla="*/ 1592 h 1871"/>
                <a:gd name="T50" fmla="*/ 1874 w 1874"/>
                <a:gd name="T51" fmla="*/ 311 h 1871"/>
                <a:gd name="T52" fmla="*/ 1869 w 1874"/>
                <a:gd name="T53" fmla="*/ 248 h 1871"/>
                <a:gd name="T54" fmla="*/ 1858 w 1874"/>
                <a:gd name="T55" fmla="*/ 190 h 1871"/>
                <a:gd name="T56" fmla="*/ 1841 w 1874"/>
                <a:gd name="T57" fmla="*/ 137 h 1871"/>
                <a:gd name="T58" fmla="*/ 1817 w 1874"/>
                <a:gd name="T59" fmla="*/ 91 h 1871"/>
                <a:gd name="T60" fmla="*/ 1788 w 1874"/>
                <a:gd name="T61" fmla="*/ 53 h 1871"/>
                <a:gd name="T62" fmla="*/ 1755 w 1874"/>
                <a:gd name="T63" fmla="*/ 25 h 1871"/>
                <a:gd name="T64" fmla="*/ 1719 w 1874"/>
                <a:gd name="T65" fmla="*/ 6 h 1871"/>
                <a:gd name="T66" fmla="*/ 1680 w 1874"/>
                <a:gd name="T67" fmla="*/ 0 h 1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74" h="1871">
                  <a:moveTo>
                    <a:pt x="194" y="0"/>
                  </a:moveTo>
                  <a:lnTo>
                    <a:pt x="174" y="1"/>
                  </a:lnTo>
                  <a:lnTo>
                    <a:pt x="155" y="6"/>
                  </a:lnTo>
                  <a:lnTo>
                    <a:pt x="136" y="13"/>
                  </a:lnTo>
                  <a:lnTo>
                    <a:pt x="119" y="25"/>
                  </a:lnTo>
                  <a:lnTo>
                    <a:pt x="101" y="38"/>
                  </a:lnTo>
                  <a:lnTo>
                    <a:pt x="86" y="53"/>
                  </a:lnTo>
                  <a:lnTo>
                    <a:pt x="70" y="71"/>
                  </a:lnTo>
                  <a:lnTo>
                    <a:pt x="57" y="91"/>
                  </a:lnTo>
                  <a:lnTo>
                    <a:pt x="44" y="112"/>
                  </a:lnTo>
                  <a:lnTo>
                    <a:pt x="33" y="137"/>
                  </a:lnTo>
                  <a:lnTo>
                    <a:pt x="24" y="162"/>
                  </a:lnTo>
                  <a:lnTo>
                    <a:pt x="15" y="190"/>
                  </a:lnTo>
                  <a:lnTo>
                    <a:pt x="8" y="218"/>
                  </a:lnTo>
                  <a:lnTo>
                    <a:pt x="4" y="248"/>
                  </a:lnTo>
                  <a:lnTo>
                    <a:pt x="1" y="280"/>
                  </a:lnTo>
                  <a:lnTo>
                    <a:pt x="0" y="311"/>
                  </a:lnTo>
                  <a:lnTo>
                    <a:pt x="0" y="1560"/>
                  </a:lnTo>
                  <a:lnTo>
                    <a:pt x="1" y="1592"/>
                  </a:lnTo>
                  <a:lnTo>
                    <a:pt x="4" y="1623"/>
                  </a:lnTo>
                  <a:lnTo>
                    <a:pt x="8" y="1653"/>
                  </a:lnTo>
                  <a:lnTo>
                    <a:pt x="15" y="1681"/>
                  </a:lnTo>
                  <a:lnTo>
                    <a:pt x="24" y="1709"/>
                  </a:lnTo>
                  <a:lnTo>
                    <a:pt x="33" y="1734"/>
                  </a:lnTo>
                  <a:lnTo>
                    <a:pt x="44" y="1759"/>
                  </a:lnTo>
                  <a:lnTo>
                    <a:pt x="57" y="1780"/>
                  </a:lnTo>
                  <a:lnTo>
                    <a:pt x="70" y="1800"/>
                  </a:lnTo>
                  <a:lnTo>
                    <a:pt x="86" y="1818"/>
                  </a:lnTo>
                  <a:lnTo>
                    <a:pt x="101" y="1833"/>
                  </a:lnTo>
                  <a:lnTo>
                    <a:pt x="119" y="1847"/>
                  </a:lnTo>
                  <a:lnTo>
                    <a:pt x="136" y="1858"/>
                  </a:lnTo>
                  <a:lnTo>
                    <a:pt x="155" y="1865"/>
                  </a:lnTo>
                  <a:lnTo>
                    <a:pt x="174" y="1870"/>
                  </a:lnTo>
                  <a:lnTo>
                    <a:pt x="194" y="1871"/>
                  </a:lnTo>
                  <a:lnTo>
                    <a:pt x="1680" y="1871"/>
                  </a:lnTo>
                  <a:lnTo>
                    <a:pt x="1699" y="1870"/>
                  </a:lnTo>
                  <a:lnTo>
                    <a:pt x="1719" y="1865"/>
                  </a:lnTo>
                  <a:lnTo>
                    <a:pt x="1737" y="1858"/>
                  </a:lnTo>
                  <a:lnTo>
                    <a:pt x="1755" y="1847"/>
                  </a:lnTo>
                  <a:lnTo>
                    <a:pt x="1772" y="1833"/>
                  </a:lnTo>
                  <a:lnTo>
                    <a:pt x="1788" y="1818"/>
                  </a:lnTo>
                  <a:lnTo>
                    <a:pt x="1803" y="1800"/>
                  </a:lnTo>
                  <a:lnTo>
                    <a:pt x="1817" y="1780"/>
                  </a:lnTo>
                  <a:lnTo>
                    <a:pt x="1829" y="1759"/>
                  </a:lnTo>
                  <a:lnTo>
                    <a:pt x="1841" y="1734"/>
                  </a:lnTo>
                  <a:lnTo>
                    <a:pt x="1850" y="1709"/>
                  </a:lnTo>
                  <a:lnTo>
                    <a:pt x="1858" y="1681"/>
                  </a:lnTo>
                  <a:lnTo>
                    <a:pt x="1865" y="1653"/>
                  </a:lnTo>
                  <a:lnTo>
                    <a:pt x="1869" y="1623"/>
                  </a:lnTo>
                  <a:lnTo>
                    <a:pt x="1872" y="1592"/>
                  </a:lnTo>
                  <a:lnTo>
                    <a:pt x="1874" y="1560"/>
                  </a:lnTo>
                  <a:lnTo>
                    <a:pt x="1874" y="311"/>
                  </a:lnTo>
                  <a:lnTo>
                    <a:pt x="1872" y="280"/>
                  </a:lnTo>
                  <a:lnTo>
                    <a:pt x="1869" y="248"/>
                  </a:lnTo>
                  <a:lnTo>
                    <a:pt x="1865" y="218"/>
                  </a:lnTo>
                  <a:lnTo>
                    <a:pt x="1858" y="190"/>
                  </a:lnTo>
                  <a:lnTo>
                    <a:pt x="1850" y="162"/>
                  </a:lnTo>
                  <a:lnTo>
                    <a:pt x="1841" y="137"/>
                  </a:lnTo>
                  <a:lnTo>
                    <a:pt x="1829" y="112"/>
                  </a:lnTo>
                  <a:lnTo>
                    <a:pt x="1817" y="91"/>
                  </a:lnTo>
                  <a:lnTo>
                    <a:pt x="1803" y="71"/>
                  </a:lnTo>
                  <a:lnTo>
                    <a:pt x="1788" y="53"/>
                  </a:lnTo>
                  <a:lnTo>
                    <a:pt x="1772" y="38"/>
                  </a:lnTo>
                  <a:lnTo>
                    <a:pt x="1755" y="25"/>
                  </a:lnTo>
                  <a:lnTo>
                    <a:pt x="1737" y="13"/>
                  </a:lnTo>
                  <a:lnTo>
                    <a:pt x="1719" y="6"/>
                  </a:lnTo>
                  <a:lnTo>
                    <a:pt x="1699" y="1"/>
                  </a:lnTo>
                  <a:lnTo>
                    <a:pt x="1680" y="0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8" name="Rectangle 22"/>
            <p:cNvSpPr>
              <a:spLocks noChangeArrowheads="1"/>
            </p:cNvSpPr>
            <p:nvPr/>
          </p:nvSpPr>
          <p:spPr bwMode="auto">
            <a:xfrm>
              <a:off x="4322401" y="4627306"/>
              <a:ext cx="956263" cy="280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27720" rIns="91440" bIns="27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補装具</a:t>
              </a:r>
              <a:endParaRPr kumimoji="1" lang="ja-JP" altLang="ja-JP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</p:grpSp>
      <p:grpSp>
        <p:nvGrpSpPr>
          <p:cNvPr id="63" name="グループ化 62"/>
          <p:cNvGrpSpPr/>
          <p:nvPr/>
        </p:nvGrpSpPr>
        <p:grpSpPr>
          <a:xfrm>
            <a:off x="3668966" y="1803533"/>
            <a:ext cx="2669247" cy="1513140"/>
            <a:chOff x="4069623" y="1835236"/>
            <a:chExt cx="2579455" cy="1261448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093006" y="1937220"/>
              <a:ext cx="2376264" cy="1159464"/>
            </a:xfrm>
            <a:custGeom>
              <a:avLst/>
              <a:gdLst>
                <a:gd name="T0" fmla="*/ 174 w 1874"/>
                <a:gd name="T1" fmla="*/ 1 h 1871"/>
                <a:gd name="T2" fmla="*/ 136 w 1874"/>
                <a:gd name="T3" fmla="*/ 13 h 1871"/>
                <a:gd name="T4" fmla="*/ 101 w 1874"/>
                <a:gd name="T5" fmla="*/ 38 h 1871"/>
                <a:gd name="T6" fmla="*/ 70 w 1874"/>
                <a:gd name="T7" fmla="*/ 71 h 1871"/>
                <a:gd name="T8" fmla="*/ 44 w 1874"/>
                <a:gd name="T9" fmla="*/ 112 h 1871"/>
                <a:gd name="T10" fmla="*/ 24 w 1874"/>
                <a:gd name="T11" fmla="*/ 162 h 1871"/>
                <a:gd name="T12" fmla="*/ 8 w 1874"/>
                <a:gd name="T13" fmla="*/ 218 h 1871"/>
                <a:gd name="T14" fmla="*/ 1 w 1874"/>
                <a:gd name="T15" fmla="*/ 280 h 1871"/>
                <a:gd name="T16" fmla="*/ 0 w 1874"/>
                <a:gd name="T17" fmla="*/ 1560 h 1871"/>
                <a:gd name="T18" fmla="*/ 4 w 1874"/>
                <a:gd name="T19" fmla="*/ 1623 h 1871"/>
                <a:gd name="T20" fmla="*/ 15 w 1874"/>
                <a:gd name="T21" fmla="*/ 1681 h 1871"/>
                <a:gd name="T22" fmla="*/ 33 w 1874"/>
                <a:gd name="T23" fmla="*/ 1734 h 1871"/>
                <a:gd name="T24" fmla="*/ 57 w 1874"/>
                <a:gd name="T25" fmla="*/ 1780 h 1871"/>
                <a:gd name="T26" fmla="*/ 86 w 1874"/>
                <a:gd name="T27" fmla="*/ 1818 h 1871"/>
                <a:gd name="T28" fmla="*/ 119 w 1874"/>
                <a:gd name="T29" fmla="*/ 1847 h 1871"/>
                <a:gd name="T30" fmla="*/ 155 w 1874"/>
                <a:gd name="T31" fmla="*/ 1865 h 1871"/>
                <a:gd name="T32" fmla="*/ 194 w 1874"/>
                <a:gd name="T33" fmla="*/ 1871 h 1871"/>
                <a:gd name="T34" fmla="*/ 1699 w 1874"/>
                <a:gd name="T35" fmla="*/ 1870 h 1871"/>
                <a:gd name="T36" fmla="*/ 1737 w 1874"/>
                <a:gd name="T37" fmla="*/ 1858 h 1871"/>
                <a:gd name="T38" fmla="*/ 1772 w 1874"/>
                <a:gd name="T39" fmla="*/ 1833 h 1871"/>
                <a:gd name="T40" fmla="*/ 1803 w 1874"/>
                <a:gd name="T41" fmla="*/ 1800 h 1871"/>
                <a:gd name="T42" fmla="*/ 1829 w 1874"/>
                <a:gd name="T43" fmla="*/ 1759 h 1871"/>
                <a:gd name="T44" fmla="*/ 1850 w 1874"/>
                <a:gd name="T45" fmla="*/ 1709 h 1871"/>
                <a:gd name="T46" fmla="*/ 1865 w 1874"/>
                <a:gd name="T47" fmla="*/ 1653 h 1871"/>
                <a:gd name="T48" fmla="*/ 1872 w 1874"/>
                <a:gd name="T49" fmla="*/ 1592 h 1871"/>
                <a:gd name="T50" fmla="*/ 1874 w 1874"/>
                <a:gd name="T51" fmla="*/ 311 h 1871"/>
                <a:gd name="T52" fmla="*/ 1869 w 1874"/>
                <a:gd name="T53" fmla="*/ 248 h 1871"/>
                <a:gd name="T54" fmla="*/ 1858 w 1874"/>
                <a:gd name="T55" fmla="*/ 190 h 1871"/>
                <a:gd name="T56" fmla="*/ 1841 w 1874"/>
                <a:gd name="T57" fmla="*/ 137 h 1871"/>
                <a:gd name="T58" fmla="*/ 1817 w 1874"/>
                <a:gd name="T59" fmla="*/ 91 h 1871"/>
                <a:gd name="T60" fmla="*/ 1788 w 1874"/>
                <a:gd name="T61" fmla="*/ 53 h 1871"/>
                <a:gd name="T62" fmla="*/ 1755 w 1874"/>
                <a:gd name="T63" fmla="*/ 25 h 1871"/>
                <a:gd name="T64" fmla="*/ 1719 w 1874"/>
                <a:gd name="T65" fmla="*/ 6 h 1871"/>
                <a:gd name="T66" fmla="*/ 1680 w 1874"/>
                <a:gd name="T67" fmla="*/ 0 h 1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74" h="1871">
                  <a:moveTo>
                    <a:pt x="194" y="0"/>
                  </a:moveTo>
                  <a:lnTo>
                    <a:pt x="174" y="1"/>
                  </a:lnTo>
                  <a:lnTo>
                    <a:pt x="155" y="6"/>
                  </a:lnTo>
                  <a:lnTo>
                    <a:pt x="136" y="13"/>
                  </a:lnTo>
                  <a:lnTo>
                    <a:pt x="119" y="25"/>
                  </a:lnTo>
                  <a:lnTo>
                    <a:pt x="101" y="38"/>
                  </a:lnTo>
                  <a:lnTo>
                    <a:pt x="86" y="53"/>
                  </a:lnTo>
                  <a:lnTo>
                    <a:pt x="70" y="71"/>
                  </a:lnTo>
                  <a:lnTo>
                    <a:pt x="57" y="91"/>
                  </a:lnTo>
                  <a:lnTo>
                    <a:pt x="44" y="112"/>
                  </a:lnTo>
                  <a:lnTo>
                    <a:pt x="33" y="137"/>
                  </a:lnTo>
                  <a:lnTo>
                    <a:pt x="24" y="162"/>
                  </a:lnTo>
                  <a:lnTo>
                    <a:pt x="15" y="190"/>
                  </a:lnTo>
                  <a:lnTo>
                    <a:pt x="8" y="218"/>
                  </a:lnTo>
                  <a:lnTo>
                    <a:pt x="4" y="248"/>
                  </a:lnTo>
                  <a:lnTo>
                    <a:pt x="1" y="280"/>
                  </a:lnTo>
                  <a:lnTo>
                    <a:pt x="0" y="311"/>
                  </a:lnTo>
                  <a:lnTo>
                    <a:pt x="0" y="1560"/>
                  </a:lnTo>
                  <a:lnTo>
                    <a:pt x="1" y="1592"/>
                  </a:lnTo>
                  <a:lnTo>
                    <a:pt x="4" y="1623"/>
                  </a:lnTo>
                  <a:lnTo>
                    <a:pt x="8" y="1653"/>
                  </a:lnTo>
                  <a:lnTo>
                    <a:pt x="15" y="1681"/>
                  </a:lnTo>
                  <a:lnTo>
                    <a:pt x="24" y="1709"/>
                  </a:lnTo>
                  <a:lnTo>
                    <a:pt x="33" y="1734"/>
                  </a:lnTo>
                  <a:lnTo>
                    <a:pt x="44" y="1759"/>
                  </a:lnTo>
                  <a:lnTo>
                    <a:pt x="57" y="1780"/>
                  </a:lnTo>
                  <a:lnTo>
                    <a:pt x="70" y="1800"/>
                  </a:lnTo>
                  <a:lnTo>
                    <a:pt x="86" y="1818"/>
                  </a:lnTo>
                  <a:lnTo>
                    <a:pt x="101" y="1833"/>
                  </a:lnTo>
                  <a:lnTo>
                    <a:pt x="119" y="1847"/>
                  </a:lnTo>
                  <a:lnTo>
                    <a:pt x="136" y="1858"/>
                  </a:lnTo>
                  <a:lnTo>
                    <a:pt x="155" y="1865"/>
                  </a:lnTo>
                  <a:lnTo>
                    <a:pt x="174" y="1870"/>
                  </a:lnTo>
                  <a:lnTo>
                    <a:pt x="194" y="1871"/>
                  </a:lnTo>
                  <a:lnTo>
                    <a:pt x="1680" y="1871"/>
                  </a:lnTo>
                  <a:lnTo>
                    <a:pt x="1699" y="1870"/>
                  </a:lnTo>
                  <a:lnTo>
                    <a:pt x="1719" y="1865"/>
                  </a:lnTo>
                  <a:lnTo>
                    <a:pt x="1737" y="1858"/>
                  </a:lnTo>
                  <a:lnTo>
                    <a:pt x="1755" y="1847"/>
                  </a:lnTo>
                  <a:lnTo>
                    <a:pt x="1772" y="1833"/>
                  </a:lnTo>
                  <a:lnTo>
                    <a:pt x="1788" y="1818"/>
                  </a:lnTo>
                  <a:lnTo>
                    <a:pt x="1803" y="1800"/>
                  </a:lnTo>
                  <a:lnTo>
                    <a:pt x="1817" y="1780"/>
                  </a:lnTo>
                  <a:lnTo>
                    <a:pt x="1829" y="1759"/>
                  </a:lnTo>
                  <a:lnTo>
                    <a:pt x="1841" y="1734"/>
                  </a:lnTo>
                  <a:lnTo>
                    <a:pt x="1850" y="1709"/>
                  </a:lnTo>
                  <a:lnTo>
                    <a:pt x="1858" y="1681"/>
                  </a:lnTo>
                  <a:lnTo>
                    <a:pt x="1865" y="1653"/>
                  </a:lnTo>
                  <a:lnTo>
                    <a:pt x="1869" y="1623"/>
                  </a:lnTo>
                  <a:lnTo>
                    <a:pt x="1872" y="1592"/>
                  </a:lnTo>
                  <a:lnTo>
                    <a:pt x="1874" y="1560"/>
                  </a:lnTo>
                  <a:lnTo>
                    <a:pt x="1874" y="311"/>
                  </a:lnTo>
                  <a:lnTo>
                    <a:pt x="1872" y="280"/>
                  </a:lnTo>
                  <a:lnTo>
                    <a:pt x="1869" y="248"/>
                  </a:lnTo>
                  <a:lnTo>
                    <a:pt x="1865" y="218"/>
                  </a:lnTo>
                  <a:lnTo>
                    <a:pt x="1858" y="190"/>
                  </a:lnTo>
                  <a:lnTo>
                    <a:pt x="1850" y="162"/>
                  </a:lnTo>
                  <a:lnTo>
                    <a:pt x="1841" y="137"/>
                  </a:lnTo>
                  <a:lnTo>
                    <a:pt x="1829" y="112"/>
                  </a:lnTo>
                  <a:lnTo>
                    <a:pt x="1817" y="91"/>
                  </a:lnTo>
                  <a:lnTo>
                    <a:pt x="1803" y="71"/>
                  </a:lnTo>
                  <a:lnTo>
                    <a:pt x="1788" y="53"/>
                  </a:lnTo>
                  <a:lnTo>
                    <a:pt x="1772" y="38"/>
                  </a:lnTo>
                  <a:lnTo>
                    <a:pt x="1755" y="25"/>
                  </a:lnTo>
                  <a:lnTo>
                    <a:pt x="1737" y="13"/>
                  </a:lnTo>
                  <a:lnTo>
                    <a:pt x="1719" y="6"/>
                  </a:lnTo>
                  <a:lnTo>
                    <a:pt x="1699" y="1"/>
                  </a:lnTo>
                  <a:lnTo>
                    <a:pt x="1680" y="0"/>
                  </a:lnTo>
                  <a:lnTo>
                    <a:pt x="194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9" name="Text Box 31"/>
            <p:cNvSpPr txBox="1">
              <a:spLocks noChangeArrowheads="1"/>
            </p:cNvSpPr>
            <p:nvPr/>
          </p:nvSpPr>
          <p:spPr bwMode="auto">
            <a:xfrm>
              <a:off x="4069623" y="2081236"/>
              <a:ext cx="2579455" cy="83276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29" tIns="45716" rIns="91429" bIns="4571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・自立訓練（機能訓練・生活訓練）</a:t>
              </a:r>
              <a:endParaRPr kumimoji="1" lang="en-US" altLang="ja-JP" sz="1000" b="0" i="0" u="none" strike="noStrike" cap="none" normalizeH="0" baseline="0" dirty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・就労選択支援（</a:t>
              </a:r>
              <a:r>
                <a:rPr lang="en-US" altLang="ja-JP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※</a:t>
              </a:r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令和７年</a:t>
              </a:r>
              <a:r>
                <a:rPr lang="en-US" altLang="ja-JP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10</a:t>
              </a:r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月以降）</a:t>
              </a:r>
              <a:endParaRPr kumimoji="1" lang="ja-JP" altLang="ja-JP" sz="1000" b="0" i="0" u="none" strike="noStrike" cap="none" normalizeH="0" baseline="0" dirty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・就労移行支援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・就労継続支援</a:t>
              </a:r>
              <a:r>
                <a:rPr kumimoji="1" lang="ja-JP" altLang="en-US" sz="1000" b="0" i="0" u="none" strike="noStrike" cap="none" normalizeH="0" baseline="0" dirty="0">
                  <a:ln>
                    <a:noFill/>
                  </a:ln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（</a:t>
              </a:r>
              <a:r>
                <a:rPr kumimoji="1" lang="en-US" altLang="ja-JP" sz="1000" b="0" i="0" u="none" strike="noStrike" cap="none" normalizeH="0" baseline="0" dirty="0">
                  <a:ln>
                    <a:noFill/>
                  </a:ln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A</a:t>
              </a:r>
              <a:r>
                <a:rPr kumimoji="1" lang="ja-JP" altLang="en-US" sz="1000" b="0" i="0" u="none" strike="noStrike" cap="none" normalizeH="0" baseline="0" dirty="0">
                  <a:ln>
                    <a:noFill/>
                  </a:ln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型、</a:t>
              </a:r>
              <a:r>
                <a:rPr kumimoji="1" lang="en-US" altLang="ja-JP" sz="1000" b="0" i="0" u="none" strike="noStrike" cap="none" normalizeH="0" baseline="0" dirty="0">
                  <a:ln>
                    <a:noFill/>
                  </a:ln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B</a:t>
              </a:r>
              <a:r>
                <a:rPr kumimoji="1" lang="ja-JP" altLang="en-US" sz="1000" b="0" i="0" u="none" strike="noStrike" cap="none" normalizeH="0" baseline="0" dirty="0">
                  <a:ln>
                    <a:noFill/>
                  </a:ln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型）</a:t>
              </a:r>
              <a:endParaRPr kumimoji="1" lang="en-US" altLang="ja-JP" sz="1000" b="0" i="0" u="none" strike="noStrike" cap="none" normalizeH="0" baseline="0" dirty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・就労定着支援</a:t>
              </a:r>
              <a:endPara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・自立生活援助</a:t>
              </a:r>
              <a:endParaRPr kumimoji="1" lang="en-US" altLang="ja-JP" sz="1000" b="0" i="0" u="none" strike="noStrike" cap="none" normalizeH="0" baseline="0" dirty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・共同生活援助（グループホーム）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000" b="0" i="0" u="none" strike="noStrike" cap="none" normalizeH="0" baseline="0" dirty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  <p:sp>
          <p:nvSpPr>
            <p:cNvPr id="31" name="Rectangle 19"/>
            <p:cNvSpPr>
              <a:spLocks noChangeArrowheads="1"/>
            </p:cNvSpPr>
            <p:nvPr/>
          </p:nvSpPr>
          <p:spPr bwMode="auto">
            <a:xfrm>
              <a:off x="4694580" y="1835236"/>
              <a:ext cx="1133517" cy="224379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24120" rIns="91440" bIns="241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ゴシック" pitchFamily="49" charset="-128"/>
                </a:rPr>
                <a:t>訓練等給付</a:t>
              </a:r>
              <a:endParaRPr kumimoji="1" lang="ja-JP" altLang="ja-JP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3745577" y="3512571"/>
            <a:ext cx="1987679" cy="864365"/>
            <a:chOff x="3789040" y="3296816"/>
            <a:chExt cx="1987679" cy="864365"/>
          </a:xfrm>
        </p:grpSpPr>
        <p:sp>
          <p:nvSpPr>
            <p:cNvPr id="30" name="Freeform 20"/>
            <p:cNvSpPr>
              <a:spLocks/>
            </p:cNvSpPr>
            <p:nvPr/>
          </p:nvSpPr>
          <p:spPr bwMode="auto">
            <a:xfrm>
              <a:off x="3819921" y="3482031"/>
              <a:ext cx="1956798" cy="679150"/>
            </a:xfrm>
            <a:custGeom>
              <a:avLst/>
              <a:gdLst>
                <a:gd name="T0" fmla="*/ 174 w 1874"/>
                <a:gd name="T1" fmla="*/ 1 h 1871"/>
                <a:gd name="T2" fmla="*/ 136 w 1874"/>
                <a:gd name="T3" fmla="*/ 13 h 1871"/>
                <a:gd name="T4" fmla="*/ 101 w 1874"/>
                <a:gd name="T5" fmla="*/ 38 h 1871"/>
                <a:gd name="T6" fmla="*/ 70 w 1874"/>
                <a:gd name="T7" fmla="*/ 71 h 1871"/>
                <a:gd name="T8" fmla="*/ 44 w 1874"/>
                <a:gd name="T9" fmla="*/ 112 h 1871"/>
                <a:gd name="T10" fmla="*/ 24 w 1874"/>
                <a:gd name="T11" fmla="*/ 162 h 1871"/>
                <a:gd name="T12" fmla="*/ 8 w 1874"/>
                <a:gd name="T13" fmla="*/ 218 h 1871"/>
                <a:gd name="T14" fmla="*/ 1 w 1874"/>
                <a:gd name="T15" fmla="*/ 280 h 1871"/>
                <a:gd name="T16" fmla="*/ 0 w 1874"/>
                <a:gd name="T17" fmla="*/ 1560 h 1871"/>
                <a:gd name="T18" fmla="*/ 4 w 1874"/>
                <a:gd name="T19" fmla="*/ 1623 h 1871"/>
                <a:gd name="T20" fmla="*/ 15 w 1874"/>
                <a:gd name="T21" fmla="*/ 1681 h 1871"/>
                <a:gd name="T22" fmla="*/ 33 w 1874"/>
                <a:gd name="T23" fmla="*/ 1734 h 1871"/>
                <a:gd name="T24" fmla="*/ 57 w 1874"/>
                <a:gd name="T25" fmla="*/ 1780 h 1871"/>
                <a:gd name="T26" fmla="*/ 86 w 1874"/>
                <a:gd name="T27" fmla="*/ 1818 h 1871"/>
                <a:gd name="T28" fmla="*/ 119 w 1874"/>
                <a:gd name="T29" fmla="*/ 1847 h 1871"/>
                <a:gd name="T30" fmla="*/ 155 w 1874"/>
                <a:gd name="T31" fmla="*/ 1865 h 1871"/>
                <a:gd name="T32" fmla="*/ 194 w 1874"/>
                <a:gd name="T33" fmla="*/ 1871 h 1871"/>
                <a:gd name="T34" fmla="*/ 1699 w 1874"/>
                <a:gd name="T35" fmla="*/ 1870 h 1871"/>
                <a:gd name="T36" fmla="*/ 1737 w 1874"/>
                <a:gd name="T37" fmla="*/ 1858 h 1871"/>
                <a:gd name="T38" fmla="*/ 1772 w 1874"/>
                <a:gd name="T39" fmla="*/ 1833 h 1871"/>
                <a:gd name="T40" fmla="*/ 1803 w 1874"/>
                <a:gd name="T41" fmla="*/ 1800 h 1871"/>
                <a:gd name="T42" fmla="*/ 1829 w 1874"/>
                <a:gd name="T43" fmla="*/ 1759 h 1871"/>
                <a:gd name="T44" fmla="*/ 1850 w 1874"/>
                <a:gd name="T45" fmla="*/ 1709 h 1871"/>
                <a:gd name="T46" fmla="*/ 1865 w 1874"/>
                <a:gd name="T47" fmla="*/ 1653 h 1871"/>
                <a:gd name="T48" fmla="*/ 1872 w 1874"/>
                <a:gd name="T49" fmla="*/ 1592 h 1871"/>
                <a:gd name="T50" fmla="*/ 1874 w 1874"/>
                <a:gd name="T51" fmla="*/ 311 h 1871"/>
                <a:gd name="T52" fmla="*/ 1869 w 1874"/>
                <a:gd name="T53" fmla="*/ 248 h 1871"/>
                <a:gd name="T54" fmla="*/ 1858 w 1874"/>
                <a:gd name="T55" fmla="*/ 190 h 1871"/>
                <a:gd name="T56" fmla="*/ 1841 w 1874"/>
                <a:gd name="T57" fmla="*/ 137 h 1871"/>
                <a:gd name="T58" fmla="*/ 1817 w 1874"/>
                <a:gd name="T59" fmla="*/ 91 h 1871"/>
                <a:gd name="T60" fmla="*/ 1788 w 1874"/>
                <a:gd name="T61" fmla="*/ 53 h 1871"/>
                <a:gd name="T62" fmla="*/ 1755 w 1874"/>
                <a:gd name="T63" fmla="*/ 25 h 1871"/>
                <a:gd name="T64" fmla="*/ 1719 w 1874"/>
                <a:gd name="T65" fmla="*/ 6 h 1871"/>
                <a:gd name="T66" fmla="*/ 1680 w 1874"/>
                <a:gd name="T67" fmla="*/ 0 h 1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74" h="1871">
                  <a:moveTo>
                    <a:pt x="194" y="0"/>
                  </a:moveTo>
                  <a:lnTo>
                    <a:pt x="174" y="1"/>
                  </a:lnTo>
                  <a:lnTo>
                    <a:pt x="155" y="6"/>
                  </a:lnTo>
                  <a:lnTo>
                    <a:pt x="136" y="13"/>
                  </a:lnTo>
                  <a:lnTo>
                    <a:pt x="119" y="25"/>
                  </a:lnTo>
                  <a:lnTo>
                    <a:pt x="101" y="38"/>
                  </a:lnTo>
                  <a:lnTo>
                    <a:pt x="86" y="53"/>
                  </a:lnTo>
                  <a:lnTo>
                    <a:pt x="70" y="71"/>
                  </a:lnTo>
                  <a:lnTo>
                    <a:pt x="57" y="91"/>
                  </a:lnTo>
                  <a:lnTo>
                    <a:pt x="44" y="112"/>
                  </a:lnTo>
                  <a:lnTo>
                    <a:pt x="33" y="137"/>
                  </a:lnTo>
                  <a:lnTo>
                    <a:pt x="24" y="162"/>
                  </a:lnTo>
                  <a:lnTo>
                    <a:pt x="15" y="190"/>
                  </a:lnTo>
                  <a:lnTo>
                    <a:pt x="8" y="218"/>
                  </a:lnTo>
                  <a:lnTo>
                    <a:pt x="4" y="248"/>
                  </a:lnTo>
                  <a:lnTo>
                    <a:pt x="1" y="280"/>
                  </a:lnTo>
                  <a:lnTo>
                    <a:pt x="0" y="311"/>
                  </a:lnTo>
                  <a:lnTo>
                    <a:pt x="0" y="1560"/>
                  </a:lnTo>
                  <a:lnTo>
                    <a:pt x="1" y="1592"/>
                  </a:lnTo>
                  <a:lnTo>
                    <a:pt x="4" y="1623"/>
                  </a:lnTo>
                  <a:lnTo>
                    <a:pt x="8" y="1653"/>
                  </a:lnTo>
                  <a:lnTo>
                    <a:pt x="15" y="1681"/>
                  </a:lnTo>
                  <a:lnTo>
                    <a:pt x="24" y="1709"/>
                  </a:lnTo>
                  <a:lnTo>
                    <a:pt x="33" y="1734"/>
                  </a:lnTo>
                  <a:lnTo>
                    <a:pt x="44" y="1759"/>
                  </a:lnTo>
                  <a:lnTo>
                    <a:pt x="57" y="1780"/>
                  </a:lnTo>
                  <a:lnTo>
                    <a:pt x="70" y="1800"/>
                  </a:lnTo>
                  <a:lnTo>
                    <a:pt x="86" y="1818"/>
                  </a:lnTo>
                  <a:lnTo>
                    <a:pt x="101" y="1833"/>
                  </a:lnTo>
                  <a:lnTo>
                    <a:pt x="119" y="1847"/>
                  </a:lnTo>
                  <a:lnTo>
                    <a:pt x="136" y="1858"/>
                  </a:lnTo>
                  <a:lnTo>
                    <a:pt x="155" y="1865"/>
                  </a:lnTo>
                  <a:lnTo>
                    <a:pt x="174" y="1870"/>
                  </a:lnTo>
                  <a:lnTo>
                    <a:pt x="194" y="1871"/>
                  </a:lnTo>
                  <a:lnTo>
                    <a:pt x="1680" y="1871"/>
                  </a:lnTo>
                  <a:lnTo>
                    <a:pt x="1699" y="1870"/>
                  </a:lnTo>
                  <a:lnTo>
                    <a:pt x="1719" y="1865"/>
                  </a:lnTo>
                  <a:lnTo>
                    <a:pt x="1737" y="1858"/>
                  </a:lnTo>
                  <a:lnTo>
                    <a:pt x="1755" y="1847"/>
                  </a:lnTo>
                  <a:lnTo>
                    <a:pt x="1772" y="1833"/>
                  </a:lnTo>
                  <a:lnTo>
                    <a:pt x="1788" y="1818"/>
                  </a:lnTo>
                  <a:lnTo>
                    <a:pt x="1803" y="1800"/>
                  </a:lnTo>
                  <a:lnTo>
                    <a:pt x="1817" y="1780"/>
                  </a:lnTo>
                  <a:lnTo>
                    <a:pt x="1829" y="1759"/>
                  </a:lnTo>
                  <a:lnTo>
                    <a:pt x="1841" y="1734"/>
                  </a:lnTo>
                  <a:lnTo>
                    <a:pt x="1850" y="1709"/>
                  </a:lnTo>
                  <a:lnTo>
                    <a:pt x="1858" y="1681"/>
                  </a:lnTo>
                  <a:lnTo>
                    <a:pt x="1865" y="1653"/>
                  </a:lnTo>
                  <a:lnTo>
                    <a:pt x="1869" y="1623"/>
                  </a:lnTo>
                  <a:lnTo>
                    <a:pt x="1872" y="1592"/>
                  </a:lnTo>
                  <a:lnTo>
                    <a:pt x="1874" y="1560"/>
                  </a:lnTo>
                  <a:lnTo>
                    <a:pt x="1874" y="311"/>
                  </a:lnTo>
                  <a:lnTo>
                    <a:pt x="1872" y="280"/>
                  </a:lnTo>
                  <a:lnTo>
                    <a:pt x="1869" y="248"/>
                  </a:lnTo>
                  <a:lnTo>
                    <a:pt x="1865" y="218"/>
                  </a:lnTo>
                  <a:lnTo>
                    <a:pt x="1858" y="190"/>
                  </a:lnTo>
                  <a:lnTo>
                    <a:pt x="1850" y="162"/>
                  </a:lnTo>
                  <a:lnTo>
                    <a:pt x="1841" y="137"/>
                  </a:lnTo>
                  <a:lnTo>
                    <a:pt x="1829" y="112"/>
                  </a:lnTo>
                  <a:lnTo>
                    <a:pt x="1817" y="91"/>
                  </a:lnTo>
                  <a:lnTo>
                    <a:pt x="1803" y="71"/>
                  </a:lnTo>
                  <a:lnTo>
                    <a:pt x="1788" y="53"/>
                  </a:lnTo>
                  <a:lnTo>
                    <a:pt x="1772" y="38"/>
                  </a:lnTo>
                  <a:lnTo>
                    <a:pt x="1755" y="25"/>
                  </a:lnTo>
                  <a:lnTo>
                    <a:pt x="1737" y="13"/>
                  </a:lnTo>
                  <a:lnTo>
                    <a:pt x="1719" y="6"/>
                  </a:lnTo>
                  <a:lnTo>
                    <a:pt x="1699" y="1"/>
                  </a:lnTo>
                  <a:lnTo>
                    <a:pt x="1680" y="0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3789040" y="3553473"/>
              <a:ext cx="1593772" cy="607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29" tIns="45716" rIns="91429" bIns="4571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・更生医療</a:t>
              </a:r>
              <a:endParaRPr kumimoji="1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・育成医療</a:t>
              </a:r>
              <a:endParaRPr kumimoji="1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・精神通院医療</a:t>
              </a:r>
            </a:p>
          </p:txBody>
        </p:sp>
        <p:sp>
          <p:nvSpPr>
            <p:cNvPr id="33" name="Rectangle 17"/>
            <p:cNvSpPr>
              <a:spLocks noChangeArrowheads="1"/>
            </p:cNvSpPr>
            <p:nvPr/>
          </p:nvSpPr>
          <p:spPr bwMode="auto">
            <a:xfrm>
              <a:off x="4053451" y="3296816"/>
              <a:ext cx="1467600" cy="280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24120" rIns="91440" bIns="241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自立支援医療</a:t>
              </a:r>
              <a:endParaRPr kumimoji="1" lang="ja-JP" altLang="ja-JP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</p:grpSp>
      <p:grpSp>
        <p:nvGrpSpPr>
          <p:cNvPr id="72" name="グループ化 71"/>
          <p:cNvGrpSpPr/>
          <p:nvPr/>
        </p:nvGrpSpPr>
        <p:grpSpPr>
          <a:xfrm>
            <a:off x="908720" y="4264586"/>
            <a:ext cx="1972293" cy="832430"/>
            <a:chOff x="955206" y="4264586"/>
            <a:chExt cx="1972293" cy="832430"/>
          </a:xfrm>
        </p:grpSpPr>
        <p:sp>
          <p:nvSpPr>
            <p:cNvPr id="34" name="Freeform 16"/>
            <p:cNvSpPr>
              <a:spLocks/>
            </p:cNvSpPr>
            <p:nvPr/>
          </p:nvSpPr>
          <p:spPr bwMode="auto">
            <a:xfrm>
              <a:off x="955206" y="4389220"/>
              <a:ext cx="1900077" cy="707796"/>
            </a:xfrm>
            <a:custGeom>
              <a:avLst/>
              <a:gdLst>
                <a:gd name="T0" fmla="*/ 174 w 1874"/>
                <a:gd name="T1" fmla="*/ 1 h 1871"/>
                <a:gd name="T2" fmla="*/ 136 w 1874"/>
                <a:gd name="T3" fmla="*/ 13 h 1871"/>
                <a:gd name="T4" fmla="*/ 101 w 1874"/>
                <a:gd name="T5" fmla="*/ 38 h 1871"/>
                <a:gd name="T6" fmla="*/ 70 w 1874"/>
                <a:gd name="T7" fmla="*/ 71 h 1871"/>
                <a:gd name="T8" fmla="*/ 44 w 1874"/>
                <a:gd name="T9" fmla="*/ 112 h 1871"/>
                <a:gd name="T10" fmla="*/ 24 w 1874"/>
                <a:gd name="T11" fmla="*/ 162 h 1871"/>
                <a:gd name="T12" fmla="*/ 8 w 1874"/>
                <a:gd name="T13" fmla="*/ 218 h 1871"/>
                <a:gd name="T14" fmla="*/ 1 w 1874"/>
                <a:gd name="T15" fmla="*/ 280 h 1871"/>
                <a:gd name="T16" fmla="*/ 0 w 1874"/>
                <a:gd name="T17" fmla="*/ 1560 h 1871"/>
                <a:gd name="T18" fmla="*/ 4 w 1874"/>
                <a:gd name="T19" fmla="*/ 1623 h 1871"/>
                <a:gd name="T20" fmla="*/ 15 w 1874"/>
                <a:gd name="T21" fmla="*/ 1681 h 1871"/>
                <a:gd name="T22" fmla="*/ 33 w 1874"/>
                <a:gd name="T23" fmla="*/ 1734 h 1871"/>
                <a:gd name="T24" fmla="*/ 57 w 1874"/>
                <a:gd name="T25" fmla="*/ 1780 h 1871"/>
                <a:gd name="T26" fmla="*/ 86 w 1874"/>
                <a:gd name="T27" fmla="*/ 1818 h 1871"/>
                <a:gd name="T28" fmla="*/ 119 w 1874"/>
                <a:gd name="T29" fmla="*/ 1847 h 1871"/>
                <a:gd name="T30" fmla="*/ 155 w 1874"/>
                <a:gd name="T31" fmla="*/ 1865 h 1871"/>
                <a:gd name="T32" fmla="*/ 194 w 1874"/>
                <a:gd name="T33" fmla="*/ 1871 h 1871"/>
                <a:gd name="T34" fmla="*/ 1699 w 1874"/>
                <a:gd name="T35" fmla="*/ 1870 h 1871"/>
                <a:gd name="T36" fmla="*/ 1737 w 1874"/>
                <a:gd name="T37" fmla="*/ 1858 h 1871"/>
                <a:gd name="T38" fmla="*/ 1772 w 1874"/>
                <a:gd name="T39" fmla="*/ 1833 h 1871"/>
                <a:gd name="T40" fmla="*/ 1803 w 1874"/>
                <a:gd name="T41" fmla="*/ 1800 h 1871"/>
                <a:gd name="T42" fmla="*/ 1829 w 1874"/>
                <a:gd name="T43" fmla="*/ 1759 h 1871"/>
                <a:gd name="T44" fmla="*/ 1850 w 1874"/>
                <a:gd name="T45" fmla="*/ 1709 h 1871"/>
                <a:gd name="T46" fmla="*/ 1865 w 1874"/>
                <a:gd name="T47" fmla="*/ 1653 h 1871"/>
                <a:gd name="T48" fmla="*/ 1872 w 1874"/>
                <a:gd name="T49" fmla="*/ 1592 h 1871"/>
                <a:gd name="T50" fmla="*/ 1874 w 1874"/>
                <a:gd name="T51" fmla="*/ 311 h 1871"/>
                <a:gd name="T52" fmla="*/ 1869 w 1874"/>
                <a:gd name="T53" fmla="*/ 248 h 1871"/>
                <a:gd name="T54" fmla="*/ 1858 w 1874"/>
                <a:gd name="T55" fmla="*/ 190 h 1871"/>
                <a:gd name="T56" fmla="*/ 1841 w 1874"/>
                <a:gd name="T57" fmla="*/ 137 h 1871"/>
                <a:gd name="T58" fmla="*/ 1817 w 1874"/>
                <a:gd name="T59" fmla="*/ 91 h 1871"/>
                <a:gd name="T60" fmla="*/ 1788 w 1874"/>
                <a:gd name="T61" fmla="*/ 53 h 1871"/>
                <a:gd name="T62" fmla="*/ 1755 w 1874"/>
                <a:gd name="T63" fmla="*/ 25 h 1871"/>
                <a:gd name="T64" fmla="*/ 1719 w 1874"/>
                <a:gd name="T65" fmla="*/ 6 h 1871"/>
                <a:gd name="T66" fmla="*/ 1680 w 1874"/>
                <a:gd name="T67" fmla="*/ 0 h 1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74" h="1871">
                  <a:moveTo>
                    <a:pt x="194" y="0"/>
                  </a:moveTo>
                  <a:lnTo>
                    <a:pt x="174" y="1"/>
                  </a:lnTo>
                  <a:lnTo>
                    <a:pt x="155" y="6"/>
                  </a:lnTo>
                  <a:lnTo>
                    <a:pt x="136" y="13"/>
                  </a:lnTo>
                  <a:lnTo>
                    <a:pt x="119" y="25"/>
                  </a:lnTo>
                  <a:lnTo>
                    <a:pt x="101" y="38"/>
                  </a:lnTo>
                  <a:lnTo>
                    <a:pt x="86" y="53"/>
                  </a:lnTo>
                  <a:lnTo>
                    <a:pt x="70" y="71"/>
                  </a:lnTo>
                  <a:lnTo>
                    <a:pt x="57" y="91"/>
                  </a:lnTo>
                  <a:lnTo>
                    <a:pt x="44" y="112"/>
                  </a:lnTo>
                  <a:lnTo>
                    <a:pt x="33" y="137"/>
                  </a:lnTo>
                  <a:lnTo>
                    <a:pt x="24" y="162"/>
                  </a:lnTo>
                  <a:lnTo>
                    <a:pt x="15" y="190"/>
                  </a:lnTo>
                  <a:lnTo>
                    <a:pt x="8" y="218"/>
                  </a:lnTo>
                  <a:lnTo>
                    <a:pt x="4" y="248"/>
                  </a:lnTo>
                  <a:lnTo>
                    <a:pt x="1" y="280"/>
                  </a:lnTo>
                  <a:lnTo>
                    <a:pt x="0" y="311"/>
                  </a:lnTo>
                  <a:lnTo>
                    <a:pt x="0" y="1560"/>
                  </a:lnTo>
                  <a:lnTo>
                    <a:pt x="1" y="1592"/>
                  </a:lnTo>
                  <a:lnTo>
                    <a:pt x="4" y="1623"/>
                  </a:lnTo>
                  <a:lnTo>
                    <a:pt x="8" y="1653"/>
                  </a:lnTo>
                  <a:lnTo>
                    <a:pt x="15" y="1681"/>
                  </a:lnTo>
                  <a:lnTo>
                    <a:pt x="24" y="1709"/>
                  </a:lnTo>
                  <a:lnTo>
                    <a:pt x="33" y="1734"/>
                  </a:lnTo>
                  <a:lnTo>
                    <a:pt x="44" y="1759"/>
                  </a:lnTo>
                  <a:lnTo>
                    <a:pt x="57" y="1780"/>
                  </a:lnTo>
                  <a:lnTo>
                    <a:pt x="70" y="1800"/>
                  </a:lnTo>
                  <a:lnTo>
                    <a:pt x="86" y="1818"/>
                  </a:lnTo>
                  <a:lnTo>
                    <a:pt x="101" y="1833"/>
                  </a:lnTo>
                  <a:lnTo>
                    <a:pt x="119" y="1847"/>
                  </a:lnTo>
                  <a:lnTo>
                    <a:pt x="136" y="1858"/>
                  </a:lnTo>
                  <a:lnTo>
                    <a:pt x="155" y="1865"/>
                  </a:lnTo>
                  <a:lnTo>
                    <a:pt x="174" y="1870"/>
                  </a:lnTo>
                  <a:lnTo>
                    <a:pt x="194" y="1871"/>
                  </a:lnTo>
                  <a:lnTo>
                    <a:pt x="1680" y="1871"/>
                  </a:lnTo>
                  <a:lnTo>
                    <a:pt x="1699" y="1870"/>
                  </a:lnTo>
                  <a:lnTo>
                    <a:pt x="1719" y="1865"/>
                  </a:lnTo>
                  <a:lnTo>
                    <a:pt x="1737" y="1858"/>
                  </a:lnTo>
                  <a:lnTo>
                    <a:pt x="1755" y="1847"/>
                  </a:lnTo>
                  <a:lnTo>
                    <a:pt x="1772" y="1833"/>
                  </a:lnTo>
                  <a:lnTo>
                    <a:pt x="1788" y="1818"/>
                  </a:lnTo>
                  <a:lnTo>
                    <a:pt x="1803" y="1800"/>
                  </a:lnTo>
                  <a:lnTo>
                    <a:pt x="1817" y="1780"/>
                  </a:lnTo>
                  <a:lnTo>
                    <a:pt x="1829" y="1759"/>
                  </a:lnTo>
                  <a:lnTo>
                    <a:pt x="1841" y="1734"/>
                  </a:lnTo>
                  <a:lnTo>
                    <a:pt x="1850" y="1709"/>
                  </a:lnTo>
                  <a:lnTo>
                    <a:pt x="1858" y="1681"/>
                  </a:lnTo>
                  <a:lnTo>
                    <a:pt x="1865" y="1653"/>
                  </a:lnTo>
                  <a:lnTo>
                    <a:pt x="1869" y="1623"/>
                  </a:lnTo>
                  <a:lnTo>
                    <a:pt x="1872" y="1592"/>
                  </a:lnTo>
                  <a:lnTo>
                    <a:pt x="1874" y="1560"/>
                  </a:lnTo>
                  <a:lnTo>
                    <a:pt x="1874" y="311"/>
                  </a:lnTo>
                  <a:lnTo>
                    <a:pt x="1872" y="280"/>
                  </a:lnTo>
                  <a:lnTo>
                    <a:pt x="1869" y="248"/>
                  </a:lnTo>
                  <a:lnTo>
                    <a:pt x="1865" y="218"/>
                  </a:lnTo>
                  <a:lnTo>
                    <a:pt x="1858" y="190"/>
                  </a:lnTo>
                  <a:lnTo>
                    <a:pt x="1850" y="162"/>
                  </a:lnTo>
                  <a:lnTo>
                    <a:pt x="1841" y="137"/>
                  </a:lnTo>
                  <a:lnTo>
                    <a:pt x="1829" y="112"/>
                  </a:lnTo>
                  <a:lnTo>
                    <a:pt x="1817" y="91"/>
                  </a:lnTo>
                  <a:lnTo>
                    <a:pt x="1803" y="71"/>
                  </a:lnTo>
                  <a:lnTo>
                    <a:pt x="1788" y="53"/>
                  </a:lnTo>
                  <a:lnTo>
                    <a:pt x="1772" y="38"/>
                  </a:lnTo>
                  <a:lnTo>
                    <a:pt x="1755" y="25"/>
                  </a:lnTo>
                  <a:lnTo>
                    <a:pt x="1737" y="13"/>
                  </a:lnTo>
                  <a:lnTo>
                    <a:pt x="1719" y="6"/>
                  </a:lnTo>
                  <a:lnTo>
                    <a:pt x="1699" y="1"/>
                  </a:lnTo>
                  <a:lnTo>
                    <a:pt x="1680" y="0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5" name="Rectangle 15"/>
            <p:cNvSpPr>
              <a:spLocks noChangeArrowheads="1"/>
            </p:cNvSpPr>
            <p:nvPr/>
          </p:nvSpPr>
          <p:spPr bwMode="auto">
            <a:xfrm>
              <a:off x="1074739" y="4264586"/>
              <a:ext cx="1638044" cy="280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27720" rIns="91440" bIns="27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1" i="0" u="sng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ゴシック" pitchFamily="49" charset="-128"/>
                </a:rPr>
                <a:t>計画相談支援給付</a:t>
              </a:r>
              <a:endParaRPr kumimoji="1" lang="ja-JP" altLang="ja-JP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  <p:sp>
          <p:nvSpPr>
            <p:cNvPr id="36" name="Text Box 14"/>
            <p:cNvSpPr txBox="1">
              <a:spLocks noChangeArrowheads="1"/>
            </p:cNvSpPr>
            <p:nvPr/>
          </p:nvSpPr>
          <p:spPr bwMode="auto">
            <a:xfrm>
              <a:off x="955206" y="4551432"/>
              <a:ext cx="1972293" cy="423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29" tIns="45716" rIns="91429" bIns="4571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・サービス利用支援　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・継続サービス利用支援</a:t>
              </a:r>
            </a:p>
          </p:txBody>
        </p:sp>
      </p:grpSp>
      <p:sp>
        <p:nvSpPr>
          <p:cNvPr id="41" name="Rectangle 9"/>
          <p:cNvSpPr>
            <a:spLocks noChangeArrowheads="1"/>
          </p:cNvSpPr>
          <p:nvPr/>
        </p:nvSpPr>
        <p:spPr bwMode="auto">
          <a:xfrm>
            <a:off x="2557347" y="1532824"/>
            <a:ext cx="1641558" cy="25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24120" rIns="91440" bIns="241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障がい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rPr>
              <a:t>福祉サービス</a:t>
            </a:r>
            <a:endParaRPr kumimoji="1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itchFamily="50" charset="-128"/>
            </a:endParaRPr>
          </a:p>
        </p:txBody>
      </p:sp>
      <p:grpSp>
        <p:nvGrpSpPr>
          <p:cNvPr id="67" name="グループ化 66"/>
          <p:cNvGrpSpPr/>
          <p:nvPr/>
        </p:nvGrpSpPr>
        <p:grpSpPr>
          <a:xfrm>
            <a:off x="696568" y="5823716"/>
            <a:ext cx="2755897" cy="1442989"/>
            <a:chOff x="548680" y="5253600"/>
            <a:chExt cx="2755897" cy="1442989"/>
          </a:xfrm>
        </p:grpSpPr>
        <p:sp>
          <p:nvSpPr>
            <p:cNvPr id="20" name="Freeform 30"/>
            <p:cNvSpPr>
              <a:spLocks/>
            </p:cNvSpPr>
            <p:nvPr/>
          </p:nvSpPr>
          <p:spPr bwMode="auto">
            <a:xfrm>
              <a:off x="548680" y="5380471"/>
              <a:ext cx="2755897" cy="1316118"/>
            </a:xfrm>
            <a:custGeom>
              <a:avLst/>
              <a:gdLst>
                <a:gd name="T0" fmla="*/ 170 w 3205"/>
                <a:gd name="T1" fmla="*/ 1 h 1823"/>
                <a:gd name="T2" fmla="*/ 133 w 3205"/>
                <a:gd name="T3" fmla="*/ 13 h 1823"/>
                <a:gd name="T4" fmla="*/ 99 w 3205"/>
                <a:gd name="T5" fmla="*/ 36 h 1823"/>
                <a:gd name="T6" fmla="*/ 69 w 3205"/>
                <a:gd name="T7" fmla="*/ 69 h 1823"/>
                <a:gd name="T8" fmla="*/ 44 w 3205"/>
                <a:gd name="T9" fmla="*/ 111 h 1823"/>
                <a:gd name="T10" fmla="*/ 23 w 3205"/>
                <a:gd name="T11" fmla="*/ 159 h 1823"/>
                <a:gd name="T12" fmla="*/ 9 w 3205"/>
                <a:gd name="T13" fmla="*/ 213 h 1823"/>
                <a:gd name="T14" fmla="*/ 1 w 3205"/>
                <a:gd name="T15" fmla="*/ 271 h 1823"/>
                <a:gd name="T16" fmla="*/ 0 w 3205"/>
                <a:gd name="T17" fmla="*/ 1519 h 1823"/>
                <a:gd name="T18" fmla="*/ 4 w 3205"/>
                <a:gd name="T19" fmla="*/ 1580 h 1823"/>
                <a:gd name="T20" fmla="*/ 15 w 3205"/>
                <a:gd name="T21" fmla="*/ 1638 h 1823"/>
                <a:gd name="T22" fmla="*/ 32 w 3205"/>
                <a:gd name="T23" fmla="*/ 1689 h 1823"/>
                <a:gd name="T24" fmla="*/ 56 w 3205"/>
                <a:gd name="T25" fmla="*/ 1734 h 1823"/>
                <a:gd name="T26" fmla="*/ 84 w 3205"/>
                <a:gd name="T27" fmla="*/ 1772 h 1823"/>
                <a:gd name="T28" fmla="*/ 116 w 3205"/>
                <a:gd name="T29" fmla="*/ 1800 h 1823"/>
                <a:gd name="T30" fmla="*/ 152 w 3205"/>
                <a:gd name="T31" fmla="*/ 1817 h 1823"/>
                <a:gd name="T32" fmla="*/ 190 w 3205"/>
                <a:gd name="T33" fmla="*/ 1823 h 1823"/>
                <a:gd name="T34" fmla="*/ 3035 w 3205"/>
                <a:gd name="T35" fmla="*/ 1822 h 1823"/>
                <a:gd name="T36" fmla="*/ 3072 w 3205"/>
                <a:gd name="T37" fmla="*/ 1810 h 1823"/>
                <a:gd name="T38" fmla="*/ 3106 w 3205"/>
                <a:gd name="T39" fmla="*/ 1787 h 1823"/>
                <a:gd name="T40" fmla="*/ 3136 w 3205"/>
                <a:gd name="T41" fmla="*/ 1754 h 1823"/>
                <a:gd name="T42" fmla="*/ 3162 w 3205"/>
                <a:gd name="T43" fmla="*/ 1712 h 1823"/>
                <a:gd name="T44" fmla="*/ 3182 w 3205"/>
                <a:gd name="T45" fmla="*/ 1664 h 1823"/>
                <a:gd name="T46" fmla="*/ 3197 w 3205"/>
                <a:gd name="T47" fmla="*/ 1610 h 1823"/>
                <a:gd name="T48" fmla="*/ 3204 w 3205"/>
                <a:gd name="T49" fmla="*/ 1550 h 1823"/>
                <a:gd name="T50" fmla="*/ 3205 w 3205"/>
                <a:gd name="T51" fmla="*/ 303 h 1823"/>
                <a:gd name="T52" fmla="*/ 3201 w 3205"/>
                <a:gd name="T53" fmla="*/ 242 h 1823"/>
                <a:gd name="T54" fmla="*/ 3191 w 3205"/>
                <a:gd name="T55" fmla="*/ 185 h 1823"/>
                <a:gd name="T56" fmla="*/ 3173 w 3205"/>
                <a:gd name="T57" fmla="*/ 134 h 1823"/>
                <a:gd name="T58" fmla="*/ 3149 w 3205"/>
                <a:gd name="T59" fmla="*/ 89 h 1823"/>
                <a:gd name="T60" fmla="*/ 3122 w 3205"/>
                <a:gd name="T61" fmla="*/ 51 h 1823"/>
                <a:gd name="T62" fmla="*/ 3090 w 3205"/>
                <a:gd name="T63" fmla="*/ 23 h 1823"/>
                <a:gd name="T64" fmla="*/ 3053 w 3205"/>
                <a:gd name="T65" fmla="*/ 6 h 1823"/>
                <a:gd name="T66" fmla="*/ 3015 w 3205"/>
                <a:gd name="T67" fmla="*/ 0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205" h="1823">
                  <a:moveTo>
                    <a:pt x="190" y="0"/>
                  </a:moveTo>
                  <a:lnTo>
                    <a:pt x="170" y="1"/>
                  </a:lnTo>
                  <a:lnTo>
                    <a:pt x="152" y="6"/>
                  </a:lnTo>
                  <a:lnTo>
                    <a:pt x="133" y="13"/>
                  </a:lnTo>
                  <a:lnTo>
                    <a:pt x="116" y="23"/>
                  </a:lnTo>
                  <a:lnTo>
                    <a:pt x="99" y="36"/>
                  </a:lnTo>
                  <a:lnTo>
                    <a:pt x="84" y="51"/>
                  </a:lnTo>
                  <a:lnTo>
                    <a:pt x="69" y="69"/>
                  </a:lnTo>
                  <a:lnTo>
                    <a:pt x="56" y="89"/>
                  </a:lnTo>
                  <a:lnTo>
                    <a:pt x="44" y="111"/>
                  </a:lnTo>
                  <a:lnTo>
                    <a:pt x="32" y="134"/>
                  </a:lnTo>
                  <a:lnTo>
                    <a:pt x="23" y="159"/>
                  </a:lnTo>
                  <a:lnTo>
                    <a:pt x="15" y="185"/>
                  </a:lnTo>
                  <a:lnTo>
                    <a:pt x="9" y="213"/>
                  </a:lnTo>
                  <a:lnTo>
                    <a:pt x="4" y="242"/>
                  </a:lnTo>
                  <a:lnTo>
                    <a:pt x="1" y="271"/>
                  </a:lnTo>
                  <a:lnTo>
                    <a:pt x="0" y="303"/>
                  </a:lnTo>
                  <a:lnTo>
                    <a:pt x="0" y="1519"/>
                  </a:lnTo>
                  <a:lnTo>
                    <a:pt x="1" y="1550"/>
                  </a:lnTo>
                  <a:lnTo>
                    <a:pt x="4" y="1580"/>
                  </a:lnTo>
                  <a:lnTo>
                    <a:pt x="9" y="1610"/>
                  </a:lnTo>
                  <a:lnTo>
                    <a:pt x="15" y="1638"/>
                  </a:lnTo>
                  <a:lnTo>
                    <a:pt x="23" y="1664"/>
                  </a:lnTo>
                  <a:lnTo>
                    <a:pt x="32" y="1689"/>
                  </a:lnTo>
                  <a:lnTo>
                    <a:pt x="44" y="1712"/>
                  </a:lnTo>
                  <a:lnTo>
                    <a:pt x="56" y="1734"/>
                  </a:lnTo>
                  <a:lnTo>
                    <a:pt x="69" y="1754"/>
                  </a:lnTo>
                  <a:lnTo>
                    <a:pt x="84" y="1772"/>
                  </a:lnTo>
                  <a:lnTo>
                    <a:pt x="99" y="1787"/>
                  </a:lnTo>
                  <a:lnTo>
                    <a:pt x="116" y="1800"/>
                  </a:lnTo>
                  <a:lnTo>
                    <a:pt x="133" y="1810"/>
                  </a:lnTo>
                  <a:lnTo>
                    <a:pt x="152" y="1817"/>
                  </a:lnTo>
                  <a:lnTo>
                    <a:pt x="170" y="1822"/>
                  </a:lnTo>
                  <a:lnTo>
                    <a:pt x="190" y="1823"/>
                  </a:lnTo>
                  <a:lnTo>
                    <a:pt x="3015" y="1823"/>
                  </a:lnTo>
                  <a:lnTo>
                    <a:pt x="3035" y="1822"/>
                  </a:lnTo>
                  <a:lnTo>
                    <a:pt x="3053" y="1817"/>
                  </a:lnTo>
                  <a:lnTo>
                    <a:pt x="3072" y="1810"/>
                  </a:lnTo>
                  <a:lnTo>
                    <a:pt x="3090" y="1800"/>
                  </a:lnTo>
                  <a:lnTo>
                    <a:pt x="3106" y="1787"/>
                  </a:lnTo>
                  <a:lnTo>
                    <a:pt x="3122" y="1772"/>
                  </a:lnTo>
                  <a:lnTo>
                    <a:pt x="3136" y="1754"/>
                  </a:lnTo>
                  <a:lnTo>
                    <a:pt x="3149" y="1734"/>
                  </a:lnTo>
                  <a:lnTo>
                    <a:pt x="3162" y="1712"/>
                  </a:lnTo>
                  <a:lnTo>
                    <a:pt x="3173" y="1689"/>
                  </a:lnTo>
                  <a:lnTo>
                    <a:pt x="3182" y="1664"/>
                  </a:lnTo>
                  <a:lnTo>
                    <a:pt x="3191" y="1638"/>
                  </a:lnTo>
                  <a:lnTo>
                    <a:pt x="3197" y="1610"/>
                  </a:lnTo>
                  <a:lnTo>
                    <a:pt x="3201" y="1580"/>
                  </a:lnTo>
                  <a:lnTo>
                    <a:pt x="3204" y="1550"/>
                  </a:lnTo>
                  <a:lnTo>
                    <a:pt x="3205" y="1519"/>
                  </a:lnTo>
                  <a:lnTo>
                    <a:pt x="3205" y="303"/>
                  </a:lnTo>
                  <a:lnTo>
                    <a:pt x="3204" y="271"/>
                  </a:lnTo>
                  <a:lnTo>
                    <a:pt x="3201" y="242"/>
                  </a:lnTo>
                  <a:lnTo>
                    <a:pt x="3197" y="213"/>
                  </a:lnTo>
                  <a:lnTo>
                    <a:pt x="3191" y="185"/>
                  </a:lnTo>
                  <a:lnTo>
                    <a:pt x="3182" y="159"/>
                  </a:lnTo>
                  <a:lnTo>
                    <a:pt x="3173" y="134"/>
                  </a:lnTo>
                  <a:lnTo>
                    <a:pt x="3162" y="111"/>
                  </a:lnTo>
                  <a:lnTo>
                    <a:pt x="3149" y="89"/>
                  </a:lnTo>
                  <a:lnTo>
                    <a:pt x="3136" y="69"/>
                  </a:lnTo>
                  <a:lnTo>
                    <a:pt x="3122" y="51"/>
                  </a:lnTo>
                  <a:lnTo>
                    <a:pt x="3106" y="36"/>
                  </a:lnTo>
                  <a:lnTo>
                    <a:pt x="3090" y="23"/>
                  </a:lnTo>
                  <a:lnTo>
                    <a:pt x="3072" y="13"/>
                  </a:lnTo>
                  <a:lnTo>
                    <a:pt x="3053" y="6"/>
                  </a:lnTo>
                  <a:lnTo>
                    <a:pt x="3035" y="1"/>
                  </a:lnTo>
                  <a:lnTo>
                    <a:pt x="3015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1" name="Rectangle 29"/>
            <p:cNvSpPr>
              <a:spLocks noChangeArrowheads="1"/>
            </p:cNvSpPr>
            <p:nvPr/>
          </p:nvSpPr>
          <p:spPr bwMode="auto">
            <a:xfrm>
              <a:off x="1091004" y="5253600"/>
              <a:ext cx="1522938" cy="280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3440" tIns="27720" rIns="73440" bIns="27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  <a:t>地域生活支援事業</a:t>
              </a:r>
              <a:endParaRPr kumimoji="1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  <p:sp>
          <p:nvSpPr>
            <p:cNvPr id="22" name="Text Box 28"/>
            <p:cNvSpPr txBox="1">
              <a:spLocks noChangeArrowheads="1"/>
            </p:cNvSpPr>
            <p:nvPr/>
          </p:nvSpPr>
          <p:spPr bwMode="auto">
            <a:xfrm>
              <a:off x="597800" y="5553134"/>
              <a:ext cx="2620870" cy="632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29" tIns="45716" rIns="91429" bIns="4571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・相談支援</a:t>
              </a: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  <a:t> </a:t>
              </a: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</a:t>
              </a:r>
              <a:r>
                <a:rPr lang="ja-JP" altLang="en-US" sz="10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意思</a:t>
              </a: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疎通支援　</a:t>
              </a:r>
              <a:b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</a:b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・日常生活用具</a:t>
              </a: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  <a:t> </a:t>
              </a: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・移動支援</a:t>
              </a:r>
              <a:b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</a:b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・地域活動支援センター</a:t>
              </a: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  <a:t> </a:t>
              </a: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・福祉ホーム</a:t>
              </a: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  <a:t> </a:t>
              </a: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等</a:t>
              </a:r>
              <a:endParaRPr kumimoji="1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  <p:sp>
          <p:nvSpPr>
            <p:cNvPr id="24" name="Rectangle 26"/>
            <p:cNvSpPr>
              <a:spLocks noChangeArrowheads="1"/>
            </p:cNvSpPr>
            <p:nvPr/>
          </p:nvSpPr>
          <p:spPr bwMode="auto">
            <a:xfrm>
              <a:off x="720119" y="6470430"/>
              <a:ext cx="1758016" cy="14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・広域支援</a:t>
              </a: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  <a:t> </a:t>
              </a: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・人材育成</a:t>
              </a: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  <a:t> </a:t>
              </a: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等</a:t>
              </a:r>
              <a:endParaRPr kumimoji="1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  <p:sp>
          <p:nvSpPr>
            <p:cNvPr id="43" name="Freeform 8"/>
            <p:cNvSpPr>
              <a:spLocks/>
            </p:cNvSpPr>
            <p:nvPr/>
          </p:nvSpPr>
          <p:spPr bwMode="auto">
            <a:xfrm>
              <a:off x="1530909" y="6081810"/>
              <a:ext cx="846777" cy="332894"/>
            </a:xfrm>
            <a:custGeom>
              <a:avLst/>
              <a:gdLst>
                <a:gd name="T0" fmla="*/ 0 w 1047"/>
                <a:gd name="T1" fmla="*/ 200 h 424"/>
                <a:gd name="T2" fmla="*/ 262 w 1047"/>
                <a:gd name="T3" fmla="*/ 200 h 424"/>
                <a:gd name="T4" fmla="*/ 262 w 1047"/>
                <a:gd name="T5" fmla="*/ 424 h 424"/>
                <a:gd name="T6" fmla="*/ 786 w 1047"/>
                <a:gd name="T7" fmla="*/ 424 h 424"/>
                <a:gd name="T8" fmla="*/ 786 w 1047"/>
                <a:gd name="T9" fmla="*/ 200 h 424"/>
                <a:gd name="T10" fmla="*/ 1047 w 1047"/>
                <a:gd name="T11" fmla="*/ 200 h 424"/>
                <a:gd name="T12" fmla="*/ 524 w 1047"/>
                <a:gd name="T13" fmla="*/ 0 h 424"/>
                <a:gd name="T14" fmla="*/ 0 w 1047"/>
                <a:gd name="T15" fmla="*/ 200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7" h="424">
                  <a:moveTo>
                    <a:pt x="0" y="200"/>
                  </a:moveTo>
                  <a:lnTo>
                    <a:pt x="262" y="200"/>
                  </a:lnTo>
                  <a:lnTo>
                    <a:pt x="262" y="424"/>
                  </a:lnTo>
                  <a:lnTo>
                    <a:pt x="786" y="424"/>
                  </a:lnTo>
                  <a:lnTo>
                    <a:pt x="786" y="200"/>
                  </a:lnTo>
                  <a:lnTo>
                    <a:pt x="1047" y="200"/>
                  </a:lnTo>
                  <a:lnTo>
                    <a:pt x="524" y="0"/>
                  </a:lnTo>
                  <a:lnTo>
                    <a:pt x="0" y="20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5" name="Rectangle 5"/>
            <p:cNvSpPr>
              <a:spLocks noChangeArrowheads="1"/>
            </p:cNvSpPr>
            <p:nvPr/>
          </p:nvSpPr>
          <p:spPr bwMode="auto">
            <a:xfrm>
              <a:off x="1825910" y="6237367"/>
              <a:ext cx="391803" cy="303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ゴシック" pitchFamily="49" charset="-128"/>
                </a:rPr>
                <a:t>支援</a:t>
              </a:r>
              <a:endParaRPr kumimoji="1" lang="ja-JP" altLang="ja-JP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</p:grpSp>
      <p:grpSp>
        <p:nvGrpSpPr>
          <p:cNvPr id="77" name="グループ化 76"/>
          <p:cNvGrpSpPr/>
          <p:nvPr/>
        </p:nvGrpSpPr>
        <p:grpSpPr>
          <a:xfrm>
            <a:off x="3861048" y="5945360"/>
            <a:ext cx="2291098" cy="1239888"/>
            <a:chOff x="3805244" y="5362694"/>
            <a:chExt cx="2291098" cy="1108774"/>
          </a:xfrm>
        </p:grpSpPr>
        <p:sp>
          <p:nvSpPr>
            <p:cNvPr id="46" name="Freeform 4"/>
            <p:cNvSpPr>
              <a:spLocks/>
            </p:cNvSpPr>
            <p:nvPr/>
          </p:nvSpPr>
          <p:spPr bwMode="auto">
            <a:xfrm>
              <a:off x="3805244" y="5505471"/>
              <a:ext cx="2258821" cy="965997"/>
            </a:xfrm>
            <a:custGeom>
              <a:avLst/>
              <a:gdLst>
                <a:gd name="T0" fmla="*/ 170 w 3205"/>
                <a:gd name="T1" fmla="*/ 1 h 1823"/>
                <a:gd name="T2" fmla="*/ 133 w 3205"/>
                <a:gd name="T3" fmla="*/ 13 h 1823"/>
                <a:gd name="T4" fmla="*/ 99 w 3205"/>
                <a:gd name="T5" fmla="*/ 36 h 1823"/>
                <a:gd name="T6" fmla="*/ 69 w 3205"/>
                <a:gd name="T7" fmla="*/ 69 h 1823"/>
                <a:gd name="T8" fmla="*/ 44 w 3205"/>
                <a:gd name="T9" fmla="*/ 111 h 1823"/>
                <a:gd name="T10" fmla="*/ 23 w 3205"/>
                <a:gd name="T11" fmla="*/ 159 h 1823"/>
                <a:gd name="T12" fmla="*/ 9 w 3205"/>
                <a:gd name="T13" fmla="*/ 213 h 1823"/>
                <a:gd name="T14" fmla="*/ 1 w 3205"/>
                <a:gd name="T15" fmla="*/ 271 h 1823"/>
                <a:gd name="T16" fmla="*/ 0 w 3205"/>
                <a:gd name="T17" fmla="*/ 1519 h 1823"/>
                <a:gd name="T18" fmla="*/ 4 w 3205"/>
                <a:gd name="T19" fmla="*/ 1580 h 1823"/>
                <a:gd name="T20" fmla="*/ 15 w 3205"/>
                <a:gd name="T21" fmla="*/ 1638 h 1823"/>
                <a:gd name="T22" fmla="*/ 32 w 3205"/>
                <a:gd name="T23" fmla="*/ 1689 h 1823"/>
                <a:gd name="T24" fmla="*/ 56 w 3205"/>
                <a:gd name="T25" fmla="*/ 1734 h 1823"/>
                <a:gd name="T26" fmla="*/ 84 w 3205"/>
                <a:gd name="T27" fmla="*/ 1772 h 1823"/>
                <a:gd name="T28" fmla="*/ 116 w 3205"/>
                <a:gd name="T29" fmla="*/ 1800 h 1823"/>
                <a:gd name="T30" fmla="*/ 152 w 3205"/>
                <a:gd name="T31" fmla="*/ 1817 h 1823"/>
                <a:gd name="T32" fmla="*/ 190 w 3205"/>
                <a:gd name="T33" fmla="*/ 1823 h 1823"/>
                <a:gd name="T34" fmla="*/ 3035 w 3205"/>
                <a:gd name="T35" fmla="*/ 1822 h 1823"/>
                <a:gd name="T36" fmla="*/ 3072 w 3205"/>
                <a:gd name="T37" fmla="*/ 1810 h 1823"/>
                <a:gd name="T38" fmla="*/ 3106 w 3205"/>
                <a:gd name="T39" fmla="*/ 1787 h 1823"/>
                <a:gd name="T40" fmla="*/ 3136 w 3205"/>
                <a:gd name="T41" fmla="*/ 1754 h 1823"/>
                <a:gd name="T42" fmla="*/ 3162 w 3205"/>
                <a:gd name="T43" fmla="*/ 1712 h 1823"/>
                <a:gd name="T44" fmla="*/ 3182 w 3205"/>
                <a:gd name="T45" fmla="*/ 1664 h 1823"/>
                <a:gd name="T46" fmla="*/ 3197 w 3205"/>
                <a:gd name="T47" fmla="*/ 1610 h 1823"/>
                <a:gd name="T48" fmla="*/ 3204 w 3205"/>
                <a:gd name="T49" fmla="*/ 1550 h 1823"/>
                <a:gd name="T50" fmla="*/ 3205 w 3205"/>
                <a:gd name="T51" fmla="*/ 303 h 1823"/>
                <a:gd name="T52" fmla="*/ 3201 w 3205"/>
                <a:gd name="T53" fmla="*/ 242 h 1823"/>
                <a:gd name="T54" fmla="*/ 3191 w 3205"/>
                <a:gd name="T55" fmla="*/ 185 h 1823"/>
                <a:gd name="T56" fmla="*/ 3173 w 3205"/>
                <a:gd name="T57" fmla="*/ 134 h 1823"/>
                <a:gd name="T58" fmla="*/ 3149 w 3205"/>
                <a:gd name="T59" fmla="*/ 89 h 1823"/>
                <a:gd name="T60" fmla="*/ 3122 w 3205"/>
                <a:gd name="T61" fmla="*/ 51 h 1823"/>
                <a:gd name="T62" fmla="*/ 3090 w 3205"/>
                <a:gd name="T63" fmla="*/ 23 h 1823"/>
                <a:gd name="T64" fmla="*/ 3053 w 3205"/>
                <a:gd name="T65" fmla="*/ 6 h 1823"/>
                <a:gd name="T66" fmla="*/ 3015 w 3205"/>
                <a:gd name="T67" fmla="*/ 0 h 1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205" h="1823">
                  <a:moveTo>
                    <a:pt x="190" y="0"/>
                  </a:moveTo>
                  <a:lnTo>
                    <a:pt x="170" y="1"/>
                  </a:lnTo>
                  <a:lnTo>
                    <a:pt x="152" y="6"/>
                  </a:lnTo>
                  <a:lnTo>
                    <a:pt x="133" y="13"/>
                  </a:lnTo>
                  <a:lnTo>
                    <a:pt x="116" y="23"/>
                  </a:lnTo>
                  <a:lnTo>
                    <a:pt x="99" y="36"/>
                  </a:lnTo>
                  <a:lnTo>
                    <a:pt x="84" y="51"/>
                  </a:lnTo>
                  <a:lnTo>
                    <a:pt x="69" y="69"/>
                  </a:lnTo>
                  <a:lnTo>
                    <a:pt x="56" y="89"/>
                  </a:lnTo>
                  <a:lnTo>
                    <a:pt x="44" y="111"/>
                  </a:lnTo>
                  <a:lnTo>
                    <a:pt x="32" y="134"/>
                  </a:lnTo>
                  <a:lnTo>
                    <a:pt x="23" y="159"/>
                  </a:lnTo>
                  <a:lnTo>
                    <a:pt x="15" y="185"/>
                  </a:lnTo>
                  <a:lnTo>
                    <a:pt x="9" y="213"/>
                  </a:lnTo>
                  <a:lnTo>
                    <a:pt x="4" y="242"/>
                  </a:lnTo>
                  <a:lnTo>
                    <a:pt x="1" y="271"/>
                  </a:lnTo>
                  <a:lnTo>
                    <a:pt x="0" y="303"/>
                  </a:lnTo>
                  <a:lnTo>
                    <a:pt x="0" y="1519"/>
                  </a:lnTo>
                  <a:lnTo>
                    <a:pt x="1" y="1550"/>
                  </a:lnTo>
                  <a:lnTo>
                    <a:pt x="4" y="1580"/>
                  </a:lnTo>
                  <a:lnTo>
                    <a:pt x="9" y="1610"/>
                  </a:lnTo>
                  <a:lnTo>
                    <a:pt x="15" y="1638"/>
                  </a:lnTo>
                  <a:lnTo>
                    <a:pt x="23" y="1664"/>
                  </a:lnTo>
                  <a:lnTo>
                    <a:pt x="32" y="1689"/>
                  </a:lnTo>
                  <a:lnTo>
                    <a:pt x="44" y="1712"/>
                  </a:lnTo>
                  <a:lnTo>
                    <a:pt x="56" y="1734"/>
                  </a:lnTo>
                  <a:lnTo>
                    <a:pt x="69" y="1754"/>
                  </a:lnTo>
                  <a:lnTo>
                    <a:pt x="84" y="1772"/>
                  </a:lnTo>
                  <a:lnTo>
                    <a:pt x="99" y="1787"/>
                  </a:lnTo>
                  <a:lnTo>
                    <a:pt x="116" y="1800"/>
                  </a:lnTo>
                  <a:lnTo>
                    <a:pt x="133" y="1810"/>
                  </a:lnTo>
                  <a:lnTo>
                    <a:pt x="152" y="1817"/>
                  </a:lnTo>
                  <a:lnTo>
                    <a:pt x="170" y="1822"/>
                  </a:lnTo>
                  <a:lnTo>
                    <a:pt x="190" y="1823"/>
                  </a:lnTo>
                  <a:lnTo>
                    <a:pt x="3015" y="1823"/>
                  </a:lnTo>
                  <a:lnTo>
                    <a:pt x="3035" y="1822"/>
                  </a:lnTo>
                  <a:lnTo>
                    <a:pt x="3053" y="1817"/>
                  </a:lnTo>
                  <a:lnTo>
                    <a:pt x="3072" y="1810"/>
                  </a:lnTo>
                  <a:lnTo>
                    <a:pt x="3090" y="1800"/>
                  </a:lnTo>
                  <a:lnTo>
                    <a:pt x="3106" y="1787"/>
                  </a:lnTo>
                  <a:lnTo>
                    <a:pt x="3122" y="1772"/>
                  </a:lnTo>
                  <a:lnTo>
                    <a:pt x="3136" y="1754"/>
                  </a:lnTo>
                  <a:lnTo>
                    <a:pt x="3149" y="1734"/>
                  </a:lnTo>
                  <a:lnTo>
                    <a:pt x="3162" y="1712"/>
                  </a:lnTo>
                  <a:lnTo>
                    <a:pt x="3173" y="1689"/>
                  </a:lnTo>
                  <a:lnTo>
                    <a:pt x="3182" y="1664"/>
                  </a:lnTo>
                  <a:lnTo>
                    <a:pt x="3191" y="1638"/>
                  </a:lnTo>
                  <a:lnTo>
                    <a:pt x="3197" y="1610"/>
                  </a:lnTo>
                  <a:lnTo>
                    <a:pt x="3201" y="1580"/>
                  </a:lnTo>
                  <a:lnTo>
                    <a:pt x="3204" y="1550"/>
                  </a:lnTo>
                  <a:lnTo>
                    <a:pt x="3205" y="1519"/>
                  </a:lnTo>
                  <a:lnTo>
                    <a:pt x="3205" y="303"/>
                  </a:lnTo>
                  <a:lnTo>
                    <a:pt x="3204" y="271"/>
                  </a:lnTo>
                  <a:lnTo>
                    <a:pt x="3201" y="242"/>
                  </a:lnTo>
                  <a:lnTo>
                    <a:pt x="3197" y="213"/>
                  </a:lnTo>
                  <a:lnTo>
                    <a:pt x="3191" y="185"/>
                  </a:lnTo>
                  <a:lnTo>
                    <a:pt x="3182" y="159"/>
                  </a:lnTo>
                  <a:lnTo>
                    <a:pt x="3173" y="134"/>
                  </a:lnTo>
                  <a:lnTo>
                    <a:pt x="3162" y="111"/>
                  </a:lnTo>
                  <a:lnTo>
                    <a:pt x="3149" y="89"/>
                  </a:lnTo>
                  <a:lnTo>
                    <a:pt x="3136" y="69"/>
                  </a:lnTo>
                  <a:lnTo>
                    <a:pt x="3122" y="51"/>
                  </a:lnTo>
                  <a:lnTo>
                    <a:pt x="3106" y="36"/>
                  </a:lnTo>
                  <a:lnTo>
                    <a:pt x="3090" y="23"/>
                  </a:lnTo>
                  <a:lnTo>
                    <a:pt x="3072" y="13"/>
                  </a:lnTo>
                  <a:lnTo>
                    <a:pt x="3053" y="6"/>
                  </a:lnTo>
                  <a:lnTo>
                    <a:pt x="3035" y="1"/>
                  </a:lnTo>
                  <a:lnTo>
                    <a:pt x="3015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7" name="Rectangle 3"/>
            <p:cNvSpPr>
              <a:spLocks noChangeArrowheads="1"/>
            </p:cNvSpPr>
            <p:nvPr/>
          </p:nvSpPr>
          <p:spPr bwMode="auto">
            <a:xfrm>
              <a:off x="3892954" y="5702290"/>
              <a:ext cx="2203388" cy="640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・発達障</a:t>
              </a:r>
              <a:r>
                <a:rPr kumimoji="1" lang="ja-JP" altLang="en-US" sz="1000" b="0" i="0" u="none" strike="noStrike" cap="none" normalizeH="0" baseline="0" dirty="0">
                  <a:ln>
                    <a:noFill/>
                  </a:ln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がい</a:t>
              </a: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児者支援</a:t>
              </a:r>
              <a:br>
                <a:rPr kumimoji="1" lang="ja-JP" altLang="ja-JP" sz="1000" b="0" i="0" u="none" strike="noStrike" cap="none" normalizeH="0" baseline="0" dirty="0">
                  <a:ln>
                    <a:noFill/>
                  </a:ln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</a:b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・障</a:t>
              </a:r>
              <a:r>
                <a:rPr kumimoji="1" lang="ja-JP" altLang="en-US" sz="1000" b="0" i="0" u="none" strike="noStrike" cap="none" normalizeH="0" baseline="0" dirty="0">
                  <a:ln>
                    <a:noFill/>
                  </a:ln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がい</a:t>
              </a: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者虐待防止対策</a:t>
              </a:r>
              <a:br>
                <a:rPr kumimoji="1" lang="ja-JP" altLang="ja-JP" sz="1000" b="0" i="0" u="none" strike="noStrike" cap="none" normalizeH="0" baseline="0" dirty="0">
                  <a:ln>
                    <a:noFill/>
                  </a:ln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</a:br>
              <a:r>
                <a:rPr kumimoji="1" lang="ja-JP" altLang="ja-JP" sz="1000" b="0" i="0" u="none" strike="noStrike" cap="none" normalizeH="0" baseline="0" dirty="0">
                  <a:ln>
                    <a:noFill/>
                  </a:ln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</a:t>
              </a:r>
              <a:r>
                <a:rPr kumimoji="1" lang="ja-JP" altLang="en-US" sz="1000" b="0" i="0" u="none" strike="noStrike" cap="none" normalizeH="0" baseline="0" dirty="0">
                  <a:ln>
                    <a:noFill/>
                  </a:ln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障がい者就労支援</a:t>
              </a:r>
              <a:endParaRPr kumimoji="1" lang="en-US" altLang="ja-JP" sz="1000" b="0" i="0" u="none" strike="noStrike" cap="none" normalizeH="0" baseline="0" dirty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rPr>
                <a:t>・障がい者の芸術文化活動の促進 等</a:t>
              </a:r>
              <a:endParaRPr kumimoji="1" lang="ja-JP" altLang="ja-JP" sz="1000" b="0" i="0" u="none" strike="noStrike" cap="none" normalizeH="0" baseline="0" dirty="0">
                <a:ln>
                  <a:noFill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  <p:sp>
          <p:nvSpPr>
            <p:cNvPr id="48" name="Rectangle 2"/>
            <p:cNvSpPr>
              <a:spLocks noChangeArrowheads="1"/>
            </p:cNvSpPr>
            <p:nvPr/>
          </p:nvSpPr>
          <p:spPr bwMode="auto">
            <a:xfrm>
              <a:off x="4007512" y="5362694"/>
              <a:ext cx="1885964" cy="2722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3440" tIns="27720" rIns="73440" bIns="27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itchFamily="18" charset="0"/>
                </a:rPr>
                <a:t>地域生活支援促進事業</a:t>
              </a:r>
              <a:endParaRPr kumimoji="1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66" name="角丸四角形 65"/>
          <p:cNvSpPr/>
          <p:nvPr/>
        </p:nvSpPr>
        <p:spPr>
          <a:xfrm>
            <a:off x="1309271" y="796570"/>
            <a:ext cx="4239458" cy="34000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1600" b="1" dirty="0" err="1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障がい</a:t>
            </a:r>
            <a:r>
              <a:rPr lang="ja-JP" altLang="ja-JP" sz="16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者総合支援</a:t>
            </a:r>
            <a:r>
              <a:rPr lang="ja-JP" altLang="en-US" sz="16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法に基づく</a:t>
            </a:r>
            <a:r>
              <a:rPr lang="ja-JP" altLang="ja-JP" sz="16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サービス</a:t>
            </a:r>
            <a:r>
              <a:rPr lang="ja-JP" altLang="en-US" sz="16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等</a:t>
            </a:r>
            <a:endParaRPr lang="en-US" altLang="ja-JP" sz="16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882463" y="1322316"/>
            <a:ext cx="1489253" cy="4210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自立支援給付</a:t>
            </a:r>
          </a:p>
        </p:txBody>
      </p:sp>
      <p:grpSp>
        <p:nvGrpSpPr>
          <p:cNvPr id="90" name="グループ化 89"/>
          <p:cNvGrpSpPr/>
          <p:nvPr/>
        </p:nvGrpSpPr>
        <p:grpSpPr>
          <a:xfrm>
            <a:off x="329828" y="7977336"/>
            <a:ext cx="6264275" cy="1656184"/>
            <a:chOff x="332656" y="7185248"/>
            <a:chExt cx="6264275" cy="1656184"/>
          </a:xfrm>
        </p:grpSpPr>
        <p:sp>
          <p:nvSpPr>
            <p:cNvPr id="54" name="角丸四角形 53"/>
            <p:cNvSpPr/>
            <p:nvPr/>
          </p:nvSpPr>
          <p:spPr>
            <a:xfrm>
              <a:off x="332656" y="7329264"/>
              <a:ext cx="6264275" cy="1512168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68" name="角丸四角形 67"/>
            <p:cNvSpPr/>
            <p:nvPr/>
          </p:nvSpPr>
          <p:spPr>
            <a:xfrm>
              <a:off x="1634460" y="7185248"/>
              <a:ext cx="3589081" cy="34000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600" b="1" dirty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  <a:cs typeface="Times New Roman" pitchFamily="18" charset="0"/>
                </a:rPr>
                <a:t>児童福祉法に基づく</a:t>
              </a:r>
              <a:r>
                <a:rPr lang="ja-JP" altLang="ja-JP" sz="1600" b="1" dirty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  <a:cs typeface="Times New Roman" pitchFamily="18" charset="0"/>
                </a:rPr>
                <a:t>サービス</a:t>
              </a:r>
              <a:endParaRPr lang="en-US" altLang="ja-JP" sz="16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endParaRPr>
            </a:p>
          </p:txBody>
        </p:sp>
        <p:grpSp>
          <p:nvGrpSpPr>
            <p:cNvPr id="78" name="グループ化 77"/>
            <p:cNvGrpSpPr/>
            <p:nvPr/>
          </p:nvGrpSpPr>
          <p:grpSpPr>
            <a:xfrm>
              <a:off x="431080" y="7601608"/>
              <a:ext cx="1704711" cy="1163478"/>
              <a:chOff x="3797687" y="5459397"/>
              <a:chExt cx="1742487" cy="1163478"/>
            </a:xfrm>
          </p:grpSpPr>
          <p:sp>
            <p:nvSpPr>
              <p:cNvPr id="79" name="Freeform 4"/>
              <p:cNvSpPr>
                <a:spLocks/>
              </p:cNvSpPr>
              <p:nvPr/>
            </p:nvSpPr>
            <p:spPr bwMode="auto">
              <a:xfrm>
                <a:off x="3797687" y="5571179"/>
                <a:ext cx="1742487" cy="1051696"/>
              </a:xfrm>
              <a:custGeom>
                <a:avLst/>
                <a:gdLst>
                  <a:gd name="T0" fmla="*/ 170 w 3205"/>
                  <a:gd name="T1" fmla="*/ 1 h 1823"/>
                  <a:gd name="T2" fmla="*/ 133 w 3205"/>
                  <a:gd name="T3" fmla="*/ 13 h 1823"/>
                  <a:gd name="T4" fmla="*/ 99 w 3205"/>
                  <a:gd name="T5" fmla="*/ 36 h 1823"/>
                  <a:gd name="T6" fmla="*/ 69 w 3205"/>
                  <a:gd name="T7" fmla="*/ 69 h 1823"/>
                  <a:gd name="T8" fmla="*/ 44 w 3205"/>
                  <a:gd name="T9" fmla="*/ 111 h 1823"/>
                  <a:gd name="T10" fmla="*/ 23 w 3205"/>
                  <a:gd name="T11" fmla="*/ 159 h 1823"/>
                  <a:gd name="T12" fmla="*/ 9 w 3205"/>
                  <a:gd name="T13" fmla="*/ 213 h 1823"/>
                  <a:gd name="T14" fmla="*/ 1 w 3205"/>
                  <a:gd name="T15" fmla="*/ 271 h 1823"/>
                  <a:gd name="T16" fmla="*/ 0 w 3205"/>
                  <a:gd name="T17" fmla="*/ 1519 h 1823"/>
                  <a:gd name="T18" fmla="*/ 4 w 3205"/>
                  <a:gd name="T19" fmla="*/ 1580 h 1823"/>
                  <a:gd name="T20" fmla="*/ 15 w 3205"/>
                  <a:gd name="T21" fmla="*/ 1638 h 1823"/>
                  <a:gd name="T22" fmla="*/ 32 w 3205"/>
                  <a:gd name="T23" fmla="*/ 1689 h 1823"/>
                  <a:gd name="T24" fmla="*/ 56 w 3205"/>
                  <a:gd name="T25" fmla="*/ 1734 h 1823"/>
                  <a:gd name="T26" fmla="*/ 84 w 3205"/>
                  <a:gd name="T27" fmla="*/ 1772 h 1823"/>
                  <a:gd name="T28" fmla="*/ 116 w 3205"/>
                  <a:gd name="T29" fmla="*/ 1800 h 1823"/>
                  <a:gd name="T30" fmla="*/ 152 w 3205"/>
                  <a:gd name="T31" fmla="*/ 1817 h 1823"/>
                  <a:gd name="T32" fmla="*/ 190 w 3205"/>
                  <a:gd name="T33" fmla="*/ 1823 h 1823"/>
                  <a:gd name="T34" fmla="*/ 3035 w 3205"/>
                  <a:gd name="T35" fmla="*/ 1822 h 1823"/>
                  <a:gd name="T36" fmla="*/ 3072 w 3205"/>
                  <a:gd name="T37" fmla="*/ 1810 h 1823"/>
                  <a:gd name="T38" fmla="*/ 3106 w 3205"/>
                  <a:gd name="T39" fmla="*/ 1787 h 1823"/>
                  <a:gd name="T40" fmla="*/ 3136 w 3205"/>
                  <a:gd name="T41" fmla="*/ 1754 h 1823"/>
                  <a:gd name="T42" fmla="*/ 3162 w 3205"/>
                  <a:gd name="T43" fmla="*/ 1712 h 1823"/>
                  <a:gd name="T44" fmla="*/ 3182 w 3205"/>
                  <a:gd name="T45" fmla="*/ 1664 h 1823"/>
                  <a:gd name="T46" fmla="*/ 3197 w 3205"/>
                  <a:gd name="T47" fmla="*/ 1610 h 1823"/>
                  <a:gd name="T48" fmla="*/ 3204 w 3205"/>
                  <a:gd name="T49" fmla="*/ 1550 h 1823"/>
                  <a:gd name="T50" fmla="*/ 3205 w 3205"/>
                  <a:gd name="T51" fmla="*/ 303 h 1823"/>
                  <a:gd name="T52" fmla="*/ 3201 w 3205"/>
                  <a:gd name="T53" fmla="*/ 242 h 1823"/>
                  <a:gd name="T54" fmla="*/ 3191 w 3205"/>
                  <a:gd name="T55" fmla="*/ 185 h 1823"/>
                  <a:gd name="T56" fmla="*/ 3173 w 3205"/>
                  <a:gd name="T57" fmla="*/ 134 h 1823"/>
                  <a:gd name="T58" fmla="*/ 3149 w 3205"/>
                  <a:gd name="T59" fmla="*/ 89 h 1823"/>
                  <a:gd name="T60" fmla="*/ 3122 w 3205"/>
                  <a:gd name="T61" fmla="*/ 51 h 1823"/>
                  <a:gd name="T62" fmla="*/ 3090 w 3205"/>
                  <a:gd name="T63" fmla="*/ 23 h 1823"/>
                  <a:gd name="T64" fmla="*/ 3053 w 3205"/>
                  <a:gd name="T65" fmla="*/ 6 h 1823"/>
                  <a:gd name="T66" fmla="*/ 3015 w 3205"/>
                  <a:gd name="T67" fmla="*/ 0 h 18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205" h="1823">
                    <a:moveTo>
                      <a:pt x="190" y="0"/>
                    </a:moveTo>
                    <a:lnTo>
                      <a:pt x="170" y="1"/>
                    </a:lnTo>
                    <a:lnTo>
                      <a:pt x="152" y="6"/>
                    </a:lnTo>
                    <a:lnTo>
                      <a:pt x="133" y="13"/>
                    </a:lnTo>
                    <a:lnTo>
                      <a:pt x="116" y="23"/>
                    </a:lnTo>
                    <a:lnTo>
                      <a:pt x="99" y="36"/>
                    </a:lnTo>
                    <a:lnTo>
                      <a:pt x="84" y="51"/>
                    </a:lnTo>
                    <a:lnTo>
                      <a:pt x="69" y="69"/>
                    </a:lnTo>
                    <a:lnTo>
                      <a:pt x="56" y="89"/>
                    </a:lnTo>
                    <a:lnTo>
                      <a:pt x="44" y="111"/>
                    </a:lnTo>
                    <a:lnTo>
                      <a:pt x="32" y="134"/>
                    </a:lnTo>
                    <a:lnTo>
                      <a:pt x="23" y="159"/>
                    </a:lnTo>
                    <a:lnTo>
                      <a:pt x="15" y="185"/>
                    </a:lnTo>
                    <a:lnTo>
                      <a:pt x="9" y="213"/>
                    </a:lnTo>
                    <a:lnTo>
                      <a:pt x="4" y="242"/>
                    </a:lnTo>
                    <a:lnTo>
                      <a:pt x="1" y="271"/>
                    </a:lnTo>
                    <a:lnTo>
                      <a:pt x="0" y="303"/>
                    </a:lnTo>
                    <a:lnTo>
                      <a:pt x="0" y="1519"/>
                    </a:lnTo>
                    <a:lnTo>
                      <a:pt x="1" y="1550"/>
                    </a:lnTo>
                    <a:lnTo>
                      <a:pt x="4" y="1580"/>
                    </a:lnTo>
                    <a:lnTo>
                      <a:pt x="9" y="1610"/>
                    </a:lnTo>
                    <a:lnTo>
                      <a:pt x="15" y="1638"/>
                    </a:lnTo>
                    <a:lnTo>
                      <a:pt x="23" y="1664"/>
                    </a:lnTo>
                    <a:lnTo>
                      <a:pt x="32" y="1689"/>
                    </a:lnTo>
                    <a:lnTo>
                      <a:pt x="44" y="1712"/>
                    </a:lnTo>
                    <a:lnTo>
                      <a:pt x="56" y="1734"/>
                    </a:lnTo>
                    <a:lnTo>
                      <a:pt x="69" y="1754"/>
                    </a:lnTo>
                    <a:lnTo>
                      <a:pt x="84" y="1772"/>
                    </a:lnTo>
                    <a:lnTo>
                      <a:pt x="99" y="1787"/>
                    </a:lnTo>
                    <a:lnTo>
                      <a:pt x="116" y="1800"/>
                    </a:lnTo>
                    <a:lnTo>
                      <a:pt x="133" y="1810"/>
                    </a:lnTo>
                    <a:lnTo>
                      <a:pt x="152" y="1817"/>
                    </a:lnTo>
                    <a:lnTo>
                      <a:pt x="170" y="1822"/>
                    </a:lnTo>
                    <a:lnTo>
                      <a:pt x="190" y="1823"/>
                    </a:lnTo>
                    <a:lnTo>
                      <a:pt x="3015" y="1823"/>
                    </a:lnTo>
                    <a:lnTo>
                      <a:pt x="3035" y="1822"/>
                    </a:lnTo>
                    <a:lnTo>
                      <a:pt x="3053" y="1817"/>
                    </a:lnTo>
                    <a:lnTo>
                      <a:pt x="3072" y="1810"/>
                    </a:lnTo>
                    <a:lnTo>
                      <a:pt x="3090" y="1800"/>
                    </a:lnTo>
                    <a:lnTo>
                      <a:pt x="3106" y="1787"/>
                    </a:lnTo>
                    <a:lnTo>
                      <a:pt x="3122" y="1772"/>
                    </a:lnTo>
                    <a:lnTo>
                      <a:pt x="3136" y="1754"/>
                    </a:lnTo>
                    <a:lnTo>
                      <a:pt x="3149" y="1734"/>
                    </a:lnTo>
                    <a:lnTo>
                      <a:pt x="3162" y="1712"/>
                    </a:lnTo>
                    <a:lnTo>
                      <a:pt x="3173" y="1689"/>
                    </a:lnTo>
                    <a:lnTo>
                      <a:pt x="3182" y="1664"/>
                    </a:lnTo>
                    <a:lnTo>
                      <a:pt x="3191" y="1638"/>
                    </a:lnTo>
                    <a:lnTo>
                      <a:pt x="3197" y="1610"/>
                    </a:lnTo>
                    <a:lnTo>
                      <a:pt x="3201" y="1580"/>
                    </a:lnTo>
                    <a:lnTo>
                      <a:pt x="3204" y="1550"/>
                    </a:lnTo>
                    <a:lnTo>
                      <a:pt x="3205" y="1519"/>
                    </a:lnTo>
                    <a:lnTo>
                      <a:pt x="3205" y="303"/>
                    </a:lnTo>
                    <a:lnTo>
                      <a:pt x="3204" y="271"/>
                    </a:lnTo>
                    <a:lnTo>
                      <a:pt x="3201" y="242"/>
                    </a:lnTo>
                    <a:lnTo>
                      <a:pt x="3197" y="213"/>
                    </a:lnTo>
                    <a:lnTo>
                      <a:pt x="3191" y="185"/>
                    </a:lnTo>
                    <a:lnTo>
                      <a:pt x="3182" y="159"/>
                    </a:lnTo>
                    <a:lnTo>
                      <a:pt x="3173" y="134"/>
                    </a:lnTo>
                    <a:lnTo>
                      <a:pt x="3162" y="111"/>
                    </a:lnTo>
                    <a:lnTo>
                      <a:pt x="3149" y="89"/>
                    </a:lnTo>
                    <a:lnTo>
                      <a:pt x="3136" y="69"/>
                    </a:lnTo>
                    <a:lnTo>
                      <a:pt x="3122" y="51"/>
                    </a:lnTo>
                    <a:lnTo>
                      <a:pt x="3106" y="36"/>
                    </a:lnTo>
                    <a:lnTo>
                      <a:pt x="3090" y="23"/>
                    </a:lnTo>
                    <a:lnTo>
                      <a:pt x="3072" y="13"/>
                    </a:lnTo>
                    <a:lnTo>
                      <a:pt x="3053" y="6"/>
                    </a:lnTo>
                    <a:lnTo>
                      <a:pt x="3035" y="1"/>
                    </a:lnTo>
                    <a:lnTo>
                      <a:pt x="3015" y="0"/>
                    </a:lnTo>
                    <a:lnTo>
                      <a:pt x="19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0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80" name="Rectangle 3"/>
              <p:cNvSpPr>
                <a:spLocks noChangeArrowheads="1"/>
              </p:cNvSpPr>
              <p:nvPr/>
            </p:nvSpPr>
            <p:spPr bwMode="auto">
              <a:xfrm>
                <a:off x="3847180" y="5811890"/>
                <a:ext cx="1647220" cy="527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・児童発達支援</a:t>
                </a:r>
                <a:endParaRPr lang="en-US" altLang="ja-JP" sz="1000" dirty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pPr>
                  <a:defRPr/>
                </a:pP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・放課後等デイサービス</a:t>
                </a:r>
                <a:endParaRPr lang="en-US" altLang="ja-JP" sz="1000" dirty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pPr>
                  <a:defRPr/>
                </a:pP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・居宅訪問型児童発達支援</a:t>
                </a:r>
                <a:endParaRPr lang="en-US" altLang="ja-JP" sz="1000" dirty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pPr>
                  <a:defRPr/>
                </a:pP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・保育所等訪問支援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1" name="Rectangle 2"/>
              <p:cNvSpPr>
                <a:spLocks noChangeArrowheads="1"/>
              </p:cNvSpPr>
              <p:nvPr/>
            </p:nvSpPr>
            <p:spPr bwMode="auto">
              <a:xfrm>
                <a:off x="3872996" y="5459397"/>
                <a:ext cx="1516971" cy="303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73440" tIns="27720" rIns="73440" bIns="2772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200" dirty="0" err="1">
                    <a:latin typeface="HG丸ｺﾞｼｯｸM-PRO" pitchFamily="50" charset="-128"/>
                    <a:ea typeface="HG丸ｺﾞｼｯｸM-PRO" pitchFamily="50" charset="-128"/>
                  </a:rPr>
                  <a:t>障がい</a:t>
                </a:r>
                <a:r>
                  <a:rPr lang="ja-JP" altLang="en-US" sz="1200" dirty="0">
                    <a:latin typeface="HG丸ｺﾞｼｯｸM-PRO" pitchFamily="50" charset="-128"/>
                    <a:ea typeface="HG丸ｺﾞｼｯｸM-PRO" pitchFamily="50" charset="-128"/>
                  </a:rPr>
                  <a:t>児通所支援</a:t>
                </a:r>
                <a:endParaRPr kumimoji="1" lang="ja-JP" altLang="ja-JP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ja-JP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endParaRPr>
              </a:p>
            </p:txBody>
          </p:sp>
        </p:grpSp>
        <p:grpSp>
          <p:nvGrpSpPr>
            <p:cNvPr id="82" name="グループ化 81"/>
            <p:cNvGrpSpPr/>
            <p:nvPr/>
          </p:nvGrpSpPr>
          <p:grpSpPr>
            <a:xfrm>
              <a:off x="2276872" y="7617299"/>
              <a:ext cx="2044880" cy="792089"/>
              <a:chOff x="3797687" y="5459397"/>
              <a:chExt cx="1742487" cy="956108"/>
            </a:xfrm>
          </p:grpSpPr>
          <p:sp>
            <p:nvSpPr>
              <p:cNvPr id="83" name="Freeform 4"/>
              <p:cNvSpPr>
                <a:spLocks/>
              </p:cNvSpPr>
              <p:nvPr/>
            </p:nvSpPr>
            <p:spPr bwMode="auto">
              <a:xfrm>
                <a:off x="3797687" y="5632477"/>
                <a:ext cx="1742487" cy="783028"/>
              </a:xfrm>
              <a:custGeom>
                <a:avLst/>
                <a:gdLst>
                  <a:gd name="T0" fmla="*/ 170 w 3205"/>
                  <a:gd name="T1" fmla="*/ 1 h 1823"/>
                  <a:gd name="T2" fmla="*/ 133 w 3205"/>
                  <a:gd name="T3" fmla="*/ 13 h 1823"/>
                  <a:gd name="T4" fmla="*/ 99 w 3205"/>
                  <a:gd name="T5" fmla="*/ 36 h 1823"/>
                  <a:gd name="T6" fmla="*/ 69 w 3205"/>
                  <a:gd name="T7" fmla="*/ 69 h 1823"/>
                  <a:gd name="T8" fmla="*/ 44 w 3205"/>
                  <a:gd name="T9" fmla="*/ 111 h 1823"/>
                  <a:gd name="T10" fmla="*/ 23 w 3205"/>
                  <a:gd name="T11" fmla="*/ 159 h 1823"/>
                  <a:gd name="T12" fmla="*/ 9 w 3205"/>
                  <a:gd name="T13" fmla="*/ 213 h 1823"/>
                  <a:gd name="T14" fmla="*/ 1 w 3205"/>
                  <a:gd name="T15" fmla="*/ 271 h 1823"/>
                  <a:gd name="T16" fmla="*/ 0 w 3205"/>
                  <a:gd name="T17" fmla="*/ 1519 h 1823"/>
                  <a:gd name="T18" fmla="*/ 4 w 3205"/>
                  <a:gd name="T19" fmla="*/ 1580 h 1823"/>
                  <a:gd name="T20" fmla="*/ 15 w 3205"/>
                  <a:gd name="T21" fmla="*/ 1638 h 1823"/>
                  <a:gd name="T22" fmla="*/ 32 w 3205"/>
                  <a:gd name="T23" fmla="*/ 1689 h 1823"/>
                  <a:gd name="T24" fmla="*/ 56 w 3205"/>
                  <a:gd name="T25" fmla="*/ 1734 h 1823"/>
                  <a:gd name="T26" fmla="*/ 84 w 3205"/>
                  <a:gd name="T27" fmla="*/ 1772 h 1823"/>
                  <a:gd name="T28" fmla="*/ 116 w 3205"/>
                  <a:gd name="T29" fmla="*/ 1800 h 1823"/>
                  <a:gd name="T30" fmla="*/ 152 w 3205"/>
                  <a:gd name="T31" fmla="*/ 1817 h 1823"/>
                  <a:gd name="T32" fmla="*/ 190 w 3205"/>
                  <a:gd name="T33" fmla="*/ 1823 h 1823"/>
                  <a:gd name="T34" fmla="*/ 3035 w 3205"/>
                  <a:gd name="T35" fmla="*/ 1822 h 1823"/>
                  <a:gd name="T36" fmla="*/ 3072 w 3205"/>
                  <a:gd name="T37" fmla="*/ 1810 h 1823"/>
                  <a:gd name="T38" fmla="*/ 3106 w 3205"/>
                  <a:gd name="T39" fmla="*/ 1787 h 1823"/>
                  <a:gd name="T40" fmla="*/ 3136 w 3205"/>
                  <a:gd name="T41" fmla="*/ 1754 h 1823"/>
                  <a:gd name="T42" fmla="*/ 3162 w 3205"/>
                  <a:gd name="T43" fmla="*/ 1712 h 1823"/>
                  <a:gd name="T44" fmla="*/ 3182 w 3205"/>
                  <a:gd name="T45" fmla="*/ 1664 h 1823"/>
                  <a:gd name="T46" fmla="*/ 3197 w 3205"/>
                  <a:gd name="T47" fmla="*/ 1610 h 1823"/>
                  <a:gd name="T48" fmla="*/ 3204 w 3205"/>
                  <a:gd name="T49" fmla="*/ 1550 h 1823"/>
                  <a:gd name="T50" fmla="*/ 3205 w 3205"/>
                  <a:gd name="T51" fmla="*/ 303 h 1823"/>
                  <a:gd name="T52" fmla="*/ 3201 w 3205"/>
                  <a:gd name="T53" fmla="*/ 242 h 1823"/>
                  <a:gd name="T54" fmla="*/ 3191 w 3205"/>
                  <a:gd name="T55" fmla="*/ 185 h 1823"/>
                  <a:gd name="T56" fmla="*/ 3173 w 3205"/>
                  <a:gd name="T57" fmla="*/ 134 h 1823"/>
                  <a:gd name="T58" fmla="*/ 3149 w 3205"/>
                  <a:gd name="T59" fmla="*/ 89 h 1823"/>
                  <a:gd name="T60" fmla="*/ 3122 w 3205"/>
                  <a:gd name="T61" fmla="*/ 51 h 1823"/>
                  <a:gd name="T62" fmla="*/ 3090 w 3205"/>
                  <a:gd name="T63" fmla="*/ 23 h 1823"/>
                  <a:gd name="T64" fmla="*/ 3053 w 3205"/>
                  <a:gd name="T65" fmla="*/ 6 h 1823"/>
                  <a:gd name="T66" fmla="*/ 3015 w 3205"/>
                  <a:gd name="T67" fmla="*/ 0 h 18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205" h="1823">
                    <a:moveTo>
                      <a:pt x="190" y="0"/>
                    </a:moveTo>
                    <a:lnTo>
                      <a:pt x="170" y="1"/>
                    </a:lnTo>
                    <a:lnTo>
                      <a:pt x="152" y="6"/>
                    </a:lnTo>
                    <a:lnTo>
                      <a:pt x="133" y="13"/>
                    </a:lnTo>
                    <a:lnTo>
                      <a:pt x="116" y="23"/>
                    </a:lnTo>
                    <a:lnTo>
                      <a:pt x="99" y="36"/>
                    </a:lnTo>
                    <a:lnTo>
                      <a:pt x="84" y="51"/>
                    </a:lnTo>
                    <a:lnTo>
                      <a:pt x="69" y="69"/>
                    </a:lnTo>
                    <a:lnTo>
                      <a:pt x="56" y="89"/>
                    </a:lnTo>
                    <a:lnTo>
                      <a:pt x="44" y="111"/>
                    </a:lnTo>
                    <a:lnTo>
                      <a:pt x="32" y="134"/>
                    </a:lnTo>
                    <a:lnTo>
                      <a:pt x="23" y="159"/>
                    </a:lnTo>
                    <a:lnTo>
                      <a:pt x="15" y="185"/>
                    </a:lnTo>
                    <a:lnTo>
                      <a:pt x="9" y="213"/>
                    </a:lnTo>
                    <a:lnTo>
                      <a:pt x="4" y="242"/>
                    </a:lnTo>
                    <a:lnTo>
                      <a:pt x="1" y="271"/>
                    </a:lnTo>
                    <a:lnTo>
                      <a:pt x="0" y="303"/>
                    </a:lnTo>
                    <a:lnTo>
                      <a:pt x="0" y="1519"/>
                    </a:lnTo>
                    <a:lnTo>
                      <a:pt x="1" y="1550"/>
                    </a:lnTo>
                    <a:lnTo>
                      <a:pt x="4" y="1580"/>
                    </a:lnTo>
                    <a:lnTo>
                      <a:pt x="9" y="1610"/>
                    </a:lnTo>
                    <a:lnTo>
                      <a:pt x="15" y="1638"/>
                    </a:lnTo>
                    <a:lnTo>
                      <a:pt x="23" y="1664"/>
                    </a:lnTo>
                    <a:lnTo>
                      <a:pt x="32" y="1689"/>
                    </a:lnTo>
                    <a:lnTo>
                      <a:pt x="44" y="1712"/>
                    </a:lnTo>
                    <a:lnTo>
                      <a:pt x="56" y="1734"/>
                    </a:lnTo>
                    <a:lnTo>
                      <a:pt x="69" y="1754"/>
                    </a:lnTo>
                    <a:lnTo>
                      <a:pt x="84" y="1772"/>
                    </a:lnTo>
                    <a:lnTo>
                      <a:pt x="99" y="1787"/>
                    </a:lnTo>
                    <a:lnTo>
                      <a:pt x="116" y="1800"/>
                    </a:lnTo>
                    <a:lnTo>
                      <a:pt x="133" y="1810"/>
                    </a:lnTo>
                    <a:lnTo>
                      <a:pt x="152" y="1817"/>
                    </a:lnTo>
                    <a:lnTo>
                      <a:pt x="170" y="1822"/>
                    </a:lnTo>
                    <a:lnTo>
                      <a:pt x="190" y="1823"/>
                    </a:lnTo>
                    <a:lnTo>
                      <a:pt x="3015" y="1823"/>
                    </a:lnTo>
                    <a:lnTo>
                      <a:pt x="3035" y="1822"/>
                    </a:lnTo>
                    <a:lnTo>
                      <a:pt x="3053" y="1817"/>
                    </a:lnTo>
                    <a:lnTo>
                      <a:pt x="3072" y="1810"/>
                    </a:lnTo>
                    <a:lnTo>
                      <a:pt x="3090" y="1800"/>
                    </a:lnTo>
                    <a:lnTo>
                      <a:pt x="3106" y="1787"/>
                    </a:lnTo>
                    <a:lnTo>
                      <a:pt x="3122" y="1772"/>
                    </a:lnTo>
                    <a:lnTo>
                      <a:pt x="3136" y="1754"/>
                    </a:lnTo>
                    <a:lnTo>
                      <a:pt x="3149" y="1734"/>
                    </a:lnTo>
                    <a:lnTo>
                      <a:pt x="3162" y="1712"/>
                    </a:lnTo>
                    <a:lnTo>
                      <a:pt x="3173" y="1689"/>
                    </a:lnTo>
                    <a:lnTo>
                      <a:pt x="3182" y="1664"/>
                    </a:lnTo>
                    <a:lnTo>
                      <a:pt x="3191" y="1638"/>
                    </a:lnTo>
                    <a:lnTo>
                      <a:pt x="3197" y="1610"/>
                    </a:lnTo>
                    <a:lnTo>
                      <a:pt x="3201" y="1580"/>
                    </a:lnTo>
                    <a:lnTo>
                      <a:pt x="3204" y="1550"/>
                    </a:lnTo>
                    <a:lnTo>
                      <a:pt x="3205" y="1519"/>
                    </a:lnTo>
                    <a:lnTo>
                      <a:pt x="3205" y="303"/>
                    </a:lnTo>
                    <a:lnTo>
                      <a:pt x="3204" y="271"/>
                    </a:lnTo>
                    <a:lnTo>
                      <a:pt x="3201" y="242"/>
                    </a:lnTo>
                    <a:lnTo>
                      <a:pt x="3197" y="213"/>
                    </a:lnTo>
                    <a:lnTo>
                      <a:pt x="3191" y="185"/>
                    </a:lnTo>
                    <a:lnTo>
                      <a:pt x="3182" y="159"/>
                    </a:lnTo>
                    <a:lnTo>
                      <a:pt x="3173" y="134"/>
                    </a:lnTo>
                    <a:lnTo>
                      <a:pt x="3162" y="111"/>
                    </a:lnTo>
                    <a:lnTo>
                      <a:pt x="3149" y="89"/>
                    </a:lnTo>
                    <a:lnTo>
                      <a:pt x="3136" y="69"/>
                    </a:lnTo>
                    <a:lnTo>
                      <a:pt x="3122" y="51"/>
                    </a:lnTo>
                    <a:lnTo>
                      <a:pt x="3106" y="36"/>
                    </a:lnTo>
                    <a:lnTo>
                      <a:pt x="3090" y="23"/>
                    </a:lnTo>
                    <a:lnTo>
                      <a:pt x="3072" y="13"/>
                    </a:lnTo>
                    <a:lnTo>
                      <a:pt x="3053" y="6"/>
                    </a:lnTo>
                    <a:lnTo>
                      <a:pt x="3035" y="1"/>
                    </a:lnTo>
                    <a:lnTo>
                      <a:pt x="3015" y="0"/>
                    </a:lnTo>
                    <a:lnTo>
                      <a:pt x="19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0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84" name="Rectangle 3"/>
              <p:cNvSpPr>
                <a:spLocks noChangeArrowheads="1"/>
              </p:cNvSpPr>
              <p:nvPr/>
            </p:nvSpPr>
            <p:spPr bwMode="auto">
              <a:xfrm>
                <a:off x="3892954" y="5893991"/>
                <a:ext cx="1515281" cy="460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・障がい児利用援助</a:t>
                </a:r>
                <a:endParaRPr lang="en-US" altLang="ja-JP" sz="1000" dirty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pPr>
                  <a:defRPr/>
                </a:pP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・</a:t>
                </a:r>
                <a:r>
                  <a:rPr lang="ja-JP" altLang="en-US" sz="1000" dirty="0" err="1">
                    <a:latin typeface="HG丸ｺﾞｼｯｸM-PRO" pitchFamily="50" charset="-128"/>
                    <a:ea typeface="HG丸ｺﾞｼｯｸM-PRO" pitchFamily="50" charset="-128"/>
                  </a:rPr>
                  <a:t>継続障がい</a:t>
                </a: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児支援利用援助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5" name="Rectangle 2"/>
              <p:cNvSpPr>
                <a:spLocks noChangeArrowheads="1"/>
              </p:cNvSpPr>
              <p:nvPr/>
            </p:nvSpPr>
            <p:spPr bwMode="auto">
              <a:xfrm>
                <a:off x="3872996" y="5459397"/>
                <a:ext cx="1516971" cy="303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73440" tIns="27720" rIns="73440" bIns="2772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200" dirty="0" err="1">
                    <a:latin typeface="HG丸ｺﾞｼｯｸM-PRO" pitchFamily="50" charset="-128"/>
                    <a:ea typeface="HG丸ｺﾞｼｯｸM-PRO" pitchFamily="50" charset="-128"/>
                  </a:rPr>
                  <a:t>障がい</a:t>
                </a:r>
                <a:r>
                  <a:rPr lang="ja-JP" altLang="en-US" sz="1200" dirty="0">
                    <a:latin typeface="HG丸ｺﾞｼｯｸM-PRO" pitchFamily="50" charset="-128"/>
                    <a:ea typeface="HG丸ｺﾞｼｯｸM-PRO" pitchFamily="50" charset="-128"/>
                  </a:rPr>
                  <a:t>児相談支援</a:t>
                </a:r>
                <a:endParaRPr kumimoji="1" lang="ja-JP" altLang="ja-JP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ja-JP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endParaRPr>
              </a:p>
            </p:txBody>
          </p:sp>
        </p:grpSp>
        <p:grpSp>
          <p:nvGrpSpPr>
            <p:cNvPr id="86" name="グループ化 85"/>
            <p:cNvGrpSpPr/>
            <p:nvPr/>
          </p:nvGrpSpPr>
          <p:grpSpPr>
            <a:xfrm>
              <a:off x="4306771" y="7617296"/>
              <a:ext cx="2146565" cy="792089"/>
              <a:chOff x="3711039" y="5459397"/>
              <a:chExt cx="1829135" cy="956108"/>
            </a:xfrm>
          </p:grpSpPr>
          <p:sp>
            <p:nvSpPr>
              <p:cNvPr id="87" name="Freeform 4"/>
              <p:cNvSpPr>
                <a:spLocks/>
              </p:cNvSpPr>
              <p:nvPr/>
            </p:nvSpPr>
            <p:spPr bwMode="auto">
              <a:xfrm>
                <a:off x="3797687" y="5632477"/>
                <a:ext cx="1742487" cy="783028"/>
              </a:xfrm>
              <a:custGeom>
                <a:avLst/>
                <a:gdLst>
                  <a:gd name="T0" fmla="*/ 170 w 3205"/>
                  <a:gd name="T1" fmla="*/ 1 h 1823"/>
                  <a:gd name="T2" fmla="*/ 133 w 3205"/>
                  <a:gd name="T3" fmla="*/ 13 h 1823"/>
                  <a:gd name="T4" fmla="*/ 99 w 3205"/>
                  <a:gd name="T5" fmla="*/ 36 h 1823"/>
                  <a:gd name="T6" fmla="*/ 69 w 3205"/>
                  <a:gd name="T7" fmla="*/ 69 h 1823"/>
                  <a:gd name="T8" fmla="*/ 44 w 3205"/>
                  <a:gd name="T9" fmla="*/ 111 h 1823"/>
                  <a:gd name="T10" fmla="*/ 23 w 3205"/>
                  <a:gd name="T11" fmla="*/ 159 h 1823"/>
                  <a:gd name="T12" fmla="*/ 9 w 3205"/>
                  <a:gd name="T13" fmla="*/ 213 h 1823"/>
                  <a:gd name="T14" fmla="*/ 1 w 3205"/>
                  <a:gd name="T15" fmla="*/ 271 h 1823"/>
                  <a:gd name="T16" fmla="*/ 0 w 3205"/>
                  <a:gd name="T17" fmla="*/ 1519 h 1823"/>
                  <a:gd name="T18" fmla="*/ 4 w 3205"/>
                  <a:gd name="T19" fmla="*/ 1580 h 1823"/>
                  <a:gd name="T20" fmla="*/ 15 w 3205"/>
                  <a:gd name="T21" fmla="*/ 1638 h 1823"/>
                  <a:gd name="T22" fmla="*/ 32 w 3205"/>
                  <a:gd name="T23" fmla="*/ 1689 h 1823"/>
                  <a:gd name="T24" fmla="*/ 56 w 3205"/>
                  <a:gd name="T25" fmla="*/ 1734 h 1823"/>
                  <a:gd name="T26" fmla="*/ 84 w 3205"/>
                  <a:gd name="T27" fmla="*/ 1772 h 1823"/>
                  <a:gd name="T28" fmla="*/ 116 w 3205"/>
                  <a:gd name="T29" fmla="*/ 1800 h 1823"/>
                  <a:gd name="T30" fmla="*/ 152 w 3205"/>
                  <a:gd name="T31" fmla="*/ 1817 h 1823"/>
                  <a:gd name="T32" fmla="*/ 190 w 3205"/>
                  <a:gd name="T33" fmla="*/ 1823 h 1823"/>
                  <a:gd name="T34" fmla="*/ 3035 w 3205"/>
                  <a:gd name="T35" fmla="*/ 1822 h 1823"/>
                  <a:gd name="T36" fmla="*/ 3072 w 3205"/>
                  <a:gd name="T37" fmla="*/ 1810 h 1823"/>
                  <a:gd name="T38" fmla="*/ 3106 w 3205"/>
                  <a:gd name="T39" fmla="*/ 1787 h 1823"/>
                  <a:gd name="T40" fmla="*/ 3136 w 3205"/>
                  <a:gd name="T41" fmla="*/ 1754 h 1823"/>
                  <a:gd name="T42" fmla="*/ 3162 w 3205"/>
                  <a:gd name="T43" fmla="*/ 1712 h 1823"/>
                  <a:gd name="T44" fmla="*/ 3182 w 3205"/>
                  <a:gd name="T45" fmla="*/ 1664 h 1823"/>
                  <a:gd name="T46" fmla="*/ 3197 w 3205"/>
                  <a:gd name="T47" fmla="*/ 1610 h 1823"/>
                  <a:gd name="T48" fmla="*/ 3204 w 3205"/>
                  <a:gd name="T49" fmla="*/ 1550 h 1823"/>
                  <a:gd name="T50" fmla="*/ 3205 w 3205"/>
                  <a:gd name="T51" fmla="*/ 303 h 1823"/>
                  <a:gd name="T52" fmla="*/ 3201 w 3205"/>
                  <a:gd name="T53" fmla="*/ 242 h 1823"/>
                  <a:gd name="T54" fmla="*/ 3191 w 3205"/>
                  <a:gd name="T55" fmla="*/ 185 h 1823"/>
                  <a:gd name="T56" fmla="*/ 3173 w 3205"/>
                  <a:gd name="T57" fmla="*/ 134 h 1823"/>
                  <a:gd name="T58" fmla="*/ 3149 w 3205"/>
                  <a:gd name="T59" fmla="*/ 89 h 1823"/>
                  <a:gd name="T60" fmla="*/ 3122 w 3205"/>
                  <a:gd name="T61" fmla="*/ 51 h 1823"/>
                  <a:gd name="T62" fmla="*/ 3090 w 3205"/>
                  <a:gd name="T63" fmla="*/ 23 h 1823"/>
                  <a:gd name="T64" fmla="*/ 3053 w 3205"/>
                  <a:gd name="T65" fmla="*/ 6 h 1823"/>
                  <a:gd name="T66" fmla="*/ 3015 w 3205"/>
                  <a:gd name="T67" fmla="*/ 0 h 18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205" h="1823">
                    <a:moveTo>
                      <a:pt x="190" y="0"/>
                    </a:moveTo>
                    <a:lnTo>
                      <a:pt x="170" y="1"/>
                    </a:lnTo>
                    <a:lnTo>
                      <a:pt x="152" y="6"/>
                    </a:lnTo>
                    <a:lnTo>
                      <a:pt x="133" y="13"/>
                    </a:lnTo>
                    <a:lnTo>
                      <a:pt x="116" y="23"/>
                    </a:lnTo>
                    <a:lnTo>
                      <a:pt x="99" y="36"/>
                    </a:lnTo>
                    <a:lnTo>
                      <a:pt x="84" y="51"/>
                    </a:lnTo>
                    <a:lnTo>
                      <a:pt x="69" y="69"/>
                    </a:lnTo>
                    <a:lnTo>
                      <a:pt x="56" y="89"/>
                    </a:lnTo>
                    <a:lnTo>
                      <a:pt x="44" y="111"/>
                    </a:lnTo>
                    <a:lnTo>
                      <a:pt x="32" y="134"/>
                    </a:lnTo>
                    <a:lnTo>
                      <a:pt x="23" y="159"/>
                    </a:lnTo>
                    <a:lnTo>
                      <a:pt x="15" y="185"/>
                    </a:lnTo>
                    <a:lnTo>
                      <a:pt x="9" y="213"/>
                    </a:lnTo>
                    <a:lnTo>
                      <a:pt x="4" y="242"/>
                    </a:lnTo>
                    <a:lnTo>
                      <a:pt x="1" y="271"/>
                    </a:lnTo>
                    <a:lnTo>
                      <a:pt x="0" y="303"/>
                    </a:lnTo>
                    <a:lnTo>
                      <a:pt x="0" y="1519"/>
                    </a:lnTo>
                    <a:lnTo>
                      <a:pt x="1" y="1550"/>
                    </a:lnTo>
                    <a:lnTo>
                      <a:pt x="4" y="1580"/>
                    </a:lnTo>
                    <a:lnTo>
                      <a:pt x="9" y="1610"/>
                    </a:lnTo>
                    <a:lnTo>
                      <a:pt x="15" y="1638"/>
                    </a:lnTo>
                    <a:lnTo>
                      <a:pt x="23" y="1664"/>
                    </a:lnTo>
                    <a:lnTo>
                      <a:pt x="32" y="1689"/>
                    </a:lnTo>
                    <a:lnTo>
                      <a:pt x="44" y="1712"/>
                    </a:lnTo>
                    <a:lnTo>
                      <a:pt x="56" y="1734"/>
                    </a:lnTo>
                    <a:lnTo>
                      <a:pt x="69" y="1754"/>
                    </a:lnTo>
                    <a:lnTo>
                      <a:pt x="84" y="1772"/>
                    </a:lnTo>
                    <a:lnTo>
                      <a:pt x="99" y="1787"/>
                    </a:lnTo>
                    <a:lnTo>
                      <a:pt x="116" y="1800"/>
                    </a:lnTo>
                    <a:lnTo>
                      <a:pt x="133" y="1810"/>
                    </a:lnTo>
                    <a:lnTo>
                      <a:pt x="152" y="1817"/>
                    </a:lnTo>
                    <a:lnTo>
                      <a:pt x="170" y="1822"/>
                    </a:lnTo>
                    <a:lnTo>
                      <a:pt x="190" y="1823"/>
                    </a:lnTo>
                    <a:lnTo>
                      <a:pt x="3015" y="1823"/>
                    </a:lnTo>
                    <a:lnTo>
                      <a:pt x="3035" y="1822"/>
                    </a:lnTo>
                    <a:lnTo>
                      <a:pt x="3053" y="1817"/>
                    </a:lnTo>
                    <a:lnTo>
                      <a:pt x="3072" y="1810"/>
                    </a:lnTo>
                    <a:lnTo>
                      <a:pt x="3090" y="1800"/>
                    </a:lnTo>
                    <a:lnTo>
                      <a:pt x="3106" y="1787"/>
                    </a:lnTo>
                    <a:lnTo>
                      <a:pt x="3122" y="1772"/>
                    </a:lnTo>
                    <a:lnTo>
                      <a:pt x="3136" y="1754"/>
                    </a:lnTo>
                    <a:lnTo>
                      <a:pt x="3149" y="1734"/>
                    </a:lnTo>
                    <a:lnTo>
                      <a:pt x="3162" y="1712"/>
                    </a:lnTo>
                    <a:lnTo>
                      <a:pt x="3173" y="1689"/>
                    </a:lnTo>
                    <a:lnTo>
                      <a:pt x="3182" y="1664"/>
                    </a:lnTo>
                    <a:lnTo>
                      <a:pt x="3191" y="1638"/>
                    </a:lnTo>
                    <a:lnTo>
                      <a:pt x="3197" y="1610"/>
                    </a:lnTo>
                    <a:lnTo>
                      <a:pt x="3201" y="1580"/>
                    </a:lnTo>
                    <a:lnTo>
                      <a:pt x="3204" y="1550"/>
                    </a:lnTo>
                    <a:lnTo>
                      <a:pt x="3205" y="1519"/>
                    </a:lnTo>
                    <a:lnTo>
                      <a:pt x="3205" y="303"/>
                    </a:lnTo>
                    <a:lnTo>
                      <a:pt x="3204" y="271"/>
                    </a:lnTo>
                    <a:lnTo>
                      <a:pt x="3201" y="242"/>
                    </a:lnTo>
                    <a:lnTo>
                      <a:pt x="3197" y="213"/>
                    </a:lnTo>
                    <a:lnTo>
                      <a:pt x="3191" y="185"/>
                    </a:lnTo>
                    <a:lnTo>
                      <a:pt x="3182" y="159"/>
                    </a:lnTo>
                    <a:lnTo>
                      <a:pt x="3173" y="134"/>
                    </a:lnTo>
                    <a:lnTo>
                      <a:pt x="3162" y="111"/>
                    </a:lnTo>
                    <a:lnTo>
                      <a:pt x="3149" y="89"/>
                    </a:lnTo>
                    <a:lnTo>
                      <a:pt x="3136" y="69"/>
                    </a:lnTo>
                    <a:lnTo>
                      <a:pt x="3122" y="51"/>
                    </a:lnTo>
                    <a:lnTo>
                      <a:pt x="3106" y="36"/>
                    </a:lnTo>
                    <a:lnTo>
                      <a:pt x="3090" y="23"/>
                    </a:lnTo>
                    <a:lnTo>
                      <a:pt x="3072" y="13"/>
                    </a:lnTo>
                    <a:lnTo>
                      <a:pt x="3053" y="6"/>
                    </a:lnTo>
                    <a:lnTo>
                      <a:pt x="3035" y="1"/>
                    </a:lnTo>
                    <a:lnTo>
                      <a:pt x="3015" y="0"/>
                    </a:lnTo>
                    <a:lnTo>
                      <a:pt x="19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0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88" name="Rectangle 3"/>
              <p:cNvSpPr>
                <a:spLocks noChangeArrowheads="1"/>
              </p:cNvSpPr>
              <p:nvPr/>
            </p:nvSpPr>
            <p:spPr bwMode="auto">
              <a:xfrm>
                <a:off x="3711039" y="5886957"/>
                <a:ext cx="1647220" cy="460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algn="ctr">
                  <a:defRPr/>
                </a:pP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・</a:t>
                </a:r>
                <a:r>
                  <a:rPr lang="ja-JP" altLang="en-US" sz="1000" dirty="0" err="1">
                    <a:latin typeface="HG丸ｺﾞｼｯｸM-PRO" pitchFamily="50" charset="-128"/>
                    <a:ea typeface="HG丸ｺﾞｼｯｸM-PRO" pitchFamily="50" charset="-128"/>
                  </a:rPr>
                  <a:t>福祉型障がい</a:t>
                </a: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児入所施設</a:t>
                </a:r>
                <a:endParaRPr lang="en-US" altLang="ja-JP" sz="1000" dirty="0">
                  <a:latin typeface="HG丸ｺﾞｼｯｸM-PRO" pitchFamily="50" charset="-128"/>
                  <a:ea typeface="HG丸ｺﾞｼｯｸM-PRO" pitchFamily="50" charset="-128"/>
                </a:endParaRPr>
              </a:p>
              <a:p>
                <a:pPr algn="ctr">
                  <a:defRPr/>
                </a:pP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・</a:t>
                </a:r>
                <a:r>
                  <a:rPr lang="ja-JP" altLang="en-US" sz="1000" dirty="0" err="1">
                    <a:latin typeface="HG丸ｺﾞｼｯｸM-PRO" pitchFamily="50" charset="-128"/>
                    <a:ea typeface="HG丸ｺﾞｼｯｸM-PRO" pitchFamily="50" charset="-128"/>
                  </a:rPr>
                  <a:t>医療型障がい</a:t>
                </a:r>
                <a:r>
                  <a:rPr lang="ja-JP" altLang="en-US" sz="1000" dirty="0">
                    <a:latin typeface="HG丸ｺﾞｼｯｸM-PRO" pitchFamily="50" charset="-128"/>
                    <a:ea typeface="HG丸ｺﾞｼｯｸM-PRO" pitchFamily="50" charset="-128"/>
                  </a:rPr>
                  <a:t>児入所施設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ja-JP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89" name="Rectangle 2"/>
              <p:cNvSpPr>
                <a:spLocks noChangeArrowheads="1"/>
              </p:cNvSpPr>
              <p:nvPr/>
            </p:nvSpPr>
            <p:spPr bwMode="auto">
              <a:xfrm>
                <a:off x="3872996" y="5459397"/>
                <a:ext cx="1516971" cy="303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73440" tIns="27720" rIns="73440" bIns="27720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200" dirty="0" err="1">
                    <a:latin typeface="HG丸ｺﾞｼｯｸM-PRO" pitchFamily="50" charset="-128"/>
                    <a:ea typeface="HG丸ｺﾞｼｯｸM-PRO" pitchFamily="50" charset="-128"/>
                  </a:rPr>
                  <a:t>障がい</a:t>
                </a:r>
                <a:r>
                  <a:rPr lang="ja-JP" altLang="en-US" sz="1200" dirty="0">
                    <a:latin typeface="HG丸ｺﾞｼｯｸM-PRO" pitchFamily="50" charset="-128"/>
                    <a:ea typeface="HG丸ｺﾞｼｯｸM-PRO" pitchFamily="50" charset="-128"/>
                  </a:rPr>
                  <a:t>児入所支援</a:t>
                </a:r>
                <a:endParaRPr kumimoji="1" lang="ja-JP" altLang="ja-JP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ja-JP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ＭＳ Ｐゴシック" pitchFamily="50" charset="-128"/>
                </a:endParaRPr>
              </a:p>
            </p:txBody>
          </p:sp>
        </p:grpSp>
      </p:grpSp>
      <p:sp>
        <p:nvSpPr>
          <p:cNvPr id="91" name="角丸四角形 90"/>
          <p:cNvSpPr/>
          <p:nvPr/>
        </p:nvSpPr>
        <p:spPr>
          <a:xfrm>
            <a:off x="296862" y="200472"/>
            <a:ext cx="6264275" cy="40011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2000" b="1" dirty="0" err="1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障がい</a:t>
            </a:r>
            <a:r>
              <a:rPr lang="ja-JP" altLang="ja-JP" sz="20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者総合</a:t>
            </a:r>
            <a:r>
              <a:rPr lang="ja-JP" altLang="en-US" sz="20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支援制度全体図</a:t>
            </a:r>
            <a:endParaRPr lang="en-US" altLang="ja-JP" sz="20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908720" y="5402700"/>
            <a:ext cx="2049127" cy="4210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地域生活支援事業等</a:t>
            </a:r>
          </a:p>
        </p:txBody>
      </p:sp>
    </p:spTree>
    <p:extLst>
      <p:ext uri="{BB962C8B-B14F-4D97-AF65-F5344CB8AC3E}">
        <p14:creationId xmlns:p14="http://schemas.microsoft.com/office/powerpoint/2010/main" val="1544707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A4 210 x 297 mm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2025-08-28T00:52:01Z</dcterms:created>
  <dcterms:modified xsi:type="dcterms:W3CDTF">2025-08-29T02:31:21Z</dcterms:modified>
</cp:coreProperties>
</file>