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6"/>
  </p:notesMasterIdLst>
  <p:sldIdLst>
    <p:sldId id="270" r:id="rId5"/>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品川　晃大" initials="品川　晃大" lastIdx="13" clrIdx="0">
    <p:extLst>
      <p:ext uri="{19B8F6BF-5375-455C-9EA6-DF929625EA0E}">
        <p15:presenceInfo xmlns:p15="http://schemas.microsoft.com/office/powerpoint/2012/main" userId="S-1-5-21-161959346-1900351369-444732941-178399" providerId="AD"/>
      </p:ext>
    </p:extLst>
  </p:cmAuthor>
  <p:cmAuthor id="2" name="品川　晃大" initials="品川　晃大 [2]" lastIdx="3" clrIdx="1">
    <p:extLst>
      <p:ext uri="{19B8F6BF-5375-455C-9EA6-DF929625EA0E}">
        <p15:presenceInfo xmlns:p15="http://schemas.microsoft.com/office/powerpoint/2012/main" userId="S::ShinagawaAk@lan.pref.osaka.jp::04fd2075-19a6-4fdd-8250-81525207ea2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70C0"/>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3" autoAdjust="0"/>
    <p:restoredTop sz="96391" autoAdjust="0"/>
  </p:normalViewPr>
  <p:slideViewPr>
    <p:cSldViewPr snapToGrid="0">
      <p:cViewPr varScale="1">
        <p:scale>
          <a:sx n="80" d="100"/>
          <a:sy n="80" d="100"/>
        </p:scale>
        <p:origin x="2016"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5"/>
            <a:ext cx="2946058" cy="497265"/>
          </a:xfrm>
          <a:prstGeom prst="rect">
            <a:avLst/>
          </a:prstGeom>
        </p:spPr>
        <p:txBody>
          <a:bodyPr vert="horz" lIns="62932" tIns="31466" rIns="62932" bIns="31466" rtlCol="0"/>
          <a:lstStyle>
            <a:lvl1pPr algn="l">
              <a:defRPr sz="800"/>
            </a:lvl1pPr>
          </a:lstStyle>
          <a:p>
            <a:endParaRPr kumimoji="1" lang="ja-JP" altLang="en-US"/>
          </a:p>
        </p:txBody>
      </p:sp>
      <p:sp>
        <p:nvSpPr>
          <p:cNvPr id="3" name="日付プレースホルダー 2"/>
          <p:cNvSpPr>
            <a:spLocks noGrp="1"/>
          </p:cNvSpPr>
          <p:nvPr>
            <p:ph type="dt" idx="1"/>
          </p:nvPr>
        </p:nvSpPr>
        <p:spPr>
          <a:xfrm>
            <a:off x="3850531" y="5"/>
            <a:ext cx="2946058" cy="497265"/>
          </a:xfrm>
          <a:prstGeom prst="rect">
            <a:avLst/>
          </a:prstGeom>
        </p:spPr>
        <p:txBody>
          <a:bodyPr vert="horz" lIns="62932" tIns="31466" rIns="62932" bIns="31466" rtlCol="0"/>
          <a:lstStyle>
            <a:lvl1pPr algn="r">
              <a:defRPr sz="800"/>
            </a:lvl1pPr>
          </a:lstStyle>
          <a:p>
            <a:fld id="{4206C814-2743-45D7-B606-411E8BC64ABE}" type="datetimeFigureOut">
              <a:rPr kumimoji="1" lang="ja-JP" altLang="en-US" smtClean="0"/>
              <a:t>2022/3/30</a:t>
            </a:fld>
            <a:endParaRPr kumimoji="1" lang="ja-JP" altLang="en-US"/>
          </a:p>
        </p:txBody>
      </p:sp>
      <p:sp>
        <p:nvSpPr>
          <p:cNvPr id="4" name="スライド イメージ プレースホルダー 3"/>
          <p:cNvSpPr>
            <a:spLocks noGrp="1" noRot="1" noChangeAspect="1"/>
          </p:cNvSpPr>
          <p:nvPr>
            <p:ph type="sldImg" idx="2"/>
          </p:nvPr>
        </p:nvSpPr>
        <p:spPr>
          <a:xfrm>
            <a:off x="1166813" y="1239838"/>
            <a:ext cx="4464050" cy="3349625"/>
          </a:xfrm>
          <a:prstGeom prst="rect">
            <a:avLst/>
          </a:prstGeom>
          <a:noFill/>
          <a:ln w="12700">
            <a:solidFill>
              <a:prstClr val="black"/>
            </a:solidFill>
          </a:ln>
        </p:spPr>
        <p:txBody>
          <a:bodyPr vert="horz" lIns="62932" tIns="31466" rIns="62932" bIns="31466" rtlCol="0" anchor="ctr"/>
          <a:lstStyle/>
          <a:p>
            <a:endParaRPr lang="ja-JP" altLang="en-US"/>
          </a:p>
        </p:txBody>
      </p:sp>
      <p:sp>
        <p:nvSpPr>
          <p:cNvPr id="5" name="ノート プレースホルダー 4"/>
          <p:cNvSpPr>
            <a:spLocks noGrp="1"/>
          </p:cNvSpPr>
          <p:nvPr>
            <p:ph type="body" sz="quarter" idx="3"/>
          </p:nvPr>
        </p:nvSpPr>
        <p:spPr>
          <a:xfrm>
            <a:off x="679444" y="4777258"/>
            <a:ext cx="5438792" cy="3908964"/>
          </a:xfrm>
          <a:prstGeom prst="rect">
            <a:avLst/>
          </a:prstGeom>
        </p:spPr>
        <p:txBody>
          <a:bodyPr vert="horz" lIns="62932" tIns="31466" rIns="62932" bIns="3146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376"/>
            <a:ext cx="2946058" cy="497265"/>
          </a:xfrm>
          <a:prstGeom prst="rect">
            <a:avLst/>
          </a:prstGeom>
        </p:spPr>
        <p:txBody>
          <a:bodyPr vert="horz" lIns="62932" tIns="31466" rIns="62932" bIns="31466"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0531" y="9429376"/>
            <a:ext cx="2946058" cy="497265"/>
          </a:xfrm>
          <a:prstGeom prst="rect">
            <a:avLst/>
          </a:prstGeom>
        </p:spPr>
        <p:txBody>
          <a:bodyPr vert="horz" lIns="62932" tIns="31466" rIns="62932" bIns="31466" rtlCol="0" anchor="b"/>
          <a:lstStyle>
            <a:lvl1pPr algn="r">
              <a:defRPr sz="800"/>
            </a:lvl1pPr>
          </a:lstStyle>
          <a:p>
            <a:fld id="{CD6CEF30-E6C4-4A72-B8B1-E55D1736B852}" type="slidenum">
              <a:rPr kumimoji="1" lang="ja-JP" altLang="en-US" smtClean="0"/>
              <a:t>‹#›</a:t>
            </a:fld>
            <a:endParaRPr kumimoji="1" lang="ja-JP" altLang="en-US"/>
          </a:p>
        </p:txBody>
      </p:sp>
    </p:spTree>
    <p:extLst>
      <p:ext uri="{BB962C8B-B14F-4D97-AF65-F5344CB8AC3E}">
        <p14:creationId xmlns:p14="http://schemas.microsoft.com/office/powerpoint/2010/main" val="345779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D6CEF30-E6C4-4A72-B8B1-E55D1736B852}" type="slidenum">
              <a:rPr kumimoji="1" lang="ja-JP" altLang="en-US" smtClean="0"/>
              <a:t>1</a:t>
            </a:fld>
            <a:endParaRPr kumimoji="1" lang="ja-JP" altLang="en-US"/>
          </a:p>
        </p:txBody>
      </p:sp>
    </p:spTree>
    <p:extLst>
      <p:ext uri="{BB962C8B-B14F-4D97-AF65-F5344CB8AC3E}">
        <p14:creationId xmlns:p14="http://schemas.microsoft.com/office/powerpoint/2010/main" val="111079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106520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32363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1214936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1343891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3861440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421113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3300254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20219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118014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20310351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9DFF4E4-5AD4-4A3F-A318-9474369ED57D}" type="datetimeFigureOut">
              <a:rPr kumimoji="1" lang="ja-JP" altLang="en-US" smtClean="0"/>
              <a:t>2022/3/30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3103119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9DFF4E4-5AD4-4A3F-A318-9474369ED57D}" type="datetimeFigureOut">
              <a:rPr kumimoji="1" lang="ja-JP" altLang="en-US" smtClean="0"/>
              <a:t>2022/3/30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820729E1-68FD-4C2F-9D89-1837F5BF7FBF}" type="slidenum">
              <a:rPr kumimoji="1" lang="ja-JP" altLang="en-US" smtClean="0"/>
              <a:t>‹#›</a:t>
            </a:fld>
            <a:endParaRPr kumimoji="1" lang="ja-JP" altLang="en-US"/>
          </a:p>
        </p:txBody>
      </p:sp>
    </p:spTree>
    <p:extLst>
      <p:ext uri="{BB962C8B-B14F-4D97-AF65-F5344CB8AC3E}">
        <p14:creationId xmlns:p14="http://schemas.microsoft.com/office/powerpoint/2010/main" val="7632998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テキスト ボックス 123"/>
          <p:cNvSpPr txBox="1"/>
          <p:nvPr/>
        </p:nvSpPr>
        <p:spPr>
          <a:xfrm>
            <a:off x="9141332" y="832843"/>
            <a:ext cx="3566938" cy="807771"/>
          </a:xfrm>
          <a:prstGeom prst="roundRect">
            <a:avLst/>
          </a:prstGeom>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102" name="コンテンツ プレースホルダー 2"/>
          <p:cNvSpPr txBox="1">
            <a:spLocks/>
          </p:cNvSpPr>
          <p:nvPr/>
        </p:nvSpPr>
        <p:spPr>
          <a:xfrm>
            <a:off x="253851" y="4991246"/>
            <a:ext cx="5867174" cy="2041571"/>
          </a:xfrm>
          <a:prstGeom prst="roundRect">
            <a:avLst>
              <a:gd name="adj" fmla="val 3642"/>
            </a:avLst>
          </a:prstGeom>
          <a:solidFill>
            <a:schemeClr val="bg1"/>
          </a:solidFill>
          <a:ln>
            <a:solidFill>
              <a:schemeClr val="accent1"/>
            </a:solidFill>
          </a:ln>
        </p:spPr>
        <p:txBody>
          <a:bodyPr vert="horz" lIns="36000" tIns="36000" rIns="36000" bIns="3600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○府庁</a:t>
            </a:r>
            <a:r>
              <a:rPr lang="en-US" altLang="ja-JP" sz="1100" dirty="0">
                <a:latin typeface="Meiryo UI" panose="020B0604030504040204" pitchFamily="50" charset="-128"/>
                <a:ea typeface="Meiryo UI" panose="020B0604030504040204" pitchFamily="50" charset="-128"/>
              </a:rPr>
              <a:t>DX</a:t>
            </a:r>
            <a:r>
              <a:rPr lang="ja-JP" altLang="en-US" sz="1100" dirty="0">
                <a:latin typeface="Meiryo UI" panose="020B0604030504040204" pitchFamily="50" charset="-128"/>
                <a:ea typeface="Meiryo UI" panose="020B0604030504040204" pitchFamily="50" charset="-128"/>
              </a:rPr>
              <a:t>に係る課題：</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・全体予算の半分程度がベンダーロックイン</a:t>
            </a:r>
            <a:r>
              <a:rPr lang="en-US" altLang="ja-JP" sz="9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に陥っている可能性（約</a:t>
            </a:r>
            <a:r>
              <a:rPr lang="en-US" altLang="ja-JP" sz="1100" dirty="0">
                <a:latin typeface="Meiryo UI" panose="020B0604030504040204" pitchFamily="50" charset="-128"/>
                <a:ea typeface="Meiryo UI" panose="020B0604030504040204" pitchFamily="50" charset="-128"/>
              </a:rPr>
              <a:t>40</a:t>
            </a:r>
            <a:r>
              <a:rPr lang="ja-JP" altLang="en-US" sz="1100" dirty="0">
                <a:latin typeface="Meiryo UI" panose="020B0604030504040204" pitchFamily="50" charset="-128"/>
                <a:ea typeface="Meiryo UI" panose="020B0604030504040204" pitchFamily="50" charset="-128"/>
              </a:rPr>
              <a:t>システム）</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・運用体制の脆弱性、システムリソースの効率性（特に小規模システムで顕著）</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・システムガバナンス体制が不十分（本来業務に加えての臨時的な予算確認、仕様書確認など）</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○市町村</a:t>
            </a:r>
            <a:r>
              <a:rPr lang="en-US" altLang="ja-JP" sz="1100" dirty="0">
                <a:latin typeface="Meiryo UI" panose="020B0604030504040204" pitchFamily="50" charset="-128"/>
                <a:ea typeface="Meiryo UI" panose="020B0604030504040204" pitchFamily="50" charset="-128"/>
              </a:rPr>
              <a:t>DX</a:t>
            </a:r>
            <a:r>
              <a:rPr lang="ja-JP" altLang="en-US" sz="1100" dirty="0">
                <a:latin typeface="Meiryo UI" panose="020B0604030504040204" pitchFamily="50" charset="-128"/>
                <a:ea typeface="Meiryo UI" panose="020B0604030504040204" pitchFamily="50" charset="-128"/>
              </a:rPr>
              <a:t>支援に係る課題：</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・府内市町村のデジタル格差が他の大都市に比べて顕著</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・デジタル人材の確保等が困難（特に小規模市町村）</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・基幹システムの標準化対応が急務（</a:t>
            </a:r>
            <a:r>
              <a:rPr lang="en-US" altLang="ja-JP" sz="1100" dirty="0">
                <a:latin typeface="Meiryo UI" panose="020B0604030504040204" pitchFamily="50" charset="-128"/>
                <a:ea typeface="Meiryo UI" panose="020B0604030504040204" pitchFamily="50" charset="-128"/>
              </a:rPr>
              <a:t>2025</a:t>
            </a:r>
            <a:r>
              <a:rPr lang="ja-JP" altLang="en-US" sz="1100" dirty="0">
                <a:latin typeface="Meiryo UI" panose="020B0604030504040204" pitchFamily="50" charset="-128"/>
                <a:ea typeface="Meiryo UI" panose="020B0604030504040204" pitchFamily="50" charset="-128"/>
              </a:rPr>
              <a:t>年まで）</a:t>
            </a:r>
            <a:endParaRPr lang="en-US" altLang="ja-JP" sz="11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○スマートシティ事業に係る課題：</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・部局間で施策やデジタルサービスの重複の可能性（</a:t>
            </a:r>
            <a:r>
              <a:rPr lang="en-US" altLang="ja-JP" sz="1100" dirty="0">
                <a:latin typeface="Meiryo UI" panose="020B0604030504040204" pitchFamily="50" charset="-128"/>
                <a:ea typeface="Meiryo UI" panose="020B0604030504040204" pitchFamily="50" charset="-128"/>
              </a:rPr>
              <a:t>SNS</a:t>
            </a:r>
            <a:r>
              <a:rPr lang="ja-JP" altLang="en-US" sz="1100" dirty="0" err="1">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スマホアプリ、</a:t>
            </a:r>
            <a:r>
              <a:rPr lang="en-US" altLang="ja-JP" sz="1100" dirty="0">
                <a:latin typeface="Meiryo UI" panose="020B0604030504040204" pitchFamily="50" charset="-128"/>
                <a:ea typeface="Meiryo UI" panose="020B0604030504040204" pitchFamily="50" charset="-128"/>
              </a:rPr>
              <a:t>AI</a:t>
            </a:r>
            <a:r>
              <a:rPr lang="ja-JP" altLang="en-US" sz="1100" dirty="0">
                <a:latin typeface="Meiryo UI" panose="020B0604030504040204" pitchFamily="50" charset="-128"/>
                <a:ea typeface="Meiryo UI" panose="020B0604030504040204" pitchFamily="50" charset="-128"/>
              </a:rPr>
              <a:t>活用　など）</a:t>
            </a:r>
            <a:endParaRPr lang="en-US" altLang="ja-JP" sz="11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・行政の保有するデータの利活用が不十分</a:t>
            </a:r>
            <a:endParaRPr lang="en-US" altLang="ja-JP" sz="1100" dirty="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161678" y="7333935"/>
            <a:ext cx="6002424" cy="1412709"/>
          </a:xfrm>
          <a:prstGeom prst="roundRect">
            <a:avLst/>
          </a:prstGeom>
          <a:noFill/>
          <a:ln>
            <a:solidFill>
              <a:schemeClr val="tx1"/>
            </a:solidFill>
          </a:ln>
        </p:spPr>
        <p:txBody>
          <a:bodyPr wrap="square" rtlCol="0">
            <a:noAutofit/>
          </a:bodyPr>
          <a:lstStyle/>
          <a:p>
            <a:endParaRPr lang="ja-JP" altLang="en-US" sz="1200" dirty="0">
              <a:latin typeface="Meiryo UI" panose="020B0604030504040204" pitchFamily="50" charset="-128"/>
              <a:ea typeface="Meiryo UI" panose="020B0604030504040204" pitchFamily="50" charset="-128"/>
            </a:endParaRPr>
          </a:p>
        </p:txBody>
      </p:sp>
      <p:sp>
        <p:nvSpPr>
          <p:cNvPr id="2" name="タイトル 1"/>
          <p:cNvSpPr>
            <a:spLocks noGrp="1"/>
          </p:cNvSpPr>
          <p:nvPr>
            <p:ph type="title"/>
          </p:nvPr>
        </p:nvSpPr>
        <p:spPr>
          <a:xfrm>
            <a:off x="133481" y="83443"/>
            <a:ext cx="12527164" cy="428870"/>
          </a:xfrm>
          <a:solidFill>
            <a:srgbClr val="0070C0"/>
          </a:solidFill>
        </p:spPr>
        <p:txBody>
          <a:bodyPr>
            <a:noAutofit/>
          </a:bodyPr>
          <a:lstStyle/>
          <a:p>
            <a:pPr algn="ctr"/>
            <a:r>
              <a:rPr kumimoji="1" lang="ja-JP" altLang="en-US" sz="2800" b="1" dirty="0">
                <a:solidFill>
                  <a:schemeClr val="bg1"/>
                </a:solidFill>
                <a:latin typeface="Meiryo UI" panose="020B0604030504040204" pitchFamily="50" charset="-128"/>
                <a:ea typeface="BIZ UDPゴシック" panose="020B0400000000000000"/>
              </a:rPr>
              <a:t>大阪府のデジタル改革</a:t>
            </a:r>
            <a:r>
              <a:rPr kumimoji="1" lang="ja-JP" altLang="en-US" sz="2800" b="1" dirty="0">
                <a:solidFill>
                  <a:srgbClr val="FFFFFF"/>
                </a:solidFill>
                <a:latin typeface="Meiryo UI" panose="020B0604030504040204" pitchFamily="50" charset="-128"/>
                <a:ea typeface="BIZ UDPゴシック" panose="020B0400000000000000"/>
              </a:rPr>
              <a:t>の実現に向けた中期</a:t>
            </a:r>
            <a:r>
              <a:rPr lang="ja-JP" altLang="en-US" sz="2800" b="1" dirty="0" smtClean="0">
                <a:solidFill>
                  <a:srgbClr val="FFFFFF"/>
                </a:solidFill>
                <a:latin typeface="Meiryo UI" panose="020B0604030504040204" pitchFamily="50" charset="-128"/>
                <a:ea typeface="BIZ UDPゴシック" panose="020B0400000000000000"/>
              </a:rPr>
              <a:t>計画　（</a:t>
            </a:r>
            <a:r>
              <a:rPr kumimoji="1" lang="ja-JP" altLang="en-US" sz="2800" b="1" dirty="0">
                <a:solidFill>
                  <a:srgbClr val="FFFFFF"/>
                </a:solidFill>
                <a:latin typeface="Meiryo UI" panose="020B0604030504040204" pitchFamily="50" charset="-128"/>
                <a:ea typeface="BIZ UDPゴシック" panose="020B0400000000000000"/>
              </a:rPr>
              <a:t>概要）</a:t>
            </a:r>
          </a:p>
        </p:txBody>
      </p:sp>
      <p:grpSp>
        <p:nvGrpSpPr>
          <p:cNvPr id="34" name="グループ化 33"/>
          <p:cNvGrpSpPr/>
          <p:nvPr/>
        </p:nvGrpSpPr>
        <p:grpSpPr>
          <a:xfrm>
            <a:off x="127146" y="559363"/>
            <a:ext cx="6038703" cy="270000"/>
            <a:chOff x="77029" y="485586"/>
            <a:chExt cx="6038703" cy="270000"/>
          </a:xfrm>
        </p:grpSpPr>
        <p:sp>
          <p:nvSpPr>
            <p:cNvPr id="35" name="正方形/長方形 34"/>
            <p:cNvSpPr/>
            <p:nvPr/>
          </p:nvSpPr>
          <p:spPr>
            <a:xfrm>
              <a:off x="77029" y="485586"/>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計画策定の趣旨・目的</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36" name="ホームベース 35"/>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grpSp>
      <p:grpSp>
        <p:nvGrpSpPr>
          <p:cNvPr id="40" name="グループ化 39"/>
          <p:cNvGrpSpPr/>
          <p:nvPr/>
        </p:nvGrpSpPr>
        <p:grpSpPr>
          <a:xfrm>
            <a:off x="6624872" y="6201112"/>
            <a:ext cx="6038703" cy="228552"/>
            <a:chOff x="77029" y="485585"/>
            <a:chExt cx="6038703" cy="270001"/>
          </a:xfrm>
        </p:grpSpPr>
        <p:sp>
          <p:nvSpPr>
            <p:cNvPr id="41" name="正方形/長方形 40"/>
            <p:cNvSpPr/>
            <p:nvPr/>
          </p:nvSpPr>
          <p:spPr>
            <a:xfrm>
              <a:off x="77029" y="485585"/>
              <a:ext cx="6038703" cy="2699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デジタル人材の確保・人材の強化</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42" name="ホームベース 41"/>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grpSp>
      <p:sp>
        <p:nvSpPr>
          <p:cNvPr id="43" name="コンテンツ プレースホルダー 2"/>
          <p:cNvSpPr>
            <a:spLocks noGrp="1"/>
          </p:cNvSpPr>
          <p:nvPr>
            <p:ph idx="1"/>
          </p:nvPr>
        </p:nvSpPr>
        <p:spPr>
          <a:xfrm>
            <a:off x="82697" y="836182"/>
            <a:ext cx="6081405" cy="1554593"/>
          </a:xfrm>
          <a:ln>
            <a:noFill/>
          </a:ln>
        </p:spPr>
        <p:txBody>
          <a:bodyPr>
            <a:noAutofit/>
          </a:bodyPr>
          <a:lstStyle/>
          <a:p>
            <a:pPr marL="0" indent="0">
              <a:lnSpc>
                <a:spcPct val="100000"/>
              </a:lnSpc>
              <a:spcBef>
                <a:spcPts val="0"/>
              </a:spcBef>
              <a:buNone/>
            </a:pPr>
            <a:r>
              <a:rPr lang="ja-JP" altLang="en-US" sz="1200" b="1" dirty="0">
                <a:latin typeface="Meiryo UI" panose="020B0604030504040204" pitchFamily="50" charset="-128"/>
                <a:ea typeface="Meiryo UI" panose="020B0604030504040204" pitchFamily="50" charset="-128"/>
              </a:rPr>
              <a:t>○趣旨・目的</a:t>
            </a:r>
            <a:endParaRPr lang="en-US" altLang="ja-JP" sz="12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国においては５月にデジタル改革関連法案が成立、９月にはデジタル庁が設置された。こうした国の取組みと歩調をあわせ、大阪府においても、令和２年に創設したスマートシティ戦略部を中心に、デジタル改革を加速化していかなければならない。</a:t>
            </a:r>
            <a:r>
              <a:rPr lang="ja-JP" altLang="en-US" sz="1200" u="sng" kern="100" dirty="0">
                <a:latin typeface="Meiryo UI" panose="020B0604030504040204" pitchFamily="50" charset="-128"/>
                <a:ea typeface="Meiryo UI" panose="020B0604030504040204" pitchFamily="50" charset="-128"/>
                <a:cs typeface="Meiryo UI" panose="020B0604030504040204" pitchFamily="50" charset="-128"/>
              </a:rPr>
              <a:t>大阪府として現在抱えている課題を明らかにし、デジタル改革を通じてめざすべき将来像や方向性、そこに向けた具体的な取組みを示すとともに、必要な推進体制のあり方を検討していく。</a:t>
            </a:r>
            <a:endParaRPr lang="en-US" altLang="ja-JP" sz="1200" u="sng"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1200" b="1" dirty="0">
                <a:latin typeface="Meiryo UI" panose="020B0604030504040204" pitchFamily="50" charset="-128"/>
                <a:ea typeface="Meiryo UI" panose="020B0604030504040204" pitchFamily="50" charset="-128"/>
              </a:rPr>
              <a:t>○目標期間</a:t>
            </a:r>
            <a:endParaRPr lang="en-US" altLang="ja-JP" sz="12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rPr>
              <a:t>　概ね</a:t>
            </a:r>
            <a:r>
              <a:rPr lang="en-US" altLang="ja-JP" sz="1200" kern="100" dirty="0">
                <a:latin typeface="Meiryo UI" panose="020B0604030504040204" pitchFamily="50" charset="-128"/>
                <a:ea typeface="Meiryo UI" panose="020B0604030504040204" pitchFamily="50" charset="-128"/>
              </a:rPr>
              <a:t>10</a:t>
            </a:r>
            <a:r>
              <a:rPr lang="ja-JP" altLang="en-US" sz="1200" kern="100" dirty="0">
                <a:latin typeface="Meiryo UI" panose="020B0604030504040204" pitchFamily="50" charset="-128"/>
                <a:ea typeface="Meiryo UI" panose="020B0604030504040204" pitchFamily="50" charset="-128"/>
              </a:rPr>
              <a:t>年先の将来像を見据えながら、</a:t>
            </a:r>
            <a:r>
              <a:rPr lang="ja-JP" altLang="en-US" sz="1200" dirty="0">
                <a:latin typeface="Meiryo UI" panose="020B0604030504040204" pitchFamily="50" charset="-128"/>
                <a:ea typeface="Meiryo UI" panose="020B0604030504040204" pitchFamily="50" charset="-128"/>
              </a:rPr>
              <a:t>大阪・関西万博開催となる</a:t>
            </a:r>
            <a:r>
              <a:rPr lang="en-US" altLang="ja-JP" sz="1200" dirty="0">
                <a:latin typeface="Meiryo UI" panose="020B0604030504040204" pitchFamily="50" charset="-128"/>
                <a:ea typeface="Meiryo UI" panose="020B0604030504040204" pitchFamily="50" charset="-128"/>
              </a:rPr>
              <a:t>2025</a:t>
            </a:r>
            <a:r>
              <a:rPr lang="ja-JP" altLang="en-US" sz="1200" dirty="0">
                <a:latin typeface="Meiryo UI" panose="020B0604030504040204" pitchFamily="50" charset="-128"/>
                <a:ea typeface="Meiryo UI" panose="020B0604030504040204" pitchFamily="50" charset="-128"/>
              </a:rPr>
              <a:t>年までの計画を具体化</a:t>
            </a:r>
            <a:endParaRPr lang="en-US" altLang="ja-JP" sz="12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253850" y="3914709"/>
            <a:ext cx="2826000" cy="248246"/>
          </a:xfrm>
          <a:prstGeom prst="rect">
            <a:avLst/>
          </a:prstGeom>
          <a:solidFill>
            <a:srgbClr val="0070C0"/>
          </a:solidFill>
          <a:ln>
            <a:solidFill>
              <a:schemeClr val="tx1"/>
            </a:solidFill>
          </a:ln>
        </p:spPr>
        <p:txBody>
          <a:bodyPr vert="horz" lIns="91418" tIns="45709" rIns="91418" bIns="45709" rtlCol="0" anchor="t">
            <a:noAutofit/>
          </a:bodyPr>
          <a:lstStyle>
            <a:defPPr>
              <a:defRPr lang="ja-JP"/>
            </a:defPPr>
            <a:lvl1pPr algn="ctr">
              <a:spcBef>
                <a:spcPct val="0"/>
              </a:spcBef>
              <a:buNone/>
              <a:defRPr sz="3200" b="1">
                <a:solidFill>
                  <a:schemeClr val="bg1"/>
                </a:solidFill>
                <a:latin typeface="BIZ UDPゴシック" panose="020B0400000000000000" pitchFamily="50" charset="-128"/>
                <a:ea typeface="BIZ UDPゴシック" panose="020B0400000000000000" pitchFamily="50" charset="-128"/>
                <a:cs typeface="Meiryo UI" pitchFamily="50" charset="-128"/>
              </a:defRPr>
            </a:lvl1pPr>
          </a:lstStyle>
          <a:p>
            <a:r>
              <a:rPr lang="ja-JP" altLang="en-US" sz="1200" dirty="0"/>
              <a:t>システム、施策の重複</a:t>
            </a:r>
          </a:p>
        </p:txBody>
      </p:sp>
      <p:sp>
        <p:nvSpPr>
          <p:cNvPr id="46" name="テキスト ボックス 45"/>
          <p:cNvSpPr txBox="1"/>
          <p:nvPr/>
        </p:nvSpPr>
        <p:spPr>
          <a:xfrm>
            <a:off x="3295025" y="3917154"/>
            <a:ext cx="2826000" cy="239168"/>
          </a:xfrm>
          <a:prstGeom prst="rect">
            <a:avLst/>
          </a:prstGeom>
          <a:solidFill>
            <a:srgbClr val="0070C0"/>
          </a:solidFill>
          <a:ln>
            <a:solidFill>
              <a:schemeClr val="tx1"/>
            </a:solidFill>
          </a:ln>
        </p:spPr>
        <p:txBody>
          <a:bodyPr vert="horz" lIns="91418" tIns="45709" rIns="91418" bIns="45709" rtlCol="0" anchor="t">
            <a:noAutofit/>
          </a:bodyPr>
          <a:lstStyle>
            <a:defPPr>
              <a:defRPr lang="ja-JP"/>
            </a:defPPr>
            <a:lvl1pPr algn="ctr">
              <a:spcBef>
                <a:spcPct val="0"/>
              </a:spcBef>
              <a:buNone/>
              <a:defRPr sz="3200" b="1">
                <a:solidFill>
                  <a:schemeClr val="bg1"/>
                </a:solidFill>
                <a:latin typeface="BIZ UDPゴシック" panose="020B0400000000000000" pitchFamily="50" charset="-128"/>
                <a:ea typeface="BIZ UDPゴシック" panose="020B0400000000000000" pitchFamily="50" charset="-128"/>
                <a:cs typeface="Meiryo UI" pitchFamily="50" charset="-128"/>
              </a:defRPr>
            </a:lvl1pPr>
          </a:lstStyle>
          <a:p>
            <a:r>
              <a:rPr lang="ja-JP" altLang="en-US" sz="1200" dirty="0"/>
              <a:t>システムのブラックボックス化</a:t>
            </a:r>
          </a:p>
        </p:txBody>
      </p:sp>
      <p:sp>
        <p:nvSpPr>
          <p:cNvPr id="47" name="テキスト ボックス 46"/>
          <p:cNvSpPr txBox="1"/>
          <p:nvPr/>
        </p:nvSpPr>
        <p:spPr>
          <a:xfrm>
            <a:off x="253850" y="4162956"/>
            <a:ext cx="2826000" cy="794344"/>
          </a:xfrm>
          <a:prstGeom prst="rect">
            <a:avLst/>
          </a:prstGeom>
          <a:solidFill>
            <a:schemeClr val="bg1"/>
          </a:solidFill>
          <a:ln>
            <a:solidFill>
              <a:schemeClr val="tx1"/>
            </a:solidFill>
          </a:ln>
        </p:spPr>
        <p:txBody>
          <a:bodyPr wrap="square" rtlCol="0">
            <a:noAutofit/>
          </a:bodyPr>
          <a:lstStyle/>
          <a:p>
            <a:r>
              <a:rPr lang="ja-JP" altLang="en-US" sz="1200" dirty="0">
                <a:latin typeface="Meiryo UI" panose="020B0604030504040204" pitchFamily="50" charset="-128"/>
                <a:ea typeface="Meiryo UI" panose="020B0604030504040204" pitchFamily="50" charset="-128"/>
              </a:rPr>
              <a:t>デジタル関連施策、情報システムの開発・運用を部局が個々に実施しているため、部局同士でのシステム調達の重複や、デジタル関連施策の部局間での重複等が散見</a:t>
            </a:r>
          </a:p>
        </p:txBody>
      </p:sp>
      <p:sp>
        <p:nvSpPr>
          <p:cNvPr id="48" name="テキスト ボックス 47"/>
          <p:cNvSpPr txBox="1"/>
          <p:nvPr/>
        </p:nvSpPr>
        <p:spPr>
          <a:xfrm>
            <a:off x="3295025" y="4155995"/>
            <a:ext cx="2826000" cy="794013"/>
          </a:xfrm>
          <a:prstGeom prst="rect">
            <a:avLst/>
          </a:prstGeom>
          <a:solidFill>
            <a:schemeClr val="bg1"/>
          </a:solidFill>
          <a:ln>
            <a:solidFill>
              <a:schemeClr val="tx1"/>
            </a:solidFill>
          </a:ln>
        </p:spPr>
        <p:txBody>
          <a:bodyPr wrap="square" rtlCol="0">
            <a:noAutofit/>
          </a:bodyPr>
          <a:lstStyle/>
          <a:p>
            <a:r>
              <a:rPr lang="ja-JP" altLang="en-US" sz="1200" dirty="0">
                <a:latin typeface="Meiryo UI" panose="020B0604030504040204" pitchFamily="50" charset="-128"/>
                <a:ea typeface="Meiryo UI" panose="020B0604030504040204" pitchFamily="50" charset="-128"/>
              </a:rPr>
              <a:t>システム導入後、カスタマイズを繰り返し行ったことによる複雑化や、職員が技術的な仕様を十分に把握しないままでの運用により、コストが高止まりしているおそれがある</a:t>
            </a:r>
            <a:endParaRPr lang="en-US" altLang="ja-JP" sz="1200"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337741" y="7305338"/>
            <a:ext cx="5901134" cy="414379"/>
          </a:xfrm>
          <a:prstGeom prst="rect">
            <a:avLst/>
          </a:prstGeom>
          <a:noFill/>
          <a:ln>
            <a:noFill/>
          </a:ln>
        </p:spPr>
        <p:txBody>
          <a:bodyPr wrap="square" rtlCol="0">
            <a:noAutofit/>
          </a:bodyPr>
          <a:lstStyle/>
          <a:p>
            <a:pPr algn="ctr"/>
            <a:r>
              <a:rPr lang="ja-JP" altLang="en-US" sz="1400" b="1" dirty="0">
                <a:latin typeface="Meiryo UI" panose="020B0604030504040204" pitchFamily="50" charset="-128"/>
                <a:ea typeface="Meiryo UI" panose="020B0604030504040204" pitchFamily="50" charset="-128"/>
              </a:rPr>
              <a:t>施策と予算の全体最適に向けたガバナンス機能の強化が不可欠</a:t>
            </a:r>
            <a:endParaRPr lang="en-US" altLang="ja-JP" sz="1400" b="1"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408705" y="7591754"/>
            <a:ext cx="2736045" cy="1095071"/>
          </a:xfrm>
          <a:prstGeom prst="roundRect">
            <a:avLst/>
          </a:prstGeom>
          <a:solidFill>
            <a:schemeClr val="bg1"/>
          </a:solidFill>
          <a:ln>
            <a:solidFill>
              <a:schemeClr val="tx1"/>
            </a:solidFill>
          </a:ln>
        </p:spPr>
        <p:txBody>
          <a:bodyPr wrap="square" lIns="72000" rIns="72000" rtlCol="0">
            <a:noAutofit/>
          </a:bodyPr>
          <a:lstStyle/>
          <a:p>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サービスやデータの共同化・共有化促進のため、標準仕様を定め、市町村および庁内各部局の行政システムやデジタルサービスにも浸透させる</a:t>
            </a:r>
          </a:p>
        </p:txBody>
      </p:sp>
      <p:sp>
        <p:nvSpPr>
          <p:cNvPr id="53" name="テキスト ボックス 52"/>
          <p:cNvSpPr txBox="1"/>
          <p:nvPr/>
        </p:nvSpPr>
        <p:spPr>
          <a:xfrm>
            <a:off x="3250951" y="7574874"/>
            <a:ext cx="2736045" cy="1110021"/>
          </a:xfrm>
          <a:prstGeom prst="roundRect">
            <a:avLst/>
          </a:prstGeom>
          <a:solidFill>
            <a:schemeClr val="bg1"/>
          </a:solidFill>
          <a:ln>
            <a:solidFill>
              <a:schemeClr val="tx1"/>
            </a:solidFill>
          </a:ln>
        </p:spPr>
        <p:txBody>
          <a:bodyPr wrap="square" lIns="72000" rIns="72000" rtlCol="0">
            <a:noAutofit/>
          </a:bodyPr>
          <a:lstStyle/>
          <a:p>
            <a:pPr defTabSz="422041"/>
            <a:endParaRPr lang="en-US" altLang="ja-JP" sz="1200" dirty="0">
              <a:solidFill>
                <a:prstClr val="black"/>
              </a:solidFill>
              <a:latin typeface="Meiryo UI" panose="020B0604030504040204" pitchFamily="50" charset="-128"/>
              <a:ea typeface="Meiryo UI" panose="020B0604030504040204" pitchFamily="50" charset="-128"/>
            </a:endParaRPr>
          </a:p>
          <a:p>
            <a:pPr defTabSz="422041"/>
            <a:r>
              <a:rPr lang="ja-JP" altLang="en-US" sz="1200" dirty="0">
                <a:solidFill>
                  <a:prstClr val="black"/>
                </a:solidFill>
                <a:latin typeface="Meiryo UI" panose="020B0604030504040204" pitchFamily="50" charset="-128"/>
                <a:ea typeface="Meiryo UI" panose="020B0604030504040204" pitchFamily="50" charset="-128"/>
              </a:rPr>
              <a:t>デジタルスキルを集約し、調達を一元化していくことでベンダーとの交渉力を高め、常に主体性をもってシステム維持・更新していけるようなシステム・ガバナンスをめざす</a:t>
            </a:r>
            <a:endParaRPr lang="ja-JP" altLang="en-US" sz="2000" dirty="0">
              <a:solidFill>
                <a:prstClr val="black"/>
              </a:solidFill>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09877" y="7574874"/>
            <a:ext cx="2354583" cy="261214"/>
          </a:xfrm>
          <a:prstGeom prst="rect">
            <a:avLst/>
          </a:prstGeom>
          <a:solidFill>
            <a:srgbClr val="0070C0"/>
          </a:solidFill>
        </p:spPr>
        <p:txBody>
          <a:bodyPr vert="horz" lIns="91418" tIns="45709" rIns="91418" bIns="45709" rtlCol="0" anchor="t">
            <a:normAutofit lnSpcReduction="10000"/>
          </a:bodyPr>
          <a:lstStyle>
            <a:defPPr>
              <a:defRPr lang="ja-JP"/>
            </a:defPPr>
            <a:lvl1pPr algn="ctr">
              <a:spcBef>
                <a:spcPct val="0"/>
              </a:spcBef>
              <a:buNone/>
              <a:defRPr sz="3200" b="1">
                <a:solidFill>
                  <a:schemeClr val="bg1"/>
                </a:solidFill>
                <a:latin typeface="BIZ UDPゴシック" panose="020B0400000000000000" pitchFamily="50" charset="-128"/>
                <a:ea typeface="BIZ UDPゴシック" panose="020B0400000000000000" pitchFamily="50" charset="-128"/>
                <a:cs typeface="Meiryo UI" pitchFamily="50" charset="-128"/>
              </a:defRPr>
            </a:lvl1pPr>
          </a:lstStyle>
          <a:p>
            <a:r>
              <a:rPr lang="ja-JP" altLang="en-US" sz="1200" dirty="0"/>
              <a:t>システムの標準化</a:t>
            </a:r>
          </a:p>
        </p:txBody>
      </p:sp>
      <p:sp>
        <p:nvSpPr>
          <p:cNvPr id="55" name="テキスト ボックス 54"/>
          <p:cNvSpPr txBox="1"/>
          <p:nvPr/>
        </p:nvSpPr>
        <p:spPr>
          <a:xfrm>
            <a:off x="3409718" y="7561400"/>
            <a:ext cx="2354400" cy="261214"/>
          </a:xfrm>
          <a:prstGeom prst="rect">
            <a:avLst/>
          </a:prstGeom>
          <a:solidFill>
            <a:srgbClr val="0070C0"/>
          </a:solidFill>
        </p:spPr>
        <p:txBody>
          <a:bodyPr vert="horz" lIns="91418" tIns="45709" rIns="91418" bIns="45709" rtlCol="0" anchor="t">
            <a:normAutofit lnSpcReduction="10000"/>
          </a:bodyPr>
          <a:lstStyle>
            <a:defPPr>
              <a:defRPr lang="en-US"/>
            </a:defPPr>
            <a:lvl1pPr algn="ctr">
              <a:spcBef>
                <a:spcPct val="0"/>
              </a:spcBef>
              <a:buNone/>
              <a:defRPr sz="1600" b="1">
                <a:solidFill>
                  <a:schemeClr val="bg1"/>
                </a:solidFill>
                <a:latin typeface="BIZ UDPゴシック" panose="020B0400000000000000" pitchFamily="50" charset="-128"/>
                <a:ea typeface="BIZ UDPゴシック" panose="020B0400000000000000" pitchFamily="50" charset="-128"/>
                <a:cs typeface="Meiryo UI" pitchFamily="50" charset="-128"/>
              </a:defRPr>
            </a:lvl1pPr>
          </a:lstStyle>
          <a:p>
            <a:r>
              <a:rPr lang="ja-JP" altLang="en-US" sz="1200" dirty="0"/>
              <a:t>調達の一元化</a:t>
            </a:r>
          </a:p>
        </p:txBody>
      </p:sp>
      <p:grpSp>
        <p:nvGrpSpPr>
          <p:cNvPr id="59" name="グループ化 58"/>
          <p:cNvGrpSpPr/>
          <p:nvPr/>
        </p:nvGrpSpPr>
        <p:grpSpPr>
          <a:xfrm>
            <a:off x="133480" y="3607531"/>
            <a:ext cx="6038703" cy="270000"/>
            <a:chOff x="77029" y="485586"/>
            <a:chExt cx="6038703" cy="270000"/>
          </a:xfrm>
        </p:grpSpPr>
        <p:sp>
          <p:nvSpPr>
            <p:cNvPr id="60" name="正方形/長方形 59"/>
            <p:cNvSpPr/>
            <p:nvPr/>
          </p:nvSpPr>
          <p:spPr>
            <a:xfrm>
              <a:off x="77029" y="485586"/>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大阪府の課題と方向性</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61" name="ホームベース 60"/>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grpSp>
      <p:sp>
        <p:nvSpPr>
          <p:cNvPr id="75" name="コンテンツ プレースホルダー 2"/>
          <p:cNvSpPr txBox="1">
            <a:spLocks/>
          </p:cNvSpPr>
          <p:nvPr/>
        </p:nvSpPr>
        <p:spPr>
          <a:xfrm>
            <a:off x="6565275" y="1951504"/>
            <a:ext cx="6210087" cy="1017844"/>
          </a:xfrm>
          <a:prstGeom prst="rect">
            <a:avLst/>
          </a:prstGeom>
          <a:ln>
            <a:noFill/>
          </a:ln>
        </p:spPr>
        <p:txBody>
          <a:bodyPr vert="horz" lIns="90000" tIns="46800" rIns="90000" bIns="4680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部局ごとにバラバラの調達で発生している無駄と重複の解消</a:t>
            </a: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・情報システムの適正化（ベンダーロックインの解消、システム診断・カルテ作成による計画的なシステ</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ム更新、クラウドサービスの利用促進など）</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・行政手続きのオンライン化をはじめ、業務の</a:t>
            </a:r>
            <a:r>
              <a:rPr lang="en-US" altLang="ja-JP" sz="1200" dirty="0">
                <a:latin typeface="Meiryo UI" panose="020B0604030504040204" pitchFamily="50" charset="-128"/>
                <a:ea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rPr>
              <a:t>化を強力に推進</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・これらの取組みを支えるための庁内</a:t>
            </a:r>
            <a:r>
              <a:rPr lang="en-US" altLang="ja-JP" sz="1200" dirty="0">
                <a:latin typeface="Meiryo UI" panose="020B0604030504040204" pitchFamily="50" charset="-128"/>
                <a:ea typeface="Meiryo UI" panose="020B0604030504040204" pitchFamily="50" charset="-128"/>
              </a:rPr>
              <a:t>ICT</a:t>
            </a:r>
            <a:r>
              <a:rPr lang="ja-JP" altLang="en-US" sz="1200" dirty="0">
                <a:latin typeface="Meiryo UI" panose="020B0604030504040204" pitchFamily="50" charset="-128"/>
                <a:ea typeface="Meiryo UI" panose="020B0604030504040204" pitchFamily="50" charset="-128"/>
              </a:rPr>
              <a:t>環境整備</a:t>
            </a:r>
            <a:endParaRPr lang="en-US" altLang="ja-JP" sz="700" dirty="0">
              <a:latin typeface="Meiryo UI" panose="020B0604030504040204" pitchFamily="50" charset="-128"/>
              <a:ea typeface="Meiryo UI" panose="020B0604030504040204" pitchFamily="50" charset="-128"/>
            </a:endParaRPr>
          </a:p>
        </p:txBody>
      </p:sp>
      <p:sp>
        <p:nvSpPr>
          <p:cNvPr id="85" name="コンテンツ プレースホルダー 2"/>
          <p:cNvSpPr txBox="1">
            <a:spLocks/>
          </p:cNvSpPr>
          <p:nvPr/>
        </p:nvSpPr>
        <p:spPr>
          <a:xfrm>
            <a:off x="6557071" y="7715774"/>
            <a:ext cx="6107251" cy="1749348"/>
          </a:xfrm>
          <a:prstGeom prst="rect">
            <a:avLst/>
          </a:prstGeom>
          <a:ln>
            <a:noFill/>
          </a:ln>
        </p:spPr>
        <p:txBody>
          <a:bodyPr vert="horz" lIns="91440" tIns="45720" rIns="91440" bIns="4572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b="1" dirty="0">
                <a:latin typeface="Meiryo UI" panose="020B0604030504040204" pitchFamily="50" charset="-128"/>
                <a:ea typeface="Meiryo UI" panose="020B0604030504040204" pitchFamily="50" charset="-128"/>
              </a:rPr>
              <a:t>○デジタル改革をより加速させていくための推進体制のあり方</a:t>
            </a:r>
            <a:endParaRPr lang="en-US" altLang="ja-JP" sz="12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課題の本格調査を行い、解決策の整理や専門家による客観評価、新事業体も選択肢の一つとした解決策の検討を行う。</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b="1" dirty="0">
                <a:latin typeface="Meiryo UI" panose="020B0604030504040204" pitchFamily="50" charset="-128"/>
                <a:ea typeface="Meiryo UI" panose="020B0604030504040204" pitchFamily="50" charset="-128"/>
              </a:rPr>
              <a:t>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検討体制</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会議名</a:t>
            </a:r>
            <a:r>
              <a:rPr lang="ja-JP" altLang="en-US" sz="1200" dirty="0" smtClean="0">
                <a:latin typeface="Meiryo UI" panose="020B0604030504040204" pitchFamily="50" charset="-128"/>
                <a:ea typeface="Meiryo UI" panose="020B0604030504040204" pitchFamily="50" charset="-128"/>
              </a:rPr>
              <a:t>：大阪</a:t>
            </a:r>
            <a:r>
              <a:rPr lang="en-US" altLang="ja-JP" sz="1200" dirty="0">
                <a:latin typeface="Meiryo UI" panose="020B0604030504040204" pitchFamily="50" charset="-128"/>
                <a:ea typeface="Meiryo UI" panose="020B0604030504040204" pitchFamily="50" charset="-128"/>
              </a:rPr>
              <a:t>DX</a:t>
            </a:r>
            <a:r>
              <a:rPr lang="ja-JP" altLang="en-US" sz="1200" dirty="0" smtClean="0">
                <a:latin typeface="Meiryo UI" panose="020B0604030504040204" pitchFamily="50" charset="-128"/>
                <a:ea typeface="Meiryo UI" panose="020B0604030504040204" pitchFamily="50" charset="-128"/>
              </a:rPr>
              <a:t>イニシアティブ（仮称）</a:t>
            </a:r>
            <a:endParaRPr lang="en-US" altLang="ja-JP" sz="1200" b="1"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・構成員：知事、副知事、スマートシティ戦略部長、有識者等</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・検討チームの設置（府庁</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、市町村</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、制度・あり方検討）</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・スケジュール案</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令和</a:t>
            </a:r>
            <a:r>
              <a:rPr lang="en-US" altLang="ja-JP" sz="1200" dirty="0">
                <a:latin typeface="Meiryo UI" panose="020B0604030504040204" pitchFamily="50" charset="-128"/>
                <a:ea typeface="Meiryo UI" panose="020B0604030504040204" pitchFamily="50" charset="-128"/>
              </a:rPr>
              <a:t>4</a:t>
            </a:r>
            <a:r>
              <a:rPr lang="ja-JP" altLang="en-US" sz="1200" dirty="0">
                <a:latin typeface="Meiryo UI" panose="020B0604030504040204" pitchFamily="50" charset="-128"/>
                <a:ea typeface="Meiryo UI" panose="020B0604030504040204" pitchFamily="50" charset="-128"/>
              </a:rPr>
              <a:t>年夏まで</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将来像を実現するための推進体制の方向性の提示</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年度末</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最終取りまとめ</a:t>
            </a:r>
            <a:endParaRPr lang="en-US" altLang="ja-JP" sz="1200" dirty="0">
              <a:latin typeface="Meiryo UI" panose="020B0604030504040204" pitchFamily="50" charset="-128"/>
              <a:ea typeface="Meiryo UI" panose="020B0604030504040204" pitchFamily="50" charset="-128"/>
            </a:endParaRPr>
          </a:p>
        </p:txBody>
      </p:sp>
      <p:grpSp>
        <p:nvGrpSpPr>
          <p:cNvPr id="91" name="グループ化 90"/>
          <p:cNvGrpSpPr/>
          <p:nvPr/>
        </p:nvGrpSpPr>
        <p:grpSpPr>
          <a:xfrm>
            <a:off x="6624871" y="7470098"/>
            <a:ext cx="6038703" cy="228550"/>
            <a:chOff x="77029" y="485586"/>
            <a:chExt cx="6038703" cy="270000"/>
          </a:xfrm>
        </p:grpSpPr>
        <p:sp>
          <p:nvSpPr>
            <p:cNvPr id="92" name="正方形/長方形 91"/>
            <p:cNvSpPr/>
            <p:nvPr/>
          </p:nvSpPr>
          <p:spPr>
            <a:xfrm>
              <a:off x="77029" y="485586"/>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推進体制のあり方検討</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93" name="ホームベース 92"/>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grpSp>
      <p:grpSp>
        <p:nvGrpSpPr>
          <p:cNvPr id="4" name="グループ化 3"/>
          <p:cNvGrpSpPr/>
          <p:nvPr/>
        </p:nvGrpSpPr>
        <p:grpSpPr>
          <a:xfrm>
            <a:off x="6624872" y="4023451"/>
            <a:ext cx="6307328" cy="308870"/>
            <a:chOff x="6624872" y="3016140"/>
            <a:chExt cx="6307328" cy="308870"/>
          </a:xfrm>
        </p:grpSpPr>
        <p:sp>
          <p:nvSpPr>
            <p:cNvPr id="73" name="正方形/長方形 72"/>
            <p:cNvSpPr/>
            <p:nvPr/>
          </p:nvSpPr>
          <p:spPr>
            <a:xfrm>
              <a:off x="6624872" y="3040905"/>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スマートシティ事業</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74" name="ホームベース 73"/>
            <p:cNvSpPr/>
            <p:nvPr/>
          </p:nvSpPr>
          <p:spPr>
            <a:xfrm>
              <a:off x="6631206" y="3040905"/>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sp>
          <p:nvSpPr>
            <p:cNvPr id="94" name="コンテンツ プレースホルダー 2"/>
            <p:cNvSpPr txBox="1">
              <a:spLocks/>
            </p:cNvSpPr>
            <p:nvPr/>
          </p:nvSpPr>
          <p:spPr>
            <a:xfrm>
              <a:off x="9508004" y="3016140"/>
              <a:ext cx="3424196" cy="308870"/>
            </a:xfrm>
            <a:prstGeom prst="roundRect">
              <a:avLst/>
            </a:prstGeom>
            <a:ln>
              <a:noFill/>
            </a:ln>
          </p:spPr>
          <p:txBody>
            <a:bodyPr vert="horz" lIns="91440" tIns="45720" rIns="91440" bIns="45720" rtlCol="0" anchor="ctr">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住民や企業に対して直接的にサービスを提供する事業</a:t>
              </a:r>
            </a:p>
          </p:txBody>
        </p:sp>
      </p:grpSp>
      <p:grpSp>
        <p:nvGrpSpPr>
          <p:cNvPr id="5" name="グループ化 4"/>
          <p:cNvGrpSpPr/>
          <p:nvPr/>
        </p:nvGrpSpPr>
        <p:grpSpPr>
          <a:xfrm>
            <a:off x="6617416" y="1680900"/>
            <a:ext cx="6038703" cy="308870"/>
            <a:chOff x="6617416" y="545083"/>
            <a:chExt cx="6038703" cy="308870"/>
          </a:xfrm>
        </p:grpSpPr>
        <p:sp>
          <p:nvSpPr>
            <p:cNvPr id="77" name="正方形/長方形 76"/>
            <p:cNvSpPr/>
            <p:nvPr/>
          </p:nvSpPr>
          <p:spPr>
            <a:xfrm>
              <a:off x="6617416" y="561410"/>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府庁</a:t>
              </a:r>
              <a:r>
                <a:rPr lang="en-US" altLang="ja-JP" sz="1600" b="1" dirty="0">
                  <a:solidFill>
                    <a:schemeClr val="tx1"/>
                  </a:solidFill>
                  <a:latin typeface="BIZ UDPゴシック" panose="020B0400000000000000" pitchFamily="50" charset="-128"/>
                  <a:ea typeface="BIZ UDPゴシック" panose="020B0400000000000000" pitchFamily="50" charset="-128"/>
                </a:rPr>
                <a:t>DX</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78" name="ホームベース 77"/>
            <p:cNvSpPr/>
            <p:nvPr/>
          </p:nvSpPr>
          <p:spPr>
            <a:xfrm>
              <a:off x="6617416" y="561410"/>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sp>
          <p:nvSpPr>
            <p:cNvPr id="95" name="コンテンツ プレースホルダー 2"/>
            <p:cNvSpPr txBox="1">
              <a:spLocks/>
            </p:cNvSpPr>
            <p:nvPr/>
          </p:nvSpPr>
          <p:spPr>
            <a:xfrm>
              <a:off x="8315373" y="545083"/>
              <a:ext cx="3500396" cy="308870"/>
            </a:xfrm>
            <a:prstGeom prst="roundRect">
              <a:avLst/>
            </a:prstGeom>
            <a:ln>
              <a:noFill/>
            </a:ln>
          </p:spPr>
          <p:txBody>
            <a:bodyPr vert="horz" lIns="91440" tIns="45720" rIns="91440" bIns="45720" rtlCol="0" anchor="ctr">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行政内部の業務の効率化や生産性の向上を図る事業</a:t>
              </a:r>
            </a:p>
          </p:txBody>
        </p:sp>
      </p:grpSp>
      <p:grpSp>
        <p:nvGrpSpPr>
          <p:cNvPr id="97" name="グループ化 96"/>
          <p:cNvGrpSpPr/>
          <p:nvPr/>
        </p:nvGrpSpPr>
        <p:grpSpPr>
          <a:xfrm>
            <a:off x="125399" y="2398302"/>
            <a:ext cx="6038703" cy="270000"/>
            <a:chOff x="77029" y="485586"/>
            <a:chExt cx="6038703" cy="270000"/>
          </a:xfrm>
        </p:grpSpPr>
        <p:sp>
          <p:nvSpPr>
            <p:cNvPr id="98" name="正方形/長方形 97"/>
            <p:cNvSpPr/>
            <p:nvPr/>
          </p:nvSpPr>
          <p:spPr>
            <a:xfrm>
              <a:off x="77029" y="485586"/>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直面するデジタル化の状況</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99" name="ホームベース 98"/>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solidFill>
                  <a:schemeClr val="tx1"/>
                </a:solidFill>
              </a:endParaRPr>
            </a:p>
          </p:txBody>
        </p:sp>
      </p:grpSp>
      <p:sp>
        <p:nvSpPr>
          <p:cNvPr id="101" name="コンテンツ プレースホルダー 2"/>
          <p:cNvSpPr txBox="1">
            <a:spLocks/>
          </p:cNvSpPr>
          <p:nvPr/>
        </p:nvSpPr>
        <p:spPr>
          <a:xfrm>
            <a:off x="133480" y="2653307"/>
            <a:ext cx="3161545" cy="1279801"/>
          </a:xfrm>
          <a:prstGeom prst="rect">
            <a:avLst/>
          </a:prstGeom>
          <a:ln>
            <a:noFill/>
          </a:ln>
        </p:spPr>
        <p:txBody>
          <a:bodyPr vert="horz" lIns="91440" tIns="45720" rIns="91440" bIns="4572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諸外国との比較</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・我が国のデジタル化は諸外国と比較して遅れが顕著（国際調査機関におけるデジタル競争力ランキングで日本は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64</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の国・地域中</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28</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位）</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・電子政府先進国：デンマーク、韓国</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コンテンツ プレースホルダー 2"/>
          <p:cNvSpPr txBox="1">
            <a:spLocks/>
          </p:cNvSpPr>
          <p:nvPr/>
        </p:nvSpPr>
        <p:spPr>
          <a:xfrm>
            <a:off x="3221630" y="2653307"/>
            <a:ext cx="3216947" cy="917297"/>
          </a:xfrm>
          <a:prstGeom prst="rect">
            <a:avLst/>
          </a:prstGeom>
          <a:ln>
            <a:noFill/>
          </a:ln>
        </p:spPr>
        <p:txBody>
          <a:bodyPr vert="horz" lIns="91440" tIns="45720" rIns="91440" bIns="4572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他団体との比較</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a:t>
            </a: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・大阪府の情報化施策の取組みは遅れている</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
            </a:r>
            <a:b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b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年国調査にもとづく民間ランキングで</a:t>
            </a:r>
            <a:endParaRPr lang="en-US" altLang="ja-JP" sz="1200" kern="100" dirty="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0"/>
              </a:spcBef>
              <a:buNone/>
            </a:pP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　大阪府は</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47</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団体中</a:t>
            </a:r>
            <a:r>
              <a:rPr lang="en-US" altLang="ja-JP" sz="1200" kern="100" dirty="0">
                <a:latin typeface="Meiryo UI" panose="020B0604030504040204" pitchFamily="50" charset="-128"/>
                <a:ea typeface="Meiryo UI" panose="020B0604030504040204" pitchFamily="50" charset="-128"/>
                <a:cs typeface="Meiryo UI" panose="020B0604030504040204" pitchFamily="50" charset="-128"/>
              </a:rPr>
              <a:t>42</a:t>
            </a:r>
            <a:r>
              <a:rPr lang="ja-JP" altLang="en-US" sz="1200" kern="100" dirty="0">
                <a:latin typeface="Meiryo UI" panose="020B0604030504040204" pitchFamily="50" charset="-128"/>
                <a:ea typeface="Meiryo UI" panose="020B0604030504040204" pitchFamily="50" charset="-128"/>
                <a:cs typeface="Meiryo UI" panose="020B0604030504040204" pitchFamily="50" charset="-128"/>
              </a:rPr>
              <a:t>位）</a:t>
            </a:r>
          </a:p>
        </p:txBody>
      </p:sp>
      <p:grpSp>
        <p:nvGrpSpPr>
          <p:cNvPr id="87" name="グループ化 86">
            <a:extLst>
              <a:ext uri="{FF2B5EF4-FFF2-40B4-BE49-F238E27FC236}">
                <a16:creationId xmlns:a16="http://schemas.microsoft.com/office/drawing/2014/main" id="{89DAC4A1-10D4-4AA2-B5EB-4AEBEFB4B5F3}"/>
              </a:ext>
            </a:extLst>
          </p:cNvPr>
          <p:cNvGrpSpPr/>
          <p:nvPr/>
        </p:nvGrpSpPr>
        <p:grpSpPr>
          <a:xfrm>
            <a:off x="6635753" y="5261977"/>
            <a:ext cx="6038703" cy="270000"/>
            <a:chOff x="77029" y="485586"/>
            <a:chExt cx="6038703" cy="270000"/>
          </a:xfrm>
        </p:grpSpPr>
        <p:sp>
          <p:nvSpPr>
            <p:cNvPr id="88" name="正方形/長方形 87">
              <a:extLst>
                <a:ext uri="{FF2B5EF4-FFF2-40B4-BE49-F238E27FC236}">
                  <a16:creationId xmlns:a16="http://schemas.microsoft.com/office/drawing/2014/main" id="{932CE541-4DAE-4D58-819F-B92A72D36DFB}"/>
                </a:ext>
              </a:extLst>
            </p:cNvPr>
            <p:cNvSpPr/>
            <p:nvPr/>
          </p:nvSpPr>
          <p:spPr>
            <a:xfrm>
              <a:off x="77029" y="485586"/>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広域データ連携基盤の構築</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89" name="ホームベース 73">
              <a:extLst>
                <a:ext uri="{FF2B5EF4-FFF2-40B4-BE49-F238E27FC236}">
                  <a16:creationId xmlns:a16="http://schemas.microsoft.com/office/drawing/2014/main" id="{BFD841AF-1A64-4ED1-9470-096180EA9656}"/>
                </a:ext>
              </a:extLst>
            </p:cNvPr>
            <p:cNvSpPr/>
            <p:nvPr/>
          </p:nvSpPr>
          <p:spPr>
            <a:xfrm>
              <a:off x="83363" y="485586"/>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solidFill>
                  <a:schemeClr val="tx1"/>
                </a:solidFill>
              </a:endParaRPr>
            </a:p>
          </p:txBody>
        </p:sp>
      </p:grpSp>
      <p:sp>
        <p:nvSpPr>
          <p:cNvPr id="49" name="二等辺三角形 48"/>
          <p:cNvSpPr/>
          <p:nvPr/>
        </p:nvSpPr>
        <p:spPr>
          <a:xfrm rot="10800000">
            <a:off x="1905708" y="7120613"/>
            <a:ext cx="2616341" cy="163858"/>
          </a:xfrm>
          <a:prstGeom prst="triangle">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pSp>
        <p:nvGrpSpPr>
          <p:cNvPr id="116" name="グループ化 115"/>
          <p:cNvGrpSpPr/>
          <p:nvPr/>
        </p:nvGrpSpPr>
        <p:grpSpPr>
          <a:xfrm>
            <a:off x="6635753" y="2952479"/>
            <a:ext cx="6038703" cy="308870"/>
            <a:chOff x="6617416" y="545083"/>
            <a:chExt cx="6038703" cy="308870"/>
          </a:xfrm>
        </p:grpSpPr>
        <p:sp>
          <p:nvSpPr>
            <p:cNvPr id="117" name="正方形/長方形 116"/>
            <p:cNvSpPr/>
            <p:nvPr/>
          </p:nvSpPr>
          <p:spPr>
            <a:xfrm>
              <a:off x="6617416" y="561410"/>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市町村</a:t>
              </a:r>
              <a:r>
                <a:rPr lang="en-US" altLang="ja-JP" sz="1600" b="1" dirty="0">
                  <a:solidFill>
                    <a:schemeClr val="tx1"/>
                  </a:solidFill>
                  <a:latin typeface="BIZ UDPゴシック" panose="020B0400000000000000" pitchFamily="50" charset="-128"/>
                  <a:ea typeface="BIZ UDPゴシック" panose="020B0400000000000000" pitchFamily="50" charset="-128"/>
                </a:rPr>
                <a:t>DX</a:t>
              </a:r>
              <a:r>
                <a:rPr lang="ja-JP" altLang="en-US" sz="1600" b="1" dirty="0">
                  <a:solidFill>
                    <a:schemeClr val="tx1"/>
                  </a:solidFill>
                  <a:latin typeface="BIZ UDPゴシック" panose="020B0400000000000000" pitchFamily="50" charset="-128"/>
                  <a:ea typeface="BIZ UDPゴシック" panose="020B0400000000000000" pitchFamily="50" charset="-128"/>
                </a:rPr>
                <a:t>支援</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119" name="ホームベース 118"/>
            <p:cNvSpPr/>
            <p:nvPr/>
          </p:nvSpPr>
          <p:spPr>
            <a:xfrm>
              <a:off x="6617416" y="561410"/>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sp>
          <p:nvSpPr>
            <p:cNvPr id="120" name="コンテンツ プレースホルダー 2"/>
            <p:cNvSpPr txBox="1">
              <a:spLocks/>
            </p:cNvSpPr>
            <p:nvPr/>
          </p:nvSpPr>
          <p:spPr>
            <a:xfrm>
              <a:off x="8935261" y="545083"/>
              <a:ext cx="3720858" cy="308870"/>
            </a:xfrm>
            <a:prstGeom prst="roundRect">
              <a:avLst/>
            </a:prstGeom>
            <a:ln>
              <a:noFill/>
            </a:ln>
          </p:spPr>
          <p:txBody>
            <a:bodyPr vert="horz" lIns="91440" tIns="45720" rIns="91440" bIns="45720" rtlCol="0" anchor="ctr">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100" dirty="0">
                  <a:latin typeface="Meiryo UI" panose="020B0604030504040204" pitchFamily="50" charset="-128"/>
                  <a:ea typeface="Meiryo UI" panose="020B0604030504040204" pitchFamily="50" charset="-128"/>
                </a:rPr>
                <a:t>府域市町村の業務の効率化や生産性の向上支援を図る事業</a:t>
              </a:r>
            </a:p>
          </p:txBody>
        </p:sp>
      </p:grpSp>
      <p:sp>
        <p:nvSpPr>
          <p:cNvPr id="126" name="コンテンツ プレースホルダー 2"/>
          <p:cNvSpPr txBox="1">
            <a:spLocks/>
          </p:cNvSpPr>
          <p:nvPr/>
        </p:nvSpPr>
        <p:spPr>
          <a:xfrm>
            <a:off x="6565275" y="3213792"/>
            <a:ext cx="6210087" cy="830997"/>
          </a:xfrm>
          <a:prstGeom prst="rect">
            <a:avLst/>
          </a:prstGeom>
          <a:ln>
            <a:noFill/>
          </a:ln>
        </p:spPr>
        <p:txBody>
          <a:bodyPr vert="horz" lIns="91440" tIns="45720" rIns="91440" bIns="4572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財政状況や規模の大小に左右されずに、住民がデジタルサービスを享受できるように大阪府が支援</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・共同調達の対象システムの拡大</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・ガバメントクラウド移行支援</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共同化について、調達のみならず、運用一元化など更なる拡大に向けた体制の検討</a:t>
            </a:r>
            <a:endParaRPr lang="en-US" altLang="ja-JP" sz="1200" dirty="0">
              <a:latin typeface="Meiryo UI" panose="020B0604030504040204" pitchFamily="50" charset="-128"/>
              <a:ea typeface="Meiryo UI" panose="020B0604030504040204" pitchFamily="50" charset="-128"/>
            </a:endParaRPr>
          </a:p>
        </p:txBody>
      </p:sp>
      <p:sp>
        <p:nvSpPr>
          <p:cNvPr id="127" name="コンテンツ プレースホルダー 2"/>
          <p:cNvSpPr txBox="1">
            <a:spLocks/>
          </p:cNvSpPr>
          <p:nvPr/>
        </p:nvSpPr>
        <p:spPr>
          <a:xfrm>
            <a:off x="9253099" y="3397576"/>
            <a:ext cx="3114627" cy="469977"/>
          </a:xfrm>
          <a:prstGeom prst="rect">
            <a:avLst/>
          </a:prstGeom>
          <a:ln>
            <a:noFill/>
          </a:ln>
        </p:spPr>
        <p:txBody>
          <a:bodyPr vert="horz" lIns="91440" tIns="45720" rIns="91440" bIns="4572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・財政面、人材面における支援</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（補助金、市町村アドバイザー）</a:t>
            </a:r>
            <a:endParaRPr lang="en-US" altLang="ja-JP" sz="1200" dirty="0">
              <a:latin typeface="Meiryo UI" panose="020B0604030504040204" pitchFamily="50" charset="-128"/>
              <a:ea typeface="Meiryo UI" panose="020B0604030504040204" pitchFamily="50" charset="-128"/>
            </a:endParaRPr>
          </a:p>
        </p:txBody>
      </p:sp>
      <p:sp>
        <p:nvSpPr>
          <p:cNvPr id="86" name="コンテンツ プレースホルダー 2"/>
          <p:cNvSpPr txBox="1">
            <a:spLocks/>
          </p:cNvSpPr>
          <p:nvPr/>
        </p:nvSpPr>
        <p:spPr>
          <a:xfrm>
            <a:off x="3960317" y="5742679"/>
            <a:ext cx="2026679" cy="612934"/>
          </a:xfrm>
          <a:prstGeom prst="roundRect">
            <a:avLst/>
          </a:prstGeom>
          <a:ln>
            <a:solidFill>
              <a:schemeClr val="tx1"/>
            </a:solidFill>
            <a:prstDash val="sysDot"/>
          </a:ln>
        </p:spPr>
        <p:txBody>
          <a:bodyPr vert="horz" wrap="square" lIns="0" tIns="0" rIns="0" bIns="0" rtlCol="0" anchor="ctr">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）ベンダーロックイン</a:t>
            </a: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情報システムが独自の仕様となった結果、導入した企業（ベンダー）以外が改修やメンテナンスを行えず、他社の参入が難しくなる状況のこと</a:t>
            </a:r>
            <a:endParaRPr lang="en-US" altLang="ja-JP" sz="900" dirty="0">
              <a:latin typeface="Meiryo UI" panose="020B0604030504040204" pitchFamily="50" charset="-128"/>
              <a:ea typeface="Meiryo UI" panose="020B0604030504040204" pitchFamily="50" charset="-128"/>
            </a:endParaRPr>
          </a:p>
        </p:txBody>
      </p:sp>
      <p:sp>
        <p:nvSpPr>
          <p:cNvPr id="81" name="コンテンツ プレースホルダー 2"/>
          <p:cNvSpPr txBox="1">
            <a:spLocks/>
          </p:cNvSpPr>
          <p:nvPr/>
        </p:nvSpPr>
        <p:spPr>
          <a:xfrm>
            <a:off x="209914" y="8908940"/>
            <a:ext cx="5989397" cy="669414"/>
          </a:xfrm>
          <a:prstGeom prst="rect">
            <a:avLst/>
          </a:prstGeom>
          <a:ln>
            <a:noFill/>
          </a:ln>
        </p:spPr>
        <p:txBody>
          <a:bodyPr vert="horz" wrap="square" lIns="91440" tIns="45720" rIns="91440" bIns="4572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gn="ctr">
              <a:lnSpc>
                <a:spcPct val="100000"/>
              </a:lnSpc>
              <a:spcBef>
                <a:spcPts val="0"/>
              </a:spcBef>
              <a:buNone/>
            </a:pPr>
            <a:r>
              <a:rPr lang="ja-JP" altLang="en-US" sz="1300" b="1" dirty="0">
                <a:latin typeface="Meiryo UI" panose="020B0604030504040204" pitchFamily="50" charset="-128"/>
                <a:ea typeface="Meiryo UI" panose="020B0604030504040204" pitchFamily="50" charset="-128"/>
              </a:rPr>
              <a:t>府庁・市町村の</a:t>
            </a:r>
            <a:r>
              <a:rPr lang="en-US" altLang="ja-JP" sz="1300" b="1" dirty="0">
                <a:latin typeface="Meiryo UI" panose="020B0604030504040204" pitchFamily="50" charset="-128"/>
                <a:ea typeface="Meiryo UI" panose="020B0604030504040204" pitchFamily="50" charset="-128"/>
              </a:rPr>
              <a:t>DX</a:t>
            </a:r>
            <a:r>
              <a:rPr lang="ja-JP" altLang="en-US" sz="1300" b="1" dirty="0">
                <a:latin typeface="Meiryo UI" panose="020B0604030504040204" pitchFamily="50" charset="-128"/>
                <a:ea typeface="Meiryo UI" panose="020B0604030504040204" pitchFamily="50" charset="-128"/>
              </a:rPr>
              <a:t>やスマートシティ事業の取組みの強化</a:t>
            </a:r>
            <a:endParaRPr lang="en-US" altLang="ja-JP" sz="1300" b="1" dirty="0">
              <a:latin typeface="Meiryo UI" panose="020B0604030504040204" pitchFamily="50" charset="-128"/>
              <a:ea typeface="Meiryo UI" panose="020B0604030504040204" pitchFamily="50" charset="-128"/>
            </a:endParaRPr>
          </a:p>
          <a:p>
            <a:pPr marL="0" indent="0" algn="ctr">
              <a:lnSpc>
                <a:spcPct val="100000"/>
              </a:lnSpc>
              <a:spcBef>
                <a:spcPts val="0"/>
              </a:spcBef>
              <a:buNone/>
            </a:pPr>
            <a:r>
              <a:rPr lang="ja-JP" altLang="en-US" sz="1050" dirty="0">
                <a:latin typeface="Meiryo UI" panose="020B0604030504040204" pitchFamily="50" charset="-128"/>
                <a:ea typeface="Meiryo UI" panose="020B0604030504040204" pitchFamily="50" charset="-128"/>
              </a:rPr>
              <a:t>＋</a:t>
            </a:r>
            <a:endParaRPr lang="en-US" altLang="ja-JP" sz="1200" dirty="0">
              <a:latin typeface="Meiryo UI" panose="020B0604030504040204" pitchFamily="50" charset="-128"/>
              <a:ea typeface="Meiryo UI" panose="020B0604030504040204" pitchFamily="50" charset="-128"/>
            </a:endParaRPr>
          </a:p>
          <a:p>
            <a:pPr marL="0" indent="0" algn="ctr">
              <a:lnSpc>
                <a:spcPct val="100000"/>
              </a:lnSpc>
              <a:spcBef>
                <a:spcPts val="0"/>
              </a:spcBef>
              <a:buNone/>
            </a:pPr>
            <a:r>
              <a:rPr lang="ja-JP" altLang="en-US" sz="1300" b="1" dirty="0">
                <a:latin typeface="Meiryo UI" panose="020B0604030504040204" pitchFamily="50" charset="-128"/>
                <a:ea typeface="Meiryo UI" panose="020B0604030504040204" pitchFamily="50" charset="-128"/>
              </a:rPr>
              <a:t>これらを進めるための基盤や推進力ともなるべきデータ連携基盤、人材、体制の強化</a:t>
            </a:r>
          </a:p>
        </p:txBody>
      </p:sp>
      <p:sp>
        <p:nvSpPr>
          <p:cNvPr id="90" name="二等辺三角形 89"/>
          <p:cNvSpPr/>
          <p:nvPr/>
        </p:nvSpPr>
        <p:spPr>
          <a:xfrm rot="10800000">
            <a:off x="1905707" y="8789715"/>
            <a:ext cx="2616341" cy="163858"/>
          </a:xfrm>
          <a:prstGeom prst="triangle">
            <a:avLst/>
          </a:prstGeom>
          <a:solidFill>
            <a:schemeClr val="tx2">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左大かっこ 2"/>
          <p:cNvSpPr/>
          <p:nvPr/>
        </p:nvSpPr>
        <p:spPr>
          <a:xfrm>
            <a:off x="6437153" y="1697227"/>
            <a:ext cx="282468" cy="3437433"/>
          </a:xfrm>
          <a:prstGeom prst="leftBracket">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 name="楕円 5"/>
          <p:cNvSpPr/>
          <p:nvPr/>
        </p:nvSpPr>
        <p:spPr>
          <a:xfrm>
            <a:off x="6292224" y="1881396"/>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dirty="0">
                <a:latin typeface="BIZ UDPゴシック" panose="020B0400000000000000" pitchFamily="50" charset="-128"/>
                <a:ea typeface="BIZ UDPゴシック" panose="020B0400000000000000" pitchFamily="50" charset="-128"/>
              </a:rPr>
              <a:t>1</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39" name="左大かっこ 138"/>
          <p:cNvSpPr/>
          <p:nvPr/>
        </p:nvSpPr>
        <p:spPr>
          <a:xfrm>
            <a:off x="6426448" y="5247608"/>
            <a:ext cx="324974" cy="4165493"/>
          </a:xfrm>
          <a:prstGeom prst="leftBracket">
            <a:avLst>
              <a:gd name="adj" fmla="val 7507"/>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5" name="楕円 144"/>
          <p:cNvSpPr/>
          <p:nvPr/>
        </p:nvSpPr>
        <p:spPr>
          <a:xfrm>
            <a:off x="6292224" y="5564404"/>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latin typeface="BIZ UDPゴシック" panose="020B0400000000000000" pitchFamily="50" charset="-128"/>
                <a:ea typeface="BIZ UDPゴシック" panose="020B0400000000000000" pitchFamily="50" charset="-128"/>
              </a:rPr>
              <a:t>２</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46" name="楕円 145"/>
          <p:cNvSpPr/>
          <p:nvPr/>
        </p:nvSpPr>
        <p:spPr>
          <a:xfrm>
            <a:off x="822523" y="8930018"/>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1200" dirty="0">
                <a:latin typeface="BIZ UDPゴシック" panose="020B0400000000000000" pitchFamily="50" charset="-128"/>
                <a:ea typeface="BIZ UDPゴシック" panose="020B0400000000000000" pitchFamily="50" charset="-128"/>
              </a:rPr>
              <a:t>1</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147" name="楕円 146"/>
          <p:cNvSpPr/>
          <p:nvPr/>
        </p:nvSpPr>
        <p:spPr>
          <a:xfrm>
            <a:off x="88195" y="9292882"/>
            <a:ext cx="288000" cy="288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latin typeface="BIZ UDPゴシック" panose="020B0400000000000000" pitchFamily="50" charset="-128"/>
                <a:ea typeface="BIZ UDPゴシック" panose="020B0400000000000000" pitchFamily="50" charset="-128"/>
              </a:rPr>
              <a:t>２</a:t>
            </a:r>
            <a:endParaRPr kumimoji="1" lang="en-US" altLang="ja-JP" sz="1200" dirty="0">
              <a:latin typeface="BIZ UDPゴシック" panose="020B0400000000000000" pitchFamily="50" charset="-128"/>
              <a:ea typeface="BIZ UDPゴシック" panose="020B0400000000000000" pitchFamily="50" charset="-128"/>
            </a:endParaRPr>
          </a:p>
        </p:txBody>
      </p:sp>
      <p:sp>
        <p:nvSpPr>
          <p:cNvPr id="100" name="コンテンツ プレースホルダー 2"/>
          <p:cNvSpPr txBox="1">
            <a:spLocks/>
          </p:cNvSpPr>
          <p:nvPr/>
        </p:nvSpPr>
        <p:spPr>
          <a:xfrm>
            <a:off x="6565274" y="808249"/>
            <a:ext cx="2613011" cy="833178"/>
          </a:xfrm>
          <a:prstGeom prst="rect">
            <a:avLst/>
          </a:prstGeom>
          <a:ln>
            <a:noFill/>
          </a:ln>
        </p:spPr>
        <p:txBody>
          <a:bodyPr vert="horz" wrap="square" lIns="90000" tIns="46800" rIns="90000" bIns="4680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「デジタルファースト」、「ワンスオンリー」、「ワンストップ」を実現し、府民や企業への行政サービスを高度化させ、生活の質（</a:t>
            </a:r>
            <a:r>
              <a:rPr lang="en-US" altLang="ja-JP" sz="1200" dirty="0" err="1">
                <a:latin typeface="Meiryo UI" panose="020B0604030504040204" pitchFamily="50" charset="-128"/>
                <a:ea typeface="Meiryo UI" panose="020B0604030504040204" pitchFamily="50" charset="-128"/>
              </a:rPr>
              <a:t>QoL</a:t>
            </a:r>
            <a:r>
              <a:rPr lang="ja-JP" altLang="en-US" sz="1200" dirty="0">
                <a:latin typeface="Meiryo UI" panose="020B0604030504040204" pitchFamily="50" charset="-128"/>
                <a:ea typeface="Meiryo UI" panose="020B0604030504040204" pitchFamily="50" charset="-128"/>
              </a:rPr>
              <a:t>）、利便性を向上</a:t>
            </a:r>
            <a:endParaRPr lang="en-US" altLang="ja-JP" sz="1200" dirty="0">
              <a:latin typeface="Meiryo UI" panose="020B0604030504040204" pitchFamily="50" charset="-128"/>
              <a:ea typeface="Meiryo UI" panose="020B0604030504040204" pitchFamily="50" charset="-128"/>
            </a:endParaRPr>
          </a:p>
        </p:txBody>
      </p:sp>
      <p:grpSp>
        <p:nvGrpSpPr>
          <p:cNvPr id="106" name="グループ化 105"/>
          <p:cNvGrpSpPr/>
          <p:nvPr/>
        </p:nvGrpSpPr>
        <p:grpSpPr>
          <a:xfrm>
            <a:off x="6617416" y="545506"/>
            <a:ext cx="6038703" cy="270000"/>
            <a:chOff x="6617416" y="561410"/>
            <a:chExt cx="6038703" cy="270000"/>
          </a:xfrm>
        </p:grpSpPr>
        <p:sp>
          <p:nvSpPr>
            <p:cNvPr id="110" name="正方形/長方形 109"/>
            <p:cNvSpPr/>
            <p:nvPr/>
          </p:nvSpPr>
          <p:spPr>
            <a:xfrm>
              <a:off x="6617416" y="561410"/>
              <a:ext cx="6038703" cy="27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r>
                <a:rPr lang="ja-JP" altLang="en-US" sz="1600" b="1" dirty="0">
                  <a:solidFill>
                    <a:schemeClr val="tx1"/>
                  </a:solidFill>
                  <a:latin typeface="BIZ UDPゴシック" panose="020B0400000000000000" pitchFamily="50" charset="-128"/>
                  <a:ea typeface="BIZ UDPゴシック" panose="020B0400000000000000" pitchFamily="50" charset="-128"/>
                </a:rPr>
                <a:t>　　　　　目指すべき姿</a:t>
              </a:r>
              <a:endParaRPr kumimoji="1" lang="ja-JP" altLang="en-US" sz="1600" b="1" dirty="0">
                <a:solidFill>
                  <a:schemeClr val="tx1"/>
                </a:solidFill>
                <a:latin typeface="BIZ UDPゴシック" panose="020B0400000000000000" pitchFamily="50" charset="-128"/>
                <a:ea typeface="BIZ UDPゴシック" panose="020B0400000000000000" pitchFamily="50" charset="-128"/>
              </a:endParaRPr>
            </a:p>
          </p:txBody>
        </p:sp>
        <p:sp>
          <p:nvSpPr>
            <p:cNvPr id="128" name="ホームベース 127"/>
            <p:cNvSpPr/>
            <p:nvPr/>
          </p:nvSpPr>
          <p:spPr>
            <a:xfrm>
              <a:off x="6617416" y="561410"/>
              <a:ext cx="571047" cy="270000"/>
            </a:xfrm>
            <a:prstGeom prst="homePlate">
              <a:avLst>
                <a:gd name="adj" fmla="val 2924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kumimoji="1" lang="ja-JP" altLang="en-US" sz="1100" b="1"/>
            </a:p>
          </p:txBody>
        </p:sp>
      </p:grpSp>
      <p:sp>
        <p:nvSpPr>
          <p:cNvPr id="137" name="コンテンツ プレースホルダー 2">
            <a:extLst>
              <a:ext uri="{FF2B5EF4-FFF2-40B4-BE49-F238E27FC236}">
                <a16:creationId xmlns:a16="http://schemas.microsoft.com/office/drawing/2014/main" id="{AB9CE742-56D2-4208-986F-EA8D143E6F8E}"/>
              </a:ext>
            </a:extLst>
          </p:cNvPr>
          <p:cNvSpPr txBox="1">
            <a:spLocks/>
          </p:cNvSpPr>
          <p:nvPr/>
        </p:nvSpPr>
        <p:spPr>
          <a:xfrm>
            <a:off x="6565275" y="5525084"/>
            <a:ext cx="6090844" cy="646331"/>
          </a:xfrm>
          <a:prstGeom prst="rect">
            <a:avLst/>
          </a:prstGeom>
          <a:ln>
            <a:noFill/>
          </a:ln>
        </p:spPr>
        <p:txBody>
          <a:bodyPr vert="horz" wrap="square" lIns="91440" tIns="45720" rIns="91440" bIns="4572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スマートシティに必要不可欠な社会インフラとして広域のデータ連携基盤を構築</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・データ連携基盤及びコミュニケーション基盤（ポータル）の構築</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・これらを運営するルール及び管理体制の検討</a:t>
            </a:r>
            <a:endParaRPr lang="en-US" altLang="ja-JP" sz="1200" dirty="0">
              <a:latin typeface="Meiryo UI" panose="020B0604030504040204" pitchFamily="50" charset="-128"/>
              <a:ea typeface="Meiryo UI" panose="020B0604030504040204" pitchFamily="50" charset="-128"/>
            </a:endParaRPr>
          </a:p>
        </p:txBody>
      </p:sp>
      <p:sp>
        <p:nvSpPr>
          <p:cNvPr id="138" name="コンテンツ プレースホルダー 2">
            <a:extLst>
              <a:ext uri="{FF2B5EF4-FFF2-40B4-BE49-F238E27FC236}">
                <a16:creationId xmlns:a16="http://schemas.microsoft.com/office/drawing/2014/main" id="{AB9CE742-56D2-4208-986F-EA8D143E6F8E}"/>
              </a:ext>
            </a:extLst>
          </p:cNvPr>
          <p:cNvSpPr txBox="1">
            <a:spLocks/>
          </p:cNvSpPr>
          <p:nvPr/>
        </p:nvSpPr>
        <p:spPr>
          <a:xfrm>
            <a:off x="6565275" y="4320615"/>
            <a:ext cx="6090844" cy="830997"/>
          </a:xfrm>
          <a:prstGeom prst="rect">
            <a:avLst/>
          </a:prstGeom>
          <a:ln>
            <a:noFill/>
          </a:ln>
        </p:spPr>
        <p:txBody>
          <a:bodyPr vert="horz" wrap="square" lIns="91440" tIns="45720" rIns="91440" bIns="4572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最適なデジタル技術を活用した行政サービスの展開、行政データのオープンデータ化推進</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・スマートフォンアプリサービスなどの利便性向上</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・共通業務のソリューション一元化</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・先端テクノロジーの効果的な導入</a:t>
            </a:r>
            <a:endParaRPr lang="en-US" altLang="ja-JP" sz="1200" dirty="0">
              <a:latin typeface="Meiryo UI" panose="020B0604030504040204" pitchFamily="50" charset="-128"/>
              <a:ea typeface="Meiryo UI" panose="020B0604030504040204" pitchFamily="50" charset="-128"/>
            </a:endParaRPr>
          </a:p>
        </p:txBody>
      </p:sp>
      <p:sp>
        <p:nvSpPr>
          <p:cNvPr id="96" name="Rectangle 13" descr="縦線 (反転)"/>
          <p:cNvSpPr>
            <a:spLocks noChangeArrowheads="1"/>
          </p:cNvSpPr>
          <p:nvPr/>
        </p:nvSpPr>
        <p:spPr bwMode="auto">
          <a:xfrm>
            <a:off x="9821811" y="986522"/>
            <a:ext cx="2808339" cy="180000"/>
          </a:xfrm>
          <a:prstGeom prst="rect">
            <a:avLst/>
          </a:prstGeom>
          <a:solidFill>
            <a:schemeClr val="bg1">
              <a:alpha val="97000"/>
            </a:schemeClr>
          </a:solidFill>
          <a:ln w="9525">
            <a:solidFill>
              <a:schemeClr val="tx1"/>
            </a:solidFill>
            <a:miter lim="800000"/>
            <a:headEnd/>
            <a:tailEnd/>
          </a:ln>
          <a:effectLst/>
        </p:spPr>
        <p:txBody>
          <a:bodyPr wrap="none" lIns="36000" tIns="0" rIns="36000" bIns="0" anchor="ctr" anchorCtr="0"/>
          <a:lstStyle/>
          <a:p>
            <a:pPr eaLnBrk="0" hangingPunct="0">
              <a:defRPr/>
            </a:pPr>
            <a:r>
              <a:rPr kumimoji="1" lang="ja-JP" altLang="en-US" sz="1100" dirty="0">
                <a:latin typeface="Meiryo UI" panose="020B0604030504040204" pitchFamily="50" charset="-128"/>
                <a:ea typeface="Meiryo UI" panose="020B0604030504040204" pitchFamily="50" charset="-128"/>
              </a:rPr>
              <a:t>府民との接点となるインターフェースの充実</a:t>
            </a:r>
          </a:p>
        </p:txBody>
      </p:sp>
      <p:sp>
        <p:nvSpPr>
          <p:cNvPr id="103" name="Rectangle 13" descr="縦線 (反転)"/>
          <p:cNvSpPr>
            <a:spLocks noChangeArrowheads="1"/>
          </p:cNvSpPr>
          <p:nvPr/>
        </p:nvSpPr>
        <p:spPr bwMode="auto">
          <a:xfrm>
            <a:off x="9821811" y="1203234"/>
            <a:ext cx="2808339" cy="180000"/>
          </a:xfrm>
          <a:prstGeom prst="rect">
            <a:avLst/>
          </a:prstGeom>
          <a:solidFill>
            <a:schemeClr val="bg1"/>
          </a:solidFill>
          <a:ln w="9525">
            <a:solidFill>
              <a:schemeClr val="tx1"/>
            </a:solidFill>
            <a:miter lim="800000"/>
            <a:headEnd/>
            <a:tailEnd/>
          </a:ln>
          <a:effectLst/>
        </p:spPr>
        <p:txBody>
          <a:bodyPr wrap="none" lIns="36000" tIns="0" rIns="36000" bIns="0" anchor="ctr" anchorCtr="0"/>
          <a:lstStyle/>
          <a:p>
            <a:pPr eaLnBrk="0" hangingPunct="0">
              <a:defRPr/>
            </a:pPr>
            <a:r>
              <a:rPr kumimoji="1" lang="ja-JP" altLang="en-US" sz="1100" dirty="0">
                <a:latin typeface="Meiryo UI" panose="020B0604030504040204" pitchFamily="50" charset="-128"/>
                <a:ea typeface="Meiryo UI" panose="020B0604030504040204" pitchFamily="50" charset="-128"/>
              </a:rPr>
              <a:t>庁内のシステムの標準化・共通化による全体最適</a:t>
            </a:r>
          </a:p>
        </p:txBody>
      </p:sp>
      <p:sp>
        <p:nvSpPr>
          <p:cNvPr id="104" name="Rectangle 13" descr="縦線 (反転)"/>
          <p:cNvSpPr>
            <a:spLocks noChangeArrowheads="1"/>
          </p:cNvSpPr>
          <p:nvPr/>
        </p:nvSpPr>
        <p:spPr bwMode="auto">
          <a:xfrm>
            <a:off x="9821811" y="1419946"/>
            <a:ext cx="2808340" cy="180000"/>
          </a:xfrm>
          <a:prstGeom prst="rect">
            <a:avLst/>
          </a:prstGeom>
          <a:solidFill>
            <a:schemeClr val="bg1"/>
          </a:solidFill>
          <a:ln w="9525">
            <a:solidFill>
              <a:schemeClr val="tx1"/>
            </a:solidFill>
            <a:miter lim="800000"/>
            <a:headEnd/>
            <a:tailEnd/>
          </a:ln>
          <a:effectLst/>
        </p:spPr>
        <p:txBody>
          <a:bodyPr wrap="none" lIns="36000" tIns="0" rIns="36000" bIns="0" anchor="ctr" anchorCtr="0"/>
          <a:lstStyle/>
          <a:p>
            <a:pPr eaLnBrk="0" hangingPunct="0">
              <a:defRPr/>
            </a:pPr>
            <a:r>
              <a:rPr kumimoji="1" lang="ja-JP" altLang="en-US" sz="1100" dirty="0">
                <a:latin typeface="Meiryo UI" panose="020B0604030504040204" pitchFamily="50" charset="-128"/>
                <a:ea typeface="Meiryo UI" panose="020B0604030504040204" pitchFamily="50" charset="-128"/>
              </a:rPr>
              <a:t>システム間のデータを連携させる機能の構築</a:t>
            </a:r>
          </a:p>
        </p:txBody>
      </p:sp>
      <p:sp>
        <p:nvSpPr>
          <p:cNvPr id="113" name="Text Box 6"/>
          <p:cNvSpPr txBox="1">
            <a:spLocks noChangeArrowheads="1"/>
          </p:cNvSpPr>
          <p:nvPr/>
        </p:nvSpPr>
        <p:spPr bwMode="auto">
          <a:xfrm>
            <a:off x="9256406" y="986522"/>
            <a:ext cx="540000" cy="180000"/>
          </a:xfrm>
          <a:prstGeom prst="homePlate">
            <a:avLst>
              <a:gd name="adj" fmla="val 15604"/>
            </a:avLst>
          </a:prstGeom>
          <a:solidFill>
            <a:srgbClr val="0070C0"/>
          </a:solidFill>
          <a:ln>
            <a:solidFill>
              <a:schemeClr val="tx1"/>
            </a:solidFill>
          </a:ln>
        </p:spPr>
        <p:txBody>
          <a:bodyPr wrap="none" lIns="36000" tIns="0" rIns="36000" bIns="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buNone/>
              <a:defRPr/>
            </a:pPr>
            <a:r>
              <a:rPr kumimoji="1" lang="ja-JP" altLang="en-US" sz="1100" dirty="0">
                <a:solidFill>
                  <a:schemeClr val="bg1"/>
                </a:solidFill>
                <a:latin typeface="Meiryo UI" panose="020B0604030504040204" pitchFamily="50" charset="-128"/>
                <a:ea typeface="Meiryo UI" panose="020B0604030504040204" pitchFamily="50" charset="-128"/>
              </a:rPr>
              <a:t>フロント</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114" name="Text Box 9"/>
          <p:cNvSpPr txBox="1">
            <a:spLocks noChangeArrowheads="1"/>
          </p:cNvSpPr>
          <p:nvPr/>
        </p:nvSpPr>
        <p:spPr bwMode="auto">
          <a:xfrm>
            <a:off x="9256405" y="1203234"/>
            <a:ext cx="540000" cy="180000"/>
          </a:xfrm>
          <a:prstGeom prst="homePlate">
            <a:avLst>
              <a:gd name="adj" fmla="val 15604"/>
            </a:avLst>
          </a:prstGeom>
          <a:solidFill>
            <a:srgbClr val="0070C0"/>
          </a:solidFill>
          <a:ln>
            <a:solidFill>
              <a:schemeClr val="tx1"/>
            </a:solidFill>
          </a:ln>
          <a:effectLst/>
        </p:spPr>
        <p:txBody>
          <a:bodyPr wrap="none" lIns="36000" tIns="0" rIns="36000" bIns="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buNone/>
              <a:defRPr/>
            </a:pPr>
            <a:r>
              <a:rPr kumimoji="1" lang="ja-JP" altLang="en-US" sz="1100" dirty="0">
                <a:solidFill>
                  <a:schemeClr val="bg1"/>
                </a:solidFill>
                <a:latin typeface="Meiryo UI" panose="020B0604030504040204" pitchFamily="50" charset="-128"/>
                <a:ea typeface="Meiryo UI" panose="020B0604030504040204" pitchFamily="50" charset="-128"/>
              </a:rPr>
              <a:t>バック</a:t>
            </a:r>
            <a:endParaRPr kumimoji="1" lang="en-US" altLang="ja-JP" sz="1100" dirty="0">
              <a:solidFill>
                <a:schemeClr val="bg1"/>
              </a:solidFill>
              <a:latin typeface="Meiryo UI" panose="020B0604030504040204" pitchFamily="50" charset="-128"/>
              <a:ea typeface="Meiryo UI" panose="020B0604030504040204" pitchFamily="50" charset="-128"/>
            </a:endParaRPr>
          </a:p>
        </p:txBody>
      </p:sp>
      <p:sp>
        <p:nvSpPr>
          <p:cNvPr id="121" name="Text Box 9"/>
          <p:cNvSpPr txBox="1">
            <a:spLocks noChangeArrowheads="1"/>
          </p:cNvSpPr>
          <p:nvPr/>
        </p:nvSpPr>
        <p:spPr bwMode="auto">
          <a:xfrm>
            <a:off x="9256406" y="1419946"/>
            <a:ext cx="540000" cy="180000"/>
          </a:xfrm>
          <a:prstGeom prst="homePlate">
            <a:avLst>
              <a:gd name="adj" fmla="val 12958"/>
            </a:avLst>
          </a:prstGeom>
          <a:solidFill>
            <a:srgbClr val="0070C0"/>
          </a:solidFill>
          <a:ln>
            <a:solidFill>
              <a:schemeClr val="tx1"/>
            </a:solidFill>
          </a:ln>
          <a:effectLst/>
        </p:spPr>
        <p:txBody>
          <a:bodyPr wrap="none" lIns="36000" tIns="0" rIns="36000" bIns="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a:buNone/>
              <a:defRPr/>
            </a:pPr>
            <a:r>
              <a:rPr kumimoji="1" lang="ja-JP" altLang="en-US" sz="1100" dirty="0">
                <a:solidFill>
                  <a:schemeClr val="bg1"/>
                </a:solidFill>
                <a:latin typeface="Meiryo UI" panose="020B0604030504040204" pitchFamily="50" charset="-128"/>
                <a:ea typeface="Meiryo UI" panose="020B0604030504040204" pitchFamily="50" charset="-128"/>
              </a:rPr>
              <a:t>ミドル</a:t>
            </a:r>
          </a:p>
        </p:txBody>
      </p:sp>
      <p:sp>
        <p:nvSpPr>
          <p:cNvPr id="122" name="コンテンツ プレースホルダー 2"/>
          <p:cNvSpPr txBox="1">
            <a:spLocks/>
          </p:cNvSpPr>
          <p:nvPr/>
        </p:nvSpPr>
        <p:spPr>
          <a:xfrm>
            <a:off x="9086801" y="770135"/>
            <a:ext cx="1265479" cy="279180"/>
          </a:xfrm>
          <a:prstGeom prst="rect">
            <a:avLst/>
          </a:prstGeom>
          <a:ln>
            <a:noFill/>
          </a:ln>
        </p:spPr>
        <p:txBody>
          <a:bodyPr vert="horz" wrap="square" lIns="90000" tIns="46800" rIns="90000" bIns="4680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b="1" dirty="0">
                <a:latin typeface="Meiryo UI" panose="020B0604030504040204" pitchFamily="50" charset="-128"/>
                <a:ea typeface="Meiryo UI" panose="020B0604030504040204" pitchFamily="50" charset="-128"/>
              </a:rPr>
              <a:t>イメージ</a:t>
            </a:r>
            <a:endParaRPr lang="en-US" altLang="ja-JP" sz="1200" b="1" dirty="0">
              <a:latin typeface="Meiryo UI" panose="020B0604030504040204" pitchFamily="50" charset="-128"/>
              <a:ea typeface="Meiryo UI" panose="020B0604030504040204" pitchFamily="50" charset="-128"/>
            </a:endParaRPr>
          </a:p>
        </p:txBody>
      </p:sp>
      <p:sp>
        <p:nvSpPr>
          <p:cNvPr id="125" name="コンテンツ プレースホルダー 2"/>
          <p:cNvSpPr txBox="1">
            <a:spLocks/>
          </p:cNvSpPr>
          <p:nvPr/>
        </p:nvSpPr>
        <p:spPr>
          <a:xfrm>
            <a:off x="9474635" y="4489173"/>
            <a:ext cx="3114627" cy="660772"/>
          </a:xfrm>
          <a:prstGeom prst="rect">
            <a:avLst/>
          </a:prstGeom>
          <a:ln>
            <a:noFill/>
          </a:ln>
        </p:spPr>
        <p:txBody>
          <a:bodyPr vert="horz" lIns="91440" tIns="45720" rIns="91440" bIns="45720" rtlCol="0">
            <a:no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・オープンデータの充実、強化</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・行政データの府庁内外での積極的活用</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・住民サービスに係る市町村へのデジタル化支援</a:t>
            </a:r>
            <a:endParaRPr lang="en-US" altLang="ja-JP" sz="1200" dirty="0">
              <a:latin typeface="Meiryo UI" panose="020B0604030504040204" pitchFamily="50" charset="-128"/>
              <a:ea typeface="Meiryo UI" panose="020B0604030504040204" pitchFamily="50" charset="-128"/>
            </a:endParaRPr>
          </a:p>
        </p:txBody>
      </p:sp>
      <p:sp>
        <p:nvSpPr>
          <p:cNvPr id="133" name="コンテンツ プレースホルダー 2">
            <a:extLst>
              <a:ext uri="{FF2B5EF4-FFF2-40B4-BE49-F238E27FC236}">
                <a16:creationId xmlns:a16="http://schemas.microsoft.com/office/drawing/2014/main" id="{AB9CE742-56D2-4208-986F-EA8D143E6F8E}"/>
              </a:ext>
            </a:extLst>
          </p:cNvPr>
          <p:cNvSpPr txBox="1">
            <a:spLocks/>
          </p:cNvSpPr>
          <p:nvPr/>
        </p:nvSpPr>
        <p:spPr>
          <a:xfrm>
            <a:off x="6565275" y="6438517"/>
            <a:ext cx="6236325" cy="1015663"/>
          </a:xfrm>
          <a:prstGeom prst="rect">
            <a:avLst/>
          </a:prstGeom>
          <a:ln>
            <a:noFill/>
          </a:ln>
        </p:spPr>
        <p:txBody>
          <a:bodyPr vert="horz" wrap="square" lIns="91440" tIns="45720" rIns="91440" bIns="45720" rtlCol="0">
            <a:spAutoFit/>
          </a:bodyPr>
          <a:lst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a:lstStyle>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より高度なデジタル専門知識を有する「人材確保」と、職員の</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マインドを醸成するための「人材育成」の両面から人材を強化</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・既存プロセスの見直し提案や新たなプロジェクトを立案・推進できるコンサルタント・プロジェクトマネー</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　ジャー的な即戦力となる人材の確保（人材像、必要な雇用条件等や制度面についてさらに検討）</a:t>
            </a:r>
            <a:endParaRPr lang="en-US" altLang="ja-JP" sz="1200" dirty="0">
              <a:latin typeface="Meiryo UI" panose="020B0604030504040204" pitchFamily="50" charset="-128"/>
              <a:ea typeface="Meiryo UI" panose="020B0604030504040204" pitchFamily="50" charset="-128"/>
            </a:endParaRPr>
          </a:p>
          <a:p>
            <a:pPr marL="0" indent="0">
              <a:lnSpc>
                <a:spcPct val="100000"/>
              </a:lnSpc>
              <a:spcBef>
                <a:spcPts val="0"/>
              </a:spcBef>
              <a:buNone/>
            </a:pPr>
            <a:r>
              <a:rPr lang="ja-JP" altLang="en-US" sz="1200" dirty="0">
                <a:latin typeface="Meiryo UI" panose="020B0604030504040204" pitchFamily="50" charset="-128"/>
                <a:ea typeface="Meiryo UI" panose="020B0604030504040204" pitchFamily="50" charset="-128"/>
              </a:rPr>
              <a:t>・管理職や</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を推進する職員など、役割等に応じた</a:t>
            </a:r>
            <a:r>
              <a:rPr lang="en-US" altLang="ja-JP" sz="1200" dirty="0">
                <a:latin typeface="Meiryo UI" panose="020B0604030504040204" pitchFamily="50" charset="-128"/>
                <a:ea typeface="Meiryo UI" panose="020B0604030504040204" pitchFamily="50" charset="-128"/>
              </a:rPr>
              <a:t>DX</a:t>
            </a:r>
            <a:r>
              <a:rPr lang="ja-JP" altLang="en-US" sz="1200" dirty="0">
                <a:latin typeface="Meiryo UI" panose="020B0604030504040204" pitchFamily="50" charset="-128"/>
                <a:ea typeface="Meiryo UI" panose="020B0604030504040204" pitchFamily="50" charset="-128"/>
              </a:rPr>
              <a:t>推進に向けた研修・セミナーの実施</a:t>
            </a: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9509577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E07AA6A129D45D48A3A7CE04FF2DA1DF" ma:contentTypeVersion="2" ma:contentTypeDescription="新しいドキュメントを作成します。" ma:contentTypeScope="" ma:versionID="1b86b8aa091a7bbeff4702c5bca50a66">
  <xsd:schema xmlns:xsd="http://www.w3.org/2001/XMLSchema" xmlns:xs="http://www.w3.org/2001/XMLSchema" xmlns:p="http://schemas.microsoft.com/office/2006/metadata/properties" xmlns:ns1="http://schemas.microsoft.com/sharepoint/v3" xmlns:ns2="d71167ab-7ab4-44dd-9509-75f312185d7e" targetNamespace="http://schemas.microsoft.com/office/2006/metadata/properties" ma:root="true" ma:fieldsID="0c1ba3fcafb44922373bfd17b82b6777" ns1:_="" ns2:_="">
    <xsd:import namespace="http://schemas.microsoft.com/sharepoint/v3"/>
    <xsd:import namespace="d71167ab-7ab4-44dd-9509-75f312185d7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1167ab-7ab4-44dd-9509-75f312185d7e"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F4E259C5-FAED-44FD-BF73-5711273BF13A}">
  <ds:schemaRefs>
    <ds:schemaRef ds:uri="http://schemas.microsoft.com/sharepoint/v3/contenttype/forms"/>
  </ds:schemaRefs>
</ds:datastoreItem>
</file>

<file path=customXml/itemProps2.xml><?xml version="1.0" encoding="utf-8"?>
<ds:datastoreItem xmlns:ds="http://schemas.openxmlformats.org/officeDocument/2006/customXml" ds:itemID="{241D42E8-882D-4287-94C0-8DA0723DBB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d71167ab-7ab4-44dd-9509-75f312185d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B222FE7-6569-45A2-87D1-706C38D6E008}">
  <ds:schemaRefs>
    <ds:schemaRef ds:uri="http://schemas.openxmlformats.org/package/2006/metadata/core-properties"/>
    <ds:schemaRef ds:uri="http://purl.org/dc/elements/1.1/"/>
    <ds:schemaRef ds:uri="http://www.w3.org/XML/1998/namespace"/>
    <ds:schemaRef ds:uri="http://purl.org/dc/dcmitype/"/>
    <ds:schemaRef ds:uri="http://purl.org/dc/terms/"/>
    <ds:schemaRef ds:uri="http://schemas.microsoft.com/office/2006/documentManagement/types"/>
    <ds:schemaRef ds:uri="http://schemas.microsoft.com/office/2006/metadata/properties"/>
    <ds:schemaRef ds:uri="http://schemas.microsoft.com/office/infopath/2007/PartnerControls"/>
    <ds:schemaRef ds:uri="d71167ab-7ab4-44dd-9509-75f312185d7e"/>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Office Theme</Template>
  <TotalTime>6316</TotalTime>
  <Words>1301</Words>
  <PresentationFormat>A3 297x420 mm</PresentationFormat>
  <Paragraphs>96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UDPゴシック</vt:lpstr>
      <vt:lpstr>Meiryo UI</vt:lpstr>
      <vt:lpstr>游ゴシック</vt:lpstr>
      <vt:lpstr>游ゴシック Light</vt:lpstr>
      <vt:lpstr>Arial</vt:lpstr>
      <vt:lpstr>Calibri</vt:lpstr>
      <vt:lpstr>Calibri Light</vt:lpstr>
      <vt:lpstr>Office テーマ</vt:lpstr>
      <vt:lpstr>大阪府のデジタル改革の実現に向けた中期計画　（概要）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2022-03-22T05:35:54Z</cp:lastPrinted>
  <dcterms:created xsi:type="dcterms:W3CDTF">2021-05-12T04:52:38Z</dcterms:created>
  <dcterms:modified xsi:type="dcterms:W3CDTF">2022-03-30T00:53:41Z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0x010100E07AA6A129D45D48A3A7CE04FF2DA1DF</vt:lpwstr>
  </property>
</Properties>
</file>