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408" r:id="rId2"/>
    <p:sldId id="459" r:id="rId3"/>
    <p:sldId id="409" r:id="rId4"/>
    <p:sldId id="565" r:id="rId5"/>
    <p:sldId id="560" r:id="rId6"/>
    <p:sldId id="471" r:id="rId7"/>
    <p:sldId id="511" r:id="rId8"/>
    <p:sldId id="595" r:id="rId9"/>
    <p:sldId id="570" r:id="rId10"/>
    <p:sldId id="474" r:id="rId11"/>
    <p:sldId id="532" r:id="rId12"/>
    <p:sldId id="546" r:id="rId13"/>
    <p:sldId id="509" r:id="rId14"/>
    <p:sldId id="481" r:id="rId15"/>
    <p:sldId id="482" r:id="rId16"/>
    <p:sldId id="495" r:id="rId17"/>
    <p:sldId id="505" r:id="rId18"/>
    <p:sldId id="540" r:id="rId19"/>
    <p:sldId id="542" r:id="rId20"/>
    <p:sldId id="566" r:id="rId21"/>
    <p:sldId id="523" r:id="rId22"/>
    <p:sldId id="585" r:id="rId23"/>
    <p:sldId id="551" r:id="rId24"/>
    <p:sldId id="525" r:id="rId25"/>
    <p:sldId id="592" r:id="rId26"/>
    <p:sldId id="606" r:id="rId27"/>
    <p:sldId id="605" r:id="rId28"/>
    <p:sldId id="607" r:id="rId29"/>
    <p:sldId id="596" r:id="rId30"/>
    <p:sldId id="597" r:id="rId31"/>
    <p:sldId id="598" r:id="rId32"/>
    <p:sldId id="599" r:id="rId33"/>
    <p:sldId id="600" r:id="rId34"/>
    <p:sldId id="608" r:id="rId35"/>
    <p:sldId id="603" r:id="rId36"/>
  </p:sldIdLst>
  <p:sldSz cx="9906000" cy="6858000" type="A4"/>
  <p:notesSz cx="9926638" cy="6797675"/>
  <p:defaultTextStyle>
    <a:defPPr>
      <a:defRPr lang="ja-JP"/>
    </a:defPPr>
    <a:lvl1pPr marL="0" algn="l" defTabSz="914177" rtl="0" eaLnBrk="1" latinLnBrk="0" hangingPunct="1">
      <a:defRPr kumimoji="1" sz="1800" kern="1200">
        <a:solidFill>
          <a:schemeClr val="tx1"/>
        </a:solidFill>
        <a:latin typeface="+mn-lt"/>
        <a:ea typeface="+mn-ea"/>
        <a:cs typeface="+mn-cs"/>
      </a:defRPr>
    </a:lvl1pPr>
    <a:lvl2pPr marL="457088" algn="l" defTabSz="914177" rtl="0" eaLnBrk="1" latinLnBrk="0" hangingPunct="1">
      <a:defRPr kumimoji="1" sz="1800" kern="1200">
        <a:solidFill>
          <a:schemeClr val="tx1"/>
        </a:solidFill>
        <a:latin typeface="+mn-lt"/>
        <a:ea typeface="+mn-ea"/>
        <a:cs typeface="+mn-cs"/>
      </a:defRPr>
    </a:lvl2pPr>
    <a:lvl3pPr marL="914177" algn="l" defTabSz="914177" rtl="0" eaLnBrk="1" latinLnBrk="0" hangingPunct="1">
      <a:defRPr kumimoji="1" sz="1800" kern="1200">
        <a:solidFill>
          <a:schemeClr val="tx1"/>
        </a:solidFill>
        <a:latin typeface="+mn-lt"/>
        <a:ea typeface="+mn-ea"/>
        <a:cs typeface="+mn-cs"/>
      </a:defRPr>
    </a:lvl3pPr>
    <a:lvl4pPr marL="1371266" algn="l" defTabSz="914177" rtl="0" eaLnBrk="1" latinLnBrk="0" hangingPunct="1">
      <a:defRPr kumimoji="1" sz="1800" kern="1200">
        <a:solidFill>
          <a:schemeClr val="tx1"/>
        </a:solidFill>
        <a:latin typeface="+mn-lt"/>
        <a:ea typeface="+mn-ea"/>
        <a:cs typeface="+mn-cs"/>
      </a:defRPr>
    </a:lvl4pPr>
    <a:lvl5pPr marL="1828355" algn="l" defTabSz="914177" rtl="0" eaLnBrk="1" latinLnBrk="0" hangingPunct="1">
      <a:defRPr kumimoji="1" sz="1800" kern="1200">
        <a:solidFill>
          <a:schemeClr val="tx1"/>
        </a:solidFill>
        <a:latin typeface="+mn-lt"/>
        <a:ea typeface="+mn-ea"/>
        <a:cs typeface="+mn-cs"/>
      </a:defRPr>
    </a:lvl5pPr>
    <a:lvl6pPr marL="2285444" algn="l" defTabSz="914177" rtl="0" eaLnBrk="1" latinLnBrk="0" hangingPunct="1">
      <a:defRPr kumimoji="1" sz="1800" kern="1200">
        <a:solidFill>
          <a:schemeClr val="tx1"/>
        </a:solidFill>
        <a:latin typeface="+mn-lt"/>
        <a:ea typeface="+mn-ea"/>
        <a:cs typeface="+mn-cs"/>
      </a:defRPr>
    </a:lvl6pPr>
    <a:lvl7pPr marL="2742531" algn="l" defTabSz="914177" rtl="0" eaLnBrk="1" latinLnBrk="0" hangingPunct="1">
      <a:defRPr kumimoji="1" sz="1800" kern="1200">
        <a:solidFill>
          <a:schemeClr val="tx1"/>
        </a:solidFill>
        <a:latin typeface="+mn-lt"/>
        <a:ea typeface="+mn-ea"/>
        <a:cs typeface="+mn-cs"/>
      </a:defRPr>
    </a:lvl7pPr>
    <a:lvl8pPr marL="3199621" algn="l" defTabSz="914177" rtl="0" eaLnBrk="1" latinLnBrk="0" hangingPunct="1">
      <a:defRPr kumimoji="1" sz="1800" kern="1200">
        <a:solidFill>
          <a:schemeClr val="tx1"/>
        </a:solidFill>
        <a:latin typeface="+mn-lt"/>
        <a:ea typeface="+mn-ea"/>
        <a:cs typeface="+mn-cs"/>
      </a:defRPr>
    </a:lvl8pPr>
    <a:lvl9pPr marL="3656709" algn="l" defTabSz="914177"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623" userDrawn="1">
          <p15:clr>
            <a:srgbClr val="A4A3A4"/>
          </p15:clr>
        </p15:guide>
        <p15:guide id="3" pos="4617" userDrawn="1">
          <p15:clr>
            <a:srgbClr val="A4A3A4"/>
          </p15:clr>
        </p15:guide>
        <p15:guide id="4" pos="81" userDrawn="1">
          <p15:clr>
            <a:srgbClr val="A4A3A4"/>
          </p15:clr>
        </p15:guide>
        <p15:guide id="5" orient="horz" pos="4065" userDrawn="1">
          <p15:clr>
            <a:srgbClr val="A4A3A4"/>
          </p15:clr>
        </p15:guide>
        <p15:guide id="7" pos="3120" userDrawn="1">
          <p15:clr>
            <a:srgbClr val="A4A3A4"/>
          </p15:clr>
        </p15:guide>
        <p15:guide id="8" pos="6159" userDrawn="1">
          <p15:clr>
            <a:srgbClr val="A4A3A4"/>
          </p15:clr>
        </p15:guide>
        <p15:guide id="9" orient="horz" pos="3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平田　博文" initials="平田" lastIdx="3" clrIdx="0"/>
  <p:cmAuthor id="1" name="品川　晃大" initials="品川　晃大" lastIdx="139" clrIdx="1">
    <p:extLst>
      <p:ext uri="{19B8F6BF-5375-455C-9EA6-DF929625EA0E}">
        <p15:presenceInfo xmlns:p15="http://schemas.microsoft.com/office/powerpoint/2012/main" userId="S-1-5-21-161959346-1900351369-444732941-178399" providerId="AD"/>
      </p:ext>
    </p:extLst>
  </p:cmAuthor>
  <p:cmAuthor id="2" name="山口　拓" initials="山口　拓" lastIdx="1" clrIdx="2">
    <p:extLst>
      <p:ext uri="{19B8F6BF-5375-455C-9EA6-DF929625EA0E}">
        <p15:presenceInfo xmlns:p15="http://schemas.microsoft.com/office/powerpoint/2012/main" userId="S-1-5-21-161959346-1900351369-444732941-70838" providerId="AD"/>
      </p:ext>
    </p:extLst>
  </p:cmAuthor>
  <p:cmAuthor id="3" name="品川　晃大" initials="品川　晃大 [2]" lastIdx="5" clrIdx="3">
    <p:extLst>
      <p:ext uri="{19B8F6BF-5375-455C-9EA6-DF929625EA0E}">
        <p15:presenceInfo xmlns:p15="http://schemas.microsoft.com/office/powerpoint/2012/main" userId="S::ShinagawaAk@lan.pref.osaka.jp::04fd2075-19a6-4fdd-8250-81525207ea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93D"/>
    <a:srgbClr val="E2F0D9"/>
    <a:srgbClr val="2B4F8D"/>
    <a:srgbClr val="8FAADC"/>
    <a:srgbClr val="F4AC7C"/>
    <a:srgbClr val="FBE5D6"/>
    <a:srgbClr val="ED7D31"/>
    <a:srgbClr val="F4B9A4"/>
    <a:srgbClr val="4A7FB0"/>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1" autoAdjust="0"/>
    <p:restoredTop sz="96391" autoAdjust="0"/>
  </p:normalViewPr>
  <p:slideViewPr>
    <p:cSldViewPr>
      <p:cViewPr varScale="1">
        <p:scale>
          <a:sx n="111" d="100"/>
          <a:sy n="111" d="100"/>
        </p:scale>
        <p:origin x="1716" y="114"/>
      </p:cViewPr>
      <p:guideLst>
        <p:guide orient="horz" pos="2160"/>
        <p:guide pos="1623"/>
        <p:guide pos="4617"/>
        <p:guide pos="81"/>
        <p:guide orient="horz" pos="4065"/>
        <p:guide pos="3120"/>
        <p:guide pos="6159"/>
        <p:guide orient="horz" pos="30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______9.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______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1657$\doc\020_&#65321;&#65315;&#65332;&#30435;&#29702;&#65319;\060_ICT&#12460;&#12496;&#12490;&#12531;&#12473;&#38306;&#20418;\&#12487;&#12472;&#12479;&#12523;&#24193;&#22823;&#38442;&#29256;&#27083;&#24819;\20210831_&#20013;&#26399;&#35336;&#30011;&#26412;&#20307;&#31574;&#23450;\&#26412;&#20307;&#65288;&#32080;&#21512;&#29256;&#65289;&#20445;&#23384;&#29992;\&#26087;\&#34920;&#12487;&#12540;&#1247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d11657$\doc\020_&#65321;&#65315;&#65332;&#30435;&#29702;&#65319;\060_ICT&#12460;&#12496;&#12490;&#12531;&#12473;&#38306;&#20418;\&#12487;&#12472;&#12479;&#12523;&#24193;&#22823;&#38442;&#29256;&#27083;&#24819;\20210831_&#20013;&#26399;&#35336;&#30011;&#26412;&#20307;&#31574;&#23450;\&#26412;&#20307;&#65288;&#32080;&#21512;&#29256;&#65289;&#20445;&#23384;&#29992;\&#26087;\&#34920;&#12487;&#12540;&#1247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4.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______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総合点</c:v>
                </c:pt>
              </c:strCache>
            </c:strRef>
          </c:tx>
          <c:spPr>
            <a:solidFill>
              <a:schemeClr val="accent1">
                <a:lumMod val="40000"/>
                <a:lumOff val="60000"/>
              </a:schemeClr>
            </a:solidFill>
            <a:ln>
              <a:noFill/>
            </a:ln>
            <a:effectLst/>
          </c:spPr>
          <c:invertIfNegative val="0"/>
          <c:dPt>
            <c:idx val="1"/>
            <c:invertIfNegative val="0"/>
            <c:bubble3D val="0"/>
            <c:spPr>
              <a:solidFill>
                <a:srgbClr val="B9CDE5"/>
              </a:solidFill>
              <a:ln>
                <a:noFill/>
              </a:ln>
              <a:effectLst/>
            </c:spPr>
            <c:extLst>
              <c:ext xmlns:c16="http://schemas.microsoft.com/office/drawing/2014/chart" uri="{C3380CC4-5D6E-409C-BE32-E72D297353CC}">
                <c16:uniqueId val="{00000001-BA8A-49E1-9F94-9E0CE460AA8B}"/>
              </c:ext>
            </c:extLst>
          </c:dPt>
          <c:dPt>
            <c:idx val="2"/>
            <c:invertIfNegative val="0"/>
            <c:bubble3D val="0"/>
            <c:spPr>
              <a:solidFill>
                <a:srgbClr val="B9CDE5"/>
              </a:solidFill>
              <a:ln>
                <a:noFill/>
              </a:ln>
              <a:effectLst/>
            </c:spPr>
            <c:extLst>
              <c:ext xmlns:c16="http://schemas.microsoft.com/office/drawing/2014/chart" uri="{C3380CC4-5D6E-409C-BE32-E72D297353CC}">
                <c16:uniqueId val="{00000003-BA8A-49E1-9F94-9E0CE460AA8B}"/>
              </c:ext>
            </c:extLst>
          </c:dPt>
          <c:dPt>
            <c:idx val="5"/>
            <c:invertIfNegative val="0"/>
            <c:bubble3D val="0"/>
            <c:spPr>
              <a:solidFill>
                <a:srgbClr val="FF0000"/>
              </a:solidFill>
              <a:ln>
                <a:noFill/>
              </a:ln>
              <a:effectLst/>
            </c:spPr>
            <c:extLst>
              <c:ext xmlns:c16="http://schemas.microsoft.com/office/drawing/2014/chart" uri="{C3380CC4-5D6E-409C-BE32-E72D297353CC}">
                <c16:uniqueId val="{00000005-BA8A-49E1-9F94-9E0CE460AA8B}"/>
              </c:ext>
            </c:extLst>
          </c:dPt>
          <c:dPt>
            <c:idx val="41"/>
            <c:invertIfNegative val="0"/>
            <c:bubble3D val="0"/>
            <c:spPr>
              <a:solidFill>
                <a:srgbClr val="FF0000"/>
              </a:solidFill>
              <a:ln>
                <a:noFill/>
              </a:ln>
              <a:effectLst/>
            </c:spPr>
            <c:extLst>
              <c:ext xmlns:c16="http://schemas.microsoft.com/office/drawing/2014/chart" uri="{C3380CC4-5D6E-409C-BE32-E72D297353CC}">
                <c16:uniqueId val="{00000007-BA8A-49E1-9F94-9E0CE460AA8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8A-49E1-9F94-9E0CE460AA8B}"/>
                </c:ext>
              </c:extLst>
            </c:dLbl>
            <c:dLbl>
              <c:idx val="5"/>
              <c:numFmt formatCode="#,##0.0_);[Red]\(#,##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8A-49E1-9F94-9E0CE460AA8B}"/>
                </c:ext>
              </c:extLst>
            </c:dLbl>
            <c:dLbl>
              <c:idx val="41"/>
              <c:numFmt formatCode="#,##0.0_);[Red]\(#,##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8A-49E1-9F94-9E0CE460AA8B}"/>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Sheet1!$A$2:$A$48</c:f>
              <c:strCache>
                <c:ptCount val="47"/>
                <c:pt idx="0">
                  <c:v>茨城県</c:v>
                </c:pt>
                <c:pt idx="1">
                  <c:v>神奈川県</c:v>
                </c:pt>
                <c:pt idx="2">
                  <c:v>愛知県</c:v>
                </c:pt>
                <c:pt idx="3">
                  <c:v>静岡県</c:v>
                </c:pt>
                <c:pt idx="4">
                  <c:v>京都府</c:v>
                </c:pt>
                <c:pt idx="5">
                  <c:v>東京都</c:v>
                </c:pt>
                <c:pt idx="6">
                  <c:v>岐阜県</c:v>
                </c:pt>
                <c:pt idx="7">
                  <c:v>千葉県</c:v>
                </c:pt>
                <c:pt idx="8">
                  <c:v>島根県</c:v>
                </c:pt>
                <c:pt idx="9">
                  <c:v>宮崎県</c:v>
                </c:pt>
                <c:pt idx="10">
                  <c:v>三重県</c:v>
                </c:pt>
                <c:pt idx="11">
                  <c:v>埼玉県</c:v>
                </c:pt>
                <c:pt idx="12">
                  <c:v>徳島県</c:v>
                </c:pt>
                <c:pt idx="13">
                  <c:v>和歌山県</c:v>
                </c:pt>
                <c:pt idx="14">
                  <c:v>岡山県</c:v>
                </c:pt>
                <c:pt idx="15">
                  <c:v>香川県</c:v>
                </c:pt>
                <c:pt idx="16">
                  <c:v>奈良県</c:v>
                </c:pt>
                <c:pt idx="17">
                  <c:v>熊本県</c:v>
                </c:pt>
                <c:pt idx="18">
                  <c:v>兵庫県</c:v>
                </c:pt>
                <c:pt idx="19">
                  <c:v>山梨県</c:v>
                </c:pt>
                <c:pt idx="20">
                  <c:v>新潟県</c:v>
                </c:pt>
                <c:pt idx="21">
                  <c:v>岩手県</c:v>
                </c:pt>
                <c:pt idx="22">
                  <c:v>佐賀県</c:v>
                </c:pt>
                <c:pt idx="23">
                  <c:v>秋田県</c:v>
                </c:pt>
                <c:pt idx="24">
                  <c:v>沖縄県</c:v>
                </c:pt>
                <c:pt idx="25">
                  <c:v>鳥取県</c:v>
                </c:pt>
                <c:pt idx="26">
                  <c:v>滋賀県</c:v>
                </c:pt>
                <c:pt idx="27">
                  <c:v>群馬県</c:v>
                </c:pt>
                <c:pt idx="28">
                  <c:v>富山県</c:v>
                </c:pt>
                <c:pt idx="29">
                  <c:v>福井県</c:v>
                </c:pt>
                <c:pt idx="30">
                  <c:v>鹿児島県</c:v>
                </c:pt>
                <c:pt idx="31">
                  <c:v>山形県</c:v>
                </c:pt>
                <c:pt idx="32">
                  <c:v>栃木県</c:v>
                </c:pt>
                <c:pt idx="33">
                  <c:v>愛媛県</c:v>
                </c:pt>
                <c:pt idx="34">
                  <c:v>長崎県</c:v>
                </c:pt>
                <c:pt idx="35">
                  <c:v>青森県</c:v>
                </c:pt>
                <c:pt idx="36">
                  <c:v>福岡県</c:v>
                </c:pt>
                <c:pt idx="37">
                  <c:v>広島県</c:v>
                </c:pt>
                <c:pt idx="38">
                  <c:v>大分県</c:v>
                </c:pt>
                <c:pt idx="39">
                  <c:v>宮城県</c:v>
                </c:pt>
                <c:pt idx="40">
                  <c:v>長野県</c:v>
                </c:pt>
                <c:pt idx="41">
                  <c:v>大阪府</c:v>
                </c:pt>
                <c:pt idx="42">
                  <c:v>山口県</c:v>
                </c:pt>
                <c:pt idx="43">
                  <c:v>福島県</c:v>
                </c:pt>
                <c:pt idx="44">
                  <c:v>北海道</c:v>
                </c:pt>
                <c:pt idx="45">
                  <c:v>石川県</c:v>
                </c:pt>
                <c:pt idx="46">
                  <c:v>高知県</c:v>
                </c:pt>
              </c:strCache>
            </c:strRef>
          </c:cat>
          <c:val>
            <c:numRef>
              <c:f>Sheet1!$B$2:$B$48</c:f>
              <c:numCache>
                <c:formatCode>0.0_ </c:formatCode>
                <c:ptCount val="47"/>
                <c:pt idx="0">
                  <c:v>70.599999999999994</c:v>
                </c:pt>
                <c:pt idx="1">
                  <c:v>66.8</c:v>
                </c:pt>
                <c:pt idx="2">
                  <c:v>66.5</c:v>
                </c:pt>
                <c:pt idx="3">
                  <c:v>64.900000000000006</c:v>
                </c:pt>
                <c:pt idx="4">
                  <c:v>63.5</c:v>
                </c:pt>
                <c:pt idx="5">
                  <c:v>62.5</c:v>
                </c:pt>
                <c:pt idx="6">
                  <c:v>62.2</c:v>
                </c:pt>
                <c:pt idx="7">
                  <c:v>61.5</c:v>
                </c:pt>
                <c:pt idx="8" formatCode="0.00_ ">
                  <c:v>61.33</c:v>
                </c:pt>
                <c:pt idx="9" formatCode="0.00_ ">
                  <c:v>61.3</c:v>
                </c:pt>
                <c:pt idx="10">
                  <c:v>60.7</c:v>
                </c:pt>
                <c:pt idx="11">
                  <c:v>60.5</c:v>
                </c:pt>
                <c:pt idx="12">
                  <c:v>60.3</c:v>
                </c:pt>
                <c:pt idx="13">
                  <c:v>58.8</c:v>
                </c:pt>
                <c:pt idx="14">
                  <c:v>58.3</c:v>
                </c:pt>
                <c:pt idx="15" formatCode="0.00_);[Red]\(0.00\)">
                  <c:v>56.32</c:v>
                </c:pt>
                <c:pt idx="16" formatCode="0.00_);[Red]\(0.00\)">
                  <c:v>56.27</c:v>
                </c:pt>
                <c:pt idx="17">
                  <c:v>55.7</c:v>
                </c:pt>
                <c:pt idx="18">
                  <c:v>55.5</c:v>
                </c:pt>
                <c:pt idx="19">
                  <c:v>54.8</c:v>
                </c:pt>
                <c:pt idx="20">
                  <c:v>54</c:v>
                </c:pt>
                <c:pt idx="21">
                  <c:v>53.2</c:v>
                </c:pt>
                <c:pt idx="22">
                  <c:v>53.1</c:v>
                </c:pt>
                <c:pt idx="23">
                  <c:v>52.8</c:v>
                </c:pt>
                <c:pt idx="24">
                  <c:v>52.5</c:v>
                </c:pt>
                <c:pt idx="25">
                  <c:v>52.5</c:v>
                </c:pt>
                <c:pt idx="26">
                  <c:v>52.2</c:v>
                </c:pt>
                <c:pt idx="27">
                  <c:v>52</c:v>
                </c:pt>
                <c:pt idx="28">
                  <c:v>52</c:v>
                </c:pt>
                <c:pt idx="29" formatCode="0.00_ ">
                  <c:v>50.93</c:v>
                </c:pt>
                <c:pt idx="30" formatCode="0.00_ ">
                  <c:v>50.88</c:v>
                </c:pt>
                <c:pt idx="31">
                  <c:v>50.7</c:v>
                </c:pt>
                <c:pt idx="32">
                  <c:v>50.5</c:v>
                </c:pt>
                <c:pt idx="33" formatCode="0.00_ ">
                  <c:v>50.42</c:v>
                </c:pt>
                <c:pt idx="34" formatCode="0.00_ ">
                  <c:v>50.38</c:v>
                </c:pt>
                <c:pt idx="35">
                  <c:v>49.3</c:v>
                </c:pt>
                <c:pt idx="36">
                  <c:v>48.8</c:v>
                </c:pt>
                <c:pt idx="37">
                  <c:v>48.3</c:v>
                </c:pt>
                <c:pt idx="38">
                  <c:v>48.2</c:v>
                </c:pt>
                <c:pt idx="39">
                  <c:v>47.9</c:v>
                </c:pt>
                <c:pt idx="40" formatCode="0.00_ ">
                  <c:v>46.52</c:v>
                </c:pt>
                <c:pt idx="41" formatCode="0.00_ ">
                  <c:v>46.47</c:v>
                </c:pt>
                <c:pt idx="42">
                  <c:v>45.9</c:v>
                </c:pt>
                <c:pt idx="43" formatCode="0.00_ ">
                  <c:v>45.12</c:v>
                </c:pt>
                <c:pt idx="44" formatCode="0.00_ ">
                  <c:v>45.08</c:v>
                </c:pt>
                <c:pt idx="45" formatCode="0.00_ ">
                  <c:v>45.07</c:v>
                </c:pt>
                <c:pt idx="46">
                  <c:v>37.299999999999997</c:v>
                </c:pt>
              </c:numCache>
            </c:numRef>
          </c:val>
          <c:extLst>
            <c:ext xmlns:c16="http://schemas.microsoft.com/office/drawing/2014/chart" uri="{C3380CC4-5D6E-409C-BE32-E72D297353CC}">
              <c16:uniqueId val="{00000009-BA8A-49E1-9F94-9E0CE460AA8B}"/>
            </c:ext>
          </c:extLst>
        </c:ser>
        <c:dLbls>
          <c:showLegendKey val="0"/>
          <c:showVal val="0"/>
          <c:showCatName val="0"/>
          <c:showSerName val="0"/>
          <c:showPercent val="0"/>
          <c:showBubbleSize val="0"/>
        </c:dLbls>
        <c:gapWidth val="90"/>
        <c:axId val="962297087"/>
        <c:axId val="961237695"/>
      </c:barChart>
      <c:catAx>
        <c:axId val="962297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61237695"/>
        <c:crosses val="autoZero"/>
        <c:auto val="1"/>
        <c:lblAlgn val="ctr"/>
        <c:lblOffset val="100"/>
        <c:noMultiLvlLbl val="0"/>
      </c:catAx>
      <c:valAx>
        <c:axId val="961237695"/>
        <c:scaling>
          <c:orientation val="minMax"/>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62297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5678501625058433"/>
          <c:y val="7.0736460712475163E-2"/>
          <c:w val="0.70230397252774523"/>
          <c:h val="0.85029049625948905"/>
        </c:manualLayout>
      </c:layout>
      <c:pieChart>
        <c:varyColors val="1"/>
        <c:ser>
          <c:idx val="0"/>
          <c:order val="0"/>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5603-4249-8C28-5D7255A9A341}"/>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3-5603-4249-8C28-5D7255A9A341}"/>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5-5603-4249-8C28-5D7255A9A341}"/>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7-5603-4249-8C28-5D7255A9A341}"/>
              </c:ext>
            </c:extLst>
          </c:dPt>
          <c:dLbls>
            <c:dLbl>
              <c:idx val="0"/>
              <c:layout>
                <c:manualLayout>
                  <c:x val="-0.11180968049862028"/>
                  <c:y val="0.1793980827507718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603-4249-8C28-5D7255A9A341}"/>
                </c:ext>
              </c:extLst>
            </c:dLbl>
            <c:dLbl>
              <c:idx val="1"/>
              <c:layout>
                <c:manualLayout>
                  <c:x val="-0.1054475615552708"/>
                  <c:y val="-6.816161119801292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498780982977319"/>
                      <c:h val="0.28819433938672379"/>
                    </c:manualLayout>
                  </c15:layout>
                </c:ext>
                <c:ext xmlns:c16="http://schemas.microsoft.com/office/drawing/2014/chart" uri="{C3380CC4-5D6E-409C-BE32-E72D297353CC}">
                  <c16:uniqueId val="{00000003-5603-4249-8C28-5D7255A9A341}"/>
                </c:ext>
              </c:extLst>
            </c:dLbl>
            <c:dLbl>
              <c:idx val="2"/>
              <c:layout>
                <c:manualLayout>
                  <c:x val="0.17757883613604275"/>
                  <c:y val="-0.1353068914745948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113043071458646"/>
                      <c:h val="0.29189694812738842"/>
                    </c:manualLayout>
                  </c15:layout>
                </c:ext>
                <c:ext xmlns:c16="http://schemas.microsoft.com/office/drawing/2014/chart" uri="{C3380CC4-5D6E-409C-BE32-E72D297353CC}">
                  <c16:uniqueId val="{00000005-5603-4249-8C28-5D7255A9A34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グラフ!$B$39:$B$42</c:f>
              <c:strCache>
                <c:ptCount val="4"/>
                <c:pt idx="0">
                  <c:v>①大阪府OB</c:v>
                </c:pt>
                <c:pt idx="1">
                  <c:v>②基幹系ベンダーの職員</c:v>
                </c:pt>
                <c:pt idx="2">
                  <c:v>③基幹系ベンダー以外の民間企業</c:v>
                </c:pt>
                <c:pt idx="3">
                  <c:v>④その他</c:v>
                </c:pt>
              </c:strCache>
            </c:strRef>
          </c:cat>
          <c:val>
            <c:numRef>
              <c:f>グラフ!$C$39:$C$42</c:f>
              <c:numCache>
                <c:formatCode>General</c:formatCode>
                <c:ptCount val="4"/>
                <c:pt idx="0">
                  <c:v>9</c:v>
                </c:pt>
                <c:pt idx="1">
                  <c:v>9</c:v>
                </c:pt>
                <c:pt idx="2">
                  <c:v>19</c:v>
                </c:pt>
                <c:pt idx="3">
                  <c:v>9</c:v>
                </c:pt>
              </c:numCache>
            </c:numRef>
          </c:val>
          <c:extLst>
            <c:ext xmlns:c16="http://schemas.microsoft.com/office/drawing/2014/chart" uri="{C3380CC4-5D6E-409C-BE32-E72D297353CC}">
              <c16:uniqueId val="{00000008-5603-4249-8C28-5D7255A9A3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DB13-4BAC-9C95-D92C6A97DD13}"/>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DB13-4BAC-9C95-D92C6A97DD13}"/>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DB13-4BAC-9C95-D92C6A97DD13}"/>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DB13-4BAC-9C95-D92C6A97DD13}"/>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DB13-4BAC-9C95-D92C6A97DD13}"/>
              </c:ext>
            </c:extLst>
          </c:dPt>
          <c:dLbls>
            <c:dLbl>
              <c:idx val="0"/>
              <c:layout>
                <c:manualLayout>
                  <c:x val="-8.2576035974812889E-2"/>
                  <c:y val="7.7760840262087891E-2"/>
                </c:manualLayout>
              </c:layout>
              <c:spPr>
                <a:solidFill>
                  <a:schemeClr val="bg1">
                    <a:alpha val="30000"/>
                  </a:schemeClr>
                </a:solid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25229007756390553"/>
                      <c:h val="0.16898633337399677"/>
                    </c:manualLayout>
                  </c15:layout>
                </c:ext>
                <c:ext xmlns:c16="http://schemas.microsoft.com/office/drawing/2014/chart" uri="{C3380CC4-5D6E-409C-BE32-E72D297353CC}">
                  <c16:uniqueId val="{00000001-DB13-4BAC-9C95-D92C6A97DD13}"/>
                </c:ext>
              </c:extLst>
            </c:dLbl>
            <c:dLbl>
              <c:idx val="1"/>
              <c:layout>
                <c:manualLayout>
                  <c:x val="-4.0622953695410136E-2"/>
                  <c:y val="8.7985689143489323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fld id="{3941140C-7751-4FE3-9746-3675DE6F9CDF}" type="CATEGORYNAME">
                      <a:rPr lang="ja-JP" altLang="en-US" sz="1000" b="0" smtClean="0">
                        <a:solidFill>
                          <a:schemeClr val="tx1"/>
                        </a:solidFill>
                      </a:rPr>
                      <a:pPr>
                        <a:defRPr sz="1000">
                          <a:solidFill>
                            <a:schemeClr val="tx1"/>
                          </a:solidFill>
                          <a:latin typeface="Meiryo UI" panose="020B0604030504040204" pitchFamily="50" charset="-128"/>
                          <a:ea typeface="Meiryo UI" panose="020B0604030504040204" pitchFamily="50" charset="-128"/>
                        </a:defRPr>
                      </a:pPr>
                      <a:t>[分類名]</a:t>
                    </a:fld>
                    <a:fld id="{7FA3FCF8-781A-47C0-A17E-8BA2C8D2FBB3}" type="PERCENTAGE">
                      <a:rPr lang="en-US" altLang="ja-JP" sz="1000" b="0" baseline="0" smtClean="0">
                        <a:solidFill>
                          <a:schemeClr val="tx1"/>
                        </a:solidFill>
                      </a:rPr>
                      <a:pPr>
                        <a:defRPr sz="1000">
                          <a:solidFill>
                            <a:schemeClr val="tx1"/>
                          </a:solidFill>
                          <a:latin typeface="Meiryo UI" panose="020B0604030504040204" pitchFamily="50" charset="-128"/>
                          <a:ea typeface="Meiryo UI" panose="020B0604030504040204" pitchFamily="50" charset="-128"/>
                        </a:defRPr>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24043537737756021"/>
                      <c:h val="0.2535031924192519"/>
                    </c:manualLayout>
                  </c15:layout>
                  <c15:dlblFieldTable/>
                  <c15:showDataLabelsRange val="0"/>
                </c:ext>
                <c:ext xmlns:c16="http://schemas.microsoft.com/office/drawing/2014/chart" uri="{C3380CC4-5D6E-409C-BE32-E72D297353CC}">
                  <c16:uniqueId val="{00000003-DB13-4BAC-9C95-D92C6A97DD13}"/>
                </c:ext>
              </c:extLst>
            </c:dLbl>
            <c:dLbl>
              <c:idx val="2"/>
              <c:layout>
                <c:manualLayout>
                  <c:x val="-7.7059817806586703E-2"/>
                  <c:y val="8.0288193173710692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18185977953312812"/>
                      <c:h val="0.27352205940083224"/>
                    </c:manualLayout>
                  </c15:layout>
                </c:ext>
                <c:ext xmlns:c16="http://schemas.microsoft.com/office/drawing/2014/chart" uri="{C3380CC4-5D6E-409C-BE32-E72D297353CC}">
                  <c16:uniqueId val="{00000005-DB13-4BAC-9C95-D92C6A97DD13}"/>
                </c:ext>
              </c:extLst>
            </c:dLbl>
            <c:dLbl>
              <c:idx val="3"/>
              <c:layout>
                <c:manualLayout>
                  <c:x val="7.9975850248292457E-2"/>
                  <c:y val="-0.19307930862642803"/>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3250132858981193"/>
                      <c:h val="0.16781717430484772"/>
                    </c:manualLayout>
                  </c15:layout>
                </c:ext>
                <c:ext xmlns:c16="http://schemas.microsoft.com/office/drawing/2014/chart" uri="{C3380CC4-5D6E-409C-BE32-E72D297353CC}">
                  <c16:uniqueId val="{00000007-DB13-4BAC-9C95-D92C6A97DD13}"/>
                </c:ext>
              </c:extLst>
            </c:dLbl>
            <c:dLbl>
              <c:idx val="4"/>
              <c:layout>
                <c:manualLayout>
                  <c:x val="9.6403092260438014E-2"/>
                  <c:y val="0.208862084598186"/>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layout>
                    <c:manualLayout>
                      <c:w val="0.15634805737717417"/>
                      <c:h val="0.16077499888259447"/>
                    </c:manualLayout>
                  </c15:layout>
                </c:ext>
                <c:ext xmlns:c16="http://schemas.microsoft.com/office/drawing/2014/chart" uri="{C3380CC4-5D6E-409C-BE32-E72D297353CC}">
                  <c16:uniqueId val="{00000009-DB13-4BAC-9C95-D92C6A97DD1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グラフ!$B$20:$B$24</c:f>
              <c:strCache>
                <c:ptCount val="5"/>
                <c:pt idx="0">
                  <c:v>①令和３年度に任用予定（予算確保済）</c:v>
                </c:pt>
                <c:pt idx="1">
                  <c:v>②令和３年度に任用したい（補正を組むことを検討）</c:v>
                </c:pt>
                <c:pt idx="2">
                  <c:v>③令和４年度に向け検討中</c:v>
                </c:pt>
                <c:pt idx="3">
                  <c:v>④具体的な検討はまだだが関心はある</c:v>
                </c:pt>
                <c:pt idx="4">
                  <c:v>⑤外部人材のニーズはない</c:v>
                </c:pt>
              </c:strCache>
            </c:strRef>
          </c:cat>
          <c:val>
            <c:numRef>
              <c:f>グラフ!$C$20:$C$24</c:f>
              <c:numCache>
                <c:formatCode>General</c:formatCode>
                <c:ptCount val="5"/>
                <c:pt idx="0">
                  <c:v>7</c:v>
                </c:pt>
                <c:pt idx="1">
                  <c:v>1</c:v>
                </c:pt>
                <c:pt idx="2">
                  <c:v>4</c:v>
                </c:pt>
                <c:pt idx="3">
                  <c:v>21</c:v>
                </c:pt>
                <c:pt idx="4">
                  <c:v>10</c:v>
                </c:pt>
              </c:numCache>
            </c:numRef>
          </c:val>
          <c:extLst>
            <c:ext xmlns:c16="http://schemas.microsoft.com/office/drawing/2014/chart" uri="{C3380CC4-5D6E-409C-BE32-E72D297353CC}">
              <c16:uniqueId val="{0000000A-DB13-4BAC-9C95-D92C6A97DD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グラフ!$E$59:$E$71</c:f>
              <c:strCache>
                <c:ptCount val="13"/>
                <c:pt idx="0">
                  <c:v>マイナンバーカードの普及促進</c:v>
                </c:pt>
                <c:pt idx="1">
                  <c:v>庁内ネットワークの再構築（無線化含む）</c:v>
                </c:pt>
                <c:pt idx="2">
                  <c:v>オープンデータの推進</c:v>
                </c:pt>
                <c:pt idx="3">
                  <c:v>デジタルデバイド対策</c:v>
                </c:pt>
                <c:pt idx="4">
                  <c:v>その他</c:v>
                </c:pt>
                <c:pt idx="5">
                  <c:v>地域社会のデジタル化</c:v>
                </c:pt>
                <c:pt idx="6">
                  <c:v>セキュリティ対策の徹底</c:v>
                </c:pt>
                <c:pt idx="7">
                  <c:v>BPRやはんこレスの推進</c:v>
                </c:pt>
                <c:pt idx="8">
                  <c:v>AI・RPAの利用促進</c:v>
                </c:pt>
                <c:pt idx="9">
                  <c:v>行政DXに関する戦略や計画の策定</c:v>
                </c:pt>
                <c:pt idx="10">
                  <c:v>システム標準化・共通化</c:v>
                </c:pt>
                <c:pt idx="11">
                  <c:v>行政手続きのオンライン化</c:v>
                </c:pt>
                <c:pt idx="12">
                  <c:v>情報政策全般のマネジメント</c:v>
                </c:pt>
              </c:strCache>
            </c:strRef>
          </c:cat>
          <c:val>
            <c:numRef>
              <c:f>グラフ!$F$59:$F$71</c:f>
              <c:numCache>
                <c:formatCode>General</c:formatCode>
                <c:ptCount val="13"/>
                <c:pt idx="0">
                  <c:v>1</c:v>
                </c:pt>
                <c:pt idx="1">
                  <c:v>2</c:v>
                </c:pt>
                <c:pt idx="2">
                  <c:v>2</c:v>
                </c:pt>
                <c:pt idx="3">
                  <c:v>3</c:v>
                </c:pt>
                <c:pt idx="4">
                  <c:v>4</c:v>
                </c:pt>
                <c:pt idx="5">
                  <c:v>4</c:v>
                </c:pt>
                <c:pt idx="6">
                  <c:v>4</c:v>
                </c:pt>
                <c:pt idx="7">
                  <c:v>5</c:v>
                </c:pt>
                <c:pt idx="8">
                  <c:v>6</c:v>
                </c:pt>
                <c:pt idx="9">
                  <c:v>7</c:v>
                </c:pt>
                <c:pt idx="10">
                  <c:v>10</c:v>
                </c:pt>
                <c:pt idx="11">
                  <c:v>12</c:v>
                </c:pt>
                <c:pt idx="12">
                  <c:v>18</c:v>
                </c:pt>
              </c:numCache>
            </c:numRef>
          </c:val>
          <c:extLst>
            <c:ext xmlns:c16="http://schemas.microsoft.com/office/drawing/2014/chart" uri="{C3380CC4-5D6E-409C-BE32-E72D297353CC}">
              <c16:uniqueId val="{00000000-AAF9-4A81-AFDE-3859FA59C94A}"/>
            </c:ext>
          </c:extLst>
        </c:ser>
        <c:dLbls>
          <c:showLegendKey val="0"/>
          <c:showVal val="0"/>
          <c:showCatName val="0"/>
          <c:showSerName val="0"/>
          <c:showPercent val="0"/>
          <c:showBubbleSize val="0"/>
        </c:dLbls>
        <c:gapWidth val="182"/>
        <c:axId val="149944544"/>
        <c:axId val="149939136"/>
      </c:barChart>
      <c:catAx>
        <c:axId val="14994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49939136"/>
        <c:crosses val="autoZero"/>
        <c:auto val="1"/>
        <c:lblAlgn val="ctr"/>
        <c:lblOffset val="100"/>
        <c:noMultiLvlLbl val="0"/>
      </c:catAx>
      <c:valAx>
        <c:axId val="149939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9944544"/>
        <c:crosses val="autoZero"/>
        <c:crossBetween val="between"/>
      </c:valAx>
      <c:spPr>
        <a:solidFill>
          <a:schemeClr val="bg1"/>
        </a:solid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719336588845359"/>
          <c:y val="6.7797822405250341E-2"/>
          <c:w val="0.56602263200644576"/>
          <c:h val="0.8241136793524341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グラフ!$E$81:$E$85</c:f>
              <c:strCache>
                <c:ptCount val="5"/>
                <c:pt idx="0">
                  <c:v>業務委託</c:v>
                </c:pt>
                <c:pt idx="1">
                  <c:v>民間交流制度</c:v>
                </c:pt>
                <c:pt idx="2">
                  <c:v>特別職非常勤職員</c:v>
                </c:pt>
                <c:pt idx="3">
                  <c:v>任期付き非常勤職員</c:v>
                </c:pt>
                <c:pt idx="4">
                  <c:v>任期付き常勤職員</c:v>
                </c:pt>
              </c:strCache>
            </c:strRef>
          </c:cat>
          <c:val>
            <c:numRef>
              <c:f>グラフ!$F$81:$F$85</c:f>
              <c:numCache>
                <c:formatCode>General</c:formatCode>
                <c:ptCount val="5"/>
                <c:pt idx="0">
                  <c:v>18</c:v>
                </c:pt>
                <c:pt idx="1">
                  <c:v>4</c:v>
                </c:pt>
                <c:pt idx="2">
                  <c:v>3</c:v>
                </c:pt>
                <c:pt idx="3">
                  <c:v>11</c:v>
                </c:pt>
                <c:pt idx="4">
                  <c:v>7</c:v>
                </c:pt>
              </c:numCache>
            </c:numRef>
          </c:val>
          <c:extLst>
            <c:ext xmlns:c16="http://schemas.microsoft.com/office/drawing/2014/chart" uri="{C3380CC4-5D6E-409C-BE32-E72D297353CC}">
              <c16:uniqueId val="{00000000-C263-450C-BB4B-288714C67CEC}"/>
            </c:ext>
          </c:extLst>
        </c:ser>
        <c:dLbls>
          <c:showLegendKey val="0"/>
          <c:showVal val="0"/>
          <c:showCatName val="0"/>
          <c:showSerName val="0"/>
          <c:showPercent val="0"/>
          <c:showBubbleSize val="0"/>
        </c:dLbls>
        <c:gapWidth val="182"/>
        <c:axId val="149944544"/>
        <c:axId val="149939136"/>
      </c:barChart>
      <c:catAx>
        <c:axId val="14994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49939136"/>
        <c:crosses val="autoZero"/>
        <c:auto val="1"/>
        <c:lblAlgn val="ctr"/>
        <c:lblOffset val="100"/>
        <c:noMultiLvlLbl val="0"/>
      </c:catAx>
      <c:valAx>
        <c:axId val="149939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9944544"/>
        <c:crosses val="autoZero"/>
        <c:crossBetween val="between"/>
      </c:valAx>
      <c:spPr>
        <a:solidFill>
          <a:schemeClr val="bg1"/>
        </a:solid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800" b="1" dirty="0">
                <a:latin typeface="Meiryo UI" panose="020B0604030504040204" pitchFamily="50" charset="-128"/>
                <a:ea typeface="Meiryo UI" panose="020B0604030504040204" pitchFamily="50" charset="-128"/>
              </a:rPr>
              <a:t>情報システム（</a:t>
            </a:r>
            <a:r>
              <a:rPr lang="en-US" altLang="ja-JP" sz="1800" b="1" dirty="0">
                <a:latin typeface="Meiryo UI" panose="020B0604030504040204" pitchFamily="50" charset="-128"/>
                <a:ea typeface="Meiryo UI" panose="020B0604030504040204" pitchFamily="50" charset="-128"/>
              </a:rPr>
              <a:t>240</a:t>
            </a:r>
            <a:r>
              <a:rPr lang="ja-JP" altLang="en-US" sz="1800" b="1" dirty="0">
                <a:latin typeface="Meiryo UI" panose="020B0604030504040204" pitchFamily="50" charset="-128"/>
                <a:ea typeface="Meiryo UI" panose="020B0604030504040204" pitchFamily="50" charset="-128"/>
              </a:rPr>
              <a:t>）</a:t>
            </a:r>
          </a:p>
        </c:rich>
      </c:tx>
      <c:layout>
        <c:manualLayout>
          <c:xMode val="edge"/>
          <c:yMode val="edge"/>
          <c:x val="0.29093532504827169"/>
          <c:y val="3.0939259898796951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Sheet1!$B$1</c:f>
              <c:strCache>
                <c:ptCount val="1"/>
                <c:pt idx="0">
                  <c:v>システム数</c:v>
                </c:pt>
              </c:strCache>
            </c:strRef>
          </c:tx>
          <c:dPt>
            <c:idx val="0"/>
            <c:bubble3D val="0"/>
            <c:spPr>
              <a:solidFill>
                <a:srgbClr val="4A7FB0"/>
              </a:solidFill>
              <a:ln w="19050">
                <a:solidFill>
                  <a:schemeClr val="lt1"/>
                </a:solidFill>
              </a:ln>
              <a:effectLst/>
            </c:spPr>
            <c:extLst>
              <c:ext xmlns:c16="http://schemas.microsoft.com/office/drawing/2014/chart" uri="{C3380CC4-5D6E-409C-BE32-E72D297353CC}">
                <c16:uniqueId val="{00000001-DE6C-4EBB-A05C-F8AE912CCC46}"/>
              </c:ext>
            </c:extLst>
          </c:dPt>
          <c:dPt>
            <c:idx val="1"/>
            <c:bubble3D val="0"/>
            <c:spPr>
              <a:solidFill>
                <a:srgbClr val="5B9BD5"/>
              </a:solidFill>
              <a:ln w="19050">
                <a:solidFill>
                  <a:schemeClr val="lt1"/>
                </a:solidFill>
              </a:ln>
              <a:effectLst/>
            </c:spPr>
            <c:extLst>
              <c:ext xmlns:c16="http://schemas.microsoft.com/office/drawing/2014/chart" uri="{C3380CC4-5D6E-409C-BE32-E72D297353CC}">
                <c16:uniqueId val="{00000003-DE6C-4EBB-A05C-F8AE912CCC46}"/>
              </c:ext>
            </c:extLst>
          </c:dPt>
          <c:dPt>
            <c:idx val="2"/>
            <c:bubble3D val="0"/>
            <c:spPr>
              <a:solidFill>
                <a:srgbClr val="ADC6E5"/>
              </a:solidFill>
              <a:ln w="19050">
                <a:solidFill>
                  <a:schemeClr val="lt1"/>
                </a:solidFill>
              </a:ln>
              <a:effectLst/>
            </c:spPr>
            <c:extLst>
              <c:ext xmlns:c16="http://schemas.microsoft.com/office/drawing/2014/chart" uri="{C3380CC4-5D6E-409C-BE32-E72D297353CC}">
                <c16:uniqueId val="{00000005-DE6C-4EBB-A05C-F8AE912CCC46}"/>
              </c:ext>
            </c:extLst>
          </c:dPt>
          <c:dLbls>
            <c:dLbl>
              <c:idx val="0"/>
              <c:layout>
                <c:manualLayout>
                  <c:x val="-0.2072868266105761"/>
                  <c:y val="-8.7322241973114098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eiryo UI" panose="020B0604030504040204" pitchFamily="50" charset="-128"/>
                        <a:ea typeface="Meiryo UI" panose="020B0604030504040204" pitchFamily="50" charset="-128"/>
                        <a:cs typeface="+mn-cs"/>
                      </a:defRPr>
                    </a:pPr>
                    <a:fld id="{3E8683ED-CA94-403C-936F-1708D0BDD447}" type="CATEGORYNAME">
                      <a:rPr lang="ja-JP" altLang="en-US" sz="2000" b="1">
                        <a:solidFill>
                          <a:schemeClr val="bg1"/>
                        </a:solidFill>
                      </a:rPr>
                      <a:pPr>
                        <a:defRPr sz="2000">
                          <a:solidFill>
                            <a:schemeClr val="bg1"/>
                          </a:solidFill>
                          <a:latin typeface="Meiryo UI" panose="020B0604030504040204" pitchFamily="50" charset="-128"/>
                          <a:ea typeface="Meiryo UI" panose="020B0604030504040204" pitchFamily="50" charset="-128"/>
                        </a:defRPr>
                      </a:pPr>
                      <a:t>[分類名]</a:t>
                    </a:fld>
                    <a:r>
                      <a:rPr lang="ja-JP" altLang="en-US" sz="2000" baseline="0" dirty="0">
                        <a:solidFill>
                          <a:schemeClr val="bg1"/>
                        </a:solidFill>
                      </a:rPr>
                      <a:t> </a:t>
                    </a:r>
                    <a:fld id="{486DC81E-8CFF-4F96-A706-67ACB6266750}" type="VALUE">
                      <a:rPr lang="en-US" altLang="ja-JP" sz="2000" b="1" baseline="0">
                        <a:solidFill>
                          <a:schemeClr val="bg1"/>
                        </a:solidFill>
                      </a:rPr>
                      <a:pPr>
                        <a:defRPr sz="2000">
                          <a:solidFill>
                            <a:schemeClr val="bg1"/>
                          </a:solidFill>
                          <a:latin typeface="Meiryo UI" panose="020B0604030504040204" pitchFamily="50" charset="-128"/>
                          <a:ea typeface="Meiryo UI" panose="020B0604030504040204" pitchFamily="50" charset="-128"/>
                        </a:defRPr>
                      </a:pPr>
                      <a:t>[値]</a:t>
                    </a:fld>
                    <a:endParaRPr lang="ja-JP" altLang="en-US" sz="20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4349010978460921"/>
                      <c:h val="0.33320495253613791"/>
                    </c:manualLayout>
                  </c15:layout>
                  <c15:dlblFieldTable/>
                  <c15:showDataLabelsRange val="0"/>
                </c:ext>
                <c:ext xmlns:c16="http://schemas.microsoft.com/office/drawing/2014/chart" uri="{C3380CC4-5D6E-409C-BE32-E72D297353CC}">
                  <c16:uniqueId val="{00000001-DE6C-4EBB-A05C-F8AE912CCC46}"/>
                </c:ext>
              </c:extLst>
            </c:dLbl>
            <c:dLbl>
              <c:idx val="1"/>
              <c:layout>
                <c:manualLayout>
                  <c:x val="1.4871161548003331E-2"/>
                  <c:y val="0.1030837622980162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460029054436991"/>
                      <c:h val="0.15228303722187858"/>
                    </c:manualLayout>
                  </c15:layout>
                </c:ext>
                <c:ext xmlns:c16="http://schemas.microsoft.com/office/drawing/2014/chart" uri="{C3380CC4-5D6E-409C-BE32-E72D297353CC}">
                  <c16:uniqueId val="{00000003-DE6C-4EBB-A05C-F8AE912CCC46}"/>
                </c:ext>
              </c:extLst>
            </c:dLbl>
            <c:dLbl>
              <c:idx val="2"/>
              <c:layout>
                <c:manualLayout>
                  <c:x val="-2.4379209110060626E-2"/>
                  <c:y val="4.5041291708328705E-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8183942993675807"/>
                      <c:h val="0.12035445185497914"/>
                    </c:manualLayout>
                  </c15:layout>
                </c:ext>
                <c:ext xmlns:c16="http://schemas.microsoft.com/office/drawing/2014/chart" uri="{C3380CC4-5D6E-409C-BE32-E72D297353CC}">
                  <c16:uniqueId val="{00000005-DE6C-4EBB-A05C-F8AE912CCC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業務システム</c:v>
                </c:pt>
                <c:pt idx="1">
                  <c:v>情報基盤等</c:v>
                </c:pt>
                <c:pt idx="2">
                  <c:v>ネットワーク・回線等</c:v>
                </c:pt>
              </c:strCache>
            </c:strRef>
          </c:cat>
          <c:val>
            <c:numRef>
              <c:f>Sheet1!$B$2:$B$4</c:f>
              <c:numCache>
                <c:formatCode>General</c:formatCode>
                <c:ptCount val="3"/>
                <c:pt idx="0">
                  <c:v>223</c:v>
                </c:pt>
                <c:pt idx="1">
                  <c:v>12</c:v>
                </c:pt>
                <c:pt idx="2">
                  <c:v>5</c:v>
                </c:pt>
              </c:numCache>
            </c:numRef>
          </c:val>
          <c:extLst>
            <c:ext xmlns:c16="http://schemas.microsoft.com/office/drawing/2014/chart" uri="{C3380CC4-5D6E-409C-BE32-E72D297353CC}">
              <c16:uniqueId val="{00000006-DE6C-4EBB-A05C-F8AE912CCC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ja-JP" altLang="en-US" sz="1800" b="1" dirty="0">
                <a:latin typeface="Meiryo UI" panose="020B0604030504040204" pitchFamily="50" charset="-128"/>
                <a:ea typeface="Meiryo UI" panose="020B0604030504040204" pitchFamily="50" charset="-128"/>
              </a:rPr>
              <a:t>業務システム（</a:t>
            </a:r>
            <a:r>
              <a:rPr lang="en-US" altLang="ja-JP" sz="1800" b="1" dirty="0">
                <a:latin typeface="Meiryo UI" panose="020B0604030504040204" pitchFamily="50" charset="-128"/>
                <a:ea typeface="Meiryo UI" panose="020B0604030504040204" pitchFamily="50" charset="-128"/>
              </a:rPr>
              <a:t>223</a:t>
            </a:r>
            <a:r>
              <a:rPr lang="ja-JP" altLang="en-US" sz="1800" b="1" dirty="0">
                <a:latin typeface="Meiryo UI" panose="020B0604030504040204" pitchFamily="50" charset="-128"/>
                <a:ea typeface="Meiryo UI" panose="020B0604030504040204" pitchFamily="50" charset="-128"/>
              </a:rPr>
              <a:t>）内訳</a:t>
            </a:r>
          </a:p>
        </c:rich>
      </c:tx>
      <c:layout>
        <c:manualLayout>
          <c:xMode val="edge"/>
          <c:yMode val="edge"/>
          <c:x val="0.25407700421940926"/>
          <c:y val="1.546963748670768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9095426573563604"/>
          <c:y val="0.24287665897271313"/>
          <c:w val="0.4302731736768482"/>
          <c:h val="0.67054879053586103"/>
        </c:manualLayout>
      </c:layout>
      <c:pieChart>
        <c:varyColors val="1"/>
        <c:ser>
          <c:idx val="0"/>
          <c:order val="0"/>
          <c:tx>
            <c:strRef>
              <c:f>Sheet1!$B$1</c:f>
              <c:strCache>
                <c:ptCount val="1"/>
                <c:pt idx="0">
                  <c:v>システム数</c:v>
                </c:pt>
              </c:strCache>
            </c:strRef>
          </c:tx>
          <c:dPt>
            <c:idx val="0"/>
            <c:bubble3D val="0"/>
            <c:spPr>
              <a:solidFill>
                <a:srgbClr val="C46627"/>
              </a:solidFill>
              <a:ln w="19050">
                <a:solidFill>
                  <a:schemeClr val="lt1"/>
                </a:solidFill>
              </a:ln>
              <a:effectLst/>
            </c:spPr>
            <c:extLst>
              <c:ext xmlns:c16="http://schemas.microsoft.com/office/drawing/2014/chart" uri="{C3380CC4-5D6E-409C-BE32-E72D297353CC}">
                <c16:uniqueId val="{00000001-EA56-49C1-86A3-EF91652D8109}"/>
              </c:ext>
            </c:extLst>
          </c:dPt>
          <c:dPt>
            <c:idx val="1"/>
            <c:bubble3D val="0"/>
            <c:spPr>
              <a:solidFill>
                <a:srgbClr val="ED7D31"/>
              </a:solidFill>
              <a:ln w="19050">
                <a:solidFill>
                  <a:schemeClr val="lt1"/>
                </a:solidFill>
              </a:ln>
              <a:effectLst/>
            </c:spPr>
            <c:extLst>
              <c:ext xmlns:c16="http://schemas.microsoft.com/office/drawing/2014/chart" uri="{C3380CC4-5D6E-409C-BE32-E72D297353CC}">
                <c16:uniqueId val="{00000003-EA56-49C1-86A3-EF91652D8109}"/>
              </c:ext>
            </c:extLst>
          </c:dPt>
          <c:dPt>
            <c:idx val="2"/>
            <c:bubble3D val="0"/>
            <c:spPr>
              <a:solidFill>
                <a:srgbClr val="F4B9A4"/>
              </a:solidFill>
              <a:ln w="25400">
                <a:noFill/>
              </a:ln>
              <a:effectLst/>
            </c:spPr>
            <c:extLst>
              <c:ext xmlns:c16="http://schemas.microsoft.com/office/drawing/2014/chart" uri="{C3380CC4-5D6E-409C-BE32-E72D297353CC}">
                <c16:uniqueId val="{00000005-EA56-49C1-86A3-EF91652D8109}"/>
              </c:ext>
            </c:extLst>
          </c:dPt>
          <c:dLbls>
            <c:dLbl>
              <c:idx val="0"/>
              <c:layout>
                <c:manualLayout>
                  <c:x val="4.2110697307909964E-2"/>
                  <c:y val="-2.6425972680269513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50677184254167762"/>
                      <c:h val="8.2766975308641952E-2"/>
                    </c:manualLayout>
                  </c15:layout>
                </c:ext>
                <c:ext xmlns:c16="http://schemas.microsoft.com/office/drawing/2014/chart" uri="{C3380CC4-5D6E-409C-BE32-E72D297353CC}">
                  <c16:uniqueId val="{00000001-EA56-49C1-86A3-EF91652D8109}"/>
                </c:ext>
              </c:extLst>
            </c:dLbl>
            <c:dLbl>
              <c:idx val="1"/>
              <c:layout>
                <c:manualLayout>
                  <c:x val="-1.1856943353408396E-2"/>
                  <c:y val="1.51808641975308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4794852491926333"/>
                      <c:h val="0.26617469135802468"/>
                    </c:manualLayout>
                  </c15:layout>
                </c:ext>
                <c:ext xmlns:c16="http://schemas.microsoft.com/office/drawing/2014/chart" uri="{C3380CC4-5D6E-409C-BE32-E72D297353CC}">
                  <c16:uniqueId val="{00000003-EA56-49C1-86A3-EF91652D8109}"/>
                </c:ext>
              </c:extLst>
            </c:dLbl>
            <c:dLbl>
              <c:idx val="2"/>
              <c:layout>
                <c:manualLayout>
                  <c:x val="0.15629553919048544"/>
                  <c:y val="-0.1064090479049438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eiryo UI" panose="020B0604030504040204" pitchFamily="50" charset="-128"/>
                        <a:ea typeface="Meiryo UI" panose="020B0604030504040204" pitchFamily="50" charset="-128"/>
                        <a:cs typeface="+mn-cs"/>
                      </a:defRPr>
                    </a:pPr>
                    <a:fld id="{BAA98183-2F1C-447F-AE8F-D0689876664E}" type="CATEGORYNAME">
                      <a:rPr lang="ja-JP" altLang="en-US" sz="2000" b="1" u="none" smtClean="0">
                        <a:solidFill>
                          <a:schemeClr val="tx1"/>
                        </a:solidFill>
                      </a:rPr>
                      <a:pPr>
                        <a:defRPr sz="2000">
                          <a:solidFill>
                            <a:schemeClr val="tx1"/>
                          </a:solidFill>
                          <a:latin typeface="Meiryo UI" panose="020B0604030504040204" pitchFamily="50" charset="-128"/>
                          <a:ea typeface="Meiryo UI" panose="020B0604030504040204" pitchFamily="50" charset="-128"/>
                        </a:defRPr>
                      </a:pPr>
                      <a:t>[分類名]</a:t>
                    </a:fld>
                    <a:r>
                      <a:rPr lang="ja-JP" altLang="en-US" sz="2000" b="1" dirty="0">
                        <a:solidFill>
                          <a:schemeClr val="tx1"/>
                        </a:solidFill>
                      </a:rPr>
                      <a:t/>
                    </a:r>
                    <a:br>
                      <a:rPr lang="ja-JP" altLang="en-US" sz="2000" b="1" dirty="0">
                        <a:solidFill>
                          <a:schemeClr val="tx1"/>
                        </a:solidFill>
                      </a:rPr>
                    </a:br>
                    <a:r>
                      <a:rPr lang="ja-JP" altLang="en-US" sz="2000" b="1" u="none" baseline="0" dirty="0">
                        <a:solidFill>
                          <a:schemeClr val="tx1"/>
                        </a:solidFill>
                      </a:rPr>
                      <a:t> </a:t>
                    </a:r>
                    <a:fld id="{2E22298D-8F82-4772-9E43-65A8C04CECBB}" type="VALUE">
                      <a:rPr lang="en-US" altLang="ja-JP" sz="2000" b="1" u="none" baseline="0">
                        <a:solidFill>
                          <a:schemeClr val="tx1"/>
                        </a:solidFill>
                      </a:rPr>
                      <a:pPr>
                        <a:defRPr sz="2000">
                          <a:solidFill>
                            <a:schemeClr val="tx1"/>
                          </a:solidFill>
                          <a:latin typeface="Meiryo UI" panose="020B0604030504040204" pitchFamily="50" charset="-128"/>
                          <a:ea typeface="Meiryo UI" panose="020B0604030504040204" pitchFamily="50" charset="-128"/>
                        </a:defRPr>
                      </a:pPr>
                      <a:t>[値]</a:t>
                    </a:fld>
                    <a:endParaRPr lang="ja-JP" altLang="en-US" sz="2000" b="1" u="none"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51700931786216597"/>
                      <c:h val="0.30141333333333326"/>
                    </c:manualLayout>
                  </c15:layout>
                  <c15:dlblFieldTable/>
                  <c15:showDataLabelsRange val="0"/>
                </c:ext>
                <c:ext xmlns:c16="http://schemas.microsoft.com/office/drawing/2014/chart" uri="{C3380CC4-5D6E-409C-BE32-E72D297353CC}">
                  <c16:uniqueId val="{00000005-EA56-49C1-86A3-EF91652D81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国等のシステムを利用</c:v>
                </c:pt>
                <c:pt idx="1">
                  <c:v>サービス・パッケージを利用</c:v>
                </c:pt>
                <c:pt idx="2">
                  <c:v>その他のシステム</c:v>
                </c:pt>
              </c:strCache>
            </c:strRef>
          </c:cat>
          <c:val>
            <c:numRef>
              <c:f>Sheet1!$B$2:$B$4</c:f>
              <c:numCache>
                <c:formatCode>General</c:formatCode>
                <c:ptCount val="3"/>
                <c:pt idx="0">
                  <c:v>26</c:v>
                </c:pt>
                <c:pt idx="1">
                  <c:v>31</c:v>
                </c:pt>
                <c:pt idx="2">
                  <c:v>166</c:v>
                </c:pt>
              </c:numCache>
            </c:numRef>
          </c:val>
          <c:extLst>
            <c:ext xmlns:c16="http://schemas.microsoft.com/office/drawing/2014/chart" uri="{C3380CC4-5D6E-409C-BE32-E72D297353CC}">
              <c16:uniqueId val="{00000006-EA56-49C1-86A3-EF91652D81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システム数</c:v>
                </c:pt>
              </c:strCache>
            </c:strRef>
          </c:tx>
          <c:explosion val="7"/>
          <c:dPt>
            <c:idx val="0"/>
            <c:bubble3D val="0"/>
            <c:spPr>
              <a:solidFill>
                <a:srgbClr val="C5E0B4"/>
              </a:solidFill>
              <a:ln w="19050">
                <a:solidFill>
                  <a:schemeClr val="lt1"/>
                </a:solidFill>
              </a:ln>
              <a:effectLst/>
            </c:spPr>
            <c:extLst>
              <c:ext xmlns:c16="http://schemas.microsoft.com/office/drawing/2014/chart" uri="{C3380CC4-5D6E-409C-BE32-E72D297353CC}">
                <c16:uniqueId val="{00000001-F558-4BC8-9E35-F39F0FD68A2C}"/>
              </c:ext>
            </c:extLst>
          </c:dPt>
          <c:dPt>
            <c:idx val="1"/>
            <c:bubble3D val="0"/>
            <c:spPr>
              <a:solidFill>
                <a:srgbClr val="70AD47"/>
              </a:solidFill>
              <a:ln w="19050">
                <a:solidFill>
                  <a:schemeClr val="lt1"/>
                </a:solidFill>
              </a:ln>
              <a:effectLst/>
            </c:spPr>
            <c:extLst>
              <c:ext xmlns:c16="http://schemas.microsoft.com/office/drawing/2014/chart" uri="{C3380CC4-5D6E-409C-BE32-E72D297353CC}">
                <c16:uniqueId val="{00000003-F558-4BC8-9E35-F39F0FD68A2C}"/>
              </c:ext>
            </c:extLst>
          </c:dPt>
          <c:dLbls>
            <c:dLbl>
              <c:idx val="0"/>
              <c:layout>
                <c:manualLayout>
                  <c:x val="-0.13349482517564445"/>
                  <c:y val="2.8095140512713425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eiryo UI" panose="020B0604030504040204" pitchFamily="50" charset="-128"/>
                        <a:ea typeface="Meiryo UI" panose="020B0604030504040204" pitchFamily="50" charset="-128"/>
                        <a:cs typeface="+mn-cs"/>
                      </a:defRPr>
                    </a:pPr>
                    <a:fld id="{323B6A07-1580-4F30-B814-47403A894ED1}" type="CATEGORYNAME">
                      <a:rPr lang="ja-JP" altLang="en-US" b="1" u="none">
                        <a:solidFill>
                          <a:schemeClr val="tx1"/>
                        </a:solidFill>
                      </a:rPr>
                      <a:pPr>
                        <a:defRPr sz="1400" b="1">
                          <a:solidFill>
                            <a:schemeClr val="tx1"/>
                          </a:solidFill>
                          <a:latin typeface="Meiryo UI" panose="020B0604030504040204" pitchFamily="50" charset="-128"/>
                          <a:ea typeface="Meiryo UI" panose="020B0604030504040204" pitchFamily="50" charset="-128"/>
                        </a:defRPr>
                      </a:pPr>
                      <a:t>[分類名]</a:t>
                    </a:fld>
                    <a:r>
                      <a:rPr lang="ja-JP" altLang="en-US" b="1" baseline="0" dirty="0">
                        <a:solidFill>
                          <a:schemeClr val="tx1"/>
                        </a:solidFill>
                      </a:rPr>
                      <a:t> </a:t>
                    </a:r>
                    <a:fld id="{6FAA9EB6-6212-4438-9F21-C7674370E1DE}" type="VALUE">
                      <a:rPr lang="en-US" altLang="ja-JP" b="1" u="sng" baseline="0">
                        <a:solidFill>
                          <a:schemeClr val="tx1"/>
                        </a:solidFill>
                      </a:rPr>
                      <a:pPr>
                        <a:defRPr sz="1400" b="1">
                          <a:solidFill>
                            <a:schemeClr val="tx1"/>
                          </a:solidFill>
                          <a:latin typeface="Meiryo UI" panose="020B0604030504040204" pitchFamily="50" charset="-128"/>
                          <a:ea typeface="Meiryo UI" panose="020B0604030504040204" pitchFamily="50" charset="-128"/>
                        </a:defRPr>
                      </a:pPr>
                      <a:t>[値]</a:t>
                    </a:fld>
                    <a:endParaRPr lang="ja-JP" altLang="en-US" b="1"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35382966775648445"/>
                      <c:h val="0.49258263356830684"/>
                    </c:manualLayout>
                  </c15:layout>
                  <c15:dlblFieldTable/>
                  <c15:showDataLabelsRange val="0"/>
                </c:ext>
                <c:ext xmlns:c16="http://schemas.microsoft.com/office/drawing/2014/chart" uri="{C3380CC4-5D6E-409C-BE32-E72D297353CC}">
                  <c16:uniqueId val="{00000001-F558-4BC8-9E35-F39F0FD68A2C}"/>
                </c:ext>
              </c:extLst>
            </c:dLbl>
            <c:dLbl>
              <c:idx val="1"/>
              <c:delete val="1"/>
              <c:extLst>
                <c:ext xmlns:c15="http://schemas.microsoft.com/office/drawing/2012/chart" uri="{CE6537A1-D6FC-4f65-9D91-7224C49458BB}"/>
                <c:ext xmlns:c16="http://schemas.microsoft.com/office/drawing/2014/chart" uri="{C3380CC4-5D6E-409C-BE32-E72D297353CC}">
                  <c16:uniqueId val="{00000003-F558-4BC8-9E35-F39F0FD68A2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長期間（10年）同一事業者と契約</c:v>
                </c:pt>
                <c:pt idx="1">
                  <c:v>それ以外</c:v>
                </c:pt>
              </c:strCache>
            </c:strRef>
          </c:cat>
          <c:val>
            <c:numRef>
              <c:f>Sheet1!$B$2:$B$3</c:f>
              <c:numCache>
                <c:formatCode>General</c:formatCode>
                <c:ptCount val="2"/>
                <c:pt idx="0">
                  <c:v>39</c:v>
                </c:pt>
                <c:pt idx="1">
                  <c:v>127</c:v>
                </c:pt>
              </c:numCache>
            </c:numRef>
          </c:val>
          <c:extLst>
            <c:ext xmlns:c16="http://schemas.microsoft.com/office/drawing/2014/chart" uri="{C3380CC4-5D6E-409C-BE32-E72D297353CC}">
              <c16:uniqueId val="{00000004-F558-4BC8-9E35-F39F0FD68A2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dirty="0">
                <a:solidFill>
                  <a:schemeClr val="tx1"/>
                </a:solidFill>
              </a:rPr>
              <a:t>システム数（運用開始年度別）</a:t>
            </a:r>
          </a:p>
        </c:rich>
      </c:tx>
      <c:layout>
        <c:manualLayout>
          <c:xMode val="edge"/>
          <c:yMode val="edge"/>
          <c:x val="0.23644486550105545"/>
          <c:y val="5.764933693805609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運用開始年度別!$B$1</c:f>
              <c:strCache>
                <c:ptCount val="1"/>
                <c:pt idx="0">
                  <c:v>システム数（運用開始年度別）</c:v>
                </c:pt>
              </c:strCache>
            </c:strRef>
          </c:tx>
          <c:spPr>
            <a:solidFill>
              <a:schemeClr val="accent1"/>
            </a:solidFill>
            <a:ln>
              <a:noFill/>
            </a:ln>
            <a:effectLst/>
          </c:spPr>
          <c:invertIfNegative val="0"/>
          <c:cat>
            <c:strRef>
              <c:f>運用開始年度別!$A$2:$A$7</c:f>
              <c:strCache>
                <c:ptCount val="6"/>
                <c:pt idx="0">
                  <c:v>1981～1985</c:v>
                </c:pt>
                <c:pt idx="1">
                  <c:v>1986～1990</c:v>
                </c:pt>
                <c:pt idx="2">
                  <c:v>1991～1995</c:v>
                </c:pt>
                <c:pt idx="3">
                  <c:v>1996～2000</c:v>
                </c:pt>
                <c:pt idx="4">
                  <c:v>2001～2005</c:v>
                </c:pt>
                <c:pt idx="5">
                  <c:v>2006～2010</c:v>
                </c:pt>
              </c:strCache>
            </c:strRef>
          </c:cat>
          <c:val>
            <c:numRef>
              <c:f>運用開始年度別!$B$2:$B$7</c:f>
              <c:numCache>
                <c:formatCode>General</c:formatCode>
                <c:ptCount val="6"/>
                <c:pt idx="0">
                  <c:v>1</c:v>
                </c:pt>
                <c:pt idx="1">
                  <c:v>1</c:v>
                </c:pt>
                <c:pt idx="2">
                  <c:v>0</c:v>
                </c:pt>
                <c:pt idx="3">
                  <c:v>4</c:v>
                </c:pt>
                <c:pt idx="4">
                  <c:v>15</c:v>
                </c:pt>
                <c:pt idx="5">
                  <c:v>18</c:v>
                </c:pt>
              </c:numCache>
            </c:numRef>
          </c:val>
          <c:extLst>
            <c:ext xmlns:c16="http://schemas.microsoft.com/office/drawing/2014/chart" uri="{C3380CC4-5D6E-409C-BE32-E72D297353CC}">
              <c16:uniqueId val="{00000000-9777-46C0-A051-F92E1E5FA2BB}"/>
            </c:ext>
          </c:extLst>
        </c:ser>
        <c:dLbls>
          <c:showLegendKey val="0"/>
          <c:showVal val="0"/>
          <c:showCatName val="0"/>
          <c:showSerName val="0"/>
          <c:showPercent val="0"/>
          <c:showBubbleSize val="0"/>
        </c:dLbls>
        <c:gapWidth val="182"/>
        <c:axId val="2069068255"/>
        <c:axId val="2069059103"/>
      </c:barChart>
      <c:catAx>
        <c:axId val="20690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69059103"/>
        <c:crosses val="autoZero"/>
        <c:auto val="1"/>
        <c:lblAlgn val="ctr"/>
        <c:lblOffset val="100"/>
        <c:noMultiLvlLbl val="0"/>
      </c:catAx>
      <c:valAx>
        <c:axId val="2069059103"/>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6906825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dirty="0">
                <a:solidFill>
                  <a:schemeClr val="tx1"/>
                </a:solidFill>
              </a:rPr>
              <a:t>システム数（規模別）</a:t>
            </a:r>
          </a:p>
        </c:rich>
      </c:tx>
      <c:layout>
        <c:manualLayout>
          <c:xMode val="edge"/>
          <c:yMode val="edge"/>
          <c:x val="0.31211789151356079"/>
          <c:y val="5.7352331857752667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規模別!$B$1</c:f>
              <c:strCache>
                <c:ptCount val="1"/>
                <c:pt idx="0">
                  <c:v>システム数（規模別）</c:v>
                </c:pt>
              </c:strCache>
            </c:strRef>
          </c:tx>
          <c:spPr>
            <a:solidFill>
              <a:schemeClr val="accent1"/>
            </a:solidFill>
            <a:ln>
              <a:noFill/>
            </a:ln>
            <a:effectLst/>
          </c:spPr>
          <c:invertIfNegative val="0"/>
          <c:cat>
            <c:strRef>
              <c:f>規模別!$A$2:$A$7</c:f>
              <c:strCache>
                <c:ptCount val="6"/>
                <c:pt idx="0">
                  <c:v>100万円未満</c:v>
                </c:pt>
                <c:pt idx="1">
                  <c:v>100万円～500万円未満</c:v>
                </c:pt>
                <c:pt idx="2">
                  <c:v>500万円～1千万円未満</c:v>
                </c:pt>
                <c:pt idx="3">
                  <c:v>1千万円～1億円未満</c:v>
                </c:pt>
                <c:pt idx="4">
                  <c:v>1億円～5億円未満</c:v>
                </c:pt>
                <c:pt idx="5">
                  <c:v>5億円以上</c:v>
                </c:pt>
              </c:strCache>
            </c:strRef>
          </c:cat>
          <c:val>
            <c:numRef>
              <c:f>規模別!$B$2:$B$7</c:f>
              <c:numCache>
                <c:formatCode>General</c:formatCode>
                <c:ptCount val="6"/>
                <c:pt idx="0">
                  <c:v>14</c:v>
                </c:pt>
                <c:pt idx="1">
                  <c:v>9</c:v>
                </c:pt>
                <c:pt idx="2">
                  <c:v>2</c:v>
                </c:pt>
                <c:pt idx="3">
                  <c:v>8</c:v>
                </c:pt>
                <c:pt idx="4">
                  <c:v>4</c:v>
                </c:pt>
                <c:pt idx="5">
                  <c:v>2</c:v>
                </c:pt>
              </c:numCache>
            </c:numRef>
          </c:val>
          <c:extLst>
            <c:ext xmlns:c16="http://schemas.microsoft.com/office/drawing/2014/chart" uri="{C3380CC4-5D6E-409C-BE32-E72D297353CC}">
              <c16:uniqueId val="{00000000-505D-49C9-9706-FBC16D543789}"/>
            </c:ext>
          </c:extLst>
        </c:ser>
        <c:dLbls>
          <c:showLegendKey val="0"/>
          <c:showVal val="0"/>
          <c:showCatName val="0"/>
          <c:showSerName val="0"/>
          <c:showPercent val="0"/>
          <c:showBubbleSize val="0"/>
        </c:dLbls>
        <c:gapWidth val="182"/>
        <c:axId val="1541233215"/>
        <c:axId val="1541224063"/>
      </c:barChart>
      <c:catAx>
        <c:axId val="15412332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41224063"/>
        <c:crosses val="autoZero"/>
        <c:auto val="1"/>
        <c:lblAlgn val="ctr"/>
        <c:lblOffset val="100"/>
        <c:noMultiLvlLbl val="0"/>
      </c:catAx>
      <c:valAx>
        <c:axId val="1541224063"/>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41233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システム数</c:v>
                </c:pt>
              </c:strCache>
            </c:strRef>
          </c:tx>
          <c:dPt>
            <c:idx val="0"/>
            <c:bubble3D val="0"/>
            <c:spPr>
              <a:solidFill>
                <a:srgbClr val="4472C4"/>
              </a:solidFill>
              <a:ln w="19050">
                <a:noFill/>
              </a:ln>
              <a:effectLst/>
            </c:spPr>
            <c:extLst>
              <c:ext xmlns:c16="http://schemas.microsoft.com/office/drawing/2014/chart" uri="{C3380CC4-5D6E-409C-BE32-E72D297353CC}">
                <c16:uniqueId val="{00000001-30DB-4756-B720-DAE4AFE83DCB}"/>
              </c:ext>
            </c:extLst>
          </c:dPt>
          <c:dPt>
            <c:idx val="1"/>
            <c:bubble3D val="0"/>
            <c:spPr>
              <a:solidFill>
                <a:srgbClr val="EC7829"/>
              </a:solidFill>
              <a:ln w="19050">
                <a:solidFill>
                  <a:schemeClr val="lt1"/>
                </a:solidFill>
              </a:ln>
              <a:effectLst/>
            </c:spPr>
            <c:extLst>
              <c:ext xmlns:c16="http://schemas.microsoft.com/office/drawing/2014/chart" uri="{C3380CC4-5D6E-409C-BE32-E72D297353CC}">
                <c16:uniqueId val="{00000003-30DB-4756-B720-DAE4AFE83DCB}"/>
              </c:ext>
            </c:extLst>
          </c:dPt>
          <c:dPt>
            <c:idx val="2"/>
            <c:bubble3D val="0"/>
            <c:spPr>
              <a:solidFill>
                <a:srgbClr val="A1A1A1"/>
              </a:solidFill>
              <a:ln w="19050">
                <a:solidFill>
                  <a:schemeClr val="lt1"/>
                </a:solidFill>
              </a:ln>
              <a:effectLst/>
            </c:spPr>
            <c:extLst>
              <c:ext xmlns:c16="http://schemas.microsoft.com/office/drawing/2014/chart" uri="{C3380CC4-5D6E-409C-BE32-E72D297353CC}">
                <c16:uniqueId val="{00000005-30DB-4756-B720-DAE4AFE83DCB}"/>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30DB-4756-B720-DAE4AFE83DCB}"/>
              </c:ext>
            </c:extLst>
          </c:dPt>
          <c:dPt>
            <c:idx val="4"/>
            <c:bubble3D val="0"/>
            <c:spPr>
              <a:solidFill>
                <a:srgbClr val="5497D3"/>
              </a:solidFill>
              <a:ln w="19050">
                <a:solidFill>
                  <a:schemeClr val="lt1"/>
                </a:solidFill>
              </a:ln>
              <a:effectLst/>
            </c:spPr>
            <c:extLst>
              <c:ext xmlns:c16="http://schemas.microsoft.com/office/drawing/2014/chart" uri="{C3380CC4-5D6E-409C-BE32-E72D297353CC}">
                <c16:uniqueId val="{00000009-30DB-4756-B720-DAE4AFE83DCB}"/>
              </c:ext>
            </c:extLst>
          </c:dPt>
          <c:dPt>
            <c:idx val="5"/>
            <c:bubble3D val="0"/>
            <c:spPr>
              <a:solidFill>
                <a:srgbClr val="70AD47"/>
              </a:solidFill>
              <a:ln w="19050">
                <a:solidFill>
                  <a:schemeClr val="lt1"/>
                </a:solidFill>
              </a:ln>
              <a:effectLst/>
            </c:spPr>
            <c:extLst>
              <c:ext xmlns:c16="http://schemas.microsoft.com/office/drawing/2014/chart" uri="{C3380CC4-5D6E-409C-BE32-E72D297353CC}">
                <c16:uniqueId val="{0000000B-30DB-4756-B720-DAE4AFE83DCB}"/>
              </c:ext>
            </c:extLst>
          </c:dPt>
          <c:dLbls>
            <c:dLbl>
              <c:idx val="0"/>
              <c:layout>
                <c:manualLayout>
                  <c:x val="-0.1354017866264933"/>
                  <c:y val="-0.124344396882217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2291568241469817"/>
                      <c:h val="5.478124999999999E-2"/>
                    </c:manualLayout>
                  </c15:layout>
                </c:ext>
                <c:ext xmlns:c16="http://schemas.microsoft.com/office/drawing/2014/chart" uri="{C3380CC4-5D6E-409C-BE32-E72D297353CC}">
                  <c16:uniqueId val="{00000001-30DB-4756-B720-DAE4AFE83DCB}"/>
                </c:ext>
              </c:extLst>
            </c:dLbl>
            <c:dLbl>
              <c:idx val="1"/>
              <c:layout>
                <c:manualLayout>
                  <c:x val="7.9166666666666663E-2"/>
                  <c:y val="-0.1312500000000000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30DB-4756-B720-DAE4AFE83DCB}"/>
                </c:ext>
              </c:extLst>
            </c:dLbl>
            <c:dLbl>
              <c:idx val="3"/>
              <c:layout>
                <c:manualLayout>
                  <c:x val="2.5557291366743881E-2"/>
                  <c:y val="1.177466444524167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30DB-4756-B720-DAE4AFE83DCB}"/>
                </c:ext>
              </c:extLst>
            </c:dLbl>
            <c:dLbl>
              <c:idx val="5"/>
              <c:layout>
                <c:manualLayout>
                  <c:x val="-2.429560327901132E-2"/>
                  <c:y val="-6.929401615261449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fld id="{F538B433-6FB0-4E6D-9B18-FB68856DFBF5}" type="CATEGORYNAME">
                      <a:rPr lang="ja-JP" altLang="en-US" sz="1600" b="1" u="sng" baseline="0" dirty="0">
                        <a:solidFill>
                          <a:schemeClr val="tx1"/>
                        </a:solidFill>
                        <a:latin typeface="Meiryo UI" panose="020B0604030504040204" pitchFamily="50" charset="-128"/>
                        <a:ea typeface="Meiryo UI" panose="020B0604030504040204" pitchFamily="50" charset="-128"/>
                      </a:rPr>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t>[分類名]</a:t>
                    </a:fld>
                    <a:r>
                      <a:rPr lang="ja-JP" altLang="en-US" sz="1600" u="sng" baseline="0" dirty="0">
                        <a:solidFill>
                          <a:schemeClr val="tx1"/>
                        </a:solidFill>
                        <a:latin typeface="Meiryo UI" panose="020B0604030504040204" pitchFamily="50" charset="-128"/>
                        <a:ea typeface="Meiryo UI" panose="020B0604030504040204" pitchFamily="50" charset="-128"/>
                      </a:rPr>
                      <a:t> </a:t>
                    </a:r>
                    <a:fld id="{51ACBA8C-06BD-4543-8E71-1B0C4D071796}" type="PERCENTAGE">
                      <a:rPr lang="en-US" altLang="ja-JP" sz="1600" u="sng" baseline="0" dirty="0">
                        <a:solidFill>
                          <a:schemeClr val="tx1"/>
                        </a:solidFill>
                        <a:latin typeface="Meiryo UI" panose="020B0604030504040204" pitchFamily="50" charset="-128"/>
                        <a:ea typeface="Meiryo UI" panose="020B0604030504040204" pitchFamily="50" charset="-128"/>
                      </a:rPr>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t>[パーセンテージ]</a:t>
                    </a:fld>
                    <a:endParaRPr lang="ja-JP" altLang="en-US" sz="1600" u="sng" baseline="0" dirty="0">
                      <a:solidFill>
                        <a:schemeClr val="tx1"/>
                      </a:solidFill>
                      <a:latin typeface="Meiryo UI" panose="020B0604030504040204" pitchFamily="50" charset="-128"/>
                      <a:ea typeface="Meiryo UI" panose="020B0604030504040204" pitchFamily="50" charset="-128"/>
                    </a:endParaRPr>
                  </a:p>
                </c:rich>
              </c:tx>
              <c:spPr>
                <a:noFill/>
                <a:ln>
                  <a:noFill/>
                </a:ln>
                <a:effectLst/>
              </c:spPr>
              <c:showLegendKey val="0"/>
              <c:showVal val="0"/>
              <c:showCatName val="1"/>
              <c:showSerName val="0"/>
              <c:showPercent val="1"/>
              <c:showBubbleSize val="0"/>
              <c:separator> </c:separator>
              <c:extLst>
                <c:ext xmlns:c15="http://schemas.microsoft.com/office/drawing/2012/chart" uri="{CE6537A1-D6FC-4f65-9D91-7224C49458BB}">
                  <c15:layout>
                    <c:manualLayout>
                      <c:w val="0.23852083333333332"/>
                      <c:h val="0.17449999999999999"/>
                    </c:manualLayout>
                  </c15:layout>
                  <c15:dlblFieldTable/>
                  <c15:showDataLabelsRange val="0"/>
                </c:ext>
                <c:ext xmlns:c16="http://schemas.microsoft.com/office/drawing/2014/chart" uri="{C3380CC4-5D6E-409C-BE32-E72D297353CC}">
                  <c16:uniqueId val="{0000000B-30DB-4756-B720-DAE4AFE83D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5億円以上</c:v>
                </c:pt>
                <c:pt idx="1">
                  <c:v>1億円以上</c:v>
                </c:pt>
                <c:pt idx="2">
                  <c:v>1千万円以上</c:v>
                </c:pt>
                <c:pt idx="3">
                  <c:v>500万円以上</c:v>
                </c:pt>
                <c:pt idx="4">
                  <c:v>100万円以上</c:v>
                </c:pt>
                <c:pt idx="5">
                  <c:v>100万円未満</c:v>
                </c:pt>
              </c:strCache>
            </c:strRef>
          </c:cat>
          <c:val>
            <c:numRef>
              <c:f>Sheet1!$B$2:$B$7</c:f>
              <c:numCache>
                <c:formatCode>General</c:formatCode>
                <c:ptCount val="6"/>
                <c:pt idx="0">
                  <c:v>2</c:v>
                </c:pt>
                <c:pt idx="1">
                  <c:v>13</c:v>
                </c:pt>
                <c:pt idx="2">
                  <c:v>42</c:v>
                </c:pt>
                <c:pt idx="3">
                  <c:v>18</c:v>
                </c:pt>
                <c:pt idx="4">
                  <c:v>45</c:v>
                </c:pt>
                <c:pt idx="5">
                  <c:v>120</c:v>
                </c:pt>
              </c:numCache>
            </c:numRef>
          </c:val>
          <c:extLst>
            <c:ext xmlns:c16="http://schemas.microsoft.com/office/drawing/2014/chart" uri="{C3380CC4-5D6E-409C-BE32-E72D297353CC}">
              <c16:uniqueId val="{0000000C-30DB-4756-B720-DAE4AFE83DCB}"/>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システム数</c:v>
                </c:pt>
              </c:strCache>
            </c:strRef>
          </c:tx>
          <c:dPt>
            <c:idx val="0"/>
            <c:bubble3D val="0"/>
            <c:explosion val="10"/>
            <c:spPr>
              <a:solidFill>
                <a:schemeClr val="accent1"/>
              </a:solidFill>
              <a:ln w="28575">
                <a:solidFill>
                  <a:srgbClr val="FF0000"/>
                </a:solidFill>
              </a:ln>
              <a:effectLst/>
            </c:spPr>
            <c:extLst>
              <c:ext xmlns:c16="http://schemas.microsoft.com/office/drawing/2014/chart" uri="{C3380CC4-5D6E-409C-BE32-E72D297353CC}">
                <c16:uniqueId val="{00000001-F5D4-4A81-9DE7-3FB715EF31F0}"/>
              </c:ext>
            </c:extLst>
          </c:dPt>
          <c:dPt>
            <c:idx val="1"/>
            <c:bubble3D val="0"/>
            <c:explosion val="10"/>
            <c:spPr>
              <a:solidFill>
                <a:schemeClr val="accent2"/>
              </a:solidFill>
              <a:ln w="28575">
                <a:noFill/>
              </a:ln>
              <a:effectLst/>
            </c:spPr>
            <c:extLst>
              <c:ext xmlns:c16="http://schemas.microsoft.com/office/drawing/2014/chart" uri="{C3380CC4-5D6E-409C-BE32-E72D297353CC}">
                <c16:uniqueId val="{00000003-F5D4-4A81-9DE7-3FB715EF31F0}"/>
              </c:ext>
            </c:extLst>
          </c:dPt>
          <c:dPt>
            <c:idx val="2"/>
            <c:bubble3D val="0"/>
            <c:explosion val="10"/>
            <c:spPr>
              <a:solidFill>
                <a:schemeClr val="accent3"/>
              </a:solidFill>
              <a:ln w="28575">
                <a:noFill/>
              </a:ln>
              <a:effectLst/>
            </c:spPr>
            <c:extLst>
              <c:ext xmlns:c16="http://schemas.microsoft.com/office/drawing/2014/chart" uri="{C3380CC4-5D6E-409C-BE32-E72D297353CC}">
                <c16:uniqueId val="{00000005-F5D4-4A81-9DE7-3FB715EF31F0}"/>
              </c:ext>
            </c:extLst>
          </c:dPt>
          <c:dPt>
            <c:idx val="3"/>
            <c:bubble3D val="0"/>
            <c:explosion val="10"/>
            <c:spPr>
              <a:solidFill>
                <a:schemeClr val="accent4"/>
              </a:solidFill>
              <a:ln w="28575">
                <a:noFill/>
              </a:ln>
              <a:effectLst/>
            </c:spPr>
            <c:extLst>
              <c:ext xmlns:c16="http://schemas.microsoft.com/office/drawing/2014/chart" uri="{C3380CC4-5D6E-409C-BE32-E72D297353CC}">
                <c16:uniqueId val="{00000007-F5D4-4A81-9DE7-3FB715EF31F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5D4-4A81-9DE7-3FB715EF31F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5D4-4A81-9DE7-3FB715EF31F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5D4-4A81-9DE7-3FB715EF31F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5D4-4A81-9DE7-3FB715EF31F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5D4-4A81-9DE7-3FB715EF31F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5D4-4A81-9DE7-3FB715EF31F0}"/>
              </c:ext>
            </c:extLst>
          </c:dPt>
          <c:dLbls>
            <c:dLbl>
              <c:idx val="0"/>
              <c:layout>
                <c:manualLayout>
                  <c:x val="4.4779820020938318E-2"/>
                  <c:y val="3.3158299287331543E-2"/>
                </c:manualLayout>
              </c:layout>
              <c:showLegendKey val="0"/>
              <c:showVal val="1"/>
              <c:showCatName val="1"/>
              <c:showSerName val="0"/>
              <c:showPercent val="0"/>
              <c:showBubbleSize val="0"/>
              <c:extLst>
                <c:ext xmlns:c15="http://schemas.microsoft.com/office/drawing/2012/chart" uri="{CE6537A1-D6FC-4f65-9D91-7224C49458BB}">
                  <c15:layout>
                    <c:manualLayout>
                      <c:w val="0.2778695642814798"/>
                      <c:h val="0.20860549247646021"/>
                    </c:manualLayout>
                  </c15:layout>
                </c:ext>
                <c:ext xmlns:c16="http://schemas.microsoft.com/office/drawing/2014/chart" uri="{C3380CC4-5D6E-409C-BE32-E72D297353CC}">
                  <c16:uniqueId val="{00000001-F5D4-4A81-9DE7-3FB715EF31F0}"/>
                </c:ext>
              </c:extLst>
            </c:dLbl>
            <c:dLbl>
              <c:idx val="1"/>
              <c:layout>
                <c:manualLayout>
                  <c:x val="3.7215387746434847E-2"/>
                  <c:y val="8.0627616111487124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954025838779798"/>
                      <c:h val="0.26394006232715911"/>
                    </c:manualLayout>
                  </c15:layout>
                </c:ext>
                <c:ext xmlns:c16="http://schemas.microsoft.com/office/drawing/2014/chart" uri="{C3380CC4-5D6E-409C-BE32-E72D297353CC}">
                  <c16:uniqueId val="{00000003-F5D4-4A81-9DE7-3FB715EF31F0}"/>
                </c:ext>
              </c:extLst>
            </c:dLbl>
            <c:dLbl>
              <c:idx val="2"/>
              <c:layout>
                <c:manualLayout>
                  <c:x val="6.9914199158780665E-2"/>
                  <c:y val="-7.9783776557970101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6839106927008283"/>
                      <c:h val="0.11671721349140704"/>
                    </c:manualLayout>
                  </c15:layout>
                </c:ext>
                <c:ext xmlns:c16="http://schemas.microsoft.com/office/drawing/2014/chart" uri="{C3380CC4-5D6E-409C-BE32-E72D297353CC}">
                  <c16:uniqueId val="{00000005-F5D4-4A81-9DE7-3FB715EF31F0}"/>
                </c:ext>
              </c:extLst>
            </c:dLbl>
            <c:dLbl>
              <c:idx val="3"/>
              <c:layout>
                <c:manualLayout>
                  <c:x val="0.13602547588355854"/>
                  <c:y val="-0.1009812767877285"/>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9469139858591697"/>
                      <c:h val="7.7086414183188373E-2"/>
                    </c:manualLayout>
                  </c15:layout>
                </c:ext>
                <c:ext xmlns:c16="http://schemas.microsoft.com/office/drawing/2014/chart" uri="{C3380CC4-5D6E-409C-BE32-E72D297353CC}">
                  <c16:uniqueId val="{00000007-F5D4-4A81-9DE7-3FB715EF31F0}"/>
                </c:ext>
              </c:extLst>
            </c:dLbl>
            <c:dLbl>
              <c:idx val="4"/>
              <c:layout>
                <c:manualLayout>
                  <c:x val="-2.2046678118369127E-2"/>
                  <c:y val="-4.6208570402118884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5649337556718302"/>
                      <c:h val="0.15136100458681104"/>
                    </c:manualLayout>
                  </c15:layout>
                </c:ext>
                <c:ext xmlns:c16="http://schemas.microsoft.com/office/drawing/2014/chart" uri="{C3380CC4-5D6E-409C-BE32-E72D297353CC}">
                  <c16:uniqueId val="{00000009-F5D4-4A81-9DE7-3FB715EF31F0}"/>
                </c:ext>
              </c:extLst>
            </c:dLbl>
            <c:dLbl>
              <c:idx val="5"/>
              <c:layout>
                <c:manualLayout>
                  <c:x val="-0.11841920229174532"/>
                  <c:y val="-0.1337427208394950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D4-4A81-9DE7-3FB715EF31F0}"/>
                </c:ext>
              </c:extLst>
            </c:dLbl>
            <c:dLbl>
              <c:idx val="6"/>
              <c:layout>
                <c:manualLayout>
                  <c:x val="-1.8395900827838329E-2"/>
                  <c:y val="-9.7166871360420716E-3"/>
                </c:manualLayout>
              </c:layout>
              <c:showLegendKey val="0"/>
              <c:showVal val="1"/>
              <c:showCatName val="1"/>
              <c:showSerName val="0"/>
              <c:showPercent val="0"/>
              <c:showBubbleSize val="0"/>
              <c:extLst>
                <c:ext xmlns:c15="http://schemas.microsoft.com/office/drawing/2012/chart" uri="{CE6537A1-D6FC-4f65-9D91-7224C49458BB}">
                  <c15:layout>
                    <c:manualLayout>
                      <c:w val="0.27864875103389103"/>
                      <c:h val="0.2019095776628525"/>
                    </c:manualLayout>
                  </c15:layout>
                </c:ext>
                <c:ext xmlns:c16="http://schemas.microsoft.com/office/drawing/2014/chart" uri="{C3380CC4-5D6E-409C-BE32-E72D297353CC}">
                  <c16:uniqueId val="{0000000D-F5D4-4A81-9DE7-3FB715EF31F0}"/>
                </c:ext>
              </c:extLst>
            </c:dLbl>
            <c:dLbl>
              <c:idx val="7"/>
              <c:layout>
                <c:manualLayout>
                  <c:x val="-0.11969567628217366"/>
                  <c:y val="0.2214840714840714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5D4-4A81-9DE7-3FB715EF31F0}"/>
                </c:ext>
              </c:extLst>
            </c:dLbl>
            <c:dLbl>
              <c:idx val="8"/>
              <c:layout>
                <c:manualLayout>
                  <c:x val="-0.17311282889356386"/>
                  <c:y val="0.10610634884828431"/>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6309316798878507"/>
                      <c:h val="0.10891838149902663"/>
                    </c:manualLayout>
                  </c15:layout>
                </c:ext>
                <c:ext xmlns:c16="http://schemas.microsoft.com/office/drawing/2014/chart" uri="{C3380CC4-5D6E-409C-BE32-E72D297353CC}">
                  <c16:uniqueId val="{00000011-F5D4-4A81-9DE7-3FB715EF31F0}"/>
                </c:ext>
              </c:extLst>
            </c:dLbl>
            <c:dLbl>
              <c:idx val="9"/>
              <c:layout>
                <c:manualLayout>
                  <c:x val="-9.5057402834231058E-2"/>
                  <c:y val="1.234971718842686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5D4-4A81-9DE7-3FB715EF31F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共通PF集約済又は予定</c:v>
                </c:pt>
                <c:pt idx="1">
                  <c:v>スマートシティ戦略部所管コンピュータ室、データセンター</c:v>
                </c:pt>
                <c:pt idx="2">
                  <c:v>所属内コンピュータ室</c:v>
                </c:pt>
                <c:pt idx="3">
                  <c:v>民間データセンターを利用</c:v>
                </c:pt>
                <c:pt idx="4">
                  <c:v>国等のサーバ・システムを利用</c:v>
                </c:pt>
                <c:pt idx="5">
                  <c:v>LGWAN-ASP</c:v>
                </c:pt>
                <c:pt idx="6">
                  <c:v>外部クラウドサービス等</c:v>
                </c:pt>
                <c:pt idx="7">
                  <c:v>スタンドアロン</c:v>
                </c:pt>
                <c:pt idx="8">
                  <c:v>回線・ネットワーク</c:v>
                </c:pt>
                <c:pt idx="9">
                  <c:v>廃止・統合予定</c:v>
                </c:pt>
              </c:strCache>
            </c:strRef>
          </c:cat>
          <c:val>
            <c:numRef>
              <c:f>Sheet1!$B$2:$B$11</c:f>
              <c:numCache>
                <c:formatCode>General</c:formatCode>
                <c:ptCount val="10"/>
                <c:pt idx="0">
                  <c:v>45</c:v>
                </c:pt>
                <c:pt idx="1">
                  <c:v>31</c:v>
                </c:pt>
                <c:pt idx="2">
                  <c:v>17</c:v>
                </c:pt>
                <c:pt idx="3">
                  <c:v>25</c:v>
                </c:pt>
                <c:pt idx="4">
                  <c:v>25</c:v>
                </c:pt>
                <c:pt idx="5">
                  <c:v>4</c:v>
                </c:pt>
                <c:pt idx="6">
                  <c:v>57</c:v>
                </c:pt>
                <c:pt idx="7">
                  <c:v>28</c:v>
                </c:pt>
                <c:pt idx="8">
                  <c:v>5</c:v>
                </c:pt>
                <c:pt idx="9">
                  <c:v>3</c:v>
                </c:pt>
              </c:numCache>
            </c:numRef>
          </c:val>
          <c:extLst>
            <c:ext xmlns:c16="http://schemas.microsoft.com/office/drawing/2014/chart" uri="{C3380CC4-5D6E-409C-BE32-E72D297353CC}">
              <c16:uniqueId val="{00000014-F5D4-4A81-9DE7-3FB715EF31F0}"/>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00EB-4F45-A58C-CA9000B69718}"/>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00EB-4F45-A58C-CA9000B69718}"/>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00EB-4F45-A58C-CA9000B69718}"/>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00EB-4F45-A58C-CA9000B69718}"/>
              </c:ext>
            </c:extLst>
          </c:dPt>
          <c:dLbls>
            <c:dLbl>
              <c:idx val="0"/>
              <c:layout>
                <c:manualLayout>
                  <c:x val="-7.2319969647974547E-2"/>
                  <c:y val="3.1005204944697464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0555542095699567"/>
                      <c:h val="0.20987427546398491"/>
                    </c:manualLayout>
                  </c15:layout>
                </c:ext>
                <c:ext xmlns:c16="http://schemas.microsoft.com/office/drawing/2014/chart" uri="{C3380CC4-5D6E-409C-BE32-E72D297353CC}">
                  <c16:uniqueId val="{00000001-00EB-4F45-A58C-CA9000B69718}"/>
                </c:ext>
              </c:extLst>
            </c:dLbl>
            <c:dLbl>
              <c:idx val="1"/>
              <c:layout>
                <c:manualLayout>
                  <c:x val="-3.2020427174537625E-2"/>
                  <c:y val="6.6104098893949251E-3"/>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000006448825346"/>
                      <c:h val="0.25813972785125622"/>
                    </c:manualLayout>
                  </c15:layout>
                </c:ext>
                <c:ext xmlns:c16="http://schemas.microsoft.com/office/drawing/2014/chart" uri="{C3380CC4-5D6E-409C-BE32-E72D297353CC}">
                  <c16:uniqueId val="{00000003-00EB-4F45-A58C-CA9000B69718}"/>
                </c:ext>
              </c:extLst>
            </c:dLbl>
            <c:dLbl>
              <c:idx val="2"/>
              <c:layout>
                <c:manualLayout>
                  <c:x val="-0.21216421131903493"/>
                  <c:y val="-9.6356538711776189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301958546941702"/>
                      <c:h val="0.23802914769030578"/>
                    </c:manualLayout>
                  </c15:layout>
                </c:ext>
                <c:ext xmlns:c16="http://schemas.microsoft.com/office/drawing/2014/chart" uri="{C3380CC4-5D6E-409C-BE32-E72D297353CC}">
                  <c16:uniqueId val="{00000005-00EB-4F45-A58C-CA9000B69718}"/>
                </c:ext>
              </c:extLst>
            </c:dLbl>
            <c:dLbl>
              <c:idx val="3"/>
              <c:layout>
                <c:manualLayout>
                  <c:x val="0.21296119702638364"/>
                  <c:y val="-0.15889134677944047"/>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938876117423786"/>
                      <c:h val="0.23942433311646066"/>
                    </c:manualLayout>
                  </c15:layout>
                </c:ext>
                <c:ext xmlns:c16="http://schemas.microsoft.com/office/drawing/2014/chart" uri="{C3380CC4-5D6E-409C-BE32-E72D297353CC}">
                  <c16:uniqueId val="{00000007-00EB-4F45-A58C-CA9000B69718}"/>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グラフ!$B$2:$B$5</c:f>
              <c:strCache>
                <c:ptCount val="4"/>
                <c:pt idx="0">
                  <c:v>①充足（新規課題にも対応可能）</c:v>
                </c:pt>
                <c:pt idx="1">
                  <c:v>②概ね充足（日常業務に支障なし）</c:v>
                </c:pt>
                <c:pt idx="2">
                  <c:v>③一次的に不足（コロナ対応等）</c:v>
                </c:pt>
                <c:pt idx="3">
                  <c:v>④慢性的に不足（日常業務に支障あり）</c:v>
                </c:pt>
              </c:strCache>
            </c:strRef>
          </c:cat>
          <c:val>
            <c:numRef>
              <c:f>グラフ!$C$2:$C$5</c:f>
              <c:numCache>
                <c:formatCode>General</c:formatCode>
                <c:ptCount val="4"/>
                <c:pt idx="0">
                  <c:v>0</c:v>
                </c:pt>
                <c:pt idx="1">
                  <c:v>5</c:v>
                </c:pt>
                <c:pt idx="2">
                  <c:v>12</c:v>
                </c:pt>
                <c:pt idx="3">
                  <c:v>26</c:v>
                </c:pt>
              </c:numCache>
            </c:numRef>
          </c:val>
          <c:extLst>
            <c:ext xmlns:c16="http://schemas.microsoft.com/office/drawing/2014/chart" uri="{C3380CC4-5D6E-409C-BE32-E72D297353CC}">
              <c16:uniqueId val="{00000008-00EB-4F45-A58C-CA9000B697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0.15873</cdr:x>
      <cdr:y>0.32718</cdr:y>
    </cdr:from>
    <cdr:to>
      <cdr:x>0.39458</cdr:x>
      <cdr:y>0.51299</cdr:y>
    </cdr:to>
    <cdr:sp macro="" textlink="">
      <cdr:nvSpPr>
        <cdr:cNvPr id="3" name="楕円 2"/>
        <cdr:cNvSpPr/>
      </cdr:nvSpPr>
      <cdr:spPr bwMode="auto">
        <a:xfrm xmlns:a="http://schemas.openxmlformats.org/drawingml/2006/main">
          <a:off x="1025370" y="1411577"/>
          <a:ext cx="1523647" cy="801622"/>
        </a:xfrm>
        <a:prstGeom xmlns:a="http://schemas.openxmlformats.org/drawingml/2006/main" prst="ellipse">
          <a:avLst/>
        </a:prstGeom>
        <a:noFill xmlns:a="http://schemas.openxmlformats.org/drawingml/2006/main"/>
        <a:ln xmlns:a="http://schemas.openxmlformats.org/drawingml/2006/main" w="38100">
          <a:solidFill>
            <a:srgbClr val="FF0000"/>
          </a:solidFill>
          <a:miter lim="800000"/>
          <a:headEnd/>
          <a:tailEnd/>
        </a:ln>
        <a:effectLst xmlns:a="http://schemas.openxmlformats.org/drawingml/2006/main"/>
      </cdr:spPr>
      <cdr:txBody>
        <a:bodyPr xmlns:a="http://schemas.openxmlformats.org/drawingml/2006/main" rot="0" spcFirstLastPara="0" vert="horz" wrap="square" lIns="91440" tIns="10800" rIns="91440" bIns="10800" numCol="1" spcCol="0" rtlCol="0" fromWordArt="0" anchor="t" anchorCtr="0" forceAA="0" compatLnSpc="1">
          <a:prstTxWarp prst="textNoShape">
            <a:avLst/>
          </a:prstTxWarp>
          <a:noAutofit/>
        </a:bodyPr>
        <a:lstStyle xmlns:a="http://schemas.openxmlformats.org/drawingml/2006/main">
          <a:defPPr>
            <a:defRPr lang="ja-JP"/>
          </a:defPPr>
          <a:lvl1pPr marL="0" algn="l" defTabSz="914177" rtl="0" eaLnBrk="1" latinLnBrk="0" hangingPunct="1">
            <a:defRPr kumimoji="1" sz="1800" kern="1200">
              <a:solidFill>
                <a:schemeClr val="tx1"/>
              </a:solidFill>
              <a:latin typeface="+mn-lt"/>
              <a:ea typeface="+mn-ea"/>
              <a:cs typeface="+mn-cs"/>
            </a:defRPr>
          </a:lvl1pPr>
          <a:lvl2pPr marL="457088" algn="l" defTabSz="914177" rtl="0" eaLnBrk="1" latinLnBrk="0" hangingPunct="1">
            <a:defRPr kumimoji="1" sz="1800" kern="1200">
              <a:solidFill>
                <a:schemeClr val="tx1"/>
              </a:solidFill>
              <a:latin typeface="+mn-lt"/>
              <a:ea typeface="+mn-ea"/>
              <a:cs typeface="+mn-cs"/>
            </a:defRPr>
          </a:lvl2pPr>
          <a:lvl3pPr marL="914177" algn="l" defTabSz="914177" rtl="0" eaLnBrk="1" latinLnBrk="0" hangingPunct="1">
            <a:defRPr kumimoji="1" sz="1800" kern="1200">
              <a:solidFill>
                <a:schemeClr val="tx1"/>
              </a:solidFill>
              <a:latin typeface="+mn-lt"/>
              <a:ea typeface="+mn-ea"/>
              <a:cs typeface="+mn-cs"/>
            </a:defRPr>
          </a:lvl3pPr>
          <a:lvl4pPr marL="1371266" algn="l" defTabSz="914177" rtl="0" eaLnBrk="1" latinLnBrk="0" hangingPunct="1">
            <a:defRPr kumimoji="1" sz="1800" kern="1200">
              <a:solidFill>
                <a:schemeClr val="tx1"/>
              </a:solidFill>
              <a:latin typeface="+mn-lt"/>
              <a:ea typeface="+mn-ea"/>
              <a:cs typeface="+mn-cs"/>
            </a:defRPr>
          </a:lvl4pPr>
          <a:lvl5pPr marL="1828355" algn="l" defTabSz="914177" rtl="0" eaLnBrk="1" latinLnBrk="0" hangingPunct="1">
            <a:defRPr kumimoji="1" sz="1800" kern="1200">
              <a:solidFill>
                <a:schemeClr val="tx1"/>
              </a:solidFill>
              <a:latin typeface="+mn-lt"/>
              <a:ea typeface="+mn-ea"/>
              <a:cs typeface="+mn-cs"/>
            </a:defRPr>
          </a:lvl5pPr>
          <a:lvl6pPr marL="2285444" algn="l" defTabSz="914177" rtl="0" eaLnBrk="1" latinLnBrk="0" hangingPunct="1">
            <a:defRPr kumimoji="1" sz="1800" kern="1200">
              <a:solidFill>
                <a:schemeClr val="tx1"/>
              </a:solidFill>
              <a:latin typeface="+mn-lt"/>
              <a:ea typeface="+mn-ea"/>
              <a:cs typeface="+mn-cs"/>
            </a:defRPr>
          </a:lvl6pPr>
          <a:lvl7pPr marL="2742531" algn="l" defTabSz="914177" rtl="0" eaLnBrk="1" latinLnBrk="0" hangingPunct="1">
            <a:defRPr kumimoji="1" sz="1800" kern="1200">
              <a:solidFill>
                <a:schemeClr val="tx1"/>
              </a:solidFill>
              <a:latin typeface="+mn-lt"/>
              <a:ea typeface="+mn-ea"/>
              <a:cs typeface="+mn-cs"/>
            </a:defRPr>
          </a:lvl7pPr>
          <a:lvl8pPr marL="3199621" algn="l" defTabSz="914177" rtl="0" eaLnBrk="1" latinLnBrk="0" hangingPunct="1">
            <a:defRPr kumimoji="1" sz="1800" kern="1200">
              <a:solidFill>
                <a:schemeClr val="tx1"/>
              </a:solidFill>
              <a:latin typeface="+mn-lt"/>
              <a:ea typeface="+mn-ea"/>
              <a:cs typeface="+mn-cs"/>
            </a:defRPr>
          </a:lvl8pPr>
          <a:lvl9pPr marL="3656709" algn="l" defTabSz="914177" rtl="0" eaLnBrk="1" latinLnBrk="0" hangingPunct="1">
            <a:defRPr kumimoji="1" sz="1800" kern="1200">
              <a:solidFill>
                <a:schemeClr val="tx1"/>
              </a:solidFill>
              <a:latin typeface="+mn-lt"/>
              <a:ea typeface="+mn-ea"/>
              <a:cs typeface="+mn-cs"/>
            </a:defRPr>
          </a:lvl9pPr>
        </a:lstStyle>
        <a:p xmlns:a="http://schemas.openxmlformats.org/drawingml/2006/main">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4301544" cy="339884"/>
          </a:xfrm>
          <a:prstGeom prst="rect">
            <a:avLst/>
          </a:prstGeom>
        </p:spPr>
        <p:txBody>
          <a:bodyPr vert="horz" lIns="91288" tIns="45644" rIns="91288" bIns="45644"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2802" y="1"/>
            <a:ext cx="4301544" cy="339884"/>
          </a:xfrm>
          <a:prstGeom prst="rect">
            <a:avLst/>
          </a:prstGeom>
        </p:spPr>
        <p:txBody>
          <a:bodyPr vert="horz" lIns="91288" tIns="45644" rIns="91288" bIns="45644" rtlCol="0"/>
          <a:lstStyle>
            <a:lvl1pPr algn="r">
              <a:defRPr sz="1200"/>
            </a:lvl1pPr>
          </a:lstStyle>
          <a:p>
            <a:fld id="{22CF949D-A6AC-40C2-8B75-C18272E50296}" type="datetimeFigureOut">
              <a:rPr kumimoji="1" lang="ja-JP" altLang="en-US" smtClean="0"/>
              <a:t>2022/3/30</a:t>
            </a:fld>
            <a:endParaRPr kumimoji="1" lang="ja-JP" altLang="en-US"/>
          </a:p>
        </p:txBody>
      </p:sp>
      <p:sp>
        <p:nvSpPr>
          <p:cNvPr id="4" name="スライド イメージ プレースホルダー 3"/>
          <p:cNvSpPr>
            <a:spLocks noGrp="1" noRot="1" noChangeAspect="1"/>
          </p:cNvSpPr>
          <p:nvPr>
            <p:ph type="sldImg" idx="2"/>
          </p:nvPr>
        </p:nvSpPr>
        <p:spPr>
          <a:xfrm>
            <a:off x="3124200" y="511175"/>
            <a:ext cx="3678238" cy="2546350"/>
          </a:xfrm>
          <a:prstGeom prst="rect">
            <a:avLst/>
          </a:prstGeom>
          <a:noFill/>
          <a:ln w="12700">
            <a:solidFill>
              <a:prstClr val="black"/>
            </a:solidFill>
          </a:ln>
        </p:spPr>
        <p:txBody>
          <a:bodyPr vert="horz" lIns="91288" tIns="45644" rIns="91288" bIns="45644" rtlCol="0" anchor="ctr"/>
          <a:lstStyle/>
          <a:p>
            <a:endParaRPr lang="ja-JP" altLang="en-US"/>
          </a:p>
        </p:txBody>
      </p:sp>
      <p:sp>
        <p:nvSpPr>
          <p:cNvPr id="5" name="ノート プレースホルダー 4"/>
          <p:cNvSpPr>
            <a:spLocks noGrp="1"/>
          </p:cNvSpPr>
          <p:nvPr>
            <p:ph type="body" sz="quarter" idx="3"/>
          </p:nvPr>
        </p:nvSpPr>
        <p:spPr>
          <a:xfrm>
            <a:off x="992665" y="3228896"/>
            <a:ext cx="7941310" cy="3058954"/>
          </a:xfrm>
          <a:prstGeom prst="rect">
            <a:avLst/>
          </a:prstGeom>
        </p:spPr>
        <p:txBody>
          <a:bodyPr vert="horz" lIns="91288" tIns="45644" rIns="91288"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6456614"/>
            <a:ext cx="4301544" cy="339884"/>
          </a:xfrm>
          <a:prstGeom prst="rect">
            <a:avLst/>
          </a:prstGeom>
        </p:spPr>
        <p:txBody>
          <a:bodyPr vert="horz" lIns="91288" tIns="45644" rIns="91288" bIns="4564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2802" y="6456614"/>
            <a:ext cx="4301544" cy="339884"/>
          </a:xfrm>
          <a:prstGeom prst="rect">
            <a:avLst/>
          </a:prstGeom>
        </p:spPr>
        <p:txBody>
          <a:bodyPr vert="horz" lIns="91288" tIns="45644" rIns="91288" bIns="45644" rtlCol="0" anchor="b"/>
          <a:lstStyle>
            <a:lvl1pPr algn="r">
              <a:defRPr sz="1200"/>
            </a:lvl1pPr>
          </a:lstStyle>
          <a:p>
            <a:fld id="{BABBC945-E8BC-4730-A5AC-1C4669E64862}" type="slidenum">
              <a:rPr kumimoji="1" lang="ja-JP" altLang="en-US" smtClean="0"/>
              <a:t>‹#›</a:t>
            </a:fld>
            <a:endParaRPr kumimoji="1" lang="ja-JP" altLang="en-US"/>
          </a:p>
        </p:txBody>
      </p:sp>
    </p:spTree>
    <p:extLst>
      <p:ext uri="{BB962C8B-B14F-4D97-AF65-F5344CB8AC3E}">
        <p14:creationId xmlns:p14="http://schemas.microsoft.com/office/powerpoint/2010/main" val="1165454181"/>
      </p:ext>
    </p:extLst>
  </p:cSld>
  <p:clrMap bg1="lt1" tx1="dk1" bg2="lt2" tx2="dk2" accent1="accent1" accent2="accent2" accent3="accent3" accent4="accent4" accent5="accent5" accent6="accent6" hlink="hlink" folHlink="folHlink"/>
  <p:notesStyle>
    <a:lvl1pPr marL="0" algn="l" defTabSz="914177" rtl="0" eaLnBrk="1" latinLnBrk="0" hangingPunct="1">
      <a:defRPr kumimoji="1" sz="1200" kern="1200">
        <a:solidFill>
          <a:schemeClr val="tx1"/>
        </a:solidFill>
        <a:latin typeface="+mn-lt"/>
        <a:ea typeface="+mn-ea"/>
        <a:cs typeface="+mn-cs"/>
      </a:defRPr>
    </a:lvl1pPr>
    <a:lvl2pPr marL="457088" algn="l" defTabSz="914177" rtl="0" eaLnBrk="1" latinLnBrk="0" hangingPunct="1">
      <a:defRPr kumimoji="1" sz="1200" kern="1200">
        <a:solidFill>
          <a:schemeClr val="tx1"/>
        </a:solidFill>
        <a:latin typeface="+mn-lt"/>
        <a:ea typeface="+mn-ea"/>
        <a:cs typeface="+mn-cs"/>
      </a:defRPr>
    </a:lvl2pPr>
    <a:lvl3pPr marL="914177" algn="l" defTabSz="914177" rtl="0" eaLnBrk="1" latinLnBrk="0" hangingPunct="1">
      <a:defRPr kumimoji="1" sz="1200" kern="1200">
        <a:solidFill>
          <a:schemeClr val="tx1"/>
        </a:solidFill>
        <a:latin typeface="+mn-lt"/>
        <a:ea typeface="+mn-ea"/>
        <a:cs typeface="+mn-cs"/>
      </a:defRPr>
    </a:lvl3pPr>
    <a:lvl4pPr marL="1371266" algn="l" defTabSz="914177" rtl="0" eaLnBrk="1" latinLnBrk="0" hangingPunct="1">
      <a:defRPr kumimoji="1" sz="1200" kern="1200">
        <a:solidFill>
          <a:schemeClr val="tx1"/>
        </a:solidFill>
        <a:latin typeface="+mn-lt"/>
        <a:ea typeface="+mn-ea"/>
        <a:cs typeface="+mn-cs"/>
      </a:defRPr>
    </a:lvl4pPr>
    <a:lvl5pPr marL="1828355" algn="l" defTabSz="914177" rtl="0" eaLnBrk="1" latinLnBrk="0" hangingPunct="1">
      <a:defRPr kumimoji="1" sz="1200" kern="1200">
        <a:solidFill>
          <a:schemeClr val="tx1"/>
        </a:solidFill>
        <a:latin typeface="+mn-lt"/>
        <a:ea typeface="+mn-ea"/>
        <a:cs typeface="+mn-cs"/>
      </a:defRPr>
    </a:lvl5pPr>
    <a:lvl6pPr marL="2285444" algn="l" defTabSz="914177" rtl="0" eaLnBrk="1" latinLnBrk="0" hangingPunct="1">
      <a:defRPr kumimoji="1" sz="1200" kern="1200">
        <a:solidFill>
          <a:schemeClr val="tx1"/>
        </a:solidFill>
        <a:latin typeface="+mn-lt"/>
        <a:ea typeface="+mn-ea"/>
        <a:cs typeface="+mn-cs"/>
      </a:defRPr>
    </a:lvl6pPr>
    <a:lvl7pPr marL="2742531" algn="l" defTabSz="914177" rtl="0" eaLnBrk="1" latinLnBrk="0" hangingPunct="1">
      <a:defRPr kumimoji="1" sz="1200" kern="1200">
        <a:solidFill>
          <a:schemeClr val="tx1"/>
        </a:solidFill>
        <a:latin typeface="+mn-lt"/>
        <a:ea typeface="+mn-ea"/>
        <a:cs typeface="+mn-cs"/>
      </a:defRPr>
    </a:lvl7pPr>
    <a:lvl8pPr marL="3199621" algn="l" defTabSz="914177" rtl="0" eaLnBrk="1" latinLnBrk="0" hangingPunct="1">
      <a:defRPr kumimoji="1" sz="1200" kern="1200">
        <a:solidFill>
          <a:schemeClr val="tx1"/>
        </a:solidFill>
        <a:latin typeface="+mn-lt"/>
        <a:ea typeface="+mn-ea"/>
        <a:cs typeface="+mn-cs"/>
      </a:defRPr>
    </a:lvl8pPr>
    <a:lvl9pPr marL="3656709" algn="l" defTabSz="91417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a:t>
            </a:fld>
            <a:endParaRPr kumimoji="1" lang="ja-JP" altLang="en-US"/>
          </a:p>
        </p:txBody>
      </p:sp>
    </p:spTree>
    <p:extLst>
      <p:ext uri="{BB962C8B-B14F-4D97-AF65-F5344CB8AC3E}">
        <p14:creationId xmlns:p14="http://schemas.microsoft.com/office/powerpoint/2010/main" val="169630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11</a:t>
            </a:fld>
            <a:endParaRPr kumimoji="1" lang="ja-JP" altLang="en-US"/>
          </a:p>
        </p:txBody>
      </p:sp>
    </p:spTree>
    <p:extLst>
      <p:ext uri="{BB962C8B-B14F-4D97-AF65-F5344CB8AC3E}">
        <p14:creationId xmlns:p14="http://schemas.microsoft.com/office/powerpoint/2010/main" val="79900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12</a:t>
            </a:fld>
            <a:endParaRPr kumimoji="1" lang="ja-JP" altLang="en-US"/>
          </a:p>
        </p:txBody>
      </p:sp>
    </p:spTree>
    <p:extLst>
      <p:ext uri="{BB962C8B-B14F-4D97-AF65-F5344CB8AC3E}">
        <p14:creationId xmlns:p14="http://schemas.microsoft.com/office/powerpoint/2010/main" val="189685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13</a:t>
            </a:fld>
            <a:endParaRPr kumimoji="1" lang="ja-JP" altLang="en-US"/>
          </a:p>
        </p:txBody>
      </p:sp>
    </p:spTree>
    <p:extLst>
      <p:ext uri="{BB962C8B-B14F-4D97-AF65-F5344CB8AC3E}">
        <p14:creationId xmlns:p14="http://schemas.microsoft.com/office/powerpoint/2010/main" val="118772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14</a:t>
            </a:fld>
            <a:endParaRPr kumimoji="1" lang="ja-JP" altLang="en-US"/>
          </a:p>
        </p:txBody>
      </p:sp>
    </p:spTree>
    <p:extLst>
      <p:ext uri="{BB962C8B-B14F-4D97-AF65-F5344CB8AC3E}">
        <p14:creationId xmlns:p14="http://schemas.microsoft.com/office/powerpoint/2010/main" val="49683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15</a:t>
            </a:fld>
            <a:endParaRPr kumimoji="1" lang="ja-JP" altLang="en-US"/>
          </a:p>
        </p:txBody>
      </p:sp>
    </p:spTree>
    <p:extLst>
      <p:ext uri="{BB962C8B-B14F-4D97-AF65-F5344CB8AC3E}">
        <p14:creationId xmlns:p14="http://schemas.microsoft.com/office/powerpoint/2010/main" val="94145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16</a:t>
            </a:fld>
            <a:endParaRPr kumimoji="1" lang="ja-JP" altLang="en-US"/>
          </a:p>
        </p:txBody>
      </p:sp>
    </p:spTree>
    <p:extLst>
      <p:ext uri="{BB962C8B-B14F-4D97-AF65-F5344CB8AC3E}">
        <p14:creationId xmlns:p14="http://schemas.microsoft.com/office/powerpoint/2010/main" val="359471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17</a:t>
            </a:fld>
            <a:endParaRPr kumimoji="1" lang="ja-JP" altLang="en-US"/>
          </a:p>
        </p:txBody>
      </p:sp>
    </p:spTree>
    <p:extLst>
      <p:ext uri="{BB962C8B-B14F-4D97-AF65-F5344CB8AC3E}">
        <p14:creationId xmlns:p14="http://schemas.microsoft.com/office/powerpoint/2010/main" val="772292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18</a:t>
            </a:fld>
            <a:endParaRPr kumimoji="1" lang="ja-JP" altLang="en-US"/>
          </a:p>
        </p:txBody>
      </p:sp>
    </p:spTree>
    <p:extLst>
      <p:ext uri="{BB962C8B-B14F-4D97-AF65-F5344CB8AC3E}">
        <p14:creationId xmlns:p14="http://schemas.microsoft.com/office/powerpoint/2010/main" val="1292232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19</a:t>
            </a:fld>
            <a:endParaRPr kumimoji="1" lang="ja-JP" altLang="en-US"/>
          </a:p>
        </p:txBody>
      </p:sp>
    </p:spTree>
    <p:extLst>
      <p:ext uri="{BB962C8B-B14F-4D97-AF65-F5344CB8AC3E}">
        <p14:creationId xmlns:p14="http://schemas.microsoft.com/office/powerpoint/2010/main" val="3533564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20</a:t>
            </a:fld>
            <a:endParaRPr kumimoji="1" lang="ja-JP" altLang="en-US"/>
          </a:p>
        </p:txBody>
      </p:sp>
    </p:spTree>
    <p:extLst>
      <p:ext uri="{BB962C8B-B14F-4D97-AF65-F5344CB8AC3E}">
        <p14:creationId xmlns:p14="http://schemas.microsoft.com/office/powerpoint/2010/main" val="31357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3</a:t>
            </a:fld>
            <a:endParaRPr kumimoji="1" lang="ja-JP" altLang="en-US"/>
          </a:p>
        </p:txBody>
      </p:sp>
    </p:spTree>
    <p:extLst>
      <p:ext uri="{BB962C8B-B14F-4D97-AF65-F5344CB8AC3E}">
        <p14:creationId xmlns:p14="http://schemas.microsoft.com/office/powerpoint/2010/main" val="2331279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21</a:t>
            </a:fld>
            <a:endParaRPr kumimoji="1" lang="ja-JP" altLang="en-US"/>
          </a:p>
        </p:txBody>
      </p:sp>
    </p:spTree>
    <p:extLst>
      <p:ext uri="{BB962C8B-B14F-4D97-AF65-F5344CB8AC3E}">
        <p14:creationId xmlns:p14="http://schemas.microsoft.com/office/powerpoint/2010/main" val="2185126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22</a:t>
            </a:fld>
            <a:endParaRPr kumimoji="1" lang="ja-JP" altLang="en-US"/>
          </a:p>
        </p:txBody>
      </p:sp>
    </p:spTree>
    <p:extLst>
      <p:ext uri="{BB962C8B-B14F-4D97-AF65-F5344CB8AC3E}">
        <p14:creationId xmlns:p14="http://schemas.microsoft.com/office/powerpoint/2010/main" val="92887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23</a:t>
            </a:fld>
            <a:endParaRPr kumimoji="1" lang="ja-JP" altLang="en-US"/>
          </a:p>
        </p:txBody>
      </p:sp>
    </p:spTree>
    <p:extLst>
      <p:ext uri="{BB962C8B-B14F-4D97-AF65-F5344CB8AC3E}">
        <p14:creationId xmlns:p14="http://schemas.microsoft.com/office/powerpoint/2010/main" val="2368427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24</a:t>
            </a:fld>
            <a:endParaRPr kumimoji="1" lang="ja-JP" altLang="en-US"/>
          </a:p>
        </p:txBody>
      </p:sp>
    </p:spTree>
    <p:extLst>
      <p:ext uri="{BB962C8B-B14F-4D97-AF65-F5344CB8AC3E}">
        <p14:creationId xmlns:p14="http://schemas.microsoft.com/office/powerpoint/2010/main" val="493612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25</a:t>
            </a:fld>
            <a:endParaRPr kumimoji="1" lang="ja-JP" altLang="en-US"/>
          </a:p>
        </p:txBody>
      </p:sp>
    </p:spTree>
    <p:extLst>
      <p:ext uri="{BB962C8B-B14F-4D97-AF65-F5344CB8AC3E}">
        <p14:creationId xmlns:p14="http://schemas.microsoft.com/office/powerpoint/2010/main" val="2435180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26</a:t>
            </a:fld>
            <a:endParaRPr kumimoji="1" lang="ja-JP" altLang="en-US"/>
          </a:p>
        </p:txBody>
      </p:sp>
    </p:spTree>
    <p:extLst>
      <p:ext uri="{BB962C8B-B14F-4D97-AF65-F5344CB8AC3E}">
        <p14:creationId xmlns:p14="http://schemas.microsoft.com/office/powerpoint/2010/main" val="2820253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27</a:t>
            </a:fld>
            <a:endParaRPr kumimoji="1" lang="ja-JP" altLang="en-US"/>
          </a:p>
        </p:txBody>
      </p:sp>
    </p:spTree>
    <p:extLst>
      <p:ext uri="{BB962C8B-B14F-4D97-AF65-F5344CB8AC3E}">
        <p14:creationId xmlns:p14="http://schemas.microsoft.com/office/powerpoint/2010/main" val="1521685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28</a:t>
            </a:fld>
            <a:endParaRPr kumimoji="1" lang="ja-JP" altLang="en-US"/>
          </a:p>
        </p:txBody>
      </p:sp>
    </p:spTree>
    <p:extLst>
      <p:ext uri="{BB962C8B-B14F-4D97-AF65-F5344CB8AC3E}">
        <p14:creationId xmlns:p14="http://schemas.microsoft.com/office/powerpoint/2010/main" val="1887217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600"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29</a:t>
            </a:fld>
            <a:endParaRPr kumimoji="1" lang="ja-JP" altLang="en-US"/>
          </a:p>
        </p:txBody>
      </p:sp>
    </p:spTree>
    <p:extLst>
      <p:ext uri="{BB962C8B-B14F-4D97-AF65-F5344CB8AC3E}">
        <p14:creationId xmlns:p14="http://schemas.microsoft.com/office/powerpoint/2010/main" val="3783644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600"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30</a:t>
            </a:fld>
            <a:endParaRPr kumimoji="1" lang="ja-JP" altLang="en-US"/>
          </a:p>
        </p:txBody>
      </p:sp>
    </p:spTree>
    <p:extLst>
      <p:ext uri="{BB962C8B-B14F-4D97-AF65-F5344CB8AC3E}">
        <p14:creationId xmlns:p14="http://schemas.microsoft.com/office/powerpoint/2010/main" val="347961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4</a:t>
            </a:fld>
            <a:endParaRPr kumimoji="1" lang="ja-JP" altLang="en-US"/>
          </a:p>
        </p:txBody>
      </p:sp>
    </p:spTree>
    <p:extLst>
      <p:ext uri="{BB962C8B-B14F-4D97-AF65-F5344CB8AC3E}">
        <p14:creationId xmlns:p14="http://schemas.microsoft.com/office/powerpoint/2010/main" val="195217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31</a:t>
            </a:fld>
            <a:endParaRPr kumimoji="1" lang="ja-JP" altLang="en-US"/>
          </a:p>
        </p:txBody>
      </p:sp>
    </p:spTree>
    <p:extLst>
      <p:ext uri="{BB962C8B-B14F-4D97-AF65-F5344CB8AC3E}">
        <p14:creationId xmlns:p14="http://schemas.microsoft.com/office/powerpoint/2010/main" val="4145183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33</a:t>
            </a:fld>
            <a:endParaRPr kumimoji="1" lang="ja-JP" altLang="en-US"/>
          </a:p>
        </p:txBody>
      </p:sp>
    </p:spTree>
    <p:extLst>
      <p:ext uri="{BB962C8B-B14F-4D97-AF65-F5344CB8AC3E}">
        <p14:creationId xmlns:p14="http://schemas.microsoft.com/office/powerpoint/2010/main" val="4182541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34</a:t>
            </a:fld>
            <a:endParaRPr kumimoji="1" lang="ja-JP" altLang="en-US"/>
          </a:p>
        </p:txBody>
      </p:sp>
    </p:spTree>
    <p:extLst>
      <p:ext uri="{BB962C8B-B14F-4D97-AF65-F5344CB8AC3E}">
        <p14:creationId xmlns:p14="http://schemas.microsoft.com/office/powerpoint/2010/main" val="557997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35</a:t>
            </a:fld>
            <a:endParaRPr kumimoji="1" lang="ja-JP" altLang="en-US"/>
          </a:p>
        </p:txBody>
      </p:sp>
    </p:spTree>
    <p:extLst>
      <p:ext uri="{BB962C8B-B14F-4D97-AF65-F5344CB8AC3E}">
        <p14:creationId xmlns:p14="http://schemas.microsoft.com/office/powerpoint/2010/main" val="423611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5</a:t>
            </a:fld>
            <a:endParaRPr kumimoji="1" lang="ja-JP" altLang="en-US"/>
          </a:p>
        </p:txBody>
      </p:sp>
    </p:spTree>
    <p:extLst>
      <p:ext uri="{BB962C8B-B14F-4D97-AF65-F5344CB8AC3E}">
        <p14:creationId xmlns:p14="http://schemas.microsoft.com/office/powerpoint/2010/main" val="318759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6</a:t>
            </a:fld>
            <a:endParaRPr kumimoji="1" lang="ja-JP" altLang="en-US"/>
          </a:p>
        </p:txBody>
      </p:sp>
    </p:spTree>
    <p:extLst>
      <p:ext uri="{BB962C8B-B14F-4D97-AF65-F5344CB8AC3E}">
        <p14:creationId xmlns:p14="http://schemas.microsoft.com/office/powerpoint/2010/main" val="215438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7</a:t>
            </a:fld>
            <a:endParaRPr kumimoji="1" lang="ja-JP" altLang="en-US"/>
          </a:p>
        </p:txBody>
      </p:sp>
    </p:spTree>
    <p:extLst>
      <p:ext uri="{BB962C8B-B14F-4D97-AF65-F5344CB8AC3E}">
        <p14:creationId xmlns:p14="http://schemas.microsoft.com/office/powerpoint/2010/main" val="169032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8</a:t>
            </a:fld>
            <a:endParaRPr kumimoji="1" lang="ja-JP" altLang="en-US"/>
          </a:p>
        </p:txBody>
      </p:sp>
    </p:spTree>
    <p:extLst>
      <p:ext uri="{BB962C8B-B14F-4D97-AF65-F5344CB8AC3E}">
        <p14:creationId xmlns:p14="http://schemas.microsoft.com/office/powerpoint/2010/main" val="364365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9</a:t>
            </a:fld>
            <a:endParaRPr kumimoji="1" lang="ja-JP" altLang="en-US"/>
          </a:p>
        </p:txBody>
      </p:sp>
    </p:spTree>
    <p:extLst>
      <p:ext uri="{BB962C8B-B14F-4D97-AF65-F5344CB8AC3E}">
        <p14:creationId xmlns:p14="http://schemas.microsoft.com/office/powerpoint/2010/main" val="15753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10</a:t>
            </a:fld>
            <a:endParaRPr kumimoji="1" lang="ja-JP" altLang="en-US"/>
          </a:p>
        </p:txBody>
      </p:sp>
    </p:spTree>
    <p:extLst>
      <p:ext uri="{BB962C8B-B14F-4D97-AF65-F5344CB8AC3E}">
        <p14:creationId xmlns:p14="http://schemas.microsoft.com/office/powerpoint/2010/main" val="165526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457088" indent="0" algn="ctr">
              <a:buNone/>
              <a:defRPr>
                <a:solidFill>
                  <a:schemeClr val="tx1">
                    <a:tint val="75000"/>
                  </a:schemeClr>
                </a:solidFill>
              </a:defRPr>
            </a:lvl2pPr>
            <a:lvl3pPr marL="914177" indent="0" algn="ctr">
              <a:buNone/>
              <a:defRPr>
                <a:solidFill>
                  <a:schemeClr val="tx1">
                    <a:tint val="75000"/>
                  </a:schemeClr>
                </a:solidFill>
              </a:defRPr>
            </a:lvl3pPr>
            <a:lvl4pPr marL="1371266" indent="0" algn="ctr">
              <a:buNone/>
              <a:defRPr>
                <a:solidFill>
                  <a:schemeClr val="tx1">
                    <a:tint val="75000"/>
                  </a:schemeClr>
                </a:solidFill>
              </a:defRPr>
            </a:lvl4pPr>
            <a:lvl5pPr marL="1828355" indent="0" algn="ctr">
              <a:buNone/>
              <a:defRPr>
                <a:solidFill>
                  <a:schemeClr val="tx1">
                    <a:tint val="75000"/>
                  </a:schemeClr>
                </a:solidFill>
              </a:defRPr>
            </a:lvl5pPr>
            <a:lvl6pPr marL="2285444" indent="0" algn="ctr">
              <a:buNone/>
              <a:defRPr>
                <a:solidFill>
                  <a:schemeClr val="tx1">
                    <a:tint val="75000"/>
                  </a:schemeClr>
                </a:solidFill>
              </a:defRPr>
            </a:lvl6pPr>
            <a:lvl7pPr marL="2742531" indent="0" algn="ctr">
              <a:buNone/>
              <a:defRPr>
                <a:solidFill>
                  <a:schemeClr val="tx1">
                    <a:tint val="75000"/>
                  </a:schemeClr>
                </a:solidFill>
              </a:defRPr>
            </a:lvl7pPr>
            <a:lvl8pPr marL="3199621" indent="0" algn="ctr">
              <a:buNone/>
              <a:defRPr>
                <a:solidFill>
                  <a:schemeClr val="tx1">
                    <a:tint val="75000"/>
                  </a:schemeClr>
                </a:solidFill>
              </a:defRPr>
            </a:lvl8pPr>
            <a:lvl9pPr marL="365670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E79AE7-AFE7-49E7-99F3-FFE05760B709}" type="datetime1">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38144" y="6356353"/>
            <a:ext cx="2311400" cy="365125"/>
          </a:xfrm>
        </p:spPr>
        <p:txBody>
          <a:bodyPr/>
          <a:lstStyle/>
          <a:p>
            <a:fld id="{6E5DE390-0CB9-41F3-AFBC-609A6CE2A1FD}" type="slidenum">
              <a:rPr kumimoji="1" lang="ja-JP" altLang="en-US" smtClean="0"/>
              <a:t>‹#›</a:t>
            </a:fld>
            <a:endParaRPr kumimoji="1" lang="ja-JP" altLang="en-US" dirty="0"/>
          </a:p>
        </p:txBody>
      </p:sp>
    </p:spTree>
    <p:extLst>
      <p:ext uri="{BB962C8B-B14F-4D97-AF65-F5344CB8AC3E}">
        <p14:creationId xmlns:p14="http://schemas.microsoft.com/office/powerpoint/2010/main" val="312974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3F9C7E4-9AA1-4B00-B97E-F8583E1E72DB}" type="datetime1">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87888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1"/>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31F2B4-6C45-4048-B5E5-E91697EC8C4E}" type="datetime1">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252335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0C66B2-E55D-4C91-B4A3-3C924BD1C3B2}" type="datetime1">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75433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088" indent="0">
              <a:buNone/>
              <a:defRPr sz="1800">
                <a:solidFill>
                  <a:schemeClr val="tx1">
                    <a:tint val="75000"/>
                  </a:schemeClr>
                </a:solidFill>
              </a:defRPr>
            </a:lvl2pPr>
            <a:lvl3pPr marL="914177" indent="0">
              <a:buNone/>
              <a:defRPr sz="1600">
                <a:solidFill>
                  <a:schemeClr val="tx1">
                    <a:tint val="75000"/>
                  </a:schemeClr>
                </a:solidFill>
              </a:defRPr>
            </a:lvl3pPr>
            <a:lvl4pPr marL="1371266" indent="0">
              <a:buNone/>
              <a:defRPr sz="1400">
                <a:solidFill>
                  <a:schemeClr val="tx1">
                    <a:tint val="75000"/>
                  </a:schemeClr>
                </a:solidFill>
              </a:defRPr>
            </a:lvl4pPr>
            <a:lvl5pPr marL="1828355" indent="0">
              <a:buNone/>
              <a:defRPr sz="1400">
                <a:solidFill>
                  <a:schemeClr val="tx1">
                    <a:tint val="75000"/>
                  </a:schemeClr>
                </a:solidFill>
              </a:defRPr>
            </a:lvl5pPr>
            <a:lvl6pPr marL="2285444" indent="0">
              <a:buNone/>
              <a:defRPr sz="1400">
                <a:solidFill>
                  <a:schemeClr val="tx1">
                    <a:tint val="75000"/>
                  </a:schemeClr>
                </a:solidFill>
              </a:defRPr>
            </a:lvl6pPr>
            <a:lvl7pPr marL="2742531" indent="0">
              <a:buNone/>
              <a:defRPr sz="1400">
                <a:solidFill>
                  <a:schemeClr val="tx1">
                    <a:tint val="75000"/>
                  </a:schemeClr>
                </a:solidFill>
              </a:defRPr>
            </a:lvl7pPr>
            <a:lvl8pPr marL="3199621" indent="0">
              <a:buNone/>
              <a:defRPr sz="1400">
                <a:solidFill>
                  <a:schemeClr val="tx1">
                    <a:tint val="75000"/>
                  </a:schemeClr>
                </a:solidFill>
              </a:defRPr>
            </a:lvl8pPr>
            <a:lvl9pPr marL="3656709"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F58B79F-A03D-46DF-B66E-8FA2B1677E8F}" type="datetime1">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385801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F750C5C-1FAF-45AA-B5F7-8434C97BC17E}" type="datetime1">
              <a:rPr kumimoji="1" lang="ja-JP" altLang="en-US" smtClean="0"/>
              <a:t>2022/3/30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318170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088" indent="0">
              <a:buNone/>
              <a:defRPr sz="2000" b="1"/>
            </a:lvl2pPr>
            <a:lvl3pPr marL="914177" indent="0">
              <a:buNone/>
              <a:defRPr sz="1800" b="1"/>
            </a:lvl3pPr>
            <a:lvl4pPr marL="1371266" indent="0">
              <a:buNone/>
              <a:defRPr sz="1600" b="1"/>
            </a:lvl4pPr>
            <a:lvl5pPr marL="1828355" indent="0">
              <a:buNone/>
              <a:defRPr sz="1600" b="1"/>
            </a:lvl5pPr>
            <a:lvl6pPr marL="2285444" indent="0">
              <a:buNone/>
              <a:defRPr sz="1600" b="1"/>
            </a:lvl6pPr>
            <a:lvl7pPr marL="2742531" indent="0">
              <a:buNone/>
              <a:defRPr sz="1600" b="1"/>
            </a:lvl7pPr>
            <a:lvl8pPr marL="3199621" indent="0">
              <a:buNone/>
              <a:defRPr sz="1600" b="1"/>
            </a:lvl8pPr>
            <a:lvl9pPr marL="36567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088" indent="0">
              <a:buNone/>
              <a:defRPr sz="2000" b="1"/>
            </a:lvl2pPr>
            <a:lvl3pPr marL="914177" indent="0">
              <a:buNone/>
              <a:defRPr sz="1800" b="1"/>
            </a:lvl3pPr>
            <a:lvl4pPr marL="1371266" indent="0">
              <a:buNone/>
              <a:defRPr sz="1600" b="1"/>
            </a:lvl4pPr>
            <a:lvl5pPr marL="1828355" indent="0">
              <a:buNone/>
              <a:defRPr sz="1600" b="1"/>
            </a:lvl5pPr>
            <a:lvl6pPr marL="2285444" indent="0">
              <a:buNone/>
              <a:defRPr sz="1600" b="1"/>
            </a:lvl6pPr>
            <a:lvl7pPr marL="2742531" indent="0">
              <a:buNone/>
              <a:defRPr sz="1600" b="1"/>
            </a:lvl7pPr>
            <a:lvl8pPr marL="3199621" indent="0">
              <a:buNone/>
              <a:defRPr sz="1600" b="1"/>
            </a:lvl8pPr>
            <a:lvl9pPr marL="36567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34E5545-2EA7-40FE-BB7C-8CD58A3FB6A1}" type="datetime1">
              <a:rPr kumimoji="1" lang="ja-JP" altLang="en-US" smtClean="0"/>
              <a:t>2022/3/30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67841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7BB8600-B449-4CD7-8FD2-545A8DCECE5C}" type="datetime1">
              <a:rPr kumimoji="1" lang="ja-JP" altLang="en-US" smtClean="0"/>
              <a:t>2022/3/30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50282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468B82-BAE6-4B2A-976D-3BE1299F28DB}" type="datetime1">
              <a:rPr kumimoji="1" lang="ja-JP" altLang="en-US" smtClean="0"/>
              <a:t>2022/3/30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281174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3"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400"/>
            </a:lvl1pPr>
            <a:lvl2pPr marL="457088" indent="0">
              <a:buNone/>
              <a:defRPr sz="1200"/>
            </a:lvl2pPr>
            <a:lvl3pPr marL="914177" indent="0">
              <a:buNone/>
              <a:defRPr sz="1000"/>
            </a:lvl3pPr>
            <a:lvl4pPr marL="1371266" indent="0">
              <a:buNone/>
              <a:defRPr sz="900"/>
            </a:lvl4pPr>
            <a:lvl5pPr marL="1828355" indent="0">
              <a:buNone/>
              <a:defRPr sz="900"/>
            </a:lvl5pPr>
            <a:lvl6pPr marL="2285444" indent="0">
              <a:buNone/>
              <a:defRPr sz="900"/>
            </a:lvl6pPr>
            <a:lvl7pPr marL="2742531" indent="0">
              <a:buNone/>
              <a:defRPr sz="900"/>
            </a:lvl7pPr>
            <a:lvl8pPr marL="3199621" indent="0">
              <a:buNone/>
              <a:defRPr sz="900"/>
            </a:lvl8pPr>
            <a:lvl9pPr marL="365670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97AF96F-AAE4-40F3-833A-3D2232F05B63}" type="datetime1">
              <a:rPr kumimoji="1" lang="ja-JP" altLang="en-US" smtClean="0"/>
              <a:t>2022/3/30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231630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088" indent="0">
              <a:buNone/>
              <a:defRPr sz="2800"/>
            </a:lvl2pPr>
            <a:lvl3pPr marL="914177" indent="0">
              <a:buNone/>
              <a:defRPr sz="2400"/>
            </a:lvl3pPr>
            <a:lvl4pPr marL="1371266" indent="0">
              <a:buNone/>
              <a:defRPr sz="2000"/>
            </a:lvl4pPr>
            <a:lvl5pPr marL="1828355" indent="0">
              <a:buNone/>
              <a:defRPr sz="2000"/>
            </a:lvl5pPr>
            <a:lvl6pPr marL="2285444" indent="0">
              <a:buNone/>
              <a:defRPr sz="2000"/>
            </a:lvl6pPr>
            <a:lvl7pPr marL="2742531" indent="0">
              <a:buNone/>
              <a:defRPr sz="2000"/>
            </a:lvl7pPr>
            <a:lvl8pPr marL="3199621" indent="0">
              <a:buNone/>
              <a:defRPr sz="2000"/>
            </a:lvl8pPr>
            <a:lvl9pPr marL="3656709"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088" indent="0">
              <a:buNone/>
              <a:defRPr sz="1200"/>
            </a:lvl2pPr>
            <a:lvl3pPr marL="914177" indent="0">
              <a:buNone/>
              <a:defRPr sz="1000"/>
            </a:lvl3pPr>
            <a:lvl4pPr marL="1371266" indent="0">
              <a:buNone/>
              <a:defRPr sz="900"/>
            </a:lvl4pPr>
            <a:lvl5pPr marL="1828355" indent="0">
              <a:buNone/>
              <a:defRPr sz="900"/>
            </a:lvl5pPr>
            <a:lvl6pPr marL="2285444" indent="0">
              <a:buNone/>
              <a:defRPr sz="900"/>
            </a:lvl6pPr>
            <a:lvl7pPr marL="2742531" indent="0">
              <a:buNone/>
              <a:defRPr sz="900"/>
            </a:lvl7pPr>
            <a:lvl8pPr marL="3199621" indent="0">
              <a:buNone/>
              <a:defRPr sz="900"/>
            </a:lvl8pPr>
            <a:lvl9pPr marL="365670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2C4E45-185F-4E3A-8141-99664CD5DB58}" type="datetime1">
              <a:rPr kumimoji="1" lang="ja-JP" altLang="en-US" smtClean="0"/>
              <a:t>2022/3/30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5DE390-0CB9-41F3-AFBC-609A6CE2A1FD}" type="slidenum">
              <a:rPr kumimoji="1" lang="ja-JP" altLang="en-US" smtClean="0"/>
              <a:t>‹#›</a:t>
            </a:fld>
            <a:endParaRPr kumimoji="1" lang="ja-JP" altLang="en-US"/>
          </a:p>
        </p:txBody>
      </p:sp>
    </p:spTree>
    <p:extLst>
      <p:ext uri="{BB962C8B-B14F-4D97-AF65-F5344CB8AC3E}">
        <p14:creationId xmlns:p14="http://schemas.microsoft.com/office/powerpoint/2010/main" val="366560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9"/>
            <a:ext cx="8915400" cy="1143000"/>
          </a:xfrm>
          <a:prstGeom prst="rect">
            <a:avLst/>
          </a:prstGeom>
        </p:spPr>
        <p:txBody>
          <a:bodyPr vert="horz" lIns="91418" tIns="45709" rIns="91418" bIns="45709"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18" tIns="45709" rIns="91418" bIns="45709"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1" y="6356353"/>
            <a:ext cx="2311400" cy="365125"/>
          </a:xfrm>
          <a:prstGeom prst="rect">
            <a:avLst/>
          </a:prstGeom>
        </p:spPr>
        <p:txBody>
          <a:bodyPr vert="horz" lIns="91418" tIns="45709" rIns="91418" bIns="45709" rtlCol="0" anchor="ctr"/>
          <a:lstStyle>
            <a:lvl1pPr algn="l">
              <a:defRPr sz="1200">
                <a:solidFill>
                  <a:schemeClr val="tx1">
                    <a:tint val="75000"/>
                  </a:schemeClr>
                </a:solidFill>
              </a:defRPr>
            </a:lvl1pPr>
          </a:lstStyle>
          <a:p>
            <a:fld id="{13470069-2CAD-4B05-8DA3-5C724E841406}" type="datetime1">
              <a:rPr kumimoji="1" lang="ja-JP" altLang="en-US" smtClean="0"/>
              <a:t>2022/3/30</a:t>
            </a:fld>
            <a:endParaRPr kumimoji="1" lang="ja-JP" altLang="en-US"/>
          </a:p>
        </p:txBody>
      </p:sp>
      <p:sp>
        <p:nvSpPr>
          <p:cNvPr id="5" name="フッター プレースホルダー 4"/>
          <p:cNvSpPr>
            <a:spLocks noGrp="1"/>
          </p:cNvSpPr>
          <p:nvPr>
            <p:ph type="ftr" sz="quarter" idx="3"/>
          </p:nvPr>
        </p:nvSpPr>
        <p:spPr>
          <a:xfrm>
            <a:off x="3384551" y="6356353"/>
            <a:ext cx="3136900" cy="365125"/>
          </a:xfrm>
          <a:prstGeom prst="rect">
            <a:avLst/>
          </a:prstGeom>
        </p:spPr>
        <p:txBody>
          <a:bodyPr vert="horz" lIns="91418" tIns="45709" rIns="91418" bIns="45709"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466136" y="6356353"/>
            <a:ext cx="2311400" cy="365125"/>
          </a:xfrm>
          <a:prstGeom prst="rect">
            <a:avLst/>
          </a:prstGeom>
        </p:spPr>
        <p:txBody>
          <a:bodyPr vert="horz" lIns="91418" tIns="45709" rIns="91418" bIns="45709"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6E5DE390-0CB9-41F3-AFBC-609A6CE2A1FD}" type="slidenum">
              <a:rPr lang="ja-JP" altLang="en-US" smtClean="0"/>
              <a:pPr/>
              <a:t>‹#›</a:t>
            </a:fld>
            <a:endParaRPr lang="ja-JP" altLang="en-US" dirty="0"/>
          </a:p>
        </p:txBody>
      </p:sp>
    </p:spTree>
    <p:extLst>
      <p:ext uri="{BB962C8B-B14F-4D97-AF65-F5344CB8AC3E}">
        <p14:creationId xmlns:p14="http://schemas.microsoft.com/office/powerpoint/2010/main" val="2277117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177" rtl="0" eaLnBrk="1" latinLnBrk="0" hangingPunct="1">
        <a:spcBef>
          <a:spcPct val="0"/>
        </a:spcBef>
        <a:buNone/>
        <a:defRPr kumimoji="1" sz="4400" kern="1200">
          <a:solidFill>
            <a:schemeClr val="tx1"/>
          </a:solidFill>
          <a:latin typeface="+mj-lt"/>
          <a:ea typeface="+mj-ea"/>
          <a:cs typeface="+mj-cs"/>
        </a:defRPr>
      </a:lvl1pPr>
    </p:titleStyle>
    <p:bodyStyle>
      <a:lvl1pPr marL="342816" indent="-342816" algn="l" defTabSz="914177"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769" indent="-285681" algn="l" defTabSz="91417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722" indent="-228545" algn="l" defTabSz="914177"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810" indent="-228545" algn="l" defTabSz="9141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899" indent="-228545" algn="l" defTabSz="9141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989" indent="-228545" algn="l" defTabSz="9141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076" indent="-228545" algn="l" defTabSz="9141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165" indent="-228545" algn="l" defTabSz="9141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254" indent="-228545" algn="l" defTabSz="9141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177" rtl="0" eaLnBrk="1" latinLnBrk="0" hangingPunct="1">
        <a:defRPr kumimoji="1" sz="1800" kern="1200">
          <a:solidFill>
            <a:schemeClr val="tx1"/>
          </a:solidFill>
          <a:latin typeface="+mn-lt"/>
          <a:ea typeface="+mn-ea"/>
          <a:cs typeface="+mn-cs"/>
        </a:defRPr>
      </a:lvl1pPr>
      <a:lvl2pPr marL="457088" algn="l" defTabSz="914177" rtl="0" eaLnBrk="1" latinLnBrk="0" hangingPunct="1">
        <a:defRPr kumimoji="1" sz="1800" kern="1200">
          <a:solidFill>
            <a:schemeClr val="tx1"/>
          </a:solidFill>
          <a:latin typeface="+mn-lt"/>
          <a:ea typeface="+mn-ea"/>
          <a:cs typeface="+mn-cs"/>
        </a:defRPr>
      </a:lvl2pPr>
      <a:lvl3pPr marL="914177" algn="l" defTabSz="914177" rtl="0" eaLnBrk="1" latinLnBrk="0" hangingPunct="1">
        <a:defRPr kumimoji="1" sz="1800" kern="1200">
          <a:solidFill>
            <a:schemeClr val="tx1"/>
          </a:solidFill>
          <a:latin typeface="+mn-lt"/>
          <a:ea typeface="+mn-ea"/>
          <a:cs typeface="+mn-cs"/>
        </a:defRPr>
      </a:lvl3pPr>
      <a:lvl4pPr marL="1371266" algn="l" defTabSz="914177" rtl="0" eaLnBrk="1" latinLnBrk="0" hangingPunct="1">
        <a:defRPr kumimoji="1" sz="1800" kern="1200">
          <a:solidFill>
            <a:schemeClr val="tx1"/>
          </a:solidFill>
          <a:latin typeface="+mn-lt"/>
          <a:ea typeface="+mn-ea"/>
          <a:cs typeface="+mn-cs"/>
        </a:defRPr>
      </a:lvl4pPr>
      <a:lvl5pPr marL="1828355" algn="l" defTabSz="914177" rtl="0" eaLnBrk="1" latinLnBrk="0" hangingPunct="1">
        <a:defRPr kumimoji="1" sz="1800" kern="1200">
          <a:solidFill>
            <a:schemeClr val="tx1"/>
          </a:solidFill>
          <a:latin typeface="+mn-lt"/>
          <a:ea typeface="+mn-ea"/>
          <a:cs typeface="+mn-cs"/>
        </a:defRPr>
      </a:lvl5pPr>
      <a:lvl6pPr marL="2285444" algn="l" defTabSz="914177" rtl="0" eaLnBrk="1" latinLnBrk="0" hangingPunct="1">
        <a:defRPr kumimoji="1" sz="1800" kern="1200">
          <a:solidFill>
            <a:schemeClr val="tx1"/>
          </a:solidFill>
          <a:latin typeface="+mn-lt"/>
          <a:ea typeface="+mn-ea"/>
          <a:cs typeface="+mn-cs"/>
        </a:defRPr>
      </a:lvl6pPr>
      <a:lvl7pPr marL="2742531" algn="l" defTabSz="914177" rtl="0" eaLnBrk="1" latinLnBrk="0" hangingPunct="1">
        <a:defRPr kumimoji="1" sz="1800" kern="1200">
          <a:solidFill>
            <a:schemeClr val="tx1"/>
          </a:solidFill>
          <a:latin typeface="+mn-lt"/>
          <a:ea typeface="+mn-ea"/>
          <a:cs typeface="+mn-cs"/>
        </a:defRPr>
      </a:lvl7pPr>
      <a:lvl8pPr marL="3199621" algn="l" defTabSz="914177" rtl="0" eaLnBrk="1" latinLnBrk="0" hangingPunct="1">
        <a:defRPr kumimoji="1" sz="1800" kern="1200">
          <a:solidFill>
            <a:schemeClr val="tx1"/>
          </a:solidFill>
          <a:latin typeface="+mn-lt"/>
          <a:ea typeface="+mn-ea"/>
          <a:cs typeface="+mn-cs"/>
        </a:defRPr>
      </a:lvl8pPr>
      <a:lvl9pPr marL="3656709" algn="l" defTabSz="9141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6.png"/><Relationship Id="rId4" Type="http://schemas.openxmlformats.org/officeDocument/2006/relationships/image" Target="../media/image31.jpeg"/><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04528" y="2204864"/>
            <a:ext cx="8746554" cy="1470025"/>
          </a:xfrm>
          <a:solidFill>
            <a:srgbClr val="0070C0"/>
          </a:solidFill>
        </p:spPr>
        <p:txBody>
          <a:bodyPr>
            <a:normAutofit/>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大阪府のデジタル改革の実現に向けた</a:t>
            </a:r>
            <a:r>
              <a:rPr lang="en-US" altLang="ja-JP"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
            </a:r>
            <a:br>
              <a:rPr lang="en-US" altLang="ja-JP"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b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中期</a:t>
            </a:r>
            <a:r>
              <a:rPr lang="ja-JP" altLang="en-US" sz="3200" b="1" dirty="0" smtClean="0">
                <a:solidFill>
                  <a:schemeClr val="bg1"/>
                </a:solidFill>
                <a:latin typeface="BIZ UDPゴシック" panose="020B0400000000000000" pitchFamily="50" charset="-128"/>
                <a:ea typeface="BIZ UDPゴシック" panose="020B0400000000000000" pitchFamily="50" charset="-128"/>
                <a:cs typeface="Meiryo UI" pitchFamily="50" charset="-128"/>
              </a:rPr>
              <a:t>計画</a:t>
            </a:r>
            <a:endParaRPr kumimoji="1" lang="ja-JP" altLang="en-US" sz="3200" dirty="0">
              <a:solidFill>
                <a:schemeClr val="bg1"/>
              </a:solidFill>
              <a:latin typeface="BIZ UDPゴシック" panose="020B0400000000000000" pitchFamily="50" charset="-128"/>
              <a:ea typeface="BIZ UDPゴシック" panose="020B0400000000000000" pitchFamily="50" charset="-128"/>
            </a:endParaRPr>
          </a:p>
        </p:txBody>
      </p:sp>
      <p:sp>
        <p:nvSpPr>
          <p:cNvPr id="5" name="タイトル 1"/>
          <p:cNvSpPr txBox="1">
            <a:spLocks/>
          </p:cNvSpPr>
          <p:nvPr/>
        </p:nvSpPr>
        <p:spPr>
          <a:xfrm>
            <a:off x="1640632" y="4941168"/>
            <a:ext cx="6768752" cy="1167898"/>
          </a:xfrm>
          <a:prstGeom prst="rect">
            <a:avLst/>
          </a:prstGeom>
          <a:noFill/>
        </p:spPr>
        <p:txBody>
          <a:bodyPr vert="horz" lIns="91418" tIns="45709" rIns="91418" bIns="45709" rtlCol="0" anchor="ctr">
            <a:normAutofit/>
          </a:bodyPr>
          <a:lstStyle>
            <a:lvl1pPr algn="ctr" defTabSz="914177" rtl="0" eaLnBrk="1" latinLnBrk="0" hangingPunct="1">
              <a:spcBef>
                <a:spcPct val="0"/>
              </a:spcBef>
              <a:buNone/>
              <a:defRPr kumimoji="1" sz="4400" kern="1200">
                <a:solidFill>
                  <a:schemeClr val="tx1"/>
                </a:solidFill>
                <a:latin typeface="+mj-lt"/>
                <a:ea typeface="+mj-ea"/>
                <a:cs typeface="+mj-cs"/>
              </a:defRPr>
            </a:lvl1pPr>
          </a:lstStyle>
          <a:p>
            <a:r>
              <a:rPr lang="en-US" altLang="ja-JP" sz="2400" b="1" dirty="0" smtClean="0">
                <a:latin typeface="BIZ UDPゴシック" panose="020B0400000000000000" pitchFamily="50" charset="-128"/>
                <a:ea typeface="BIZ UDPゴシック" panose="020B0400000000000000" pitchFamily="50" charset="-128"/>
                <a:cs typeface="Meiryo UI" pitchFamily="50" charset="-128"/>
              </a:rPr>
              <a:t>2022</a:t>
            </a:r>
            <a:r>
              <a:rPr lang="ja-JP" altLang="en-US" sz="2400" b="1" dirty="0" smtClean="0">
                <a:latin typeface="BIZ UDPゴシック" panose="020B0400000000000000" pitchFamily="50" charset="-128"/>
                <a:ea typeface="BIZ UDPゴシック" panose="020B0400000000000000" pitchFamily="50" charset="-128"/>
                <a:cs typeface="Meiryo UI" pitchFamily="50" charset="-128"/>
              </a:rPr>
              <a:t>年３月</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r>
              <a:rPr lang="ja-JP" altLang="en-US" sz="2400" b="1" dirty="0">
                <a:latin typeface="BIZ UDPゴシック" panose="020B0400000000000000" pitchFamily="50" charset="-128"/>
                <a:ea typeface="BIZ UDPゴシック" panose="020B0400000000000000" pitchFamily="50" charset="-128"/>
                <a:cs typeface="Meiryo UI" pitchFamily="50" charset="-128"/>
              </a:rPr>
              <a:t>大阪府スマートシティ戦略部</a:t>
            </a:r>
            <a:endParaRPr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29534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２．府庁</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情報システムの適正化</a:t>
            </a: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475200"/>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現状・課題　②システムの運用体制</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8" name="テキスト ボックス 27">
            <a:extLst>
              <a:ext uri="{FF2B5EF4-FFF2-40B4-BE49-F238E27FC236}">
                <a16:creationId xmlns:a16="http://schemas.microsoft.com/office/drawing/2014/main" id="{ABBFDCA3-09BA-4070-A1EA-83968A2741E1}"/>
              </a:ext>
            </a:extLst>
          </p:cNvPr>
          <p:cNvSpPr txBox="1"/>
          <p:nvPr/>
        </p:nvSpPr>
        <p:spPr>
          <a:xfrm>
            <a:off x="124726" y="764705"/>
            <a:ext cx="9630712" cy="323842"/>
          </a:xfrm>
          <a:prstGeom prst="rect">
            <a:avLst/>
          </a:prstGeom>
          <a:noFill/>
          <a:ln>
            <a:noFill/>
          </a:ln>
        </p:spPr>
        <p:txBody>
          <a:bodyPr wrap="square" rtlCol="0">
            <a:noAutofit/>
          </a:bodyPr>
          <a:lstStyle/>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25999" y="763200"/>
            <a:ext cx="9709639" cy="2246769"/>
          </a:xfrm>
          <a:prstGeom prst="rect">
            <a:avLst/>
          </a:prstGeom>
          <a:noFill/>
          <a:ln>
            <a:noFill/>
          </a:ln>
        </p:spPr>
        <p:txBody>
          <a:bodyPr wrap="square" rtlCol="0">
            <a:spAutoFit/>
          </a:bodyPr>
          <a:lstStyle/>
          <a:p>
            <a:pPr marL="85725" indent="-85725"/>
            <a:r>
              <a:rPr kumimoji="1" lang="ja-JP" altLang="en-US" sz="1400" b="1" dirty="0">
                <a:latin typeface="Meiryo UI" panose="020B0604030504040204" pitchFamily="50" charset="-128"/>
                <a:ea typeface="Meiryo UI" panose="020B0604030504040204" pitchFamily="50" charset="-128"/>
              </a:rPr>
              <a:t>大規模システム</a:t>
            </a:r>
            <a:endParaRPr kumimoji="1" lang="en-US" altLang="ja-JP" sz="1400" dirty="0">
              <a:latin typeface="Meiryo UI" panose="020B0604030504040204" pitchFamily="50" charset="-128"/>
              <a:ea typeface="Meiryo UI" panose="020B0604030504040204" pitchFamily="50" charset="-128"/>
            </a:endParaRPr>
          </a:p>
          <a:p>
            <a:pPr marL="630238" indent="-630238"/>
            <a:r>
              <a:rPr lang="ja-JP" altLang="en-US" sz="1400" dirty="0">
                <a:latin typeface="Meiryo UI" panose="020B0604030504040204" pitchFamily="50" charset="-128"/>
                <a:ea typeface="Meiryo UI" panose="020B0604030504040204" pitchFamily="50" charset="-128"/>
              </a:rPr>
              <a:t>　現状：</a:t>
            </a:r>
            <a:r>
              <a:rPr kumimoji="1" lang="ja-JP" altLang="en-US" sz="1400" dirty="0">
                <a:latin typeface="Meiryo UI" panose="020B0604030504040204" pitchFamily="50" charset="-128"/>
                <a:ea typeface="Meiryo UI" panose="020B0604030504040204" pitchFamily="50" charset="-128"/>
              </a:rPr>
              <a:t>情報系職員</a:t>
            </a:r>
            <a:r>
              <a:rPr kumimoji="1" lang="en-US" altLang="ja-JP" sz="11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（１～５名程度）と制度を担当する職員が同グループに配属、システム面、制度面で協調しながら運用。</a:t>
            </a:r>
            <a:r>
              <a:rPr kumimoji="1" lang="en-US" altLang="ja-JP" sz="1400" dirty="0">
                <a:latin typeface="Meiryo UI" panose="020B0604030504040204" pitchFamily="50" charset="-128"/>
                <a:ea typeface="Meiryo UI" panose="020B0604030504040204" pitchFamily="50" charset="-128"/>
              </a:rPr>
              <a:t/>
            </a:r>
            <a:br>
              <a:rPr kumimoji="1"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コールセンター・ヘルプデスクを事業者に委託しているケースあり。</a:t>
            </a:r>
            <a:endParaRPr lang="en-US" altLang="ja-JP" sz="1400" dirty="0">
              <a:latin typeface="Meiryo UI" panose="020B0604030504040204" pitchFamily="50" charset="-128"/>
              <a:ea typeface="Meiryo UI" panose="020B0604030504040204" pitchFamily="50" charset="-128"/>
            </a:endParaRPr>
          </a:p>
          <a:p>
            <a:pPr marL="630238" indent="-630238"/>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課題：システムが複雑であることに加えて、頻繁に制度改正があるため、専門知識やノウハウを蓄積しながら一定対応しているが、特定ベンダーに依存しない新たな技術の適用や中長期的な視点でシステムの最適化を検討する体制としては不十分。</a:t>
            </a:r>
            <a:endParaRPr kumimoji="1" lang="en-US" altLang="ja-JP" sz="1400" dirty="0">
              <a:latin typeface="Meiryo UI" panose="020B0604030504040204" pitchFamily="50" charset="-128"/>
              <a:ea typeface="Meiryo UI" panose="020B0604030504040204" pitchFamily="50" charset="-128"/>
            </a:endParaRPr>
          </a:p>
          <a:p>
            <a:pPr marL="630000" indent="-630000"/>
            <a:endParaRPr kumimoji="1" lang="en-US" altLang="ja-JP" sz="1400" dirty="0">
              <a:latin typeface="Meiryo UI" panose="020B0604030504040204" pitchFamily="50" charset="-128"/>
              <a:ea typeface="Meiryo UI" panose="020B0604030504040204" pitchFamily="50" charset="-128"/>
            </a:endParaRPr>
          </a:p>
          <a:p>
            <a:pPr marL="85725" indent="-85725"/>
            <a:r>
              <a:rPr kumimoji="1" lang="ja-JP" altLang="en-US" sz="1400" b="1" dirty="0">
                <a:latin typeface="Meiryo UI" panose="020B0604030504040204" pitchFamily="50" charset="-128"/>
                <a:ea typeface="Meiryo UI" panose="020B0604030504040204" pitchFamily="50" charset="-128"/>
              </a:rPr>
              <a:t>小規模システム</a:t>
            </a:r>
            <a:endParaRPr kumimoji="1" lang="en-US" altLang="ja-JP" sz="1400" dirty="0">
              <a:latin typeface="Meiryo UI" panose="020B0604030504040204" pitchFamily="50" charset="-128"/>
              <a:ea typeface="Meiryo UI" panose="020B0604030504040204" pitchFamily="50" charset="-128"/>
            </a:endParaRPr>
          </a:p>
          <a:p>
            <a:pPr marL="85725" indent="-85725"/>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現状：制度を担当する一般職員がシステムの運用も兼任。</a:t>
            </a:r>
            <a:endParaRPr kumimoji="1" lang="en-US" altLang="ja-JP" sz="1400" dirty="0">
              <a:latin typeface="Meiryo UI" panose="020B0604030504040204" pitchFamily="50" charset="-128"/>
              <a:ea typeface="Meiryo UI" panose="020B0604030504040204" pitchFamily="50" charset="-128"/>
            </a:endParaRPr>
          </a:p>
          <a:p>
            <a:pPr marL="630238" indent="-630238"/>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課題：専門用語の意味や業務</a:t>
            </a:r>
            <a:r>
              <a:rPr lang="ja-JP" altLang="en-US" sz="1400" dirty="0">
                <a:latin typeface="Meiryo UI" panose="020B0604030504040204" pitchFamily="50" charset="-128"/>
                <a:ea typeface="Meiryo UI" panose="020B0604030504040204" pitchFamily="50" charset="-128"/>
              </a:rPr>
              <a:t>システム</a:t>
            </a:r>
            <a:r>
              <a:rPr kumimoji="1" lang="ja-JP" altLang="en-US" sz="1400" dirty="0">
                <a:latin typeface="Meiryo UI" panose="020B0604030504040204" pitchFamily="50" charset="-128"/>
                <a:ea typeface="Meiryo UI" panose="020B0604030504040204" pitchFamily="50" charset="-128"/>
              </a:rPr>
              <a:t>フロー図など技術的な部分を理解できないこともあり、障害対応やシステムの更新時期における予算要求、発注（仕様や運用面の見直し）について苦労している。</a:t>
            </a:r>
            <a:endParaRPr kumimoji="1" lang="en-US" altLang="ja-JP" sz="14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302609" y="1878940"/>
            <a:ext cx="7402919" cy="253916"/>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情報系職員</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行政職職員のうち情報システムの知識や経験を活かして採用された職員で、主に情報システムを所管する業務に従事</a:t>
            </a:r>
            <a:endParaRPr kumimoji="1" lang="en-US" altLang="ja-JP" sz="105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88504" y="2995935"/>
            <a:ext cx="463598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システムの運用体制（例）</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60512" y="6146720"/>
            <a:ext cx="7128792" cy="738664"/>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）総務事務システムに関わる職員はこれ以外に制度を所管する所属等にも配属</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その他補足</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・職員数は所管グループにおいて主に当該システムに携わる人数（</a:t>
            </a:r>
            <a:r>
              <a:rPr lang="en-US" altLang="ja-JP" sz="1050" dirty="0">
                <a:latin typeface="Meiryo UI" panose="020B0604030504040204" pitchFamily="50" charset="-128"/>
                <a:ea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月時点）</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・税務情報システムは税周辺システムを含む</a:t>
            </a:r>
            <a:endParaRPr lang="en-US" altLang="ja-JP" sz="1050"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624266066"/>
              </p:ext>
            </p:extLst>
          </p:nvPr>
        </p:nvGraphicFramePr>
        <p:xfrm>
          <a:off x="710666" y="3283967"/>
          <a:ext cx="8274782" cy="2878172"/>
        </p:xfrm>
        <a:graphic>
          <a:graphicData uri="http://schemas.openxmlformats.org/drawingml/2006/table">
            <a:tbl>
              <a:tblPr firstRow="1" bandRow="1">
                <a:tableStyleId>{5C22544A-7EE6-4342-B048-85BDC9FD1C3A}</a:tableStyleId>
              </a:tblPr>
              <a:tblGrid>
                <a:gridCol w="2874182">
                  <a:extLst>
                    <a:ext uri="{9D8B030D-6E8A-4147-A177-3AD203B41FA5}">
                      <a16:colId xmlns:a16="http://schemas.microsoft.com/office/drawing/2014/main" val="1822287716"/>
                    </a:ext>
                  </a:extLst>
                </a:gridCol>
                <a:gridCol w="1440160">
                  <a:extLst>
                    <a:ext uri="{9D8B030D-6E8A-4147-A177-3AD203B41FA5}">
                      <a16:colId xmlns:a16="http://schemas.microsoft.com/office/drawing/2014/main" val="3981624520"/>
                    </a:ext>
                  </a:extLst>
                </a:gridCol>
                <a:gridCol w="1980220">
                  <a:extLst>
                    <a:ext uri="{9D8B030D-6E8A-4147-A177-3AD203B41FA5}">
                      <a16:colId xmlns:a16="http://schemas.microsoft.com/office/drawing/2014/main" val="2552431300"/>
                    </a:ext>
                  </a:extLst>
                </a:gridCol>
                <a:gridCol w="1980220">
                  <a:extLst>
                    <a:ext uri="{9D8B030D-6E8A-4147-A177-3AD203B41FA5}">
                      <a16:colId xmlns:a16="http://schemas.microsoft.com/office/drawing/2014/main" val="3066280555"/>
                    </a:ext>
                  </a:extLst>
                </a:gridCol>
              </a:tblGrid>
              <a:tr h="351606">
                <a:tc>
                  <a:txBody>
                    <a:bodyPr/>
                    <a:lstStyle/>
                    <a:p>
                      <a:pPr algn="ctr"/>
                      <a:r>
                        <a:rPr kumimoji="1" lang="ja-JP" altLang="en-US" sz="1200" dirty="0">
                          <a:latin typeface="Meiryo UI" panose="020B0604030504040204" pitchFamily="50" charset="-128"/>
                          <a:ea typeface="Meiryo UI" panose="020B0604030504040204" pitchFamily="50" charset="-128"/>
                        </a:rPr>
                        <a:t>システム名</a:t>
                      </a:r>
                      <a:endParaRPr kumimoji="1" lang="en-US" altLang="ja-JP" sz="12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部局</a:t>
                      </a: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職員数（人）</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括弧内は情報系職員</a:t>
                      </a:r>
                      <a:endParaRPr kumimoji="1" lang="ja-JP" altLang="en-US" sz="1100" b="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常駐委託</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業者人数（人）</a:t>
                      </a:r>
                    </a:p>
                  </a:txBody>
                  <a:tcPr marL="51435" marR="51435" marT="25718" marB="25718" anchor="ctr"/>
                </a:tc>
                <a:extLst>
                  <a:ext uri="{0D108BD9-81ED-4DB2-BD59-A6C34878D82A}">
                    <a16:rowId xmlns:a16="http://schemas.microsoft.com/office/drawing/2014/main" val="649933601"/>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総務事務システム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総務部</a:t>
                      </a:r>
                    </a:p>
                  </a:txBody>
                  <a:tcPr marL="51435" marR="51435" marT="25718" marB="25718"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8</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30(SE+CALL</a:t>
                      </a:r>
                      <a:r>
                        <a:rPr kumimoji="1" lang="ja-JP" altLang="en-US" sz="1200" dirty="0">
                          <a:latin typeface="Meiryo UI" panose="020B0604030504040204" pitchFamily="50" charset="-128"/>
                          <a:ea typeface="Meiryo UI" panose="020B0604030504040204" pitchFamily="50" charset="-128"/>
                        </a:rPr>
                        <a:t>センター</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1548357030"/>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税務情報システム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財務部</a:t>
                      </a:r>
                    </a:p>
                  </a:txBody>
                  <a:tcPr marL="51435" marR="51435" marT="25718" marB="25718"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18</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200" dirty="0">
                          <a:latin typeface="Meiryo UI" panose="020B0604030504040204" pitchFamily="50" charset="-128"/>
                          <a:ea typeface="Meiryo UI" panose="020B0604030504040204" pitchFamily="50" charset="-128"/>
                        </a:rPr>
                        <a:t>46(SE)</a:t>
                      </a:r>
                      <a:r>
                        <a:rPr kumimoji="1" lang="ja-JP" altLang="en-US" sz="1200" dirty="0" err="1">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オペレーター</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3998254103"/>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府立学校統合</a:t>
                      </a:r>
                      <a:r>
                        <a:rPr kumimoji="1" lang="en-US" altLang="ja-JP" sz="1200" dirty="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ネットワークシステム基盤</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教育庁</a:t>
                      </a:r>
                    </a:p>
                  </a:txBody>
                  <a:tcPr marL="51435" marR="51435" marT="25718" marB="25718"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200" dirty="0">
                          <a:latin typeface="Meiryo UI" panose="020B0604030504040204" pitchFamily="50" charset="-128"/>
                          <a:ea typeface="Meiryo UI" panose="020B0604030504040204" pitchFamily="50" charset="-128"/>
                        </a:rPr>
                        <a:t>17(SE+CALL</a:t>
                      </a:r>
                      <a:r>
                        <a:rPr kumimoji="1" lang="ja-JP" altLang="en-US" sz="1200" dirty="0">
                          <a:latin typeface="Meiryo UI" panose="020B0604030504040204" pitchFamily="50" charset="-128"/>
                          <a:ea typeface="Meiryo UI" panose="020B0604030504040204" pitchFamily="50" charset="-128"/>
                        </a:rPr>
                        <a:t>センター</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3075224992"/>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電子調達システム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総務部</a:t>
                      </a:r>
                    </a:p>
                  </a:txBody>
                  <a:tcPr marL="51435" marR="51435" marT="25718" marB="25718"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a:t>
                      </a:r>
                    </a:p>
                  </a:txBody>
                  <a:tcPr marL="51435" marR="51435" marT="25718" marB="25718" anchor="ctr"/>
                </a:tc>
                <a:extLst>
                  <a:ext uri="{0D108BD9-81ED-4DB2-BD59-A6C34878D82A}">
                    <a16:rowId xmlns:a16="http://schemas.microsoft.com/office/drawing/2014/main" val="954329968"/>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建設</a:t>
                      </a:r>
                      <a:r>
                        <a:rPr kumimoji="1" lang="en-US" altLang="ja-JP" sz="1200" dirty="0">
                          <a:latin typeface="Meiryo UI" panose="020B0604030504040204" pitchFamily="50" charset="-128"/>
                          <a:ea typeface="Meiryo UI" panose="020B0604030504040204" pitchFamily="50" charset="-128"/>
                        </a:rPr>
                        <a:t>CALS</a:t>
                      </a:r>
                      <a:r>
                        <a:rPr kumimoji="1" lang="ja-JP" altLang="en-US" sz="1200" dirty="0">
                          <a:latin typeface="Meiryo UI" panose="020B0604030504040204" pitchFamily="50" charset="-128"/>
                          <a:ea typeface="Meiryo UI" panose="020B0604030504040204" pitchFamily="50" charset="-128"/>
                        </a:rPr>
                        <a:t>システム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都市整備部</a:t>
                      </a:r>
                    </a:p>
                  </a:txBody>
                  <a:tcPr marL="51435" marR="51435" marT="25718" marB="25718" anchor="ctr"/>
                </a:tc>
                <a:tc>
                  <a:txBody>
                    <a:bodyPr/>
                    <a:lstStyle/>
                    <a:p>
                      <a:pPr algn="ct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ヘルプデスク</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3509737561"/>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情報基盤</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スマートシティ戦略部</a:t>
                      </a:r>
                    </a:p>
                  </a:txBody>
                  <a:tcPr marL="51435" marR="51435" marT="25718" marB="25718" anchor="ctr"/>
                </a:tc>
                <a:tc>
                  <a:txBody>
                    <a:bodyPr/>
                    <a:lstStyle/>
                    <a:p>
                      <a:pPr algn="ctr"/>
                      <a:r>
                        <a:rPr kumimoji="1" lang="en-US" altLang="ja-JP" sz="1200" dirty="0">
                          <a:latin typeface="Meiryo UI" panose="020B0604030504040204" pitchFamily="50" charset="-128"/>
                          <a:ea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200" dirty="0">
                          <a:latin typeface="Meiryo UI" panose="020B0604030504040204" pitchFamily="50" charset="-128"/>
                          <a:ea typeface="Meiryo UI" panose="020B0604030504040204" pitchFamily="50" charset="-128"/>
                        </a:rPr>
                        <a:t>18</a:t>
                      </a:r>
                      <a:endParaRPr kumimoji="1" lang="ja-JP" altLang="en-US" sz="12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4070758086"/>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防災情報システム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危機管理室</a:t>
                      </a:r>
                    </a:p>
                  </a:txBody>
                  <a:tcPr marL="51435" marR="51435" marT="25718" marB="25718"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7</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5</a:t>
                      </a:r>
                      <a:endParaRPr kumimoji="1" lang="ja-JP" altLang="en-US" sz="12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618824092"/>
                  </a:ext>
                </a:extLst>
              </a:tr>
              <a:tr h="307622">
                <a:tc>
                  <a:txBody>
                    <a:bodyPr/>
                    <a:lstStyle/>
                    <a:p>
                      <a:pPr algn="l"/>
                      <a:r>
                        <a:rPr kumimoji="1" lang="ja-JP" altLang="en-US" sz="1200" dirty="0">
                          <a:latin typeface="Meiryo UI" panose="020B0604030504040204" pitchFamily="50" charset="-128"/>
                          <a:ea typeface="Meiryo UI" panose="020B0604030504040204" pitchFamily="50" charset="-128"/>
                        </a:rPr>
                        <a:t>土木積算システム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都市整備部</a:t>
                      </a:r>
                    </a:p>
                  </a:txBody>
                  <a:tcPr marL="51435" marR="51435" marT="25718" marB="25718" anchor="ctr"/>
                </a:tc>
                <a:tc>
                  <a:txBody>
                    <a:bodyPr/>
                    <a:lstStyle/>
                    <a:p>
                      <a:pPr algn="ctr"/>
                      <a:r>
                        <a:rPr kumimoji="1" lang="ja-JP" altLang="en-US" sz="1200" dirty="0">
                          <a:latin typeface="Meiryo UI" panose="020B0604030504040204" pitchFamily="50" charset="-128"/>
                          <a:ea typeface="Meiryo UI" panose="020B0604030504040204" pitchFamily="50" charset="-128"/>
                        </a:rPr>
                        <a:t>建設</a:t>
                      </a:r>
                      <a:r>
                        <a:rPr kumimoji="1" lang="en-US" altLang="ja-JP" sz="1200" dirty="0">
                          <a:latin typeface="Meiryo UI" panose="020B0604030504040204" pitchFamily="50" charset="-128"/>
                          <a:ea typeface="Meiryo UI" panose="020B0604030504040204" pitchFamily="50" charset="-128"/>
                        </a:rPr>
                        <a:t>CALS</a:t>
                      </a:r>
                      <a:r>
                        <a:rPr kumimoji="1" lang="ja-JP" altLang="en-US" sz="1200" dirty="0">
                          <a:latin typeface="Meiryo UI" panose="020B0604030504040204" pitchFamily="50" charset="-128"/>
                          <a:ea typeface="Meiryo UI" panose="020B0604030504040204" pitchFamily="50" charset="-128"/>
                        </a:rPr>
                        <a:t>と同じ体制</a:t>
                      </a:r>
                      <a:endParaRPr kumimoji="1" lang="en-US" altLang="ja-JP" sz="1200" dirty="0">
                        <a:latin typeface="Meiryo UI" panose="020B0604030504040204" pitchFamily="50" charset="-128"/>
                        <a:ea typeface="Meiryo UI" panose="020B0604030504040204" pitchFamily="50" charset="-128"/>
                      </a:endParaRPr>
                    </a:p>
                  </a:txBody>
                  <a:tcPr marL="51435" marR="51435" marT="25718" marB="25718" anchor="ctr"/>
                </a:tc>
                <a:tc>
                  <a:txBody>
                    <a:bodyPr/>
                    <a:lstStyle/>
                    <a:p>
                      <a:pPr algn="ctr"/>
                      <a:r>
                        <a:rPr kumimoji="1" lang="en-US" altLang="ja-JP" sz="1200" dirty="0">
                          <a:latin typeface="Meiryo UI" panose="020B0604030504040204" pitchFamily="50" charset="-128"/>
                          <a:ea typeface="Meiryo UI" panose="020B0604030504040204" pitchFamily="50" charset="-128"/>
                        </a:rPr>
                        <a:t>4(SE)</a:t>
                      </a:r>
                      <a:endParaRPr kumimoji="1" lang="ja-JP" altLang="en-US" sz="1200" dirty="0">
                        <a:latin typeface="Meiryo UI" panose="020B0604030504040204" pitchFamily="50" charset="-128"/>
                        <a:ea typeface="Meiryo UI" panose="020B0604030504040204" pitchFamily="50" charset="-128"/>
                      </a:endParaRPr>
                    </a:p>
                  </a:txBody>
                  <a:tcPr marL="51435" marR="51435" marT="25718" marB="25718" anchor="ctr"/>
                </a:tc>
                <a:extLst>
                  <a:ext uri="{0D108BD9-81ED-4DB2-BD59-A6C34878D82A}">
                    <a16:rowId xmlns:a16="http://schemas.microsoft.com/office/drawing/2014/main" val="3052223610"/>
                  </a:ext>
                </a:extLst>
              </a:tr>
            </a:tbl>
          </a:graphicData>
        </a:graphic>
      </p:graphicFrame>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10</a:t>
            </a:fld>
            <a:endParaRPr kumimoji="1" lang="ja-JP" altLang="en-US"/>
          </a:p>
        </p:txBody>
      </p:sp>
    </p:spTree>
    <p:extLst>
      <p:ext uri="{BB962C8B-B14F-4D97-AF65-F5344CB8AC3E}">
        <p14:creationId xmlns:p14="http://schemas.microsoft.com/office/powerpoint/2010/main" val="356979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２．府庁</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情報システムの適正化</a:t>
            </a:r>
          </a:p>
        </p:txBody>
      </p:sp>
      <p:sp>
        <p:nvSpPr>
          <p:cNvPr id="28" name="テキスト ボックス 27">
            <a:extLst>
              <a:ext uri="{FF2B5EF4-FFF2-40B4-BE49-F238E27FC236}">
                <a16:creationId xmlns:a16="http://schemas.microsoft.com/office/drawing/2014/main" id="{ABBFDCA3-09BA-4070-A1EA-83968A2741E1}"/>
              </a:ext>
            </a:extLst>
          </p:cNvPr>
          <p:cNvSpPr txBox="1"/>
          <p:nvPr/>
        </p:nvSpPr>
        <p:spPr>
          <a:xfrm>
            <a:off x="124726" y="764705"/>
            <a:ext cx="9630712" cy="323842"/>
          </a:xfrm>
          <a:prstGeom prst="rect">
            <a:avLst/>
          </a:prstGeom>
          <a:noFill/>
          <a:ln>
            <a:noFill/>
          </a:ln>
        </p:spPr>
        <p:txBody>
          <a:bodyPr wrap="square" rtlCol="0">
            <a:noAutofit/>
          </a:bodyPr>
          <a:lstStyle/>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p:txBody>
      </p:sp>
      <p:grpSp>
        <p:nvGrpSpPr>
          <p:cNvPr id="32" name="グループ化 31">
            <a:extLst>
              <a:ext uri="{FF2B5EF4-FFF2-40B4-BE49-F238E27FC236}">
                <a16:creationId xmlns:a16="http://schemas.microsoft.com/office/drawing/2014/main" id="{AC0E025D-1D71-40C6-8AB1-390A5CCF438A}"/>
              </a:ext>
            </a:extLst>
          </p:cNvPr>
          <p:cNvGrpSpPr/>
          <p:nvPr/>
        </p:nvGrpSpPr>
        <p:grpSpPr>
          <a:xfrm>
            <a:off x="127805" y="475200"/>
            <a:ext cx="9650389" cy="270000"/>
            <a:chOff x="77029" y="485586"/>
            <a:chExt cx="9650389" cy="270000"/>
          </a:xfrm>
        </p:grpSpPr>
        <p:sp>
          <p:nvSpPr>
            <p:cNvPr id="33" name="正方形/長方形 32">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現状・課題　③システムガバナンス</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34"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graphicFrame>
        <p:nvGraphicFramePr>
          <p:cNvPr id="37" name="表 36"/>
          <p:cNvGraphicFramePr>
            <a:graphicFrameLocks noGrp="1"/>
          </p:cNvGraphicFramePr>
          <p:nvPr>
            <p:extLst>
              <p:ext uri="{D42A27DB-BD31-4B8C-83A1-F6EECF244321}">
                <p14:modId xmlns:p14="http://schemas.microsoft.com/office/powerpoint/2010/main" val="1061182095"/>
              </p:ext>
            </p:extLst>
          </p:nvPr>
        </p:nvGraphicFramePr>
        <p:xfrm>
          <a:off x="488504" y="1268760"/>
          <a:ext cx="9145016" cy="2610126"/>
        </p:xfrm>
        <a:graphic>
          <a:graphicData uri="http://schemas.openxmlformats.org/drawingml/2006/table">
            <a:tbl>
              <a:tblPr firstRow="1" bandRow="1">
                <a:tableStyleId>{5C22544A-7EE6-4342-B048-85BDC9FD1C3A}</a:tableStyleId>
              </a:tblPr>
              <a:tblGrid>
                <a:gridCol w="1695146">
                  <a:extLst>
                    <a:ext uri="{9D8B030D-6E8A-4147-A177-3AD203B41FA5}">
                      <a16:colId xmlns:a16="http://schemas.microsoft.com/office/drawing/2014/main" val="4289239973"/>
                    </a:ext>
                  </a:extLst>
                </a:gridCol>
                <a:gridCol w="7449870">
                  <a:extLst>
                    <a:ext uri="{9D8B030D-6E8A-4147-A177-3AD203B41FA5}">
                      <a16:colId xmlns:a16="http://schemas.microsoft.com/office/drawing/2014/main" val="401856936"/>
                    </a:ext>
                  </a:extLst>
                </a:gridCol>
              </a:tblGrid>
              <a:tr h="432000">
                <a:tc>
                  <a:txBody>
                    <a:bodyPr/>
                    <a:lstStyle/>
                    <a:p>
                      <a:pPr algn="ctr"/>
                      <a:r>
                        <a:rPr kumimoji="1" lang="ja-JP" altLang="en-US" sz="1400" b="1" dirty="0">
                          <a:latin typeface="Meiryo UI" panose="020B0604030504040204" pitchFamily="50" charset="-128"/>
                          <a:ea typeface="Meiryo UI" panose="020B0604030504040204" pitchFamily="50" charset="-128"/>
                        </a:rPr>
                        <a:t>段階</a:t>
                      </a:r>
                    </a:p>
                  </a:txBody>
                  <a:tcPr anchor="ctr"/>
                </a:tc>
                <a:tc>
                  <a:txBody>
                    <a:bodyPr/>
                    <a:lstStyle/>
                    <a:p>
                      <a:pPr algn="ctr"/>
                      <a:r>
                        <a:rPr kumimoji="1" lang="ja-JP" altLang="en-US" sz="1400" b="1" dirty="0">
                          <a:latin typeface="Meiryo UI" panose="020B0604030504040204" pitchFamily="50" charset="-128"/>
                          <a:ea typeface="Meiryo UI" panose="020B0604030504040204" pitchFamily="50" charset="-128"/>
                        </a:rPr>
                        <a:t>内容</a:t>
                      </a:r>
                    </a:p>
                  </a:txBody>
                  <a:tcPr anchor="ctr"/>
                </a:tc>
                <a:extLst>
                  <a:ext uri="{0D108BD9-81ED-4DB2-BD59-A6C34878D82A}">
                    <a16:rowId xmlns:a16="http://schemas.microsoft.com/office/drawing/2014/main" val="2205606207"/>
                  </a:ext>
                </a:extLst>
              </a:tr>
              <a:tr h="725930">
                <a:tc>
                  <a:txBody>
                    <a:bodyPr/>
                    <a:lstStyle/>
                    <a:p>
                      <a:pPr algn="ctr"/>
                      <a:r>
                        <a:rPr kumimoji="1" lang="ja-JP" altLang="en-US" sz="1400" b="1" dirty="0">
                          <a:latin typeface="Meiryo UI" panose="020B0604030504040204" pitchFamily="50" charset="-128"/>
                          <a:ea typeface="Meiryo UI" panose="020B0604030504040204" pitchFamily="50" charset="-128"/>
                        </a:rPr>
                        <a:t>予算要求</a:t>
                      </a:r>
                    </a:p>
                  </a:txBody>
                  <a:tcPr anchor="ctr"/>
                </a:tc>
                <a:tc>
                  <a:txBody>
                    <a:bodyPr/>
                    <a:lstStyle/>
                    <a:p>
                      <a:r>
                        <a:rPr kumimoji="1" lang="ja-JP" altLang="en-US" sz="1400" dirty="0">
                          <a:latin typeface="Meiryo UI" panose="020B0604030504040204" pitchFamily="50" charset="-128"/>
                          <a:ea typeface="Meiryo UI" panose="020B0604030504040204" pitchFamily="50" charset="-128"/>
                        </a:rPr>
                        <a:t>全庁のシステム関連の予算要求内容について、システム構成や事業継続性、経費の妥当性などの</a:t>
                      </a:r>
                    </a:p>
                    <a:p>
                      <a:r>
                        <a:rPr kumimoji="1" lang="ja-JP" altLang="en-US" sz="1400" dirty="0">
                          <a:latin typeface="Meiryo UI" panose="020B0604030504040204" pitchFamily="50" charset="-128"/>
                          <a:ea typeface="Meiryo UI" panose="020B0604030504040204" pitchFamily="50" charset="-128"/>
                        </a:rPr>
                        <a:t>技術的な観点から点検、指導</a:t>
                      </a:r>
                    </a:p>
                  </a:txBody>
                  <a:tcPr anchor="ctr"/>
                </a:tc>
                <a:extLst>
                  <a:ext uri="{0D108BD9-81ED-4DB2-BD59-A6C34878D82A}">
                    <a16:rowId xmlns:a16="http://schemas.microsoft.com/office/drawing/2014/main" val="3312789432"/>
                  </a:ext>
                </a:extLst>
              </a:tr>
              <a:tr h="725930">
                <a:tc>
                  <a:txBody>
                    <a:bodyPr/>
                    <a:lstStyle/>
                    <a:p>
                      <a:pPr algn="ctr"/>
                      <a:r>
                        <a:rPr kumimoji="1" lang="ja-JP" altLang="en-US" sz="1400" b="1" dirty="0">
                          <a:latin typeface="Meiryo UI" panose="020B0604030504040204" pitchFamily="50" charset="-128"/>
                          <a:ea typeface="Meiryo UI" panose="020B0604030504040204" pitchFamily="50" charset="-128"/>
                        </a:rPr>
                        <a:t>調達</a:t>
                      </a:r>
                    </a:p>
                  </a:txBody>
                  <a:tcPr anchor="ctr"/>
                </a:tc>
                <a:tc>
                  <a:txBody>
                    <a:bodyPr/>
                    <a:lstStyle/>
                    <a:p>
                      <a:r>
                        <a:rPr kumimoji="1" lang="ja-JP" altLang="en-US" sz="1400" dirty="0">
                          <a:latin typeface="Meiryo UI" panose="020B0604030504040204" pitchFamily="50" charset="-128"/>
                          <a:ea typeface="Meiryo UI" panose="020B0604030504040204" pitchFamily="50" charset="-128"/>
                        </a:rPr>
                        <a:t>全庁の主なシステム関連の調達仕様書について、機能要件や運用保守要件、スケジュールの妥当性</a:t>
                      </a:r>
                    </a:p>
                    <a:p>
                      <a:r>
                        <a:rPr kumimoji="1" lang="ja-JP" altLang="en-US" sz="1400" dirty="0">
                          <a:latin typeface="Meiryo UI" panose="020B0604030504040204" pitchFamily="50" charset="-128"/>
                          <a:ea typeface="Meiryo UI" panose="020B0604030504040204" pitchFamily="50" charset="-128"/>
                        </a:rPr>
                        <a:t>などの技術的な観点から点検、指導</a:t>
                      </a:r>
                    </a:p>
                  </a:txBody>
                  <a:tcPr anchor="ctr"/>
                </a:tc>
                <a:extLst>
                  <a:ext uri="{0D108BD9-81ED-4DB2-BD59-A6C34878D82A}">
                    <a16:rowId xmlns:a16="http://schemas.microsoft.com/office/drawing/2014/main" val="3303534399"/>
                  </a:ext>
                </a:extLst>
              </a:tr>
              <a:tr h="726266">
                <a:tc>
                  <a:txBody>
                    <a:bodyPr/>
                    <a:lstStyle/>
                    <a:p>
                      <a:pPr algn="ctr"/>
                      <a:r>
                        <a:rPr kumimoji="1" lang="ja-JP" altLang="en-US" sz="1400" b="1" dirty="0">
                          <a:latin typeface="Meiryo UI" panose="020B0604030504040204" pitchFamily="50" charset="-128"/>
                          <a:ea typeface="Meiryo UI" panose="020B0604030504040204" pitchFamily="50" charset="-128"/>
                        </a:rPr>
                        <a:t>企画・見直し</a:t>
                      </a:r>
                    </a:p>
                  </a:txBody>
                  <a:tcPr anchor="ctr"/>
                </a:tc>
                <a:tc>
                  <a:txBody>
                    <a:bodyPr/>
                    <a:lstStyle/>
                    <a:p>
                      <a:r>
                        <a:rPr kumimoji="1" lang="ja-JP" altLang="en-US" sz="1400" dirty="0">
                          <a:latin typeface="Meiryo UI" panose="020B0604030504040204" pitchFamily="50" charset="-128"/>
                          <a:ea typeface="Meiryo UI" panose="020B0604030504040204" pitchFamily="50" charset="-128"/>
                        </a:rPr>
                        <a:t>企画段階での事業化の相談、事業者見積のチェック、小規模案件の仕様書チェック　など</a:t>
                      </a:r>
                    </a:p>
                  </a:txBody>
                  <a:tcPr anchor="ctr"/>
                </a:tc>
                <a:extLst>
                  <a:ext uri="{0D108BD9-81ED-4DB2-BD59-A6C34878D82A}">
                    <a16:rowId xmlns:a16="http://schemas.microsoft.com/office/drawing/2014/main" val="3565090343"/>
                  </a:ext>
                </a:extLst>
              </a:tr>
            </a:tbl>
          </a:graphicData>
        </a:graphic>
      </p:graphicFrame>
      <p:sp>
        <p:nvSpPr>
          <p:cNvPr id="31" name="テキスト ボックス 30"/>
          <p:cNvSpPr txBox="1"/>
          <p:nvPr/>
        </p:nvSpPr>
        <p:spPr>
          <a:xfrm>
            <a:off x="124726" y="4345423"/>
            <a:ext cx="9630711" cy="1747873"/>
          </a:xfrm>
          <a:prstGeom prst="rect">
            <a:avLst/>
          </a:prstGeom>
          <a:noFill/>
          <a:ln>
            <a:noFill/>
          </a:ln>
        </p:spPr>
        <p:txBody>
          <a:bodyPr wrap="square" rIns="36000" rtlCol="0">
            <a:noAutofit/>
          </a:bodyPr>
          <a:lstStyle/>
          <a:p>
            <a:r>
              <a:rPr lang="ja-JP" altLang="en-US" sz="1400" dirty="0">
                <a:latin typeface="Meiryo UI" panose="020B0604030504040204" pitchFamily="50" charset="-128"/>
                <a:ea typeface="Meiryo UI" panose="020B0604030504040204" pitchFamily="50" charset="-128"/>
              </a:rPr>
              <a:t>課題：</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・調達時や予算要求時期など、検討を行う時期が限られており、かつ次年度予算要求内容が中心であることから、今後を見据えた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中長期的な視点での検討が不十分</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・人事異動等により担当者が変更になった際、システムに係る理解度がリセットされ、課題等を共有しにくい（組織内・組織間）</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・システムに係る知識・スキルは個々の経験や能力に依存しており、ばらつきがある（情報主管課、システム所管課とも）</a:t>
            </a:r>
            <a:endParaRPr lang="en-US" altLang="ja-JP" sz="14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4664968" y="3969487"/>
            <a:ext cx="4968552" cy="323609"/>
          </a:xfrm>
          <a:prstGeom prst="rect">
            <a:avLst/>
          </a:prstGeom>
          <a:noFill/>
          <a:ln>
            <a:noFill/>
          </a:ln>
        </p:spPr>
        <p:txBody>
          <a:bodyPr wrap="square" rtlCol="0">
            <a:no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部局ごとに臨時的に３～４名程度の部内職員を割り当てて対応</a:t>
            </a:r>
            <a:endParaRPr lang="en-US" altLang="ja-JP" sz="14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126000" y="763200"/>
            <a:ext cx="9652194" cy="332345"/>
          </a:xfrm>
          <a:prstGeom prst="rect">
            <a:avLst/>
          </a:prstGeom>
          <a:noFill/>
          <a:ln>
            <a:noFill/>
          </a:ln>
        </p:spPr>
        <p:txBody>
          <a:bodyPr wrap="square" rtlCol="0">
            <a:noAutofit/>
          </a:bodyPr>
          <a:lstStyle/>
          <a:p>
            <a:r>
              <a:rPr lang="ja-JP" altLang="en-US" sz="1400" dirty="0">
                <a:latin typeface="Meiryo UI" panose="020B0604030504040204" pitchFamily="50" charset="-128"/>
                <a:ea typeface="Meiryo UI" panose="020B0604030504040204" pitchFamily="50" charset="-128"/>
              </a:rPr>
              <a:t>現状：各部局のシステムの予算化、調達の各段階でシステムガバナンスを実施</a:t>
            </a: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11</a:t>
            </a:fld>
            <a:endParaRPr kumimoji="1" lang="ja-JP" altLang="en-US"/>
          </a:p>
        </p:txBody>
      </p:sp>
    </p:spTree>
    <p:extLst>
      <p:ext uri="{BB962C8B-B14F-4D97-AF65-F5344CB8AC3E}">
        <p14:creationId xmlns:p14="http://schemas.microsoft.com/office/powerpoint/2010/main" val="3427738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a:extLst>
              <a:ext uri="{FF2B5EF4-FFF2-40B4-BE49-F238E27FC236}">
                <a16:creationId xmlns:a16="http://schemas.microsoft.com/office/drawing/2014/main" id="{ABBFDCA3-09BA-4070-A1EA-83968A2741E1}"/>
              </a:ext>
            </a:extLst>
          </p:cNvPr>
          <p:cNvSpPr txBox="1"/>
          <p:nvPr/>
        </p:nvSpPr>
        <p:spPr>
          <a:xfrm>
            <a:off x="5488229" y="1628800"/>
            <a:ext cx="3691537" cy="235073"/>
          </a:xfrm>
          <a:prstGeom prst="rect">
            <a:avLst/>
          </a:prstGeom>
          <a:noFill/>
          <a:ln>
            <a:noFill/>
          </a:ln>
        </p:spPr>
        <p:txBody>
          <a:bodyPr wrap="square" rtlCol="0">
            <a:noAutofit/>
          </a:bodyPr>
          <a:lstStyle/>
          <a:p>
            <a:pPr algn="ctr"/>
            <a:r>
              <a:rPr lang="ja-JP" altLang="en-US" sz="1400" b="1" dirty="0">
                <a:latin typeface="Meiryo UI" panose="020B0604030504040204" pitchFamily="50" charset="-128"/>
                <a:ea typeface="Meiryo UI" panose="020B0604030504040204" pitchFamily="50" charset="-128"/>
              </a:rPr>
              <a:t>規模別（予算額別）のシステム数分布</a:t>
            </a:r>
            <a:endParaRPr lang="en-US" altLang="ja-JP" sz="1600" dirty="0">
              <a:latin typeface="Meiryo UI" panose="020B0604030504040204" pitchFamily="50" charset="-128"/>
              <a:ea typeface="Meiryo UI" panose="020B0604030504040204" pitchFamily="50" charset="-128"/>
            </a:endParaRPr>
          </a:p>
          <a:p>
            <a:pPr marL="900113" indent="-900113" algn="ctr"/>
            <a:endParaRPr lang="en-US" altLang="ja-JP" sz="1600" dirty="0">
              <a:latin typeface="Meiryo UI" panose="020B0604030504040204" pitchFamily="50" charset="-128"/>
              <a:ea typeface="Meiryo UI" panose="020B0604030504040204" pitchFamily="50" charset="-128"/>
            </a:endParaRPr>
          </a:p>
          <a:p>
            <a:pPr marL="900113" indent="-900113" algn="ctr"/>
            <a:endParaRPr lang="en-US" altLang="ja-JP" sz="1600" dirty="0">
              <a:latin typeface="Meiryo UI" panose="020B0604030504040204" pitchFamily="50" charset="-128"/>
              <a:ea typeface="Meiryo UI"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2182630247"/>
              </p:ext>
            </p:extLst>
          </p:nvPr>
        </p:nvGraphicFramePr>
        <p:xfrm>
          <a:off x="4104000" y="1823435"/>
          <a:ext cx="6459996" cy="4314348"/>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２．府庁</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情報システムの適正化</a:t>
            </a: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475200"/>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現状・課題　④システムリソースの効率性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8" name="テキスト ボックス 27">
            <a:extLst>
              <a:ext uri="{FF2B5EF4-FFF2-40B4-BE49-F238E27FC236}">
                <a16:creationId xmlns:a16="http://schemas.microsoft.com/office/drawing/2014/main" id="{ABBFDCA3-09BA-4070-A1EA-83968A2741E1}"/>
              </a:ext>
            </a:extLst>
          </p:cNvPr>
          <p:cNvSpPr txBox="1"/>
          <p:nvPr/>
        </p:nvSpPr>
        <p:spPr>
          <a:xfrm>
            <a:off x="146824" y="771850"/>
            <a:ext cx="9630712" cy="781106"/>
          </a:xfrm>
          <a:prstGeom prst="rect">
            <a:avLst/>
          </a:prstGeom>
          <a:noFill/>
          <a:ln>
            <a:noFill/>
          </a:ln>
        </p:spPr>
        <p:txBody>
          <a:bodyPr wrap="square" rtlCol="0">
            <a:noAutofit/>
          </a:bodyPr>
          <a:lstStyle/>
          <a:p>
            <a:r>
              <a:rPr lang="ja-JP" altLang="en-US" sz="1400" dirty="0">
                <a:latin typeface="Meiryo UI" panose="020B0604030504040204" pitchFamily="50" charset="-128"/>
                <a:ea typeface="Meiryo UI" panose="020B0604030504040204" pitchFamily="50" charset="-128"/>
              </a:rPr>
              <a:t>現状：情報システムのサーバの運用はシステム所管課が個々に行っており、また小規模システムが全体の半数をしめている。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課題：府庁全体としてシステムリソース（</a:t>
            </a:r>
            <a:r>
              <a:rPr lang="en-US" altLang="ja-JP" sz="1400" dirty="0">
                <a:latin typeface="Meiryo UI" panose="020B0604030504040204" pitchFamily="50" charset="-128"/>
                <a:ea typeface="Meiryo UI" panose="020B0604030504040204" pitchFamily="50" charset="-128"/>
              </a:rPr>
              <a:t>CPU</a:t>
            </a:r>
            <a:r>
              <a:rPr lang="ja-JP" altLang="en-US" sz="1400" dirty="0">
                <a:latin typeface="Meiryo UI" panose="020B0604030504040204" pitchFamily="50" charset="-128"/>
                <a:ea typeface="Meiryo UI" panose="020B0604030504040204" pitchFamily="50" charset="-128"/>
              </a:rPr>
              <a:t>等）を効率的に活用できていない可能性がある。</a:t>
            </a:r>
            <a:endParaRPr lang="en-US" altLang="ja-JP" sz="14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ABBFDCA3-09BA-4070-A1EA-83968A2741E1}"/>
              </a:ext>
            </a:extLst>
          </p:cNvPr>
          <p:cNvSpPr txBox="1"/>
          <p:nvPr/>
        </p:nvSpPr>
        <p:spPr>
          <a:xfrm>
            <a:off x="992560" y="1239143"/>
            <a:ext cx="7272808" cy="276999"/>
          </a:xfrm>
          <a:prstGeom prst="rect">
            <a:avLst/>
          </a:prstGeom>
          <a:noFill/>
          <a:ln>
            <a:noFill/>
          </a:ln>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CPU</a:t>
            </a:r>
            <a:r>
              <a:rPr lang="ja-JP" altLang="en-US" sz="1200" dirty="0">
                <a:latin typeface="Meiryo UI" panose="020B0604030504040204" pitchFamily="50" charset="-128"/>
                <a:ea typeface="Meiryo UI" panose="020B0604030504040204" pitchFamily="50" charset="-128"/>
              </a:rPr>
              <a:t>使用率は概ね</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程度（最大</a:t>
            </a:r>
            <a:r>
              <a:rPr lang="en-US" altLang="ja-JP" sz="1200" dirty="0">
                <a:latin typeface="Meiryo UI" panose="020B0604030504040204" pitchFamily="50" charset="-128"/>
                <a:ea typeface="Meiryo UI" panose="020B0604030504040204" pitchFamily="50" charset="-128"/>
              </a:rPr>
              <a:t>70%</a:t>
            </a:r>
            <a:r>
              <a:rPr lang="ja-JP" altLang="en-US" sz="1200" dirty="0">
                <a:latin typeface="Meiryo UI" panose="020B0604030504040204" pitchFamily="50" charset="-128"/>
                <a:ea typeface="Meiryo UI" panose="020B0604030504040204" pitchFamily="50" charset="-128"/>
              </a:rPr>
              <a:t>程度）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夜間バッチ処理稼働時等の一時的な高負荷を除く</a:t>
            </a:r>
          </a:p>
        </p:txBody>
      </p:sp>
      <p:graphicFrame>
        <p:nvGraphicFramePr>
          <p:cNvPr id="4" name="表 3"/>
          <p:cNvGraphicFramePr>
            <a:graphicFrameLocks noGrp="1"/>
          </p:cNvGraphicFramePr>
          <p:nvPr>
            <p:extLst>
              <p:ext uri="{D42A27DB-BD31-4B8C-83A1-F6EECF244321}">
                <p14:modId xmlns:p14="http://schemas.microsoft.com/office/powerpoint/2010/main" val="1399087325"/>
              </p:ext>
            </p:extLst>
          </p:nvPr>
        </p:nvGraphicFramePr>
        <p:xfrm>
          <a:off x="344488" y="1948402"/>
          <a:ext cx="4464497" cy="4647968"/>
        </p:xfrm>
        <a:graphic>
          <a:graphicData uri="http://schemas.openxmlformats.org/drawingml/2006/table">
            <a:tbl>
              <a:tblPr bandRow="1">
                <a:tableStyleId>{5C22544A-7EE6-4342-B048-85BDC9FD1C3A}</a:tableStyleId>
              </a:tblPr>
              <a:tblGrid>
                <a:gridCol w="2309222">
                  <a:extLst>
                    <a:ext uri="{9D8B030D-6E8A-4147-A177-3AD203B41FA5}">
                      <a16:colId xmlns:a16="http://schemas.microsoft.com/office/drawing/2014/main" val="3974291948"/>
                    </a:ext>
                  </a:extLst>
                </a:gridCol>
                <a:gridCol w="718425">
                  <a:extLst>
                    <a:ext uri="{9D8B030D-6E8A-4147-A177-3AD203B41FA5}">
                      <a16:colId xmlns:a16="http://schemas.microsoft.com/office/drawing/2014/main" val="3521462411"/>
                    </a:ext>
                  </a:extLst>
                </a:gridCol>
                <a:gridCol w="718425">
                  <a:extLst>
                    <a:ext uri="{9D8B030D-6E8A-4147-A177-3AD203B41FA5}">
                      <a16:colId xmlns:a16="http://schemas.microsoft.com/office/drawing/2014/main" val="588402529"/>
                    </a:ext>
                  </a:extLst>
                </a:gridCol>
                <a:gridCol w="718425">
                  <a:extLst>
                    <a:ext uri="{9D8B030D-6E8A-4147-A177-3AD203B41FA5}">
                      <a16:colId xmlns:a16="http://schemas.microsoft.com/office/drawing/2014/main" val="2934769589"/>
                    </a:ext>
                  </a:extLst>
                </a:gridCol>
              </a:tblGrid>
              <a:tr h="287861">
                <a:tc rowSpan="2">
                  <a:txBody>
                    <a:bodyPr/>
                    <a:lstStyle/>
                    <a:p>
                      <a:pPr algn="ctr" fontAlgn="ctr"/>
                      <a:r>
                        <a:rPr lang="ja-JP" sz="1000" b="1" u="none" strike="noStrike" dirty="0">
                          <a:solidFill>
                            <a:schemeClr val="bg1"/>
                          </a:solidFill>
                          <a:effectLst/>
                          <a:latin typeface="Meiryo UI" panose="020B0604030504040204" pitchFamily="50" charset="-128"/>
                          <a:ea typeface="Meiryo UI" panose="020B0604030504040204" pitchFamily="50" charset="-128"/>
                        </a:rPr>
                        <a:t>装置名</a:t>
                      </a:r>
                      <a:endParaRPr 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3784" marB="0" anchor="ctr">
                    <a:solidFill>
                      <a:schemeClr val="accent1"/>
                    </a:solidFill>
                  </a:tcPr>
                </a:tc>
                <a:tc gridSpan="3">
                  <a:txBody>
                    <a:bodyPr/>
                    <a:lstStyle/>
                    <a:p>
                      <a:pPr algn="ctr" fontAlgn="ctr"/>
                      <a:r>
                        <a:rPr lang="en-US" sz="1000" b="1" u="none" strike="noStrike" dirty="0" err="1">
                          <a:solidFill>
                            <a:schemeClr val="bg1"/>
                          </a:solidFill>
                          <a:effectLst/>
                          <a:latin typeface="Meiryo UI" panose="020B0604030504040204" pitchFamily="50" charset="-128"/>
                          <a:ea typeface="Meiryo UI" panose="020B0604030504040204" pitchFamily="50" charset="-128"/>
                        </a:rPr>
                        <a:t>CPU使用率</a:t>
                      </a:r>
                      <a:r>
                        <a:rPr lang="en-US" sz="1000" b="1" u="none" strike="noStrike" dirty="0">
                          <a:solidFill>
                            <a:schemeClr val="bg1"/>
                          </a:solidFill>
                          <a:effectLst/>
                          <a:latin typeface="Meiryo UI" panose="020B0604030504040204" pitchFamily="50" charset="-128"/>
                          <a:ea typeface="Meiryo UI" panose="020B0604030504040204" pitchFamily="50" charset="-128"/>
                        </a:rPr>
                        <a:t/>
                      </a:r>
                      <a:br>
                        <a:rPr lang="en-US" sz="1000" b="1" u="none" strike="noStrike" dirty="0">
                          <a:solidFill>
                            <a:schemeClr val="bg1"/>
                          </a:solidFill>
                          <a:effectLst/>
                          <a:latin typeface="Meiryo UI" panose="020B0604030504040204" pitchFamily="50" charset="-128"/>
                          <a:ea typeface="Meiryo UI" panose="020B0604030504040204" pitchFamily="50" charset="-128"/>
                        </a:rPr>
                      </a:br>
                      <a:r>
                        <a:rPr lang="en-US" sz="1000" b="1" u="none" strike="noStrike" dirty="0">
                          <a:solidFill>
                            <a:schemeClr val="bg1"/>
                          </a:solidFill>
                          <a:effectLst/>
                          <a:latin typeface="Meiryo UI" panose="020B0604030504040204" pitchFamily="50" charset="-128"/>
                          <a:ea typeface="Meiryo UI" panose="020B0604030504040204" pitchFamily="50" charset="-128"/>
                        </a:rPr>
                        <a:t>（</a:t>
                      </a:r>
                      <a:r>
                        <a:rPr lang="en-US" sz="1000" b="1" u="none" strike="noStrike" dirty="0" err="1">
                          <a:solidFill>
                            <a:schemeClr val="bg1"/>
                          </a:solidFill>
                          <a:effectLst/>
                          <a:latin typeface="Meiryo UI" panose="020B0604030504040204" pitchFamily="50" charset="-128"/>
                          <a:ea typeface="Meiryo UI" panose="020B0604030504040204" pitchFamily="50" charset="-128"/>
                        </a:rPr>
                        <a:t>日平均・月間</a:t>
                      </a:r>
                      <a:r>
                        <a:rPr lang="en-US" sz="1000" b="1" u="none" strike="noStrike" dirty="0">
                          <a:solidFill>
                            <a:schemeClr val="bg1"/>
                          </a:solidFill>
                          <a:effectLst/>
                          <a:latin typeface="Meiryo UI" panose="020B0604030504040204" pitchFamily="50" charset="-128"/>
                          <a:ea typeface="Meiryo UI" panose="020B0604030504040204" pitchFamily="50" charset="-128"/>
                        </a:rPr>
                        <a:t>）（%）</a:t>
                      </a:r>
                      <a:endParaRPr 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3784" marB="0" anchor="ctr">
                    <a:solidFill>
                      <a:schemeClr val="accent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25142458"/>
                  </a:ext>
                </a:extLst>
              </a:tr>
              <a:tr h="149054">
                <a:tc vMerge="1">
                  <a:txBody>
                    <a:bodyPr/>
                    <a:lstStyle/>
                    <a:p>
                      <a:endParaRPr kumimoji="1" lang="ja-JP" altLang="en-US"/>
                    </a:p>
                  </a:txBody>
                  <a:tcPr/>
                </a:tc>
                <a:tc>
                  <a:txBody>
                    <a:bodyPr/>
                    <a:lstStyle/>
                    <a:p>
                      <a:pPr algn="ctr" fontAlgn="ctr"/>
                      <a:r>
                        <a:rPr lang="ja-JP" sz="1000" b="1" u="none" strike="noStrike" dirty="0">
                          <a:solidFill>
                            <a:schemeClr val="bg1"/>
                          </a:solidFill>
                          <a:effectLst/>
                          <a:latin typeface="Meiryo UI" panose="020B0604030504040204" pitchFamily="50" charset="-128"/>
                          <a:ea typeface="Meiryo UI" panose="020B0604030504040204" pitchFamily="50" charset="-128"/>
                        </a:rPr>
                        <a:t>最小</a:t>
                      </a:r>
                      <a:endParaRPr 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3784" marB="3600" anchor="ctr">
                    <a:solidFill>
                      <a:schemeClr val="accent1"/>
                    </a:solidFill>
                  </a:tcPr>
                </a:tc>
                <a:tc>
                  <a:txBody>
                    <a:bodyPr/>
                    <a:lstStyle/>
                    <a:p>
                      <a:pPr algn="ctr" fontAlgn="ctr"/>
                      <a:r>
                        <a:rPr lang="ja-JP" sz="1000" b="1" u="none" strike="noStrike" dirty="0">
                          <a:solidFill>
                            <a:schemeClr val="bg1"/>
                          </a:solidFill>
                          <a:effectLst/>
                          <a:latin typeface="Meiryo UI" panose="020B0604030504040204" pitchFamily="50" charset="-128"/>
                          <a:ea typeface="Meiryo UI" panose="020B0604030504040204" pitchFamily="50" charset="-128"/>
                        </a:rPr>
                        <a:t>最大</a:t>
                      </a:r>
                      <a:endParaRPr 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72000" marR="72000" marT="3784" marB="3600" anchor="ctr">
                    <a:solidFill>
                      <a:schemeClr val="accent1"/>
                    </a:solidFill>
                  </a:tcPr>
                </a:tc>
                <a:tc>
                  <a:txBody>
                    <a:bodyPr/>
                    <a:lstStyle/>
                    <a:p>
                      <a:pPr algn="ctr" fontAlgn="ctr"/>
                      <a:r>
                        <a:rPr lang="ja-JP" sz="1000" b="1" u="none" strike="noStrike">
                          <a:solidFill>
                            <a:schemeClr val="bg1"/>
                          </a:solidFill>
                          <a:effectLst/>
                          <a:latin typeface="Meiryo UI" panose="020B0604030504040204" pitchFamily="50" charset="-128"/>
                          <a:ea typeface="Meiryo UI" panose="020B0604030504040204" pitchFamily="50" charset="-128"/>
                        </a:rPr>
                        <a:t>平均</a:t>
                      </a:r>
                      <a:endParaRPr lang="ja-JP" sz="1000" b="1" i="0" u="none" strike="noStrike">
                        <a:solidFill>
                          <a:schemeClr val="bg1"/>
                        </a:solidFill>
                        <a:effectLst/>
                        <a:latin typeface="Meiryo UI" panose="020B0604030504040204" pitchFamily="50" charset="-128"/>
                        <a:ea typeface="Meiryo UI" panose="020B0604030504040204" pitchFamily="50" charset="-128"/>
                      </a:endParaRPr>
                    </a:p>
                  </a:txBody>
                  <a:tcPr marL="72000" marR="72000" marT="3784" marB="3600" anchor="ctr">
                    <a:solidFill>
                      <a:schemeClr val="accent1"/>
                    </a:solidFill>
                  </a:tcPr>
                </a:tc>
                <a:extLst>
                  <a:ext uri="{0D108BD9-81ED-4DB2-BD59-A6C34878D82A}">
                    <a16:rowId xmlns:a16="http://schemas.microsoft.com/office/drawing/2014/main" val="2721954714"/>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処理①DBサーバ#1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0</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99</a:t>
                      </a:r>
                      <a:r>
                        <a:rPr lang="en-US" altLang="ja-JP" sz="900" u="none" strike="noStrike" dirty="0">
                          <a:effectLst/>
                          <a:latin typeface="Meiryo UI" panose="020B0604030504040204" pitchFamily="50" charset="-128"/>
                          <a:ea typeface="Meiryo UI" panose="020B0604030504040204" pitchFamily="50" charset="-128"/>
                        </a:rPr>
                        <a:t>※</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18.4</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1348848581"/>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処理①DBサーバ#2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0</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26</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0.9</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3743924676"/>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処理①DBサーバ_サービス#1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99</a:t>
                      </a:r>
                      <a:r>
                        <a:rPr lang="en-US" altLang="ja-JP" sz="900" u="none" strike="noStrike" dirty="0">
                          <a:effectLst/>
                          <a:latin typeface="Meiryo UI" panose="020B0604030504040204" pitchFamily="50" charset="-128"/>
                          <a:ea typeface="Meiryo UI" panose="020B0604030504040204" pitchFamily="50" charset="-128"/>
                        </a:rPr>
                        <a:t>※</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9.8</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1386286648"/>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処理①DBサーバ_サービス#2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73</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35.3</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3843282744"/>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処理②Web・APサーバ#1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0.7</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859493073"/>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処理②Web・APサーバ#2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0.6</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2954322632"/>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処理③Web・APサーバ#1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24</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0.1</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2747003624"/>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処理③Web・APサーバ#2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26</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0.1</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175349798"/>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外部共通基盤サーバ#1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27</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0.1</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669781248"/>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外部共通基盤サーバ#2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18</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0.1</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1198562293"/>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処理④APサーバ#1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0</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9</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941888757"/>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処理④APサーバ#2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12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4062783720"/>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処理⑤APサーバ#1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7</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0.1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3489685054"/>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処理⑤APサーバ#2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25</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0.6</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517160692"/>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処理⑥Webサーバ#1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4</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3220376324"/>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処理⑥Webサーバ#2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6</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2137972440"/>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監視サーバ</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45</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1.4</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3382936321"/>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処理⑦DBサーバ#1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39</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2.5</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3897902248"/>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処理⑦DBサーバ#2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8</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0.2</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3744576022"/>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処理⑦DBサーバ_サービス#1</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38</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2.4</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2651394889"/>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処理⑦DBサーバ_サービス#2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8</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1.1</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850683284"/>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内部共通基盤サーバ</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39</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0.8</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1528088767"/>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バックアップサーバ</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1</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12</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2.8</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433672348"/>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情報共有サーバ</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2</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25</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4.5</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1902132580"/>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庁外システム連携サーバ</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2</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36</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3.7</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425716257"/>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庁内システム連携サーバ</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4</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43</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a:effectLst/>
                          <a:latin typeface="Meiryo UI" panose="020B0604030504040204" pitchFamily="50" charset="-128"/>
                          <a:ea typeface="Meiryo UI" panose="020B0604030504040204" pitchFamily="50" charset="-128"/>
                        </a:rPr>
                        <a:t>7.8</a:t>
                      </a:r>
                      <a:endParaRPr lang="ja-JP" sz="9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2350277645"/>
                  </a:ext>
                </a:extLst>
              </a:tr>
              <a:tr h="154800">
                <a:tc>
                  <a:txBody>
                    <a:bodyPr/>
                    <a:lstStyle/>
                    <a:p>
                      <a:pPr algn="l" fontAlgn="ctr"/>
                      <a:r>
                        <a:rPr lang="ja-JP" sz="900" u="none" strike="noStrike" dirty="0">
                          <a:effectLst/>
                          <a:latin typeface="Meiryo UI" panose="020B0604030504040204" pitchFamily="50" charset="-128"/>
                          <a:ea typeface="Meiryo UI" panose="020B0604030504040204" pitchFamily="50" charset="-128"/>
                        </a:rPr>
                        <a:t>ウイルス対策・改ざん検知サーバ</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5</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89</a:t>
                      </a:r>
                      <a:r>
                        <a:rPr lang="en-US" altLang="ja-JP" sz="900" u="none" strike="noStrike" dirty="0">
                          <a:effectLst/>
                          <a:latin typeface="Meiryo UI" panose="020B0604030504040204" pitchFamily="50" charset="-128"/>
                          <a:ea typeface="Meiryo UI" panose="020B0604030504040204" pitchFamily="50" charset="-128"/>
                        </a:rPr>
                        <a:t>※</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tc>
                  <a:txBody>
                    <a:bodyPr/>
                    <a:lstStyle/>
                    <a:p>
                      <a:pPr algn="ctr" fontAlgn="ctr"/>
                      <a:r>
                        <a:rPr lang="en-US" sz="900" u="none" strike="noStrike" dirty="0">
                          <a:effectLst/>
                          <a:latin typeface="Meiryo UI" panose="020B0604030504040204" pitchFamily="50" charset="-128"/>
                          <a:ea typeface="Meiryo UI" panose="020B0604030504040204" pitchFamily="50" charset="-128"/>
                        </a:rPr>
                        <a:t>20</a:t>
                      </a:r>
                      <a:endParaRPr 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784" marB="3600" anchor="ctr"/>
                </a:tc>
                <a:extLst>
                  <a:ext uri="{0D108BD9-81ED-4DB2-BD59-A6C34878D82A}">
                    <a16:rowId xmlns:a16="http://schemas.microsoft.com/office/drawing/2014/main" val="2569092946"/>
                  </a:ext>
                </a:extLst>
              </a:tr>
            </a:tbl>
          </a:graphicData>
        </a:graphic>
      </p:graphicFrame>
      <p:sp>
        <p:nvSpPr>
          <p:cNvPr id="18" name="テキスト ボックス 17">
            <a:extLst>
              <a:ext uri="{FF2B5EF4-FFF2-40B4-BE49-F238E27FC236}">
                <a16:creationId xmlns:a16="http://schemas.microsoft.com/office/drawing/2014/main" id="{ABBFDCA3-09BA-4070-A1EA-83968A2741E1}"/>
              </a:ext>
            </a:extLst>
          </p:cNvPr>
          <p:cNvSpPr txBox="1"/>
          <p:nvPr/>
        </p:nvSpPr>
        <p:spPr>
          <a:xfrm>
            <a:off x="308484" y="1628800"/>
            <a:ext cx="4536504" cy="319602"/>
          </a:xfrm>
          <a:prstGeom prst="rect">
            <a:avLst/>
          </a:prstGeom>
          <a:noFill/>
          <a:ln>
            <a:noFill/>
          </a:ln>
        </p:spPr>
        <p:txBody>
          <a:bodyPr wrap="square" rtlCol="0">
            <a:noAutofit/>
          </a:bodyPr>
          <a:lstStyle/>
          <a:p>
            <a:pPr algn="ctr"/>
            <a:r>
              <a:rPr lang="en-US" altLang="ja-JP" sz="1400" b="1" dirty="0">
                <a:latin typeface="Meiryo UI" panose="020B0604030504040204" pitchFamily="50" charset="-128"/>
                <a:ea typeface="Meiryo UI" panose="020B0604030504040204" pitchFamily="50" charset="-128"/>
              </a:rPr>
              <a:t>CPU</a:t>
            </a:r>
            <a:r>
              <a:rPr lang="ja-JP" altLang="en-US" sz="1400" b="1" dirty="0">
                <a:latin typeface="Meiryo UI" panose="020B0604030504040204" pitchFamily="50" charset="-128"/>
                <a:ea typeface="Meiryo UI" panose="020B0604030504040204" pitchFamily="50" charset="-128"/>
              </a:rPr>
              <a:t>使用率の例</a:t>
            </a:r>
            <a:r>
              <a:rPr lang="ja-JP" altLang="en-US" sz="1100" dirty="0">
                <a:latin typeface="Meiryo UI" panose="020B0604030504040204" pitchFamily="50" charset="-128"/>
                <a:ea typeface="Meiryo UI" panose="020B0604030504040204" pitchFamily="50" charset="-128"/>
              </a:rPr>
              <a:t>（業務システム</a:t>
            </a:r>
            <a:r>
              <a:rPr lang="en-US" altLang="ja-JP" sz="1100" dirty="0">
                <a:latin typeface="Meiryo UI" panose="020B0604030504040204" pitchFamily="50" charset="-128"/>
                <a:ea typeface="Meiryo UI" panose="020B0604030504040204" pitchFamily="50" charset="-128"/>
              </a:rPr>
              <a:t>A</a:t>
            </a:r>
            <a:r>
              <a:rPr lang="ja-JP" altLang="en-US" sz="1100" dirty="0">
                <a:latin typeface="Meiryo UI" panose="020B0604030504040204" pitchFamily="50" charset="-128"/>
                <a:ea typeface="Meiryo UI" panose="020B0604030504040204" pitchFamily="50" charset="-128"/>
              </a:rPr>
              <a:t>の</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8</a:t>
            </a:r>
            <a:r>
              <a:rPr lang="ja-JP" altLang="en-US" sz="1100" dirty="0">
                <a:latin typeface="Meiryo UI" panose="020B0604030504040204" pitchFamily="50" charset="-128"/>
                <a:ea typeface="Meiryo UI" panose="020B0604030504040204" pitchFamily="50" charset="-128"/>
              </a:rPr>
              <a:t>月実績値</a:t>
            </a:r>
            <a:r>
              <a:rPr lang="ja-JP" altLang="en-US" sz="12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marL="900113" indent="-900113" algn="ctr"/>
            <a:endParaRPr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BBFDCA3-09BA-4070-A1EA-83968A2741E1}"/>
              </a:ext>
            </a:extLst>
          </p:cNvPr>
          <p:cNvSpPr txBox="1"/>
          <p:nvPr/>
        </p:nvSpPr>
        <p:spPr>
          <a:xfrm>
            <a:off x="5033392" y="5908842"/>
            <a:ext cx="4968552" cy="307777"/>
          </a:xfrm>
          <a:prstGeom prst="rect">
            <a:avLst/>
          </a:prstGeom>
          <a:noFill/>
          <a:ln>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⇒予算額</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万円未満（小規模システム）が 全体の</a:t>
            </a:r>
            <a:r>
              <a:rPr lang="en-US" altLang="ja-JP" sz="1400" dirty="0">
                <a:latin typeface="Meiryo UI" panose="020B0604030504040204" pitchFamily="50" charset="-128"/>
                <a:ea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310795" y="3716707"/>
            <a:ext cx="2059200" cy="527804"/>
          </a:xfrm>
          <a:prstGeom prst="roundRect">
            <a:avLst/>
          </a:prstGeom>
          <a:noFill/>
          <a:ln>
            <a:noFill/>
          </a:ln>
        </p:spPr>
        <p:txBody>
          <a:bodyPr wrap="square" lIns="3600" rIns="3600" rtlCol="0">
            <a:spAutoFit/>
          </a:bodyPr>
          <a:lstStyle/>
          <a:p>
            <a:pPr algn="ctr"/>
            <a:r>
              <a:rPr kumimoji="1" lang="ja-JP" altLang="en-US" sz="1400" b="1" dirty="0">
                <a:latin typeface="Meiryo UI" panose="020B0604030504040204" pitchFamily="50" charset="-128"/>
                <a:ea typeface="Meiryo UI" panose="020B0604030504040204" pitchFamily="50" charset="-128"/>
              </a:rPr>
              <a:t>システム数の割合</a:t>
            </a:r>
            <a:endParaRPr kumimoji="1" lang="en-US" altLang="ja-JP" sz="1400" b="1" dirty="0">
              <a:latin typeface="Meiryo UI" panose="020B0604030504040204" pitchFamily="50" charset="-128"/>
              <a:ea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該当システムの数</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全システム数</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12</a:t>
            </a:fld>
            <a:endParaRPr kumimoji="1" lang="ja-JP" altLang="en-US"/>
          </a:p>
        </p:txBody>
      </p:sp>
    </p:spTree>
    <p:extLst>
      <p:ext uri="{BB962C8B-B14F-4D97-AF65-F5344CB8AC3E}">
        <p14:creationId xmlns:p14="http://schemas.microsoft.com/office/powerpoint/2010/main" val="2182155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２．府庁</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情報システムの適正化</a:t>
            </a: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475200"/>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対応の方向性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8" name="テキスト ボックス 27">
            <a:extLst>
              <a:ext uri="{FF2B5EF4-FFF2-40B4-BE49-F238E27FC236}">
                <a16:creationId xmlns:a16="http://schemas.microsoft.com/office/drawing/2014/main" id="{ABBFDCA3-09BA-4070-A1EA-83968A2741E1}"/>
              </a:ext>
            </a:extLst>
          </p:cNvPr>
          <p:cNvSpPr txBox="1"/>
          <p:nvPr/>
        </p:nvSpPr>
        <p:spPr>
          <a:xfrm>
            <a:off x="124726" y="1539949"/>
            <a:ext cx="9868834" cy="1200329"/>
          </a:xfrm>
          <a:prstGeom prst="rect">
            <a:avLst/>
          </a:prstGeom>
          <a:noFill/>
        </p:spPr>
        <p:txBody>
          <a:bodyPr wrap="square" rtlCol="0">
            <a:spAutoFit/>
          </a:bodyPr>
          <a:lstStyle/>
          <a:p>
            <a:pPr marL="900113" indent="-900113"/>
            <a:r>
              <a:rPr lang="ja-JP" altLang="en-US" sz="1400" b="1" u="sng" dirty="0">
                <a:latin typeface="Meiryo UI" panose="020B0604030504040204" pitchFamily="50" charset="-128"/>
                <a:ea typeface="Meiryo UI" panose="020B0604030504040204" pitchFamily="50" charset="-128"/>
              </a:rPr>
              <a:t>①庁内情報システムの適正化</a:t>
            </a:r>
            <a:endParaRPr lang="en-US" altLang="ja-JP" sz="14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システムごとに</a:t>
            </a:r>
            <a:r>
              <a:rPr lang="en-US" altLang="ja-JP" sz="1400"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システムカルテ</a:t>
            </a:r>
            <a:r>
              <a:rPr lang="en-US" altLang="ja-JP" sz="1400" b="1" u="sng"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を作成し、課題や更新計画を踏まえた中長期的な視点によるシステムマネジメントを実施</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システムの実態調査・ヒアリング　→　システムの抱える課題や対応方針、更新計画等を部局間で共有</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課題解決やシステム再構築に向けた検討等を効果的かつ継続的に実施</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長期間同一事業者が運用保守している</a:t>
            </a:r>
            <a:r>
              <a:rPr lang="en-US" altLang="ja-JP" sz="1600" b="1" dirty="0">
                <a:latin typeface="Meiryo UI" panose="020B0604030504040204" pitchFamily="50" charset="-128"/>
                <a:ea typeface="Meiryo UI" panose="020B0604030504040204" pitchFamily="50" charset="-128"/>
              </a:rPr>
              <a:t>39</a:t>
            </a:r>
            <a:r>
              <a:rPr lang="ja-JP" altLang="en-US" sz="1600" b="1" dirty="0">
                <a:latin typeface="Meiryo UI" panose="020B0604030504040204" pitchFamily="50" charset="-128"/>
                <a:ea typeface="Meiryo UI" panose="020B0604030504040204" pitchFamily="50" charset="-128"/>
              </a:rPr>
              <a:t>システムが当面の優先課題</a:t>
            </a:r>
            <a:r>
              <a:rPr lang="ja-JP" altLang="en-US" sz="1400" dirty="0">
                <a:latin typeface="Meiryo UI" panose="020B0604030504040204" pitchFamily="50" charset="-128"/>
                <a:ea typeface="Meiryo UI" panose="020B0604030504040204" pitchFamily="50" charset="-128"/>
              </a:rPr>
              <a:t>　例：総務事務システム調査（次頁参照）</a:t>
            </a:r>
          </a:p>
        </p:txBody>
      </p:sp>
      <p:sp>
        <p:nvSpPr>
          <p:cNvPr id="69" name="テキスト ボックス 68">
            <a:extLst>
              <a:ext uri="{FF2B5EF4-FFF2-40B4-BE49-F238E27FC236}">
                <a16:creationId xmlns:a16="http://schemas.microsoft.com/office/drawing/2014/main" id="{ABBFDCA3-09BA-4070-A1EA-83968A2741E1}"/>
              </a:ext>
            </a:extLst>
          </p:cNvPr>
          <p:cNvSpPr txBox="1"/>
          <p:nvPr/>
        </p:nvSpPr>
        <p:spPr>
          <a:xfrm>
            <a:off x="127805" y="817548"/>
            <a:ext cx="9650389" cy="738664"/>
          </a:xfrm>
          <a:prstGeom prst="rect">
            <a:avLst/>
          </a:prstGeom>
          <a:noFill/>
          <a:ln w="6350">
            <a:solidFill>
              <a:schemeClr val="tx1"/>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これらの課題の解決を目指し、中長期的なシステムマネジメントを通じてシステムの標準化、共通化を進めます。</a:t>
            </a:r>
          </a:p>
          <a:p>
            <a:r>
              <a:rPr lang="ja-JP" altLang="en-US" sz="1400" dirty="0">
                <a:latin typeface="Meiryo UI" panose="020B0604030504040204" pitchFamily="50" charset="-128"/>
                <a:ea typeface="Meiryo UI" panose="020B0604030504040204" pitchFamily="50" charset="-128"/>
              </a:rPr>
              <a:t>①庁内情報システムの適正化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②効率的・効果的な情報システムの活用</a:t>
            </a:r>
            <a:endParaRPr lang="en-US" altLang="ja-JP" sz="14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2838034" y="3972998"/>
            <a:ext cx="1675002" cy="1362188"/>
          </a:xfrm>
          <a:prstGeom prst="rightArrow">
            <a:avLst>
              <a:gd name="adj1" fmla="val 66466"/>
              <a:gd name="adj2" fmla="val 27742"/>
            </a:avLst>
          </a:prstGeom>
          <a:solidFill>
            <a:schemeClr val="accent1">
              <a:lumMod val="20000"/>
              <a:lumOff val="80000"/>
            </a:schemeClr>
          </a:solidFill>
          <a:ln>
            <a:solidFill>
              <a:schemeClr val="accent1">
                <a:lumMod val="20000"/>
                <a:lumOff val="80000"/>
              </a:schemeClr>
            </a:solidFill>
          </a:ln>
        </p:spPr>
        <p:txBody>
          <a:bodyPr wrap="none" tIns="67500" bIns="67500"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endParaRPr lang="en-US" altLang="ja-JP" sz="1108" dirty="0">
              <a:solidFill>
                <a:schemeClr val="tx1"/>
              </a:solidFill>
            </a:endParaRPr>
          </a:p>
        </p:txBody>
      </p:sp>
      <p:sp>
        <p:nvSpPr>
          <p:cNvPr id="42" name="ホームベース 41"/>
          <p:cNvSpPr/>
          <p:nvPr/>
        </p:nvSpPr>
        <p:spPr bwMode="auto">
          <a:xfrm>
            <a:off x="1235298" y="3987651"/>
            <a:ext cx="1584909" cy="1347535"/>
          </a:xfrm>
          <a:prstGeom prst="homePlate">
            <a:avLst>
              <a:gd name="adj" fmla="val 10471"/>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ja-JP" altLang="en-US" sz="1200" b="1" dirty="0">
                <a:latin typeface="Meiryo UI" panose="020B0604030504040204" pitchFamily="50" charset="-128"/>
                <a:ea typeface="Meiryo UI" panose="020B0604030504040204" pitchFamily="50" charset="-128"/>
                <a:cs typeface="Tahoma" pitchFamily="34" charset="0"/>
              </a:rPr>
              <a:t>システム診断・</a:t>
            </a:r>
            <a:endParaRPr lang="en-US" altLang="ja-JP" sz="1200" b="1" dirty="0">
              <a:latin typeface="Meiryo UI" panose="020B0604030504040204" pitchFamily="50" charset="-128"/>
              <a:ea typeface="Meiryo UI" panose="020B0604030504040204" pitchFamily="50" charset="-128"/>
              <a:cs typeface="Tahoma" pitchFamily="34" charset="0"/>
            </a:endParaRPr>
          </a:p>
          <a:p>
            <a:pPr algn="ctr" eaLnBrk="0" hangingPunct="0"/>
            <a:r>
              <a:rPr lang="ja-JP" altLang="en-US" sz="1200" b="1" dirty="0">
                <a:latin typeface="Meiryo UI" panose="020B0604030504040204" pitchFamily="50" charset="-128"/>
                <a:ea typeface="Meiryo UI" panose="020B0604030504040204" pitchFamily="50" charset="-128"/>
                <a:cs typeface="Tahoma" pitchFamily="34" charset="0"/>
              </a:rPr>
              <a:t>システムカルテ更新</a:t>
            </a:r>
            <a:endParaRPr kumimoji="1" lang="ja-JP" altLang="en-US" sz="1200" b="1" dirty="0">
              <a:latin typeface="Meiryo UI" panose="020B0604030504040204" pitchFamily="50" charset="-128"/>
              <a:ea typeface="Meiryo UI" panose="020B0604030504040204" pitchFamily="50" charset="-128"/>
              <a:cs typeface="Tahoma" pitchFamily="34" charset="0"/>
            </a:endParaRPr>
          </a:p>
        </p:txBody>
      </p:sp>
      <p:sp>
        <p:nvSpPr>
          <p:cNvPr id="44" name="ホームベース 43"/>
          <p:cNvSpPr/>
          <p:nvPr/>
        </p:nvSpPr>
        <p:spPr bwMode="auto">
          <a:xfrm>
            <a:off x="4520952" y="3987651"/>
            <a:ext cx="1584000" cy="1347535"/>
          </a:xfrm>
          <a:prstGeom prst="homePlate">
            <a:avLst>
              <a:gd name="adj" fmla="val 10471"/>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r>
              <a:rPr kumimoji="1" lang="ja-JP" altLang="en-US" sz="1400" b="1" dirty="0">
                <a:latin typeface="Meiryo UI" panose="020B0604030504040204" pitchFamily="50" charset="-128"/>
                <a:ea typeface="Meiryo UI" panose="020B0604030504040204" pitchFamily="50" charset="-128"/>
                <a:cs typeface="Tahoma" pitchFamily="34" charset="0"/>
              </a:rPr>
              <a:t>企画</a:t>
            </a:r>
          </a:p>
        </p:txBody>
      </p:sp>
      <p:sp>
        <p:nvSpPr>
          <p:cNvPr id="47" name="ホームベース 46"/>
          <p:cNvSpPr/>
          <p:nvPr/>
        </p:nvSpPr>
        <p:spPr bwMode="auto">
          <a:xfrm>
            <a:off x="6285236" y="3987651"/>
            <a:ext cx="1584000" cy="1347535"/>
          </a:xfrm>
          <a:prstGeom prst="homePlate">
            <a:avLst>
              <a:gd name="adj" fmla="val 10471"/>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r>
              <a:rPr kumimoji="1" lang="ja-JP" altLang="en-US" sz="1400" b="1" dirty="0">
                <a:latin typeface="Meiryo UI" panose="020B0604030504040204" pitchFamily="50" charset="-128"/>
                <a:ea typeface="Meiryo UI" panose="020B0604030504040204" pitchFamily="50" charset="-128"/>
                <a:cs typeface="Tahoma" pitchFamily="34" charset="0"/>
              </a:rPr>
              <a:t>予算要求</a:t>
            </a:r>
          </a:p>
        </p:txBody>
      </p:sp>
      <p:sp>
        <p:nvSpPr>
          <p:cNvPr id="50" name="ホームベース 49"/>
          <p:cNvSpPr/>
          <p:nvPr/>
        </p:nvSpPr>
        <p:spPr bwMode="auto">
          <a:xfrm>
            <a:off x="8049520" y="3987651"/>
            <a:ext cx="1584000" cy="1347535"/>
          </a:xfrm>
          <a:prstGeom prst="homePlate">
            <a:avLst>
              <a:gd name="adj" fmla="val 10471"/>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r>
              <a:rPr kumimoji="1" lang="ja-JP" altLang="en-US" sz="1400" b="1" dirty="0">
                <a:solidFill>
                  <a:sysClr val="windowText" lastClr="000000"/>
                </a:solidFill>
                <a:latin typeface="Meiryo UI" panose="020B0604030504040204" pitchFamily="50" charset="-128"/>
                <a:ea typeface="Meiryo UI" panose="020B0604030504040204" pitchFamily="50" charset="-128"/>
                <a:cs typeface="Tahoma" pitchFamily="34" charset="0"/>
              </a:rPr>
              <a:t>調達</a:t>
            </a:r>
          </a:p>
        </p:txBody>
      </p:sp>
      <p:sp>
        <p:nvSpPr>
          <p:cNvPr id="52" name="テキスト ボックス 51"/>
          <p:cNvSpPr txBox="1"/>
          <p:nvPr/>
        </p:nvSpPr>
        <p:spPr>
          <a:xfrm>
            <a:off x="200472" y="4907052"/>
            <a:ext cx="798497" cy="360000"/>
          </a:xfrm>
          <a:prstGeom prst="homePlate">
            <a:avLst>
              <a:gd name="adj" fmla="val 10644"/>
            </a:avLst>
          </a:prstGeom>
          <a:solidFill>
            <a:srgbClr val="0070C0"/>
          </a:solidFill>
        </p:spPr>
        <p:txBody>
          <a:bodyPr wrap="none" tIns="67500" bIns="67500"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108" dirty="0">
                <a:solidFill>
                  <a:schemeClr val="bg1"/>
                </a:solidFill>
              </a:rPr>
              <a:t>スマートシティ</a:t>
            </a:r>
            <a:endParaRPr lang="en-US" altLang="ja-JP" sz="1108" dirty="0">
              <a:solidFill>
                <a:schemeClr val="bg1"/>
              </a:solidFill>
            </a:endParaRPr>
          </a:p>
          <a:p>
            <a:r>
              <a:rPr lang="ja-JP" altLang="en-US" sz="1108" dirty="0">
                <a:solidFill>
                  <a:schemeClr val="bg1"/>
                </a:solidFill>
              </a:rPr>
              <a:t>戦略部</a:t>
            </a:r>
            <a:endParaRPr lang="en-US" altLang="ja-JP" sz="1108" dirty="0">
              <a:solidFill>
                <a:schemeClr val="bg1"/>
              </a:solidFill>
            </a:endParaRPr>
          </a:p>
        </p:txBody>
      </p:sp>
      <p:sp>
        <p:nvSpPr>
          <p:cNvPr id="53" name="テキスト ボックス 52"/>
          <p:cNvSpPr txBox="1"/>
          <p:nvPr/>
        </p:nvSpPr>
        <p:spPr>
          <a:xfrm>
            <a:off x="200472" y="4365006"/>
            <a:ext cx="785317" cy="360000"/>
          </a:xfrm>
          <a:prstGeom prst="homePlate">
            <a:avLst>
              <a:gd name="adj" fmla="val 10644"/>
            </a:avLst>
          </a:prstGeom>
          <a:solidFill>
            <a:srgbClr val="0070C0"/>
          </a:solidFill>
        </p:spPr>
        <p:txBody>
          <a:bodyPr wrap="none" tIns="67500" bIns="67500"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108" dirty="0">
                <a:solidFill>
                  <a:schemeClr val="bg1"/>
                </a:solidFill>
              </a:rPr>
              <a:t>システム</a:t>
            </a:r>
            <a:r>
              <a:rPr lang="en-US" altLang="ja-JP" sz="1108" dirty="0">
                <a:solidFill>
                  <a:schemeClr val="bg1"/>
                </a:solidFill>
              </a:rPr>
              <a:t/>
            </a:r>
            <a:br>
              <a:rPr lang="en-US" altLang="ja-JP" sz="1108" dirty="0">
                <a:solidFill>
                  <a:schemeClr val="bg1"/>
                </a:solidFill>
              </a:rPr>
            </a:br>
            <a:r>
              <a:rPr lang="ja-JP" altLang="en-US" sz="1108" dirty="0">
                <a:solidFill>
                  <a:schemeClr val="bg1"/>
                </a:solidFill>
              </a:rPr>
              <a:t>所管課</a:t>
            </a:r>
            <a:endParaRPr lang="en-US" altLang="ja-JP" sz="1108" dirty="0">
              <a:solidFill>
                <a:schemeClr val="bg1"/>
              </a:solidFill>
            </a:endParaRPr>
          </a:p>
        </p:txBody>
      </p:sp>
      <p:sp>
        <p:nvSpPr>
          <p:cNvPr id="55" name="矢印: 五方向 25"/>
          <p:cNvSpPr/>
          <p:nvPr/>
        </p:nvSpPr>
        <p:spPr bwMode="auto">
          <a:xfrm>
            <a:off x="4808984" y="4365006"/>
            <a:ext cx="972000" cy="360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企画・見直し</a:t>
            </a:r>
            <a:endParaRPr lang="en-US" altLang="ja-JP" sz="1108" dirty="0">
              <a:latin typeface="Meiryo UI" panose="020B0604030504040204" pitchFamily="50" charset="-128"/>
              <a:ea typeface="Meiryo UI" panose="020B0604030504040204" pitchFamily="50" charset="-128"/>
            </a:endParaRPr>
          </a:p>
        </p:txBody>
      </p:sp>
      <p:sp>
        <p:nvSpPr>
          <p:cNvPr id="57" name="矢印: 五方向 25"/>
          <p:cNvSpPr/>
          <p:nvPr/>
        </p:nvSpPr>
        <p:spPr bwMode="auto">
          <a:xfrm>
            <a:off x="8337376" y="4365006"/>
            <a:ext cx="972000" cy="360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仕様書作成・</a:t>
            </a:r>
            <a:endParaRPr lang="en-US" altLang="ja-JP" sz="1108" dirty="0">
              <a:latin typeface="Meiryo UI" panose="020B0604030504040204" pitchFamily="50" charset="-128"/>
              <a:ea typeface="Meiryo UI" panose="020B0604030504040204" pitchFamily="50" charset="-128"/>
            </a:endParaRPr>
          </a:p>
          <a:p>
            <a:pPr algn="ctr"/>
            <a:r>
              <a:rPr lang="ja-JP" altLang="en-US" sz="1108" dirty="0">
                <a:latin typeface="Meiryo UI" panose="020B0604030504040204" pitchFamily="50" charset="-128"/>
                <a:ea typeface="Meiryo UI" panose="020B0604030504040204" pitchFamily="50" charset="-128"/>
              </a:rPr>
              <a:t>調達</a:t>
            </a:r>
            <a:endParaRPr lang="en-US" altLang="ja-JP" sz="1108" dirty="0">
              <a:latin typeface="Meiryo UI" panose="020B0604030504040204" pitchFamily="50" charset="-128"/>
              <a:ea typeface="Meiryo UI" panose="020B0604030504040204" pitchFamily="50" charset="-128"/>
            </a:endParaRPr>
          </a:p>
        </p:txBody>
      </p:sp>
      <p:cxnSp>
        <p:nvCxnSpPr>
          <p:cNvPr id="66" name="直線矢印コネクタ 65"/>
          <p:cNvCxnSpPr/>
          <p:nvPr/>
        </p:nvCxnSpPr>
        <p:spPr>
          <a:xfrm>
            <a:off x="8814869" y="4725030"/>
            <a:ext cx="0" cy="216000"/>
          </a:xfrm>
          <a:prstGeom prst="straightConnector1">
            <a:avLst/>
          </a:prstGeom>
          <a:ln>
            <a:solidFill>
              <a:schemeClr val="accent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71" name="矢印: 五方向 25"/>
          <p:cNvSpPr/>
          <p:nvPr/>
        </p:nvSpPr>
        <p:spPr bwMode="auto">
          <a:xfrm>
            <a:off x="1532728" y="4365006"/>
            <a:ext cx="972000" cy="360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調査・ヒアリング</a:t>
            </a:r>
            <a:endParaRPr lang="en-US" altLang="ja-JP" sz="1108" dirty="0">
              <a:latin typeface="Meiryo UI" panose="020B0604030504040204" pitchFamily="50" charset="-128"/>
              <a:ea typeface="Meiryo UI" panose="020B0604030504040204" pitchFamily="50" charset="-128"/>
            </a:endParaRPr>
          </a:p>
          <a:p>
            <a:pPr algn="ctr"/>
            <a:r>
              <a:rPr lang="ja-JP" altLang="en-US" sz="1108" dirty="0">
                <a:latin typeface="Meiryo UI" panose="020B0604030504040204" pitchFamily="50" charset="-128"/>
                <a:ea typeface="Meiryo UI" panose="020B0604030504040204" pitchFamily="50" charset="-128"/>
              </a:rPr>
              <a:t>回答</a:t>
            </a:r>
            <a:endParaRPr lang="en-US" altLang="ja-JP" sz="1108" dirty="0">
              <a:latin typeface="Meiryo UI" panose="020B0604030504040204" pitchFamily="50" charset="-128"/>
              <a:ea typeface="Meiryo UI" panose="020B0604030504040204" pitchFamily="50" charset="-128"/>
            </a:endParaRPr>
          </a:p>
        </p:txBody>
      </p:sp>
      <p:sp>
        <p:nvSpPr>
          <p:cNvPr id="72" name="矢印: 五方向 25"/>
          <p:cNvSpPr/>
          <p:nvPr/>
        </p:nvSpPr>
        <p:spPr bwMode="auto">
          <a:xfrm>
            <a:off x="1352600" y="2919085"/>
            <a:ext cx="8141425" cy="693873"/>
          </a:xfrm>
          <a:prstGeom prst="roundRect">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73" name="矢印: 五方向 25"/>
          <p:cNvSpPr/>
          <p:nvPr/>
        </p:nvSpPr>
        <p:spPr bwMode="auto">
          <a:xfrm>
            <a:off x="6609184" y="4365006"/>
            <a:ext cx="972000" cy="360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予算要求</a:t>
            </a:r>
            <a:endParaRPr lang="en-US" altLang="ja-JP" sz="1108" dirty="0">
              <a:latin typeface="Meiryo UI" panose="020B0604030504040204" pitchFamily="50" charset="-128"/>
              <a:ea typeface="Meiryo UI" panose="020B0604030504040204" pitchFamily="50" charset="-128"/>
            </a:endParaRPr>
          </a:p>
        </p:txBody>
      </p:sp>
      <p:cxnSp>
        <p:nvCxnSpPr>
          <p:cNvPr id="75" name="直線矢印コネクタ 74"/>
          <p:cNvCxnSpPr/>
          <p:nvPr/>
        </p:nvCxnSpPr>
        <p:spPr>
          <a:xfrm>
            <a:off x="7033098" y="4725030"/>
            <a:ext cx="0" cy="216000"/>
          </a:xfrm>
          <a:prstGeom prst="straightConnector1">
            <a:avLst/>
          </a:prstGeom>
          <a:ln>
            <a:solidFill>
              <a:schemeClr val="accent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76" name="直線矢印コネクタ 75"/>
          <p:cNvCxnSpPr/>
          <p:nvPr/>
        </p:nvCxnSpPr>
        <p:spPr>
          <a:xfrm>
            <a:off x="5296081" y="4725030"/>
            <a:ext cx="0" cy="216000"/>
          </a:xfrm>
          <a:prstGeom prst="straightConnector1">
            <a:avLst/>
          </a:prstGeom>
          <a:ln>
            <a:solidFill>
              <a:schemeClr val="accent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77" name="直線矢印コネクタ 76"/>
          <p:cNvCxnSpPr/>
          <p:nvPr/>
        </p:nvCxnSpPr>
        <p:spPr>
          <a:xfrm>
            <a:off x="2036784" y="4725030"/>
            <a:ext cx="0" cy="216000"/>
          </a:xfrm>
          <a:prstGeom prst="straightConnector1">
            <a:avLst/>
          </a:prstGeom>
          <a:ln>
            <a:solidFill>
              <a:schemeClr val="accent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81" name="矢印: 五方向 25"/>
          <p:cNvSpPr/>
          <p:nvPr/>
        </p:nvSpPr>
        <p:spPr bwMode="auto">
          <a:xfrm>
            <a:off x="2864768" y="2852936"/>
            <a:ext cx="5941567" cy="825854"/>
          </a:xfrm>
          <a:prstGeom prst="rect">
            <a:avLst/>
          </a:prstGeom>
          <a:noFill/>
          <a:ln w="12700" cap="flat" cmpd="sng" algn="ctr">
            <a:noFill/>
            <a:prstDash val="solid"/>
            <a:round/>
            <a:headEnd type="none" w="med" len="med"/>
            <a:tailEnd type="none" w="med" len="med"/>
          </a:ln>
          <a:effectLst/>
        </p:spPr>
        <p:txBody>
          <a:bodyPr wrap="none" lIns="54000" rIns="54000" rtlCol="0" anchor="ctr"/>
          <a:lstStyle/>
          <a:p>
            <a:r>
              <a:rPr lang="ja-JP" altLang="en-US" sz="1100" dirty="0">
                <a:latin typeface="Meiryo UI" panose="020B0604030504040204" pitchFamily="50" charset="-128"/>
                <a:ea typeface="Meiryo UI" panose="020B0604030504040204" pitchFamily="50" charset="-128"/>
              </a:rPr>
              <a:t>○システムの抱える課題（例：仕様のブラックボックス化、利便性）</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○システムの更新計画（例：サーバの更新時期、再構築の予定、検討スケジュール）</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○ベンダーロックインの有無、対策等（例：現行事業者との契約期間（過去の契約を含む）、調達方法）</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○標準化、共通化方針（例：クラウドサービスの利用状況、サーバ集約状況）　　　　　　　　　　　　　　　　　など</a:t>
            </a:r>
            <a:endParaRPr lang="en-US" altLang="ja-JP" sz="1100" dirty="0">
              <a:latin typeface="Meiryo UI" panose="020B0604030504040204" pitchFamily="50" charset="-128"/>
              <a:ea typeface="Meiryo UI" panose="020B0604030504040204" pitchFamily="50" charset="-128"/>
            </a:endParaRPr>
          </a:p>
        </p:txBody>
      </p:sp>
      <p:sp>
        <p:nvSpPr>
          <p:cNvPr id="86" name="テキスト ボックス 85"/>
          <p:cNvSpPr txBox="1"/>
          <p:nvPr/>
        </p:nvSpPr>
        <p:spPr>
          <a:xfrm>
            <a:off x="1136576" y="2996952"/>
            <a:ext cx="1872208" cy="541103"/>
          </a:xfrm>
          <a:prstGeom prst="rect">
            <a:avLst/>
          </a:prstGeom>
          <a:noFill/>
          <a:ln>
            <a:noFill/>
          </a:ln>
        </p:spPr>
        <p:txBody>
          <a:bodyPr wrap="square" rtlCol="0">
            <a:noAutofit/>
          </a:bodyPr>
          <a:lstStyle/>
          <a:p>
            <a:pPr algn="ctr"/>
            <a:r>
              <a:rPr lang="ja-JP" altLang="en-US" sz="1477" b="1" dirty="0">
                <a:latin typeface="Meiryo UI" panose="020B0604030504040204" pitchFamily="50" charset="-128"/>
                <a:ea typeface="Meiryo UI" panose="020B0604030504040204" pitchFamily="50" charset="-128"/>
              </a:rPr>
              <a:t>システムカルテ</a:t>
            </a:r>
            <a:endParaRPr lang="en-US" altLang="ja-JP" sz="1477" b="1"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項目例</a:t>
            </a:r>
            <a:endParaRPr lang="en-US" altLang="ja-JP" sz="1200" dirty="0">
              <a:latin typeface="Meiryo UI" panose="020B0604030504040204" pitchFamily="50" charset="-128"/>
              <a:ea typeface="Meiryo UI" panose="020B0604030504040204" pitchFamily="50" charset="-128"/>
            </a:endParaRPr>
          </a:p>
        </p:txBody>
      </p:sp>
      <p:cxnSp>
        <p:nvCxnSpPr>
          <p:cNvPr id="87" name="直線矢印コネクタ 86"/>
          <p:cNvCxnSpPr/>
          <p:nvPr/>
        </p:nvCxnSpPr>
        <p:spPr>
          <a:xfrm>
            <a:off x="2000672" y="3609064"/>
            <a:ext cx="0" cy="396000"/>
          </a:xfrm>
          <a:prstGeom prst="straightConnector1">
            <a:avLst/>
          </a:prstGeom>
          <a:ln w="38100">
            <a:solidFill>
              <a:schemeClr val="tx2">
                <a:lumMod val="40000"/>
                <a:lumOff val="60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8" name="直線矢印コネクタ 87"/>
          <p:cNvCxnSpPr/>
          <p:nvPr/>
        </p:nvCxnSpPr>
        <p:spPr>
          <a:xfrm>
            <a:off x="5241032" y="3609064"/>
            <a:ext cx="0" cy="396000"/>
          </a:xfrm>
          <a:prstGeom prst="straightConnector1">
            <a:avLst/>
          </a:prstGeom>
          <a:ln w="38100">
            <a:solidFill>
              <a:schemeClr val="tx2">
                <a:lumMod val="40000"/>
                <a:lumOff val="60000"/>
              </a:schemeClr>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89" name="直線矢印コネクタ 88"/>
          <p:cNvCxnSpPr/>
          <p:nvPr/>
        </p:nvCxnSpPr>
        <p:spPr>
          <a:xfrm>
            <a:off x="7033098" y="3609064"/>
            <a:ext cx="0" cy="396000"/>
          </a:xfrm>
          <a:prstGeom prst="straightConnector1">
            <a:avLst/>
          </a:prstGeom>
          <a:ln w="38100">
            <a:solidFill>
              <a:schemeClr val="tx2">
                <a:lumMod val="40000"/>
                <a:lumOff val="60000"/>
              </a:schemeClr>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90" name="直線矢印コネクタ 89"/>
          <p:cNvCxnSpPr/>
          <p:nvPr/>
        </p:nvCxnSpPr>
        <p:spPr>
          <a:xfrm>
            <a:off x="8814869" y="3609064"/>
            <a:ext cx="0" cy="396000"/>
          </a:xfrm>
          <a:prstGeom prst="straightConnector1">
            <a:avLst/>
          </a:prstGeom>
          <a:ln w="38100">
            <a:solidFill>
              <a:schemeClr val="tx2">
                <a:lumMod val="40000"/>
                <a:lumOff val="60000"/>
              </a:schemeClr>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91" name="矢印: 五方向 25"/>
          <p:cNvSpPr/>
          <p:nvPr/>
        </p:nvSpPr>
        <p:spPr bwMode="auto">
          <a:xfrm>
            <a:off x="1712640" y="3717032"/>
            <a:ext cx="7358964" cy="161156"/>
          </a:xfrm>
          <a:prstGeom prst="ellipse">
            <a:avLst/>
          </a:prstGeom>
          <a:solidFill>
            <a:schemeClr val="tx2">
              <a:lumMod val="20000"/>
              <a:lumOff val="80000"/>
              <a:alpha val="54000"/>
            </a:schemeClr>
          </a:solidFill>
          <a:ln w="12700" cap="flat" cmpd="sng" algn="ctr">
            <a:noFill/>
            <a:prstDash val="solid"/>
            <a:round/>
            <a:headEnd type="none" w="med" len="med"/>
            <a:tailEnd type="none" w="med" len="med"/>
          </a:ln>
          <a:effectLst/>
        </p:spPr>
        <p:txBody>
          <a:bodyPr wrap="none" lIns="54000" rIns="54000" rtlCol="0" anchor="ctr"/>
          <a:lstStyle/>
          <a:p>
            <a:pPr algn="ctr"/>
            <a:r>
              <a:rPr lang="ja-JP" altLang="en-US" sz="1400" dirty="0">
                <a:latin typeface="Meiryo UI" panose="020B0604030504040204" pitchFamily="50" charset="-128"/>
                <a:ea typeface="Meiryo UI" panose="020B0604030504040204" pitchFamily="50" charset="-128"/>
              </a:rPr>
              <a:t>システムカルテを更新・共有し、計画的にシステムを調達・運用</a:t>
            </a:r>
            <a:endParaRPr lang="en-US" altLang="ja-JP" sz="1400" dirty="0">
              <a:latin typeface="Meiryo UI" panose="020B0604030504040204" pitchFamily="50" charset="-128"/>
              <a:ea typeface="Meiryo UI" panose="020B0604030504040204" pitchFamily="50" charset="-128"/>
            </a:endParaRPr>
          </a:p>
        </p:txBody>
      </p:sp>
      <p:cxnSp>
        <p:nvCxnSpPr>
          <p:cNvPr id="93" name="カギ線コネクタ 92"/>
          <p:cNvCxnSpPr/>
          <p:nvPr/>
        </p:nvCxnSpPr>
        <p:spPr>
          <a:xfrm flipH="1">
            <a:off x="1274173" y="4680413"/>
            <a:ext cx="8359347" cy="12700"/>
          </a:xfrm>
          <a:prstGeom prst="bentConnector5">
            <a:avLst>
              <a:gd name="adj1" fmla="val -1596"/>
              <a:gd name="adj2" fmla="val 5797339"/>
              <a:gd name="adj3" fmla="val 102735"/>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2720752" y="4399303"/>
            <a:ext cx="1955236" cy="901767"/>
          </a:xfrm>
          <a:prstGeom prst="rect">
            <a:avLst/>
          </a:prstGeom>
          <a:noFill/>
          <a:ln>
            <a:noFill/>
          </a:ln>
        </p:spPr>
        <p:txBody>
          <a:bodyPr wrap="square" rtlCol="0">
            <a:noAutofit/>
          </a:bodyPr>
          <a:lstStyle/>
          <a:p>
            <a:r>
              <a:rPr lang="ja-JP" altLang="en-US" sz="1050" dirty="0">
                <a:latin typeface="Meiryo UI" panose="020B0604030504040204" pitchFamily="50" charset="-128"/>
                <a:ea typeface="Meiryo UI" panose="020B0604030504040204" pitchFamily="50" charset="-128"/>
              </a:rPr>
              <a:t>・見直しのスケジュール</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案</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・他のサービス・システムとの比較</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・コストと効果分析</a:t>
            </a:r>
            <a:endParaRPr lang="en-US" altLang="ja-JP" sz="1050" dirty="0">
              <a:latin typeface="Meiryo UI" panose="020B0604030504040204" pitchFamily="50" charset="-128"/>
              <a:ea typeface="Meiryo UI" panose="020B0604030504040204" pitchFamily="50" charset="-128"/>
            </a:endParaRPr>
          </a:p>
        </p:txBody>
      </p:sp>
      <p:sp>
        <p:nvSpPr>
          <p:cNvPr id="96" name="テキスト ボックス 95">
            <a:extLst>
              <a:ext uri="{FF2B5EF4-FFF2-40B4-BE49-F238E27FC236}">
                <a16:creationId xmlns:a16="http://schemas.microsoft.com/office/drawing/2014/main" id="{ABBFDCA3-09BA-4070-A1EA-83968A2741E1}"/>
              </a:ext>
            </a:extLst>
          </p:cNvPr>
          <p:cNvSpPr txBox="1"/>
          <p:nvPr/>
        </p:nvSpPr>
        <p:spPr>
          <a:xfrm>
            <a:off x="421017" y="5589240"/>
            <a:ext cx="9073008" cy="1169551"/>
          </a:xfrm>
          <a:prstGeom prst="rect">
            <a:avLst/>
          </a:prstGeom>
          <a:solidFill>
            <a:schemeClr val="accent6">
              <a:lumMod val="40000"/>
              <a:lumOff val="60000"/>
            </a:schemeClr>
          </a:solidFill>
          <a:ln>
            <a:solidFill>
              <a:srgbClr val="0070C0"/>
            </a:solidFill>
            <a:prstDash val="lgDash"/>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想定される課題</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・業務とデジタルの両方の知識を兼ね備えた幅広い視点や推進力を持った即戦力となる専門人材（システムコンサル的役割）</a:t>
            </a:r>
            <a:endParaRPr lang="en-US" altLang="ja-JP" sz="1400" dirty="0">
              <a:latin typeface="Meiryo UI" panose="020B0604030504040204" pitchFamily="50" charset="-128"/>
              <a:ea typeface="Meiryo UI" panose="020B0604030504040204" pitchFamily="50" charset="-128"/>
            </a:endParaRPr>
          </a:p>
          <a:p>
            <a:pPr marL="826498" indent="-826498"/>
            <a:r>
              <a:rPr lang="ja-JP" altLang="en-US" sz="1400" dirty="0">
                <a:latin typeface="Meiryo UI" panose="020B0604030504040204" pitchFamily="50" charset="-128"/>
                <a:ea typeface="Meiryo UI" panose="020B0604030504040204" pitchFamily="50" charset="-128"/>
              </a:rPr>
              <a:t>・システム担当とガバナンス担当が分かれていることによる組織間の合意形成・ガバナンス機能の発揮</a:t>
            </a:r>
            <a:endParaRPr lang="en-US" altLang="ja-JP" sz="1400" dirty="0">
              <a:latin typeface="Meiryo UI" panose="020B0604030504040204" pitchFamily="50" charset="-128"/>
              <a:ea typeface="Meiryo UI" panose="020B0604030504040204" pitchFamily="50" charset="-128"/>
            </a:endParaRPr>
          </a:p>
          <a:p>
            <a:pPr marL="826498" indent="-826498"/>
            <a:r>
              <a:rPr lang="ja-JP" altLang="en-US" sz="1400" dirty="0">
                <a:latin typeface="Meiryo UI" panose="020B0604030504040204" pitchFamily="50" charset="-128"/>
                <a:ea typeface="Meiryo UI" panose="020B0604030504040204" pitchFamily="50" charset="-128"/>
              </a:rPr>
              <a:t>・スピード感を持って改革を進めていくための専任体制</a:t>
            </a:r>
            <a:endParaRPr lang="en-US" altLang="ja-JP" sz="1400" dirty="0">
              <a:latin typeface="Meiryo UI" panose="020B0604030504040204" pitchFamily="50" charset="-128"/>
              <a:ea typeface="Meiryo UI" panose="020B0604030504040204" pitchFamily="50" charset="-128"/>
            </a:endParaRPr>
          </a:p>
          <a:p>
            <a:pPr marL="826498" indent="-826498"/>
            <a:r>
              <a:rPr lang="ja-JP" altLang="en-US" sz="1400" b="1" dirty="0">
                <a:latin typeface="Meiryo UI" panose="020B0604030504040204" pitchFamily="50" charset="-128"/>
                <a:ea typeface="Meiryo UI" panose="020B0604030504040204" pitchFamily="50" charset="-128"/>
              </a:rPr>
              <a:t>⇒更なる検討方策については</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７．推進体制のあり方検討</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で後述</a:t>
            </a:r>
            <a:endParaRPr lang="en-US" altLang="ja-JP" sz="1400" b="1"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ABBFDCA3-09BA-4070-A1EA-83968A2741E1}"/>
              </a:ext>
            </a:extLst>
          </p:cNvPr>
          <p:cNvSpPr txBox="1"/>
          <p:nvPr/>
        </p:nvSpPr>
        <p:spPr>
          <a:xfrm>
            <a:off x="2661146" y="5197134"/>
            <a:ext cx="1283742" cy="209848"/>
          </a:xfrm>
          <a:prstGeom prst="rect">
            <a:avLst/>
          </a:prstGeom>
          <a:noFill/>
        </p:spPr>
        <p:txBody>
          <a:bodyPr wrap="square" rtlCol="0">
            <a:spAutoFit/>
          </a:bodyPr>
          <a:lstStyle/>
          <a:p>
            <a:pPr marL="826498" indent="-826498"/>
            <a:r>
              <a:rPr lang="ja-JP" altLang="en-US" sz="1050" dirty="0">
                <a:latin typeface="Meiryo UI" panose="020B0604030504040204" pitchFamily="50" charset="-128"/>
                <a:ea typeface="Meiryo UI" panose="020B0604030504040204" pitchFamily="50" charset="-128"/>
              </a:rPr>
              <a:t>以降、毎年繰り返し</a:t>
            </a:r>
            <a:endParaRPr lang="en-US" altLang="ja-JP" sz="1050" dirty="0">
              <a:latin typeface="Meiryo UI" panose="020B0604030504040204" pitchFamily="50" charset="-128"/>
              <a:ea typeface="Meiryo UI" panose="020B0604030504040204" pitchFamily="50" charset="-128"/>
            </a:endParaRPr>
          </a:p>
        </p:txBody>
      </p:sp>
      <p:sp>
        <p:nvSpPr>
          <p:cNvPr id="51" name="矢印: 五方向 25"/>
          <p:cNvSpPr/>
          <p:nvPr/>
        </p:nvSpPr>
        <p:spPr bwMode="auto">
          <a:xfrm>
            <a:off x="1532728" y="4909142"/>
            <a:ext cx="972000" cy="36000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実態調査・</a:t>
            </a:r>
            <a:endParaRPr lang="en-US" altLang="ja-JP" sz="1108" dirty="0">
              <a:latin typeface="Meiryo UI" panose="020B0604030504040204" pitchFamily="50" charset="-128"/>
              <a:ea typeface="Meiryo UI" panose="020B0604030504040204" pitchFamily="50" charset="-128"/>
            </a:endParaRPr>
          </a:p>
          <a:p>
            <a:pPr algn="ctr"/>
            <a:r>
              <a:rPr lang="ja-JP" altLang="en-US" sz="1108" dirty="0">
                <a:latin typeface="Meiryo UI" panose="020B0604030504040204" pitchFamily="50" charset="-128"/>
                <a:ea typeface="Meiryo UI" panose="020B0604030504040204" pitchFamily="50" charset="-128"/>
              </a:rPr>
              <a:t>ヒアリング</a:t>
            </a:r>
            <a:endParaRPr lang="en-US" altLang="ja-JP" sz="1108" dirty="0">
              <a:latin typeface="Meiryo UI" panose="020B0604030504040204" pitchFamily="50" charset="-128"/>
              <a:ea typeface="Meiryo UI" panose="020B0604030504040204" pitchFamily="50" charset="-128"/>
            </a:endParaRPr>
          </a:p>
        </p:txBody>
      </p:sp>
      <p:sp>
        <p:nvSpPr>
          <p:cNvPr id="58" name="矢印: 五方向 25"/>
          <p:cNvSpPr/>
          <p:nvPr/>
        </p:nvSpPr>
        <p:spPr bwMode="auto">
          <a:xfrm>
            <a:off x="4808984" y="4909142"/>
            <a:ext cx="972000" cy="36000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助言・指導・</a:t>
            </a:r>
            <a:endParaRPr lang="en-US" altLang="ja-JP" sz="1108" dirty="0">
              <a:latin typeface="Meiryo UI" panose="020B0604030504040204" pitchFamily="50" charset="-128"/>
              <a:ea typeface="Meiryo UI" panose="020B0604030504040204" pitchFamily="50" charset="-128"/>
            </a:endParaRPr>
          </a:p>
          <a:p>
            <a:pPr algn="ctr"/>
            <a:r>
              <a:rPr lang="ja-JP" altLang="en-US" sz="1108" dirty="0">
                <a:latin typeface="Meiryo UI" panose="020B0604030504040204" pitchFamily="50" charset="-128"/>
                <a:ea typeface="Meiryo UI" panose="020B0604030504040204" pitchFamily="50" charset="-128"/>
              </a:rPr>
              <a:t>調整等</a:t>
            </a:r>
          </a:p>
        </p:txBody>
      </p:sp>
      <p:sp>
        <p:nvSpPr>
          <p:cNvPr id="65" name="矢印: 五方向 25"/>
          <p:cNvSpPr/>
          <p:nvPr/>
        </p:nvSpPr>
        <p:spPr bwMode="auto">
          <a:xfrm>
            <a:off x="8337376" y="4909142"/>
            <a:ext cx="972000" cy="36000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点検・指導</a:t>
            </a:r>
          </a:p>
        </p:txBody>
      </p:sp>
      <p:sp>
        <p:nvSpPr>
          <p:cNvPr id="74" name="矢印: 五方向 25"/>
          <p:cNvSpPr/>
          <p:nvPr/>
        </p:nvSpPr>
        <p:spPr bwMode="auto">
          <a:xfrm>
            <a:off x="6609184" y="4909142"/>
            <a:ext cx="972000" cy="36000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pPr algn="ctr"/>
            <a:r>
              <a:rPr lang="ja-JP" altLang="en-US" sz="1108" dirty="0">
                <a:latin typeface="Meiryo UI" panose="020B0604030504040204" pitchFamily="50" charset="-128"/>
                <a:ea typeface="Meiryo UI" panose="020B0604030504040204" pitchFamily="50" charset="-128"/>
              </a:rPr>
              <a:t>点検・指導</a:t>
            </a:r>
            <a:endParaRPr lang="en-US" altLang="ja-JP" sz="1108"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13</a:t>
            </a:fld>
            <a:endParaRPr kumimoji="1" lang="ja-JP" altLang="en-US"/>
          </a:p>
        </p:txBody>
      </p:sp>
    </p:spTree>
    <p:extLst>
      <p:ext uri="{BB962C8B-B14F-4D97-AF65-F5344CB8AC3E}">
        <p14:creationId xmlns:p14="http://schemas.microsoft.com/office/powerpoint/2010/main" val="1333101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矢印: 五方向 25"/>
          <p:cNvSpPr/>
          <p:nvPr/>
        </p:nvSpPr>
        <p:spPr bwMode="auto">
          <a:xfrm>
            <a:off x="524508" y="1772816"/>
            <a:ext cx="8856985" cy="4968551"/>
          </a:xfrm>
          <a:prstGeom prst="rect">
            <a:avLst/>
          </a:prstGeom>
          <a:solidFill>
            <a:schemeClr val="accent1">
              <a:lumMod val="20000"/>
              <a:lumOff val="80000"/>
            </a:schemeClr>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38" name="矢印: 五方向 25"/>
          <p:cNvSpPr/>
          <p:nvPr/>
        </p:nvSpPr>
        <p:spPr bwMode="auto">
          <a:xfrm>
            <a:off x="768930" y="4185614"/>
            <a:ext cx="3968046" cy="780842"/>
          </a:xfrm>
          <a:prstGeom prst="roundRect">
            <a:avLst>
              <a:gd name="adj" fmla="val 9072"/>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ABBFDCA3-09BA-4070-A1EA-83968A2741E1}"/>
              </a:ext>
            </a:extLst>
          </p:cNvPr>
          <p:cNvSpPr txBox="1"/>
          <p:nvPr/>
        </p:nvSpPr>
        <p:spPr>
          <a:xfrm>
            <a:off x="747564" y="4151402"/>
            <a:ext cx="4190038" cy="861774"/>
          </a:xfrm>
          <a:prstGeom prst="rect">
            <a:avLst/>
          </a:prstGeom>
          <a:noFill/>
        </p:spPr>
        <p:txBody>
          <a:bodyPr wrap="square" rtlCol="0">
            <a:spAutoFit/>
          </a:bodyPr>
          <a:lstStyle/>
          <a:p>
            <a:pPr marL="900113" indent="-900113"/>
            <a:r>
              <a:rPr lang="ja-JP" altLang="en-US" sz="1400" b="1" dirty="0">
                <a:latin typeface="Meiryo UI" panose="020B0604030504040204" pitchFamily="50" charset="-128"/>
                <a:ea typeface="Meiryo UI" panose="020B0604030504040204" pitchFamily="50" charset="-128"/>
              </a:rPr>
              <a:t>システムの主な課題</a:t>
            </a:r>
            <a:endParaRPr lang="en-US" altLang="ja-JP" sz="1400" b="1" dirty="0">
              <a:latin typeface="Meiryo UI" panose="020B0604030504040204" pitchFamily="50" charset="-128"/>
              <a:ea typeface="Meiryo UI" panose="020B0604030504040204" pitchFamily="50" charset="-128"/>
            </a:endParaRPr>
          </a:p>
          <a:p>
            <a:pPr marL="900113" indent="-900113"/>
            <a:r>
              <a:rPr lang="ja-JP" altLang="en-US" sz="1200" dirty="0">
                <a:latin typeface="Meiryo UI" panose="020B0604030504040204" pitchFamily="50" charset="-128"/>
                <a:ea typeface="Meiryo UI" panose="020B0604030504040204" pitchFamily="50" charset="-128"/>
              </a:rPr>
              <a:t>　・随意契約を継続</a:t>
            </a:r>
            <a:endParaRPr lang="en-US" altLang="ja-JP" sz="1200" dirty="0">
              <a:latin typeface="Meiryo UI" panose="020B0604030504040204" pitchFamily="50" charset="-128"/>
              <a:ea typeface="Meiryo UI" panose="020B0604030504040204" pitchFamily="50" charset="-128"/>
            </a:endParaRPr>
          </a:p>
          <a:p>
            <a:pPr marL="900113" indent="-900113"/>
            <a:r>
              <a:rPr lang="ja-JP" altLang="en-US" sz="1200" dirty="0">
                <a:latin typeface="Meiryo UI" panose="020B0604030504040204" pitchFamily="50" charset="-128"/>
                <a:ea typeface="Meiryo UI" panose="020B0604030504040204" pitchFamily="50" charset="-128"/>
              </a:rPr>
              <a:t>　・システムの機能が複雑</a:t>
            </a:r>
            <a:endParaRPr lang="en-US" altLang="ja-JP" sz="1200" dirty="0">
              <a:latin typeface="Meiryo UI" panose="020B0604030504040204" pitchFamily="50" charset="-128"/>
              <a:ea typeface="Meiryo UI" panose="020B0604030504040204" pitchFamily="50" charset="-128"/>
            </a:endParaRPr>
          </a:p>
          <a:p>
            <a:pPr marL="900113" indent="-900113"/>
            <a:r>
              <a:rPr lang="ja-JP" altLang="en-US" sz="1200" dirty="0">
                <a:latin typeface="Meiryo UI" panose="020B0604030504040204" pitchFamily="50" charset="-128"/>
                <a:ea typeface="Meiryo UI" panose="020B0604030504040204" pitchFamily="50" charset="-128"/>
              </a:rPr>
              <a:t>　・ブラックボックス化　　　など</a:t>
            </a:r>
            <a:endParaRPr lang="en-US" altLang="ja-JP" sz="1200" dirty="0">
              <a:latin typeface="Meiryo UI" panose="020B0604030504040204" pitchFamily="50" charset="-128"/>
              <a:ea typeface="Meiryo UI" panose="020B0604030504040204" pitchFamily="50" charset="-128"/>
            </a:endParaRPr>
          </a:p>
        </p:txBody>
      </p:sp>
      <p:sp>
        <p:nvSpPr>
          <p:cNvPr id="36" name="矢印: 五方向 25"/>
          <p:cNvSpPr/>
          <p:nvPr/>
        </p:nvSpPr>
        <p:spPr bwMode="auto">
          <a:xfrm>
            <a:off x="4881472" y="1847249"/>
            <a:ext cx="4320000" cy="3125722"/>
          </a:xfrm>
          <a:prstGeom prst="roundRect">
            <a:avLst>
              <a:gd name="adj" fmla="val 3087"/>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37" name="矢印: 五方向 25"/>
          <p:cNvSpPr/>
          <p:nvPr/>
        </p:nvSpPr>
        <p:spPr bwMode="auto">
          <a:xfrm>
            <a:off x="768931" y="1841869"/>
            <a:ext cx="3968045" cy="2248267"/>
          </a:xfrm>
          <a:prstGeom prst="roundRect">
            <a:avLst>
              <a:gd name="adj" fmla="val 4397"/>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39" name="矢印: 五方向 25"/>
          <p:cNvSpPr/>
          <p:nvPr/>
        </p:nvSpPr>
        <p:spPr bwMode="auto">
          <a:xfrm>
            <a:off x="768930" y="5061934"/>
            <a:ext cx="8418637" cy="1607426"/>
          </a:xfrm>
          <a:prstGeom prst="roundRect">
            <a:avLst>
              <a:gd name="adj" fmla="val 9072"/>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２．府庁</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情報システムの適正化</a:t>
            </a:r>
          </a:p>
        </p:txBody>
      </p:sp>
      <p:pic>
        <p:nvPicPr>
          <p:cNvPr id="5" name="図 4"/>
          <p:cNvPicPr>
            <a:picLocks noChangeAspect="1"/>
          </p:cNvPicPr>
          <p:nvPr/>
        </p:nvPicPr>
        <p:blipFill>
          <a:blip r:embed="rId3"/>
          <a:stretch>
            <a:fillRect/>
          </a:stretch>
        </p:blipFill>
        <p:spPr>
          <a:xfrm>
            <a:off x="891848" y="2129674"/>
            <a:ext cx="3477483" cy="1875390"/>
          </a:xfrm>
          <a:prstGeom prst="rect">
            <a:avLst/>
          </a:prstGeom>
        </p:spPr>
      </p:pic>
      <p:sp>
        <p:nvSpPr>
          <p:cNvPr id="44" name="テキスト ボックス 43">
            <a:extLst>
              <a:ext uri="{FF2B5EF4-FFF2-40B4-BE49-F238E27FC236}">
                <a16:creationId xmlns:a16="http://schemas.microsoft.com/office/drawing/2014/main" id="{ABBFDCA3-09BA-4070-A1EA-83968A2741E1}"/>
              </a:ext>
            </a:extLst>
          </p:cNvPr>
          <p:cNvSpPr txBox="1"/>
          <p:nvPr/>
        </p:nvSpPr>
        <p:spPr>
          <a:xfrm>
            <a:off x="747564" y="5024209"/>
            <a:ext cx="2541647" cy="307777"/>
          </a:xfrm>
          <a:prstGeom prst="rect">
            <a:avLst/>
          </a:prstGeom>
          <a:noFill/>
        </p:spPr>
        <p:txBody>
          <a:bodyPr wrap="square" rtlCol="0">
            <a:spAutoFit/>
          </a:bodyPr>
          <a:lstStyle/>
          <a:p>
            <a:pPr marL="900113" indent="-900113"/>
            <a:r>
              <a:rPr lang="ja-JP" altLang="en-US" sz="1400" b="1" dirty="0">
                <a:latin typeface="Meiryo UI" panose="020B0604030504040204" pitchFamily="50" charset="-128"/>
                <a:ea typeface="Meiryo UI" panose="020B0604030504040204" pitchFamily="50" charset="-128"/>
              </a:rPr>
              <a:t>今後のスケジュール（想定）</a:t>
            </a:r>
            <a:endParaRPr lang="en-US" altLang="ja-JP" sz="1400" b="1"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ABBFDCA3-09BA-4070-A1EA-83968A2741E1}"/>
              </a:ext>
            </a:extLst>
          </p:cNvPr>
          <p:cNvSpPr txBox="1"/>
          <p:nvPr/>
        </p:nvSpPr>
        <p:spPr>
          <a:xfrm>
            <a:off x="704528" y="1822757"/>
            <a:ext cx="2541647" cy="307777"/>
          </a:xfrm>
          <a:prstGeom prst="rect">
            <a:avLst/>
          </a:prstGeom>
          <a:noFill/>
        </p:spPr>
        <p:txBody>
          <a:bodyPr wrap="square" rtlCol="0">
            <a:spAutoFit/>
          </a:bodyPr>
          <a:lstStyle/>
          <a:p>
            <a:pPr marL="900113" indent="-900113"/>
            <a:r>
              <a:rPr lang="ja-JP" altLang="en-US" sz="1400" b="1" dirty="0">
                <a:latin typeface="Meiryo UI" panose="020B0604030504040204" pitchFamily="50" charset="-128"/>
                <a:ea typeface="Meiryo UI" panose="020B0604030504040204" pitchFamily="50" charset="-128"/>
              </a:rPr>
              <a:t>現状イメージ</a:t>
            </a:r>
            <a:endParaRPr lang="en-US" altLang="ja-JP" sz="1400" b="1"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ABBFDCA3-09BA-4070-A1EA-83968A2741E1}"/>
              </a:ext>
            </a:extLst>
          </p:cNvPr>
          <p:cNvSpPr txBox="1"/>
          <p:nvPr/>
        </p:nvSpPr>
        <p:spPr>
          <a:xfrm>
            <a:off x="4953000" y="1822757"/>
            <a:ext cx="4109658" cy="307777"/>
          </a:xfrm>
          <a:prstGeom prst="rect">
            <a:avLst/>
          </a:prstGeom>
          <a:noFill/>
        </p:spPr>
        <p:txBody>
          <a:bodyPr wrap="square" rtlCol="0">
            <a:spAutoFit/>
          </a:bodyPr>
          <a:lstStyle/>
          <a:p>
            <a:pPr marL="900113" indent="-900113"/>
            <a:r>
              <a:rPr lang="en-US" altLang="ja-JP" sz="1400" b="1" dirty="0">
                <a:latin typeface="Meiryo UI" panose="020B0604030504040204" pitchFamily="50" charset="-128"/>
                <a:ea typeface="Meiryo UI" panose="020B0604030504040204" pitchFamily="50" charset="-128"/>
              </a:rPr>
              <a:t>2022</a:t>
            </a:r>
            <a:r>
              <a:rPr lang="ja-JP" altLang="en-US" sz="1400" b="1" dirty="0">
                <a:latin typeface="Meiryo UI" panose="020B0604030504040204" pitchFamily="50" charset="-128"/>
                <a:ea typeface="Meiryo UI" panose="020B0604030504040204" pitchFamily="50" charset="-128"/>
              </a:rPr>
              <a:t>年度の検討内容（想定）</a:t>
            </a:r>
            <a:endParaRPr lang="en-US" altLang="ja-JP" sz="14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ABBFDCA3-09BA-4070-A1EA-83968A2741E1}"/>
              </a:ext>
            </a:extLst>
          </p:cNvPr>
          <p:cNvSpPr txBox="1"/>
          <p:nvPr/>
        </p:nvSpPr>
        <p:spPr>
          <a:xfrm>
            <a:off x="136069" y="476672"/>
            <a:ext cx="9685091" cy="1169551"/>
          </a:xfrm>
          <a:prstGeom prst="rect">
            <a:avLst/>
          </a:prstGeom>
          <a:noFill/>
        </p:spPr>
        <p:txBody>
          <a:bodyPr wrap="square" rtlCol="0">
            <a:spAutoFit/>
          </a:bodyPr>
          <a:lstStyle/>
          <a:p>
            <a:pPr marL="900113" indent="-900113"/>
            <a:r>
              <a:rPr lang="ja-JP" altLang="en-US" sz="1400" b="1" dirty="0">
                <a:latin typeface="Meiryo UI" panose="020B0604030504040204" pitchFamily="50" charset="-128"/>
                <a:ea typeface="Meiryo UI" panose="020B0604030504040204" pitchFamily="50" charset="-128"/>
              </a:rPr>
              <a:t>（参考）総務事務システム調査（</a:t>
            </a:r>
            <a:r>
              <a:rPr lang="en-US" altLang="ja-JP" sz="1400" b="1" dirty="0">
                <a:latin typeface="Meiryo UI" panose="020B0604030504040204" pitchFamily="50" charset="-128"/>
                <a:ea typeface="Meiryo UI" panose="020B0604030504040204" pitchFamily="50" charset="-128"/>
              </a:rPr>
              <a:t>2022</a:t>
            </a:r>
            <a:r>
              <a:rPr lang="ja-JP" altLang="en-US" sz="1400" b="1" dirty="0">
                <a:latin typeface="Meiryo UI" panose="020B0604030504040204" pitchFamily="50" charset="-128"/>
                <a:ea typeface="Meiryo UI" panose="020B0604030504040204" pitchFamily="50" charset="-128"/>
              </a:rPr>
              <a:t>年度）</a:t>
            </a:r>
            <a:endParaRPr lang="en-US" altLang="ja-JP" sz="1400" b="1" dirty="0">
              <a:latin typeface="Meiryo UI" panose="020B0604030504040204" pitchFamily="50" charset="-128"/>
              <a:ea typeface="Meiryo UI" panose="020B0604030504040204" pitchFamily="50" charset="-128"/>
            </a:endParaRPr>
          </a:p>
          <a:p>
            <a:pPr>
              <a:tabLst>
                <a:tab pos="87313" algn="l"/>
              </a:tabLst>
            </a:pPr>
            <a:r>
              <a:rPr lang="ja-JP" altLang="en-US" sz="1400" dirty="0">
                <a:latin typeface="Meiryo UI" panose="020B0604030504040204" pitchFamily="50" charset="-128"/>
                <a:ea typeface="Meiryo UI" panose="020B0604030504040204" pitchFamily="50" charset="-128"/>
              </a:rPr>
              <a:t>　・総務事務システム</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人事給与、財務会計、物品調達といった総務事務を取り扱う大規模システム</a:t>
            </a:r>
            <a:endParaRPr lang="en-US" altLang="ja-JP" sz="1400" dirty="0">
              <a:latin typeface="Meiryo UI" panose="020B0604030504040204" pitchFamily="50" charset="-128"/>
              <a:ea typeface="Meiryo UI" panose="020B0604030504040204" pitchFamily="50" charset="-128"/>
            </a:endParaRPr>
          </a:p>
          <a:p>
            <a:pPr>
              <a:tabLst>
                <a:tab pos="87313" algn="l"/>
              </a:tabLst>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2004</a:t>
            </a:r>
            <a:r>
              <a:rPr lang="ja-JP" altLang="en-US" sz="1400" dirty="0">
                <a:latin typeface="Meiryo UI" panose="020B0604030504040204" pitchFamily="50" charset="-128"/>
                <a:ea typeface="Meiryo UI" panose="020B0604030504040204" pitchFamily="50" charset="-128"/>
              </a:rPr>
              <a:t>年度から運用を開始し、</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日から第４期目の運用を開始</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年度は</a:t>
            </a:r>
            <a:r>
              <a:rPr lang="en-US" altLang="ja-JP" sz="1400" dirty="0">
                <a:latin typeface="Meiryo UI" panose="020B0604030504040204" pitchFamily="50" charset="-128"/>
                <a:ea typeface="Meiryo UI" panose="020B0604030504040204" pitchFamily="50" charset="-128"/>
              </a:rPr>
              <a:t>2027</a:t>
            </a:r>
            <a:r>
              <a:rPr lang="ja-JP" altLang="en-US" sz="1400" dirty="0">
                <a:latin typeface="Meiryo UI" panose="020B0604030504040204" pitchFamily="50" charset="-128"/>
                <a:ea typeface="Meiryo UI" panose="020B0604030504040204" pitchFamily="50" charset="-128"/>
              </a:rPr>
              <a:t>年度の第</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期運用期間満了後の第５期に向けたシステムのあり方を調査・検討予定</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（システムの課題整理、今後の方向性の検討など）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外部事業者に業務委託予定。内示額</a:t>
            </a:r>
            <a:r>
              <a:rPr lang="en-US" altLang="ja-JP" sz="1100" dirty="0">
                <a:latin typeface="Meiryo UI" panose="020B0604030504040204" pitchFamily="50" charset="-128"/>
                <a:ea typeface="Meiryo UI" panose="020B0604030504040204" pitchFamily="50" charset="-128"/>
              </a:rPr>
              <a:t>29,964</a:t>
            </a:r>
            <a:r>
              <a:rPr lang="ja-JP" altLang="en-US" sz="1100" dirty="0">
                <a:latin typeface="Meiryo UI" panose="020B0604030504040204" pitchFamily="50" charset="-128"/>
                <a:ea typeface="Meiryo UI" panose="020B0604030504040204" pitchFamily="50" charset="-128"/>
              </a:rPr>
              <a:t>千円</a:t>
            </a:r>
          </a:p>
        </p:txBody>
      </p:sp>
      <p:sp>
        <p:nvSpPr>
          <p:cNvPr id="20" name="テキスト ボックス 19">
            <a:extLst>
              <a:ext uri="{FF2B5EF4-FFF2-40B4-BE49-F238E27FC236}">
                <a16:creationId xmlns:a16="http://schemas.microsoft.com/office/drawing/2014/main" id="{8702DEAF-1A33-4855-9EA7-E31559449ADB}"/>
              </a:ext>
            </a:extLst>
          </p:cNvPr>
          <p:cNvSpPr txBox="1"/>
          <p:nvPr/>
        </p:nvSpPr>
        <p:spPr>
          <a:xfrm>
            <a:off x="5377444" y="2135762"/>
            <a:ext cx="3384375" cy="1919363"/>
          </a:xfrm>
          <a:prstGeom prst="rect">
            <a:avLst/>
          </a:prstGeom>
          <a:noFill/>
          <a:ln>
            <a:noFill/>
          </a:ln>
        </p:spPr>
        <p:txBody>
          <a:bodyPr wrap="square" lIns="36000" tIns="36000" rIns="36000" bIns="36000" rtlCol="0">
            <a:spAutoFit/>
          </a:bodyPr>
          <a:lstStyle/>
          <a:p>
            <a:r>
              <a:rPr lang="ja-JP" altLang="en-US" sz="1200" b="1" dirty="0">
                <a:latin typeface="Meiryo UI" panose="020B0604030504040204" pitchFamily="50" charset="-128"/>
                <a:ea typeface="Meiryo UI" panose="020B0604030504040204" pitchFamily="50" charset="-128"/>
              </a:rPr>
              <a:t>システム再構築（改修）について</a:t>
            </a:r>
            <a:endParaRPr lang="en-US" altLang="ja-JP" sz="1200" b="1" dirty="0">
              <a:latin typeface="Meiryo UI" panose="020B0604030504040204" pitchFamily="50" charset="-128"/>
              <a:ea typeface="Meiryo UI" panose="020B0604030504040204" pitchFamily="50" charset="-128"/>
            </a:endParaRPr>
          </a:p>
          <a:p>
            <a:pPr marL="900113" indent="-900113"/>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現行システムに関する調査</a:t>
            </a:r>
            <a:endParaRPr lang="en-US" altLang="ja-JP" sz="1200" b="1" dirty="0">
              <a:latin typeface="Meiryo UI" panose="020B0604030504040204" pitchFamily="50" charset="-128"/>
              <a:ea typeface="Meiryo UI" panose="020B0604030504040204" pitchFamily="50" charset="-128"/>
            </a:endParaRPr>
          </a:p>
          <a:p>
            <a:pPr marL="266700" lvl="1"/>
            <a:r>
              <a:rPr lang="ja-JP" altLang="en-US" sz="1200" dirty="0">
                <a:latin typeface="Meiryo UI" panose="020B0604030504040204" pitchFamily="50" charset="-128"/>
                <a:ea typeface="Meiryo UI" panose="020B0604030504040204" pitchFamily="50" charset="-128"/>
              </a:rPr>
              <a:t>・業務要件の整理</a:t>
            </a:r>
            <a:endParaRPr lang="en-US" altLang="ja-JP" sz="1200" dirty="0">
              <a:latin typeface="Meiryo UI" panose="020B0604030504040204" pitchFamily="50" charset="-128"/>
              <a:ea typeface="Meiryo UI" panose="020B0604030504040204" pitchFamily="50" charset="-128"/>
            </a:endParaRPr>
          </a:p>
          <a:p>
            <a:pPr marL="266700" lvl="1"/>
            <a:r>
              <a:rPr lang="ja-JP" altLang="en-US" sz="1200" dirty="0">
                <a:latin typeface="Meiryo UI" panose="020B0604030504040204" pitchFamily="50" charset="-128"/>
                <a:ea typeface="Meiryo UI" panose="020B0604030504040204" pitchFamily="50" charset="-128"/>
              </a:rPr>
              <a:t>・現行システムが抱える課題の整理</a:t>
            </a:r>
            <a:endParaRPr lang="en-US" altLang="ja-JP" sz="1200" dirty="0">
              <a:latin typeface="Meiryo UI" panose="020B0604030504040204" pitchFamily="50" charset="-128"/>
              <a:ea typeface="Meiryo UI" panose="020B0604030504040204" pitchFamily="50" charset="-128"/>
            </a:endParaRPr>
          </a:p>
          <a:p>
            <a:pPr marL="266700" lvl="1"/>
            <a:r>
              <a:rPr lang="ja-JP" altLang="en-US" sz="1200" dirty="0">
                <a:latin typeface="Meiryo UI" panose="020B0604030504040204" pitchFamily="50" charset="-128"/>
                <a:ea typeface="Meiryo UI" panose="020B0604030504040204" pitchFamily="50" charset="-128"/>
              </a:rPr>
              <a:t>・システム運用・保守に要しているコストの整理、</a:t>
            </a:r>
            <a:endParaRPr lang="en-US" altLang="ja-JP" sz="1200" dirty="0">
              <a:latin typeface="Meiryo UI" panose="020B0604030504040204" pitchFamily="50" charset="-128"/>
              <a:ea typeface="Meiryo UI" panose="020B0604030504040204" pitchFamily="50" charset="-128"/>
            </a:endParaRPr>
          </a:p>
          <a:p>
            <a:pPr marL="266700" lvl="1"/>
            <a:r>
              <a:rPr lang="ja-JP" altLang="en-US" sz="1200" dirty="0">
                <a:latin typeface="Meiryo UI" panose="020B0604030504040204" pitchFamily="50" charset="-128"/>
                <a:ea typeface="Meiryo UI" panose="020B0604030504040204" pitchFamily="50" charset="-128"/>
              </a:rPr>
              <a:t>　今後の見通し</a:t>
            </a:r>
          </a:p>
          <a:p>
            <a:pPr marL="900113" indent="-900113"/>
            <a:endParaRPr lang="en-US" altLang="ja-JP" sz="1200" dirty="0">
              <a:latin typeface="Meiryo UI" panose="020B0604030504040204" pitchFamily="50" charset="-128"/>
              <a:ea typeface="Meiryo UI" panose="020B0604030504040204" pitchFamily="50" charset="-128"/>
            </a:endParaRPr>
          </a:p>
          <a:p>
            <a:pPr marL="900113" indent="-900113"/>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システムの再構築に関する検討</a:t>
            </a:r>
            <a:endParaRPr lang="en-US" altLang="ja-JP" sz="1200" b="1" dirty="0">
              <a:latin typeface="Meiryo UI" panose="020B0604030504040204" pitchFamily="50" charset="-128"/>
              <a:ea typeface="Meiryo UI" panose="020B0604030504040204" pitchFamily="50" charset="-128"/>
            </a:endParaRPr>
          </a:p>
          <a:p>
            <a:pPr marL="266700" lvl="1"/>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RFI</a:t>
            </a:r>
            <a:r>
              <a:rPr lang="ja-JP" altLang="en-US" sz="1200" dirty="0">
                <a:latin typeface="Meiryo UI" panose="020B0604030504040204" pitchFamily="50" charset="-128"/>
                <a:ea typeface="Meiryo UI" panose="020B0604030504040204" pitchFamily="50" charset="-128"/>
              </a:rPr>
              <a:t>の実施</a:t>
            </a:r>
            <a:endParaRPr lang="en-US" altLang="ja-JP" sz="1200" dirty="0">
              <a:latin typeface="Meiryo UI" panose="020B0604030504040204" pitchFamily="50" charset="-128"/>
              <a:ea typeface="Meiryo UI" panose="020B0604030504040204" pitchFamily="50" charset="-128"/>
            </a:endParaRPr>
          </a:p>
          <a:p>
            <a:pPr marL="266700" lvl="1"/>
            <a:r>
              <a:rPr lang="ja-JP" altLang="en-US" sz="1200" dirty="0">
                <a:latin typeface="Meiryo UI" panose="020B0604030504040204" pitchFamily="50" charset="-128"/>
                <a:ea typeface="Meiryo UI" panose="020B0604030504040204" pitchFamily="50" charset="-128"/>
              </a:rPr>
              <a:t>・システムの見直し方法の検討</a:t>
            </a:r>
            <a:endParaRPr lang="en-US" altLang="ja-JP" sz="12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00000000-0008-0000-0000-000018000000}"/>
              </a:ext>
            </a:extLst>
          </p:cNvPr>
          <p:cNvSpPr/>
          <p:nvPr/>
        </p:nvSpPr>
        <p:spPr>
          <a:xfrm>
            <a:off x="1038328" y="5445224"/>
            <a:ext cx="1188000" cy="215024"/>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b="1" dirty="0">
                <a:solidFill>
                  <a:schemeClr val="bg1"/>
                </a:solidFill>
                <a:latin typeface="Meiryo UI" panose="020B0604030504040204" pitchFamily="50" charset="-128"/>
                <a:ea typeface="Meiryo UI" panose="020B0604030504040204" pitchFamily="50" charset="-128"/>
              </a:rPr>
              <a:t>2022</a:t>
            </a:r>
            <a:r>
              <a:rPr kumimoji="1" lang="ja-JP" altLang="en-US" b="1" dirty="0">
                <a:solidFill>
                  <a:schemeClr val="bg1"/>
                </a:solidFill>
                <a:latin typeface="Meiryo UI" panose="020B0604030504040204" pitchFamily="50" charset="-128"/>
                <a:ea typeface="Meiryo UI" panose="020B0604030504040204" pitchFamily="50" charset="-128"/>
              </a:rPr>
              <a:t>年度</a:t>
            </a:r>
          </a:p>
        </p:txBody>
      </p:sp>
      <p:sp>
        <p:nvSpPr>
          <p:cNvPr id="22" name="正方形/長方形 21">
            <a:extLst>
              <a:ext uri="{FF2B5EF4-FFF2-40B4-BE49-F238E27FC236}">
                <a16:creationId xmlns:a16="http://schemas.microsoft.com/office/drawing/2014/main" id="{00000000-0008-0000-0000-000019000000}"/>
              </a:ext>
            </a:extLst>
          </p:cNvPr>
          <p:cNvSpPr/>
          <p:nvPr/>
        </p:nvSpPr>
        <p:spPr>
          <a:xfrm>
            <a:off x="2374229" y="5445224"/>
            <a:ext cx="1188000" cy="215024"/>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b="1" dirty="0">
                <a:solidFill>
                  <a:schemeClr val="bg1"/>
                </a:solidFill>
                <a:latin typeface="Meiryo UI" panose="020B0604030504040204" pitchFamily="50" charset="-128"/>
                <a:ea typeface="Meiryo UI" panose="020B0604030504040204" pitchFamily="50" charset="-128"/>
              </a:rPr>
              <a:t>2023</a:t>
            </a:r>
            <a:r>
              <a:rPr kumimoji="1" lang="ja-JP" altLang="en-US" b="1" dirty="0">
                <a:solidFill>
                  <a:schemeClr val="bg1"/>
                </a:solidFill>
                <a:latin typeface="Meiryo UI" panose="020B0604030504040204" pitchFamily="50" charset="-128"/>
                <a:ea typeface="Meiryo UI" panose="020B0604030504040204" pitchFamily="50" charset="-128"/>
              </a:rPr>
              <a:t>年度</a:t>
            </a:r>
          </a:p>
        </p:txBody>
      </p:sp>
      <p:sp>
        <p:nvSpPr>
          <p:cNvPr id="23" name="正方形/長方形 22">
            <a:extLst>
              <a:ext uri="{FF2B5EF4-FFF2-40B4-BE49-F238E27FC236}">
                <a16:creationId xmlns:a16="http://schemas.microsoft.com/office/drawing/2014/main" id="{00000000-0008-0000-0000-00001A000000}"/>
              </a:ext>
            </a:extLst>
          </p:cNvPr>
          <p:cNvSpPr/>
          <p:nvPr/>
        </p:nvSpPr>
        <p:spPr>
          <a:xfrm>
            <a:off x="1019279" y="5727107"/>
            <a:ext cx="7526516" cy="276225"/>
          </a:xfrm>
          <a:prstGeom prst="rect">
            <a:avLst/>
          </a:prstGeom>
          <a:solidFill>
            <a:schemeClr val="accent1">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dirty="0">
                <a:solidFill>
                  <a:schemeClr val="tx1"/>
                </a:solidFill>
                <a:latin typeface="Meiryo UI" panose="020B0604030504040204" pitchFamily="50" charset="-128"/>
                <a:ea typeface="Meiryo UI" panose="020B0604030504040204" pitchFamily="50" charset="-128"/>
              </a:rPr>
              <a:t>第４期運用期間（</a:t>
            </a:r>
            <a:r>
              <a:rPr kumimoji="1" lang="en-US" altLang="ja-JP" dirty="0">
                <a:solidFill>
                  <a:schemeClr val="tx1"/>
                </a:solidFill>
                <a:latin typeface="Meiryo UI" panose="020B0604030504040204" pitchFamily="50" charset="-128"/>
                <a:ea typeface="Meiryo UI" panose="020B0604030504040204" pitchFamily="50" charset="-128"/>
              </a:rPr>
              <a:t>2022</a:t>
            </a:r>
            <a:r>
              <a:rPr kumimoji="1" lang="ja-JP" altLang="en-US" dirty="0">
                <a:solidFill>
                  <a:schemeClr val="tx1"/>
                </a:solidFill>
                <a:latin typeface="Meiryo UI" panose="020B0604030504040204" pitchFamily="50" charset="-128"/>
                <a:ea typeface="Meiryo UI" panose="020B0604030504040204" pitchFamily="50" charset="-128"/>
              </a:rPr>
              <a:t>年１月４日～</a:t>
            </a:r>
            <a:r>
              <a:rPr kumimoji="1" lang="en-US" altLang="ja-JP" dirty="0">
                <a:solidFill>
                  <a:schemeClr val="tx1"/>
                </a:solidFill>
                <a:latin typeface="Meiryo UI" panose="020B0604030504040204" pitchFamily="50" charset="-128"/>
                <a:ea typeface="Meiryo UI" panose="020B0604030504040204" pitchFamily="50" charset="-128"/>
              </a:rPr>
              <a:t>2028</a:t>
            </a:r>
            <a:r>
              <a:rPr kumimoji="1" lang="ja-JP" altLang="en-US" dirty="0">
                <a:solidFill>
                  <a:schemeClr val="tx1"/>
                </a:solidFill>
                <a:latin typeface="Meiryo UI" panose="020B0604030504040204" pitchFamily="50" charset="-128"/>
                <a:ea typeface="Meiryo UI" panose="020B0604030504040204" pitchFamily="50" charset="-128"/>
              </a:rPr>
              <a:t>年１月３日）</a:t>
            </a:r>
          </a:p>
        </p:txBody>
      </p:sp>
      <p:sp>
        <p:nvSpPr>
          <p:cNvPr id="24" name="ホームベース 26">
            <a:extLst>
              <a:ext uri="{FF2B5EF4-FFF2-40B4-BE49-F238E27FC236}">
                <a16:creationId xmlns:a16="http://schemas.microsoft.com/office/drawing/2014/main" id="{00000000-0008-0000-0000-00001B000000}"/>
              </a:ext>
            </a:extLst>
          </p:cNvPr>
          <p:cNvSpPr/>
          <p:nvPr/>
        </p:nvSpPr>
        <p:spPr>
          <a:xfrm>
            <a:off x="1038329" y="6065659"/>
            <a:ext cx="1187999" cy="543377"/>
          </a:xfrm>
          <a:prstGeom prst="homePlate">
            <a:avLst>
              <a:gd name="adj" fmla="val 12770"/>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dirty="0">
                <a:solidFill>
                  <a:sysClr val="windowText" lastClr="000000"/>
                </a:solidFill>
                <a:latin typeface="Meiryo UI" panose="020B0604030504040204" pitchFamily="50" charset="-128"/>
                <a:ea typeface="Meiryo UI" panose="020B0604030504040204" pitchFamily="50" charset="-128"/>
              </a:rPr>
              <a:t>総務事務システム</a:t>
            </a:r>
            <a:endParaRPr kumimoji="1" lang="en-US"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a:solidFill>
                  <a:sysClr val="windowText" lastClr="000000"/>
                </a:solidFill>
                <a:latin typeface="Meiryo UI" panose="020B0604030504040204" pitchFamily="50" charset="-128"/>
                <a:ea typeface="Meiryo UI" panose="020B0604030504040204" pitchFamily="50" charset="-128"/>
              </a:rPr>
              <a:t>調査事業</a:t>
            </a:r>
          </a:p>
        </p:txBody>
      </p:sp>
      <p:sp>
        <p:nvSpPr>
          <p:cNvPr id="25" name="正方形/長方形 24">
            <a:extLst>
              <a:ext uri="{FF2B5EF4-FFF2-40B4-BE49-F238E27FC236}">
                <a16:creationId xmlns:a16="http://schemas.microsoft.com/office/drawing/2014/main" id="{00000000-0008-0000-0000-00001D000000}"/>
              </a:ext>
            </a:extLst>
          </p:cNvPr>
          <p:cNvSpPr/>
          <p:nvPr/>
        </p:nvSpPr>
        <p:spPr>
          <a:xfrm>
            <a:off x="3710130" y="5445224"/>
            <a:ext cx="1188000" cy="215024"/>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b="1" dirty="0">
                <a:solidFill>
                  <a:schemeClr val="bg1"/>
                </a:solidFill>
                <a:latin typeface="Meiryo UI" panose="020B0604030504040204" pitchFamily="50" charset="-128"/>
                <a:ea typeface="Meiryo UI" panose="020B0604030504040204" pitchFamily="50" charset="-128"/>
              </a:rPr>
              <a:t>2024</a:t>
            </a:r>
            <a:r>
              <a:rPr kumimoji="1" lang="ja-JP" altLang="en-US" b="1" dirty="0">
                <a:solidFill>
                  <a:schemeClr val="bg1"/>
                </a:solidFill>
                <a:latin typeface="Meiryo UI" panose="020B0604030504040204" pitchFamily="50" charset="-128"/>
                <a:ea typeface="Meiryo UI" panose="020B0604030504040204" pitchFamily="50" charset="-128"/>
              </a:rPr>
              <a:t>年度</a:t>
            </a:r>
          </a:p>
        </p:txBody>
      </p:sp>
      <p:sp>
        <p:nvSpPr>
          <p:cNvPr id="26" name="正方形/長方形 25">
            <a:extLst>
              <a:ext uri="{FF2B5EF4-FFF2-40B4-BE49-F238E27FC236}">
                <a16:creationId xmlns:a16="http://schemas.microsoft.com/office/drawing/2014/main" id="{00000000-0008-0000-0000-00001E000000}"/>
              </a:ext>
            </a:extLst>
          </p:cNvPr>
          <p:cNvSpPr/>
          <p:nvPr/>
        </p:nvSpPr>
        <p:spPr>
          <a:xfrm>
            <a:off x="5046031" y="5445224"/>
            <a:ext cx="1188000" cy="215024"/>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b="1" dirty="0">
                <a:solidFill>
                  <a:schemeClr val="bg1"/>
                </a:solidFill>
                <a:latin typeface="Meiryo UI" panose="020B0604030504040204" pitchFamily="50" charset="-128"/>
                <a:ea typeface="Meiryo UI" panose="020B0604030504040204" pitchFamily="50" charset="-128"/>
              </a:rPr>
              <a:t>2025</a:t>
            </a:r>
            <a:r>
              <a:rPr kumimoji="1" lang="ja-JP" altLang="en-US" b="1" dirty="0">
                <a:solidFill>
                  <a:schemeClr val="bg1"/>
                </a:solidFill>
                <a:latin typeface="Meiryo UI" panose="020B0604030504040204" pitchFamily="50" charset="-128"/>
                <a:ea typeface="Meiryo UI" panose="020B0604030504040204" pitchFamily="50" charset="-128"/>
              </a:rPr>
              <a:t>年度</a:t>
            </a:r>
          </a:p>
        </p:txBody>
      </p:sp>
      <p:sp>
        <p:nvSpPr>
          <p:cNvPr id="27" name="正方形/長方形 26">
            <a:extLst>
              <a:ext uri="{FF2B5EF4-FFF2-40B4-BE49-F238E27FC236}">
                <a16:creationId xmlns:a16="http://schemas.microsoft.com/office/drawing/2014/main" id="{00000000-0008-0000-0000-00001F000000}"/>
              </a:ext>
            </a:extLst>
          </p:cNvPr>
          <p:cNvSpPr/>
          <p:nvPr/>
        </p:nvSpPr>
        <p:spPr>
          <a:xfrm>
            <a:off x="6381932" y="5445224"/>
            <a:ext cx="1188000" cy="215024"/>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b="1" dirty="0">
                <a:solidFill>
                  <a:schemeClr val="bg1"/>
                </a:solidFill>
                <a:latin typeface="Meiryo UI" panose="020B0604030504040204" pitchFamily="50" charset="-128"/>
                <a:ea typeface="Meiryo UI" panose="020B0604030504040204" pitchFamily="50" charset="-128"/>
              </a:rPr>
              <a:t>2026</a:t>
            </a:r>
            <a:r>
              <a:rPr kumimoji="1" lang="ja-JP" altLang="en-US" b="1" dirty="0">
                <a:solidFill>
                  <a:schemeClr val="bg1"/>
                </a:solidFill>
                <a:latin typeface="Meiryo UI" panose="020B0604030504040204" pitchFamily="50" charset="-128"/>
                <a:ea typeface="Meiryo UI" panose="020B0604030504040204" pitchFamily="50" charset="-128"/>
              </a:rPr>
              <a:t>年度</a:t>
            </a:r>
          </a:p>
        </p:txBody>
      </p:sp>
      <p:sp>
        <p:nvSpPr>
          <p:cNvPr id="28" name="正方形/長方形 27">
            <a:extLst>
              <a:ext uri="{FF2B5EF4-FFF2-40B4-BE49-F238E27FC236}">
                <a16:creationId xmlns:a16="http://schemas.microsoft.com/office/drawing/2014/main" id="{00000000-0008-0000-0000-000020000000}"/>
              </a:ext>
            </a:extLst>
          </p:cNvPr>
          <p:cNvSpPr/>
          <p:nvPr/>
        </p:nvSpPr>
        <p:spPr>
          <a:xfrm>
            <a:off x="7717835" y="5445224"/>
            <a:ext cx="1188000" cy="215024"/>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b="1" dirty="0">
                <a:solidFill>
                  <a:schemeClr val="bg1"/>
                </a:solidFill>
                <a:latin typeface="Meiryo UI" panose="020B0604030504040204" pitchFamily="50" charset="-128"/>
                <a:ea typeface="Meiryo UI" panose="020B0604030504040204" pitchFamily="50" charset="-128"/>
              </a:rPr>
              <a:t>2027</a:t>
            </a:r>
            <a:r>
              <a:rPr kumimoji="1" lang="ja-JP" altLang="en-US" b="1" dirty="0">
                <a:solidFill>
                  <a:schemeClr val="bg1"/>
                </a:solidFill>
                <a:latin typeface="Meiryo UI" panose="020B0604030504040204" pitchFamily="50" charset="-128"/>
                <a:ea typeface="Meiryo UI" panose="020B0604030504040204" pitchFamily="50" charset="-128"/>
              </a:rPr>
              <a:t>年度</a:t>
            </a:r>
          </a:p>
        </p:txBody>
      </p:sp>
      <p:sp>
        <p:nvSpPr>
          <p:cNvPr id="29" name="ホームベース 36">
            <a:extLst>
              <a:ext uri="{FF2B5EF4-FFF2-40B4-BE49-F238E27FC236}">
                <a16:creationId xmlns:a16="http://schemas.microsoft.com/office/drawing/2014/main" id="{00000000-0008-0000-0000-000025000000}"/>
              </a:ext>
            </a:extLst>
          </p:cNvPr>
          <p:cNvSpPr/>
          <p:nvPr/>
        </p:nvSpPr>
        <p:spPr>
          <a:xfrm>
            <a:off x="8545795" y="5729300"/>
            <a:ext cx="395529" cy="879735"/>
          </a:xfrm>
          <a:prstGeom prst="homePlate">
            <a:avLst>
              <a:gd name="adj" fmla="val 42698"/>
            </a:avLst>
          </a:prstGeom>
          <a:solidFill>
            <a:schemeClr val="accent2">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dirty="0">
                <a:solidFill>
                  <a:sysClr val="windowText" lastClr="000000"/>
                </a:solidFill>
                <a:latin typeface="Meiryo UI" panose="020B0604030504040204" pitchFamily="50" charset="-128"/>
                <a:ea typeface="Meiryo UI" panose="020B0604030504040204" pitchFamily="50" charset="-128"/>
              </a:rPr>
              <a:t>５</a:t>
            </a:r>
            <a:r>
              <a:rPr kumimoji="1" lang="ja-JP" altLang="en-US" dirty="0">
                <a:solidFill>
                  <a:sysClr val="windowText" lastClr="000000"/>
                </a:solidFill>
                <a:latin typeface="Meiryo UI" panose="020B0604030504040204" pitchFamily="50" charset="-128"/>
                <a:ea typeface="Meiryo UI" panose="020B0604030504040204" pitchFamily="50" charset="-128"/>
              </a:rPr>
              <a:t>期運用</a:t>
            </a:r>
          </a:p>
        </p:txBody>
      </p:sp>
      <p:sp>
        <p:nvSpPr>
          <p:cNvPr id="30" name="ホームベース 44">
            <a:extLst>
              <a:ext uri="{FF2B5EF4-FFF2-40B4-BE49-F238E27FC236}">
                <a16:creationId xmlns:a16="http://schemas.microsoft.com/office/drawing/2014/main" id="{00000000-0008-0000-0000-00002D000000}"/>
              </a:ext>
            </a:extLst>
          </p:cNvPr>
          <p:cNvSpPr/>
          <p:nvPr/>
        </p:nvSpPr>
        <p:spPr>
          <a:xfrm>
            <a:off x="2305631" y="6065659"/>
            <a:ext cx="6240165" cy="543377"/>
          </a:xfrm>
          <a:prstGeom prst="homePlate">
            <a:avLst>
              <a:gd name="adj" fmla="val 12770"/>
            </a:avLst>
          </a:prstGeom>
          <a:solidFill>
            <a:sysClr val="window" lastClr="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dirty="0">
                <a:solidFill>
                  <a:schemeClr val="tx1"/>
                </a:solidFill>
                <a:latin typeface="Meiryo UI" panose="020B0604030504040204" pitchFamily="50" charset="-128"/>
                <a:ea typeface="Meiryo UI" panose="020B0604030504040204" pitchFamily="50" charset="-128"/>
              </a:rPr>
              <a:t>要件整理等、</a:t>
            </a:r>
            <a:r>
              <a:rPr lang="ja-JP" altLang="en-US" dirty="0">
                <a:solidFill>
                  <a:schemeClr val="tx1"/>
                </a:solidFill>
                <a:latin typeface="Meiryo UI" panose="020B0604030504040204" pitchFamily="50" charset="-128"/>
                <a:ea typeface="Meiryo UI" panose="020B0604030504040204" pitchFamily="50" charset="-128"/>
              </a:rPr>
              <a:t>今後の方向性に応じた対応</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8702DEAF-1A33-4855-9EA7-E31559449ADB}"/>
              </a:ext>
            </a:extLst>
          </p:cNvPr>
          <p:cNvSpPr txBox="1"/>
          <p:nvPr/>
        </p:nvSpPr>
        <p:spPr>
          <a:xfrm>
            <a:off x="5377444" y="4099023"/>
            <a:ext cx="3187042" cy="842145"/>
          </a:xfrm>
          <a:prstGeom prst="rect">
            <a:avLst/>
          </a:prstGeom>
          <a:noFill/>
          <a:ln>
            <a:noFill/>
          </a:ln>
        </p:spPr>
        <p:txBody>
          <a:bodyPr wrap="square" lIns="36000" tIns="36000" rIns="36000" bIns="36000" rtlCol="0">
            <a:spAutoFit/>
          </a:bodyPr>
          <a:lstStyle>
            <a:defPPr>
              <a:defRPr lang="ja-JP"/>
            </a:defPPr>
            <a:lvl1pPr>
              <a:defRPr sz="1400" b="1">
                <a:latin typeface="Meiryo UI" panose="020B0604030504040204" pitchFamily="50" charset="-128"/>
                <a:ea typeface="Meiryo UI" panose="020B0604030504040204" pitchFamily="50" charset="-128"/>
              </a:defRPr>
            </a:lvl1pPr>
            <a:lvl2pPr marL="540000" lvl="1" indent="-180000">
              <a:buFont typeface="Wingdings" panose="05000000000000000000" pitchFamily="2" charset="2"/>
              <a:buChar char="ü"/>
              <a:defRPr sz="1200">
                <a:latin typeface="Meiryo UI" panose="020B0604030504040204" pitchFamily="50" charset="-128"/>
                <a:ea typeface="Meiryo UI" panose="020B0604030504040204" pitchFamily="50" charset="-128"/>
              </a:defRPr>
            </a:lvl2pPr>
          </a:lstStyle>
          <a:p>
            <a:r>
              <a:rPr lang="ja-JP" altLang="en-US" sz="1200" dirty="0"/>
              <a:t>委託分割について</a:t>
            </a:r>
            <a:endParaRPr lang="en-US" altLang="ja-JP" sz="1200" dirty="0"/>
          </a:p>
          <a:p>
            <a:pPr marL="266700" lvl="1" indent="0">
              <a:buNone/>
            </a:pPr>
            <a:r>
              <a:rPr lang="ja-JP" altLang="en-US" dirty="0"/>
              <a:t>・現行業務の分割案検討</a:t>
            </a:r>
            <a:endParaRPr lang="en-US" altLang="ja-JP" dirty="0"/>
          </a:p>
          <a:p>
            <a:pPr marL="266700" lvl="1" indent="0">
              <a:buNone/>
            </a:pPr>
            <a:r>
              <a:rPr lang="ja-JP" altLang="en-US" dirty="0"/>
              <a:t>・分割業務の概算見積徴取</a:t>
            </a:r>
            <a:endParaRPr lang="en-US" altLang="ja-JP" dirty="0"/>
          </a:p>
          <a:p>
            <a:pPr marL="266700" lvl="1" indent="0">
              <a:buNone/>
            </a:pPr>
            <a:r>
              <a:rPr lang="ja-JP" altLang="en-US" dirty="0"/>
              <a:t>・委託分割方針の検討</a:t>
            </a:r>
            <a:endParaRPr lang="en-US" altLang="ja-JP" dirty="0"/>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14</a:t>
            </a:fld>
            <a:endParaRPr kumimoji="1" lang="ja-JP" altLang="en-US"/>
          </a:p>
        </p:txBody>
      </p:sp>
    </p:spTree>
    <p:extLst>
      <p:ext uri="{BB962C8B-B14F-4D97-AF65-F5344CB8AC3E}">
        <p14:creationId xmlns:p14="http://schemas.microsoft.com/office/powerpoint/2010/main" val="380490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矢印: 五方向 25"/>
          <p:cNvSpPr/>
          <p:nvPr/>
        </p:nvSpPr>
        <p:spPr bwMode="auto">
          <a:xfrm>
            <a:off x="7488000" y="1271336"/>
            <a:ext cx="2160000" cy="3132096"/>
          </a:xfrm>
          <a:prstGeom prst="roundRect">
            <a:avLst>
              <a:gd name="adj" fmla="val 5118"/>
            </a:avLst>
          </a:prstGeom>
          <a:solidFill>
            <a:schemeClr val="accent1">
              <a:lumMod val="20000"/>
              <a:lumOff val="80000"/>
            </a:schemeClr>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130" name="矢印: 五方向 25"/>
          <p:cNvSpPr/>
          <p:nvPr/>
        </p:nvSpPr>
        <p:spPr bwMode="auto">
          <a:xfrm>
            <a:off x="4449184" y="1271336"/>
            <a:ext cx="2160000" cy="3132096"/>
          </a:xfrm>
          <a:prstGeom prst="roundRect">
            <a:avLst>
              <a:gd name="adj" fmla="val 5118"/>
            </a:avLst>
          </a:prstGeom>
          <a:solidFill>
            <a:schemeClr val="accent1">
              <a:lumMod val="20000"/>
              <a:lumOff val="80000"/>
            </a:schemeClr>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ABBFDCA3-09BA-4070-A1EA-83968A2741E1}"/>
              </a:ext>
            </a:extLst>
          </p:cNvPr>
          <p:cNvSpPr txBox="1"/>
          <p:nvPr/>
        </p:nvSpPr>
        <p:spPr>
          <a:xfrm>
            <a:off x="4669628" y="1938139"/>
            <a:ext cx="1711752" cy="1404140"/>
          </a:xfrm>
          <a:prstGeom prst="roundRect">
            <a:avLst>
              <a:gd name="adj" fmla="val 4294"/>
            </a:avLst>
          </a:prstGeom>
          <a:solidFill>
            <a:schemeClr val="bg1"/>
          </a:solidFill>
          <a:ln>
            <a:solidFill>
              <a:srgbClr val="0070C0"/>
            </a:solidFill>
          </a:ln>
        </p:spPr>
        <p:txBody>
          <a:bodyPr wrap="square" rtlCol="0" anchor="t">
            <a:noAutofit/>
          </a:bodyPr>
          <a:lstStyle/>
          <a:p>
            <a:pPr algn="ctr"/>
            <a:r>
              <a:rPr lang="ja-JP" altLang="en-US" sz="1400" b="1" dirty="0">
                <a:latin typeface="Meiryo UI" panose="020B0604030504040204" pitchFamily="50" charset="-128"/>
                <a:ea typeface="Meiryo UI" panose="020B0604030504040204" pitchFamily="50" charset="-128"/>
              </a:rPr>
              <a:t>基盤を統一　</a:t>
            </a:r>
            <a:r>
              <a:rPr lang="en-US" altLang="ja-JP" sz="11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107" name="矢印: 五方向 25"/>
          <p:cNvSpPr/>
          <p:nvPr/>
        </p:nvSpPr>
        <p:spPr bwMode="auto">
          <a:xfrm>
            <a:off x="344847" y="1271336"/>
            <a:ext cx="3240361" cy="3132096"/>
          </a:xfrm>
          <a:prstGeom prst="roundRect">
            <a:avLst>
              <a:gd name="adj" fmla="val 5118"/>
            </a:avLst>
          </a:prstGeom>
          <a:no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89" name="矢印: 五方向 25"/>
          <p:cNvSpPr/>
          <p:nvPr/>
        </p:nvSpPr>
        <p:spPr bwMode="auto">
          <a:xfrm>
            <a:off x="7551426" y="2707715"/>
            <a:ext cx="2069348" cy="1279496"/>
          </a:xfrm>
          <a:prstGeom prst="roundRect">
            <a:avLst>
              <a:gd name="adj" fmla="val 5118"/>
            </a:avLst>
          </a:prstGeom>
          <a:solidFill>
            <a:schemeClr val="bg1"/>
          </a:solid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81" name="正方形/長方形 80"/>
          <p:cNvSpPr/>
          <p:nvPr/>
        </p:nvSpPr>
        <p:spPr bwMode="auto">
          <a:xfrm>
            <a:off x="488863" y="3057927"/>
            <a:ext cx="1137157" cy="521853"/>
          </a:xfrm>
          <a:prstGeom prst="rect">
            <a:avLst/>
          </a:prstGeom>
          <a:solidFill>
            <a:schemeClr val="bg1"/>
          </a:solidFill>
          <a:ln w="19050" cap="sq" cmpd="sng">
            <a:solidFill>
              <a:srgbClr val="0070C0"/>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２．府庁</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情報システムの適正化</a:t>
            </a:r>
          </a:p>
        </p:txBody>
      </p:sp>
      <p:sp>
        <p:nvSpPr>
          <p:cNvPr id="28" name="テキスト ボックス 27">
            <a:extLst>
              <a:ext uri="{FF2B5EF4-FFF2-40B4-BE49-F238E27FC236}">
                <a16:creationId xmlns:a16="http://schemas.microsoft.com/office/drawing/2014/main" id="{ABBFDCA3-09BA-4070-A1EA-83968A2741E1}"/>
              </a:ext>
            </a:extLst>
          </p:cNvPr>
          <p:cNvSpPr txBox="1"/>
          <p:nvPr/>
        </p:nvSpPr>
        <p:spPr>
          <a:xfrm>
            <a:off x="129600" y="475200"/>
            <a:ext cx="9630712" cy="738664"/>
          </a:xfrm>
          <a:prstGeom prst="rect">
            <a:avLst/>
          </a:prstGeom>
          <a:noFill/>
        </p:spPr>
        <p:txBody>
          <a:bodyPr wrap="square" rtlCol="0">
            <a:spAutoFit/>
          </a:bodyPr>
          <a:lstStyle/>
          <a:p>
            <a:pPr marL="900113" indent="-900113"/>
            <a:r>
              <a:rPr lang="ja-JP" altLang="en-US" sz="1400" b="1" u="sng" dirty="0">
                <a:latin typeface="Meiryo UI" panose="020B0604030504040204" pitchFamily="50" charset="-128"/>
                <a:ea typeface="Meiryo UI" panose="020B0604030504040204" pitchFamily="50" charset="-128"/>
              </a:rPr>
              <a:t>②効率的・効果的な情報システムの活用</a:t>
            </a:r>
            <a:endParaRPr lang="en-US" altLang="ja-JP" sz="14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現在、各システムのサーバ集約を行いながら</a:t>
            </a:r>
            <a:r>
              <a:rPr lang="en-US" altLang="ja-JP" sz="1400" dirty="0">
                <a:latin typeface="Meiryo UI" panose="020B0604030504040204" pitchFamily="50" charset="-128"/>
                <a:ea typeface="Meiryo UI" panose="020B0604030504040204" pitchFamily="50" charset="-128"/>
              </a:rPr>
              <a:t>CPU</a:t>
            </a:r>
            <a:r>
              <a:rPr lang="ja-JP" altLang="en-US" sz="1400" dirty="0">
                <a:latin typeface="Meiryo UI" panose="020B0604030504040204" pitchFamily="50" charset="-128"/>
                <a:ea typeface="Meiryo UI" panose="020B0604030504040204" pitchFamily="50" charset="-128"/>
              </a:rPr>
              <a:t>等のシステムリソースの共通化を進めており、今後も継続。</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今後、より最適な手法について検討を行いながら効率的・効果的な情報システムの活用を進めていく。</a:t>
            </a:r>
          </a:p>
        </p:txBody>
      </p:sp>
      <p:sp>
        <p:nvSpPr>
          <p:cNvPr id="44" name="正方形/長方形 43"/>
          <p:cNvSpPr/>
          <p:nvPr/>
        </p:nvSpPr>
        <p:spPr bwMode="auto">
          <a:xfrm>
            <a:off x="560872" y="3187376"/>
            <a:ext cx="1002788" cy="266915"/>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400" dirty="0">
                <a:solidFill>
                  <a:sysClr val="windowText" lastClr="000000"/>
                </a:solidFill>
                <a:latin typeface="Meiryo UI" panose="020B0604030504040204" pitchFamily="50" charset="-128"/>
                <a:ea typeface="Meiryo UI" panose="020B0604030504040204" pitchFamily="50" charset="-128"/>
                <a:cs typeface="Tahoma" pitchFamily="34" charset="0"/>
              </a:rPr>
              <a:t>Z</a:t>
            </a:r>
            <a:r>
              <a:rPr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rPr>
              <a:t>システム</a:t>
            </a:r>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grpSp>
        <p:nvGrpSpPr>
          <p:cNvPr id="8" name="グループ化 7"/>
          <p:cNvGrpSpPr/>
          <p:nvPr/>
        </p:nvGrpSpPr>
        <p:grpSpPr>
          <a:xfrm>
            <a:off x="6786953" y="4090338"/>
            <a:ext cx="3024337" cy="346774"/>
            <a:chOff x="6825208" y="4437112"/>
            <a:chExt cx="3024337" cy="346774"/>
          </a:xfrm>
        </p:grpSpPr>
        <p:sp>
          <p:nvSpPr>
            <p:cNvPr id="124" name="テキスト ボックス 123">
              <a:extLst>
                <a:ext uri="{FF2B5EF4-FFF2-40B4-BE49-F238E27FC236}">
                  <a16:creationId xmlns:a16="http://schemas.microsoft.com/office/drawing/2014/main" id="{ABBFDCA3-09BA-4070-A1EA-83968A2741E1}"/>
                </a:ext>
              </a:extLst>
            </p:cNvPr>
            <p:cNvSpPr txBox="1"/>
            <p:nvPr/>
          </p:nvSpPr>
          <p:spPr>
            <a:xfrm>
              <a:off x="6825208" y="4437112"/>
              <a:ext cx="3024337" cy="346774"/>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chor="ctr">
              <a:noAutofit/>
            </a:bodyPr>
            <a:lstStyle/>
            <a:p>
              <a:pPr marL="900113" indent="-900113"/>
              <a:r>
                <a:rPr lang="ja-JP" altLang="en-US" sz="1200" dirty="0">
                  <a:latin typeface="Meiryo UI" panose="020B0604030504040204" pitchFamily="50" charset="-128"/>
                  <a:ea typeface="Meiryo UI" panose="020B0604030504040204" pitchFamily="50" charset="-128"/>
                </a:rPr>
                <a:t>凡例</a:t>
              </a:r>
            </a:p>
          </p:txBody>
        </p:sp>
        <p:sp>
          <p:nvSpPr>
            <p:cNvPr id="75" name="正方形/長方形 74"/>
            <p:cNvSpPr/>
            <p:nvPr/>
          </p:nvSpPr>
          <p:spPr bwMode="auto">
            <a:xfrm>
              <a:off x="8966254" y="4532523"/>
              <a:ext cx="720000" cy="156316"/>
            </a:xfrm>
            <a:prstGeom prst="rect">
              <a:avLst/>
            </a:prstGeom>
            <a:solidFill>
              <a:schemeClr val="bg1"/>
            </a:solidFill>
            <a:ln w="19050" cap="sq" cmpd="sng">
              <a:solidFill>
                <a:schemeClr val="tx1"/>
              </a:solidFill>
              <a:prstDash val="solid"/>
              <a:miter lim="800000"/>
              <a:headEnd/>
              <a:tailEnd/>
            </a:ln>
            <a:effectLst/>
          </p:spPr>
          <p:txBody>
            <a:bodyPr rot="0" spcFirstLastPara="0" vertOverflow="overflow" horzOverflow="overflow" vert="horz" wrap="square" lIns="36000" tIns="9969" rIns="36000" bIns="9969" numCol="1" spcCol="0" rtlCol="0" fromWordArt="0" anchor="ctr" anchorCtr="0" forceAA="0" compatLnSpc="1">
              <a:prstTxWarp prst="textNoShape">
                <a:avLst/>
              </a:prstTxWarp>
              <a:noAutofit/>
            </a:bodyPr>
            <a:lstStyle/>
            <a:p>
              <a:pPr algn="ctr" eaLnBrk="0" hangingPunct="0"/>
              <a:r>
                <a:rPr lang="ja-JP" altLang="en-US" sz="1000" dirty="0">
                  <a:solidFill>
                    <a:sysClr val="windowText" lastClr="000000"/>
                  </a:solidFill>
                  <a:latin typeface="Meiryo UI" panose="020B0604030504040204" pitchFamily="50" charset="-128"/>
                  <a:ea typeface="Meiryo UI" panose="020B0604030504040204" pitchFamily="50" charset="-128"/>
                  <a:cs typeface="Tahoma" pitchFamily="34" charset="0"/>
                </a:rPr>
                <a:t>物理サーバ</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55" name="正方形/長方形 54"/>
            <p:cNvSpPr/>
            <p:nvPr/>
          </p:nvSpPr>
          <p:spPr bwMode="auto">
            <a:xfrm>
              <a:off x="8178949" y="4523040"/>
              <a:ext cx="720000" cy="175283"/>
            </a:xfrm>
            <a:prstGeom prst="rect">
              <a:avLst/>
            </a:prstGeom>
            <a:solidFill>
              <a:schemeClr val="tx2">
                <a:lumMod val="40000"/>
                <a:lumOff val="60000"/>
              </a:schemeClr>
            </a:solidFill>
            <a:ln w="19050" cmpd="sng">
              <a:solidFill>
                <a:schemeClr val="tx1"/>
              </a:solidFill>
              <a:prstDash val="solid"/>
              <a:miter lim="800000"/>
              <a:headEnd/>
              <a:tailEnd/>
            </a:ln>
            <a:effectLst/>
          </p:spPr>
          <p:txBody>
            <a:bodyPr rot="0" spcFirstLastPara="0" vertOverflow="overflow" horzOverflow="overflow" vert="horz" wrap="square" lIns="36000" tIns="9969" rIns="36000" bIns="9969" numCol="1" spcCol="0" rtlCol="0" fromWordArt="0" anchor="ctr" anchorCtr="0" forceAA="0" compatLnSpc="1">
              <a:prstTxWarp prst="textNoShape">
                <a:avLst/>
              </a:prstTxWarp>
              <a:noAutofit/>
            </a:bodyPr>
            <a:lstStyle/>
            <a:p>
              <a:pPr algn="ctr" eaLnBrk="0" hangingPunct="0"/>
              <a:r>
                <a:rPr kumimoji="1" lang="ja-JP" altLang="en-US" sz="1000" dirty="0">
                  <a:solidFill>
                    <a:sysClr val="windowText" lastClr="000000"/>
                  </a:solidFill>
                  <a:latin typeface="Meiryo UI" panose="020B0604030504040204" pitchFamily="50" charset="-128"/>
                  <a:ea typeface="Meiryo UI" panose="020B0604030504040204" pitchFamily="50" charset="-128"/>
                  <a:cs typeface="Tahoma" pitchFamily="34" charset="0"/>
                </a:rPr>
                <a:t>仮想サーバ</a:t>
              </a:r>
            </a:p>
          </p:txBody>
        </p:sp>
        <p:sp>
          <p:nvSpPr>
            <p:cNvPr id="50" name="正方形/長方形 49"/>
            <p:cNvSpPr/>
            <p:nvPr/>
          </p:nvSpPr>
          <p:spPr bwMode="auto">
            <a:xfrm>
              <a:off x="7391644" y="4540815"/>
              <a:ext cx="720000" cy="139733"/>
            </a:xfrm>
            <a:prstGeom prst="rect">
              <a:avLst/>
            </a:prstGeom>
            <a:solidFill>
              <a:schemeClr val="bg1"/>
            </a:solidFill>
            <a:ln w="12700" cmpd="sng">
              <a:solidFill>
                <a:schemeClr val="tx1"/>
              </a:solidFill>
              <a:prstDash val="solid"/>
              <a:miter lim="800000"/>
              <a:headEnd/>
              <a:tailEnd/>
            </a:ln>
            <a:effectLst/>
          </p:spPr>
          <p:txBody>
            <a:bodyPr rot="0" spcFirstLastPara="0" vertOverflow="overflow" horzOverflow="overflow" vert="horz" wrap="square" lIns="36000" tIns="9969" rIns="36000" bIns="9969" numCol="1" spcCol="0" rtlCol="0" fromWordArt="0" anchor="ctr" anchorCtr="0" forceAA="0" compatLnSpc="1">
              <a:prstTxWarp prst="textNoShape">
                <a:avLst/>
              </a:prstTxWarp>
              <a:noAutofit/>
            </a:bodyPr>
            <a:lstStyle/>
            <a:p>
              <a:pPr algn="ctr" eaLnBrk="0" hangingPunct="0"/>
              <a:r>
                <a:rPr lang="ja-JP" altLang="en-US" sz="1000" dirty="0">
                  <a:solidFill>
                    <a:sysClr val="windowText" lastClr="000000"/>
                  </a:solidFill>
                  <a:latin typeface="Meiryo UI" panose="020B0604030504040204" pitchFamily="50" charset="-128"/>
                  <a:ea typeface="Meiryo UI" panose="020B0604030504040204" pitchFamily="50" charset="-128"/>
                  <a:cs typeface="Tahoma" pitchFamily="34" charset="0"/>
                </a:rPr>
                <a:t>システム</a:t>
              </a:r>
              <a:endParaRPr kumimoji="1" lang="ja-JP" altLang="en-US" sz="10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grpSp>
      <p:sp>
        <p:nvSpPr>
          <p:cNvPr id="87" name="正方形/長方形 86"/>
          <p:cNvSpPr/>
          <p:nvPr/>
        </p:nvSpPr>
        <p:spPr bwMode="auto">
          <a:xfrm>
            <a:off x="488864" y="2303262"/>
            <a:ext cx="1152128" cy="558322"/>
          </a:xfrm>
          <a:prstGeom prst="rect">
            <a:avLst/>
          </a:prstGeom>
          <a:solidFill>
            <a:schemeClr val="bg1"/>
          </a:solidFill>
          <a:ln w="19050" cap="sq" cmpd="sng">
            <a:solidFill>
              <a:srgbClr val="0070C0"/>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90" name="正方形/長方形 89"/>
          <p:cNvSpPr/>
          <p:nvPr/>
        </p:nvSpPr>
        <p:spPr bwMode="auto">
          <a:xfrm>
            <a:off x="565765" y="2457274"/>
            <a:ext cx="1002788" cy="266915"/>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400" dirty="0">
                <a:solidFill>
                  <a:sysClr val="windowText" lastClr="000000"/>
                </a:solidFill>
                <a:latin typeface="Meiryo UI" panose="020B0604030504040204" pitchFamily="50" charset="-128"/>
                <a:ea typeface="Meiryo UI" panose="020B0604030504040204" pitchFamily="50" charset="-128"/>
                <a:cs typeface="Tahoma" pitchFamily="34" charset="0"/>
              </a:rPr>
              <a:t>Y</a:t>
            </a:r>
            <a:r>
              <a:rPr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rPr>
              <a:t>システム</a:t>
            </a:r>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91" name="正方形/長方形 90"/>
          <p:cNvSpPr/>
          <p:nvPr/>
        </p:nvSpPr>
        <p:spPr bwMode="auto">
          <a:xfrm>
            <a:off x="488864" y="1574534"/>
            <a:ext cx="1152128" cy="558322"/>
          </a:xfrm>
          <a:prstGeom prst="rect">
            <a:avLst/>
          </a:prstGeom>
          <a:solidFill>
            <a:schemeClr val="bg1"/>
          </a:solidFill>
          <a:ln w="19050" cap="sq" cmpd="sng">
            <a:solidFill>
              <a:srgbClr val="0070C0"/>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93" name="正方形/長方形 92"/>
          <p:cNvSpPr/>
          <p:nvPr/>
        </p:nvSpPr>
        <p:spPr bwMode="auto">
          <a:xfrm>
            <a:off x="565765" y="1741698"/>
            <a:ext cx="1002788" cy="266915"/>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400" dirty="0">
                <a:solidFill>
                  <a:sysClr val="windowText" lastClr="000000"/>
                </a:solidFill>
                <a:latin typeface="Meiryo UI" panose="020B0604030504040204" pitchFamily="50" charset="-128"/>
                <a:ea typeface="Meiryo UI" panose="020B0604030504040204" pitchFamily="50" charset="-128"/>
                <a:cs typeface="Tahoma" pitchFamily="34" charset="0"/>
              </a:rPr>
              <a:t>X</a:t>
            </a:r>
            <a:r>
              <a:rPr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rPr>
              <a:t>システム</a:t>
            </a:r>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94" name="正方形/長方形 93"/>
          <p:cNvSpPr/>
          <p:nvPr/>
        </p:nvSpPr>
        <p:spPr bwMode="auto">
          <a:xfrm>
            <a:off x="2173395" y="2037365"/>
            <a:ext cx="1260000" cy="1363986"/>
          </a:xfrm>
          <a:prstGeom prst="rect">
            <a:avLst/>
          </a:prstGeom>
          <a:solidFill>
            <a:schemeClr val="bg1"/>
          </a:solidFill>
          <a:ln w="19050" cap="sq" cmpd="sng">
            <a:solidFill>
              <a:srgbClr val="0070C0"/>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95" name="正方形/長方形 94"/>
          <p:cNvSpPr/>
          <p:nvPr/>
        </p:nvSpPr>
        <p:spPr bwMode="auto">
          <a:xfrm>
            <a:off x="2212571" y="2942727"/>
            <a:ext cx="1175302" cy="432047"/>
          </a:xfrm>
          <a:prstGeom prst="rect">
            <a:avLst/>
          </a:prstGeom>
          <a:solidFill>
            <a:schemeClr val="tx2">
              <a:lumMod val="40000"/>
              <a:lumOff val="60000"/>
            </a:schemeClr>
          </a:solidFill>
          <a:ln w="12700">
            <a:solidFill>
              <a:schemeClr val="bg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96" name="正方形/長方形 95"/>
          <p:cNvSpPr/>
          <p:nvPr/>
        </p:nvSpPr>
        <p:spPr bwMode="auto">
          <a:xfrm>
            <a:off x="2298828" y="3025293"/>
            <a:ext cx="1002788" cy="266915"/>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400" dirty="0">
                <a:solidFill>
                  <a:sysClr val="windowText" lastClr="000000"/>
                </a:solidFill>
                <a:latin typeface="Meiryo UI" panose="020B0604030504040204" pitchFamily="50" charset="-128"/>
                <a:ea typeface="Meiryo UI" panose="020B0604030504040204" pitchFamily="50" charset="-128"/>
                <a:cs typeface="Tahoma" pitchFamily="34" charset="0"/>
              </a:rPr>
              <a:t>Z</a:t>
            </a:r>
            <a:r>
              <a:rPr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rPr>
              <a:t>システム</a:t>
            </a:r>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grpSp>
        <p:nvGrpSpPr>
          <p:cNvPr id="97" name="グループ化 96"/>
          <p:cNvGrpSpPr/>
          <p:nvPr/>
        </p:nvGrpSpPr>
        <p:grpSpPr>
          <a:xfrm>
            <a:off x="2212571" y="2518851"/>
            <a:ext cx="1175302" cy="432047"/>
            <a:chOff x="2648744" y="3608556"/>
            <a:chExt cx="1175302" cy="432047"/>
          </a:xfrm>
        </p:grpSpPr>
        <p:sp>
          <p:nvSpPr>
            <p:cNvPr id="98" name="正方形/長方形 97"/>
            <p:cNvSpPr/>
            <p:nvPr/>
          </p:nvSpPr>
          <p:spPr bwMode="auto">
            <a:xfrm>
              <a:off x="2648744" y="3608556"/>
              <a:ext cx="1175302" cy="432047"/>
            </a:xfrm>
            <a:prstGeom prst="rect">
              <a:avLst/>
            </a:prstGeom>
            <a:solidFill>
              <a:schemeClr val="tx2">
                <a:lumMod val="40000"/>
                <a:lumOff val="60000"/>
              </a:schemeClr>
            </a:solidFill>
            <a:ln w="12700">
              <a:solidFill>
                <a:schemeClr val="bg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99" name="正方形/長方形 98"/>
            <p:cNvSpPr/>
            <p:nvPr/>
          </p:nvSpPr>
          <p:spPr bwMode="auto">
            <a:xfrm>
              <a:off x="2735001" y="3691122"/>
              <a:ext cx="1002788" cy="266915"/>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400" dirty="0">
                  <a:solidFill>
                    <a:sysClr val="windowText" lastClr="000000"/>
                  </a:solidFill>
                  <a:latin typeface="Meiryo UI" panose="020B0604030504040204" pitchFamily="50" charset="-128"/>
                  <a:ea typeface="Meiryo UI" panose="020B0604030504040204" pitchFamily="50" charset="-128"/>
                  <a:cs typeface="Tahoma" pitchFamily="34" charset="0"/>
                </a:rPr>
                <a:t>Y</a:t>
              </a:r>
              <a:r>
                <a:rPr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rPr>
                <a:t>システム</a:t>
              </a:r>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grpSp>
      <p:grpSp>
        <p:nvGrpSpPr>
          <p:cNvPr id="100" name="グループ化 99"/>
          <p:cNvGrpSpPr/>
          <p:nvPr/>
        </p:nvGrpSpPr>
        <p:grpSpPr>
          <a:xfrm>
            <a:off x="2212571" y="2086804"/>
            <a:ext cx="1175302" cy="432047"/>
            <a:chOff x="2648744" y="3608556"/>
            <a:chExt cx="1175302" cy="432047"/>
          </a:xfrm>
        </p:grpSpPr>
        <p:sp>
          <p:nvSpPr>
            <p:cNvPr id="101" name="正方形/長方形 100"/>
            <p:cNvSpPr/>
            <p:nvPr/>
          </p:nvSpPr>
          <p:spPr bwMode="auto">
            <a:xfrm>
              <a:off x="2648744" y="3608556"/>
              <a:ext cx="1175302" cy="432047"/>
            </a:xfrm>
            <a:prstGeom prst="rect">
              <a:avLst/>
            </a:prstGeom>
            <a:solidFill>
              <a:schemeClr val="tx2">
                <a:lumMod val="40000"/>
                <a:lumOff val="60000"/>
              </a:schemeClr>
            </a:solidFill>
            <a:ln w="12700">
              <a:solidFill>
                <a:schemeClr val="bg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102" name="正方形/長方形 101"/>
            <p:cNvSpPr/>
            <p:nvPr/>
          </p:nvSpPr>
          <p:spPr bwMode="auto">
            <a:xfrm>
              <a:off x="2735001" y="3691122"/>
              <a:ext cx="1002788" cy="266915"/>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400" dirty="0">
                  <a:solidFill>
                    <a:sysClr val="windowText" lastClr="000000"/>
                  </a:solidFill>
                  <a:latin typeface="Meiryo UI" panose="020B0604030504040204" pitchFamily="50" charset="-128"/>
                  <a:ea typeface="Meiryo UI" panose="020B0604030504040204" pitchFamily="50" charset="-128"/>
                  <a:cs typeface="Tahoma" pitchFamily="34" charset="0"/>
                </a:rPr>
                <a:t>X</a:t>
              </a:r>
              <a:r>
                <a:rPr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rPr>
                <a:t>システム</a:t>
              </a:r>
              <a:endParaRPr kumimoji="1" lang="ja-JP" altLang="en-US" sz="14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grpSp>
      <p:grpSp>
        <p:nvGrpSpPr>
          <p:cNvPr id="5" name="グループ化 4"/>
          <p:cNvGrpSpPr/>
          <p:nvPr/>
        </p:nvGrpSpPr>
        <p:grpSpPr>
          <a:xfrm>
            <a:off x="4848172" y="2494445"/>
            <a:ext cx="1404815" cy="765962"/>
            <a:chOff x="6499147" y="3671150"/>
            <a:chExt cx="1404815" cy="765962"/>
          </a:xfrm>
        </p:grpSpPr>
        <p:sp>
          <p:nvSpPr>
            <p:cNvPr id="103" name="正方形/長方形 102"/>
            <p:cNvSpPr/>
            <p:nvPr/>
          </p:nvSpPr>
          <p:spPr bwMode="auto">
            <a:xfrm>
              <a:off x="6499147" y="3671150"/>
              <a:ext cx="1404815" cy="765962"/>
            </a:xfrm>
            <a:prstGeom prst="rect">
              <a:avLst/>
            </a:prstGeom>
            <a:solidFill>
              <a:schemeClr val="bg1"/>
            </a:solidFill>
            <a:ln w="19050" cap="sq" cmpd="sng">
              <a:solidFill>
                <a:srgbClr val="0070C0"/>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rgbClr val="FF0000"/>
                </a:solidFill>
                <a:latin typeface="Meiryo UI" panose="020B0604030504040204" pitchFamily="50" charset="-128"/>
                <a:ea typeface="Meiryo UI" panose="020B0604030504040204" pitchFamily="50" charset="-128"/>
                <a:cs typeface="Tahoma" pitchFamily="34" charset="0"/>
              </a:endParaRPr>
            </a:p>
          </p:txBody>
        </p:sp>
        <p:sp>
          <p:nvSpPr>
            <p:cNvPr id="105" name="正方形/長方形 104"/>
            <p:cNvSpPr/>
            <p:nvPr/>
          </p:nvSpPr>
          <p:spPr bwMode="auto">
            <a:xfrm>
              <a:off x="6613903" y="3698100"/>
              <a:ext cx="1175302" cy="712436"/>
            </a:xfrm>
            <a:prstGeom prst="rect">
              <a:avLst/>
            </a:prstGeom>
            <a:solidFill>
              <a:schemeClr val="tx2">
                <a:lumMod val="40000"/>
                <a:lumOff val="60000"/>
              </a:schemeClr>
            </a:solidFill>
            <a:ln w="12700">
              <a:solidFill>
                <a:schemeClr val="bg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ja-JP" altLang="en-US" sz="1400" dirty="0">
                <a:solidFill>
                  <a:srgbClr val="FF0000"/>
                </a:solidFill>
                <a:latin typeface="Meiryo UI" panose="020B0604030504040204" pitchFamily="50" charset="-128"/>
                <a:ea typeface="Meiryo UI" panose="020B0604030504040204" pitchFamily="50" charset="-128"/>
                <a:cs typeface="Tahoma" pitchFamily="34" charset="0"/>
              </a:endParaRPr>
            </a:p>
          </p:txBody>
        </p:sp>
        <p:sp>
          <p:nvSpPr>
            <p:cNvPr id="106" name="正方形/長方形 105"/>
            <p:cNvSpPr/>
            <p:nvPr/>
          </p:nvSpPr>
          <p:spPr bwMode="auto">
            <a:xfrm>
              <a:off x="6700160" y="4185104"/>
              <a:ext cx="1002788" cy="180000"/>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200" dirty="0">
                  <a:latin typeface="Meiryo UI" panose="020B0604030504040204" pitchFamily="50" charset="-128"/>
                  <a:ea typeface="Meiryo UI" panose="020B0604030504040204" pitchFamily="50" charset="-128"/>
                  <a:cs typeface="Tahoma" pitchFamily="34" charset="0"/>
                </a:rPr>
                <a:t>Z</a:t>
              </a:r>
              <a:r>
                <a:rPr lang="ja-JP" altLang="en-US" sz="1200" dirty="0">
                  <a:latin typeface="Meiryo UI" panose="020B0604030504040204" pitchFamily="50" charset="-128"/>
                  <a:ea typeface="Meiryo UI" panose="020B0604030504040204" pitchFamily="50" charset="-128"/>
                  <a:cs typeface="Tahoma" pitchFamily="34" charset="0"/>
                </a:rPr>
                <a:t>システム</a:t>
              </a:r>
              <a:endParaRPr kumimoji="1" lang="ja-JP" altLang="en-US" sz="1200" dirty="0">
                <a:latin typeface="Meiryo UI" panose="020B0604030504040204" pitchFamily="50" charset="-128"/>
                <a:ea typeface="Meiryo UI" panose="020B0604030504040204" pitchFamily="50" charset="-128"/>
                <a:cs typeface="Tahoma" pitchFamily="34" charset="0"/>
              </a:endParaRPr>
            </a:p>
          </p:txBody>
        </p:sp>
        <p:sp>
          <p:nvSpPr>
            <p:cNvPr id="113" name="正方形/長方形 112"/>
            <p:cNvSpPr/>
            <p:nvPr/>
          </p:nvSpPr>
          <p:spPr bwMode="auto">
            <a:xfrm>
              <a:off x="6700160" y="3969080"/>
              <a:ext cx="1002788" cy="180000"/>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200" dirty="0">
                  <a:latin typeface="Meiryo UI" panose="020B0604030504040204" pitchFamily="50" charset="-128"/>
                  <a:ea typeface="Meiryo UI" panose="020B0604030504040204" pitchFamily="50" charset="-128"/>
                  <a:cs typeface="Tahoma" pitchFamily="34" charset="0"/>
                </a:rPr>
                <a:t>Y</a:t>
              </a:r>
              <a:r>
                <a:rPr lang="ja-JP" altLang="en-US" sz="1200" dirty="0">
                  <a:latin typeface="Meiryo UI" panose="020B0604030504040204" pitchFamily="50" charset="-128"/>
                  <a:ea typeface="Meiryo UI" panose="020B0604030504040204" pitchFamily="50" charset="-128"/>
                  <a:cs typeface="Tahoma" pitchFamily="34" charset="0"/>
                </a:rPr>
                <a:t>システム</a:t>
              </a:r>
              <a:endParaRPr kumimoji="1" lang="ja-JP" altLang="en-US" sz="1200" dirty="0">
                <a:latin typeface="Meiryo UI" panose="020B0604030504040204" pitchFamily="50" charset="-128"/>
                <a:ea typeface="Meiryo UI" panose="020B0604030504040204" pitchFamily="50" charset="-128"/>
                <a:cs typeface="Tahoma" pitchFamily="34" charset="0"/>
              </a:endParaRPr>
            </a:p>
          </p:txBody>
        </p:sp>
        <p:sp>
          <p:nvSpPr>
            <p:cNvPr id="114" name="正方形/長方形 113"/>
            <p:cNvSpPr/>
            <p:nvPr/>
          </p:nvSpPr>
          <p:spPr bwMode="auto">
            <a:xfrm>
              <a:off x="6700160" y="3753056"/>
              <a:ext cx="1002788" cy="180000"/>
            </a:xfrm>
            <a:prstGeom prst="rect">
              <a:avLst/>
            </a:prstGeom>
            <a:solidFill>
              <a:schemeClr val="bg1"/>
            </a:solidFill>
            <a:ln w="12700">
              <a:solidFill>
                <a:schemeClr val="accent1"/>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r>
                <a:rPr lang="en-US" altLang="ja-JP" sz="1200" dirty="0">
                  <a:latin typeface="Meiryo UI" panose="020B0604030504040204" pitchFamily="50" charset="-128"/>
                  <a:ea typeface="Meiryo UI" panose="020B0604030504040204" pitchFamily="50" charset="-128"/>
                  <a:cs typeface="Tahoma" pitchFamily="34" charset="0"/>
                </a:rPr>
                <a:t>X</a:t>
              </a:r>
              <a:r>
                <a:rPr lang="ja-JP" altLang="en-US" sz="1200" dirty="0">
                  <a:latin typeface="Meiryo UI" panose="020B0604030504040204" pitchFamily="50" charset="-128"/>
                  <a:ea typeface="Meiryo UI" panose="020B0604030504040204" pitchFamily="50" charset="-128"/>
                  <a:cs typeface="Tahoma" pitchFamily="34" charset="0"/>
                </a:rPr>
                <a:t>システム</a:t>
              </a:r>
              <a:endParaRPr kumimoji="1" lang="ja-JP" altLang="en-US" sz="1200" dirty="0">
                <a:latin typeface="Meiryo UI" panose="020B0604030504040204" pitchFamily="50" charset="-128"/>
                <a:ea typeface="Meiryo UI" panose="020B0604030504040204" pitchFamily="50" charset="-128"/>
                <a:cs typeface="Tahoma" pitchFamily="34" charset="0"/>
              </a:endParaRPr>
            </a:p>
          </p:txBody>
        </p:sp>
      </p:grpSp>
      <p:sp>
        <p:nvSpPr>
          <p:cNvPr id="119" name="テキスト ボックス 118">
            <a:extLst>
              <a:ext uri="{FF2B5EF4-FFF2-40B4-BE49-F238E27FC236}">
                <a16:creationId xmlns:a16="http://schemas.microsoft.com/office/drawing/2014/main" id="{ABBFDCA3-09BA-4070-A1EA-83968A2741E1}"/>
              </a:ext>
            </a:extLst>
          </p:cNvPr>
          <p:cNvSpPr txBox="1"/>
          <p:nvPr/>
        </p:nvSpPr>
        <p:spPr>
          <a:xfrm>
            <a:off x="795219" y="2697106"/>
            <a:ext cx="2213925" cy="523220"/>
          </a:xfrm>
          <a:prstGeom prst="rect">
            <a:avLst/>
          </a:prstGeom>
          <a:noFill/>
        </p:spPr>
        <p:txBody>
          <a:bodyPr wrap="square" rtlCol="0" anchor="t">
            <a:spAutoFit/>
          </a:bodyPr>
          <a:lstStyle/>
          <a:p>
            <a:pPr marL="900113" indent="-900113" algn="ctr"/>
            <a:r>
              <a:rPr lang="ja-JP" altLang="en-US" sz="1400" b="1" dirty="0">
                <a:latin typeface="Meiryo UI" panose="020B0604030504040204" pitchFamily="50" charset="-128"/>
                <a:ea typeface="Meiryo UI" panose="020B0604030504040204" pitchFamily="50" charset="-128"/>
              </a:rPr>
              <a:t>サーバ</a:t>
            </a:r>
            <a:endParaRPr lang="en-US" altLang="ja-JP" sz="1400" b="1" dirty="0">
              <a:latin typeface="Meiryo UI" panose="020B0604030504040204" pitchFamily="50" charset="-128"/>
              <a:ea typeface="Meiryo UI" panose="020B0604030504040204" pitchFamily="50" charset="-128"/>
            </a:endParaRPr>
          </a:p>
          <a:p>
            <a:pPr marL="900113" indent="-900113" algn="ctr"/>
            <a:r>
              <a:rPr lang="ja-JP" altLang="en-US" sz="1400" b="1" dirty="0">
                <a:latin typeface="Meiryo UI" panose="020B0604030504040204" pitchFamily="50" charset="-128"/>
                <a:ea typeface="Meiryo UI" panose="020B0604030504040204" pitchFamily="50" charset="-128"/>
              </a:rPr>
              <a:t>集約</a:t>
            </a:r>
            <a:endParaRPr lang="en-US" altLang="ja-JP" sz="1100" dirty="0">
              <a:latin typeface="Meiryo UI" panose="020B0604030504040204" pitchFamily="50" charset="-128"/>
              <a:ea typeface="Meiryo UI" panose="020B0604030504040204" pitchFamily="50" charset="-128"/>
            </a:endParaRPr>
          </a:p>
        </p:txBody>
      </p:sp>
      <p:sp>
        <p:nvSpPr>
          <p:cNvPr id="51" name="フリーフォーム 50">
            <a:extLst>
              <a:ext uri="{FF2B5EF4-FFF2-40B4-BE49-F238E27FC236}">
                <a16:creationId xmlns:a16="http://schemas.microsoft.com/office/drawing/2014/main" id="{C1A02C26-D8F5-AD4C-AB4E-59E1C3B98C86}"/>
              </a:ext>
            </a:extLst>
          </p:cNvPr>
          <p:cNvSpPr/>
          <p:nvPr/>
        </p:nvSpPr>
        <p:spPr>
          <a:xfrm>
            <a:off x="7753022" y="1445276"/>
            <a:ext cx="1727672" cy="801375"/>
          </a:xfrm>
          <a:custGeom>
            <a:avLst/>
            <a:gdLst>
              <a:gd name="connsiteX0" fmla="*/ 799076 w 1881512"/>
              <a:gd name="connsiteY0" fmla="*/ 0 h 1136950"/>
              <a:gd name="connsiteX1" fmla="*/ 1140441 w 1881512"/>
              <a:gd name="connsiteY1" fmla="*/ 226272 h 1136950"/>
              <a:gd name="connsiteX2" fmla="*/ 1145039 w 1881512"/>
              <a:gd name="connsiteY2" fmla="*/ 241085 h 1136950"/>
              <a:gd name="connsiteX3" fmla="*/ 1169555 w 1881512"/>
              <a:gd name="connsiteY3" fmla="*/ 238614 h 1136950"/>
              <a:gd name="connsiteX4" fmla="*/ 1427576 w 1881512"/>
              <a:gd name="connsiteY4" fmla="*/ 375802 h 1136950"/>
              <a:gd name="connsiteX5" fmla="*/ 1442295 w 1881512"/>
              <a:gd name="connsiteY5" fmla="*/ 402920 h 1136950"/>
              <a:gd name="connsiteX6" fmla="*/ 1511033 w 1881512"/>
              <a:gd name="connsiteY6" fmla="*/ 395991 h 1136950"/>
              <a:gd name="connsiteX7" fmla="*/ 1881512 w 1881512"/>
              <a:gd name="connsiteY7" fmla="*/ 766470 h 1136950"/>
              <a:gd name="connsiteX8" fmla="*/ 1511033 w 1881512"/>
              <a:gd name="connsiteY8" fmla="*/ 1136949 h 1136950"/>
              <a:gd name="connsiteX9" fmla="*/ 1499875 w 1881512"/>
              <a:gd name="connsiteY9" fmla="*/ 1135824 h 1136950"/>
              <a:gd name="connsiteX10" fmla="*/ 1499875 w 1881512"/>
              <a:gd name="connsiteY10" fmla="*/ 1136949 h 1136950"/>
              <a:gd name="connsiteX11" fmla="*/ 428608 w 1881512"/>
              <a:gd name="connsiteY11" fmla="*/ 1136949 h 1136950"/>
              <a:gd name="connsiteX12" fmla="*/ 428598 w 1881512"/>
              <a:gd name="connsiteY12" fmla="*/ 1136950 h 1136950"/>
              <a:gd name="connsiteX13" fmla="*/ 0 w 1881512"/>
              <a:gd name="connsiteY13" fmla="*/ 708352 h 1136950"/>
              <a:gd name="connsiteX14" fmla="*/ 428598 w 1881512"/>
              <a:gd name="connsiteY14" fmla="*/ 279754 h 1136950"/>
              <a:gd name="connsiteX15" fmla="*/ 440822 w 1881512"/>
              <a:gd name="connsiteY15" fmla="*/ 280679 h 1136950"/>
              <a:gd name="connsiteX16" fmla="*/ 457711 w 1881512"/>
              <a:gd name="connsiteY16" fmla="*/ 226272 h 1136950"/>
              <a:gd name="connsiteX17" fmla="*/ 799076 w 1881512"/>
              <a:gd name="connsiteY17" fmla="*/ 0 h 11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1512" h="1136950">
                <a:moveTo>
                  <a:pt x="799076" y="0"/>
                </a:moveTo>
                <a:cubicBezTo>
                  <a:pt x="952534" y="0"/>
                  <a:pt x="1084199" y="93301"/>
                  <a:pt x="1140441" y="226272"/>
                </a:cubicBezTo>
                <a:lnTo>
                  <a:pt x="1145039" y="241085"/>
                </a:lnTo>
                <a:lnTo>
                  <a:pt x="1169555" y="238614"/>
                </a:lnTo>
                <a:cubicBezTo>
                  <a:pt x="1276962" y="238614"/>
                  <a:pt x="1371658" y="293033"/>
                  <a:pt x="1427576" y="375802"/>
                </a:cubicBezTo>
                <a:lnTo>
                  <a:pt x="1442295" y="402920"/>
                </a:lnTo>
                <a:lnTo>
                  <a:pt x="1511033" y="395991"/>
                </a:lnTo>
                <a:cubicBezTo>
                  <a:pt x="1715643" y="395991"/>
                  <a:pt x="1881512" y="561860"/>
                  <a:pt x="1881512" y="766470"/>
                </a:cubicBezTo>
                <a:cubicBezTo>
                  <a:pt x="1881512" y="971080"/>
                  <a:pt x="1715643" y="1136949"/>
                  <a:pt x="1511033" y="1136949"/>
                </a:cubicBezTo>
                <a:lnTo>
                  <a:pt x="1499875" y="1135824"/>
                </a:lnTo>
                <a:lnTo>
                  <a:pt x="1499875" y="1136949"/>
                </a:lnTo>
                <a:lnTo>
                  <a:pt x="428608" y="1136949"/>
                </a:lnTo>
                <a:lnTo>
                  <a:pt x="428598" y="1136950"/>
                </a:lnTo>
                <a:cubicBezTo>
                  <a:pt x="191890" y="1136950"/>
                  <a:pt x="0" y="945060"/>
                  <a:pt x="0" y="708352"/>
                </a:cubicBezTo>
                <a:cubicBezTo>
                  <a:pt x="0" y="471644"/>
                  <a:pt x="191890" y="279754"/>
                  <a:pt x="428598" y="279754"/>
                </a:cubicBezTo>
                <a:lnTo>
                  <a:pt x="440822" y="280679"/>
                </a:lnTo>
                <a:lnTo>
                  <a:pt x="457711" y="226272"/>
                </a:lnTo>
                <a:cubicBezTo>
                  <a:pt x="513953" y="93301"/>
                  <a:pt x="645619" y="0"/>
                  <a:pt x="799076" y="0"/>
                </a:cubicBezTo>
                <a:close/>
              </a:path>
            </a:pathLst>
          </a:cu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ABBFDCA3-09BA-4070-A1EA-83968A2741E1}"/>
              </a:ext>
            </a:extLst>
          </p:cNvPr>
          <p:cNvSpPr txBox="1"/>
          <p:nvPr/>
        </p:nvSpPr>
        <p:spPr>
          <a:xfrm>
            <a:off x="7623433" y="1816627"/>
            <a:ext cx="1938079" cy="307777"/>
          </a:xfrm>
          <a:prstGeom prst="rect">
            <a:avLst/>
          </a:prstGeom>
          <a:noFill/>
        </p:spPr>
        <p:txBody>
          <a:bodyPr wrap="square" rtlCol="0" anchor="b">
            <a:spAutoFit/>
          </a:bodyPr>
          <a:lstStyle/>
          <a:p>
            <a:pPr algn="ctr"/>
            <a:r>
              <a:rPr lang="ja-JP" altLang="en-US" sz="1400" b="1" dirty="0">
                <a:latin typeface="Meiryo UI" panose="020B0604030504040204" pitchFamily="50" charset="-128"/>
                <a:ea typeface="Meiryo UI" panose="020B0604030504040204" pitchFamily="50" charset="-128"/>
              </a:rPr>
              <a:t>クラウドサービスの活用</a:t>
            </a:r>
          </a:p>
        </p:txBody>
      </p:sp>
      <p:sp>
        <p:nvSpPr>
          <p:cNvPr id="59" name="右矢印 58"/>
          <p:cNvSpPr/>
          <p:nvPr/>
        </p:nvSpPr>
        <p:spPr bwMode="auto">
          <a:xfrm>
            <a:off x="1764168" y="2310308"/>
            <a:ext cx="308872" cy="461442"/>
          </a:xfrm>
          <a:prstGeom prst="rightArrow">
            <a:avLst/>
          </a:prstGeom>
          <a:solidFill>
            <a:schemeClr val="tx2">
              <a:lumMod val="20000"/>
              <a:lumOff val="80000"/>
            </a:schemeClr>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60" name="テキスト ボックス 59">
            <a:extLst>
              <a:ext uri="{FF2B5EF4-FFF2-40B4-BE49-F238E27FC236}">
                <a16:creationId xmlns:a16="http://schemas.microsoft.com/office/drawing/2014/main" id="{ABBFDCA3-09BA-4070-A1EA-83968A2741E1}"/>
              </a:ext>
            </a:extLst>
          </p:cNvPr>
          <p:cNvSpPr txBox="1"/>
          <p:nvPr/>
        </p:nvSpPr>
        <p:spPr>
          <a:xfrm>
            <a:off x="3368824" y="2097076"/>
            <a:ext cx="1320852" cy="523220"/>
          </a:xfrm>
          <a:prstGeom prst="rect">
            <a:avLst/>
          </a:prstGeom>
          <a:noFill/>
        </p:spPr>
        <p:txBody>
          <a:bodyPr wrap="square" rtlCol="0" anchor="b">
            <a:spAutoFit/>
          </a:bodyPr>
          <a:lstStyle/>
          <a:p>
            <a:pPr algn="ctr"/>
            <a:r>
              <a:rPr lang="ja-JP" altLang="en-US" sz="1400" b="1" dirty="0">
                <a:latin typeface="Meiryo UI" panose="020B0604030504040204" pitchFamily="50" charset="-128"/>
                <a:ea typeface="Meiryo UI" panose="020B0604030504040204" pitchFamily="50" charset="-128"/>
              </a:rPr>
              <a:t>今後の取組み</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検討内容</a:t>
            </a:r>
            <a:endParaRPr lang="en-US" altLang="ja-JP" sz="1400" b="1" dirty="0">
              <a:latin typeface="Meiryo UI" panose="020B0604030504040204" pitchFamily="50" charset="-128"/>
              <a:ea typeface="Meiryo UI" panose="020B0604030504040204" pitchFamily="50" charset="-128"/>
            </a:endParaRPr>
          </a:p>
        </p:txBody>
      </p:sp>
      <p:sp>
        <p:nvSpPr>
          <p:cNvPr id="62" name="ストライプ矢印 61"/>
          <p:cNvSpPr/>
          <p:nvPr/>
        </p:nvSpPr>
        <p:spPr bwMode="auto">
          <a:xfrm>
            <a:off x="3742879" y="2613173"/>
            <a:ext cx="506481" cy="461442"/>
          </a:xfrm>
          <a:prstGeom prst="stripedRightArrow">
            <a:avLst/>
          </a:prstGeom>
          <a:solidFill>
            <a:schemeClr val="tx2">
              <a:lumMod val="20000"/>
              <a:lumOff val="80000"/>
            </a:schemeClr>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64" name="円柱 63"/>
          <p:cNvSpPr/>
          <p:nvPr/>
        </p:nvSpPr>
        <p:spPr bwMode="auto">
          <a:xfrm>
            <a:off x="7653162" y="3297031"/>
            <a:ext cx="612206" cy="463594"/>
          </a:xfrm>
          <a:prstGeom prst="can">
            <a:avLst/>
          </a:prstGeom>
          <a:solidFill>
            <a:schemeClr val="bg1"/>
          </a:solidFill>
          <a:ln w="19050" cap="sq" cmpd="sng">
            <a:solidFill>
              <a:srgbClr val="0070C0"/>
            </a:solidFill>
            <a:prstDash val="solid"/>
            <a:miter lim="800000"/>
            <a:headEnd/>
            <a:tailEnd/>
          </a:ln>
          <a:effectLst/>
        </p:spPr>
        <p:txBody>
          <a:bodyPr rot="0" spcFirstLastPara="0" vertOverflow="overflow" horzOverflow="overflow" vert="horz" wrap="square" lIns="0" tIns="9969" rIns="36000" bIns="9969" numCol="1" spcCol="0" rtlCol="0" fromWordArt="0" anchor="t" anchorCtr="0" forceAA="0" compatLnSpc="1">
            <a:prstTxWarp prst="textNoShape">
              <a:avLst/>
            </a:prstTxWarp>
            <a:noAutofit/>
          </a:bodyPr>
          <a:lstStyle/>
          <a:p>
            <a:pPr algn="ctr" eaLnBrk="0" hangingPunct="0"/>
            <a:endParaRPr kumimoji="1" lang="en-US" altLang="ja-JP" sz="11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65" name="円柱 64"/>
          <p:cNvSpPr/>
          <p:nvPr/>
        </p:nvSpPr>
        <p:spPr bwMode="auto">
          <a:xfrm>
            <a:off x="8913440" y="3282620"/>
            <a:ext cx="612000" cy="463594"/>
          </a:xfrm>
          <a:prstGeom prst="can">
            <a:avLst/>
          </a:prstGeom>
          <a:solidFill>
            <a:schemeClr val="bg1"/>
          </a:solidFill>
          <a:ln w="19050" cap="sq" cmpd="sng">
            <a:solidFill>
              <a:srgbClr val="0070C0"/>
            </a:solidFill>
            <a:prstDash val="solid"/>
            <a:miter lim="800000"/>
            <a:headEnd/>
            <a:tailEnd/>
          </a:ln>
          <a:effectLst/>
        </p:spPr>
        <p:txBody>
          <a:bodyPr rot="0" spcFirstLastPara="0" vertOverflow="overflow" horzOverflow="overflow" vert="horz" wrap="square" lIns="36000" tIns="9969" rIns="36000" bIns="9969" numCol="1" spcCol="0" rtlCol="0" fromWordArt="0" anchor="t" anchorCtr="0" forceAA="0" compatLnSpc="1">
            <a:prstTxWarp prst="textNoShape">
              <a:avLst/>
            </a:prstTxWarp>
            <a:noAutofit/>
          </a:bodyPr>
          <a:lstStyle/>
          <a:p>
            <a:pPr algn="ctr" eaLnBrk="0" hangingPunct="0"/>
            <a:endParaRPr kumimoji="1" lang="en-US" altLang="ja-JP" sz="1100" dirty="0">
              <a:solidFill>
                <a:sysClr val="windowText" lastClr="000000"/>
              </a:solidFill>
              <a:latin typeface="Meiryo UI" panose="020B0604030504040204" pitchFamily="50" charset="-128"/>
              <a:ea typeface="Meiryo UI" panose="020B0604030504040204" pitchFamily="50" charset="-128"/>
              <a:cs typeface="Tahoma" pitchFamily="34" charset="0"/>
            </a:endParaRPr>
          </a:p>
        </p:txBody>
      </p:sp>
      <p:sp>
        <p:nvSpPr>
          <p:cNvPr id="73" name="環状矢印 72"/>
          <p:cNvSpPr/>
          <p:nvPr/>
        </p:nvSpPr>
        <p:spPr bwMode="auto">
          <a:xfrm rot="10800000">
            <a:off x="7938178" y="2984714"/>
            <a:ext cx="1332000" cy="1164366"/>
          </a:xfrm>
          <a:prstGeom prst="circularArrow">
            <a:avLst>
              <a:gd name="adj1" fmla="val 6828"/>
              <a:gd name="adj2" fmla="val 1142319"/>
              <a:gd name="adj3" fmla="val 20704269"/>
              <a:gd name="adj4" fmla="val 10800000"/>
              <a:gd name="adj5" fmla="val 12500"/>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grpSp>
        <p:nvGrpSpPr>
          <p:cNvPr id="70" name="グループ化 69"/>
          <p:cNvGrpSpPr/>
          <p:nvPr/>
        </p:nvGrpSpPr>
        <p:grpSpPr>
          <a:xfrm>
            <a:off x="8210785" y="3123752"/>
            <a:ext cx="730391" cy="636874"/>
            <a:chOff x="3205085" y="2252316"/>
            <a:chExt cx="2050341" cy="1854248"/>
          </a:xfrm>
        </p:grpSpPr>
        <p:sp>
          <p:nvSpPr>
            <p:cNvPr id="71" name="図形 70"/>
            <p:cNvSpPr/>
            <p:nvPr/>
          </p:nvSpPr>
          <p:spPr>
            <a:xfrm>
              <a:off x="3205085" y="2252316"/>
              <a:ext cx="2050341" cy="1854248"/>
            </a:xfrm>
            <a:prstGeom prst="gear9">
              <a:avLst/>
            </a:prstGeom>
            <a:solidFill>
              <a:schemeClr val="bg1"/>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図形 4"/>
            <p:cNvSpPr txBox="1"/>
            <p:nvPr/>
          </p:nvSpPr>
          <p:spPr>
            <a:xfrm>
              <a:off x="3568688" y="2548417"/>
              <a:ext cx="1447822" cy="12446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kumimoji="1" lang="ja-JP" altLang="en-US" sz="1400" b="1" kern="1200" dirty="0">
                  <a:solidFill>
                    <a:schemeClr val="tx1"/>
                  </a:solidFill>
                  <a:latin typeface="Meiryo UI" panose="020B0604030504040204" pitchFamily="50" charset="-128"/>
                  <a:ea typeface="Meiryo UI" panose="020B0604030504040204" pitchFamily="50" charset="-128"/>
                </a:rPr>
                <a:t>データ</a:t>
              </a:r>
              <a:r>
                <a:rPr lang="ja-JP" altLang="en-US" sz="1400" b="1" dirty="0">
                  <a:solidFill>
                    <a:schemeClr val="tx1"/>
                  </a:solidFill>
                  <a:latin typeface="Meiryo UI" panose="020B0604030504040204" pitchFamily="50" charset="-128"/>
                  <a:ea typeface="Meiryo UI" panose="020B0604030504040204" pitchFamily="50" charset="-128"/>
                </a:rPr>
                <a:t>連携</a:t>
              </a:r>
              <a:endParaRPr kumimoji="1" lang="en-US" altLang="ja-JP" sz="1400" b="1" kern="1200" dirty="0">
                <a:solidFill>
                  <a:schemeClr val="tx1"/>
                </a:solidFill>
                <a:latin typeface="Meiryo UI" panose="020B0604030504040204" pitchFamily="50" charset="-128"/>
                <a:ea typeface="Meiryo UI" panose="020B0604030504040204" pitchFamily="50" charset="-128"/>
              </a:endParaRPr>
            </a:p>
          </p:txBody>
        </p:sp>
      </p:grpSp>
      <p:sp>
        <p:nvSpPr>
          <p:cNvPr id="74" name="環状矢印 73"/>
          <p:cNvSpPr/>
          <p:nvPr/>
        </p:nvSpPr>
        <p:spPr bwMode="auto">
          <a:xfrm>
            <a:off x="7924915" y="2770856"/>
            <a:ext cx="1332000" cy="1162800"/>
          </a:xfrm>
          <a:prstGeom prst="circularArrow">
            <a:avLst>
              <a:gd name="adj1" fmla="val 6828"/>
              <a:gd name="adj2" fmla="val 1142319"/>
              <a:gd name="adj3" fmla="val 20704269"/>
              <a:gd name="adj4" fmla="val 10800000"/>
              <a:gd name="adj5" fmla="val 12500"/>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76" name="正方形/長方形 75"/>
          <p:cNvSpPr/>
          <p:nvPr/>
        </p:nvSpPr>
        <p:spPr bwMode="auto">
          <a:xfrm>
            <a:off x="4856833" y="2197841"/>
            <a:ext cx="1387492" cy="294900"/>
          </a:xfrm>
          <a:prstGeom prst="rect">
            <a:avLst/>
          </a:prstGeom>
          <a:noFill/>
          <a:ln w="12700">
            <a:solidFill>
              <a:schemeClr val="tx1"/>
            </a:solidFill>
            <a:prstDash val="dash"/>
            <a:miter lim="800000"/>
            <a:headEnd/>
            <a:tailEnd/>
          </a:ln>
          <a:effectLst/>
        </p:spPr>
        <p:txBody>
          <a:bodyPr rot="0" spcFirstLastPara="0" vertOverflow="overflow" horzOverflow="overflow" vert="horz" wrap="square" lIns="36000" tIns="9969" rIns="36000" bIns="9969" numCol="1" spcCol="0" rtlCol="0" fromWordArt="0" anchor="ctr" anchorCtr="0" forceAA="0" compatLnSpc="1">
            <a:prstTxWarp prst="textNoShape">
              <a:avLst/>
            </a:prstTxWarp>
            <a:noAutofit/>
          </a:bodyPr>
          <a:lstStyle/>
          <a:p>
            <a:pPr algn="ctr" eaLnBrk="0" hangingPunct="0"/>
            <a:endParaRPr kumimoji="1" lang="ja-JP" altLang="en-US" sz="1400" dirty="0">
              <a:solidFill>
                <a:srgbClr val="FF0000"/>
              </a:solidFill>
              <a:latin typeface="Meiryo UI" panose="020B0604030504040204" pitchFamily="50" charset="-128"/>
              <a:ea typeface="Meiryo UI" panose="020B0604030504040204" pitchFamily="50" charset="-128"/>
              <a:cs typeface="Tahoma" pitchFamily="34" charset="0"/>
            </a:endParaRPr>
          </a:p>
        </p:txBody>
      </p:sp>
      <p:cxnSp>
        <p:nvCxnSpPr>
          <p:cNvPr id="17" name="直線矢印コネクタ 16"/>
          <p:cNvCxnSpPr/>
          <p:nvPr/>
        </p:nvCxnSpPr>
        <p:spPr>
          <a:xfrm>
            <a:off x="5301620" y="2186460"/>
            <a:ext cx="0" cy="3240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5733668" y="2186460"/>
            <a:ext cx="0" cy="3240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ABBFDCA3-09BA-4070-A1EA-83968A2741E1}"/>
              </a:ext>
            </a:extLst>
          </p:cNvPr>
          <p:cNvSpPr txBox="1"/>
          <p:nvPr/>
        </p:nvSpPr>
        <p:spPr>
          <a:xfrm>
            <a:off x="319059" y="3633991"/>
            <a:ext cx="3770205" cy="769441"/>
          </a:xfrm>
          <a:prstGeom prst="rect">
            <a:avLst/>
          </a:prstGeom>
          <a:noFill/>
        </p:spPr>
        <p:txBody>
          <a:bodyPr wrap="square" rtlCol="0" anchor="t">
            <a:spAutoFit/>
          </a:bodyPr>
          <a:lstStyle/>
          <a:p>
            <a:r>
              <a:rPr lang="ja-JP" altLang="en-US" sz="1100" b="1" dirty="0">
                <a:latin typeface="Meiryo UI" panose="020B0604030504040204" pitchFamily="50" charset="-128"/>
                <a:ea typeface="Meiryo UI" panose="020B0604030504040204" pitchFamily="50" charset="-128"/>
              </a:rPr>
              <a:t>共通プラットフォーム（</a:t>
            </a:r>
            <a:r>
              <a:rPr lang="en-US" altLang="ja-JP" sz="1100" b="1" dirty="0">
                <a:latin typeface="Meiryo UI" panose="020B0604030504040204" pitchFamily="50" charset="-128"/>
                <a:ea typeface="Meiryo UI" panose="020B0604030504040204" pitchFamily="50" charset="-128"/>
              </a:rPr>
              <a:t>H30</a:t>
            </a:r>
            <a:r>
              <a:rPr lang="ja-JP" altLang="en-US" sz="1100" b="1" dirty="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a:p>
            <a:pPr marL="900113" indent="-900113"/>
            <a:r>
              <a:rPr lang="ja-JP" altLang="en-US" sz="1100" dirty="0">
                <a:latin typeface="Meiryo UI" panose="020B0604030504040204" pitchFamily="50" charset="-128"/>
                <a:ea typeface="Meiryo UI" panose="020B0604030504040204" pitchFamily="50" charset="-128"/>
              </a:rPr>
              <a:t>・仮想化技術を用いた基盤（物理サーバ）の集約</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38</a:t>
            </a:r>
            <a:r>
              <a:rPr lang="ja-JP" altLang="en-US" sz="1100" dirty="0">
                <a:latin typeface="Meiryo UI" panose="020B0604030504040204" pitchFamily="50" charset="-128"/>
                <a:ea typeface="Meiryo UI" panose="020B0604030504040204" pitchFamily="50" charset="-128"/>
              </a:rPr>
              <a:t>システム集約済</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2021)7</a:t>
            </a:r>
            <a:r>
              <a:rPr lang="ja-JP" altLang="en-US" sz="1100" dirty="0">
                <a:latin typeface="Meiryo UI" panose="020B0604030504040204" pitchFamily="50" charset="-128"/>
                <a:ea typeface="Meiryo UI" panose="020B0604030504040204" pitchFamily="50" charset="-128"/>
              </a:rPr>
              <a:t>システム追加</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2023)</a:t>
            </a:r>
          </a:p>
          <a:p>
            <a:r>
              <a:rPr lang="ja-JP" altLang="en-US" sz="1100" dirty="0">
                <a:latin typeface="Meiryo UI" panose="020B0604030504040204" pitchFamily="50" charset="-128"/>
                <a:ea typeface="Meiryo UI" panose="020B0604030504040204" pitchFamily="50" charset="-128"/>
              </a:rPr>
              <a:t>・約</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千</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百万円のコスト削減効果</a:t>
            </a:r>
            <a:endParaRPr lang="en-US" altLang="ja-JP" sz="1100" dirty="0">
              <a:latin typeface="Meiryo UI" panose="020B0604030504040204" pitchFamily="50" charset="-128"/>
              <a:ea typeface="Meiryo UI" panose="020B0604030504040204" pitchFamily="50" charset="-128"/>
            </a:endParaRPr>
          </a:p>
        </p:txBody>
      </p:sp>
      <p:cxnSp>
        <p:nvCxnSpPr>
          <p:cNvPr id="19" name="直線コネクタ 18"/>
          <p:cNvCxnSpPr>
            <a:cxnSpLocks/>
          </p:cNvCxnSpPr>
          <p:nvPr/>
        </p:nvCxnSpPr>
        <p:spPr>
          <a:xfrm>
            <a:off x="1638603" y="1574534"/>
            <a:ext cx="549764" cy="4754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ABBFDCA3-09BA-4070-A1EA-83968A2741E1}"/>
              </a:ext>
            </a:extLst>
          </p:cNvPr>
          <p:cNvSpPr txBox="1"/>
          <p:nvPr/>
        </p:nvSpPr>
        <p:spPr>
          <a:xfrm>
            <a:off x="7551426" y="3373342"/>
            <a:ext cx="779341" cy="261610"/>
          </a:xfrm>
          <a:prstGeom prst="rect">
            <a:avLst/>
          </a:prstGeom>
          <a:noFill/>
        </p:spPr>
        <p:txBody>
          <a:bodyPr wrap="square" rtlCol="0" anchor="b">
            <a:spAutoFit/>
          </a:bodyPr>
          <a:lstStyle/>
          <a:p>
            <a:pPr algn="ctr"/>
            <a:r>
              <a:rPr lang="en-US" altLang="ja-JP" sz="1100" dirty="0">
                <a:latin typeface="Meiryo UI" panose="020B0604030504040204" pitchFamily="50" charset="-128"/>
                <a:ea typeface="Meiryo UI" panose="020B0604030504040204" pitchFamily="50" charset="-128"/>
              </a:rPr>
              <a:t>A</a:t>
            </a:r>
            <a:r>
              <a:rPr lang="ja-JP" altLang="en-US" sz="1100" dirty="0">
                <a:latin typeface="Meiryo UI" panose="020B0604030504040204" pitchFamily="50" charset="-128"/>
                <a:ea typeface="Meiryo UI" panose="020B0604030504040204" pitchFamily="50" charset="-128"/>
              </a:rPr>
              <a:t>システム</a:t>
            </a:r>
            <a:endParaRPr lang="en-US" altLang="ja-JP" sz="1100" dirty="0">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ABBFDCA3-09BA-4070-A1EA-83968A2741E1}"/>
              </a:ext>
            </a:extLst>
          </p:cNvPr>
          <p:cNvSpPr txBox="1"/>
          <p:nvPr/>
        </p:nvSpPr>
        <p:spPr>
          <a:xfrm>
            <a:off x="8841432" y="3373342"/>
            <a:ext cx="779341" cy="261610"/>
          </a:xfrm>
          <a:prstGeom prst="rect">
            <a:avLst/>
          </a:prstGeom>
          <a:noFill/>
        </p:spPr>
        <p:txBody>
          <a:bodyPr wrap="square" rtlCol="0" anchor="b">
            <a:spAutoFit/>
          </a:bodyPr>
          <a:lstStyle/>
          <a:p>
            <a:pPr algn="ctr"/>
            <a:r>
              <a:rPr lang="en-US" altLang="ja-JP" sz="1100" dirty="0">
                <a:latin typeface="Meiryo UI" panose="020B0604030504040204" pitchFamily="50" charset="-128"/>
                <a:ea typeface="Meiryo UI" panose="020B0604030504040204" pitchFamily="50" charset="-128"/>
              </a:rPr>
              <a:t>B</a:t>
            </a:r>
            <a:r>
              <a:rPr lang="ja-JP" altLang="en-US" sz="1100" dirty="0">
                <a:latin typeface="Meiryo UI" panose="020B0604030504040204" pitchFamily="50" charset="-128"/>
                <a:ea typeface="Meiryo UI" panose="020B0604030504040204" pitchFamily="50" charset="-128"/>
              </a:rPr>
              <a:t>システム</a:t>
            </a:r>
            <a:endParaRPr lang="en-US" altLang="ja-JP" sz="1100" dirty="0">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ABBFDCA3-09BA-4070-A1EA-83968A2741E1}"/>
              </a:ext>
            </a:extLst>
          </p:cNvPr>
          <p:cNvSpPr txBox="1"/>
          <p:nvPr/>
        </p:nvSpPr>
        <p:spPr>
          <a:xfrm>
            <a:off x="7999829" y="2683297"/>
            <a:ext cx="1230315" cy="276999"/>
          </a:xfrm>
          <a:prstGeom prst="rect">
            <a:avLst/>
          </a:prstGeom>
          <a:noFill/>
        </p:spPr>
        <p:txBody>
          <a:bodyPr wrap="square" rtlCol="0" anchor="b">
            <a:spAutoFit/>
          </a:bodyPr>
          <a:lstStyle/>
          <a:p>
            <a:pPr algn="ctr"/>
            <a:r>
              <a:rPr lang="ja-JP" altLang="en-US" sz="1200" dirty="0">
                <a:latin typeface="Meiryo UI" panose="020B0604030504040204" pitchFamily="50" charset="-128"/>
                <a:ea typeface="Meiryo UI" panose="020B0604030504040204" pitchFamily="50" charset="-128"/>
              </a:rPr>
              <a:t>共通基盤上</a:t>
            </a:r>
            <a:endParaRPr lang="en-US" altLang="ja-JP" sz="12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ABBFDCA3-09BA-4070-A1EA-83968A2741E1}"/>
              </a:ext>
            </a:extLst>
          </p:cNvPr>
          <p:cNvSpPr txBox="1"/>
          <p:nvPr/>
        </p:nvSpPr>
        <p:spPr>
          <a:xfrm>
            <a:off x="1162870" y="1249015"/>
            <a:ext cx="1758110" cy="307777"/>
          </a:xfrm>
          <a:prstGeom prst="rect">
            <a:avLst/>
          </a:prstGeom>
          <a:noFill/>
        </p:spPr>
        <p:txBody>
          <a:bodyPr wrap="square" rtlCol="0">
            <a:spAutoFit/>
          </a:bodyPr>
          <a:lstStyle/>
          <a:p>
            <a:pPr marL="900113" indent="-900113" algn="ctr"/>
            <a:r>
              <a:rPr lang="ja-JP" altLang="en-US" sz="1400" b="1" dirty="0">
                <a:latin typeface="Meiryo UI" panose="020B0604030504040204" pitchFamily="50" charset="-128"/>
                <a:ea typeface="Meiryo UI" panose="020B0604030504040204" pitchFamily="50" charset="-128"/>
              </a:rPr>
              <a:t>現在の取組</a:t>
            </a:r>
            <a:endParaRPr lang="en-US" altLang="ja-JP" sz="1400" b="1" dirty="0">
              <a:latin typeface="Meiryo UI" panose="020B0604030504040204" pitchFamily="50" charset="-128"/>
              <a:ea typeface="Meiryo UI" panose="020B0604030504040204" pitchFamily="50" charset="-128"/>
            </a:endParaRPr>
          </a:p>
        </p:txBody>
      </p:sp>
      <p:cxnSp>
        <p:nvCxnSpPr>
          <p:cNvPr id="63" name="直線コネクタ 62">
            <a:extLst>
              <a:ext uri="{FF2B5EF4-FFF2-40B4-BE49-F238E27FC236}">
                <a16:creationId xmlns:a16="http://schemas.microsoft.com/office/drawing/2014/main" id="{50C6BD9B-2931-40E8-AEFD-6C9B1237546A}"/>
              </a:ext>
            </a:extLst>
          </p:cNvPr>
          <p:cNvCxnSpPr>
            <a:cxnSpLocks/>
          </p:cNvCxnSpPr>
          <p:nvPr/>
        </p:nvCxnSpPr>
        <p:spPr>
          <a:xfrm flipV="1">
            <a:off x="1638603" y="3401352"/>
            <a:ext cx="508021" cy="17842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8" name="正方形/長方形 77">
            <a:extLst>
              <a:ext uri="{FF2B5EF4-FFF2-40B4-BE49-F238E27FC236}">
                <a16:creationId xmlns:a16="http://schemas.microsoft.com/office/drawing/2014/main" id="{8207A68C-0EF3-4A4D-B8CD-4E35B6DCDCCF}"/>
              </a:ext>
            </a:extLst>
          </p:cNvPr>
          <p:cNvSpPr/>
          <p:nvPr/>
        </p:nvSpPr>
        <p:spPr bwMode="auto">
          <a:xfrm>
            <a:off x="2188367" y="1741326"/>
            <a:ext cx="1245028" cy="308656"/>
          </a:xfrm>
          <a:prstGeom prst="rect">
            <a:avLst/>
          </a:prstGeom>
          <a:noFill/>
          <a:ln w="12700">
            <a:solidFill>
              <a:schemeClr val="tx1"/>
            </a:solidFill>
            <a:prstDash val="dash"/>
            <a:miter lim="800000"/>
            <a:headEnd/>
            <a:tailEnd/>
          </a:ln>
          <a:effectLst/>
        </p:spPr>
        <p:txBody>
          <a:bodyPr rot="0" spcFirstLastPara="0" vertOverflow="overflow" horzOverflow="overflow" vert="horz" wrap="square" lIns="36000" tIns="9969" rIns="36000" bIns="9969" numCol="1" spcCol="0" rtlCol="0" fromWordArt="0" anchor="ctr" anchorCtr="0" forceAA="0" compatLnSpc="1">
            <a:prstTxWarp prst="textNoShape">
              <a:avLst/>
            </a:prstTxWarp>
            <a:noAutofit/>
          </a:bodyPr>
          <a:lstStyle/>
          <a:p>
            <a:pPr algn="ctr" eaLnBrk="0" hangingPunct="0"/>
            <a:r>
              <a:rPr lang="ja-JP" altLang="en-US" sz="1400" dirty="0">
                <a:latin typeface="Meiryo UI" panose="020B0604030504040204" pitchFamily="50" charset="-128"/>
                <a:ea typeface="Meiryo UI" panose="020B0604030504040204" pitchFamily="50" charset="-128"/>
                <a:cs typeface="Tahoma" pitchFamily="34" charset="0"/>
              </a:rPr>
              <a:t>効率化</a:t>
            </a:r>
            <a:endParaRPr kumimoji="1" lang="ja-JP" altLang="en-US" sz="1400" dirty="0">
              <a:latin typeface="Meiryo UI" panose="020B0604030504040204" pitchFamily="50" charset="-128"/>
              <a:ea typeface="Meiryo UI" panose="020B0604030504040204" pitchFamily="50" charset="-128"/>
              <a:cs typeface="Tahoma" pitchFamily="34" charset="0"/>
            </a:endParaRPr>
          </a:p>
        </p:txBody>
      </p:sp>
      <p:sp>
        <p:nvSpPr>
          <p:cNvPr id="7" name="正方形/長方形 6">
            <a:extLst>
              <a:ext uri="{FF2B5EF4-FFF2-40B4-BE49-F238E27FC236}">
                <a16:creationId xmlns:a16="http://schemas.microsoft.com/office/drawing/2014/main" id="{DE673E39-53B4-45D2-83B5-7A9D80F08AB2}"/>
              </a:ext>
            </a:extLst>
          </p:cNvPr>
          <p:cNvSpPr/>
          <p:nvPr/>
        </p:nvSpPr>
        <p:spPr>
          <a:xfrm>
            <a:off x="2138618" y="1484784"/>
            <a:ext cx="1446230"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共通プラットフォーム</a:t>
            </a:r>
            <a:endParaRPr lang="ja-JP" altLang="en-US" sz="1200" dirty="0"/>
          </a:p>
        </p:txBody>
      </p:sp>
      <p:sp>
        <p:nvSpPr>
          <p:cNvPr id="79" name="テキスト ボックス 78">
            <a:extLst>
              <a:ext uri="{FF2B5EF4-FFF2-40B4-BE49-F238E27FC236}">
                <a16:creationId xmlns:a16="http://schemas.microsoft.com/office/drawing/2014/main" id="{ABBFDCA3-09BA-4070-A1EA-83968A2741E1}"/>
              </a:ext>
            </a:extLst>
          </p:cNvPr>
          <p:cNvSpPr txBox="1"/>
          <p:nvPr/>
        </p:nvSpPr>
        <p:spPr>
          <a:xfrm>
            <a:off x="4499576" y="3410842"/>
            <a:ext cx="2166981" cy="600164"/>
          </a:xfrm>
          <a:prstGeom prst="rect">
            <a:avLst/>
          </a:prstGeom>
          <a:noFill/>
        </p:spPr>
        <p:txBody>
          <a:bodyPr wrap="square" rtlCol="0">
            <a:spAutoFit/>
          </a:bodyPr>
          <a:lstStyle/>
          <a:p>
            <a:pPr>
              <a:tabLst>
                <a:tab pos="0" algn="l"/>
              </a:tabLst>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自庁設置（オンプレミス）サーバ</a:t>
            </a:r>
            <a:endParaRPr lang="en-US" altLang="ja-JP" sz="1100" dirty="0">
              <a:latin typeface="Meiryo UI" panose="020B0604030504040204" pitchFamily="50" charset="-128"/>
              <a:ea typeface="Meiryo UI" panose="020B0604030504040204" pitchFamily="50" charset="-128"/>
            </a:endParaRPr>
          </a:p>
          <a:p>
            <a:pPr>
              <a:tabLst>
                <a:tab pos="0" algn="l"/>
              </a:tabLst>
            </a:pPr>
            <a:r>
              <a:rPr lang="ja-JP" altLang="en-US" sz="1100" dirty="0">
                <a:latin typeface="Meiryo UI" panose="020B0604030504040204" pitchFamily="50" charset="-128"/>
                <a:ea typeface="Meiryo UI" panose="020B0604030504040204" pitchFamily="50" charset="-128"/>
              </a:rPr>
              <a:t>　　・マイナンバー系システム</a:t>
            </a:r>
            <a:endParaRPr lang="en-US" altLang="ja-JP" sz="1100" dirty="0">
              <a:latin typeface="Meiryo UI" panose="020B0604030504040204" pitchFamily="50" charset="-128"/>
              <a:ea typeface="Meiryo UI" panose="020B0604030504040204" pitchFamily="50" charset="-128"/>
            </a:endParaRPr>
          </a:p>
          <a:p>
            <a:pPr>
              <a:tabLst>
                <a:tab pos="0" algn="l"/>
              </a:tabLst>
            </a:pPr>
            <a:r>
              <a:rPr lang="ja-JP" altLang="en-US" sz="1100" dirty="0">
                <a:latin typeface="Meiryo UI" panose="020B0604030504040204" pitchFamily="50" charset="-128"/>
                <a:ea typeface="Meiryo UI" panose="020B0604030504040204" pitchFamily="50" charset="-128"/>
              </a:rPr>
              <a:t>　　・その他システム</a:t>
            </a:r>
          </a:p>
        </p:txBody>
      </p:sp>
      <p:sp>
        <p:nvSpPr>
          <p:cNvPr id="86" name="ストライプ矢印 85"/>
          <p:cNvSpPr/>
          <p:nvPr/>
        </p:nvSpPr>
        <p:spPr bwMode="auto">
          <a:xfrm>
            <a:off x="6829628" y="2613173"/>
            <a:ext cx="506481" cy="461442"/>
          </a:xfrm>
          <a:prstGeom prst="stripedRightArrow">
            <a:avLst/>
          </a:prstGeom>
          <a:solidFill>
            <a:schemeClr val="tx2">
              <a:lumMod val="20000"/>
              <a:lumOff val="80000"/>
            </a:schemeClr>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graphicFrame>
        <p:nvGraphicFramePr>
          <p:cNvPr id="80" name="グラフ 79"/>
          <p:cNvGraphicFramePr/>
          <p:nvPr>
            <p:extLst>
              <p:ext uri="{D42A27DB-BD31-4B8C-83A1-F6EECF244321}">
                <p14:modId xmlns:p14="http://schemas.microsoft.com/office/powerpoint/2010/main" val="2845617938"/>
              </p:ext>
            </p:extLst>
          </p:nvPr>
        </p:nvGraphicFramePr>
        <p:xfrm>
          <a:off x="1712640" y="4563572"/>
          <a:ext cx="6343411" cy="2393820"/>
        </p:xfrm>
        <a:graphic>
          <a:graphicData uri="http://schemas.openxmlformats.org/drawingml/2006/chart">
            <c:chart xmlns:c="http://schemas.openxmlformats.org/drawingml/2006/chart" xmlns:r="http://schemas.openxmlformats.org/officeDocument/2006/relationships" r:id="rId3"/>
          </a:graphicData>
        </a:graphic>
      </p:graphicFrame>
      <p:sp>
        <p:nvSpPr>
          <p:cNvPr id="82" name="テキスト ボックス 81">
            <a:extLst>
              <a:ext uri="{FF2B5EF4-FFF2-40B4-BE49-F238E27FC236}">
                <a16:creationId xmlns:a16="http://schemas.microsoft.com/office/drawing/2014/main" id="{ABBFDCA3-09BA-4070-A1EA-83968A2741E1}"/>
              </a:ext>
            </a:extLst>
          </p:cNvPr>
          <p:cNvSpPr txBox="1"/>
          <p:nvPr/>
        </p:nvSpPr>
        <p:spPr>
          <a:xfrm>
            <a:off x="6974999" y="5229200"/>
            <a:ext cx="2484342" cy="307777"/>
          </a:xfrm>
          <a:prstGeom prst="rect">
            <a:avLst/>
          </a:prstGeom>
          <a:noFill/>
        </p:spPr>
        <p:txBody>
          <a:bodyPr wrap="square" rtlCol="0" anchor="ctr">
            <a:spAutoFit/>
          </a:bodyPr>
          <a:lstStyle/>
          <a:p>
            <a:r>
              <a:rPr lang="ja-JP" altLang="en-US" sz="1400" b="1" dirty="0">
                <a:latin typeface="Meiryo UI" panose="020B0604030504040204" pitchFamily="50" charset="-128"/>
                <a:ea typeface="Meiryo UI" panose="020B0604030504040204" pitchFamily="50" charset="-128"/>
              </a:rPr>
              <a:t>集約対象範囲（残り</a:t>
            </a:r>
            <a:r>
              <a:rPr lang="en-US" altLang="ja-JP" sz="1400" b="1" dirty="0">
                <a:latin typeface="Meiryo UI" panose="020B0604030504040204" pitchFamily="50" charset="-128"/>
                <a:ea typeface="Meiryo UI" panose="020B0604030504040204" pitchFamily="50" charset="-128"/>
              </a:rPr>
              <a:t>73</a:t>
            </a:r>
            <a:r>
              <a:rPr lang="ja-JP" altLang="en-US"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84" name="テキスト ボックス 83">
            <a:extLst>
              <a:ext uri="{FF2B5EF4-FFF2-40B4-BE49-F238E27FC236}">
                <a16:creationId xmlns:a16="http://schemas.microsoft.com/office/drawing/2014/main" id="{ABBFDCA3-09BA-4070-A1EA-83968A2741E1}"/>
              </a:ext>
            </a:extLst>
          </p:cNvPr>
          <p:cNvSpPr txBox="1"/>
          <p:nvPr/>
        </p:nvSpPr>
        <p:spPr>
          <a:xfrm>
            <a:off x="147346" y="4437112"/>
            <a:ext cx="3005925" cy="523220"/>
          </a:xfrm>
          <a:prstGeom prst="rect">
            <a:avLst/>
          </a:prstGeom>
          <a:noFill/>
        </p:spPr>
        <p:txBody>
          <a:bodyPr wrap="square" rtlCol="0">
            <a:spAutoFit/>
          </a:bodyPr>
          <a:lstStyle/>
          <a:p>
            <a:pPr marL="900113" indent="-900113"/>
            <a:r>
              <a:rPr lang="en-US" altLang="ja-JP" sz="1400" b="1" dirty="0">
                <a:latin typeface="Meiryo UI" panose="020B0604030504040204" pitchFamily="50" charset="-128"/>
                <a:ea typeface="Meiryo UI" panose="020B0604030504040204" pitchFamily="50" charset="-128"/>
              </a:rPr>
              <a:t>240</a:t>
            </a:r>
            <a:r>
              <a:rPr lang="ja-JP" altLang="en-US" sz="1400" b="1" dirty="0">
                <a:latin typeface="Meiryo UI" panose="020B0604030504040204" pitchFamily="50" charset="-128"/>
                <a:ea typeface="Meiryo UI" panose="020B0604030504040204" pitchFamily="50" charset="-128"/>
              </a:rPr>
              <a:t>情報システムを</a:t>
            </a:r>
            <a:endParaRPr lang="en-US" altLang="ja-JP" sz="1400" b="1" dirty="0">
              <a:latin typeface="Meiryo UI" panose="020B0604030504040204" pitchFamily="50" charset="-128"/>
              <a:ea typeface="Meiryo UI" panose="020B0604030504040204" pitchFamily="50" charset="-128"/>
            </a:endParaRPr>
          </a:p>
          <a:p>
            <a:pPr marL="900113" indent="-900113"/>
            <a:r>
              <a:rPr lang="ja-JP" altLang="en-US" sz="1400" b="1" dirty="0">
                <a:latin typeface="Meiryo UI" panose="020B0604030504040204" pitchFamily="50" charset="-128"/>
                <a:ea typeface="Meiryo UI" panose="020B0604030504040204" pitchFamily="50" charset="-128"/>
              </a:rPr>
              <a:t>サーバの設置場所等で分類</a:t>
            </a:r>
            <a:endParaRPr lang="en-US" altLang="ja-JP" sz="1400" b="1" dirty="0">
              <a:latin typeface="Meiryo UI" panose="020B0604030504040204" pitchFamily="50" charset="-128"/>
              <a:ea typeface="Meiryo UI" panose="020B0604030504040204" pitchFamily="50" charset="-128"/>
            </a:endParaRPr>
          </a:p>
        </p:txBody>
      </p:sp>
      <p:sp>
        <p:nvSpPr>
          <p:cNvPr id="4" name="円 3"/>
          <p:cNvSpPr/>
          <p:nvPr/>
        </p:nvSpPr>
        <p:spPr bwMode="auto">
          <a:xfrm>
            <a:off x="3885132" y="4754044"/>
            <a:ext cx="2016000" cy="2016000"/>
          </a:xfrm>
          <a:prstGeom prst="pie">
            <a:avLst>
              <a:gd name="adj1" fmla="val 20188789"/>
              <a:gd name="adj2" fmla="val 5219183"/>
            </a:avLst>
          </a:prstGeom>
          <a:noFill/>
          <a:ln w="38100">
            <a:solidFill>
              <a:srgbClr val="FF0000"/>
            </a:solidFill>
            <a:prstDash val="dash"/>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110" name="矢印: 五方向 25"/>
          <p:cNvSpPr/>
          <p:nvPr/>
        </p:nvSpPr>
        <p:spPr bwMode="auto">
          <a:xfrm>
            <a:off x="5901132" y="5538155"/>
            <a:ext cx="2364236" cy="1245146"/>
          </a:xfrm>
          <a:prstGeom prst="ellipse">
            <a:avLst/>
          </a:prstGeom>
          <a:noFill/>
          <a:ln w="12700" cap="flat" cmpd="sng" algn="ctr">
            <a:solidFill>
              <a:srgbClr val="0070C0"/>
            </a:solidFill>
            <a:prstDash val="solid"/>
            <a:round/>
            <a:headEnd type="none" w="med" len="med"/>
            <a:tailEnd type="none" w="med" len="med"/>
          </a:ln>
          <a:effectLst/>
        </p:spPr>
        <p:txBody>
          <a:bodyPr wrap="none" lIns="54000" rIns="54000" rtlCol="0" anchor="ctr"/>
          <a:lstStyle/>
          <a:p>
            <a:endParaRPr lang="en-US" altLang="ja-JP" sz="1108"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15</a:t>
            </a:fld>
            <a:endParaRPr kumimoji="1" lang="ja-JP" altLang="en-US"/>
          </a:p>
        </p:txBody>
      </p:sp>
    </p:spTree>
    <p:extLst>
      <p:ext uri="{BB962C8B-B14F-4D97-AF65-F5344CB8AC3E}">
        <p14:creationId xmlns:p14="http://schemas.microsoft.com/office/powerpoint/2010/main" val="183292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ABBFDCA3-09BA-4070-A1EA-83968A2741E1}"/>
              </a:ext>
            </a:extLst>
          </p:cNvPr>
          <p:cNvSpPr txBox="1"/>
          <p:nvPr/>
        </p:nvSpPr>
        <p:spPr>
          <a:xfrm>
            <a:off x="127805" y="475200"/>
            <a:ext cx="9649729" cy="471789"/>
          </a:xfrm>
          <a:prstGeom prst="rect">
            <a:avLst/>
          </a:prstGeom>
          <a:noFill/>
          <a:ln w="6350">
            <a:solidFill>
              <a:schemeClr val="tx1"/>
            </a:solidFill>
          </a:ln>
        </p:spPr>
        <p:txBody>
          <a:bodyPr wrap="square" rtlCol="0" anchor="ctr">
            <a:noAutofit/>
          </a:bodyPr>
          <a:lstStyle/>
          <a:p>
            <a:r>
              <a:rPr lang="ja-JP" altLang="en-US" sz="1400" b="1" dirty="0">
                <a:latin typeface="Meiryo UI" panose="020B0604030504040204" pitchFamily="50" charset="-128"/>
                <a:ea typeface="Meiryo UI" panose="020B0604030504040204" pitchFamily="50" charset="-128"/>
              </a:rPr>
              <a:t>府民との接点となるインターフェースを充実させるため、電子申請システムの抜本的な見直しを行い、行政手続きのオンライン化を強力に推進します。</a:t>
            </a:r>
          </a:p>
        </p:txBody>
      </p:sp>
      <p:sp>
        <p:nvSpPr>
          <p:cNvPr id="18" name="正方形/長方形 17"/>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２．府庁</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業務の</a:t>
            </a:r>
            <a:r>
              <a:rPr lang="en-US" altLang="ja-JP" sz="1400" b="1" dirty="0">
                <a:latin typeface="Meiryo UI" pitchFamily="50" charset="-128"/>
                <a:ea typeface="Meiryo UI" pitchFamily="50" charset="-128"/>
                <a:cs typeface="Meiryo UI" pitchFamily="50" charset="-128"/>
              </a:rPr>
              <a:t>ICT</a:t>
            </a:r>
            <a:r>
              <a:rPr lang="ja-JP" altLang="en-US" sz="1400" b="1" dirty="0">
                <a:latin typeface="Meiryo UI" pitchFamily="50" charset="-128"/>
                <a:ea typeface="Meiryo UI" pitchFamily="50" charset="-128"/>
                <a:cs typeface="Meiryo UI" pitchFamily="50" charset="-128"/>
              </a:rPr>
              <a:t>化の推進（行政手続きのオンライン化）</a:t>
            </a:r>
            <a:endParaRPr lang="ja-JP" altLang="en-US" sz="1200" b="1" dirty="0">
              <a:latin typeface="Meiryo UI" pitchFamily="50" charset="-128"/>
              <a:ea typeface="Meiryo UI" pitchFamily="50" charset="-128"/>
              <a:cs typeface="Meiryo UI" pitchFamily="50" charset="-128"/>
            </a:endParaRPr>
          </a:p>
        </p:txBody>
      </p:sp>
      <p:sp>
        <p:nvSpPr>
          <p:cNvPr id="23" name="正方形/長方形 22"/>
          <p:cNvSpPr/>
          <p:nvPr/>
        </p:nvSpPr>
        <p:spPr bwMode="auto">
          <a:xfrm>
            <a:off x="137021" y="2535332"/>
            <a:ext cx="9640513" cy="677644"/>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eaLnBrk="0" hangingPunct="0"/>
            <a:r>
              <a:rPr lang="ja-JP" altLang="en-US" sz="1400" dirty="0">
                <a:latin typeface="Meiryo UI" panose="020B0604030504040204" pitchFamily="50" charset="-128"/>
                <a:ea typeface="Meiryo UI" panose="020B0604030504040204" pitchFamily="50" charset="-128"/>
                <a:cs typeface="Tahoma" pitchFamily="34" charset="0"/>
              </a:rPr>
              <a:t>　国の動き</a:t>
            </a:r>
            <a:r>
              <a:rPr lang="ja-JP" altLang="en-US" sz="1200" dirty="0">
                <a:latin typeface="Meiryo UI" panose="020B0604030504040204" pitchFamily="50" charset="-128"/>
                <a:ea typeface="Meiryo UI" panose="020B0604030504040204" pitchFamily="50" charset="-128"/>
                <a:cs typeface="Tahoma" pitchFamily="34" charset="0"/>
              </a:rPr>
              <a:t>（</a:t>
            </a:r>
            <a:r>
              <a:rPr lang="en-US" altLang="ja-JP" sz="1200" dirty="0">
                <a:latin typeface="Meiryo UI" panose="020B0604030504040204" pitchFamily="50" charset="-128"/>
                <a:ea typeface="Meiryo UI" panose="020B0604030504040204" pitchFamily="50" charset="-128"/>
                <a:cs typeface="Tahoma" pitchFamily="34" charset="0"/>
              </a:rPr>
              <a:t>※</a:t>
            </a:r>
            <a:r>
              <a:rPr lang="ja-JP" altLang="en-US" sz="1200" dirty="0">
                <a:latin typeface="Meiryo UI" panose="020B0604030504040204" pitchFamily="50" charset="-128"/>
                <a:ea typeface="Meiryo UI" panose="020B0604030504040204" pitchFamily="50" charset="-128"/>
                <a:cs typeface="Tahoma" pitchFamily="34" charset="0"/>
              </a:rPr>
              <a:t>）</a:t>
            </a:r>
            <a:r>
              <a:rPr lang="ja-JP" altLang="en-US" sz="1400" dirty="0">
                <a:latin typeface="Meiryo UI" panose="020B0604030504040204" pitchFamily="50" charset="-128"/>
                <a:ea typeface="Meiryo UI" panose="020B0604030504040204" pitchFamily="50" charset="-128"/>
                <a:cs typeface="Tahoma" pitchFamily="34" charset="0"/>
              </a:rPr>
              <a:t>とも歩調を合わせながら、 </a:t>
            </a:r>
            <a:r>
              <a:rPr lang="en-US" altLang="ja-JP" sz="1400" dirty="0">
                <a:latin typeface="Meiryo UI" panose="020B0604030504040204" pitchFamily="50" charset="-128"/>
                <a:ea typeface="Meiryo UI" panose="020B0604030504040204" pitchFamily="50" charset="-128"/>
                <a:cs typeface="Tahoma" pitchFamily="34" charset="0"/>
              </a:rPr>
              <a:t>2021</a:t>
            </a:r>
            <a:r>
              <a:rPr lang="ja-JP" altLang="en-US" sz="1400" dirty="0">
                <a:latin typeface="Meiryo UI" panose="020B0604030504040204" pitchFamily="50" charset="-128"/>
                <a:ea typeface="Meiryo UI" panose="020B0604030504040204" pitchFamily="50" charset="-128"/>
                <a:cs typeface="Tahoma" pitchFamily="34" charset="0"/>
              </a:rPr>
              <a:t>年度に導入したクラウド型電子申請システムによりオンライン化を強力に推進し、</a:t>
            </a:r>
            <a:r>
              <a:rPr lang="en-US" altLang="ja-JP" sz="1400" dirty="0">
                <a:latin typeface="Meiryo UI" panose="020B0604030504040204" pitchFamily="50" charset="-128"/>
                <a:ea typeface="Meiryo UI" panose="020B0604030504040204" pitchFamily="50" charset="-128"/>
                <a:cs typeface="Tahoma" pitchFamily="34" charset="0"/>
              </a:rPr>
              <a:t/>
            </a:r>
            <a:br>
              <a:rPr lang="en-US" altLang="ja-JP" sz="1400" dirty="0">
                <a:latin typeface="Meiryo UI" panose="020B0604030504040204" pitchFamily="50" charset="-128"/>
                <a:ea typeface="Meiryo UI" panose="020B0604030504040204" pitchFamily="50" charset="-128"/>
                <a:cs typeface="Tahoma" pitchFamily="34" charset="0"/>
              </a:rPr>
            </a:br>
            <a:r>
              <a:rPr lang="ja-JP" altLang="en-US" sz="1400" dirty="0">
                <a:latin typeface="Meiryo UI" panose="020B0604030504040204" pitchFamily="50" charset="-128"/>
                <a:ea typeface="Meiryo UI" panose="020B0604030504040204" pitchFamily="50" charset="-128"/>
                <a:cs typeface="Tahoma" pitchFamily="34" charset="0"/>
              </a:rPr>
              <a:t>住民の利便性向上、行政サービスの向上を目指す。</a:t>
            </a:r>
          </a:p>
        </p:txBody>
      </p:sp>
      <p:grpSp>
        <p:nvGrpSpPr>
          <p:cNvPr id="2" name="グループ化 1"/>
          <p:cNvGrpSpPr/>
          <p:nvPr/>
        </p:nvGrpSpPr>
        <p:grpSpPr>
          <a:xfrm>
            <a:off x="1764266" y="3645024"/>
            <a:ext cx="6377468" cy="1055033"/>
            <a:chOff x="1527860" y="3553556"/>
            <a:chExt cx="6377468" cy="1055033"/>
          </a:xfrm>
        </p:grpSpPr>
        <p:sp>
          <p:nvSpPr>
            <p:cNvPr id="24" name="フローチャート: 代替処理 23">
              <a:extLst>
                <a:ext uri="{FF2B5EF4-FFF2-40B4-BE49-F238E27FC236}">
                  <a16:creationId xmlns:a16="http://schemas.microsoft.com/office/drawing/2014/main" id="{1FA1B7C5-1523-4AF1-870F-C7C4545A5AA5}"/>
                </a:ext>
              </a:extLst>
            </p:cNvPr>
            <p:cNvSpPr/>
            <p:nvPr/>
          </p:nvSpPr>
          <p:spPr>
            <a:xfrm>
              <a:off x="1527860" y="3561660"/>
              <a:ext cx="1987200" cy="540000"/>
            </a:xfrm>
            <a:prstGeom prst="flowChartAlternateProcess">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3" tIns="65303" rIns="97955" bIns="65303" numCol="1" spcCol="0" rtlCol="0" fromWordArt="0" anchor="ctr" anchorCtr="0" forceAA="0" compatLnSpc="1">
              <a:prstTxWarp prst="textNoShape">
                <a:avLst/>
              </a:prstTxWarp>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住民の</a:t>
              </a:r>
              <a:r>
                <a:rPr lang="en-US" altLang="ja-JP" sz="1400" b="1" dirty="0">
                  <a:solidFill>
                    <a:schemeClr val="bg1"/>
                  </a:solidFill>
                  <a:latin typeface="Meiryo UI" panose="020B0604030504040204" pitchFamily="50" charset="-128"/>
                  <a:ea typeface="Meiryo UI" panose="020B0604030504040204" pitchFamily="50" charset="-128"/>
                </a:rPr>
                <a:t/>
              </a:r>
              <a:br>
                <a:rPr lang="en-US" altLang="ja-JP" sz="1400" b="1" dirty="0">
                  <a:solidFill>
                    <a:schemeClr val="bg1"/>
                  </a:solidFill>
                  <a:latin typeface="Meiryo UI" panose="020B0604030504040204" pitchFamily="50" charset="-128"/>
                  <a:ea typeface="Meiryo UI" panose="020B0604030504040204" pitchFamily="50" charset="-128"/>
                </a:rPr>
              </a:br>
              <a:r>
                <a:rPr lang="ja-JP" altLang="en-US" sz="1400" b="1" dirty="0">
                  <a:solidFill>
                    <a:schemeClr val="bg1"/>
                  </a:solidFill>
                  <a:latin typeface="Meiryo UI" panose="020B0604030504040204" pitchFamily="50" charset="-128"/>
                  <a:ea typeface="Meiryo UI" panose="020B0604030504040204" pitchFamily="50" charset="-128"/>
                </a:rPr>
                <a:t>利便性向上</a:t>
              </a:r>
            </a:p>
          </p:txBody>
        </p:sp>
        <p:sp>
          <p:nvSpPr>
            <p:cNvPr id="25" name="フローチャート: 代替処理 24">
              <a:extLst>
                <a:ext uri="{FF2B5EF4-FFF2-40B4-BE49-F238E27FC236}">
                  <a16:creationId xmlns:a16="http://schemas.microsoft.com/office/drawing/2014/main" id="{A75D1F85-A5B8-4B7C-9E5B-8B1411BB16B8}"/>
                </a:ext>
              </a:extLst>
            </p:cNvPr>
            <p:cNvSpPr/>
            <p:nvPr/>
          </p:nvSpPr>
          <p:spPr>
            <a:xfrm>
              <a:off x="3710880" y="3561660"/>
              <a:ext cx="1987200" cy="540000"/>
            </a:xfrm>
            <a:prstGeom prst="flowChartAlternateProcess">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3" tIns="65303" rIns="97955" bIns="65303" numCol="1" spcCol="0" rtlCol="0" fromWordArt="0" anchor="ctr" anchorCtr="0" forceAA="0" compatLnSpc="1">
              <a:prstTxWarp prst="textNoShape">
                <a:avLst/>
              </a:prstTxWarp>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来庁・対面</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機会の削減</a:t>
              </a:r>
            </a:p>
          </p:txBody>
        </p:sp>
        <p:sp>
          <p:nvSpPr>
            <p:cNvPr id="26" name="フローチャート: 代替処理 25">
              <a:extLst>
                <a:ext uri="{FF2B5EF4-FFF2-40B4-BE49-F238E27FC236}">
                  <a16:creationId xmlns:a16="http://schemas.microsoft.com/office/drawing/2014/main" id="{4A5E15D8-D286-4D30-8B6F-0B0FA2D19BB0}"/>
                </a:ext>
              </a:extLst>
            </p:cNvPr>
            <p:cNvSpPr/>
            <p:nvPr/>
          </p:nvSpPr>
          <p:spPr>
            <a:xfrm>
              <a:off x="5918128" y="3553556"/>
              <a:ext cx="1987200" cy="540000"/>
            </a:xfrm>
            <a:prstGeom prst="flowChartAlternateProcess">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3" tIns="65303" rIns="97955" bIns="65303" numCol="1" spcCol="0" rtlCol="0" fromWordArt="0" anchor="ctr" anchorCtr="0" forceAA="0" compatLnSpc="1">
              <a:prstTxWarp prst="textNoShape">
                <a:avLst/>
              </a:prstTxWarp>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職員の</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rPr>
                <a:t>業務効率化</a:t>
              </a:r>
            </a:p>
          </p:txBody>
        </p:sp>
        <p:sp>
          <p:nvSpPr>
            <p:cNvPr id="30" name="正方形/長方形 29"/>
            <p:cNvSpPr/>
            <p:nvPr/>
          </p:nvSpPr>
          <p:spPr>
            <a:xfrm>
              <a:off x="4926920" y="4062873"/>
              <a:ext cx="2651330" cy="523204"/>
            </a:xfrm>
            <a:prstGeom prst="rect">
              <a:avLst/>
            </a:prstGeom>
            <a:noFill/>
          </p:spPr>
          <p:txBody>
            <a:bodyPr wrap="square" lIns="0" tIns="45712" rIns="0" bIns="45712">
              <a:spAutoFit/>
            </a:bodyPr>
            <a:lstStyle/>
            <a:p>
              <a:pPr marL="171450" indent="-171450">
                <a:buFont typeface="Wingdings" panose="05000000000000000000" pitchFamily="2" charset="2"/>
                <a:buChar char="ü"/>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運用になじみやすく、導入しやすい</a:t>
              </a:r>
              <a:endPar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ü"/>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入力や照合等の作業の削減</a:t>
              </a:r>
              <a:endPar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784647" y="4085385"/>
              <a:ext cx="3036888" cy="523204"/>
            </a:xfrm>
            <a:prstGeom prst="rect">
              <a:avLst/>
            </a:prstGeom>
            <a:noFill/>
          </p:spPr>
          <p:txBody>
            <a:bodyPr wrap="square" lIns="0" tIns="45712" rIns="0" bIns="45712">
              <a:spAutoFit/>
            </a:bodyPr>
            <a:lstStyle/>
            <a:p>
              <a:pPr marL="171450" indent="-171450">
                <a:buFont typeface="Wingdings" panose="05000000000000000000" pitchFamily="2" charset="2"/>
                <a:buChar char="ü"/>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わかりやすく、どこでも手軽につかえる</a:t>
              </a:r>
              <a:endPar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ü"/>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待ち時間、移動時間の減少</a:t>
              </a:r>
              <a:endPar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2" name="グループ化 31"/>
          <p:cNvGrpSpPr/>
          <p:nvPr/>
        </p:nvGrpSpPr>
        <p:grpSpPr>
          <a:xfrm>
            <a:off x="129600" y="5120565"/>
            <a:ext cx="9650389" cy="270000"/>
            <a:chOff x="77029" y="485586"/>
            <a:chExt cx="9650389" cy="270000"/>
          </a:xfrm>
        </p:grpSpPr>
        <p:sp>
          <p:nvSpPr>
            <p:cNvPr id="36" name="正方形/長方形 35"/>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今後の予定</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37" name="ホームベース 36"/>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grpSp>
        <p:nvGrpSpPr>
          <p:cNvPr id="57" name="グループ化 56"/>
          <p:cNvGrpSpPr/>
          <p:nvPr/>
        </p:nvGrpSpPr>
        <p:grpSpPr>
          <a:xfrm>
            <a:off x="129600" y="2223369"/>
            <a:ext cx="9650389" cy="270000"/>
            <a:chOff x="77029" y="485586"/>
            <a:chExt cx="9650389" cy="270000"/>
          </a:xfrm>
        </p:grpSpPr>
        <p:sp>
          <p:nvSpPr>
            <p:cNvPr id="60" name="正方形/長方形 59"/>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対応の方向性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61" name="ホームベース 60"/>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grpSp>
        <p:nvGrpSpPr>
          <p:cNvPr id="55" name="グループ化 54"/>
          <p:cNvGrpSpPr/>
          <p:nvPr/>
        </p:nvGrpSpPr>
        <p:grpSpPr>
          <a:xfrm>
            <a:off x="129600" y="979090"/>
            <a:ext cx="9650389" cy="270000"/>
            <a:chOff x="77029" y="485586"/>
            <a:chExt cx="9650389" cy="270000"/>
          </a:xfrm>
        </p:grpSpPr>
        <p:sp>
          <p:nvSpPr>
            <p:cNvPr id="62" name="正方形/長方形 61"/>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現状・課題</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63" name="ホームベース 62"/>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solidFill>
                  <a:schemeClr val="tx1"/>
                </a:solidFill>
              </a:endParaRPr>
            </a:p>
          </p:txBody>
        </p:sp>
      </p:grpSp>
      <p:sp>
        <p:nvSpPr>
          <p:cNvPr id="64" name="正方形/長方形 63"/>
          <p:cNvSpPr/>
          <p:nvPr/>
        </p:nvSpPr>
        <p:spPr bwMode="auto">
          <a:xfrm>
            <a:off x="129600" y="1311196"/>
            <a:ext cx="9768979" cy="677644"/>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における申請・届出等のオンライン申請は約</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％と</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普及が進んでいない</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年度実績）</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・現行の電子申請システムは初期導入から</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年が経過し、添付資料の容量上限が少なく、また、スマートフォン画面に一部対応できていないなど、近年の行政ニーズを十分に満たせていない。</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bwMode="auto">
          <a:xfrm>
            <a:off x="127805" y="5445224"/>
            <a:ext cx="9640513" cy="677644"/>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eaLnBrk="0" hangingPunct="0"/>
            <a:r>
              <a:rPr lang="ja-JP" altLang="en-US" sz="1400" dirty="0">
                <a:latin typeface="Meiryo UI" panose="020B0604030504040204" pitchFamily="50" charset="-128"/>
                <a:ea typeface="Meiryo UI" panose="020B0604030504040204" pitchFamily="50" charset="-128"/>
                <a:cs typeface="Tahoma" pitchFamily="34" charset="0"/>
              </a:rPr>
              <a:t>・</a:t>
            </a:r>
            <a:r>
              <a:rPr lang="en-US" altLang="ja-JP" sz="1400" dirty="0">
                <a:latin typeface="Meiryo UI" panose="020B0604030504040204" pitchFamily="50" charset="-128"/>
                <a:ea typeface="Meiryo UI" panose="020B0604030504040204" pitchFamily="50" charset="-128"/>
                <a:cs typeface="Tahoma" pitchFamily="34" charset="0"/>
              </a:rPr>
              <a:t>2022</a:t>
            </a:r>
            <a:r>
              <a:rPr lang="ja-JP" altLang="en-US" sz="1400" dirty="0">
                <a:latin typeface="Meiryo UI" panose="020B0604030504040204" pitchFamily="50" charset="-128"/>
                <a:ea typeface="Meiryo UI" panose="020B0604030504040204" pitchFamily="50" charset="-128"/>
                <a:cs typeface="Tahoma" pitchFamily="34" charset="0"/>
              </a:rPr>
              <a:t>年度に、現在並行稼働中の現行システムから新システムへ手続きを移行するとともに、新システムへの決済機能および</a:t>
            </a:r>
            <a:r>
              <a:rPr lang="en-US" altLang="ja-JP" sz="1400" dirty="0">
                <a:latin typeface="Meiryo UI" panose="020B0604030504040204" pitchFamily="50" charset="-128"/>
                <a:ea typeface="Meiryo UI" panose="020B0604030504040204" pitchFamily="50" charset="-128"/>
                <a:cs typeface="Tahoma" pitchFamily="34" charset="0"/>
              </a:rPr>
              <a:t/>
            </a:r>
            <a:br>
              <a:rPr lang="en-US" altLang="ja-JP" sz="1400" dirty="0">
                <a:latin typeface="Meiryo UI" panose="020B0604030504040204" pitchFamily="50" charset="-128"/>
                <a:ea typeface="Meiryo UI" panose="020B0604030504040204" pitchFamily="50" charset="-128"/>
                <a:cs typeface="Tahoma" pitchFamily="34" charset="0"/>
              </a:rPr>
            </a:br>
            <a:r>
              <a:rPr lang="ja-JP" altLang="en-US" sz="1400" dirty="0">
                <a:latin typeface="Meiryo UI" panose="020B0604030504040204" pitchFamily="50" charset="-128"/>
                <a:ea typeface="Meiryo UI" panose="020B0604030504040204" pitchFamily="50" charset="-128"/>
                <a:cs typeface="Tahoma" pitchFamily="34" charset="0"/>
              </a:rPr>
              <a:t>　庁内システムとの連携機能の追加を行う。</a:t>
            </a:r>
            <a:endParaRPr lang="en-US" altLang="ja-JP" sz="14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400" dirty="0">
                <a:latin typeface="Meiryo UI" panose="020B0604030504040204" pitchFamily="50" charset="-128"/>
                <a:ea typeface="Meiryo UI" panose="020B0604030504040204" pitchFamily="50" charset="-128"/>
                <a:cs typeface="Tahoma" pitchFamily="34" charset="0"/>
              </a:rPr>
              <a:t>・申請件数の多い手続きから優先的にオンライン化を進める。</a:t>
            </a:r>
            <a:endParaRPr lang="en-US" altLang="ja-JP" sz="1400" dirty="0">
              <a:latin typeface="Meiryo UI" panose="020B0604030504040204" pitchFamily="50" charset="-128"/>
              <a:ea typeface="Meiryo UI" panose="020B0604030504040204" pitchFamily="50" charset="-128"/>
              <a:cs typeface="Tahoma" pitchFamily="34" charset="0"/>
            </a:endParaRPr>
          </a:p>
        </p:txBody>
      </p:sp>
      <p:sp>
        <p:nvSpPr>
          <p:cNvPr id="27" name="正方形/長方形 26"/>
          <p:cNvSpPr/>
          <p:nvPr/>
        </p:nvSpPr>
        <p:spPr bwMode="auto">
          <a:xfrm>
            <a:off x="132744" y="3068960"/>
            <a:ext cx="9640513" cy="258994"/>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eaLnBrk="0" hangingPunct="0"/>
            <a:r>
              <a:rPr lang="ja-JP" altLang="en-US" sz="1200" dirty="0">
                <a:latin typeface="Meiryo UI" panose="020B0604030504040204" pitchFamily="50" charset="-128"/>
                <a:ea typeface="Meiryo UI" panose="020B0604030504040204" pitchFamily="50" charset="-128"/>
                <a:cs typeface="Tahoma" pitchFamily="34" charset="0"/>
              </a:rPr>
              <a:t>　（</a:t>
            </a:r>
            <a:r>
              <a:rPr lang="en-US" altLang="ja-JP" sz="1200" dirty="0">
                <a:latin typeface="Meiryo UI" panose="020B0604030504040204" pitchFamily="50" charset="-128"/>
                <a:ea typeface="Meiryo UI" panose="020B0604030504040204" pitchFamily="50" charset="-128"/>
                <a:cs typeface="Tahoma" pitchFamily="34" charset="0"/>
              </a:rPr>
              <a:t>※</a:t>
            </a:r>
            <a:r>
              <a:rPr lang="ja-JP" altLang="en-US" sz="1200" dirty="0">
                <a:latin typeface="Meiryo UI" panose="020B0604030504040204" pitchFamily="50" charset="-128"/>
                <a:ea typeface="Meiryo UI" panose="020B0604030504040204" pitchFamily="50" charset="-128"/>
                <a:cs typeface="Tahoma" pitchFamily="34" charset="0"/>
              </a:rPr>
              <a:t>）</a:t>
            </a:r>
            <a:r>
              <a:rPr lang="en-US" altLang="ja-JP" sz="1200" dirty="0">
                <a:latin typeface="Meiryo UI" panose="020B0604030504040204" pitchFamily="50" charset="-128"/>
                <a:ea typeface="Meiryo UI" panose="020B0604030504040204" pitchFamily="50" charset="-128"/>
                <a:cs typeface="Tahoma" pitchFamily="34" charset="0"/>
              </a:rPr>
              <a:t>2021</a:t>
            </a:r>
            <a:r>
              <a:rPr lang="ja-JP" altLang="en-US" sz="1200" dirty="0">
                <a:latin typeface="Meiryo UI" panose="020B0604030504040204" pitchFamily="50" charset="-128"/>
                <a:ea typeface="Meiryo UI" panose="020B0604030504040204" pitchFamily="50" charset="-128"/>
                <a:cs typeface="Tahoma" pitchFamily="34" charset="0"/>
              </a:rPr>
              <a:t>年</a:t>
            </a:r>
            <a:r>
              <a:rPr lang="en-US" altLang="ja-JP" sz="1200" dirty="0">
                <a:latin typeface="Meiryo UI" panose="020B0604030504040204" pitchFamily="50" charset="-128"/>
                <a:ea typeface="Meiryo UI" panose="020B0604030504040204" pitchFamily="50" charset="-128"/>
                <a:cs typeface="Tahoma" pitchFamily="34" charset="0"/>
              </a:rPr>
              <a:t>6</a:t>
            </a:r>
            <a:r>
              <a:rPr lang="ja-JP" altLang="en-US" sz="1200" dirty="0">
                <a:latin typeface="Meiryo UI" panose="020B0604030504040204" pitchFamily="50" charset="-128"/>
                <a:ea typeface="Meiryo UI" panose="020B0604030504040204" pitchFamily="50" charset="-128"/>
                <a:cs typeface="Tahoma" pitchFamily="34" charset="0"/>
              </a:rPr>
              <a:t>月の国の「規制改革実施計画」において、</a:t>
            </a:r>
            <a:r>
              <a:rPr lang="en-US" altLang="ja-JP" sz="1200" dirty="0">
                <a:latin typeface="Meiryo UI" panose="020B0604030504040204" pitchFamily="50" charset="-128"/>
                <a:ea typeface="Meiryo UI" panose="020B0604030504040204" pitchFamily="50" charset="-128"/>
                <a:cs typeface="Tahoma" pitchFamily="34" charset="0"/>
              </a:rPr>
              <a:t>2025</a:t>
            </a:r>
            <a:r>
              <a:rPr lang="ja-JP" altLang="en-US" sz="1200" dirty="0">
                <a:latin typeface="Meiryo UI" panose="020B0604030504040204" pitchFamily="50" charset="-128"/>
                <a:ea typeface="Meiryo UI" panose="020B0604030504040204" pitchFamily="50" charset="-128"/>
                <a:cs typeface="Tahoma" pitchFamily="34" charset="0"/>
              </a:rPr>
              <a:t>年までに書面の提出等を求める行政手続きの</a:t>
            </a:r>
            <a:r>
              <a:rPr lang="en-US" altLang="ja-JP" sz="1200" dirty="0">
                <a:latin typeface="Meiryo UI" panose="020B0604030504040204" pitchFamily="50" charset="-128"/>
                <a:ea typeface="Meiryo UI" panose="020B0604030504040204" pitchFamily="50" charset="-128"/>
                <a:cs typeface="Tahoma" pitchFamily="34" charset="0"/>
              </a:rPr>
              <a:t>98</a:t>
            </a:r>
            <a:r>
              <a:rPr lang="ja-JP" altLang="en-US" sz="1200" dirty="0">
                <a:latin typeface="Meiryo UI" panose="020B0604030504040204" pitchFamily="50" charset="-128"/>
                <a:ea typeface="Meiryo UI" panose="020B0604030504040204" pitchFamily="50" charset="-128"/>
                <a:cs typeface="Tahoma" pitchFamily="34" charset="0"/>
              </a:rPr>
              <a:t>％をオンライン化する計画を策定</a:t>
            </a: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16</a:t>
            </a:fld>
            <a:endParaRPr kumimoji="1" lang="ja-JP" altLang="en-US"/>
          </a:p>
        </p:txBody>
      </p:sp>
    </p:spTree>
    <p:extLst>
      <p:ext uri="{BB962C8B-B14F-4D97-AF65-F5344CB8AC3E}">
        <p14:creationId xmlns:p14="http://schemas.microsoft.com/office/powerpoint/2010/main" val="460613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２．府庁</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業務の</a:t>
            </a:r>
            <a:r>
              <a:rPr lang="en-US" altLang="ja-JP" sz="1400" b="1" dirty="0">
                <a:latin typeface="Meiryo UI" pitchFamily="50" charset="-128"/>
                <a:ea typeface="Meiryo UI" pitchFamily="50" charset="-128"/>
                <a:cs typeface="Meiryo UI" pitchFamily="50" charset="-128"/>
              </a:rPr>
              <a:t>ICT</a:t>
            </a:r>
            <a:r>
              <a:rPr lang="ja-JP" altLang="en-US" sz="1400" b="1" dirty="0">
                <a:latin typeface="Meiryo UI" pitchFamily="50" charset="-128"/>
                <a:ea typeface="Meiryo UI" pitchFamily="50" charset="-128"/>
                <a:cs typeface="Meiryo UI" pitchFamily="50" charset="-128"/>
              </a:rPr>
              <a:t>化の推進（業務効率化・生産性向上に向けた取り組み）</a:t>
            </a:r>
          </a:p>
        </p:txBody>
      </p:sp>
      <p:grpSp>
        <p:nvGrpSpPr>
          <p:cNvPr id="106" name="グループ化 105"/>
          <p:cNvGrpSpPr/>
          <p:nvPr/>
        </p:nvGrpSpPr>
        <p:grpSpPr>
          <a:xfrm>
            <a:off x="129600" y="3356992"/>
            <a:ext cx="9650389" cy="270000"/>
            <a:chOff x="77029" y="485586"/>
            <a:chExt cx="9650389" cy="270000"/>
          </a:xfrm>
        </p:grpSpPr>
        <p:sp>
          <p:nvSpPr>
            <p:cNvPr id="107" name="正方形/長方形 106"/>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対応の方向性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08" name="ホームベース 107"/>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grpSp>
        <p:nvGrpSpPr>
          <p:cNvPr id="110" name="グループ化 109"/>
          <p:cNvGrpSpPr/>
          <p:nvPr/>
        </p:nvGrpSpPr>
        <p:grpSpPr>
          <a:xfrm>
            <a:off x="129600" y="980728"/>
            <a:ext cx="9650389" cy="270000"/>
            <a:chOff x="77029" y="485586"/>
            <a:chExt cx="9650389" cy="270000"/>
          </a:xfrm>
        </p:grpSpPr>
        <p:sp>
          <p:nvSpPr>
            <p:cNvPr id="112" name="正方形/長方形 111"/>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現状・課題</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15" name="ホームベース 114"/>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18" name="正方形/長方形 17">
            <a:extLst>
              <a:ext uri="{FF2B5EF4-FFF2-40B4-BE49-F238E27FC236}">
                <a16:creationId xmlns:a16="http://schemas.microsoft.com/office/drawing/2014/main" id="{E3F0B970-2FE5-48D7-9C06-664A9A3391E1}"/>
              </a:ext>
            </a:extLst>
          </p:cNvPr>
          <p:cNvSpPr/>
          <p:nvPr/>
        </p:nvSpPr>
        <p:spPr>
          <a:xfrm>
            <a:off x="128464" y="3630519"/>
            <a:ext cx="9722398" cy="954091"/>
          </a:xfrm>
          <a:prstGeom prst="rect">
            <a:avLst/>
          </a:prstGeom>
        </p:spPr>
        <p:txBody>
          <a:bodyPr wrap="square" lIns="0" tIns="45712" rIns="0" bIns="45712">
            <a:spAutoFit/>
          </a:bodyPr>
          <a:lstStyle/>
          <a:p>
            <a:pPr marL="51430"/>
            <a:r>
              <a:rPr lang="ja-JP" altLang="en-US" sz="1400" b="1" u="sng" kern="100" dirty="0">
                <a:latin typeface="Meiryo UI" panose="020B0604030504040204" pitchFamily="50" charset="-128"/>
                <a:ea typeface="Meiryo UI" panose="020B0604030504040204" pitchFamily="50" charset="-128"/>
                <a:cs typeface="Meiryo UI" panose="020B0604030504040204" pitchFamily="50" charset="-128"/>
              </a:rPr>
              <a:t>業務の</a:t>
            </a:r>
            <a:r>
              <a:rPr lang="en-US" altLang="ja-JP" sz="1400" b="1" u="sng"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b="1" u="sng" kern="100" dirty="0">
                <a:latin typeface="Meiryo UI" panose="020B0604030504040204" pitchFamily="50" charset="-128"/>
                <a:ea typeface="Meiryo UI" panose="020B0604030504040204" pitchFamily="50" charset="-128"/>
                <a:cs typeface="Meiryo UI" panose="020B0604030504040204" pitchFamily="50" charset="-128"/>
              </a:rPr>
              <a:t>化の積み重ねにより、デジタル改革を庁内に浸透させる</a:t>
            </a:r>
            <a:endParaRPr lang="en-US" altLang="ja-JP" sz="1400" b="1" u="sng"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・庁内業務の効率化や生産性の向上を図るため、クラウドサービスや</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RPA</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などのデジタル技術の活用、さらなる</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化を推進</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・新型コロナウイルス対策業務のデジタル化を優先としながら、通常業務の</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化による省力化、効率化を進め、経験・ノウハウを継続的に</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庁内に蓄積</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p:cNvGrpSpPr/>
          <p:nvPr/>
        </p:nvGrpSpPr>
        <p:grpSpPr>
          <a:xfrm>
            <a:off x="129600" y="5967312"/>
            <a:ext cx="9650389" cy="270000"/>
            <a:chOff x="-3707" y="413578"/>
            <a:chExt cx="9650389" cy="270000"/>
          </a:xfrm>
        </p:grpSpPr>
        <p:sp>
          <p:nvSpPr>
            <p:cNvPr id="32" name="正方形/長方形 31"/>
            <p:cNvSpPr/>
            <p:nvPr/>
          </p:nvSpPr>
          <p:spPr>
            <a:xfrm>
              <a:off x="-3707" y="414141"/>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今後の予定</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33" name="ホームベース 32"/>
            <p:cNvSpPr/>
            <p:nvPr/>
          </p:nvSpPr>
          <p:spPr>
            <a:xfrm>
              <a:off x="-3707" y="413578"/>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89" name="正方形/長方形 88">
            <a:extLst>
              <a:ext uri="{FF2B5EF4-FFF2-40B4-BE49-F238E27FC236}">
                <a16:creationId xmlns:a16="http://schemas.microsoft.com/office/drawing/2014/main" id="{E3F0B970-2FE5-48D7-9C06-664A9A3391E1}"/>
              </a:ext>
            </a:extLst>
          </p:cNvPr>
          <p:cNvSpPr/>
          <p:nvPr/>
        </p:nvSpPr>
        <p:spPr>
          <a:xfrm>
            <a:off x="150446" y="6237312"/>
            <a:ext cx="9657403" cy="307760"/>
          </a:xfrm>
          <a:prstGeom prst="rect">
            <a:avLst/>
          </a:prstGeom>
        </p:spPr>
        <p:txBody>
          <a:bodyPr wrap="square" lIns="0" tIns="45712" rIns="0" bIns="45712">
            <a:spAutoFit/>
          </a:bodyPr>
          <a:lstStyle/>
          <a:p>
            <a:pPr marL="51430"/>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対象となる業務の調査を行いながら、業務の</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を繰り返し実践し、全庁のデジタル化の取組みの加速化</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E3F0B970-2FE5-48D7-9C06-664A9A3391E1}"/>
              </a:ext>
            </a:extLst>
          </p:cNvPr>
          <p:cNvSpPr/>
          <p:nvPr/>
        </p:nvSpPr>
        <p:spPr>
          <a:xfrm>
            <a:off x="86762" y="1260000"/>
            <a:ext cx="9764100" cy="1000594"/>
          </a:xfrm>
          <a:prstGeom prst="rect">
            <a:avLst/>
          </a:prstGeom>
          <a:ln>
            <a:noFill/>
          </a:ln>
        </p:spPr>
        <p:txBody>
          <a:bodyPr wrap="square" lIns="0" tIns="45712" rIns="0" bIns="45712" anchor="ctr">
            <a:noAutofit/>
          </a:bodyPr>
          <a:lstStyle/>
          <a:p>
            <a:pPr marL="51430"/>
            <a:r>
              <a:rPr lang="ja-JP" altLang="en-US" sz="1400" dirty="0">
                <a:latin typeface="Meiryo UI" panose="020B0604030504040204" pitchFamily="50" charset="-128"/>
                <a:ea typeface="Meiryo UI" panose="020B0604030504040204" pitchFamily="50" charset="-128"/>
              </a:rPr>
              <a:t>・コロナ禍における</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として、住民への迅速な経済的支援や地域での感染対策等のため、情報主管課と部局が一体となって府庁の業務</a:t>
            </a:r>
            <a:endParaRPr lang="en-US" altLang="ja-JP" sz="1400" dirty="0">
              <a:latin typeface="Meiryo UI" panose="020B0604030504040204" pitchFamily="50" charset="-128"/>
              <a:ea typeface="Meiryo UI" panose="020B0604030504040204" pitchFamily="50" charset="-128"/>
            </a:endParaRPr>
          </a:p>
          <a:p>
            <a:pPr marL="51430"/>
            <a:r>
              <a:rPr lang="ja-JP" altLang="en-US" sz="1400" dirty="0">
                <a:latin typeface="Meiryo UI" panose="020B0604030504040204" pitchFamily="50" charset="-128"/>
                <a:ea typeface="Meiryo UI" panose="020B0604030504040204" pitchFamily="50" charset="-128"/>
              </a:rPr>
              <a:t>　のデジタル化にこれまでに無いスピード感をもって取り組んだ。</a:t>
            </a:r>
            <a:r>
              <a:rPr lang="ja-JP" altLang="en-US" sz="1200" dirty="0">
                <a:latin typeface="Meiryo UI" panose="020B0604030504040204" pitchFamily="50" charset="-128"/>
                <a:ea typeface="Meiryo UI" panose="020B0604030504040204" pitchFamily="50" charset="-128"/>
              </a:rPr>
              <a:t>（情報主管課は「コロナスワットチーム」として体制を構築）</a:t>
            </a:r>
            <a:endParaRPr lang="en-US" altLang="ja-JP" sz="1200" dirty="0">
              <a:latin typeface="Meiryo UI" panose="020B0604030504040204" pitchFamily="50" charset="-128"/>
              <a:ea typeface="Meiryo UI" panose="020B0604030504040204" pitchFamily="50" charset="-128"/>
            </a:endParaRPr>
          </a:p>
          <a:p>
            <a:pPr marL="51430"/>
            <a:r>
              <a:rPr lang="ja-JP" altLang="en-US" sz="1400" dirty="0">
                <a:latin typeface="Meiryo UI" panose="020B0604030504040204" pitchFamily="50" charset="-128"/>
                <a:ea typeface="Meiryo UI" panose="020B0604030504040204" pitchFamily="50" charset="-128"/>
              </a:rPr>
              <a:t>・一方で、平時の通常業務では、制度や慣習等による制約や、対面・書面を前提とした行政運営により、デジタル化は十分に進んでおらず、</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「行政手続きのために役所へ出向かないといけない」、「手作業が多く、職員の業務効率化が不十分」といった弊害がある。</a:t>
            </a:r>
            <a:endParaRPr lang="en-US" altLang="ja-JP" sz="1400" dirty="0">
              <a:latin typeface="Meiryo UI" panose="020B0604030504040204" pitchFamily="50" charset="-128"/>
              <a:ea typeface="Meiryo UI" panose="020B0604030504040204" pitchFamily="50" charset="-128"/>
            </a:endParaRPr>
          </a:p>
        </p:txBody>
      </p:sp>
      <p:sp>
        <p:nvSpPr>
          <p:cNvPr id="21" name="Rectangle 13" descr="縦線 (反転)"/>
          <p:cNvSpPr>
            <a:spLocks noChangeArrowheads="1"/>
          </p:cNvSpPr>
          <p:nvPr/>
        </p:nvSpPr>
        <p:spPr bwMode="auto">
          <a:xfrm>
            <a:off x="150446" y="2301490"/>
            <a:ext cx="4730545" cy="839478"/>
          </a:xfrm>
          <a:prstGeom prst="rect">
            <a:avLst/>
          </a:prstGeom>
          <a:solidFill>
            <a:schemeClr val="bg1"/>
          </a:solidFill>
          <a:ln w="9525">
            <a:solidFill>
              <a:schemeClr val="tx1"/>
            </a:solidFill>
            <a:miter lim="800000"/>
            <a:headEnd/>
            <a:tailEnd/>
          </a:ln>
          <a:effectLst/>
        </p:spPr>
        <p:txBody>
          <a:bodyPr tIns="10800" bIns="10800" anchor="ctr" anchorCtr="0"/>
          <a:lstStyle/>
          <a:p>
            <a:pPr eaLnBrk="0" hangingPunct="0">
              <a:defRPr/>
            </a:pPr>
            <a:r>
              <a:rPr lang="en-US" altLang="ja-JP" sz="1200" b="1"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緊急</a:t>
            </a:r>
            <a:r>
              <a:rPr lang="en-US" altLang="ja-JP" sz="1200" b="1"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 新型コロナウイルス対策業務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・新たに業務を構築するため、</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化を進めやすい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・迅速な支援を実施するため、システム活用による効率化が求められる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・（一時的に）職員が当該業務に専念できる状況</a:t>
            </a:r>
          </a:p>
        </p:txBody>
      </p:sp>
      <p:sp>
        <p:nvSpPr>
          <p:cNvPr id="22" name="Rectangle 13" descr="縦線 (反転)"/>
          <p:cNvSpPr>
            <a:spLocks noChangeArrowheads="1"/>
          </p:cNvSpPr>
          <p:nvPr/>
        </p:nvSpPr>
        <p:spPr bwMode="auto">
          <a:xfrm>
            <a:off x="5046991" y="2301490"/>
            <a:ext cx="4730545" cy="839478"/>
          </a:xfrm>
          <a:prstGeom prst="rect">
            <a:avLst/>
          </a:prstGeom>
          <a:solidFill>
            <a:schemeClr val="bg1"/>
          </a:solidFill>
          <a:ln w="9525">
            <a:solidFill>
              <a:schemeClr val="tx1"/>
            </a:solidFill>
            <a:miter lim="800000"/>
            <a:headEnd/>
            <a:tailEnd/>
          </a:ln>
          <a:effectLst/>
        </p:spPr>
        <p:txBody>
          <a:bodyPr tIns="10800" bIns="10800" anchor="ctr" anchorCtr="0"/>
          <a:lstStyle/>
          <a:p>
            <a:pPr eaLnBrk="0" hangingPunct="0">
              <a:defRPr/>
            </a:pPr>
            <a:r>
              <a:rPr lang="en-US" altLang="ja-JP" sz="1200" b="1"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平時</a:t>
            </a:r>
            <a:r>
              <a:rPr lang="en-US" altLang="ja-JP" sz="1200" b="1" u="sng"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通常業務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・既に事務の流れが定着しており、現状維持で安定的に運用できている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を利</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活用できることに気付けておらず、業務の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化ニーズも高くない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・業務改革（</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BPR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）を進める際、現担当職員に負担がかかる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E3F0B970-2FE5-48D7-9C06-664A9A3391E1}"/>
              </a:ext>
            </a:extLst>
          </p:cNvPr>
          <p:cNvSpPr/>
          <p:nvPr/>
        </p:nvSpPr>
        <p:spPr>
          <a:xfrm>
            <a:off x="129600" y="476672"/>
            <a:ext cx="9647936" cy="471600"/>
          </a:xfrm>
          <a:prstGeom prst="rect">
            <a:avLst/>
          </a:prstGeom>
          <a:ln>
            <a:solidFill>
              <a:schemeClr val="tx1"/>
            </a:solidFill>
          </a:ln>
        </p:spPr>
        <p:txBody>
          <a:bodyPr wrap="square" lIns="0" tIns="45712" rIns="0" bIns="45712" anchor="ctr">
            <a:noAutofit/>
          </a:bodyPr>
          <a:lstStyle/>
          <a:p>
            <a:pPr marL="51430"/>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全庁の業務の</a:t>
            </a:r>
            <a:r>
              <a:rPr lang="en-US" altLang="ja-JP" sz="1400" b="1"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化を推進し、業務効率化・生産性向上に繋げます。</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二等辺三角形 26"/>
          <p:cNvSpPr/>
          <p:nvPr/>
        </p:nvSpPr>
        <p:spPr>
          <a:xfrm rot="10800000">
            <a:off x="2552854" y="4653136"/>
            <a:ext cx="4800293" cy="179244"/>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9" name="正方形/長方形 28">
            <a:extLst>
              <a:ext uri="{FF2B5EF4-FFF2-40B4-BE49-F238E27FC236}">
                <a16:creationId xmlns:a16="http://schemas.microsoft.com/office/drawing/2014/main" id="{E3F0B970-2FE5-48D7-9C06-664A9A3391E1}"/>
              </a:ext>
            </a:extLst>
          </p:cNvPr>
          <p:cNvSpPr/>
          <p:nvPr/>
        </p:nvSpPr>
        <p:spPr>
          <a:xfrm>
            <a:off x="1694197" y="5066616"/>
            <a:ext cx="6517606" cy="738648"/>
          </a:xfrm>
          <a:prstGeom prst="rect">
            <a:avLst/>
          </a:prstGeom>
        </p:spPr>
        <p:txBody>
          <a:bodyPr wrap="square" lIns="0" tIns="45712" rIns="0" bIns="45712">
            <a:spAutoFit/>
          </a:bodyPr>
          <a:lstStyle/>
          <a:p>
            <a:pPr marL="51430" algn="ctr"/>
            <a:r>
              <a:rPr lang="ja-JP" altLang="en-US" sz="1400" b="1" dirty="0">
                <a:latin typeface="Meiryo UI" panose="020B0604030504040204" pitchFamily="50" charset="-128"/>
                <a:ea typeface="Meiryo UI" panose="020B0604030504040204" pitchFamily="50" charset="-128"/>
              </a:rPr>
              <a:t>将来的には、デジタル技術を活用した抜本的な</a:t>
            </a:r>
            <a:r>
              <a:rPr lang="en-US" altLang="ja-JP" sz="1400" b="1" dirty="0">
                <a:latin typeface="Meiryo UI" panose="020B0604030504040204" pitchFamily="50" charset="-128"/>
                <a:ea typeface="Meiryo UI" panose="020B0604030504040204" pitchFamily="50" charset="-128"/>
              </a:rPr>
              <a:t>BPR</a:t>
            </a:r>
            <a:r>
              <a:rPr lang="ja-JP" altLang="en-US" sz="1400" b="1" dirty="0">
                <a:latin typeface="Meiryo UI" panose="020B0604030504040204" pitchFamily="50" charset="-128"/>
                <a:ea typeface="Meiryo UI" panose="020B0604030504040204" pitchFamily="50" charset="-128"/>
              </a:rPr>
              <a:t>により、</a:t>
            </a:r>
            <a:endParaRPr lang="en-US" altLang="ja-JP" sz="1400" b="1" dirty="0">
              <a:latin typeface="Meiryo UI" panose="020B0604030504040204" pitchFamily="50" charset="-128"/>
              <a:ea typeface="Meiryo UI" panose="020B0604030504040204" pitchFamily="50" charset="-128"/>
            </a:endParaRPr>
          </a:p>
          <a:p>
            <a:pPr marL="51430" algn="ctr"/>
            <a:r>
              <a:rPr lang="ja-JP" altLang="en-US" sz="1400" b="1" dirty="0">
                <a:latin typeface="Meiryo UI" panose="020B0604030504040204" pitchFamily="50" charset="-128"/>
                <a:ea typeface="Meiryo UI" panose="020B0604030504040204" pitchFamily="50" charset="-128"/>
              </a:rPr>
              <a:t>庁内業務の効率化、生産性の向上を継続的に実現し、</a:t>
            </a:r>
            <a:endParaRPr lang="en-US" altLang="ja-JP" sz="1400" b="1" dirty="0">
              <a:latin typeface="Meiryo UI" panose="020B0604030504040204" pitchFamily="50" charset="-128"/>
              <a:ea typeface="Meiryo UI" panose="020B0604030504040204" pitchFamily="50" charset="-128"/>
            </a:endParaRPr>
          </a:p>
          <a:p>
            <a:pPr marL="51430" algn="ctr"/>
            <a:r>
              <a:rPr lang="ja-JP" altLang="en-US" sz="1400" b="1" dirty="0">
                <a:latin typeface="Meiryo UI" panose="020B0604030504040204" pitchFamily="50" charset="-128"/>
                <a:ea typeface="Meiryo UI" panose="020B0604030504040204" pitchFamily="50" charset="-128"/>
              </a:rPr>
              <a:t>企画立案業務や、きめ細やかな住民対応サービスに注力できる姿を目指す。</a:t>
            </a:r>
            <a:endParaRPr lang="en-US" altLang="ja-JP" sz="1400" b="1" dirty="0">
              <a:latin typeface="Meiryo UI" panose="020B0604030504040204" pitchFamily="50" charset="-128"/>
              <a:ea typeface="Meiryo UI" panose="020B0604030504040204" pitchFamily="50" charset="-128"/>
            </a:endParaRPr>
          </a:p>
        </p:txBody>
      </p:sp>
      <p:sp>
        <p:nvSpPr>
          <p:cNvPr id="28" name="楕円 27"/>
          <p:cNvSpPr/>
          <p:nvPr/>
        </p:nvSpPr>
        <p:spPr bwMode="auto">
          <a:xfrm>
            <a:off x="402344" y="4653136"/>
            <a:ext cx="1354300" cy="1138469"/>
          </a:xfrm>
          <a:prstGeom prst="ellipse">
            <a:avLst/>
          </a:prstGeom>
          <a:solidFill>
            <a:schemeClr val="tx2">
              <a:lumMod val="20000"/>
              <a:lumOff val="80000"/>
            </a:schemeClr>
          </a:solid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pic>
        <p:nvPicPr>
          <p:cNvPr id="30" name="Picture 2" descr="\\dtkfc015.soad.nttcom.co.jp\HOME15\8331726\デスクトップ\images.jpg">
            <a:extLst>
              <a:ext uri="{FF2B5EF4-FFF2-40B4-BE49-F238E27FC236}">
                <a16:creationId xmlns:a16="http://schemas.microsoft.com/office/drawing/2014/main" id="{3E3E96DD-384C-4059-B2F7-2298CBBD73F2}"/>
              </a:ext>
            </a:extLst>
          </p:cNvPr>
          <p:cNvPicPr>
            <a:picLocks noChangeAspect="1" noChangeArrowheads="1"/>
          </p:cNvPicPr>
          <p:nvPr/>
        </p:nvPicPr>
        <p:blipFill>
          <a:blip r:embed="rId3" cstate="print">
            <a:clrChange>
              <a:clrFrom>
                <a:srgbClr val="FBFFFF"/>
              </a:clrFrom>
              <a:clrTo>
                <a:srgbClr val="FBFFFF">
                  <a:alpha val="0"/>
                </a:srgbClr>
              </a:clrTo>
            </a:clrChange>
            <a:extLst>
              <a:ext uri="{28A0092B-C50C-407E-A947-70E740481C1C}">
                <a14:useLocalDpi xmlns:a14="http://schemas.microsoft.com/office/drawing/2010/main"/>
              </a:ext>
            </a:extLst>
          </a:blip>
          <a:srcRect/>
          <a:stretch>
            <a:fillRect/>
          </a:stretch>
        </p:blipFill>
        <p:spPr bwMode="auto">
          <a:xfrm>
            <a:off x="370111" y="5013176"/>
            <a:ext cx="679531" cy="695041"/>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a:extLst>
              <a:ext uri="{FF2B5EF4-FFF2-40B4-BE49-F238E27FC236}">
                <a16:creationId xmlns:a16="http://schemas.microsoft.com/office/drawing/2014/main" id="{C0ACC0A2-03A1-4A11-9BAC-1495A5004541}"/>
              </a:ext>
            </a:extLst>
          </p:cNvPr>
          <p:cNvSpPr txBox="1"/>
          <p:nvPr/>
        </p:nvSpPr>
        <p:spPr>
          <a:xfrm>
            <a:off x="399221" y="5609845"/>
            <a:ext cx="740850" cy="307777"/>
          </a:xfrm>
          <a:prstGeom prst="rect">
            <a:avLst/>
          </a:prstGeom>
          <a:noFill/>
        </p:spPr>
        <p:txBody>
          <a:bodyPr wrap="square" rtlCol="0">
            <a:spAutoFit/>
          </a:bodyPr>
          <a:lstStyle/>
          <a:p>
            <a:pPr algn="ctr" defTabSz="422041" fontAlgn="base">
              <a:spcBef>
                <a:spcPts val="554"/>
              </a:spcBef>
              <a:spcAft>
                <a:spcPct val="0"/>
              </a:spcAft>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AI</a:t>
            </a:r>
          </a:p>
        </p:txBody>
      </p:sp>
      <p:pic>
        <p:nvPicPr>
          <p:cNvPr id="35" name="図 34"/>
          <p:cNvPicPr>
            <a:picLocks noChangeAspect="1"/>
          </p:cNvPicPr>
          <p:nvPr/>
        </p:nvPicPr>
        <p:blipFill>
          <a:blip r:embed="rId4"/>
          <a:stretch>
            <a:fillRect/>
          </a:stretch>
        </p:blipFill>
        <p:spPr>
          <a:xfrm>
            <a:off x="1064568" y="5025879"/>
            <a:ext cx="639484" cy="779859"/>
          </a:xfrm>
          <a:prstGeom prst="rect">
            <a:avLst/>
          </a:prstGeom>
        </p:spPr>
      </p:pic>
      <p:sp>
        <p:nvSpPr>
          <p:cNvPr id="36" name="テキスト ボックス 35">
            <a:extLst>
              <a:ext uri="{FF2B5EF4-FFF2-40B4-BE49-F238E27FC236}">
                <a16:creationId xmlns:a16="http://schemas.microsoft.com/office/drawing/2014/main" id="{C0ACC0A2-03A1-4A11-9BAC-1495A5004541}"/>
              </a:ext>
            </a:extLst>
          </p:cNvPr>
          <p:cNvSpPr txBox="1"/>
          <p:nvPr/>
        </p:nvSpPr>
        <p:spPr>
          <a:xfrm>
            <a:off x="1424608" y="5609845"/>
            <a:ext cx="740850" cy="307777"/>
          </a:xfrm>
          <a:prstGeom prst="rect">
            <a:avLst/>
          </a:prstGeom>
          <a:noFill/>
        </p:spPr>
        <p:txBody>
          <a:bodyPr wrap="square" rtlCol="0">
            <a:spAutoFit/>
          </a:bodyPr>
          <a:lstStyle/>
          <a:p>
            <a:pPr algn="ctr" defTabSz="422041" fontAlgn="base">
              <a:spcBef>
                <a:spcPts val="554"/>
              </a:spcBef>
              <a:spcAft>
                <a:spcPct val="0"/>
              </a:spcAft>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RPA</a:t>
            </a:r>
          </a:p>
        </p:txBody>
      </p:sp>
      <p:sp>
        <p:nvSpPr>
          <p:cNvPr id="38" name="フリーフォーム 37">
            <a:extLst>
              <a:ext uri="{FF2B5EF4-FFF2-40B4-BE49-F238E27FC236}">
                <a16:creationId xmlns:a16="http://schemas.microsoft.com/office/drawing/2014/main" id="{C1A02C26-D8F5-AD4C-AB4E-59E1C3B98C86}"/>
              </a:ext>
            </a:extLst>
          </p:cNvPr>
          <p:cNvSpPr/>
          <p:nvPr/>
        </p:nvSpPr>
        <p:spPr>
          <a:xfrm>
            <a:off x="724628" y="4581128"/>
            <a:ext cx="771988" cy="419381"/>
          </a:xfrm>
          <a:custGeom>
            <a:avLst/>
            <a:gdLst>
              <a:gd name="connsiteX0" fmla="*/ 799076 w 1881512"/>
              <a:gd name="connsiteY0" fmla="*/ 0 h 1136950"/>
              <a:gd name="connsiteX1" fmla="*/ 1140441 w 1881512"/>
              <a:gd name="connsiteY1" fmla="*/ 226272 h 1136950"/>
              <a:gd name="connsiteX2" fmla="*/ 1145039 w 1881512"/>
              <a:gd name="connsiteY2" fmla="*/ 241085 h 1136950"/>
              <a:gd name="connsiteX3" fmla="*/ 1169555 w 1881512"/>
              <a:gd name="connsiteY3" fmla="*/ 238614 h 1136950"/>
              <a:gd name="connsiteX4" fmla="*/ 1427576 w 1881512"/>
              <a:gd name="connsiteY4" fmla="*/ 375802 h 1136950"/>
              <a:gd name="connsiteX5" fmla="*/ 1442295 w 1881512"/>
              <a:gd name="connsiteY5" fmla="*/ 402920 h 1136950"/>
              <a:gd name="connsiteX6" fmla="*/ 1511033 w 1881512"/>
              <a:gd name="connsiteY6" fmla="*/ 395991 h 1136950"/>
              <a:gd name="connsiteX7" fmla="*/ 1881512 w 1881512"/>
              <a:gd name="connsiteY7" fmla="*/ 766470 h 1136950"/>
              <a:gd name="connsiteX8" fmla="*/ 1511033 w 1881512"/>
              <a:gd name="connsiteY8" fmla="*/ 1136949 h 1136950"/>
              <a:gd name="connsiteX9" fmla="*/ 1499875 w 1881512"/>
              <a:gd name="connsiteY9" fmla="*/ 1135824 h 1136950"/>
              <a:gd name="connsiteX10" fmla="*/ 1499875 w 1881512"/>
              <a:gd name="connsiteY10" fmla="*/ 1136949 h 1136950"/>
              <a:gd name="connsiteX11" fmla="*/ 428608 w 1881512"/>
              <a:gd name="connsiteY11" fmla="*/ 1136949 h 1136950"/>
              <a:gd name="connsiteX12" fmla="*/ 428598 w 1881512"/>
              <a:gd name="connsiteY12" fmla="*/ 1136950 h 1136950"/>
              <a:gd name="connsiteX13" fmla="*/ 0 w 1881512"/>
              <a:gd name="connsiteY13" fmla="*/ 708352 h 1136950"/>
              <a:gd name="connsiteX14" fmla="*/ 428598 w 1881512"/>
              <a:gd name="connsiteY14" fmla="*/ 279754 h 1136950"/>
              <a:gd name="connsiteX15" fmla="*/ 440822 w 1881512"/>
              <a:gd name="connsiteY15" fmla="*/ 280679 h 1136950"/>
              <a:gd name="connsiteX16" fmla="*/ 457711 w 1881512"/>
              <a:gd name="connsiteY16" fmla="*/ 226272 h 1136950"/>
              <a:gd name="connsiteX17" fmla="*/ 799076 w 1881512"/>
              <a:gd name="connsiteY17" fmla="*/ 0 h 11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1512" h="1136950">
                <a:moveTo>
                  <a:pt x="799076" y="0"/>
                </a:moveTo>
                <a:cubicBezTo>
                  <a:pt x="952534" y="0"/>
                  <a:pt x="1084199" y="93301"/>
                  <a:pt x="1140441" y="226272"/>
                </a:cubicBezTo>
                <a:lnTo>
                  <a:pt x="1145039" y="241085"/>
                </a:lnTo>
                <a:lnTo>
                  <a:pt x="1169555" y="238614"/>
                </a:lnTo>
                <a:cubicBezTo>
                  <a:pt x="1276962" y="238614"/>
                  <a:pt x="1371658" y="293033"/>
                  <a:pt x="1427576" y="375802"/>
                </a:cubicBezTo>
                <a:lnTo>
                  <a:pt x="1442295" y="402920"/>
                </a:lnTo>
                <a:lnTo>
                  <a:pt x="1511033" y="395991"/>
                </a:lnTo>
                <a:cubicBezTo>
                  <a:pt x="1715643" y="395991"/>
                  <a:pt x="1881512" y="561860"/>
                  <a:pt x="1881512" y="766470"/>
                </a:cubicBezTo>
                <a:cubicBezTo>
                  <a:pt x="1881512" y="971080"/>
                  <a:pt x="1715643" y="1136949"/>
                  <a:pt x="1511033" y="1136949"/>
                </a:cubicBezTo>
                <a:lnTo>
                  <a:pt x="1499875" y="1135824"/>
                </a:lnTo>
                <a:lnTo>
                  <a:pt x="1499875" y="1136949"/>
                </a:lnTo>
                <a:lnTo>
                  <a:pt x="428608" y="1136949"/>
                </a:lnTo>
                <a:lnTo>
                  <a:pt x="428598" y="1136950"/>
                </a:lnTo>
                <a:cubicBezTo>
                  <a:pt x="191890" y="1136950"/>
                  <a:pt x="0" y="945060"/>
                  <a:pt x="0" y="708352"/>
                </a:cubicBezTo>
                <a:cubicBezTo>
                  <a:pt x="0" y="471644"/>
                  <a:pt x="191890" y="279754"/>
                  <a:pt x="428598" y="279754"/>
                </a:cubicBezTo>
                <a:lnTo>
                  <a:pt x="440822" y="280679"/>
                </a:lnTo>
                <a:lnTo>
                  <a:pt x="457711" y="226272"/>
                </a:lnTo>
                <a:cubicBezTo>
                  <a:pt x="513953" y="93301"/>
                  <a:pt x="645619" y="0"/>
                  <a:pt x="799076" y="0"/>
                </a:cubicBezTo>
                <a:close/>
              </a:path>
            </a:pathLst>
          </a:cu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C0ACC0A2-03A1-4A11-9BAC-1495A5004541}"/>
              </a:ext>
            </a:extLst>
          </p:cNvPr>
          <p:cNvSpPr txBox="1"/>
          <p:nvPr/>
        </p:nvSpPr>
        <p:spPr>
          <a:xfrm>
            <a:off x="344488" y="4674622"/>
            <a:ext cx="1584176" cy="307777"/>
          </a:xfrm>
          <a:prstGeom prst="rect">
            <a:avLst/>
          </a:prstGeom>
          <a:noFill/>
        </p:spPr>
        <p:txBody>
          <a:bodyPr wrap="square" rtlCol="0">
            <a:spAutoFit/>
          </a:bodyPr>
          <a:lstStyle/>
          <a:p>
            <a:pPr algn="ctr" defTabSz="422041" fontAlgn="base">
              <a:spcBef>
                <a:spcPts val="554"/>
              </a:spcBef>
              <a:spcAft>
                <a:spcPct val="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クラウドサービス</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8050418" y="4581128"/>
            <a:ext cx="1694577" cy="1352081"/>
            <a:chOff x="7977336" y="4581128"/>
            <a:chExt cx="1694577" cy="1352081"/>
          </a:xfrm>
        </p:grpSpPr>
        <p:sp>
          <p:nvSpPr>
            <p:cNvPr id="43" name="楕円 42"/>
            <p:cNvSpPr/>
            <p:nvPr/>
          </p:nvSpPr>
          <p:spPr bwMode="auto">
            <a:xfrm>
              <a:off x="8147474" y="4687934"/>
              <a:ext cx="1354300" cy="1138469"/>
            </a:xfrm>
            <a:prstGeom prst="ellipse">
              <a:avLst/>
            </a:prstGeom>
            <a:solidFill>
              <a:schemeClr val="tx2">
                <a:lumMod val="20000"/>
                <a:lumOff val="80000"/>
              </a:schemeClr>
            </a:solid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grpSp>
          <p:nvGrpSpPr>
            <p:cNvPr id="3" name="グループ化 2"/>
            <p:cNvGrpSpPr/>
            <p:nvPr/>
          </p:nvGrpSpPr>
          <p:grpSpPr>
            <a:xfrm>
              <a:off x="7977336" y="4581128"/>
              <a:ext cx="1694577" cy="1352081"/>
              <a:chOff x="7772914" y="4387011"/>
              <a:chExt cx="1943965" cy="1517763"/>
            </a:xfrm>
          </p:grpSpPr>
          <p:sp>
            <p:nvSpPr>
              <p:cNvPr id="4" name="フリーフォーム 3"/>
              <p:cNvSpPr/>
              <p:nvPr/>
            </p:nvSpPr>
            <p:spPr>
              <a:xfrm>
                <a:off x="8830531" y="4776885"/>
                <a:ext cx="886348" cy="738010"/>
              </a:xfrm>
              <a:custGeom>
                <a:avLst/>
                <a:gdLst>
                  <a:gd name="connsiteX0" fmla="*/ 0 w 738010"/>
                  <a:gd name="connsiteY0" fmla="*/ 0 h 738010"/>
                  <a:gd name="connsiteX1" fmla="*/ 738010 w 738010"/>
                  <a:gd name="connsiteY1" fmla="*/ 0 h 738010"/>
                  <a:gd name="connsiteX2" fmla="*/ 738010 w 738010"/>
                  <a:gd name="connsiteY2" fmla="*/ 738010 h 738010"/>
                  <a:gd name="connsiteX3" fmla="*/ 0 w 738010"/>
                  <a:gd name="connsiteY3" fmla="*/ 738010 h 738010"/>
                  <a:gd name="connsiteX4" fmla="*/ 0 w 738010"/>
                  <a:gd name="connsiteY4" fmla="*/ 0 h 73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10" h="738010">
                    <a:moveTo>
                      <a:pt x="0" y="0"/>
                    </a:moveTo>
                    <a:lnTo>
                      <a:pt x="738010" y="0"/>
                    </a:lnTo>
                    <a:lnTo>
                      <a:pt x="738010" y="738010"/>
                    </a:lnTo>
                    <a:lnTo>
                      <a:pt x="0" y="738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b="1" kern="1200" dirty="0">
                    <a:latin typeface="Meiryo UI" panose="020B0604030504040204" pitchFamily="50" charset="-128"/>
                    <a:ea typeface="Meiryo UI" panose="020B0604030504040204" pitchFamily="50" charset="-128"/>
                  </a:rPr>
                  <a:t>経験・ノウハウの蓄積</a:t>
                </a:r>
              </a:p>
            </p:txBody>
          </p:sp>
          <p:sp>
            <p:nvSpPr>
              <p:cNvPr id="5" name="環状矢印 4"/>
              <p:cNvSpPr/>
              <p:nvPr/>
            </p:nvSpPr>
            <p:spPr>
              <a:xfrm>
                <a:off x="7986016" y="4387011"/>
                <a:ext cx="1517763" cy="1517763"/>
              </a:xfrm>
              <a:prstGeom prst="circularArrow">
                <a:avLst>
                  <a:gd name="adj1" fmla="val 9482"/>
                  <a:gd name="adj2" fmla="val 684869"/>
                  <a:gd name="adj3" fmla="val 7851195"/>
                  <a:gd name="adj4" fmla="val 2263936"/>
                  <a:gd name="adj5" fmla="val 1106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フリーフォーム 5"/>
              <p:cNvSpPr/>
              <p:nvPr/>
            </p:nvSpPr>
            <p:spPr>
              <a:xfrm>
                <a:off x="7772914" y="4776885"/>
                <a:ext cx="844514" cy="738010"/>
              </a:xfrm>
              <a:custGeom>
                <a:avLst/>
                <a:gdLst>
                  <a:gd name="connsiteX0" fmla="*/ 0 w 738010"/>
                  <a:gd name="connsiteY0" fmla="*/ 0 h 738010"/>
                  <a:gd name="connsiteX1" fmla="*/ 738010 w 738010"/>
                  <a:gd name="connsiteY1" fmla="*/ 0 h 738010"/>
                  <a:gd name="connsiteX2" fmla="*/ 738010 w 738010"/>
                  <a:gd name="connsiteY2" fmla="*/ 738010 h 738010"/>
                  <a:gd name="connsiteX3" fmla="*/ 0 w 738010"/>
                  <a:gd name="connsiteY3" fmla="*/ 738010 h 738010"/>
                  <a:gd name="connsiteX4" fmla="*/ 0 w 738010"/>
                  <a:gd name="connsiteY4" fmla="*/ 0 h 73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10" h="738010">
                    <a:moveTo>
                      <a:pt x="0" y="0"/>
                    </a:moveTo>
                    <a:lnTo>
                      <a:pt x="738010" y="0"/>
                    </a:lnTo>
                    <a:lnTo>
                      <a:pt x="738010" y="738010"/>
                    </a:lnTo>
                    <a:lnTo>
                      <a:pt x="0" y="7380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b="1" kern="1200" dirty="0">
                    <a:latin typeface="Meiryo UI" panose="020B0604030504040204" pitchFamily="50" charset="-128"/>
                    <a:ea typeface="Meiryo UI" panose="020B0604030504040204" pitchFamily="50" charset="-128"/>
                  </a:rPr>
                  <a:t>業務の</a:t>
                </a:r>
                <a:r>
                  <a:rPr kumimoji="1" lang="en-US" altLang="ja-JP" sz="1200" b="1" kern="1200" dirty="0">
                    <a:latin typeface="Meiryo UI" panose="020B0604030504040204" pitchFamily="50" charset="-128"/>
                    <a:ea typeface="Meiryo UI" panose="020B0604030504040204" pitchFamily="50" charset="-128"/>
                  </a:rPr>
                  <a:t>ICT</a:t>
                </a:r>
                <a:r>
                  <a:rPr lang="ja-JP" altLang="en-US" sz="1200" b="1" dirty="0">
                    <a:latin typeface="Meiryo UI" panose="020B0604030504040204" pitchFamily="50" charset="-128"/>
                    <a:ea typeface="Meiryo UI" panose="020B0604030504040204" pitchFamily="50" charset="-128"/>
                  </a:rPr>
                  <a:t>化</a:t>
                </a:r>
                <a:endParaRPr kumimoji="1" lang="ja-JP" altLang="en-US" sz="1200" b="1" kern="1200" dirty="0">
                  <a:latin typeface="Meiryo UI" panose="020B0604030504040204" pitchFamily="50" charset="-128"/>
                  <a:ea typeface="Meiryo UI" panose="020B0604030504040204" pitchFamily="50" charset="-128"/>
                </a:endParaRPr>
              </a:p>
            </p:txBody>
          </p:sp>
          <p:sp>
            <p:nvSpPr>
              <p:cNvPr id="7" name="環状矢印 6"/>
              <p:cNvSpPr/>
              <p:nvPr/>
            </p:nvSpPr>
            <p:spPr>
              <a:xfrm>
                <a:off x="7986016" y="4387011"/>
                <a:ext cx="1517763" cy="1517763"/>
              </a:xfrm>
              <a:prstGeom prst="circularArrow">
                <a:avLst>
                  <a:gd name="adj1" fmla="val 9482"/>
                  <a:gd name="adj2" fmla="val 684869"/>
                  <a:gd name="adj3" fmla="val 18651195"/>
                  <a:gd name="adj4" fmla="val 13063936"/>
                  <a:gd name="adj5" fmla="val 1106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17</a:t>
            </a:fld>
            <a:endParaRPr kumimoji="1" lang="ja-JP" altLang="en-US"/>
          </a:p>
        </p:txBody>
      </p:sp>
    </p:spTree>
    <p:extLst>
      <p:ext uri="{BB962C8B-B14F-4D97-AF65-F5344CB8AC3E}">
        <p14:creationId xmlns:p14="http://schemas.microsoft.com/office/powerpoint/2010/main" val="3491020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テキスト ボックス 128"/>
          <p:cNvSpPr txBox="1"/>
          <p:nvPr/>
        </p:nvSpPr>
        <p:spPr>
          <a:xfrm>
            <a:off x="122928" y="2217398"/>
            <a:ext cx="4566417" cy="3554838"/>
          </a:xfrm>
          <a:prstGeom prst="roundRect">
            <a:avLst/>
          </a:prstGeom>
          <a:solidFill>
            <a:schemeClr val="accent1">
              <a:lumMod val="20000"/>
              <a:lumOff val="80000"/>
            </a:schemeClr>
          </a:solidFill>
          <a:ln>
            <a:noFill/>
          </a:ln>
        </p:spPr>
        <p:txBody>
          <a:bodyPr wrap="square" rtlCol="0">
            <a:noAutofit/>
          </a:bodyPr>
          <a:lstStyle/>
          <a:p>
            <a:endParaRPr kumimoji="1" lang="en-US" altLang="ja-JP" sz="1400" dirty="0">
              <a:latin typeface="Meiryo UI" panose="020B0604030504040204" pitchFamily="50" charset="-128"/>
              <a:ea typeface="Meiryo UI" panose="020B0604030504040204" pitchFamily="50" charset="-128"/>
            </a:endParaRPr>
          </a:p>
        </p:txBody>
      </p:sp>
      <p:sp>
        <p:nvSpPr>
          <p:cNvPr id="50" name="正方形/長方形 49"/>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solidFill>
                  <a:schemeClr val="bg1"/>
                </a:solidFill>
                <a:latin typeface="Meiryo UI" pitchFamily="50" charset="-128"/>
                <a:ea typeface="Meiryo UI" pitchFamily="50" charset="-128"/>
                <a:cs typeface="Meiryo UI" pitchFamily="50" charset="-128"/>
              </a:rPr>
              <a:t>２．府庁</a:t>
            </a:r>
            <a:r>
              <a:rPr lang="en-US" altLang="ja-JP" sz="1600" b="1" dirty="0">
                <a:solidFill>
                  <a:schemeClr val="bg1"/>
                </a:solidFill>
                <a:latin typeface="Meiryo UI" pitchFamily="50" charset="-128"/>
                <a:ea typeface="Meiryo UI" pitchFamily="50" charset="-128"/>
                <a:cs typeface="Meiryo UI" pitchFamily="50" charset="-128"/>
              </a:rPr>
              <a:t>DX</a:t>
            </a:r>
            <a:r>
              <a:rPr lang="ja-JP" altLang="en-US" sz="1600" b="1" dirty="0">
                <a:solidFill>
                  <a:schemeClr val="bg1"/>
                </a:solidFill>
                <a:latin typeface="Meiryo UI" pitchFamily="50" charset="-128"/>
                <a:ea typeface="Meiryo UI" pitchFamily="50" charset="-128"/>
                <a:cs typeface="Meiryo UI" pitchFamily="50" charset="-128"/>
              </a:rPr>
              <a:t>　　</a:t>
            </a:r>
            <a:r>
              <a:rPr lang="ja-JP" altLang="en-US" sz="1400" b="1" dirty="0">
                <a:solidFill>
                  <a:schemeClr val="bg1"/>
                </a:solidFill>
                <a:latin typeface="Meiryo UI" pitchFamily="50" charset="-128"/>
                <a:ea typeface="Meiryo UI" pitchFamily="50" charset="-128"/>
                <a:cs typeface="Meiryo UI" pitchFamily="50" charset="-128"/>
              </a:rPr>
              <a:t>庁内</a:t>
            </a:r>
            <a:r>
              <a:rPr lang="en-US" altLang="ja-JP" sz="1400" b="1" dirty="0">
                <a:solidFill>
                  <a:schemeClr val="bg1"/>
                </a:solidFill>
                <a:latin typeface="Meiryo UI" pitchFamily="50" charset="-128"/>
                <a:ea typeface="Meiryo UI" pitchFamily="50" charset="-128"/>
                <a:cs typeface="Meiryo UI" pitchFamily="50" charset="-128"/>
              </a:rPr>
              <a:t>ICT</a:t>
            </a:r>
            <a:r>
              <a:rPr lang="ja-JP" altLang="en-US" sz="1400" b="1" dirty="0">
                <a:solidFill>
                  <a:schemeClr val="bg1"/>
                </a:solidFill>
                <a:latin typeface="Meiryo UI" pitchFamily="50" charset="-128"/>
                <a:ea typeface="Meiryo UI" pitchFamily="50" charset="-128"/>
                <a:cs typeface="Meiryo UI" pitchFamily="50" charset="-128"/>
              </a:rPr>
              <a:t>環境の整備</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53" name="正方形/長方形 52">
            <a:extLst>
              <a:ext uri="{FF2B5EF4-FFF2-40B4-BE49-F238E27FC236}">
                <a16:creationId xmlns:a16="http://schemas.microsoft.com/office/drawing/2014/main" id="{E3F0B970-2FE5-48D7-9C06-664A9A3391E1}"/>
              </a:ext>
            </a:extLst>
          </p:cNvPr>
          <p:cNvSpPr/>
          <p:nvPr/>
        </p:nvSpPr>
        <p:spPr>
          <a:xfrm>
            <a:off x="127146" y="476672"/>
            <a:ext cx="9650389" cy="676540"/>
          </a:xfrm>
          <a:prstGeom prst="rect">
            <a:avLst/>
          </a:prstGeom>
          <a:ln>
            <a:solidFill>
              <a:schemeClr val="tx1"/>
            </a:solidFill>
          </a:ln>
        </p:spPr>
        <p:txBody>
          <a:bodyPr wrap="square" lIns="0" tIns="45712" rIns="0" bIns="45712" anchor="ctr">
            <a:noAutofit/>
          </a:bodyPr>
          <a:lstStyle/>
          <a:p>
            <a:pPr marL="51430"/>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・府庁</a:t>
            </a:r>
            <a:r>
              <a:rPr lang="en-US" altLang="ja-JP" sz="1400" b="1" kern="1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の推進を支えるため、より最適な</a:t>
            </a:r>
            <a:r>
              <a:rPr lang="en-US" altLang="ja-JP" sz="1400" b="1"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環境を整えていきます。</a:t>
            </a:r>
          </a:p>
          <a:p>
            <a:pPr marL="51430"/>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 「場所にとらわれない職場環境とコミュニケーションの実現」をコンセプトに、新たな働き方への対応も含め環境整備を進めます。</a:t>
            </a:r>
          </a:p>
        </p:txBody>
      </p:sp>
      <p:sp>
        <p:nvSpPr>
          <p:cNvPr id="133" name="テキスト ボックス 132"/>
          <p:cNvSpPr txBox="1"/>
          <p:nvPr/>
        </p:nvSpPr>
        <p:spPr>
          <a:xfrm>
            <a:off x="5234942" y="2226748"/>
            <a:ext cx="4548131" cy="3464580"/>
          </a:xfrm>
          <a:prstGeom prst="roundRect">
            <a:avLst/>
          </a:prstGeom>
          <a:solidFill>
            <a:schemeClr val="accent1">
              <a:lumMod val="20000"/>
              <a:lumOff val="80000"/>
            </a:schemeClr>
          </a:solidFill>
          <a:ln>
            <a:noFill/>
          </a:ln>
        </p:spPr>
        <p:txBody>
          <a:bodyPr wrap="square" rtlCol="0">
            <a:noAutofit/>
          </a:bodyPr>
          <a:lstStyle/>
          <a:p>
            <a:endParaRPr kumimoji="1" lang="en-US" altLang="ja-JP" sz="1400" dirty="0">
              <a:latin typeface="Meiryo UI" panose="020B0604030504040204" pitchFamily="50" charset="-128"/>
              <a:ea typeface="Meiryo UI" panose="020B0604030504040204" pitchFamily="50" charset="-128"/>
            </a:endParaRPr>
          </a:p>
        </p:txBody>
      </p:sp>
      <p:sp>
        <p:nvSpPr>
          <p:cNvPr id="130" name="正方形/長方形 129"/>
          <p:cNvSpPr/>
          <p:nvPr/>
        </p:nvSpPr>
        <p:spPr>
          <a:xfrm>
            <a:off x="982499" y="5464476"/>
            <a:ext cx="2999245" cy="307760"/>
          </a:xfrm>
          <a:prstGeom prst="rect">
            <a:avLst/>
          </a:prstGeom>
        </p:spPr>
        <p:txBody>
          <a:bodyPr wrap="square" lIns="0" tIns="45712" rIns="0" bIns="45712">
            <a:spAutoFit/>
          </a:bodyPr>
          <a:lstStyle/>
          <a:p>
            <a:pPr algn="ct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業務で利用する端末を集約</a:t>
            </a:r>
            <a:endParaRPr kumimoji="0" lang="en-US" altLang="ja-JP" sz="1400" dirty="0">
              <a:latin typeface="Meiryo UI" panose="020B0604030504040204" pitchFamily="50" charset="-128"/>
              <a:ea typeface="Meiryo UI" panose="020B0604030504040204" pitchFamily="50" charset="-128"/>
            </a:endParaRPr>
          </a:p>
        </p:txBody>
      </p:sp>
      <p:grpSp>
        <p:nvGrpSpPr>
          <p:cNvPr id="175" name="グループ化 174">
            <a:extLst>
              <a:ext uri="{FF2B5EF4-FFF2-40B4-BE49-F238E27FC236}">
                <a16:creationId xmlns:a16="http://schemas.microsoft.com/office/drawing/2014/main" id="{3229EF79-6776-4166-85FF-5B7B2360D716}"/>
              </a:ext>
            </a:extLst>
          </p:cNvPr>
          <p:cNvGrpSpPr/>
          <p:nvPr/>
        </p:nvGrpSpPr>
        <p:grpSpPr>
          <a:xfrm>
            <a:off x="1290673" y="4279201"/>
            <a:ext cx="493260" cy="330184"/>
            <a:chOff x="-21188363" y="23988713"/>
            <a:chExt cx="7769225" cy="5200650"/>
          </a:xfrm>
          <a:solidFill>
            <a:srgbClr val="4B4B4B"/>
          </a:solidFill>
        </p:grpSpPr>
        <p:sp>
          <p:nvSpPr>
            <p:cNvPr id="204" name="Freeform 30">
              <a:extLst>
                <a:ext uri="{FF2B5EF4-FFF2-40B4-BE49-F238E27FC236}">
                  <a16:creationId xmlns:a16="http://schemas.microsoft.com/office/drawing/2014/main" id="{7BFA3D2E-B061-43CA-86A6-02F0916C7ACE}"/>
                </a:ext>
              </a:extLst>
            </p:cNvPr>
            <p:cNvSpPr>
              <a:spLocks noEditPoints="1"/>
            </p:cNvSpPr>
            <p:nvPr/>
          </p:nvSpPr>
          <p:spPr bwMode="auto">
            <a:xfrm>
              <a:off x="-20051713" y="23988713"/>
              <a:ext cx="5495925" cy="3365500"/>
            </a:xfrm>
            <a:custGeom>
              <a:avLst/>
              <a:gdLst>
                <a:gd name="T0" fmla="*/ 3384 w 3462"/>
                <a:gd name="T1" fmla="*/ 0 h 2120"/>
                <a:gd name="T2" fmla="*/ 78 w 3462"/>
                <a:gd name="T3" fmla="*/ 0 h 2120"/>
                <a:gd name="T4" fmla="*/ 78 w 3462"/>
                <a:gd name="T5" fmla="*/ 0 h 2120"/>
                <a:gd name="T6" fmla="*/ 62 w 3462"/>
                <a:gd name="T7" fmla="*/ 2 h 2120"/>
                <a:gd name="T8" fmla="*/ 48 w 3462"/>
                <a:gd name="T9" fmla="*/ 6 h 2120"/>
                <a:gd name="T10" fmla="*/ 34 w 3462"/>
                <a:gd name="T11" fmla="*/ 12 h 2120"/>
                <a:gd name="T12" fmla="*/ 22 w 3462"/>
                <a:gd name="T13" fmla="*/ 22 h 2120"/>
                <a:gd name="T14" fmla="*/ 12 w 3462"/>
                <a:gd name="T15" fmla="*/ 34 h 2120"/>
                <a:gd name="T16" fmla="*/ 6 w 3462"/>
                <a:gd name="T17" fmla="*/ 48 h 2120"/>
                <a:gd name="T18" fmla="*/ 2 w 3462"/>
                <a:gd name="T19" fmla="*/ 62 h 2120"/>
                <a:gd name="T20" fmla="*/ 0 w 3462"/>
                <a:gd name="T21" fmla="*/ 78 h 2120"/>
                <a:gd name="T22" fmla="*/ 0 w 3462"/>
                <a:gd name="T23" fmla="*/ 2120 h 2120"/>
                <a:gd name="T24" fmla="*/ 3462 w 3462"/>
                <a:gd name="T25" fmla="*/ 2120 h 2120"/>
                <a:gd name="T26" fmla="*/ 3462 w 3462"/>
                <a:gd name="T27" fmla="*/ 78 h 2120"/>
                <a:gd name="T28" fmla="*/ 3462 w 3462"/>
                <a:gd name="T29" fmla="*/ 78 h 2120"/>
                <a:gd name="T30" fmla="*/ 3460 w 3462"/>
                <a:gd name="T31" fmla="*/ 62 h 2120"/>
                <a:gd name="T32" fmla="*/ 3456 w 3462"/>
                <a:gd name="T33" fmla="*/ 48 h 2120"/>
                <a:gd name="T34" fmla="*/ 3450 w 3462"/>
                <a:gd name="T35" fmla="*/ 34 h 2120"/>
                <a:gd name="T36" fmla="*/ 3440 w 3462"/>
                <a:gd name="T37" fmla="*/ 22 h 2120"/>
                <a:gd name="T38" fmla="*/ 3428 w 3462"/>
                <a:gd name="T39" fmla="*/ 12 h 2120"/>
                <a:gd name="T40" fmla="*/ 3414 w 3462"/>
                <a:gd name="T41" fmla="*/ 6 h 2120"/>
                <a:gd name="T42" fmla="*/ 3400 w 3462"/>
                <a:gd name="T43" fmla="*/ 2 h 2120"/>
                <a:gd name="T44" fmla="*/ 3384 w 3462"/>
                <a:gd name="T45" fmla="*/ 0 h 2120"/>
                <a:gd name="T46" fmla="*/ 3384 w 3462"/>
                <a:gd name="T47" fmla="*/ 0 h 2120"/>
                <a:gd name="T48" fmla="*/ 3300 w 3462"/>
                <a:gd name="T49" fmla="*/ 1954 h 2120"/>
                <a:gd name="T50" fmla="*/ 162 w 3462"/>
                <a:gd name="T51" fmla="*/ 1954 h 2120"/>
                <a:gd name="T52" fmla="*/ 162 w 3462"/>
                <a:gd name="T53" fmla="*/ 166 h 2120"/>
                <a:gd name="T54" fmla="*/ 3300 w 3462"/>
                <a:gd name="T55" fmla="*/ 166 h 2120"/>
                <a:gd name="T56" fmla="*/ 3300 w 3462"/>
                <a:gd name="T57" fmla="*/ 195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2" h="2120">
                  <a:moveTo>
                    <a:pt x="3384" y="0"/>
                  </a:moveTo>
                  <a:lnTo>
                    <a:pt x="78" y="0"/>
                  </a:lnTo>
                  <a:lnTo>
                    <a:pt x="78" y="0"/>
                  </a:lnTo>
                  <a:lnTo>
                    <a:pt x="62" y="2"/>
                  </a:lnTo>
                  <a:lnTo>
                    <a:pt x="48" y="6"/>
                  </a:lnTo>
                  <a:lnTo>
                    <a:pt x="34" y="12"/>
                  </a:lnTo>
                  <a:lnTo>
                    <a:pt x="22" y="22"/>
                  </a:lnTo>
                  <a:lnTo>
                    <a:pt x="12" y="34"/>
                  </a:lnTo>
                  <a:lnTo>
                    <a:pt x="6" y="48"/>
                  </a:lnTo>
                  <a:lnTo>
                    <a:pt x="2" y="62"/>
                  </a:lnTo>
                  <a:lnTo>
                    <a:pt x="0" y="78"/>
                  </a:lnTo>
                  <a:lnTo>
                    <a:pt x="0" y="2120"/>
                  </a:lnTo>
                  <a:lnTo>
                    <a:pt x="3462" y="2120"/>
                  </a:lnTo>
                  <a:lnTo>
                    <a:pt x="3462" y="78"/>
                  </a:lnTo>
                  <a:lnTo>
                    <a:pt x="3462" y="78"/>
                  </a:lnTo>
                  <a:lnTo>
                    <a:pt x="3460" y="62"/>
                  </a:lnTo>
                  <a:lnTo>
                    <a:pt x="3456" y="48"/>
                  </a:lnTo>
                  <a:lnTo>
                    <a:pt x="3450" y="34"/>
                  </a:lnTo>
                  <a:lnTo>
                    <a:pt x="3440" y="22"/>
                  </a:lnTo>
                  <a:lnTo>
                    <a:pt x="3428" y="12"/>
                  </a:lnTo>
                  <a:lnTo>
                    <a:pt x="3414" y="6"/>
                  </a:lnTo>
                  <a:lnTo>
                    <a:pt x="3400" y="2"/>
                  </a:lnTo>
                  <a:lnTo>
                    <a:pt x="3384" y="0"/>
                  </a:lnTo>
                  <a:lnTo>
                    <a:pt x="3384" y="0"/>
                  </a:lnTo>
                  <a:close/>
                  <a:moveTo>
                    <a:pt x="3300" y="1954"/>
                  </a:moveTo>
                  <a:lnTo>
                    <a:pt x="162" y="1954"/>
                  </a:lnTo>
                  <a:lnTo>
                    <a:pt x="162" y="166"/>
                  </a:lnTo>
                  <a:lnTo>
                    <a:pt x="3300" y="166"/>
                  </a:lnTo>
                  <a:lnTo>
                    <a:pt x="3300" y="19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5" name="Freeform 31">
              <a:extLst>
                <a:ext uri="{FF2B5EF4-FFF2-40B4-BE49-F238E27FC236}">
                  <a16:creationId xmlns:a16="http://schemas.microsoft.com/office/drawing/2014/main" id="{B01E440A-5C77-47FF-B8D6-646457ED582C}"/>
                </a:ext>
              </a:extLst>
            </p:cNvPr>
            <p:cNvSpPr>
              <a:spLocks noEditPoints="1"/>
            </p:cNvSpPr>
            <p:nvPr/>
          </p:nvSpPr>
          <p:spPr bwMode="auto">
            <a:xfrm>
              <a:off x="-21188363" y="27290713"/>
              <a:ext cx="7769225" cy="1898650"/>
            </a:xfrm>
            <a:custGeom>
              <a:avLst/>
              <a:gdLst>
                <a:gd name="T0" fmla="*/ 4882 w 4894"/>
                <a:gd name="T1" fmla="*/ 1092 h 1196"/>
                <a:gd name="T2" fmla="*/ 4154 w 4894"/>
                <a:gd name="T3" fmla="*/ 0 h 1196"/>
                <a:gd name="T4" fmla="*/ 740 w 4894"/>
                <a:gd name="T5" fmla="*/ 0 h 1196"/>
                <a:gd name="T6" fmla="*/ 12 w 4894"/>
                <a:gd name="T7" fmla="*/ 1092 h 1196"/>
                <a:gd name="T8" fmla="*/ 12 w 4894"/>
                <a:gd name="T9" fmla="*/ 1092 h 1196"/>
                <a:gd name="T10" fmla="*/ 6 w 4894"/>
                <a:gd name="T11" fmla="*/ 1102 h 1196"/>
                <a:gd name="T12" fmla="*/ 4 w 4894"/>
                <a:gd name="T13" fmla="*/ 1110 h 1196"/>
                <a:gd name="T14" fmla="*/ 2 w 4894"/>
                <a:gd name="T15" fmla="*/ 1118 h 1196"/>
                <a:gd name="T16" fmla="*/ 0 w 4894"/>
                <a:gd name="T17" fmla="*/ 1128 h 1196"/>
                <a:gd name="T18" fmla="*/ 2 w 4894"/>
                <a:gd name="T19" fmla="*/ 1144 h 1196"/>
                <a:gd name="T20" fmla="*/ 8 w 4894"/>
                <a:gd name="T21" fmla="*/ 1160 h 1196"/>
                <a:gd name="T22" fmla="*/ 18 w 4894"/>
                <a:gd name="T23" fmla="*/ 1174 h 1196"/>
                <a:gd name="T24" fmla="*/ 32 w 4894"/>
                <a:gd name="T25" fmla="*/ 1186 h 1196"/>
                <a:gd name="T26" fmla="*/ 38 w 4894"/>
                <a:gd name="T27" fmla="*/ 1190 h 1196"/>
                <a:gd name="T28" fmla="*/ 48 w 4894"/>
                <a:gd name="T29" fmla="*/ 1192 h 1196"/>
                <a:gd name="T30" fmla="*/ 56 w 4894"/>
                <a:gd name="T31" fmla="*/ 1194 h 1196"/>
                <a:gd name="T32" fmla="*/ 66 w 4894"/>
                <a:gd name="T33" fmla="*/ 1196 h 1196"/>
                <a:gd name="T34" fmla="*/ 4828 w 4894"/>
                <a:gd name="T35" fmla="*/ 1196 h 1196"/>
                <a:gd name="T36" fmla="*/ 4828 w 4894"/>
                <a:gd name="T37" fmla="*/ 1196 h 1196"/>
                <a:gd name="T38" fmla="*/ 4838 w 4894"/>
                <a:gd name="T39" fmla="*/ 1194 h 1196"/>
                <a:gd name="T40" fmla="*/ 4846 w 4894"/>
                <a:gd name="T41" fmla="*/ 1192 h 1196"/>
                <a:gd name="T42" fmla="*/ 4856 w 4894"/>
                <a:gd name="T43" fmla="*/ 1190 h 1196"/>
                <a:gd name="T44" fmla="*/ 4862 w 4894"/>
                <a:gd name="T45" fmla="*/ 1186 h 1196"/>
                <a:gd name="T46" fmla="*/ 4876 w 4894"/>
                <a:gd name="T47" fmla="*/ 1174 h 1196"/>
                <a:gd name="T48" fmla="*/ 4886 w 4894"/>
                <a:gd name="T49" fmla="*/ 1160 h 1196"/>
                <a:gd name="T50" fmla="*/ 4892 w 4894"/>
                <a:gd name="T51" fmla="*/ 1144 h 1196"/>
                <a:gd name="T52" fmla="*/ 4894 w 4894"/>
                <a:gd name="T53" fmla="*/ 1128 h 1196"/>
                <a:gd name="T54" fmla="*/ 4894 w 4894"/>
                <a:gd name="T55" fmla="*/ 1118 h 1196"/>
                <a:gd name="T56" fmla="*/ 4890 w 4894"/>
                <a:gd name="T57" fmla="*/ 1110 h 1196"/>
                <a:gd name="T58" fmla="*/ 4888 w 4894"/>
                <a:gd name="T59" fmla="*/ 1102 h 1196"/>
                <a:gd name="T60" fmla="*/ 4882 w 4894"/>
                <a:gd name="T61" fmla="*/ 1092 h 1196"/>
                <a:gd name="T62" fmla="*/ 4882 w 4894"/>
                <a:gd name="T63" fmla="*/ 1092 h 1196"/>
                <a:gd name="T64" fmla="*/ 2088 w 4894"/>
                <a:gd name="T65" fmla="*/ 980 h 1196"/>
                <a:gd name="T66" fmla="*/ 2130 w 4894"/>
                <a:gd name="T67" fmla="*/ 774 h 1196"/>
                <a:gd name="T68" fmla="*/ 2764 w 4894"/>
                <a:gd name="T69" fmla="*/ 774 h 1196"/>
                <a:gd name="T70" fmla="*/ 2806 w 4894"/>
                <a:gd name="T71" fmla="*/ 980 h 1196"/>
                <a:gd name="T72" fmla="*/ 2088 w 4894"/>
                <a:gd name="T73" fmla="*/ 980 h 1196"/>
                <a:gd name="T74" fmla="*/ 768 w 4894"/>
                <a:gd name="T75" fmla="*/ 598 h 1196"/>
                <a:gd name="T76" fmla="*/ 1016 w 4894"/>
                <a:gd name="T77" fmla="*/ 178 h 1196"/>
                <a:gd name="T78" fmla="*/ 3888 w 4894"/>
                <a:gd name="T79" fmla="*/ 178 h 1196"/>
                <a:gd name="T80" fmla="*/ 4126 w 4894"/>
                <a:gd name="T81" fmla="*/ 598 h 1196"/>
                <a:gd name="T82" fmla="*/ 768 w 4894"/>
                <a:gd name="T83"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4" h="1196">
                  <a:moveTo>
                    <a:pt x="4882" y="1092"/>
                  </a:moveTo>
                  <a:lnTo>
                    <a:pt x="4154" y="0"/>
                  </a:lnTo>
                  <a:lnTo>
                    <a:pt x="740" y="0"/>
                  </a:lnTo>
                  <a:lnTo>
                    <a:pt x="12" y="1092"/>
                  </a:lnTo>
                  <a:lnTo>
                    <a:pt x="12" y="1092"/>
                  </a:lnTo>
                  <a:lnTo>
                    <a:pt x="6" y="1102"/>
                  </a:lnTo>
                  <a:lnTo>
                    <a:pt x="4" y="1110"/>
                  </a:lnTo>
                  <a:lnTo>
                    <a:pt x="2" y="1118"/>
                  </a:lnTo>
                  <a:lnTo>
                    <a:pt x="0" y="1128"/>
                  </a:lnTo>
                  <a:lnTo>
                    <a:pt x="2" y="1144"/>
                  </a:lnTo>
                  <a:lnTo>
                    <a:pt x="8" y="1160"/>
                  </a:lnTo>
                  <a:lnTo>
                    <a:pt x="18" y="1174"/>
                  </a:lnTo>
                  <a:lnTo>
                    <a:pt x="32" y="1186"/>
                  </a:lnTo>
                  <a:lnTo>
                    <a:pt x="38" y="1190"/>
                  </a:lnTo>
                  <a:lnTo>
                    <a:pt x="48" y="1192"/>
                  </a:lnTo>
                  <a:lnTo>
                    <a:pt x="56" y="1194"/>
                  </a:lnTo>
                  <a:lnTo>
                    <a:pt x="66" y="1196"/>
                  </a:lnTo>
                  <a:lnTo>
                    <a:pt x="4828" y="1196"/>
                  </a:lnTo>
                  <a:lnTo>
                    <a:pt x="4828" y="1196"/>
                  </a:lnTo>
                  <a:lnTo>
                    <a:pt x="4838" y="1194"/>
                  </a:lnTo>
                  <a:lnTo>
                    <a:pt x="4846" y="1192"/>
                  </a:lnTo>
                  <a:lnTo>
                    <a:pt x="4856" y="1190"/>
                  </a:lnTo>
                  <a:lnTo>
                    <a:pt x="4862" y="1186"/>
                  </a:lnTo>
                  <a:lnTo>
                    <a:pt x="4876" y="1174"/>
                  </a:lnTo>
                  <a:lnTo>
                    <a:pt x="4886" y="1160"/>
                  </a:lnTo>
                  <a:lnTo>
                    <a:pt x="4892" y="1144"/>
                  </a:lnTo>
                  <a:lnTo>
                    <a:pt x="4894" y="1128"/>
                  </a:lnTo>
                  <a:lnTo>
                    <a:pt x="4894" y="1118"/>
                  </a:lnTo>
                  <a:lnTo>
                    <a:pt x="4890" y="1110"/>
                  </a:lnTo>
                  <a:lnTo>
                    <a:pt x="4888" y="1102"/>
                  </a:lnTo>
                  <a:lnTo>
                    <a:pt x="4882" y="1092"/>
                  </a:lnTo>
                  <a:lnTo>
                    <a:pt x="4882" y="1092"/>
                  </a:lnTo>
                  <a:close/>
                  <a:moveTo>
                    <a:pt x="2088" y="980"/>
                  </a:moveTo>
                  <a:lnTo>
                    <a:pt x="2130" y="774"/>
                  </a:lnTo>
                  <a:lnTo>
                    <a:pt x="2764" y="774"/>
                  </a:lnTo>
                  <a:lnTo>
                    <a:pt x="2806" y="980"/>
                  </a:lnTo>
                  <a:lnTo>
                    <a:pt x="2088" y="980"/>
                  </a:lnTo>
                  <a:close/>
                  <a:moveTo>
                    <a:pt x="768" y="598"/>
                  </a:moveTo>
                  <a:lnTo>
                    <a:pt x="1016" y="178"/>
                  </a:lnTo>
                  <a:lnTo>
                    <a:pt x="3888" y="178"/>
                  </a:lnTo>
                  <a:lnTo>
                    <a:pt x="4126" y="598"/>
                  </a:lnTo>
                  <a:lnTo>
                    <a:pt x="768"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76" name="グループ化 175">
            <a:extLst>
              <a:ext uri="{FF2B5EF4-FFF2-40B4-BE49-F238E27FC236}">
                <a16:creationId xmlns:a16="http://schemas.microsoft.com/office/drawing/2014/main" id="{B9FCB555-D22E-465D-BE59-5DE724CEA50F}"/>
              </a:ext>
            </a:extLst>
          </p:cNvPr>
          <p:cNvGrpSpPr/>
          <p:nvPr/>
        </p:nvGrpSpPr>
        <p:grpSpPr>
          <a:xfrm>
            <a:off x="1290673" y="3530406"/>
            <a:ext cx="493260" cy="330184"/>
            <a:chOff x="-21188363" y="23988713"/>
            <a:chExt cx="7769225" cy="5200650"/>
          </a:xfrm>
          <a:solidFill>
            <a:srgbClr val="4B4B4B"/>
          </a:solidFill>
        </p:grpSpPr>
        <p:sp>
          <p:nvSpPr>
            <p:cNvPr id="202" name="Freeform 30">
              <a:extLst>
                <a:ext uri="{FF2B5EF4-FFF2-40B4-BE49-F238E27FC236}">
                  <a16:creationId xmlns:a16="http://schemas.microsoft.com/office/drawing/2014/main" id="{CAA93FC3-EF50-4290-BE3C-6648B751711B}"/>
                </a:ext>
              </a:extLst>
            </p:cNvPr>
            <p:cNvSpPr>
              <a:spLocks noEditPoints="1"/>
            </p:cNvSpPr>
            <p:nvPr/>
          </p:nvSpPr>
          <p:spPr bwMode="auto">
            <a:xfrm>
              <a:off x="-20051713" y="23988713"/>
              <a:ext cx="5495925" cy="3365500"/>
            </a:xfrm>
            <a:custGeom>
              <a:avLst/>
              <a:gdLst>
                <a:gd name="T0" fmla="*/ 3384 w 3462"/>
                <a:gd name="T1" fmla="*/ 0 h 2120"/>
                <a:gd name="T2" fmla="*/ 78 w 3462"/>
                <a:gd name="T3" fmla="*/ 0 h 2120"/>
                <a:gd name="T4" fmla="*/ 78 w 3462"/>
                <a:gd name="T5" fmla="*/ 0 h 2120"/>
                <a:gd name="T6" fmla="*/ 62 w 3462"/>
                <a:gd name="T7" fmla="*/ 2 h 2120"/>
                <a:gd name="T8" fmla="*/ 48 w 3462"/>
                <a:gd name="T9" fmla="*/ 6 h 2120"/>
                <a:gd name="T10" fmla="*/ 34 w 3462"/>
                <a:gd name="T11" fmla="*/ 12 h 2120"/>
                <a:gd name="T12" fmla="*/ 22 w 3462"/>
                <a:gd name="T13" fmla="*/ 22 h 2120"/>
                <a:gd name="T14" fmla="*/ 12 w 3462"/>
                <a:gd name="T15" fmla="*/ 34 h 2120"/>
                <a:gd name="T16" fmla="*/ 6 w 3462"/>
                <a:gd name="T17" fmla="*/ 48 h 2120"/>
                <a:gd name="T18" fmla="*/ 2 w 3462"/>
                <a:gd name="T19" fmla="*/ 62 h 2120"/>
                <a:gd name="T20" fmla="*/ 0 w 3462"/>
                <a:gd name="T21" fmla="*/ 78 h 2120"/>
                <a:gd name="T22" fmla="*/ 0 w 3462"/>
                <a:gd name="T23" fmla="*/ 2120 h 2120"/>
                <a:gd name="T24" fmla="*/ 3462 w 3462"/>
                <a:gd name="T25" fmla="*/ 2120 h 2120"/>
                <a:gd name="T26" fmla="*/ 3462 w 3462"/>
                <a:gd name="T27" fmla="*/ 78 h 2120"/>
                <a:gd name="T28" fmla="*/ 3462 w 3462"/>
                <a:gd name="T29" fmla="*/ 78 h 2120"/>
                <a:gd name="T30" fmla="*/ 3460 w 3462"/>
                <a:gd name="T31" fmla="*/ 62 h 2120"/>
                <a:gd name="T32" fmla="*/ 3456 w 3462"/>
                <a:gd name="T33" fmla="*/ 48 h 2120"/>
                <a:gd name="T34" fmla="*/ 3450 w 3462"/>
                <a:gd name="T35" fmla="*/ 34 h 2120"/>
                <a:gd name="T36" fmla="*/ 3440 w 3462"/>
                <a:gd name="T37" fmla="*/ 22 h 2120"/>
                <a:gd name="T38" fmla="*/ 3428 w 3462"/>
                <a:gd name="T39" fmla="*/ 12 h 2120"/>
                <a:gd name="T40" fmla="*/ 3414 w 3462"/>
                <a:gd name="T41" fmla="*/ 6 h 2120"/>
                <a:gd name="T42" fmla="*/ 3400 w 3462"/>
                <a:gd name="T43" fmla="*/ 2 h 2120"/>
                <a:gd name="T44" fmla="*/ 3384 w 3462"/>
                <a:gd name="T45" fmla="*/ 0 h 2120"/>
                <a:gd name="T46" fmla="*/ 3384 w 3462"/>
                <a:gd name="T47" fmla="*/ 0 h 2120"/>
                <a:gd name="T48" fmla="*/ 3300 w 3462"/>
                <a:gd name="T49" fmla="*/ 1954 h 2120"/>
                <a:gd name="T50" fmla="*/ 162 w 3462"/>
                <a:gd name="T51" fmla="*/ 1954 h 2120"/>
                <a:gd name="T52" fmla="*/ 162 w 3462"/>
                <a:gd name="T53" fmla="*/ 166 h 2120"/>
                <a:gd name="T54" fmla="*/ 3300 w 3462"/>
                <a:gd name="T55" fmla="*/ 166 h 2120"/>
                <a:gd name="T56" fmla="*/ 3300 w 3462"/>
                <a:gd name="T57" fmla="*/ 195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2" h="2120">
                  <a:moveTo>
                    <a:pt x="3384" y="0"/>
                  </a:moveTo>
                  <a:lnTo>
                    <a:pt x="78" y="0"/>
                  </a:lnTo>
                  <a:lnTo>
                    <a:pt x="78" y="0"/>
                  </a:lnTo>
                  <a:lnTo>
                    <a:pt x="62" y="2"/>
                  </a:lnTo>
                  <a:lnTo>
                    <a:pt x="48" y="6"/>
                  </a:lnTo>
                  <a:lnTo>
                    <a:pt x="34" y="12"/>
                  </a:lnTo>
                  <a:lnTo>
                    <a:pt x="22" y="22"/>
                  </a:lnTo>
                  <a:lnTo>
                    <a:pt x="12" y="34"/>
                  </a:lnTo>
                  <a:lnTo>
                    <a:pt x="6" y="48"/>
                  </a:lnTo>
                  <a:lnTo>
                    <a:pt x="2" y="62"/>
                  </a:lnTo>
                  <a:lnTo>
                    <a:pt x="0" y="78"/>
                  </a:lnTo>
                  <a:lnTo>
                    <a:pt x="0" y="2120"/>
                  </a:lnTo>
                  <a:lnTo>
                    <a:pt x="3462" y="2120"/>
                  </a:lnTo>
                  <a:lnTo>
                    <a:pt x="3462" y="78"/>
                  </a:lnTo>
                  <a:lnTo>
                    <a:pt x="3462" y="78"/>
                  </a:lnTo>
                  <a:lnTo>
                    <a:pt x="3460" y="62"/>
                  </a:lnTo>
                  <a:lnTo>
                    <a:pt x="3456" y="48"/>
                  </a:lnTo>
                  <a:lnTo>
                    <a:pt x="3450" y="34"/>
                  </a:lnTo>
                  <a:lnTo>
                    <a:pt x="3440" y="22"/>
                  </a:lnTo>
                  <a:lnTo>
                    <a:pt x="3428" y="12"/>
                  </a:lnTo>
                  <a:lnTo>
                    <a:pt x="3414" y="6"/>
                  </a:lnTo>
                  <a:lnTo>
                    <a:pt x="3400" y="2"/>
                  </a:lnTo>
                  <a:lnTo>
                    <a:pt x="3384" y="0"/>
                  </a:lnTo>
                  <a:lnTo>
                    <a:pt x="3384" y="0"/>
                  </a:lnTo>
                  <a:close/>
                  <a:moveTo>
                    <a:pt x="3300" y="1954"/>
                  </a:moveTo>
                  <a:lnTo>
                    <a:pt x="162" y="1954"/>
                  </a:lnTo>
                  <a:lnTo>
                    <a:pt x="162" y="166"/>
                  </a:lnTo>
                  <a:lnTo>
                    <a:pt x="3300" y="166"/>
                  </a:lnTo>
                  <a:lnTo>
                    <a:pt x="3300" y="19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3" name="Freeform 31">
              <a:extLst>
                <a:ext uri="{FF2B5EF4-FFF2-40B4-BE49-F238E27FC236}">
                  <a16:creationId xmlns:a16="http://schemas.microsoft.com/office/drawing/2014/main" id="{19170296-451D-46A9-873C-3A1A31681857}"/>
                </a:ext>
              </a:extLst>
            </p:cNvPr>
            <p:cNvSpPr>
              <a:spLocks noEditPoints="1"/>
            </p:cNvSpPr>
            <p:nvPr/>
          </p:nvSpPr>
          <p:spPr bwMode="auto">
            <a:xfrm>
              <a:off x="-21188363" y="27290713"/>
              <a:ext cx="7769225" cy="1898650"/>
            </a:xfrm>
            <a:custGeom>
              <a:avLst/>
              <a:gdLst>
                <a:gd name="T0" fmla="*/ 4882 w 4894"/>
                <a:gd name="T1" fmla="*/ 1092 h 1196"/>
                <a:gd name="T2" fmla="*/ 4154 w 4894"/>
                <a:gd name="T3" fmla="*/ 0 h 1196"/>
                <a:gd name="T4" fmla="*/ 740 w 4894"/>
                <a:gd name="T5" fmla="*/ 0 h 1196"/>
                <a:gd name="T6" fmla="*/ 12 w 4894"/>
                <a:gd name="T7" fmla="*/ 1092 h 1196"/>
                <a:gd name="T8" fmla="*/ 12 w 4894"/>
                <a:gd name="T9" fmla="*/ 1092 h 1196"/>
                <a:gd name="T10" fmla="*/ 6 w 4894"/>
                <a:gd name="T11" fmla="*/ 1102 h 1196"/>
                <a:gd name="T12" fmla="*/ 4 w 4894"/>
                <a:gd name="T13" fmla="*/ 1110 h 1196"/>
                <a:gd name="T14" fmla="*/ 2 w 4894"/>
                <a:gd name="T15" fmla="*/ 1118 h 1196"/>
                <a:gd name="T16" fmla="*/ 0 w 4894"/>
                <a:gd name="T17" fmla="*/ 1128 h 1196"/>
                <a:gd name="T18" fmla="*/ 2 w 4894"/>
                <a:gd name="T19" fmla="*/ 1144 h 1196"/>
                <a:gd name="T20" fmla="*/ 8 w 4894"/>
                <a:gd name="T21" fmla="*/ 1160 h 1196"/>
                <a:gd name="T22" fmla="*/ 18 w 4894"/>
                <a:gd name="T23" fmla="*/ 1174 h 1196"/>
                <a:gd name="T24" fmla="*/ 32 w 4894"/>
                <a:gd name="T25" fmla="*/ 1186 h 1196"/>
                <a:gd name="T26" fmla="*/ 38 w 4894"/>
                <a:gd name="T27" fmla="*/ 1190 h 1196"/>
                <a:gd name="T28" fmla="*/ 48 w 4894"/>
                <a:gd name="T29" fmla="*/ 1192 h 1196"/>
                <a:gd name="T30" fmla="*/ 56 w 4894"/>
                <a:gd name="T31" fmla="*/ 1194 h 1196"/>
                <a:gd name="T32" fmla="*/ 66 w 4894"/>
                <a:gd name="T33" fmla="*/ 1196 h 1196"/>
                <a:gd name="T34" fmla="*/ 4828 w 4894"/>
                <a:gd name="T35" fmla="*/ 1196 h 1196"/>
                <a:gd name="T36" fmla="*/ 4828 w 4894"/>
                <a:gd name="T37" fmla="*/ 1196 h 1196"/>
                <a:gd name="T38" fmla="*/ 4838 w 4894"/>
                <a:gd name="T39" fmla="*/ 1194 h 1196"/>
                <a:gd name="T40" fmla="*/ 4846 w 4894"/>
                <a:gd name="T41" fmla="*/ 1192 h 1196"/>
                <a:gd name="T42" fmla="*/ 4856 w 4894"/>
                <a:gd name="T43" fmla="*/ 1190 h 1196"/>
                <a:gd name="T44" fmla="*/ 4862 w 4894"/>
                <a:gd name="T45" fmla="*/ 1186 h 1196"/>
                <a:gd name="T46" fmla="*/ 4876 w 4894"/>
                <a:gd name="T47" fmla="*/ 1174 h 1196"/>
                <a:gd name="T48" fmla="*/ 4886 w 4894"/>
                <a:gd name="T49" fmla="*/ 1160 h 1196"/>
                <a:gd name="T50" fmla="*/ 4892 w 4894"/>
                <a:gd name="T51" fmla="*/ 1144 h 1196"/>
                <a:gd name="T52" fmla="*/ 4894 w 4894"/>
                <a:gd name="T53" fmla="*/ 1128 h 1196"/>
                <a:gd name="T54" fmla="*/ 4894 w 4894"/>
                <a:gd name="T55" fmla="*/ 1118 h 1196"/>
                <a:gd name="T56" fmla="*/ 4890 w 4894"/>
                <a:gd name="T57" fmla="*/ 1110 h 1196"/>
                <a:gd name="T58" fmla="*/ 4888 w 4894"/>
                <a:gd name="T59" fmla="*/ 1102 h 1196"/>
                <a:gd name="T60" fmla="*/ 4882 w 4894"/>
                <a:gd name="T61" fmla="*/ 1092 h 1196"/>
                <a:gd name="T62" fmla="*/ 4882 w 4894"/>
                <a:gd name="T63" fmla="*/ 1092 h 1196"/>
                <a:gd name="T64" fmla="*/ 2088 w 4894"/>
                <a:gd name="T65" fmla="*/ 980 h 1196"/>
                <a:gd name="T66" fmla="*/ 2130 w 4894"/>
                <a:gd name="T67" fmla="*/ 774 h 1196"/>
                <a:gd name="T68" fmla="*/ 2764 w 4894"/>
                <a:gd name="T69" fmla="*/ 774 h 1196"/>
                <a:gd name="T70" fmla="*/ 2806 w 4894"/>
                <a:gd name="T71" fmla="*/ 980 h 1196"/>
                <a:gd name="T72" fmla="*/ 2088 w 4894"/>
                <a:gd name="T73" fmla="*/ 980 h 1196"/>
                <a:gd name="T74" fmla="*/ 768 w 4894"/>
                <a:gd name="T75" fmla="*/ 598 h 1196"/>
                <a:gd name="T76" fmla="*/ 1016 w 4894"/>
                <a:gd name="T77" fmla="*/ 178 h 1196"/>
                <a:gd name="T78" fmla="*/ 3888 w 4894"/>
                <a:gd name="T79" fmla="*/ 178 h 1196"/>
                <a:gd name="T80" fmla="*/ 4126 w 4894"/>
                <a:gd name="T81" fmla="*/ 598 h 1196"/>
                <a:gd name="T82" fmla="*/ 768 w 4894"/>
                <a:gd name="T83"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4" h="1196">
                  <a:moveTo>
                    <a:pt x="4882" y="1092"/>
                  </a:moveTo>
                  <a:lnTo>
                    <a:pt x="4154" y="0"/>
                  </a:lnTo>
                  <a:lnTo>
                    <a:pt x="740" y="0"/>
                  </a:lnTo>
                  <a:lnTo>
                    <a:pt x="12" y="1092"/>
                  </a:lnTo>
                  <a:lnTo>
                    <a:pt x="12" y="1092"/>
                  </a:lnTo>
                  <a:lnTo>
                    <a:pt x="6" y="1102"/>
                  </a:lnTo>
                  <a:lnTo>
                    <a:pt x="4" y="1110"/>
                  </a:lnTo>
                  <a:lnTo>
                    <a:pt x="2" y="1118"/>
                  </a:lnTo>
                  <a:lnTo>
                    <a:pt x="0" y="1128"/>
                  </a:lnTo>
                  <a:lnTo>
                    <a:pt x="2" y="1144"/>
                  </a:lnTo>
                  <a:lnTo>
                    <a:pt x="8" y="1160"/>
                  </a:lnTo>
                  <a:lnTo>
                    <a:pt x="18" y="1174"/>
                  </a:lnTo>
                  <a:lnTo>
                    <a:pt x="32" y="1186"/>
                  </a:lnTo>
                  <a:lnTo>
                    <a:pt x="38" y="1190"/>
                  </a:lnTo>
                  <a:lnTo>
                    <a:pt x="48" y="1192"/>
                  </a:lnTo>
                  <a:lnTo>
                    <a:pt x="56" y="1194"/>
                  </a:lnTo>
                  <a:lnTo>
                    <a:pt x="66" y="1196"/>
                  </a:lnTo>
                  <a:lnTo>
                    <a:pt x="4828" y="1196"/>
                  </a:lnTo>
                  <a:lnTo>
                    <a:pt x="4828" y="1196"/>
                  </a:lnTo>
                  <a:lnTo>
                    <a:pt x="4838" y="1194"/>
                  </a:lnTo>
                  <a:lnTo>
                    <a:pt x="4846" y="1192"/>
                  </a:lnTo>
                  <a:lnTo>
                    <a:pt x="4856" y="1190"/>
                  </a:lnTo>
                  <a:lnTo>
                    <a:pt x="4862" y="1186"/>
                  </a:lnTo>
                  <a:lnTo>
                    <a:pt x="4876" y="1174"/>
                  </a:lnTo>
                  <a:lnTo>
                    <a:pt x="4886" y="1160"/>
                  </a:lnTo>
                  <a:lnTo>
                    <a:pt x="4892" y="1144"/>
                  </a:lnTo>
                  <a:lnTo>
                    <a:pt x="4894" y="1128"/>
                  </a:lnTo>
                  <a:lnTo>
                    <a:pt x="4894" y="1118"/>
                  </a:lnTo>
                  <a:lnTo>
                    <a:pt x="4890" y="1110"/>
                  </a:lnTo>
                  <a:lnTo>
                    <a:pt x="4888" y="1102"/>
                  </a:lnTo>
                  <a:lnTo>
                    <a:pt x="4882" y="1092"/>
                  </a:lnTo>
                  <a:lnTo>
                    <a:pt x="4882" y="1092"/>
                  </a:lnTo>
                  <a:close/>
                  <a:moveTo>
                    <a:pt x="2088" y="980"/>
                  </a:moveTo>
                  <a:lnTo>
                    <a:pt x="2130" y="774"/>
                  </a:lnTo>
                  <a:lnTo>
                    <a:pt x="2764" y="774"/>
                  </a:lnTo>
                  <a:lnTo>
                    <a:pt x="2806" y="980"/>
                  </a:lnTo>
                  <a:lnTo>
                    <a:pt x="2088" y="980"/>
                  </a:lnTo>
                  <a:close/>
                  <a:moveTo>
                    <a:pt x="768" y="598"/>
                  </a:moveTo>
                  <a:lnTo>
                    <a:pt x="1016" y="178"/>
                  </a:lnTo>
                  <a:lnTo>
                    <a:pt x="3888" y="178"/>
                  </a:lnTo>
                  <a:lnTo>
                    <a:pt x="4126" y="598"/>
                  </a:lnTo>
                  <a:lnTo>
                    <a:pt x="768"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77" name="グループ化 176">
            <a:extLst>
              <a:ext uri="{FF2B5EF4-FFF2-40B4-BE49-F238E27FC236}">
                <a16:creationId xmlns:a16="http://schemas.microsoft.com/office/drawing/2014/main" id="{9CFF171B-7BDA-40E2-AD1D-46496E9DABFB}"/>
              </a:ext>
            </a:extLst>
          </p:cNvPr>
          <p:cNvGrpSpPr/>
          <p:nvPr/>
        </p:nvGrpSpPr>
        <p:grpSpPr>
          <a:xfrm>
            <a:off x="1832893" y="3472639"/>
            <a:ext cx="333625" cy="391827"/>
            <a:chOff x="717550" y="1604963"/>
            <a:chExt cx="509588" cy="598487"/>
          </a:xfrm>
          <a:solidFill>
            <a:srgbClr val="4B4B4B"/>
          </a:solidFill>
        </p:grpSpPr>
        <p:sp>
          <p:nvSpPr>
            <p:cNvPr id="200" name="Freeform 19">
              <a:extLst>
                <a:ext uri="{FF2B5EF4-FFF2-40B4-BE49-F238E27FC236}">
                  <a16:creationId xmlns:a16="http://schemas.microsoft.com/office/drawing/2014/main" id="{63483383-EF8E-41C2-BF24-0CC7B116B9E7}"/>
                </a:ext>
              </a:extLst>
            </p:cNvPr>
            <p:cNvSpPr>
              <a:spLocks/>
            </p:cNvSpPr>
            <p:nvPr/>
          </p:nvSpPr>
          <p:spPr bwMode="auto">
            <a:xfrm>
              <a:off x="865188" y="1604963"/>
              <a:ext cx="215900" cy="214312"/>
            </a:xfrm>
            <a:custGeom>
              <a:avLst/>
              <a:gdLst>
                <a:gd name="T0" fmla="*/ 499 w 948"/>
                <a:gd name="T1" fmla="*/ 946 h 947"/>
                <a:gd name="T2" fmla="*/ 569 w 948"/>
                <a:gd name="T3" fmla="*/ 937 h 947"/>
                <a:gd name="T4" fmla="*/ 636 w 948"/>
                <a:gd name="T5" fmla="*/ 918 h 947"/>
                <a:gd name="T6" fmla="*/ 699 w 948"/>
                <a:gd name="T7" fmla="*/ 890 h 947"/>
                <a:gd name="T8" fmla="*/ 757 w 948"/>
                <a:gd name="T9" fmla="*/ 853 h 947"/>
                <a:gd name="T10" fmla="*/ 809 w 948"/>
                <a:gd name="T11" fmla="*/ 808 h 947"/>
                <a:gd name="T12" fmla="*/ 854 w 948"/>
                <a:gd name="T13" fmla="*/ 757 h 947"/>
                <a:gd name="T14" fmla="*/ 891 w 948"/>
                <a:gd name="T15" fmla="*/ 699 h 947"/>
                <a:gd name="T16" fmla="*/ 919 w 948"/>
                <a:gd name="T17" fmla="*/ 636 h 947"/>
                <a:gd name="T18" fmla="*/ 938 w 948"/>
                <a:gd name="T19" fmla="*/ 569 h 947"/>
                <a:gd name="T20" fmla="*/ 948 w 948"/>
                <a:gd name="T21" fmla="*/ 498 h 947"/>
                <a:gd name="T22" fmla="*/ 948 w 948"/>
                <a:gd name="T23" fmla="*/ 449 h 947"/>
                <a:gd name="T24" fmla="*/ 938 w 948"/>
                <a:gd name="T25" fmla="*/ 378 h 947"/>
                <a:gd name="T26" fmla="*/ 919 w 948"/>
                <a:gd name="T27" fmla="*/ 311 h 947"/>
                <a:gd name="T28" fmla="*/ 891 w 948"/>
                <a:gd name="T29" fmla="*/ 247 h 947"/>
                <a:gd name="T30" fmla="*/ 854 w 948"/>
                <a:gd name="T31" fmla="*/ 190 h 947"/>
                <a:gd name="T32" fmla="*/ 809 w 948"/>
                <a:gd name="T33" fmla="*/ 139 h 947"/>
                <a:gd name="T34" fmla="*/ 757 w 948"/>
                <a:gd name="T35" fmla="*/ 94 h 947"/>
                <a:gd name="T36" fmla="*/ 699 w 948"/>
                <a:gd name="T37" fmla="*/ 57 h 947"/>
                <a:gd name="T38" fmla="*/ 636 w 948"/>
                <a:gd name="T39" fmla="*/ 28 h 947"/>
                <a:gd name="T40" fmla="*/ 569 w 948"/>
                <a:gd name="T41" fmla="*/ 9 h 947"/>
                <a:gd name="T42" fmla="*/ 499 w 948"/>
                <a:gd name="T43" fmla="*/ 0 h 947"/>
                <a:gd name="T44" fmla="*/ 449 w 948"/>
                <a:gd name="T45" fmla="*/ 0 h 947"/>
                <a:gd name="T46" fmla="*/ 379 w 948"/>
                <a:gd name="T47" fmla="*/ 9 h 947"/>
                <a:gd name="T48" fmla="*/ 311 w 948"/>
                <a:gd name="T49" fmla="*/ 28 h 947"/>
                <a:gd name="T50" fmla="*/ 249 w 948"/>
                <a:gd name="T51" fmla="*/ 57 h 947"/>
                <a:gd name="T52" fmla="*/ 190 w 948"/>
                <a:gd name="T53" fmla="*/ 94 h 947"/>
                <a:gd name="T54" fmla="*/ 139 w 948"/>
                <a:gd name="T55" fmla="*/ 139 h 947"/>
                <a:gd name="T56" fmla="*/ 94 w 948"/>
                <a:gd name="T57" fmla="*/ 190 h 947"/>
                <a:gd name="T58" fmla="*/ 57 w 948"/>
                <a:gd name="T59" fmla="*/ 247 h 947"/>
                <a:gd name="T60" fmla="*/ 29 w 948"/>
                <a:gd name="T61" fmla="*/ 311 h 947"/>
                <a:gd name="T62" fmla="*/ 10 w 948"/>
                <a:gd name="T63" fmla="*/ 378 h 947"/>
                <a:gd name="T64" fmla="*/ 0 w 948"/>
                <a:gd name="T65" fmla="*/ 449 h 947"/>
                <a:gd name="T66" fmla="*/ 0 w 948"/>
                <a:gd name="T67" fmla="*/ 498 h 947"/>
                <a:gd name="T68" fmla="*/ 10 w 948"/>
                <a:gd name="T69" fmla="*/ 569 h 947"/>
                <a:gd name="T70" fmla="*/ 29 w 948"/>
                <a:gd name="T71" fmla="*/ 636 h 947"/>
                <a:gd name="T72" fmla="*/ 57 w 948"/>
                <a:gd name="T73" fmla="*/ 699 h 947"/>
                <a:gd name="T74" fmla="*/ 94 w 948"/>
                <a:gd name="T75" fmla="*/ 757 h 947"/>
                <a:gd name="T76" fmla="*/ 139 w 948"/>
                <a:gd name="T77" fmla="*/ 808 h 947"/>
                <a:gd name="T78" fmla="*/ 190 w 948"/>
                <a:gd name="T79" fmla="*/ 853 h 947"/>
                <a:gd name="T80" fmla="*/ 249 w 948"/>
                <a:gd name="T81" fmla="*/ 890 h 947"/>
                <a:gd name="T82" fmla="*/ 311 w 948"/>
                <a:gd name="T83" fmla="*/ 918 h 947"/>
                <a:gd name="T84" fmla="*/ 379 w 948"/>
                <a:gd name="T85" fmla="*/ 937 h 947"/>
                <a:gd name="T86" fmla="*/ 449 w 948"/>
                <a:gd name="T87" fmla="*/ 94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47">
                  <a:moveTo>
                    <a:pt x="474" y="947"/>
                  </a:moveTo>
                  <a:lnTo>
                    <a:pt x="474" y="947"/>
                  </a:lnTo>
                  <a:lnTo>
                    <a:pt x="499" y="946"/>
                  </a:lnTo>
                  <a:lnTo>
                    <a:pt x="522" y="945"/>
                  </a:lnTo>
                  <a:lnTo>
                    <a:pt x="546" y="942"/>
                  </a:lnTo>
                  <a:lnTo>
                    <a:pt x="569" y="937"/>
                  </a:lnTo>
                  <a:lnTo>
                    <a:pt x="593" y="933"/>
                  </a:lnTo>
                  <a:lnTo>
                    <a:pt x="615" y="926"/>
                  </a:lnTo>
                  <a:lnTo>
                    <a:pt x="636" y="918"/>
                  </a:lnTo>
                  <a:lnTo>
                    <a:pt x="659" y="910"/>
                  </a:lnTo>
                  <a:lnTo>
                    <a:pt x="679" y="900"/>
                  </a:lnTo>
                  <a:lnTo>
                    <a:pt x="699" y="890"/>
                  </a:lnTo>
                  <a:lnTo>
                    <a:pt x="719" y="879"/>
                  </a:lnTo>
                  <a:lnTo>
                    <a:pt x="738" y="867"/>
                  </a:lnTo>
                  <a:lnTo>
                    <a:pt x="757" y="853"/>
                  </a:lnTo>
                  <a:lnTo>
                    <a:pt x="775" y="839"/>
                  </a:lnTo>
                  <a:lnTo>
                    <a:pt x="792" y="824"/>
                  </a:lnTo>
                  <a:lnTo>
                    <a:pt x="809" y="808"/>
                  </a:lnTo>
                  <a:lnTo>
                    <a:pt x="824" y="792"/>
                  </a:lnTo>
                  <a:lnTo>
                    <a:pt x="839" y="775"/>
                  </a:lnTo>
                  <a:lnTo>
                    <a:pt x="854" y="757"/>
                  </a:lnTo>
                  <a:lnTo>
                    <a:pt x="867" y="738"/>
                  </a:lnTo>
                  <a:lnTo>
                    <a:pt x="879" y="719"/>
                  </a:lnTo>
                  <a:lnTo>
                    <a:pt x="891" y="699"/>
                  </a:lnTo>
                  <a:lnTo>
                    <a:pt x="901" y="679"/>
                  </a:lnTo>
                  <a:lnTo>
                    <a:pt x="911" y="657"/>
                  </a:lnTo>
                  <a:lnTo>
                    <a:pt x="919" y="636"/>
                  </a:lnTo>
                  <a:lnTo>
                    <a:pt x="926" y="615"/>
                  </a:lnTo>
                  <a:lnTo>
                    <a:pt x="933" y="591"/>
                  </a:lnTo>
                  <a:lnTo>
                    <a:pt x="938" y="569"/>
                  </a:lnTo>
                  <a:lnTo>
                    <a:pt x="942" y="545"/>
                  </a:lnTo>
                  <a:lnTo>
                    <a:pt x="945" y="522"/>
                  </a:lnTo>
                  <a:lnTo>
                    <a:pt x="948" y="498"/>
                  </a:lnTo>
                  <a:lnTo>
                    <a:pt x="948" y="474"/>
                  </a:lnTo>
                  <a:lnTo>
                    <a:pt x="948" y="474"/>
                  </a:lnTo>
                  <a:lnTo>
                    <a:pt x="948" y="449"/>
                  </a:lnTo>
                  <a:lnTo>
                    <a:pt x="945" y="425"/>
                  </a:lnTo>
                  <a:lnTo>
                    <a:pt x="942" y="401"/>
                  </a:lnTo>
                  <a:lnTo>
                    <a:pt x="938" y="378"/>
                  </a:lnTo>
                  <a:lnTo>
                    <a:pt x="933" y="355"/>
                  </a:lnTo>
                  <a:lnTo>
                    <a:pt x="926" y="333"/>
                  </a:lnTo>
                  <a:lnTo>
                    <a:pt x="919" y="311"/>
                  </a:lnTo>
                  <a:lnTo>
                    <a:pt x="911" y="289"/>
                  </a:lnTo>
                  <a:lnTo>
                    <a:pt x="901" y="269"/>
                  </a:lnTo>
                  <a:lnTo>
                    <a:pt x="891" y="247"/>
                  </a:lnTo>
                  <a:lnTo>
                    <a:pt x="879" y="228"/>
                  </a:lnTo>
                  <a:lnTo>
                    <a:pt x="867" y="208"/>
                  </a:lnTo>
                  <a:lnTo>
                    <a:pt x="854" y="190"/>
                  </a:lnTo>
                  <a:lnTo>
                    <a:pt x="839" y="172"/>
                  </a:lnTo>
                  <a:lnTo>
                    <a:pt x="824" y="156"/>
                  </a:lnTo>
                  <a:lnTo>
                    <a:pt x="809" y="139"/>
                  </a:lnTo>
                  <a:lnTo>
                    <a:pt x="792" y="123"/>
                  </a:lnTo>
                  <a:lnTo>
                    <a:pt x="775" y="107"/>
                  </a:lnTo>
                  <a:lnTo>
                    <a:pt x="757" y="94"/>
                  </a:lnTo>
                  <a:lnTo>
                    <a:pt x="738" y="81"/>
                  </a:lnTo>
                  <a:lnTo>
                    <a:pt x="719" y="68"/>
                  </a:lnTo>
                  <a:lnTo>
                    <a:pt x="699" y="57"/>
                  </a:lnTo>
                  <a:lnTo>
                    <a:pt x="679" y="47"/>
                  </a:lnTo>
                  <a:lnTo>
                    <a:pt x="659" y="37"/>
                  </a:lnTo>
                  <a:lnTo>
                    <a:pt x="636" y="28"/>
                  </a:lnTo>
                  <a:lnTo>
                    <a:pt x="615" y="21"/>
                  </a:lnTo>
                  <a:lnTo>
                    <a:pt x="593" y="15"/>
                  </a:lnTo>
                  <a:lnTo>
                    <a:pt x="569" y="9"/>
                  </a:lnTo>
                  <a:lnTo>
                    <a:pt x="546" y="6"/>
                  </a:lnTo>
                  <a:lnTo>
                    <a:pt x="522" y="2"/>
                  </a:lnTo>
                  <a:lnTo>
                    <a:pt x="499" y="0"/>
                  </a:lnTo>
                  <a:lnTo>
                    <a:pt x="474" y="0"/>
                  </a:lnTo>
                  <a:lnTo>
                    <a:pt x="474" y="0"/>
                  </a:lnTo>
                  <a:lnTo>
                    <a:pt x="449" y="0"/>
                  </a:lnTo>
                  <a:lnTo>
                    <a:pt x="426" y="2"/>
                  </a:lnTo>
                  <a:lnTo>
                    <a:pt x="402" y="6"/>
                  </a:lnTo>
                  <a:lnTo>
                    <a:pt x="379" y="9"/>
                  </a:lnTo>
                  <a:lnTo>
                    <a:pt x="355" y="15"/>
                  </a:lnTo>
                  <a:lnTo>
                    <a:pt x="333" y="21"/>
                  </a:lnTo>
                  <a:lnTo>
                    <a:pt x="311" y="28"/>
                  </a:lnTo>
                  <a:lnTo>
                    <a:pt x="289" y="37"/>
                  </a:lnTo>
                  <a:lnTo>
                    <a:pt x="269" y="47"/>
                  </a:lnTo>
                  <a:lnTo>
                    <a:pt x="249" y="57"/>
                  </a:lnTo>
                  <a:lnTo>
                    <a:pt x="229" y="68"/>
                  </a:lnTo>
                  <a:lnTo>
                    <a:pt x="210" y="81"/>
                  </a:lnTo>
                  <a:lnTo>
                    <a:pt x="190" y="94"/>
                  </a:lnTo>
                  <a:lnTo>
                    <a:pt x="173" y="107"/>
                  </a:lnTo>
                  <a:lnTo>
                    <a:pt x="156" y="123"/>
                  </a:lnTo>
                  <a:lnTo>
                    <a:pt x="139" y="139"/>
                  </a:lnTo>
                  <a:lnTo>
                    <a:pt x="123" y="156"/>
                  </a:lnTo>
                  <a:lnTo>
                    <a:pt x="109" y="172"/>
                  </a:lnTo>
                  <a:lnTo>
                    <a:pt x="94" y="190"/>
                  </a:lnTo>
                  <a:lnTo>
                    <a:pt x="81" y="208"/>
                  </a:lnTo>
                  <a:lnTo>
                    <a:pt x="68" y="228"/>
                  </a:lnTo>
                  <a:lnTo>
                    <a:pt x="57" y="247"/>
                  </a:lnTo>
                  <a:lnTo>
                    <a:pt x="47" y="269"/>
                  </a:lnTo>
                  <a:lnTo>
                    <a:pt x="37" y="289"/>
                  </a:lnTo>
                  <a:lnTo>
                    <a:pt x="29" y="311"/>
                  </a:lnTo>
                  <a:lnTo>
                    <a:pt x="21" y="333"/>
                  </a:lnTo>
                  <a:lnTo>
                    <a:pt x="15" y="355"/>
                  </a:lnTo>
                  <a:lnTo>
                    <a:pt x="10" y="378"/>
                  </a:lnTo>
                  <a:lnTo>
                    <a:pt x="6" y="401"/>
                  </a:lnTo>
                  <a:lnTo>
                    <a:pt x="2" y="425"/>
                  </a:lnTo>
                  <a:lnTo>
                    <a:pt x="0" y="449"/>
                  </a:lnTo>
                  <a:lnTo>
                    <a:pt x="0" y="474"/>
                  </a:lnTo>
                  <a:lnTo>
                    <a:pt x="0" y="474"/>
                  </a:lnTo>
                  <a:lnTo>
                    <a:pt x="0" y="498"/>
                  </a:lnTo>
                  <a:lnTo>
                    <a:pt x="2" y="522"/>
                  </a:lnTo>
                  <a:lnTo>
                    <a:pt x="6" y="545"/>
                  </a:lnTo>
                  <a:lnTo>
                    <a:pt x="10" y="569"/>
                  </a:lnTo>
                  <a:lnTo>
                    <a:pt x="15" y="591"/>
                  </a:lnTo>
                  <a:lnTo>
                    <a:pt x="21" y="615"/>
                  </a:lnTo>
                  <a:lnTo>
                    <a:pt x="29" y="636"/>
                  </a:lnTo>
                  <a:lnTo>
                    <a:pt x="37" y="657"/>
                  </a:lnTo>
                  <a:lnTo>
                    <a:pt x="47" y="679"/>
                  </a:lnTo>
                  <a:lnTo>
                    <a:pt x="57" y="699"/>
                  </a:lnTo>
                  <a:lnTo>
                    <a:pt x="68" y="719"/>
                  </a:lnTo>
                  <a:lnTo>
                    <a:pt x="81" y="738"/>
                  </a:lnTo>
                  <a:lnTo>
                    <a:pt x="94" y="757"/>
                  </a:lnTo>
                  <a:lnTo>
                    <a:pt x="109" y="775"/>
                  </a:lnTo>
                  <a:lnTo>
                    <a:pt x="123" y="792"/>
                  </a:lnTo>
                  <a:lnTo>
                    <a:pt x="139" y="808"/>
                  </a:lnTo>
                  <a:lnTo>
                    <a:pt x="156" y="824"/>
                  </a:lnTo>
                  <a:lnTo>
                    <a:pt x="173" y="839"/>
                  </a:lnTo>
                  <a:lnTo>
                    <a:pt x="190" y="853"/>
                  </a:lnTo>
                  <a:lnTo>
                    <a:pt x="210" y="867"/>
                  </a:lnTo>
                  <a:lnTo>
                    <a:pt x="229" y="879"/>
                  </a:lnTo>
                  <a:lnTo>
                    <a:pt x="249" y="890"/>
                  </a:lnTo>
                  <a:lnTo>
                    <a:pt x="269" y="900"/>
                  </a:lnTo>
                  <a:lnTo>
                    <a:pt x="289" y="910"/>
                  </a:lnTo>
                  <a:lnTo>
                    <a:pt x="311" y="918"/>
                  </a:lnTo>
                  <a:lnTo>
                    <a:pt x="333" y="926"/>
                  </a:lnTo>
                  <a:lnTo>
                    <a:pt x="355" y="933"/>
                  </a:lnTo>
                  <a:lnTo>
                    <a:pt x="379" y="937"/>
                  </a:lnTo>
                  <a:lnTo>
                    <a:pt x="402" y="942"/>
                  </a:lnTo>
                  <a:lnTo>
                    <a:pt x="426" y="945"/>
                  </a:lnTo>
                  <a:lnTo>
                    <a:pt x="449" y="946"/>
                  </a:lnTo>
                  <a:lnTo>
                    <a:pt x="474" y="947"/>
                  </a:lnTo>
                  <a:lnTo>
                    <a:pt x="474" y="9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pPr>
              <a:endParaRPr lang="ja-JP" altLang="en-US" sz="1800">
                <a:solidFill>
                  <a:prstClr val="black"/>
                </a:solidFill>
                <a:latin typeface="Meiryo UI" panose="020B0604030504040204" pitchFamily="50" charset="-128"/>
                <a:ea typeface="Meiryo UI" panose="020B0604030504040204" pitchFamily="50" charset="-128"/>
              </a:endParaRPr>
            </a:p>
          </p:txBody>
        </p:sp>
        <p:sp>
          <p:nvSpPr>
            <p:cNvPr id="201" name="Freeform 20">
              <a:extLst>
                <a:ext uri="{FF2B5EF4-FFF2-40B4-BE49-F238E27FC236}">
                  <a16:creationId xmlns:a16="http://schemas.microsoft.com/office/drawing/2014/main" id="{183AB0CD-7596-430C-A39C-51B2308E29BE}"/>
                </a:ext>
              </a:extLst>
            </p:cNvPr>
            <p:cNvSpPr>
              <a:spLocks/>
            </p:cNvSpPr>
            <p:nvPr/>
          </p:nvSpPr>
          <p:spPr bwMode="auto">
            <a:xfrm>
              <a:off x="717550" y="1835150"/>
              <a:ext cx="509588" cy="368300"/>
            </a:xfrm>
            <a:custGeom>
              <a:avLst/>
              <a:gdLst>
                <a:gd name="T0" fmla="*/ 2033 w 2247"/>
                <a:gd name="T1" fmla="*/ 337 h 1627"/>
                <a:gd name="T2" fmla="*/ 2032 w 2247"/>
                <a:gd name="T3" fmla="*/ 333 h 1627"/>
                <a:gd name="T4" fmla="*/ 2023 w 2247"/>
                <a:gd name="T5" fmla="*/ 301 h 1627"/>
                <a:gd name="T6" fmla="*/ 2006 w 2247"/>
                <a:gd name="T7" fmla="*/ 266 h 1627"/>
                <a:gd name="T8" fmla="*/ 1988 w 2247"/>
                <a:gd name="T9" fmla="*/ 238 h 1627"/>
                <a:gd name="T10" fmla="*/ 1965 w 2247"/>
                <a:gd name="T11" fmla="*/ 210 h 1627"/>
                <a:gd name="T12" fmla="*/ 1934 w 2247"/>
                <a:gd name="T13" fmla="*/ 182 h 1627"/>
                <a:gd name="T14" fmla="*/ 1917 w 2247"/>
                <a:gd name="T15" fmla="*/ 168 h 1627"/>
                <a:gd name="T16" fmla="*/ 1854 w 2247"/>
                <a:gd name="T17" fmla="*/ 132 h 1627"/>
                <a:gd name="T18" fmla="*/ 1779 w 2247"/>
                <a:gd name="T19" fmla="*/ 100 h 1627"/>
                <a:gd name="T20" fmla="*/ 1693 w 2247"/>
                <a:gd name="T21" fmla="*/ 71 h 1627"/>
                <a:gd name="T22" fmla="*/ 1595 w 2247"/>
                <a:gd name="T23" fmla="*/ 47 h 1627"/>
                <a:gd name="T24" fmla="*/ 1489 w 2247"/>
                <a:gd name="T25" fmla="*/ 27 h 1627"/>
                <a:gd name="T26" fmla="*/ 1374 w 2247"/>
                <a:gd name="T27" fmla="*/ 12 h 1627"/>
                <a:gd name="T28" fmla="*/ 1253 w 2247"/>
                <a:gd name="T29" fmla="*/ 4 h 1627"/>
                <a:gd name="T30" fmla="*/ 1127 w 2247"/>
                <a:gd name="T31" fmla="*/ 0 h 1627"/>
                <a:gd name="T32" fmla="*/ 1067 w 2247"/>
                <a:gd name="T33" fmla="*/ 1 h 1627"/>
                <a:gd name="T34" fmla="*/ 953 w 2247"/>
                <a:gd name="T35" fmla="*/ 7 h 1627"/>
                <a:gd name="T36" fmla="*/ 843 w 2247"/>
                <a:gd name="T37" fmla="*/ 17 h 1627"/>
                <a:gd name="T38" fmla="*/ 739 w 2247"/>
                <a:gd name="T39" fmla="*/ 32 h 1627"/>
                <a:gd name="T40" fmla="*/ 643 w 2247"/>
                <a:gd name="T41" fmla="*/ 51 h 1627"/>
                <a:gd name="T42" fmla="*/ 554 w 2247"/>
                <a:gd name="T43" fmla="*/ 74 h 1627"/>
                <a:gd name="T44" fmla="*/ 475 w 2247"/>
                <a:gd name="T45" fmla="*/ 100 h 1627"/>
                <a:gd name="T46" fmla="*/ 404 w 2247"/>
                <a:gd name="T47" fmla="*/ 130 h 1627"/>
                <a:gd name="T48" fmla="*/ 374 w 2247"/>
                <a:gd name="T49" fmla="*/ 146 h 1627"/>
                <a:gd name="T50" fmla="*/ 336 w 2247"/>
                <a:gd name="T51" fmla="*/ 167 h 1627"/>
                <a:gd name="T52" fmla="*/ 304 w 2247"/>
                <a:gd name="T53" fmla="*/ 190 h 1627"/>
                <a:gd name="T54" fmla="*/ 277 w 2247"/>
                <a:gd name="T55" fmla="*/ 216 h 1627"/>
                <a:gd name="T56" fmla="*/ 255 w 2247"/>
                <a:gd name="T57" fmla="*/ 242 h 1627"/>
                <a:gd name="T58" fmla="*/ 240 w 2247"/>
                <a:gd name="T59" fmla="*/ 267 h 1627"/>
                <a:gd name="T60" fmla="*/ 227 w 2247"/>
                <a:gd name="T61" fmla="*/ 292 h 1627"/>
                <a:gd name="T62" fmla="*/ 218 w 2247"/>
                <a:gd name="T63" fmla="*/ 316 h 1627"/>
                <a:gd name="T64" fmla="*/ 214 w 2247"/>
                <a:gd name="T65" fmla="*/ 337 h 1627"/>
                <a:gd name="T66" fmla="*/ 0 w 2247"/>
                <a:gd name="T67" fmla="*/ 1627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7" h="1627">
                  <a:moveTo>
                    <a:pt x="2247" y="1627"/>
                  </a:moveTo>
                  <a:lnTo>
                    <a:pt x="2033" y="337"/>
                  </a:lnTo>
                  <a:lnTo>
                    <a:pt x="2033" y="337"/>
                  </a:lnTo>
                  <a:lnTo>
                    <a:pt x="2032" y="333"/>
                  </a:lnTo>
                  <a:lnTo>
                    <a:pt x="2030" y="320"/>
                  </a:lnTo>
                  <a:lnTo>
                    <a:pt x="2023" y="301"/>
                  </a:lnTo>
                  <a:lnTo>
                    <a:pt x="2013" y="278"/>
                  </a:lnTo>
                  <a:lnTo>
                    <a:pt x="2006" y="266"/>
                  </a:lnTo>
                  <a:lnTo>
                    <a:pt x="1998" y="252"/>
                  </a:lnTo>
                  <a:lnTo>
                    <a:pt x="1988" y="238"/>
                  </a:lnTo>
                  <a:lnTo>
                    <a:pt x="1977" y="224"/>
                  </a:lnTo>
                  <a:lnTo>
                    <a:pt x="1965" y="210"/>
                  </a:lnTo>
                  <a:lnTo>
                    <a:pt x="1950" y="195"/>
                  </a:lnTo>
                  <a:lnTo>
                    <a:pt x="1934" y="182"/>
                  </a:lnTo>
                  <a:lnTo>
                    <a:pt x="1917" y="168"/>
                  </a:lnTo>
                  <a:lnTo>
                    <a:pt x="1917" y="168"/>
                  </a:lnTo>
                  <a:lnTo>
                    <a:pt x="1887" y="150"/>
                  </a:lnTo>
                  <a:lnTo>
                    <a:pt x="1854" y="132"/>
                  </a:lnTo>
                  <a:lnTo>
                    <a:pt x="1818" y="115"/>
                  </a:lnTo>
                  <a:lnTo>
                    <a:pt x="1779" y="100"/>
                  </a:lnTo>
                  <a:lnTo>
                    <a:pt x="1737" y="85"/>
                  </a:lnTo>
                  <a:lnTo>
                    <a:pt x="1693" y="71"/>
                  </a:lnTo>
                  <a:lnTo>
                    <a:pt x="1645" y="58"/>
                  </a:lnTo>
                  <a:lnTo>
                    <a:pt x="1595" y="47"/>
                  </a:lnTo>
                  <a:lnTo>
                    <a:pt x="1544" y="36"/>
                  </a:lnTo>
                  <a:lnTo>
                    <a:pt x="1489" y="27"/>
                  </a:lnTo>
                  <a:lnTo>
                    <a:pt x="1433" y="19"/>
                  </a:lnTo>
                  <a:lnTo>
                    <a:pt x="1374" y="12"/>
                  </a:lnTo>
                  <a:lnTo>
                    <a:pt x="1315" y="7"/>
                  </a:lnTo>
                  <a:lnTo>
                    <a:pt x="1253" y="4"/>
                  </a:lnTo>
                  <a:lnTo>
                    <a:pt x="1191" y="1"/>
                  </a:lnTo>
                  <a:lnTo>
                    <a:pt x="1127" y="0"/>
                  </a:lnTo>
                  <a:lnTo>
                    <a:pt x="1127" y="0"/>
                  </a:lnTo>
                  <a:lnTo>
                    <a:pt x="1067" y="1"/>
                  </a:lnTo>
                  <a:lnTo>
                    <a:pt x="1009" y="4"/>
                  </a:lnTo>
                  <a:lnTo>
                    <a:pt x="953" y="7"/>
                  </a:lnTo>
                  <a:lnTo>
                    <a:pt x="897" y="11"/>
                  </a:lnTo>
                  <a:lnTo>
                    <a:pt x="843" y="17"/>
                  </a:lnTo>
                  <a:lnTo>
                    <a:pt x="791" y="24"/>
                  </a:lnTo>
                  <a:lnTo>
                    <a:pt x="739" y="32"/>
                  </a:lnTo>
                  <a:lnTo>
                    <a:pt x="690" y="40"/>
                  </a:lnTo>
                  <a:lnTo>
                    <a:pt x="643" y="51"/>
                  </a:lnTo>
                  <a:lnTo>
                    <a:pt x="597" y="62"/>
                  </a:lnTo>
                  <a:lnTo>
                    <a:pt x="554" y="74"/>
                  </a:lnTo>
                  <a:lnTo>
                    <a:pt x="513" y="86"/>
                  </a:lnTo>
                  <a:lnTo>
                    <a:pt x="475" y="100"/>
                  </a:lnTo>
                  <a:lnTo>
                    <a:pt x="438" y="114"/>
                  </a:lnTo>
                  <a:lnTo>
                    <a:pt x="404" y="130"/>
                  </a:lnTo>
                  <a:lnTo>
                    <a:pt x="374" y="146"/>
                  </a:lnTo>
                  <a:lnTo>
                    <a:pt x="374" y="146"/>
                  </a:lnTo>
                  <a:lnTo>
                    <a:pt x="354" y="157"/>
                  </a:lnTo>
                  <a:lnTo>
                    <a:pt x="336" y="167"/>
                  </a:lnTo>
                  <a:lnTo>
                    <a:pt x="319" y="179"/>
                  </a:lnTo>
                  <a:lnTo>
                    <a:pt x="304" y="190"/>
                  </a:lnTo>
                  <a:lnTo>
                    <a:pt x="290" y="203"/>
                  </a:lnTo>
                  <a:lnTo>
                    <a:pt x="277" y="216"/>
                  </a:lnTo>
                  <a:lnTo>
                    <a:pt x="265" y="229"/>
                  </a:lnTo>
                  <a:lnTo>
                    <a:pt x="255" y="242"/>
                  </a:lnTo>
                  <a:lnTo>
                    <a:pt x="246" y="254"/>
                  </a:lnTo>
                  <a:lnTo>
                    <a:pt x="240" y="267"/>
                  </a:lnTo>
                  <a:lnTo>
                    <a:pt x="233" y="280"/>
                  </a:lnTo>
                  <a:lnTo>
                    <a:pt x="227" y="292"/>
                  </a:lnTo>
                  <a:lnTo>
                    <a:pt x="223" y="304"/>
                  </a:lnTo>
                  <a:lnTo>
                    <a:pt x="218" y="316"/>
                  </a:lnTo>
                  <a:lnTo>
                    <a:pt x="216" y="326"/>
                  </a:lnTo>
                  <a:lnTo>
                    <a:pt x="214" y="337"/>
                  </a:lnTo>
                  <a:lnTo>
                    <a:pt x="214" y="337"/>
                  </a:lnTo>
                  <a:lnTo>
                    <a:pt x="0" y="1627"/>
                  </a:lnTo>
                  <a:lnTo>
                    <a:pt x="2247" y="1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pPr>
              <a:endParaRPr lang="ja-JP" altLang="en-US" sz="1800">
                <a:solidFill>
                  <a:prstClr val="black"/>
                </a:solidFill>
                <a:latin typeface="Meiryo UI" panose="020B0604030504040204" pitchFamily="50" charset="-128"/>
                <a:ea typeface="Meiryo UI" panose="020B0604030504040204" pitchFamily="50" charset="-128"/>
              </a:endParaRPr>
            </a:p>
          </p:txBody>
        </p:sp>
      </p:grpSp>
      <p:grpSp>
        <p:nvGrpSpPr>
          <p:cNvPr id="178" name="グループ化 177">
            <a:extLst>
              <a:ext uri="{FF2B5EF4-FFF2-40B4-BE49-F238E27FC236}">
                <a16:creationId xmlns:a16="http://schemas.microsoft.com/office/drawing/2014/main" id="{ADC53D55-30E6-4A16-951C-B28532A3B792}"/>
              </a:ext>
            </a:extLst>
          </p:cNvPr>
          <p:cNvGrpSpPr/>
          <p:nvPr/>
        </p:nvGrpSpPr>
        <p:grpSpPr>
          <a:xfrm flipH="1">
            <a:off x="1784648" y="4188780"/>
            <a:ext cx="444025" cy="520981"/>
            <a:chOff x="6369183" y="3147989"/>
            <a:chExt cx="700532" cy="821944"/>
          </a:xfrm>
          <a:solidFill>
            <a:srgbClr val="4B4B4B"/>
          </a:solidFill>
        </p:grpSpPr>
        <p:sp>
          <p:nvSpPr>
            <p:cNvPr id="198" name="Freeform 144">
              <a:extLst>
                <a:ext uri="{FF2B5EF4-FFF2-40B4-BE49-F238E27FC236}">
                  <a16:creationId xmlns:a16="http://schemas.microsoft.com/office/drawing/2014/main" id="{3DEA7144-BD1A-4042-AE2D-8160241190AE}"/>
                </a:ext>
              </a:extLst>
            </p:cNvPr>
            <p:cNvSpPr>
              <a:spLocks noEditPoints="1"/>
            </p:cNvSpPr>
            <p:nvPr/>
          </p:nvSpPr>
          <p:spPr bwMode="auto">
            <a:xfrm>
              <a:off x="6369183" y="3275497"/>
              <a:ext cx="700532" cy="694436"/>
            </a:xfrm>
            <a:custGeom>
              <a:avLst/>
              <a:gdLst>
                <a:gd name="T0" fmla="*/ 5022 w 5516"/>
                <a:gd name="T1" fmla="*/ 1720 h 5468"/>
                <a:gd name="T2" fmla="*/ 4998 w 5516"/>
                <a:gd name="T3" fmla="*/ 1712 h 5468"/>
                <a:gd name="T4" fmla="*/ 4484 w 5516"/>
                <a:gd name="T5" fmla="*/ 1652 h 5468"/>
                <a:gd name="T6" fmla="*/ 4444 w 5516"/>
                <a:gd name="T7" fmla="*/ 1622 h 5468"/>
                <a:gd name="T8" fmla="*/ 3946 w 5516"/>
                <a:gd name="T9" fmla="*/ 608 h 5468"/>
                <a:gd name="T10" fmla="*/ 3900 w 5516"/>
                <a:gd name="T11" fmla="*/ 524 h 5468"/>
                <a:gd name="T12" fmla="*/ 3820 w 5516"/>
                <a:gd name="T13" fmla="*/ 438 h 5468"/>
                <a:gd name="T14" fmla="*/ 3720 w 5516"/>
                <a:gd name="T15" fmla="*/ 376 h 5468"/>
                <a:gd name="T16" fmla="*/ 2590 w 5516"/>
                <a:gd name="T17" fmla="*/ 34 h 5468"/>
                <a:gd name="T18" fmla="*/ 2306 w 5516"/>
                <a:gd name="T19" fmla="*/ 0 h 5468"/>
                <a:gd name="T20" fmla="*/ 2068 w 5516"/>
                <a:gd name="T21" fmla="*/ 34 h 5468"/>
                <a:gd name="T22" fmla="*/ 1872 w 5516"/>
                <a:gd name="T23" fmla="*/ 104 h 5468"/>
                <a:gd name="T24" fmla="*/ 1692 w 5516"/>
                <a:gd name="T25" fmla="*/ 214 h 5468"/>
                <a:gd name="T26" fmla="*/ 1590 w 5516"/>
                <a:gd name="T27" fmla="*/ 346 h 5468"/>
                <a:gd name="T28" fmla="*/ 212 w 5516"/>
                <a:gd name="T29" fmla="*/ 1404 h 5468"/>
                <a:gd name="T30" fmla="*/ 132 w 5516"/>
                <a:gd name="T31" fmla="*/ 1418 h 5468"/>
                <a:gd name="T32" fmla="*/ 52 w 5516"/>
                <a:gd name="T33" fmla="*/ 1474 h 5468"/>
                <a:gd name="T34" fmla="*/ 6 w 5516"/>
                <a:gd name="T35" fmla="*/ 1562 h 5468"/>
                <a:gd name="T36" fmla="*/ 4 w 5516"/>
                <a:gd name="T37" fmla="*/ 1644 h 5468"/>
                <a:gd name="T38" fmla="*/ 44 w 5516"/>
                <a:gd name="T39" fmla="*/ 1734 h 5468"/>
                <a:gd name="T40" fmla="*/ 120 w 5516"/>
                <a:gd name="T41" fmla="*/ 1796 h 5468"/>
                <a:gd name="T42" fmla="*/ 1382 w 5516"/>
                <a:gd name="T43" fmla="*/ 1880 h 5468"/>
                <a:gd name="T44" fmla="*/ 1494 w 5516"/>
                <a:gd name="T45" fmla="*/ 1866 h 5468"/>
                <a:gd name="T46" fmla="*/ 1616 w 5516"/>
                <a:gd name="T47" fmla="*/ 1802 h 5468"/>
                <a:gd name="T48" fmla="*/ 1700 w 5516"/>
                <a:gd name="T49" fmla="*/ 1694 h 5468"/>
                <a:gd name="T50" fmla="*/ 1952 w 5516"/>
                <a:gd name="T51" fmla="*/ 1784 h 5468"/>
                <a:gd name="T52" fmla="*/ 1476 w 5516"/>
                <a:gd name="T53" fmla="*/ 3506 h 5468"/>
                <a:gd name="T54" fmla="*/ 1414 w 5516"/>
                <a:gd name="T55" fmla="*/ 3724 h 5468"/>
                <a:gd name="T56" fmla="*/ 1194 w 5516"/>
                <a:gd name="T57" fmla="*/ 5242 h 5468"/>
                <a:gd name="T58" fmla="*/ 1224 w 5516"/>
                <a:gd name="T59" fmla="*/ 5350 h 5468"/>
                <a:gd name="T60" fmla="*/ 1298 w 5516"/>
                <a:gd name="T61" fmla="*/ 5430 h 5468"/>
                <a:gd name="T62" fmla="*/ 1384 w 5516"/>
                <a:gd name="T63" fmla="*/ 5464 h 5468"/>
                <a:gd name="T64" fmla="*/ 1496 w 5516"/>
                <a:gd name="T65" fmla="*/ 5458 h 5468"/>
                <a:gd name="T66" fmla="*/ 1590 w 5516"/>
                <a:gd name="T67" fmla="*/ 5400 h 5468"/>
                <a:gd name="T68" fmla="*/ 1648 w 5516"/>
                <a:gd name="T69" fmla="*/ 5304 h 5468"/>
                <a:gd name="T70" fmla="*/ 2816 w 5516"/>
                <a:gd name="T71" fmla="*/ 3696 h 5468"/>
                <a:gd name="T72" fmla="*/ 2852 w 5516"/>
                <a:gd name="T73" fmla="*/ 3794 h 5468"/>
                <a:gd name="T74" fmla="*/ 2922 w 5516"/>
                <a:gd name="T75" fmla="*/ 3900 h 5468"/>
                <a:gd name="T76" fmla="*/ 3016 w 5516"/>
                <a:gd name="T77" fmla="*/ 3986 h 5468"/>
                <a:gd name="T78" fmla="*/ 4370 w 5516"/>
                <a:gd name="T79" fmla="*/ 4706 h 5468"/>
                <a:gd name="T80" fmla="*/ 4480 w 5516"/>
                <a:gd name="T81" fmla="*/ 4726 h 5468"/>
                <a:gd name="T82" fmla="*/ 4584 w 5516"/>
                <a:gd name="T83" fmla="*/ 4690 h 5468"/>
                <a:gd name="T84" fmla="*/ 4662 w 5516"/>
                <a:gd name="T85" fmla="*/ 4608 h 5468"/>
                <a:gd name="T86" fmla="*/ 4690 w 5516"/>
                <a:gd name="T87" fmla="*/ 4520 h 5468"/>
                <a:gd name="T88" fmla="*/ 4676 w 5516"/>
                <a:gd name="T89" fmla="*/ 4410 h 5468"/>
                <a:gd name="T90" fmla="*/ 4612 w 5516"/>
                <a:gd name="T91" fmla="*/ 4320 h 5468"/>
                <a:gd name="T92" fmla="*/ 3528 w 5516"/>
                <a:gd name="T93" fmla="*/ 814 h 5468"/>
                <a:gd name="T94" fmla="*/ 3924 w 5516"/>
                <a:gd name="T95" fmla="*/ 1856 h 5468"/>
                <a:gd name="T96" fmla="*/ 3910 w 5516"/>
                <a:gd name="T97" fmla="*/ 1894 h 5468"/>
                <a:gd name="T98" fmla="*/ 3624 w 5516"/>
                <a:gd name="T99" fmla="*/ 2344 h 5468"/>
                <a:gd name="T100" fmla="*/ 3604 w 5516"/>
                <a:gd name="T101" fmla="*/ 2368 h 5468"/>
                <a:gd name="T102" fmla="*/ 4090 w 5516"/>
                <a:gd name="T103" fmla="*/ 3434 h 5468"/>
                <a:gd name="T104" fmla="*/ 4108 w 5516"/>
                <a:gd name="T105" fmla="*/ 3452 h 5468"/>
                <a:gd name="T106" fmla="*/ 5496 w 5516"/>
                <a:gd name="T107" fmla="*/ 2822 h 5468"/>
                <a:gd name="T108" fmla="*/ 5514 w 5516"/>
                <a:gd name="T109" fmla="*/ 2802 h 5468"/>
                <a:gd name="T110" fmla="*/ 5512 w 5516"/>
                <a:gd name="T111" fmla="*/ 2778 h 5468"/>
                <a:gd name="T112" fmla="*/ 4042 w 5516"/>
                <a:gd name="T113" fmla="*/ 1914 h 5468"/>
                <a:gd name="T114" fmla="*/ 4172 w 5516"/>
                <a:gd name="T115" fmla="*/ 1968 h 5468"/>
                <a:gd name="T116" fmla="*/ 4274 w 5516"/>
                <a:gd name="T117" fmla="*/ 1944 h 5468"/>
                <a:gd name="T118" fmla="*/ 4352 w 5516"/>
                <a:gd name="T119" fmla="*/ 1872 h 5468"/>
                <a:gd name="T120" fmla="*/ 4410 w 5516"/>
                <a:gd name="T121" fmla="*/ 1742 h 5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16" h="5468">
                  <a:moveTo>
                    <a:pt x="5512" y="2778"/>
                  </a:moveTo>
                  <a:lnTo>
                    <a:pt x="5028" y="1730"/>
                  </a:lnTo>
                  <a:lnTo>
                    <a:pt x="5028" y="1730"/>
                  </a:lnTo>
                  <a:lnTo>
                    <a:pt x="5026" y="1724"/>
                  </a:lnTo>
                  <a:lnTo>
                    <a:pt x="5022" y="1720"/>
                  </a:lnTo>
                  <a:lnTo>
                    <a:pt x="5016" y="1716"/>
                  </a:lnTo>
                  <a:lnTo>
                    <a:pt x="5010" y="1714"/>
                  </a:lnTo>
                  <a:lnTo>
                    <a:pt x="5010" y="1714"/>
                  </a:lnTo>
                  <a:lnTo>
                    <a:pt x="5004" y="1712"/>
                  </a:lnTo>
                  <a:lnTo>
                    <a:pt x="4998" y="1712"/>
                  </a:lnTo>
                  <a:lnTo>
                    <a:pt x="4992" y="1712"/>
                  </a:lnTo>
                  <a:lnTo>
                    <a:pt x="4986" y="1714"/>
                  </a:lnTo>
                  <a:lnTo>
                    <a:pt x="4596" y="1894"/>
                  </a:lnTo>
                  <a:lnTo>
                    <a:pt x="4484" y="1652"/>
                  </a:lnTo>
                  <a:lnTo>
                    <a:pt x="4484" y="1652"/>
                  </a:lnTo>
                  <a:lnTo>
                    <a:pt x="4478" y="1642"/>
                  </a:lnTo>
                  <a:lnTo>
                    <a:pt x="4472" y="1636"/>
                  </a:lnTo>
                  <a:lnTo>
                    <a:pt x="4464" y="1628"/>
                  </a:lnTo>
                  <a:lnTo>
                    <a:pt x="4454" y="1624"/>
                  </a:lnTo>
                  <a:lnTo>
                    <a:pt x="4444" y="1622"/>
                  </a:lnTo>
                  <a:lnTo>
                    <a:pt x="4434" y="1622"/>
                  </a:lnTo>
                  <a:lnTo>
                    <a:pt x="4424" y="1622"/>
                  </a:lnTo>
                  <a:lnTo>
                    <a:pt x="4414" y="1626"/>
                  </a:lnTo>
                  <a:lnTo>
                    <a:pt x="4356" y="1652"/>
                  </a:lnTo>
                  <a:lnTo>
                    <a:pt x="3946" y="608"/>
                  </a:lnTo>
                  <a:lnTo>
                    <a:pt x="3946" y="608"/>
                  </a:lnTo>
                  <a:lnTo>
                    <a:pt x="3936" y="586"/>
                  </a:lnTo>
                  <a:lnTo>
                    <a:pt x="3924" y="566"/>
                  </a:lnTo>
                  <a:lnTo>
                    <a:pt x="3914" y="544"/>
                  </a:lnTo>
                  <a:lnTo>
                    <a:pt x="3900" y="524"/>
                  </a:lnTo>
                  <a:lnTo>
                    <a:pt x="3886" y="506"/>
                  </a:lnTo>
                  <a:lnTo>
                    <a:pt x="3872" y="488"/>
                  </a:lnTo>
                  <a:lnTo>
                    <a:pt x="3856" y="470"/>
                  </a:lnTo>
                  <a:lnTo>
                    <a:pt x="3838" y="454"/>
                  </a:lnTo>
                  <a:lnTo>
                    <a:pt x="3820" y="438"/>
                  </a:lnTo>
                  <a:lnTo>
                    <a:pt x="3802" y="424"/>
                  </a:lnTo>
                  <a:lnTo>
                    <a:pt x="3782" y="410"/>
                  </a:lnTo>
                  <a:lnTo>
                    <a:pt x="3762" y="398"/>
                  </a:lnTo>
                  <a:lnTo>
                    <a:pt x="3742" y="386"/>
                  </a:lnTo>
                  <a:lnTo>
                    <a:pt x="3720" y="376"/>
                  </a:lnTo>
                  <a:lnTo>
                    <a:pt x="3698" y="368"/>
                  </a:lnTo>
                  <a:lnTo>
                    <a:pt x="3674" y="360"/>
                  </a:lnTo>
                  <a:lnTo>
                    <a:pt x="3674" y="360"/>
                  </a:lnTo>
                  <a:lnTo>
                    <a:pt x="2590" y="34"/>
                  </a:lnTo>
                  <a:lnTo>
                    <a:pt x="2590" y="34"/>
                  </a:lnTo>
                  <a:lnTo>
                    <a:pt x="2540" y="22"/>
                  </a:lnTo>
                  <a:lnTo>
                    <a:pt x="2486" y="12"/>
                  </a:lnTo>
                  <a:lnTo>
                    <a:pt x="2430" y="4"/>
                  </a:lnTo>
                  <a:lnTo>
                    <a:pt x="2370" y="0"/>
                  </a:lnTo>
                  <a:lnTo>
                    <a:pt x="2306" y="0"/>
                  </a:lnTo>
                  <a:lnTo>
                    <a:pt x="2242" y="4"/>
                  </a:lnTo>
                  <a:lnTo>
                    <a:pt x="2174" y="12"/>
                  </a:lnTo>
                  <a:lnTo>
                    <a:pt x="2106" y="24"/>
                  </a:lnTo>
                  <a:lnTo>
                    <a:pt x="2106" y="24"/>
                  </a:lnTo>
                  <a:lnTo>
                    <a:pt x="2068" y="34"/>
                  </a:lnTo>
                  <a:lnTo>
                    <a:pt x="2030" y="44"/>
                  </a:lnTo>
                  <a:lnTo>
                    <a:pt x="1992" y="56"/>
                  </a:lnTo>
                  <a:lnTo>
                    <a:pt x="1952" y="70"/>
                  </a:lnTo>
                  <a:lnTo>
                    <a:pt x="1912" y="86"/>
                  </a:lnTo>
                  <a:lnTo>
                    <a:pt x="1872" y="104"/>
                  </a:lnTo>
                  <a:lnTo>
                    <a:pt x="1832" y="122"/>
                  </a:lnTo>
                  <a:lnTo>
                    <a:pt x="1794" y="144"/>
                  </a:lnTo>
                  <a:lnTo>
                    <a:pt x="1758" y="166"/>
                  </a:lnTo>
                  <a:lnTo>
                    <a:pt x="1724" y="190"/>
                  </a:lnTo>
                  <a:lnTo>
                    <a:pt x="1692" y="214"/>
                  </a:lnTo>
                  <a:lnTo>
                    <a:pt x="1662" y="242"/>
                  </a:lnTo>
                  <a:lnTo>
                    <a:pt x="1636" y="270"/>
                  </a:lnTo>
                  <a:lnTo>
                    <a:pt x="1614" y="300"/>
                  </a:lnTo>
                  <a:lnTo>
                    <a:pt x="1598" y="330"/>
                  </a:lnTo>
                  <a:lnTo>
                    <a:pt x="1590" y="346"/>
                  </a:lnTo>
                  <a:lnTo>
                    <a:pt x="1584" y="364"/>
                  </a:lnTo>
                  <a:lnTo>
                    <a:pt x="1584" y="364"/>
                  </a:lnTo>
                  <a:lnTo>
                    <a:pt x="1458" y="796"/>
                  </a:lnTo>
                  <a:lnTo>
                    <a:pt x="1278" y="1416"/>
                  </a:lnTo>
                  <a:lnTo>
                    <a:pt x="212" y="1404"/>
                  </a:lnTo>
                  <a:lnTo>
                    <a:pt x="212" y="1404"/>
                  </a:lnTo>
                  <a:lnTo>
                    <a:pt x="192" y="1404"/>
                  </a:lnTo>
                  <a:lnTo>
                    <a:pt x="172" y="1408"/>
                  </a:lnTo>
                  <a:lnTo>
                    <a:pt x="152" y="1412"/>
                  </a:lnTo>
                  <a:lnTo>
                    <a:pt x="132" y="1418"/>
                  </a:lnTo>
                  <a:lnTo>
                    <a:pt x="114" y="1426"/>
                  </a:lnTo>
                  <a:lnTo>
                    <a:pt x="98" y="1436"/>
                  </a:lnTo>
                  <a:lnTo>
                    <a:pt x="82" y="1446"/>
                  </a:lnTo>
                  <a:lnTo>
                    <a:pt x="66" y="1460"/>
                  </a:lnTo>
                  <a:lnTo>
                    <a:pt x="52" y="1474"/>
                  </a:lnTo>
                  <a:lnTo>
                    <a:pt x="40" y="1490"/>
                  </a:lnTo>
                  <a:lnTo>
                    <a:pt x="30" y="1506"/>
                  </a:lnTo>
                  <a:lnTo>
                    <a:pt x="20" y="1524"/>
                  </a:lnTo>
                  <a:lnTo>
                    <a:pt x="12" y="1542"/>
                  </a:lnTo>
                  <a:lnTo>
                    <a:pt x="6" y="1562"/>
                  </a:lnTo>
                  <a:lnTo>
                    <a:pt x="2" y="1582"/>
                  </a:lnTo>
                  <a:lnTo>
                    <a:pt x="0" y="1602"/>
                  </a:lnTo>
                  <a:lnTo>
                    <a:pt x="0" y="1602"/>
                  </a:lnTo>
                  <a:lnTo>
                    <a:pt x="2" y="1624"/>
                  </a:lnTo>
                  <a:lnTo>
                    <a:pt x="4" y="1644"/>
                  </a:lnTo>
                  <a:lnTo>
                    <a:pt x="8" y="1664"/>
                  </a:lnTo>
                  <a:lnTo>
                    <a:pt x="14" y="1684"/>
                  </a:lnTo>
                  <a:lnTo>
                    <a:pt x="22" y="1702"/>
                  </a:lnTo>
                  <a:lnTo>
                    <a:pt x="32" y="1718"/>
                  </a:lnTo>
                  <a:lnTo>
                    <a:pt x="44" y="1734"/>
                  </a:lnTo>
                  <a:lnTo>
                    <a:pt x="56" y="1750"/>
                  </a:lnTo>
                  <a:lnTo>
                    <a:pt x="70" y="1764"/>
                  </a:lnTo>
                  <a:lnTo>
                    <a:pt x="86" y="1776"/>
                  </a:lnTo>
                  <a:lnTo>
                    <a:pt x="102" y="1786"/>
                  </a:lnTo>
                  <a:lnTo>
                    <a:pt x="120" y="1796"/>
                  </a:lnTo>
                  <a:lnTo>
                    <a:pt x="138" y="1804"/>
                  </a:lnTo>
                  <a:lnTo>
                    <a:pt x="158" y="1810"/>
                  </a:lnTo>
                  <a:lnTo>
                    <a:pt x="178" y="1814"/>
                  </a:lnTo>
                  <a:lnTo>
                    <a:pt x="200" y="1814"/>
                  </a:lnTo>
                  <a:lnTo>
                    <a:pt x="1382" y="1880"/>
                  </a:lnTo>
                  <a:lnTo>
                    <a:pt x="1382" y="1880"/>
                  </a:lnTo>
                  <a:lnTo>
                    <a:pt x="1412" y="1880"/>
                  </a:lnTo>
                  <a:lnTo>
                    <a:pt x="1440" y="1878"/>
                  </a:lnTo>
                  <a:lnTo>
                    <a:pt x="1468" y="1874"/>
                  </a:lnTo>
                  <a:lnTo>
                    <a:pt x="1494" y="1866"/>
                  </a:lnTo>
                  <a:lnTo>
                    <a:pt x="1522" y="1858"/>
                  </a:lnTo>
                  <a:lnTo>
                    <a:pt x="1546" y="1846"/>
                  </a:lnTo>
                  <a:lnTo>
                    <a:pt x="1570" y="1834"/>
                  </a:lnTo>
                  <a:lnTo>
                    <a:pt x="1594" y="1818"/>
                  </a:lnTo>
                  <a:lnTo>
                    <a:pt x="1616" y="1802"/>
                  </a:lnTo>
                  <a:lnTo>
                    <a:pt x="1636" y="1784"/>
                  </a:lnTo>
                  <a:lnTo>
                    <a:pt x="1654" y="1764"/>
                  </a:lnTo>
                  <a:lnTo>
                    <a:pt x="1672" y="1742"/>
                  </a:lnTo>
                  <a:lnTo>
                    <a:pt x="1688" y="1718"/>
                  </a:lnTo>
                  <a:lnTo>
                    <a:pt x="1700" y="1694"/>
                  </a:lnTo>
                  <a:lnTo>
                    <a:pt x="1712" y="1668"/>
                  </a:lnTo>
                  <a:lnTo>
                    <a:pt x="1722" y="1640"/>
                  </a:lnTo>
                  <a:lnTo>
                    <a:pt x="1826" y="1282"/>
                  </a:lnTo>
                  <a:lnTo>
                    <a:pt x="1826" y="1282"/>
                  </a:lnTo>
                  <a:lnTo>
                    <a:pt x="1952" y="1784"/>
                  </a:lnTo>
                  <a:lnTo>
                    <a:pt x="2080" y="2298"/>
                  </a:lnTo>
                  <a:lnTo>
                    <a:pt x="1514" y="3424"/>
                  </a:lnTo>
                  <a:lnTo>
                    <a:pt x="1514" y="3424"/>
                  </a:lnTo>
                  <a:lnTo>
                    <a:pt x="1494" y="3464"/>
                  </a:lnTo>
                  <a:lnTo>
                    <a:pt x="1476" y="3506"/>
                  </a:lnTo>
                  <a:lnTo>
                    <a:pt x="1460" y="3548"/>
                  </a:lnTo>
                  <a:lnTo>
                    <a:pt x="1446" y="3592"/>
                  </a:lnTo>
                  <a:lnTo>
                    <a:pt x="1434" y="3636"/>
                  </a:lnTo>
                  <a:lnTo>
                    <a:pt x="1422" y="3680"/>
                  </a:lnTo>
                  <a:lnTo>
                    <a:pt x="1414" y="3724"/>
                  </a:lnTo>
                  <a:lnTo>
                    <a:pt x="1406" y="3768"/>
                  </a:lnTo>
                  <a:lnTo>
                    <a:pt x="1198" y="5196"/>
                  </a:lnTo>
                  <a:lnTo>
                    <a:pt x="1198" y="5196"/>
                  </a:lnTo>
                  <a:lnTo>
                    <a:pt x="1194" y="5220"/>
                  </a:lnTo>
                  <a:lnTo>
                    <a:pt x="1194" y="5242"/>
                  </a:lnTo>
                  <a:lnTo>
                    <a:pt x="1196" y="5264"/>
                  </a:lnTo>
                  <a:lnTo>
                    <a:pt x="1200" y="5288"/>
                  </a:lnTo>
                  <a:lnTo>
                    <a:pt x="1206" y="5308"/>
                  </a:lnTo>
                  <a:lnTo>
                    <a:pt x="1214" y="5330"/>
                  </a:lnTo>
                  <a:lnTo>
                    <a:pt x="1224" y="5350"/>
                  </a:lnTo>
                  <a:lnTo>
                    <a:pt x="1234" y="5368"/>
                  </a:lnTo>
                  <a:lnTo>
                    <a:pt x="1248" y="5386"/>
                  </a:lnTo>
                  <a:lnTo>
                    <a:pt x="1264" y="5402"/>
                  </a:lnTo>
                  <a:lnTo>
                    <a:pt x="1280" y="5418"/>
                  </a:lnTo>
                  <a:lnTo>
                    <a:pt x="1298" y="5430"/>
                  </a:lnTo>
                  <a:lnTo>
                    <a:pt x="1318" y="5442"/>
                  </a:lnTo>
                  <a:lnTo>
                    <a:pt x="1338" y="5452"/>
                  </a:lnTo>
                  <a:lnTo>
                    <a:pt x="1360" y="5460"/>
                  </a:lnTo>
                  <a:lnTo>
                    <a:pt x="1384" y="5464"/>
                  </a:lnTo>
                  <a:lnTo>
                    <a:pt x="1384" y="5464"/>
                  </a:lnTo>
                  <a:lnTo>
                    <a:pt x="1406" y="5468"/>
                  </a:lnTo>
                  <a:lnTo>
                    <a:pt x="1430" y="5468"/>
                  </a:lnTo>
                  <a:lnTo>
                    <a:pt x="1452" y="5468"/>
                  </a:lnTo>
                  <a:lnTo>
                    <a:pt x="1476" y="5464"/>
                  </a:lnTo>
                  <a:lnTo>
                    <a:pt x="1496" y="5458"/>
                  </a:lnTo>
                  <a:lnTo>
                    <a:pt x="1518" y="5450"/>
                  </a:lnTo>
                  <a:lnTo>
                    <a:pt x="1538" y="5440"/>
                  </a:lnTo>
                  <a:lnTo>
                    <a:pt x="1556" y="5428"/>
                  </a:lnTo>
                  <a:lnTo>
                    <a:pt x="1574" y="5414"/>
                  </a:lnTo>
                  <a:lnTo>
                    <a:pt x="1590" y="5400"/>
                  </a:lnTo>
                  <a:lnTo>
                    <a:pt x="1606" y="5384"/>
                  </a:lnTo>
                  <a:lnTo>
                    <a:pt x="1618" y="5366"/>
                  </a:lnTo>
                  <a:lnTo>
                    <a:pt x="1630" y="5346"/>
                  </a:lnTo>
                  <a:lnTo>
                    <a:pt x="1640" y="5324"/>
                  </a:lnTo>
                  <a:lnTo>
                    <a:pt x="1648" y="5304"/>
                  </a:lnTo>
                  <a:lnTo>
                    <a:pt x="1652" y="5280"/>
                  </a:lnTo>
                  <a:lnTo>
                    <a:pt x="1962" y="3784"/>
                  </a:lnTo>
                  <a:lnTo>
                    <a:pt x="2562" y="2634"/>
                  </a:lnTo>
                  <a:lnTo>
                    <a:pt x="2562" y="2634"/>
                  </a:lnTo>
                  <a:lnTo>
                    <a:pt x="2816" y="3696"/>
                  </a:lnTo>
                  <a:lnTo>
                    <a:pt x="2816" y="3696"/>
                  </a:lnTo>
                  <a:lnTo>
                    <a:pt x="2824" y="3722"/>
                  </a:lnTo>
                  <a:lnTo>
                    <a:pt x="2832" y="3746"/>
                  </a:lnTo>
                  <a:lnTo>
                    <a:pt x="2840" y="3770"/>
                  </a:lnTo>
                  <a:lnTo>
                    <a:pt x="2852" y="3794"/>
                  </a:lnTo>
                  <a:lnTo>
                    <a:pt x="2862" y="3816"/>
                  </a:lnTo>
                  <a:lnTo>
                    <a:pt x="2876" y="3838"/>
                  </a:lnTo>
                  <a:lnTo>
                    <a:pt x="2890" y="3860"/>
                  </a:lnTo>
                  <a:lnTo>
                    <a:pt x="2904" y="3880"/>
                  </a:lnTo>
                  <a:lnTo>
                    <a:pt x="2922" y="3900"/>
                  </a:lnTo>
                  <a:lnTo>
                    <a:pt x="2938" y="3920"/>
                  </a:lnTo>
                  <a:lnTo>
                    <a:pt x="2956" y="3938"/>
                  </a:lnTo>
                  <a:lnTo>
                    <a:pt x="2976" y="3954"/>
                  </a:lnTo>
                  <a:lnTo>
                    <a:pt x="2996" y="3970"/>
                  </a:lnTo>
                  <a:lnTo>
                    <a:pt x="3016" y="3986"/>
                  </a:lnTo>
                  <a:lnTo>
                    <a:pt x="3038" y="4000"/>
                  </a:lnTo>
                  <a:lnTo>
                    <a:pt x="3062" y="4012"/>
                  </a:lnTo>
                  <a:lnTo>
                    <a:pt x="4348" y="4696"/>
                  </a:lnTo>
                  <a:lnTo>
                    <a:pt x="4348" y="4696"/>
                  </a:lnTo>
                  <a:lnTo>
                    <a:pt x="4370" y="4706"/>
                  </a:lnTo>
                  <a:lnTo>
                    <a:pt x="4392" y="4716"/>
                  </a:lnTo>
                  <a:lnTo>
                    <a:pt x="4414" y="4720"/>
                  </a:lnTo>
                  <a:lnTo>
                    <a:pt x="4436" y="4724"/>
                  </a:lnTo>
                  <a:lnTo>
                    <a:pt x="4458" y="4726"/>
                  </a:lnTo>
                  <a:lnTo>
                    <a:pt x="4480" y="4726"/>
                  </a:lnTo>
                  <a:lnTo>
                    <a:pt x="4502" y="4722"/>
                  </a:lnTo>
                  <a:lnTo>
                    <a:pt x="4524" y="4718"/>
                  </a:lnTo>
                  <a:lnTo>
                    <a:pt x="4544" y="4710"/>
                  </a:lnTo>
                  <a:lnTo>
                    <a:pt x="4566" y="4702"/>
                  </a:lnTo>
                  <a:lnTo>
                    <a:pt x="4584" y="4690"/>
                  </a:lnTo>
                  <a:lnTo>
                    <a:pt x="4602" y="4678"/>
                  </a:lnTo>
                  <a:lnTo>
                    <a:pt x="4620" y="4662"/>
                  </a:lnTo>
                  <a:lnTo>
                    <a:pt x="4636" y="4646"/>
                  </a:lnTo>
                  <a:lnTo>
                    <a:pt x="4650" y="4628"/>
                  </a:lnTo>
                  <a:lnTo>
                    <a:pt x="4662" y="4608"/>
                  </a:lnTo>
                  <a:lnTo>
                    <a:pt x="4662" y="4608"/>
                  </a:lnTo>
                  <a:lnTo>
                    <a:pt x="4674" y="4586"/>
                  </a:lnTo>
                  <a:lnTo>
                    <a:pt x="4682" y="4564"/>
                  </a:lnTo>
                  <a:lnTo>
                    <a:pt x="4688" y="4542"/>
                  </a:lnTo>
                  <a:lnTo>
                    <a:pt x="4690" y="4520"/>
                  </a:lnTo>
                  <a:lnTo>
                    <a:pt x="4692" y="4498"/>
                  </a:lnTo>
                  <a:lnTo>
                    <a:pt x="4692" y="4476"/>
                  </a:lnTo>
                  <a:lnTo>
                    <a:pt x="4688" y="4454"/>
                  </a:lnTo>
                  <a:lnTo>
                    <a:pt x="4684" y="4432"/>
                  </a:lnTo>
                  <a:lnTo>
                    <a:pt x="4676" y="4410"/>
                  </a:lnTo>
                  <a:lnTo>
                    <a:pt x="4668" y="4390"/>
                  </a:lnTo>
                  <a:lnTo>
                    <a:pt x="4656" y="4372"/>
                  </a:lnTo>
                  <a:lnTo>
                    <a:pt x="4644" y="4352"/>
                  </a:lnTo>
                  <a:lnTo>
                    <a:pt x="4630" y="4336"/>
                  </a:lnTo>
                  <a:lnTo>
                    <a:pt x="4612" y="4320"/>
                  </a:lnTo>
                  <a:lnTo>
                    <a:pt x="4594" y="4306"/>
                  </a:lnTo>
                  <a:lnTo>
                    <a:pt x="4574" y="4294"/>
                  </a:lnTo>
                  <a:lnTo>
                    <a:pt x="3330" y="3562"/>
                  </a:lnTo>
                  <a:lnTo>
                    <a:pt x="2750" y="620"/>
                  </a:lnTo>
                  <a:lnTo>
                    <a:pt x="3528" y="814"/>
                  </a:lnTo>
                  <a:lnTo>
                    <a:pt x="3982" y="1826"/>
                  </a:lnTo>
                  <a:lnTo>
                    <a:pt x="3940" y="1844"/>
                  </a:lnTo>
                  <a:lnTo>
                    <a:pt x="3940" y="1844"/>
                  </a:lnTo>
                  <a:lnTo>
                    <a:pt x="3932" y="1850"/>
                  </a:lnTo>
                  <a:lnTo>
                    <a:pt x="3924" y="1856"/>
                  </a:lnTo>
                  <a:lnTo>
                    <a:pt x="3918" y="1866"/>
                  </a:lnTo>
                  <a:lnTo>
                    <a:pt x="3914" y="1874"/>
                  </a:lnTo>
                  <a:lnTo>
                    <a:pt x="3914" y="1874"/>
                  </a:lnTo>
                  <a:lnTo>
                    <a:pt x="3910" y="1884"/>
                  </a:lnTo>
                  <a:lnTo>
                    <a:pt x="3910" y="1894"/>
                  </a:lnTo>
                  <a:lnTo>
                    <a:pt x="3912" y="1904"/>
                  </a:lnTo>
                  <a:lnTo>
                    <a:pt x="3914" y="1914"/>
                  </a:lnTo>
                  <a:lnTo>
                    <a:pt x="4026" y="2156"/>
                  </a:lnTo>
                  <a:lnTo>
                    <a:pt x="3624" y="2344"/>
                  </a:lnTo>
                  <a:lnTo>
                    <a:pt x="3624" y="2344"/>
                  </a:lnTo>
                  <a:lnTo>
                    <a:pt x="3618" y="2346"/>
                  </a:lnTo>
                  <a:lnTo>
                    <a:pt x="3612" y="2352"/>
                  </a:lnTo>
                  <a:lnTo>
                    <a:pt x="3608" y="2356"/>
                  </a:lnTo>
                  <a:lnTo>
                    <a:pt x="3606" y="2362"/>
                  </a:lnTo>
                  <a:lnTo>
                    <a:pt x="3604" y="2368"/>
                  </a:lnTo>
                  <a:lnTo>
                    <a:pt x="3604" y="2374"/>
                  </a:lnTo>
                  <a:lnTo>
                    <a:pt x="3604" y="2380"/>
                  </a:lnTo>
                  <a:lnTo>
                    <a:pt x="3606" y="2388"/>
                  </a:lnTo>
                  <a:lnTo>
                    <a:pt x="4090" y="3434"/>
                  </a:lnTo>
                  <a:lnTo>
                    <a:pt x="4090" y="3434"/>
                  </a:lnTo>
                  <a:lnTo>
                    <a:pt x="4094" y="3440"/>
                  </a:lnTo>
                  <a:lnTo>
                    <a:pt x="4098" y="3444"/>
                  </a:lnTo>
                  <a:lnTo>
                    <a:pt x="4102" y="3448"/>
                  </a:lnTo>
                  <a:lnTo>
                    <a:pt x="4108" y="3452"/>
                  </a:lnTo>
                  <a:lnTo>
                    <a:pt x="4108" y="3452"/>
                  </a:lnTo>
                  <a:lnTo>
                    <a:pt x="4120" y="3454"/>
                  </a:lnTo>
                  <a:lnTo>
                    <a:pt x="4120" y="3454"/>
                  </a:lnTo>
                  <a:lnTo>
                    <a:pt x="4128" y="3452"/>
                  </a:lnTo>
                  <a:lnTo>
                    <a:pt x="4134" y="3450"/>
                  </a:lnTo>
                  <a:lnTo>
                    <a:pt x="5496" y="2822"/>
                  </a:lnTo>
                  <a:lnTo>
                    <a:pt x="5496" y="2822"/>
                  </a:lnTo>
                  <a:lnTo>
                    <a:pt x="5502" y="2818"/>
                  </a:lnTo>
                  <a:lnTo>
                    <a:pt x="5506" y="2814"/>
                  </a:lnTo>
                  <a:lnTo>
                    <a:pt x="5510" y="2808"/>
                  </a:lnTo>
                  <a:lnTo>
                    <a:pt x="5514" y="2802"/>
                  </a:lnTo>
                  <a:lnTo>
                    <a:pt x="5514" y="2802"/>
                  </a:lnTo>
                  <a:lnTo>
                    <a:pt x="5514" y="2796"/>
                  </a:lnTo>
                  <a:lnTo>
                    <a:pt x="5516" y="2790"/>
                  </a:lnTo>
                  <a:lnTo>
                    <a:pt x="5514" y="2784"/>
                  </a:lnTo>
                  <a:lnTo>
                    <a:pt x="5512" y="2778"/>
                  </a:lnTo>
                  <a:lnTo>
                    <a:pt x="5512" y="2778"/>
                  </a:lnTo>
                  <a:close/>
                  <a:moveTo>
                    <a:pt x="4122" y="2114"/>
                  </a:moveTo>
                  <a:lnTo>
                    <a:pt x="4032" y="1918"/>
                  </a:lnTo>
                  <a:lnTo>
                    <a:pt x="4042" y="1914"/>
                  </a:lnTo>
                  <a:lnTo>
                    <a:pt x="4042" y="1914"/>
                  </a:lnTo>
                  <a:lnTo>
                    <a:pt x="4064" y="1932"/>
                  </a:lnTo>
                  <a:lnTo>
                    <a:pt x="4088" y="1946"/>
                  </a:lnTo>
                  <a:lnTo>
                    <a:pt x="4116" y="1956"/>
                  </a:lnTo>
                  <a:lnTo>
                    <a:pt x="4144" y="1964"/>
                  </a:lnTo>
                  <a:lnTo>
                    <a:pt x="4172" y="1968"/>
                  </a:lnTo>
                  <a:lnTo>
                    <a:pt x="4202" y="1966"/>
                  </a:lnTo>
                  <a:lnTo>
                    <a:pt x="4230" y="1960"/>
                  </a:lnTo>
                  <a:lnTo>
                    <a:pt x="4260" y="1952"/>
                  </a:lnTo>
                  <a:lnTo>
                    <a:pt x="4260" y="1952"/>
                  </a:lnTo>
                  <a:lnTo>
                    <a:pt x="4274" y="1944"/>
                  </a:lnTo>
                  <a:lnTo>
                    <a:pt x="4288" y="1936"/>
                  </a:lnTo>
                  <a:lnTo>
                    <a:pt x="4300" y="1928"/>
                  </a:lnTo>
                  <a:lnTo>
                    <a:pt x="4314" y="1918"/>
                  </a:lnTo>
                  <a:lnTo>
                    <a:pt x="4334" y="1896"/>
                  </a:lnTo>
                  <a:lnTo>
                    <a:pt x="4352" y="1872"/>
                  </a:lnTo>
                  <a:lnTo>
                    <a:pt x="4368" y="1844"/>
                  </a:lnTo>
                  <a:lnTo>
                    <a:pt x="4378" y="1816"/>
                  </a:lnTo>
                  <a:lnTo>
                    <a:pt x="4382" y="1786"/>
                  </a:lnTo>
                  <a:lnTo>
                    <a:pt x="4384" y="1756"/>
                  </a:lnTo>
                  <a:lnTo>
                    <a:pt x="4410" y="1742"/>
                  </a:lnTo>
                  <a:lnTo>
                    <a:pt x="4500" y="1938"/>
                  </a:lnTo>
                  <a:lnTo>
                    <a:pt x="4122" y="2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9" name="Freeform 145">
              <a:extLst>
                <a:ext uri="{FF2B5EF4-FFF2-40B4-BE49-F238E27FC236}">
                  <a16:creationId xmlns:a16="http://schemas.microsoft.com/office/drawing/2014/main" id="{65AB5DD2-2B61-4A39-88EB-D2804160D6E9}"/>
                </a:ext>
              </a:extLst>
            </p:cNvPr>
            <p:cNvSpPr>
              <a:spLocks/>
            </p:cNvSpPr>
            <p:nvPr/>
          </p:nvSpPr>
          <p:spPr bwMode="auto">
            <a:xfrm>
              <a:off x="6547237" y="3147989"/>
              <a:ext cx="118110" cy="118364"/>
            </a:xfrm>
            <a:custGeom>
              <a:avLst/>
              <a:gdLst>
                <a:gd name="T0" fmla="*/ 466 w 930"/>
                <a:gd name="T1" fmla="*/ 932 h 932"/>
                <a:gd name="T2" fmla="*/ 512 w 930"/>
                <a:gd name="T3" fmla="*/ 928 h 932"/>
                <a:gd name="T4" fmla="*/ 604 w 930"/>
                <a:gd name="T5" fmla="*/ 910 h 932"/>
                <a:gd name="T6" fmla="*/ 686 w 930"/>
                <a:gd name="T7" fmla="*/ 876 h 932"/>
                <a:gd name="T8" fmla="*/ 762 w 930"/>
                <a:gd name="T9" fmla="*/ 824 h 932"/>
                <a:gd name="T10" fmla="*/ 824 w 930"/>
                <a:gd name="T11" fmla="*/ 762 h 932"/>
                <a:gd name="T12" fmla="*/ 874 w 930"/>
                <a:gd name="T13" fmla="*/ 688 h 932"/>
                <a:gd name="T14" fmla="*/ 910 w 930"/>
                <a:gd name="T15" fmla="*/ 604 h 932"/>
                <a:gd name="T16" fmla="*/ 928 w 930"/>
                <a:gd name="T17" fmla="*/ 514 h 932"/>
                <a:gd name="T18" fmla="*/ 930 w 930"/>
                <a:gd name="T19" fmla="*/ 466 h 932"/>
                <a:gd name="T20" fmla="*/ 930 w 930"/>
                <a:gd name="T21" fmla="*/ 442 h 932"/>
                <a:gd name="T22" fmla="*/ 922 w 930"/>
                <a:gd name="T23" fmla="*/ 372 h 932"/>
                <a:gd name="T24" fmla="*/ 894 w 930"/>
                <a:gd name="T25" fmla="*/ 284 h 932"/>
                <a:gd name="T26" fmla="*/ 852 w 930"/>
                <a:gd name="T27" fmla="*/ 206 h 932"/>
                <a:gd name="T28" fmla="*/ 794 w 930"/>
                <a:gd name="T29" fmla="*/ 136 h 932"/>
                <a:gd name="T30" fmla="*/ 726 w 930"/>
                <a:gd name="T31" fmla="*/ 80 h 932"/>
                <a:gd name="T32" fmla="*/ 646 w 930"/>
                <a:gd name="T33" fmla="*/ 38 h 932"/>
                <a:gd name="T34" fmla="*/ 558 w 930"/>
                <a:gd name="T35" fmla="*/ 10 h 932"/>
                <a:gd name="T36" fmla="*/ 490 w 930"/>
                <a:gd name="T37" fmla="*/ 2 h 932"/>
                <a:gd name="T38" fmla="*/ 466 w 930"/>
                <a:gd name="T39" fmla="*/ 0 h 932"/>
                <a:gd name="T40" fmla="*/ 418 w 930"/>
                <a:gd name="T41" fmla="*/ 2 h 932"/>
                <a:gd name="T42" fmla="*/ 328 w 930"/>
                <a:gd name="T43" fmla="*/ 22 h 932"/>
                <a:gd name="T44" fmla="*/ 244 w 930"/>
                <a:gd name="T45" fmla="*/ 56 h 932"/>
                <a:gd name="T46" fmla="*/ 170 w 930"/>
                <a:gd name="T47" fmla="*/ 106 h 932"/>
                <a:gd name="T48" fmla="*/ 106 w 930"/>
                <a:gd name="T49" fmla="*/ 170 h 932"/>
                <a:gd name="T50" fmla="*/ 56 w 930"/>
                <a:gd name="T51" fmla="*/ 244 h 932"/>
                <a:gd name="T52" fmla="*/ 20 w 930"/>
                <a:gd name="T53" fmla="*/ 328 h 932"/>
                <a:gd name="T54" fmla="*/ 2 w 930"/>
                <a:gd name="T55" fmla="*/ 418 h 932"/>
                <a:gd name="T56" fmla="*/ 0 w 930"/>
                <a:gd name="T57" fmla="*/ 466 h 932"/>
                <a:gd name="T58" fmla="*/ 0 w 930"/>
                <a:gd name="T59" fmla="*/ 490 h 932"/>
                <a:gd name="T60" fmla="*/ 10 w 930"/>
                <a:gd name="T61" fmla="*/ 560 h 932"/>
                <a:gd name="T62" fmla="*/ 36 w 930"/>
                <a:gd name="T63" fmla="*/ 646 h 932"/>
                <a:gd name="T64" fmla="*/ 80 w 930"/>
                <a:gd name="T65" fmla="*/ 726 h 932"/>
                <a:gd name="T66" fmla="*/ 136 w 930"/>
                <a:gd name="T67" fmla="*/ 794 h 932"/>
                <a:gd name="T68" fmla="*/ 206 w 930"/>
                <a:gd name="T69" fmla="*/ 852 h 932"/>
                <a:gd name="T70" fmla="*/ 284 w 930"/>
                <a:gd name="T71" fmla="*/ 894 h 932"/>
                <a:gd name="T72" fmla="*/ 372 w 930"/>
                <a:gd name="T73" fmla="*/ 922 h 932"/>
                <a:gd name="T74" fmla="*/ 442 w 930"/>
                <a:gd name="T75" fmla="*/ 930 h 932"/>
                <a:gd name="T76" fmla="*/ 466 w 930"/>
                <a:gd name="T77"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932">
                  <a:moveTo>
                    <a:pt x="466" y="932"/>
                  </a:moveTo>
                  <a:lnTo>
                    <a:pt x="466" y="932"/>
                  </a:lnTo>
                  <a:lnTo>
                    <a:pt x="490" y="930"/>
                  </a:lnTo>
                  <a:lnTo>
                    <a:pt x="512" y="928"/>
                  </a:lnTo>
                  <a:lnTo>
                    <a:pt x="558" y="922"/>
                  </a:lnTo>
                  <a:lnTo>
                    <a:pt x="604" y="910"/>
                  </a:lnTo>
                  <a:lnTo>
                    <a:pt x="646" y="894"/>
                  </a:lnTo>
                  <a:lnTo>
                    <a:pt x="686" y="876"/>
                  </a:lnTo>
                  <a:lnTo>
                    <a:pt x="726" y="852"/>
                  </a:lnTo>
                  <a:lnTo>
                    <a:pt x="762" y="824"/>
                  </a:lnTo>
                  <a:lnTo>
                    <a:pt x="794" y="794"/>
                  </a:lnTo>
                  <a:lnTo>
                    <a:pt x="824" y="762"/>
                  </a:lnTo>
                  <a:lnTo>
                    <a:pt x="852" y="726"/>
                  </a:lnTo>
                  <a:lnTo>
                    <a:pt x="874" y="688"/>
                  </a:lnTo>
                  <a:lnTo>
                    <a:pt x="894" y="646"/>
                  </a:lnTo>
                  <a:lnTo>
                    <a:pt x="910" y="604"/>
                  </a:lnTo>
                  <a:lnTo>
                    <a:pt x="922" y="560"/>
                  </a:lnTo>
                  <a:lnTo>
                    <a:pt x="928" y="514"/>
                  </a:lnTo>
                  <a:lnTo>
                    <a:pt x="930" y="490"/>
                  </a:lnTo>
                  <a:lnTo>
                    <a:pt x="930" y="466"/>
                  </a:lnTo>
                  <a:lnTo>
                    <a:pt x="930" y="466"/>
                  </a:lnTo>
                  <a:lnTo>
                    <a:pt x="930" y="442"/>
                  </a:lnTo>
                  <a:lnTo>
                    <a:pt x="928" y="418"/>
                  </a:lnTo>
                  <a:lnTo>
                    <a:pt x="922" y="372"/>
                  </a:lnTo>
                  <a:lnTo>
                    <a:pt x="910" y="328"/>
                  </a:lnTo>
                  <a:lnTo>
                    <a:pt x="894" y="284"/>
                  </a:lnTo>
                  <a:lnTo>
                    <a:pt x="874" y="244"/>
                  </a:lnTo>
                  <a:lnTo>
                    <a:pt x="852" y="206"/>
                  </a:lnTo>
                  <a:lnTo>
                    <a:pt x="824" y="170"/>
                  </a:lnTo>
                  <a:lnTo>
                    <a:pt x="794" y="136"/>
                  </a:lnTo>
                  <a:lnTo>
                    <a:pt x="762" y="106"/>
                  </a:lnTo>
                  <a:lnTo>
                    <a:pt x="726" y="80"/>
                  </a:lnTo>
                  <a:lnTo>
                    <a:pt x="686" y="56"/>
                  </a:lnTo>
                  <a:lnTo>
                    <a:pt x="646" y="38"/>
                  </a:lnTo>
                  <a:lnTo>
                    <a:pt x="604" y="22"/>
                  </a:lnTo>
                  <a:lnTo>
                    <a:pt x="558" y="10"/>
                  </a:lnTo>
                  <a:lnTo>
                    <a:pt x="512" y="2"/>
                  </a:lnTo>
                  <a:lnTo>
                    <a:pt x="490" y="2"/>
                  </a:lnTo>
                  <a:lnTo>
                    <a:pt x="466" y="0"/>
                  </a:lnTo>
                  <a:lnTo>
                    <a:pt x="466" y="0"/>
                  </a:lnTo>
                  <a:lnTo>
                    <a:pt x="442" y="2"/>
                  </a:lnTo>
                  <a:lnTo>
                    <a:pt x="418" y="2"/>
                  </a:lnTo>
                  <a:lnTo>
                    <a:pt x="372" y="10"/>
                  </a:lnTo>
                  <a:lnTo>
                    <a:pt x="328" y="22"/>
                  </a:lnTo>
                  <a:lnTo>
                    <a:pt x="284" y="38"/>
                  </a:lnTo>
                  <a:lnTo>
                    <a:pt x="244" y="56"/>
                  </a:lnTo>
                  <a:lnTo>
                    <a:pt x="206" y="80"/>
                  </a:lnTo>
                  <a:lnTo>
                    <a:pt x="170" y="106"/>
                  </a:lnTo>
                  <a:lnTo>
                    <a:pt x="136" y="136"/>
                  </a:lnTo>
                  <a:lnTo>
                    <a:pt x="106" y="170"/>
                  </a:lnTo>
                  <a:lnTo>
                    <a:pt x="80" y="206"/>
                  </a:lnTo>
                  <a:lnTo>
                    <a:pt x="56" y="244"/>
                  </a:lnTo>
                  <a:lnTo>
                    <a:pt x="36" y="284"/>
                  </a:lnTo>
                  <a:lnTo>
                    <a:pt x="20" y="328"/>
                  </a:lnTo>
                  <a:lnTo>
                    <a:pt x="10" y="372"/>
                  </a:lnTo>
                  <a:lnTo>
                    <a:pt x="2" y="418"/>
                  </a:lnTo>
                  <a:lnTo>
                    <a:pt x="0" y="442"/>
                  </a:lnTo>
                  <a:lnTo>
                    <a:pt x="0" y="466"/>
                  </a:lnTo>
                  <a:lnTo>
                    <a:pt x="0" y="466"/>
                  </a:lnTo>
                  <a:lnTo>
                    <a:pt x="0" y="490"/>
                  </a:lnTo>
                  <a:lnTo>
                    <a:pt x="2" y="514"/>
                  </a:lnTo>
                  <a:lnTo>
                    <a:pt x="10" y="560"/>
                  </a:lnTo>
                  <a:lnTo>
                    <a:pt x="20" y="604"/>
                  </a:lnTo>
                  <a:lnTo>
                    <a:pt x="36" y="646"/>
                  </a:lnTo>
                  <a:lnTo>
                    <a:pt x="56" y="688"/>
                  </a:lnTo>
                  <a:lnTo>
                    <a:pt x="80" y="726"/>
                  </a:lnTo>
                  <a:lnTo>
                    <a:pt x="106" y="762"/>
                  </a:lnTo>
                  <a:lnTo>
                    <a:pt x="136" y="794"/>
                  </a:lnTo>
                  <a:lnTo>
                    <a:pt x="170" y="824"/>
                  </a:lnTo>
                  <a:lnTo>
                    <a:pt x="206" y="852"/>
                  </a:lnTo>
                  <a:lnTo>
                    <a:pt x="244" y="876"/>
                  </a:lnTo>
                  <a:lnTo>
                    <a:pt x="284" y="894"/>
                  </a:lnTo>
                  <a:lnTo>
                    <a:pt x="328" y="910"/>
                  </a:lnTo>
                  <a:lnTo>
                    <a:pt x="372" y="922"/>
                  </a:lnTo>
                  <a:lnTo>
                    <a:pt x="418" y="928"/>
                  </a:lnTo>
                  <a:lnTo>
                    <a:pt x="442" y="930"/>
                  </a:lnTo>
                  <a:lnTo>
                    <a:pt x="466" y="932"/>
                  </a:lnTo>
                  <a:lnTo>
                    <a:pt x="466" y="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sp>
        <p:nvSpPr>
          <p:cNvPr id="179" name="右矢印 178"/>
          <p:cNvSpPr/>
          <p:nvPr/>
        </p:nvSpPr>
        <p:spPr bwMode="auto">
          <a:xfrm rot="1571700">
            <a:off x="2338769" y="3800448"/>
            <a:ext cx="1026078" cy="280587"/>
          </a:xfrm>
          <a:prstGeom prst="rightArrow">
            <a:avLst/>
          </a:prstGeom>
          <a:solidFill>
            <a:srgbClr val="4B4B4B"/>
          </a:solidFill>
          <a:ln w="9525">
            <a:solidFill>
              <a:srgbClr val="4B4B4B"/>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180" name="右矢印 179"/>
          <p:cNvSpPr/>
          <p:nvPr/>
        </p:nvSpPr>
        <p:spPr bwMode="auto">
          <a:xfrm>
            <a:off x="2329530" y="4326132"/>
            <a:ext cx="972000" cy="306439"/>
          </a:xfrm>
          <a:prstGeom prst="rightArrow">
            <a:avLst/>
          </a:prstGeom>
          <a:solidFill>
            <a:srgbClr val="4B4B4B"/>
          </a:solidFill>
          <a:ln w="9525">
            <a:solidFill>
              <a:srgbClr val="4B4B4B"/>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181" name="右矢印 180"/>
          <p:cNvSpPr/>
          <p:nvPr/>
        </p:nvSpPr>
        <p:spPr bwMode="auto">
          <a:xfrm rot="20040000">
            <a:off x="2339109" y="4877668"/>
            <a:ext cx="1026078" cy="280587"/>
          </a:xfrm>
          <a:prstGeom prst="rightArrow">
            <a:avLst/>
          </a:prstGeom>
          <a:solidFill>
            <a:srgbClr val="4B4B4B"/>
          </a:solidFill>
          <a:ln w="9525">
            <a:solidFill>
              <a:srgbClr val="4B4B4B"/>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grpSp>
        <p:nvGrpSpPr>
          <p:cNvPr id="182" name="グループ化 181">
            <a:extLst>
              <a:ext uri="{FF2B5EF4-FFF2-40B4-BE49-F238E27FC236}">
                <a16:creationId xmlns:a16="http://schemas.microsoft.com/office/drawing/2014/main" id="{3229EF79-6776-4166-85FF-5B7B2360D716}"/>
              </a:ext>
            </a:extLst>
          </p:cNvPr>
          <p:cNvGrpSpPr/>
          <p:nvPr/>
        </p:nvGrpSpPr>
        <p:grpSpPr>
          <a:xfrm>
            <a:off x="3526344" y="4279201"/>
            <a:ext cx="493260" cy="330184"/>
            <a:chOff x="-21188363" y="23988713"/>
            <a:chExt cx="7769225" cy="5200650"/>
          </a:xfrm>
          <a:solidFill>
            <a:srgbClr val="4B4B4B"/>
          </a:solidFill>
        </p:grpSpPr>
        <p:sp>
          <p:nvSpPr>
            <p:cNvPr id="196" name="Freeform 30">
              <a:extLst>
                <a:ext uri="{FF2B5EF4-FFF2-40B4-BE49-F238E27FC236}">
                  <a16:creationId xmlns:a16="http://schemas.microsoft.com/office/drawing/2014/main" id="{7BFA3D2E-B061-43CA-86A6-02F0916C7ACE}"/>
                </a:ext>
              </a:extLst>
            </p:cNvPr>
            <p:cNvSpPr>
              <a:spLocks noEditPoints="1"/>
            </p:cNvSpPr>
            <p:nvPr/>
          </p:nvSpPr>
          <p:spPr bwMode="auto">
            <a:xfrm>
              <a:off x="-20051713" y="23988713"/>
              <a:ext cx="5495925" cy="3365500"/>
            </a:xfrm>
            <a:custGeom>
              <a:avLst/>
              <a:gdLst>
                <a:gd name="T0" fmla="*/ 3384 w 3462"/>
                <a:gd name="T1" fmla="*/ 0 h 2120"/>
                <a:gd name="T2" fmla="*/ 78 w 3462"/>
                <a:gd name="T3" fmla="*/ 0 h 2120"/>
                <a:gd name="T4" fmla="*/ 78 w 3462"/>
                <a:gd name="T5" fmla="*/ 0 h 2120"/>
                <a:gd name="T6" fmla="*/ 62 w 3462"/>
                <a:gd name="T7" fmla="*/ 2 h 2120"/>
                <a:gd name="T8" fmla="*/ 48 w 3462"/>
                <a:gd name="T9" fmla="*/ 6 h 2120"/>
                <a:gd name="T10" fmla="*/ 34 w 3462"/>
                <a:gd name="T11" fmla="*/ 12 h 2120"/>
                <a:gd name="T12" fmla="*/ 22 w 3462"/>
                <a:gd name="T13" fmla="*/ 22 h 2120"/>
                <a:gd name="T14" fmla="*/ 12 w 3462"/>
                <a:gd name="T15" fmla="*/ 34 h 2120"/>
                <a:gd name="T16" fmla="*/ 6 w 3462"/>
                <a:gd name="T17" fmla="*/ 48 h 2120"/>
                <a:gd name="T18" fmla="*/ 2 w 3462"/>
                <a:gd name="T19" fmla="*/ 62 h 2120"/>
                <a:gd name="T20" fmla="*/ 0 w 3462"/>
                <a:gd name="T21" fmla="*/ 78 h 2120"/>
                <a:gd name="T22" fmla="*/ 0 w 3462"/>
                <a:gd name="T23" fmla="*/ 2120 h 2120"/>
                <a:gd name="T24" fmla="*/ 3462 w 3462"/>
                <a:gd name="T25" fmla="*/ 2120 h 2120"/>
                <a:gd name="T26" fmla="*/ 3462 w 3462"/>
                <a:gd name="T27" fmla="*/ 78 h 2120"/>
                <a:gd name="T28" fmla="*/ 3462 w 3462"/>
                <a:gd name="T29" fmla="*/ 78 h 2120"/>
                <a:gd name="T30" fmla="*/ 3460 w 3462"/>
                <a:gd name="T31" fmla="*/ 62 h 2120"/>
                <a:gd name="T32" fmla="*/ 3456 w 3462"/>
                <a:gd name="T33" fmla="*/ 48 h 2120"/>
                <a:gd name="T34" fmla="*/ 3450 w 3462"/>
                <a:gd name="T35" fmla="*/ 34 h 2120"/>
                <a:gd name="T36" fmla="*/ 3440 w 3462"/>
                <a:gd name="T37" fmla="*/ 22 h 2120"/>
                <a:gd name="T38" fmla="*/ 3428 w 3462"/>
                <a:gd name="T39" fmla="*/ 12 h 2120"/>
                <a:gd name="T40" fmla="*/ 3414 w 3462"/>
                <a:gd name="T41" fmla="*/ 6 h 2120"/>
                <a:gd name="T42" fmla="*/ 3400 w 3462"/>
                <a:gd name="T43" fmla="*/ 2 h 2120"/>
                <a:gd name="T44" fmla="*/ 3384 w 3462"/>
                <a:gd name="T45" fmla="*/ 0 h 2120"/>
                <a:gd name="T46" fmla="*/ 3384 w 3462"/>
                <a:gd name="T47" fmla="*/ 0 h 2120"/>
                <a:gd name="T48" fmla="*/ 3300 w 3462"/>
                <a:gd name="T49" fmla="*/ 1954 h 2120"/>
                <a:gd name="T50" fmla="*/ 162 w 3462"/>
                <a:gd name="T51" fmla="*/ 1954 h 2120"/>
                <a:gd name="T52" fmla="*/ 162 w 3462"/>
                <a:gd name="T53" fmla="*/ 166 h 2120"/>
                <a:gd name="T54" fmla="*/ 3300 w 3462"/>
                <a:gd name="T55" fmla="*/ 166 h 2120"/>
                <a:gd name="T56" fmla="*/ 3300 w 3462"/>
                <a:gd name="T57" fmla="*/ 195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2" h="2120">
                  <a:moveTo>
                    <a:pt x="3384" y="0"/>
                  </a:moveTo>
                  <a:lnTo>
                    <a:pt x="78" y="0"/>
                  </a:lnTo>
                  <a:lnTo>
                    <a:pt x="78" y="0"/>
                  </a:lnTo>
                  <a:lnTo>
                    <a:pt x="62" y="2"/>
                  </a:lnTo>
                  <a:lnTo>
                    <a:pt x="48" y="6"/>
                  </a:lnTo>
                  <a:lnTo>
                    <a:pt x="34" y="12"/>
                  </a:lnTo>
                  <a:lnTo>
                    <a:pt x="22" y="22"/>
                  </a:lnTo>
                  <a:lnTo>
                    <a:pt x="12" y="34"/>
                  </a:lnTo>
                  <a:lnTo>
                    <a:pt x="6" y="48"/>
                  </a:lnTo>
                  <a:lnTo>
                    <a:pt x="2" y="62"/>
                  </a:lnTo>
                  <a:lnTo>
                    <a:pt x="0" y="78"/>
                  </a:lnTo>
                  <a:lnTo>
                    <a:pt x="0" y="2120"/>
                  </a:lnTo>
                  <a:lnTo>
                    <a:pt x="3462" y="2120"/>
                  </a:lnTo>
                  <a:lnTo>
                    <a:pt x="3462" y="78"/>
                  </a:lnTo>
                  <a:lnTo>
                    <a:pt x="3462" y="78"/>
                  </a:lnTo>
                  <a:lnTo>
                    <a:pt x="3460" y="62"/>
                  </a:lnTo>
                  <a:lnTo>
                    <a:pt x="3456" y="48"/>
                  </a:lnTo>
                  <a:lnTo>
                    <a:pt x="3450" y="34"/>
                  </a:lnTo>
                  <a:lnTo>
                    <a:pt x="3440" y="22"/>
                  </a:lnTo>
                  <a:lnTo>
                    <a:pt x="3428" y="12"/>
                  </a:lnTo>
                  <a:lnTo>
                    <a:pt x="3414" y="6"/>
                  </a:lnTo>
                  <a:lnTo>
                    <a:pt x="3400" y="2"/>
                  </a:lnTo>
                  <a:lnTo>
                    <a:pt x="3384" y="0"/>
                  </a:lnTo>
                  <a:lnTo>
                    <a:pt x="3384" y="0"/>
                  </a:lnTo>
                  <a:close/>
                  <a:moveTo>
                    <a:pt x="3300" y="1954"/>
                  </a:moveTo>
                  <a:lnTo>
                    <a:pt x="162" y="1954"/>
                  </a:lnTo>
                  <a:lnTo>
                    <a:pt x="162" y="166"/>
                  </a:lnTo>
                  <a:lnTo>
                    <a:pt x="3300" y="166"/>
                  </a:lnTo>
                  <a:lnTo>
                    <a:pt x="3300" y="19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7" name="Freeform 31">
              <a:extLst>
                <a:ext uri="{FF2B5EF4-FFF2-40B4-BE49-F238E27FC236}">
                  <a16:creationId xmlns:a16="http://schemas.microsoft.com/office/drawing/2014/main" id="{B01E440A-5C77-47FF-B8D6-646457ED582C}"/>
                </a:ext>
              </a:extLst>
            </p:cNvPr>
            <p:cNvSpPr>
              <a:spLocks noEditPoints="1"/>
            </p:cNvSpPr>
            <p:nvPr/>
          </p:nvSpPr>
          <p:spPr bwMode="auto">
            <a:xfrm>
              <a:off x="-21188363" y="27290713"/>
              <a:ext cx="7769225" cy="1898650"/>
            </a:xfrm>
            <a:custGeom>
              <a:avLst/>
              <a:gdLst>
                <a:gd name="T0" fmla="*/ 4882 w 4894"/>
                <a:gd name="T1" fmla="*/ 1092 h 1196"/>
                <a:gd name="T2" fmla="*/ 4154 w 4894"/>
                <a:gd name="T3" fmla="*/ 0 h 1196"/>
                <a:gd name="T4" fmla="*/ 740 w 4894"/>
                <a:gd name="T5" fmla="*/ 0 h 1196"/>
                <a:gd name="T6" fmla="*/ 12 w 4894"/>
                <a:gd name="T7" fmla="*/ 1092 h 1196"/>
                <a:gd name="T8" fmla="*/ 12 w 4894"/>
                <a:gd name="T9" fmla="*/ 1092 h 1196"/>
                <a:gd name="T10" fmla="*/ 6 w 4894"/>
                <a:gd name="T11" fmla="*/ 1102 h 1196"/>
                <a:gd name="T12" fmla="*/ 4 w 4894"/>
                <a:gd name="T13" fmla="*/ 1110 h 1196"/>
                <a:gd name="T14" fmla="*/ 2 w 4894"/>
                <a:gd name="T15" fmla="*/ 1118 h 1196"/>
                <a:gd name="T16" fmla="*/ 0 w 4894"/>
                <a:gd name="T17" fmla="*/ 1128 h 1196"/>
                <a:gd name="T18" fmla="*/ 2 w 4894"/>
                <a:gd name="T19" fmla="*/ 1144 h 1196"/>
                <a:gd name="T20" fmla="*/ 8 w 4894"/>
                <a:gd name="T21" fmla="*/ 1160 h 1196"/>
                <a:gd name="T22" fmla="*/ 18 w 4894"/>
                <a:gd name="T23" fmla="*/ 1174 h 1196"/>
                <a:gd name="T24" fmla="*/ 32 w 4894"/>
                <a:gd name="T25" fmla="*/ 1186 h 1196"/>
                <a:gd name="T26" fmla="*/ 38 w 4894"/>
                <a:gd name="T27" fmla="*/ 1190 h 1196"/>
                <a:gd name="T28" fmla="*/ 48 w 4894"/>
                <a:gd name="T29" fmla="*/ 1192 h 1196"/>
                <a:gd name="T30" fmla="*/ 56 w 4894"/>
                <a:gd name="T31" fmla="*/ 1194 h 1196"/>
                <a:gd name="T32" fmla="*/ 66 w 4894"/>
                <a:gd name="T33" fmla="*/ 1196 h 1196"/>
                <a:gd name="T34" fmla="*/ 4828 w 4894"/>
                <a:gd name="T35" fmla="*/ 1196 h 1196"/>
                <a:gd name="T36" fmla="*/ 4828 w 4894"/>
                <a:gd name="T37" fmla="*/ 1196 h 1196"/>
                <a:gd name="T38" fmla="*/ 4838 w 4894"/>
                <a:gd name="T39" fmla="*/ 1194 h 1196"/>
                <a:gd name="T40" fmla="*/ 4846 w 4894"/>
                <a:gd name="T41" fmla="*/ 1192 h 1196"/>
                <a:gd name="T42" fmla="*/ 4856 w 4894"/>
                <a:gd name="T43" fmla="*/ 1190 h 1196"/>
                <a:gd name="T44" fmla="*/ 4862 w 4894"/>
                <a:gd name="T45" fmla="*/ 1186 h 1196"/>
                <a:gd name="T46" fmla="*/ 4876 w 4894"/>
                <a:gd name="T47" fmla="*/ 1174 h 1196"/>
                <a:gd name="T48" fmla="*/ 4886 w 4894"/>
                <a:gd name="T49" fmla="*/ 1160 h 1196"/>
                <a:gd name="T50" fmla="*/ 4892 w 4894"/>
                <a:gd name="T51" fmla="*/ 1144 h 1196"/>
                <a:gd name="T52" fmla="*/ 4894 w 4894"/>
                <a:gd name="T53" fmla="*/ 1128 h 1196"/>
                <a:gd name="T54" fmla="*/ 4894 w 4894"/>
                <a:gd name="T55" fmla="*/ 1118 h 1196"/>
                <a:gd name="T56" fmla="*/ 4890 w 4894"/>
                <a:gd name="T57" fmla="*/ 1110 h 1196"/>
                <a:gd name="T58" fmla="*/ 4888 w 4894"/>
                <a:gd name="T59" fmla="*/ 1102 h 1196"/>
                <a:gd name="T60" fmla="*/ 4882 w 4894"/>
                <a:gd name="T61" fmla="*/ 1092 h 1196"/>
                <a:gd name="T62" fmla="*/ 4882 w 4894"/>
                <a:gd name="T63" fmla="*/ 1092 h 1196"/>
                <a:gd name="T64" fmla="*/ 2088 w 4894"/>
                <a:gd name="T65" fmla="*/ 980 h 1196"/>
                <a:gd name="T66" fmla="*/ 2130 w 4894"/>
                <a:gd name="T67" fmla="*/ 774 h 1196"/>
                <a:gd name="T68" fmla="*/ 2764 w 4894"/>
                <a:gd name="T69" fmla="*/ 774 h 1196"/>
                <a:gd name="T70" fmla="*/ 2806 w 4894"/>
                <a:gd name="T71" fmla="*/ 980 h 1196"/>
                <a:gd name="T72" fmla="*/ 2088 w 4894"/>
                <a:gd name="T73" fmla="*/ 980 h 1196"/>
                <a:gd name="T74" fmla="*/ 768 w 4894"/>
                <a:gd name="T75" fmla="*/ 598 h 1196"/>
                <a:gd name="T76" fmla="*/ 1016 w 4894"/>
                <a:gd name="T77" fmla="*/ 178 h 1196"/>
                <a:gd name="T78" fmla="*/ 3888 w 4894"/>
                <a:gd name="T79" fmla="*/ 178 h 1196"/>
                <a:gd name="T80" fmla="*/ 4126 w 4894"/>
                <a:gd name="T81" fmla="*/ 598 h 1196"/>
                <a:gd name="T82" fmla="*/ 768 w 4894"/>
                <a:gd name="T83"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4" h="1196">
                  <a:moveTo>
                    <a:pt x="4882" y="1092"/>
                  </a:moveTo>
                  <a:lnTo>
                    <a:pt x="4154" y="0"/>
                  </a:lnTo>
                  <a:lnTo>
                    <a:pt x="740" y="0"/>
                  </a:lnTo>
                  <a:lnTo>
                    <a:pt x="12" y="1092"/>
                  </a:lnTo>
                  <a:lnTo>
                    <a:pt x="12" y="1092"/>
                  </a:lnTo>
                  <a:lnTo>
                    <a:pt x="6" y="1102"/>
                  </a:lnTo>
                  <a:lnTo>
                    <a:pt x="4" y="1110"/>
                  </a:lnTo>
                  <a:lnTo>
                    <a:pt x="2" y="1118"/>
                  </a:lnTo>
                  <a:lnTo>
                    <a:pt x="0" y="1128"/>
                  </a:lnTo>
                  <a:lnTo>
                    <a:pt x="2" y="1144"/>
                  </a:lnTo>
                  <a:lnTo>
                    <a:pt x="8" y="1160"/>
                  </a:lnTo>
                  <a:lnTo>
                    <a:pt x="18" y="1174"/>
                  </a:lnTo>
                  <a:lnTo>
                    <a:pt x="32" y="1186"/>
                  </a:lnTo>
                  <a:lnTo>
                    <a:pt x="38" y="1190"/>
                  </a:lnTo>
                  <a:lnTo>
                    <a:pt x="48" y="1192"/>
                  </a:lnTo>
                  <a:lnTo>
                    <a:pt x="56" y="1194"/>
                  </a:lnTo>
                  <a:lnTo>
                    <a:pt x="66" y="1196"/>
                  </a:lnTo>
                  <a:lnTo>
                    <a:pt x="4828" y="1196"/>
                  </a:lnTo>
                  <a:lnTo>
                    <a:pt x="4828" y="1196"/>
                  </a:lnTo>
                  <a:lnTo>
                    <a:pt x="4838" y="1194"/>
                  </a:lnTo>
                  <a:lnTo>
                    <a:pt x="4846" y="1192"/>
                  </a:lnTo>
                  <a:lnTo>
                    <a:pt x="4856" y="1190"/>
                  </a:lnTo>
                  <a:lnTo>
                    <a:pt x="4862" y="1186"/>
                  </a:lnTo>
                  <a:lnTo>
                    <a:pt x="4876" y="1174"/>
                  </a:lnTo>
                  <a:lnTo>
                    <a:pt x="4886" y="1160"/>
                  </a:lnTo>
                  <a:lnTo>
                    <a:pt x="4892" y="1144"/>
                  </a:lnTo>
                  <a:lnTo>
                    <a:pt x="4894" y="1128"/>
                  </a:lnTo>
                  <a:lnTo>
                    <a:pt x="4894" y="1118"/>
                  </a:lnTo>
                  <a:lnTo>
                    <a:pt x="4890" y="1110"/>
                  </a:lnTo>
                  <a:lnTo>
                    <a:pt x="4888" y="1102"/>
                  </a:lnTo>
                  <a:lnTo>
                    <a:pt x="4882" y="1092"/>
                  </a:lnTo>
                  <a:lnTo>
                    <a:pt x="4882" y="1092"/>
                  </a:lnTo>
                  <a:close/>
                  <a:moveTo>
                    <a:pt x="2088" y="980"/>
                  </a:moveTo>
                  <a:lnTo>
                    <a:pt x="2130" y="774"/>
                  </a:lnTo>
                  <a:lnTo>
                    <a:pt x="2764" y="774"/>
                  </a:lnTo>
                  <a:lnTo>
                    <a:pt x="2806" y="980"/>
                  </a:lnTo>
                  <a:lnTo>
                    <a:pt x="2088" y="980"/>
                  </a:lnTo>
                  <a:close/>
                  <a:moveTo>
                    <a:pt x="768" y="598"/>
                  </a:moveTo>
                  <a:lnTo>
                    <a:pt x="1016" y="178"/>
                  </a:lnTo>
                  <a:lnTo>
                    <a:pt x="3888" y="178"/>
                  </a:lnTo>
                  <a:lnTo>
                    <a:pt x="4126" y="598"/>
                  </a:lnTo>
                  <a:lnTo>
                    <a:pt x="768"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83" name="グループ化 182">
            <a:extLst>
              <a:ext uri="{FF2B5EF4-FFF2-40B4-BE49-F238E27FC236}">
                <a16:creationId xmlns:a16="http://schemas.microsoft.com/office/drawing/2014/main" id="{ADC53D55-30E6-4A16-951C-B28532A3B792}"/>
              </a:ext>
            </a:extLst>
          </p:cNvPr>
          <p:cNvGrpSpPr/>
          <p:nvPr/>
        </p:nvGrpSpPr>
        <p:grpSpPr>
          <a:xfrm flipH="1">
            <a:off x="4143508" y="4188780"/>
            <a:ext cx="444025" cy="520981"/>
            <a:chOff x="6369183" y="3147989"/>
            <a:chExt cx="700532" cy="821944"/>
          </a:xfrm>
          <a:solidFill>
            <a:srgbClr val="4B4B4B"/>
          </a:solidFill>
        </p:grpSpPr>
        <p:sp>
          <p:nvSpPr>
            <p:cNvPr id="194" name="Freeform 144">
              <a:extLst>
                <a:ext uri="{FF2B5EF4-FFF2-40B4-BE49-F238E27FC236}">
                  <a16:creationId xmlns:a16="http://schemas.microsoft.com/office/drawing/2014/main" id="{3DEA7144-BD1A-4042-AE2D-8160241190AE}"/>
                </a:ext>
              </a:extLst>
            </p:cNvPr>
            <p:cNvSpPr>
              <a:spLocks noEditPoints="1"/>
            </p:cNvSpPr>
            <p:nvPr/>
          </p:nvSpPr>
          <p:spPr bwMode="auto">
            <a:xfrm>
              <a:off x="6369183" y="3275497"/>
              <a:ext cx="700532" cy="694436"/>
            </a:xfrm>
            <a:custGeom>
              <a:avLst/>
              <a:gdLst>
                <a:gd name="T0" fmla="*/ 5022 w 5516"/>
                <a:gd name="T1" fmla="*/ 1720 h 5468"/>
                <a:gd name="T2" fmla="*/ 4998 w 5516"/>
                <a:gd name="T3" fmla="*/ 1712 h 5468"/>
                <a:gd name="T4" fmla="*/ 4484 w 5516"/>
                <a:gd name="T5" fmla="*/ 1652 h 5468"/>
                <a:gd name="T6" fmla="*/ 4444 w 5516"/>
                <a:gd name="T7" fmla="*/ 1622 h 5468"/>
                <a:gd name="T8" fmla="*/ 3946 w 5516"/>
                <a:gd name="T9" fmla="*/ 608 h 5468"/>
                <a:gd name="T10" fmla="*/ 3900 w 5516"/>
                <a:gd name="T11" fmla="*/ 524 h 5468"/>
                <a:gd name="T12" fmla="*/ 3820 w 5516"/>
                <a:gd name="T13" fmla="*/ 438 h 5468"/>
                <a:gd name="T14" fmla="*/ 3720 w 5516"/>
                <a:gd name="T15" fmla="*/ 376 h 5468"/>
                <a:gd name="T16" fmla="*/ 2590 w 5516"/>
                <a:gd name="T17" fmla="*/ 34 h 5468"/>
                <a:gd name="T18" fmla="*/ 2306 w 5516"/>
                <a:gd name="T19" fmla="*/ 0 h 5468"/>
                <a:gd name="T20" fmla="*/ 2068 w 5516"/>
                <a:gd name="T21" fmla="*/ 34 h 5468"/>
                <a:gd name="T22" fmla="*/ 1872 w 5516"/>
                <a:gd name="T23" fmla="*/ 104 h 5468"/>
                <a:gd name="T24" fmla="*/ 1692 w 5516"/>
                <a:gd name="T25" fmla="*/ 214 h 5468"/>
                <a:gd name="T26" fmla="*/ 1590 w 5516"/>
                <a:gd name="T27" fmla="*/ 346 h 5468"/>
                <a:gd name="T28" fmla="*/ 212 w 5516"/>
                <a:gd name="T29" fmla="*/ 1404 h 5468"/>
                <a:gd name="T30" fmla="*/ 132 w 5516"/>
                <a:gd name="T31" fmla="*/ 1418 h 5468"/>
                <a:gd name="T32" fmla="*/ 52 w 5516"/>
                <a:gd name="T33" fmla="*/ 1474 h 5468"/>
                <a:gd name="T34" fmla="*/ 6 w 5516"/>
                <a:gd name="T35" fmla="*/ 1562 h 5468"/>
                <a:gd name="T36" fmla="*/ 4 w 5516"/>
                <a:gd name="T37" fmla="*/ 1644 h 5468"/>
                <a:gd name="T38" fmla="*/ 44 w 5516"/>
                <a:gd name="T39" fmla="*/ 1734 h 5468"/>
                <a:gd name="T40" fmla="*/ 120 w 5516"/>
                <a:gd name="T41" fmla="*/ 1796 h 5468"/>
                <a:gd name="T42" fmla="*/ 1382 w 5516"/>
                <a:gd name="T43" fmla="*/ 1880 h 5468"/>
                <a:gd name="T44" fmla="*/ 1494 w 5516"/>
                <a:gd name="T45" fmla="*/ 1866 h 5468"/>
                <a:gd name="T46" fmla="*/ 1616 w 5516"/>
                <a:gd name="T47" fmla="*/ 1802 h 5468"/>
                <a:gd name="T48" fmla="*/ 1700 w 5516"/>
                <a:gd name="T49" fmla="*/ 1694 h 5468"/>
                <a:gd name="T50" fmla="*/ 1952 w 5516"/>
                <a:gd name="T51" fmla="*/ 1784 h 5468"/>
                <a:gd name="T52" fmla="*/ 1476 w 5516"/>
                <a:gd name="T53" fmla="*/ 3506 h 5468"/>
                <a:gd name="T54" fmla="*/ 1414 w 5516"/>
                <a:gd name="T55" fmla="*/ 3724 h 5468"/>
                <a:gd name="T56" fmla="*/ 1194 w 5516"/>
                <a:gd name="T57" fmla="*/ 5242 h 5468"/>
                <a:gd name="T58" fmla="*/ 1224 w 5516"/>
                <a:gd name="T59" fmla="*/ 5350 h 5468"/>
                <a:gd name="T60" fmla="*/ 1298 w 5516"/>
                <a:gd name="T61" fmla="*/ 5430 h 5468"/>
                <a:gd name="T62" fmla="*/ 1384 w 5516"/>
                <a:gd name="T63" fmla="*/ 5464 h 5468"/>
                <a:gd name="T64" fmla="*/ 1496 w 5516"/>
                <a:gd name="T65" fmla="*/ 5458 h 5468"/>
                <a:gd name="T66" fmla="*/ 1590 w 5516"/>
                <a:gd name="T67" fmla="*/ 5400 h 5468"/>
                <a:gd name="T68" fmla="*/ 1648 w 5516"/>
                <a:gd name="T69" fmla="*/ 5304 h 5468"/>
                <a:gd name="T70" fmla="*/ 2816 w 5516"/>
                <a:gd name="T71" fmla="*/ 3696 h 5468"/>
                <a:gd name="T72" fmla="*/ 2852 w 5516"/>
                <a:gd name="T73" fmla="*/ 3794 h 5468"/>
                <a:gd name="T74" fmla="*/ 2922 w 5516"/>
                <a:gd name="T75" fmla="*/ 3900 h 5468"/>
                <a:gd name="T76" fmla="*/ 3016 w 5516"/>
                <a:gd name="T77" fmla="*/ 3986 h 5468"/>
                <a:gd name="T78" fmla="*/ 4370 w 5516"/>
                <a:gd name="T79" fmla="*/ 4706 h 5468"/>
                <a:gd name="T80" fmla="*/ 4480 w 5516"/>
                <a:gd name="T81" fmla="*/ 4726 h 5468"/>
                <a:gd name="T82" fmla="*/ 4584 w 5516"/>
                <a:gd name="T83" fmla="*/ 4690 h 5468"/>
                <a:gd name="T84" fmla="*/ 4662 w 5516"/>
                <a:gd name="T85" fmla="*/ 4608 h 5468"/>
                <a:gd name="T86" fmla="*/ 4690 w 5516"/>
                <a:gd name="T87" fmla="*/ 4520 h 5468"/>
                <a:gd name="T88" fmla="*/ 4676 w 5516"/>
                <a:gd name="T89" fmla="*/ 4410 h 5468"/>
                <a:gd name="T90" fmla="*/ 4612 w 5516"/>
                <a:gd name="T91" fmla="*/ 4320 h 5468"/>
                <a:gd name="T92" fmla="*/ 3528 w 5516"/>
                <a:gd name="T93" fmla="*/ 814 h 5468"/>
                <a:gd name="T94" fmla="*/ 3924 w 5516"/>
                <a:gd name="T95" fmla="*/ 1856 h 5468"/>
                <a:gd name="T96" fmla="*/ 3910 w 5516"/>
                <a:gd name="T97" fmla="*/ 1894 h 5468"/>
                <a:gd name="T98" fmla="*/ 3624 w 5516"/>
                <a:gd name="T99" fmla="*/ 2344 h 5468"/>
                <a:gd name="T100" fmla="*/ 3604 w 5516"/>
                <a:gd name="T101" fmla="*/ 2368 h 5468"/>
                <a:gd name="T102" fmla="*/ 4090 w 5516"/>
                <a:gd name="T103" fmla="*/ 3434 h 5468"/>
                <a:gd name="T104" fmla="*/ 4108 w 5516"/>
                <a:gd name="T105" fmla="*/ 3452 h 5468"/>
                <a:gd name="T106" fmla="*/ 5496 w 5516"/>
                <a:gd name="T107" fmla="*/ 2822 h 5468"/>
                <a:gd name="T108" fmla="*/ 5514 w 5516"/>
                <a:gd name="T109" fmla="*/ 2802 h 5468"/>
                <a:gd name="T110" fmla="*/ 5512 w 5516"/>
                <a:gd name="T111" fmla="*/ 2778 h 5468"/>
                <a:gd name="T112" fmla="*/ 4042 w 5516"/>
                <a:gd name="T113" fmla="*/ 1914 h 5468"/>
                <a:gd name="T114" fmla="*/ 4172 w 5516"/>
                <a:gd name="T115" fmla="*/ 1968 h 5468"/>
                <a:gd name="T116" fmla="*/ 4274 w 5516"/>
                <a:gd name="T117" fmla="*/ 1944 h 5468"/>
                <a:gd name="T118" fmla="*/ 4352 w 5516"/>
                <a:gd name="T119" fmla="*/ 1872 h 5468"/>
                <a:gd name="T120" fmla="*/ 4410 w 5516"/>
                <a:gd name="T121" fmla="*/ 1742 h 5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16" h="5468">
                  <a:moveTo>
                    <a:pt x="5512" y="2778"/>
                  </a:moveTo>
                  <a:lnTo>
                    <a:pt x="5028" y="1730"/>
                  </a:lnTo>
                  <a:lnTo>
                    <a:pt x="5028" y="1730"/>
                  </a:lnTo>
                  <a:lnTo>
                    <a:pt x="5026" y="1724"/>
                  </a:lnTo>
                  <a:lnTo>
                    <a:pt x="5022" y="1720"/>
                  </a:lnTo>
                  <a:lnTo>
                    <a:pt x="5016" y="1716"/>
                  </a:lnTo>
                  <a:lnTo>
                    <a:pt x="5010" y="1714"/>
                  </a:lnTo>
                  <a:lnTo>
                    <a:pt x="5010" y="1714"/>
                  </a:lnTo>
                  <a:lnTo>
                    <a:pt x="5004" y="1712"/>
                  </a:lnTo>
                  <a:lnTo>
                    <a:pt x="4998" y="1712"/>
                  </a:lnTo>
                  <a:lnTo>
                    <a:pt x="4992" y="1712"/>
                  </a:lnTo>
                  <a:lnTo>
                    <a:pt x="4986" y="1714"/>
                  </a:lnTo>
                  <a:lnTo>
                    <a:pt x="4596" y="1894"/>
                  </a:lnTo>
                  <a:lnTo>
                    <a:pt x="4484" y="1652"/>
                  </a:lnTo>
                  <a:lnTo>
                    <a:pt x="4484" y="1652"/>
                  </a:lnTo>
                  <a:lnTo>
                    <a:pt x="4478" y="1642"/>
                  </a:lnTo>
                  <a:lnTo>
                    <a:pt x="4472" y="1636"/>
                  </a:lnTo>
                  <a:lnTo>
                    <a:pt x="4464" y="1628"/>
                  </a:lnTo>
                  <a:lnTo>
                    <a:pt x="4454" y="1624"/>
                  </a:lnTo>
                  <a:lnTo>
                    <a:pt x="4444" y="1622"/>
                  </a:lnTo>
                  <a:lnTo>
                    <a:pt x="4434" y="1622"/>
                  </a:lnTo>
                  <a:lnTo>
                    <a:pt x="4424" y="1622"/>
                  </a:lnTo>
                  <a:lnTo>
                    <a:pt x="4414" y="1626"/>
                  </a:lnTo>
                  <a:lnTo>
                    <a:pt x="4356" y="1652"/>
                  </a:lnTo>
                  <a:lnTo>
                    <a:pt x="3946" y="608"/>
                  </a:lnTo>
                  <a:lnTo>
                    <a:pt x="3946" y="608"/>
                  </a:lnTo>
                  <a:lnTo>
                    <a:pt x="3936" y="586"/>
                  </a:lnTo>
                  <a:lnTo>
                    <a:pt x="3924" y="566"/>
                  </a:lnTo>
                  <a:lnTo>
                    <a:pt x="3914" y="544"/>
                  </a:lnTo>
                  <a:lnTo>
                    <a:pt x="3900" y="524"/>
                  </a:lnTo>
                  <a:lnTo>
                    <a:pt x="3886" y="506"/>
                  </a:lnTo>
                  <a:lnTo>
                    <a:pt x="3872" y="488"/>
                  </a:lnTo>
                  <a:lnTo>
                    <a:pt x="3856" y="470"/>
                  </a:lnTo>
                  <a:lnTo>
                    <a:pt x="3838" y="454"/>
                  </a:lnTo>
                  <a:lnTo>
                    <a:pt x="3820" y="438"/>
                  </a:lnTo>
                  <a:lnTo>
                    <a:pt x="3802" y="424"/>
                  </a:lnTo>
                  <a:lnTo>
                    <a:pt x="3782" y="410"/>
                  </a:lnTo>
                  <a:lnTo>
                    <a:pt x="3762" y="398"/>
                  </a:lnTo>
                  <a:lnTo>
                    <a:pt x="3742" y="386"/>
                  </a:lnTo>
                  <a:lnTo>
                    <a:pt x="3720" y="376"/>
                  </a:lnTo>
                  <a:lnTo>
                    <a:pt x="3698" y="368"/>
                  </a:lnTo>
                  <a:lnTo>
                    <a:pt x="3674" y="360"/>
                  </a:lnTo>
                  <a:lnTo>
                    <a:pt x="3674" y="360"/>
                  </a:lnTo>
                  <a:lnTo>
                    <a:pt x="2590" y="34"/>
                  </a:lnTo>
                  <a:lnTo>
                    <a:pt x="2590" y="34"/>
                  </a:lnTo>
                  <a:lnTo>
                    <a:pt x="2540" y="22"/>
                  </a:lnTo>
                  <a:lnTo>
                    <a:pt x="2486" y="12"/>
                  </a:lnTo>
                  <a:lnTo>
                    <a:pt x="2430" y="4"/>
                  </a:lnTo>
                  <a:lnTo>
                    <a:pt x="2370" y="0"/>
                  </a:lnTo>
                  <a:lnTo>
                    <a:pt x="2306" y="0"/>
                  </a:lnTo>
                  <a:lnTo>
                    <a:pt x="2242" y="4"/>
                  </a:lnTo>
                  <a:lnTo>
                    <a:pt x="2174" y="12"/>
                  </a:lnTo>
                  <a:lnTo>
                    <a:pt x="2106" y="24"/>
                  </a:lnTo>
                  <a:lnTo>
                    <a:pt x="2106" y="24"/>
                  </a:lnTo>
                  <a:lnTo>
                    <a:pt x="2068" y="34"/>
                  </a:lnTo>
                  <a:lnTo>
                    <a:pt x="2030" y="44"/>
                  </a:lnTo>
                  <a:lnTo>
                    <a:pt x="1992" y="56"/>
                  </a:lnTo>
                  <a:lnTo>
                    <a:pt x="1952" y="70"/>
                  </a:lnTo>
                  <a:lnTo>
                    <a:pt x="1912" y="86"/>
                  </a:lnTo>
                  <a:lnTo>
                    <a:pt x="1872" y="104"/>
                  </a:lnTo>
                  <a:lnTo>
                    <a:pt x="1832" y="122"/>
                  </a:lnTo>
                  <a:lnTo>
                    <a:pt x="1794" y="144"/>
                  </a:lnTo>
                  <a:lnTo>
                    <a:pt x="1758" y="166"/>
                  </a:lnTo>
                  <a:lnTo>
                    <a:pt x="1724" y="190"/>
                  </a:lnTo>
                  <a:lnTo>
                    <a:pt x="1692" y="214"/>
                  </a:lnTo>
                  <a:lnTo>
                    <a:pt x="1662" y="242"/>
                  </a:lnTo>
                  <a:lnTo>
                    <a:pt x="1636" y="270"/>
                  </a:lnTo>
                  <a:lnTo>
                    <a:pt x="1614" y="300"/>
                  </a:lnTo>
                  <a:lnTo>
                    <a:pt x="1598" y="330"/>
                  </a:lnTo>
                  <a:lnTo>
                    <a:pt x="1590" y="346"/>
                  </a:lnTo>
                  <a:lnTo>
                    <a:pt x="1584" y="364"/>
                  </a:lnTo>
                  <a:lnTo>
                    <a:pt x="1584" y="364"/>
                  </a:lnTo>
                  <a:lnTo>
                    <a:pt x="1458" y="796"/>
                  </a:lnTo>
                  <a:lnTo>
                    <a:pt x="1278" y="1416"/>
                  </a:lnTo>
                  <a:lnTo>
                    <a:pt x="212" y="1404"/>
                  </a:lnTo>
                  <a:lnTo>
                    <a:pt x="212" y="1404"/>
                  </a:lnTo>
                  <a:lnTo>
                    <a:pt x="192" y="1404"/>
                  </a:lnTo>
                  <a:lnTo>
                    <a:pt x="172" y="1408"/>
                  </a:lnTo>
                  <a:lnTo>
                    <a:pt x="152" y="1412"/>
                  </a:lnTo>
                  <a:lnTo>
                    <a:pt x="132" y="1418"/>
                  </a:lnTo>
                  <a:lnTo>
                    <a:pt x="114" y="1426"/>
                  </a:lnTo>
                  <a:lnTo>
                    <a:pt x="98" y="1436"/>
                  </a:lnTo>
                  <a:lnTo>
                    <a:pt x="82" y="1446"/>
                  </a:lnTo>
                  <a:lnTo>
                    <a:pt x="66" y="1460"/>
                  </a:lnTo>
                  <a:lnTo>
                    <a:pt x="52" y="1474"/>
                  </a:lnTo>
                  <a:lnTo>
                    <a:pt x="40" y="1490"/>
                  </a:lnTo>
                  <a:lnTo>
                    <a:pt x="30" y="1506"/>
                  </a:lnTo>
                  <a:lnTo>
                    <a:pt x="20" y="1524"/>
                  </a:lnTo>
                  <a:lnTo>
                    <a:pt x="12" y="1542"/>
                  </a:lnTo>
                  <a:lnTo>
                    <a:pt x="6" y="1562"/>
                  </a:lnTo>
                  <a:lnTo>
                    <a:pt x="2" y="1582"/>
                  </a:lnTo>
                  <a:lnTo>
                    <a:pt x="0" y="1602"/>
                  </a:lnTo>
                  <a:lnTo>
                    <a:pt x="0" y="1602"/>
                  </a:lnTo>
                  <a:lnTo>
                    <a:pt x="2" y="1624"/>
                  </a:lnTo>
                  <a:lnTo>
                    <a:pt x="4" y="1644"/>
                  </a:lnTo>
                  <a:lnTo>
                    <a:pt x="8" y="1664"/>
                  </a:lnTo>
                  <a:lnTo>
                    <a:pt x="14" y="1684"/>
                  </a:lnTo>
                  <a:lnTo>
                    <a:pt x="22" y="1702"/>
                  </a:lnTo>
                  <a:lnTo>
                    <a:pt x="32" y="1718"/>
                  </a:lnTo>
                  <a:lnTo>
                    <a:pt x="44" y="1734"/>
                  </a:lnTo>
                  <a:lnTo>
                    <a:pt x="56" y="1750"/>
                  </a:lnTo>
                  <a:lnTo>
                    <a:pt x="70" y="1764"/>
                  </a:lnTo>
                  <a:lnTo>
                    <a:pt x="86" y="1776"/>
                  </a:lnTo>
                  <a:lnTo>
                    <a:pt x="102" y="1786"/>
                  </a:lnTo>
                  <a:lnTo>
                    <a:pt x="120" y="1796"/>
                  </a:lnTo>
                  <a:lnTo>
                    <a:pt x="138" y="1804"/>
                  </a:lnTo>
                  <a:lnTo>
                    <a:pt x="158" y="1810"/>
                  </a:lnTo>
                  <a:lnTo>
                    <a:pt x="178" y="1814"/>
                  </a:lnTo>
                  <a:lnTo>
                    <a:pt x="200" y="1814"/>
                  </a:lnTo>
                  <a:lnTo>
                    <a:pt x="1382" y="1880"/>
                  </a:lnTo>
                  <a:lnTo>
                    <a:pt x="1382" y="1880"/>
                  </a:lnTo>
                  <a:lnTo>
                    <a:pt x="1412" y="1880"/>
                  </a:lnTo>
                  <a:lnTo>
                    <a:pt x="1440" y="1878"/>
                  </a:lnTo>
                  <a:lnTo>
                    <a:pt x="1468" y="1874"/>
                  </a:lnTo>
                  <a:lnTo>
                    <a:pt x="1494" y="1866"/>
                  </a:lnTo>
                  <a:lnTo>
                    <a:pt x="1522" y="1858"/>
                  </a:lnTo>
                  <a:lnTo>
                    <a:pt x="1546" y="1846"/>
                  </a:lnTo>
                  <a:lnTo>
                    <a:pt x="1570" y="1834"/>
                  </a:lnTo>
                  <a:lnTo>
                    <a:pt x="1594" y="1818"/>
                  </a:lnTo>
                  <a:lnTo>
                    <a:pt x="1616" y="1802"/>
                  </a:lnTo>
                  <a:lnTo>
                    <a:pt x="1636" y="1784"/>
                  </a:lnTo>
                  <a:lnTo>
                    <a:pt x="1654" y="1764"/>
                  </a:lnTo>
                  <a:lnTo>
                    <a:pt x="1672" y="1742"/>
                  </a:lnTo>
                  <a:lnTo>
                    <a:pt x="1688" y="1718"/>
                  </a:lnTo>
                  <a:lnTo>
                    <a:pt x="1700" y="1694"/>
                  </a:lnTo>
                  <a:lnTo>
                    <a:pt x="1712" y="1668"/>
                  </a:lnTo>
                  <a:lnTo>
                    <a:pt x="1722" y="1640"/>
                  </a:lnTo>
                  <a:lnTo>
                    <a:pt x="1826" y="1282"/>
                  </a:lnTo>
                  <a:lnTo>
                    <a:pt x="1826" y="1282"/>
                  </a:lnTo>
                  <a:lnTo>
                    <a:pt x="1952" y="1784"/>
                  </a:lnTo>
                  <a:lnTo>
                    <a:pt x="2080" y="2298"/>
                  </a:lnTo>
                  <a:lnTo>
                    <a:pt x="1514" y="3424"/>
                  </a:lnTo>
                  <a:lnTo>
                    <a:pt x="1514" y="3424"/>
                  </a:lnTo>
                  <a:lnTo>
                    <a:pt x="1494" y="3464"/>
                  </a:lnTo>
                  <a:lnTo>
                    <a:pt x="1476" y="3506"/>
                  </a:lnTo>
                  <a:lnTo>
                    <a:pt x="1460" y="3548"/>
                  </a:lnTo>
                  <a:lnTo>
                    <a:pt x="1446" y="3592"/>
                  </a:lnTo>
                  <a:lnTo>
                    <a:pt x="1434" y="3636"/>
                  </a:lnTo>
                  <a:lnTo>
                    <a:pt x="1422" y="3680"/>
                  </a:lnTo>
                  <a:lnTo>
                    <a:pt x="1414" y="3724"/>
                  </a:lnTo>
                  <a:lnTo>
                    <a:pt x="1406" y="3768"/>
                  </a:lnTo>
                  <a:lnTo>
                    <a:pt x="1198" y="5196"/>
                  </a:lnTo>
                  <a:lnTo>
                    <a:pt x="1198" y="5196"/>
                  </a:lnTo>
                  <a:lnTo>
                    <a:pt x="1194" y="5220"/>
                  </a:lnTo>
                  <a:lnTo>
                    <a:pt x="1194" y="5242"/>
                  </a:lnTo>
                  <a:lnTo>
                    <a:pt x="1196" y="5264"/>
                  </a:lnTo>
                  <a:lnTo>
                    <a:pt x="1200" y="5288"/>
                  </a:lnTo>
                  <a:lnTo>
                    <a:pt x="1206" y="5308"/>
                  </a:lnTo>
                  <a:lnTo>
                    <a:pt x="1214" y="5330"/>
                  </a:lnTo>
                  <a:lnTo>
                    <a:pt x="1224" y="5350"/>
                  </a:lnTo>
                  <a:lnTo>
                    <a:pt x="1234" y="5368"/>
                  </a:lnTo>
                  <a:lnTo>
                    <a:pt x="1248" y="5386"/>
                  </a:lnTo>
                  <a:lnTo>
                    <a:pt x="1264" y="5402"/>
                  </a:lnTo>
                  <a:lnTo>
                    <a:pt x="1280" y="5418"/>
                  </a:lnTo>
                  <a:lnTo>
                    <a:pt x="1298" y="5430"/>
                  </a:lnTo>
                  <a:lnTo>
                    <a:pt x="1318" y="5442"/>
                  </a:lnTo>
                  <a:lnTo>
                    <a:pt x="1338" y="5452"/>
                  </a:lnTo>
                  <a:lnTo>
                    <a:pt x="1360" y="5460"/>
                  </a:lnTo>
                  <a:lnTo>
                    <a:pt x="1384" y="5464"/>
                  </a:lnTo>
                  <a:lnTo>
                    <a:pt x="1384" y="5464"/>
                  </a:lnTo>
                  <a:lnTo>
                    <a:pt x="1406" y="5468"/>
                  </a:lnTo>
                  <a:lnTo>
                    <a:pt x="1430" y="5468"/>
                  </a:lnTo>
                  <a:lnTo>
                    <a:pt x="1452" y="5468"/>
                  </a:lnTo>
                  <a:lnTo>
                    <a:pt x="1476" y="5464"/>
                  </a:lnTo>
                  <a:lnTo>
                    <a:pt x="1496" y="5458"/>
                  </a:lnTo>
                  <a:lnTo>
                    <a:pt x="1518" y="5450"/>
                  </a:lnTo>
                  <a:lnTo>
                    <a:pt x="1538" y="5440"/>
                  </a:lnTo>
                  <a:lnTo>
                    <a:pt x="1556" y="5428"/>
                  </a:lnTo>
                  <a:lnTo>
                    <a:pt x="1574" y="5414"/>
                  </a:lnTo>
                  <a:lnTo>
                    <a:pt x="1590" y="5400"/>
                  </a:lnTo>
                  <a:lnTo>
                    <a:pt x="1606" y="5384"/>
                  </a:lnTo>
                  <a:lnTo>
                    <a:pt x="1618" y="5366"/>
                  </a:lnTo>
                  <a:lnTo>
                    <a:pt x="1630" y="5346"/>
                  </a:lnTo>
                  <a:lnTo>
                    <a:pt x="1640" y="5324"/>
                  </a:lnTo>
                  <a:lnTo>
                    <a:pt x="1648" y="5304"/>
                  </a:lnTo>
                  <a:lnTo>
                    <a:pt x="1652" y="5280"/>
                  </a:lnTo>
                  <a:lnTo>
                    <a:pt x="1962" y="3784"/>
                  </a:lnTo>
                  <a:lnTo>
                    <a:pt x="2562" y="2634"/>
                  </a:lnTo>
                  <a:lnTo>
                    <a:pt x="2562" y="2634"/>
                  </a:lnTo>
                  <a:lnTo>
                    <a:pt x="2816" y="3696"/>
                  </a:lnTo>
                  <a:lnTo>
                    <a:pt x="2816" y="3696"/>
                  </a:lnTo>
                  <a:lnTo>
                    <a:pt x="2824" y="3722"/>
                  </a:lnTo>
                  <a:lnTo>
                    <a:pt x="2832" y="3746"/>
                  </a:lnTo>
                  <a:lnTo>
                    <a:pt x="2840" y="3770"/>
                  </a:lnTo>
                  <a:lnTo>
                    <a:pt x="2852" y="3794"/>
                  </a:lnTo>
                  <a:lnTo>
                    <a:pt x="2862" y="3816"/>
                  </a:lnTo>
                  <a:lnTo>
                    <a:pt x="2876" y="3838"/>
                  </a:lnTo>
                  <a:lnTo>
                    <a:pt x="2890" y="3860"/>
                  </a:lnTo>
                  <a:lnTo>
                    <a:pt x="2904" y="3880"/>
                  </a:lnTo>
                  <a:lnTo>
                    <a:pt x="2922" y="3900"/>
                  </a:lnTo>
                  <a:lnTo>
                    <a:pt x="2938" y="3920"/>
                  </a:lnTo>
                  <a:lnTo>
                    <a:pt x="2956" y="3938"/>
                  </a:lnTo>
                  <a:lnTo>
                    <a:pt x="2976" y="3954"/>
                  </a:lnTo>
                  <a:lnTo>
                    <a:pt x="2996" y="3970"/>
                  </a:lnTo>
                  <a:lnTo>
                    <a:pt x="3016" y="3986"/>
                  </a:lnTo>
                  <a:lnTo>
                    <a:pt x="3038" y="4000"/>
                  </a:lnTo>
                  <a:lnTo>
                    <a:pt x="3062" y="4012"/>
                  </a:lnTo>
                  <a:lnTo>
                    <a:pt x="4348" y="4696"/>
                  </a:lnTo>
                  <a:lnTo>
                    <a:pt x="4348" y="4696"/>
                  </a:lnTo>
                  <a:lnTo>
                    <a:pt x="4370" y="4706"/>
                  </a:lnTo>
                  <a:lnTo>
                    <a:pt x="4392" y="4716"/>
                  </a:lnTo>
                  <a:lnTo>
                    <a:pt x="4414" y="4720"/>
                  </a:lnTo>
                  <a:lnTo>
                    <a:pt x="4436" y="4724"/>
                  </a:lnTo>
                  <a:lnTo>
                    <a:pt x="4458" y="4726"/>
                  </a:lnTo>
                  <a:lnTo>
                    <a:pt x="4480" y="4726"/>
                  </a:lnTo>
                  <a:lnTo>
                    <a:pt x="4502" y="4722"/>
                  </a:lnTo>
                  <a:lnTo>
                    <a:pt x="4524" y="4718"/>
                  </a:lnTo>
                  <a:lnTo>
                    <a:pt x="4544" y="4710"/>
                  </a:lnTo>
                  <a:lnTo>
                    <a:pt x="4566" y="4702"/>
                  </a:lnTo>
                  <a:lnTo>
                    <a:pt x="4584" y="4690"/>
                  </a:lnTo>
                  <a:lnTo>
                    <a:pt x="4602" y="4678"/>
                  </a:lnTo>
                  <a:lnTo>
                    <a:pt x="4620" y="4662"/>
                  </a:lnTo>
                  <a:lnTo>
                    <a:pt x="4636" y="4646"/>
                  </a:lnTo>
                  <a:lnTo>
                    <a:pt x="4650" y="4628"/>
                  </a:lnTo>
                  <a:lnTo>
                    <a:pt x="4662" y="4608"/>
                  </a:lnTo>
                  <a:lnTo>
                    <a:pt x="4662" y="4608"/>
                  </a:lnTo>
                  <a:lnTo>
                    <a:pt x="4674" y="4586"/>
                  </a:lnTo>
                  <a:lnTo>
                    <a:pt x="4682" y="4564"/>
                  </a:lnTo>
                  <a:lnTo>
                    <a:pt x="4688" y="4542"/>
                  </a:lnTo>
                  <a:lnTo>
                    <a:pt x="4690" y="4520"/>
                  </a:lnTo>
                  <a:lnTo>
                    <a:pt x="4692" y="4498"/>
                  </a:lnTo>
                  <a:lnTo>
                    <a:pt x="4692" y="4476"/>
                  </a:lnTo>
                  <a:lnTo>
                    <a:pt x="4688" y="4454"/>
                  </a:lnTo>
                  <a:lnTo>
                    <a:pt x="4684" y="4432"/>
                  </a:lnTo>
                  <a:lnTo>
                    <a:pt x="4676" y="4410"/>
                  </a:lnTo>
                  <a:lnTo>
                    <a:pt x="4668" y="4390"/>
                  </a:lnTo>
                  <a:lnTo>
                    <a:pt x="4656" y="4372"/>
                  </a:lnTo>
                  <a:lnTo>
                    <a:pt x="4644" y="4352"/>
                  </a:lnTo>
                  <a:lnTo>
                    <a:pt x="4630" y="4336"/>
                  </a:lnTo>
                  <a:lnTo>
                    <a:pt x="4612" y="4320"/>
                  </a:lnTo>
                  <a:lnTo>
                    <a:pt x="4594" y="4306"/>
                  </a:lnTo>
                  <a:lnTo>
                    <a:pt x="4574" y="4294"/>
                  </a:lnTo>
                  <a:lnTo>
                    <a:pt x="3330" y="3562"/>
                  </a:lnTo>
                  <a:lnTo>
                    <a:pt x="2750" y="620"/>
                  </a:lnTo>
                  <a:lnTo>
                    <a:pt x="3528" y="814"/>
                  </a:lnTo>
                  <a:lnTo>
                    <a:pt x="3982" y="1826"/>
                  </a:lnTo>
                  <a:lnTo>
                    <a:pt x="3940" y="1844"/>
                  </a:lnTo>
                  <a:lnTo>
                    <a:pt x="3940" y="1844"/>
                  </a:lnTo>
                  <a:lnTo>
                    <a:pt x="3932" y="1850"/>
                  </a:lnTo>
                  <a:lnTo>
                    <a:pt x="3924" y="1856"/>
                  </a:lnTo>
                  <a:lnTo>
                    <a:pt x="3918" y="1866"/>
                  </a:lnTo>
                  <a:lnTo>
                    <a:pt x="3914" y="1874"/>
                  </a:lnTo>
                  <a:lnTo>
                    <a:pt x="3914" y="1874"/>
                  </a:lnTo>
                  <a:lnTo>
                    <a:pt x="3910" y="1884"/>
                  </a:lnTo>
                  <a:lnTo>
                    <a:pt x="3910" y="1894"/>
                  </a:lnTo>
                  <a:lnTo>
                    <a:pt x="3912" y="1904"/>
                  </a:lnTo>
                  <a:lnTo>
                    <a:pt x="3914" y="1914"/>
                  </a:lnTo>
                  <a:lnTo>
                    <a:pt x="4026" y="2156"/>
                  </a:lnTo>
                  <a:lnTo>
                    <a:pt x="3624" y="2344"/>
                  </a:lnTo>
                  <a:lnTo>
                    <a:pt x="3624" y="2344"/>
                  </a:lnTo>
                  <a:lnTo>
                    <a:pt x="3618" y="2346"/>
                  </a:lnTo>
                  <a:lnTo>
                    <a:pt x="3612" y="2352"/>
                  </a:lnTo>
                  <a:lnTo>
                    <a:pt x="3608" y="2356"/>
                  </a:lnTo>
                  <a:lnTo>
                    <a:pt x="3606" y="2362"/>
                  </a:lnTo>
                  <a:lnTo>
                    <a:pt x="3604" y="2368"/>
                  </a:lnTo>
                  <a:lnTo>
                    <a:pt x="3604" y="2374"/>
                  </a:lnTo>
                  <a:lnTo>
                    <a:pt x="3604" y="2380"/>
                  </a:lnTo>
                  <a:lnTo>
                    <a:pt x="3606" y="2388"/>
                  </a:lnTo>
                  <a:lnTo>
                    <a:pt x="4090" y="3434"/>
                  </a:lnTo>
                  <a:lnTo>
                    <a:pt x="4090" y="3434"/>
                  </a:lnTo>
                  <a:lnTo>
                    <a:pt x="4094" y="3440"/>
                  </a:lnTo>
                  <a:lnTo>
                    <a:pt x="4098" y="3444"/>
                  </a:lnTo>
                  <a:lnTo>
                    <a:pt x="4102" y="3448"/>
                  </a:lnTo>
                  <a:lnTo>
                    <a:pt x="4108" y="3452"/>
                  </a:lnTo>
                  <a:lnTo>
                    <a:pt x="4108" y="3452"/>
                  </a:lnTo>
                  <a:lnTo>
                    <a:pt x="4120" y="3454"/>
                  </a:lnTo>
                  <a:lnTo>
                    <a:pt x="4120" y="3454"/>
                  </a:lnTo>
                  <a:lnTo>
                    <a:pt x="4128" y="3452"/>
                  </a:lnTo>
                  <a:lnTo>
                    <a:pt x="4134" y="3450"/>
                  </a:lnTo>
                  <a:lnTo>
                    <a:pt x="5496" y="2822"/>
                  </a:lnTo>
                  <a:lnTo>
                    <a:pt x="5496" y="2822"/>
                  </a:lnTo>
                  <a:lnTo>
                    <a:pt x="5502" y="2818"/>
                  </a:lnTo>
                  <a:lnTo>
                    <a:pt x="5506" y="2814"/>
                  </a:lnTo>
                  <a:lnTo>
                    <a:pt x="5510" y="2808"/>
                  </a:lnTo>
                  <a:lnTo>
                    <a:pt x="5514" y="2802"/>
                  </a:lnTo>
                  <a:lnTo>
                    <a:pt x="5514" y="2802"/>
                  </a:lnTo>
                  <a:lnTo>
                    <a:pt x="5514" y="2796"/>
                  </a:lnTo>
                  <a:lnTo>
                    <a:pt x="5516" y="2790"/>
                  </a:lnTo>
                  <a:lnTo>
                    <a:pt x="5514" y="2784"/>
                  </a:lnTo>
                  <a:lnTo>
                    <a:pt x="5512" y="2778"/>
                  </a:lnTo>
                  <a:lnTo>
                    <a:pt x="5512" y="2778"/>
                  </a:lnTo>
                  <a:close/>
                  <a:moveTo>
                    <a:pt x="4122" y="2114"/>
                  </a:moveTo>
                  <a:lnTo>
                    <a:pt x="4032" y="1918"/>
                  </a:lnTo>
                  <a:lnTo>
                    <a:pt x="4042" y="1914"/>
                  </a:lnTo>
                  <a:lnTo>
                    <a:pt x="4042" y="1914"/>
                  </a:lnTo>
                  <a:lnTo>
                    <a:pt x="4064" y="1932"/>
                  </a:lnTo>
                  <a:lnTo>
                    <a:pt x="4088" y="1946"/>
                  </a:lnTo>
                  <a:lnTo>
                    <a:pt x="4116" y="1956"/>
                  </a:lnTo>
                  <a:lnTo>
                    <a:pt x="4144" y="1964"/>
                  </a:lnTo>
                  <a:lnTo>
                    <a:pt x="4172" y="1968"/>
                  </a:lnTo>
                  <a:lnTo>
                    <a:pt x="4202" y="1966"/>
                  </a:lnTo>
                  <a:lnTo>
                    <a:pt x="4230" y="1960"/>
                  </a:lnTo>
                  <a:lnTo>
                    <a:pt x="4260" y="1952"/>
                  </a:lnTo>
                  <a:lnTo>
                    <a:pt x="4260" y="1952"/>
                  </a:lnTo>
                  <a:lnTo>
                    <a:pt x="4274" y="1944"/>
                  </a:lnTo>
                  <a:lnTo>
                    <a:pt x="4288" y="1936"/>
                  </a:lnTo>
                  <a:lnTo>
                    <a:pt x="4300" y="1928"/>
                  </a:lnTo>
                  <a:lnTo>
                    <a:pt x="4314" y="1918"/>
                  </a:lnTo>
                  <a:lnTo>
                    <a:pt x="4334" y="1896"/>
                  </a:lnTo>
                  <a:lnTo>
                    <a:pt x="4352" y="1872"/>
                  </a:lnTo>
                  <a:lnTo>
                    <a:pt x="4368" y="1844"/>
                  </a:lnTo>
                  <a:lnTo>
                    <a:pt x="4378" y="1816"/>
                  </a:lnTo>
                  <a:lnTo>
                    <a:pt x="4382" y="1786"/>
                  </a:lnTo>
                  <a:lnTo>
                    <a:pt x="4384" y="1756"/>
                  </a:lnTo>
                  <a:lnTo>
                    <a:pt x="4410" y="1742"/>
                  </a:lnTo>
                  <a:lnTo>
                    <a:pt x="4500" y="1938"/>
                  </a:lnTo>
                  <a:lnTo>
                    <a:pt x="4122" y="2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5" name="Freeform 145">
              <a:extLst>
                <a:ext uri="{FF2B5EF4-FFF2-40B4-BE49-F238E27FC236}">
                  <a16:creationId xmlns:a16="http://schemas.microsoft.com/office/drawing/2014/main" id="{65AB5DD2-2B61-4A39-88EB-D2804160D6E9}"/>
                </a:ext>
              </a:extLst>
            </p:cNvPr>
            <p:cNvSpPr>
              <a:spLocks/>
            </p:cNvSpPr>
            <p:nvPr/>
          </p:nvSpPr>
          <p:spPr bwMode="auto">
            <a:xfrm>
              <a:off x="6547237" y="3147989"/>
              <a:ext cx="118110" cy="118364"/>
            </a:xfrm>
            <a:custGeom>
              <a:avLst/>
              <a:gdLst>
                <a:gd name="T0" fmla="*/ 466 w 930"/>
                <a:gd name="T1" fmla="*/ 932 h 932"/>
                <a:gd name="T2" fmla="*/ 512 w 930"/>
                <a:gd name="T3" fmla="*/ 928 h 932"/>
                <a:gd name="T4" fmla="*/ 604 w 930"/>
                <a:gd name="T5" fmla="*/ 910 h 932"/>
                <a:gd name="T6" fmla="*/ 686 w 930"/>
                <a:gd name="T7" fmla="*/ 876 h 932"/>
                <a:gd name="T8" fmla="*/ 762 w 930"/>
                <a:gd name="T9" fmla="*/ 824 h 932"/>
                <a:gd name="T10" fmla="*/ 824 w 930"/>
                <a:gd name="T11" fmla="*/ 762 h 932"/>
                <a:gd name="T12" fmla="*/ 874 w 930"/>
                <a:gd name="T13" fmla="*/ 688 h 932"/>
                <a:gd name="T14" fmla="*/ 910 w 930"/>
                <a:gd name="T15" fmla="*/ 604 h 932"/>
                <a:gd name="T16" fmla="*/ 928 w 930"/>
                <a:gd name="T17" fmla="*/ 514 h 932"/>
                <a:gd name="T18" fmla="*/ 930 w 930"/>
                <a:gd name="T19" fmla="*/ 466 h 932"/>
                <a:gd name="T20" fmla="*/ 930 w 930"/>
                <a:gd name="T21" fmla="*/ 442 h 932"/>
                <a:gd name="T22" fmla="*/ 922 w 930"/>
                <a:gd name="T23" fmla="*/ 372 h 932"/>
                <a:gd name="T24" fmla="*/ 894 w 930"/>
                <a:gd name="T25" fmla="*/ 284 h 932"/>
                <a:gd name="T26" fmla="*/ 852 w 930"/>
                <a:gd name="T27" fmla="*/ 206 h 932"/>
                <a:gd name="T28" fmla="*/ 794 w 930"/>
                <a:gd name="T29" fmla="*/ 136 h 932"/>
                <a:gd name="T30" fmla="*/ 726 w 930"/>
                <a:gd name="T31" fmla="*/ 80 h 932"/>
                <a:gd name="T32" fmla="*/ 646 w 930"/>
                <a:gd name="T33" fmla="*/ 38 h 932"/>
                <a:gd name="T34" fmla="*/ 558 w 930"/>
                <a:gd name="T35" fmla="*/ 10 h 932"/>
                <a:gd name="T36" fmla="*/ 490 w 930"/>
                <a:gd name="T37" fmla="*/ 2 h 932"/>
                <a:gd name="T38" fmla="*/ 466 w 930"/>
                <a:gd name="T39" fmla="*/ 0 h 932"/>
                <a:gd name="T40" fmla="*/ 418 w 930"/>
                <a:gd name="T41" fmla="*/ 2 h 932"/>
                <a:gd name="T42" fmla="*/ 328 w 930"/>
                <a:gd name="T43" fmla="*/ 22 h 932"/>
                <a:gd name="T44" fmla="*/ 244 w 930"/>
                <a:gd name="T45" fmla="*/ 56 h 932"/>
                <a:gd name="T46" fmla="*/ 170 w 930"/>
                <a:gd name="T47" fmla="*/ 106 h 932"/>
                <a:gd name="T48" fmla="*/ 106 w 930"/>
                <a:gd name="T49" fmla="*/ 170 h 932"/>
                <a:gd name="T50" fmla="*/ 56 w 930"/>
                <a:gd name="T51" fmla="*/ 244 h 932"/>
                <a:gd name="T52" fmla="*/ 20 w 930"/>
                <a:gd name="T53" fmla="*/ 328 h 932"/>
                <a:gd name="T54" fmla="*/ 2 w 930"/>
                <a:gd name="T55" fmla="*/ 418 h 932"/>
                <a:gd name="T56" fmla="*/ 0 w 930"/>
                <a:gd name="T57" fmla="*/ 466 h 932"/>
                <a:gd name="T58" fmla="*/ 0 w 930"/>
                <a:gd name="T59" fmla="*/ 490 h 932"/>
                <a:gd name="T60" fmla="*/ 10 w 930"/>
                <a:gd name="T61" fmla="*/ 560 h 932"/>
                <a:gd name="T62" fmla="*/ 36 w 930"/>
                <a:gd name="T63" fmla="*/ 646 h 932"/>
                <a:gd name="T64" fmla="*/ 80 w 930"/>
                <a:gd name="T65" fmla="*/ 726 h 932"/>
                <a:gd name="T66" fmla="*/ 136 w 930"/>
                <a:gd name="T67" fmla="*/ 794 h 932"/>
                <a:gd name="T68" fmla="*/ 206 w 930"/>
                <a:gd name="T69" fmla="*/ 852 h 932"/>
                <a:gd name="T70" fmla="*/ 284 w 930"/>
                <a:gd name="T71" fmla="*/ 894 h 932"/>
                <a:gd name="T72" fmla="*/ 372 w 930"/>
                <a:gd name="T73" fmla="*/ 922 h 932"/>
                <a:gd name="T74" fmla="*/ 442 w 930"/>
                <a:gd name="T75" fmla="*/ 930 h 932"/>
                <a:gd name="T76" fmla="*/ 466 w 930"/>
                <a:gd name="T77"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932">
                  <a:moveTo>
                    <a:pt x="466" y="932"/>
                  </a:moveTo>
                  <a:lnTo>
                    <a:pt x="466" y="932"/>
                  </a:lnTo>
                  <a:lnTo>
                    <a:pt x="490" y="930"/>
                  </a:lnTo>
                  <a:lnTo>
                    <a:pt x="512" y="928"/>
                  </a:lnTo>
                  <a:lnTo>
                    <a:pt x="558" y="922"/>
                  </a:lnTo>
                  <a:lnTo>
                    <a:pt x="604" y="910"/>
                  </a:lnTo>
                  <a:lnTo>
                    <a:pt x="646" y="894"/>
                  </a:lnTo>
                  <a:lnTo>
                    <a:pt x="686" y="876"/>
                  </a:lnTo>
                  <a:lnTo>
                    <a:pt x="726" y="852"/>
                  </a:lnTo>
                  <a:lnTo>
                    <a:pt x="762" y="824"/>
                  </a:lnTo>
                  <a:lnTo>
                    <a:pt x="794" y="794"/>
                  </a:lnTo>
                  <a:lnTo>
                    <a:pt x="824" y="762"/>
                  </a:lnTo>
                  <a:lnTo>
                    <a:pt x="852" y="726"/>
                  </a:lnTo>
                  <a:lnTo>
                    <a:pt x="874" y="688"/>
                  </a:lnTo>
                  <a:lnTo>
                    <a:pt x="894" y="646"/>
                  </a:lnTo>
                  <a:lnTo>
                    <a:pt x="910" y="604"/>
                  </a:lnTo>
                  <a:lnTo>
                    <a:pt x="922" y="560"/>
                  </a:lnTo>
                  <a:lnTo>
                    <a:pt x="928" y="514"/>
                  </a:lnTo>
                  <a:lnTo>
                    <a:pt x="930" y="490"/>
                  </a:lnTo>
                  <a:lnTo>
                    <a:pt x="930" y="466"/>
                  </a:lnTo>
                  <a:lnTo>
                    <a:pt x="930" y="466"/>
                  </a:lnTo>
                  <a:lnTo>
                    <a:pt x="930" y="442"/>
                  </a:lnTo>
                  <a:lnTo>
                    <a:pt x="928" y="418"/>
                  </a:lnTo>
                  <a:lnTo>
                    <a:pt x="922" y="372"/>
                  </a:lnTo>
                  <a:lnTo>
                    <a:pt x="910" y="328"/>
                  </a:lnTo>
                  <a:lnTo>
                    <a:pt x="894" y="284"/>
                  </a:lnTo>
                  <a:lnTo>
                    <a:pt x="874" y="244"/>
                  </a:lnTo>
                  <a:lnTo>
                    <a:pt x="852" y="206"/>
                  </a:lnTo>
                  <a:lnTo>
                    <a:pt x="824" y="170"/>
                  </a:lnTo>
                  <a:lnTo>
                    <a:pt x="794" y="136"/>
                  </a:lnTo>
                  <a:lnTo>
                    <a:pt x="762" y="106"/>
                  </a:lnTo>
                  <a:lnTo>
                    <a:pt x="726" y="80"/>
                  </a:lnTo>
                  <a:lnTo>
                    <a:pt x="686" y="56"/>
                  </a:lnTo>
                  <a:lnTo>
                    <a:pt x="646" y="38"/>
                  </a:lnTo>
                  <a:lnTo>
                    <a:pt x="604" y="22"/>
                  </a:lnTo>
                  <a:lnTo>
                    <a:pt x="558" y="10"/>
                  </a:lnTo>
                  <a:lnTo>
                    <a:pt x="512" y="2"/>
                  </a:lnTo>
                  <a:lnTo>
                    <a:pt x="490" y="2"/>
                  </a:lnTo>
                  <a:lnTo>
                    <a:pt x="466" y="0"/>
                  </a:lnTo>
                  <a:lnTo>
                    <a:pt x="466" y="0"/>
                  </a:lnTo>
                  <a:lnTo>
                    <a:pt x="442" y="2"/>
                  </a:lnTo>
                  <a:lnTo>
                    <a:pt x="418" y="2"/>
                  </a:lnTo>
                  <a:lnTo>
                    <a:pt x="372" y="10"/>
                  </a:lnTo>
                  <a:lnTo>
                    <a:pt x="328" y="22"/>
                  </a:lnTo>
                  <a:lnTo>
                    <a:pt x="284" y="38"/>
                  </a:lnTo>
                  <a:lnTo>
                    <a:pt x="244" y="56"/>
                  </a:lnTo>
                  <a:lnTo>
                    <a:pt x="206" y="80"/>
                  </a:lnTo>
                  <a:lnTo>
                    <a:pt x="170" y="106"/>
                  </a:lnTo>
                  <a:lnTo>
                    <a:pt x="136" y="136"/>
                  </a:lnTo>
                  <a:lnTo>
                    <a:pt x="106" y="170"/>
                  </a:lnTo>
                  <a:lnTo>
                    <a:pt x="80" y="206"/>
                  </a:lnTo>
                  <a:lnTo>
                    <a:pt x="56" y="244"/>
                  </a:lnTo>
                  <a:lnTo>
                    <a:pt x="36" y="284"/>
                  </a:lnTo>
                  <a:lnTo>
                    <a:pt x="20" y="328"/>
                  </a:lnTo>
                  <a:lnTo>
                    <a:pt x="10" y="372"/>
                  </a:lnTo>
                  <a:lnTo>
                    <a:pt x="2" y="418"/>
                  </a:lnTo>
                  <a:lnTo>
                    <a:pt x="0" y="442"/>
                  </a:lnTo>
                  <a:lnTo>
                    <a:pt x="0" y="466"/>
                  </a:lnTo>
                  <a:lnTo>
                    <a:pt x="0" y="466"/>
                  </a:lnTo>
                  <a:lnTo>
                    <a:pt x="0" y="490"/>
                  </a:lnTo>
                  <a:lnTo>
                    <a:pt x="2" y="514"/>
                  </a:lnTo>
                  <a:lnTo>
                    <a:pt x="10" y="560"/>
                  </a:lnTo>
                  <a:lnTo>
                    <a:pt x="20" y="604"/>
                  </a:lnTo>
                  <a:lnTo>
                    <a:pt x="36" y="646"/>
                  </a:lnTo>
                  <a:lnTo>
                    <a:pt x="56" y="688"/>
                  </a:lnTo>
                  <a:lnTo>
                    <a:pt x="80" y="726"/>
                  </a:lnTo>
                  <a:lnTo>
                    <a:pt x="106" y="762"/>
                  </a:lnTo>
                  <a:lnTo>
                    <a:pt x="136" y="794"/>
                  </a:lnTo>
                  <a:lnTo>
                    <a:pt x="170" y="824"/>
                  </a:lnTo>
                  <a:lnTo>
                    <a:pt x="206" y="852"/>
                  </a:lnTo>
                  <a:lnTo>
                    <a:pt x="244" y="876"/>
                  </a:lnTo>
                  <a:lnTo>
                    <a:pt x="284" y="894"/>
                  </a:lnTo>
                  <a:lnTo>
                    <a:pt x="328" y="910"/>
                  </a:lnTo>
                  <a:lnTo>
                    <a:pt x="372" y="922"/>
                  </a:lnTo>
                  <a:lnTo>
                    <a:pt x="418" y="928"/>
                  </a:lnTo>
                  <a:lnTo>
                    <a:pt x="442" y="930"/>
                  </a:lnTo>
                  <a:lnTo>
                    <a:pt x="466" y="932"/>
                  </a:lnTo>
                  <a:lnTo>
                    <a:pt x="466" y="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84" name="グループ化 183">
            <a:extLst>
              <a:ext uri="{FF2B5EF4-FFF2-40B4-BE49-F238E27FC236}">
                <a16:creationId xmlns:a16="http://schemas.microsoft.com/office/drawing/2014/main" id="{B9FCB555-D22E-465D-BE59-5DE724CEA50F}"/>
              </a:ext>
            </a:extLst>
          </p:cNvPr>
          <p:cNvGrpSpPr/>
          <p:nvPr/>
        </p:nvGrpSpPr>
        <p:grpSpPr>
          <a:xfrm>
            <a:off x="1290673" y="5018042"/>
            <a:ext cx="493260" cy="330184"/>
            <a:chOff x="-21188363" y="23988713"/>
            <a:chExt cx="7769225" cy="5200650"/>
          </a:xfrm>
          <a:solidFill>
            <a:srgbClr val="4B4B4B"/>
          </a:solidFill>
        </p:grpSpPr>
        <p:sp>
          <p:nvSpPr>
            <p:cNvPr id="192" name="Freeform 30">
              <a:extLst>
                <a:ext uri="{FF2B5EF4-FFF2-40B4-BE49-F238E27FC236}">
                  <a16:creationId xmlns:a16="http://schemas.microsoft.com/office/drawing/2014/main" id="{CAA93FC3-EF50-4290-BE3C-6648B751711B}"/>
                </a:ext>
              </a:extLst>
            </p:cNvPr>
            <p:cNvSpPr>
              <a:spLocks noEditPoints="1"/>
            </p:cNvSpPr>
            <p:nvPr/>
          </p:nvSpPr>
          <p:spPr bwMode="auto">
            <a:xfrm>
              <a:off x="-20051713" y="23988713"/>
              <a:ext cx="5495925" cy="3365500"/>
            </a:xfrm>
            <a:custGeom>
              <a:avLst/>
              <a:gdLst>
                <a:gd name="T0" fmla="*/ 3384 w 3462"/>
                <a:gd name="T1" fmla="*/ 0 h 2120"/>
                <a:gd name="T2" fmla="*/ 78 w 3462"/>
                <a:gd name="T3" fmla="*/ 0 h 2120"/>
                <a:gd name="T4" fmla="*/ 78 w 3462"/>
                <a:gd name="T5" fmla="*/ 0 h 2120"/>
                <a:gd name="T6" fmla="*/ 62 w 3462"/>
                <a:gd name="T7" fmla="*/ 2 h 2120"/>
                <a:gd name="T8" fmla="*/ 48 w 3462"/>
                <a:gd name="T9" fmla="*/ 6 h 2120"/>
                <a:gd name="T10" fmla="*/ 34 w 3462"/>
                <a:gd name="T11" fmla="*/ 12 h 2120"/>
                <a:gd name="T12" fmla="*/ 22 w 3462"/>
                <a:gd name="T13" fmla="*/ 22 h 2120"/>
                <a:gd name="T14" fmla="*/ 12 w 3462"/>
                <a:gd name="T15" fmla="*/ 34 h 2120"/>
                <a:gd name="T16" fmla="*/ 6 w 3462"/>
                <a:gd name="T17" fmla="*/ 48 h 2120"/>
                <a:gd name="T18" fmla="*/ 2 w 3462"/>
                <a:gd name="T19" fmla="*/ 62 h 2120"/>
                <a:gd name="T20" fmla="*/ 0 w 3462"/>
                <a:gd name="T21" fmla="*/ 78 h 2120"/>
                <a:gd name="T22" fmla="*/ 0 w 3462"/>
                <a:gd name="T23" fmla="*/ 2120 h 2120"/>
                <a:gd name="T24" fmla="*/ 3462 w 3462"/>
                <a:gd name="T25" fmla="*/ 2120 h 2120"/>
                <a:gd name="T26" fmla="*/ 3462 w 3462"/>
                <a:gd name="T27" fmla="*/ 78 h 2120"/>
                <a:gd name="T28" fmla="*/ 3462 w 3462"/>
                <a:gd name="T29" fmla="*/ 78 h 2120"/>
                <a:gd name="T30" fmla="*/ 3460 w 3462"/>
                <a:gd name="T31" fmla="*/ 62 h 2120"/>
                <a:gd name="T32" fmla="*/ 3456 w 3462"/>
                <a:gd name="T33" fmla="*/ 48 h 2120"/>
                <a:gd name="T34" fmla="*/ 3450 w 3462"/>
                <a:gd name="T35" fmla="*/ 34 h 2120"/>
                <a:gd name="T36" fmla="*/ 3440 w 3462"/>
                <a:gd name="T37" fmla="*/ 22 h 2120"/>
                <a:gd name="T38" fmla="*/ 3428 w 3462"/>
                <a:gd name="T39" fmla="*/ 12 h 2120"/>
                <a:gd name="T40" fmla="*/ 3414 w 3462"/>
                <a:gd name="T41" fmla="*/ 6 h 2120"/>
                <a:gd name="T42" fmla="*/ 3400 w 3462"/>
                <a:gd name="T43" fmla="*/ 2 h 2120"/>
                <a:gd name="T44" fmla="*/ 3384 w 3462"/>
                <a:gd name="T45" fmla="*/ 0 h 2120"/>
                <a:gd name="T46" fmla="*/ 3384 w 3462"/>
                <a:gd name="T47" fmla="*/ 0 h 2120"/>
                <a:gd name="T48" fmla="*/ 3300 w 3462"/>
                <a:gd name="T49" fmla="*/ 1954 h 2120"/>
                <a:gd name="T50" fmla="*/ 162 w 3462"/>
                <a:gd name="T51" fmla="*/ 1954 h 2120"/>
                <a:gd name="T52" fmla="*/ 162 w 3462"/>
                <a:gd name="T53" fmla="*/ 166 h 2120"/>
                <a:gd name="T54" fmla="*/ 3300 w 3462"/>
                <a:gd name="T55" fmla="*/ 166 h 2120"/>
                <a:gd name="T56" fmla="*/ 3300 w 3462"/>
                <a:gd name="T57" fmla="*/ 195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2" h="2120">
                  <a:moveTo>
                    <a:pt x="3384" y="0"/>
                  </a:moveTo>
                  <a:lnTo>
                    <a:pt x="78" y="0"/>
                  </a:lnTo>
                  <a:lnTo>
                    <a:pt x="78" y="0"/>
                  </a:lnTo>
                  <a:lnTo>
                    <a:pt x="62" y="2"/>
                  </a:lnTo>
                  <a:lnTo>
                    <a:pt x="48" y="6"/>
                  </a:lnTo>
                  <a:lnTo>
                    <a:pt x="34" y="12"/>
                  </a:lnTo>
                  <a:lnTo>
                    <a:pt x="22" y="22"/>
                  </a:lnTo>
                  <a:lnTo>
                    <a:pt x="12" y="34"/>
                  </a:lnTo>
                  <a:lnTo>
                    <a:pt x="6" y="48"/>
                  </a:lnTo>
                  <a:lnTo>
                    <a:pt x="2" y="62"/>
                  </a:lnTo>
                  <a:lnTo>
                    <a:pt x="0" y="78"/>
                  </a:lnTo>
                  <a:lnTo>
                    <a:pt x="0" y="2120"/>
                  </a:lnTo>
                  <a:lnTo>
                    <a:pt x="3462" y="2120"/>
                  </a:lnTo>
                  <a:lnTo>
                    <a:pt x="3462" y="78"/>
                  </a:lnTo>
                  <a:lnTo>
                    <a:pt x="3462" y="78"/>
                  </a:lnTo>
                  <a:lnTo>
                    <a:pt x="3460" y="62"/>
                  </a:lnTo>
                  <a:lnTo>
                    <a:pt x="3456" y="48"/>
                  </a:lnTo>
                  <a:lnTo>
                    <a:pt x="3450" y="34"/>
                  </a:lnTo>
                  <a:lnTo>
                    <a:pt x="3440" y="22"/>
                  </a:lnTo>
                  <a:lnTo>
                    <a:pt x="3428" y="12"/>
                  </a:lnTo>
                  <a:lnTo>
                    <a:pt x="3414" y="6"/>
                  </a:lnTo>
                  <a:lnTo>
                    <a:pt x="3400" y="2"/>
                  </a:lnTo>
                  <a:lnTo>
                    <a:pt x="3384" y="0"/>
                  </a:lnTo>
                  <a:lnTo>
                    <a:pt x="3384" y="0"/>
                  </a:lnTo>
                  <a:close/>
                  <a:moveTo>
                    <a:pt x="3300" y="1954"/>
                  </a:moveTo>
                  <a:lnTo>
                    <a:pt x="162" y="1954"/>
                  </a:lnTo>
                  <a:lnTo>
                    <a:pt x="162" y="166"/>
                  </a:lnTo>
                  <a:lnTo>
                    <a:pt x="3300" y="166"/>
                  </a:lnTo>
                  <a:lnTo>
                    <a:pt x="3300" y="19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3" name="Freeform 31">
              <a:extLst>
                <a:ext uri="{FF2B5EF4-FFF2-40B4-BE49-F238E27FC236}">
                  <a16:creationId xmlns:a16="http://schemas.microsoft.com/office/drawing/2014/main" id="{19170296-451D-46A9-873C-3A1A31681857}"/>
                </a:ext>
              </a:extLst>
            </p:cNvPr>
            <p:cNvSpPr>
              <a:spLocks noEditPoints="1"/>
            </p:cNvSpPr>
            <p:nvPr/>
          </p:nvSpPr>
          <p:spPr bwMode="auto">
            <a:xfrm>
              <a:off x="-21188363" y="27290713"/>
              <a:ext cx="7769225" cy="1898650"/>
            </a:xfrm>
            <a:custGeom>
              <a:avLst/>
              <a:gdLst>
                <a:gd name="T0" fmla="*/ 4882 w 4894"/>
                <a:gd name="T1" fmla="*/ 1092 h 1196"/>
                <a:gd name="T2" fmla="*/ 4154 w 4894"/>
                <a:gd name="T3" fmla="*/ 0 h 1196"/>
                <a:gd name="T4" fmla="*/ 740 w 4894"/>
                <a:gd name="T5" fmla="*/ 0 h 1196"/>
                <a:gd name="T6" fmla="*/ 12 w 4894"/>
                <a:gd name="T7" fmla="*/ 1092 h 1196"/>
                <a:gd name="T8" fmla="*/ 12 w 4894"/>
                <a:gd name="T9" fmla="*/ 1092 h 1196"/>
                <a:gd name="T10" fmla="*/ 6 w 4894"/>
                <a:gd name="T11" fmla="*/ 1102 h 1196"/>
                <a:gd name="T12" fmla="*/ 4 w 4894"/>
                <a:gd name="T13" fmla="*/ 1110 h 1196"/>
                <a:gd name="T14" fmla="*/ 2 w 4894"/>
                <a:gd name="T15" fmla="*/ 1118 h 1196"/>
                <a:gd name="T16" fmla="*/ 0 w 4894"/>
                <a:gd name="T17" fmla="*/ 1128 h 1196"/>
                <a:gd name="T18" fmla="*/ 2 w 4894"/>
                <a:gd name="T19" fmla="*/ 1144 h 1196"/>
                <a:gd name="T20" fmla="*/ 8 w 4894"/>
                <a:gd name="T21" fmla="*/ 1160 h 1196"/>
                <a:gd name="T22" fmla="*/ 18 w 4894"/>
                <a:gd name="T23" fmla="*/ 1174 h 1196"/>
                <a:gd name="T24" fmla="*/ 32 w 4894"/>
                <a:gd name="T25" fmla="*/ 1186 h 1196"/>
                <a:gd name="T26" fmla="*/ 38 w 4894"/>
                <a:gd name="T27" fmla="*/ 1190 h 1196"/>
                <a:gd name="T28" fmla="*/ 48 w 4894"/>
                <a:gd name="T29" fmla="*/ 1192 h 1196"/>
                <a:gd name="T30" fmla="*/ 56 w 4894"/>
                <a:gd name="T31" fmla="*/ 1194 h 1196"/>
                <a:gd name="T32" fmla="*/ 66 w 4894"/>
                <a:gd name="T33" fmla="*/ 1196 h 1196"/>
                <a:gd name="T34" fmla="*/ 4828 w 4894"/>
                <a:gd name="T35" fmla="*/ 1196 h 1196"/>
                <a:gd name="T36" fmla="*/ 4828 w 4894"/>
                <a:gd name="T37" fmla="*/ 1196 h 1196"/>
                <a:gd name="T38" fmla="*/ 4838 w 4894"/>
                <a:gd name="T39" fmla="*/ 1194 h 1196"/>
                <a:gd name="T40" fmla="*/ 4846 w 4894"/>
                <a:gd name="T41" fmla="*/ 1192 h 1196"/>
                <a:gd name="T42" fmla="*/ 4856 w 4894"/>
                <a:gd name="T43" fmla="*/ 1190 h 1196"/>
                <a:gd name="T44" fmla="*/ 4862 w 4894"/>
                <a:gd name="T45" fmla="*/ 1186 h 1196"/>
                <a:gd name="T46" fmla="*/ 4876 w 4894"/>
                <a:gd name="T47" fmla="*/ 1174 h 1196"/>
                <a:gd name="T48" fmla="*/ 4886 w 4894"/>
                <a:gd name="T49" fmla="*/ 1160 h 1196"/>
                <a:gd name="T50" fmla="*/ 4892 w 4894"/>
                <a:gd name="T51" fmla="*/ 1144 h 1196"/>
                <a:gd name="T52" fmla="*/ 4894 w 4894"/>
                <a:gd name="T53" fmla="*/ 1128 h 1196"/>
                <a:gd name="T54" fmla="*/ 4894 w 4894"/>
                <a:gd name="T55" fmla="*/ 1118 h 1196"/>
                <a:gd name="T56" fmla="*/ 4890 w 4894"/>
                <a:gd name="T57" fmla="*/ 1110 h 1196"/>
                <a:gd name="T58" fmla="*/ 4888 w 4894"/>
                <a:gd name="T59" fmla="*/ 1102 h 1196"/>
                <a:gd name="T60" fmla="*/ 4882 w 4894"/>
                <a:gd name="T61" fmla="*/ 1092 h 1196"/>
                <a:gd name="T62" fmla="*/ 4882 w 4894"/>
                <a:gd name="T63" fmla="*/ 1092 h 1196"/>
                <a:gd name="T64" fmla="*/ 2088 w 4894"/>
                <a:gd name="T65" fmla="*/ 980 h 1196"/>
                <a:gd name="T66" fmla="*/ 2130 w 4894"/>
                <a:gd name="T67" fmla="*/ 774 h 1196"/>
                <a:gd name="T68" fmla="*/ 2764 w 4894"/>
                <a:gd name="T69" fmla="*/ 774 h 1196"/>
                <a:gd name="T70" fmla="*/ 2806 w 4894"/>
                <a:gd name="T71" fmla="*/ 980 h 1196"/>
                <a:gd name="T72" fmla="*/ 2088 w 4894"/>
                <a:gd name="T73" fmla="*/ 980 h 1196"/>
                <a:gd name="T74" fmla="*/ 768 w 4894"/>
                <a:gd name="T75" fmla="*/ 598 h 1196"/>
                <a:gd name="T76" fmla="*/ 1016 w 4894"/>
                <a:gd name="T77" fmla="*/ 178 h 1196"/>
                <a:gd name="T78" fmla="*/ 3888 w 4894"/>
                <a:gd name="T79" fmla="*/ 178 h 1196"/>
                <a:gd name="T80" fmla="*/ 4126 w 4894"/>
                <a:gd name="T81" fmla="*/ 598 h 1196"/>
                <a:gd name="T82" fmla="*/ 768 w 4894"/>
                <a:gd name="T83"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4" h="1196">
                  <a:moveTo>
                    <a:pt x="4882" y="1092"/>
                  </a:moveTo>
                  <a:lnTo>
                    <a:pt x="4154" y="0"/>
                  </a:lnTo>
                  <a:lnTo>
                    <a:pt x="740" y="0"/>
                  </a:lnTo>
                  <a:lnTo>
                    <a:pt x="12" y="1092"/>
                  </a:lnTo>
                  <a:lnTo>
                    <a:pt x="12" y="1092"/>
                  </a:lnTo>
                  <a:lnTo>
                    <a:pt x="6" y="1102"/>
                  </a:lnTo>
                  <a:lnTo>
                    <a:pt x="4" y="1110"/>
                  </a:lnTo>
                  <a:lnTo>
                    <a:pt x="2" y="1118"/>
                  </a:lnTo>
                  <a:lnTo>
                    <a:pt x="0" y="1128"/>
                  </a:lnTo>
                  <a:lnTo>
                    <a:pt x="2" y="1144"/>
                  </a:lnTo>
                  <a:lnTo>
                    <a:pt x="8" y="1160"/>
                  </a:lnTo>
                  <a:lnTo>
                    <a:pt x="18" y="1174"/>
                  </a:lnTo>
                  <a:lnTo>
                    <a:pt x="32" y="1186"/>
                  </a:lnTo>
                  <a:lnTo>
                    <a:pt x="38" y="1190"/>
                  </a:lnTo>
                  <a:lnTo>
                    <a:pt x="48" y="1192"/>
                  </a:lnTo>
                  <a:lnTo>
                    <a:pt x="56" y="1194"/>
                  </a:lnTo>
                  <a:lnTo>
                    <a:pt x="66" y="1196"/>
                  </a:lnTo>
                  <a:lnTo>
                    <a:pt x="4828" y="1196"/>
                  </a:lnTo>
                  <a:lnTo>
                    <a:pt x="4828" y="1196"/>
                  </a:lnTo>
                  <a:lnTo>
                    <a:pt x="4838" y="1194"/>
                  </a:lnTo>
                  <a:lnTo>
                    <a:pt x="4846" y="1192"/>
                  </a:lnTo>
                  <a:lnTo>
                    <a:pt x="4856" y="1190"/>
                  </a:lnTo>
                  <a:lnTo>
                    <a:pt x="4862" y="1186"/>
                  </a:lnTo>
                  <a:lnTo>
                    <a:pt x="4876" y="1174"/>
                  </a:lnTo>
                  <a:lnTo>
                    <a:pt x="4886" y="1160"/>
                  </a:lnTo>
                  <a:lnTo>
                    <a:pt x="4892" y="1144"/>
                  </a:lnTo>
                  <a:lnTo>
                    <a:pt x="4894" y="1128"/>
                  </a:lnTo>
                  <a:lnTo>
                    <a:pt x="4894" y="1118"/>
                  </a:lnTo>
                  <a:lnTo>
                    <a:pt x="4890" y="1110"/>
                  </a:lnTo>
                  <a:lnTo>
                    <a:pt x="4888" y="1102"/>
                  </a:lnTo>
                  <a:lnTo>
                    <a:pt x="4882" y="1092"/>
                  </a:lnTo>
                  <a:lnTo>
                    <a:pt x="4882" y="1092"/>
                  </a:lnTo>
                  <a:close/>
                  <a:moveTo>
                    <a:pt x="2088" y="980"/>
                  </a:moveTo>
                  <a:lnTo>
                    <a:pt x="2130" y="774"/>
                  </a:lnTo>
                  <a:lnTo>
                    <a:pt x="2764" y="774"/>
                  </a:lnTo>
                  <a:lnTo>
                    <a:pt x="2806" y="980"/>
                  </a:lnTo>
                  <a:lnTo>
                    <a:pt x="2088" y="980"/>
                  </a:lnTo>
                  <a:close/>
                  <a:moveTo>
                    <a:pt x="768" y="598"/>
                  </a:moveTo>
                  <a:lnTo>
                    <a:pt x="1016" y="178"/>
                  </a:lnTo>
                  <a:lnTo>
                    <a:pt x="3888" y="178"/>
                  </a:lnTo>
                  <a:lnTo>
                    <a:pt x="4126" y="598"/>
                  </a:lnTo>
                  <a:lnTo>
                    <a:pt x="768"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85" name="グループ化 184">
            <a:extLst>
              <a:ext uri="{FF2B5EF4-FFF2-40B4-BE49-F238E27FC236}">
                <a16:creationId xmlns:a16="http://schemas.microsoft.com/office/drawing/2014/main" id="{9CFF171B-7BDA-40E2-AD1D-46496E9DABFB}"/>
              </a:ext>
            </a:extLst>
          </p:cNvPr>
          <p:cNvGrpSpPr/>
          <p:nvPr/>
        </p:nvGrpSpPr>
        <p:grpSpPr>
          <a:xfrm>
            <a:off x="1826518" y="4960275"/>
            <a:ext cx="333625" cy="391827"/>
            <a:chOff x="717550" y="1604963"/>
            <a:chExt cx="509588" cy="598487"/>
          </a:xfrm>
          <a:solidFill>
            <a:srgbClr val="4B4B4B"/>
          </a:solidFill>
        </p:grpSpPr>
        <p:sp>
          <p:nvSpPr>
            <p:cNvPr id="190" name="Freeform 19">
              <a:extLst>
                <a:ext uri="{FF2B5EF4-FFF2-40B4-BE49-F238E27FC236}">
                  <a16:creationId xmlns:a16="http://schemas.microsoft.com/office/drawing/2014/main" id="{63483383-EF8E-41C2-BF24-0CC7B116B9E7}"/>
                </a:ext>
              </a:extLst>
            </p:cNvPr>
            <p:cNvSpPr>
              <a:spLocks/>
            </p:cNvSpPr>
            <p:nvPr/>
          </p:nvSpPr>
          <p:spPr bwMode="auto">
            <a:xfrm>
              <a:off x="865188" y="1604963"/>
              <a:ext cx="215900" cy="214312"/>
            </a:xfrm>
            <a:custGeom>
              <a:avLst/>
              <a:gdLst>
                <a:gd name="T0" fmla="*/ 499 w 948"/>
                <a:gd name="T1" fmla="*/ 946 h 947"/>
                <a:gd name="T2" fmla="*/ 569 w 948"/>
                <a:gd name="T3" fmla="*/ 937 h 947"/>
                <a:gd name="T4" fmla="*/ 636 w 948"/>
                <a:gd name="T5" fmla="*/ 918 h 947"/>
                <a:gd name="T6" fmla="*/ 699 w 948"/>
                <a:gd name="T7" fmla="*/ 890 h 947"/>
                <a:gd name="T8" fmla="*/ 757 w 948"/>
                <a:gd name="T9" fmla="*/ 853 h 947"/>
                <a:gd name="T10" fmla="*/ 809 w 948"/>
                <a:gd name="T11" fmla="*/ 808 h 947"/>
                <a:gd name="T12" fmla="*/ 854 w 948"/>
                <a:gd name="T13" fmla="*/ 757 h 947"/>
                <a:gd name="T14" fmla="*/ 891 w 948"/>
                <a:gd name="T15" fmla="*/ 699 h 947"/>
                <a:gd name="T16" fmla="*/ 919 w 948"/>
                <a:gd name="T17" fmla="*/ 636 h 947"/>
                <a:gd name="T18" fmla="*/ 938 w 948"/>
                <a:gd name="T19" fmla="*/ 569 h 947"/>
                <a:gd name="T20" fmla="*/ 948 w 948"/>
                <a:gd name="T21" fmla="*/ 498 h 947"/>
                <a:gd name="T22" fmla="*/ 948 w 948"/>
                <a:gd name="T23" fmla="*/ 449 h 947"/>
                <a:gd name="T24" fmla="*/ 938 w 948"/>
                <a:gd name="T25" fmla="*/ 378 h 947"/>
                <a:gd name="T26" fmla="*/ 919 w 948"/>
                <a:gd name="T27" fmla="*/ 311 h 947"/>
                <a:gd name="T28" fmla="*/ 891 w 948"/>
                <a:gd name="T29" fmla="*/ 247 h 947"/>
                <a:gd name="T30" fmla="*/ 854 w 948"/>
                <a:gd name="T31" fmla="*/ 190 h 947"/>
                <a:gd name="T32" fmla="*/ 809 w 948"/>
                <a:gd name="T33" fmla="*/ 139 h 947"/>
                <a:gd name="T34" fmla="*/ 757 w 948"/>
                <a:gd name="T35" fmla="*/ 94 h 947"/>
                <a:gd name="T36" fmla="*/ 699 w 948"/>
                <a:gd name="T37" fmla="*/ 57 h 947"/>
                <a:gd name="T38" fmla="*/ 636 w 948"/>
                <a:gd name="T39" fmla="*/ 28 h 947"/>
                <a:gd name="T40" fmla="*/ 569 w 948"/>
                <a:gd name="T41" fmla="*/ 9 h 947"/>
                <a:gd name="T42" fmla="*/ 499 w 948"/>
                <a:gd name="T43" fmla="*/ 0 h 947"/>
                <a:gd name="T44" fmla="*/ 449 w 948"/>
                <a:gd name="T45" fmla="*/ 0 h 947"/>
                <a:gd name="T46" fmla="*/ 379 w 948"/>
                <a:gd name="T47" fmla="*/ 9 h 947"/>
                <a:gd name="T48" fmla="*/ 311 w 948"/>
                <a:gd name="T49" fmla="*/ 28 h 947"/>
                <a:gd name="T50" fmla="*/ 249 w 948"/>
                <a:gd name="T51" fmla="*/ 57 h 947"/>
                <a:gd name="T52" fmla="*/ 190 w 948"/>
                <a:gd name="T53" fmla="*/ 94 h 947"/>
                <a:gd name="T54" fmla="*/ 139 w 948"/>
                <a:gd name="T55" fmla="*/ 139 h 947"/>
                <a:gd name="T56" fmla="*/ 94 w 948"/>
                <a:gd name="T57" fmla="*/ 190 h 947"/>
                <a:gd name="T58" fmla="*/ 57 w 948"/>
                <a:gd name="T59" fmla="*/ 247 h 947"/>
                <a:gd name="T60" fmla="*/ 29 w 948"/>
                <a:gd name="T61" fmla="*/ 311 h 947"/>
                <a:gd name="T62" fmla="*/ 10 w 948"/>
                <a:gd name="T63" fmla="*/ 378 h 947"/>
                <a:gd name="T64" fmla="*/ 0 w 948"/>
                <a:gd name="T65" fmla="*/ 449 h 947"/>
                <a:gd name="T66" fmla="*/ 0 w 948"/>
                <a:gd name="T67" fmla="*/ 498 h 947"/>
                <a:gd name="T68" fmla="*/ 10 w 948"/>
                <a:gd name="T69" fmla="*/ 569 h 947"/>
                <a:gd name="T70" fmla="*/ 29 w 948"/>
                <a:gd name="T71" fmla="*/ 636 h 947"/>
                <a:gd name="T72" fmla="*/ 57 w 948"/>
                <a:gd name="T73" fmla="*/ 699 h 947"/>
                <a:gd name="T74" fmla="*/ 94 w 948"/>
                <a:gd name="T75" fmla="*/ 757 h 947"/>
                <a:gd name="T76" fmla="*/ 139 w 948"/>
                <a:gd name="T77" fmla="*/ 808 h 947"/>
                <a:gd name="T78" fmla="*/ 190 w 948"/>
                <a:gd name="T79" fmla="*/ 853 h 947"/>
                <a:gd name="T80" fmla="*/ 249 w 948"/>
                <a:gd name="T81" fmla="*/ 890 h 947"/>
                <a:gd name="T82" fmla="*/ 311 w 948"/>
                <a:gd name="T83" fmla="*/ 918 h 947"/>
                <a:gd name="T84" fmla="*/ 379 w 948"/>
                <a:gd name="T85" fmla="*/ 937 h 947"/>
                <a:gd name="T86" fmla="*/ 449 w 948"/>
                <a:gd name="T87" fmla="*/ 94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8" h="947">
                  <a:moveTo>
                    <a:pt x="474" y="947"/>
                  </a:moveTo>
                  <a:lnTo>
                    <a:pt x="474" y="947"/>
                  </a:lnTo>
                  <a:lnTo>
                    <a:pt x="499" y="946"/>
                  </a:lnTo>
                  <a:lnTo>
                    <a:pt x="522" y="945"/>
                  </a:lnTo>
                  <a:lnTo>
                    <a:pt x="546" y="942"/>
                  </a:lnTo>
                  <a:lnTo>
                    <a:pt x="569" y="937"/>
                  </a:lnTo>
                  <a:lnTo>
                    <a:pt x="593" y="933"/>
                  </a:lnTo>
                  <a:lnTo>
                    <a:pt x="615" y="926"/>
                  </a:lnTo>
                  <a:lnTo>
                    <a:pt x="636" y="918"/>
                  </a:lnTo>
                  <a:lnTo>
                    <a:pt x="659" y="910"/>
                  </a:lnTo>
                  <a:lnTo>
                    <a:pt x="679" y="900"/>
                  </a:lnTo>
                  <a:lnTo>
                    <a:pt x="699" y="890"/>
                  </a:lnTo>
                  <a:lnTo>
                    <a:pt x="719" y="879"/>
                  </a:lnTo>
                  <a:lnTo>
                    <a:pt x="738" y="867"/>
                  </a:lnTo>
                  <a:lnTo>
                    <a:pt x="757" y="853"/>
                  </a:lnTo>
                  <a:lnTo>
                    <a:pt x="775" y="839"/>
                  </a:lnTo>
                  <a:lnTo>
                    <a:pt x="792" y="824"/>
                  </a:lnTo>
                  <a:lnTo>
                    <a:pt x="809" y="808"/>
                  </a:lnTo>
                  <a:lnTo>
                    <a:pt x="824" y="792"/>
                  </a:lnTo>
                  <a:lnTo>
                    <a:pt x="839" y="775"/>
                  </a:lnTo>
                  <a:lnTo>
                    <a:pt x="854" y="757"/>
                  </a:lnTo>
                  <a:lnTo>
                    <a:pt x="867" y="738"/>
                  </a:lnTo>
                  <a:lnTo>
                    <a:pt x="879" y="719"/>
                  </a:lnTo>
                  <a:lnTo>
                    <a:pt x="891" y="699"/>
                  </a:lnTo>
                  <a:lnTo>
                    <a:pt x="901" y="679"/>
                  </a:lnTo>
                  <a:lnTo>
                    <a:pt x="911" y="657"/>
                  </a:lnTo>
                  <a:lnTo>
                    <a:pt x="919" y="636"/>
                  </a:lnTo>
                  <a:lnTo>
                    <a:pt x="926" y="615"/>
                  </a:lnTo>
                  <a:lnTo>
                    <a:pt x="933" y="591"/>
                  </a:lnTo>
                  <a:lnTo>
                    <a:pt x="938" y="569"/>
                  </a:lnTo>
                  <a:lnTo>
                    <a:pt x="942" y="545"/>
                  </a:lnTo>
                  <a:lnTo>
                    <a:pt x="945" y="522"/>
                  </a:lnTo>
                  <a:lnTo>
                    <a:pt x="948" y="498"/>
                  </a:lnTo>
                  <a:lnTo>
                    <a:pt x="948" y="474"/>
                  </a:lnTo>
                  <a:lnTo>
                    <a:pt x="948" y="474"/>
                  </a:lnTo>
                  <a:lnTo>
                    <a:pt x="948" y="449"/>
                  </a:lnTo>
                  <a:lnTo>
                    <a:pt x="945" y="425"/>
                  </a:lnTo>
                  <a:lnTo>
                    <a:pt x="942" y="401"/>
                  </a:lnTo>
                  <a:lnTo>
                    <a:pt x="938" y="378"/>
                  </a:lnTo>
                  <a:lnTo>
                    <a:pt x="933" y="355"/>
                  </a:lnTo>
                  <a:lnTo>
                    <a:pt x="926" y="333"/>
                  </a:lnTo>
                  <a:lnTo>
                    <a:pt x="919" y="311"/>
                  </a:lnTo>
                  <a:lnTo>
                    <a:pt x="911" y="289"/>
                  </a:lnTo>
                  <a:lnTo>
                    <a:pt x="901" y="269"/>
                  </a:lnTo>
                  <a:lnTo>
                    <a:pt x="891" y="247"/>
                  </a:lnTo>
                  <a:lnTo>
                    <a:pt x="879" y="228"/>
                  </a:lnTo>
                  <a:lnTo>
                    <a:pt x="867" y="208"/>
                  </a:lnTo>
                  <a:lnTo>
                    <a:pt x="854" y="190"/>
                  </a:lnTo>
                  <a:lnTo>
                    <a:pt x="839" y="172"/>
                  </a:lnTo>
                  <a:lnTo>
                    <a:pt x="824" y="156"/>
                  </a:lnTo>
                  <a:lnTo>
                    <a:pt x="809" y="139"/>
                  </a:lnTo>
                  <a:lnTo>
                    <a:pt x="792" y="123"/>
                  </a:lnTo>
                  <a:lnTo>
                    <a:pt x="775" y="107"/>
                  </a:lnTo>
                  <a:lnTo>
                    <a:pt x="757" y="94"/>
                  </a:lnTo>
                  <a:lnTo>
                    <a:pt x="738" y="81"/>
                  </a:lnTo>
                  <a:lnTo>
                    <a:pt x="719" y="68"/>
                  </a:lnTo>
                  <a:lnTo>
                    <a:pt x="699" y="57"/>
                  </a:lnTo>
                  <a:lnTo>
                    <a:pt x="679" y="47"/>
                  </a:lnTo>
                  <a:lnTo>
                    <a:pt x="659" y="37"/>
                  </a:lnTo>
                  <a:lnTo>
                    <a:pt x="636" y="28"/>
                  </a:lnTo>
                  <a:lnTo>
                    <a:pt x="615" y="21"/>
                  </a:lnTo>
                  <a:lnTo>
                    <a:pt x="593" y="15"/>
                  </a:lnTo>
                  <a:lnTo>
                    <a:pt x="569" y="9"/>
                  </a:lnTo>
                  <a:lnTo>
                    <a:pt x="546" y="6"/>
                  </a:lnTo>
                  <a:lnTo>
                    <a:pt x="522" y="2"/>
                  </a:lnTo>
                  <a:lnTo>
                    <a:pt x="499" y="0"/>
                  </a:lnTo>
                  <a:lnTo>
                    <a:pt x="474" y="0"/>
                  </a:lnTo>
                  <a:lnTo>
                    <a:pt x="474" y="0"/>
                  </a:lnTo>
                  <a:lnTo>
                    <a:pt x="449" y="0"/>
                  </a:lnTo>
                  <a:lnTo>
                    <a:pt x="426" y="2"/>
                  </a:lnTo>
                  <a:lnTo>
                    <a:pt x="402" y="6"/>
                  </a:lnTo>
                  <a:lnTo>
                    <a:pt x="379" y="9"/>
                  </a:lnTo>
                  <a:lnTo>
                    <a:pt x="355" y="15"/>
                  </a:lnTo>
                  <a:lnTo>
                    <a:pt x="333" y="21"/>
                  </a:lnTo>
                  <a:lnTo>
                    <a:pt x="311" y="28"/>
                  </a:lnTo>
                  <a:lnTo>
                    <a:pt x="289" y="37"/>
                  </a:lnTo>
                  <a:lnTo>
                    <a:pt x="269" y="47"/>
                  </a:lnTo>
                  <a:lnTo>
                    <a:pt x="249" y="57"/>
                  </a:lnTo>
                  <a:lnTo>
                    <a:pt x="229" y="68"/>
                  </a:lnTo>
                  <a:lnTo>
                    <a:pt x="210" y="81"/>
                  </a:lnTo>
                  <a:lnTo>
                    <a:pt x="190" y="94"/>
                  </a:lnTo>
                  <a:lnTo>
                    <a:pt x="173" y="107"/>
                  </a:lnTo>
                  <a:lnTo>
                    <a:pt x="156" y="123"/>
                  </a:lnTo>
                  <a:lnTo>
                    <a:pt x="139" y="139"/>
                  </a:lnTo>
                  <a:lnTo>
                    <a:pt x="123" y="156"/>
                  </a:lnTo>
                  <a:lnTo>
                    <a:pt x="109" y="172"/>
                  </a:lnTo>
                  <a:lnTo>
                    <a:pt x="94" y="190"/>
                  </a:lnTo>
                  <a:lnTo>
                    <a:pt x="81" y="208"/>
                  </a:lnTo>
                  <a:lnTo>
                    <a:pt x="68" y="228"/>
                  </a:lnTo>
                  <a:lnTo>
                    <a:pt x="57" y="247"/>
                  </a:lnTo>
                  <a:lnTo>
                    <a:pt x="47" y="269"/>
                  </a:lnTo>
                  <a:lnTo>
                    <a:pt x="37" y="289"/>
                  </a:lnTo>
                  <a:lnTo>
                    <a:pt x="29" y="311"/>
                  </a:lnTo>
                  <a:lnTo>
                    <a:pt x="21" y="333"/>
                  </a:lnTo>
                  <a:lnTo>
                    <a:pt x="15" y="355"/>
                  </a:lnTo>
                  <a:lnTo>
                    <a:pt x="10" y="378"/>
                  </a:lnTo>
                  <a:lnTo>
                    <a:pt x="6" y="401"/>
                  </a:lnTo>
                  <a:lnTo>
                    <a:pt x="2" y="425"/>
                  </a:lnTo>
                  <a:lnTo>
                    <a:pt x="0" y="449"/>
                  </a:lnTo>
                  <a:lnTo>
                    <a:pt x="0" y="474"/>
                  </a:lnTo>
                  <a:lnTo>
                    <a:pt x="0" y="474"/>
                  </a:lnTo>
                  <a:lnTo>
                    <a:pt x="0" y="498"/>
                  </a:lnTo>
                  <a:lnTo>
                    <a:pt x="2" y="522"/>
                  </a:lnTo>
                  <a:lnTo>
                    <a:pt x="6" y="545"/>
                  </a:lnTo>
                  <a:lnTo>
                    <a:pt x="10" y="569"/>
                  </a:lnTo>
                  <a:lnTo>
                    <a:pt x="15" y="591"/>
                  </a:lnTo>
                  <a:lnTo>
                    <a:pt x="21" y="615"/>
                  </a:lnTo>
                  <a:lnTo>
                    <a:pt x="29" y="636"/>
                  </a:lnTo>
                  <a:lnTo>
                    <a:pt x="37" y="657"/>
                  </a:lnTo>
                  <a:lnTo>
                    <a:pt x="47" y="679"/>
                  </a:lnTo>
                  <a:lnTo>
                    <a:pt x="57" y="699"/>
                  </a:lnTo>
                  <a:lnTo>
                    <a:pt x="68" y="719"/>
                  </a:lnTo>
                  <a:lnTo>
                    <a:pt x="81" y="738"/>
                  </a:lnTo>
                  <a:lnTo>
                    <a:pt x="94" y="757"/>
                  </a:lnTo>
                  <a:lnTo>
                    <a:pt x="109" y="775"/>
                  </a:lnTo>
                  <a:lnTo>
                    <a:pt x="123" y="792"/>
                  </a:lnTo>
                  <a:lnTo>
                    <a:pt x="139" y="808"/>
                  </a:lnTo>
                  <a:lnTo>
                    <a:pt x="156" y="824"/>
                  </a:lnTo>
                  <a:lnTo>
                    <a:pt x="173" y="839"/>
                  </a:lnTo>
                  <a:lnTo>
                    <a:pt x="190" y="853"/>
                  </a:lnTo>
                  <a:lnTo>
                    <a:pt x="210" y="867"/>
                  </a:lnTo>
                  <a:lnTo>
                    <a:pt x="229" y="879"/>
                  </a:lnTo>
                  <a:lnTo>
                    <a:pt x="249" y="890"/>
                  </a:lnTo>
                  <a:lnTo>
                    <a:pt x="269" y="900"/>
                  </a:lnTo>
                  <a:lnTo>
                    <a:pt x="289" y="910"/>
                  </a:lnTo>
                  <a:lnTo>
                    <a:pt x="311" y="918"/>
                  </a:lnTo>
                  <a:lnTo>
                    <a:pt x="333" y="926"/>
                  </a:lnTo>
                  <a:lnTo>
                    <a:pt x="355" y="933"/>
                  </a:lnTo>
                  <a:lnTo>
                    <a:pt x="379" y="937"/>
                  </a:lnTo>
                  <a:lnTo>
                    <a:pt x="402" y="942"/>
                  </a:lnTo>
                  <a:lnTo>
                    <a:pt x="426" y="945"/>
                  </a:lnTo>
                  <a:lnTo>
                    <a:pt x="449" y="946"/>
                  </a:lnTo>
                  <a:lnTo>
                    <a:pt x="474" y="947"/>
                  </a:lnTo>
                  <a:lnTo>
                    <a:pt x="474" y="9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pPr>
              <a:endParaRPr lang="ja-JP" altLang="en-US" sz="1800">
                <a:solidFill>
                  <a:prstClr val="black"/>
                </a:solidFill>
                <a:latin typeface="Meiryo UI" panose="020B0604030504040204" pitchFamily="50" charset="-128"/>
                <a:ea typeface="Meiryo UI" panose="020B0604030504040204" pitchFamily="50" charset="-128"/>
              </a:endParaRPr>
            </a:p>
          </p:txBody>
        </p:sp>
        <p:sp>
          <p:nvSpPr>
            <p:cNvPr id="191" name="Freeform 20">
              <a:extLst>
                <a:ext uri="{FF2B5EF4-FFF2-40B4-BE49-F238E27FC236}">
                  <a16:creationId xmlns:a16="http://schemas.microsoft.com/office/drawing/2014/main" id="{183AB0CD-7596-430C-A39C-51B2308E29BE}"/>
                </a:ext>
              </a:extLst>
            </p:cNvPr>
            <p:cNvSpPr>
              <a:spLocks/>
            </p:cNvSpPr>
            <p:nvPr/>
          </p:nvSpPr>
          <p:spPr bwMode="auto">
            <a:xfrm>
              <a:off x="717550" y="1835150"/>
              <a:ext cx="509588" cy="368300"/>
            </a:xfrm>
            <a:custGeom>
              <a:avLst/>
              <a:gdLst>
                <a:gd name="T0" fmla="*/ 2033 w 2247"/>
                <a:gd name="T1" fmla="*/ 337 h 1627"/>
                <a:gd name="T2" fmla="*/ 2032 w 2247"/>
                <a:gd name="T3" fmla="*/ 333 h 1627"/>
                <a:gd name="T4" fmla="*/ 2023 w 2247"/>
                <a:gd name="T5" fmla="*/ 301 h 1627"/>
                <a:gd name="T6" fmla="*/ 2006 w 2247"/>
                <a:gd name="T7" fmla="*/ 266 h 1627"/>
                <a:gd name="T8" fmla="*/ 1988 w 2247"/>
                <a:gd name="T9" fmla="*/ 238 h 1627"/>
                <a:gd name="T10" fmla="*/ 1965 w 2247"/>
                <a:gd name="T11" fmla="*/ 210 h 1627"/>
                <a:gd name="T12" fmla="*/ 1934 w 2247"/>
                <a:gd name="T13" fmla="*/ 182 h 1627"/>
                <a:gd name="T14" fmla="*/ 1917 w 2247"/>
                <a:gd name="T15" fmla="*/ 168 h 1627"/>
                <a:gd name="T16" fmla="*/ 1854 w 2247"/>
                <a:gd name="T17" fmla="*/ 132 h 1627"/>
                <a:gd name="T18" fmla="*/ 1779 w 2247"/>
                <a:gd name="T19" fmla="*/ 100 h 1627"/>
                <a:gd name="T20" fmla="*/ 1693 w 2247"/>
                <a:gd name="T21" fmla="*/ 71 h 1627"/>
                <a:gd name="T22" fmla="*/ 1595 w 2247"/>
                <a:gd name="T23" fmla="*/ 47 h 1627"/>
                <a:gd name="T24" fmla="*/ 1489 w 2247"/>
                <a:gd name="T25" fmla="*/ 27 h 1627"/>
                <a:gd name="T26" fmla="*/ 1374 w 2247"/>
                <a:gd name="T27" fmla="*/ 12 h 1627"/>
                <a:gd name="T28" fmla="*/ 1253 w 2247"/>
                <a:gd name="T29" fmla="*/ 4 h 1627"/>
                <a:gd name="T30" fmla="*/ 1127 w 2247"/>
                <a:gd name="T31" fmla="*/ 0 h 1627"/>
                <a:gd name="T32" fmla="*/ 1067 w 2247"/>
                <a:gd name="T33" fmla="*/ 1 h 1627"/>
                <a:gd name="T34" fmla="*/ 953 w 2247"/>
                <a:gd name="T35" fmla="*/ 7 h 1627"/>
                <a:gd name="T36" fmla="*/ 843 w 2247"/>
                <a:gd name="T37" fmla="*/ 17 h 1627"/>
                <a:gd name="T38" fmla="*/ 739 w 2247"/>
                <a:gd name="T39" fmla="*/ 32 h 1627"/>
                <a:gd name="T40" fmla="*/ 643 w 2247"/>
                <a:gd name="T41" fmla="*/ 51 h 1627"/>
                <a:gd name="T42" fmla="*/ 554 w 2247"/>
                <a:gd name="T43" fmla="*/ 74 h 1627"/>
                <a:gd name="T44" fmla="*/ 475 w 2247"/>
                <a:gd name="T45" fmla="*/ 100 h 1627"/>
                <a:gd name="T46" fmla="*/ 404 w 2247"/>
                <a:gd name="T47" fmla="*/ 130 h 1627"/>
                <a:gd name="T48" fmla="*/ 374 w 2247"/>
                <a:gd name="T49" fmla="*/ 146 h 1627"/>
                <a:gd name="T50" fmla="*/ 336 w 2247"/>
                <a:gd name="T51" fmla="*/ 167 h 1627"/>
                <a:gd name="T52" fmla="*/ 304 w 2247"/>
                <a:gd name="T53" fmla="*/ 190 h 1627"/>
                <a:gd name="T54" fmla="*/ 277 w 2247"/>
                <a:gd name="T55" fmla="*/ 216 h 1627"/>
                <a:gd name="T56" fmla="*/ 255 w 2247"/>
                <a:gd name="T57" fmla="*/ 242 h 1627"/>
                <a:gd name="T58" fmla="*/ 240 w 2247"/>
                <a:gd name="T59" fmla="*/ 267 h 1627"/>
                <a:gd name="T60" fmla="*/ 227 w 2247"/>
                <a:gd name="T61" fmla="*/ 292 h 1627"/>
                <a:gd name="T62" fmla="*/ 218 w 2247"/>
                <a:gd name="T63" fmla="*/ 316 h 1627"/>
                <a:gd name="T64" fmla="*/ 214 w 2247"/>
                <a:gd name="T65" fmla="*/ 337 h 1627"/>
                <a:gd name="T66" fmla="*/ 0 w 2247"/>
                <a:gd name="T67" fmla="*/ 1627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7" h="1627">
                  <a:moveTo>
                    <a:pt x="2247" y="1627"/>
                  </a:moveTo>
                  <a:lnTo>
                    <a:pt x="2033" y="337"/>
                  </a:lnTo>
                  <a:lnTo>
                    <a:pt x="2033" y="337"/>
                  </a:lnTo>
                  <a:lnTo>
                    <a:pt x="2032" y="333"/>
                  </a:lnTo>
                  <a:lnTo>
                    <a:pt x="2030" y="320"/>
                  </a:lnTo>
                  <a:lnTo>
                    <a:pt x="2023" y="301"/>
                  </a:lnTo>
                  <a:lnTo>
                    <a:pt x="2013" y="278"/>
                  </a:lnTo>
                  <a:lnTo>
                    <a:pt x="2006" y="266"/>
                  </a:lnTo>
                  <a:lnTo>
                    <a:pt x="1998" y="252"/>
                  </a:lnTo>
                  <a:lnTo>
                    <a:pt x="1988" y="238"/>
                  </a:lnTo>
                  <a:lnTo>
                    <a:pt x="1977" y="224"/>
                  </a:lnTo>
                  <a:lnTo>
                    <a:pt x="1965" y="210"/>
                  </a:lnTo>
                  <a:lnTo>
                    <a:pt x="1950" y="195"/>
                  </a:lnTo>
                  <a:lnTo>
                    <a:pt x="1934" y="182"/>
                  </a:lnTo>
                  <a:lnTo>
                    <a:pt x="1917" y="168"/>
                  </a:lnTo>
                  <a:lnTo>
                    <a:pt x="1917" y="168"/>
                  </a:lnTo>
                  <a:lnTo>
                    <a:pt x="1887" y="150"/>
                  </a:lnTo>
                  <a:lnTo>
                    <a:pt x="1854" y="132"/>
                  </a:lnTo>
                  <a:lnTo>
                    <a:pt x="1818" y="115"/>
                  </a:lnTo>
                  <a:lnTo>
                    <a:pt x="1779" y="100"/>
                  </a:lnTo>
                  <a:lnTo>
                    <a:pt x="1737" y="85"/>
                  </a:lnTo>
                  <a:lnTo>
                    <a:pt x="1693" y="71"/>
                  </a:lnTo>
                  <a:lnTo>
                    <a:pt x="1645" y="58"/>
                  </a:lnTo>
                  <a:lnTo>
                    <a:pt x="1595" y="47"/>
                  </a:lnTo>
                  <a:lnTo>
                    <a:pt x="1544" y="36"/>
                  </a:lnTo>
                  <a:lnTo>
                    <a:pt x="1489" y="27"/>
                  </a:lnTo>
                  <a:lnTo>
                    <a:pt x="1433" y="19"/>
                  </a:lnTo>
                  <a:lnTo>
                    <a:pt x="1374" y="12"/>
                  </a:lnTo>
                  <a:lnTo>
                    <a:pt x="1315" y="7"/>
                  </a:lnTo>
                  <a:lnTo>
                    <a:pt x="1253" y="4"/>
                  </a:lnTo>
                  <a:lnTo>
                    <a:pt x="1191" y="1"/>
                  </a:lnTo>
                  <a:lnTo>
                    <a:pt x="1127" y="0"/>
                  </a:lnTo>
                  <a:lnTo>
                    <a:pt x="1127" y="0"/>
                  </a:lnTo>
                  <a:lnTo>
                    <a:pt x="1067" y="1"/>
                  </a:lnTo>
                  <a:lnTo>
                    <a:pt x="1009" y="4"/>
                  </a:lnTo>
                  <a:lnTo>
                    <a:pt x="953" y="7"/>
                  </a:lnTo>
                  <a:lnTo>
                    <a:pt x="897" y="11"/>
                  </a:lnTo>
                  <a:lnTo>
                    <a:pt x="843" y="17"/>
                  </a:lnTo>
                  <a:lnTo>
                    <a:pt x="791" y="24"/>
                  </a:lnTo>
                  <a:lnTo>
                    <a:pt x="739" y="32"/>
                  </a:lnTo>
                  <a:lnTo>
                    <a:pt x="690" y="40"/>
                  </a:lnTo>
                  <a:lnTo>
                    <a:pt x="643" y="51"/>
                  </a:lnTo>
                  <a:lnTo>
                    <a:pt x="597" y="62"/>
                  </a:lnTo>
                  <a:lnTo>
                    <a:pt x="554" y="74"/>
                  </a:lnTo>
                  <a:lnTo>
                    <a:pt x="513" y="86"/>
                  </a:lnTo>
                  <a:lnTo>
                    <a:pt x="475" y="100"/>
                  </a:lnTo>
                  <a:lnTo>
                    <a:pt x="438" y="114"/>
                  </a:lnTo>
                  <a:lnTo>
                    <a:pt x="404" y="130"/>
                  </a:lnTo>
                  <a:lnTo>
                    <a:pt x="374" y="146"/>
                  </a:lnTo>
                  <a:lnTo>
                    <a:pt x="374" y="146"/>
                  </a:lnTo>
                  <a:lnTo>
                    <a:pt x="354" y="157"/>
                  </a:lnTo>
                  <a:lnTo>
                    <a:pt x="336" y="167"/>
                  </a:lnTo>
                  <a:lnTo>
                    <a:pt x="319" y="179"/>
                  </a:lnTo>
                  <a:lnTo>
                    <a:pt x="304" y="190"/>
                  </a:lnTo>
                  <a:lnTo>
                    <a:pt x="290" y="203"/>
                  </a:lnTo>
                  <a:lnTo>
                    <a:pt x="277" y="216"/>
                  </a:lnTo>
                  <a:lnTo>
                    <a:pt x="265" y="229"/>
                  </a:lnTo>
                  <a:lnTo>
                    <a:pt x="255" y="242"/>
                  </a:lnTo>
                  <a:lnTo>
                    <a:pt x="246" y="254"/>
                  </a:lnTo>
                  <a:lnTo>
                    <a:pt x="240" y="267"/>
                  </a:lnTo>
                  <a:lnTo>
                    <a:pt x="233" y="280"/>
                  </a:lnTo>
                  <a:lnTo>
                    <a:pt x="227" y="292"/>
                  </a:lnTo>
                  <a:lnTo>
                    <a:pt x="223" y="304"/>
                  </a:lnTo>
                  <a:lnTo>
                    <a:pt x="218" y="316"/>
                  </a:lnTo>
                  <a:lnTo>
                    <a:pt x="216" y="326"/>
                  </a:lnTo>
                  <a:lnTo>
                    <a:pt x="214" y="337"/>
                  </a:lnTo>
                  <a:lnTo>
                    <a:pt x="214" y="337"/>
                  </a:lnTo>
                  <a:lnTo>
                    <a:pt x="0" y="1627"/>
                  </a:lnTo>
                  <a:lnTo>
                    <a:pt x="2247" y="16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lnSpc>
                  <a:spcPct val="100000"/>
                </a:lnSpc>
                <a:spcBef>
                  <a:spcPts val="0"/>
                </a:spcBef>
                <a:spcAft>
                  <a:spcPts val="0"/>
                </a:spcAft>
              </a:pPr>
              <a:endParaRPr lang="ja-JP" altLang="en-US" sz="1800">
                <a:solidFill>
                  <a:prstClr val="black"/>
                </a:solidFill>
                <a:latin typeface="Meiryo UI" panose="020B0604030504040204" pitchFamily="50" charset="-128"/>
                <a:ea typeface="Meiryo UI" panose="020B0604030504040204" pitchFamily="50" charset="-128"/>
              </a:endParaRPr>
            </a:p>
          </p:txBody>
        </p:sp>
      </p:grpSp>
      <p:sp>
        <p:nvSpPr>
          <p:cNvPr id="186" name="テキスト ボックス 185"/>
          <p:cNvSpPr txBox="1"/>
          <p:nvPr/>
        </p:nvSpPr>
        <p:spPr>
          <a:xfrm>
            <a:off x="218703" y="3261417"/>
            <a:ext cx="1781969" cy="276999"/>
          </a:xfrm>
          <a:prstGeom prst="rect">
            <a:avLst/>
          </a:prstGeom>
          <a:noFill/>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rPr>
              <a:t>職員端末</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執務室のみ</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87" name="テキスト ボックス 186"/>
          <p:cNvSpPr txBox="1"/>
          <p:nvPr/>
        </p:nvSpPr>
        <p:spPr>
          <a:xfrm>
            <a:off x="77239" y="4004793"/>
            <a:ext cx="1923433" cy="276999"/>
          </a:xfrm>
          <a:prstGeom prst="rect">
            <a:avLst/>
          </a:prstGeom>
          <a:noFill/>
        </p:spPr>
        <p:txBody>
          <a:bodyPr wrap="square" rtlCol="0">
            <a:spAutoFit/>
          </a:bodyPr>
          <a:lstStyle/>
          <a:p>
            <a:pPr algn="r"/>
            <a:r>
              <a:rPr lang="ja-JP" altLang="en-US" sz="1200" dirty="0">
                <a:latin typeface="Meiryo UI" panose="020B0604030504040204" pitchFamily="50" charset="-128"/>
                <a:ea typeface="Meiryo UI" panose="020B0604030504040204" pitchFamily="50" charset="-128"/>
              </a:rPr>
              <a:t>モバイル</a:t>
            </a:r>
            <a:r>
              <a:rPr kumimoji="1" lang="ja-JP" altLang="en-US" sz="1200" dirty="0">
                <a:latin typeface="Meiryo UI" panose="020B0604030504040204" pitchFamily="50" charset="-128"/>
                <a:ea typeface="Meiryo UI" panose="020B0604030504040204" pitchFamily="50" charset="-128"/>
              </a:rPr>
              <a:t>端末</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出張時のみ</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88" name="テキスト ボックス 187"/>
          <p:cNvSpPr txBox="1"/>
          <p:nvPr/>
        </p:nvSpPr>
        <p:spPr>
          <a:xfrm>
            <a:off x="77239" y="4748170"/>
            <a:ext cx="1923433" cy="276999"/>
          </a:xfrm>
          <a:prstGeom prst="rect">
            <a:avLst/>
          </a:prstGeom>
          <a:noFill/>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rPr>
              <a:t>テレワーク端末</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個人用</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89" name="テキスト ボックス 188"/>
          <p:cNvSpPr txBox="1"/>
          <p:nvPr/>
        </p:nvSpPr>
        <p:spPr>
          <a:xfrm>
            <a:off x="3183179" y="4626518"/>
            <a:ext cx="1265765"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職員端末</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どこでも利用可</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grpSp>
        <p:nvGrpSpPr>
          <p:cNvPr id="98" name="グループ化 97"/>
          <p:cNvGrpSpPr/>
          <p:nvPr/>
        </p:nvGrpSpPr>
        <p:grpSpPr>
          <a:xfrm>
            <a:off x="127146" y="1289090"/>
            <a:ext cx="9650389" cy="270000"/>
            <a:chOff x="77029" y="485586"/>
            <a:chExt cx="9650389" cy="270000"/>
          </a:xfrm>
        </p:grpSpPr>
        <p:sp>
          <p:nvSpPr>
            <p:cNvPr id="99" name="正方形/長方形 98"/>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現状・課題</a:t>
              </a: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ホームベース 99"/>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103" name="正方形/長方形 102"/>
          <p:cNvSpPr/>
          <p:nvPr/>
        </p:nvSpPr>
        <p:spPr>
          <a:xfrm>
            <a:off x="122928" y="1556792"/>
            <a:ext cx="9654607" cy="307760"/>
          </a:xfrm>
          <a:prstGeom prst="rect">
            <a:avLst/>
          </a:prstGeom>
        </p:spPr>
        <p:txBody>
          <a:bodyPr wrap="square" lIns="0" tIns="45712" rIns="0" bIns="45712">
            <a:spAutoFit/>
          </a:bodyPr>
          <a:lstStyle/>
          <a:p>
            <a:pPr marL="185738" indent="-134938"/>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テレワークや</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会議を始めとする、アフターコロナを見据えた新しい働き方に対応した</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環境の整備が必要。</a:t>
            </a:r>
          </a:p>
        </p:txBody>
      </p:sp>
      <p:grpSp>
        <p:nvGrpSpPr>
          <p:cNvPr id="104" name="グループ化 103"/>
          <p:cNvGrpSpPr/>
          <p:nvPr/>
        </p:nvGrpSpPr>
        <p:grpSpPr>
          <a:xfrm>
            <a:off x="127146" y="1844824"/>
            <a:ext cx="9650389" cy="270000"/>
            <a:chOff x="77029" y="485586"/>
            <a:chExt cx="9650389" cy="270000"/>
          </a:xfrm>
        </p:grpSpPr>
        <p:sp>
          <p:nvSpPr>
            <p:cNvPr id="105" name="正方形/長方形 104"/>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対応の方向性</a:t>
              </a: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ホームベース 105"/>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447" y="5085184"/>
            <a:ext cx="1263107" cy="907369"/>
          </a:xfrm>
          <a:prstGeom prst="rect">
            <a:avLst/>
          </a:prstGeom>
        </p:spPr>
      </p:pic>
      <p:sp>
        <p:nvSpPr>
          <p:cNvPr id="107" name="正方形/長方形 106"/>
          <p:cNvSpPr/>
          <p:nvPr/>
        </p:nvSpPr>
        <p:spPr>
          <a:xfrm>
            <a:off x="218127" y="2186877"/>
            <a:ext cx="4428000" cy="954091"/>
          </a:xfrm>
          <a:prstGeom prst="rect">
            <a:avLst/>
          </a:prstGeom>
        </p:spPr>
        <p:txBody>
          <a:bodyPr wrap="square" lIns="0" tIns="45712" rIns="0" bIns="45712">
            <a:spAutoFit/>
          </a:bodyPr>
          <a:lstStyle/>
          <a:p>
            <a:pPr algn="ct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新たな働き方を支える</a:t>
            </a:r>
            <a:r>
              <a:rPr lang="en-US" altLang="ja-JP" sz="1400" b="1"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環境の整備</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軽量で持ち運びしやすく、通信機能が内蔵された端末などを導入することで、在宅や出張時も含め、どこでも庁内ネットワークにアクセスできる環境を整える。</a:t>
            </a:r>
          </a:p>
        </p:txBody>
      </p:sp>
      <p:sp>
        <p:nvSpPr>
          <p:cNvPr id="121" name="正方形/長方形 120"/>
          <p:cNvSpPr/>
          <p:nvPr/>
        </p:nvSpPr>
        <p:spPr>
          <a:xfrm>
            <a:off x="5259872" y="2181888"/>
            <a:ext cx="4428001" cy="954091"/>
          </a:xfrm>
          <a:prstGeom prst="rect">
            <a:avLst/>
          </a:prstGeom>
        </p:spPr>
        <p:txBody>
          <a:bodyPr wrap="square" lIns="0" tIns="45712" rIns="0" bIns="45712">
            <a:spAutoFit/>
          </a:bodyPr>
          <a:lstStyle/>
          <a:p>
            <a:pPr algn="ct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セキュリティ強化</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未知の脅威から個人情報・機密情報を守るため、端末や</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ネットワーク内でのふるまい検知・分析などが行える環境を整え、セキュリティの強化を図る。</a:t>
            </a:r>
          </a:p>
        </p:txBody>
      </p:sp>
      <p:sp>
        <p:nvSpPr>
          <p:cNvPr id="126" name="テキスト ボックス 125"/>
          <p:cNvSpPr txBox="1"/>
          <p:nvPr/>
        </p:nvSpPr>
        <p:spPr>
          <a:xfrm>
            <a:off x="5422067" y="3573016"/>
            <a:ext cx="4301115" cy="523220"/>
          </a:xfrm>
          <a:prstGeom prst="rect">
            <a:avLst/>
          </a:prstGeom>
          <a:noFill/>
          <a:ln>
            <a:noFill/>
          </a:ln>
        </p:spPr>
        <p:txBody>
          <a:bodyPr wrap="square" rtlCol="0">
            <a:spAutoFit/>
          </a:bodyPr>
          <a:lstStyle/>
          <a:p>
            <a:r>
              <a:rPr lang="en-US" altLang="ja-JP" sz="1400" dirty="0">
                <a:latin typeface="Meiryo UI" panose="020B0604030504040204" pitchFamily="50" charset="-128"/>
                <a:ea typeface="Meiryo UI" panose="020B0604030504040204" pitchFamily="50" charset="-128"/>
              </a:rPr>
              <a:t>EDR</a:t>
            </a:r>
          </a:p>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Endpoint Detection and Response</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27" name="テキスト ボックス 126"/>
          <p:cNvSpPr txBox="1"/>
          <p:nvPr/>
        </p:nvSpPr>
        <p:spPr>
          <a:xfrm>
            <a:off x="5422068" y="4561383"/>
            <a:ext cx="4355468" cy="523220"/>
          </a:xfrm>
          <a:prstGeom prst="rect">
            <a:avLst/>
          </a:prstGeom>
          <a:noFill/>
          <a:ln>
            <a:noFill/>
          </a:ln>
        </p:spPr>
        <p:txBody>
          <a:bodyPr wrap="square" rtlCol="0">
            <a:spAutoFit/>
          </a:bodyPr>
          <a:lstStyle>
            <a:defPPr>
              <a:defRPr lang="ja-JP"/>
            </a:defPPr>
            <a:lvl1pPr>
              <a:defRPr sz="1400" b="1">
                <a:latin typeface="Meiryo UI" panose="020B0604030504040204" pitchFamily="50" charset="-128"/>
                <a:ea typeface="Meiryo UI" panose="020B0604030504040204" pitchFamily="50" charset="-128"/>
              </a:defRPr>
            </a:lvl1pPr>
          </a:lstStyle>
          <a:p>
            <a:r>
              <a:rPr lang="en-US" altLang="ja-JP" b="0" dirty="0"/>
              <a:t>NDR </a:t>
            </a:r>
          </a:p>
          <a:p>
            <a:r>
              <a:rPr lang="ja-JP" altLang="en-US" b="0" dirty="0"/>
              <a:t>（</a:t>
            </a:r>
            <a:r>
              <a:rPr lang="en-US" altLang="ja-JP" b="0" dirty="0"/>
              <a:t>Network Detection and Response</a:t>
            </a:r>
            <a:r>
              <a:rPr lang="ja-JP" altLang="en-US" b="0" dirty="0"/>
              <a:t>）</a:t>
            </a:r>
          </a:p>
        </p:txBody>
      </p:sp>
      <p:sp>
        <p:nvSpPr>
          <p:cNvPr id="131" name="正方形/長方形 130"/>
          <p:cNvSpPr/>
          <p:nvPr/>
        </p:nvSpPr>
        <p:spPr>
          <a:xfrm>
            <a:off x="5601072" y="4047471"/>
            <a:ext cx="4074737" cy="461649"/>
          </a:xfrm>
          <a:prstGeom prst="rect">
            <a:avLst/>
          </a:prstGeom>
        </p:spPr>
        <p:txBody>
          <a:bodyPr wrap="square" lIns="0" tIns="45712" rIns="0" bIns="45712">
            <a:spAutoFit/>
          </a:bodyPr>
          <a:lstStyle/>
          <a:p>
            <a:r>
              <a:rPr lang="ja-JP" altLang="en-US" sz="1200" dirty="0">
                <a:latin typeface="Meiryo UI" panose="020B0604030504040204" pitchFamily="50" charset="-128"/>
                <a:ea typeface="Meiryo UI" panose="020B0604030504040204" pitchFamily="50" charset="-128"/>
              </a:rPr>
              <a:t>ユーザーが利用する端末やサーバー（エンドポイント）</a:t>
            </a:r>
            <a:endParaRPr lang="en-US" altLang="ja-JP" sz="1200" dirty="0">
              <a:latin typeface="Meiryo UI" panose="020B0604030504040204" pitchFamily="50" charset="-128"/>
              <a:ea typeface="Meiryo UI" panose="020B0604030504040204" pitchFamily="50" charset="-128"/>
            </a:endParaRPr>
          </a:p>
          <a:p>
            <a:r>
              <a:rPr lang="ja-JP" altLang="en-US" sz="1200" dirty="0" err="1">
                <a:latin typeface="Meiryo UI" panose="020B0604030504040204" pitchFamily="50" charset="-128"/>
                <a:ea typeface="Meiryo UI" panose="020B0604030504040204" pitchFamily="50" charset="-128"/>
              </a:rPr>
              <a:t>を監</a:t>
            </a:r>
            <a:r>
              <a:rPr lang="ja-JP" altLang="en-US" sz="1200" dirty="0">
                <a:latin typeface="Meiryo UI" panose="020B0604030504040204" pitchFamily="50" charset="-128"/>
                <a:ea typeface="Meiryo UI" panose="020B0604030504040204" pitchFamily="50" charset="-128"/>
              </a:rPr>
              <a:t>視し、異常を検知</a:t>
            </a: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正方形/長方形 131"/>
          <p:cNvSpPr/>
          <p:nvPr/>
        </p:nvSpPr>
        <p:spPr>
          <a:xfrm>
            <a:off x="5601072" y="5021747"/>
            <a:ext cx="4426654" cy="461649"/>
          </a:xfrm>
          <a:prstGeom prst="rect">
            <a:avLst/>
          </a:prstGeom>
        </p:spPr>
        <p:txBody>
          <a:bodyPr wrap="square" lIns="0" tIns="45712" rIns="0" bIns="45712">
            <a:spAutoFit/>
          </a:bodyPr>
          <a:lstStyle/>
          <a:p>
            <a:r>
              <a:rPr lang="ja-JP" altLang="en-US" sz="1200" dirty="0">
                <a:latin typeface="Meiryo UI" panose="020B0604030504040204" pitchFamily="50" charset="-128"/>
                <a:ea typeface="Meiryo UI" panose="020B0604030504040204" pitchFamily="50" charset="-128"/>
              </a:rPr>
              <a:t>ネットワークトラフィック（通信量）を監視し、</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異常を検知</a:t>
            </a:r>
          </a:p>
        </p:txBody>
      </p:sp>
      <p:sp>
        <p:nvSpPr>
          <p:cNvPr id="134" name="正方形/長方形 133"/>
          <p:cNvSpPr/>
          <p:nvPr/>
        </p:nvSpPr>
        <p:spPr>
          <a:xfrm>
            <a:off x="5429882" y="3265256"/>
            <a:ext cx="4923718" cy="307760"/>
          </a:xfrm>
          <a:prstGeom prst="rect">
            <a:avLst/>
          </a:prstGeom>
        </p:spPr>
        <p:txBody>
          <a:bodyPr wrap="square" lIns="0" tIns="45712" rIns="0" bIns="45712">
            <a:spAutoFit/>
          </a:bodyPr>
          <a:lstStyle/>
          <a:p>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新たなセキュリティ対策技術の導入を検討</a:t>
            </a:r>
          </a:p>
        </p:txBody>
      </p:sp>
      <p:grpSp>
        <p:nvGrpSpPr>
          <p:cNvPr id="151" name="グループ化 150"/>
          <p:cNvGrpSpPr/>
          <p:nvPr/>
        </p:nvGrpSpPr>
        <p:grpSpPr>
          <a:xfrm>
            <a:off x="122928" y="6141269"/>
            <a:ext cx="9650389" cy="270000"/>
            <a:chOff x="77029" y="485586"/>
            <a:chExt cx="9650389" cy="270000"/>
          </a:xfrm>
        </p:grpSpPr>
        <p:sp>
          <p:nvSpPr>
            <p:cNvPr id="154" name="正方形/長方形 153"/>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今後の予定</a:t>
              </a: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5" name="ホームベース 164"/>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07" name="正方形/長方形 206"/>
          <p:cNvSpPr/>
          <p:nvPr/>
        </p:nvSpPr>
        <p:spPr>
          <a:xfrm>
            <a:off x="133479" y="6433608"/>
            <a:ext cx="9639837" cy="307760"/>
          </a:xfrm>
          <a:prstGeom prst="rect">
            <a:avLst/>
          </a:prstGeom>
        </p:spPr>
        <p:txBody>
          <a:bodyPr wrap="square" lIns="0" tIns="45712" rIns="0" bIns="45712">
            <a:spAutoFit/>
          </a:bodyPr>
          <a:lstStyle/>
          <a:p>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年度に環境設計を行い、セキュリティ強化や新端末の導入等を順次実施していく</a:t>
            </a:r>
          </a:p>
        </p:txBody>
      </p:sp>
      <p:sp>
        <p:nvSpPr>
          <p:cNvPr id="208" name="正方形/長方形 207"/>
          <p:cNvSpPr/>
          <p:nvPr/>
        </p:nvSpPr>
        <p:spPr>
          <a:xfrm>
            <a:off x="3008784" y="5877272"/>
            <a:ext cx="3888432" cy="307760"/>
          </a:xfrm>
          <a:prstGeom prst="rect">
            <a:avLst/>
          </a:prstGeom>
        </p:spPr>
        <p:txBody>
          <a:bodyPr wrap="square" lIns="0" tIns="45712" rIns="0" bIns="45712">
            <a:spAutoFit/>
          </a:bodyPr>
          <a:lstStyle/>
          <a:p>
            <a:pPr marL="185738" indent="-134938" algn="ct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利便性、安全性を両立させながら環境整備を進める</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3440" y="3501008"/>
            <a:ext cx="643119" cy="643119"/>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567" y="4912656"/>
            <a:ext cx="466937" cy="466937"/>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6894" y="4555465"/>
            <a:ext cx="391258" cy="391258"/>
          </a:xfrm>
          <a:prstGeom prst="rect">
            <a:avLst/>
          </a:prstGeom>
        </p:spPr>
      </p:pic>
      <p:sp>
        <p:nvSpPr>
          <p:cNvPr id="6" name="スライド番号プレースホルダー 5"/>
          <p:cNvSpPr>
            <a:spLocks noGrp="1"/>
          </p:cNvSpPr>
          <p:nvPr>
            <p:ph type="sldNum" sz="quarter" idx="12"/>
          </p:nvPr>
        </p:nvSpPr>
        <p:spPr/>
        <p:txBody>
          <a:bodyPr/>
          <a:lstStyle/>
          <a:p>
            <a:fld id="{6E5DE390-0CB9-41F3-AFBC-609A6CE2A1FD}" type="slidenum">
              <a:rPr kumimoji="1" lang="ja-JP" altLang="en-US" smtClean="0"/>
              <a:t>18</a:t>
            </a:fld>
            <a:endParaRPr kumimoji="1" lang="ja-JP" altLang="en-US"/>
          </a:p>
        </p:txBody>
      </p:sp>
    </p:spTree>
    <p:extLst>
      <p:ext uri="{BB962C8B-B14F-4D97-AF65-F5344CB8AC3E}">
        <p14:creationId xmlns:p14="http://schemas.microsoft.com/office/powerpoint/2010/main" val="2198615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３．市町村</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支援　　</a:t>
            </a:r>
            <a:r>
              <a:rPr lang="ja-JP" altLang="en-US" sz="1400" b="1" dirty="0">
                <a:latin typeface="Meiryo UI" pitchFamily="50" charset="-128"/>
                <a:ea typeface="Meiryo UI" pitchFamily="50" charset="-128"/>
                <a:cs typeface="Meiryo UI" pitchFamily="50" charset="-128"/>
              </a:rPr>
              <a:t>市町村を取り巻く現状・課題</a:t>
            </a:r>
            <a:endParaRPr lang="en-US" altLang="ja-JP" sz="1400" b="1" dirty="0">
              <a:latin typeface="Meiryo UI" pitchFamily="50" charset="-128"/>
              <a:ea typeface="Meiryo UI" pitchFamily="50" charset="-128"/>
              <a:cs typeface="Meiryo UI" pitchFamily="50" charset="-128"/>
            </a:endParaRP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836712"/>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現状・課題</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graphicFrame>
        <p:nvGraphicFramePr>
          <p:cNvPr id="27" name="グラフ 26"/>
          <p:cNvGraphicFramePr>
            <a:graphicFrameLocks/>
          </p:cNvGraphicFramePr>
          <p:nvPr>
            <p:extLst>
              <p:ext uri="{D42A27DB-BD31-4B8C-83A1-F6EECF244321}">
                <p14:modId xmlns:p14="http://schemas.microsoft.com/office/powerpoint/2010/main" val="2921657796"/>
              </p:ext>
            </p:extLst>
          </p:nvPr>
        </p:nvGraphicFramePr>
        <p:xfrm>
          <a:off x="5517180" y="2938266"/>
          <a:ext cx="4897202" cy="3842500"/>
        </p:xfrm>
        <a:graphic>
          <a:graphicData uri="http://schemas.openxmlformats.org/drawingml/2006/chart">
            <c:chart xmlns:c="http://schemas.openxmlformats.org/drawingml/2006/chart" xmlns:r="http://schemas.openxmlformats.org/officeDocument/2006/relationships" r:id="rId3"/>
          </a:graphicData>
        </a:graphic>
      </p:graphicFrame>
      <p:sp>
        <p:nvSpPr>
          <p:cNvPr id="4" name="四角形吹き出し 3"/>
          <p:cNvSpPr/>
          <p:nvPr/>
        </p:nvSpPr>
        <p:spPr bwMode="auto">
          <a:xfrm>
            <a:off x="4977468" y="4234668"/>
            <a:ext cx="1459422" cy="256185"/>
          </a:xfrm>
          <a:prstGeom prst="wedgeRectCallout">
            <a:avLst>
              <a:gd name="adj1" fmla="val 70234"/>
              <a:gd name="adj2" fmla="val 48581"/>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eaLnBrk="0" hangingPunct="0"/>
            <a:r>
              <a:rPr kumimoji="1" lang="ja-JP" altLang="en-US" sz="1400" dirty="0">
                <a:latin typeface="Meiryo UI" panose="020B0604030504040204" pitchFamily="50" charset="-128"/>
                <a:ea typeface="Meiryo UI" panose="020B0604030504040204" pitchFamily="50" charset="-128"/>
                <a:cs typeface="Tahoma" pitchFamily="34" charset="0"/>
              </a:rPr>
              <a:t>ワクチン接種対応</a:t>
            </a:r>
          </a:p>
        </p:txBody>
      </p:sp>
      <p:sp>
        <p:nvSpPr>
          <p:cNvPr id="29" name="テキスト ボックス 28">
            <a:extLst>
              <a:ext uri="{FF2B5EF4-FFF2-40B4-BE49-F238E27FC236}">
                <a16:creationId xmlns:a16="http://schemas.microsoft.com/office/drawing/2014/main" id="{ABBFDCA3-09BA-4070-A1EA-83968A2741E1}"/>
              </a:ext>
            </a:extLst>
          </p:cNvPr>
          <p:cNvSpPr txBox="1"/>
          <p:nvPr/>
        </p:nvSpPr>
        <p:spPr>
          <a:xfrm>
            <a:off x="128465" y="1104808"/>
            <a:ext cx="9649729" cy="523992"/>
          </a:xfrm>
          <a:prstGeom prst="rect">
            <a:avLst/>
          </a:prstGeom>
          <a:noFill/>
          <a:ln w="6350">
            <a:noFill/>
          </a:ln>
        </p:spPr>
        <p:txBody>
          <a:bodyPr wrap="square" rtlCol="0" anchor="ctr">
            <a:noAutofit/>
          </a:bodyPr>
          <a:lstStyle/>
          <a:p>
            <a:r>
              <a:rPr lang="ja-JP" altLang="en-US" sz="1400" b="1" dirty="0">
                <a:latin typeface="Meiryo UI" panose="020B0604030504040204" pitchFamily="50" charset="-128"/>
                <a:ea typeface="Meiryo UI" panose="020B0604030504040204" pitchFamily="50" charset="-128"/>
              </a:rPr>
              <a:t>府内市町村のデジタル化の状況は他の大都市と比べても団体間の格差が大きい。</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課題は財政面・人材面・情報面といった各リソースが挙げられるが、コロナ禍を受けて</a:t>
            </a:r>
            <a:r>
              <a:rPr lang="ja-JP" altLang="en-US" sz="1400" b="1" u="sng" dirty="0">
                <a:latin typeface="Meiryo UI" panose="020B0604030504040204" pitchFamily="50" charset="-128"/>
                <a:ea typeface="Meiryo UI" panose="020B0604030504040204" pitchFamily="50" charset="-128"/>
              </a:rPr>
              <a:t>人材の不足がより顕著に</a:t>
            </a:r>
            <a:r>
              <a:rPr lang="ja-JP" altLang="en-US" sz="1400" b="1" dirty="0">
                <a:latin typeface="Meiryo UI" panose="020B0604030504040204" pitchFamily="50" charset="-128"/>
                <a:ea typeface="Meiryo UI" panose="020B0604030504040204" pitchFamily="50" charset="-128"/>
              </a:rPr>
              <a:t>なっている。</a:t>
            </a:r>
          </a:p>
        </p:txBody>
      </p:sp>
      <p:sp>
        <p:nvSpPr>
          <p:cNvPr id="6" name="正方形/長方形 5"/>
          <p:cNvSpPr/>
          <p:nvPr/>
        </p:nvSpPr>
        <p:spPr>
          <a:xfrm>
            <a:off x="154540" y="2737676"/>
            <a:ext cx="4953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rPr>
              <a:t>域内市町村のデジタル化状況比較（大阪・東京・神奈川・愛知）</a:t>
            </a:r>
          </a:p>
        </p:txBody>
      </p:sp>
      <p:sp>
        <p:nvSpPr>
          <p:cNvPr id="34" name="正方形/長方形 33"/>
          <p:cNvSpPr/>
          <p:nvPr/>
        </p:nvSpPr>
        <p:spPr>
          <a:xfrm>
            <a:off x="5579933" y="2738206"/>
            <a:ext cx="4953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rPr>
              <a:t>府内域内市町村のデジタル人材の充足感</a:t>
            </a:r>
          </a:p>
        </p:txBody>
      </p:sp>
      <p:pic>
        <p:nvPicPr>
          <p:cNvPr id="9" name="図 8"/>
          <p:cNvPicPr>
            <a:picLocks noChangeAspect="1"/>
          </p:cNvPicPr>
          <p:nvPr/>
        </p:nvPicPr>
        <p:blipFill>
          <a:blip r:embed="rId4"/>
          <a:stretch>
            <a:fillRect/>
          </a:stretch>
        </p:blipFill>
        <p:spPr>
          <a:xfrm>
            <a:off x="242737" y="3078911"/>
            <a:ext cx="4278215" cy="3527007"/>
          </a:xfrm>
          <a:prstGeom prst="rect">
            <a:avLst/>
          </a:prstGeom>
        </p:spPr>
      </p:pic>
      <p:sp>
        <p:nvSpPr>
          <p:cNvPr id="38" name="四角形吹き出し 37"/>
          <p:cNvSpPr/>
          <p:nvPr/>
        </p:nvSpPr>
        <p:spPr bwMode="auto">
          <a:xfrm>
            <a:off x="4965735" y="3714534"/>
            <a:ext cx="1471154" cy="302954"/>
          </a:xfrm>
          <a:prstGeom prst="wedgeRectCallout">
            <a:avLst>
              <a:gd name="adj1" fmla="val 88004"/>
              <a:gd name="adj2" fmla="val 66664"/>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kumimoji="1" lang="ja-JP" altLang="en-US" sz="1400" dirty="0">
                <a:latin typeface="Meiryo UI" panose="020B0604030504040204" pitchFamily="50" charset="-128"/>
                <a:ea typeface="Meiryo UI" panose="020B0604030504040204" pitchFamily="50" charset="-128"/>
                <a:cs typeface="Tahoma" pitchFamily="34" charset="0"/>
              </a:rPr>
              <a:t>窓口の三密対策</a:t>
            </a:r>
          </a:p>
        </p:txBody>
      </p:sp>
      <p:sp>
        <p:nvSpPr>
          <p:cNvPr id="39" name="四角形吹き出し 38"/>
          <p:cNvSpPr/>
          <p:nvPr/>
        </p:nvSpPr>
        <p:spPr bwMode="auto">
          <a:xfrm>
            <a:off x="4977467" y="4845884"/>
            <a:ext cx="1291092" cy="252029"/>
          </a:xfrm>
          <a:prstGeom prst="wedgeRectCallout">
            <a:avLst>
              <a:gd name="adj1" fmla="val 76487"/>
              <a:gd name="adj2" fmla="val 39040"/>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kumimoji="1" lang="ja-JP" altLang="en-US" sz="1400" dirty="0">
                <a:latin typeface="Meiryo UI" panose="020B0604030504040204" pitchFamily="50" charset="-128"/>
                <a:ea typeface="Meiryo UI" panose="020B0604030504040204" pitchFamily="50" charset="-128"/>
                <a:cs typeface="Tahoma" pitchFamily="34" charset="0"/>
              </a:rPr>
              <a:t>標準化対応</a:t>
            </a:r>
          </a:p>
        </p:txBody>
      </p:sp>
      <p:sp>
        <p:nvSpPr>
          <p:cNvPr id="40" name="四角形吹き出し 39"/>
          <p:cNvSpPr/>
          <p:nvPr/>
        </p:nvSpPr>
        <p:spPr bwMode="auto">
          <a:xfrm>
            <a:off x="5347684" y="5952341"/>
            <a:ext cx="1089205" cy="277815"/>
          </a:xfrm>
          <a:prstGeom prst="wedgeRectCallout">
            <a:avLst>
              <a:gd name="adj1" fmla="val 94889"/>
              <a:gd name="adj2" fmla="val -93403"/>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kumimoji="1" lang="ja-JP" altLang="en-US" sz="1400" dirty="0">
                <a:latin typeface="Meiryo UI" panose="020B0604030504040204" pitchFamily="50" charset="-128"/>
                <a:ea typeface="Meiryo UI" panose="020B0604030504040204" pitchFamily="50" charset="-128"/>
                <a:cs typeface="Tahoma" pitchFamily="34" charset="0"/>
              </a:rPr>
              <a:t>財政難</a:t>
            </a:r>
          </a:p>
        </p:txBody>
      </p:sp>
      <p:sp>
        <p:nvSpPr>
          <p:cNvPr id="41" name="正方形/長方形 40"/>
          <p:cNvSpPr/>
          <p:nvPr/>
        </p:nvSpPr>
        <p:spPr>
          <a:xfrm>
            <a:off x="242736" y="6560420"/>
            <a:ext cx="4953000" cy="246221"/>
          </a:xfrm>
          <a:prstGeom prst="rect">
            <a:avLst/>
          </a:prstGeom>
        </p:spPr>
        <p:txBody>
          <a:bodyPr>
            <a:spAutoFit/>
          </a:bodyPr>
          <a:lstStyle/>
          <a:p>
            <a:r>
              <a:rPr lang="ja-JP" altLang="en-US" sz="1000" dirty="0">
                <a:latin typeface="Meiryo UI" panose="020B0604030504040204" pitchFamily="50" charset="-128"/>
                <a:ea typeface="Meiryo UI" panose="020B0604030504040204" pitchFamily="50" charset="-128"/>
              </a:rPr>
              <a:t>総務省</a:t>
            </a:r>
            <a:r>
              <a:rPr lang="en-US" altLang="ja-JP" sz="1000" dirty="0">
                <a:latin typeface="Meiryo UI" panose="020B0604030504040204" pitchFamily="50" charset="-128"/>
                <a:ea typeface="Meiryo UI" panose="020B0604030504040204" pitchFamily="50" charset="-128"/>
              </a:rPr>
              <a:t>『</a:t>
            </a:r>
            <a:r>
              <a:rPr lang="zh-TW" altLang="en-US" sz="1000" dirty="0">
                <a:latin typeface="Meiryo UI" panose="020B0604030504040204" pitchFamily="50" charset="-128"/>
                <a:ea typeface="Meiryo UI" panose="020B0604030504040204" pitchFamily="50" charset="-128"/>
              </a:rPr>
              <a:t>地方自治情報管理</a:t>
            </a:r>
            <a:r>
              <a:rPr lang="ja-JP" altLang="en-US" sz="1000" dirty="0">
                <a:latin typeface="Meiryo UI" panose="020B0604030504040204" pitchFamily="50" charset="-128"/>
                <a:ea typeface="Meiryo UI" panose="020B0604030504040204" pitchFamily="50" charset="-128"/>
              </a:rPr>
              <a:t>概要（</a:t>
            </a:r>
            <a:r>
              <a:rPr lang="en-US" altLang="ja-JP" sz="1000" dirty="0">
                <a:latin typeface="Meiryo UI" panose="020B0604030504040204" pitchFamily="50" charset="-128"/>
                <a:ea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rPr>
              <a:t>年度）</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を基に日経グローカル社が採点</a:t>
            </a:r>
            <a:endParaRPr lang="en-US" altLang="ja-JP" sz="1000" dirty="0">
              <a:latin typeface="Meiryo UI" panose="020B0604030504040204" pitchFamily="50" charset="-128"/>
              <a:ea typeface="Meiryo UI" panose="020B0604030504040204" pitchFamily="50" charset="-128"/>
            </a:endParaRPr>
          </a:p>
        </p:txBody>
      </p:sp>
      <p:sp>
        <p:nvSpPr>
          <p:cNvPr id="42" name="正方形/長方形 41"/>
          <p:cNvSpPr/>
          <p:nvPr/>
        </p:nvSpPr>
        <p:spPr>
          <a:xfrm>
            <a:off x="4842396" y="6423139"/>
            <a:ext cx="5183001"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大阪府調査</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行政</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推進状況一覧表及び外部デジタル専門人材について（</a:t>
            </a:r>
            <a:r>
              <a:rPr lang="en-US" altLang="ja-JP" sz="1000" dirty="0">
                <a:latin typeface="Meiryo UI" panose="020B0604030504040204" pitchFamily="50" charset="-128"/>
                <a:ea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rPr>
              <a:t>年２月）</a:t>
            </a:r>
            <a:r>
              <a:rPr lang="en-US" altLang="ja-JP" sz="1000" dirty="0">
                <a:latin typeface="Meiryo UI" panose="020B0604030504040204" pitchFamily="50" charset="-128"/>
                <a:ea typeface="Meiryo UI" panose="020B0604030504040204" pitchFamily="50" charset="-128"/>
              </a:rPr>
              <a:t>』</a:t>
            </a:r>
          </a:p>
        </p:txBody>
      </p:sp>
      <p:pic>
        <p:nvPicPr>
          <p:cNvPr id="43" name="図 42">
            <a:extLst>
              <a:ext uri="{FF2B5EF4-FFF2-40B4-BE49-F238E27FC236}">
                <a16:creationId xmlns:a16="http://schemas.microsoft.com/office/drawing/2014/main" id="{C133BBE8-B4F9-4B9A-A972-954F9BEDDC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5878" y="1795628"/>
            <a:ext cx="1032777" cy="812957"/>
          </a:xfrm>
          <a:prstGeom prst="rect">
            <a:avLst/>
          </a:prstGeom>
        </p:spPr>
      </p:pic>
      <p:pic>
        <p:nvPicPr>
          <p:cNvPr id="44" name="Picture 14" descr="■">
            <a:extLst>
              <a:ext uri="{FF2B5EF4-FFF2-40B4-BE49-F238E27FC236}">
                <a16:creationId xmlns:a16="http://schemas.microsoft.com/office/drawing/2014/main" id="{76C54455-3DA3-4D67-8C4D-D8B620DABFC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0293" y="1772816"/>
            <a:ext cx="812038" cy="904778"/>
          </a:xfrm>
          <a:prstGeom prst="rect">
            <a:avLst/>
          </a:prstGeom>
          <a:noFill/>
          <a:extLst>
            <a:ext uri="{909E8E84-426E-40DD-AFC4-6F175D3DCCD1}">
              <a14:hiddenFill xmlns:a14="http://schemas.microsoft.com/office/drawing/2010/main">
                <a:solidFill>
                  <a:srgbClr val="FFFFFF"/>
                </a:solidFill>
              </a14:hiddenFill>
            </a:ext>
          </a:extLst>
        </p:spPr>
      </p:pic>
      <p:sp>
        <p:nvSpPr>
          <p:cNvPr id="11" name="四角形吹き出し 10"/>
          <p:cNvSpPr/>
          <p:nvPr/>
        </p:nvSpPr>
        <p:spPr bwMode="auto">
          <a:xfrm>
            <a:off x="1533648" y="1956801"/>
            <a:ext cx="2197760" cy="459507"/>
          </a:xfrm>
          <a:prstGeom prst="wedgeRectCallout">
            <a:avLst>
              <a:gd name="adj1" fmla="val -62325"/>
              <a:gd name="adj2" fmla="val 16697"/>
            </a:avLst>
          </a:prstGeom>
          <a:solidFill>
            <a:schemeClr val="bg1"/>
          </a:solidFill>
          <a:ln w="9525">
            <a:solidFill>
              <a:schemeClr val="tx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kumimoji="1" lang="ja-JP" altLang="en-US" sz="1400" dirty="0">
                <a:latin typeface="Meiryo UI" panose="020B0604030504040204" pitchFamily="50" charset="-128"/>
                <a:ea typeface="Meiryo UI" panose="020B0604030504040204" pitchFamily="50" charset="-128"/>
                <a:cs typeface="Tahoma" pitchFamily="34" charset="0"/>
              </a:rPr>
              <a:t>引っ越し前はオンラインで</a:t>
            </a:r>
            <a:endParaRPr kumimoji="1" lang="en-US" altLang="ja-JP" sz="1400" dirty="0">
              <a:latin typeface="Meiryo UI" panose="020B0604030504040204" pitchFamily="50" charset="-128"/>
              <a:ea typeface="Meiryo UI" panose="020B0604030504040204" pitchFamily="50" charset="-128"/>
              <a:cs typeface="Tahoma" pitchFamily="34" charset="0"/>
            </a:endParaRPr>
          </a:p>
          <a:p>
            <a:pPr algn="ctr" eaLnBrk="0" hangingPunct="0"/>
            <a:r>
              <a:rPr lang="ja-JP" altLang="en-US" sz="1400" dirty="0">
                <a:latin typeface="Meiryo UI" panose="020B0604030504040204" pitchFamily="50" charset="-128"/>
                <a:ea typeface="Meiryo UI" panose="020B0604030504040204" pitchFamily="50" charset="-128"/>
                <a:cs typeface="Tahoma" pitchFamily="34" charset="0"/>
              </a:rPr>
              <a:t>手</a:t>
            </a:r>
            <a:r>
              <a:rPr kumimoji="1" lang="ja-JP" altLang="en-US" sz="1400" dirty="0">
                <a:latin typeface="Meiryo UI" panose="020B0604030504040204" pitchFamily="50" charset="-128"/>
                <a:ea typeface="Meiryo UI" panose="020B0604030504040204" pitchFamily="50" charset="-128"/>
                <a:cs typeface="Tahoma" pitchFamily="34" charset="0"/>
              </a:rPr>
              <a:t>続き出来たのになぁ</a:t>
            </a:r>
            <a:r>
              <a:rPr kumimoji="1" lang="en-US" altLang="ja-JP" sz="1400" dirty="0">
                <a:latin typeface="Meiryo UI" panose="020B0604030504040204" pitchFamily="50" charset="-128"/>
                <a:ea typeface="Meiryo UI" panose="020B0604030504040204" pitchFamily="50" charset="-128"/>
                <a:cs typeface="Tahoma" pitchFamily="34" charset="0"/>
              </a:rPr>
              <a:t>…</a:t>
            </a:r>
            <a:endParaRPr kumimoji="1" lang="ja-JP" altLang="en-US" sz="1400" dirty="0">
              <a:latin typeface="Meiryo UI" panose="020B0604030504040204" pitchFamily="50" charset="-128"/>
              <a:ea typeface="Meiryo UI" panose="020B0604030504040204" pitchFamily="50" charset="-128"/>
              <a:cs typeface="Tahoma" pitchFamily="34" charset="0"/>
            </a:endParaRPr>
          </a:p>
        </p:txBody>
      </p:sp>
      <p:sp>
        <p:nvSpPr>
          <p:cNvPr id="45" name="四角形吹き出し 44"/>
          <p:cNvSpPr/>
          <p:nvPr/>
        </p:nvSpPr>
        <p:spPr bwMode="auto">
          <a:xfrm>
            <a:off x="7129565" y="1932044"/>
            <a:ext cx="2382038" cy="459507"/>
          </a:xfrm>
          <a:prstGeom prst="wedgeRectCallout">
            <a:avLst>
              <a:gd name="adj1" fmla="val -62325"/>
              <a:gd name="adj2" fmla="val 16697"/>
            </a:avLst>
          </a:prstGeom>
          <a:solidFill>
            <a:schemeClr val="bg1"/>
          </a:solidFill>
          <a:ln w="9525">
            <a:solidFill>
              <a:schemeClr val="tx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kumimoji="1" lang="ja-JP" altLang="en-US" sz="1400" dirty="0">
                <a:latin typeface="Meiryo UI" panose="020B0604030504040204" pitchFamily="50" charset="-128"/>
                <a:ea typeface="Meiryo UI" panose="020B0604030504040204" pitchFamily="50" charset="-128"/>
                <a:cs typeface="Tahoma" pitchFamily="34" charset="0"/>
              </a:rPr>
              <a:t>コロナ禍で仕事が増えて、</a:t>
            </a:r>
            <a:endParaRPr kumimoji="1" lang="en-US" altLang="ja-JP" sz="1400" dirty="0">
              <a:latin typeface="Meiryo UI" panose="020B0604030504040204" pitchFamily="50" charset="-128"/>
              <a:ea typeface="Meiryo UI" panose="020B0604030504040204" pitchFamily="50" charset="-128"/>
              <a:cs typeface="Tahoma" pitchFamily="34" charset="0"/>
            </a:endParaRPr>
          </a:p>
          <a:p>
            <a:pPr algn="ctr" eaLnBrk="0" hangingPunct="0"/>
            <a:r>
              <a:rPr lang="ja-JP" altLang="en-US" sz="1400" dirty="0">
                <a:latin typeface="Meiryo UI" panose="020B0604030504040204" pitchFamily="50" charset="-128"/>
                <a:ea typeface="Meiryo UI" panose="020B0604030504040204" pitchFamily="50" charset="-128"/>
                <a:cs typeface="Tahoma" pitchFamily="34" charset="0"/>
              </a:rPr>
              <a:t>新しいことに手が回らない</a:t>
            </a:r>
            <a:r>
              <a:rPr lang="en-US" altLang="ja-JP" sz="1400" dirty="0">
                <a:latin typeface="Meiryo UI" panose="020B0604030504040204" pitchFamily="50" charset="-128"/>
                <a:ea typeface="Meiryo UI" panose="020B0604030504040204" pitchFamily="50" charset="-128"/>
                <a:cs typeface="Tahoma" pitchFamily="34" charset="0"/>
              </a:rPr>
              <a:t>…</a:t>
            </a:r>
            <a:endParaRPr kumimoji="1" lang="ja-JP" altLang="en-US" sz="1400" dirty="0">
              <a:latin typeface="Meiryo UI" panose="020B0604030504040204" pitchFamily="50" charset="-128"/>
              <a:ea typeface="Meiryo UI" panose="020B0604030504040204" pitchFamily="50" charset="-128"/>
              <a:cs typeface="Tahoma" pitchFamily="34" charset="0"/>
            </a:endParaRPr>
          </a:p>
        </p:txBody>
      </p:sp>
      <p:sp>
        <p:nvSpPr>
          <p:cNvPr id="48" name="四角形吹き出し 47"/>
          <p:cNvSpPr/>
          <p:nvPr/>
        </p:nvSpPr>
        <p:spPr bwMode="auto">
          <a:xfrm>
            <a:off x="5145797" y="5448283"/>
            <a:ext cx="1291092" cy="252029"/>
          </a:xfrm>
          <a:prstGeom prst="wedgeRectCallout">
            <a:avLst>
              <a:gd name="adj1" fmla="val 78600"/>
              <a:gd name="adj2" fmla="val -63847"/>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kumimoji="1" lang="ja-JP" altLang="en-US" sz="1400" dirty="0">
                <a:latin typeface="Meiryo UI" panose="020B0604030504040204" pitchFamily="50" charset="-128"/>
                <a:ea typeface="Meiryo UI" panose="020B0604030504040204" pitchFamily="50" charset="-128"/>
                <a:cs typeface="Tahoma" pitchFamily="34" charset="0"/>
              </a:rPr>
              <a:t>テレワーク推進</a:t>
            </a:r>
          </a:p>
        </p:txBody>
      </p:sp>
      <p:sp>
        <p:nvSpPr>
          <p:cNvPr id="18" name="テキスト ボックス 17"/>
          <p:cNvSpPr txBox="1"/>
          <p:nvPr/>
        </p:nvSpPr>
        <p:spPr>
          <a:xfrm>
            <a:off x="353029" y="2110186"/>
            <a:ext cx="823157"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住民</a:t>
            </a:r>
          </a:p>
        </p:txBody>
      </p:sp>
      <p:sp>
        <p:nvSpPr>
          <p:cNvPr id="50" name="テキスト ボックス 49"/>
          <p:cNvSpPr txBox="1"/>
          <p:nvPr/>
        </p:nvSpPr>
        <p:spPr>
          <a:xfrm>
            <a:off x="5195736" y="2109228"/>
            <a:ext cx="823157"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市町村</a:t>
            </a:r>
            <a:endParaRPr kumimoji="1" lang="ja-JP" altLang="en-US" sz="11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95736" y="3321964"/>
            <a:ext cx="1343208" cy="307777"/>
          </a:xfrm>
          <a:prstGeom prst="rect">
            <a:avLst/>
          </a:prstGeom>
          <a:noFill/>
        </p:spPr>
        <p:txBody>
          <a:bodyPr wrap="square" rtlCol="0">
            <a:spAutoFit/>
          </a:bodyPr>
          <a:lstStyle/>
          <a:p>
            <a:r>
              <a:rPr kumimoji="1" lang="ja-JP" altLang="en-US" sz="1400" u="sng" dirty="0">
                <a:latin typeface="Meiryo UI" panose="020B0604030504040204" pitchFamily="50" charset="-128"/>
                <a:ea typeface="Meiryo UI" panose="020B0604030504040204" pitchFamily="50" charset="-128"/>
              </a:rPr>
              <a:t>不足の背景</a:t>
            </a:r>
          </a:p>
        </p:txBody>
      </p:sp>
      <p:sp>
        <p:nvSpPr>
          <p:cNvPr id="30" name="テキスト ボックス 29">
            <a:extLst>
              <a:ext uri="{FF2B5EF4-FFF2-40B4-BE49-F238E27FC236}">
                <a16:creationId xmlns:a16="http://schemas.microsoft.com/office/drawing/2014/main" id="{ABBFDCA3-09BA-4070-A1EA-83968A2741E1}"/>
              </a:ext>
            </a:extLst>
          </p:cNvPr>
          <p:cNvSpPr txBox="1"/>
          <p:nvPr/>
        </p:nvSpPr>
        <p:spPr>
          <a:xfrm>
            <a:off x="128465" y="476672"/>
            <a:ext cx="9764835" cy="291426"/>
          </a:xfrm>
          <a:prstGeom prst="rect">
            <a:avLst/>
          </a:prstGeom>
          <a:noFill/>
          <a:ln w="6350">
            <a:solidFill>
              <a:schemeClr val="tx1"/>
            </a:solidFill>
          </a:ln>
        </p:spPr>
        <p:txBody>
          <a:bodyPr wrap="square" rtlCol="0" anchor="ctr">
            <a:noAutofit/>
          </a:bodyPr>
          <a:lstStyle/>
          <a:p>
            <a:r>
              <a:rPr lang="ja-JP" altLang="en-US" sz="1400" b="1" dirty="0">
                <a:latin typeface="Meiryo UI" panose="020B0604030504040204" pitchFamily="50" charset="-128"/>
                <a:ea typeface="Meiryo UI" panose="020B0604030504040204" pitchFamily="50" charset="-128"/>
              </a:rPr>
              <a:t>市町村の財政状況や規模の大小に左右されることなく、住民がデジタルサービスを享受できるように</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市町村</a:t>
            </a:r>
            <a:r>
              <a:rPr lang="en-US" altLang="ja-JP" sz="1400" b="1" dirty="0">
                <a:latin typeface="Meiryo UI" panose="020B0604030504040204" pitchFamily="50" charset="-128"/>
                <a:ea typeface="Meiryo UI" panose="020B0604030504040204" pitchFamily="50" charset="-128"/>
              </a:rPr>
              <a:t>DX</a:t>
            </a:r>
            <a:r>
              <a:rPr lang="ja-JP" altLang="en-US" sz="1400" b="1" dirty="0">
                <a:latin typeface="Meiryo UI" panose="020B0604030504040204" pitchFamily="50" charset="-128"/>
                <a:ea typeface="Meiryo UI" panose="020B0604030504040204" pitchFamily="50" charset="-128"/>
              </a:rPr>
              <a:t>支援</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に</a:t>
            </a:r>
            <a:r>
              <a:rPr lang="ja-JP" altLang="en-US" sz="1400" b="1" dirty="0" smtClean="0">
                <a:latin typeface="Meiryo UI" panose="020B0604030504040204" pitchFamily="50" charset="-128"/>
                <a:ea typeface="Meiryo UI" panose="020B0604030504040204" pitchFamily="50" charset="-128"/>
              </a:rPr>
              <a:t>取り組みます。</a:t>
            </a:r>
            <a:endParaRPr lang="en-US" altLang="ja-JP"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466136" y="6591600"/>
            <a:ext cx="2311400" cy="365125"/>
          </a:xfrm>
        </p:spPr>
        <p:txBody>
          <a:bodyPr/>
          <a:lstStyle/>
          <a:p>
            <a:fld id="{6E5DE390-0CB9-41F3-AFBC-609A6CE2A1FD}" type="slidenum">
              <a:rPr kumimoji="1" lang="ja-JP" altLang="en-US" smtClean="0"/>
              <a:t>19</a:t>
            </a:fld>
            <a:endParaRPr kumimoji="1" lang="ja-JP" altLang="en-US" dirty="0"/>
          </a:p>
        </p:txBody>
      </p:sp>
    </p:spTree>
    <p:extLst>
      <p:ext uri="{BB962C8B-B14F-4D97-AF65-F5344CB8AC3E}">
        <p14:creationId xmlns:p14="http://schemas.microsoft.com/office/powerpoint/2010/main" val="285158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目次</a:t>
            </a:r>
          </a:p>
        </p:txBody>
      </p:sp>
      <p:grpSp>
        <p:nvGrpSpPr>
          <p:cNvPr id="2" name="グループ化 1"/>
          <p:cNvGrpSpPr/>
          <p:nvPr/>
        </p:nvGrpSpPr>
        <p:grpSpPr>
          <a:xfrm>
            <a:off x="571029" y="810035"/>
            <a:ext cx="4277396" cy="274102"/>
            <a:chOff x="15309" y="492022"/>
            <a:chExt cx="4277396" cy="274102"/>
          </a:xfrm>
        </p:grpSpPr>
        <p:sp>
          <p:nvSpPr>
            <p:cNvPr id="45" name="正方形/長方形 44"/>
            <p:cNvSpPr/>
            <p:nvPr/>
          </p:nvSpPr>
          <p:spPr>
            <a:xfrm>
              <a:off x="140292" y="492022"/>
              <a:ext cx="4152413" cy="2741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１．計画策定の趣旨・目的</a:t>
              </a:r>
              <a:endParaRPr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46" name="ホームベース 45"/>
            <p:cNvSpPr/>
            <p:nvPr/>
          </p:nvSpPr>
          <p:spPr>
            <a:xfrm>
              <a:off x="15309" y="492022"/>
              <a:ext cx="572401" cy="274102"/>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latin typeface="BIZ UDPゴシック" panose="020B0400000000000000" pitchFamily="50" charset="-128"/>
                <a:ea typeface="BIZ UDPゴシック" panose="020B0400000000000000" pitchFamily="50" charset="-128"/>
              </a:endParaRPr>
            </a:p>
          </p:txBody>
        </p:sp>
      </p:grpSp>
      <p:sp>
        <p:nvSpPr>
          <p:cNvPr id="48" name="正方形/長方形 47"/>
          <p:cNvSpPr/>
          <p:nvPr/>
        </p:nvSpPr>
        <p:spPr>
          <a:xfrm>
            <a:off x="611780" y="764704"/>
            <a:ext cx="184731" cy="307777"/>
          </a:xfrm>
          <a:prstGeom prst="rect">
            <a:avLst/>
          </a:prstGeom>
        </p:spPr>
        <p:txBody>
          <a:bodyPr wrap="none">
            <a:spAutoFit/>
          </a:bodyPr>
          <a:lstStyle/>
          <a:p>
            <a:endParaRPr lang="ja-JP" altLang="en-US" sz="1400" b="1" dirty="0">
              <a:latin typeface="BIZ UDPゴシック" panose="020B0400000000000000" pitchFamily="50" charset="-128"/>
              <a:ea typeface="BIZ UDPゴシック" panose="020B0400000000000000" pitchFamily="50" charset="-128"/>
            </a:endParaRPr>
          </a:p>
        </p:txBody>
      </p:sp>
      <p:sp>
        <p:nvSpPr>
          <p:cNvPr id="49" name="正方形/長方形 48"/>
          <p:cNvSpPr/>
          <p:nvPr/>
        </p:nvSpPr>
        <p:spPr>
          <a:xfrm>
            <a:off x="560512" y="1124744"/>
            <a:ext cx="4788377" cy="1092250"/>
          </a:xfrm>
          <a:prstGeom prst="rect">
            <a:avLst/>
          </a:prstGeom>
          <a:noFill/>
        </p:spPr>
        <p:txBody>
          <a:bodyPr wrap="square" lIns="0" tIns="45712" rIns="0" bIns="45712">
            <a:noAutofit/>
          </a:bodyPr>
          <a:lstStyle/>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計画策定の趣旨・目的</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直面するデジタル化の状況</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課題と解決に向けた方向性</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デジタル改革の将来像、目指すべき姿</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337180" indent="-285750">
              <a:spcBef>
                <a:spcPts val="600"/>
              </a:spcBef>
              <a:buFont typeface="Arial" panose="020B0604020202020204" pitchFamily="34" charset="0"/>
              <a:buChar char="•"/>
            </a:pP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611780" y="1376845"/>
            <a:ext cx="184731" cy="307777"/>
          </a:xfrm>
          <a:prstGeom prst="rect">
            <a:avLst/>
          </a:prstGeom>
        </p:spPr>
        <p:txBody>
          <a:bodyPr wrap="none">
            <a:spAutoFit/>
          </a:bodyPr>
          <a:lstStyle/>
          <a:p>
            <a:endParaRPr lang="ja-JP" altLang="en-US" sz="1400" b="1" dirty="0">
              <a:latin typeface="BIZ UDPゴシック" panose="020B0400000000000000" pitchFamily="50" charset="-128"/>
              <a:ea typeface="BIZ UDPゴシック" panose="020B0400000000000000" pitchFamily="50" charset="-128"/>
            </a:endParaRPr>
          </a:p>
        </p:txBody>
      </p:sp>
      <p:sp>
        <p:nvSpPr>
          <p:cNvPr id="55" name="正方形/長方形 54"/>
          <p:cNvSpPr/>
          <p:nvPr/>
        </p:nvSpPr>
        <p:spPr>
          <a:xfrm>
            <a:off x="560512" y="3973691"/>
            <a:ext cx="4277396" cy="1061813"/>
          </a:xfrm>
          <a:prstGeom prst="rect">
            <a:avLst/>
          </a:prstGeom>
          <a:noFill/>
        </p:spPr>
        <p:txBody>
          <a:bodyPr wrap="square" lIns="0" tIns="45712" rIns="0" bIns="45712">
            <a:spAutoFit/>
          </a:bodyPr>
          <a:lstStyle/>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市町村を取り巻く現状・課題</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共同調達の対象システム拡大</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ガバメントクラウド移行支援</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財政面、人材面における支援</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195599" y="6816624"/>
            <a:ext cx="184731" cy="307777"/>
          </a:xfrm>
          <a:prstGeom prst="rect">
            <a:avLst/>
          </a:prstGeom>
        </p:spPr>
        <p:txBody>
          <a:bodyPr wrap="none">
            <a:spAutoFit/>
          </a:bodyPr>
          <a:lstStyle/>
          <a:p>
            <a:endParaRPr lang="ja-JP" altLang="en-US" sz="1400" b="1" dirty="0">
              <a:latin typeface="BIZ UDPゴシック" panose="020B0400000000000000" pitchFamily="50" charset="-128"/>
              <a:ea typeface="BIZ UDPゴシック" panose="020B0400000000000000" pitchFamily="50" charset="-128"/>
            </a:endParaRPr>
          </a:p>
        </p:txBody>
      </p:sp>
      <p:sp>
        <p:nvSpPr>
          <p:cNvPr id="66" name="正方形/長方形 65"/>
          <p:cNvSpPr/>
          <p:nvPr/>
        </p:nvSpPr>
        <p:spPr>
          <a:xfrm>
            <a:off x="195599" y="7813865"/>
            <a:ext cx="184731" cy="307777"/>
          </a:xfrm>
          <a:prstGeom prst="rect">
            <a:avLst/>
          </a:prstGeom>
        </p:spPr>
        <p:txBody>
          <a:bodyPr wrap="none">
            <a:spAutoFit/>
          </a:bodyPr>
          <a:lstStyle/>
          <a:p>
            <a:endParaRPr lang="ja-JP" altLang="en-US" sz="1400" b="1" dirty="0">
              <a:latin typeface="BIZ UDPゴシック" panose="020B0400000000000000" pitchFamily="50" charset="-128"/>
              <a:ea typeface="BIZ UDPゴシック" panose="020B0400000000000000" pitchFamily="50" charset="-128"/>
            </a:endParaRPr>
          </a:p>
        </p:txBody>
      </p:sp>
      <p:sp>
        <p:nvSpPr>
          <p:cNvPr id="67" name="正方形/長方形 66"/>
          <p:cNvSpPr/>
          <p:nvPr/>
        </p:nvSpPr>
        <p:spPr>
          <a:xfrm>
            <a:off x="5138244" y="3123491"/>
            <a:ext cx="4079573" cy="758329"/>
          </a:xfrm>
          <a:prstGeom prst="rect">
            <a:avLst/>
          </a:prstGeom>
          <a:noFill/>
        </p:spPr>
        <p:txBody>
          <a:bodyPr wrap="square" lIns="0" tIns="45712" rIns="0" bIns="45712">
            <a:noAutofit/>
          </a:bodyPr>
          <a:lstStyle/>
          <a:p>
            <a:pPr marL="222880" indent="-171450">
              <a:spcBef>
                <a:spcPts val="600"/>
              </a:spcBef>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デジタル改革をより加速させていくための推進体制のあり方</a:t>
            </a:r>
            <a:endParaRPr lang="en-US" altLang="ja-JP" sz="1200" dirty="0">
              <a:solidFill>
                <a:srgbClr val="FF0000"/>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5138245" y="1844823"/>
            <a:ext cx="4272456" cy="561773"/>
          </a:xfrm>
          <a:prstGeom prst="rect">
            <a:avLst/>
          </a:prstGeom>
          <a:noFill/>
        </p:spPr>
        <p:txBody>
          <a:bodyPr wrap="square" lIns="0" tIns="45712" rIns="0" bIns="45712">
            <a:noAutofit/>
          </a:bodyPr>
          <a:lstStyle/>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デジタル関連事業における現状と人材に関する課題</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人材の確保</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人材の強化</a:t>
            </a:r>
            <a:endParaRPr lang="en-US" altLang="ja-JP"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5138244" y="806378"/>
            <a:ext cx="4277396" cy="269315"/>
            <a:chOff x="15309" y="1103371"/>
            <a:chExt cx="4277396" cy="269315"/>
          </a:xfrm>
        </p:grpSpPr>
        <p:sp>
          <p:nvSpPr>
            <p:cNvPr id="36" name="正方形/長方形 35"/>
            <p:cNvSpPr/>
            <p:nvPr/>
          </p:nvSpPr>
          <p:spPr>
            <a:xfrm>
              <a:off x="140291" y="1103371"/>
              <a:ext cx="4152414" cy="269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５．広域データ連携基盤の構築</a:t>
              </a:r>
              <a:endParaRPr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37" name="ホームベース 36"/>
            <p:cNvSpPr/>
            <p:nvPr/>
          </p:nvSpPr>
          <p:spPr>
            <a:xfrm>
              <a:off x="15309" y="1103371"/>
              <a:ext cx="572401" cy="269315"/>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latin typeface="BIZ UDPゴシック" panose="020B0400000000000000" pitchFamily="50" charset="-128"/>
                <a:ea typeface="BIZ UDPゴシック" panose="020B0400000000000000" pitchFamily="50" charset="-128"/>
              </a:endParaRPr>
            </a:p>
          </p:txBody>
        </p:sp>
      </p:grpSp>
      <p:grpSp>
        <p:nvGrpSpPr>
          <p:cNvPr id="38" name="グループ化 37"/>
          <p:cNvGrpSpPr/>
          <p:nvPr/>
        </p:nvGrpSpPr>
        <p:grpSpPr>
          <a:xfrm>
            <a:off x="571029" y="3645024"/>
            <a:ext cx="4277396" cy="269315"/>
            <a:chOff x="15309" y="1103371"/>
            <a:chExt cx="4277396" cy="269315"/>
          </a:xfrm>
        </p:grpSpPr>
        <p:sp>
          <p:nvSpPr>
            <p:cNvPr id="39" name="正方形/長方形 38"/>
            <p:cNvSpPr/>
            <p:nvPr/>
          </p:nvSpPr>
          <p:spPr>
            <a:xfrm>
              <a:off x="140291" y="1103371"/>
              <a:ext cx="4152414" cy="269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３．市町村</a:t>
              </a:r>
              <a:r>
                <a:rPr lang="en-US" altLang="ja-JP" sz="1400" b="1" dirty="0">
                  <a:solidFill>
                    <a:schemeClr val="tx1"/>
                  </a:solidFill>
                  <a:latin typeface="BIZ UDPゴシック" panose="020B0400000000000000" pitchFamily="50" charset="-128"/>
                  <a:ea typeface="BIZ UDPゴシック" panose="020B0400000000000000" pitchFamily="50" charset="-128"/>
                </a:rPr>
                <a:t>DX</a:t>
              </a:r>
              <a:r>
                <a:rPr lang="ja-JP" altLang="en-US" sz="1400" b="1" dirty="0">
                  <a:solidFill>
                    <a:schemeClr val="tx1"/>
                  </a:solidFill>
                  <a:latin typeface="BIZ UDPゴシック" panose="020B0400000000000000" pitchFamily="50" charset="-128"/>
                  <a:ea typeface="BIZ UDPゴシック" panose="020B0400000000000000" pitchFamily="50" charset="-128"/>
                </a:rPr>
                <a:t>支援</a:t>
              </a:r>
              <a:endParaRPr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40" name="ホームベース 39"/>
            <p:cNvSpPr/>
            <p:nvPr/>
          </p:nvSpPr>
          <p:spPr>
            <a:xfrm>
              <a:off x="15309" y="1103371"/>
              <a:ext cx="572401" cy="269315"/>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latin typeface="BIZ UDPゴシック" panose="020B0400000000000000" pitchFamily="50" charset="-128"/>
                <a:ea typeface="BIZ UDPゴシック" panose="020B0400000000000000" pitchFamily="50" charset="-128"/>
              </a:endParaRPr>
            </a:p>
          </p:txBody>
        </p:sp>
      </p:grpSp>
      <p:grpSp>
        <p:nvGrpSpPr>
          <p:cNvPr id="41" name="グループ化 40"/>
          <p:cNvGrpSpPr/>
          <p:nvPr/>
        </p:nvGrpSpPr>
        <p:grpSpPr>
          <a:xfrm>
            <a:off x="563860" y="2386351"/>
            <a:ext cx="4277396" cy="269315"/>
            <a:chOff x="15309" y="1103371"/>
            <a:chExt cx="4277396" cy="269315"/>
          </a:xfrm>
        </p:grpSpPr>
        <p:sp>
          <p:nvSpPr>
            <p:cNvPr id="42" name="正方形/長方形 41"/>
            <p:cNvSpPr/>
            <p:nvPr/>
          </p:nvSpPr>
          <p:spPr>
            <a:xfrm>
              <a:off x="140291" y="1103371"/>
              <a:ext cx="4152414" cy="269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２．府庁</a:t>
              </a:r>
              <a:r>
                <a:rPr lang="en-US" altLang="ja-JP" sz="1400" b="1" dirty="0">
                  <a:solidFill>
                    <a:schemeClr val="tx1"/>
                  </a:solidFill>
                  <a:latin typeface="BIZ UDPゴシック" panose="020B0400000000000000" pitchFamily="50" charset="-128"/>
                  <a:ea typeface="BIZ UDPゴシック" panose="020B0400000000000000" pitchFamily="50" charset="-128"/>
                </a:rPr>
                <a:t>DX</a:t>
              </a:r>
              <a:endParaRPr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43" name="ホームベース 42"/>
            <p:cNvSpPr/>
            <p:nvPr/>
          </p:nvSpPr>
          <p:spPr>
            <a:xfrm>
              <a:off x="15309" y="1103371"/>
              <a:ext cx="572401" cy="269315"/>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latin typeface="BIZ UDPゴシック" panose="020B0400000000000000" pitchFamily="50" charset="-128"/>
                <a:ea typeface="BIZ UDPゴシック" panose="020B0400000000000000" pitchFamily="50" charset="-128"/>
              </a:endParaRPr>
            </a:p>
          </p:txBody>
        </p:sp>
      </p:grpSp>
      <p:grpSp>
        <p:nvGrpSpPr>
          <p:cNvPr id="44" name="グループ化 43"/>
          <p:cNvGrpSpPr/>
          <p:nvPr/>
        </p:nvGrpSpPr>
        <p:grpSpPr>
          <a:xfrm>
            <a:off x="571029" y="5229200"/>
            <a:ext cx="4277396" cy="269315"/>
            <a:chOff x="15309" y="1103371"/>
            <a:chExt cx="4277396" cy="269315"/>
          </a:xfrm>
        </p:grpSpPr>
        <p:sp>
          <p:nvSpPr>
            <p:cNvPr id="47" name="正方形/長方形 46"/>
            <p:cNvSpPr/>
            <p:nvPr/>
          </p:nvSpPr>
          <p:spPr>
            <a:xfrm>
              <a:off x="140291" y="1103371"/>
              <a:ext cx="4152414" cy="269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４．スマートシティ事業</a:t>
              </a:r>
            </a:p>
          </p:txBody>
        </p:sp>
        <p:sp>
          <p:nvSpPr>
            <p:cNvPr id="50" name="ホームベース 49"/>
            <p:cNvSpPr/>
            <p:nvPr/>
          </p:nvSpPr>
          <p:spPr>
            <a:xfrm>
              <a:off x="15309" y="1103371"/>
              <a:ext cx="572401" cy="269315"/>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53" name="グループ化 52"/>
          <p:cNvGrpSpPr/>
          <p:nvPr/>
        </p:nvGrpSpPr>
        <p:grpSpPr>
          <a:xfrm>
            <a:off x="5138244" y="1556792"/>
            <a:ext cx="4277396" cy="269315"/>
            <a:chOff x="15309" y="1103371"/>
            <a:chExt cx="4277396" cy="269315"/>
          </a:xfrm>
        </p:grpSpPr>
        <p:sp>
          <p:nvSpPr>
            <p:cNvPr id="56" name="正方形/長方形 55"/>
            <p:cNvSpPr/>
            <p:nvPr/>
          </p:nvSpPr>
          <p:spPr>
            <a:xfrm>
              <a:off x="140291" y="1103371"/>
              <a:ext cx="4152414" cy="269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６．デジタル人材の確保・人材の強化</a:t>
              </a:r>
              <a:endParaRPr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59" name="ホームベース 58"/>
            <p:cNvSpPr/>
            <p:nvPr/>
          </p:nvSpPr>
          <p:spPr>
            <a:xfrm>
              <a:off x="15309" y="1103371"/>
              <a:ext cx="572401" cy="269315"/>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latin typeface="BIZ UDPゴシック" panose="020B0400000000000000" pitchFamily="50" charset="-128"/>
                <a:ea typeface="BIZ UDPゴシック" panose="020B0400000000000000" pitchFamily="50" charset="-128"/>
              </a:endParaRPr>
            </a:p>
          </p:txBody>
        </p:sp>
      </p:grpSp>
      <p:grpSp>
        <p:nvGrpSpPr>
          <p:cNvPr id="61" name="グループ化 60"/>
          <p:cNvGrpSpPr/>
          <p:nvPr/>
        </p:nvGrpSpPr>
        <p:grpSpPr>
          <a:xfrm>
            <a:off x="5138244" y="2814687"/>
            <a:ext cx="4277396" cy="269315"/>
            <a:chOff x="15309" y="1103371"/>
            <a:chExt cx="4277396" cy="269315"/>
          </a:xfrm>
        </p:grpSpPr>
        <p:sp>
          <p:nvSpPr>
            <p:cNvPr id="62" name="正方形/長方形 61"/>
            <p:cNvSpPr/>
            <p:nvPr/>
          </p:nvSpPr>
          <p:spPr>
            <a:xfrm>
              <a:off x="140291" y="1103371"/>
              <a:ext cx="4152414" cy="269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７．推進体制のあり方検討</a:t>
              </a:r>
            </a:p>
          </p:txBody>
        </p:sp>
        <p:sp>
          <p:nvSpPr>
            <p:cNvPr id="65" name="ホームベース 64"/>
            <p:cNvSpPr/>
            <p:nvPr/>
          </p:nvSpPr>
          <p:spPr>
            <a:xfrm>
              <a:off x="15309" y="1103371"/>
              <a:ext cx="572401" cy="269315"/>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latin typeface="BIZ UDPゴシック" panose="020B0400000000000000" pitchFamily="50" charset="-128"/>
                <a:ea typeface="BIZ UDPゴシック" panose="020B0400000000000000" pitchFamily="50" charset="-128"/>
              </a:endParaRPr>
            </a:p>
          </p:txBody>
        </p:sp>
      </p:grpSp>
      <p:grpSp>
        <p:nvGrpSpPr>
          <p:cNvPr id="68" name="グループ化 67"/>
          <p:cNvGrpSpPr/>
          <p:nvPr/>
        </p:nvGrpSpPr>
        <p:grpSpPr>
          <a:xfrm>
            <a:off x="5141311" y="3822799"/>
            <a:ext cx="4277396" cy="269315"/>
            <a:chOff x="15309" y="1103371"/>
            <a:chExt cx="4277396" cy="269315"/>
          </a:xfrm>
        </p:grpSpPr>
        <p:sp>
          <p:nvSpPr>
            <p:cNvPr id="69" name="正方形/長方形 68"/>
            <p:cNvSpPr/>
            <p:nvPr/>
          </p:nvSpPr>
          <p:spPr>
            <a:xfrm>
              <a:off x="140291" y="1103371"/>
              <a:ext cx="4152414" cy="269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ja-JP" altLang="en-US" sz="1400" b="1" dirty="0">
                  <a:solidFill>
                    <a:schemeClr val="tx1"/>
                  </a:solidFill>
                  <a:latin typeface="BIZ UDPゴシック" panose="020B0400000000000000" pitchFamily="50" charset="-128"/>
                  <a:ea typeface="BIZ UDPゴシック" panose="020B0400000000000000" pitchFamily="50" charset="-128"/>
                </a:rPr>
                <a:t>　　　　８．今後のスケジュール</a:t>
              </a:r>
            </a:p>
          </p:txBody>
        </p:sp>
        <p:sp>
          <p:nvSpPr>
            <p:cNvPr id="70" name="ホームベース 69"/>
            <p:cNvSpPr/>
            <p:nvPr/>
          </p:nvSpPr>
          <p:spPr>
            <a:xfrm>
              <a:off x="15309" y="1103371"/>
              <a:ext cx="572401" cy="269315"/>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b="1" dirty="0">
                <a:latin typeface="BIZ UDPゴシック" panose="020B0400000000000000" pitchFamily="50" charset="-128"/>
                <a:ea typeface="BIZ UDPゴシック" panose="020B0400000000000000" pitchFamily="50" charset="-128"/>
              </a:endParaRPr>
            </a:p>
          </p:txBody>
        </p:sp>
      </p:grpSp>
      <p:sp>
        <p:nvSpPr>
          <p:cNvPr id="71" name="正方形/長方形 70"/>
          <p:cNvSpPr/>
          <p:nvPr/>
        </p:nvSpPr>
        <p:spPr>
          <a:xfrm>
            <a:off x="560512" y="2695705"/>
            <a:ext cx="4291968" cy="800203"/>
          </a:xfrm>
          <a:prstGeom prst="rect">
            <a:avLst/>
          </a:prstGeom>
          <a:noFill/>
        </p:spPr>
        <p:txBody>
          <a:bodyPr wrap="square" lIns="0" tIns="45712" rIns="0" bIns="45712">
            <a:spAutoFit/>
          </a:bodyPr>
          <a:lstStyle/>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情報システムの適正化</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業務の</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化の推進</a:t>
            </a:r>
            <a:endParaRPr lang="en-US" altLang="ja-JP"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庁内</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環境整備</a:t>
            </a:r>
            <a:endParaRPr lang="en-US" altLang="ja-JP"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560512" y="5517232"/>
            <a:ext cx="4277396" cy="538593"/>
          </a:xfrm>
          <a:prstGeom prst="rect">
            <a:avLst/>
          </a:prstGeom>
          <a:noFill/>
        </p:spPr>
        <p:txBody>
          <a:bodyPr wrap="square" lIns="0" tIns="45712" rIns="0" bIns="45712">
            <a:spAutoFit/>
          </a:bodyPr>
          <a:lstStyle/>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デジタル関連事業の最適化</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行政データの利活用</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5133304" y="1090207"/>
            <a:ext cx="4277396" cy="276983"/>
          </a:xfrm>
          <a:prstGeom prst="rect">
            <a:avLst/>
          </a:prstGeom>
          <a:noFill/>
        </p:spPr>
        <p:txBody>
          <a:bodyPr wrap="square" lIns="0" tIns="45712" rIns="0" bIns="45712">
            <a:spAutoFit/>
          </a:bodyPr>
          <a:lstStyle/>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広域データ連携基盤の構築</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5112965" y="4182839"/>
            <a:ext cx="4079573" cy="758329"/>
          </a:xfrm>
          <a:prstGeom prst="rect">
            <a:avLst/>
          </a:prstGeom>
          <a:noFill/>
        </p:spPr>
        <p:txBody>
          <a:bodyPr wrap="square" lIns="0" tIns="45712" rIns="0" bIns="45712">
            <a:noAutofit/>
          </a:bodyPr>
          <a:lstStyle/>
          <a:p>
            <a:pPr marL="222880" indent="-171450">
              <a:spcBef>
                <a:spcPts val="600"/>
              </a:spcBef>
              <a:buFont typeface="Arial" panose="020B0604020202020204" pitchFamily="34" charset="0"/>
              <a:buChar char="•"/>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今後のスケジュール</a:t>
            </a:r>
            <a:endParaRPr lang="en-US" altLang="ja-JP" sz="1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2</a:t>
            </a:fld>
            <a:endParaRPr kumimoji="1" lang="ja-JP" altLang="en-US" dirty="0"/>
          </a:p>
        </p:txBody>
      </p:sp>
    </p:spTree>
    <p:extLst>
      <p:ext uri="{BB962C8B-B14F-4D97-AF65-F5344CB8AC3E}">
        <p14:creationId xmlns:p14="http://schemas.microsoft.com/office/powerpoint/2010/main" val="2392104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p:cNvGraphicFramePr>
            <a:graphicFrameLocks/>
          </p:cNvGraphicFramePr>
          <p:nvPr>
            <p:extLst>
              <p:ext uri="{D42A27DB-BD31-4B8C-83A1-F6EECF244321}">
                <p14:modId xmlns:p14="http://schemas.microsoft.com/office/powerpoint/2010/main" val="368399103"/>
              </p:ext>
            </p:extLst>
          </p:nvPr>
        </p:nvGraphicFramePr>
        <p:xfrm>
          <a:off x="4644000" y="1440000"/>
          <a:ext cx="5600414" cy="2743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グラフ 31"/>
          <p:cNvGraphicFramePr>
            <a:graphicFrameLocks/>
          </p:cNvGraphicFramePr>
          <p:nvPr>
            <p:extLst>
              <p:ext uri="{D42A27DB-BD31-4B8C-83A1-F6EECF244321}">
                <p14:modId xmlns:p14="http://schemas.microsoft.com/office/powerpoint/2010/main" val="1858424930"/>
              </p:ext>
            </p:extLst>
          </p:nvPr>
        </p:nvGraphicFramePr>
        <p:xfrm>
          <a:off x="-1116000" y="1296000"/>
          <a:ext cx="7148557" cy="2975643"/>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３．市町村</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支援　　</a:t>
            </a:r>
            <a:r>
              <a:rPr lang="ja-JP" altLang="en-US" sz="1400" b="1" dirty="0">
                <a:latin typeface="Meiryo UI" pitchFamily="50" charset="-128"/>
                <a:ea typeface="Meiryo UI" pitchFamily="50" charset="-128"/>
                <a:cs typeface="Meiryo UI" pitchFamily="50" charset="-128"/>
              </a:rPr>
              <a:t>市町村を取り巻く現状・課題</a:t>
            </a:r>
            <a:endParaRPr lang="en-US" altLang="ja-JP" sz="1400" b="1" dirty="0">
              <a:latin typeface="Meiryo UI" pitchFamily="50" charset="-128"/>
              <a:ea typeface="Meiryo UI" pitchFamily="50" charset="-128"/>
              <a:cs typeface="Meiryo UI" pitchFamily="50" charset="-128"/>
            </a:endParaRPr>
          </a:p>
        </p:txBody>
      </p:sp>
      <p:sp>
        <p:nvSpPr>
          <p:cNvPr id="29" name="テキスト ボックス 28">
            <a:extLst>
              <a:ext uri="{FF2B5EF4-FFF2-40B4-BE49-F238E27FC236}">
                <a16:creationId xmlns:a16="http://schemas.microsoft.com/office/drawing/2014/main" id="{ABBFDCA3-09BA-4070-A1EA-83968A2741E1}"/>
              </a:ext>
            </a:extLst>
          </p:cNvPr>
          <p:cNvSpPr txBox="1"/>
          <p:nvPr/>
        </p:nvSpPr>
        <p:spPr>
          <a:xfrm>
            <a:off x="127805" y="475200"/>
            <a:ext cx="9649729" cy="689621"/>
          </a:xfrm>
          <a:prstGeom prst="rect">
            <a:avLst/>
          </a:prstGeom>
          <a:noFill/>
          <a:ln w="6350">
            <a:noFill/>
          </a:ln>
        </p:spPr>
        <p:txBody>
          <a:bodyPr wrap="square" rtlCol="0" anchor="t">
            <a:noAutofit/>
          </a:bodyPr>
          <a:lstStyle/>
          <a:p>
            <a:r>
              <a:rPr lang="ja-JP" altLang="en-US" sz="1400" b="1" dirty="0">
                <a:latin typeface="Meiryo UI" panose="020B0604030504040204" pitchFamily="50" charset="-128"/>
                <a:ea typeface="Meiryo UI" panose="020B0604030504040204" pitchFamily="50" charset="-128"/>
              </a:rPr>
              <a:t>・課題へのアプローチとして、外部デジタル人材への関心が高まっている。</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・想定業務としては「情報政策全般のマネジメント（</a:t>
            </a:r>
            <a:r>
              <a:rPr lang="en-US" altLang="ja-JP" sz="1400" b="1" dirty="0">
                <a:latin typeface="Meiryo UI" panose="020B0604030504040204" pitchFamily="50" charset="-128"/>
                <a:ea typeface="Meiryo UI" panose="020B0604030504040204" pitchFamily="50" charset="-128"/>
              </a:rPr>
              <a:t>CIO</a:t>
            </a:r>
            <a:r>
              <a:rPr lang="ja-JP" altLang="en-US" sz="1400" b="1" dirty="0">
                <a:latin typeface="Meiryo UI" panose="020B0604030504040204" pitchFamily="50" charset="-128"/>
                <a:ea typeface="Meiryo UI" panose="020B0604030504040204" pitchFamily="50" charset="-128"/>
              </a:rPr>
              <a:t>補佐官等）」「行政手続きのオンライン化」「システム標準化・共通化」を、</a:t>
            </a:r>
            <a:r>
              <a:rPr lang="en-US" altLang="ja-JP" sz="1400" b="1" dirty="0">
                <a:latin typeface="Meiryo UI" panose="020B0604030504040204" pitchFamily="50" charset="-128"/>
                <a:ea typeface="Meiryo UI" panose="020B0604030504040204" pitchFamily="50" charset="-128"/>
              </a:rPr>
              <a:t/>
            </a:r>
            <a:br>
              <a:rPr lang="en-US" altLang="ja-JP" sz="1400" b="1" dirty="0">
                <a:latin typeface="Meiryo UI" panose="020B0604030504040204" pitchFamily="50" charset="-128"/>
                <a:ea typeface="Meiryo UI" panose="020B0604030504040204" pitchFamily="50" charset="-128"/>
              </a:rPr>
            </a:br>
            <a:r>
              <a:rPr lang="ja-JP" altLang="en-US" sz="1400" b="1" dirty="0">
                <a:latin typeface="Meiryo UI" panose="020B0604030504040204" pitchFamily="50" charset="-128"/>
                <a:ea typeface="Meiryo UI" panose="020B0604030504040204" pitchFamily="50" charset="-128"/>
              </a:rPr>
              <a:t>　任用形態では「業務委託」、「任期付き非常勤」を検討している団体が多い。</a:t>
            </a:r>
          </a:p>
        </p:txBody>
      </p:sp>
      <p:sp>
        <p:nvSpPr>
          <p:cNvPr id="6" name="正方形/長方形 5"/>
          <p:cNvSpPr/>
          <p:nvPr/>
        </p:nvSpPr>
        <p:spPr>
          <a:xfrm>
            <a:off x="75184" y="1321604"/>
            <a:ext cx="1740868" cy="523220"/>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外部デジタル人材の</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任用ニーズ</a:t>
            </a:r>
          </a:p>
        </p:txBody>
      </p:sp>
      <p:sp>
        <p:nvSpPr>
          <p:cNvPr id="33" name="正方形/長方形 32"/>
          <p:cNvSpPr/>
          <p:nvPr/>
        </p:nvSpPr>
        <p:spPr>
          <a:xfrm>
            <a:off x="4908241" y="1340768"/>
            <a:ext cx="2637047" cy="523220"/>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求める外部デジタル</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人材の属性</a:t>
            </a:r>
          </a:p>
        </p:txBody>
      </p:sp>
      <p:sp>
        <p:nvSpPr>
          <p:cNvPr id="3" name="楕円 2"/>
          <p:cNvSpPr/>
          <p:nvPr/>
        </p:nvSpPr>
        <p:spPr bwMode="auto">
          <a:xfrm>
            <a:off x="1352600" y="3082982"/>
            <a:ext cx="2088232" cy="752056"/>
          </a:xfrm>
          <a:prstGeom prst="ellipse">
            <a:avLst/>
          </a:prstGeom>
          <a:noFill/>
          <a:ln w="38100">
            <a:solidFill>
              <a:srgbClr val="FF0000"/>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35" name="楕円 34"/>
          <p:cNvSpPr/>
          <p:nvPr/>
        </p:nvSpPr>
        <p:spPr bwMode="auto">
          <a:xfrm>
            <a:off x="2887557" y="2564904"/>
            <a:ext cx="1712268" cy="542786"/>
          </a:xfrm>
          <a:prstGeom prst="ellipse">
            <a:avLst/>
          </a:prstGeom>
          <a:noFill/>
          <a:ln w="38100">
            <a:solidFill>
              <a:srgbClr val="FF0000"/>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graphicFrame>
        <p:nvGraphicFramePr>
          <p:cNvPr id="20" name="グラフ 19"/>
          <p:cNvGraphicFramePr>
            <a:graphicFrameLocks/>
          </p:cNvGraphicFramePr>
          <p:nvPr>
            <p:extLst>
              <p:ext uri="{D42A27DB-BD31-4B8C-83A1-F6EECF244321}">
                <p14:modId xmlns:p14="http://schemas.microsoft.com/office/powerpoint/2010/main" val="178832464"/>
              </p:ext>
            </p:extLst>
          </p:nvPr>
        </p:nvGraphicFramePr>
        <p:xfrm>
          <a:off x="127805" y="4236315"/>
          <a:ext cx="4816800" cy="2550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p:cNvGraphicFramePr>
            <a:graphicFrameLocks/>
          </p:cNvGraphicFramePr>
          <p:nvPr>
            <p:extLst>
              <p:ext uri="{D42A27DB-BD31-4B8C-83A1-F6EECF244321}">
                <p14:modId xmlns:p14="http://schemas.microsoft.com/office/powerpoint/2010/main" val="4084487719"/>
              </p:ext>
            </p:extLst>
          </p:nvPr>
        </p:nvGraphicFramePr>
        <p:xfrm>
          <a:off x="5237284" y="4099086"/>
          <a:ext cx="4598355" cy="2540077"/>
        </p:xfrm>
        <a:graphic>
          <a:graphicData uri="http://schemas.openxmlformats.org/drawingml/2006/chart">
            <c:chart xmlns:c="http://schemas.openxmlformats.org/drawingml/2006/chart" xmlns:r="http://schemas.openxmlformats.org/officeDocument/2006/relationships" r:id="rId6"/>
          </a:graphicData>
        </a:graphic>
      </p:graphicFrame>
      <p:sp>
        <p:nvSpPr>
          <p:cNvPr id="21" name="正方形/長方形 20"/>
          <p:cNvSpPr/>
          <p:nvPr/>
        </p:nvSpPr>
        <p:spPr>
          <a:xfrm>
            <a:off x="75184" y="4077072"/>
            <a:ext cx="4953000" cy="307777"/>
          </a:xfrm>
          <a:prstGeom prst="rect">
            <a:avLst/>
          </a:prstGeom>
        </p:spPr>
        <p:txBody>
          <a:bodyPr>
            <a:spAutoFit/>
          </a:bodyPr>
          <a:lstStyle/>
          <a:p>
            <a:r>
              <a:rPr lang="ja-JP" altLang="en-US" sz="1400" b="1" dirty="0">
                <a:latin typeface="Meiryo UI" panose="020B0604030504040204" pitchFamily="50" charset="-128"/>
                <a:ea typeface="Meiryo UI" panose="020B0604030504040204" pitchFamily="50" charset="-128"/>
              </a:rPr>
              <a:t>外部デジタル人材の想定業務</a:t>
            </a:r>
          </a:p>
        </p:txBody>
      </p:sp>
      <p:sp>
        <p:nvSpPr>
          <p:cNvPr id="22" name="正方形/長方形 21"/>
          <p:cNvSpPr/>
          <p:nvPr/>
        </p:nvSpPr>
        <p:spPr>
          <a:xfrm>
            <a:off x="4908241" y="4077072"/>
            <a:ext cx="4396236"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希望する任用形態</a:t>
            </a:r>
          </a:p>
        </p:txBody>
      </p:sp>
      <p:sp>
        <p:nvSpPr>
          <p:cNvPr id="23" name="正方形/長方形 22"/>
          <p:cNvSpPr/>
          <p:nvPr/>
        </p:nvSpPr>
        <p:spPr>
          <a:xfrm>
            <a:off x="4808984" y="6525344"/>
            <a:ext cx="5688632"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大阪府調査</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行政</a:t>
            </a:r>
            <a:r>
              <a:rPr lang="en-US" altLang="ja-JP" sz="1000" dirty="0">
                <a:latin typeface="Meiryo UI" panose="020B0604030504040204" pitchFamily="50" charset="-128"/>
                <a:ea typeface="Meiryo UI" panose="020B0604030504040204" pitchFamily="50" charset="-128"/>
              </a:rPr>
              <a:t>DX</a:t>
            </a:r>
            <a:r>
              <a:rPr lang="ja-JP" altLang="en-US" sz="1000" dirty="0">
                <a:latin typeface="Meiryo UI" panose="020B0604030504040204" pitchFamily="50" charset="-128"/>
                <a:ea typeface="Meiryo UI" panose="020B0604030504040204" pitchFamily="50" charset="-128"/>
              </a:rPr>
              <a:t>推進状況一覧表及び外部デジタル専門人材について（</a:t>
            </a:r>
            <a:r>
              <a:rPr lang="en-US" altLang="ja-JP" sz="1000" dirty="0">
                <a:latin typeface="Meiryo UI" panose="020B0604030504040204" pitchFamily="50" charset="-128"/>
                <a:ea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rPr>
              <a:t>年２月）</a:t>
            </a:r>
            <a:r>
              <a:rPr lang="en-US" altLang="ja-JP" sz="1000" dirty="0">
                <a:latin typeface="Meiryo UI" panose="020B0604030504040204" pitchFamily="50" charset="-128"/>
                <a:ea typeface="Meiryo UI" panose="020B0604030504040204" pitchFamily="50" charset="-128"/>
              </a:rPr>
              <a:t>』</a:t>
            </a:r>
          </a:p>
        </p:txBody>
      </p:sp>
      <p:cxnSp>
        <p:nvCxnSpPr>
          <p:cNvPr id="7" name="直線コネクタ 6"/>
          <p:cNvCxnSpPr/>
          <p:nvPr/>
        </p:nvCxnSpPr>
        <p:spPr>
          <a:xfrm>
            <a:off x="489000" y="4077072"/>
            <a:ext cx="89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2343000" y="3996000"/>
            <a:ext cx="52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466136" y="6592267"/>
            <a:ext cx="2311400" cy="365125"/>
          </a:xfrm>
        </p:spPr>
        <p:txBody>
          <a:bodyPr/>
          <a:lstStyle/>
          <a:p>
            <a:fld id="{6E5DE390-0CB9-41F3-AFBC-609A6CE2A1FD}" type="slidenum">
              <a:rPr kumimoji="1" lang="ja-JP" altLang="en-US" smtClean="0"/>
              <a:t>20</a:t>
            </a:fld>
            <a:endParaRPr kumimoji="1" lang="ja-JP" altLang="en-US" dirty="0"/>
          </a:p>
        </p:txBody>
      </p:sp>
    </p:spTree>
    <p:extLst>
      <p:ext uri="{BB962C8B-B14F-4D97-AF65-F5344CB8AC3E}">
        <p14:creationId xmlns:p14="http://schemas.microsoft.com/office/powerpoint/2010/main" val="1365815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矢印: 五方向 25"/>
          <p:cNvSpPr/>
          <p:nvPr/>
        </p:nvSpPr>
        <p:spPr bwMode="auto">
          <a:xfrm>
            <a:off x="9564407" y="5690475"/>
            <a:ext cx="132450" cy="756000"/>
          </a:xfrm>
          <a:prstGeom prst="chevron">
            <a:avLst>
              <a:gd name="adj" fmla="val 41894"/>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sp>
        <p:nvSpPr>
          <p:cNvPr id="44" name="矢印: 五方向 25"/>
          <p:cNvSpPr/>
          <p:nvPr/>
        </p:nvSpPr>
        <p:spPr bwMode="auto">
          <a:xfrm>
            <a:off x="9358635" y="5698075"/>
            <a:ext cx="132450" cy="756000"/>
          </a:xfrm>
          <a:prstGeom prst="chevron">
            <a:avLst>
              <a:gd name="adj" fmla="val 41894"/>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sp>
        <p:nvSpPr>
          <p:cNvPr id="41" name="矢印: 五方向 25"/>
          <p:cNvSpPr/>
          <p:nvPr/>
        </p:nvSpPr>
        <p:spPr bwMode="auto">
          <a:xfrm>
            <a:off x="9318887" y="4782541"/>
            <a:ext cx="194528" cy="815056"/>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sp>
        <p:nvSpPr>
          <p:cNvPr id="42" name="矢印: 五方向 25"/>
          <p:cNvSpPr/>
          <p:nvPr/>
        </p:nvSpPr>
        <p:spPr bwMode="auto">
          <a:xfrm>
            <a:off x="9537920" y="4782540"/>
            <a:ext cx="177437" cy="815056"/>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３．市町村</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支援　　</a:t>
            </a:r>
            <a:r>
              <a:rPr lang="ja-JP" altLang="en-US" sz="1400" b="1" dirty="0">
                <a:latin typeface="Meiryo UI" pitchFamily="50" charset="-128"/>
                <a:ea typeface="Meiryo UI" pitchFamily="50" charset="-128"/>
                <a:cs typeface="Meiryo UI" pitchFamily="50" charset="-128"/>
              </a:rPr>
              <a:t>市町村を取り巻く現状・課題</a:t>
            </a:r>
            <a:endParaRPr lang="en-US" altLang="ja-JP" sz="1400" b="1" dirty="0">
              <a:latin typeface="Meiryo UI" pitchFamily="50" charset="-128"/>
              <a:ea typeface="Meiryo UI" pitchFamily="50" charset="-128"/>
              <a:cs typeface="Meiryo UI" pitchFamily="50" charset="-128"/>
            </a:endParaRPr>
          </a:p>
        </p:txBody>
      </p:sp>
      <p:sp>
        <p:nvSpPr>
          <p:cNvPr id="21" name="矢印: 五方向 25"/>
          <p:cNvSpPr/>
          <p:nvPr/>
        </p:nvSpPr>
        <p:spPr bwMode="auto">
          <a:xfrm>
            <a:off x="1101513" y="5613199"/>
            <a:ext cx="8176906" cy="839989"/>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sp>
        <p:nvSpPr>
          <p:cNvPr id="22" name="矢印: 五方向 25"/>
          <p:cNvSpPr/>
          <p:nvPr/>
        </p:nvSpPr>
        <p:spPr bwMode="auto">
          <a:xfrm>
            <a:off x="1092833" y="4766060"/>
            <a:ext cx="8154046" cy="823181"/>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sp>
        <p:nvSpPr>
          <p:cNvPr id="23" name="TextBox 15"/>
          <p:cNvSpPr txBox="1"/>
          <p:nvPr/>
        </p:nvSpPr>
        <p:spPr>
          <a:xfrm>
            <a:off x="1092288" y="4504996"/>
            <a:ext cx="1713921" cy="222522"/>
          </a:xfrm>
          <a:prstGeom prst="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2021(</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R3</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36" name="テキスト ボックス 35"/>
          <p:cNvSpPr txBox="1"/>
          <p:nvPr/>
        </p:nvSpPr>
        <p:spPr>
          <a:xfrm>
            <a:off x="111182" y="4774498"/>
            <a:ext cx="969805" cy="807814"/>
          </a:xfrm>
          <a:prstGeom prst="homePlate">
            <a:avLst>
              <a:gd name="adj" fmla="val 10644"/>
            </a:avLst>
          </a:prstGeom>
          <a:solidFill>
            <a:srgbClr val="0070C0"/>
          </a:solidFill>
        </p:spPr>
        <p:txBody>
          <a:bodyPr wrap="none" tIns="73125" bIns="73125"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200" dirty="0"/>
              <a:t>システム</a:t>
            </a:r>
            <a:endParaRPr lang="en-US" altLang="ja-JP" sz="1200" dirty="0"/>
          </a:p>
          <a:p>
            <a:r>
              <a:rPr lang="ja-JP" altLang="en-US" sz="1200" dirty="0"/>
              <a:t>標準化</a:t>
            </a:r>
            <a:endParaRPr lang="en-US" altLang="ja-JP" sz="1200" dirty="0"/>
          </a:p>
        </p:txBody>
      </p:sp>
      <p:sp>
        <p:nvSpPr>
          <p:cNvPr id="38" name="テキスト ボックス 37"/>
          <p:cNvSpPr txBox="1"/>
          <p:nvPr/>
        </p:nvSpPr>
        <p:spPr>
          <a:xfrm>
            <a:off x="123028" y="5613199"/>
            <a:ext cx="969805" cy="839989"/>
          </a:xfrm>
          <a:prstGeom prst="homePlate">
            <a:avLst>
              <a:gd name="adj" fmla="val 10644"/>
            </a:avLst>
          </a:prstGeom>
          <a:solidFill>
            <a:srgbClr val="0070C0"/>
          </a:solidFill>
        </p:spPr>
        <p:txBody>
          <a:bodyPr wrap="none" tIns="73125" bIns="73125"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200" dirty="0"/>
              <a:t>ガバメント</a:t>
            </a:r>
            <a:endParaRPr lang="en-US" altLang="ja-JP" sz="1200" dirty="0"/>
          </a:p>
          <a:p>
            <a:r>
              <a:rPr lang="ja-JP" altLang="en-US" sz="1200" dirty="0"/>
              <a:t>クラウド</a:t>
            </a:r>
            <a:endParaRPr lang="en-US" altLang="ja-JP" sz="1200" dirty="0"/>
          </a:p>
        </p:txBody>
      </p:sp>
      <p:sp>
        <p:nvSpPr>
          <p:cNvPr id="75" name="テキスト ボックス 74">
            <a:extLst>
              <a:ext uri="{FF2B5EF4-FFF2-40B4-BE49-F238E27FC236}">
                <a16:creationId xmlns:a16="http://schemas.microsoft.com/office/drawing/2014/main" id="{ABBFDCA3-09BA-4070-A1EA-83968A2741E1}"/>
              </a:ext>
            </a:extLst>
          </p:cNvPr>
          <p:cNvSpPr txBox="1"/>
          <p:nvPr/>
        </p:nvSpPr>
        <p:spPr>
          <a:xfrm>
            <a:off x="111182" y="1154393"/>
            <a:ext cx="5993946" cy="1169551"/>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月に「地方公共団体情報システムの標準化に関する法律」が施行</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市町村の住民記録、税、福祉などの</a:t>
            </a:r>
            <a:r>
              <a:rPr lang="en-US" altLang="ja-JP" sz="1400" b="1" u="sng" dirty="0">
                <a:latin typeface="Meiryo UI" panose="020B0604030504040204" pitchFamily="50" charset="-128"/>
                <a:ea typeface="Meiryo UI" panose="020B0604030504040204" pitchFamily="50" charset="-128"/>
              </a:rPr>
              <a:t>20</a:t>
            </a:r>
            <a:r>
              <a:rPr lang="ja-JP" altLang="en-US" sz="1400" b="1" u="sng" dirty="0">
                <a:latin typeface="Meiryo UI" panose="020B0604030504040204" pitchFamily="50" charset="-128"/>
                <a:ea typeface="Meiryo UI" panose="020B0604030504040204" pitchFamily="50" charset="-128"/>
              </a:rPr>
              <a:t>業務の基幹系システムは、</a:t>
            </a:r>
            <a:endParaRPr lang="en-US" altLang="ja-JP" sz="1400" b="1" u="sng"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en-US" altLang="ja-JP" sz="1400" b="1" u="sng" dirty="0">
                <a:latin typeface="Meiryo UI" panose="020B0604030504040204" pitchFamily="50" charset="-128"/>
                <a:ea typeface="Meiryo UI" panose="020B0604030504040204" pitchFamily="50" charset="-128"/>
              </a:rPr>
              <a:t>2025</a:t>
            </a:r>
            <a:r>
              <a:rPr lang="ja-JP" altLang="en-US" sz="1400" b="1" u="sng" dirty="0">
                <a:latin typeface="Meiryo UI" panose="020B0604030504040204" pitchFamily="50" charset="-128"/>
                <a:ea typeface="Meiryo UI" panose="020B0604030504040204" pitchFamily="50" charset="-128"/>
              </a:rPr>
              <a:t>年度末までに標準化対応が義務付け</a:t>
            </a:r>
            <a:r>
              <a:rPr lang="ja-JP" altLang="en-US" sz="1400" dirty="0">
                <a:latin typeface="Meiryo UI" panose="020B0604030504040204" pitchFamily="50" charset="-128"/>
                <a:ea typeface="Meiryo UI" panose="020B0604030504040204" pitchFamily="50" charset="-128"/>
              </a:rPr>
              <a:t>となる。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各省庁において、標準仕様の策定が進められており、</a:t>
            </a:r>
            <a:r>
              <a:rPr lang="en-US" altLang="ja-JP" sz="1400" b="1" u="sng" dirty="0">
                <a:latin typeface="Meiryo UI" panose="020B0604030504040204" pitchFamily="50" charset="-128"/>
                <a:ea typeface="Meiryo UI" panose="020B0604030504040204" pitchFamily="50" charset="-128"/>
              </a:rPr>
              <a:t>2022</a:t>
            </a:r>
            <a:r>
              <a:rPr lang="ja-JP" altLang="en-US" sz="1400" b="1" u="sng" dirty="0">
                <a:latin typeface="Meiryo UI" panose="020B0604030504040204" pitchFamily="50" charset="-128"/>
                <a:ea typeface="Meiryo UI" panose="020B0604030504040204" pitchFamily="50" charset="-128"/>
              </a:rPr>
              <a:t>年夏ごろ</a:t>
            </a:r>
            <a:endParaRPr lang="en-US" altLang="ja-JP" sz="1400" b="1" u="sng"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までに、すべての標準仕様が公表</a:t>
            </a:r>
            <a:r>
              <a:rPr lang="ja-JP" altLang="en-US" sz="1400" dirty="0">
                <a:latin typeface="Meiryo UI" panose="020B0604030504040204" pitchFamily="50" charset="-128"/>
                <a:ea typeface="Meiryo UI" panose="020B0604030504040204" pitchFamily="50" charset="-128"/>
              </a:rPr>
              <a:t>される予定。</a:t>
            </a:r>
            <a:endParaRPr lang="en-US" altLang="ja-JP" sz="1400" dirty="0">
              <a:latin typeface="Meiryo UI" panose="020B0604030504040204" pitchFamily="50" charset="-128"/>
              <a:ea typeface="Meiryo UI" panose="020B0604030504040204" pitchFamily="50" charset="-128"/>
            </a:endParaRPr>
          </a:p>
        </p:txBody>
      </p:sp>
      <p:sp>
        <p:nvSpPr>
          <p:cNvPr id="80" name="矢印: 五方向 25"/>
          <p:cNvSpPr/>
          <p:nvPr/>
        </p:nvSpPr>
        <p:spPr bwMode="auto">
          <a:xfrm>
            <a:off x="1124247" y="4810170"/>
            <a:ext cx="2414010" cy="320504"/>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標準仕様の策定・調整</a:t>
            </a:r>
            <a:endParaRPr lang="en-US" altLang="ja-JP" sz="1200" dirty="0">
              <a:latin typeface="Meiryo UI" panose="020B0604030504040204" pitchFamily="50" charset="-128"/>
              <a:ea typeface="Meiryo UI" panose="020B0604030504040204" pitchFamily="50" charset="-128"/>
            </a:endParaRPr>
          </a:p>
        </p:txBody>
      </p:sp>
      <p:sp>
        <p:nvSpPr>
          <p:cNvPr id="90" name="矢印: 五方向 25"/>
          <p:cNvSpPr/>
          <p:nvPr/>
        </p:nvSpPr>
        <p:spPr bwMode="auto">
          <a:xfrm>
            <a:off x="1745797" y="5150377"/>
            <a:ext cx="2772838" cy="40466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標準準拠システム開発</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（ガバメントクラウド上でのサービス提供前提）</a:t>
            </a:r>
            <a:endParaRPr lang="en-US" altLang="ja-JP" sz="1200" dirty="0">
              <a:latin typeface="Meiryo UI" panose="020B0604030504040204" pitchFamily="50" charset="-128"/>
              <a:ea typeface="Meiryo UI" panose="020B0604030504040204" pitchFamily="50" charset="-128"/>
            </a:endParaRPr>
          </a:p>
        </p:txBody>
      </p:sp>
      <p:sp>
        <p:nvSpPr>
          <p:cNvPr id="62" name="TextBox 15"/>
          <p:cNvSpPr txBox="1"/>
          <p:nvPr/>
        </p:nvSpPr>
        <p:spPr>
          <a:xfrm>
            <a:off x="2830139" y="4504996"/>
            <a:ext cx="1688495" cy="222522"/>
          </a:xfrm>
          <a:prstGeom prst="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2022(</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R4</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63" name="TextBox 15"/>
          <p:cNvSpPr txBox="1"/>
          <p:nvPr/>
        </p:nvSpPr>
        <p:spPr>
          <a:xfrm>
            <a:off x="7902901" y="4499339"/>
            <a:ext cx="1635019" cy="222522"/>
          </a:xfrm>
          <a:prstGeom prst="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2025(</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R7</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67" name="TextBox 15"/>
          <p:cNvSpPr txBox="1"/>
          <p:nvPr/>
        </p:nvSpPr>
        <p:spPr>
          <a:xfrm>
            <a:off x="4534748" y="4497943"/>
            <a:ext cx="1655861" cy="222522"/>
          </a:xfrm>
          <a:prstGeom prst="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2023(</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R5</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68" name="TextBox 15"/>
          <p:cNvSpPr txBox="1"/>
          <p:nvPr/>
        </p:nvSpPr>
        <p:spPr>
          <a:xfrm>
            <a:off x="6214891" y="4497943"/>
            <a:ext cx="1664216" cy="222522"/>
          </a:xfrm>
          <a:prstGeom prst="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2024(</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R6</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93" name="矢印: 五方向 25"/>
          <p:cNvSpPr/>
          <p:nvPr/>
        </p:nvSpPr>
        <p:spPr bwMode="auto">
          <a:xfrm>
            <a:off x="2032811" y="5661249"/>
            <a:ext cx="7640372" cy="310599"/>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ガバメントクラウド提供</a:t>
            </a:r>
          </a:p>
        </p:txBody>
      </p:sp>
      <p:sp>
        <p:nvSpPr>
          <p:cNvPr id="94" name="矢印: 五方向 25"/>
          <p:cNvSpPr/>
          <p:nvPr/>
        </p:nvSpPr>
        <p:spPr bwMode="auto">
          <a:xfrm>
            <a:off x="4534748" y="6006693"/>
            <a:ext cx="5138435" cy="374636"/>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ガバメントクラウド利用地方公共団体　順次拡大</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（地方公共団体はガバメントクラウドを活用し、標準準拠システムを利用）</a:t>
            </a:r>
          </a:p>
        </p:txBody>
      </p:sp>
      <p:sp>
        <p:nvSpPr>
          <p:cNvPr id="77" name="矢印: 五方向 25"/>
          <p:cNvSpPr/>
          <p:nvPr/>
        </p:nvSpPr>
        <p:spPr bwMode="auto">
          <a:xfrm>
            <a:off x="2032811" y="5998565"/>
            <a:ext cx="2485823" cy="382764"/>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先行事業（一部団体で実施）</a:t>
            </a:r>
          </a:p>
        </p:txBody>
      </p:sp>
      <p:sp>
        <p:nvSpPr>
          <p:cNvPr id="99" name="テキスト ボックス 98">
            <a:extLst>
              <a:ext uri="{FF2B5EF4-FFF2-40B4-BE49-F238E27FC236}">
                <a16:creationId xmlns:a16="http://schemas.microsoft.com/office/drawing/2014/main" id="{ABBFDCA3-09BA-4070-A1EA-83968A2741E1}"/>
              </a:ext>
            </a:extLst>
          </p:cNvPr>
          <p:cNvSpPr txBox="1"/>
          <p:nvPr/>
        </p:nvSpPr>
        <p:spPr>
          <a:xfrm>
            <a:off x="113904" y="2692658"/>
            <a:ext cx="5559176" cy="1600438"/>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ガバメントクラウドとは、政府情報システムについて、共通的な基盤や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機能を提供する複数のクラウドサービスの利用環境である。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b="1" u="sng" dirty="0">
                <a:latin typeface="Meiryo UI" panose="020B0604030504040204" pitchFamily="50" charset="-128"/>
                <a:ea typeface="Meiryo UI" panose="020B0604030504040204" pitchFamily="50" charset="-128"/>
              </a:rPr>
              <a:t>地方自治体も活用できるよう</a:t>
            </a:r>
            <a:r>
              <a:rPr lang="ja-JP" altLang="en-US" sz="1400" dirty="0">
                <a:latin typeface="Meiryo UI" panose="020B0604030504040204" pitchFamily="50" charset="-128"/>
                <a:ea typeface="Meiryo UI" panose="020B0604030504040204" pitchFamily="50" charset="-128"/>
              </a:rPr>
              <a:t>、具体的な対応方策や課題等に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ついて検討するため、</a:t>
            </a:r>
            <a:r>
              <a:rPr lang="en-US" altLang="ja-JP" sz="1400" b="1" u="sng" dirty="0">
                <a:latin typeface="Meiryo UI" panose="020B0604030504040204" pitchFamily="50" charset="-128"/>
                <a:ea typeface="Meiryo UI" panose="020B0604030504040204" pitchFamily="50" charset="-128"/>
              </a:rPr>
              <a:t>2021</a:t>
            </a:r>
            <a:r>
              <a:rPr lang="ja-JP" altLang="en-US" sz="1400" b="1" u="sng" dirty="0">
                <a:latin typeface="Meiryo UI" panose="020B0604030504040204" pitchFamily="50" charset="-128"/>
                <a:ea typeface="Meiryo UI" panose="020B0604030504040204" pitchFamily="50" charset="-128"/>
              </a:rPr>
              <a:t>年</a:t>
            </a:r>
            <a:r>
              <a:rPr lang="en-US" altLang="ja-JP" sz="1400" b="1" u="sng" dirty="0">
                <a:latin typeface="Meiryo UI" panose="020B0604030504040204" pitchFamily="50" charset="-128"/>
                <a:ea typeface="Meiryo UI" panose="020B0604030504040204" pitchFamily="50" charset="-128"/>
              </a:rPr>
              <a:t>10</a:t>
            </a:r>
            <a:r>
              <a:rPr lang="ja-JP" altLang="en-US" sz="1400" b="1" u="sng" dirty="0">
                <a:latin typeface="Meiryo UI" panose="020B0604030504040204" pitchFamily="50" charset="-128"/>
                <a:ea typeface="Meiryo UI" panose="020B0604030504040204" pitchFamily="50" charset="-128"/>
              </a:rPr>
              <a:t>月から先行事業を開始。</a:t>
            </a:r>
            <a:endParaRPr lang="en-US" altLang="ja-JP" sz="1400" b="1" u="sng"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業務アプリケーションは、複数の事業者がガバメントクラウドに構築し、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地方自治体は、それらの中から選択する。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b="1" u="sng" dirty="0">
                <a:latin typeface="Meiryo UI" panose="020B0604030504040204" pitchFamily="50" charset="-128"/>
                <a:ea typeface="Meiryo UI" panose="020B0604030504040204" pitchFamily="50" charset="-128"/>
              </a:rPr>
              <a:t>2023</a:t>
            </a:r>
            <a:r>
              <a:rPr lang="ja-JP" altLang="en-US" sz="1400" b="1" u="sng" dirty="0">
                <a:latin typeface="Meiryo UI" panose="020B0604030504040204" pitchFamily="50" charset="-128"/>
                <a:ea typeface="Meiryo UI" panose="020B0604030504040204" pitchFamily="50" charset="-128"/>
              </a:rPr>
              <a:t>年より、順次、地方自治体の活用（努力義務）が開始予定</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5817096" y="1412776"/>
            <a:ext cx="4010585" cy="2934109"/>
          </a:xfrm>
          <a:prstGeom prst="rect">
            <a:avLst/>
          </a:prstGeom>
        </p:spPr>
      </p:pic>
      <p:sp>
        <p:nvSpPr>
          <p:cNvPr id="37" name="TextBox 15"/>
          <p:cNvSpPr txBox="1"/>
          <p:nvPr/>
        </p:nvSpPr>
        <p:spPr>
          <a:xfrm>
            <a:off x="1576901" y="922213"/>
            <a:ext cx="855819" cy="284582"/>
          </a:xfrm>
          <a:prstGeom prst="roundRect">
            <a:avLst/>
          </a:prstGeom>
          <a:solidFill>
            <a:schemeClr val="accent5">
              <a:lumMod val="40000"/>
              <a:lumOff val="60000"/>
            </a:schemeClr>
          </a:solidFill>
          <a:ln>
            <a:solidFill>
              <a:srgbClr val="0070C0"/>
            </a:solidFill>
          </a:ln>
        </p:spPr>
        <p:txBody>
          <a:bodyPr wrap="none" tIns="73125" bIns="73125" rtlCol="0" anchor="ctr">
            <a:noAutofit/>
          </a:bodyPr>
          <a:lstStyle/>
          <a:p>
            <a:pPr algn="ctr">
              <a:defRPr/>
            </a:pPr>
            <a:r>
              <a:rPr lang="ja-JP" altLang="en-US" sz="1400" b="1" dirty="0">
                <a:latin typeface="Meiryo UI" panose="020B0604030504040204" pitchFamily="50" charset="-128"/>
                <a:ea typeface="Meiryo UI" panose="020B0604030504040204" pitchFamily="50" charset="-128"/>
                <a:cs typeface="Arial" pitchFamily="34" charset="0"/>
              </a:rPr>
              <a:t>義務</a:t>
            </a:r>
            <a:endParaRPr lang="en-US" sz="1400" b="1" dirty="0">
              <a:latin typeface="Meiryo UI" panose="020B0604030504040204" pitchFamily="50" charset="-128"/>
              <a:ea typeface="Meiryo UI" panose="020B0604030504040204" pitchFamily="50" charset="-128"/>
              <a:cs typeface="Arial" pitchFamily="34" charset="0"/>
            </a:endParaRPr>
          </a:p>
        </p:txBody>
      </p:sp>
      <p:sp>
        <p:nvSpPr>
          <p:cNvPr id="40" name="TextBox 15"/>
          <p:cNvSpPr txBox="1"/>
          <p:nvPr/>
        </p:nvSpPr>
        <p:spPr>
          <a:xfrm>
            <a:off x="1504893" y="2446849"/>
            <a:ext cx="855819" cy="284582"/>
          </a:xfrm>
          <a:prstGeom prst="roundRect">
            <a:avLst/>
          </a:prstGeom>
          <a:solidFill>
            <a:schemeClr val="accent5">
              <a:lumMod val="40000"/>
              <a:lumOff val="60000"/>
            </a:schemeClr>
          </a:solidFill>
          <a:ln>
            <a:solidFill>
              <a:srgbClr val="0070C0"/>
            </a:solidFill>
          </a:ln>
        </p:spPr>
        <p:txBody>
          <a:bodyPr wrap="none" tIns="73125" bIns="73125" rtlCol="0" anchor="ctr">
            <a:noAutofit/>
          </a:bodyPr>
          <a:lstStyle/>
          <a:p>
            <a:pPr algn="ctr">
              <a:defRPr/>
            </a:pPr>
            <a:r>
              <a:rPr lang="ja-JP" altLang="en-US" sz="1400" b="1" dirty="0">
                <a:latin typeface="Meiryo UI" panose="020B0604030504040204" pitchFamily="50" charset="-128"/>
                <a:ea typeface="Meiryo UI" panose="020B0604030504040204" pitchFamily="50" charset="-128"/>
                <a:cs typeface="Arial" pitchFamily="34" charset="0"/>
              </a:rPr>
              <a:t>努力義務</a:t>
            </a:r>
            <a:endParaRPr lang="en-US" sz="1400" b="1" dirty="0">
              <a:latin typeface="Meiryo UI" panose="020B0604030504040204" pitchFamily="50" charset="-128"/>
              <a:ea typeface="Meiryo UI" panose="020B0604030504040204" pitchFamily="50" charset="-128"/>
              <a:cs typeface="Arial" pitchFamily="34" charset="0"/>
            </a:endParaRPr>
          </a:p>
        </p:txBody>
      </p:sp>
      <p:sp>
        <p:nvSpPr>
          <p:cNvPr id="3" name="二等辺三角形 2"/>
          <p:cNvSpPr/>
          <p:nvPr/>
        </p:nvSpPr>
        <p:spPr bwMode="auto">
          <a:xfrm rot="10800000">
            <a:off x="1784647" y="5681110"/>
            <a:ext cx="216024" cy="135438"/>
          </a:xfrm>
          <a:prstGeom prst="triangle">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45" name="テキスト ボックス 44">
            <a:extLst>
              <a:ext uri="{FF2B5EF4-FFF2-40B4-BE49-F238E27FC236}">
                <a16:creationId xmlns:a16="http://schemas.microsoft.com/office/drawing/2014/main" id="{ABBFDCA3-09BA-4070-A1EA-83968A2741E1}"/>
              </a:ext>
            </a:extLst>
          </p:cNvPr>
          <p:cNvSpPr txBox="1"/>
          <p:nvPr/>
        </p:nvSpPr>
        <p:spPr>
          <a:xfrm>
            <a:off x="1151573" y="5773625"/>
            <a:ext cx="1080120" cy="276999"/>
          </a:xfrm>
          <a:prstGeom prst="rect">
            <a:avLst/>
          </a:prstGeom>
          <a:noFill/>
        </p:spPr>
        <p:txBody>
          <a:bodyPr wrap="square" rtlCol="0">
            <a:spAutoFit/>
          </a:bodyPr>
          <a:lstStyle/>
          <a:p>
            <a:pPr marL="895350" indent="-895350" algn="ctr"/>
            <a:r>
              <a:rPr lang="ja-JP" altLang="en-US" sz="1200" dirty="0">
                <a:latin typeface="Meiryo UI" panose="020B0604030504040204" pitchFamily="50" charset="-128"/>
                <a:ea typeface="Meiryo UI" panose="020B0604030504040204" pitchFamily="50" charset="-128"/>
              </a:rPr>
              <a:t>事業者決定</a:t>
            </a:r>
            <a:endParaRPr lang="en-US" altLang="ja-JP" sz="1200" dirty="0">
              <a:latin typeface="Meiryo UI" panose="020B0604030504040204" pitchFamily="50" charset="-128"/>
              <a:ea typeface="Meiryo UI" panose="020B0604030504040204" pitchFamily="50" charset="-128"/>
            </a:endParaRPr>
          </a:p>
        </p:txBody>
      </p:sp>
      <p:sp>
        <p:nvSpPr>
          <p:cNvPr id="46" name="矢印: 五方向 25"/>
          <p:cNvSpPr/>
          <p:nvPr/>
        </p:nvSpPr>
        <p:spPr bwMode="auto">
          <a:xfrm>
            <a:off x="3569671" y="4809556"/>
            <a:ext cx="6167358" cy="320504"/>
          </a:xfrm>
          <a:prstGeom prst="homePlate">
            <a:avLst>
              <a:gd name="adj" fmla="val 24114"/>
            </a:avLst>
          </a:prstGeom>
          <a:solidFill>
            <a:schemeClr val="bg1"/>
          </a:solidFill>
          <a:ln w="19050" cap="flat" cmpd="sng" algn="ctr">
            <a:solidFill>
              <a:srgbClr val="0070C0"/>
            </a:solidFill>
            <a:prstDash val="dashDot"/>
            <a:round/>
            <a:headEnd type="none" w="med" len="med"/>
            <a:tailEnd type="none" w="med" len="med"/>
          </a:ln>
          <a:effectLst/>
        </p:spPr>
        <p:txBody>
          <a:bodyPr wrap="none" lIns="58500" rIns="58500" rtlCol="0" anchor="ctr"/>
          <a:lstStyle/>
          <a:p>
            <a:r>
              <a:rPr lang="ja-JP" altLang="en-US" sz="1200" dirty="0">
                <a:latin typeface="Meiryo UI" panose="020B0604030504040204" pitchFamily="50" charset="-128"/>
                <a:ea typeface="Meiryo UI" panose="020B0604030504040204" pitchFamily="50" charset="-128"/>
              </a:rPr>
              <a:t>適宜、標準仕様改訂（法改正に伴う改訂等）</a:t>
            </a:r>
            <a:endParaRPr lang="en-US" altLang="ja-JP" sz="1200" dirty="0">
              <a:latin typeface="Meiryo UI" panose="020B0604030504040204" pitchFamily="50" charset="-128"/>
              <a:ea typeface="Meiryo UI" panose="020B0604030504040204" pitchFamily="50" charset="-128"/>
            </a:endParaRPr>
          </a:p>
        </p:txBody>
      </p:sp>
      <p:sp>
        <p:nvSpPr>
          <p:cNvPr id="95" name="矢印: 五方向 25"/>
          <p:cNvSpPr/>
          <p:nvPr/>
        </p:nvSpPr>
        <p:spPr bwMode="auto">
          <a:xfrm>
            <a:off x="6870615" y="4963899"/>
            <a:ext cx="2667305" cy="553334"/>
          </a:xfrm>
          <a:prstGeom prst="homePlate">
            <a:avLst>
              <a:gd name="adj" fmla="val 24114"/>
            </a:avLst>
          </a:prstGeom>
          <a:solidFill>
            <a:schemeClr val="accent5">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400" b="1" dirty="0">
                <a:latin typeface="Meiryo UI" panose="020B0604030504040204" pitchFamily="50" charset="-128"/>
                <a:ea typeface="Meiryo UI" panose="020B0604030504040204" pitchFamily="50" charset="-128"/>
              </a:rPr>
              <a:t>市町村の対応ピーク</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2025</a:t>
            </a:r>
            <a:r>
              <a:rPr lang="ja-JP" altLang="en-US" sz="1400" b="1" dirty="0">
                <a:latin typeface="Meiryo UI" panose="020B0604030504040204" pitchFamily="50" charset="-128"/>
                <a:ea typeface="Meiryo UI" panose="020B0604030504040204" pitchFamily="50" charset="-128"/>
              </a:rPr>
              <a:t>年度末までの対応義務化）</a:t>
            </a:r>
          </a:p>
        </p:txBody>
      </p:sp>
      <p:sp>
        <p:nvSpPr>
          <p:cNvPr id="47" name="二等辺三角形 46"/>
          <p:cNvSpPr/>
          <p:nvPr/>
        </p:nvSpPr>
        <p:spPr bwMode="auto">
          <a:xfrm rot="10800000">
            <a:off x="1529771" y="5166777"/>
            <a:ext cx="216024" cy="135438"/>
          </a:xfrm>
          <a:prstGeom prst="triangle">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48" name="テキスト ボックス 47">
            <a:extLst>
              <a:ext uri="{FF2B5EF4-FFF2-40B4-BE49-F238E27FC236}">
                <a16:creationId xmlns:a16="http://schemas.microsoft.com/office/drawing/2014/main" id="{ABBFDCA3-09BA-4070-A1EA-83968A2741E1}"/>
              </a:ext>
            </a:extLst>
          </p:cNvPr>
          <p:cNvSpPr txBox="1"/>
          <p:nvPr/>
        </p:nvSpPr>
        <p:spPr>
          <a:xfrm>
            <a:off x="1149817" y="5262575"/>
            <a:ext cx="711823" cy="276999"/>
          </a:xfrm>
          <a:prstGeom prst="rect">
            <a:avLst/>
          </a:prstGeom>
          <a:noFill/>
        </p:spPr>
        <p:txBody>
          <a:bodyPr wrap="square" rtlCol="0">
            <a:spAutoFit/>
          </a:bodyPr>
          <a:lstStyle/>
          <a:p>
            <a:pPr marL="895350" indent="-895350" algn="ctr"/>
            <a:r>
              <a:rPr lang="ja-JP" altLang="en-US" sz="1200" dirty="0">
                <a:latin typeface="Meiryo UI" panose="020B0604030504040204" pitchFamily="50" charset="-128"/>
                <a:ea typeface="Meiryo UI" panose="020B0604030504040204" pitchFamily="50" charset="-128"/>
              </a:rPr>
              <a:t>法施行</a:t>
            </a:r>
            <a:endParaRPr lang="en-US" altLang="ja-JP" sz="1200" dirty="0">
              <a:latin typeface="Meiryo UI" panose="020B0604030504040204" pitchFamily="50" charset="-128"/>
              <a:ea typeface="Meiryo UI" panose="020B0604030504040204" pitchFamily="50" charset="-128"/>
            </a:endParaRPr>
          </a:p>
        </p:txBody>
      </p:sp>
      <p:sp>
        <p:nvSpPr>
          <p:cNvPr id="49" name="TextBox 15"/>
          <p:cNvSpPr txBox="1"/>
          <p:nvPr/>
        </p:nvSpPr>
        <p:spPr>
          <a:xfrm>
            <a:off x="9564407" y="4504996"/>
            <a:ext cx="111335" cy="222522"/>
          </a:xfrm>
          <a:prstGeom prst="rect">
            <a:avLst/>
          </a:prstGeom>
          <a:solidFill>
            <a:srgbClr val="0070C0"/>
          </a:solidFill>
        </p:spPr>
        <p:txBody>
          <a:bodyPr wrap="none" tIns="73125" bIns="73125" rtlCol="0" anchor="ctr">
            <a:noAutofit/>
          </a:bodyPr>
          <a:lstStyle/>
          <a:p>
            <a:pPr algn="ctr">
              <a:defRPr/>
            </a:pP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50" name="TextBox 15"/>
          <p:cNvSpPr txBox="1"/>
          <p:nvPr/>
        </p:nvSpPr>
        <p:spPr>
          <a:xfrm>
            <a:off x="9712518" y="4504996"/>
            <a:ext cx="45719" cy="222522"/>
          </a:xfrm>
          <a:prstGeom prst="rect">
            <a:avLst/>
          </a:prstGeom>
          <a:solidFill>
            <a:srgbClr val="0070C0"/>
          </a:solidFill>
        </p:spPr>
        <p:txBody>
          <a:bodyPr wrap="none" tIns="73125" bIns="73125" rtlCol="0" anchor="ctr">
            <a:noAutofit/>
          </a:bodyPr>
          <a:lstStyle/>
          <a:p>
            <a:pPr algn="ctr">
              <a:defRPr/>
            </a:pP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52" name="テキスト ボックス 51">
            <a:extLst>
              <a:ext uri="{FF2B5EF4-FFF2-40B4-BE49-F238E27FC236}">
                <a16:creationId xmlns:a16="http://schemas.microsoft.com/office/drawing/2014/main" id="{ABBFDCA3-09BA-4070-A1EA-83968A2741E1}"/>
              </a:ext>
            </a:extLst>
          </p:cNvPr>
          <p:cNvSpPr txBox="1"/>
          <p:nvPr/>
        </p:nvSpPr>
        <p:spPr>
          <a:xfrm>
            <a:off x="128465" y="475200"/>
            <a:ext cx="9649729" cy="430780"/>
          </a:xfrm>
          <a:prstGeom prst="rect">
            <a:avLst/>
          </a:prstGeom>
          <a:noFill/>
          <a:ln w="6350">
            <a:noFill/>
          </a:ln>
        </p:spPr>
        <p:txBody>
          <a:bodyPr wrap="square" rtlCol="0" anchor="ctr">
            <a:noAutofit/>
          </a:bodyPr>
          <a:lstStyle/>
          <a:p>
            <a:r>
              <a:rPr lang="ja-JP" altLang="en-US" sz="1400" b="1" dirty="0">
                <a:latin typeface="Meiryo UI" panose="020B0604030504040204" pitchFamily="50" charset="-128"/>
                <a:ea typeface="Meiryo UI" panose="020B0604030504040204" pitchFamily="50" charset="-128"/>
              </a:rPr>
              <a:t>国ではシステム標準化やガバメントクラウド活用に取り組んでおり、市町村においては</a:t>
            </a:r>
            <a:r>
              <a:rPr lang="en-US" altLang="ja-JP" sz="1400" b="1" dirty="0">
                <a:latin typeface="Meiryo UI" panose="020B0604030504040204" pitchFamily="50" charset="-128"/>
                <a:ea typeface="Meiryo UI" panose="020B0604030504040204" pitchFamily="50" charset="-128"/>
              </a:rPr>
              <a:t>2025</a:t>
            </a:r>
            <a:r>
              <a:rPr lang="ja-JP" altLang="en-US" sz="1400" b="1" dirty="0">
                <a:latin typeface="Meiryo UI" panose="020B0604030504040204" pitchFamily="50" charset="-128"/>
                <a:ea typeface="Meiryo UI" panose="020B0604030504040204" pitchFamily="50" charset="-128"/>
              </a:rPr>
              <a:t>年度末までの対応が求められている。</a:t>
            </a:r>
            <a:endParaRPr lang="en-US" altLang="ja-JP" sz="1400" b="1" dirty="0">
              <a:latin typeface="Meiryo UI" panose="020B0604030504040204" pitchFamily="50" charset="-128"/>
              <a:ea typeface="Meiryo UI" panose="020B0604030504040204" pitchFamily="50" charset="-128"/>
            </a:endParaRPr>
          </a:p>
        </p:txBody>
      </p:sp>
      <p:sp>
        <p:nvSpPr>
          <p:cNvPr id="53" name="正方形/長方形 52"/>
          <p:cNvSpPr/>
          <p:nvPr/>
        </p:nvSpPr>
        <p:spPr>
          <a:xfrm>
            <a:off x="136742" y="910616"/>
            <a:ext cx="1512168"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システム標準化</a:t>
            </a:r>
          </a:p>
        </p:txBody>
      </p:sp>
      <p:sp>
        <p:nvSpPr>
          <p:cNvPr id="54" name="正方形/長方形 53"/>
          <p:cNvSpPr/>
          <p:nvPr/>
        </p:nvSpPr>
        <p:spPr>
          <a:xfrm>
            <a:off x="64733" y="2435252"/>
            <a:ext cx="1904347"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ガバメントクラウド</a:t>
            </a:r>
          </a:p>
        </p:txBody>
      </p:sp>
      <p:sp>
        <p:nvSpPr>
          <p:cNvPr id="55" name="正方形/長方形 54"/>
          <p:cNvSpPr/>
          <p:nvPr/>
        </p:nvSpPr>
        <p:spPr>
          <a:xfrm>
            <a:off x="-15551" y="4231929"/>
            <a:ext cx="1512168"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国の工程表</a:t>
            </a:r>
          </a:p>
        </p:txBody>
      </p:sp>
      <p:sp>
        <p:nvSpPr>
          <p:cNvPr id="5" name="スライド番号プレースホルダー 4"/>
          <p:cNvSpPr>
            <a:spLocks noGrp="1"/>
          </p:cNvSpPr>
          <p:nvPr>
            <p:ph type="sldNum" sz="quarter" idx="12"/>
          </p:nvPr>
        </p:nvSpPr>
        <p:spPr>
          <a:xfrm>
            <a:off x="7466136" y="6591600"/>
            <a:ext cx="2311400" cy="365125"/>
          </a:xfrm>
        </p:spPr>
        <p:txBody>
          <a:bodyPr/>
          <a:lstStyle/>
          <a:p>
            <a:fld id="{6E5DE390-0CB9-41F3-AFBC-609A6CE2A1FD}" type="slidenum">
              <a:rPr kumimoji="1" lang="ja-JP" altLang="en-US" smtClean="0"/>
              <a:t>21</a:t>
            </a:fld>
            <a:endParaRPr kumimoji="1" lang="ja-JP" altLang="en-US" dirty="0"/>
          </a:p>
        </p:txBody>
      </p:sp>
    </p:spTree>
    <p:extLst>
      <p:ext uri="{BB962C8B-B14F-4D97-AF65-F5344CB8AC3E}">
        <p14:creationId xmlns:p14="http://schemas.microsoft.com/office/powerpoint/2010/main" val="3845644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３．市町村</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支援　　</a:t>
            </a:r>
            <a:r>
              <a:rPr lang="ja-JP" altLang="en-US" sz="1400" b="1" dirty="0">
                <a:latin typeface="Meiryo UI" pitchFamily="50" charset="-128"/>
                <a:ea typeface="Meiryo UI" pitchFamily="50" charset="-128"/>
                <a:cs typeface="Meiryo UI" pitchFamily="50" charset="-128"/>
              </a:rPr>
              <a:t>共同調達の対象システム拡大</a:t>
            </a: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475200"/>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対応の方向性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19" name="矢印: 五方向 25"/>
          <p:cNvSpPr/>
          <p:nvPr/>
        </p:nvSpPr>
        <p:spPr bwMode="auto">
          <a:xfrm>
            <a:off x="7051103" y="4801290"/>
            <a:ext cx="2338844" cy="792791"/>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100" dirty="0">
              <a:latin typeface="Meiryo UI" panose="020B0604030504040204" pitchFamily="50" charset="-128"/>
              <a:ea typeface="Meiryo UI" panose="020B0604030504040204" pitchFamily="50" charset="-128"/>
            </a:endParaRPr>
          </a:p>
        </p:txBody>
      </p:sp>
      <p:sp>
        <p:nvSpPr>
          <p:cNvPr id="21" name="矢印: 五方向 25"/>
          <p:cNvSpPr/>
          <p:nvPr/>
        </p:nvSpPr>
        <p:spPr bwMode="auto">
          <a:xfrm>
            <a:off x="2021703" y="5490168"/>
            <a:ext cx="5417605" cy="401710"/>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100" dirty="0">
              <a:latin typeface="Meiryo UI" panose="020B0604030504040204" pitchFamily="50" charset="-128"/>
              <a:ea typeface="Meiryo UI" panose="020B0604030504040204" pitchFamily="50" charset="-128"/>
            </a:endParaRPr>
          </a:p>
        </p:txBody>
      </p:sp>
      <p:sp>
        <p:nvSpPr>
          <p:cNvPr id="22" name="矢印: 五方向 25"/>
          <p:cNvSpPr/>
          <p:nvPr/>
        </p:nvSpPr>
        <p:spPr bwMode="auto">
          <a:xfrm>
            <a:off x="1195887" y="4437112"/>
            <a:ext cx="6321852" cy="1010099"/>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100" dirty="0">
              <a:latin typeface="Meiryo UI" panose="020B0604030504040204" pitchFamily="50" charset="-128"/>
              <a:ea typeface="Meiryo UI" panose="020B0604030504040204" pitchFamily="50" charset="-128"/>
            </a:endParaRPr>
          </a:p>
        </p:txBody>
      </p:sp>
      <p:sp>
        <p:nvSpPr>
          <p:cNvPr id="23" name="TextBox 15"/>
          <p:cNvSpPr txBox="1"/>
          <p:nvPr/>
        </p:nvSpPr>
        <p:spPr>
          <a:xfrm>
            <a:off x="1203388" y="4300004"/>
            <a:ext cx="2903612" cy="144000"/>
          </a:xfrm>
          <a:prstGeom prst="rect">
            <a:avLst/>
          </a:prstGeom>
          <a:solidFill>
            <a:srgbClr val="0070C0"/>
          </a:solidFill>
        </p:spPr>
        <p:txBody>
          <a:bodyPr wrap="none" tIns="73125" bIns="73125" rtlCol="0" anchor="ctr">
            <a:noAutofit/>
          </a:bodyPr>
          <a:lstStyle/>
          <a:p>
            <a:pPr algn="ctr">
              <a:defRPr/>
            </a:pPr>
            <a:r>
              <a:rPr lang="en-US" sz="1100" dirty="0">
                <a:solidFill>
                  <a:srgbClr val="FFFFFF"/>
                </a:solidFill>
                <a:latin typeface="Meiryo UI" panose="020B0604030504040204" pitchFamily="50" charset="-128"/>
                <a:ea typeface="Meiryo UI" panose="020B0604030504040204" pitchFamily="50" charset="-128"/>
                <a:cs typeface="Arial" pitchFamily="34" charset="0"/>
              </a:rPr>
              <a:t>2021(</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R3</a:t>
            </a:r>
            <a:r>
              <a:rPr lang="ja-JP" altLang="en-US" sz="11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1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24" name="TextBox 18"/>
          <p:cNvSpPr txBox="1"/>
          <p:nvPr/>
        </p:nvSpPr>
        <p:spPr>
          <a:xfrm>
            <a:off x="6661725" y="4300193"/>
            <a:ext cx="1008000" cy="144000"/>
          </a:xfrm>
          <a:prstGeom prst="rect">
            <a:avLst/>
          </a:prstGeom>
          <a:solidFill>
            <a:srgbClr val="0070C0"/>
          </a:solidFill>
        </p:spPr>
        <p:txBody>
          <a:bodyPr wrap="none" tIns="73125" bIns="73125" rtlCol="0" anchor="ctr">
            <a:noAutofit/>
          </a:bodyPr>
          <a:lstStyle/>
          <a:p>
            <a:pPr algn="ctr">
              <a:defRPr/>
            </a:pPr>
            <a:r>
              <a:rPr lang="en-US" sz="1100" dirty="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3</a:t>
            </a:r>
            <a:r>
              <a:rPr lang="en-US" sz="1100" dirty="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R5</a:t>
            </a:r>
            <a:r>
              <a:rPr lang="ja-JP" altLang="en-US" sz="11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1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25" name="TextBox 15"/>
          <p:cNvSpPr txBox="1"/>
          <p:nvPr/>
        </p:nvSpPr>
        <p:spPr>
          <a:xfrm>
            <a:off x="4134348" y="4300004"/>
            <a:ext cx="2517321" cy="144000"/>
          </a:xfrm>
          <a:prstGeom prst="rect">
            <a:avLst/>
          </a:prstGeom>
          <a:solidFill>
            <a:srgbClr val="0070C0"/>
          </a:solidFill>
        </p:spPr>
        <p:txBody>
          <a:bodyPr wrap="none" tIns="73125" bIns="73125" rtlCol="0" anchor="ctr">
            <a:noAutofit/>
          </a:bodyPr>
          <a:lstStyle/>
          <a:p>
            <a:pPr algn="ctr">
              <a:defRPr/>
            </a:pPr>
            <a:r>
              <a:rPr lang="en-US" sz="1100" dirty="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2</a:t>
            </a:r>
            <a:r>
              <a:rPr lang="en-US" sz="1100" dirty="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R4</a:t>
            </a:r>
            <a:r>
              <a:rPr lang="ja-JP" altLang="en-US" sz="11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1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26" name="矢印: 五方向 25"/>
          <p:cNvSpPr/>
          <p:nvPr/>
        </p:nvSpPr>
        <p:spPr bwMode="auto">
          <a:xfrm>
            <a:off x="1227752" y="5184985"/>
            <a:ext cx="1005963" cy="423547"/>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a:latin typeface="Meiryo UI" panose="020B0604030504040204" pitchFamily="50" charset="-128"/>
                <a:ea typeface="Meiryo UI" panose="020B0604030504040204" pitchFamily="50" charset="-128"/>
              </a:rPr>
              <a:t>市町村向け</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調査・ヒアリング</a:t>
            </a:r>
            <a:endParaRPr lang="en-US" altLang="ja-JP" sz="1100" dirty="0">
              <a:latin typeface="Meiryo UI" panose="020B0604030504040204" pitchFamily="50" charset="-128"/>
              <a:ea typeface="Meiryo UI" panose="020B0604030504040204" pitchFamily="50" charset="-128"/>
            </a:endParaRPr>
          </a:p>
        </p:txBody>
      </p:sp>
      <p:sp>
        <p:nvSpPr>
          <p:cNvPr id="30" name="矢印: 五方向 25"/>
          <p:cNvSpPr/>
          <p:nvPr/>
        </p:nvSpPr>
        <p:spPr bwMode="auto">
          <a:xfrm>
            <a:off x="2164392" y="5015214"/>
            <a:ext cx="2090556" cy="39673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r>
              <a:rPr lang="ja-JP" altLang="en-US" sz="1000" dirty="0">
                <a:latin typeface="Meiryo UI" panose="020B0604030504040204" pitchFamily="50" charset="-128"/>
                <a:ea typeface="Meiryo UI" panose="020B0604030504040204" pitchFamily="50" charset="-128"/>
              </a:rPr>
              <a:t>③文書管理・電子決裁システム</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検討会の開催、共同仕様の策定</a:t>
            </a:r>
            <a:endParaRPr lang="en-US" altLang="ja-JP" sz="10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90324" y="4437114"/>
            <a:ext cx="969805" cy="1010097"/>
          </a:xfrm>
          <a:prstGeom prst="homePlate">
            <a:avLst>
              <a:gd name="adj" fmla="val 10644"/>
            </a:avLst>
          </a:prstGeom>
          <a:solidFill>
            <a:srgbClr val="0070C0"/>
          </a:solidFill>
        </p:spPr>
        <p:txBody>
          <a:bodyPr wrap="none" tIns="73125" bIns="73125"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100" dirty="0"/>
              <a:t>大阪府</a:t>
            </a:r>
            <a:endParaRPr lang="en-US" altLang="ja-JP" sz="1100" dirty="0"/>
          </a:p>
        </p:txBody>
      </p:sp>
      <p:sp>
        <p:nvSpPr>
          <p:cNvPr id="38" name="テキスト ボックス 37"/>
          <p:cNvSpPr txBox="1"/>
          <p:nvPr/>
        </p:nvSpPr>
        <p:spPr>
          <a:xfrm>
            <a:off x="190324" y="5477016"/>
            <a:ext cx="969805" cy="443080"/>
          </a:xfrm>
          <a:prstGeom prst="homePlate">
            <a:avLst>
              <a:gd name="adj" fmla="val 10644"/>
            </a:avLst>
          </a:prstGeom>
          <a:solidFill>
            <a:srgbClr val="0070C0"/>
          </a:solidFill>
        </p:spPr>
        <p:txBody>
          <a:bodyPr wrap="none" tIns="73125" bIns="73125"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100" dirty="0"/>
              <a:t>市町村</a:t>
            </a:r>
            <a:endParaRPr lang="en-US" altLang="ja-JP" sz="1100" dirty="0"/>
          </a:p>
        </p:txBody>
      </p:sp>
      <p:sp>
        <p:nvSpPr>
          <p:cNvPr id="39" name="矢印: 五方向 25"/>
          <p:cNvSpPr/>
          <p:nvPr/>
        </p:nvSpPr>
        <p:spPr bwMode="auto">
          <a:xfrm>
            <a:off x="3063149" y="5610546"/>
            <a:ext cx="962747" cy="225919"/>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a:latin typeface="Meiryo UI" panose="020B0604030504040204" pitchFamily="50" charset="-128"/>
                <a:ea typeface="Meiryo UI" panose="020B0604030504040204" pitchFamily="50" charset="-128"/>
              </a:rPr>
              <a:t>予算要求</a:t>
            </a:r>
            <a:endParaRPr lang="en-US" altLang="ja-JP" sz="1100" dirty="0">
              <a:latin typeface="Meiryo UI" panose="020B0604030504040204" pitchFamily="50" charset="-128"/>
              <a:ea typeface="Meiryo UI" panose="020B0604030504040204" pitchFamily="50" charset="-128"/>
            </a:endParaRPr>
          </a:p>
        </p:txBody>
      </p:sp>
      <p:sp>
        <p:nvSpPr>
          <p:cNvPr id="40" name="矢印: 五方向 25"/>
          <p:cNvSpPr/>
          <p:nvPr/>
        </p:nvSpPr>
        <p:spPr bwMode="auto">
          <a:xfrm>
            <a:off x="2117033" y="5610546"/>
            <a:ext cx="936103" cy="225919"/>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a:latin typeface="Meiryo UI" panose="020B0604030504040204" pitchFamily="50" charset="-128"/>
                <a:ea typeface="Meiryo UI" panose="020B0604030504040204" pitchFamily="50" charset="-128"/>
              </a:rPr>
              <a:t>参加検討</a:t>
            </a:r>
            <a:endParaRPr lang="en-US" altLang="ja-JP" sz="1100" dirty="0">
              <a:latin typeface="Meiryo UI" panose="020B0604030504040204" pitchFamily="50" charset="-128"/>
              <a:ea typeface="Meiryo UI" panose="020B0604030504040204" pitchFamily="50" charset="-128"/>
            </a:endParaRPr>
          </a:p>
        </p:txBody>
      </p:sp>
      <p:sp>
        <p:nvSpPr>
          <p:cNvPr id="41" name="矢印: 五方向 25"/>
          <p:cNvSpPr/>
          <p:nvPr/>
        </p:nvSpPr>
        <p:spPr bwMode="auto">
          <a:xfrm>
            <a:off x="4035909" y="5610546"/>
            <a:ext cx="1065675" cy="225919"/>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a:latin typeface="Meiryo UI" panose="020B0604030504040204" pitchFamily="50" charset="-128"/>
                <a:ea typeface="Meiryo UI" panose="020B0604030504040204" pitchFamily="50" charset="-128"/>
              </a:rPr>
              <a:t>意見照会</a:t>
            </a:r>
            <a:endParaRPr lang="en-US" altLang="ja-JP" sz="1100" dirty="0">
              <a:latin typeface="Meiryo UI" panose="020B0604030504040204" pitchFamily="50" charset="-128"/>
              <a:ea typeface="Meiryo UI" panose="020B0604030504040204" pitchFamily="50" charset="-128"/>
            </a:endParaRPr>
          </a:p>
        </p:txBody>
      </p:sp>
      <p:sp>
        <p:nvSpPr>
          <p:cNvPr id="53" name="矢印: 五方向 25"/>
          <p:cNvSpPr/>
          <p:nvPr/>
        </p:nvSpPr>
        <p:spPr bwMode="auto">
          <a:xfrm>
            <a:off x="2463440" y="4460252"/>
            <a:ext cx="4981058" cy="242879"/>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a:latin typeface="Meiryo UI" panose="020B0604030504040204" pitchFamily="50" charset="-128"/>
                <a:ea typeface="Meiryo UI" panose="020B0604030504040204" pitchFamily="50" charset="-128"/>
              </a:rPr>
              <a:t>既存共同グループ拡大に向け、後乗り説明会の開催など</a:t>
            </a:r>
            <a:endParaRPr lang="en-US" altLang="ja-JP" sz="1100" dirty="0">
              <a:latin typeface="Meiryo UI" panose="020B0604030504040204" pitchFamily="50" charset="-128"/>
              <a:ea typeface="Meiryo UI" panose="020B0604030504040204" pitchFamily="50" charset="-128"/>
            </a:endParaRPr>
          </a:p>
        </p:txBody>
      </p:sp>
      <p:sp>
        <p:nvSpPr>
          <p:cNvPr id="54" name="矢印: 五方向 25"/>
          <p:cNvSpPr/>
          <p:nvPr/>
        </p:nvSpPr>
        <p:spPr bwMode="auto">
          <a:xfrm>
            <a:off x="9446363" y="4837163"/>
            <a:ext cx="178996" cy="785830"/>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100" dirty="0">
              <a:latin typeface="Meiryo UI" panose="020B0604030504040204" pitchFamily="50" charset="-128"/>
              <a:ea typeface="Meiryo UI" panose="020B0604030504040204" pitchFamily="50" charset="-128"/>
            </a:endParaRPr>
          </a:p>
        </p:txBody>
      </p:sp>
      <p:sp>
        <p:nvSpPr>
          <p:cNvPr id="55" name="矢印: 五方向 25"/>
          <p:cNvSpPr/>
          <p:nvPr/>
        </p:nvSpPr>
        <p:spPr bwMode="auto">
          <a:xfrm>
            <a:off x="9670548" y="4837163"/>
            <a:ext cx="178996" cy="785830"/>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100" dirty="0">
              <a:latin typeface="Meiryo UI" panose="020B0604030504040204" pitchFamily="50" charset="-128"/>
              <a:ea typeface="Meiryo UI" panose="020B0604030504040204" pitchFamily="50" charset="-128"/>
            </a:endParaRPr>
          </a:p>
        </p:txBody>
      </p:sp>
      <p:sp>
        <p:nvSpPr>
          <p:cNvPr id="56" name="矢印: 五方向 25"/>
          <p:cNvSpPr/>
          <p:nvPr/>
        </p:nvSpPr>
        <p:spPr bwMode="auto">
          <a:xfrm rot="8268409">
            <a:off x="4084290" y="5348472"/>
            <a:ext cx="130936" cy="291258"/>
          </a:xfrm>
          <a:prstGeom prst="downArrow">
            <a:avLst/>
          </a:prstGeom>
          <a:solidFill>
            <a:schemeClr val="accent1"/>
          </a:solidFill>
          <a:ln w="25400">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lang="en-US" altLang="ja-JP" sz="1100" dirty="0">
              <a:latin typeface="Meiryo UI" panose="020B0604030504040204" pitchFamily="50" charset="-128"/>
              <a:ea typeface="Meiryo UI" panose="020B0604030504040204" pitchFamily="50" charset="-128"/>
              <a:cs typeface="Tahoma" pitchFamily="34" charset="0"/>
            </a:endParaRPr>
          </a:p>
        </p:txBody>
      </p:sp>
      <p:sp>
        <p:nvSpPr>
          <p:cNvPr id="59" name="矢印: 五方向 25"/>
          <p:cNvSpPr/>
          <p:nvPr/>
        </p:nvSpPr>
        <p:spPr bwMode="auto">
          <a:xfrm>
            <a:off x="9619875" y="5517255"/>
            <a:ext cx="130111" cy="607832"/>
          </a:xfrm>
          <a:prstGeom prst="chevron">
            <a:avLst>
              <a:gd name="adj" fmla="val 41894"/>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sp>
        <p:nvSpPr>
          <p:cNvPr id="60" name="矢印: 五方向 25"/>
          <p:cNvSpPr/>
          <p:nvPr/>
        </p:nvSpPr>
        <p:spPr bwMode="auto">
          <a:xfrm>
            <a:off x="9446363" y="5517255"/>
            <a:ext cx="130111" cy="607832"/>
          </a:xfrm>
          <a:prstGeom prst="chevron">
            <a:avLst>
              <a:gd name="adj" fmla="val 41894"/>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grpSp>
        <p:nvGrpSpPr>
          <p:cNvPr id="64" name="グループ化 63">
            <a:extLst>
              <a:ext uri="{FF2B5EF4-FFF2-40B4-BE49-F238E27FC236}">
                <a16:creationId xmlns:a16="http://schemas.microsoft.com/office/drawing/2014/main" id="{AC0E025D-1D71-40C6-8AB1-390A5CCF438A}"/>
              </a:ext>
            </a:extLst>
          </p:cNvPr>
          <p:cNvGrpSpPr/>
          <p:nvPr/>
        </p:nvGrpSpPr>
        <p:grpSpPr>
          <a:xfrm>
            <a:off x="129600" y="4005064"/>
            <a:ext cx="9650389" cy="270000"/>
            <a:chOff x="77029" y="485586"/>
            <a:chExt cx="9650389" cy="270000"/>
          </a:xfrm>
        </p:grpSpPr>
        <p:sp>
          <p:nvSpPr>
            <p:cNvPr id="65" name="正方形/長方形 64">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今後の予定</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6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69" name="テキスト ボックス 68">
            <a:extLst>
              <a:ext uri="{FF2B5EF4-FFF2-40B4-BE49-F238E27FC236}">
                <a16:creationId xmlns:a16="http://schemas.microsoft.com/office/drawing/2014/main" id="{ABBFDCA3-09BA-4070-A1EA-83968A2741E1}"/>
              </a:ext>
            </a:extLst>
          </p:cNvPr>
          <p:cNvSpPr txBox="1"/>
          <p:nvPr/>
        </p:nvSpPr>
        <p:spPr>
          <a:xfrm>
            <a:off x="129601" y="764704"/>
            <a:ext cx="9648594" cy="738664"/>
          </a:xfrm>
          <a:prstGeom prst="rect">
            <a:avLst/>
          </a:prstGeom>
          <a:noFill/>
          <a:ln w="6350">
            <a:solidFill>
              <a:schemeClr val="tx1"/>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・共同調達を通じた「調達の一元化」を強力に進め、行政</a:t>
            </a:r>
            <a:r>
              <a:rPr lang="en-US" altLang="ja-JP" sz="1400" b="1" dirty="0">
                <a:latin typeface="Meiryo UI" panose="020B0604030504040204" pitchFamily="50" charset="-128"/>
                <a:ea typeface="Meiryo UI" panose="020B0604030504040204" pitchFamily="50" charset="-128"/>
              </a:rPr>
              <a:t>DX</a:t>
            </a:r>
            <a:r>
              <a:rPr lang="ja-JP" altLang="en-US" sz="1400" b="1" dirty="0">
                <a:latin typeface="Meiryo UI" panose="020B0604030504040204" pitchFamily="50" charset="-128"/>
                <a:ea typeface="Meiryo UI" panose="020B0604030504040204" pitchFamily="50" charset="-128"/>
              </a:rPr>
              <a:t>の推進を通じた住民</a:t>
            </a:r>
            <a:r>
              <a:rPr lang="en-US" altLang="ja-JP" sz="1400" b="1" dirty="0" err="1">
                <a:latin typeface="Meiryo UI" panose="020B0604030504040204" pitchFamily="50" charset="-128"/>
                <a:ea typeface="Meiryo UI" panose="020B0604030504040204" pitchFamily="50" charset="-128"/>
              </a:rPr>
              <a:t>QoL</a:t>
            </a:r>
            <a:r>
              <a:rPr lang="ja-JP" altLang="en-US" sz="1400" b="1" dirty="0">
                <a:latin typeface="Meiryo UI" panose="020B0604030504040204" pitchFamily="50" charset="-128"/>
                <a:ea typeface="Meiryo UI" panose="020B0604030504040204" pitchFamily="50" charset="-128"/>
              </a:rPr>
              <a:t>向上と財政負担緩和の両立を図ります。</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・市町村ニーズを踏まえ、</a:t>
            </a:r>
            <a:r>
              <a:rPr lang="en-US" altLang="ja-JP" sz="1400" b="1" dirty="0">
                <a:latin typeface="Meiryo UI" panose="020B0604030504040204" pitchFamily="50" charset="-128"/>
                <a:ea typeface="Meiryo UI" panose="020B0604030504040204" pitchFamily="50" charset="-128"/>
              </a:rPr>
              <a:t>2022</a:t>
            </a:r>
            <a:r>
              <a:rPr lang="ja-JP" altLang="en-US" sz="1400" b="1" dirty="0">
                <a:latin typeface="Meiryo UI" panose="020B0604030504040204" pitchFamily="50" charset="-128"/>
                <a:ea typeface="Meiryo UI" panose="020B0604030504040204" pitchFamily="50" charset="-128"/>
              </a:rPr>
              <a:t>年度は行政文書管理システムを共同調達予定です。</a:t>
            </a:r>
          </a:p>
          <a:p>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2023</a:t>
            </a:r>
            <a:r>
              <a:rPr lang="ja-JP" altLang="en-US" sz="1400" b="1" dirty="0">
                <a:latin typeface="Meiryo UI" panose="020B0604030504040204" pitchFamily="50" charset="-128"/>
                <a:ea typeface="Meiryo UI" panose="020B0604030504040204" pitchFamily="50" charset="-128"/>
              </a:rPr>
              <a:t>年度以降も共同化領域を拡大するとともに、調達のみならず、運用一元化など更なる拡大に向けた検討を行います。</a:t>
            </a:r>
            <a:endParaRPr lang="en-US" altLang="ja-JP" sz="1400" b="1" strike="sngStrike" dirty="0">
              <a:latin typeface="Meiryo UI" panose="020B0604030504040204" pitchFamily="50" charset="-128"/>
              <a:ea typeface="Meiryo UI" panose="020B0604030504040204" pitchFamily="50" charset="-128"/>
            </a:endParaRPr>
          </a:p>
        </p:txBody>
      </p:sp>
      <p:sp>
        <p:nvSpPr>
          <p:cNvPr id="73" name="TextBox 18"/>
          <p:cNvSpPr txBox="1"/>
          <p:nvPr/>
        </p:nvSpPr>
        <p:spPr>
          <a:xfrm>
            <a:off x="7741845" y="4300004"/>
            <a:ext cx="1008000" cy="144000"/>
          </a:xfrm>
          <a:prstGeom prst="rect">
            <a:avLst/>
          </a:prstGeom>
          <a:solidFill>
            <a:srgbClr val="0070C0"/>
          </a:solidFill>
        </p:spPr>
        <p:txBody>
          <a:bodyPr wrap="none" tIns="73125" bIns="73125" rtlCol="0" anchor="ctr">
            <a:noAutofit/>
          </a:bodyPr>
          <a:lstStyle/>
          <a:p>
            <a:pPr algn="ctr">
              <a:defRPr/>
            </a:pPr>
            <a:r>
              <a:rPr lang="en-US" sz="1100" dirty="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4</a:t>
            </a:r>
            <a:r>
              <a:rPr lang="en-US" sz="1100" dirty="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R6</a:t>
            </a:r>
            <a:r>
              <a:rPr lang="ja-JP" altLang="en-US" sz="11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1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74" name="TextBox 18"/>
          <p:cNvSpPr txBox="1"/>
          <p:nvPr/>
        </p:nvSpPr>
        <p:spPr>
          <a:xfrm>
            <a:off x="8821965" y="4293096"/>
            <a:ext cx="1008000" cy="144000"/>
          </a:xfrm>
          <a:prstGeom prst="rect">
            <a:avLst/>
          </a:prstGeom>
          <a:solidFill>
            <a:srgbClr val="0070C0"/>
          </a:solidFill>
        </p:spPr>
        <p:txBody>
          <a:bodyPr wrap="none" tIns="73125" bIns="73125" rtlCol="0" anchor="ctr">
            <a:noAutofit/>
          </a:bodyPr>
          <a:lstStyle/>
          <a:p>
            <a:pPr algn="ctr">
              <a:defRPr/>
            </a:pPr>
            <a:r>
              <a:rPr lang="en-US" sz="1100" dirty="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5</a:t>
            </a:r>
            <a:r>
              <a:rPr lang="en-US" sz="1100" dirty="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R7</a:t>
            </a:r>
            <a:r>
              <a:rPr lang="ja-JP" altLang="en-US" sz="11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1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1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78" name="曲折矢印 77"/>
          <p:cNvSpPr/>
          <p:nvPr/>
        </p:nvSpPr>
        <p:spPr bwMode="auto">
          <a:xfrm rot="5238784" flipH="1">
            <a:off x="2201665" y="5385471"/>
            <a:ext cx="208190" cy="273739"/>
          </a:xfrm>
          <a:prstGeom prst="bentArrow">
            <a:avLst>
              <a:gd name="adj1" fmla="val 24228"/>
              <a:gd name="adj2" fmla="val 28529"/>
              <a:gd name="adj3" fmla="val 31199"/>
              <a:gd name="adj4" fmla="val 49091"/>
            </a:avLst>
          </a:prstGeom>
          <a:solidFill>
            <a:schemeClr val="accent1"/>
          </a:solidFill>
          <a:ln w="25400">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lang="ja-JP" altLang="en-US" sz="1100" dirty="0">
              <a:latin typeface="Meiryo UI" panose="020B0604030504040204" pitchFamily="50" charset="-128"/>
              <a:ea typeface="Meiryo UI" panose="020B0604030504040204" pitchFamily="50" charset="-128"/>
              <a:cs typeface="Tahoma" pitchFamily="34" charset="0"/>
            </a:endParaRPr>
          </a:p>
        </p:txBody>
      </p:sp>
      <p:sp>
        <p:nvSpPr>
          <p:cNvPr id="79" name="テキスト ボックス 78">
            <a:extLst>
              <a:ext uri="{FF2B5EF4-FFF2-40B4-BE49-F238E27FC236}">
                <a16:creationId xmlns:a16="http://schemas.microsoft.com/office/drawing/2014/main" id="{ABBFDCA3-09BA-4070-A1EA-83968A2741E1}"/>
              </a:ext>
            </a:extLst>
          </p:cNvPr>
          <p:cNvSpPr txBox="1"/>
          <p:nvPr/>
        </p:nvSpPr>
        <p:spPr>
          <a:xfrm>
            <a:off x="2336635" y="5399638"/>
            <a:ext cx="1188400" cy="261610"/>
          </a:xfrm>
          <a:prstGeom prst="rect">
            <a:avLst/>
          </a:prstGeom>
          <a:noFill/>
        </p:spPr>
        <p:txBody>
          <a:bodyPr wrap="square" rtlCol="0">
            <a:spAutoFit/>
          </a:bodyPr>
          <a:lstStyle/>
          <a:p>
            <a:pPr marL="895350" indent="-895350"/>
            <a:r>
              <a:rPr lang="ja-JP" altLang="en-US" sz="1100" dirty="0">
                <a:latin typeface="Meiryo UI" panose="020B0604030504040204" pitchFamily="50" charset="-128"/>
                <a:ea typeface="Meiryo UI" panose="020B0604030504040204" pitchFamily="50" charset="-128"/>
              </a:rPr>
              <a:t>反映</a:t>
            </a:r>
            <a:r>
              <a:rPr lang="en-US" altLang="ja-JP" sz="1100" dirty="0">
                <a:latin typeface="Meiryo UI" panose="020B0604030504040204" pitchFamily="50" charset="-128"/>
                <a:ea typeface="Meiryo UI" panose="020B0604030504040204" pitchFamily="50" charset="-128"/>
              </a:rPr>
              <a:t>※</a:t>
            </a:r>
          </a:p>
        </p:txBody>
      </p:sp>
      <p:sp>
        <p:nvSpPr>
          <p:cNvPr id="80" name="矢印: 五方向 25"/>
          <p:cNvSpPr/>
          <p:nvPr/>
        </p:nvSpPr>
        <p:spPr bwMode="auto">
          <a:xfrm>
            <a:off x="1220620" y="4472786"/>
            <a:ext cx="1292910" cy="502909"/>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r>
              <a:rPr lang="ja-JP" altLang="en-US" sz="1050" dirty="0">
                <a:latin typeface="Meiryo UI" panose="020B0604030504040204" pitchFamily="50" charset="-128"/>
                <a:ea typeface="Meiryo UI" panose="020B0604030504040204" pitchFamily="50" charset="-128"/>
              </a:rPr>
              <a:t>共同調達実施</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①電子申請システム</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②チャットツール</a:t>
            </a:r>
          </a:p>
        </p:txBody>
      </p:sp>
      <p:sp>
        <p:nvSpPr>
          <p:cNvPr id="81" name="テキスト ボックス 80">
            <a:extLst>
              <a:ext uri="{FF2B5EF4-FFF2-40B4-BE49-F238E27FC236}">
                <a16:creationId xmlns:a16="http://schemas.microsoft.com/office/drawing/2014/main" id="{ABBFDCA3-09BA-4070-A1EA-83968A2741E1}"/>
              </a:ext>
            </a:extLst>
          </p:cNvPr>
          <p:cNvSpPr txBox="1"/>
          <p:nvPr/>
        </p:nvSpPr>
        <p:spPr>
          <a:xfrm>
            <a:off x="3581835" y="5399638"/>
            <a:ext cx="1188400" cy="261610"/>
          </a:xfrm>
          <a:prstGeom prst="rect">
            <a:avLst/>
          </a:prstGeom>
          <a:noFill/>
        </p:spPr>
        <p:txBody>
          <a:bodyPr wrap="square" rtlCol="0">
            <a:spAutoFit/>
          </a:bodyPr>
          <a:lstStyle/>
          <a:p>
            <a:pPr marL="895350" indent="-895350"/>
            <a:r>
              <a:rPr lang="ja-JP" altLang="en-US" sz="1100" dirty="0">
                <a:latin typeface="Meiryo UI" panose="020B0604030504040204" pitchFamily="50" charset="-128"/>
                <a:ea typeface="Meiryo UI" panose="020B0604030504040204" pitchFamily="50" charset="-128"/>
              </a:rPr>
              <a:t>反映</a:t>
            </a:r>
            <a:r>
              <a:rPr lang="en-US" altLang="ja-JP" sz="1100" dirty="0">
                <a:latin typeface="Meiryo UI" panose="020B0604030504040204" pitchFamily="50" charset="-128"/>
                <a:ea typeface="Meiryo UI" panose="020B0604030504040204" pitchFamily="50" charset="-128"/>
              </a:rPr>
              <a:t>※</a:t>
            </a:r>
          </a:p>
        </p:txBody>
      </p:sp>
      <p:sp>
        <p:nvSpPr>
          <p:cNvPr id="83" name="矢印: 五方向 25"/>
          <p:cNvSpPr/>
          <p:nvPr/>
        </p:nvSpPr>
        <p:spPr bwMode="auto">
          <a:xfrm>
            <a:off x="5111597" y="5606010"/>
            <a:ext cx="1326072" cy="233749"/>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a:latin typeface="Meiryo UI" panose="020B0604030504040204" pitchFamily="50" charset="-128"/>
                <a:ea typeface="Meiryo UI" panose="020B0604030504040204" pitchFamily="50" charset="-128"/>
              </a:rPr>
              <a:t>構築期間</a:t>
            </a:r>
            <a:endParaRPr lang="en-US" altLang="ja-JP" sz="1100" dirty="0">
              <a:latin typeface="Meiryo UI" panose="020B0604030504040204" pitchFamily="50" charset="-128"/>
              <a:ea typeface="Meiryo UI" panose="020B0604030504040204" pitchFamily="50" charset="-128"/>
            </a:endParaRPr>
          </a:p>
        </p:txBody>
      </p:sp>
      <p:cxnSp>
        <p:nvCxnSpPr>
          <p:cNvPr id="86" name="直線矢印コネクタ 85"/>
          <p:cNvCxnSpPr/>
          <p:nvPr/>
        </p:nvCxnSpPr>
        <p:spPr>
          <a:xfrm>
            <a:off x="5653613" y="5284532"/>
            <a:ext cx="0" cy="3240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87" name="直線矢印コネクタ 86"/>
          <p:cNvCxnSpPr/>
          <p:nvPr/>
        </p:nvCxnSpPr>
        <p:spPr>
          <a:xfrm>
            <a:off x="6651567" y="5284532"/>
            <a:ext cx="0" cy="3240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8" name="テキスト ボックス 87">
            <a:extLst>
              <a:ext uri="{FF2B5EF4-FFF2-40B4-BE49-F238E27FC236}">
                <a16:creationId xmlns:a16="http://schemas.microsoft.com/office/drawing/2014/main" id="{ABBFDCA3-09BA-4070-A1EA-83968A2741E1}"/>
              </a:ext>
            </a:extLst>
          </p:cNvPr>
          <p:cNvSpPr txBox="1"/>
          <p:nvPr/>
        </p:nvSpPr>
        <p:spPr>
          <a:xfrm>
            <a:off x="5865781" y="5399638"/>
            <a:ext cx="795944" cy="261610"/>
          </a:xfrm>
          <a:prstGeom prst="rect">
            <a:avLst/>
          </a:prstGeom>
          <a:noFill/>
        </p:spPr>
        <p:txBody>
          <a:bodyPr wrap="square" rtlCol="0">
            <a:spAutoFit/>
          </a:bodyPr>
          <a:lstStyle/>
          <a:p>
            <a:pPr marL="895350" indent="-895350"/>
            <a:r>
              <a:rPr lang="ja-JP" altLang="en-US" sz="1100" dirty="0">
                <a:latin typeface="Meiryo UI" panose="020B0604030504040204" pitchFamily="50" charset="-128"/>
                <a:ea typeface="Meiryo UI" panose="020B0604030504040204" pitchFamily="50" charset="-128"/>
              </a:rPr>
              <a:t>支援</a:t>
            </a:r>
            <a:r>
              <a:rPr lang="en-US" altLang="ja-JP" sz="1100" dirty="0">
                <a:latin typeface="Meiryo UI" panose="020B0604030504040204" pitchFamily="50" charset="-128"/>
                <a:ea typeface="Meiryo UI" panose="020B0604030504040204" pitchFamily="50" charset="-128"/>
              </a:rPr>
              <a:t>※</a:t>
            </a:r>
          </a:p>
        </p:txBody>
      </p:sp>
      <p:sp>
        <p:nvSpPr>
          <p:cNvPr id="90" name="矢印: 五方向 25"/>
          <p:cNvSpPr/>
          <p:nvPr/>
        </p:nvSpPr>
        <p:spPr bwMode="auto">
          <a:xfrm>
            <a:off x="6681867" y="4703060"/>
            <a:ext cx="3134305" cy="298481"/>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a:latin typeface="Meiryo UI" panose="020B0604030504040204" pitchFamily="50" charset="-128"/>
                <a:ea typeface="Meiryo UI" panose="020B0604030504040204" pitchFamily="50" charset="-128"/>
              </a:rPr>
              <a:t>共同化領域の拡大</a:t>
            </a:r>
            <a:endParaRPr lang="en-US" altLang="ja-JP" sz="1100" dirty="0">
              <a:latin typeface="Meiryo UI" panose="020B0604030504040204" pitchFamily="50" charset="-128"/>
              <a:ea typeface="Meiryo UI" panose="020B0604030504040204" pitchFamily="50" charset="-128"/>
            </a:endParaRPr>
          </a:p>
        </p:txBody>
      </p:sp>
      <p:sp>
        <p:nvSpPr>
          <p:cNvPr id="85" name="矢印: 五方向 25"/>
          <p:cNvSpPr/>
          <p:nvPr/>
        </p:nvSpPr>
        <p:spPr bwMode="auto">
          <a:xfrm>
            <a:off x="5018186" y="5004322"/>
            <a:ext cx="1752316" cy="421747"/>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a:latin typeface="Meiryo UI" panose="020B0604030504040204" pitchFamily="50" charset="-128"/>
                <a:ea typeface="Meiryo UI" panose="020B0604030504040204" pitchFamily="50" charset="-128"/>
              </a:rPr>
              <a:t>定例会を通じて、課題や</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好事例をグループ内で共有</a:t>
            </a:r>
          </a:p>
        </p:txBody>
      </p:sp>
      <p:sp>
        <p:nvSpPr>
          <p:cNvPr id="82" name="矢印: 五方向 25"/>
          <p:cNvSpPr/>
          <p:nvPr/>
        </p:nvSpPr>
        <p:spPr bwMode="auto">
          <a:xfrm>
            <a:off x="4264571" y="5004322"/>
            <a:ext cx="768453" cy="409724"/>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r>
              <a:rPr lang="ja-JP" altLang="en-US" sz="1100" dirty="0">
                <a:latin typeface="Meiryo UI" panose="020B0604030504040204" pitchFamily="50" charset="-128"/>
                <a:ea typeface="Meiryo UI" panose="020B0604030504040204" pitchFamily="50" charset="-128"/>
              </a:rPr>
              <a:t>共同調達</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実施</a:t>
            </a:r>
            <a:endParaRPr lang="en-US" altLang="ja-JP" sz="1100" dirty="0">
              <a:latin typeface="Meiryo UI" panose="020B0604030504040204" pitchFamily="50" charset="-128"/>
              <a:ea typeface="Meiryo UI" panose="020B0604030504040204" pitchFamily="50" charset="-128"/>
            </a:endParaRPr>
          </a:p>
        </p:txBody>
      </p:sp>
      <p:sp>
        <p:nvSpPr>
          <p:cNvPr id="89" name="矢印: 五方向 25"/>
          <p:cNvSpPr/>
          <p:nvPr/>
        </p:nvSpPr>
        <p:spPr bwMode="auto">
          <a:xfrm>
            <a:off x="4132684" y="4702218"/>
            <a:ext cx="2611324" cy="285777"/>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a:latin typeface="Meiryo UI" panose="020B0604030504040204" pitchFamily="50" charset="-128"/>
                <a:ea typeface="Meiryo UI" panose="020B0604030504040204" pitchFamily="50" charset="-128"/>
              </a:rPr>
              <a:t>　運用一元化など更なる拡大に向けた検討</a:t>
            </a:r>
          </a:p>
        </p:txBody>
      </p:sp>
      <p:sp>
        <p:nvSpPr>
          <p:cNvPr id="91" name="矢印: 五方向 25"/>
          <p:cNvSpPr/>
          <p:nvPr/>
        </p:nvSpPr>
        <p:spPr bwMode="auto">
          <a:xfrm>
            <a:off x="7698835" y="5760000"/>
            <a:ext cx="2126960" cy="18000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a:latin typeface="Meiryo UI" panose="020B0604030504040204" pitchFamily="50" charset="-128"/>
                <a:ea typeface="Meiryo UI" panose="020B0604030504040204" pitchFamily="50" charset="-128"/>
              </a:rPr>
              <a:t>（標準化対応ピーク）</a:t>
            </a:r>
            <a:endParaRPr lang="en-US" altLang="ja-JP" sz="1100" dirty="0">
              <a:latin typeface="Meiryo UI" panose="020B0604030504040204" pitchFamily="50" charset="-128"/>
              <a:ea typeface="Meiryo UI" panose="020B0604030504040204" pitchFamily="50" charset="-128"/>
            </a:endParaRPr>
          </a:p>
        </p:txBody>
      </p:sp>
      <p:sp>
        <p:nvSpPr>
          <p:cNvPr id="92" name="矢印: 五方向 25"/>
          <p:cNvSpPr/>
          <p:nvPr/>
        </p:nvSpPr>
        <p:spPr bwMode="auto">
          <a:xfrm>
            <a:off x="7418758" y="5359933"/>
            <a:ext cx="2444806" cy="404758"/>
          </a:xfrm>
          <a:prstGeom prst="homePlate">
            <a:avLst>
              <a:gd name="adj" fmla="val 24114"/>
            </a:avLst>
          </a:prstGeom>
          <a:solidFill>
            <a:schemeClr val="accent5">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r>
              <a:rPr lang="ja-JP" altLang="en-US" sz="1050" dirty="0">
                <a:latin typeface="Meiryo UI" panose="020B0604030504040204" pitchFamily="50" charset="-128"/>
                <a:ea typeface="Meiryo UI" panose="020B0604030504040204" pitchFamily="50" charset="-128"/>
              </a:rPr>
              <a:t>　重複投資の回避、人材不足の解消</a:t>
            </a:r>
          </a:p>
          <a:p>
            <a:r>
              <a:rPr lang="ja-JP" altLang="en-US" sz="1050" dirty="0">
                <a:latin typeface="Meiryo UI" panose="020B0604030504040204" pitchFamily="50" charset="-128"/>
                <a:ea typeface="Meiryo UI" panose="020B0604030504040204" pitchFamily="50" charset="-128"/>
              </a:rPr>
              <a:t>　サービス価値向上等のメリットを発揮</a:t>
            </a:r>
          </a:p>
        </p:txBody>
      </p:sp>
      <p:sp>
        <p:nvSpPr>
          <p:cNvPr id="84" name="矢印: 五方向 25"/>
          <p:cNvSpPr/>
          <p:nvPr/>
        </p:nvSpPr>
        <p:spPr bwMode="auto">
          <a:xfrm>
            <a:off x="6447682" y="5606010"/>
            <a:ext cx="948225" cy="233749"/>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100" dirty="0">
                <a:latin typeface="Meiryo UI" panose="020B0604030504040204" pitchFamily="50" charset="-128"/>
                <a:ea typeface="Meiryo UI" panose="020B0604030504040204" pitchFamily="50" charset="-128"/>
              </a:rPr>
              <a:t>共同導入</a:t>
            </a:r>
            <a:endParaRPr lang="en-US" altLang="ja-JP" sz="11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5484767" y="1484784"/>
            <a:ext cx="3836472" cy="2583109"/>
          </a:xfrm>
          <a:prstGeom prst="rect">
            <a:avLst/>
          </a:prstGeom>
        </p:spPr>
      </p:pic>
      <p:pic>
        <p:nvPicPr>
          <p:cNvPr id="27" name="図 26"/>
          <p:cNvPicPr>
            <a:picLocks noChangeAspect="1"/>
          </p:cNvPicPr>
          <p:nvPr/>
        </p:nvPicPr>
        <p:blipFill>
          <a:blip r:embed="rId4"/>
          <a:stretch>
            <a:fillRect/>
          </a:stretch>
        </p:blipFill>
        <p:spPr>
          <a:xfrm>
            <a:off x="418981" y="1512000"/>
            <a:ext cx="4754080" cy="2297643"/>
          </a:xfrm>
          <a:prstGeom prst="rect">
            <a:avLst/>
          </a:prstGeom>
        </p:spPr>
      </p:pic>
      <p:sp>
        <p:nvSpPr>
          <p:cNvPr id="58" name="テキスト ボックス 57">
            <a:extLst>
              <a:ext uri="{FF2B5EF4-FFF2-40B4-BE49-F238E27FC236}">
                <a16:creationId xmlns:a16="http://schemas.microsoft.com/office/drawing/2014/main" id="{ABBFDCA3-09BA-4070-A1EA-83968A2741E1}"/>
              </a:ext>
            </a:extLst>
          </p:cNvPr>
          <p:cNvSpPr txBox="1"/>
          <p:nvPr/>
        </p:nvSpPr>
        <p:spPr>
          <a:xfrm>
            <a:off x="443094" y="5949280"/>
            <a:ext cx="8940741" cy="861774"/>
          </a:xfrm>
          <a:prstGeom prst="rect">
            <a:avLst/>
          </a:prstGeom>
          <a:solidFill>
            <a:schemeClr val="accent6">
              <a:lumMod val="40000"/>
              <a:lumOff val="60000"/>
            </a:schemeClr>
          </a:solidFill>
          <a:ln>
            <a:solidFill>
              <a:schemeClr val="tx1"/>
            </a:solidFill>
            <a:prstDash val="lgDash"/>
          </a:ln>
        </p:spPr>
        <p:txBody>
          <a:bodyPr wrap="square" lIns="0" tIns="0" rIns="0" bIns="0" rtlCol="0">
            <a:spAutoFit/>
          </a:bodyPr>
          <a:lstStyle/>
          <a:p>
            <a:pPr marL="826498" indent="-826498"/>
            <a:r>
              <a:rPr lang="ja-JP" altLang="en-US" sz="1400" b="1" dirty="0">
                <a:latin typeface="Meiryo UI" panose="020B0604030504040204" pitchFamily="50" charset="-128"/>
                <a:ea typeface="Meiryo UI" panose="020B0604030504040204" pitchFamily="50" charset="-128"/>
              </a:rPr>
              <a:t>想定される課題</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人材不足の中にある府域市町村を束ね、</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を強力に後押ししていくためデジタル技術と基礎自治事務の両方に知見のある</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人材の確保、共同化領域の拡大等市町村のデジタル化に対応する体制の強化</a:t>
            </a:r>
            <a:endParaRPr lang="en-US" altLang="ja-JP" sz="1400" dirty="0">
              <a:latin typeface="Meiryo UI" panose="020B0604030504040204" pitchFamily="50" charset="-128"/>
              <a:ea typeface="Meiryo UI" panose="020B0604030504040204" pitchFamily="50" charset="-128"/>
            </a:endParaRPr>
          </a:p>
          <a:p>
            <a:pPr marL="826498" indent="-826498"/>
            <a:r>
              <a:rPr lang="ja-JP" altLang="en-US" sz="1400" b="1" dirty="0">
                <a:latin typeface="Meiryo UI" panose="020B0604030504040204" pitchFamily="50" charset="-128"/>
                <a:ea typeface="Meiryo UI" panose="020B0604030504040204" pitchFamily="50" charset="-128"/>
              </a:rPr>
              <a:t>⇒更なる検討方策については</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７</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推進体制のあり方検討</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で後述</a:t>
            </a:r>
            <a:endParaRPr lang="en-US" altLang="ja-JP" sz="1400" b="1" dirty="0">
              <a:latin typeface="Meiryo UI" panose="020B0604030504040204" pitchFamily="50" charset="-128"/>
              <a:ea typeface="Meiryo UI" panose="020B0604030504040204" pitchFamily="50" charset="-128"/>
            </a:endParaRPr>
          </a:p>
        </p:txBody>
      </p:sp>
      <p:sp>
        <p:nvSpPr>
          <p:cNvPr id="62" name="角丸四角形 61"/>
          <p:cNvSpPr/>
          <p:nvPr/>
        </p:nvSpPr>
        <p:spPr>
          <a:xfrm>
            <a:off x="422946" y="3825970"/>
            <a:ext cx="4464496" cy="153233"/>
          </a:xfrm>
          <a:prstGeom prst="roundRect">
            <a:avLst/>
          </a:prstGeom>
          <a:ln>
            <a:solidFill>
              <a:schemeClr val="tx1"/>
            </a:solidFill>
          </a:ln>
        </p:spPr>
        <p:txBody>
          <a:bodyPr wrap="square" lIns="0" tIns="0" rIns="0" bIns="0">
            <a:spAutoFit/>
          </a:bodyPr>
          <a:lstStyle/>
          <a:p>
            <a:r>
              <a:rPr lang="en-US" altLang="ja-JP" sz="900" b="1" dirty="0">
                <a:latin typeface="Meiryo UI" panose="020B0604030504040204" pitchFamily="50" charset="-128"/>
                <a:ea typeface="Meiryo UI" panose="020B0604030504040204" pitchFamily="50" charset="-128"/>
              </a:rPr>
              <a:t>2021</a:t>
            </a:r>
            <a:r>
              <a:rPr lang="ja-JP" altLang="en-US" sz="900" b="1" dirty="0">
                <a:latin typeface="Meiryo UI" panose="020B0604030504040204" pitchFamily="50" charset="-128"/>
                <a:ea typeface="Meiryo UI" panose="020B0604030504040204" pitchFamily="50" charset="-128"/>
              </a:rPr>
              <a:t>年度実績</a:t>
            </a:r>
            <a:r>
              <a:rPr lang="ja-JP" altLang="en-US" sz="900" dirty="0">
                <a:latin typeface="Meiryo UI" panose="020B0604030504040204" pitchFamily="50" charset="-128"/>
                <a:ea typeface="Meiryo UI" panose="020B0604030504040204" pitchFamily="50" charset="-128"/>
              </a:rPr>
              <a:t>： 自治体専用チャットツール（</a:t>
            </a:r>
            <a:r>
              <a:rPr lang="en-US" altLang="ja-JP" sz="900" dirty="0">
                <a:latin typeface="Meiryo UI" panose="020B0604030504040204" pitchFamily="50" charset="-128"/>
                <a:ea typeface="Meiryo UI" panose="020B0604030504040204" pitchFamily="50" charset="-128"/>
              </a:rPr>
              <a:t>22</a:t>
            </a:r>
            <a:r>
              <a:rPr lang="ja-JP" altLang="en-US" sz="900" dirty="0">
                <a:latin typeface="Meiryo UI" panose="020B0604030504040204" pitchFamily="50" charset="-128"/>
                <a:ea typeface="Meiryo UI" panose="020B0604030504040204" pitchFamily="50" charset="-128"/>
              </a:rPr>
              <a:t>市町村）、電子申請システム（</a:t>
            </a:r>
            <a:r>
              <a:rPr lang="en-US" altLang="ja-JP" sz="900" dirty="0">
                <a:latin typeface="Meiryo UI" panose="020B0604030504040204" pitchFamily="50" charset="-128"/>
                <a:ea typeface="Meiryo UI" panose="020B0604030504040204" pitchFamily="50" charset="-128"/>
              </a:rPr>
              <a:t>11</a:t>
            </a:r>
            <a:r>
              <a:rPr lang="ja-JP" altLang="en-US" sz="900" dirty="0">
                <a:latin typeface="Meiryo UI" panose="020B0604030504040204" pitchFamily="50" charset="-128"/>
                <a:ea typeface="Meiryo UI" panose="020B0604030504040204" pitchFamily="50" charset="-128"/>
              </a:rPr>
              <a:t>市町村）</a:t>
            </a:r>
          </a:p>
        </p:txBody>
      </p:sp>
      <p:sp>
        <p:nvSpPr>
          <p:cNvPr id="61" name="四角形吹き出し 60"/>
          <p:cNvSpPr/>
          <p:nvPr/>
        </p:nvSpPr>
        <p:spPr bwMode="auto">
          <a:xfrm>
            <a:off x="7224508" y="5129524"/>
            <a:ext cx="2591664" cy="232791"/>
          </a:xfrm>
          <a:prstGeom prst="wedgeRectCallout">
            <a:avLst>
              <a:gd name="adj1" fmla="val -18205"/>
              <a:gd name="adj2" fmla="val -109945"/>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eaLnBrk="0" hangingPunct="0"/>
            <a:r>
              <a:rPr kumimoji="1" lang="en-US" altLang="ja-JP" sz="1100" dirty="0">
                <a:latin typeface="Meiryo UI" panose="020B0604030504040204" pitchFamily="50" charset="-128"/>
                <a:ea typeface="Meiryo UI" panose="020B0604030504040204" pitchFamily="50" charset="-128"/>
                <a:cs typeface="Tahoma" pitchFamily="34" charset="0"/>
              </a:rPr>
              <a:t>※</a:t>
            </a:r>
            <a:r>
              <a:rPr kumimoji="1" lang="ja-JP" altLang="en-US" sz="1100" dirty="0">
                <a:latin typeface="Meiryo UI" panose="020B0604030504040204" pitchFamily="50" charset="-128"/>
                <a:ea typeface="Meiryo UI" panose="020B0604030504040204" pitchFamily="50" charset="-128"/>
                <a:cs typeface="Tahoma" pitchFamily="34" charset="0"/>
              </a:rPr>
              <a:t>領域拡大に併せた</a:t>
            </a:r>
            <a:r>
              <a:rPr lang="ja-JP" altLang="en-US" sz="1100" dirty="0">
                <a:latin typeface="Meiryo UI" panose="020B0604030504040204" pitchFamily="50" charset="-128"/>
                <a:ea typeface="Meiryo UI" panose="020B0604030504040204" pitchFamily="50" charset="-128"/>
                <a:cs typeface="Tahoma" pitchFamily="34" charset="0"/>
              </a:rPr>
              <a:t>   体制の拡大が必要</a:t>
            </a:r>
            <a:endParaRPr kumimoji="1" lang="ja-JP" altLang="en-US" sz="1100" dirty="0">
              <a:latin typeface="Meiryo UI" panose="020B0604030504040204" pitchFamily="50" charset="-128"/>
              <a:ea typeface="Meiryo UI" panose="020B0604030504040204" pitchFamily="50" charset="-128"/>
              <a:cs typeface="Tahoma" pitchFamily="34" charset="0"/>
            </a:endParaRPr>
          </a:p>
        </p:txBody>
      </p:sp>
      <p:sp>
        <p:nvSpPr>
          <p:cNvPr id="52" name="テキスト ボックス 51">
            <a:extLst>
              <a:ext uri="{FF2B5EF4-FFF2-40B4-BE49-F238E27FC236}">
                <a16:creationId xmlns:a16="http://schemas.microsoft.com/office/drawing/2014/main" id="{ABBFDCA3-09BA-4070-A1EA-83968A2741E1}"/>
              </a:ext>
            </a:extLst>
          </p:cNvPr>
          <p:cNvSpPr txBox="1"/>
          <p:nvPr/>
        </p:nvSpPr>
        <p:spPr>
          <a:xfrm>
            <a:off x="5508000" y="1522800"/>
            <a:ext cx="3645607" cy="144000"/>
          </a:xfrm>
          <a:prstGeom prst="rect">
            <a:avLst/>
          </a:prstGeom>
          <a:solidFill>
            <a:schemeClr val="bg1"/>
          </a:solidFill>
          <a:ln w="6350">
            <a:noFill/>
          </a:ln>
        </p:spPr>
        <p:txBody>
          <a:bodyPr wrap="square" lIns="0" tIns="0" rIns="0" rtlCol="0" anchor="ctr">
            <a:noAutofit/>
          </a:bodyPr>
          <a:lstStyle/>
          <a:p>
            <a:r>
              <a:rPr lang="en-US" altLang="ja-JP" sz="800" b="1" dirty="0">
                <a:latin typeface="Meiryo UI" panose="020B0604030504040204" pitchFamily="50" charset="-128"/>
                <a:ea typeface="Meiryo UI" panose="020B0604030504040204" pitchFamily="50" charset="-128"/>
              </a:rPr>
              <a:t>2022</a:t>
            </a:r>
            <a:r>
              <a:rPr lang="ja-JP" altLang="en-US" sz="800" b="1" dirty="0">
                <a:latin typeface="Meiryo UI" panose="020B0604030504040204" pitchFamily="50" charset="-128"/>
                <a:ea typeface="Meiryo UI" panose="020B0604030504040204" pitchFamily="50" charset="-128"/>
              </a:rPr>
              <a:t>年度向け　共同化の希望について（</a:t>
            </a:r>
            <a:r>
              <a:rPr lang="en-US" altLang="ja-JP" sz="800" b="1" dirty="0">
                <a:latin typeface="Meiryo UI" panose="020B0604030504040204" pitchFamily="50" charset="-128"/>
                <a:ea typeface="Meiryo UI" panose="020B0604030504040204" pitchFamily="50" charset="-128"/>
              </a:rPr>
              <a:t>2021.6.24</a:t>
            </a:r>
            <a:r>
              <a:rPr lang="ja-JP" altLang="en-US" sz="800" b="1" dirty="0">
                <a:latin typeface="Meiryo UI" panose="020B0604030504040204" pitchFamily="50" charset="-128"/>
                <a:ea typeface="Meiryo UI" panose="020B0604030504040204" pitchFamily="50" charset="-128"/>
              </a:rPr>
              <a:t>照会結果）</a:t>
            </a:r>
            <a:endParaRPr lang="en-US" altLang="ja-JP" sz="800" b="1" strike="sngStrike"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466136" y="6591600"/>
            <a:ext cx="2311400" cy="365125"/>
          </a:xfrm>
        </p:spPr>
        <p:txBody>
          <a:bodyPr/>
          <a:lstStyle/>
          <a:p>
            <a:fld id="{6E5DE390-0CB9-41F3-AFBC-609A6CE2A1FD}" type="slidenum">
              <a:rPr kumimoji="1" lang="ja-JP" altLang="en-US" smtClean="0"/>
              <a:t>22</a:t>
            </a:fld>
            <a:endParaRPr kumimoji="1" lang="ja-JP" altLang="en-US" dirty="0"/>
          </a:p>
        </p:txBody>
      </p:sp>
    </p:spTree>
    <p:extLst>
      <p:ext uri="{BB962C8B-B14F-4D97-AF65-F5344CB8AC3E}">
        <p14:creationId xmlns:p14="http://schemas.microsoft.com/office/powerpoint/2010/main" val="282436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28464" y="1700808"/>
            <a:ext cx="936104"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rPr>
              <a:t>市町村の</a:t>
            </a:r>
            <a:r>
              <a:rPr lang="en-US" altLang="ja-JP" sz="1400" b="1" dirty="0">
                <a:latin typeface="Meiryo UI" panose="020B0604030504040204" pitchFamily="50" charset="-128"/>
                <a:ea typeface="Meiryo UI" panose="020B0604030504040204" pitchFamily="50" charset="-128"/>
              </a:rPr>
              <a:t/>
            </a:r>
            <a:br>
              <a:rPr lang="en-US" altLang="ja-JP" sz="1400" b="1" dirty="0">
                <a:latin typeface="Meiryo UI" panose="020B0604030504040204" pitchFamily="50" charset="-128"/>
                <a:ea typeface="Meiryo UI" panose="020B0604030504040204" pitchFamily="50" charset="-128"/>
              </a:rPr>
            </a:br>
            <a:r>
              <a:rPr lang="ja-JP" altLang="en-US" sz="1400" b="1" dirty="0">
                <a:latin typeface="Meiryo UI" panose="020B0604030504040204" pitchFamily="50" charset="-128"/>
                <a:ea typeface="Meiryo UI" panose="020B0604030504040204" pitchFamily="50" charset="-128"/>
              </a:rPr>
              <a:t>ニーズ</a:t>
            </a:r>
            <a:endParaRPr kumimoji="1" lang="ja-JP" altLang="en-US" sz="14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３．市町村</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支援　　</a:t>
            </a:r>
            <a:r>
              <a:rPr lang="ja-JP" altLang="en-US" sz="1400" b="1" dirty="0">
                <a:latin typeface="Meiryo UI" pitchFamily="50" charset="-128"/>
                <a:ea typeface="Meiryo UI" pitchFamily="50" charset="-128"/>
                <a:cs typeface="Meiryo UI" pitchFamily="50" charset="-128"/>
              </a:rPr>
              <a:t>ガバメントクラウド移行支援</a:t>
            </a: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475200"/>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対応の方向性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69" name="テキスト ボックス 68">
            <a:extLst>
              <a:ext uri="{FF2B5EF4-FFF2-40B4-BE49-F238E27FC236}">
                <a16:creationId xmlns:a16="http://schemas.microsoft.com/office/drawing/2014/main" id="{ABBFDCA3-09BA-4070-A1EA-83968A2741E1}"/>
              </a:ext>
            </a:extLst>
          </p:cNvPr>
          <p:cNvSpPr txBox="1"/>
          <p:nvPr/>
        </p:nvSpPr>
        <p:spPr>
          <a:xfrm>
            <a:off x="1002621" y="1411785"/>
            <a:ext cx="8903379" cy="1169551"/>
          </a:xfrm>
          <a:prstGeom prst="rect">
            <a:avLst/>
          </a:prstGeom>
          <a:noFill/>
          <a:ln w="63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年９月に標準化法が施行、</a:t>
            </a:r>
            <a:r>
              <a:rPr lang="en-US" altLang="ja-JP" sz="1400" b="1" u="sng" dirty="0">
                <a:latin typeface="Meiryo UI" panose="020B0604030504040204" pitchFamily="50" charset="-128"/>
                <a:ea typeface="Meiryo UI" panose="020B0604030504040204" pitchFamily="50" charset="-128"/>
              </a:rPr>
              <a:t>2025</a:t>
            </a:r>
            <a:r>
              <a:rPr lang="ja-JP" altLang="en-US" sz="1400" b="1" u="sng" dirty="0">
                <a:latin typeface="Meiryo UI" panose="020B0604030504040204" pitchFamily="50" charset="-128"/>
                <a:ea typeface="Meiryo UI" panose="020B0604030504040204" pitchFamily="50" charset="-128"/>
              </a:rPr>
              <a:t>年度までに住基、税、福祉など基幹系</a:t>
            </a:r>
            <a:r>
              <a:rPr lang="en-US" altLang="ja-JP" sz="1400" b="1" u="sng" dirty="0">
                <a:latin typeface="Meiryo UI" panose="020B0604030504040204" pitchFamily="50" charset="-128"/>
                <a:ea typeface="Meiryo UI" panose="020B0604030504040204" pitchFamily="50" charset="-128"/>
              </a:rPr>
              <a:t>20</a:t>
            </a:r>
            <a:r>
              <a:rPr lang="ja-JP" altLang="en-US" sz="1400" b="1" u="sng" dirty="0">
                <a:latin typeface="Meiryo UI" panose="020B0604030504040204" pitchFamily="50" charset="-128"/>
                <a:ea typeface="Meiryo UI" panose="020B0604030504040204" pitchFamily="50" charset="-128"/>
              </a:rPr>
              <a:t>業務の標準化対応が義務化</a:t>
            </a:r>
            <a:r>
              <a:rPr lang="ja-JP" altLang="en-US"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・一方、市町村職員の総数は減少傾向、</a:t>
            </a:r>
            <a:r>
              <a:rPr lang="en-US" altLang="ja-JP" sz="1400" dirty="0">
                <a:latin typeface="Meiryo UI" panose="020B0604030504040204" pitchFamily="50" charset="-128"/>
                <a:ea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rPr>
              <a:t>を十分に活用できない要因として、</a:t>
            </a:r>
            <a:r>
              <a:rPr lang="ja-JP" altLang="en-US" sz="1400" b="1" u="sng" dirty="0">
                <a:latin typeface="Meiryo UI" panose="020B0604030504040204" pitchFamily="50" charset="-128"/>
                <a:ea typeface="Meiryo UI" panose="020B0604030504040204" pitchFamily="50" charset="-128"/>
              </a:rPr>
              <a:t>予算、人材、スキル・情報の不足が課題</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・短期間でのシステム標準化・ガバメントクラウド移行の対応となるため、</a:t>
            </a:r>
            <a:r>
              <a:rPr lang="ja-JP" altLang="en-US" sz="1400" b="1" u="sng" dirty="0">
                <a:latin typeface="Meiryo UI" panose="020B0604030504040204" pitchFamily="50" charset="-128"/>
                <a:ea typeface="Meiryo UI" panose="020B0604030504040204" pitchFamily="50" charset="-128"/>
              </a:rPr>
              <a:t>市町村のマンパワーが不足</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・特に、</a:t>
            </a:r>
            <a:r>
              <a:rPr lang="en-US" altLang="ja-JP" sz="1400" b="1" u="sng" dirty="0">
                <a:latin typeface="Meiryo UI" panose="020B0604030504040204" pitchFamily="50" charset="-128"/>
                <a:ea typeface="Meiryo UI" panose="020B0604030504040204" pitchFamily="50" charset="-128"/>
              </a:rPr>
              <a:t>2024</a:t>
            </a:r>
            <a:r>
              <a:rPr lang="ja-JP" altLang="en-US" sz="1400" b="1" u="sng" dirty="0">
                <a:latin typeface="Meiryo UI" panose="020B0604030504040204" pitchFamily="50" charset="-128"/>
                <a:ea typeface="Meiryo UI" panose="020B0604030504040204" pitchFamily="50" charset="-128"/>
              </a:rPr>
              <a:t>年度・</a:t>
            </a:r>
            <a:r>
              <a:rPr lang="en-US" altLang="ja-JP" sz="1400" b="1" u="sng" dirty="0">
                <a:latin typeface="Meiryo UI" panose="020B0604030504040204" pitchFamily="50" charset="-128"/>
                <a:ea typeface="Meiryo UI" panose="020B0604030504040204" pitchFamily="50" charset="-128"/>
              </a:rPr>
              <a:t>2025</a:t>
            </a:r>
            <a:r>
              <a:rPr lang="ja-JP" altLang="en-US" sz="1400" b="1" u="sng" dirty="0">
                <a:latin typeface="Meiryo UI" panose="020B0604030504040204" pitchFamily="50" charset="-128"/>
                <a:ea typeface="Meiryo UI" panose="020B0604030504040204" pitchFamily="50" charset="-128"/>
              </a:rPr>
              <a:t>年度にかけて、全国的に市町村の負担が集中する見込み</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・標準化法においても、都道府県の役割をして、システム標準化が円滑にできるよう市町村支援を規定。</a:t>
            </a:r>
            <a:endParaRPr lang="en-US" altLang="ja-JP" sz="1400" dirty="0">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ABBFDCA3-09BA-4070-A1EA-83968A2741E1}"/>
              </a:ext>
            </a:extLst>
          </p:cNvPr>
          <p:cNvSpPr txBox="1"/>
          <p:nvPr/>
        </p:nvSpPr>
        <p:spPr>
          <a:xfrm>
            <a:off x="272481" y="2941435"/>
            <a:ext cx="6912768" cy="738664"/>
          </a:xfrm>
          <a:prstGeom prst="rect">
            <a:avLst/>
          </a:prstGeom>
          <a:noFill/>
        </p:spPr>
        <p:txBody>
          <a:bodyPr wrap="square" rtlCol="0">
            <a:spAutoFit/>
          </a:bodyPr>
          <a:lstStyle/>
          <a:p>
            <a:pPr marL="900113" indent="-900113"/>
            <a:r>
              <a:rPr lang="ja-JP" altLang="en-US" sz="1400" dirty="0">
                <a:latin typeface="Meiryo UI" panose="020B0604030504040204" pitchFamily="50" charset="-128"/>
                <a:ea typeface="Meiryo UI" panose="020B0604030504040204" pitchFamily="50" charset="-128"/>
              </a:rPr>
              <a:t>・地域情報化アドバイザー制度</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などを活用し、専門的な知見を有する講師による講演。</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・国の最新の動向などを市町村と共有することを目的に府が開催。</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・府内市町村の好事例や取り組み状況も紹介し、情報共有・横展開を図る。</a:t>
            </a:r>
            <a:endParaRPr lang="en-US" altLang="ja-JP" sz="1400" dirty="0">
              <a:latin typeface="Meiryo UI" panose="020B0604030504040204" pitchFamily="50" charset="-128"/>
              <a:ea typeface="Meiryo UI" panose="020B0604030504040204" pitchFamily="50" charset="-128"/>
            </a:endParaRPr>
          </a:p>
        </p:txBody>
      </p:sp>
      <p:sp>
        <p:nvSpPr>
          <p:cNvPr id="71" name="角丸四角形 70"/>
          <p:cNvSpPr/>
          <p:nvPr/>
        </p:nvSpPr>
        <p:spPr>
          <a:xfrm>
            <a:off x="144467" y="2708920"/>
            <a:ext cx="7040782" cy="238363"/>
          </a:xfrm>
          <a:prstGeom prst="roundRect">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r>
              <a:rPr lang="ja-JP" altLang="en-US" sz="1400" b="1" dirty="0">
                <a:latin typeface="Meiryo UI" panose="020B0604030504040204" pitchFamily="50" charset="-128"/>
                <a:ea typeface="Meiryo UI" panose="020B0604030504040204" pitchFamily="50" charset="-128"/>
              </a:rPr>
              <a:t>①システム標準化・共通化勉強会</a:t>
            </a:r>
            <a:endParaRPr lang="en-US" altLang="ja-JP" sz="1400" b="1" dirty="0">
              <a:latin typeface="Meiryo UI" panose="020B0604030504040204" pitchFamily="50" charset="-128"/>
              <a:ea typeface="Meiryo UI" panose="020B0604030504040204" pitchFamily="50" charset="-128"/>
            </a:endParaRPr>
          </a:p>
        </p:txBody>
      </p:sp>
      <p:sp>
        <p:nvSpPr>
          <p:cNvPr id="76" name="角丸四角形 75"/>
          <p:cNvSpPr/>
          <p:nvPr/>
        </p:nvSpPr>
        <p:spPr>
          <a:xfrm>
            <a:off x="121403" y="4164071"/>
            <a:ext cx="7063845" cy="238363"/>
          </a:xfrm>
          <a:prstGeom prst="roundRect">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r>
              <a:rPr lang="ja-JP" altLang="en-US" sz="1400" b="1" dirty="0">
                <a:latin typeface="Meiryo UI" panose="020B0604030504040204" pitchFamily="50" charset="-128"/>
                <a:ea typeface="Meiryo UI" panose="020B0604030504040204" pitchFamily="50" charset="-128"/>
              </a:rPr>
              <a:t>②システム標準化新任担当者研修</a:t>
            </a:r>
          </a:p>
        </p:txBody>
      </p:sp>
      <p:sp>
        <p:nvSpPr>
          <p:cNvPr id="19" name="楕円 18"/>
          <p:cNvSpPr/>
          <p:nvPr/>
        </p:nvSpPr>
        <p:spPr bwMode="auto">
          <a:xfrm>
            <a:off x="133642" y="1685407"/>
            <a:ext cx="925749" cy="504000"/>
          </a:xfrm>
          <a:prstGeom prst="ellipse">
            <a:avLst/>
          </a:prstGeom>
          <a:noFill/>
          <a:ln w="2857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21" name="テキスト ボックス 20">
            <a:extLst>
              <a:ext uri="{FF2B5EF4-FFF2-40B4-BE49-F238E27FC236}">
                <a16:creationId xmlns:a16="http://schemas.microsoft.com/office/drawing/2014/main" id="{ABBFDCA3-09BA-4070-A1EA-83968A2741E1}"/>
              </a:ext>
            </a:extLst>
          </p:cNvPr>
          <p:cNvSpPr txBox="1"/>
          <p:nvPr/>
        </p:nvSpPr>
        <p:spPr>
          <a:xfrm>
            <a:off x="272481" y="4413671"/>
            <a:ext cx="6912768" cy="738664"/>
          </a:xfrm>
          <a:prstGeom prst="rect">
            <a:avLst/>
          </a:prstGeom>
          <a:noFill/>
        </p:spPr>
        <p:txBody>
          <a:bodyPr wrap="square" rtlCol="0">
            <a:spAutoFit/>
          </a:bodyPr>
          <a:lstStyle/>
          <a:p>
            <a:pPr marL="900113" indent="-900113"/>
            <a:r>
              <a:rPr lang="ja-JP" altLang="en-US" sz="1400" dirty="0">
                <a:latin typeface="Meiryo UI" panose="020B0604030504040204" pitchFamily="50" charset="-128"/>
                <a:ea typeface="Meiryo UI" panose="020B0604030504040204" pitchFamily="50" charset="-128"/>
              </a:rPr>
              <a:t>・システム標準化やガバメントクラウドの基礎的な知識を習得することを目的に府が開催。</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・新任担当者が基礎的な知識を習得することにより、市町村担当者の知識レベルが向上。</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・マンパワー不足のため研修を開催できない市町村への人的支援に資する。</a:t>
            </a:r>
            <a:endParaRPr lang="en-US" altLang="ja-JP" sz="1400" dirty="0">
              <a:latin typeface="Meiryo UI" panose="020B0604030504040204" pitchFamily="50" charset="-128"/>
              <a:ea typeface="Meiryo UI" panose="020B0604030504040204" pitchFamily="50" charset="-128"/>
            </a:endParaRPr>
          </a:p>
        </p:txBody>
      </p:sp>
      <p:sp>
        <p:nvSpPr>
          <p:cNvPr id="23" name="角丸四角形 22"/>
          <p:cNvSpPr/>
          <p:nvPr/>
        </p:nvSpPr>
        <p:spPr>
          <a:xfrm>
            <a:off x="127805" y="5373216"/>
            <a:ext cx="7057443" cy="238363"/>
          </a:xfrm>
          <a:prstGeom prst="roundRect">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r>
              <a:rPr lang="ja-JP" altLang="en-US" sz="1400" b="1" dirty="0">
                <a:latin typeface="Meiryo UI" panose="020B0604030504040204" pitchFamily="50" charset="-128"/>
                <a:ea typeface="Meiryo UI" panose="020B0604030504040204" pitchFamily="50" charset="-128"/>
              </a:rPr>
              <a:t>③市町村ＤＸ推進アドバイザー</a:t>
            </a:r>
          </a:p>
        </p:txBody>
      </p:sp>
      <p:sp>
        <p:nvSpPr>
          <p:cNvPr id="25" name="テキスト ボックス 24">
            <a:extLst>
              <a:ext uri="{FF2B5EF4-FFF2-40B4-BE49-F238E27FC236}">
                <a16:creationId xmlns:a16="http://schemas.microsoft.com/office/drawing/2014/main" id="{ABBFDCA3-09BA-4070-A1EA-83968A2741E1}"/>
              </a:ext>
            </a:extLst>
          </p:cNvPr>
          <p:cNvSpPr txBox="1"/>
          <p:nvPr/>
        </p:nvSpPr>
        <p:spPr>
          <a:xfrm>
            <a:off x="272481" y="5597690"/>
            <a:ext cx="6912767" cy="954107"/>
          </a:xfrm>
          <a:prstGeom prst="rect">
            <a:avLst/>
          </a:prstGeom>
          <a:noFill/>
        </p:spPr>
        <p:txBody>
          <a:bodyPr wrap="square" rtlCol="0">
            <a:spAutoFit/>
          </a:bodyPr>
          <a:lstStyle/>
          <a:p>
            <a:pPr marL="900113" indent="-900113"/>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rPr>
              <a:t>コンサル事業者の専門的な知見を活用し、府が市町村の取組みを支援。</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・府内市町村へのヒアリングや実態調査結果を分析、共通の課題などを抽出し、対応策を検討。</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・国の最新の動向、全国の地方自治体から好事例などの情報を収集し、市町村に横展開。</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・ニーズに応じてシステム共同化など、今後の市町村支援の在り方を検討。</a:t>
            </a:r>
            <a:endParaRPr lang="en-US" altLang="ja-JP" sz="14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BBFDCA3-09BA-4070-A1EA-83968A2741E1}"/>
              </a:ext>
            </a:extLst>
          </p:cNvPr>
          <p:cNvSpPr txBox="1"/>
          <p:nvPr/>
        </p:nvSpPr>
        <p:spPr>
          <a:xfrm>
            <a:off x="144795" y="858591"/>
            <a:ext cx="9632741" cy="430780"/>
          </a:xfrm>
          <a:prstGeom prst="rect">
            <a:avLst/>
          </a:prstGeom>
          <a:noFill/>
          <a:ln w="6350">
            <a:solidFill>
              <a:schemeClr val="tx1"/>
            </a:solidFill>
          </a:ln>
        </p:spPr>
        <p:txBody>
          <a:bodyPr wrap="square" rtlCol="0" anchor="ctr">
            <a:noAutofit/>
          </a:bodyPr>
          <a:lstStyle/>
          <a:p>
            <a:r>
              <a:rPr lang="en-US" altLang="ja-JP" sz="1400" b="1" dirty="0">
                <a:latin typeface="Meiryo UI" panose="020B0604030504040204" pitchFamily="50" charset="-128"/>
                <a:ea typeface="Meiryo UI" panose="020B0604030504040204" pitchFamily="50" charset="-128"/>
              </a:rPr>
              <a:t>2025</a:t>
            </a:r>
            <a:r>
              <a:rPr lang="ja-JP" altLang="en-US" sz="1400" b="1" dirty="0">
                <a:latin typeface="Meiryo UI" panose="020B0604030504040204" pitchFamily="50" charset="-128"/>
                <a:ea typeface="Meiryo UI" panose="020B0604030504040204" pitchFamily="50" charset="-128"/>
              </a:rPr>
              <a:t>年度末までに、市町村のシステム標準化・ガバメントクラウド移行が円滑に実施できるよう支援を行い、全市町村を対象にニーズに応じてシステム共同化も推進していきます。</a:t>
            </a:r>
          </a:p>
        </p:txBody>
      </p:sp>
      <p:sp>
        <p:nvSpPr>
          <p:cNvPr id="31" name="テキスト ボックス 30">
            <a:extLst>
              <a:ext uri="{FF2B5EF4-FFF2-40B4-BE49-F238E27FC236}">
                <a16:creationId xmlns:a16="http://schemas.microsoft.com/office/drawing/2014/main" id="{ABBFDCA3-09BA-4070-A1EA-83968A2741E1}"/>
              </a:ext>
            </a:extLst>
          </p:cNvPr>
          <p:cNvSpPr txBox="1"/>
          <p:nvPr/>
        </p:nvSpPr>
        <p:spPr>
          <a:xfrm>
            <a:off x="7594976" y="2877448"/>
            <a:ext cx="2162149" cy="987504"/>
          </a:xfrm>
          <a:prstGeom prst="roundRect">
            <a:avLst/>
          </a:prstGeom>
          <a:solidFill>
            <a:schemeClr val="bg1"/>
          </a:solidFill>
          <a:ln w="38100">
            <a:solidFill>
              <a:schemeClr val="tx1"/>
            </a:solidFill>
          </a:ln>
        </p:spPr>
        <p:txBody>
          <a:bodyPr wrap="square" rtlCol="0">
            <a:spAutoFit/>
          </a:bodyPr>
          <a:lstStyle/>
          <a:p>
            <a:pPr marL="285750" indent="-285750">
              <a:buFont typeface="Wingdings" panose="05000000000000000000" pitchFamily="2" charset="2"/>
              <a:buChar char="ü"/>
            </a:pPr>
            <a:r>
              <a:rPr lang="ja-JP" altLang="en-US" sz="1300" b="1" dirty="0">
                <a:latin typeface="Meiryo UI" panose="020B0604030504040204" pitchFamily="50" charset="-128"/>
                <a:ea typeface="Meiryo UI" panose="020B0604030504040204" pitchFamily="50" charset="-128"/>
              </a:rPr>
              <a:t>情報面の支援</a:t>
            </a:r>
          </a:p>
          <a:p>
            <a:r>
              <a:rPr lang="ja-JP" altLang="en-US" sz="1300" dirty="0">
                <a:latin typeface="Meiryo UI" panose="020B0604030504040204" pitchFamily="50" charset="-128"/>
                <a:ea typeface="Meiryo UI" panose="020B0604030504040204" pitchFamily="50" charset="-128"/>
              </a:rPr>
              <a:t>・国の最新の動向、全国の好事例を共有し、情報が不足する市町村を支援</a:t>
            </a:r>
            <a:endParaRPr lang="en-US" altLang="ja-JP" sz="1300" dirty="0">
              <a:latin typeface="Meiryo UI" panose="020B0604030504040204" pitchFamily="50" charset="-128"/>
              <a:ea typeface="Meiryo UI" panose="020B0604030504040204" pitchFamily="50" charset="-128"/>
            </a:endParaRPr>
          </a:p>
        </p:txBody>
      </p:sp>
      <p:sp>
        <p:nvSpPr>
          <p:cNvPr id="32" name="右矢印 31"/>
          <p:cNvSpPr/>
          <p:nvPr/>
        </p:nvSpPr>
        <p:spPr>
          <a:xfrm>
            <a:off x="7257256" y="3717032"/>
            <a:ext cx="257682" cy="1454111"/>
          </a:xfrm>
          <a:prstGeom prst="rightArrow">
            <a:avLst>
              <a:gd name="adj1" fmla="val 74116"/>
              <a:gd name="adj2" fmla="val 10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ABBFDCA3-09BA-4070-A1EA-83968A2741E1}"/>
              </a:ext>
            </a:extLst>
          </p:cNvPr>
          <p:cNvSpPr txBox="1"/>
          <p:nvPr/>
        </p:nvSpPr>
        <p:spPr>
          <a:xfrm>
            <a:off x="7586946" y="4101584"/>
            <a:ext cx="2163600" cy="987504"/>
          </a:xfrm>
          <a:prstGeom prst="roundRect">
            <a:avLst/>
          </a:prstGeom>
          <a:solidFill>
            <a:schemeClr val="bg1"/>
          </a:solidFill>
          <a:ln w="38100">
            <a:solidFill>
              <a:schemeClr val="tx1"/>
            </a:solidFill>
          </a:ln>
        </p:spPr>
        <p:txBody>
          <a:bodyPr wrap="square" rtlCol="0">
            <a:spAutoFit/>
          </a:bodyPr>
          <a:lstStyle/>
          <a:p>
            <a:pPr marL="285750" indent="-285750">
              <a:buFont typeface="Wingdings" panose="05000000000000000000" pitchFamily="2" charset="2"/>
              <a:buChar char="ü"/>
            </a:pPr>
            <a:r>
              <a:rPr lang="ja-JP" altLang="en-US" sz="1300" b="1" dirty="0">
                <a:latin typeface="Meiryo UI" panose="020B0604030504040204" pitchFamily="50" charset="-128"/>
                <a:ea typeface="Meiryo UI" panose="020B0604030504040204" pitchFamily="50" charset="-128"/>
              </a:rPr>
              <a:t>人材面の支援</a:t>
            </a:r>
            <a:endParaRPr lang="en-US" altLang="ja-JP" sz="1300" b="1"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・研修などを開催することにより、マンパワーが不足する市町村への支援</a:t>
            </a:r>
            <a:endParaRPr lang="en-US" altLang="ja-JP" sz="13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ABBFDCA3-09BA-4070-A1EA-83968A2741E1}"/>
              </a:ext>
            </a:extLst>
          </p:cNvPr>
          <p:cNvSpPr txBox="1"/>
          <p:nvPr/>
        </p:nvSpPr>
        <p:spPr>
          <a:xfrm>
            <a:off x="7586946" y="5303381"/>
            <a:ext cx="2162149" cy="987504"/>
          </a:xfrm>
          <a:prstGeom prst="roundRect">
            <a:avLst/>
          </a:prstGeom>
          <a:solidFill>
            <a:schemeClr val="bg1"/>
          </a:solidFill>
          <a:ln w="38100">
            <a:solidFill>
              <a:schemeClr val="tx1"/>
            </a:solidFill>
          </a:ln>
        </p:spPr>
        <p:txBody>
          <a:bodyPr wrap="square" rtlCol="0">
            <a:spAutoFit/>
          </a:bodyPr>
          <a:lstStyle/>
          <a:p>
            <a:pPr marL="285750" indent="-285750">
              <a:buFont typeface="Wingdings" panose="05000000000000000000" pitchFamily="2" charset="2"/>
              <a:buChar char="ü"/>
            </a:pPr>
            <a:r>
              <a:rPr lang="ja-JP" altLang="en-US" sz="1300" b="1" dirty="0">
                <a:latin typeface="Meiryo UI" panose="020B0604030504040204" pitchFamily="50" charset="-128"/>
                <a:ea typeface="Meiryo UI" panose="020B0604030504040204" pitchFamily="50" charset="-128"/>
              </a:rPr>
              <a:t>財政面の支援</a:t>
            </a:r>
            <a:endParaRPr lang="en-US" altLang="ja-JP" sz="1300" b="1"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・府が</a:t>
            </a:r>
            <a:r>
              <a:rPr lang="en-US" altLang="ja-JP" sz="1300" dirty="0">
                <a:latin typeface="Meiryo UI" panose="020B0604030504040204" pitchFamily="50" charset="-128"/>
                <a:ea typeface="Meiryo UI" panose="020B0604030504040204" pitchFamily="50" charset="-128"/>
              </a:rPr>
              <a:t>ICT</a:t>
            </a:r>
            <a:r>
              <a:rPr lang="ja-JP" altLang="en-US" sz="1300" dirty="0">
                <a:latin typeface="Meiryo UI" panose="020B0604030504040204" pitchFamily="50" charset="-128"/>
                <a:ea typeface="Meiryo UI" panose="020B0604030504040204" pitchFamily="50" charset="-128"/>
              </a:rPr>
              <a:t>コンサル事業者と契約し、市町村の財政負担なしで専門的な知見を活用</a:t>
            </a:r>
            <a:endParaRPr lang="en-US" altLang="ja-JP" sz="1300" dirty="0">
              <a:latin typeface="Meiryo UI" panose="020B0604030504040204" pitchFamily="50" charset="-128"/>
              <a:ea typeface="Meiryo UI" panose="020B0604030504040204" pitchFamily="50" charset="-128"/>
            </a:endParaRPr>
          </a:p>
        </p:txBody>
      </p:sp>
      <p:pic>
        <p:nvPicPr>
          <p:cNvPr id="36" name="図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376" y="1968426"/>
            <a:ext cx="1256442" cy="812502"/>
          </a:xfrm>
          <a:prstGeom prst="rect">
            <a:avLst/>
          </a:prstGeom>
        </p:spPr>
      </p:pic>
      <p:sp>
        <p:nvSpPr>
          <p:cNvPr id="22" name="テキスト ボックス 21">
            <a:extLst>
              <a:ext uri="{FF2B5EF4-FFF2-40B4-BE49-F238E27FC236}">
                <a16:creationId xmlns:a16="http://schemas.microsoft.com/office/drawing/2014/main" id="{ABBFDCA3-09BA-4070-A1EA-83968A2741E1}"/>
              </a:ext>
            </a:extLst>
          </p:cNvPr>
          <p:cNvSpPr txBox="1"/>
          <p:nvPr/>
        </p:nvSpPr>
        <p:spPr>
          <a:xfrm>
            <a:off x="218680" y="3553278"/>
            <a:ext cx="7110808" cy="476298"/>
          </a:xfrm>
          <a:prstGeom prst="rect">
            <a:avLst/>
          </a:prstGeom>
          <a:noFill/>
          <a:ln w="6350">
            <a:noFill/>
          </a:ln>
        </p:spPr>
        <p:txBody>
          <a:bodyPr wrap="square" rtlCol="0" anchor="ctr">
            <a:noAutofit/>
          </a:bodyPr>
          <a:lstStyle>
            <a:defPPr>
              <a:defRPr lang="ja-JP"/>
            </a:defPPr>
            <a:lvl1pPr>
              <a:defRPr sz="1400" b="1">
                <a:latin typeface="Meiryo UI" panose="020B0604030504040204" pitchFamily="50" charset="-128"/>
                <a:ea typeface="Meiryo UI" panose="020B0604030504040204" pitchFamily="50" charset="-128"/>
              </a:defRPr>
            </a:lvl1pPr>
          </a:lstStyle>
          <a:p>
            <a:pPr marL="361950" indent="-361950"/>
            <a:r>
              <a:rPr lang="ja-JP" altLang="en-US" sz="1050" b="0" dirty="0"/>
              <a:t>（</a:t>
            </a:r>
            <a:r>
              <a:rPr lang="en-US" altLang="ja-JP" sz="1050" b="0" dirty="0"/>
              <a:t>※</a:t>
            </a:r>
            <a:r>
              <a:rPr lang="ja-JP" altLang="en-US" sz="1050" b="0" dirty="0"/>
              <a:t>）総務省が地方公共団体等からの求めに応じ、情報通信技術（</a:t>
            </a:r>
            <a:r>
              <a:rPr lang="en-US" altLang="ja-JP" sz="1050" b="0" dirty="0"/>
              <a:t>ICT</a:t>
            </a:r>
            <a:r>
              <a:rPr lang="ja-JP" altLang="en-US" sz="1050" b="0" dirty="0"/>
              <a:t>）やデータ活用を通じた地域課題解決に精通した</a:t>
            </a:r>
            <a:r>
              <a:rPr lang="en-US" altLang="ja-JP" sz="1050" b="0" dirty="0"/>
              <a:t/>
            </a:r>
            <a:br>
              <a:rPr lang="en-US" altLang="ja-JP" sz="1050" b="0" dirty="0"/>
            </a:br>
            <a:r>
              <a:rPr lang="ja-JP" altLang="en-US" sz="1050" b="0" dirty="0"/>
              <a:t>専門家を派遣、</a:t>
            </a:r>
            <a:r>
              <a:rPr lang="en-US" altLang="ja-JP" sz="1050" b="0" dirty="0"/>
              <a:t>ICT</a:t>
            </a:r>
            <a:r>
              <a:rPr lang="ja-JP" altLang="en-US" sz="1050" b="0" dirty="0"/>
              <a:t>利活用に関する助言等を行う制度</a:t>
            </a: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23</a:t>
            </a:fld>
            <a:endParaRPr kumimoji="1" lang="ja-JP" altLang="en-US"/>
          </a:p>
        </p:txBody>
      </p:sp>
    </p:spTree>
    <p:extLst>
      <p:ext uri="{BB962C8B-B14F-4D97-AF65-F5344CB8AC3E}">
        <p14:creationId xmlns:p14="http://schemas.microsoft.com/office/powerpoint/2010/main" val="3125027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矢印: 五方向 25"/>
          <p:cNvSpPr/>
          <p:nvPr/>
        </p:nvSpPr>
        <p:spPr bwMode="auto">
          <a:xfrm>
            <a:off x="4793016" y="5602906"/>
            <a:ext cx="3258866" cy="844676"/>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３．市町村</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支援　　</a:t>
            </a:r>
            <a:r>
              <a:rPr lang="ja-JP" altLang="en-US" sz="1400" b="1" dirty="0">
                <a:latin typeface="Meiryo UI" pitchFamily="50" charset="-128"/>
                <a:ea typeface="Meiryo UI" pitchFamily="50" charset="-128"/>
                <a:cs typeface="Meiryo UI" pitchFamily="50" charset="-128"/>
              </a:rPr>
              <a:t>財政面、人材面における支援</a:t>
            </a: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475200"/>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対応の方向性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1" name="矢印: 五方向 25"/>
          <p:cNvSpPr/>
          <p:nvPr/>
        </p:nvSpPr>
        <p:spPr bwMode="auto">
          <a:xfrm>
            <a:off x="1134388" y="5549747"/>
            <a:ext cx="3818612" cy="903589"/>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sp>
        <p:nvSpPr>
          <p:cNvPr id="23" name="TextBox 15"/>
          <p:cNvSpPr txBox="1"/>
          <p:nvPr/>
        </p:nvSpPr>
        <p:spPr>
          <a:xfrm>
            <a:off x="1230184" y="4633803"/>
            <a:ext cx="3722816" cy="219020"/>
          </a:xfrm>
          <a:prstGeom prst="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2021(</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R3</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25" name="TextBox 15"/>
          <p:cNvSpPr txBox="1"/>
          <p:nvPr/>
        </p:nvSpPr>
        <p:spPr>
          <a:xfrm>
            <a:off x="4992821" y="4633803"/>
            <a:ext cx="4776632" cy="202927"/>
          </a:xfrm>
          <a:prstGeom prst="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2</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25</a:t>
            </a:r>
            <a:r>
              <a:rPr lang="en-US" sz="1400" dirty="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R4</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～７年度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38" name="テキスト ボックス 37"/>
          <p:cNvSpPr txBox="1"/>
          <p:nvPr/>
        </p:nvSpPr>
        <p:spPr>
          <a:xfrm>
            <a:off x="209790" y="5600150"/>
            <a:ext cx="969805" cy="739492"/>
          </a:xfrm>
          <a:prstGeom prst="homePlate">
            <a:avLst>
              <a:gd name="adj" fmla="val 10644"/>
            </a:avLst>
          </a:prstGeom>
          <a:solidFill>
            <a:srgbClr val="0070C0"/>
          </a:solidFill>
        </p:spPr>
        <p:txBody>
          <a:bodyPr wrap="none" tIns="73125" bIns="73125"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200" dirty="0"/>
              <a:t>市町村</a:t>
            </a:r>
            <a:r>
              <a:rPr lang="en-US" altLang="ja-JP" sz="1200" dirty="0"/>
              <a:t>DX</a:t>
            </a:r>
          </a:p>
          <a:p>
            <a:r>
              <a:rPr lang="ja-JP" altLang="en-US" sz="1200" dirty="0"/>
              <a:t>推進</a:t>
            </a:r>
            <a:endParaRPr lang="en-US" altLang="ja-JP" sz="1200" dirty="0"/>
          </a:p>
          <a:p>
            <a:r>
              <a:rPr lang="ja-JP" altLang="en-US" sz="1200" dirty="0"/>
              <a:t>アドバイザー</a:t>
            </a:r>
            <a:endParaRPr lang="en-US" altLang="ja-JP" sz="1200" dirty="0"/>
          </a:p>
        </p:txBody>
      </p:sp>
      <p:sp>
        <p:nvSpPr>
          <p:cNvPr id="39" name="矢印: 五方向 25"/>
          <p:cNvSpPr/>
          <p:nvPr/>
        </p:nvSpPr>
        <p:spPr bwMode="auto">
          <a:xfrm>
            <a:off x="1499447" y="5581883"/>
            <a:ext cx="1064187" cy="353872"/>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市町村</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ヒアリング</a:t>
            </a:r>
            <a:endParaRPr lang="en-US" altLang="ja-JP" sz="1200" dirty="0">
              <a:latin typeface="Meiryo UI" panose="020B0604030504040204" pitchFamily="50" charset="-128"/>
              <a:ea typeface="Meiryo UI" panose="020B0604030504040204" pitchFamily="50" charset="-128"/>
            </a:endParaRPr>
          </a:p>
        </p:txBody>
      </p:sp>
      <p:sp>
        <p:nvSpPr>
          <p:cNvPr id="41" name="矢印: 五方向 25"/>
          <p:cNvSpPr/>
          <p:nvPr/>
        </p:nvSpPr>
        <p:spPr bwMode="auto">
          <a:xfrm>
            <a:off x="2794219" y="6013745"/>
            <a:ext cx="791799" cy="396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検討会の</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開催</a:t>
            </a:r>
            <a:endParaRPr lang="en-US" altLang="ja-JP" sz="1200" dirty="0">
              <a:latin typeface="Meiryo UI" panose="020B0604030504040204" pitchFamily="50" charset="-128"/>
              <a:ea typeface="Meiryo UI" panose="020B0604030504040204" pitchFamily="50" charset="-128"/>
            </a:endParaRPr>
          </a:p>
        </p:txBody>
      </p:sp>
      <p:sp>
        <p:nvSpPr>
          <p:cNvPr id="54" name="矢印: 五方向 25"/>
          <p:cNvSpPr/>
          <p:nvPr/>
        </p:nvSpPr>
        <p:spPr bwMode="auto">
          <a:xfrm>
            <a:off x="8060297" y="4885561"/>
            <a:ext cx="178996" cy="785830"/>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sp>
        <p:nvSpPr>
          <p:cNvPr id="55" name="矢印: 五方向 25"/>
          <p:cNvSpPr/>
          <p:nvPr/>
        </p:nvSpPr>
        <p:spPr bwMode="auto">
          <a:xfrm>
            <a:off x="8284482" y="4885561"/>
            <a:ext cx="178996" cy="785830"/>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grpSp>
        <p:nvGrpSpPr>
          <p:cNvPr id="64" name="グループ化 63">
            <a:extLst>
              <a:ext uri="{FF2B5EF4-FFF2-40B4-BE49-F238E27FC236}">
                <a16:creationId xmlns:a16="http://schemas.microsoft.com/office/drawing/2014/main" id="{AC0E025D-1D71-40C6-8AB1-390A5CCF438A}"/>
              </a:ext>
            </a:extLst>
          </p:cNvPr>
          <p:cNvGrpSpPr/>
          <p:nvPr/>
        </p:nvGrpSpPr>
        <p:grpSpPr>
          <a:xfrm>
            <a:off x="129600" y="4240506"/>
            <a:ext cx="9650389" cy="270000"/>
            <a:chOff x="77029" y="485586"/>
            <a:chExt cx="9650389" cy="270000"/>
          </a:xfrm>
        </p:grpSpPr>
        <p:sp>
          <p:nvSpPr>
            <p:cNvPr id="65" name="正方形/長方形 64">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今後の予定</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6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61" name="テキスト ボックス 60">
            <a:extLst>
              <a:ext uri="{FF2B5EF4-FFF2-40B4-BE49-F238E27FC236}">
                <a16:creationId xmlns:a16="http://schemas.microsoft.com/office/drawing/2014/main" id="{ABBFDCA3-09BA-4070-A1EA-83968A2741E1}"/>
              </a:ext>
            </a:extLst>
          </p:cNvPr>
          <p:cNvSpPr txBox="1"/>
          <p:nvPr/>
        </p:nvSpPr>
        <p:spPr>
          <a:xfrm>
            <a:off x="5218878" y="1444521"/>
            <a:ext cx="5203679" cy="2708434"/>
          </a:xfrm>
          <a:prstGeom prst="rect">
            <a:avLst/>
          </a:prstGeom>
          <a:noFill/>
        </p:spPr>
        <p:txBody>
          <a:bodyPr wrap="square" rtlCol="0">
            <a:spAutoFit/>
          </a:bodyPr>
          <a:lstStyle/>
          <a:p>
            <a:pPr marL="900113" indent="-900113"/>
            <a:r>
              <a:rPr lang="ja-JP" altLang="en-US" sz="1600" b="1" dirty="0">
                <a:latin typeface="Meiryo UI" panose="020B0604030504040204" pitchFamily="50" charset="-128"/>
                <a:ea typeface="Meiryo UI" panose="020B0604030504040204" pitchFamily="50" charset="-128"/>
              </a:rPr>
              <a:t>人材面・情報面からの支援</a:t>
            </a:r>
            <a:endParaRPr lang="en-US" altLang="ja-JP" sz="1400" b="1"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推進支援</a:t>
            </a:r>
          </a:p>
          <a:p>
            <a:pPr marL="900113" indent="-900113"/>
            <a:r>
              <a:rPr lang="ja-JP" altLang="en-US" sz="1400" dirty="0">
                <a:latin typeface="Meiryo UI" panose="020B0604030504040204" pitchFamily="50" charset="-128"/>
                <a:ea typeface="Meiryo UI" panose="020B0604030504040204" pitchFamily="50" charset="-128"/>
              </a:rPr>
              <a:t>・ヒアリングを通じて「自治体</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推進手順書」の重点取組事項</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　を中心とした現状調査・分析を実施。</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・スマートシティ戦略推進事業費補助金の採択事業をはじめ、</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　市町村の先進事例の紹介、横展開支援などをアドバイス。</a:t>
            </a:r>
          </a:p>
          <a:p>
            <a:pPr marL="900113" indent="-900113"/>
            <a:r>
              <a:rPr lang="ja-JP" altLang="en-US" sz="1400" dirty="0">
                <a:latin typeface="Meiryo UI" panose="020B0604030504040204" pitchFamily="50" charset="-128"/>
                <a:ea typeface="Meiryo UI" panose="020B0604030504040204" pitchFamily="50" charset="-128"/>
              </a:rPr>
              <a:t>■システム共同化支援</a:t>
            </a:r>
          </a:p>
          <a:p>
            <a:pPr marL="900113" indent="-900113"/>
            <a:r>
              <a:rPr lang="ja-JP" altLang="en-US" sz="1400" dirty="0">
                <a:latin typeface="Meiryo UI" panose="020B0604030504040204" pitchFamily="50" charset="-128"/>
                <a:ea typeface="Meiryo UI" panose="020B0604030504040204" pitchFamily="50" charset="-128"/>
              </a:rPr>
              <a:t>・新規案件の発掘、共同調達準備（市場調査、仕様書検討）</a:t>
            </a:r>
          </a:p>
          <a:p>
            <a:pPr marL="900113" indent="-900113"/>
            <a:r>
              <a:rPr lang="ja-JP" altLang="en-US" sz="1400" dirty="0">
                <a:latin typeface="Meiryo UI" panose="020B0604030504040204" pitchFamily="50" charset="-128"/>
                <a:ea typeface="Meiryo UI" panose="020B0604030504040204" pitchFamily="50" charset="-128"/>
              </a:rPr>
              <a:t>■予算要求に向けた重点支援、日常業務支援</a:t>
            </a:r>
          </a:p>
          <a:p>
            <a:pPr marL="900113" indent="-900113"/>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に関する常設問い合わせ窓口の設置、</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　予算要求に向けた機能比較表の作成、導入実績調査など</a:t>
            </a:r>
          </a:p>
          <a:p>
            <a:pPr marL="900113" indent="-900113"/>
            <a:r>
              <a:rPr lang="ja-JP" altLang="en-US" sz="1400" dirty="0">
                <a:latin typeface="Meiryo UI" panose="020B0604030504040204" pitchFamily="50" charset="-128"/>
                <a:ea typeface="Meiryo UI" panose="020B0604030504040204" pitchFamily="50" charset="-128"/>
              </a:rPr>
              <a:t>・ニーズの高いテーマで技術相談会を開催。</a:t>
            </a:r>
            <a:endParaRPr lang="en-US" altLang="ja-JP" sz="1400" dirty="0">
              <a:latin typeface="Meiryo UI" panose="020B0604030504040204" pitchFamily="50" charset="-128"/>
              <a:ea typeface="Meiryo UI" panose="020B0604030504040204" pitchFamily="50" charset="-128"/>
            </a:endParaRPr>
          </a:p>
        </p:txBody>
      </p:sp>
      <p:sp>
        <p:nvSpPr>
          <p:cNvPr id="71" name="角丸四角形 70"/>
          <p:cNvSpPr/>
          <p:nvPr/>
        </p:nvSpPr>
        <p:spPr>
          <a:xfrm>
            <a:off x="5244789" y="1145052"/>
            <a:ext cx="4481443" cy="238363"/>
          </a:xfrm>
          <a:prstGeom prst="roundRect">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r>
              <a:rPr lang="ja-JP" altLang="en-US" sz="1400" b="1" dirty="0">
                <a:latin typeface="Meiryo UI" panose="020B0604030504040204" pitchFamily="50" charset="-128"/>
                <a:ea typeface="Meiryo UI" panose="020B0604030504040204" pitchFamily="50" charset="-128"/>
              </a:rPr>
              <a:t>②市町村ＤＸ推進アドバイザー</a:t>
            </a:r>
          </a:p>
        </p:txBody>
      </p:sp>
      <p:sp>
        <p:nvSpPr>
          <p:cNvPr id="75" name="テキスト ボックス 74">
            <a:extLst>
              <a:ext uri="{FF2B5EF4-FFF2-40B4-BE49-F238E27FC236}">
                <a16:creationId xmlns:a16="http://schemas.microsoft.com/office/drawing/2014/main" id="{ABBFDCA3-09BA-4070-A1EA-83968A2741E1}"/>
              </a:ext>
            </a:extLst>
          </p:cNvPr>
          <p:cNvSpPr txBox="1"/>
          <p:nvPr/>
        </p:nvSpPr>
        <p:spPr>
          <a:xfrm>
            <a:off x="171125" y="1435290"/>
            <a:ext cx="4559451" cy="1200329"/>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財政面からの支援</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先端技術を活用し、住民</a:t>
            </a:r>
            <a:r>
              <a:rPr lang="en-US" altLang="ja-JP" sz="1400" dirty="0" err="1">
                <a:latin typeface="Meiryo UI" panose="020B0604030504040204" pitchFamily="50" charset="-128"/>
                <a:ea typeface="Meiryo UI" panose="020B0604030504040204" pitchFamily="50" charset="-128"/>
              </a:rPr>
              <a:t>QoL</a:t>
            </a:r>
            <a:r>
              <a:rPr lang="ja-JP" altLang="en-US" sz="1400" dirty="0">
                <a:latin typeface="Meiryo UI" panose="020B0604030504040204" pitchFamily="50" charset="-128"/>
                <a:ea typeface="Meiryo UI" panose="020B0604030504040204" pitchFamily="50" charset="-128"/>
              </a:rPr>
              <a:t>向上及び都市機能の強化に取り組む市町村を財政面から支援し、</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年大阪・関西万博に向けて、府域全体を牽引するようなモデル事業や広域事業を持続的に創出できる基盤の構築を目指す。</a:t>
            </a:r>
            <a:endParaRPr lang="en-US" altLang="ja-JP" sz="1400" dirty="0">
              <a:latin typeface="Meiryo UI" panose="020B0604030504040204" pitchFamily="50" charset="-128"/>
              <a:ea typeface="Meiryo UI" panose="020B0604030504040204" pitchFamily="50" charset="-128"/>
            </a:endParaRPr>
          </a:p>
        </p:txBody>
      </p:sp>
      <p:sp>
        <p:nvSpPr>
          <p:cNvPr id="76" name="角丸四角形 75"/>
          <p:cNvSpPr/>
          <p:nvPr/>
        </p:nvSpPr>
        <p:spPr>
          <a:xfrm>
            <a:off x="209790" y="1139780"/>
            <a:ext cx="4239154" cy="238363"/>
          </a:xfrm>
          <a:prstGeom prst="roundRect">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r>
              <a:rPr lang="ja-JP" altLang="en-US" sz="1400" b="1" dirty="0">
                <a:latin typeface="Meiryo UI" panose="020B0604030504040204" pitchFamily="50" charset="-128"/>
                <a:ea typeface="Meiryo UI" panose="020B0604030504040204" pitchFamily="50" charset="-128"/>
              </a:rPr>
              <a:t>①大阪府スマートシティ戦略推進補助金</a:t>
            </a:r>
          </a:p>
        </p:txBody>
      </p:sp>
      <p:sp>
        <p:nvSpPr>
          <p:cNvPr id="81" name="テキスト ボックス 80">
            <a:extLst>
              <a:ext uri="{FF2B5EF4-FFF2-40B4-BE49-F238E27FC236}">
                <a16:creationId xmlns:a16="http://schemas.microsoft.com/office/drawing/2014/main" id="{ABBFDCA3-09BA-4070-A1EA-83968A2741E1}"/>
              </a:ext>
            </a:extLst>
          </p:cNvPr>
          <p:cNvSpPr txBox="1"/>
          <p:nvPr/>
        </p:nvSpPr>
        <p:spPr>
          <a:xfrm>
            <a:off x="1055624" y="6170583"/>
            <a:ext cx="1188400" cy="276999"/>
          </a:xfrm>
          <a:prstGeom prst="rect">
            <a:avLst/>
          </a:prstGeom>
          <a:noFill/>
        </p:spPr>
        <p:txBody>
          <a:bodyPr wrap="square" rtlCol="0">
            <a:spAutoFit/>
          </a:bodyPr>
          <a:lstStyle/>
          <a:p>
            <a:pPr marL="895350" indent="-895350"/>
            <a:r>
              <a:rPr lang="ja-JP" altLang="en-US" sz="1200" dirty="0">
                <a:latin typeface="Meiryo UI" panose="020B0604030504040204" pitchFamily="50" charset="-128"/>
                <a:ea typeface="Meiryo UI" panose="020B0604030504040204" pitchFamily="50" charset="-128"/>
              </a:rPr>
              <a:t>反映</a:t>
            </a:r>
            <a:r>
              <a:rPr lang="en-US" altLang="ja-JP" sz="1200" dirty="0">
                <a:latin typeface="Meiryo UI" panose="020B0604030504040204" pitchFamily="50" charset="-128"/>
                <a:ea typeface="Meiryo UI" panose="020B0604030504040204" pitchFamily="50" charset="-128"/>
              </a:rPr>
              <a:t>※</a:t>
            </a:r>
          </a:p>
        </p:txBody>
      </p:sp>
      <p:sp>
        <p:nvSpPr>
          <p:cNvPr id="83" name="矢印: 五方向 25"/>
          <p:cNvSpPr/>
          <p:nvPr/>
        </p:nvSpPr>
        <p:spPr bwMode="auto">
          <a:xfrm>
            <a:off x="3629419" y="6013745"/>
            <a:ext cx="1326072" cy="395785"/>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市場調査</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仕様書検討</a:t>
            </a:r>
            <a:endParaRPr lang="en-US" altLang="ja-JP" sz="1200" dirty="0">
              <a:latin typeface="Meiryo UI" panose="020B0604030504040204" pitchFamily="50" charset="-128"/>
              <a:ea typeface="Meiryo UI" panose="020B0604030504040204" pitchFamily="50" charset="-128"/>
            </a:endParaRPr>
          </a:p>
        </p:txBody>
      </p:sp>
      <p:sp>
        <p:nvSpPr>
          <p:cNvPr id="84" name="矢印: 五方向 25"/>
          <p:cNvSpPr/>
          <p:nvPr/>
        </p:nvSpPr>
        <p:spPr bwMode="auto">
          <a:xfrm>
            <a:off x="4986812" y="6013745"/>
            <a:ext cx="708232" cy="409724"/>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共同</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調達へ</a:t>
            </a:r>
            <a:endParaRPr lang="en-US" altLang="ja-JP" sz="1200" dirty="0">
              <a:latin typeface="Meiryo UI" panose="020B0604030504040204" pitchFamily="50" charset="-128"/>
              <a:ea typeface="Meiryo UI" panose="020B0604030504040204" pitchFamily="50" charset="-128"/>
            </a:endParaRPr>
          </a:p>
        </p:txBody>
      </p:sp>
      <p:sp>
        <p:nvSpPr>
          <p:cNvPr id="58" name="矢印: 五方向 25"/>
          <p:cNvSpPr/>
          <p:nvPr/>
        </p:nvSpPr>
        <p:spPr bwMode="auto">
          <a:xfrm>
            <a:off x="4795535" y="4890675"/>
            <a:ext cx="3258866" cy="462425"/>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sp>
        <p:nvSpPr>
          <p:cNvPr id="22" name="矢印: 五方向 25"/>
          <p:cNvSpPr/>
          <p:nvPr/>
        </p:nvSpPr>
        <p:spPr bwMode="auto">
          <a:xfrm>
            <a:off x="1115435" y="4862588"/>
            <a:ext cx="3857796" cy="601871"/>
          </a:xfrm>
          <a:prstGeom prst="homePlate">
            <a:avLst>
              <a:gd name="adj" fmla="val 6599"/>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sp>
        <p:nvSpPr>
          <p:cNvPr id="40" name="矢印: 五方向 25"/>
          <p:cNvSpPr/>
          <p:nvPr/>
        </p:nvSpPr>
        <p:spPr bwMode="auto">
          <a:xfrm>
            <a:off x="1390099" y="4866589"/>
            <a:ext cx="1173535" cy="396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事業採択</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（外部審査会）</a:t>
            </a:r>
            <a:endParaRPr lang="en-US" altLang="ja-JP" sz="1200" dirty="0">
              <a:latin typeface="Meiryo UI" panose="020B0604030504040204" pitchFamily="50" charset="-128"/>
              <a:ea typeface="Meiryo UI" panose="020B0604030504040204" pitchFamily="50" charset="-128"/>
            </a:endParaRPr>
          </a:p>
        </p:txBody>
      </p:sp>
      <p:sp>
        <p:nvSpPr>
          <p:cNvPr id="68" name="矢印: 五方向 25"/>
          <p:cNvSpPr/>
          <p:nvPr/>
        </p:nvSpPr>
        <p:spPr bwMode="auto">
          <a:xfrm>
            <a:off x="1603669" y="6013637"/>
            <a:ext cx="1185070" cy="396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年共同化</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新規案件の検討</a:t>
            </a:r>
            <a:endParaRPr lang="en-US" altLang="ja-JP" sz="1200" dirty="0">
              <a:latin typeface="Meiryo UI" panose="020B0604030504040204" pitchFamily="50" charset="-128"/>
              <a:ea typeface="Meiryo UI" panose="020B0604030504040204" pitchFamily="50" charset="-128"/>
            </a:endParaRPr>
          </a:p>
        </p:txBody>
      </p:sp>
      <p:sp>
        <p:nvSpPr>
          <p:cNvPr id="72" name="矢印: 五方向 25"/>
          <p:cNvSpPr/>
          <p:nvPr/>
        </p:nvSpPr>
        <p:spPr bwMode="auto">
          <a:xfrm>
            <a:off x="2613579" y="5574993"/>
            <a:ext cx="2167456" cy="396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ヒアリング結果等のフィードバック</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技術相談会（研修）の開催</a:t>
            </a:r>
            <a:endParaRPr lang="en-US" altLang="ja-JP" sz="1200" dirty="0">
              <a:latin typeface="Meiryo UI" panose="020B0604030504040204" pitchFamily="50" charset="-128"/>
              <a:ea typeface="Meiryo UI" panose="020B0604030504040204" pitchFamily="50" charset="-128"/>
            </a:endParaRPr>
          </a:p>
        </p:txBody>
      </p:sp>
      <p:sp>
        <p:nvSpPr>
          <p:cNvPr id="78" name="曲折矢印 77"/>
          <p:cNvSpPr/>
          <p:nvPr/>
        </p:nvSpPr>
        <p:spPr bwMode="auto">
          <a:xfrm rot="11993182" flipH="1">
            <a:off x="1271547" y="5805102"/>
            <a:ext cx="430495" cy="466342"/>
          </a:xfrm>
          <a:prstGeom prst="bentArrow">
            <a:avLst>
              <a:gd name="adj1" fmla="val 24228"/>
              <a:gd name="adj2" fmla="val 28529"/>
              <a:gd name="adj3" fmla="val 31199"/>
              <a:gd name="adj4" fmla="val 49091"/>
            </a:avLst>
          </a:prstGeom>
          <a:solidFill>
            <a:schemeClr val="accent1"/>
          </a:solidFill>
          <a:ln w="25400">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lang="ja-JP" altLang="en-US" sz="1200" dirty="0">
              <a:latin typeface="Meiryo UI" panose="020B0604030504040204" pitchFamily="50" charset="-128"/>
              <a:ea typeface="Meiryo UI" panose="020B0604030504040204" pitchFamily="50" charset="-128"/>
              <a:cs typeface="Tahoma" pitchFamily="34" charset="0"/>
            </a:endParaRPr>
          </a:p>
        </p:txBody>
      </p:sp>
      <p:sp>
        <p:nvSpPr>
          <p:cNvPr id="36" name="テキスト ボックス 35"/>
          <p:cNvSpPr txBox="1"/>
          <p:nvPr/>
        </p:nvSpPr>
        <p:spPr>
          <a:xfrm>
            <a:off x="209791" y="4808643"/>
            <a:ext cx="969805" cy="678731"/>
          </a:xfrm>
          <a:prstGeom prst="homePlate">
            <a:avLst>
              <a:gd name="adj" fmla="val 10644"/>
            </a:avLst>
          </a:prstGeom>
          <a:solidFill>
            <a:srgbClr val="0070C0"/>
          </a:solidFill>
        </p:spPr>
        <p:txBody>
          <a:bodyPr wrap="none" tIns="73125" bIns="73125" rtlCol="0" anchor="ctr">
            <a:noAutofit/>
          </a:bodyPr>
          <a:lstStyle>
            <a:defPPr>
              <a:defRPr lang="ja-JP"/>
            </a:defPPr>
            <a:lvl1pPr algn="ctr">
              <a:defRPr sz="1600">
                <a:solidFill>
                  <a:srgbClr val="FFFFFF"/>
                </a:solidFill>
                <a:latin typeface="Meiryo UI" panose="020B0604030504040204" pitchFamily="50" charset="-128"/>
                <a:ea typeface="Meiryo UI" panose="020B0604030504040204" pitchFamily="50" charset="-128"/>
                <a:cs typeface="Arial" pitchFamily="34" charset="0"/>
              </a:defRPr>
            </a:lvl1pPr>
          </a:lstStyle>
          <a:p>
            <a:r>
              <a:rPr lang="ja-JP" altLang="en-US" sz="1200" dirty="0"/>
              <a:t>スマートシティ</a:t>
            </a:r>
            <a:endParaRPr lang="en-US" altLang="ja-JP" sz="1200" dirty="0"/>
          </a:p>
          <a:p>
            <a:r>
              <a:rPr lang="ja-JP" altLang="en-US" sz="1200" dirty="0"/>
              <a:t>戦略推進</a:t>
            </a:r>
            <a:endParaRPr lang="en-US" altLang="ja-JP" sz="1200" dirty="0"/>
          </a:p>
          <a:p>
            <a:r>
              <a:rPr lang="ja-JP" altLang="en-US" sz="1200" dirty="0"/>
              <a:t>補助金</a:t>
            </a:r>
            <a:endParaRPr lang="en-US" altLang="ja-JP" sz="1200" dirty="0"/>
          </a:p>
        </p:txBody>
      </p:sp>
      <p:cxnSp>
        <p:nvCxnSpPr>
          <p:cNvPr id="77" name="直線矢印コネクタ 76"/>
          <p:cNvCxnSpPr/>
          <p:nvPr/>
        </p:nvCxnSpPr>
        <p:spPr>
          <a:xfrm>
            <a:off x="1768522" y="5250597"/>
            <a:ext cx="0" cy="32400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3" name="テキスト ボックス 92">
            <a:extLst>
              <a:ext uri="{FF2B5EF4-FFF2-40B4-BE49-F238E27FC236}">
                <a16:creationId xmlns:a16="http://schemas.microsoft.com/office/drawing/2014/main" id="{ABBFDCA3-09BA-4070-A1EA-83968A2741E1}"/>
              </a:ext>
            </a:extLst>
          </p:cNvPr>
          <p:cNvSpPr txBox="1"/>
          <p:nvPr/>
        </p:nvSpPr>
        <p:spPr>
          <a:xfrm>
            <a:off x="1775986" y="5241405"/>
            <a:ext cx="795944" cy="276999"/>
          </a:xfrm>
          <a:prstGeom prst="rect">
            <a:avLst/>
          </a:prstGeom>
          <a:noFill/>
        </p:spPr>
        <p:txBody>
          <a:bodyPr wrap="square" rtlCol="0">
            <a:spAutoFit/>
          </a:bodyPr>
          <a:lstStyle/>
          <a:p>
            <a:pPr marL="895350" indent="-895350"/>
            <a:r>
              <a:rPr lang="ja-JP" altLang="en-US" sz="1200" dirty="0">
                <a:latin typeface="Meiryo UI" panose="020B0604030504040204" pitchFamily="50" charset="-128"/>
                <a:ea typeface="Meiryo UI" panose="020B0604030504040204" pitchFamily="50" charset="-128"/>
              </a:rPr>
              <a:t>反映</a:t>
            </a:r>
            <a:r>
              <a:rPr lang="en-US" altLang="ja-JP" sz="1200" dirty="0">
                <a:latin typeface="Meiryo UI" panose="020B0604030504040204" pitchFamily="50" charset="-128"/>
                <a:ea typeface="Meiryo UI" panose="020B0604030504040204" pitchFamily="50" charset="-128"/>
              </a:rPr>
              <a:t>※</a:t>
            </a:r>
          </a:p>
        </p:txBody>
      </p:sp>
      <p:sp>
        <p:nvSpPr>
          <p:cNvPr id="95" name="矢印: 五方向 25"/>
          <p:cNvSpPr/>
          <p:nvPr/>
        </p:nvSpPr>
        <p:spPr bwMode="auto">
          <a:xfrm>
            <a:off x="8481392" y="4920885"/>
            <a:ext cx="1296802" cy="477610"/>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en-US" altLang="ja-JP" sz="1200" dirty="0">
                <a:latin typeface="Meiryo UI" panose="020B0604030504040204" pitchFamily="50" charset="-128"/>
                <a:ea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大阪・関西万博</a:t>
            </a:r>
            <a:endParaRPr lang="en-US" altLang="ja-JP" sz="1200" dirty="0">
              <a:latin typeface="Meiryo UI" panose="020B0604030504040204" pitchFamily="50" charset="-128"/>
              <a:ea typeface="Meiryo UI" panose="020B0604030504040204" pitchFamily="50" charset="-128"/>
            </a:endParaRPr>
          </a:p>
        </p:txBody>
      </p:sp>
      <p:sp>
        <p:nvSpPr>
          <p:cNvPr id="96" name="矢印: 五方向 25"/>
          <p:cNvSpPr/>
          <p:nvPr/>
        </p:nvSpPr>
        <p:spPr bwMode="auto">
          <a:xfrm>
            <a:off x="5111723" y="4903879"/>
            <a:ext cx="3409428" cy="273292"/>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機運を高め、モデル事業や広域事業を持続的に創出</a:t>
            </a:r>
            <a:endParaRPr lang="en-US" altLang="ja-JP" sz="1200" dirty="0">
              <a:latin typeface="Meiryo UI" panose="020B0604030504040204" pitchFamily="50" charset="-128"/>
              <a:ea typeface="Meiryo UI" panose="020B0604030504040204" pitchFamily="50" charset="-128"/>
            </a:endParaRPr>
          </a:p>
        </p:txBody>
      </p:sp>
      <p:sp>
        <p:nvSpPr>
          <p:cNvPr id="98" name="矢印: 五方向 25"/>
          <p:cNvSpPr/>
          <p:nvPr/>
        </p:nvSpPr>
        <p:spPr bwMode="auto">
          <a:xfrm>
            <a:off x="3901087" y="4880713"/>
            <a:ext cx="1251691" cy="378157"/>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成果発表</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ノウハウ提供</a:t>
            </a:r>
            <a:endParaRPr lang="en-US" altLang="ja-JP" sz="1200" dirty="0">
              <a:latin typeface="Meiryo UI" panose="020B0604030504040204" pitchFamily="50" charset="-128"/>
              <a:ea typeface="Meiryo UI" panose="020B0604030504040204" pitchFamily="50" charset="-128"/>
            </a:endParaRPr>
          </a:p>
        </p:txBody>
      </p:sp>
      <p:sp>
        <p:nvSpPr>
          <p:cNvPr id="97" name="矢印: 五方向 25"/>
          <p:cNvSpPr/>
          <p:nvPr/>
        </p:nvSpPr>
        <p:spPr bwMode="auto">
          <a:xfrm>
            <a:off x="2581549" y="4878965"/>
            <a:ext cx="1410580" cy="383624"/>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　補助事業の実施</a:t>
            </a:r>
          </a:p>
        </p:txBody>
      </p:sp>
      <p:sp>
        <p:nvSpPr>
          <p:cNvPr id="99" name="矢印: 五方向 25"/>
          <p:cNvSpPr/>
          <p:nvPr/>
        </p:nvSpPr>
        <p:spPr bwMode="auto">
          <a:xfrm>
            <a:off x="5726365" y="6027469"/>
            <a:ext cx="1185070" cy="396000"/>
          </a:xfrm>
          <a:prstGeom prst="homePlate">
            <a:avLst>
              <a:gd name="adj" fmla="val 13505"/>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年共同化</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新規案件の検討</a:t>
            </a:r>
            <a:endParaRPr lang="en-US" altLang="ja-JP" sz="1200" dirty="0">
              <a:latin typeface="Meiryo UI" panose="020B0604030504040204" pitchFamily="50" charset="-128"/>
              <a:ea typeface="Meiryo UI" panose="020B0604030504040204" pitchFamily="50" charset="-128"/>
            </a:endParaRPr>
          </a:p>
        </p:txBody>
      </p:sp>
      <p:sp>
        <p:nvSpPr>
          <p:cNvPr id="100" name="矢印: 五方向 25"/>
          <p:cNvSpPr/>
          <p:nvPr/>
        </p:nvSpPr>
        <p:spPr bwMode="auto">
          <a:xfrm>
            <a:off x="8072278" y="5581883"/>
            <a:ext cx="178996" cy="785830"/>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sp>
        <p:nvSpPr>
          <p:cNvPr id="101" name="矢印: 五方向 25"/>
          <p:cNvSpPr/>
          <p:nvPr/>
        </p:nvSpPr>
        <p:spPr bwMode="auto">
          <a:xfrm>
            <a:off x="8296463" y="5581883"/>
            <a:ext cx="178996" cy="785830"/>
          </a:xfrm>
          <a:prstGeom prst="chevron">
            <a:avLst>
              <a:gd name="adj" fmla="val 53676"/>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endParaRPr lang="ja-JP" altLang="en-US" sz="1200" dirty="0">
              <a:latin typeface="Meiryo UI" panose="020B0604030504040204" pitchFamily="50" charset="-128"/>
              <a:ea typeface="Meiryo UI" panose="020B0604030504040204" pitchFamily="50" charset="-128"/>
            </a:endParaRPr>
          </a:p>
        </p:txBody>
      </p:sp>
      <p:sp>
        <p:nvSpPr>
          <p:cNvPr id="102" name="テキスト ボックス 101">
            <a:extLst>
              <a:ext uri="{FF2B5EF4-FFF2-40B4-BE49-F238E27FC236}">
                <a16:creationId xmlns:a16="http://schemas.microsoft.com/office/drawing/2014/main" id="{ABBFDCA3-09BA-4070-A1EA-83968A2741E1}"/>
              </a:ext>
            </a:extLst>
          </p:cNvPr>
          <p:cNvSpPr txBox="1"/>
          <p:nvPr/>
        </p:nvSpPr>
        <p:spPr>
          <a:xfrm>
            <a:off x="6006204" y="5332378"/>
            <a:ext cx="1887704" cy="276999"/>
          </a:xfrm>
          <a:prstGeom prst="rect">
            <a:avLst/>
          </a:prstGeom>
          <a:noFill/>
        </p:spPr>
        <p:txBody>
          <a:bodyPr wrap="square" rtlCol="0">
            <a:spAutoFit/>
          </a:bodyPr>
          <a:lstStyle/>
          <a:p>
            <a:pPr marL="895350" indent="-895350"/>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年度以降も繰り返し</a:t>
            </a:r>
            <a:endParaRPr lang="en-US" altLang="ja-JP" sz="1200" dirty="0">
              <a:latin typeface="Meiryo UI" panose="020B0604030504040204" pitchFamily="50" charset="-128"/>
              <a:ea typeface="Meiryo UI" panose="020B0604030504040204" pitchFamily="50" charset="-128"/>
            </a:endParaRPr>
          </a:p>
        </p:txBody>
      </p:sp>
      <p:sp>
        <p:nvSpPr>
          <p:cNvPr id="8" name="正方形/長方形 7"/>
          <p:cNvSpPr/>
          <p:nvPr/>
        </p:nvSpPr>
        <p:spPr>
          <a:xfrm>
            <a:off x="209790" y="2666806"/>
            <a:ext cx="4396237" cy="1415772"/>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■補助事業</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①スマートモデル事業：新規性や先導性を有する、府域を牽引する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モデル事業</a:t>
            </a:r>
          </a:p>
          <a:p>
            <a:r>
              <a:rPr lang="ja-JP" altLang="en-US" sz="1200" dirty="0">
                <a:latin typeface="Meiryo UI" panose="020B0604030504040204" pitchFamily="50" charset="-128"/>
                <a:ea typeface="Meiryo UI" panose="020B0604030504040204" pitchFamily="50" charset="-128"/>
              </a:rPr>
              <a:t>　②</a:t>
            </a:r>
            <a:r>
              <a:rPr lang="en-US" altLang="ja-JP" sz="1200" dirty="0">
                <a:latin typeface="Meiryo UI" panose="020B0604030504040204" pitchFamily="50" charset="-128"/>
                <a:ea typeface="Meiryo UI" panose="020B0604030504040204" pitchFamily="50" charset="-128"/>
              </a:rPr>
              <a:t>n</a:t>
            </a:r>
            <a:r>
              <a:rPr lang="ja-JP" altLang="en-US" sz="1200" dirty="0">
                <a:latin typeface="Meiryo UI" panose="020B0604030504040204" pitchFamily="50" charset="-128"/>
                <a:ea typeface="Meiryo UI" panose="020B0604030504040204" pitchFamily="50" charset="-128"/>
              </a:rPr>
              <a:t>対</a:t>
            </a:r>
            <a:r>
              <a:rPr lang="en-US" altLang="ja-JP" sz="1200" dirty="0">
                <a:latin typeface="Meiryo UI" panose="020B0604030504040204" pitchFamily="50" charset="-128"/>
                <a:ea typeface="Meiryo UI" panose="020B0604030504040204" pitchFamily="50" charset="-128"/>
              </a:rPr>
              <a:t>n</a:t>
            </a:r>
            <a:r>
              <a:rPr lang="ja-JP" altLang="en-US" sz="1200" dirty="0">
                <a:latin typeface="Meiryo UI" panose="020B0604030504040204" pitchFamily="50" charset="-128"/>
                <a:ea typeface="Meiryo UI" panose="020B0604030504040204" pitchFamily="50" charset="-128"/>
              </a:rPr>
              <a:t>サービス事業：複数市町村が予算を組み、複数企業と</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連携した事業</a:t>
            </a:r>
          </a:p>
          <a:p>
            <a:r>
              <a:rPr lang="ja-JP" altLang="en-US" sz="1200" dirty="0">
                <a:latin typeface="Meiryo UI" panose="020B0604030504040204" pitchFamily="50" charset="-128"/>
                <a:ea typeface="Meiryo UI" panose="020B0604030504040204" pitchFamily="50" charset="-128"/>
              </a:rPr>
              <a:t>　③共同化事業：複数市町村が予算を組み、府が共同調達を</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実施した事業</a:t>
            </a:r>
          </a:p>
        </p:txBody>
      </p:sp>
      <p:sp>
        <p:nvSpPr>
          <p:cNvPr id="105" name="矢印: 五方向 25"/>
          <p:cNvSpPr/>
          <p:nvPr/>
        </p:nvSpPr>
        <p:spPr bwMode="auto">
          <a:xfrm>
            <a:off x="3015535" y="5194822"/>
            <a:ext cx="848977" cy="229995"/>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中間報告</a:t>
            </a:r>
          </a:p>
        </p:txBody>
      </p:sp>
      <p:sp>
        <p:nvSpPr>
          <p:cNvPr id="107" name="矢印: 五方向 25"/>
          <p:cNvSpPr/>
          <p:nvPr/>
        </p:nvSpPr>
        <p:spPr bwMode="auto">
          <a:xfrm>
            <a:off x="5050472" y="5189029"/>
            <a:ext cx="960890" cy="208458"/>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共同化事業</a:t>
            </a:r>
          </a:p>
        </p:txBody>
      </p:sp>
      <p:sp>
        <p:nvSpPr>
          <p:cNvPr id="108" name="テキスト ボックス 107">
            <a:extLst>
              <a:ext uri="{FF2B5EF4-FFF2-40B4-BE49-F238E27FC236}">
                <a16:creationId xmlns:a16="http://schemas.microsoft.com/office/drawing/2014/main" id="{ABBFDCA3-09BA-4070-A1EA-83968A2741E1}"/>
              </a:ext>
            </a:extLst>
          </p:cNvPr>
          <p:cNvSpPr txBox="1"/>
          <p:nvPr/>
        </p:nvSpPr>
        <p:spPr>
          <a:xfrm>
            <a:off x="5160238" y="5587323"/>
            <a:ext cx="753806" cy="276999"/>
          </a:xfrm>
          <a:prstGeom prst="rect">
            <a:avLst/>
          </a:prstGeom>
          <a:noFill/>
        </p:spPr>
        <p:txBody>
          <a:bodyPr wrap="square" rtlCol="0">
            <a:spAutoFit/>
          </a:bodyPr>
          <a:lstStyle/>
          <a:p>
            <a:pPr marL="895350" indent="-895350"/>
            <a:r>
              <a:rPr lang="ja-JP" altLang="en-US" sz="1200" dirty="0">
                <a:latin typeface="Meiryo UI" panose="020B0604030504040204" pitchFamily="50" charset="-128"/>
                <a:ea typeface="Meiryo UI" panose="020B0604030504040204" pitchFamily="50" charset="-128"/>
              </a:rPr>
              <a:t>支援</a:t>
            </a:r>
            <a:r>
              <a:rPr lang="en-US" altLang="ja-JP" sz="1200" dirty="0">
                <a:latin typeface="Meiryo UI" panose="020B0604030504040204" pitchFamily="50" charset="-128"/>
                <a:ea typeface="Meiryo UI" panose="020B0604030504040204" pitchFamily="50" charset="-128"/>
              </a:rPr>
              <a:t>※</a:t>
            </a:r>
          </a:p>
        </p:txBody>
      </p:sp>
      <p:cxnSp>
        <p:nvCxnSpPr>
          <p:cNvPr id="109" name="直線矢印コネクタ 108"/>
          <p:cNvCxnSpPr/>
          <p:nvPr/>
        </p:nvCxnSpPr>
        <p:spPr>
          <a:xfrm>
            <a:off x="5161622" y="5424817"/>
            <a:ext cx="0" cy="57524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3" name="テキスト ボックス 52">
            <a:extLst>
              <a:ext uri="{FF2B5EF4-FFF2-40B4-BE49-F238E27FC236}">
                <a16:creationId xmlns:a16="http://schemas.microsoft.com/office/drawing/2014/main" id="{ABBFDCA3-09BA-4070-A1EA-83968A2741E1}"/>
              </a:ext>
            </a:extLst>
          </p:cNvPr>
          <p:cNvSpPr txBox="1"/>
          <p:nvPr/>
        </p:nvSpPr>
        <p:spPr>
          <a:xfrm>
            <a:off x="129600" y="788170"/>
            <a:ext cx="9648594" cy="307777"/>
          </a:xfrm>
          <a:prstGeom prst="rect">
            <a:avLst/>
          </a:prstGeom>
          <a:noFill/>
          <a:ln w="6350">
            <a:solidFill>
              <a:schemeClr val="tx1"/>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市町村が</a:t>
            </a:r>
            <a:r>
              <a:rPr lang="en-US" altLang="ja-JP" sz="1400" b="1" dirty="0">
                <a:latin typeface="Meiryo UI" panose="020B0604030504040204" pitchFamily="50" charset="-128"/>
                <a:ea typeface="Meiryo UI" panose="020B0604030504040204" pitchFamily="50" charset="-128"/>
              </a:rPr>
              <a:t>DX</a:t>
            </a:r>
            <a:r>
              <a:rPr lang="ja-JP" altLang="en-US" sz="1400" b="1" dirty="0">
                <a:latin typeface="Meiryo UI" panose="020B0604030504040204" pitchFamily="50" charset="-128"/>
                <a:ea typeface="Meiryo UI" panose="020B0604030504040204" pitchFamily="50" charset="-128"/>
              </a:rPr>
              <a:t>を推進するうえでの課題（財政、人材、情報）に対して、補助金とアドバイザーの両輪からアプローチします。</a:t>
            </a:r>
            <a:endParaRPr lang="en-US" altLang="ja-JP" sz="1400" b="1" dirty="0">
              <a:latin typeface="Meiryo UI" panose="020B0604030504040204" pitchFamily="50" charset="-128"/>
              <a:ea typeface="Meiryo UI" panose="020B0604030504040204" pitchFamily="50" charset="-128"/>
            </a:endParaRPr>
          </a:p>
        </p:txBody>
      </p:sp>
      <p:sp>
        <p:nvSpPr>
          <p:cNvPr id="57" name="矢印: 五方向 25"/>
          <p:cNvSpPr/>
          <p:nvPr/>
        </p:nvSpPr>
        <p:spPr bwMode="auto">
          <a:xfrm>
            <a:off x="7698835" y="6217739"/>
            <a:ext cx="2070618" cy="235597"/>
          </a:xfrm>
          <a:prstGeom prst="homePlate">
            <a:avLst>
              <a:gd name="adj" fmla="val 24114"/>
            </a:avLst>
          </a:prstGeom>
          <a:solidFill>
            <a:schemeClr val="bg1"/>
          </a:solidFill>
          <a:ln w="12700" cap="flat" cmpd="sng" algn="ctr">
            <a:solidFill>
              <a:srgbClr val="0070C0"/>
            </a:solidFill>
            <a:prstDash val="solid"/>
            <a:round/>
            <a:headEnd type="none" w="med" len="med"/>
            <a:tailEnd type="none" w="med" len="med"/>
          </a:ln>
          <a:effectLst/>
        </p:spPr>
        <p:txBody>
          <a:bodyPr wrap="none" lIns="58500" rIns="58500" rtlCol="0" anchor="ctr"/>
          <a:lstStyle/>
          <a:p>
            <a:pPr algn="ctr"/>
            <a:r>
              <a:rPr lang="ja-JP" altLang="en-US" sz="1200" dirty="0">
                <a:latin typeface="Meiryo UI" panose="020B0604030504040204" pitchFamily="50" charset="-128"/>
                <a:ea typeface="Meiryo UI" panose="020B0604030504040204" pitchFamily="50" charset="-128"/>
              </a:rPr>
              <a:t>（標準化対応ピーク）</a:t>
            </a:r>
            <a:endParaRPr lang="en-US" altLang="ja-JP" sz="1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24</a:t>
            </a:fld>
            <a:endParaRPr kumimoji="1" lang="ja-JP" altLang="en-US"/>
          </a:p>
        </p:txBody>
      </p:sp>
    </p:spTree>
    <p:extLst>
      <p:ext uri="{BB962C8B-B14F-4D97-AF65-F5344CB8AC3E}">
        <p14:creationId xmlns:p14="http://schemas.microsoft.com/office/powerpoint/2010/main" val="2581023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solidFill>
                  <a:schemeClr val="bg1"/>
                </a:solidFill>
                <a:latin typeface="Meiryo UI" pitchFamily="50" charset="-128"/>
                <a:ea typeface="Meiryo UI" pitchFamily="50" charset="-128"/>
                <a:cs typeface="Meiryo UI" pitchFamily="50" charset="-128"/>
              </a:rPr>
              <a:t>４．スマートシティ事業　　</a:t>
            </a:r>
            <a:r>
              <a:rPr lang="ja-JP" altLang="en-US" sz="1400" b="1" dirty="0">
                <a:solidFill>
                  <a:schemeClr val="bg1"/>
                </a:solidFill>
                <a:latin typeface="Meiryo UI" pitchFamily="50" charset="-128"/>
                <a:ea typeface="Meiryo UI" pitchFamily="50" charset="-128"/>
                <a:cs typeface="Meiryo UI" pitchFamily="50" charset="-128"/>
              </a:rPr>
              <a:t>デジタル関連事業の最適化</a:t>
            </a:r>
          </a:p>
        </p:txBody>
      </p:sp>
      <p:grpSp>
        <p:nvGrpSpPr>
          <p:cNvPr id="43" name="グループ化 42"/>
          <p:cNvGrpSpPr/>
          <p:nvPr/>
        </p:nvGrpSpPr>
        <p:grpSpPr>
          <a:xfrm>
            <a:off x="127146" y="2636912"/>
            <a:ext cx="9650389" cy="270000"/>
            <a:chOff x="77029" y="485586"/>
            <a:chExt cx="9650389" cy="270000"/>
          </a:xfrm>
        </p:grpSpPr>
        <p:sp>
          <p:nvSpPr>
            <p:cNvPr id="44" name="正方形/長方形 43"/>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対応の方向性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5" name="ホームベース 44"/>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1" name="テキスト ボックス 20">
            <a:extLst>
              <a:ext uri="{FF2B5EF4-FFF2-40B4-BE49-F238E27FC236}">
                <a16:creationId xmlns:a16="http://schemas.microsoft.com/office/drawing/2014/main" id="{ABBFDCA3-09BA-4070-A1EA-83968A2741E1}"/>
              </a:ext>
            </a:extLst>
          </p:cNvPr>
          <p:cNvSpPr txBox="1"/>
          <p:nvPr/>
        </p:nvSpPr>
        <p:spPr>
          <a:xfrm>
            <a:off x="127805" y="2882099"/>
            <a:ext cx="9778195" cy="1169551"/>
          </a:xfrm>
          <a:prstGeom prst="rect">
            <a:avLst/>
          </a:prstGeom>
          <a:noFill/>
          <a:ln w="63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　先端技術を活用した事業について、最適なデジタル技術を導入し、よりよいサービスの展開をサポートしていくため、民間企業とも協業しながら次の三つの観点でアプローチを行う。</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・アプリケーションの最適化    </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スマートフォンアプリサービスなどの利便性向上（アスマイル、</a:t>
            </a:r>
            <a:r>
              <a:rPr lang="en-US" altLang="ja-JP" sz="1400" dirty="0">
                <a:latin typeface="Meiryo UI" panose="020B0604030504040204" pitchFamily="50" charset="-128"/>
                <a:ea typeface="Meiryo UI" panose="020B0604030504040204" pitchFamily="50" charset="-128"/>
              </a:rPr>
              <a:t>LINE</a:t>
            </a:r>
            <a:r>
              <a:rPr lang="ja-JP" altLang="en-US" sz="1400" dirty="0">
                <a:latin typeface="Meiryo UI" panose="020B0604030504040204" pitchFamily="50" charset="-128"/>
                <a:ea typeface="Meiryo UI" panose="020B0604030504040204" pitchFamily="50" charset="-128"/>
              </a:rPr>
              <a:t>サービス等）</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・共通業務の連携や最適化 </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相談業務、</a:t>
            </a:r>
            <a:r>
              <a:rPr lang="en-US" altLang="ja-JP" sz="1400" dirty="0">
                <a:latin typeface="Meiryo UI" panose="020B0604030504040204" pitchFamily="50" charset="-128"/>
                <a:ea typeface="Meiryo UI" panose="020B0604030504040204" pitchFamily="50" charset="-128"/>
              </a:rPr>
              <a:t>AI</a:t>
            </a:r>
            <a:r>
              <a:rPr lang="ja-JP" altLang="en-US" sz="1400" dirty="0">
                <a:latin typeface="Meiryo UI" panose="020B0604030504040204" pitchFamily="50" charset="-128"/>
                <a:ea typeface="Meiryo UI" panose="020B0604030504040204" pitchFamily="50" charset="-128"/>
              </a:rPr>
              <a:t>チャットボット、施設予約、補助金申請などの共通業務のソリューション一元化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・最適なデジタル技術の導入</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先端テクノロジーの効率的、効果的な導入</a:t>
            </a:r>
            <a:endParaRPr lang="en-US" altLang="ja-JP" sz="1400" dirty="0">
              <a:latin typeface="Meiryo UI" panose="020B0604030504040204" pitchFamily="50" charset="-128"/>
              <a:ea typeface="Meiryo UI" panose="020B0604030504040204" pitchFamily="50" charset="-128"/>
            </a:endParaRPr>
          </a:p>
        </p:txBody>
      </p:sp>
      <p:grpSp>
        <p:nvGrpSpPr>
          <p:cNvPr id="23" name="グループ化 22"/>
          <p:cNvGrpSpPr/>
          <p:nvPr/>
        </p:nvGrpSpPr>
        <p:grpSpPr>
          <a:xfrm>
            <a:off x="127146" y="1268760"/>
            <a:ext cx="9650389" cy="270000"/>
            <a:chOff x="77029" y="485586"/>
            <a:chExt cx="9650389" cy="270000"/>
          </a:xfrm>
        </p:grpSpPr>
        <p:sp>
          <p:nvSpPr>
            <p:cNvPr id="25" name="正方形/長方形 24"/>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現状・課題</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6" name="ホームベース 25"/>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75" name="テキスト ボックス 74">
            <a:extLst>
              <a:ext uri="{FF2B5EF4-FFF2-40B4-BE49-F238E27FC236}">
                <a16:creationId xmlns:a16="http://schemas.microsoft.com/office/drawing/2014/main" id="{ABBFDCA3-09BA-4070-A1EA-83968A2741E1}"/>
              </a:ext>
            </a:extLst>
          </p:cNvPr>
          <p:cNvSpPr txBox="1"/>
          <p:nvPr/>
        </p:nvSpPr>
        <p:spPr>
          <a:xfrm>
            <a:off x="127805" y="475200"/>
            <a:ext cx="9656723" cy="738664"/>
          </a:xfrm>
          <a:prstGeom prst="rect">
            <a:avLst/>
          </a:prstGeom>
          <a:noFill/>
          <a:ln w="6350">
            <a:solidFill>
              <a:schemeClr val="tx1"/>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・府民や企業に対して、直接的にサービスを提供する事業を推進していくため、スマートシティ事業に取り組みます。</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住民サービスの高度化と業務の効率化を実現するため、デジタル技術を使った多様なアプリケーションについて、ソリューションの一元化も含めて、部局横断的な観点から最適なテクノロジーの導入を図ります。</a:t>
            </a:r>
          </a:p>
        </p:txBody>
      </p:sp>
      <p:pic>
        <p:nvPicPr>
          <p:cNvPr id="76" name="図 75"/>
          <p:cNvPicPr>
            <a:picLocks noChangeAspect="1"/>
          </p:cNvPicPr>
          <p:nvPr/>
        </p:nvPicPr>
        <p:blipFill>
          <a:blip r:embed="rId3"/>
          <a:stretch>
            <a:fillRect/>
          </a:stretch>
        </p:blipFill>
        <p:spPr>
          <a:xfrm>
            <a:off x="5079320" y="4962795"/>
            <a:ext cx="413429" cy="453764"/>
          </a:xfrm>
          <a:prstGeom prst="rect">
            <a:avLst/>
          </a:prstGeom>
        </p:spPr>
      </p:pic>
      <p:sp>
        <p:nvSpPr>
          <p:cNvPr id="77" name="正方形/長方形 76">
            <a:extLst>
              <a:ext uri="{FF2B5EF4-FFF2-40B4-BE49-F238E27FC236}">
                <a16:creationId xmlns:a16="http://schemas.microsoft.com/office/drawing/2014/main" id="{716C7068-FC00-4906-AD2B-D9EAE97485AA}"/>
              </a:ext>
            </a:extLst>
          </p:cNvPr>
          <p:cNvSpPr/>
          <p:nvPr/>
        </p:nvSpPr>
        <p:spPr>
          <a:xfrm>
            <a:off x="290235" y="4057327"/>
            <a:ext cx="2808000" cy="307777"/>
          </a:xfrm>
          <a:prstGeom prst="rect">
            <a:avLst/>
          </a:prstGeom>
          <a:solidFill>
            <a:schemeClr val="accent5">
              <a:lumMod val="20000"/>
              <a:lumOff val="80000"/>
            </a:schemeClr>
          </a:solidFill>
          <a:ln>
            <a:solidFill>
              <a:schemeClr val="accent1"/>
            </a:solidFill>
          </a:ln>
        </p:spPr>
        <p:txBody>
          <a:bodyPr wrap="none">
            <a:noAutofit/>
          </a:bodyPr>
          <a:lstStyle/>
          <a:p>
            <a:pPr algn="ctr"/>
            <a:r>
              <a:rPr lang="ja-JP" altLang="en-US" sz="1400" b="1" dirty="0">
                <a:latin typeface="Meiryo UI" panose="020B0604030504040204" pitchFamily="50" charset="-128"/>
                <a:ea typeface="Meiryo UI" panose="020B0604030504040204" pitchFamily="50" charset="-128"/>
              </a:rPr>
              <a:t>アプリケーションの最適化</a:t>
            </a:r>
            <a:endParaRPr lang="ja-JP" altLang="en-US" sz="1400" dirty="0"/>
          </a:p>
        </p:txBody>
      </p:sp>
      <p:sp>
        <p:nvSpPr>
          <p:cNvPr id="78" name="正方形/長方形 77">
            <a:extLst>
              <a:ext uri="{FF2B5EF4-FFF2-40B4-BE49-F238E27FC236}">
                <a16:creationId xmlns:a16="http://schemas.microsoft.com/office/drawing/2014/main" id="{2D575AE6-ED57-4E9B-939E-D23747CA8874}"/>
              </a:ext>
            </a:extLst>
          </p:cNvPr>
          <p:cNvSpPr/>
          <p:nvPr/>
        </p:nvSpPr>
        <p:spPr>
          <a:xfrm>
            <a:off x="3513152" y="4057327"/>
            <a:ext cx="2808000" cy="307777"/>
          </a:xfrm>
          <a:prstGeom prst="rect">
            <a:avLst/>
          </a:prstGeom>
          <a:solidFill>
            <a:schemeClr val="accent5">
              <a:lumMod val="20000"/>
              <a:lumOff val="80000"/>
            </a:schemeClr>
          </a:solidFill>
          <a:ln>
            <a:solidFill>
              <a:schemeClr val="accent1"/>
            </a:solidFill>
          </a:ln>
        </p:spPr>
        <p:txBody>
          <a:bodyPr wrap="none">
            <a:noAutofit/>
          </a:bodyPr>
          <a:lstStyle/>
          <a:p>
            <a:pPr algn="ctr"/>
            <a:r>
              <a:rPr lang="ja-JP" altLang="en-US" sz="1400" b="1" dirty="0">
                <a:latin typeface="Meiryo UI" panose="020B0604030504040204" pitchFamily="50" charset="-128"/>
                <a:ea typeface="Meiryo UI" panose="020B0604030504040204" pitchFamily="50" charset="-128"/>
              </a:rPr>
              <a:t>共通業務の連携や最適化</a:t>
            </a:r>
            <a:endParaRPr lang="ja-JP" altLang="en-US" sz="1400" dirty="0"/>
          </a:p>
        </p:txBody>
      </p:sp>
      <p:sp>
        <p:nvSpPr>
          <p:cNvPr id="79" name="正方形/長方形 78">
            <a:extLst>
              <a:ext uri="{FF2B5EF4-FFF2-40B4-BE49-F238E27FC236}">
                <a16:creationId xmlns:a16="http://schemas.microsoft.com/office/drawing/2014/main" id="{18055528-9B2B-4BBD-9E7F-538EAFCF15DA}"/>
              </a:ext>
            </a:extLst>
          </p:cNvPr>
          <p:cNvSpPr/>
          <p:nvPr/>
        </p:nvSpPr>
        <p:spPr>
          <a:xfrm>
            <a:off x="6848447" y="4057327"/>
            <a:ext cx="2808000" cy="307777"/>
          </a:xfrm>
          <a:prstGeom prst="rect">
            <a:avLst/>
          </a:prstGeom>
          <a:solidFill>
            <a:schemeClr val="accent5">
              <a:lumMod val="20000"/>
              <a:lumOff val="80000"/>
            </a:schemeClr>
          </a:solidFill>
          <a:ln>
            <a:solidFill>
              <a:schemeClr val="accent1"/>
            </a:solidFill>
          </a:ln>
        </p:spPr>
        <p:txBody>
          <a:bodyPr wrap="none">
            <a:noAutofit/>
          </a:bodyPr>
          <a:lstStyle/>
          <a:p>
            <a:pPr algn="ctr"/>
            <a:r>
              <a:rPr lang="ja-JP" altLang="en-US" sz="1400" b="1" dirty="0">
                <a:latin typeface="Meiryo UI" panose="020B0604030504040204" pitchFamily="50" charset="-128"/>
                <a:ea typeface="Meiryo UI" panose="020B0604030504040204" pitchFamily="50" charset="-128"/>
              </a:rPr>
              <a:t>最適なデジタル技術の導入</a:t>
            </a:r>
          </a:p>
        </p:txBody>
      </p:sp>
      <p:pic>
        <p:nvPicPr>
          <p:cNvPr id="80" name="図 79">
            <a:extLst>
              <a:ext uri="{FF2B5EF4-FFF2-40B4-BE49-F238E27FC236}">
                <a16:creationId xmlns:a16="http://schemas.microsoft.com/office/drawing/2014/main" id="{C0595FAF-BC56-42C5-8828-009445E0592B}"/>
              </a:ext>
            </a:extLst>
          </p:cNvPr>
          <p:cNvPicPr>
            <a:picLocks noChangeAspect="1"/>
          </p:cNvPicPr>
          <p:nvPr/>
        </p:nvPicPr>
        <p:blipFill rotWithShape="1">
          <a:blip r:embed="rId4"/>
          <a:srcRect t="5241"/>
          <a:stretch/>
        </p:blipFill>
        <p:spPr>
          <a:xfrm>
            <a:off x="978467" y="4405197"/>
            <a:ext cx="490729" cy="825632"/>
          </a:xfrm>
          <a:prstGeom prst="rect">
            <a:avLst/>
          </a:prstGeom>
        </p:spPr>
      </p:pic>
      <p:sp>
        <p:nvSpPr>
          <p:cNvPr id="82" name="テキスト ボックス 81">
            <a:extLst>
              <a:ext uri="{FF2B5EF4-FFF2-40B4-BE49-F238E27FC236}">
                <a16:creationId xmlns:a16="http://schemas.microsoft.com/office/drawing/2014/main" id="{687E80F1-69CF-423D-A9CD-C02109B14D24}"/>
              </a:ext>
            </a:extLst>
          </p:cNvPr>
          <p:cNvSpPr txBox="1"/>
          <p:nvPr/>
        </p:nvSpPr>
        <p:spPr>
          <a:xfrm>
            <a:off x="229578" y="4485316"/>
            <a:ext cx="734496"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健康アプリ</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アスマイル</a:t>
            </a:r>
            <a:endParaRPr kumimoji="1" lang="ja-JP" altLang="en-US" sz="1050" dirty="0">
              <a:latin typeface="Meiryo UI" panose="020B0604030504040204" pitchFamily="50" charset="-128"/>
              <a:ea typeface="Meiryo UI" panose="020B0604030504040204" pitchFamily="50" charset="-128"/>
            </a:endParaRPr>
          </a:p>
        </p:txBody>
      </p:sp>
      <p:pic>
        <p:nvPicPr>
          <p:cNvPr id="84" name="図 83"/>
          <p:cNvPicPr>
            <a:picLocks noChangeAspect="1"/>
          </p:cNvPicPr>
          <p:nvPr/>
        </p:nvPicPr>
        <p:blipFill rotWithShape="1">
          <a:blip r:embed="rId5"/>
          <a:srcRect l="21823" t="6163" r="47874" b="11952"/>
          <a:stretch/>
        </p:blipFill>
        <p:spPr>
          <a:xfrm>
            <a:off x="2221360" y="4439590"/>
            <a:ext cx="493503" cy="857138"/>
          </a:xfrm>
          <a:prstGeom prst="rect">
            <a:avLst/>
          </a:prstGeom>
        </p:spPr>
      </p:pic>
      <p:sp>
        <p:nvSpPr>
          <p:cNvPr id="85" name="テキスト ボックス 84">
            <a:extLst>
              <a:ext uri="{FF2B5EF4-FFF2-40B4-BE49-F238E27FC236}">
                <a16:creationId xmlns:a16="http://schemas.microsoft.com/office/drawing/2014/main" id="{687E80F1-69CF-423D-A9CD-C02109B14D24}"/>
              </a:ext>
            </a:extLst>
          </p:cNvPr>
          <p:cNvSpPr txBox="1"/>
          <p:nvPr/>
        </p:nvSpPr>
        <p:spPr>
          <a:xfrm>
            <a:off x="1485372" y="4444559"/>
            <a:ext cx="760144" cy="415498"/>
          </a:xfrm>
          <a:prstGeom prst="rect">
            <a:avLst/>
          </a:prstGeom>
          <a:noFill/>
        </p:spPr>
        <p:txBody>
          <a:bodyPr wrap="none" rtlCol="0">
            <a:spAutoFit/>
          </a:bodyPr>
          <a:lstStyle/>
          <a:p>
            <a:pPr algn="ctr"/>
            <a:r>
              <a:rPr kumimoji="1" lang="en-US" altLang="ja-JP" sz="1050" dirty="0">
                <a:latin typeface="Meiryo UI" panose="020B0604030504040204" pitchFamily="50" charset="-128"/>
                <a:ea typeface="Meiryo UI" panose="020B0604030504040204" pitchFamily="50" charset="-128"/>
              </a:rPr>
              <a:t>LINE</a:t>
            </a:r>
          </a:p>
          <a:p>
            <a:pPr algn="ctr"/>
            <a:r>
              <a:rPr lang="ja-JP" altLang="en-US" sz="1050" dirty="0">
                <a:latin typeface="Meiryo UI" panose="020B0604030504040204" pitchFamily="50" charset="-128"/>
                <a:ea typeface="Meiryo UI" panose="020B0604030504040204" pitchFamily="50" charset="-128"/>
              </a:rPr>
              <a:t>相談アプリ</a:t>
            </a:r>
            <a:endParaRPr kumimoji="1" lang="ja-JP" altLang="en-US" sz="1050" dirty="0">
              <a:latin typeface="Meiryo UI" panose="020B0604030504040204" pitchFamily="50" charset="-128"/>
              <a:ea typeface="Meiryo UI" panose="020B0604030504040204" pitchFamily="50" charset="-128"/>
            </a:endParaRPr>
          </a:p>
        </p:txBody>
      </p:sp>
      <p:sp>
        <p:nvSpPr>
          <p:cNvPr id="86" name="二等辺三角形 85"/>
          <p:cNvSpPr/>
          <p:nvPr/>
        </p:nvSpPr>
        <p:spPr bwMode="auto">
          <a:xfrm rot="10800000">
            <a:off x="728740" y="5407262"/>
            <a:ext cx="648072" cy="162611"/>
          </a:xfrm>
          <a:prstGeom prst="triangle">
            <a:avLst/>
          </a:prstGeom>
          <a:solidFill>
            <a:schemeClr val="accent1"/>
          </a:solid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88" name="二等辺三角形 87"/>
          <p:cNvSpPr/>
          <p:nvPr/>
        </p:nvSpPr>
        <p:spPr bwMode="auto">
          <a:xfrm rot="10800000">
            <a:off x="1971492" y="5422015"/>
            <a:ext cx="648072" cy="162611"/>
          </a:xfrm>
          <a:prstGeom prst="triangle">
            <a:avLst/>
          </a:prstGeom>
          <a:solidFill>
            <a:schemeClr val="accent1"/>
          </a:solid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89" name="テキスト ボックス 88"/>
          <p:cNvSpPr txBox="1"/>
          <p:nvPr/>
        </p:nvSpPr>
        <p:spPr>
          <a:xfrm>
            <a:off x="614517" y="5614428"/>
            <a:ext cx="108234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利便性向上</a:t>
            </a:r>
          </a:p>
        </p:txBody>
      </p:sp>
      <p:pic>
        <p:nvPicPr>
          <p:cNvPr id="90" name="図 89"/>
          <p:cNvPicPr>
            <a:picLocks noChangeAspect="1"/>
          </p:cNvPicPr>
          <p:nvPr/>
        </p:nvPicPr>
        <p:blipFill rotWithShape="1">
          <a:blip r:embed="rId6"/>
          <a:srcRect l="18748" t="22433" r="61549" b="23216"/>
          <a:stretch/>
        </p:blipFill>
        <p:spPr>
          <a:xfrm>
            <a:off x="3651864" y="4628590"/>
            <a:ext cx="375215" cy="543415"/>
          </a:xfrm>
          <a:prstGeom prst="rect">
            <a:avLst/>
          </a:prstGeom>
        </p:spPr>
      </p:pic>
      <p:pic>
        <p:nvPicPr>
          <p:cNvPr id="91" name="図 90"/>
          <p:cNvPicPr>
            <a:picLocks noChangeAspect="1"/>
          </p:cNvPicPr>
          <p:nvPr/>
        </p:nvPicPr>
        <p:blipFill rotWithShape="1">
          <a:blip r:embed="rId6"/>
          <a:srcRect l="18748" t="22433" r="61549" b="23216"/>
          <a:stretch/>
        </p:blipFill>
        <p:spPr>
          <a:xfrm>
            <a:off x="3907532" y="4860057"/>
            <a:ext cx="375215" cy="543415"/>
          </a:xfrm>
          <a:prstGeom prst="rect">
            <a:avLst/>
          </a:prstGeom>
        </p:spPr>
      </p:pic>
      <p:pic>
        <p:nvPicPr>
          <p:cNvPr id="92" name="図 91"/>
          <p:cNvPicPr>
            <a:picLocks noChangeAspect="1"/>
          </p:cNvPicPr>
          <p:nvPr/>
        </p:nvPicPr>
        <p:blipFill rotWithShape="1">
          <a:blip r:embed="rId6"/>
          <a:srcRect l="18748" t="22433" r="61549" b="23216"/>
          <a:stretch/>
        </p:blipFill>
        <p:spPr>
          <a:xfrm>
            <a:off x="4192768" y="4635075"/>
            <a:ext cx="375215" cy="543415"/>
          </a:xfrm>
          <a:prstGeom prst="rect">
            <a:avLst/>
          </a:prstGeom>
        </p:spPr>
      </p:pic>
      <p:sp>
        <p:nvSpPr>
          <p:cNvPr id="93" name="右中かっこ 92"/>
          <p:cNvSpPr/>
          <p:nvPr/>
        </p:nvSpPr>
        <p:spPr>
          <a:xfrm rot="5400000">
            <a:off x="4035659" y="5074329"/>
            <a:ext cx="155448" cy="914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687E80F1-69CF-423D-A9CD-C02109B14D24}"/>
              </a:ext>
            </a:extLst>
          </p:cNvPr>
          <p:cNvSpPr txBox="1"/>
          <p:nvPr/>
        </p:nvSpPr>
        <p:spPr>
          <a:xfrm>
            <a:off x="3641063" y="4364506"/>
            <a:ext cx="982961" cy="253916"/>
          </a:xfrm>
          <a:prstGeom prst="rect">
            <a:avLst/>
          </a:prstGeom>
          <a:noFill/>
        </p:spPr>
        <p:txBody>
          <a:bodyPr wrap="none" rtlCol="0">
            <a:spAutoFit/>
          </a:bodyPr>
          <a:lstStyle/>
          <a:p>
            <a:pPr algn="ctr"/>
            <a:r>
              <a:rPr kumimoji="1" lang="en-US" altLang="ja-JP" sz="1050" dirty="0">
                <a:latin typeface="Meiryo UI" panose="020B0604030504040204" pitchFamily="50" charset="-128"/>
                <a:ea typeface="Meiryo UI" panose="020B0604030504040204" pitchFamily="50" charset="-128"/>
              </a:rPr>
              <a:t>AI</a:t>
            </a:r>
            <a:r>
              <a:rPr kumimoji="1" lang="ja-JP" altLang="en-US" sz="1050" dirty="0">
                <a:latin typeface="Meiryo UI" panose="020B0604030504040204" pitchFamily="50" charset="-128"/>
                <a:ea typeface="Meiryo UI" panose="020B0604030504040204" pitchFamily="50" charset="-128"/>
              </a:rPr>
              <a:t>チャットボット</a:t>
            </a:r>
          </a:p>
        </p:txBody>
      </p:sp>
      <p:pic>
        <p:nvPicPr>
          <p:cNvPr id="95" name="図 94"/>
          <p:cNvPicPr>
            <a:picLocks noChangeAspect="1"/>
          </p:cNvPicPr>
          <p:nvPr/>
        </p:nvPicPr>
        <p:blipFill>
          <a:blip r:embed="rId3"/>
          <a:stretch>
            <a:fillRect/>
          </a:stretch>
        </p:blipFill>
        <p:spPr>
          <a:xfrm>
            <a:off x="5398609" y="4603508"/>
            <a:ext cx="413429" cy="453764"/>
          </a:xfrm>
          <a:prstGeom prst="rect">
            <a:avLst/>
          </a:prstGeom>
        </p:spPr>
      </p:pic>
      <p:pic>
        <p:nvPicPr>
          <p:cNvPr id="96" name="図 95"/>
          <p:cNvPicPr>
            <a:picLocks noChangeAspect="1"/>
          </p:cNvPicPr>
          <p:nvPr/>
        </p:nvPicPr>
        <p:blipFill>
          <a:blip r:embed="rId3"/>
          <a:stretch>
            <a:fillRect/>
          </a:stretch>
        </p:blipFill>
        <p:spPr>
          <a:xfrm>
            <a:off x="5655982" y="4960533"/>
            <a:ext cx="413429" cy="453764"/>
          </a:xfrm>
          <a:prstGeom prst="rect">
            <a:avLst/>
          </a:prstGeom>
        </p:spPr>
      </p:pic>
      <p:sp>
        <p:nvSpPr>
          <p:cNvPr id="97" name="右中かっこ 96"/>
          <p:cNvSpPr/>
          <p:nvPr/>
        </p:nvSpPr>
        <p:spPr>
          <a:xfrm rot="5400000">
            <a:off x="5396378" y="5090285"/>
            <a:ext cx="155448" cy="914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8" name="テキスト ボックス 97"/>
          <p:cNvSpPr txBox="1"/>
          <p:nvPr/>
        </p:nvSpPr>
        <p:spPr>
          <a:xfrm>
            <a:off x="3644577" y="5614428"/>
            <a:ext cx="723275"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一元化</a:t>
            </a:r>
          </a:p>
        </p:txBody>
      </p:sp>
      <p:sp>
        <p:nvSpPr>
          <p:cNvPr id="100" name="テキスト ボックス 99"/>
          <p:cNvSpPr txBox="1"/>
          <p:nvPr/>
        </p:nvSpPr>
        <p:spPr>
          <a:xfrm>
            <a:off x="1784648" y="5614428"/>
            <a:ext cx="108234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利便性向上</a:t>
            </a:r>
          </a:p>
        </p:txBody>
      </p:sp>
      <p:sp>
        <p:nvSpPr>
          <p:cNvPr id="101" name="テキスト ボックス 100"/>
          <p:cNvSpPr txBox="1"/>
          <p:nvPr/>
        </p:nvSpPr>
        <p:spPr>
          <a:xfrm>
            <a:off x="5073992" y="5614428"/>
            <a:ext cx="723275"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一元化</a:t>
            </a:r>
          </a:p>
        </p:txBody>
      </p:sp>
      <p:sp>
        <p:nvSpPr>
          <p:cNvPr id="102" name="テキスト ボックス 101">
            <a:extLst>
              <a:ext uri="{FF2B5EF4-FFF2-40B4-BE49-F238E27FC236}">
                <a16:creationId xmlns:a16="http://schemas.microsoft.com/office/drawing/2014/main" id="{687E80F1-69CF-423D-A9CD-C02109B14D24}"/>
              </a:ext>
            </a:extLst>
          </p:cNvPr>
          <p:cNvSpPr txBox="1"/>
          <p:nvPr/>
        </p:nvSpPr>
        <p:spPr>
          <a:xfrm>
            <a:off x="5173806" y="4365892"/>
            <a:ext cx="824265" cy="253916"/>
          </a:xfrm>
          <a:prstGeom prst="rect">
            <a:avLst/>
          </a:prstGeom>
          <a:noFill/>
        </p:spPr>
        <p:txBody>
          <a:bodyPr wrap="none" rtlCol="0">
            <a:spAutoFit/>
          </a:bodyPr>
          <a:lstStyle/>
          <a:p>
            <a:pPr algn="ctr"/>
            <a:r>
              <a:rPr kumimoji="1" lang="ja-JP" altLang="en-US" sz="1050" dirty="0">
                <a:latin typeface="Meiryo UI" panose="020B0604030504040204" pitchFamily="50" charset="-128"/>
                <a:ea typeface="Meiryo UI" panose="020B0604030504040204" pitchFamily="50" charset="-128"/>
              </a:rPr>
              <a:t>申請手続き</a:t>
            </a:r>
          </a:p>
        </p:txBody>
      </p:sp>
      <p:sp>
        <p:nvSpPr>
          <p:cNvPr id="103" name="テキスト ボックス 102"/>
          <p:cNvSpPr txBox="1"/>
          <p:nvPr/>
        </p:nvSpPr>
        <p:spPr>
          <a:xfrm>
            <a:off x="7124817" y="5614428"/>
            <a:ext cx="2180405"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最適なソリューションの検討</a:t>
            </a:r>
          </a:p>
        </p:txBody>
      </p:sp>
      <p:pic>
        <p:nvPicPr>
          <p:cNvPr id="104" name="図 103"/>
          <p:cNvPicPr>
            <a:picLocks noChangeAspect="1"/>
          </p:cNvPicPr>
          <p:nvPr/>
        </p:nvPicPr>
        <p:blipFill rotWithShape="1">
          <a:blip r:embed="rId7"/>
          <a:srcRect b="28261"/>
          <a:stretch/>
        </p:blipFill>
        <p:spPr>
          <a:xfrm>
            <a:off x="7220459" y="4427779"/>
            <a:ext cx="1657984" cy="1189417"/>
          </a:xfrm>
          <a:prstGeom prst="rect">
            <a:avLst/>
          </a:prstGeom>
        </p:spPr>
      </p:pic>
      <p:sp>
        <p:nvSpPr>
          <p:cNvPr id="105" name="テキスト ボックス 104">
            <a:extLst>
              <a:ext uri="{FF2B5EF4-FFF2-40B4-BE49-F238E27FC236}">
                <a16:creationId xmlns:a16="http://schemas.microsoft.com/office/drawing/2014/main" id="{ABBFDCA3-09BA-4070-A1EA-83968A2741E1}"/>
              </a:ext>
            </a:extLst>
          </p:cNvPr>
          <p:cNvSpPr txBox="1"/>
          <p:nvPr/>
        </p:nvSpPr>
        <p:spPr>
          <a:xfrm>
            <a:off x="127805" y="1499563"/>
            <a:ext cx="9656723" cy="1169551"/>
          </a:xfrm>
          <a:prstGeom prst="rect">
            <a:avLst/>
          </a:prstGeom>
          <a:noFill/>
          <a:ln w="63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　例えば、住民からの問い合わせに簡潔かつスピーディーに答えることができる</a:t>
            </a:r>
            <a:r>
              <a:rPr lang="en-US" altLang="ja-JP" sz="1400" dirty="0">
                <a:latin typeface="Meiryo UI" panose="020B0604030504040204" pitchFamily="50" charset="-128"/>
                <a:ea typeface="Meiryo UI" panose="020B0604030504040204" pitchFamily="50" charset="-128"/>
              </a:rPr>
              <a:t>AI</a:t>
            </a:r>
            <a:r>
              <a:rPr lang="ja-JP" altLang="en-US" sz="1400" dirty="0">
                <a:latin typeface="Meiryo UI" panose="020B0604030504040204" pitchFamily="50" charset="-128"/>
                <a:ea typeface="Meiryo UI" panose="020B0604030504040204" pitchFamily="50" charset="-128"/>
              </a:rPr>
              <a:t>チャットボットについて、個別の事業でそれぞれ導入していることから、機能のバラツキが生じたり、共同発注によるコスト削減の機会を逸失したりしている可能性がある。これを府庁全体で最適化させるためには部局横断的なマネジメントが必要になる。</a:t>
            </a:r>
          </a:p>
          <a:p>
            <a:r>
              <a:rPr lang="ja-JP" altLang="en-US" sz="1400" dirty="0">
                <a:latin typeface="Meiryo UI" panose="020B0604030504040204" pitchFamily="50" charset="-128"/>
                <a:ea typeface="Meiryo UI" panose="020B0604030504040204" pitchFamily="50" charset="-128"/>
              </a:rPr>
              <a:t>　また、スマートシニアライフ事業（後述）についても、高齢者向けの多様なサービスが一つのタブレットで一元的に提供されるものであるため、部局間でのさらなる連携や、</a:t>
            </a:r>
            <a:r>
              <a:rPr lang="en-US" altLang="ja-JP" sz="1400" dirty="0">
                <a:latin typeface="Meiryo UI" panose="020B0604030504040204" pitchFamily="50" charset="-128"/>
                <a:ea typeface="Meiryo UI" panose="020B0604030504040204" pitchFamily="50" charset="-128"/>
              </a:rPr>
              <a:t>UI</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UX</a:t>
            </a:r>
            <a:r>
              <a:rPr lang="ja-JP" altLang="en-US" sz="1400" dirty="0">
                <a:latin typeface="Meiryo UI" panose="020B0604030504040204" pitchFamily="50" charset="-128"/>
                <a:ea typeface="Meiryo UI" panose="020B0604030504040204" pitchFamily="50" charset="-128"/>
              </a:rPr>
              <a:t>の継続的な改善を進めていく必要がある。</a:t>
            </a: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25</a:t>
            </a:fld>
            <a:endParaRPr kumimoji="1" lang="ja-JP" altLang="en-US"/>
          </a:p>
        </p:txBody>
      </p:sp>
      <p:grpSp>
        <p:nvGrpSpPr>
          <p:cNvPr id="42" name="グループ化 41"/>
          <p:cNvGrpSpPr/>
          <p:nvPr/>
        </p:nvGrpSpPr>
        <p:grpSpPr>
          <a:xfrm>
            <a:off x="128588" y="5949280"/>
            <a:ext cx="9650389" cy="270000"/>
            <a:chOff x="77029" y="485586"/>
            <a:chExt cx="9650389" cy="270000"/>
          </a:xfrm>
        </p:grpSpPr>
        <p:sp>
          <p:nvSpPr>
            <p:cNvPr id="46" name="正方形/長方形 45"/>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今後の予定</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7" name="ホームベース 46"/>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48" name="テキスト ボックス 47">
            <a:extLst>
              <a:ext uri="{FF2B5EF4-FFF2-40B4-BE49-F238E27FC236}">
                <a16:creationId xmlns:a16="http://schemas.microsoft.com/office/drawing/2014/main" id="{ABBFDCA3-09BA-4070-A1EA-83968A2741E1}"/>
              </a:ext>
            </a:extLst>
          </p:cNvPr>
          <p:cNvSpPr txBox="1"/>
          <p:nvPr/>
        </p:nvSpPr>
        <p:spPr>
          <a:xfrm>
            <a:off x="134922" y="6233101"/>
            <a:ext cx="9644715" cy="307777"/>
          </a:xfrm>
          <a:prstGeom prst="rect">
            <a:avLst/>
          </a:prstGeom>
          <a:noFill/>
          <a:ln w="63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　最適化の対象とするサービスの調査等を行いながら取組みを継続</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6107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solidFill>
                  <a:schemeClr val="bg1"/>
                </a:solidFill>
                <a:latin typeface="Meiryo UI" pitchFamily="50" charset="-128"/>
                <a:ea typeface="Meiryo UI" pitchFamily="50" charset="-128"/>
                <a:cs typeface="Meiryo UI" pitchFamily="50" charset="-128"/>
              </a:rPr>
              <a:t>４．スマートシティ事業　　</a:t>
            </a:r>
            <a:r>
              <a:rPr lang="ja-JP" altLang="en-US" sz="1400" b="1" dirty="0">
                <a:solidFill>
                  <a:schemeClr val="bg1"/>
                </a:solidFill>
                <a:latin typeface="Meiryo UI" pitchFamily="50" charset="-128"/>
                <a:ea typeface="Meiryo UI" pitchFamily="50" charset="-128"/>
                <a:cs typeface="Meiryo UI" pitchFamily="50" charset="-128"/>
              </a:rPr>
              <a:t>デジタル関連事業の最適化</a:t>
            </a:r>
          </a:p>
        </p:txBody>
      </p:sp>
      <p:sp>
        <p:nvSpPr>
          <p:cNvPr id="36" name="テキスト ボックス 35">
            <a:extLst>
              <a:ext uri="{FF2B5EF4-FFF2-40B4-BE49-F238E27FC236}">
                <a16:creationId xmlns:a16="http://schemas.microsoft.com/office/drawing/2014/main" id="{ABBFDCA3-09BA-4070-A1EA-83968A2741E1}"/>
              </a:ext>
            </a:extLst>
          </p:cNvPr>
          <p:cNvSpPr txBox="1"/>
          <p:nvPr/>
        </p:nvSpPr>
        <p:spPr>
          <a:xfrm>
            <a:off x="127805" y="908720"/>
            <a:ext cx="5545275" cy="2462213"/>
          </a:xfrm>
          <a:prstGeom prst="rect">
            <a:avLst/>
          </a:prstGeom>
          <a:noFill/>
          <a:ln w="63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・大阪モデルのスマートシティ実現に向けて、大阪府、府内</a:t>
            </a:r>
            <a:r>
              <a:rPr lang="en-US" altLang="ja-JP" sz="1400" dirty="0">
                <a:latin typeface="Meiryo UI" panose="020B0604030504040204" pitchFamily="50" charset="-128"/>
                <a:ea typeface="Meiryo UI" panose="020B0604030504040204" pitchFamily="50" charset="-128"/>
              </a:rPr>
              <a:t>43</a:t>
            </a:r>
            <a:r>
              <a:rPr lang="ja-JP" altLang="en-US" sz="1400" dirty="0">
                <a:latin typeface="Meiryo UI" panose="020B0604030504040204" pitchFamily="50" charset="-128"/>
                <a:ea typeface="Meiryo UI" panose="020B0604030504040204" pitchFamily="50" charset="-128"/>
              </a:rPr>
              <a:t>市町村、企業、大学、シビックテック等が連携し、地域・社会課題を解決していく「公民共同エコシステム」として</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年８月に設立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日現在、</a:t>
            </a:r>
            <a:r>
              <a:rPr lang="en-US" altLang="ja-JP" sz="1400" dirty="0">
                <a:latin typeface="Meiryo UI" panose="020B0604030504040204" pitchFamily="50" charset="-128"/>
                <a:ea typeface="Meiryo UI" panose="020B0604030504040204" pitchFamily="50" charset="-128"/>
              </a:rPr>
              <a:t>413</a:t>
            </a:r>
            <a:r>
              <a:rPr lang="ja-JP" altLang="en-US" sz="1400" dirty="0">
                <a:latin typeface="Meiryo UI" panose="020B0604030504040204" pitchFamily="50" charset="-128"/>
                <a:ea typeface="Meiryo UI" panose="020B0604030504040204" pitchFamily="50" charset="-128"/>
              </a:rPr>
              <a:t>の企業・団体等が参画）</a:t>
            </a: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市町村課題の見える化、課題解決に向けたソリューションを持つ企業と行政を繋ぐコーディネート、プロジェクトの推進、テーマに応じたワークショップやセミナーの開催、大阪のスマートシティ推進に関する幅広い情報発信を行う。</a:t>
            </a: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・現在、「子育てしやすいまちづくり」や、「大阪ものづくり</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」など、</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つの分野で、延べ</a:t>
            </a:r>
            <a:r>
              <a:rPr lang="en-US" altLang="ja-JP" sz="1400" dirty="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市町が具体的なプロジェクトを推進中</a:t>
            </a:r>
            <a:endParaRPr lang="en-US" altLang="ja-JP" sz="14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ABBFDCA3-09BA-4070-A1EA-83968A2741E1}"/>
              </a:ext>
            </a:extLst>
          </p:cNvPr>
          <p:cNvSpPr txBox="1"/>
          <p:nvPr/>
        </p:nvSpPr>
        <p:spPr>
          <a:xfrm>
            <a:off x="127805" y="476672"/>
            <a:ext cx="6265355" cy="338554"/>
          </a:xfrm>
          <a:prstGeom prst="rect">
            <a:avLst/>
          </a:prstGeom>
          <a:noFill/>
          <a:ln w="6350">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参考）大阪スマートシティパートナーズフォーラム（</a:t>
            </a:r>
            <a:r>
              <a:rPr lang="en-US" altLang="ja-JP" sz="1600" b="1" dirty="0">
                <a:latin typeface="Meiryo UI" panose="020B0604030504040204" pitchFamily="50" charset="-128"/>
                <a:ea typeface="Meiryo UI" panose="020B0604030504040204" pitchFamily="50" charset="-128"/>
              </a:rPr>
              <a:t>OSPF</a:t>
            </a:r>
            <a:r>
              <a:rPr lang="ja-JP" altLang="en-US" sz="1600" b="1" dirty="0">
                <a:latin typeface="Meiryo UI" panose="020B0604030504040204" pitchFamily="50" charset="-128"/>
                <a:ea typeface="Meiryo UI" panose="020B0604030504040204" pitchFamily="50" charset="-128"/>
              </a:rPr>
              <a:t>）について</a:t>
            </a:r>
            <a:endParaRPr lang="en-US" altLang="ja-JP" sz="1600" b="1"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ABBFDCA3-09BA-4070-A1EA-83968A2741E1}"/>
              </a:ext>
            </a:extLst>
          </p:cNvPr>
          <p:cNvSpPr txBox="1"/>
          <p:nvPr/>
        </p:nvSpPr>
        <p:spPr>
          <a:xfrm>
            <a:off x="128464" y="3870847"/>
            <a:ext cx="6265355" cy="338554"/>
          </a:xfrm>
          <a:prstGeom prst="rect">
            <a:avLst/>
          </a:prstGeom>
          <a:noFill/>
          <a:ln w="6350">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参考）スマートシニアライフ事業について</a:t>
            </a:r>
            <a:endParaRPr lang="en-US" altLang="ja-JP" sz="16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26</a:t>
            </a:fld>
            <a:endParaRPr kumimoji="1" lang="ja-JP" altLang="en-US"/>
          </a:p>
        </p:txBody>
      </p:sp>
      <p:pic>
        <p:nvPicPr>
          <p:cNvPr id="22" name="図 21">
            <a:extLst>
              <a:ext uri="{FF2B5EF4-FFF2-40B4-BE49-F238E27FC236}">
                <a16:creationId xmlns:a16="http://schemas.microsoft.com/office/drawing/2014/main" id="{476723B4-7BD3-4C4B-8806-944199819E3C}"/>
              </a:ext>
            </a:extLst>
          </p:cNvPr>
          <p:cNvPicPr>
            <a:picLocks noChangeAspect="1"/>
          </p:cNvPicPr>
          <p:nvPr/>
        </p:nvPicPr>
        <p:blipFill rotWithShape="1">
          <a:blip r:embed="rId3"/>
          <a:srcRect l="5938" r="7902"/>
          <a:stretch/>
        </p:blipFill>
        <p:spPr>
          <a:xfrm>
            <a:off x="4405881" y="5336346"/>
            <a:ext cx="5400599" cy="880588"/>
          </a:xfrm>
          <a:prstGeom prst="rect">
            <a:avLst/>
          </a:prstGeom>
        </p:spPr>
      </p:pic>
      <p:sp>
        <p:nvSpPr>
          <p:cNvPr id="23" name="テキスト ボックス 22">
            <a:extLst>
              <a:ext uri="{FF2B5EF4-FFF2-40B4-BE49-F238E27FC236}">
                <a16:creationId xmlns:a16="http://schemas.microsoft.com/office/drawing/2014/main" id="{ABBFDCA3-09BA-4070-A1EA-83968A2741E1}"/>
              </a:ext>
            </a:extLst>
          </p:cNvPr>
          <p:cNvSpPr txBox="1"/>
          <p:nvPr/>
        </p:nvSpPr>
        <p:spPr>
          <a:xfrm>
            <a:off x="136460" y="4183828"/>
            <a:ext cx="9497059" cy="907941"/>
          </a:xfrm>
          <a:prstGeom prst="rect">
            <a:avLst/>
          </a:prstGeom>
          <a:noFill/>
          <a:ln w="63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高齢者がいきいきと健康で便利に生活できるよう、高齢者の生活を支援するサービスプラットフォームを公民共同で構築し、タブレット等のデジタル端末を活用することにより、行政と民間の様々なサービスをオールインワンで提供する事業を展開</a:t>
            </a:r>
            <a:endParaRPr lang="en-US" altLang="ja-JP" sz="140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年度には「大阪スマートシニアライフ実証事業推進協議会」において、次の事業を展開</a:t>
            </a:r>
          </a:p>
        </p:txBody>
      </p:sp>
      <p:sp>
        <p:nvSpPr>
          <p:cNvPr id="24" name="正方形/長方形 23">
            <a:extLst>
              <a:ext uri="{FF2B5EF4-FFF2-40B4-BE49-F238E27FC236}">
                <a16:creationId xmlns:a16="http://schemas.microsoft.com/office/drawing/2014/main" id="{1A2AA5D6-3F75-4571-8B01-AF6A98A9C17F}"/>
              </a:ext>
            </a:extLst>
          </p:cNvPr>
          <p:cNvSpPr/>
          <p:nvPr/>
        </p:nvSpPr>
        <p:spPr>
          <a:xfrm>
            <a:off x="392425" y="5293657"/>
            <a:ext cx="3840495" cy="1015663"/>
          </a:xfrm>
          <a:prstGeom prst="rect">
            <a:avLst/>
          </a:prstGeom>
        </p:spPr>
        <p:txBody>
          <a:bodyPr wrap="square">
            <a:spAutoFit/>
          </a:bodyPr>
          <a:lstStyle/>
          <a:p>
            <a:pPr marL="228600" indent="-228600">
              <a:buFont typeface="+mj-ea"/>
              <a:buAutoNum type="circleNumDbPlain"/>
            </a:pPr>
            <a:r>
              <a:rPr lang="ja-JP" altLang="en-US" sz="1200" dirty="0">
                <a:latin typeface="Meiryo UI" panose="020B0604030504040204" pitchFamily="50" charset="-128"/>
                <a:ea typeface="Meiryo UI" panose="020B0604030504040204" pitchFamily="50" charset="-128"/>
              </a:rPr>
              <a:t>実証エリアの拡大も含めた実証事業の着実な推進</a:t>
            </a:r>
          </a:p>
          <a:p>
            <a:pPr marL="228600" indent="-228600">
              <a:buFont typeface="+mj-ea"/>
              <a:buAutoNum type="circleNumDbPlain"/>
            </a:pPr>
            <a:r>
              <a:rPr lang="ja-JP" altLang="en-US" sz="1200" dirty="0">
                <a:latin typeface="Meiryo UI" panose="020B0604030504040204" pitchFamily="50" charset="-128"/>
                <a:ea typeface="Meiryo UI" panose="020B0604030504040204" pitchFamily="50" charset="-128"/>
              </a:rPr>
              <a:t>各企業によるサービスコンテンツ拡充・改善、オンラインにて追加提供を継続</a:t>
            </a:r>
          </a:p>
          <a:p>
            <a:pPr marL="228600" indent="-228600">
              <a:buFont typeface="+mj-ea"/>
              <a:buAutoNum type="circleNumDbPlain"/>
            </a:pPr>
            <a:r>
              <a:rPr lang="ja-JP" altLang="en-US" sz="1200" dirty="0">
                <a:latin typeface="Meiryo UI" panose="020B0604030504040204" pitchFamily="50" charset="-128"/>
                <a:ea typeface="Meiryo UI" panose="020B0604030504040204" pitchFamily="50" charset="-128"/>
              </a:rPr>
              <a:t>タブレット版に加え、ＢＹＯＤ（スマートフォンへのダウンロード）対応の検討</a:t>
            </a:r>
          </a:p>
        </p:txBody>
      </p:sp>
      <p:pic>
        <p:nvPicPr>
          <p:cNvPr id="3" name="図 2"/>
          <p:cNvPicPr>
            <a:picLocks noChangeAspect="1"/>
          </p:cNvPicPr>
          <p:nvPr/>
        </p:nvPicPr>
        <p:blipFill>
          <a:blip r:embed="rId4"/>
          <a:stretch>
            <a:fillRect/>
          </a:stretch>
        </p:blipFill>
        <p:spPr>
          <a:xfrm>
            <a:off x="5889104" y="764704"/>
            <a:ext cx="3724634" cy="2693411"/>
          </a:xfrm>
          <a:prstGeom prst="rect">
            <a:avLst/>
          </a:prstGeom>
        </p:spPr>
      </p:pic>
    </p:spTree>
    <p:extLst>
      <p:ext uri="{BB962C8B-B14F-4D97-AF65-F5344CB8AC3E}">
        <p14:creationId xmlns:p14="http://schemas.microsoft.com/office/powerpoint/2010/main" val="2990616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solidFill>
                  <a:schemeClr val="bg1"/>
                </a:solidFill>
                <a:latin typeface="Meiryo UI" pitchFamily="50" charset="-128"/>
                <a:ea typeface="Meiryo UI" pitchFamily="50" charset="-128"/>
                <a:cs typeface="Meiryo UI" pitchFamily="50" charset="-128"/>
              </a:rPr>
              <a:t>４．スマートシティ事業　　</a:t>
            </a:r>
            <a:r>
              <a:rPr lang="ja-JP" altLang="en-US" sz="1400" b="1" dirty="0">
                <a:solidFill>
                  <a:schemeClr val="bg1"/>
                </a:solidFill>
                <a:latin typeface="Meiryo UI" pitchFamily="50" charset="-128"/>
                <a:ea typeface="Meiryo UI" pitchFamily="50" charset="-128"/>
                <a:cs typeface="Meiryo UI" pitchFamily="50" charset="-128"/>
              </a:rPr>
              <a:t>行政データの利活用</a:t>
            </a:r>
          </a:p>
        </p:txBody>
      </p:sp>
      <p:grpSp>
        <p:nvGrpSpPr>
          <p:cNvPr id="43" name="グループ化 42"/>
          <p:cNvGrpSpPr/>
          <p:nvPr/>
        </p:nvGrpSpPr>
        <p:grpSpPr>
          <a:xfrm>
            <a:off x="127146" y="2250682"/>
            <a:ext cx="9650389" cy="270000"/>
            <a:chOff x="77029" y="485586"/>
            <a:chExt cx="9650389" cy="270000"/>
          </a:xfrm>
        </p:grpSpPr>
        <p:sp>
          <p:nvSpPr>
            <p:cNvPr id="44" name="正方形/長方形 43"/>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対応の方向性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5" name="ホームベース 44"/>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19" name="テキスト ボックス 18">
            <a:extLst>
              <a:ext uri="{FF2B5EF4-FFF2-40B4-BE49-F238E27FC236}">
                <a16:creationId xmlns:a16="http://schemas.microsoft.com/office/drawing/2014/main" id="{ABBFDCA3-09BA-4070-A1EA-83968A2741E1}"/>
              </a:ext>
            </a:extLst>
          </p:cNvPr>
          <p:cNvSpPr txBox="1"/>
          <p:nvPr/>
        </p:nvSpPr>
        <p:spPr>
          <a:xfrm>
            <a:off x="127806" y="475513"/>
            <a:ext cx="9649606" cy="523220"/>
          </a:xfrm>
          <a:prstGeom prst="rect">
            <a:avLst/>
          </a:prstGeom>
          <a:noFill/>
          <a:ln w="6350">
            <a:solidFill>
              <a:schemeClr val="tx1"/>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大阪府が有する多様な行政データについて、オープンデータ化やデータ連携基盤での活用を進め、新たなビジネスやサービス提供へとつなげていきます。</a:t>
            </a:r>
            <a:endParaRPr lang="en-US" altLang="ja-JP" sz="1400" b="1" strike="sngStrike" dirty="0">
              <a:solidFill>
                <a:srgbClr val="FF0000"/>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ABBFDCA3-09BA-4070-A1EA-83968A2741E1}"/>
              </a:ext>
            </a:extLst>
          </p:cNvPr>
          <p:cNvSpPr txBox="1"/>
          <p:nvPr/>
        </p:nvSpPr>
        <p:spPr>
          <a:xfrm>
            <a:off x="173648" y="2788975"/>
            <a:ext cx="6507544" cy="2031325"/>
          </a:xfrm>
          <a:prstGeom prst="rect">
            <a:avLst/>
          </a:prstGeom>
          <a:noFill/>
        </p:spPr>
        <p:txBody>
          <a:bodyPr wrap="square" rtlCol="0">
            <a:spAutoFit/>
          </a:bodyPr>
          <a:lstStyle/>
          <a:p>
            <a:pPr marL="900113" indent="-900113"/>
            <a:r>
              <a:rPr lang="ja-JP" altLang="en-US" sz="1400" b="1" dirty="0">
                <a:latin typeface="Meiryo UI" panose="020B0604030504040204" pitchFamily="50" charset="-128"/>
                <a:ea typeface="Meiryo UI" panose="020B0604030504040204" pitchFamily="50" charset="-128"/>
              </a:rPr>
              <a:t>１．大阪府庁のデータ棚卸し調査</a:t>
            </a:r>
            <a:endParaRPr lang="en-US" altLang="ja-JP" sz="1400" b="1"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　　➡　府庁全データの把握による利活用への展開</a:t>
            </a:r>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b="1" dirty="0">
                <a:latin typeface="Meiryo UI" panose="020B0604030504040204" pitchFamily="50" charset="-128"/>
                <a:ea typeface="Meiryo UI" panose="020B0604030504040204" pitchFamily="50" charset="-128"/>
              </a:rPr>
              <a:t>２．大阪府オープンデータの充実強化</a:t>
            </a:r>
          </a:p>
          <a:p>
            <a:pPr marL="900113" indent="-900113"/>
            <a:r>
              <a:rPr lang="ja-JP" altLang="en-US" sz="1400" dirty="0">
                <a:latin typeface="Meiryo UI" panose="020B0604030504040204" pitchFamily="50" charset="-128"/>
                <a:ea typeface="Meiryo UI" panose="020B0604030504040204" pitchFamily="50" charset="-128"/>
              </a:rPr>
              <a:t>　　➡　カタログ機能を備えたオープンデータサイト移行、</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　　　　 全市町村のオープンデータ化、統計データ（</a:t>
            </a:r>
            <a:r>
              <a:rPr lang="en-US" altLang="ja-JP" sz="1400" dirty="0">
                <a:latin typeface="Meiryo UI" panose="020B0604030504040204" pitchFamily="50" charset="-128"/>
                <a:ea typeface="Meiryo UI" panose="020B0604030504040204" pitchFamily="50" charset="-128"/>
              </a:rPr>
              <a:t>e-Stat</a:t>
            </a:r>
            <a:r>
              <a:rPr lang="ja-JP" altLang="en-US" sz="1400" dirty="0">
                <a:latin typeface="Meiryo UI" panose="020B0604030504040204" pitchFamily="50" charset="-128"/>
                <a:ea typeface="Meiryo UI" panose="020B0604030504040204" pitchFamily="50" charset="-128"/>
              </a:rPr>
              <a:t>等）との連携</a:t>
            </a:r>
            <a:endParaRPr lang="en-US" altLang="ja-JP" sz="1400" dirty="0">
              <a:latin typeface="Meiryo UI" panose="020B0604030504040204" pitchFamily="50" charset="-128"/>
              <a:ea typeface="Meiryo UI" panose="020B0604030504040204" pitchFamily="50" charset="-128"/>
            </a:endParaRPr>
          </a:p>
          <a:p>
            <a:pPr marL="900113" indent="-900113"/>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３．「大阪広域データ連携基盤（</a:t>
            </a:r>
            <a:r>
              <a:rPr lang="en-US" altLang="ja-JP" sz="1400" b="1" dirty="0">
                <a:latin typeface="Meiryo UI" panose="020B0604030504040204" pitchFamily="50" charset="-128"/>
                <a:ea typeface="Meiryo UI" panose="020B0604030504040204" pitchFamily="50" charset="-128"/>
              </a:rPr>
              <a:t>ORDEN</a:t>
            </a:r>
            <a:r>
              <a:rPr lang="ja-JP" altLang="en-US" sz="1400" b="1" dirty="0">
                <a:latin typeface="Meiryo UI" panose="020B0604030504040204" pitchFamily="50" charset="-128"/>
                <a:ea typeface="Meiryo UI" panose="020B0604030504040204" pitchFamily="50" charset="-128"/>
              </a:rPr>
              <a:t>）」での活用について検討</a:t>
            </a:r>
            <a:endParaRPr lang="en-US" altLang="ja-JP" sz="1400" b="1"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　　➡　データ連携基盤を通じたデータの高付加価値化</a:t>
            </a:r>
          </a:p>
        </p:txBody>
      </p:sp>
      <p:sp>
        <p:nvSpPr>
          <p:cNvPr id="22" name="テキスト ボックス 21">
            <a:extLst>
              <a:ext uri="{FF2B5EF4-FFF2-40B4-BE49-F238E27FC236}">
                <a16:creationId xmlns:a16="http://schemas.microsoft.com/office/drawing/2014/main" id="{CB0FF8B1-7074-4389-8951-755275290CB7}"/>
              </a:ext>
            </a:extLst>
          </p:cNvPr>
          <p:cNvSpPr txBox="1"/>
          <p:nvPr/>
        </p:nvSpPr>
        <p:spPr>
          <a:xfrm>
            <a:off x="6098136" y="2667876"/>
            <a:ext cx="3607392" cy="276999"/>
          </a:xfrm>
          <a:prstGeom prst="rect">
            <a:avLst/>
          </a:prstGeom>
          <a:noFill/>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大阪府オープンデータサイトのリニューアル</a:t>
            </a:r>
            <a:endParaRPr lang="en-US" altLang="ja-JP" sz="12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3"/>
          <a:srcRect l="12367" t="9642" r="14027" b="18500"/>
          <a:stretch/>
        </p:blipFill>
        <p:spPr>
          <a:xfrm>
            <a:off x="5943770" y="3078287"/>
            <a:ext cx="3823908" cy="2098836"/>
          </a:xfrm>
          <a:prstGeom prst="rect">
            <a:avLst/>
          </a:prstGeom>
        </p:spPr>
      </p:pic>
      <p:grpSp>
        <p:nvGrpSpPr>
          <p:cNvPr id="24" name="グループ化 23"/>
          <p:cNvGrpSpPr/>
          <p:nvPr/>
        </p:nvGrpSpPr>
        <p:grpSpPr>
          <a:xfrm>
            <a:off x="127023" y="1053299"/>
            <a:ext cx="9650389" cy="275059"/>
            <a:chOff x="66801" y="486149"/>
            <a:chExt cx="9650389" cy="275059"/>
          </a:xfrm>
        </p:grpSpPr>
        <p:sp>
          <p:nvSpPr>
            <p:cNvPr id="31" name="正方形/長方形 30"/>
            <p:cNvSpPr/>
            <p:nvPr/>
          </p:nvSpPr>
          <p:spPr>
            <a:xfrm>
              <a:off x="66801"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現状・課題</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32" name="ホームベース 31"/>
            <p:cNvSpPr/>
            <p:nvPr/>
          </p:nvSpPr>
          <p:spPr>
            <a:xfrm>
              <a:off x="73258" y="491208"/>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35" name="テキスト ボックス 34">
            <a:extLst>
              <a:ext uri="{FF2B5EF4-FFF2-40B4-BE49-F238E27FC236}">
                <a16:creationId xmlns:a16="http://schemas.microsoft.com/office/drawing/2014/main" id="{ABBFDCA3-09BA-4070-A1EA-83968A2741E1}"/>
              </a:ext>
            </a:extLst>
          </p:cNvPr>
          <p:cNvSpPr txBox="1"/>
          <p:nvPr/>
        </p:nvSpPr>
        <p:spPr>
          <a:xfrm>
            <a:off x="128464" y="1418564"/>
            <a:ext cx="9656723" cy="738664"/>
          </a:xfrm>
          <a:prstGeom prst="rect">
            <a:avLst/>
          </a:prstGeom>
          <a:noFill/>
          <a:ln w="63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　これまで大阪府のオープンデータはカタログ化されておらず、使い勝手が悪いとともに、利便性の高いデータが十分に提供されていなかった。一方今般、府庁の全ての行政データを悉皆調査したところ、利活用の可能性が見込まれることから、オープンデータの充実と行政データの最大限の利活用について整理していく必要がある。</a:t>
            </a:r>
            <a:endParaRPr lang="en-US" altLang="ja-JP" sz="1400" dirty="0">
              <a:latin typeface="Meiryo UI" panose="020B0604030504040204" pitchFamily="50" charset="-128"/>
              <a:ea typeface="Meiryo UI" panose="020B0604030504040204" pitchFamily="50" charset="-128"/>
            </a:endParaRPr>
          </a:p>
        </p:txBody>
      </p:sp>
      <p:grpSp>
        <p:nvGrpSpPr>
          <p:cNvPr id="33" name="グループ化 32"/>
          <p:cNvGrpSpPr/>
          <p:nvPr/>
        </p:nvGrpSpPr>
        <p:grpSpPr>
          <a:xfrm>
            <a:off x="127024" y="5391248"/>
            <a:ext cx="9650389" cy="270000"/>
            <a:chOff x="77029" y="485586"/>
            <a:chExt cx="9650389" cy="270000"/>
          </a:xfrm>
        </p:grpSpPr>
        <p:sp>
          <p:nvSpPr>
            <p:cNvPr id="34" name="正方形/長方形 33"/>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今後の予定</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46" name="ホームベース 45"/>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53" name="テキスト ボックス 52">
            <a:extLst>
              <a:ext uri="{FF2B5EF4-FFF2-40B4-BE49-F238E27FC236}">
                <a16:creationId xmlns:a16="http://schemas.microsoft.com/office/drawing/2014/main" id="{ABBFDCA3-09BA-4070-A1EA-83968A2741E1}"/>
              </a:ext>
            </a:extLst>
          </p:cNvPr>
          <p:cNvSpPr txBox="1"/>
          <p:nvPr/>
        </p:nvSpPr>
        <p:spPr>
          <a:xfrm>
            <a:off x="134922" y="5661248"/>
            <a:ext cx="9644715" cy="307777"/>
          </a:xfrm>
          <a:prstGeom prst="rect">
            <a:avLst/>
          </a:prstGeom>
          <a:noFill/>
          <a:ln w="63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大阪公立大学との連携についても検討を進めつつ、行政データの利活用・</a:t>
            </a:r>
            <a:r>
              <a:rPr lang="en-US" altLang="ja-JP" sz="1400" dirty="0">
                <a:latin typeface="Meiryo UI" panose="020B0604030504040204" pitchFamily="50" charset="-128"/>
                <a:ea typeface="Meiryo UI" panose="020B0604030504040204" pitchFamily="50" charset="-128"/>
              </a:rPr>
              <a:t>EBPM</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の取組みを推進</a:t>
            </a:r>
            <a:endParaRPr lang="en-US" altLang="ja-JP"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6E5DE390-0CB9-41F3-AFBC-609A6CE2A1FD}" type="slidenum">
              <a:rPr kumimoji="1" lang="ja-JP" altLang="en-US" smtClean="0"/>
              <a:t>27</a:t>
            </a:fld>
            <a:endParaRPr kumimoji="1" lang="ja-JP" altLang="en-US"/>
          </a:p>
        </p:txBody>
      </p:sp>
      <p:sp>
        <p:nvSpPr>
          <p:cNvPr id="20" name="テキスト ボックス 19">
            <a:extLst>
              <a:ext uri="{FF2B5EF4-FFF2-40B4-BE49-F238E27FC236}">
                <a16:creationId xmlns:a16="http://schemas.microsoft.com/office/drawing/2014/main" id="{ABBFDCA3-09BA-4070-A1EA-83968A2741E1}"/>
              </a:ext>
            </a:extLst>
          </p:cNvPr>
          <p:cNvSpPr txBox="1"/>
          <p:nvPr/>
        </p:nvSpPr>
        <p:spPr>
          <a:xfrm>
            <a:off x="132821" y="6053226"/>
            <a:ext cx="9644715" cy="400110"/>
          </a:xfrm>
          <a:prstGeom prst="rect">
            <a:avLst/>
          </a:prstGeom>
          <a:noFill/>
          <a:ln w="6350">
            <a:noFill/>
          </a:ln>
        </p:spPr>
        <p:txBody>
          <a:bodyPr wrap="square" rtlCol="0">
            <a:spAutoFit/>
          </a:bodyPr>
          <a:lstStyle/>
          <a:p>
            <a:r>
              <a:rPr lang="en-US" altLang="ja-JP" sz="1000" dirty="0">
                <a:latin typeface="Meiryo UI" panose="020B0604030504040204" pitchFamily="50" charset="-128"/>
                <a:ea typeface="Meiryo UI" panose="020B0604030504040204" pitchFamily="50" charset="-128"/>
              </a:rPr>
              <a:t>(※) Evidence-Based Policy Making</a:t>
            </a:r>
            <a:r>
              <a:rPr lang="ja-JP" altLang="en-US" sz="1000" dirty="0">
                <a:latin typeface="Meiryo UI" panose="020B0604030504040204" pitchFamily="50" charset="-128"/>
                <a:ea typeface="Meiryo UI" panose="020B0604030504040204" pitchFamily="50" charset="-128"/>
              </a:rPr>
              <a:t>の略。証拠に基づく政策立案。政策の企画をその場限りのエピソードに頼るのではなく、政策目的を明確化した上で合理的根拠</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（エビデンス）に基づくものとすること。</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6133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５．広域データ連携基盤の構築</a:t>
            </a:r>
            <a:endParaRPr lang="ja-JP" altLang="en-US" sz="1400" b="1" dirty="0">
              <a:latin typeface="Meiryo UI" pitchFamily="50" charset="-128"/>
              <a:ea typeface="Meiryo UI" pitchFamily="50" charset="-128"/>
              <a:cs typeface="Meiryo UI" pitchFamily="50" charset="-128"/>
            </a:endParaRPr>
          </a:p>
        </p:txBody>
      </p:sp>
      <p:sp>
        <p:nvSpPr>
          <p:cNvPr id="21" name="テキスト ボックス 20">
            <a:extLst>
              <a:ext uri="{FF2B5EF4-FFF2-40B4-BE49-F238E27FC236}">
                <a16:creationId xmlns:a16="http://schemas.microsoft.com/office/drawing/2014/main" id="{ABBFDCA3-09BA-4070-A1EA-83968A2741E1}"/>
              </a:ext>
            </a:extLst>
          </p:cNvPr>
          <p:cNvSpPr txBox="1"/>
          <p:nvPr/>
        </p:nvSpPr>
        <p:spPr>
          <a:xfrm>
            <a:off x="128588" y="475200"/>
            <a:ext cx="9669730" cy="523220"/>
          </a:xfrm>
          <a:prstGeom prst="rect">
            <a:avLst/>
          </a:prstGeom>
          <a:noFill/>
          <a:ln w="6350">
            <a:solidFill>
              <a:schemeClr val="tx1"/>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公民の様々なデータの流通・連携を促進し、府民の利便性向上につながるサービスの創出等につなげていくため、スマートシティの実現に不可欠な社会インフラである、データ連携基盤を整備します。</a:t>
            </a:r>
          </a:p>
        </p:txBody>
      </p:sp>
      <p:grpSp>
        <p:nvGrpSpPr>
          <p:cNvPr id="23" name="グループ化 22"/>
          <p:cNvGrpSpPr/>
          <p:nvPr/>
        </p:nvGrpSpPr>
        <p:grpSpPr>
          <a:xfrm>
            <a:off x="127024" y="5877272"/>
            <a:ext cx="9650389" cy="270000"/>
            <a:chOff x="77029" y="485586"/>
            <a:chExt cx="9650389" cy="270000"/>
          </a:xfrm>
        </p:grpSpPr>
        <p:sp>
          <p:nvSpPr>
            <p:cNvPr id="25" name="正方形/長方形 24"/>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今後の予定</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26" name="ホームベース 25"/>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grpSp>
        <p:nvGrpSpPr>
          <p:cNvPr id="36" name="グループ化 35"/>
          <p:cNvGrpSpPr/>
          <p:nvPr/>
        </p:nvGrpSpPr>
        <p:grpSpPr>
          <a:xfrm>
            <a:off x="122466" y="1124744"/>
            <a:ext cx="9650389" cy="270000"/>
            <a:chOff x="77029" y="485586"/>
            <a:chExt cx="9650389" cy="270000"/>
          </a:xfrm>
        </p:grpSpPr>
        <p:sp>
          <p:nvSpPr>
            <p:cNvPr id="56" name="正方形/長方形 55"/>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具体的な取組み</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58" name="ホームベース 57"/>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5" name="テキスト ボックス 4"/>
          <p:cNvSpPr txBox="1"/>
          <p:nvPr/>
        </p:nvSpPr>
        <p:spPr>
          <a:xfrm>
            <a:off x="133484" y="1394773"/>
            <a:ext cx="9572043"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大阪広域データ連携基盤</a:t>
            </a:r>
            <a:r>
              <a:rPr lang="en-US" altLang="ja-JP" sz="1400" dirty="0">
                <a:latin typeface="Meiryo UI" panose="020B0604030504040204" pitchFamily="50" charset="-128"/>
                <a:ea typeface="Meiryo UI" panose="020B0604030504040204" pitchFamily="50" charset="-128"/>
              </a:rPr>
              <a:t>【ORDEN】</a:t>
            </a:r>
            <a:r>
              <a:rPr lang="ja-JP" altLang="en-US" sz="1400" dirty="0">
                <a:latin typeface="Meiryo UI" panose="020B0604030504040204" pitchFamily="50" charset="-128"/>
                <a:ea typeface="Meiryo UI" panose="020B0604030504040204" pitchFamily="50" charset="-128"/>
              </a:rPr>
              <a:t>は、①データ連携基盤、②コミュニケーション基盤（ポータル）からなり、地区指定を目指すスーパーシティでの実装や、</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年大阪・関西万博における多様な先端サービスの府域展開、市町村と連携した行政サービスの高度化を実現するために、統合</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とオプトインにより利用者のニーズに応じたパーソナライズされたサービスが提供できるシステムを構築し、</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年度内の運用開始をめざす。</a:t>
            </a:r>
          </a:p>
        </p:txBody>
      </p:sp>
      <p:sp>
        <p:nvSpPr>
          <p:cNvPr id="33" name="テキスト ボックス 32">
            <a:extLst>
              <a:ext uri="{FF2B5EF4-FFF2-40B4-BE49-F238E27FC236}">
                <a16:creationId xmlns:a16="http://schemas.microsoft.com/office/drawing/2014/main" id="{ABBFDCA3-09BA-4070-A1EA-83968A2741E1}"/>
              </a:ext>
            </a:extLst>
          </p:cNvPr>
          <p:cNvSpPr txBox="1"/>
          <p:nvPr/>
        </p:nvSpPr>
        <p:spPr>
          <a:xfrm>
            <a:off x="134922" y="6162736"/>
            <a:ext cx="9644715" cy="307777"/>
          </a:xfrm>
          <a:prstGeom prst="rect">
            <a:avLst/>
          </a:prstGeom>
          <a:noFill/>
          <a:ln w="6350">
            <a:noFill/>
          </a:ln>
        </p:spPr>
        <p:txBody>
          <a:bodyPr wrap="square" rtlCol="0">
            <a:spAutoFit/>
          </a:bodyPr>
          <a:lstStyle/>
          <a:p>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年度にシステム構築を行い、年度内の運用開始をめざす</a:t>
            </a:r>
            <a:endParaRPr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28</a:t>
            </a:fld>
            <a:endParaRPr kumimoji="1" lang="ja-JP" altLang="en-US"/>
          </a:p>
        </p:txBody>
      </p:sp>
      <p:cxnSp>
        <p:nvCxnSpPr>
          <p:cNvPr id="100" name="直線コネクタ 99">
            <a:extLst>
              <a:ext uri="{FF2B5EF4-FFF2-40B4-BE49-F238E27FC236}">
                <a16:creationId xmlns:a16="http://schemas.microsoft.com/office/drawing/2014/main" id="{3E84EE8E-4266-4936-9B75-209D6AE226E5}"/>
              </a:ext>
            </a:extLst>
          </p:cNvPr>
          <p:cNvCxnSpPr>
            <a:cxnSpLocks/>
          </p:cNvCxnSpPr>
          <p:nvPr/>
        </p:nvCxnSpPr>
        <p:spPr>
          <a:xfrm flipH="1">
            <a:off x="2422918" y="3287038"/>
            <a:ext cx="1306" cy="262071"/>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8C3985C9-208C-4A81-AF94-35B5B1216987}"/>
              </a:ext>
            </a:extLst>
          </p:cNvPr>
          <p:cNvCxnSpPr>
            <a:cxnSpLocks/>
          </p:cNvCxnSpPr>
          <p:nvPr/>
        </p:nvCxnSpPr>
        <p:spPr>
          <a:xfrm flipH="1">
            <a:off x="1632637" y="3287038"/>
            <a:ext cx="1306" cy="262071"/>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B73F29BE-C056-4E3C-A6E9-69CA181C1935}"/>
              </a:ext>
            </a:extLst>
          </p:cNvPr>
          <p:cNvCxnSpPr>
            <a:cxnSpLocks/>
          </p:cNvCxnSpPr>
          <p:nvPr/>
        </p:nvCxnSpPr>
        <p:spPr>
          <a:xfrm flipH="1">
            <a:off x="4003480" y="3287038"/>
            <a:ext cx="1306" cy="262071"/>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1D554341-3E56-4388-82FB-3CEB626A5387}"/>
              </a:ext>
            </a:extLst>
          </p:cNvPr>
          <p:cNvCxnSpPr>
            <a:cxnSpLocks/>
          </p:cNvCxnSpPr>
          <p:nvPr/>
        </p:nvCxnSpPr>
        <p:spPr>
          <a:xfrm flipH="1">
            <a:off x="4793761" y="3287038"/>
            <a:ext cx="1306" cy="262071"/>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D9985510-AFE9-4E4F-BA71-F872AA024A77}"/>
              </a:ext>
            </a:extLst>
          </p:cNvPr>
          <p:cNvCxnSpPr>
            <a:cxnSpLocks/>
          </p:cNvCxnSpPr>
          <p:nvPr/>
        </p:nvCxnSpPr>
        <p:spPr>
          <a:xfrm flipH="1">
            <a:off x="5584043" y="3287038"/>
            <a:ext cx="1306" cy="262071"/>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06A4AC8B-11F0-4363-B46C-622B904C0247}"/>
              </a:ext>
            </a:extLst>
          </p:cNvPr>
          <p:cNvCxnSpPr>
            <a:cxnSpLocks/>
          </p:cNvCxnSpPr>
          <p:nvPr/>
        </p:nvCxnSpPr>
        <p:spPr>
          <a:xfrm flipH="1">
            <a:off x="3213199" y="3287038"/>
            <a:ext cx="1306" cy="262071"/>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106" name="正方形/長方形 105">
            <a:extLst>
              <a:ext uri="{FF2B5EF4-FFF2-40B4-BE49-F238E27FC236}">
                <a16:creationId xmlns:a16="http://schemas.microsoft.com/office/drawing/2014/main" id="{429FD844-AD9F-4F27-972D-226C114F7C90}"/>
              </a:ext>
            </a:extLst>
          </p:cNvPr>
          <p:cNvSpPr/>
          <p:nvPr/>
        </p:nvSpPr>
        <p:spPr>
          <a:xfrm>
            <a:off x="1171632" y="3463123"/>
            <a:ext cx="4850200" cy="1343950"/>
          </a:xfrm>
          <a:prstGeom prst="rect">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1600" dirty="0">
              <a:latin typeface="Meiryo UI" panose="020B0604030504040204" pitchFamily="50" charset="-128"/>
              <a:ea typeface="Meiryo UI" panose="020B0604030504040204" pitchFamily="50" charset="-128"/>
            </a:endParaRPr>
          </a:p>
        </p:txBody>
      </p:sp>
      <p:cxnSp>
        <p:nvCxnSpPr>
          <p:cNvPr id="107" name="直線コネクタ 106">
            <a:extLst>
              <a:ext uri="{FF2B5EF4-FFF2-40B4-BE49-F238E27FC236}">
                <a16:creationId xmlns:a16="http://schemas.microsoft.com/office/drawing/2014/main" id="{8753D29D-2B5D-47FF-A0AC-CA99F89D6CA8}"/>
              </a:ext>
            </a:extLst>
          </p:cNvPr>
          <p:cNvCxnSpPr>
            <a:cxnSpLocks/>
            <a:stCxn id="118" idx="2"/>
            <a:endCxn id="116" idx="0"/>
          </p:cNvCxnSpPr>
          <p:nvPr/>
        </p:nvCxnSpPr>
        <p:spPr>
          <a:xfrm>
            <a:off x="3610182" y="4054383"/>
            <a:ext cx="1" cy="115301"/>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CFE03C31-B58E-46FD-B534-732093F3C658}"/>
              </a:ext>
            </a:extLst>
          </p:cNvPr>
          <p:cNvCxnSpPr>
            <a:cxnSpLocks/>
          </p:cNvCxnSpPr>
          <p:nvPr/>
        </p:nvCxnSpPr>
        <p:spPr>
          <a:xfrm>
            <a:off x="4802569" y="4664081"/>
            <a:ext cx="0" cy="429879"/>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CE991911-7F9C-4BA6-BFE9-CED07D4A0B3B}"/>
              </a:ext>
            </a:extLst>
          </p:cNvPr>
          <p:cNvCxnSpPr>
            <a:cxnSpLocks/>
          </p:cNvCxnSpPr>
          <p:nvPr/>
        </p:nvCxnSpPr>
        <p:spPr>
          <a:xfrm>
            <a:off x="2463194" y="4664081"/>
            <a:ext cx="0" cy="43673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10" name="正方形/長方形 109">
            <a:extLst>
              <a:ext uri="{FF2B5EF4-FFF2-40B4-BE49-F238E27FC236}">
                <a16:creationId xmlns:a16="http://schemas.microsoft.com/office/drawing/2014/main" id="{BE52E8F4-711B-49D1-8055-FB737002DD16}"/>
              </a:ext>
            </a:extLst>
          </p:cNvPr>
          <p:cNvSpPr/>
          <p:nvPr/>
        </p:nvSpPr>
        <p:spPr>
          <a:xfrm>
            <a:off x="1280211" y="2784047"/>
            <a:ext cx="709885" cy="6172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1000" b="1" dirty="0">
                <a:latin typeface="Meiryo UI" panose="020B0604030504040204" pitchFamily="50" charset="-128"/>
                <a:ea typeface="Meiryo UI" panose="020B0604030504040204" pitchFamily="50" charset="-128"/>
              </a:rPr>
              <a:t>ルート</a:t>
            </a:r>
          </a:p>
          <a:p>
            <a:pPr algn="ctr"/>
            <a:r>
              <a:rPr lang="ja-JP" altLang="en-US" sz="1000" b="1" dirty="0">
                <a:latin typeface="Meiryo UI" panose="020B0604030504040204" pitchFamily="50" charset="-128"/>
                <a:ea typeface="Meiryo UI" panose="020B0604030504040204" pitchFamily="50" charset="-128"/>
              </a:rPr>
              <a:t>最適化</a:t>
            </a:r>
          </a:p>
        </p:txBody>
      </p:sp>
      <p:sp>
        <p:nvSpPr>
          <p:cNvPr id="111" name="正方形/長方形 110">
            <a:extLst>
              <a:ext uri="{FF2B5EF4-FFF2-40B4-BE49-F238E27FC236}">
                <a16:creationId xmlns:a16="http://schemas.microsoft.com/office/drawing/2014/main" id="{74A702A9-E2BD-4E8E-8838-B3CDEBEE50B3}"/>
              </a:ext>
            </a:extLst>
          </p:cNvPr>
          <p:cNvSpPr/>
          <p:nvPr/>
        </p:nvSpPr>
        <p:spPr>
          <a:xfrm>
            <a:off x="5225946" y="2784047"/>
            <a:ext cx="709885" cy="6172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1000" b="1" dirty="0">
                <a:latin typeface="Meiryo UI" panose="020B0604030504040204" pitchFamily="50" charset="-128"/>
                <a:ea typeface="Meiryo UI" panose="020B0604030504040204" pitchFamily="50" charset="-128"/>
              </a:rPr>
              <a:t>行政</a:t>
            </a:r>
            <a:endParaRPr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手続</a:t>
            </a:r>
          </a:p>
        </p:txBody>
      </p:sp>
      <p:sp>
        <p:nvSpPr>
          <p:cNvPr id="112" name="正方形/長方形 111">
            <a:extLst>
              <a:ext uri="{FF2B5EF4-FFF2-40B4-BE49-F238E27FC236}">
                <a16:creationId xmlns:a16="http://schemas.microsoft.com/office/drawing/2014/main" id="{063D7B0C-AC2F-4909-88DD-27EE379A5B56}"/>
              </a:ext>
            </a:extLst>
          </p:cNvPr>
          <p:cNvSpPr/>
          <p:nvPr/>
        </p:nvSpPr>
        <p:spPr>
          <a:xfrm>
            <a:off x="4436799" y="2784047"/>
            <a:ext cx="709885" cy="6172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1000" b="1" dirty="0">
                <a:latin typeface="Meiryo UI" panose="020B0604030504040204" pitchFamily="50" charset="-128"/>
                <a:ea typeface="Meiryo UI" panose="020B0604030504040204" pitchFamily="50" charset="-128"/>
              </a:rPr>
              <a:t>子育て</a:t>
            </a:r>
            <a:endParaRPr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支援</a:t>
            </a:r>
          </a:p>
        </p:txBody>
      </p:sp>
      <p:sp>
        <p:nvSpPr>
          <p:cNvPr id="113" name="正方形/長方形 112">
            <a:extLst>
              <a:ext uri="{FF2B5EF4-FFF2-40B4-BE49-F238E27FC236}">
                <a16:creationId xmlns:a16="http://schemas.microsoft.com/office/drawing/2014/main" id="{67AA908A-05FB-411D-9516-646A851B7C19}"/>
              </a:ext>
            </a:extLst>
          </p:cNvPr>
          <p:cNvSpPr/>
          <p:nvPr/>
        </p:nvSpPr>
        <p:spPr>
          <a:xfrm>
            <a:off x="3647652" y="2784047"/>
            <a:ext cx="709885" cy="6172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1000" b="1" dirty="0">
                <a:latin typeface="Meiryo UI" panose="020B0604030504040204" pitchFamily="50" charset="-128"/>
                <a:ea typeface="Meiryo UI" panose="020B0604030504040204" pitchFamily="50" charset="-128"/>
              </a:rPr>
              <a:t>大阪</a:t>
            </a:r>
            <a:endParaRPr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観光</a:t>
            </a:r>
          </a:p>
        </p:txBody>
      </p:sp>
      <p:sp>
        <p:nvSpPr>
          <p:cNvPr id="114" name="正方形/長方形 113">
            <a:extLst>
              <a:ext uri="{FF2B5EF4-FFF2-40B4-BE49-F238E27FC236}">
                <a16:creationId xmlns:a16="http://schemas.microsoft.com/office/drawing/2014/main" id="{A48C58D5-088A-4122-A28F-10374B971E36}"/>
              </a:ext>
            </a:extLst>
          </p:cNvPr>
          <p:cNvSpPr/>
          <p:nvPr/>
        </p:nvSpPr>
        <p:spPr>
          <a:xfrm>
            <a:off x="2858505" y="2784047"/>
            <a:ext cx="709885" cy="6172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1000" b="1" dirty="0">
                <a:latin typeface="Meiryo UI" panose="020B0604030504040204" pitchFamily="50" charset="-128"/>
                <a:ea typeface="Meiryo UI" panose="020B0604030504040204" pitchFamily="50" charset="-128"/>
              </a:rPr>
              <a:t>健康</a:t>
            </a:r>
            <a:endParaRPr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づくり</a:t>
            </a:r>
          </a:p>
        </p:txBody>
      </p:sp>
      <p:sp>
        <p:nvSpPr>
          <p:cNvPr id="115" name="正方形/長方形 114">
            <a:extLst>
              <a:ext uri="{FF2B5EF4-FFF2-40B4-BE49-F238E27FC236}">
                <a16:creationId xmlns:a16="http://schemas.microsoft.com/office/drawing/2014/main" id="{46D4ABCD-A610-4B03-82CA-A31377E5E272}"/>
              </a:ext>
            </a:extLst>
          </p:cNvPr>
          <p:cNvSpPr/>
          <p:nvPr/>
        </p:nvSpPr>
        <p:spPr>
          <a:xfrm>
            <a:off x="2069358" y="2784047"/>
            <a:ext cx="709885" cy="6172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1000" b="1" dirty="0">
                <a:latin typeface="Meiryo UI" panose="020B0604030504040204" pitchFamily="50" charset="-128"/>
                <a:ea typeface="Meiryo UI" panose="020B0604030504040204" pitchFamily="50" charset="-128"/>
              </a:rPr>
              <a:t>高齢者</a:t>
            </a:r>
            <a:endParaRPr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支援</a:t>
            </a:r>
          </a:p>
        </p:txBody>
      </p:sp>
      <p:sp>
        <p:nvSpPr>
          <p:cNvPr id="116" name="正方形/長方形 115">
            <a:extLst>
              <a:ext uri="{FF2B5EF4-FFF2-40B4-BE49-F238E27FC236}">
                <a16:creationId xmlns:a16="http://schemas.microsoft.com/office/drawing/2014/main" id="{E22F954C-FE1C-4866-8767-9BD684A63434}"/>
              </a:ext>
            </a:extLst>
          </p:cNvPr>
          <p:cNvSpPr/>
          <p:nvPr/>
        </p:nvSpPr>
        <p:spPr>
          <a:xfrm>
            <a:off x="1284535" y="4169684"/>
            <a:ext cx="4651296" cy="5400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1400" b="1" dirty="0">
                <a:latin typeface="Meiryo UI" panose="020B0604030504040204" pitchFamily="50" charset="-128"/>
                <a:ea typeface="Meiryo UI" panose="020B0604030504040204" pitchFamily="50" charset="-128"/>
              </a:rPr>
              <a:t>②データ連携基盤</a:t>
            </a:r>
            <a:endParaRPr lang="en-US" altLang="ja-JP" sz="1400" b="1" dirty="0">
              <a:latin typeface="Meiryo UI" panose="020B0604030504040204" pitchFamily="50" charset="-128"/>
              <a:ea typeface="Meiryo UI" panose="020B0604030504040204" pitchFamily="50" charset="-128"/>
            </a:endParaRPr>
          </a:p>
          <a:p>
            <a:pPr algn="ctr"/>
            <a:endParaRPr lang="en-US" altLang="ja-JP" sz="2400" dirty="0">
              <a:latin typeface="Meiryo UI" panose="020B0604030504040204" pitchFamily="50" charset="-128"/>
              <a:ea typeface="Meiryo UI" panose="020B0604030504040204" pitchFamily="50" charset="-128"/>
            </a:endParaRPr>
          </a:p>
        </p:txBody>
      </p:sp>
      <p:sp>
        <p:nvSpPr>
          <p:cNvPr id="117" name="四角形: 角を丸くする 107">
            <a:extLst>
              <a:ext uri="{FF2B5EF4-FFF2-40B4-BE49-F238E27FC236}">
                <a16:creationId xmlns:a16="http://schemas.microsoft.com/office/drawing/2014/main" id="{F29A7B80-A3A2-423D-8D63-C64F66D6CDE1}"/>
              </a:ext>
            </a:extLst>
          </p:cNvPr>
          <p:cNvSpPr/>
          <p:nvPr/>
        </p:nvSpPr>
        <p:spPr>
          <a:xfrm>
            <a:off x="2289527" y="4448081"/>
            <a:ext cx="3181367"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多様なデータを連携・流通させ、サービスを高度化</a:t>
            </a:r>
          </a:p>
        </p:txBody>
      </p:sp>
      <p:sp>
        <p:nvSpPr>
          <p:cNvPr id="118" name="正方形/長方形 117">
            <a:extLst>
              <a:ext uri="{FF2B5EF4-FFF2-40B4-BE49-F238E27FC236}">
                <a16:creationId xmlns:a16="http://schemas.microsoft.com/office/drawing/2014/main" id="{08C9191D-C38E-460E-8A5C-CA4C290273EC}"/>
              </a:ext>
            </a:extLst>
          </p:cNvPr>
          <p:cNvSpPr/>
          <p:nvPr/>
        </p:nvSpPr>
        <p:spPr>
          <a:xfrm>
            <a:off x="1284533" y="3514383"/>
            <a:ext cx="4651298" cy="5400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1400" b="1" dirty="0">
                <a:latin typeface="Meiryo UI" panose="020B0604030504040204" pitchFamily="50" charset="-128"/>
                <a:ea typeface="Meiryo UI" panose="020B0604030504040204" pitchFamily="50" charset="-128"/>
              </a:rPr>
              <a:t>①コミュニケーション基盤</a:t>
            </a:r>
            <a:endParaRPr lang="en-US" altLang="ja-JP" sz="1400" b="1" dirty="0">
              <a:latin typeface="Meiryo UI" panose="020B0604030504040204" pitchFamily="50" charset="-128"/>
              <a:ea typeface="Meiryo UI" panose="020B0604030504040204" pitchFamily="50" charset="-128"/>
            </a:endParaRPr>
          </a:p>
          <a:p>
            <a:pPr algn="ctr"/>
            <a:endParaRPr lang="en-US" altLang="ja-JP" sz="2000" dirty="0">
              <a:latin typeface="Meiryo UI" panose="020B0604030504040204" pitchFamily="50" charset="-128"/>
              <a:ea typeface="Meiryo UI" panose="020B0604030504040204" pitchFamily="50" charset="-128"/>
            </a:endParaRPr>
          </a:p>
        </p:txBody>
      </p:sp>
      <p:sp>
        <p:nvSpPr>
          <p:cNvPr id="119" name="四角形: 角を丸くする 107">
            <a:extLst>
              <a:ext uri="{FF2B5EF4-FFF2-40B4-BE49-F238E27FC236}">
                <a16:creationId xmlns:a16="http://schemas.microsoft.com/office/drawing/2014/main" id="{DC48F266-8931-4DEA-A7A6-B5647EE834C4}"/>
              </a:ext>
            </a:extLst>
          </p:cNvPr>
          <p:cNvSpPr/>
          <p:nvPr/>
        </p:nvSpPr>
        <p:spPr>
          <a:xfrm>
            <a:off x="2285905" y="3787120"/>
            <a:ext cx="3166618"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１つの</a:t>
            </a:r>
            <a:r>
              <a:rPr lang="en-US" altLang="ja-JP" sz="1000" dirty="0">
                <a:solidFill>
                  <a:schemeClr val="tx1"/>
                </a:solidFill>
                <a:latin typeface="Meiryo UI" panose="020B0604030504040204" pitchFamily="50" charset="-128"/>
                <a:ea typeface="Meiryo UI" panose="020B0604030504040204" pitchFamily="50" charset="-128"/>
              </a:rPr>
              <a:t>ID</a:t>
            </a:r>
            <a:r>
              <a:rPr lang="ja-JP" altLang="en-US" sz="1000" dirty="0">
                <a:solidFill>
                  <a:schemeClr val="tx1"/>
                </a:solidFill>
                <a:latin typeface="Meiryo UI" panose="020B0604030504040204" pitchFamily="50" charset="-128"/>
                <a:ea typeface="Meiryo UI" panose="020B0604030504040204" pitchFamily="50" charset="-128"/>
              </a:rPr>
              <a:t>でパーソナライズサービスを提供</a:t>
            </a:r>
          </a:p>
        </p:txBody>
      </p:sp>
      <p:sp>
        <p:nvSpPr>
          <p:cNvPr id="120" name="正方形/長方形 119">
            <a:extLst>
              <a:ext uri="{FF2B5EF4-FFF2-40B4-BE49-F238E27FC236}">
                <a16:creationId xmlns:a16="http://schemas.microsoft.com/office/drawing/2014/main" id="{909386EB-3BE1-4264-B29F-3CC3387EA143}"/>
              </a:ext>
            </a:extLst>
          </p:cNvPr>
          <p:cNvSpPr/>
          <p:nvPr/>
        </p:nvSpPr>
        <p:spPr>
          <a:xfrm>
            <a:off x="1342918" y="4891016"/>
            <a:ext cx="2160000" cy="368757"/>
          </a:xfrm>
          <a:prstGeom prst="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100" b="1" dirty="0">
                <a:latin typeface="Meiryo UI" panose="020B0604030504040204" pitchFamily="50" charset="-128"/>
                <a:ea typeface="Meiryo UI" panose="020B0604030504040204" pitchFamily="50" charset="-128"/>
              </a:rPr>
              <a:t>行政データ</a:t>
            </a:r>
            <a:endParaRPr lang="en-US" altLang="ja-JP" sz="2400" dirty="0">
              <a:latin typeface="Meiryo UI" panose="020B0604030504040204" pitchFamily="50" charset="-128"/>
              <a:ea typeface="Meiryo UI" panose="020B0604030504040204" pitchFamily="50" charset="-128"/>
            </a:endParaRPr>
          </a:p>
        </p:txBody>
      </p:sp>
      <p:sp>
        <p:nvSpPr>
          <p:cNvPr id="121" name="四角形: 角を丸くする 105">
            <a:extLst>
              <a:ext uri="{FF2B5EF4-FFF2-40B4-BE49-F238E27FC236}">
                <a16:creationId xmlns:a16="http://schemas.microsoft.com/office/drawing/2014/main" id="{BBD79E4A-AC22-4A16-B0C0-E04E1CFF53F5}"/>
              </a:ext>
            </a:extLst>
          </p:cNvPr>
          <p:cNvSpPr/>
          <p:nvPr/>
        </p:nvSpPr>
        <p:spPr>
          <a:xfrm>
            <a:off x="276338" y="2782517"/>
            <a:ext cx="814973" cy="617291"/>
          </a:xfrm>
          <a:prstGeom prst="roundRect">
            <a:avLst>
              <a:gd name="adj" fmla="val 134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サービス</a:t>
            </a:r>
          </a:p>
        </p:txBody>
      </p:sp>
      <p:sp>
        <p:nvSpPr>
          <p:cNvPr id="122" name="四角形: 角を丸くする 106">
            <a:extLst>
              <a:ext uri="{FF2B5EF4-FFF2-40B4-BE49-F238E27FC236}">
                <a16:creationId xmlns:a16="http://schemas.microsoft.com/office/drawing/2014/main" id="{609ADCCB-4FAC-4BDA-8558-CF5D4C8F494C}"/>
              </a:ext>
            </a:extLst>
          </p:cNvPr>
          <p:cNvSpPr/>
          <p:nvPr/>
        </p:nvSpPr>
        <p:spPr>
          <a:xfrm>
            <a:off x="274155" y="3459284"/>
            <a:ext cx="823747" cy="1347789"/>
          </a:xfrm>
          <a:prstGeom prst="roundRect">
            <a:avLst>
              <a:gd name="adj" fmla="val 997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大阪広域</a:t>
            </a:r>
            <a:endParaRPr lang="en-US" altLang="ja-JP" sz="1100" b="1" dirty="0">
              <a:solidFill>
                <a:schemeClr val="bg1"/>
              </a:solidFill>
              <a:latin typeface="Meiryo UI" panose="020B0604030504040204" pitchFamily="50" charset="-128"/>
              <a:ea typeface="Meiryo UI" panose="020B0604030504040204" pitchFamily="50" charset="-128"/>
            </a:endParaRPr>
          </a:p>
          <a:p>
            <a:pPr algn="ctr"/>
            <a:r>
              <a:rPr lang="ja-JP" altLang="en-US" sz="1100" b="1" dirty="0">
                <a:solidFill>
                  <a:schemeClr val="bg1"/>
                </a:solidFill>
                <a:latin typeface="Meiryo UI" panose="020B0604030504040204" pitchFamily="50" charset="-128"/>
                <a:ea typeface="Meiryo UI" panose="020B0604030504040204" pitchFamily="50" charset="-128"/>
              </a:rPr>
              <a:t>データ</a:t>
            </a:r>
            <a:endParaRPr lang="en-US" altLang="ja-JP" sz="1100" b="1" dirty="0">
              <a:solidFill>
                <a:schemeClr val="bg1"/>
              </a:solidFill>
              <a:latin typeface="Meiryo UI" panose="020B0604030504040204" pitchFamily="50" charset="-128"/>
              <a:ea typeface="Meiryo UI" panose="020B0604030504040204" pitchFamily="50" charset="-128"/>
            </a:endParaRPr>
          </a:p>
          <a:p>
            <a:pPr algn="ctr"/>
            <a:r>
              <a:rPr lang="ja-JP" altLang="en-US" sz="1100" b="1" dirty="0">
                <a:solidFill>
                  <a:schemeClr val="bg1"/>
                </a:solidFill>
                <a:latin typeface="Meiryo UI" panose="020B0604030504040204" pitchFamily="50" charset="-128"/>
                <a:ea typeface="Meiryo UI" panose="020B0604030504040204" pitchFamily="50" charset="-128"/>
              </a:rPr>
              <a:t>連携基盤</a:t>
            </a:r>
            <a:endParaRPr lang="en-US" altLang="ja-JP" sz="1100" b="1" dirty="0">
              <a:solidFill>
                <a:schemeClr val="bg1"/>
              </a:solidFill>
              <a:latin typeface="Meiryo UI" panose="020B0604030504040204" pitchFamily="50" charset="-128"/>
              <a:ea typeface="Meiryo UI" panose="020B0604030504040204" pitchFamily="50" charset="-128"/>
            </a:endParaRPr>
          </a:p>
          <a:p>
            <a:pPr algn="ctr"/>
            <a:r>
              <a:rPr lang="en-US" altLang="ja-JP" sz="1100" b="1" dirty="0">
                <a:solidFill>
                  <a:schemeClr val="bg1"/>
                </a:solidFill>
                <a:latin typeface="Meiryo UI" panose="020B0604030504040204" pitchFamily="50" charset="-128"/>
                <a:ea typeface="Meiryo UI" panose="020B0604030504040204" pitchFamily="50" charset="-128"/>
              </a:rPr>
              <a:t>【ORDEN】</a:t>
            </a:r>
          </a:p>
        </p:txBody>
      </p:sp>
      <p:sp>
        <p:nvSpPr>
          <p:cNvPr id="123" name="四角形: 角を丸くする 107">
            <a:extLst>
              <a:ext uri="{FF2B5EF4-FFF2-40B4-BE49-F238E27FC236}">
                <a16:creationId xmlns:a16="http://schemas.microsoft.com/office/drawing/2014/main" id="{08F432AF-3ABE-40B4-A455-89BFDAC162BF}"/>
              </a:ext>
            </a:extLst>
          </p:cNvPr>
          <p:cNvSpPr/>
          <p:nvPr/>
        </p:nvSpPr>
        <p:spPr>
          <a:xfrm>
            <a:off x="274651" y="4876341"/>
            <a:ext cx="823251" cy="3704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データ</a:t>
            </a:r>
          </a:p>
        </p:txBody>
      </p:sp>
      <p:sp>
        <p:nvSpPr>
          <p:cNvPr id="124" name="正方形/長方形 123">
            <a:extLst>
              <a:ext uri="{FF2B5EF4-FFF2-40B4-BE49-F238E27FC236}">
                <a16:creationId xmlns:a16="http://schemas.microsoft.com/office/drawing/2014/main" id="{A014FF26-EEDB-4B8D-BAD0-66676D05DE7C}"/>
              </a:ext>
            </a:extLst>
          </p:cNvPr>
          <p:cNvSpPr/>
          <p:nvPr/>
        </p:nvSpPr>
        <p:spPr>
          <a:xfrm>
            <a:off x="3777464" y="4887407"/>
            <a:ext cx="2160000" cy="368757"/>
          </a:xfrm>
          <a:prstGeom prst="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100" b="1" dirty="0">
                <a:latin typeface="Meiryo UI" panose="020B0604030504040204" pitchFamily="50" charset="-128"/>
                <a:ea typeface="Meiryo UI" panose="020B0604030504040204" pitchFamily="50" charset="-128"/>
              </a:rPr>
              <a:t>民間データ</a:t>
            </a:r>
            <a:endParaRPr lang="en-US" altLang="ja-JP" sz="2400" dirty="0">
              <a:latin typeface="Meiryo UI" panose="020B0604030504040204" pitchFamily="50" charset="-128"/>
              <a:ea typeface="Meiryo UI" panose="020B0604030504040204" pitchFamily="50" charset="-128"/>
            </a:endParaRPr>
          </a:p>
        </p:txBody>
      </p:sp>
      <p:pic>
        <p:nvPicPr>
          <p:cNvPr id="125" name="図 124">
            <a:extLst>
              <a:ext uri="{FF2B5EF4-FFF2-40B4-BE49-F238E27FC236}">
                <a16:creationId xmlns:a16="http://schemas.microsoft.com/office/drawing/2014/main" id="{0BC20ED7-2A2C-45F5-9D1D-4F276B39C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2009" y="3145090"/>
            <a:ext cx="201120" cy="201120"/>
          </a:xfrm>
          <a:prstGeom prst="rect">
            <a:avLst/>
          </a:prstGeom>
        </p:spPr>
      </p:pic>
      <p:pic>
        <p:nvPicPr>
          <p:cNvPr id="126" name="図 125" descr="アイコン&#10;&#10;自動的に生成された説明">
            <a:extLst>
              <a:ext uri="{FF2B5EF4-FFF2-40B4-BE49-F238E27FC236}">
                <a16:creationId xmlns:a16="http://schemas.microsoft.com/office/drawing/2014/main" id="{E4459998-35EB-4F6F-AC04-E7722E47CC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3309" y="3166200"/>
            <a:ext cx="213409" cy="213409"/>
          </a:xfrm>
          <a:prstGeom prst="rect">
            <a:avLst/>
          </a:prstGeom>
        </p:spPr>
      </p:pic>
      <p:pic>
        <p:nvPicPr>
          <p:cNvPr id="127" name="図 126" descr="ロゴ, アイコン&#10;&#10;自動的に生成された説明">
            <a:extLst>
              <a:ext uri="{FF2B5EF4-FFF2-40B4-BE49-F238E27FC236}">
                <a16:creationId xmlns:a16="http://schemas.microsoft.com/office/drawing/2014/main" id="{91131A7E-956C-4043-8342-2C16377F3A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5505" y="3172446"/>
            <a:ext cx="197065" cy="197065"/>
          </a:xfrm>
          <a:prstGeom prst="rect">
            <a:avLst/>
          </a:prstGeom>
        </p:spPr>
      </p:pic>
      <p:pic>
        <p:nvPicPr>
          <p:cNvPr id="128" name="図 127" descr="ロゴ, アイコン&#10;&#10;自動的に生成された説明">
            <a:extLst>
              <a:ext uri="{FF2B5EF4-FFF2-40B4-BE49-F238E27FC236}">
                <a16:creationId xmlns:a16="http://schemas.microsoft.com/office/drawing/2014/main" id="{D5116EDD-2D07-4AB0-A569-56F3F20FE7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4203" y="3171676"/>
            <a:ext cx="194019" cy="194019"/>
          </a:xfrm>
          <a:prstGeom prst="rect">
            <a:avLst/>
          </a:prstGeom>
        </p:spPr>
      </p:pic>
      <p:pic>
        <p:nvPicPr>
          <p:cNvPr id="129" name="図 128" descr="アイコン&#10;&#10;自動的に生成された説明">
            <a:extLst>
              <a:ext uri="{FF2B5EF4-FFF2-40B4-BE49-F238E27FC236}">
                <a16:creationId xmlns:a16="http://schemas.microsoft.com/office/drawing/2014/main" id="{B86D1849-E3CF-40E9-8870-76AFA085B6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6000" y="3168726"/>
            <a:ext cx="181560" cy="181560"/>
          </a:xfrm>
          <a:prstGeom prst="rect">
            <a:avLst/>
          </a:prstGeom>
        </p:spPr>
      </p:pic>
      <p:pic>
        <p:nvPicPr>
          <p:cNvPr id="130" name="図 129" descr="C:\Users\kanot\AppData\Local\Microsoft\Windows\INetCache\Content.MSO\C288119B.tmp"/>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35263" y1="28947" x2="35263" y2="28947"/>
                        <a14:foregroundMark x1="54211" y1="34211" x2="54211" y2="34211"/>
                        <a14:foregroundMark x1="53684" y1="53684" x2="53684" y2="53684"/>
                        <a14:foregroundMark x1="38421" y1="61579" x2="38421" y2="61579"/>
                        <a14:foregroundMark x1="53684" y1="63158" x2="53684" y2="63158"/>
                        <a14:foregroundMark x1="71579" y1="63684" x2="71579" y2="63684"/>
                        <a14:foregroundMark x1="67368" y1="53158" x2="67368" y2="52105"/>
                        <a14:foregroundMark x1="67368" y1="43158" x2="67368" y2="43158"/>
                        <a14:foregroundMark x1="73158" y1="31579" x2="73158" y2="31579"/>
                        <a14:foregroundMark x1="74737" y1="23684" x2="74737" y2="23684"/>
                        <a14:foregroundMark x1="80000" y1="42632" x2="80000" y2="42632"/>
                      </a14:backgroundRemoval>
                    </a14:imgEffect>
                  </a14:imgLayer>
                </a14:imgProps>
              </a:ext>
              <a:ext uri="{28A0092B-C50C-407E-A947-70E740481C1C}">
                <a14:useLocalDpi xmlns:a14="http://schemas.microsoft.com/office/drawing/2010/main" val="0"/>
              </a:ext>
            </a:extLst>
          </a:blip>
          <a:srcRect/>
          <a:stretch>
            <a:fillRect/>
          </a:stretch>
        </p:blipFill>
        <p:spPr bwMode="auto">
          <a:xfrm>
            <a:off x="1491991" y="3135989"/>
            <a:ext cx="273829" cy="273829"/>
          </a:xfrm>
          <a:prstGeom prst="rect">
            <a:avLst/>
          </a:prstGeom>
          <a:noFill/>
          <a:ln>
            <a:noFill/>
          </a:ln>
        </p:spPr>
      </p:pic>
      <p:sp>
        <p:nvSpPr>
          <p:cNvPr id="131" name="正方形/長方形 130"/>
          <p:cNvSpPr>
            <a:spLocks/>
          </p:cNvSpPr>
          <p:nvPr/>
        </p:nvSpPr>
        <p:spPr>
          <a:xfrm>
            <a:off x="128464" y="2448054"/>
            <a:ext cx="2856865" cy="301108"/>
          </a:xfrm>
          <a:prstGeom prst="rect">
            <a:avLst/>
          </a:prstGeom>
        </p:spPr>
        <p:txBody>
          <a:bodyPr wrap="square">
            <a:spAutoFit/>
          </a:bodyPr>
          <a:lstStyle/>
          <a:p>
            <a:pPr algn="just">
              <a:lnSpc>
                <a:spcPts val="1800"/>
              </a:lnSpc>
              <a:spcAft>
                <a:spcPts val="0"/>
              </a:spcAft>
            </a:pPr>
            <a:r>
              <a:rPr lang="en-US" sz="1400" b="1" kern="1200" spc="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ORDEN</a:t>
            </a:r>
            <a:r>
              <a:rPr lang="ja-JP" sz="1400" b="1" kern="1200" spc="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sz="1400" b="1" kern="1200" spc="0" dirty="0">
                <a:effectLst/>
                <a:latin typeface="Meiryo UI" panose="020B0604030504040204" pitchFamily="50" charset="-128"/>
                <a:ea typeface="Meiryo UI" panose="020B0604030504040204" pitchFamily="50" charset="-128"/>
                <a:cs typeface="Times New Roman" panose="02020603050405020304" pitchFamily="18" charset="0"/>
              </a:rPr>
              <a:t>構造（イメージ）</a:t>
            </a:r>
            <a:endParaRPr lang="ja-JP" b="1" kern="100" spc="-6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2" name="テキスト ボックス 2">
            <a:extLst>
              <a:ext uri="{FF2B5EF4-FFF2-40B4-BE49-F238E27FC236}">
                <a16:creationId xmlns:a16="http://schemas.microsoft.com/office/drawing/2014/main" id="{141B0C53-4876-4EE6-8C1E-4D541328DD98}"/>
              </a:ext>
            </a:extLst>
          </p:cNvPr>
          <p:cNvSpPr txBox="1">
            <a:spLocks noChangeArrowheads="1"/>
          </p:cNvSpPr>
          <p:nvPr/>
        </p:nvSpPr>
        <p:spPr bwMode="auto">
          <a:xfrm>
            <a:off x="330268" y="5301208"/>
            <a:ext cx="9015220" cy="422075"/>
          </a:xfrm>
          <a:prstGeom prst="rect">
            <a:avLst/>
          </a:prstGeom>
          <a:noFill/>
          <a:ln w="9525">
            <a:noFill/>
            <a:miter lim="800000"/>
            <a:headEnd/>
            <a:tailEnd/>
          </a:ln>
        </p:spPr>
        <p:txBody>
          <a:bodyPr rot="0" vert="horz" wrap="square" lIns="91440" tIns="45720" rIns="91440" bIns="45720" anchor="t" anchorCtr="0">
            <a:noAutofit/>
          </a:bodyPr>
          <a:lstStyle/>
          <a:p>
            <a:pPr algn="just">
              <a:lnSpc>
                <a:spcPts val="15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令和４年度事業は上記青網掛けの「①コミュニケーション基盤」及びスーパーシティに関連する「②データ連携基盤」の一部機能を整備</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5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デジタル庁によるデータ連携基盤に関する整備内容・時期等を踏まえつつ、デジタル庁とも連携して最適な実装を進めていく。</a:t>
            </a:r>
          </a:p>
        </p:txBody>
      </p:sp>
      <p:sp>
        <p:nvSpPr>
          <p:cNvPr id="54" name="正方形/長方形 53"/>
          <p:cNvSpPr>
            <a:spLocks/>
          </p:cNvSpPr>
          <p:nvPr/>
        </p:nvSpPr>
        <p:spPr>
          <a:xfrm>
            <a:off x="6025335" y="4509120"/>
            <a:ext cx="3684711" cy="651845"/>
          </a:xfrm>
          <a:prstGeom prst="rect">
            <a:avLst/>
          </a:prstGeom>
        </p:spPr>
        <p:txBody>
          <a:bodyPr wrap="square">
            <a:spAutoFit/>
          </a:bodyPr>
          <a:lstStyle/>
          <a:p>
            <a:pPr algn="just">
              <a:lnSpc>
                <a:spcPts val="1500"/>
              </a:lnSpc>
              <a:spcAft>
                <a:spcPts val="0"/>
              </a:spcAft>
            </a:pPr>
            <a:r>
              <a:rPr lang="ja-JP" sz="1200" kern="1200" spc="-60" dirty="0">
                <a:effectLst/>
                <a:latin typeface="Meiryo UI" panose="020B0604030504040204" pitchFamily="50" charset="-128"/>
                <a:ea typeface="Meiryo UI" panose="020B0604030504040204" pitchFamily="50" charset="-128"/>
                <a:cs typeface="Times New Roman" panose="02020603050405020304" pitchFamily="18" charset="0"/>
              </a:rPr>
              <a:t>例）チケット情報や交通情報から、万博来場者へ、混雑を避けつつ、その人の趣向に合わせた府域の観光スポットへの周遊体験にもつながるような最適なルート案内を実施</a:t>
            </a:r>
            <a:endParaRPr lang="ja-JP" sz="1200" kern="100" spc="-6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5" name="正方形/長方形 54"/>
          <p:cNvSpPr>
            <a:spLocks/>
          </p:cNvSpPr>
          <p:nvPr/>
        </p:nvSpPr>
        <p:spPr>
          <a:xfrm>
            <a:off x="6033120" y="2448054"/>
            <a:ext cx="3739735" cy="323165"/>
          </a:xfrm>
          <a:prstGeom prst="rect">
            <a:avLst/>
          </a:prstGeom>
        </p:spPr>
        <p:txBody>
          <a:bodyPr wrap="square">
            <a:spAutoFit/>
          </a:bodyPr>
          <a:lstStyle/>
          <a:p>
            <a:pPr algn="just">
              <a:lnSpc>
                <a:spcPts val="1800"/>
              </a:lnSpc>
              <a:spcAft>
                <a:spcPts val="0"/>
              </a:spcAft>
            </a:pPr>
            <a:r>
              <a:rPr lang="en-US" sz="1400" b="1" kern="1200" spc="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ORDEN</a:t>
            </a:r>
            <a:r>
              <a:rPr lang="ja-JP" sz="1400" b="1" kern="1200" spc="-6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によるサービス例：万博／スーパーシティ</a:t>
            </a:r>
            <a:endParaRPr lang="ja-JP" b="1" kern="100" spc="-6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7" name="図 56"/>
          <p:cNvPicPr>
            <a:picLocks noChangeAspect="1"/>
          </p:cNvPicPr>
          <p:nvPr/>
        </p:nvPicPr>
        <p:blipFill>
          <a:blip r:embed="rId10"/>
          <a:stretch>
            <a:fillRect/>
          </a:stretch>
        </p:blipFill>
        <p:spPr>
          <a:xfrm>
            <a:off x="6046689" y="2832691"/>
            <a:ext cx="3765139" cy="1580478"/>
          </a:xfrm>
          <a:prstGeom prst="rect">
            <a:avLst/>
          </a:prstGeom>
        </p:spPr>
      </p:pic>
    </p:spTree>
    <p:extLst>
      <p:ext uri="{BB962C8B-B14F-4D97-AF65-F5344CB8AC3E}">
        <p14:creationId xmlns:p14="http://schemas.microsoft.com/office/powerpoint/2010/main" val="3720880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AC0E025D-1D71-40C6-8AB1-390A5CCF438A}"/>
              </a:ext>
            </a:extLst>
          </p:cNvPr>
          <p:cNvGrpSpPr/>
          <p:nvPr/>
        </p:nvGrpSpPr>
        <p:grpSpPr>
          <a:xfrm>
            <a:off x="127805" y="836712"/>
            <a:ext cx="9650389" cy="270000"/>
            <a:chOff x="77029" y="485586"/>
            <a:chExt cx="9650389" cy="270000"/>
          </a:xfrm>
        </p:grpSpPr>
        <p:sp>
          <p:nvSpPr>
            <p:cNvPr id="21" name="正方形/長方形 20">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現状・課題</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22"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r>
              <a:rPr lang="ja-JP" altLang="en-US" sz="1600" b="1" dirty="0">
                <a:solidFill>
                  <a:schemeClr val="bg1"/>
                </a:solidFill>
                <a:latin typeface="Meiryo UI" panose="020B0604030504040204" pitchFamily="50" charset="-128"/>
                <a:ea typeface="Meiryo UI" panose="020B0604030504040204" pitchFamily="50" charset="-128"/>
              </a:rPr>
              <a:t>６．デジタル人材の確保・人材の強化　　</a:t>
            </a:r>
            <a:r>
              <a:rPr lang="ja-JP" altLang="en-US" sz="1400" b="1" dirty="0">
                <a:solidFill>
                  <a:schemeClr val="bg1"/>
                </a:solidFill>
                <a:latin typeface="Meiryo UI" panose="020B0604030504040204" pitchFamily="50" charset="-128"/>
                <a:ea typeface="Meiryo UI" panose="020B0604030504040204" pitchFamily="50" charset="-128"/>
              </a:rPr>
              <a:t>デジタル関連事業における現状と人材に関する課題</a:t>
            </a:r>
          </a:p>
        </p:txBody>
      </p:sp>
      <p:sp>
        <p:nvSpPr>
          <p:cNvPr id="24" name="テキスト ボックス 23">
            <a:extLst>
              <a:ext uri="{FF2B5EF4-FFF2-40B4-BE49-F238E27FC236}">
                <a16:creationId xmlns:a16="http://schemas.microsoft.com/office/drawing/2014/main" id="{ABBFDCA3-09BA-4070-A1EA-83968A2741E1}"/>
              </a:ext>
            </a:extLst>
          </p:cNvPr>
          <p:cNvSpPr txBox="1"/>
          <p:nvPr/>
        </p:nvSpPr>
        <p:spPr>
          <a:xfrm>
            <a:off x="127805" y="486067"/>
            <a:ext cx="9648594" cy="307777"/>
          </a:xfrm>
          <a:prstGeom prst="rect">
            <a:avLst/>
          </a:prstGeom>
          <a:noFill/>
          <a:ln w="6350">
            <a:solidFill>
              <a:schemeClr val="tx1"/>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府庁</a:t>
            </a:r>
            <a:r>
              <a:rPr lang="en-US" altLang="ja-JP" sz="1400" b="1" dirty="0">
                <a:latin typeface="Meiryo UI" panose="020B0604030504040204" pitchFamily="50" charset="-128"/>
                <a:ea typeface="Meiryo UI" panose="020B0604030504040204" pitchFamily="50" charset="-128"/>
              </a:rPr>
              <a:t>DX</a:t>
            </a:r>
            <a:r>
              <a:rPr lang="ja-JP" altLang="en-US" sz="1400" b="1" dirty="0">
                <a:latin typeface="Meiryo UI" panose="020B0604030504040204" pitchFamily="50" charset="-128"/>
                <a:ea typeface="Meiryo UI" panose="020B0604030504040204" pitchFamily="50" charset="-128"/>
              </a:rPr>
              <a:t>、市町村</a:t>
            </a:r>
            <a:r>
              <a:rPr lang="en-US" altLang="ja-JP" sz="1400" b="1" dirty="0">
                <a:latin typeface="Meiryo UI" panose="020B0604030504040204" pitchFamily="50" charset="-128"/>
                <a:ea typeface="Meiryo UI" panose="020B0604030504040204" pitchFamily="50" charset="-128"/>
              </a:rPr>
              <a:t>DX</a:t>
            </a:r>
            <a:r>
              <a:rPr lang="ja-JP" altLang="en-US" sz="1400" b="1" dirty="0">
                <a:latin typeface="Meiryo UI" panose="020B0604030504040204" pitchFamily="50" charset="-128"/>
                <a:ea typeface="Meiryo UI" panose="020B0604030504040204" pitchFamily="50" charset="-128"/>
              </a:rPr>
              <a:t>支援、スマートシティ事業の課題を解決し、強力に推進していく能力のある人材の確保・強化をめざします。</a:t>
            </a:r>
            <a:endParaRPr lang="en-US" altLang="ja-JP" sz="1400" b="1" dirty="0">
              <a:latin typeface="Meiryo UI" panose="020B0604030504040204" pitchFamily="50" charset="-128"/>
              <a:ea typeface="Meiryo UI" panose="020B0604030504040204"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2178985092"/>
              </p:ext>
            </p:extLst>
          </p:nvPr>
        </p:nvGraphicFramePr>
        <p:xfrm>
          <a:off x="291020" y="1476041"/>
          <a:ext cx="9323960" cy="3524859"/>
        </p:xfrm>
        <a:graphic>
          <a:graphicData uri="http://schemas.openxmlformats.org/drawingml/2006/table">
            <a:tbl>
              <a:tblPr firstRow="1" bandRow="1">
                <a:tableStyleId>{5940675A-B579-460E-94D1-54222C63F5DA}</a:tableStyleId>
              </a:tblPr>
              <a:tblGrid>
                <a:gridCol w="720739">
                  <a:extLst>
                    <a:ext uri="{9D8B030D-6E8A-4147-A177-3AD203B41FA5}">
                      <a16:colId xmlns:a16="http://schemas.microsoft.com/office/drawing/2014/main" val="3708759340"/>
                    </a:ext>
                  </a:extLst>
                </a:gridCol>
                <a:gridCol w="2808312">
                  <a:extLst>
                    <a:ext uri="{9D8B030D-6E8A-4147-A177-3AD203B41FA5}">
                      <a16:colId xmlns:a16="http://schemas.microsoft.com/office/drawing/2014/main" val="997958107"/>
                    </a:ext>
                  </a:extLst>
                </a:gridCol>
                <a:gridCol w="3036506">
                  <a:extLst>
                    <a:ext uri="{9D8B030D-6E8A-4147-A177-3AD203B41FA5}">
                      <a16:colId xmlns:a16="http://schemas.microsoft.com/office/drawing/2014/main" val="1572901261"/>
                    </a:ext>
                  </a:extLst>
                </a:gridCol>
                <a:gridCol w="2758403">
                  <a:extLst>
                    <a:ext uri="{9D8B030D-6E8A-4147-A177-3AD203B41FA5}">
                      <a16:colId xmlns:a16="http://schemas.microsoft.com/office/drawing/2014/main" val="212999440"/>
                    </a:ext>
                  </a:extLst>
                </a:gridCol>
              </a:tblGrid>
              <a:tr h="261847">
                <a:tc>
                  <a:txBody>
                    <a:bodyPr/>
                    <a:lstStyle/>
                    <a:p>
                      <a:endParaRPr kumimoji="1" lang="ja-JP" altLang="en-US" sz="14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府庁</a:t>
                      </a:r>
                      <a:r>
                        <a:rPr kumimoji="1" lang="en-US" altLang="ja-JP" sz="1400" b="1" dirty="0">
                          <a:latin typeface="Meiryo UI" panose="020B0604030504040204" pitchFamily="50" charset="-128"/>
                          <a:ea typeface="Meiryo UI" panose="020B0604030504040204" pitchFamily="50" charset="-128"/>
                        </a:rPr>
                        <a:t>DX</a:t>
                      </a:r>
                      <a:endParaRPr kumimoji="1" lang="ja-JP" altLang="en-US" sz="14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市町村</a:t>
                      </a:r>
                      <a:r>
                        <a:rPr kumimoji="1" lang="en-US" altLang="ja-JP" sz="1400" b="1" dirty="0">
                          <a:latin typeface="Meiryo UI" panose="020B0604030504040204" pitchFamily="50" charset="-128"/>
                          <a:ea typeface="Meiryo UI" panose="020B0604030504040204" pitchFamily="50" charset="-128"/>
                        </a:rPr>
                        <a:t>DX</a:t>
                      </a:r>
                      <a:r>
                        <a:rPr kumimoji="1" lang="ja-JP" altLang="en-US" sz="1400" b="1" dirty="0">
                          <a:latin typeface="Meiryo UI" panose="020B0604030504040204" pitchFamily="50" charset="-128"/>
                          <a:ea typeface="Meiryo UI" panose="020B0604030504040204" pitchFamily="50" charset="-128"/>
                        </a:rPr>
                        <a:t>支援</a:t>
                      </a:r>
                    </a:p>
                  </a:txBody>
                  <a:tcP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スマートシティ事業</a:t>
                      </a:r>
                    </a:p>
                  </a:txBody>
                  <a:tcPr>
                    <a:solidFill>
                      <a:schemeClr val="accent1">
                        <a:lumMod val="20000"/>
                        <a:lumOff val="80000"/>
                      </a:schemeClr>
                    </a:solidFill>
                  </a:tcPr>
                </a:tc>
                <a:extLst>
                  <a:ext uri="{0D108BD9-81ED-4DB2-BD59-A6C34878D82A}">
                    <a16:rowId xmlns:a16="http://schemas.microsoft.com/office/drawing/2014/main" val="2592495240"/>
                  </a:ext>
                </a:extLst>
              </a:tr>
              <a:tr h="1178312">
                <a:tc>
                  <a:txBody>
                    <a:bodyPr/>
                    <a:lstStyle/>
                    <a:p>
                      <a:pPr algn="ctr"/>
                      <a:r>
                        <a:rPr kumimoji="1" lang="ja-JP" altLang="en-US" sz="1400" b="1" dirty="0">
                          <a:latin typeface="Meiryo UI" panose="020B0604030504040204" pitchFamily="50" charset="-128"/>
                          <a:ea typeface="Meiryo UI" panose="020B0604030504040204" pitchFamily="50" charset="-128"/>
                        </a:rPr>
                        <a:t>現状</a:t>
                      </a:r>
                    </a:p>
                  </a:txBody>
                  <a:tcPr/>
                </a:tc>
                <a:tc>
                  <a:txBody>
                    <a:bodyPr/>
                    <a:lstStyle/>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・庁内に</a:t>
                      </a:r>
                      <a:r>
                        <a:rPr kumimoji="1" lang="en-US" altLang="ja-JP" sz="1400" dirty="0">
                          <a:latin typeface="Meiryo UI" panose="020B0604030504040204" pitchFamily="50" charset="-128"/>
                          <a:ea typeface="Meiryo UI" panose="020B0604030504040204" pitchFamily="50" charset="-128"/>
                        </a:rPr>
                        <a:t>240</a:t>
                      </a:r>
                      <a:r>
                        <a:rPr kumimoji="1" lang="ja-JP" altLang="en-US" sz="1400" dirty="0">
                          <a:latin typeface="Meiryo UI" panose="020B0604030504040204" pitchFamily="50" charset="-128"/>
                          <a:ea typeface="Meiryo UI" panose="020B0604030504040204" pitchFamily="50" charset="-128"/>
                        </a:rPr>
                        <a:t>の情報システムがあるが、サーバの運用はシステム所管課が個々に行っており、府庁全体のシステムリソースを効率的に活用できていない可能性がある。</a:t>
                      </a:r>
                      <a:endParaRPr kumimoji="1" lang="en-US" altLang="ja-JP" sz="1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39</a:t>
                      </a:r>
                      <a:r>
                        <a:rPr kumimoji="1" lang="ja-JP" altLang="en-US" sz="1400" dirty="0">
                          <a:latin typeface="Meiryo UI" panose="020B0604030504040204" pitchFamily="50" charset="-128"/>
                          <a:ea typeface="Meiryo UI" panose="020B0604030504040204" pitchFamily="50" charset="-128"/>
                        </a:rPr>
                        <a:t>システムにおいて長期間（</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年）同一事業者と契約している。</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・府内</a:t>
                      </a:r>
                      <a:r>
                        <a:rPr kumimoji="1" lang="en-US" altLang="ja-JP" sz="1400" dirty="0">
                          <a:latin typeface="Meiryo UI" panose="020B0604030504040204" pitchFamily="50" charset="-128"/>
                          <a:ea typeface="Meiryo UI" panose="020B0604030504040204" pitchFamily="50" charset="-128"/>
                        </a:rPr>
                        <a:t>43</a:t>
                      </a:r>
                      <a:r>
                        <a:rPr kumimoji="1" lang="ja-JP" altLang="en-US" sz="1400" dirty="0">
                          <a:latin typeface="Meiryo UI" panose="020B0604030504040204" pitchFamily="50" charset="-128"/>
                          <a:ea typeface="Meiryo UI" panose="020B0604030504040204" pitchFamily="50" charset="-128"/>
                        </a:rPr>
                        <a:t>市町村の団体間のデジタル化格差が大きく、コロナ禍でデジタル人材の不足がより顕著となった。</a:t>
                      </a:r>
                      <a:endParaRPr kumimoji="1" lang="en-US" altLang="ja-JP" sz="1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・国で取り組んでいるシステム標準化やガバメントクラウド活用について、</a:t>
                      </a:r>
                      <a:r>
                        <a:rPr kumimoji="1" lang="en-US" altLang="ja-JP" sz="1400" dirty="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年度末までの対応が求められている。</a:t>
                      </a:r>
                    </a:p>
                  </a:txBody>
                  <a:tcPr/>
                </a:tc>
                <a:tc>
                  <a:txBody>
                    <a:bodyPr/>
                    <a:lstStyle/>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ある庁内各部局において、府民向け事業にかかるシステムをそれぞれ導入しているため、使いやすさにバラツキがあり、共同発注によるコスト削減等の効果を生んでいない。</a:t>
                      </a:r>
                      <a:endParaRPr kumimoji="1" lang="en-US" altLang="ja-JP" sz="1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dirty="0">
                          <a:latin typeface="Meiryo UI" panose="020B0604030504040204" pitchFamily="50" charset="-128"/>
                          <a:ea typeface="Meiryo UI" panose="020B0604030504040204" pitchFamily="50" charset="-128"/>
                        </a:rPr>
                        <a:t>・企業やシビックテック、府内市町村、大学等と連携し、地域・社会課題を解決していく</a:t>
                      </a:r>
                      <a:r>
                        <a:rPr kumimoji="1" lang="en-US" altLang="ja-JP" sz="1400" dirty="0">
                          <a:latin typeface="Meiryo UI" panose="020B0604030504040204" pitchFamily="50" charset="-128"/>
                          <a:ea typeface="Meiryo UI" panose="020B0604030504040204" pitchFamily="50" charset="-128"/>
                        </a:rPr>
                        <a:t>OSPF</a:t>
                      </a:r>
                      <a:r>
                        <a:rPr kumimoji="1" lang="ja-JP" altLang="en-US" sz="1400" dirty="0">
                          <a:latin typeface="Meiryo UI" panose="020B0604030504040204" pitchFamily="50" charset="-128"/>
                          <a:ea typeface="Meiryo UI" panose="020B0604030504040204" pitchFamily="50" charset="-128"/>
                        </a:rPr>
                        <a:t>において、現在</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つの分野で、延べ</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市町が具体的なプロジェクトを推進中である。</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93599363"/>
                  </a:ext>
                </a:extLst>
              </a:tr>
              <a:tr h="995019">
                <a:tc>
                  <a:txBody>
                    <a:bodyPr/>
                    <a:lstStyle/>
                    <a:p>
                      <a:pPr algn="ctr"/>
                      <a:r>
                        <a:rPr kumimoji="1" lang="ja-JP" altLang="en-US" sz="1400" b="1" dirty="0">
                          <a:latin typeface="Meiryo UI" panose="020B0604030504040204" pitchFamily="50" charset="-128"/>
                          <a:ea typeface="Meiryo UI" panose="020B0604030504040204" pitchFamily="50" charset="-128"/>
                        </a:rPr>
                        <a:t>課題</a:t>
                      </a:r>
                    </a:p>
                  </a:txBody>
                  <a:tcPr/>
                </a:tc>
                <a:tc>
                  <a:txBody>
                    <a:bodyPr/>
                    <a:lstStyle/>
                    <a:p>
                      <a:r>
                        <a:rPr kumimoji="1" lang="ja-JP" altLang="en-US" sz="1400" dirty="0">
                          <a:latin typeface="Meiryo UI" panose="020B0604030504040204" pitchFamily="50" charset="-128"/>
                          <a:ea typeface="Meiryo UI" panose="020B0604030504040204" pitchFamily="50" charset="-128"/>
                        </a:rPr>
                        <a:t>・業務とデジタルの両方の知識を兼ね備えた幅広い視点や推進力を持った即戦力となる専門人材（システムコンサル的役割）の不足。</a:t>
                      </a:r>
                    </a:p>
                  </a:txBody>
                  <a:tcPr/>
                </a:tc>
                <a:tc>
                  <a:txBody>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人材不足の中にある府域市町村を束ね、</a:t>
                      </a:r>
                      <a:r>
                        <a:rPr kumimoji="1" lang="en-US" altLang="ja-JP" sz="1400" dirty="0">
                          <a:solidFill>
                            <a:schemeClr val="tx1"/>
                          </a:solidFill>
                          <a:latin typeface="Meiryo UI" panose="020B0604030504040204" pitchFamily="50" charset="-128"/>
                          <a:ea typeface="Meiryo UI" panose="020B0604030504040204" pitchFamily="50" charset="-128"/>
                        </a:rPr>
                        <a:t>DX</a:t>
                      </a:r>
                      <a:r>
                        <a:rPr kumimoji="1" lang="ja-JP" altLang="en-US" sz="1400" dirty="0">
                          <a:solidFill>
                            <a:schemeClr val="tx1"/>
                          </a:solidFill>
                          <a:latin typeface="Meiryo UI" panose="020B0604030504040204" pitchFamily="50" charset="-128"/>
                          <a:ea typeface="Meiryo UI" panose="020B0604030504040204" pitchFamily="50" charset="-128"/>
                        </a:rPr>
                        <a:t>を強力に後押ししていくため</a:t>
                      </a:r>
                      <a:r>
                        <a:rPr lang="ja-JP" altLang="en-US" sz="1400" dirty="0">
                          <a:solidFill>
                            <a:schemeClr val="tx1"/>
                          </a:solidFill>
                          <a:latin typeface="Meiryo UI" panose="020B0604030504040204" pitchFamily="50" charset="-128"/>
                          <a:ea typeface="Meiryo UI" panose="020B0604030504040204" pitchFamily="50" charset="-128"/>
                        </a:rPr>
                        <a:t>デジタル技術と基礎自治事務の両方に知見のある</a:t>
                      </a:r>
                      <a:r>
                        <a:rPr kumimoji="1" lang="ja-JP" altLang="en-US" sz="1400" dirty="0">
                          <a:solidFill>
                            <a:schemeClr val="tx1"/>
                          </a:solidFill>
                          <a:latin typeface="Meiryo UI" panose="020B0604030504040204" pitchFamily="50" charset="-128"/>
                          <a:ea typeface="Meiryo UI" panose="020B0604030504040204" pitchFamily="50" charset="-128"/>
                        </a:rPr>
                        <a:t>人材の不足</a:t>
                      </a:r>
                    </a:p>
                  </a:txBody>
                  <a:tcPr/>
                </a:tc>
                <a:tc>
                  <a:txBody>
                    <a:bodyPr/>
                    <a:lstStyle/>
                    <a:p>
                      <a:r>
                        <a:rPr kumimoji="1" lang="ja-JP" altLang="en-US" sz="1400" dirty="0">
                          <a:latin typeface="Meiryo UI" panose="020B0604030504040204" pitchFamily="50" charset="-128"/>
                          <a:ea typeface="Meiryo UI" panose="020B0604030504040204" pitchFamily="50" charset="-128"/>
                        </a:rPr>
                        <a:t>・業務とデジタルの両方の知識を兼ね備えた幅広い視点や民間企業との共同プロジェクトを束ねる能力のある人材の不足。</a:t>
                      </a:r>
                    </a:p>
                  </a:txBody>
                  <a:tcPr/>
                </a:tc>
                <a:extLst>
                  <a:ext uri="{0D108BD9-81ED-4DB2-BD59-A6C34878D82A}">
                    <a16:rowId xmlns:a16="http://schemas.microsoft.com/office/drawing/2014/main" val="3728682832"/>
                  </a:ext>
                </a:extLst>
              </a:tr>
            </a:tbl>
          </a:graphicData>
        </a:graphic>
      </p:graphicFrame>
      <p:sp>
        <p:nvSpPr>
          <p:cNvPr id="34" name="コンテンツ プレースホルダー 2"/>
          <p:cNvSpPr txBox="1">
            <a:spLocks/>
          </p:cNvSpPr>
          <p:nvPr/>
        </p:nvSpPr>
        <p:spPr>
          <a:xfrm>
            <a:off x="756890" y="5805264"/>
            <a:ext cx="8392220" cy="872869"/>
          </a:xfrm>
          <a:prstGeom prst="rect">
            <a:avLst/>
          </a:prstGeom>
          <a:ln>
            <a:noFill/>
          </a:ln>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ts val="2500"/>
              </a:lnSpc>
              <a:spcBef>
                <a:spcPts val="0"/>
              </a:spcBef>
              <a:buNone/>
            </a:pPr>
            <a:r>
              <a:rPr lang="ja-JP" altLang="en-US" sz="1800" b="1" u="sng" dirty="0">
                <a:latin typeface="Meiryo UI" panose="020B0604030504040204" pitchFamily="50" charset="-128"/>
                <a:ea typeface="Meiryo UI" panose="020B0604030504040204" pitchFamily="50" charset="-128"/>
              </a:rPr>
              <a:t>大阪府がめざすデジタル改革の将来像の実現に向け、</a:t>
            </a:r>
            <a:endParaRPr lang="en-US" altLang="ja-JP" sz="1800" b="1" u="sng" dirty="0">
              <a:latin typeface="Meiryo UI" panose="020B0604030504040204" pitchFamily="50" charset="-128"/>
              <a:ea typeface="Meiryo UI" panose="020B0604030504040204" pitchFamily="50" charset="-128"/>
            </a:endParaRPr>
          </a:p>
          <a:p>
            <a:pPr marL="0" indent="0" algn="ctr">
              <a:lnSpc>
                <a:spcPts val="2500"/>
              </a:lnSpc>
              <a:spcBef>
                <a:spcPts val="0"/>
              </a:spcBef>
              <a:buNone/>
            </a:pPr>
            <a:r>
              <a:rPr lang="ja-JP" altLang="en-US" sz="1800" b="1" u="sng" dirty="0">
                <a:latin typeface="Meiryo UI" panose="020B0604030504040204" pitchFamily="50" charset="-128"/>
                <a:ea typeface="Meiryo UI" panose="020B0604030504040204" pitchFamily="50" charset="-128"/>
              </a:rPr>
              <a:t>課題解決に資するデジタル人材の確保・人材の強化が必要</a:t>
            </a:r>
          </a:p>
        </p:txBody>
      </p:sp>
      <p:sp>
        <p:nvSpPr>
          <p:cNvPr id="35" name="二等辺三角形 34"/>
          <p:cNvSpPr/>
          <p:nvPr/>
        </p:nvSpPr>
        <p:spPr>
          <a:xfrm rot="10800000">
            <a:off x="2552853" y="5085184"/>
            <a:ext cx="4800293" cy="144016"/>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6" name="コンテンツ プレースホルダー 2"/>
          <p:cNvSpPr txBox="1">
            <a:spLocks/>
          </p:cNvSpPr>
          <p:nvPr/>
        </p:nvSpPr>
        <p:spPr>
          <a:xfrm>
            <a:off x="756890" y="5229200"/>
            <a:ext cx="8392220" cy="872869"/>
          </a:xfrm>
          <a:prstGeom prst="rect">
            <a:avLst/>
          </a:prstGeom>
          <a:ln>
            <a:noFill/>
          </a:ln>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ts val="2500"/>
              </a:lnSpc>
              <a:spcBef>
                <a:spcPts val="0"/>
              </a:spcBef>
              <a:buNone/>
            </a:pPr>
            <a:r>
              <a:rPr lang="ja-JP" altLang="en-US" sz="1800" b="1" u="sng" dirty="0">
                <a:latin typeface="Meiryo UI" panose="020B0604030504040204" pitchFamily="50" charset="-128"/>
                <a:ea typeface="Meiryo UI" panose="020B0604030504040204" pitchFamily="50" charset="-128"/>
              </a:rPr>
              <a:t>現在の府の職員のみでは、ボリュームやスキルの面で課題解決は困難</a:t>
            </a:r>
          </a:p>
        </p:txBody>
      </p:sp>
      <p:sp>
        <p:nvSpPr>
          <p:cNvPr id="37" name="二等辺三角形 36"/>
          <p:cNvSpPr/>
          <p:nvPr/>
        </p:nvSpPr>
        <p:spPr>
          <a:xfrm rot="10800000">
            <a:off x="2552853" y="5661248"/>
            <a:ext cx="4800293" cy="144016"/>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6" name="コンテンツ プレースホルダー 2"/>
          <p:cNvSpPr txBox="1">
            <a:spLocks/>
          </p:cNvSpPr>
          <p:nvPr/>
        </p:nvSpPr>
        <p:spPr>
          <a:xfrm>
            <a:off x="137737" y="1115971"/>
            <a:ext cx="8392220" cy="313037"/>
          </a:xfrm>
          <a:prstGeom prst="rect">
            <a:avLst/>
          </a:prstGeom>
          <a:ln>
            <a:noFill/>
          </a:ln>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ts val="2500"/>
              </a:lnSpc>
              <a:spcBef>
                <a:spcPts val="0"/>
              </a:spcBef>
              <a:buNone/>
            </a:pPr>
            <a:r>
              <a:rPr lang="ja-JP" altLang="en-US" sz="1400" dirty="0">
                <a:latin typeface="Meiryo UI" panose="020B0604030504040204" pitchFamily="50" charset="-128"/>
                <a:ea typeface="Meiryo UI" panose="020B0604030504040204" pitchFamily="50" charset="-128"/>
              </a:rPr>
              <a:t>現状をもとに人材に関する課題を整理し、必要な人材の確保・強化について検討</a:t>
            </a: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29</a:t>
            </a:fld>
            <a:endParaRPr kumimoji="1" lang="ja-JP" altLang="en-US"/>
          </a:p>
        </p:txBody>
      </p:sp>
    </p:spTree>
    <p:extLst>
      <p:ext uri="{BB962C8B-B14F-4D97-AF65-F5344CB8AC3E}">
        <p14:creationId xmlns:p14="http://schemas.microsoft.com/office/powerpoint/2010/main" val="242248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１．計画策定の趣旨・目的</a:t>
            </a:r>
          </a:p>
        </p:txBody>
      </p:sp>
      <p:sp>
        <p:nvSpPr>
          <p:cNvPr id="8" name="正方形/長方形 7"/>
          <p:cNvSpPr/>
          <p:nvPr/>
        </p:nvSpPr>
        <p:spPr>
          <a:xfrm>
            <a:off x="128811" y="500891"/>
            <a:ext cx="9648601" cy="4708965"/>
          </a:xfrm>
          <a:prstGeom prst="rect">
            <a:avLst/>
          </a:prstGeom>
        </p:spPr>
        <p:txBody>
          <a:bodyPr wrap="square" lIns="0" tIns="45712" rIns="0" bIns="45712">
            <a:spAutoFit/>
          </a:bodyPr>
          <a:lstStyle/>
          <a:p>
            <a:pPr marL="51430"/>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　新型コロナウイルス感染症が世界的に大きな広がりを見せる中、これまでの「対面・接触」から「非対面・非接触」へと人々の</a:t>
            </a:r>
            <a:endParaRPr lang="en-US" altLang="ja-JP" sz="15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生活様式や価値観が大きく変わってきた。医療をはじめ、経済や教育、働き方などの分野において、コロナ禍で顕在化した課題を克服し、社会全体で適切に対応していくためのキーワードが</a:t>
            </a:r>
            <a:r>
              <a:rPr lang="en-US" altLang="ja-JP" sz="15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b="1" kern="100" dirty="0">
                <a:latin typeface="Meiryo UI" panose="020B0604030504040204" pitchFamily="50" charset="-128"/>
                <a:ea typeface="Meiryo UI" panose="020B0604030504040204" pitchFamily="50" charset="-128"/>
                <a:cs typeface="Meiryo UI" panose="020B0604030504040204" pitchFamily="50" charset="-128"/>
              </a:rPr>
              <a:t>デジタル</a:t>
            </a:r>
            <a:r>
              <a:rPr lang="en-US" altLang="ja-JP" sz="150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1500" b="1" kern="100" dirty="0">
              <a:latin typeface="Meiryo UI" panose="020B0604030504040204" pitchFamily="50" charset="-128"/>
              <a:ea typeface="Meiryo UI" panose="020B0604030504040204" pitchFamily="50" charset="-128"/>
              <a:cs typeface="Meiryo UI" panose="020B0604030504040204" pitchFamily="50" charset="-128"/>
            </a:endParaRPr>
          </a:p>
          <a:p>
            <a:pPr marL="51430"/>
            <a:endParaRPr lang="en-US" altLang="ja-JP" sz="15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　国においては</a:t>
            </a:r>
            <a:r>
              <a:rPr lang="en-US" altLang="ja-JP" sz="1500" kern="1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年５月にデジタル改革関連法案が成立。同年９月にはデジタル社会形成の司令塔として、デジタル専門人材を擁し強力な総合調整機能を有したデジタル庁の設立や地方公共団体の業務プロセス・情報システムの標準化への取り組み推進など、デジタル改革を強力に推し進めている。</a:t>
            </a:r>
            <a:endParaRPr lang="en-US" altLang="ja-JP" sz="15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　こうした国の取り組みと歩調をあわせ、大阪府においても、</a:t>
            </a:r>
            <a:r>
              <a:rPr lang="en-US" altLang="ja-JP" sz="1500" kern="1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年に創設したスマートシティ戦略部を中心に、システムの標準化や調達の一元化をはじめとするデジタル改革を加速化していかなければならない。</a:t>
            </a:r>
            <a:endParaRPr lang="en-US" altLang="ja-JP" sz="1500" kern="100" dirty="0">
              <a:latin typeface="Meiryo UI" panose="020B0604030504040204" pitchFamily="50" charset="-128"/>
              <a:ea typeface="Meiryo UI" panose="020B0604030504040204" pitchFamily="50" charset="-128"/>
              <a:cs typeface="Meiryo UI" panose="020B0604030504040204" pitchFamily="50" charset="-128"/>
            </a:endParaRPr>
          </a:p>
          <a:p>
            <a:pPr marL="51430"/>
            <a:endParaRPr lang="en-US" altLang="ja-JP" sz="15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　大阪では、</a:t>
            </a:r>
            <a:r>
              <a:rPr lang="en-US" altLang="ja-JP" sz="1500" kern="1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年の大阪・関西万博に向けて、住民の生活の質（</a:t>
            </a:r>
            <a:r>
              <a:rPr lang="en-US" altLang="ja-JP" sz="1500" kern="1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）の向上と都市機能の強化を図ることを目的とした</a:t>
            </a:r>
            <a:r>
              <a:rPr lang="en-US" altLang="ja-JP" sz="15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大阪スマートシティ戦略</a:t>
            </a:r>
            <a:r>
              <a:rPr lang="en-US" altLang="ja-JP" sz="15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を策定し、公民協働でさまざまな取り組みを進めているところである。本計画はこうした取り組みと呼応しながら、大阪府として、現在抱えている課題を明らかにし、デジタル改革を通じてめざすべき将来像や方向性、そこに向けた具体的な取組みを示すものである。　</a:t>
            </a:r>
            <a:endParaRPr lang="en-US" altLang="ja-JP" sz="15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　本計画で、大阪府におけるデジタル関連事業を、府庁内部の業務効率化や生産性向上を図る</a:t>
            </a:r>
            <a:r>
              <a:rPr lang="ja-JP" altLang="en-US" sz="1500" b="1" kern="100" dirty="0">
                <a:latin typeface="Meiryo UI" panose="020B0604030504040204" pitchFamily="50" charset="-128"/>
                <a:ea typeface="Meiryo UI" panose="020B0604030504040204" pitchFamily="50" charset="-128"/>
                <a:cs typeface="Meiryo UI" panose="020B0604030504040204" pitchFamily="50" charset="-128"/>
              </a:rPr>
              <a:t>府庁</a:t>
            </a:r>
            <a:r>
              <a:rPr lang="en-US" altLang="ja-JP" sz="1500" b="1" kern="1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、市町村の業務効率化や生産性向上を図る</a:t>
            </a:r>
            <a:r>
              <a:rPr lang="ja-JP" altLang="en-US" sz="1500" b="1" kern="100" dirty="0">
                <a:latin typeface="Meiryo UI" panose="020B0604030504040204" pitchFamily="50" charset="-128"/>
                <a:ea typeface="Meiryo UI" panose="020B0604030504040204" pitchFamily="50" charset="-128"/>
                <a:cs typeface="Meiryo UI" panose="020B0604030504040204" pitchFamily="50" charset="-128"/>
              </a:rPr>
              <a:t>市町村</a:t>
            </a:r>
            <a:r>
              <a:rPr lang="en-US" altLang="ja-JP" sz="1500" b="1" kern="1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500" b="1" kern="100" dirty="0">
                <a:latin typeface="Meiryo UI" panose="020B0604030504040204" pitchFamily="50" charset="-128"/>
                <a:ea typeface="Meiryo UI" panose="020B0604030504040204" pitchFamily="50" charset="-128"/>
                <a:cs typeface="Meiryo UI" panose="020B0604030504040204" pitchFamily="50" charset="-128"/>
              </a:rPr>
              <a:t>支援</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、住民や企業にサービスを提供する</a:t>
            </a:r>
            <a:r>
              <a:rPr lang="ja-JP" altLang="en-US" sz="1500" b="1" kern="100" dirty="0">
                <a:latin typeface="Meiryo UI" panose="020B0604030504040204" pitchFamily="50" charset="-128"/>
                <a:ea typeface="Meiryo UI" panose="020B0604030504040204" pitchFamily="50" charset="-128"/>
                <a:cs typeface="Meiryo UI" panose="020B0604030504040204" pitchFamily="50" charset="-128"/>
              </a:rPr>
              <a:t>スマートシティ事業</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の３つに分類し、現状の調査・分析を行い大阪府として現在抱えている課題を明らかにし、デジタル改革を通じてめざすべき将来像や方向性、そこに向けた具体的</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な取組み</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を示すとともに、必要な推進体制のあり方を検討していく。なお、本計画は、</a:t>
            </a:r>
            <a:r>
              <a:rPr lang="en-US" altLang="ja-JP" sz="1500" kern="1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年９月に国連サミットにおいて</a:t>
            </a: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採択</a:t>
            </a:r>
            <a:r>
              <a:rPr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「持続可能な開発目標（</a:t>
            </a:r>
            <a:r>
              <a:rPr lang="en-US" altLang="ja-JP" sz="1500" kern="100" dirty="0">
                <a:latin typeface="Meiryo UI" panose="020B0604030504040204" pitchFamily="50" charset="-128"/>
                <a:ea typeface="Meiryo UI" panose="020B0604030504040204" pitchFamily="50" charset="-128"/>
                <a:cs typeface="Meiryo UI" panose="020B0604030504040204" pitchFamily="50" charset="-128"/>
              </a:rPr>
              <a:t>Sustainable Development Goals</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500" kern="1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500" kern="100" dirty="0">
                <a:latin typeface="Meiryo UI" panose="020B0604030504040204" pitchFamily="50" charset="-128"/>
                <a:ea typeface="Meiryo UI" panose="020B0604030504040204" pitchFamily="50" charset="-128"/>
                <a:cs typeface="Meiryo UI" panose="020B0604030504040204" pitchFamily="50" charset="-128"/>
              </a:rPr>
              <a:t>）」の観点も踏まえ、推進していく。</a:t>
            </a:r>
          </a:p>
        </p:txBody>
      </p:sp>
      <p:grpSp>
        <p:nvGrpSpPr>
          <p:cNvPr id="11" name="グループ化 10"/>
          <p:cNvGrpSpPr/>
          <p:nvPr/>
        </p:nvGrpSpPr>
        <p:grpSpPr>
          <a:xfrm>
            <a:off x="128812" y="5826766"/>
            <a:ext cx="9650389" cy="270000"/>
            <a:chOff x="77029" y="485586"/>
            <a:chExt cx="9650389" cy="270000"/>
          </a:xfrm>
        </p:grpSpPr>
        <p:sp>
          <p:nvSpPr>
            <p:cNvPr id="12" name="正方形/長方形 11"/>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本計画の目標期間</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3" name="ホームベース 12"/>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14" name="正方形/長方形 13"/>
          <p:cNvSpPr/>
          <p:nvPr/>
        </p:nvSpPr>
        <p:spPr>
          <a:xfrm>
            <a:off x="26910" y="6114798"/>
            <a:ext cx="9778854" cy="338538"/>
          </a:xfrm>
          <a:prstGeom prst="rect">
            <a:avLst/>
          </a:prstGeom>
        </p:spPr>
        <p:txBody>
          <a:bodyPr wrap="square" lIns="0" tIns="45712" rIns="0" bIns="45712">
            <a:spAutoFit/>
          </a:bodyPr>
          <a:lstStyle/>
          <a:p>
            <a:pPr marL="51430"/>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　概ね</a:t>
            </a:r>
            <a:r>
              <a:rPr lang="en-US" altLang="ja-JP" sz="1600" kern="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年先の将来像を見据えながら、大阪・関西万博が開催される</a:t>
            </a:r>
            <a:r>
              <a:rPr lang="en-US" altLang="ja-JP" sz="1600" kern="1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年度までの計画を具体化</a:t>
            </a:r>
          </a:p>
        </p:txBody>
      </p:sp>
      <p:sp>
        <p:nvSpPr>
          <p:cNvPr id="16" name="テキスト ボックス 15"/>
          <p:cNvSpPr txBox="1"/>
          <p:nvPr/>
        </p:nvSpPr>
        <p:spPr>
          <a:xfrm>
            <a:off x="931427" y="5157192"/>
            <a:ext cx="8043146" cy="549585"/>
          </a:xfrm>
          <a:prstGeom prst="roundRect">
            <a:avLst/>
          </a:prstGeom>
          <a:solidFill>
            <a:schemeClr val="bg1"/>
          </a:solidFill>
          <a:ln>
            <a:solidFill>
              <a:schemeClr val="tx1"/>
            </a:solidFill>
          </a:ln>
        </p:spPr>
        <p:txBody>
          <a:bodyPr wrap="square" rtlCol="0" anchor="ctr">
            <a:noAutofit/>
          </a:bodyPr>
          <a:lstStyle/>
          <a:p>
            <a:r>
              <a:rPr lang="en-US" altLang="ja-JP" sz="1200" dirty="0">
                <a:latin typeface="Meiryo UI" panose="020B0604030504040204" pitchFamily="50" charset="-128"/>
                <a:ea typeface="Meiryo UI" panose="020B0604030504040204" pitchFamily="50" charset="-128"/>
              </a:rPr>
              <a:t>DX</a:t>
            </a:r>
            <a:r>
              <a:rPr lang="ja-JP" altLang="en-US" sz="1200" dirty="0">
                <a:latin typeface="Meiryo UI" panose="020B0604030504040204" pitchFamily="50" charset="-128"/>
                <a:ea typeface="Meiryo UI" panose="020B0604030504040204" pitchFamily="50" charset="-128"/>
              </a:rPr>
              <a:t>（デジタルトランスフォーメーション）</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デジタル技術により生活やビジネスを変革させること。</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住民や企業に対するサービス提供や行政内部における業務の効率化などの場面において、大胆に変革させていくことを目指す。</a:t>
            </a: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3</a:t>
            </a:fld>
            <a:endParaRPr kumimoji="1" lang="ja-JP" altLang="en-US"/>
          </a:p>
        </p:txBody>
      </p:sp>
    </p:spTree>
    <p:extLst>
      <p:ext uri="{BB962C8B-B14F-4D97-AF65-F5344CB8AC3E}">
        <p14:creationId xmlns:p14="http://schemas.microsoft.com/office/powerpoint/2010/main" val="2193869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r>
              <a:rPr lang="ja-JP" altLang="en-US" sz="1600" b="1" dirty="0">
                <a:solidFill>
                  <a:schemeClr val="bg1"/>
                </a:solidFill>
                <a:latin typeface="Meiryo UI" panose="020B0604030504040204" pitchFamily="50" charset="-128"/>
                <a:ea typeface="Meiryo UI" panose="020B0604030504040204" pitchFamily="50" charset="-128"/>
              </a:rPr>
              <a:t>６．デジタル人材の確保・人材の強化　　</a:t>
            </a:r>
            <a:r>
              <a:rPr lang="ja-JP" altLang="en-US" sz="1400" b="1" dirty="0">
                <a:solidFill>
                  <a:schemeClr val="bg1"/>
                </a:solidFill>
                <a:latin typeface="Meiryo UI" panose="020B0604030504040204" pitchFamily="50" charset="-128"/>
                <a:ea typeface="Meiryo UI" panose="020B0604030504040204" pitchFamily="50" charset="-128"/>
              </a:rPr>
              <a:t>人材の確保</a:t>
            </a: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30</a:t>
            </a:fld>
            <a:endParaRPr kumimoji="1" lang="ja-JP" altLang="en-US" dirty="0"/>
          </a:p>
        </p:txBody>
      </p:sp>
      <p:grpSp>
        <p:nvGrpSpPr>
          <p:cNvPr id="17" name="グループ化 16"/>
          <p:cNvGrpSpPr/>
          <p:nvPr/>
        </p:nvGrpSpPr>
        <p:grpSpPr>
          <a:xfrm>
            <a:off x="128588" y="478027"/>
            <a:ext cx="9650389" cy="270000"/>
            <a:chOff x="77029" y="485586"/>
            <a:chExt cx="9650389" cy="270000"/>
          </a:xfrm>
        </p:grpSpPr>
        <p:sp>
          <p:nvSpPr>
            <p:cNvPr id="18" name="正方形/長方形 17"/>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課題解決に資するデジタル人材の確保</a:t>
              </a:r>
            </a:p>
          </p:txBody>
        </p:sp>
        <p:sp>
          <p:nvSpPr>
            <p:cNvPr id="19" name="ホームベース 18"/>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2" name="正方形/長方形 21"/>
          <p:cNvSpPr/>
          <p:nvPr/>
        </p:nvSpPr>
        <p:spPr bwMode="auto">
          <a:xfrm>
            <a:off x="128464" y="806910"/>
            <a:ext cx="4392488" cy="268032"/>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ctr" anchorCtr="0" forceAA="0" compatLnSpc="1">
            <a:prstTxWarp prst="textNoShape">
              <a:avLst/>
            </a:prstTxWarp>
            <a:spAutoFit/>
          </a:bodyPr>
          <a:lstStyle/>
          <a:p>
            <a:pPr eaLnBrk="0" hangingPunct="0"/>
            <a:r>
              <a:rPr lang="ja-JP" altLang="en-US" sz="1600" b="1" dirty="0">
                <a:latin typeface="Meiryo UI" panose="020B0604030504040204" pitchFamily="50" charset="-128"/>
                <a:ea typeface="Meiryo UI" panose="020B0604030504040204" pitchFamily="50" charset="-128"/>
                <a:cs typeface="Tahoma" pitchFamily="34" charset="0"/>
              </a:rPr>
              <a:t>デジタル人材確保に必要な要件</a:t>
            </a:r>
            <a:endParaRPr kumimoji="1" lang="ja-JP" altLang="en-US" sz="1600" b="1" dirty="0">
              <a:latin typeface="Meiryo UI" panose="020B0604030504040204" pitchFamily="50" charset="-128"/>
              <a:ea typeface="Meiryo UI" panose="020B0604030504040204" pitchFamily="50" charset="-128"/>
              <a:cs typeface="Tahoma" pitchFamily="34" charset="0"/>
            </a:endParaRPr>
          </a:p>
        </p:txBody>
      </p:sp>
      <p:sp>
        <p:nvSpPr>
          <p:cNvPr id="10" name="正方形/長方形 9"/>
          <p:cNvSpPr/>
          <p:nvPr/>
        </p:nvSpPr>
        <p:spPr bwMode="auto">
          <a:xfrm>
            <a:off x="128464" y="1648800"/>
            <a:ext cx="5781721" cy="268032"/>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ctr" anchorCtr="0" forceAA="0" compatLnSpc="1">
            <a:prstTxWarp prst="textNoShape">
              <a:avLst/>
            </a:prstTxWarp>
            <a:spAutoFit/>
          </a:bodyPr>
          <a:lstStyle/>
          <a:p>
            <a:pPr eaLnBrk="0" hangingPunct="0"/>
            <a:r>
              <a:rPr lang="ja-JP" altLang="en-US" sz="1600" b="1" dirty="0">
                <a:latin typeface="Meiryo UI" panose="020B0604030504040204" pitchFamily="50" charset="-128"/>
                <a:ea typeface="Meiryo UI" panose="020B0604030504040204" pitchFamily="50" charset="-128"/>
                <a:cs typeface="Tahoma" pitchFamily="34" charset="0"/>
              </a:rPr>
              <a:t>府の現行制度における即戦力となる人材の主な確保手法</a:t>
            </a:r>
            <a:endParaRPr kumimoji="1" lang="ja-JP" altLang="en-US" sz="1600" b="1" dirty="0">
              <a:latin typeface="Meiryo UI" panose="020B0604030504040204" pitchFamily="50" charset="-128"/>
              <a:ea typeface="Meiryo UI" panose="020B0604030504040204" pitchFamily="50" charset="-128"/>
              <a:cs typeface="Tahoma" pitchFamily="34" charset="0"/>
            </a:endParaRPr>
          </a:p>
        </p:txBody>
      </p:sp>
      <p:graphicFrame>
        <p:nvGraphicFramePr>
          <p:cNvPr id="26" name="表 25"/>
          <p:cNvGraphicFramePr>
            <a:graphicFrameLocks noGrp="1"/>
          </p:cNvGraphicFramePr>
          <p:nvPr>
            <p:extLst>
              <p:ext uri="{D42A27DB-BD31-4B8C-83A1-F6EECF244321}">
                <p14:modId xmlns:p14="http://schemas.microsoft.com/office/powerpoint/2010/main" val="2060682611"/>
              </p:ext>
            </p:extLst>
          </p:nvPr>
        </p:nvGraphicFramePr>
        <p:xfrm>
          <a:off x="128464" y="1892240"/>
          <a:ext cx="9650389" cy="2987040"/>
        </p:xfrm>
        <a:graphic>
          <a:graphicData uri="http://schemas.openxmlformats.org/drawingml/2006/table">
            <a:tbl>
              <a:tblPr firstRow="1" bandRow="1">
                <a:tableStyleId>{5C22544A-7EE6-4342-B048-85BDC9FD1C3A}</a:tableStyleId>
              </a:tblPr>
              <a:tblGrid>
                <a:gridCol w="670163">
                  <a:extLst>
                    <a:ext uri="{9D8B030D-6E8A-4147-A177-3AD203B41FA5}">
                      <a16:colId xmlns:a16="http://schemas.microsoft.com/office/drawing/2014/main" val="1522657091"/>
                    </a:ext>
                  </a:extLst>
                </a:gridCol>
                <a:gridCol w="2482831">
                  <a:extLst>
                    <a:ext uri="{9D8B030D-6E8A-4147-A177-3AD203B41FA5}">
                      <a16:colId xmlns:a16="http://schemas.microsoft.com/office/drawing/2014/main" val="1940116800"/>
                    </a:ext>
                  </a:extLst>
                </a:gridCol>
                <a:gridCol w="2035722">
                  <a:extLst>
                    <a:ext uri="{9D8B030D-6E8A-4147-A177-3AD203B41FA5}">
                      <a16:colId xmlns:a16="http://schemas.microsoft.com/office/drawing/2014/main" val="2821868057"/>
                    </a:ext>
                  </a:extLst>
                </a:gridCol>
                <a:gridCol w="1966528">
                  <a:extLst>
                    <a:ext uri="{9D8B030D-6E8A-4147-A177-3AD203B41FA5}">
                      <a16:colId xmlns:a16="http://schemas.microsoft.com/office/drawing/2014/main" val="2717315734"/>
                    </a:ext>
                  </a:extLst>
                </a:gridCol>
                <a:gridCol w="2495145">
                  <a:extLst>
                    <a:ext uri="{9D8B030D-6E8A-4147-A177-3AD203B41FA5}">
                      <a16:colId xmlns:a16="http://schemas.microsoft.com/office/drawing/2014/main" val="1270002191"/>
                    </a:ext>
                  </a:extLst>
                </a:gridCol>
              </a:tblGrid>
              <a:tr h="330041">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lang="ja-JP" altLang="en-US" sz="1400" dirty="0">
                          <a:latin typeface="Meiryo UI" panose="020B0604030504040204" pitchFamily="50" charset="-128"/>
                          <a:ea typeface="Meiryo UI" panose="020B0604030504040204" pitchFamily="50" charset="-128"/>
                        </a:rPr>
                        <a:t>任期付職員</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（府が採用）</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u="none" dirty="0">
                          <a:solidFill>
                            <a:schemeClr val="bg1"/>
                          </a:solidFill>
                          <a:latin typeface="Meiryo UI" panose="020B0604030504040204" pitchFamily="50" charset="-128"/>
                          <a:ea typeface="Meiryo UI" panose="020B0604030504040204" pitchFamily="50" charset="-128"/>
                        </a:rPr>
                        <a:t>特別職非常勤職員</a:t>
                      </a:r>
                      <a:endParaRPr kumimoji="1" lang="en-US" altLang="ja-JP" sz="1400" u="none" dirty="0">
                        <a:solidFill>
                          <a:schemeClr val="bg1"/>
                        </a:solidFill>
                        <a:latin typeface="Meiryo UI" panose="020B0604030504040204" pitchFamily="50" charset="-128"/>
                        <a:ea typeface="Meiryo UI" panose="020B0604030504040204" pitchFamily="50" charset="-128"/>
                      </a:endParaRPr>
                    </a:p>
                    <a:p>
                      <a:pPr algn="ctr"/>
                      <a:r>
                        <a:rPr kumimoji="1" lang="ja-JP" altLang="en-US" sz="1400" u="none" dirty="0">
                          <a:solidFill>
                            <a:schemeClr val="bg1"/>
                          </a:solidFill>
                          <a:latin typeface="Meiryo UI" panose="020B0604030504040204" pitchFamily="50" charset="-128"/>
                          <a:ea typeface="Meiryo UI" panose="020B0604030504040204" pitchFamily="50" charset="-128"/>
                        </a:rPr>
                        <a:t>一般職非常勤職員</a:t>
                      </a:r>
                      <a:endParaRPr kumimoji="1" lang="en-US" altLang="ja-JP" sz="1400" u="none" dirty="0">
                        <a:solidFill>
                          <a:schemeClr val="bg1"/>
                        </a:solidFill>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（府が採用）</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技術職採用</a:t>
                      </a:r>
                      <a:endParaRPr kumimoji="1" lang="en-US" altLang="ja-JP" sz="1400" dirty="0">
                        <a:latin typeface="Meiryo UI" panose="020B0604030504040204" pitchFamily="50" charset="-128"/>
                        <a:ea typeface="Meiryo UI" panose="020B0604030504040204" pitchFamily="50" charset="-128"/>
                      </a:endParaRPr>
                    </a:p>
                    <a:p>
                      <a:pPr marL="0" marR="0" lvl="0" indent="0" algn="ctr" defTabSz="914177"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（府が採用）</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民間交流員制度</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（企業からの出向）</a:t>
                      </a:r>
                    </a:p>
                  </a:txBody>
                  <a:tcPr/>
                </a:tc>
                <a:extLst>
                  <a:ext uri="{0D108BD9-81ED-4DB2-BD59-A6C34878D82A}">
                    <a16:rowId xmlns:a16="http://schemas.microsoft.com/office/drawing/2014/main" val="1766450791"/>
                  </a:ext>
                </a:extLst>
              </a:tr>
              <a:tr h="440054">
                <a:tc>
                  <a:txBody>
                    <a:bodyPr/>
                    <a:lstStyle/>
                    <a:p>
                      <a:pPr algn="ctr"/>
                      <a:r>
                        <a:rPr lang="ja-JP" altLang="en-US" sz="1300" dirty="0">
                          <a:latin typeface="Meiryo UI" panose="020B0604030504040204" pitchFamily="50" charset="-128"/>
                          <a:ea typeface="Meiryo UI" panose="020B0604030504040204" pitchFamily="50" charset="-128"/>
                        </a:rPr>
                        <a:t>報酬</a:t>
                      </a:r>
                      <a:endParaRPr kumimoji="1" lang="ja-JP" altLang="en-US" sz="1300" dirty="0">
                        <a:latin typeface="Meiryo UI" panose="020B0604030504040204" pitchFamily="50" charset="-128"/>
                        <a:ea typeface="Meiryo UI" panose="020B0604030504040204" pitchFamily="50" charset="-128"/>
                      </a:endParaRPr>
                    </a:p>
                  </a:txBody>
                  <a:tcPr anchor="ctr"/>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特定：その専門性により条例で</a:t>
                      </a:r>
                      <a:endParaRPr kumimoji="1" lang="en-US" altLang="ja-JP" sz="1300" dirty="0">
                        <a:solidFill>
                          <a:schemeClr val="tx1"/>
                        </a:solidFill>
                        <a:latin typeface="Meiryo UI" panose="020B0604030504040204" pitchFamily="50" charset="-128"/>
                        <a:ea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rPr>
                        <a:t>　　　　 </a:t>
                      </a:r>
                      <a:r>
                        <a:rPr kumimoji="1" lang="en-US" altLang="ja-JP" sz="1300" dirty="0">
                          <a:solidFill>
                            <a:schemeClr val="tx1"/>
                          </a:solidFill>
                          <a:latin typeface="Meiryo UI" panose="020B0604030504040204" pitchFamily="50" charset="-128"/>
                          <a:ea typeface="Meiryo UI" panose="020B0604030504040204" pitchFamily="50" charset="-128"/>
                        </a:rPr>
                        <a:t>1</a:t>
                      </a:r>
                      <a:r>
                        <a:rPr kumimoji="1" lang="ja-JP" altLang="en-US" sz="1300" dirty="0">
                          <a:solidFill>
                            <a:schemeClr val="tx1"/>
                          </a:solidFill>
                          <a:latin typeface="Meiryo UI" panose="020B0604030504040204" pitchFamily="50" charset="-128"/>
                          <a:ea typeface="Meiryo UI" panose="020B0604030504040204" pitchFamily="50" charset="-128"/>
                        </a:rPr>
                        <a:t>号～</a:t>
                      </a:r>
                      <a:r>
                        <a:rPr kumimoji="1" lang="en-US" altLang="ja-JP" sz="1300" dirty="0">
                          <a:solidFill>
                            <a:schemeClr val="tx1"/>
                          </a:solidFill>
                          <a:latin typeface="Meiryo UI" panose="020B0604030504040204" pitchFamily="50" charset="-128"/>
                          <a:ea typeface="Meiryo UI" panose="020B0604030504040204" pitchFamily="50" charset="-128"/>
                        </a:rPr>
                        <a:t>7</a:t>
                      </a:r>
                      <a:r>
                        <a:rPr kumimoji="1" lang="ja-JP" altLang="en-US" sz="1300" dirty="0">
                          <a:solidFill>
                            <a:schemeClr val="tx1"/>
                          </a:solidFill>
                          <a:latin typeface="Meiryo UI" panose="020B0604030504040204" pitchFamily="50" charset="-128"/>
                          <a:ea typeface="Meiryo UI" panose="020B0604030504040204" pitchFamily="50" charset="-128"/>
                        </a:rPr>
                        <a:t>号に分類</a:t>
                      </a:r>
                      <a:endParaRPr kumimoji="1" lang="en-US" altLang="ja-JP" sz="1300" dirty="0">
                        <a:solidFill>
                          <a:schemeClr val="tx1"/>
                        </a:solidFill>
                        <a:latin typeface="Meiryo UI" panose="020B0604030504040204" pitchFamily="50" charset="-128"/>
                        <a:ea typeface="Meiryo UI" panose="020B0604030504040204" pitchFamily="50" charset="-128"/>
                      </a:endParaRPr>
                    </a:p>
                    <a:p>
                      <a:r>
                        <a:rPr kumimoji="1" lang="ja-JP" altLang="en-US" sz="1300" dirty="0">
                          <a:solidFill>
                            <a:schemeClr val="tx1"/>
                          </a:solidFill>
                          <a:latin typeface="Meiryo UI" panose="020B0604030504040204" pitchFamily="50" charset="-128"/>
                          <a:ea typeface="Meiryo UI" panose="020B0604030504040204" pitchFamily="50" charset="-128"/>
                        </a:rPr>
                        <a:t>一般：給与条例の給料表を適用</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条例で上限を規定</a:t>
                      </a:r>
                      <a:endParaRPr kumimoji="1" lang="en-US" altLang="ja-JP" sz="1300" dirty="0">
                        <a:solidFill>
                          <a:schemeClr val="tx1"/>
                        </a:solidFill>
                        <a:latin typeface="Meiryo UI" panose="020B0604030504040204" pitchFamily="50" charset="-128"/>
                        <a:ea typeface="Meiryo UI" panose="020B0604030504040204" pitchFamily="50" charset="-128"/>
                      </a:endParaRPr>
                    </a:p>
                    <a:p>
                      <a:endParaRPr kumimoji="1" lang="en-US" altLang="ja-JP" sz="13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300" u="none" dirty="0">
                          <a:solidFill>
                            <a:schemeClr val="tx1"/>
                          </a:solidFill>
                          <a:latin typeface="Meiryo UI" panose="020B0604030504040204" pitchFamily="50" charset="-128"/>
                          <a:ea typeface="Meiryo UI" panose="020B0604030504040204" pitchFamily="50" charset="-128"/>
                        </a:rPr>
                        <a:t>給与条例の給料表を適用</a:t>
                      </a:r>
                      <a:endParaRPr kumimoji="1" lang="en-US" altLang="ja-JP" sz="1300" u="none"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出向元企業の負担</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19387161"/>
                  </a:ext>
                </a:extLst>
              </a:tr>
              <a:tr h="440054">
                <a:tc>
                  <a:txBody>
                    <a:bodyPr/>
                    <a:lstStyle/>
                    <a:p>
                      <a:pPr algn="ctr"/>
                      <a:r>
                        <a:rPr lang="ja-JP" altLang="en-US" sz="1300" dirty="0">
                          <a:latin typeface="Meiryo UI" panose="020B0604030504040204" pitchFamily="50" charset="-128"/>
                          <a:ea typeface="Meiryo UI" panose="020B0604030504040204" pitchFamily="50" charset="-128"/>
                        </a:rPr>
                        <a:t>兼業・</a:t>
                      </a:r>
                      <a:endParaRPr lang="en-US" altLang="ja-JP" sz="1300" dirty="0">
                        <a:latin typeface="Meiryo UI" panose="020B0604030504040204" pitchFamily="50" charset="-128"/>
                        <a:ea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rPr>
                        <a:t>副業</a:t>
                      </a:r>
                      <a:endParaRPr kumimoji="1" lang="ja-JP" altLang="en-US" sz="1300" dirty="0">
                        <a:latin typeface="Meiryo UI" panose="020B0604030504040204" pitchFamily="50" charset="-128"/>
                        <a:ea typeface="Meiryo UI" panose="020B0604030504040204" pitchFamily="50" charset="-128"/>
                      </a:endParaRPr>
                    </a:p>
                  </a:txBody>
                  <a:tcPr anchor="ctr"/>
                </a:tc>
                <a:tc>
                  <a:txBody>
                    <a:bodyPr/>
                    <a:lstStyle/>
                    <a:p>
                      <a:r>
                        <a:rPr kumimoji="1" lang="ja-JP" altLang="en-US" sz="1300" dirty="0">
                          <a:latin typeface="Meiryo UI" panose="020B0604030504040204" pitchFamily="50" charset="-128"/>
                          <a:ea typeface="Meiryo UI" panose="020B0604030504040204" pitchFamily="50" charset="-128"/>
                        </a:rPr>
                        <a:t>地方公務員法上の職務専念義務に違反するため、原則禁止</a:t>
                      </a:r>
                      <a:endParaRPr kumimoji="1" lang="en-US" altLang="ja-JP" sz="1300" dirty="0">
                        <a:latin typeface="Meiryo UI" panose="020B0604030504040204" pitchFamily="50" charset="-128"/>
                        <a:ea typeface="Meiryo UI" panose="020B0604030504040204" pitchFamily="50" charset="-128"/>
                      </a:endParaRPr>
                    </a:p>
                  </a:txBody>
                  <a:tcPr/>
                </a:tc>
                <a:tc>
                  <a:txBody>
                    <a:bodyPr/>
                    <a:lstStyle/>
                    <a:p>
                      <a:r>
                        <a:rPr kumimoji="1" lang="ja-JP" altLang="en-US" sz="1300" u="none" dirty="0">
                          <a:solidFill>
                            <a:schemeClr val="tx1"/>
                          </a:solidFill>
                          <a:latin typeface="Meiryo UI" panose="020B0604030504040204" pitchFamily="50" charset="-128"/>
                          <a:ea typeface="Meiryo UI" panose="020B0604030504040204" pitchFamily="50" charset="-128"/>
                        </a:rPr>
                        <a:t>条件付きで可能（服務規律に抵触しないよう留意する必要）</a:t>
                      </a:r>
                    </a:p>
                  </a:txBody>
                  <a:tcPr/>
                </a:tc>
                <a:tc>
                  <a:txBody>
                    <a:bodyPr/>
                    <a:lstStyle/>
                    <a:p>
                      <a:r>
                        <a:rPr kumimoji="1" lang="ja-JP" altLang="en-US" sz="1300" u="none" dirty="0">
                          <a:solidFill>
                            <a:schemeClr val="tx1"/>
                          </a:solidFill>
                          <a:latin typeface="Meiryo UI" panose="020B0604030504040204" pitchFamily="50" charset="-128"/>
                          <a:ea typeface="Meiryo UI" panose="020B0604030504040204" pitchFamily="50" charset="-128"/>
                        </a:rPr>
                        <a:t>地方公務員法上の職務専念義務に違反するため、原則禁止</a:t>
                      </a:r>
                      <a:endParaRPr kumimoji="1" lang="en-US" altLang="ja-JP" sz="1300" u="none" dirty="0">
                        <a:solidFill>
                          <a:schemeClr val="tx1"/>
                        </a:solidFill>
                        <a:latin typeface="Meiryo UI" panose="020B0604030504040204" pitchFamily="50" charset="-128"/>
                        <a:ea typeface="Meiryo UI" panose="020B0604030504040204" pitchFamily="50" charset="-128"/>
                      </a:endParaRPr>
                    </a:p>
                    <a:p>
                      <a:pPr marL="0" marR="0" lvl="0" indent="0" algn="l" defTabSz="914177" rtl="0" eaLnBrk="1" fontAlgn="auto" latinLnBrk="0" hangingPunct="1">
                        <a:lnSpc>
                          <a:spcPct val="100000"/>
                        </a:lnSpc>
                        <a:spcBef>
                          <a:spcPts val="0"/>
                        </a:spcBef>
                        <a:spcAft>
                          <a:spcPts val="0"/>
                        </a:spcAft>
                        <a:buClrTx/>
                        <a:buSzTx/>
                        <a:buFontTx/>
                        <a:buNone/>
                        <a:tabLst/>
                        <a:defRPr/>
                      </a:pPr>
                      <a:endParaRPr kumimoji="1" lang="en-US" altLang="ja-JP" sz="1300" u="none"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民間企業との人事交流（交流派遣研修）に関する要綱に基づき、府の業務にのみ従事しなければならない</a:t>
                      </a:r>
                    </a:p>
                  </a:txBody>
                  <a:tcPr/>
                </a:tc>
                <a:extLst>
                  <a:ext uri="{0D108BD9-81ED-4DB2-BD59-A6C34878D82A}">
                    <a16:rowId xmlns:a16="http://schemas.microsoft.com/office/drawing/2014/main" val="3850133040"/>
                  </a:ext>
                </a:extLst>
              </a:tr>
              <a:tr h="440054">
                <a:tc>
                  <a:txBody>
                    <a:bodyPr/>
                    <a:lstStyle/>
                    <a:p>
                      <a:pPr algn="ctr"/>
                      <a:r>
                        <a:rPr lang="ja-JP" altLang="en-US" sz="1300" dirty="0">
                          <a:latin typeface="Meiryo UI" panose="020B0604030504040204" pitchFamily="50" charset="-128"/>
                          <a:ea typeface="Meiryo UI" panose="020B0604030504040204" pitchFamily="50" charset="-128"/>
                        </a:rPr>
                        <a:t>任期</a:t>
                      </a:r>
                      <a:endParaRPr kumimoji="1" lang="ja-JP" altLang="en-US" sz="1300" dirty="0">
                        <a:latin typeface="Meiryo UI" panose="020B0604030504040204" pitchFamily="50" charset="-128"/>
                        <a:ea typeface="Meiryo UI" panose="020B0604030504040204" pitchFamily="50" charset="-128"/>
                      </a:endParaRPr>
                    </a:p>
                  </a:txBody>
                  <a:tcPr anchor="ctr"/>
                </a:tc>
                <a:tc>
                  <a:txBody>
                    <a:bodyPr/>
                    <a:lstStyle/>
                    <a:p>
                      <a:r>
                        <a:rPr kumimoji="1" lang="ja-JP" altLang="en-US" sz="1300" dirty="0">
                          <a:latin typeface="Meiryo UI" panose="020B0604030504040204" pitchFamily="50" charset="-128"/>
                          <a:ea typeface="Meiryo UI" panose="020B0604030504040204" pitchFamily="50" charset="-128"/>
                        </a:rPr>
                        <a:t>原則３年（最長５年）</a:t>
                      </a:r>
                      <a:endParaRPr kumimoji="1" lang="en-US" altLang="ja-JP" sz="1300" dirty="0">
                        <a:latin typeface="Meiryo UI" panose="020B0604030504040204" pitchFamily="50" charset="-128"/>
                        <a:ea typeface="Meiryo UI" panose="020B0604030504040204" pitchFamily="50" charset="-128"/>
                      </a:endParaRPr>
                    </a:p>
                  </a:txBody>
                  <a:tcPr/>
                </a:tc>
                <a:tc>
                  <a:txBody>
                    <a:bodyPr/>
                    <a:lstStyle/>
                    <a:p>
                      <a:r>
                        <a:rPr kumimoji="1" lang="ja-JP" altLang="en-US" sz="1300" u="none" dirty="0">
                          <a:solidFill>
                            <a:schemeClr val="tx1"/>
                          </a:solidFill>
                          <a:latin typeface="Meiryo UI" panose="020B0604030504040204" pitchFamily="50" charset="-128"/>
                          <a:ea typeface="Meiryo UI" panose="020B0604030504040204" pitchFamily="50" charset="-128"/>
                        </a:rPr>
                        <a:t>１会計年度を上限</a:t>
                      </a:r>
                      <a:endParaRPr kumimoji="1" lang="en-US" altLang="ja-JP" sz="1300" u="none">
                        <a:solidFill>
                          <a:schemeClr val="tx1"/>
                        </a:solidFill>
                        <a:latin typeface="Meiryo UI" panose="020B0604030504040204" pitchFamily="50" charset="-128"/>
                        <a:ea typeface="Meiryo UI" panose="020B0604030504040204" pitchFamily="50" charset="-128"/>
                      </a:endParaRPr>
                    </a:p>
                    <a:p>
                      <a:r>
                        <a:rPr kumimoji="1" lang="ja-JP" altLang="en-US" sz="1300" u="none">
                          <a:solidFill>
                            <a:schemeClr val="tx1"/>
                          </a:solidFill>
                          <a:latin typeface="Meiryo UI" panose="020B0604030504040204" pitchFamily="50" charset="-128"/>
                          <a:ea typeface="Meiryo UI" panose="020B0604030504040204" pitchFamily="50" charset="-128"/>
                        </a:rPr>
                        <a:t>（再度任用可能）</a:t>
                      </a:r>
                      <a:endParaRPr kumimoji="1" lang="en-US" altLang="ja-JP" sz="1300" u="none" dirty="0">
                        <a:solidFill>
                          <a:schemeClr val="tx1"/>
                        </a:solidFill>
                        <a:latin typeface="Meiryo UI" panose="020B0604030504040204" pitchFamily="50" charset="-128"/>
                        <a:ea typeface="Meiryo UI" panose="020B0604030504040204" pitchFamily="50" charset="-128"/>
                      </a:endParaRPr>
                    </a:p>
                    <a:p>
                      <a:endParaRPr kumimoji="1" lang="ja-JP" altLang="en-US" sz="1300" u="none"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300" u="none" dirty="0">
                          <a:solidFill>
                            <a:schemeClr val="tx1"/>
                          </a:solidFill>
                          <a:latin typeface="Meiryo UI" panose="020B0604030504040204" pitchFamily="50" charset="-128"/>
                          <a:ea typeface="Meiryo UI" panose="020B0604030504040204" pitchFamily="50" charset="-128"/>
                        </a:rPr>
                        <a:t>なし</a:t>
                      </a:r>
                    </a:p>
                  </a:txBody>
                  <a:tcPr/>
                </a:tc>
                <a:tc>
                  <a:txBody>
                    <a:bodyPr/>
                    <a:lstStyle/>
                    <a:p>
                      <a:r>
                        <a:rPr kumimoji="1" lang="en-US" altLang="ja-JP" sz="1300" dirty="0">
                          <a:latin typeface="Meiryo UI" panose="020B0604030504040204" pitchFamily="50" charset="-128"/>
                          <a:ea typeface="Meiryo UI" panose="020B0604030504040204" pitchFamily="50" charset="-128"/>
                        </a:rPr>
                        <a:t>2</a:t>
                      </a:r>
                      <a:r>
                        <a:rPr kumimoji="1" lang="ja-JP" altLang="en-US" sz="1300" dirty="0">
                          <a:latin typeface="Meiryo UI" panose="020B0604030504040204" pitchFamily="50" charset="-128"/>
                          <a:ea typeface="Meiryo UI" panose="020B0604030504040204" pitchFamily="50" charset="-128"/>
                        </a:rPr>
                        <a:t>年（延長可）</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＜スマートシティ戦略部での運用＞</a:t>
                      </a:r>
                      <a:endParaRPr kumimoji="1" lang="en-US" altLang="ja-JP" sz="13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59811567"/>
                  </a:ext>
                </a:extLst>
              </a:tr>
            </a:tbl>
          </a:graphicData>
        </a:graphic>
      </p:graphicFrame>
      <p:sp>
        <p:nvSpPr>
          <p:cNvPr id="25" name="コンテンツ プレースホルダー 2"/>
          <p:cNvSpPr txBox="1">
            <a:spLocks/>
          </p:cNvSpPr>
          <p:nvPr/>
        </p:nvSpPr>
        <p:spPr>
          <a:xfrm>
            <a:off x="756890" y="5481075"/>
            <a:ext cx="8392220" cy="468205"/>
          </a:xfrm>
          <a:prstGeom prst="rect">
            <a:avLst/>
          </a:prstGeom>
          <a:ln>
            <a:noFill/>
          </a:ln>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ts val="2500"/>
              </a:lnSpc>
              <a:spcBef>
                <a:spcPts val="0"/>
              </a:spcBef>
              <a:buNone/>
            </a:pPr>
            <a:r>
              <a:rPr lang="ja-JP" altLang="en-US" sz="1800" b="1" u="sng" dirty="0">
                <a:latin typeface="Meiryo UI" panose="020B0604030504040204" pitchFamily="50" charset="-128"/>
                <a:ea typeface="Meiryo UI" panose="020B0604030504040204" pitchFamily="50" charset="-128"/>
              </a:rPr>
              <a:t>現行制度での確保について、今後さらに検討を進めていく。</a:t>
            </a:r>
          </a:p>
        </p:txBody>
      </p:sp>
      <p:sp>
        <p:nvSpPr>
          <p:cNvPr id="20" name="テキスト ボックス 19">
            <a:extLst>
              <a:ext uri="{FF2B5EF4-FFF2-40B4-BE49-F238E27FC236}">
                <a16:creationId xmlns:a16="http://schemas.microsoft.com/office/drawing/2014/main" id="{ABBFDCA3-09BA-4070-A1EA-83968A2741E1}"/>
              </a:ext>
            </a:extLst>
          </p:cNvPr>
          <p:cNvSpPr txBox="1"/>
          <p:nvPr/>
        </p:nvSpPr>
        <p:spPr>
          <a:xfrm>
            <a:off x="128526" y="5960893"/>
            <a:ext cx="9648949" cy="492443"/>
          </a:xfrm>
          <a:prstGeom prst="rect">
            <a:avLst/>
          </a:prstGeom>
          <a:solidFill>
            <a:schemeClr val="accent6">
              <a:lumMod val="40000"/>
              <a:lumOff val="60000"/>
            </a:schemeClr>
          </a:solidFill>
          <a:ln>
            <a:solidFill>
              <a:schemeClr val="tx1"/>
            </a:solidFill>
            <a:prstDash val="lgDash"/>
          </a:ln>
        </p:spPr>
        <p:txBody>
          <a:bodyPr wrap="square" lIns="0" tIns="0" rIns="0" bIns="0" rtlCol="0">
            <a:spAutoFit/>
          </a:bodyPr>
          <a:lstStyle/>
          <a:p>
            <a:pPr marL="826498" indent="-826498"/>
            <a:r>
              <a:rPr lang="ja-JP" altLang="en-US" sz="1600" b="1" dirty="0">
                <a:latin typeface="Meiryo UI" panose="020B0604030504040204" pitchFamily="50" charset="-128"/>
                <a:ea typeface="Meiryo UI" panose="020B0604030504040204" pitchFamily="50" charset="-128"/>
              </a:rPr>
              <a:t>デジタル人材の確保：</a:t>
            </a:r>
            <a:r>
              <a:rPr lang="ja-JP" altLang="en-US" sz="1600" dirty="0">
                <a:latin typeface="Meiryo UI" panose="020B0604030504040204" pitchFamily="50" charset="-128"/>
                <a:ea typeface="Meiryo UI" panose="020B0604030504040204" pitchFamily="50" charset="-128"/>
              </a:rPr>
              <a:t>現行制度では対応できない場合、制度改正やその他の手法（外部化等）について検討</a:t>
            </a:r>
          </a:p>
          <a:p>
            <a:pPr marL="826498" indent="-826498"/>
            <a:r>
              <a:rPr lang="ja-JP" altLang="en-US" sz="1600" b="1" dirty="0">
                <a:latin typeface="Meiryo UI" panose="020B0604030504040204" pitchFamily="50" charset="-128"/>
                <a:ea typeface="Meiryo UI" panose="020B0604030504040204" pitchFamily="50" charset="-128"/>
              </a:rPr>
              <a:t>⇒更なる検討方策については</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７</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推進体制のあり方検討</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で後述</a:t>
            </a:r>
            <a:endParaRPr lang="en-US" altLang="ja-JP" sz="1600" b="1" dirty="0">
              <a:latin typeface="Meiryo UI" panose="020B0604030504040204" pitchFamily="50" charset="-128"/>
              <a:ea typeface="Meiryo UI" panose="020B0604030504040204" pitchFamily="50" charset="-128"/>
            </a:endParaRPr>
          </a:p>
        </p:txBody>
      </p:sp>
      <p:sp>
        <p:nvSpPr>
          <p:cNvPr id="28" name="二等辺三角形 27"/>
          <p:cNvSpPr/>
          <p:nvPr/>
        </p:nvSpPr>
        <p:spPr>
          <a:xfrm rot="10800000">
            <a:off x="2552854" y="5293859"/>
            <a:ext cx="4800293" cy="223372"/>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1" name="テキスト ボックス 20">
            <a:extLst>
              <a:ext uri="{FF2B5EF4-FFF2-40B4-BE49-F238E27FC236}">
                <a16:creationId xmlns:a16="http://schemas.microsoft.com/office/drawing/2014/main" id="{463E611F-F1C0-4B02-B0D1-882D3057DDE3}"/>
              </a:ext>
            </a:extLst>
          </p:cNvPr>
          <p:cNvSpPr txBox="1"/>
          <p:nvPr/>
        </p:nvSpPr>
        <p:spPr>
          <a:xfrm>
            <a:off x="128464" y="1007237"/>
            <a:ext cx="9617010" cy="531940"/>
          </a:xfrm>
          <a:prstGeom prst="rect">
            <a:avLst/>
          </a:prstGeom>
          <a:noFill/>
        </p:spPr>
        <p:txBody>
          <a:bodyPr wrap="square" rtlCol="0">
            <a:spAutoFit/>
          </a:bodyPr>
          <a:lstStyle/>
          <a:p>
            <a:pPr>
              <a:lnSpc>
                <a:spcPts val="1800"/>
              </a:lnSpc>
            </a:pPr>
            <a:r>
              <a:rPr lang="ja-JP" altLang="en-US" sz="1400" dirty="0">
                <a:latin typeface="Meiryo UI" panose="020B0604030504040204" pitchFamily="50" charset="-128"/>
                <a:ea typeface="Meiryo UI" panose="020B0604030504040204" pitchFamily="50" charset="-128"/>
              </a:rPr>
              <a:t>◆高度な技術と経験を持つデジタル人材の獲得には、</a:t>
            </a:r>
            <a:endParaRPr lang="en-US" altLang="ja-JP" sz="1400" dirty="0">
              <a:latin typeface="Meiryo UI" panose="020B0604030504040204" pitchFamily="50" charset="-128"/>
              <a:ea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rPr>
              <a:t>　 その人物が保有する</a:t>
            </a:r>
            <a:r>
              <a:rPr lang="ja-JP" altLang="en-US" sz="1400" b="1" u="sng" dirty="0">
                <a:latin typeface="Meiryo UI" panose="020B0604030504040204" pitchFamily="50" charset="-128"/>
                <a:ea typeface="Meiryo UI" panose="020B0604030504040204" pitchFamily="50" charset="-128"/>
              </a:rPr>
              <a:t>ノウハウやスキルに見合う報酬</a:t>
            </a:r>
            <a:r>
              <a:rPr lang="ja-JP" altLang="en-US" sz="1400" dirty="0">
                <a:latin typeface="Meiryo UI" panose="020B0604030504040204" pitchFamily="50" charset="-128"/>
                <a:ea typeface="Meiryo UI" panose="020B0604030504040204" pitchFamily="50" charset="-128"/>
              </a:rPr>
              <a:t>と</a:t>
            </a:r>
            <a:r>
              <a:rPr lang="ja-JP" altLang="en-US" sz="1400" b="1" u="sng" dirty="0">
                <a:latin typeface="Meiryo UI" panose="020B0604030504040204" pitchFamily="50" charset="-128"/>
                <a:ea typeface="Meiryo UI" panose="020B0604030504040204" pitchFamily="50" charset="-128"/>
              </a:rPr>
              <a:t>柔軟な雇用形態</a:t>
            </a:r>
            <a:r>
              <a:rPr lang="ja-JP" altLang="en-US" sz="1400" dirty="0">
                <a:latin typeface="Meiryo UI" panose="020B0604030504040204" pitchFamily="50" charset="-128"/>
                <a:ea typeface="Meiryo UI" panose="020B0604030504040204" pitchFamily="50" charset="-128"/>
              </a:rPr>
              <a:t>（兼業・副業等）が必須。</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51325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nvGraphicFramePr>
        <p:xfrm>
          <a:off x="281554" y="2641520"/>
          <a:ext cx="9374135" cy="2587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672900593"/>
                    </a:ext>
                  </a:extLst>
                </a:gridCol>
                <a:gridCol w="4979436">
                  <a:extLst>
                    <a:ext uri="{9D8B030D-6E8A-4147-A177-3AD203B41FA5}">
                      <a16:colId xmlns:a16="http://schemas.microsoft.com/office/drawing/2014/main" val="1780380852"/>
                    </a:ext>
                  </a:extLst>
                </a:gridCol>
                <a:gridCol w="1008112">
                  <a:extLst>
                    <a:ext uri="{9D8B030D-6E8A-4147-A177-3AD203B41FA5}">
                      <a16:colId xmlns:a16="http://schemas.microsoft.com/office/drawing/2014/main" val="1273876796"/>
                    </a:ext>
                  </a:extLst>
                </a:gridCol>
                <a:gridCol w="2306587">
                  <a:extLst>
                    <a:ext uri="{9D8B030D-6E8A-4147-A177-3AD203B41FA5}">
                      <a16:colId xmlns:a16="http://schemas.microsoft.com/office/drawing/2014/main" val="2569521272"/>
                    </a:ext>
                  </a:extLst>
                </a:gridCol>
              </a:tblGrid>
              <a:tr h="0">
                <a:tc>
                  <a:txBody>
                    <a:bodyPr/>
                    <a:lstStyle/>
                    <a:p>
                      <a:pPr algn="ctr"/>
                      <a:endParaRPr lang="ja-JP" altLang="en-US" sz="1100" dirty="0">
                        <a:latin typeface="Meiryo UI" panose="020B0604030504040204" pitchFamily="50" charset="-128"/>
                        <a:ea typeface="Meiryo UI" panose="020B0604030504040204" pitchFamily="50" charset="-128"/>
                      </a:endParaRPr>
                    </a:p>
                  </a:txBody>
                  <a:tcPr marT="72000" marB="72000" anchor="ctr"/>
                </a:tc>
                <a:tc>
                  <a:txBody>
                    <a:bodyPr/>
                    <a:lstStyle/>
                    <a:p>
                      <a:pPr algn="ctr">
                        <a:spcAft>
                          <a:spcPts val="0"/>
                        </a:spcAft>
                      </a:pPr>
                      <a:r>
                        <a:rPr lang="ja-JP" altLang="en-US" sz="1100" dirty="0">
                          <a:latin typeface="Meiryo UI" panose="020B0604030504040204" pitchFamily="50" charset="-128"/>
                          <a:ea typeface="Meiryo UI" panose="020B0604030504040204" pitchFamily="50" charset="-128"/>
                        </a:rPr>
                        <a:t>担う役割のイメージ</a:t>
                      </a:r>
                      <a:endParaRPr lang="ja-JP" sz="1100" dirty="0">
                        <a:latin typeface="Meiryo UI" panose="020B0604030504040204" pitchFamily="50" charset="-128"/>
                        <a:ea typeface="Meiryo UI" panose="020B0604030504040204" pitchFamily="50" charset="-128"/>
                      </a:endParaRPr>
                    </a:p>
                  </a:txBody>
                  <a:tcPr marL="68580" marR="68580" marT="72000" marB="72000" anchor="ctr"/>
                </a:tc>
                <a:tc>
                  <a:txBody>
                    <a:bodyPr/>
                    <a:lstStyle/>
                    <a:p>
                      <a:pPr algn="ctr">
                        <a:spcAft>
                          <a:spcPts val="0"/>
                        </a:spcAft>
                      </a:pPr>
                      <a:r>
                        <a:rPr lang="ja-JP" altLang="en-US" sz="1100" dirty="0">
                          <a:latin typeface="Meiryo UI" panose="020B0604030504040204" pitchFamily="50" charset="-128"/>
                          <a:ea typeface="Meiryo UI" panose="020B0604030504040204" pitchFamily="50" charset="-128"/>
                        </a:rPr>
                        <a:t>職階イメージ</a:t>
                      </a:r>
                      <a:endParaRPr lang="ja-JP" sz="1100" dirty="0">
                        <a:latin typeface="Meiryo UI" panose="020B0604030504040204" pitchFamily="50" charset="-128"/>
                        <a:ea typeface="Meiryo UI" panose="020B0604030504040204" pitchFamily="50" charset="-128"/>
                      </a:endParaRPr>
                    </a:p>
                  </a:txBody>
                  <a:tcPr marL="68580" marR="68580" marT="72000" marB="72000" anchor="ctr"/>
                </a:tc>
                <a:tc>
                  <a:txBody>
                    <a:bodyPr/>
                    <a:lstStyle/>
                    <a:p>
                      <a:pPr algn="ctr"/>
                      <a:r>
                        <a:rPr lang="ja-JP" altLang="en-US" sz="1100" dirty="0">
                          <a:latin typeface="Meiryo UI" panose="020B0604030504040204" pitchFamily="50" charset="-128"/>
                          <a:ea typeface="Meiryo UI" panose="020B0604030504040204" pitchFamily="50" charset="-128"/>
                        </a:rPr>
                        <a:t>求められるスキルのイメージ</a:t>
                      </a:r>
                      <a:r>
                        <a:rPr lang="ja-JP" altLang="en-US" sz="900" b="0" dirty="0">
                          <a:latin typeface="Meiryo UI" panose="020B0604030504040204" pitchFamily="50" charset="-128"/>
                          <a:ea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１）</a:t>
                      </a:r>
                      <a:endParaRPr lang="ja-JP" altLang="en-US" sz="1000" b="0" dirty="0">
                        <a:latin typeface="Meiryo UI" panose="020B0604030504040204" pitchFamily="50" charset="-128"/>
                        <a:ea typeface="Meiryo UI" panose="020B0604030504040204" pitchFamily="50" charset="-128"/>
                      </a:endParaRPr>
                    </a:p>
                  </a:txBody>
                  <a:tcPr marT="72000" marB="72000" anchor="ctr"/>
                </a:tc>
                <a:extLst>
                  <a:ext uri="{0D108BD9-81ED-4DB2-BD59-A6C34878D82A}">
                    <a16:rowId xmlns:a16="http://schemas.microsoft.com/office/drawing/2014/main" val="2243118565"/>
                  </a:ext>
                </a:extLst>
              </a:tr>
              <a:tr h="0">
                <a:tc>
                  <a:txBody>
                    <a:bodyPr/>
                    <a:lstStyle/>
                    <a:p>
                      <a:pPr marL="0" marR="0" lvl="0" indent="0" algn="l" defTabSz="914177"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panose="020B0604030504040204" pitchFamily="50" charset="-128"/>
                          <a:ea typeface="Meiryo UI" panose="020B0604030504040204" pitchFamily="50" charset="-128"/>
                          <a:cs typeface="+mn-cs"/>
                        </a:rPr>
                        <a:t>★</a:t>
                      </a:r>
                      <a:r>
                        <a:rPr kumimoji="1" lang="ja-JP" altLang="en-US" sz="1100" b="1" dirty="0">
                          <a:solidFill>
                            <a:schemeClr val="tx1"/>
                          </a:solidFill>
                          <a:latin typeface="Meiryo UI" panose="020B0604030504040204" pitchFamily="50" charset="-128"/>
                          <a:ea typeface="Meiryo UI" panose="020B0604030504040204" pitchFamily="50" charset="-128"/>
                          <a:cs typeface="Tahoma" pitchFamily="34" charset="0"/>
                        </a:rPr>
                        <a:t>キーパーソン</a:t>
                      </a:r>
                      <a:endParaRPr lang="en-US" altLang="ja-JP" sz="1100" b="1" dirty="0">
                        <a:solidFill>
                          <a:schemeClr val="tx1"/>
                        </a:solidFill>
                        <a:latin typeface="Meiryo UI" panose="020B0604030504040204" pitchFamily="50" charset="-128"/>
                        <a:ea typeface="Meiryo UI" panose="020B0604030504040204" pitchFamily="50" charset="-128"/>
                      </a:endParaRPr>
                    </a:p>
                    <a:p>
                      <a:pPr algn="l"/>
                      <a:r>
                        <a:rPr lang="ja-JP" altLang="en-US" sz="1100" b="1" dirty="0">
                          <a:solidFill>
                            <a:schemeClr val="tx1"/>
                          </a:solidFill>
                          <a:latin typeface="Meiryo UI" panose="020B0604030504040204" pitchFamily="50" charset="-128"/>
                          <a:ea typeface="Meiryo UI" panose="020B0604030504040204" pitchFamily="50" charset="-128"/>
                        </a:rPr>
                        <a:t>管理職</a:t>
                      </a:r>
                      <a:endParaRPr lang="en-US" altLang="ja-JP" sz="1100" b="1" dirty="0">
                        <a:solidFill>
                          <a:schemeClr val="tx1"/>
                        </a:solidFill>
                        <a:latin typeface="Meiryo UI" panose="020B0604030504040204" pitchFamily="50" charset="-128"/>
                        <a:ea typeface="Meiryo UI" panose="020B0604030504040204" pitchFamily="50" charset="-128"/>
                      </a:endParaRPr>
                    </a:p>
                  </a:txBody>
                  <a:tcPr marT="72000" marB="72000" anchor="ctr"/>
                </a:tc>
                <a:tc>
                  <a:txBody>
                    <a:bodyPr/>
                    <a:lstStyle/>
                    <a:p>
                      <a:pPr algn="l"/>
                      <a:r>
                        <a:rPr lang="ja-JP" altLang="en-US" sz="1100" dirty="0">
                          <a:solidFill>
                            <a:schemeClr val="tx1"/>
                          </a:solidFill>
                          <a:latin typeface="Meiryo UI" panose="020B0604030504040204" pitchFamily="50" charset="-128"/>
                          <a:ea typeface="Meiryo UI" panose="020B0604030504040204" pitchFamily="50" charset="-128"/>
                        </a:rPr>
                        <a:t>・ 自らの所属において、ＤＸを強力に推進していく起点。</a:t>
                      </a:r>
                      <a:endParaRPr lang="en-US" altLang="ja-JP" sz="1100" dirty="0">
                        <a:solidFill>
                          <a:schemeClr val="tx1"/>
                        </a:solidFill>
                        <a:latin typeface="Meiryo UI" panose="020B0604030504040204" pitchFamily="50" charset="-128"/>
                        <a:ea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rPr>
                        <a:t>・ 部局、所属など、それぞれの単位で、職場全体における</a:t>
                      </a:r>
                      <a:r>
                        <a:rPr lang="ja-JP" altLang="ja-JP" sz="1100" dirty="0">
                          <a:solidFill>
                            <a:schemeClr val="tx1"/>
                          </a:solidFill>
                          <a:latin typeface="Meiryo UI" panose="020B0604030504040204" pitchFamily="50" charset="-128"/>
                          <a:ea typeface="Meiryo UI" panose="020B0604030504040204" pitchFamily="50" charset="-128"/>
                        </a:rPr>
                        <a:t>リーダーシップ</a:t>
                      </a:r>
                      <a:r>
                        <a:rPr lang="ja-JP" altLang="en-US" sz="1100" dirty="0">
                          <a:solidFill>
                            <a:schemeClr val="tx1"/>
                          </a:solidFill>
                          <a:latin typeface="Meiryo UI" panose="020B0604030504040204" pitchFamily="50" charset="-128"/>
                          <a:ea typeface="Meiryo UI" panose="020B0604030504040204" pitchFamily="50" charset="-128"/>
                        </a:rPr>
                        <a:t>を</a:t>
                      </a:r>
                      <a:r>
                        <a:rPr lang="ja-JP" altLang="ja-JP" sz="1100" dirty="0">
                          <a:solidFill>
                            <a:schemeClr val="tx1"/>
                          </a:solidFill>
                          <a:latin typeface="Meiryo UI" panose="020B0604030504040204" pitchFamily="50" charset="-128"/>
                          <a:ea typeface="Meiryo UI" panose="020B0604030504040204" pitchFamily="50" charset="-128"/>
                        </a:rPr>
                        <a:t>発揮し</a:t>
                      </a:r>
                      <a:r>
                        <a:rPr lang="ja-JP" altLang="en-US" sz="1100" dirty="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rPr>
                        <a:t>　所属</a:t>
                      </a:r>
                      <a:r>
                        <a:rPr lang="ja-JP" altLang="ja-JP" sz="1100" dirty="0">
                          <a:solidFill>
                            <a:schemeClr val="tx1"/>
                          </a:solidFill>
                          <a:latin typeface="Meiryo UI" panose="020B0604030504040204" pitchFamily="50" charset="-128"/>
                          <a:ea typeface="Meiryo UI" panose="020B0604030504040204" pitchFamily="50" charset="-128"/>
                        </a:rPr>
                        <a:t>職員への意識改革</a:t>
                      </a:r>
                      <a:r>
                        <a:rPr lang="ja-JP" altLang="en-US" sz="1100" dirty="0">
                          <a:solidFill>
                            <a:schemeClr val="tx1"/>
                          </a:solidFill>
                          <a:latin typeface="Meiryo UI" panose="020B0604030504040204" pitchFamily="50" charset="-128"/>
                          <a:ea typeface="Meiryo UI" panose="020B0604030504040204" pitchFamily="50" charset="-128"/>
                        </a:rPr>
                        <a:t>を働きかけるとともに、ＩＣＴを活用した業務改善をリードし、</a:t>
                      </a:r>
                      <a:endParaRPr lang="en-US" altLang="ja-JP" sz="1100" dirty="0">
                        <a:solidFill>
                          <a:schemeClr val="tx1"/>
                        </a:solidFill>
                        <a:latin typeface="Meiryo UI" panose="020B0604030504040204" pitchFamily="50" charset="-128"/>
                        <a:ea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rPr>
                        <a:t>　所管業務に対する問題提起、検討指示、改善策導入の決定を行う。</a:t>
                      </a:r>
                      <a:endParaRPr lang="ja-JP" altLang="ja-JP" sz="1100" dirty="0">
                        <a:solidFill>
                          <a:schemeClr val="tx1"/>
                        </a:solidFill>
                        <a:latin typeface="Meiryo UI" panose="020B0604030504040204" pitchFamily="50" charset="-128"/>
                        <a:ea typeface="Meiryo UI" panose="020B0604030504040204" pitchFamily="50" charset="-128"/>
                      </a:endParaRPr>
                    </a:p>
                  </a:txBody>
                  <a:tcPr marT="72000" marB="72000" anchor="ctr"/>
                </a:tc>
                <a:tc>
                  <a:txBody>
                    <a:bodyPr/>
                    <a:lstStyle/>
                    <a:p>
                      <a:pPr algn="ctr"/>
                      <a:r>
                        <a:rPr lang="ja-JP" altLang="en-US" sz="1100" dirty="0">
                          <a:solidFill>
                            <a:schemeClr val="tx1"/>
                          </a:solidFill>
                          <a:latin typeface="Meiryo UI" panose="020B0604030504040204" pitchFamily="50" charset="-128"/>
                          <a:ea typeface="Meiryo UI" panose="020B0604030504040204" pitchFamily="50" charset="-128"/>
                        </a:rPr>
                        <a:t>課長級以上</a:t>
                      </a:r>
                      <a:endParaRPr lang="ja-JP" altLang="ja-JP" sz="1100" dirty="0">
                        <a:solidFill>
                          <a:schemeClr val="tx1"/>
                        </a:solidFill>
                        <a:latin typeface="Meiryo UI" panose="020B0604030504040204" pitchFamily="50" charset="-128"/>
                        <a:ea typeface="Meiryo UI" panose="020B0604030504040204" pitchFamily="50" charset="-128"/>
                      </a:endParaRPr>
                    </a:p>
                  </a:txBody>
                  <a:tcPr marT="72000" marB="7200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rPr>
                        <a:t>・ 新たな技術・サービスをキャッチできる</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アンテナと、捉えた情報を活用した</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DX</a:t>
                      </a:r>
                      <a:r>
                        <a:rPr lang="ja-JP" altLang="en-US" sz="1100" dirty="0">
                          <a:solidFill>
                            <a:schemeClr val="tx1"/>
                          </a:solidFill>
                          <a:latin typeface="Meiryo UI" panose="020B0604030504040204" pitchFamily="50" charset="-128"/>
                          <a:ea typeface="Meiryo UI" panose="020B0604030504040204" pitchFamily="50" charset="-128"/>
                        </a:rPr>
                        <a:t>案の着想</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17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DX</a:t>
                      </a:r>
                      <a:r>
                        <a:rPr lang="ja-JP" altLang="en-US" sz="1100" dirty="0">
                          <a:solidFill>
                            <a:schemeClr val="tx1"/>
                          </a:solidFill>
                          <a:latin typeface="Meiryo UI" panose="020B0604030504040204" pitchFamily="50" charset="-128"/>
                          <a:ea typeface="Meiryo UI" panose="020B0604030504040204" pitchFamily="50" charset="-128"/>
                        </a:rPr>
                        <a:t>案を具現化するリーダーシップ</a:t>
                      </a:r>
                      <a:endParaRPr lang="en-US" altLang="ja-JP" sz="1100" dirty="0">
                        <a:solidFill>
                          <a:schemeClr val="tx1"/>
                        </a:solidFill>
                        <a:latin typeface="Meiryo UI" panose="020B0604030504040204" pitchFamily="50" charset="-128"/>
                        <a:ea typeface="Meiryo UI" panose="020B0604030504040204" pitchFamily="50" charset="-128"/>
                      </a:endParaRPr>
                    </a:p>
                  </a:txBody>
                  <a:tcPr marT="72000" marB="72000" anchor="ctr"/>
                </a:tc>
                <a:extLst>
                  <a:ext uri="{0D108BD9-81ED-4DB2-BD59-A6C34878D82A}">
                    <a16:rowId xmlns:a16="http://schemas.microsoft.com/office/drawing/2014/main" val="2206777337"/>
                  </a:ext>
                </a:extLst>
              </a:tr>
              <a:tr h="0">
                <a:tc>
                  <a:txBody>
                    <a:bodyPr/>
                    <a:lstStyle/>
                    <a:p>
                      <a:pPr algn="l"/>
                      <a:r>
                        <a:rPr lang="ja-JP" altLang="en-US" sz="1100" dirty="0">
                          <a:solidFill>
                            <a:schemeClr val="tx1"/>
                          </a:solidFill>
                          <a:latin typeface="Meiryo UI" panose="020B0604030504040204" pitchFamily="50" charset="-128"/>
                          <a:ea typeface="Meiryo UI" panose="020B0604030504040204" pitchFamily="50" charset="-128"/>
                        </a:rPr>
                        <a:t>各業務・</a:t>
                      </a:r>
                      <a:endParaRPr lang="en-US" altLang="ja-JP" sz="1100" dirty="0">
                        <a:solidFill>
                          <a:schemeClr val="tx1"/>
                        </a:solidFill>
                        <a:latin typeface="Meiryo UI" panose="020B0604030504040204" pitchFamily="50" charset="-128"/>
                        <a:ea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rPr>
                        <a:t>プロジェクトの</a:t>
                      </a:r>
                      <a:endParaRPr lang="en-US" altLang="ja-JP" sz="1100" dirty="0">
                        <a:solidFill>
                          <a:schemeClr val="tx1"/>
                        </a:solidFill>
                        <a:latin typeface="Meiryo UI" panose="020B0604030504040204" pitchFamily="50" charset="-128"/>
                        <a:ea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rPr>
                        <a:t>リーダー的職員</a:t>
                      </a:r>
                      <a:endParaRPr lang="en-US" altLang="ja-JP" sz="1100" dirty="0">
                        <a:solidFill>
                          <a:schemeClr val="tx1"/>
                        </a:solidFill>
                        <a:latin typeface="Meiryo UI" panose="020B0604030504040204" pitchFamily="50" charset="-128"/>
                        <a:ea typeface="Meiryo UI" panose="020B0604030504040204" pitchFamily="50" charset="-128"/>
                      </a:endParaRPr>
                    </a:p>
                  </a:txBody>
                  <a:tcPr marT="72000" marB="72000" anchor="ctr"/>
                </a:tc>
                <a:tc>
                  <a:txBody>
                    <a:bodyPr/>
                    <a:lstStyle/>
                    <a:p>
                      <a:pPr algn="l">
                        <a:spcAft>
                          <a:spcPts val="0"/>
                        </a:spcAft>
                      </a:pPr>
                      <a:r>
                        <a:rPr lang="ja-JP" altLang="en-US" sz="1100" dirty="0">
                          <a:solidFill>
                            <a:schemeClr val="tx1"/>
                          </a:solidFill>
                          <a:latin typeface="Meiryo UI" panose="020B0604030504040204" pitchFamily="50" charset="-128"/>
                          <a:ea typeface="Meiryo UI" panose="020B0604030504040204" pitchFamily="50" charset="-128"/>
                        </a:rPr>
                        <a:t>・ 改善策実装のための現場監督。</a:t>
                      </a:r>
                      <a:endParaRPr lang="en-US" altLang="ja-JP" sz="1100" dirty="0">
                        <a:solidFill>
                          <a:schemeClr val="tx1"/>
                        </a:solidFill>
                        <a:latin typeface="Meiryo UI" panose="020B0604030504040204" pitchFamily="50" charset="-128"/>
                        <a:ea typeface="Meiryo UI" panose="020B0604030504040204" pitchFamily="50" charset="-128"/>
                      </a:endParaRPr>
                    </a:p>
                    <a:p>
                      <a:pPr algn="l">
                        <a:spcAft>
                          <a:spcPts val="0"/>
                        </a:spcAft>
                      </a:pPr>
                      <a:r>
                        <a:rPr lang="ja-JP" altLang="en-US" sz="1100" dirty="0">
                          <a:solidFill>
                            <a:schemeClr val="tx1"/>
                          </a:solidFill>
                          <a:latin typeface="Meiryo UI" panose="020B0604030504040204" pitchFamily="50" charset="-128"/>
                          <a:ea typeface="Meiryo UI" panose="020B0604030504040204" pitchFamily="50" charset="-128"/>
                        </a:rPr>
                        <a:t>・ 実務に即した効果的な業務</a:t>
                      </a:r>
                      <a:r>
                        <a:rPr lang="ja-JP" sz="1100" dirty="0">
                          <a:solidFill>
                            <a:schemeClr val="tx1"/>
                          </a:solidFill>
                          <a:latin typeface="Meiryo UI" panose="020B0604030504040204" pitchFamily="50" charset="-128"/>
                          <a:ea typeface="Meiryo UI" panose="020B0604030504040204" pitchFamily="50" charset="-128"/>
                        </a:rPr>
                        <a:t>改善</a:t>
                      </a:r>
                      <a:r>
                        <a:rPr lang="ja-JP" altLang="en-US" sz="1100" dirty="0">
                          <a:solidFill>
                            <a:schemeClr val="tx1"/>
                          </a:solidFill>
                          <a:latin typeface="Meiryo UI" panose="020B0604030504040204" pitchFamily="50" charset="-128"/>
                          <a:ea typeface="Meiryo UI" panose="020B0604030504040204" pitchFamily="50" charset="-128"/>
                        </a:rPr>
                        <a:t>に向け、デジタル人材とともに</a:t>
                      </a:r>
                      <a:r>
                        <a:rPr lang="ja-JP" sz="1100" dirty="0">
                          <a:solidFill>
                            <a:schemeClr val="tx1"/>
                          </a:solidFill>
                          <a:latin typeface="Meiryo UI" panose="020B0604030504040204" pitchFamily="50" charset="-128"/>
                          <a:ea typeface="Meiryo UI" panose="020B0604030504040204" pitchFamily="50" charset="-128"/>
                        </a:rPr>
                        <a:t>具体的</a:t>
                      </a:r>
                      <a:r>
                        <a:rPr lang="ja-JP" altLang="en-US" sz="1100" dirty="0">
                          <a:solidFill>
                            <a:schemeClr val="tx1"/>
                          </a:solidFill>
                          <a:latin typeface="Meiryo UI" panose="020B0604030504040204" pitchFamily="50" charset="-128"/>
                          <a:ea typeface="Meiryo UI" panose="020B0604030504040204" pitchFamily="50" charset="-128"/>
                        </a:rPr>
                        <a:t>な</a:t>
                      </a:r>
                      <a:r>
                        <a:rPr lang="en-US" altLang="ja-JP" sz="1100" dirty="0">
                          <a:solidFill>
                            <a:schemeClr val="tx1"/>
                          </a:solidFill>
                          <a:latin typeface="Meiryo UI" panose="020B0604030504040204" pitchFamily="50" charset="-128"/>
                          <a:ea typeface="Meiryo UI" panose="020B0604030504040204" pitchFamily="50" charset="-128"/>
                        </a:rPr>
                        <a:t>ICT</a:t>
                      </a:r>
                      <a:r>
                        <a:rPr lang="ja-JP" altLang="en-US" sz="1100" dirty="0">
                          <a:solidFill>
                            <a:schemeClr val="tx1"/>
                          </a:solidFill>
                          <a:latin typeface="Meiryo UI" panose="020B0604030504040204" pitchFamily="50" charset="-128"/>
                          <a:ea typeface="Meiryo UI" panose="020B0604030504040204" pitchFamily="50" charset="-128"/>
                        </a:rPr>
                        <a:t>を活用</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したシステム、サービス導入にあたっての進行管理、対外調整を行う。</a:t>
                      </a:r>
                      <a:endParaRPr lang="ja-JP" sz="1100" dirty="0">
                        <a:solidFill>
                          <a:schemeClr val="tx1"/>
                        </a:solidFill>
                        <a:latin typeface="Meiryo UI" panose="020B0604030504040204" pitchFamily="50" charset="-128"/>
                        <a:ea typeface="Meiryo UI" panose="020B0604030504040204" pitchFamily="50" charset="-128"/>
                      </a:endParaRPr>
                    </a:p>
                  </a:txBody>
                  <a:tcPr marL="68580" marR="68580" marT="72000" marB="72000" anchor="ctr"/>
                </a:tc>
                <a:tc>
                  <a:txBody>
                    <a:bodyPr/>
                    <a:lstStyle/>
                    <a:p>
                      <a:pPr algn="ctr">
                        <a:spcAft>
                          <a:spcPts val="0"/>
                        </a:spcAft>
                      </a:pPr>
                      <a:r>
                        <a:rPr lang="ja-JP" altLang="en-US" sz="1100" dirty="0">
                          <a:solidFill>
                            <a:schemeClr val="tx1"/>
                          </a:solidFill>
                          <a:latin typeface="Meiryo UI" panose="020B0604030504040204" pitchFamily="50" charset="-128"/>
                          <a:ea typeface="Meiryo UI" panose="020B0604030504040204" pitchFamily="50" charset="-128"/>
                        </a:rPr>
                        <a:t>課長補佐級</a:t>
                      </a:r>
                      <a:endParaRPr lang="en-US" altLang="ja-JP" sz="1100" dirty="0">
                        <a:solidFill>
                          <a:schemeClr val="tx1"/>
                        </a:solidFill>
                        <a:latin typeface="Meiryo UI" panose="020B0604030504040204" pitchFamily="50" charset="-128"/>
                        <a:ea typeface="Meiryo UI" panose="020B0604030504040204" pitchFamily="50" charset="-128"/>
                      </a:endParaRPr>
                    </a:p>
                    <a:p>
                      <a:pPr algn="ctr">
                        <a:spcAft>
                          <a:spcPts val="0"/>
                        </a:spcAft>
                      </a:pP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主査級</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総括</a:t>
                      </a:r>
                      <a:r>
                        <a:rPr lang="en-US" altLang="ja-JP" sz="1100" dirty="0">
                          <a:solidFill>
                            <a:schemeClr val="tx1"/>
                          </a:solidFill>
                          <a:latin typeface="Meiryo UI" panose="020B0604030504040204" pitchFamily="50" charset="-128"/>
                          <a:ea typeface="Meiryo UI" panose="020B0604030504040204" pitchFamily="50" charset="-128"/>
                        </a:rPr>
                        <a:t>)</a:t>
                      </a:r>
                      <a:endParaRPr lang="ja-JP" sz="1100" dirty="0">
                        <a:solidFill>
                          <a:schemeClr val="tx1"/>
                        </a:solidFill>
                        <a:latin typeface="Meiryo UI" panose="020B0604030504040204" pitchFamily="50" charset="-128"/>
                        <a:ea typeface="Meiryo UI" panose="020B0604030504040204" pitchFamily="50" charset="-128"/>
                      </a:endParaRPr>
                    </a:p>
                  </a:txBody>
                  <a:tcPr marL="68580" marR="68580" marT="72000" marB="7200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rPr>
                        <a:t>・</a:t>
                      </a:r>
                      <a:r>
                        <a:rPr lang="ja-JP" altLang="en-US" sz="1100" baseline="0" dirty="0">
                          <a:solidFill>
                            <a:schemeClr val="tx1"/>
                          </a:solidFill>
                          <a:latin typeface="Meiryo UI" panose="020B0604030504040204" pitchFamily="50" charset="-128"/>
                          <a:ea typeface="Meiryo UI" panose="020B0604030504040204" pitchFamily="50" charset="-128"/>
                        </a:rPr>
                        <a:t> 基礎的</a:t>
                      </a:r>
                      <a:r>
                        <a:rPr lang="ja-JP" altLang="en-US" sz="1100" dirty="0">
                          <a:solidFill>
                            <a:schemeClr val="tx1"/>
                          </a:solidFill>
                          <a:latin typeface="Meiryo UI" panose="020B0604030504040204" pitchFamily="50" charset="-128"/>
                          <a:ea typeface="Meiryo UI" panose="020B0604030504040204" pitchFamily="50" charset="-128"/>
                        </a:rPr>
                        <a:t>な</a:t>
                      </a:r>
                      <a:r>
                        <a:rPr lang="en-US" altLang="ja-JP" sz="1100" dirty="0">
                          <a:solidFill>
                            <a:schemeClr val="tx1"/>
                          </a:solidFill>
                          <a:latin typeface="Meiryo UI" panose="020B0604030504040204" pitchFamily="50" charset="-128"/>
                          <a:ea typeface="Meiryo UI" panose="020B0604030504040204" pitchFamily="50" charset="-128"/>
                        </a:rPr>
                        <a:t>ICT</a:t>
                      </a:r>
                      <a:r>
                        <a:rPr lang="ja-JP" altLang="en-US" sz="1100" dirty="0">
                          <a:solidFill>
                            <a:schemeClr val="tx1"/>
                          </a:solidFill>
                          <a:latin typeface="Meiryo UI" panose="020B0604030504040204" pitchFamily="50" charset="-128"/>
                          <a:ea typeface="Meiryo UI" panose="020B0604030504040204" pitchFamily="50" charset="-128"/>
                        </a:rPr>
                        <a:t>関連知識を持ち、</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実務に則した</a:t>
                      </a:r>
                      <a:r>
                        <a:rPr lang="en-US" altLang="ja-JP" sz="1100" dirty="0">
                          <a:solidFill>
                            <a:schemeClr val="tx1"/>
                          </a:solidFill>
                          <a:latin typeface="Meiryo UI" panose="020B0604030504040204" pitchFamily="50" charset="-128"/>
                          <a:ea typeface="Meiryo UI" panose="020B0604030504040204" pitchFamily="50" charset="-128"/>
                        </a:rPr>
                        <a:t>DX</a:t>
                      </a:r>
                      <a:r>
                        <a:rPr lang="ja-JP" altLang="en-US" sz="1100" dirty="0">
                          <a:solidFill>
                            <a:schemeClr val="tx1"/>
                          </a:solidFill>
                          <a:latin typeface="Meiryo UI" panose="020B0604030504040204" pitchFamily="50" charset="-128"/>
                          <a:ea typeface="Meiryo UI" panose="020B0604030504040204" pitchFamily="50" charset="-128"/>
                        </a:rPr>
                        <a:t>の進行管理能力</a:t>
                      </a:r>
                    </a:p>
                  </a:txBody>
                  <a:tcPr marT="72000" marB="72000" anchor="ctr"/>
                </a:tc>
                <a:extLst>
                  <a:ext uri="{0D108BD9-81ED-4DB2-BD59-A6C34878D82A}">
                    <a16:rowId xmlns:a16="http://schemas.microsoft.com/office/drawing/2014/main" val="1644588484"/>
                  </a:ext>
                </a:extLst>
              </a:tr>
              <a:tr h="0">
                <a:tc>
                  <a:txBody>
                    <a:bodyPr/>
                    <a:lstStyle/>
                    <a:p>
                      <a:pPr algn="l"/>
                      <a:r>
                        <a:rPr lang="ja-JP" altLang="en-US" sz="1100" dirty="0">
                          <a:solidFill>
                            <a:schemeClr val="tx1"/>
                          </a:solidFill>
                          <a:latin typeface="Meiryo UI" panose="020B0604030504040204" pitchFamily="50" charset="-128"/>
                          <a:ea typeface="Meiryo UI" panose="020B0604030504040204" pitchFamily="50" charset="-128"/>
                        </a:rPr>
                        <a:t>実務担当職員</a:t>
                      </a:r>
                      <a:endParaRPr lang="en-US" altLang="ja-JP" sz="1100" dirty="0">
                        <a:solidFill>
                          <a:schemeClr val="tx1"/>
                        </a:solidFill>
                        <a:latin typeface="Meiryo UI" panose="020B0604030504040204" pitchFamily="50" charset="-128"/>
                        <a:ea typeface="Meiryo UI" panose="020B0604030504040204" pitchFamily="50" charset="-128"/>
                      </a:endParaRPr>
                    </a:p>
                  </a:txBody>
                  <a:tcPr marT="72000" marB="72000" anchor="ctr"/>
                </a:tc>
                <a:tc>
                  <a:txBody>
                    <a:bodyPr/>
                    <a:lstStyle/>
                    <a:p>
                      <a:pPr algn="l">
                        <a:spcAft>
                          <a:spcPts val="0"/>
                        </a:spcAft>
                      </a:pPr>
                      <a:r>
                        <a:rPr lang="ja-JP" altLang="en-US" sz="1100" dirty="0">
                          <a:solidFill>
                            <a:schemeClr val="tx1"/>
                          </a:solidFill>
                          <a:latin typeface="Meiryo UI" panose="020B0604030504040204" pitchFamily="50" charset="-128"/>
                          <a:ea typeface="Meiryo UI" panose="020B0604030504040204" pitchFamily="50" charset="-128"/>
                        </a:rPr>
                        <a:t>・ 業務改善の実務面での遂行役。</a:t>
                      </a:r>
                      <a:endParaRPr lang="en-US" altLang="ja-JP" sz="1100" dirty="0">
                        <a:solidFill>
                          <a:schemeClr val="tx1"/>
                        </a:solidFill>
                        <a:latin typeface="Meiryo UI" panose="020B0604030504040204" pitchFamily="50" charset="-128"/>
                        <a:ea typeface="Meiryo UI" panose="020B0604030504040204" pitchFamily="50" charset="-128"/>
                      </a:endParaRPr>
                    </a:p>
                    <a:p>
                      <a:pPr algn="l">
                        <a:spcAft>
                          <a:spcPts val="0"/>
                        </a:spcAft>
                      </a:pPr>
                      <a:r>
                        <a:rPr lang="ja-JP" altLang="en-US" sz="1100" dirty="0">
                          <a:solidFill>
                            <a:schemeClr val="tx1"/>
                          </a:solidFill>
                          <a:latin typeface="Meiryo UI" panose="020B0604030504040204" pitchFamily="50" charset="-128"/>
                          <a:ea typeface="Meiryo UI" panose="020B0604030504040204" pitchFamily="50" charset="-128"/>
                        </a:rPr>
                        <a:t>・ 現状業務の分析や、個別業務での</a:t>
                      </a:r>
                      <a:r>
                        <a:rPr lang="en-US" altLang="ja-JP" sz="1100" dirty="0">
                          <a:solidFill>
                            <a:schemeClr val="tx1"/>
                          </a:solidFill>
                          <a:latin typeface="Meiryo UI" panose="020B0604030504040204" pitchFamily="50" charset="-128"/>
                          <a:ea typeface="Meiryo UI" panose="020B0604030504040204" pitchFamily="50" charset="-128"/>
                        </a:rPr>
                        <a:t>ICT</a:t>
                      </a:r>
                      <a:r>
                        <a:rPr lang="ja-JP" altLang="en-US" sz="1100" dirty="0">
                          <a:solidFill>
                            <a:schemeClr val="tx1"/>
                          </a:solidFill>
                          <a:latin typeface="Meiryo UI" panose="020B0604030504040204" pitchFamily="50" charset="-128"/>
                          <a:ea typeface="Meiryo UI" panose="020B0604030504040204" pitchFamily="50" charset="-128"/>
                        </a:rPr>
                        <a:t>導入案など、実務担当者としての現場経験を</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生かした</a:t>
                      </a:r>
                      <a:r>
                        <a:rPr lang="en-US" sz="1100" dirty="0">
                          <a:solidFill>
                            <a:schemeClr val="tx1"/>
                          </a:solidFill>
                          <a:latin typeface="Meiryo UI" panose="020B0604030504040204" pitchFamily="50" charset="-128"/>
                          <a:ea typeface="Meiryo UI" panose="020B0604030504040204" pitchFamily="50" charset="-128"/>
                        </a:rPr>
                        <a:t>ICT</a:t>
                      </a:r>
                      <a:r>
                        <a:rPr lang="ja-JP" sz="1100" dirty="0">
                          <a:solidFill>
                            <a:schemeClr val="tx1"/>
                          </a:solidFill>
                          <a:latin typeface="Meiryo UI" panose="020B0604030504040204" pitchFamily="50" charset="-128"/>
                          <a:ea typeface="Meiryo UI" panose="020B0604030504040204" pitchFamily="50" charset="-128"/>
                        </a:rPr>
                        <a:t>活用</a:t>
                      </a:r>
                      <a:r>
                        <a:rPr lang="ja-JP" altLang="en-US" sz="1100" dirty="0">
                          <a:solidFill>
                            <a:schemeClr val="tx1"/>
                          </a:solidFill>
                          <a:latin typeface="Meiryo UI" panose="020B0604030504040204" pitchFamily="50" charset="-128"/>
                          <a:ea typeface="Meiryo UI" panose="020B0604030504040204" pitchFamily="50" charset="-128"/>
                        </a:rPr>
                        <a:t>策をデジタル人材とともに、検討、具体化していく。</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また、導入後の業務分析・改善策の検討など、継続した取り組みを行う。</a:t>
                      </a:r>
                      <a:endParaRPr lang="en-US" altLang="ja-JP" sz="1100" dirty="0">
                        <a:solidFill>
                          <a:schemeClr val="tx1"/>
                        </a:solidFill>
                        <a:latin typeface="Meiryo UI" panose="020B0604030504040204" pitchFamily="50" charset="-128"/>
                        <a:ea typeface="Meiryo UI" panose="020B0604030504040204" pitchFamily="50" charset="-128"/>
                      </a:endParaRPr>
                    </a:p>
                  </a:txBody>
                  <a:tcPr marL="68580" marR="68580" marT="72000" marB="72000" anchor="ctr"/>
                </a:tc>
                <a:tc>
                  <a:txBody>
                    <a:bodyPr/>
                    <a:lstStyle/>
                    <a:p>
                      <a:pPr algn="ctr">
                        <a:spcAft>
                          <a:spcPts val="0"/>
                        </a:spcAft>
                      </a:pPr>
                      <a:r>
                        <a:rPr lang="ja-JP" altLang="en-US" sz="1100" dirty="0">
                          <a:solidFill>
                            <a:schemeClr val="tx1"/>
                          </a:solidFill>
                          <a:latin typeface="Meiryo UI" panose="020B0604030504040204" pitchFamily="50" charset="-128"/>
                          <a:ea typeface="Meiryo UI" panose="020B0604030504040204" pitchFamily="50" charset="-128"/>
                        </a:rPr>
                        <a:t>主査級</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主事級</a:t>
                      </a:r>
                      <a:endParaRPr lang="en-US" altLang="ja-JP" sz="1100" dirty="0">
                        <a:solidFill>
                          <a:schemeClr val="tx1"/>
                        </a:solidFill>
                        <a:latin typeface="Meiryo UI" panose="020B0604030504040204" pitchFamily="50" charset="-128"/>
                        <a:ea typeface="Meiryo UI" panose="020B0604030504040204" pitchFamily="50" charset="-128"/>
                      </a:endParaRPr>
                    </a:p>
                  </a:txBody>
                  <a:tcPr marL="68580" marR="68580" marT="72000" marB="72000"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rPr>
                        <a:t>・ 実運用における情報セキュリティ</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対策の実践能力</a:t>
                      </a:r>
                    </a:p>
                    <a:p>
                      <a:r>
                        <a:rPr lang="ja-JP" altLang="en-US" sz="1100" dirty="0">
                          <a:solidFill>
                            <a:schemeClr val="tx1"/>
                          </a:solidFill>
                          <a:latin typeface="Meiryo UI" panose="020B0604030504040204" pitchFamily="50" charset="-128"/>
                          <a:ea typeface="Meiryo UI" panose="020B0604030504040204" pitchFamily="50" charset="-128"/>
                        </a:rPr>
                        <a:t>・ 継続的な</a:t>
                      </a:r>
                      <a:r>
                        <a:rPr lang="en-US" altLang="ja-JP" sz="1100" dirty="0">
                          <a:solidFill>
                            <a:schemeClr val="tx1"/>
                          </a:solidFill>
                          <a:latin typeface="Meiryo UI" panose="020B0604030504040204" pitchFamily="50" charset="-128"/>
                          <a:ea typeface="Meiryo UI" panose="020B0604030504040204" pitchFamily="50" charset="-128"/>
                        </a:rPr>
                        <a:t>BPR</a:t>
                      </a:r>
                      <a:r>
                        <a:rPr lang="ja-JP" altLang="en-US" sz="1100" dirty="0">
                          <a:solidFill>
                            <a:schemeClr val="tx1"/>
                          </a:solidFill>
                          <a:latin typeface="Meiryo UI" panose="020B0604030504040204" pitchFamily="50" charset="-128"/>
                          <a:ea typeface="Meiryo UI" panose="020B0604030504040204" pitchFamily="50" charset="-128"/>
                        </a:rPr>
                        <a:t>実践能力</a:t>
                      </a:r>
                    </a:p>
                  </a:txBody>
                  <a:tcPr marT="72000" marB="72000" anchor="ctr"/>
                </a:tc>
                <a:extLst>
                  <a:ext uri="{0D108BD9-81ED-4DB2-BD59-A6C34878D82A}">
                    <a16:rowId xmlns:a16="http://schemas.microsoft.com/office/drawing/2014/main" val="1594822559"/>
                  </a:ext>
                </a:extLst>
              </a:tr>
            </a:tbl>
          </a:graphicData>
        </a:graphic>
      </p:graphicFrame>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r>
              <a:rPr lang="ja-JP" altLang="en-US" sz="1600" b="1" dirty="0">
                <a:solidFill>
                  <a:schemeClr val="bg1"/>
                </a:solidFill>
                <a:latin typeface="Meiryo UI" panose="020B0604030504040204" pitchFamily="50" charset="-128"/>
                <a:ea typeface="Meiryo UI" panose="020B0604030504040204" pitchFamily="50" charset="-128"/>
              </a:rPr>
              <a:t>６．デジタル人材の確保・人材の強化　　</a:t>
            </a:r>
            <a:r>
              <a:rPr lang="ja-JP" altLang="en-US" sz="1400" b="1" dirty="0">
                <a:solidFill>
                  <a:schemeClr val="bg1"/>
                </a:solidFill>
                <a:latin typeface="Meiryo UI" panose="020B0604030504040204" pitchFamily="50" charset="-128"/>
                <a:ea typeface="Meiryo UI" panose="020B0604030504040204" pitchFamily="50" charset="-128"/>
              </a:rPr>
              <a:t>人材の強化</a:t>
            </a:r>
          </a:p>
        </p:txBody>
      </p:sp>
      <p:sp>
        <p:nvSpPr>
          <p:cNvPr id="52" name="正方形/長方形 51"/>
          <p:cNvSpPr/>
          <p:nvPr/>
        </p:nvSpPr>
        <p:spPr>
          <a:xfrm>
            <a:off x="127147" y="1033247"/>
            <a:ext cx="9866413" cy="883585"/>
          </a:xfrm>
          <a:prstGeom prst="rect">
            <a:avLst/>
          </a:prstGeom>
        </p:spPr>
        <p:txBody>
          <a:bodyPr wrap="square" lIns="90000" tIns="10800" rIns="72000" bIns="10800">
            <a:spAutoFit/>
          </a:bodyPr>
          <a:lstStyle/>
          <a:p>
            <a:pPr marL="180000" indent="-612000"/>
            <a:r>
              <a:rPr lang="ja-JP" altLang="en-US" sz="1400" dirty="0">
                <a:latin typeface="Meiryo UI" panose="020B0604030504040204" pitchFamily="50" charset="-128"/>
                <a:ea typeface="Meiryo UI" panose="020B0604030504040204" pitchFamily="50" charset="-128"/>
              </a:rPr>
              <a:t>・ 府庁における慢性的なデジタル人材の不足解消、</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推進体制の強化を目指すには、即戦力の獲得とともに既存職員の育成が必須。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多岐にわたる府庁の業務において既存の仕組みにとらわれず効率的・効果的にＤＸを進めるには、業務をよく知る担当所属がデジタル化・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最適化を「自発的」かつ「自律的」に着想・企画できる状態であることが理想。そのためには、管理職の意識改革と問題提起が重要となる。 </a:t>
            </a:r>
            <a:endParaRPr lang="en-US" altLang="ja-JP" sz="1400" dirty="0">
              <a:latin typeface="Meiryo UI" panose="020B0604030504040204" pitchFamily="50" charset="-128"/>
              <a:ea typeface="Meiryo UI" panose="020B0604030504040204" pitchFamily="50" charset="-128"/>
            </a:endParaRPr>
          </a:p>
          <a:p>
            <a:pPr marL="180000" indent="-612000"/>
            <a:r>
              <a:rPr lang="ja-JP" altLang="en-US" sz="1400" dirty="0">
                <a:latin typeface="Meiryo UI" panose="020B0604030504040204" pitchFamily="50" charset="-128"/>
                <a:ea typeface="Meiryo UI" panose="020B0604030504040204" pitchFamily="50" charset="-128"/>
              </a:rPr>
              <a:t>・ それぞれの所属に適したＤＸを進めるため、組織を構成する職員ひとりひとりにＤＸ推進のマインドセットとスキルアップを促す必要がある。</a:t>
            </a:r>
          </a:p>
        </p:txBody>
      </p:sp>
      <p:grpSp>
        <p:nvGrpSpPr>
          <p:cNvPr id="24" name="グループ化 23"/>
          <p:cNvGrpSpPr/>
          <p:nvPr/>
        </p:nvGrpSpPr>
        <p:grpSpPr>
          <a:xfrm>
            <a:off x="127147" y="476250"/>
            <a:ext cx="9650389" cy="270000"/>
            <a:chOff x="77029" y="485586"/>
            <a:chExt cx="9650389" cy="270000"/>
          </a:xfrm>
        </p:grpSpPr>
        <p:sp>
          <p:nvSpPr>
            <p:cNvPr id="25" name="正方形/長方形 24"/>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課題解決に資する人材の強化</a:t>
              </a:r>
            </a:p>
          </p:txBody>
        </p:sp>
        <p:sp>
          <p:nvSpPr>
            <p:cNvPr id="26" name="ホームベース 25"/>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14" name="角丸四角形 13"/>
          <p:cNvSpPr/>
          <p:nvPr/>
        </p:nvSpPr>
        <p:spPr>
          <a:xfrm>
            <a:off x="177441" y="1988840"/>
            <a:ext cx="7583871" cy="549872"/>
          </a:xfrm>
          <a:prstGeom prst="roundRect">
            <a:avLst>
              <a:gd name="adj" fmla="val 4999"/>
            </a:avLst>
          </a:prstGeom>
          <a:ln w="25400">
            <a:solidFill>
              <a:srgbClr val="0070C0"/>
            </a:solidFill>
          </a:ln>
        </p:spPr>
        <p:txBody>
          <a:bodyPr wrap="square" lIns="36000" tIns="36000" rIns="36000" bIns="36000">
            <a:spAutoFit/>
          </a:bodyPr>
          <a:lstStyle/>
          <a:p>
            <a:pPr marL="1879600" indent="-1828800"/>
            <a:r>
              <a:rPr lang="ja-JP" altLang="en-US" sz="1500" b="1" dirty="0">
                <a:latin typeface="Meiryo UI" panose="020B0604030504040204" pitchFamily="50" charset="-128"/>
                <a:ea typeface="Meiryo UI" panose="020B0604030504040204" pitchFamily="50" charset="-128"/>
              </a:rPr>
              <a:t>＜府庁全体の理想像＞ＩＣＴを抵抗感なく利用することができ、ＩＣＴを活用した業務改善</a:t>
            </a:r>
            <a:r>
              <a:rPr lang="en-US" altLang="ja-JP" sz="1500" b="1" dirty="0">
                <a:latin typeface="Meiryo UI" panose="020B0604030504040204" pitchFamily="50" charset="-128"/>
                <a:ea typeface="Meiryo UI" panose="020B0604030504040204" pitchFamily="50" charset="-128"/>
              </a:rPr>
              <a:t/>
            </a:r>
            <a:br>
              <a:rPr lang="en-US" altLang="ja-JP" sz="1500" b="1" dirty="0">
                <a:latin typeface="Meiryo UI" panose="020B0604030504040204" pitchFamily="50" charset="-128"/>
                <a:ea typeface="Meiryo UI" panose="020B0604030504040204" pitchFamily="50" charset="-128"/>
              </a:rPr>
            </a:br>
            <a:r>
              <a:rPr lang="ja-JP" altLang="en-US" sz="1500" b="1" dirty="0">
                <a:latin typeface="Meiryo UI" panose="020B0604030504040204" pitchFamily="50" charset="-128"/>
                <a:ea typeface="Meiryo UI" panose="020B0604030504040204" pitchFamily="50" charset="-128"/>
              </a:rPr>
              <a:t>（＝ＤＸ）が自発的かつ継続的に行われている状態</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p:cNvSpPr/>
          <p:nvPr/>
        </p:nvSpPr>
        <p:spPr bwMode="auto">
          <a:xfrm>
            <a:off x="128464" y="764704"/>
            <a:ext cx="4893125" cy="268032"/>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ctr" anchorCtr="0" forceAA="0" compatLnSpc="1">
            <a:prstTxWarp prst="textNoShape">
              <a:avLst/>
            </a:prstTxWarp>
            <a:spAutoFit/>
          </a:bodyPr>
          <a:lstStyle/>
          <a:p>
            <a:pPr eaLnBrk="0" hangingPunct="0"/>
            <a:r>
              <a:rPr lang="ja-JP" altLang="en-US" sz="1600" b="1" dirty="0">
                <a:latin typeface="Meiryo UI" panose="020B0604030504040204" pitchFamily="50" charset="-128"/>
                <a:ea typeface="Meiryo UI" panose="020B0604030504040204" pitchFamily="50" charset="-128"/>
                <a:cs typeface="Tahoma" pitchFamily="34" charset="0"/>
              </a:rPr>
              <a:t>育成の方向性</a:t>
            </a:r>
            <a:endParaRPr kumimoji="1" lang="ja-JP" altLang="en-US" sz="1600" b="1" dirty="0">
              <a:latin typeface="Meiryo UI" panose="020B0604030504040204" pitchFamily="50" charset="-128"/>
              <a:ea typeface="Meiryo UI" panose="020B0604030504040204" pitchFamily="50" charset="-128"/>
              <a:cs typeface="Tahoma" pitchFamily="34" charset="0"/>
            </a:endParaRPr>
          </a:p>
        </p:txBody>
      </p:sp>
      <p:graphicFrame>
        <p:nvGraphicFramePr>
          <p:cNvPr id="19" name="表 18"/>
          <p:cNvGraphicFramePr>
            <a:graphicFrameLocks noGrp="1"/>
          </p:cNvGraphicFramePr>
          <p:nvPr/>
        </p:nvGraphicFramePr>
        <p:xfrm>
          <a:off x="282234" y="5373216"/>
          <a:ext cx="9373455" cy="831830"/>
        </p:xfrm>
        <a:graphic>
          <a:graphicData uri="http://schemas.openxmlformats.org/drawingml/2006/table">
            <a:tbl>
              <a:tblPr firstRow="1" bandRow="1">
                <a:tableStyleId>{2A488322-F2BA-4B5B-9748-0D474271808F}</a:tableStyleId>
              </a:tblPr>
              <a:tblGrid>
                <a:gridCol w="1080000">
                  <a:extLst>
                    <a:ext uri="{9D8B030D-6E8A-4147-A177-3AD203B41FA5}">
                      <a16:colId xmlns:a16="http://schemas.microsoft.com/office/drawing/2014/main" val="672900593"/>
                    </a:ext>
                  </a:extLst>
                </a:gridCol>
                <a:gridCol w="4978800">
                  <a:extLst>
                    <a:ext uri="{9D8B030D-6E8A-4147-A177-3AD203B41FA5}">
                      <a16:colId xmlns:a16="http://schemas.microsoft.com/office/drawing/2014/main" val="1355573918"/>
                    </a:ext>
                  </a:extLst>
                </a:gridCol>
                <a:gridCol w="1008112">
                  <a:extLst>
                    <a:ext uri="{9D8B030D-6E8A-4147-A177-3AD203B41FA5}">
                      <a16:colId xmlns:a16="http://schemas.microsoft.com/office/drawing/2014/main" val="1273876796"/>
                    </a:ext>
                  </a:extLst>
                </a:gridCol>
                <a:gridCol w="2306543">
                  <a:extLst>
                    <a:ext uri="{9D8B030D-6E8A-4147-A177-3AD203B41FA5}">
                      <a16:colId xmlns:a16="http://schemas.microsoft.com/office/drawing/2014/main" val="2569521272"/>
                    </a:ext>
                  </a:extLst>
                </a:gridCol>
              </a:tblGrid>
              <a:tr h="831830">
                <a:tc>
                  <a:txBody>
                    <a:bodyPr/>
                    <a:lstStyle/>
                    <a:p>
                      <a:pPr marL="0" marR="0" lvl="0" indent="0" algn="l" defTabSz="914177"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panose="020B0604030504040204" pitchFamily="50" charset="-128"/>
                          <a:ea typeface="Meiryo UI" panose="020B0604030504040204" pitchFamily="50" charset="-128"/>
                          <a:cs typeface="+mn-cs"/>
                        </a:rPr>
                        <a:t>★</a:t>
                      </a:r>
                      <a:r>
                        <a:rPr kumimoji="1" lang="ja-JP" altLang="en-US" sz="1100" b="1" dirty="0">
                          <a:solidFill>
                            <a:schemeClr val="tx1"/>
                          </a:solidFill>
                          <a:latin typeface="Meiryo UI" panose="020B0604030504040204" pitchFamily="50" charset="-128"/>
                          <a:ea typeface="Meiryo UI" panose="020B0604030504040204" pitchFamily="50" charset="-128"/>
                          <a:cs typeface="Tahoma" pitchFamily="34" charset="0"/>
                        </a:rPr>
                        <a:t>キーパーソン</a:t>
                      </a:r>
                      <a:endParaRPr lang="en-US" altLang="ja-JP" sz="1100" b="1" dirty="0">
                        <a:solidFill>
                          <a:schemeClr val="tx1"/>
                        </a:solidFill>
                        <a:latin typeface="Meiryo UI" panose="020B0604030504040204" pitchFamily="50" charset="-128"/>
                        <a:ea typeface="Meiryo UI" panose="020B0604030504040204" pitchFamily="50" charset="-128"/>
                      </a:endParaRPr>
                    </a:p>
                    <a:p>
                      <a:pPr algn="l">
                        <a:spcAft>
                          <a:spcPts val="0"/>
                        </a:spcAft>
                      </a:pPr>
                      <a:r>
                        <a:rPr lang="en-US" altLang="ja-JP" sz="1100" b="1" dirty="0">
                          <a:solidFill>
                            <a:schemeClr val="tx1"/>
                          </a:solidFill>
                          <a:latin typeface="Meiryo UI" panose="020B0604030504040204" pitchFamily="50" charset="-128"/>
                          <a:ea typeface="Meiryo UI" panose="020B0604030504040204" pitchFamily="50" charset="-128"/>
                        </a:rPr>
                        <a:t>DX</a:t>
                      </a:r>
                      <a:r>
                        <a:rPr lang="ja-JP" altLang="en-US" sz="1100" b="1" dirty="0">
                          <a:solidFill>
                            <a:schemeClr val="tx1"/>
                          </a:solidFill>
                          <a:latin typeface="Meiryo UI" panose="020B0604030504040204" pitchFamily="50" charset="-128"/>
                          <a:ea typeface="Meiryo UI" panose="020B0604030504040204" pitchFamily="50" charset="-128"/>
                        </a:rPr>
                        <a:t>推進の</a:t>
                      </a:r>
                      <a:endParaRPr lang="en-US" altLang="ja-JP" sz="1100" b="1" dirty="0">
                        <a:solidFill>
                          <a:schemeClr val="tx1"/>
                        </a:solidFill>
                        <a:latin typeface="Meiryo UI" panose="020B0604030504040204" pitchFamily="50" charset="-128"/>
                        <a:ea typeface="Meiryo UI" panose="020B0604030504040204" pitchFamily="50" charset="-128"/>
                      </a:endParaRPr>
                    </a:p>
                    <a:p>
                      <a:pPr algn="l">
                        <a:spcAft>
                          <a:spcPts val="0"/>
                        </a:spcAft>
                      </a:pPr>
                      <a:r>
                        <a:rPr lang="ja-JP" altLang="en-US" sz="1100" b="1" dirty="0">
                          <a:solidFill>
                            <a:schemeClr val="tx1"/>
                          </a:solidFill>
                          <a:latin typeface="Meiryo UI" panose="020B0604030504040204" pitchFamily="50" charset="-128"/>
                          <a:ea typeface="Meiryo UI" panose="020B0604030504040204" pitchFamily="50" charset="-128"/>
                        </a:rPr>
                        <a:t>中心的な職員</a:t>
                      </a:r>
                      <a:endParaRPr lang="en-US" altLang="ja-JP" sz="1100" b="1" dirty="0">
                        <a:solidFill>
                          <a:schemeClr val="tx1"/>
                        </a:solidFill>
                        <a:latin typeface="Meiryo UI" panose="020B0604030504040204" pitchFamily="50" charset="-128"/>
                        <a:ea typeface="Meiryo UI" panose="020B0604030504040204" pitchFamily="50" charset="-128"/>
                      </a:endParaRPr>
                    </a:p>
                    <a:p>
                      <a:pPr algn="l">
                        <a:spcAft>
                          <a:spcPts val="0"/>
                        </a:spcAft>
                      </a:pPr>
                      <a:r>
                        <a:rPr lang="ja-JP" altLang="en-US" sz="900" b="0" dirty="0">
                          <a:solidFill>
                            <a:schemeClr val="tx1"/>
                          </a:solidFill>
                          <a:latin typeface="Meiryo UI" panose="020B0604030504040204" pitchFamily="50" charset="-128"/>
                          <a:ea typeface="Meiryo UI" panose="020B0604030504040204" pitchFamily="50" charset="-128"/>
                        </a:rPr>
                        <a:t>（</a:t>
                      </a:r>
                      <a:r>
                        <a:rPr lang="en-US" altLang="ja-JP" sz="900" b="0" dirty="0">
                          <a:solidFill>
                            <a:schemeClr val="tx1"/>
                          </a:solidFill>
                          <a:latin typeface="Meiryo UI" panose="020B0604030504040204" pitchFamily="50" charset="-128"/>
                          <a:ea typeface="Meiryo UI" panose="020B0604030504040204" pitchFamily="50" charset="-128"/>
                        </a:rPr>
                        <a:t>※</a:t>
                      </a:r>
                      <a:r>
                        <a:rPr lang="ja-JP" altLang="en-US" sz="900" b="0" dirty="0">
                          <a:solidFill>
                            <a:schemeClr val="tx1"/>
                          </a:solidFill>
                          <a:latin typeface="Meiryo UI" panose="020B0604030504040204" pitchFamily="50" charset="-128"/>
                          <a:ea typeface="Meiryo UI" panose="020B0604030504040204" pitchFamily="50" charset="-128"/>
                        </a:rPr>
                        <a:t>２）</a:t>
                      </a:r>
                      <a:endParaRPr lang="en-US" altLang="ja-JP" sz="900" b="0" dirty="0">
                        <a:solidFill>
                          <a:schemeClr val="tx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solidFill>
                      <a:schemeClr val="accent6">
                        <a:lumMod val="60000"/>
                        <a:lumOff val="40000"/>
                      </a:schemeClr>
                    </a:solidFill>
                  </a:tcPr>
                </a:tc>
                <a:tc>
                  <a:txBody>
                    <a:bodyPr/>
                    <a:lstStyle/>
                    <a:p>
                      <a:pPr algn="l">
                        <a:spcAft>
                          <a:spcPts val="0"/>
                        </a:spcAft>
                      </a:pPr>
                      <a:r>
                        <a:rPr lang="ja-JP" altLang="en-US" sz="1100" b="0" dirty="0">
                          <a:solidFill>
                            <a:schemeClr val="tx1"/>
                          </a:solidFill>
                          <a:latin typeface="Meiryo UI" panose="020B0604030504040204" pitchFamily="50" charset="-128"/>
                          <a:ea typeface="Meiryo UI" panose="020B0604030504040204" pitchFamily="50" charset="-128"/>
                        </a:rPr>
                        <a:t>・ 現場での</a:t>
                      </a:r>
                      <a:r>
                        <a:rPr lang="en-US" altLang="ja-JP" sz="1100" b="0" dirty="0">
                          <a:solidFill>
                            <a:schemeClr val="tx1"/>
                          </a:solidFill>
                          <a:latin typeface="Meiryo UI" panose="020B0604030504040204" pitchFamily="50" charset="-128"/>
                          <a:ea typeface="Meiryo UI" panose="020B0604030504040204" pitchFamily="50" charset="-128"/>
                        </a:rPr>
                        <a:t>ICT</a:t>
                      </a:r>
                      <a:r>
                        <a:rPr lang="ja-JP" altLang="en-US" sz="1100" b="0" dirty="0">
                          <a:solidFill>
                            <a:schemeClr val="tx1"/>
                          </a:solidFill>
                          <a:latin typeface="Meiryo UI" panose="020B0604030504040204" pitchFamily="50" charset="-128"/>
                          <a:ea typeface="Meiryo UI" panose="020B0604030504040204" pitchFamily="50" charset="-128"/>
                        </a:rPr>
                        <a:t>技術活用を展開していく推進役。</a:t>
                      </a:r>
                      <a:endParaRPr lang="en-US" altLang="ja-JP" sz="1100" b="0" dirty="0">
                        <a:solidFill>
                          <a:schemeClr val="tx1"/>
                        </a:solidFill>
                        <a:latin typeface="Meiryo UI" panose="020B0604030504040204" pitchFamily="50" charset="-128"/>
                        <a:ea typeface="Meiryo UI" panose="020B0604030504040204" pitchFamily="50" charset="-128"/>
                      </a:endParaRPr>
                    </a:p>
                    <a:p>
                      <a:pPr algn="l">
                        <a:spcAft>
                          <a:spcPts val="0"/>
                        </a:spcAft>
                      </a:pPr>
                      <a:r>
                        <a:rPr lang="ja-JP" altLang="en-US" sz="1100" b="0" dirty="0">
                          <a:solidFill>
                            <a:schemeClr val="tx1"/>
                          </a:solidFill>
                          <a:latin typeface="Meiryo UI" panose="020B0604030504040204" pitchFamily="50" charset="-128"/>
                          <a:ea typeface="Meiryo UI" panose="020B0604030504040204" pitchFamily="50" charset="-128"/>
                        </a:rPr>
                        <a:t>・ 各職場におけるＤＸの機運醸成や、業務改善策の企画・発案、各業務の担当者と</a:t>
                      </a:r>
                      <a:r>
                        <a:rPr lang="en-US" altLang="ja-JP" sz="1100" b="0" dirty="0">
                          <a:solidFill>
                            <a:schemeClr val="tx1"/>
                          </a:solidFill>
                          <a:latin typeface="Meiryo UI" panose="020B0604030504040204" pitchFamily="50" charset="-128"/>
                          <a:ea typeface="Meiryo UI" panose="020B0604030504040204" pitchFamily="50" charset="-128"/>
                        </a:rPr>
                        <a:t/>
                      </a:r>
                      <a:br>
                        <a:rPr lang="en-US" altLang="ja-JP" sz="1100" b="0" dirty="0">
                          <a:solidFill>
                            <a:schemeClr val="tx1"/>
                          </a:solidFill>
                          <a:latin typeface="Meiryo UI" panose="020B0604030504040204" pitchFamily="50" charset="-128"/>
                          <a:ea typeface="Meiryo UI" panose="020B0604030504040204" pitchFamily="50" charset="-128"/>
                        </a:rPr>
                      </a:br>
                      <a:r>
                        <a:rPr lang="ja-JP" altLang="en-US" sz="1100" b="0" dirty="0">
                          <a:solidFill>
                            <a:schemeClr val="tx1"/>
                          </a:solidFill>
                          <a:latin typeface="Meiryo UI" panose="020B0604030504040204" pitchFamily="50" charset="-128"/>
                          <a:ea typeface="Meiryo UI" panose="020B0604030504040204" pitchFamily="50" charset="-128"/>
                        </a:rPr>
                        <a:t>　専門的なデジタル人材との中継など、実践・導入における中心的役割を担う。</a:t>
                      </a:r>
                      <a:endParaRPr lang="en-US" altLang="ja-JP"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lumMod val="60000"/>
                        <a:lumOff val="40000"/>
                      </a:schemeClr>
                    </a:solidFill>
                  </a:tcPr>
                </a:tc>
                <a:tc>
                  <a:txBody>
                    <a:bodyPr/>
                    <a:lstStyle/>
                    <a:p>
                      <a:pPr algn="l">
                        <a:spcAft>
                          <a:spcPts val="0"/>
                        </a:spcAft>
                      </a:pPr>
                      <a:r>
                        <a:rPr lang="ja-JP" altLang="en-US" sz="1100" b="0" dirty="0">
                          <a:solidFill>
                            <a:schemeClr val="tx1"/>
                          </a:solidFill>
                          <a:latin typeface="Meiryo UI" panose="020B0604030504040204" pitchFamily="50" charset="-128"/>
                          <a:ea typeface="Meiryo UI" panose="020B0604030504040204" pitchFamily="50" charset="-128"/>
                        </a:rPr>
                        <a:t>職階不問</a:t>
                      </a:r>
                      <a:endParaRPr lang="en-US" altLang="ja-JP" sz="1100" b="0" dirty="0">
                        <a:solidFill>
                          <a:schemeClr val="tx1"/>
                        </a:solidFill>
                        <a:latin typeface="Meiryo UI" panose="020B0604030504040204" pitchFamily="50" charset="-128"/>
                        <a:ea typeface="Meiryo UI" panose="020B0604030504040204" pitchFamily="50" charset="-128"/>
                      </a:endParaRPr>
                    </a:p>
                    <a:p>
                      <a:pPr algn="l">
                        <a:spcAft>
                          <a:spcPts val="0"/>
                        </a:spcAft>
                      </a:pPr>
                      <a:r>
                        <a:rPr lang="en-US" altLang="ja-JP" sz="1100" b="0" dirty="0">
                          <a:solidFill>
                            <a:schemeClr val="tx1"/>
                          </a:solidFill>
                          <a:latin typeface="Meiryo UI" panose="020B0604030504040204" pitchFamily="50" charset="-128"/>
                          <a:ea typeface="Meiryo UI" panose="020B0604030504040204" pitchFamily="50" charset="-128"/>
                        </a:rPr>
                        <a:t>(</a:t>
                      </a:r>
                      <a:r>
                        <a:rPr lang="ja-JP" altLang="en-US" sz="1100" b="0" dirty="0">
                          <a:solidFill>
                            <a:schemeClr val="tx1"/>
                          </a:solidFill>
                          <a:latin typeface="Meiryo UI" panose="020B0604030504040204" pitchFamily="50" charset="-128"/>
                          <a:ea typeface="Meiryo UI" panose="020B0604030504040204" pitchFamily="50" charset="-128"/>
                        </a:rPr>
                        <a:t>部局や所属の企画担当等</a:t>
                      </a:r>
                      <a:r>
                        <a:rPr lang="en-US" altLang="ja-JP" sz="1100" b="0" dirty="0">
                          <a:solidFill>
                            <a:schemeClr val="tx1"/>
                          </a:solidFill>
                          <a:latin typeface="Meiryo UI" panose="020B0604030504040204" pitchFamily="50" charset="-128"/>
                          <a:ea typeface="Meiryo UI" panose="020B0604030504040204" pitchFamily="50" charset="-128"/>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lumMod val="60000"/>
                        <a:lumOff val="40000"/>
                      </a:schemeClr>
                    </a:solidFill>
                  </a:tcPr>
                </a:tc>
                <a:tc>
                  <a:txBody>
                    <a:bodyPr/>
                    <a:lstStyle/>
                    <a:p>
                      <a:pPr marL="0" marR="0" lvl="0" indent="0" algn="l" defTabSz="91417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ICT</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を活用した</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BPR</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企画立案能力</a:t>
                      </a:r>
                    </a:p>
                    <a:p>
                      <a:pPr marL="0" marR="0" lvl="0" indent="0" algn="l" defTabSz="91417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デジタル人材と現場職員を繋ぐ</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ICT</a:t>
                      </a:r>
                      <a:b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関連知識とコミュニケーションスキル</a:t>
                      </a:r>
                    </a:p>
                  </a:txBody>
                  <a:tcPr anchor="ctr">
                    <a:lnL w="12700" cap="flat" cmpd="sng" algn="ctr">
                      <a:solidFill>
                        <a:schemeClr val="bg1"/>
                      </a:solidFill>
                      <a:prstDash val="solid"/>
                      <a:round/>
                      <a:headEnd type="none" w="med" len="med"/>
                      <a:tailEnd type="none" w="med" len="med"/>
                    </a:lnL>
                    <a:solidFill>
                      <a:schemeClr val="accent6">
                        <a:lumMod val="60000"/>
                        <a:lumOff val="40000"/>
                      </a:schemeClr>
                    </a:solidFill>
                  </a:tcPr>
                </a:tc>
                <a:extLst>
                  <a:ext uri="{0D108BD9-81ED-4DB2-BD59-A6C34878D82A}">
                    <a16:rowId xmlns:a16="http://schemas.microsoft.com/office/drawing/2014/main" val="2243118565"/>
                  </a:ext>
                </a:extLst>
              </a:tr>
            </a:tbl>
          </a:graphicData>
        </a:graphic>
      </p:graphicFrame>
      <p:sp>
        <p:nvSpPr>
          <p:cNvPr id="18" name="テキスト ボックス 17"/>
          <p:cNvSpPr txBox="1"/>
          <p:nvPr/>
        </p:nvSpPr>
        <p:spPr>
          <a:xfrm>
            <a:off x="128464" y="6209324"/>
            <a:ext cx="9478877"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１ 異なる役割であっても求め</a:t>
            </a:r>
            <a:r>
              <a:rPr lang="ja-JP" altLang="en-US" sz="1000" dirty="0">
                <a:latin typeface="Meiryo UI" panose="020B0604030504040204" pitchFamily="50" charset="-128"/>
                <a:ea typeface="Meiryo UI" panose="020B0604030504040204" pitchFamily="50" charset="-128"/>
              </a:rPr>
              <a:t>られる</a:t>
            </a:r>
            <a:r>
              <a:rPr kumimoji="1" lang="ja-JP" altLang="en-US" sz="1000" dirty="0">
                <a:latin typeface="Meiryo UI" panose="020B0604030504040204" pitchFamily="50" charset="-128"/>
                <a:ea typeface="Meiryo UI" panose="020B0604030504040204" pitchFamily="50" charset="-128"/>
              </a:rPr>
              <a:t>スキルが重複する場合もあるが、特に各役割に必要と考えるものを記載。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２ 中心的な職員は、上段の役割のいずれかと重複することもある。</a:t>
            </a:r>
          </a:p>
        </p:txBody>
      </p:sp>
      <p:sp>
        <p:nvSpPr>
          <p:cNvPr id="2" name="角丸四角形吹き出し 1"/>
          <p:cNvSpPr/>
          <p:nvPr/>
        </p:nvSpPr>
        <p:spPr bwMode="auto">
          <a:xfrm>
            <a:off x="8198955" y="2067170"/>
            <a:ext cx="1564407" cy="535285"/>
          </a:xfrm>
          <a:prstGeom prst="wedgeRoundRectCallout">
            <a:avLst>
              <a:gd name="adj1" fmla="val 11601"/>
              <a:gd name="adj2" fmla="val 72804"/>
              <a:gd name="adj3" fmla="val 16667"/>
            </a:avLst>
          </a:prstGeom>
          <a:solidFill>
            <a:schemeClr val="bg1"/>
          </a:solidFill>
          <a:ln w="9525">
            <a:solidFill>
              <a:schemeClr val="accent1"/>
            </a:solid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r>
              <a:rPr kumimoji="1" lang="ja-JP" altLang="en-US" sz="1050" dirty="0">
                <a:latin typeface="Meiryo UI" panose="020B0604030504040204" pitchFamily="50" charset="-128"/>
                <a:ea typeface="Meiryo UI" panose="020B0604030504040204" pitchFamily="50" charset="-128"/>
                <a:cs typeface="Tahoma" pitchFamily="34" charset="0"/>
              </a:rPr>
              <a:t>情報セキュリティへの意識や</a:t>
            </a:r>
            <a:r>
              <a:rPr kumimoji="1" lang="en-US" altLang="ja-JP" sz="1050" dirty="0">
                <a:latin typeface="Meiryo UI" panose="020B0604030504040204" pitchFamily="50" charset="-128"/>
                <a:ea typeface="Meiryo UI" panose="020B0604030504040204" pitchFamily="50" charset="-128"/>
                <a:cs typeface="Tahoma" pitchFamily="34" charset="0"/>
              </a:rPr>
              <a:t>DX</a:t>
            </a:r>
            <a:r>
              <a:rPr kumimoji="1" lang="ja-JP" altLang="en-US" sz="1050" dirty="0">
                <a:latin typeface="Meiryo UI" panose="020B0604030504040204" pitchFamily="50" charset="-128"/>
                <a:ea typeface="Meiryo UI" panose="020B0604030504040204" pitchFamily="50" charset="-128"/>
                <a:cs typeface="Tahoma" pitchFamily="34" charset="0"/>
              </a:rPr>
              <a:t>マインドは各役割共通</a:t>
            </a:r>
          </a:p>
        </p:txBody>
      </p:sp>
      <p:sp>
        <p:nvSpPr>
          <p:cNvPr id="21" name="スライド番号プレースホルダー 1"/>
          <p:cNvSpPr>
            <a:spLocks noGrp="1"/>
          </p:cNvSpPr>
          <p:nvPr>
            <p:ph type="sldNum" sz="quarter" idx="12"/>
          </p:nvPr>
        </p:nvSpPr>
        <p:spPr>
          <a:xfrm>
            <a:off x="7466136" y="6356353"/>
            <a:ext cx="2311400" cy="365125"/>
          </a:xfrm>
        </p:spPr>
        <p:txBody>
          <a:bodyPr/>
          <a:lstStyle/>
          <a:p>
            <a:fld id="{6E5DE390-0CB9-41F3-AFBC-609A6CE2A1FD}" type="slidenum">
              <a:rPr kumimoji="1" lang="ja-JP" altLang="en-US" smtClean="0"/>
              <a:t>31</a:t>
            </a:fld>
            <a:endParaRPr kumimoji="1" lang="ja-JP" altLang="en-US" dirty="0"/>
          </a:p>
        </p:txBody>
      </p:sp>
    </p:spTree>
    <p:extLst>
      <p:ext uri="{BB962C8B-B14F-4D97-AF65-F5344CB8AC3E}">
        <p14:creationId xmlns:p14="http://schemas.microsoft.com/office/powerpoint/2010/main" val="1404678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28587" y="836712"/>
            <a:ext cx="9648825" cy="4759501"/>
            <a:chOff x="162658" y="778894"/>
            <a:chExt cx="9708678" cy="4912491"/>
          </a:xfrm>
        </p:grpSpPr>
        <p:sp>
          <p:nvSpPr>
            <p:cNvPr id="6" name="右矢印 5"/>
            <p:cNvSpPr/>
            <p:nvPr/>
          </p:nvSpPr>
          <p:spPr>
            <a:xfrm>
              <a:off x="346856" y="778894"/>
              <a:ext cx="9421219" cy="4912491"/>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フリーフォーム 6"/>
            <p:cNvSpPr/>
            <p:nvPr/>
          </p:nvSpPr>
          <p:spPr>
            <a:xfrm>
              <a:off x="162658" y="2277347"/>
              <a:ext cx="3185455" cy="3384000"/>
            </a:xfrm>
            <a:custGeom>
              <a:avLst/>
              <a:gdLst>
                <a:gd name="connsiteX0" fmla="*/ 0 w 3185455"/>
                <a:gd name="connsiteY0" fmla="*/ 530920 h 3565703"/>
                <a:gd name="connsiteX1" fmla="*/ 530920 w 3185455"/>
                <a:gd name="connsiteY1" fmla="*/ 0 h 3565703"/>
                <a:gd name="connsiteX2" fmla="*/ 2654535 w 3185455"/>
                <a:gd name="connsiteY2" fmla="*/ 0 h 3565703"/>
                <a:gd name="connsiteX3" fmla="*/ 3185455 w 3185455"/>
                <a:gd name="connsiteY3" fmla="*/ 530920 h 3565703"/>
                <a:gd name="connsiteX4" fmla="*/ 3185455 w 3185455"/>
                <a:gd name="connsiteY4" fmla="*/ 3034783 h 3565703"/>
                <a:gd name="connsiteX5" fmla="*/ 2654535 w 3185455"/>
                <a:gd name="connsiteY5" fmla="*/ 3565703 h 3565703"/>
                <a:gd name="connsiteX6" fmla="*/ 530920 w 3185455"/>
                <a:gd name="connsiteY6" fmla="*/ 3565703 h 3565703"/>
                <a:gd name="connsiteX7" fmla="*/ 0 w 3185455"/>
                <a:gd name="connsiteY7" fmla="*/ 3034783 h 3565703"/>
                <a:gd name="connsiteX8" fmla="*/ 0 w 3185455"/>
                <a:gd name="connsiteY8" fmla="*/ 530920 h 35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455" h="3565703">
                  <a:moveTo>
                    <a:pt x="0" y="530920"/>
                  </a:moveTo>
                  <a:cubicBezTo>
                    <a:pt x="0" y="237701"/>
                    <a:pt x="237701" y="0"/>
                    <a:pt x="530920" y="0"/>
                  </a:cubicBezTo>
                  <a:lnTo>
                    <a:pt x="2654535" y="0"/>
                  </a:lnTo>
                  <a:cubicBezTo>
                    <a:pt x="2947754" y="0"/>
                    <a:pt x="3185455" y="237701"/>
                    <a:pt x="3185455" y="530920"/>
                  </a:cubicBezTo>
                  <a:lnTo>
                    <a:pt x="3185455" y="3034783"/>
                  </a:lnTo>
                  <a:cubicBezTo>
                    <a:pt x="3185455" y="3328002"/>
                    <a:pt x="2947754" y="3565703"/>
                    <a:pt x="2654535" y="3565703"/>
                  </a:cubicBezTo>
                  <a:lnTo>
                    <a:pt x="530920" y="3565703"/>
                  </a:lnTo>
                  <a:cubicBezTo>
                    <a:pt x="237701" y="3565703"/>
                    <a:pt x="0" y="3328002"/>
                    <a:pt x="0" y="3034783"/>
                  </a:cubicBezTo>
                  <a:lnTo>
                    <a:pt x="0" y="530920"/>
                  </a:lnTo>
                  <a:close/>
                </a:path>
              </a:pathLst>
            </a:custGeom>
            <a:solidFill>
              <a:srgbClr val="FFFFFF">
                <a:alpha val="69804"/>
              </a:srgb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7411" tIns="197411" rIns="197411" bIns="197411" numCol="1" spcCol="1270" anchor="t" anchorCtr="0">
              <a:noAutofit/>
            </a:bodyPr>
            <a:lstStyle/>
            <a:p>
              <a:pPr lvl="0" algn="l" defTabSz="488950">
                <a:spcBef>
                  <a:spcPct val="0"/>
                </a:spcBef>
                <a:spcAft>
                  <a:spcPct val="35000"/>
                </a:spcAft>
              </a:pPr>
              <a:r>
                <a:rPr lang="ja-JP" altLang="en-US" sz="1600" b="1" kern="1200" dirty="0">
                  <a:solidFill>
                    <a:schemeClr val="tx1"/>
                  </a:solidFill>
                  <a:latin typeface="Meiryo UI" panose="020B0604030504040204" pitchFamily="50" charset="-128"/>
                  <a:ea typeface="Meiryo UI" panose="020B0604030504040204" pitchFamily="50" charset="-128"/>
                </a:rPr>
                <a:t>試行実施・効果検証</a:t>
              </a:r>
            </a:p>
            <a:p>
              <a:pPr marL="57150" lvl="1" indent="-57150" defTabSz="400050">
                <a:spcBef>
                  <a:spcPct val="0"/>
                </a:spcBef>
                <a:spcAft>
                  <a:spcPct val="15000"/>
                </a:spcAft>
                <a:buChar char="••"/>
              </a:pPr>
              <a:r>
                <a:rPr lang="ja-JP" altLang="en-US" sz="1100" u="sng" kern="1200" dirty="0">
                  <a:solidFill>
                    <a:schemeClr val="tx1"/>
                  </a:solidFill>
                  <a:latin typeface="Meiryo UI" panose="020B0604030504040204" pitchFamily="50" charset="-128"/>
                  <a:ea typeface="Meiryo UI" panose="020B0604030504040204" pitchFamily="50" charset="-128"/>
                </a:rPr>
                <a:t>対象所属を限定し</a:t>
              </a:r>
              <a:r>
                <a:rPr lang="ja-JP" altLang="en-US" sz="1100" u="sng" dirty="0">
                  <a:solidFill>
                    <a:schemeClr val="tx1"/>
                  </a:solidFill>
                  <a:latin typeface="Meiryo UI" panose="020B0604030504040204" pitchFamily="50" charset="-128"/>
                  <a:ea typeface="Meiryo UI" panose="020B0604030504040204" pitchFamily="50" charset="-128"/>
                </a:rPr>
                <a:t>、管理職・中心的職員などキーパーソン向け</a:t>
              </a:r>
              <a:r>
                <a:rPr lang="ja-JP" altLang="en-US" sz="1100" u="sng" kern="1200" dirty="0">
                  <a:solidFill>
                    <a:schemeClr val="tx1"/>
                  </a:solidFill>
                  <a:latin typeface="Meiryo UI" panose="020B0604030504040204" pitchFamily="50" charset="-128"/>
                  <a:ea typeface="Meiryo UI" panose="020B0604030504040204" pitchFamily="50" charset="-128"/>
                </a:rPr>
                <a:t>研修を試行実施</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en-US" altLang="ja-JP" sz="1100" kern="1200" dirty="0">
                  <a:solidFill>
                    <a:schemeClr val="tx1"/>
                  </a:solidFill>
                  <a:latin typeface="Meiryo UI" panose="020B0604030504040204" pitchFamily="50" charset="-128"/>
                  <a:ea typeface="Meiryo UI" panose="020B0604030504040204" pitchFamily="50" charset="-128"/>
                </a:rPr>
                <a:t> </a:t>
              </a:r>
              <a:r>
                <a:rPr lang="ja-JP" altLang="en-US" sz="1100" kern="1200" dirty="0">
                  <a:solidFill>
                    <a:schemeClr val="tx1"/>
                  </a:solidFill>
                  <a:latin typeface="Meiryo UI" panose="020B0604030504040204" pitchFamily="50" charset="-128"/>
                  <a:ea typeface="Meiryo UI" panose="020B0604030504040204" pitchFamily="50" charset="-128"/>
                </a:rPr>
                <a:t>　　　管理職：マインドセットを軸とする所属の</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en-US" altLang="ja-JP" sz="1100" kern="1200" dirty="0">
                  <a:solidFill>
                    <a:schemeClr val="tx1"/>
                  </a:solidFill>
                  <a:latin typeface="Meiryo UI" panose="020B0604030504040204" pitchFamily="50" charset="-128"/>
                  <a:ea typeface="Meiryo UI" panose="020B0604030504040204" pitchFamily="50" charset="-128"/>
                </a:rPr>
                <a:t> </a:t>
              </a:r>
              <a:r>
                <a:rPr lang="ja-JP" altLang="en-US" sz="1100" kern="1200" dirty="0">
                  <a:solidFill>
                    <a:schemeClr val="tx1"/>
                  </a:solidFill>
                  <a:latin typeface="Meiryo UI" panose="020B0604030504040204" pitchFamily="50" charset="-128"/>
                  <a:ea typeface="Meiryo UI" panose="020B0604030504040204" pitchFamily="50" charset="-128"/>
                </a:rPr>
                <a:t>　　　　　　　　　</a:t>
              </a:r>
              <a:r>
                <a:rPr lang="en-US" altLang="ja-JP" sz="1100" kern="1200" dirty="0">
                  <a:solidFill>
                    <a:schemeClr val="tx1"/>
                  </a:solidFill>
                  <a:latin typeface="Meiryo UI" panose="020B0604030504040204" pitchFamily="50" charset="-128"/>
                  <a:ea typeface="Meiryo UI" panose="020B0604030504040204" pitchFamily="50" charset="-128"/>
                </a:rPr>
                <a:t>DX</a:t>
              </a:r>
              <a:r>
                <a:rPr lang="ja-JP" altLang="en-US" sz="1100" kern="1200" dirty="0">
                  <a:solidFill>
                    <a:schemeClr val="tx1"/>
                  </a:solidFill>
                  <a:latin typeface="Meiryo UI" panose="020B0604030504040204" pitchFamily="50" charset="-128"/>
                  <a:ea typeface="Meiryo UI" panose="020B0604030504040204" pitchFamily="50" charset="-128"/>
                </a:rPr>
                <a:t>推進に繋がる研修。</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en-US" altLang="ja-JP" sz="1100" kern="1200" dirty="0">
                  <a:solidFill>
                    <a:schemeClr val="tx1"/>
                  </a:solidFill>
                  <a:latin typeface="Meiryo UI" panose="020B0604030504040204" pitchFamily="50" charset="-128"/>
                  <a:ea typeface="Meiryo UI" panose="020B0604030504040204" pitchFamily="50" charset="-128"/>
                </a:rPr>
                <a:t> </a:t>
              </a:r>
              <a:r>
                <a:rPr lang="ja-JP" altLang="en-US" sz="1100" kern="1200" dirty="0">
                  <a:solidFill>
                    <a:schemeClr val="tx1"/>
                  </a:solidFill>
                  <a:latin typeface="Meiryo UI" panose="020B0604030504040204" pitchFamily="50" charset="-128"/>
                  <a:ea typeface="Meiryo UI" panose="020B0604030504040204" pitchFamily="50" charset="-128"/>
                </a:rPr>
                <a:t>中心的職員：</a:t>
              </a:r>
              <a:r>
                <a:rPr lang="en-US" altLang="ja-JP" sz="1100" kern="1200" dirty="0">
                  <a:solidFill>
                    <a:schemeClr val="tx1"/>
                  </a:solidFill>
                  <a:latin typeface="Meiryo UI" panose="020B0604030504040204" pitchFamily="50" charset="-128"/>
                  <a:ea typeface="Meiryo UI" panose="020B0604030504040204" pitchFamily="50" charset="-128"/>
                </a:rPr>
                <a:t>DX</a:t>
              </a:r>
              <a:r>
                <a:rPr lang="ja-JP" altLang="en-US" sz="1100" kern="1200" dirty="0">
                  <a:solidFill>
                    <a:schemeClr val="tx1"/>
                  </a:solidFill>
                  <a:latin typeface="Meiryo UI" panose="020B0604030504040204" pitchFamily="50" charset="-128"/>
                  <a:ea typeface="Meiryo UI" panose="020B0604030504040204" pitchFamily="50" charset="-128"/>
                </a:rPr>
                <a:t>の理解を深め、職場での</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en-US" altLang="ja-JP" sz="1100" kern="1200" dirty="0">
                  <a:solidFill>
                    <a:schemeClr val="tx1"/>
                  </a:solidFill>
                  <a:latin typeface="Meiryo UI" panose="020B0604030504040204" pitchFamily="50" charset="-128"/>
                  <a:ea typeface="Meiryo UI" panose="020B0604030504040204" pitchFamily="50" charset="-128"/>
                </a:rPr>
                <a:t> </a:t>
              </a:r>
              <a:r>
                <a:rPr lang="ja-JP" altLang="en-US" sz="1100" kern="1200" dirty="0">
                  <a:solidFill>
                    <a:schemeClr val="tx1"/>
                  </a:solidFill>
                  <a:latin typeface="Meiryo UI" panose="020B0604030504040204" pitchFamily="50" charset="-128"/>
                  <a:ea typeface="Meiryo UI" panose="020B0604030504040204" pitchFamily="50" charset="-128"/>
                </a:rPr>
                <a:t>　　　　　　　　　具体的な実践に繋がる研修。</a:t>
              </a:r>
              <a:endParaRPr lang="en-US" altLang="ja-JP" sz="1100" kern="1200" dirty="0">
                <a:solidFill>
                  <a:schemeClr val="tx1"/>
                </a:solidFill>
                <a:latin typeface="Meiryo UI" panose="020B0604030504040204" pitchFamily="50" charset="-128"/>
                <a:ea typeface="Meiryo UI" panose="020B0604030504040204" pitchFamily="50" charset="-128"/>
              </a:endParaRPr>
            </a:p>
            <a:p>
              <a:pPr marL="57150" lvl="1" indent="-57150" algn="l" defTabSz="400050">
                <a:spcBef>
                  <a:spcPct val="0"/>
                </a:spcBef>
                <a:spcAft>
                  <a:spcPct val="15000"/>
                </a:spcAft>
                <a:buChar char="••"/>
              </a:pPr>
              <a:r>
                <a:rPr lang="ja-JP" altLang="en-US" sz="1100" u="sng" kern="1200" dirty="0">
                  <a:solidFill>
                    <a:schemeClr val="tx1"/>
                  </a:solidFill>
                  <a:latin typeface="Meiryo UI" panose="020B0604030504040204" pitchFamily="50" charset="-128"/>
                  <a:ea typeface="Meiryo UI" panose="020B0604030504040204" pitchFamily="50" charset="-128"/>
                </a:rPr>
                <a:t>試行実施を踏まえた本格実施方法の検討</a:t>
              </a:r>
              <a:r>
                <a:rPr lang="en-US" altLang="ja-JP" sz="1100" u="sng" kern="1200" dirty="0">
                  <a:solidFill>
                    <a:schemeClr val="tx1"/>
                  </a:solidFill>
                  <a:latin typeface="Meiryo UI" panose="020B0604030504040204" pitchFamily="50" charset="-128"/>
                  <a:ea typeface="Meiryo UI" panose="020B0604030504040204" pitchFamily="50" charset="-128"/>
                </a:rPr>
                <a:t/>
              </a:r>
              <a:br>
                <a:rPr lang="en-US" altLang="ja-JP" sz="1100" u="sng" kern="12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kern="1200" dirty="0">
                  <a:solidFill>
                    <a:schemeClr val="tx1"/>
                  </a:solidFill>
                  <a:latin typeface="Meiryo UI" panose="020B0604030504040204" pitchFamily="50" charset="-128"/>
                  <a:ea typeface="Meiryo UI" panose="020B0604030504040204" pitchFamily="50" charset="-128"/>
                </a:rPr>
                <a:t>対象所属を限定しない研修内容の決定。</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en-US" altLang="ja-JP" sz="1100" kern="1200" dirty="0">
                  <a:solidFill>
                    <a:schemeClr val="tx1"/>
                  </a:solidFill>
                  <a:latin typeface="Meiryo UI" panose="020B0604030504040204" pitchFamily="50" charset="-128"/>
                  <a:ea typeface="Meiryo UI" panose="020B0604030504040204" pitchFamily="50" charset="-128"/>
                </a:rPr>
                <a:t> </a:t>
              </a:r>
              <a:r>
                <a:rPr lang="ja-JP" altLang="en-US" sz="1100" kern="1200" dirty="0">
                  <a:solidFill>
                    <a:schemeClr val="tx1"/>
                  </a:solidFill>
                  <a:latin typeface="Meiryo UI" panose="020B0604030504040204" pitchFamily="50" charset="-128"/>
                  <a:ea typeface="Meiryo UI" panose="020B0604030504040204" pitchFamily="50" charset="-128"/>
                </a:rPr>
                <a:t>中心的職員の位置づけと育成方針の決定。</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検討が進めば、次年度のキーパーソン向け研修</a:t>
              </a:r>
              <a:r>
                <a:rPr lang="en-US" altLang="ja-JP" sz="1050" dirty="0">
                  <a:solidFill>
                    <a:schemeClr val="tx1"/>
                  </a:solidFill>
                  <a:latin typeface="Meiryo UI" panose="020B0604030504040204" pitchFamily="50" charset="-128"/>
                  <a:ea typeface="Meiryo UI" panose="020B0604030504040204" pitchFamily="50" charset="-128"/>
                </a:rPr>
                <a:t/>
              </a:r>
              <a:br>
                <a:rPr lang="en-US" altLang="ja-JP" sz="1050" dirty="0">
                  <a:solidFill>
                    <a:schemeClr val="tx1"/>
                  </a:solidFill>
                  <a:latin typeface="Meiryo UI" panose="020B0604030504040204" pitchFamily="50" charset="-128"/>
                  <a:ea typeface="Meiryo UI" panose="020B0604030504040204" pitchFamily="50" charset="-128"/>
                </a:rPr>
              </a:br>
              <a:r>
                <a:rPr lang="ja-JP" altLang="en-US" sz="1050" dirty="0">
                  <a:solidFill>
                    <a:schemeClr val="tx1"/>
                  </a:solidFill>
                  <a:latin typeface="Meiryo UI" panose="020B0604030504040204" pitchFamily="50" charset="-128"/>
                  <a:ea typeface="Meiryo UI" panose="020B0604030504040204" pitchFamily="50" charset="-128"/>
                </a:rPr>
                <a:t> の対象所属の拡大実施を前倒し。</a:t>
              </a:r>
              <a:endParaRPr lang="ja-JP" altLang="en-US" sz="1050" kern="1200" dirty="0">
                <a:solidFill>
                  <a:schemeClr val="tx1"/>
                </a:solidFill>
                <a:latin typeface="Meiryo UI" panose="020B0604030504040204" pitchFamily="50" charset="-128"/>
                <a:ea typeface="Meiryo UI" panose="020B0604030504040204" pitchFamily="50" charset="-128"/>
              </a:endParaRPr>
            </a:p>
          </p:txBody>
        </p:sp>
        <p:sp>
          <p:nvSpPr>
            <p:cNvPr id="11" name="フリーフォーム 10"/>
            <p:cNvSpPr/>
            <p:nvPr/>
          </p:nvSpPr>
          <p:spPr>
            <a:xfrm>
              <a:off x="3424269" y="2277347"/>
              <a:ext cx="3185455" cy="3384000"/>
            </a:xfrm>
            <a:custGeom>
              <a:avLst/>
              <a:gdLst>
                <a:gd name="connsiteX0" fmla="*/ 0 w 3185455"/>
                <a:gd name="connsiteY0" fmla="*/ 530920 h 3565703"/>
                <a:gd name="connsiteX1" fmla="*/ 530920 w 3185455"/>
                <a:gd name="connsiteY1" fmla="*/ 0 h 3565703"/>
                <a:gd name="connsiteX2" fmla="*/ 2654535 w 3185455"/>
                <a:gd name="connsiteY2" fmla="*/ 0 h 3565703"/>
                <a:gd name="connsiteX3" fmla="*/ 3185455 w 3185455"/>
                <a:gd name="connsiteY3" fmla="*/ 530920 h 3565703"/>
                <a:gd name="connsiteX4" fmla="*/ 3185455 w 3185455"/>
                <a:gd name="connsiteY4" fmla="*/ 3034783 h 3565703"/>
                <a:gd name="connsiteX5" fmla="*/ 2654535 w 3185455"/>
                <a:gd name="connsiteY5" fmla="*/ 3565703 h 3565703"/>
                <a:gd name="connsiteX6" fmla="*/ 530920 w 3185455"/>
                <a:gd name="connsiteY6" fmla="*/ 3565703 h 3565703"/>
                <a:gd name="connsiteX7" fmla="*/ 0 w 3185455"/>
                <a:gd name="connsiteY7" fmla="*/ 3034783 h 3565703"/>
                <a:gd name="connsiteX8" fmla="*/ 0 w 3185455"/>
                <a:gd name="connsiteY8" fmla="*/ 530920 h 35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455" h="3565703">
                  <a:moveTo>
                    <a:pt x="0" y="530920"/>
                  </a:moveTo>
                  <a:cubicBezTo>
                    <a:pt x="0" y="237701"/>
                    <a:pt x="237701" y="0"/>
                    <a:pt x="530920" y="0"/>
                  </a:cubicBezTo>
                  <a:lnTo>
                    <a:pt x="2654535" y="0"/>
                  </a:lnTo>
                  <a:cubicBezTo>
                    <a:pt x="2947754" y="0"/>
                    <a:pt x="3185455" y="237701"/>
                    <a:pt x="3185455" y="530920"/>
                  </a:cubicBezTo>
                  <a:lnTo>
                    <a:pt x="3185455" y="3034783"/>
                  </a:lnTo>
                  <a:cubicBezTo>
                    <a:pt x="3185455" y="3328002"/>
                    <a:pt x="2947754" y="3565703"/>
                    <a:pt x="2654535" y="3565703"/>
                  </a:cubicBezTo>
                  <a:lnTo>
                    <a:pt x="530920" y="3565703"/>
                  </a:lnTo>
                  <a:cubicBezTo>
                    <a:pt x="237701" y="3565703"/>
                    <a:pt x="0" y="3328002"/>
                    <a:pt x="0" y="3034783"/>
                  </a:cubicBezTo>
                  <a:lnTo>
                    <a:pt x="0" y="530920"/>
                  </a:lnTo>
                  <a:close/>
                </a:path>
              </a:pathLst>
            </a:custGeom>
            <a:solidFill>
              <a:srgbClr val="FFFFFF">
                <a:alpha val="69804"/>
              </a:srgb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7411" tIns="197411" rIns="197411" bIns="197411" numCol="1" spcCol="1270" anchor="t" anchorCtr="0">
              <a:noAutofit/>
            </a:bodyPr>
            <a:lstStyle/>
            <a:p>
              <a:pPr lvl="0" defTabSz="488950">
                <a:spcBef>
                  <a:spcPct val="0"/>
                </a:spcBef>
                <a:spcAft>
                  <a:spcPct val="35000"/>
                </a:spcAft>
              </a:pPr>
              <a:r>
                <a:rPr lang="ja-JP" altLang="en-US" sz="1600" b="1" kern="1200" dirty="0">
                  <a:solidFill>
                    <a:schemeClr val="tx1"/>
                  </a:solidFill>
                  <a:latin typeface="Meiryo UI" panose="020B0604030504040204" pitchFamily="50" charset="-128"/>
                  <a:ea typeface="Meiryo UI" panose="020B0604030504040204" pitchFamily="50" charset="-128"/>
                </a:rPr>
                <a:t>研修本格実施</a:t>
              </a:r>
              <a:r>
                <a:rPr lang="ja-JP" altLang="en-US" sz="1600" b="1" dirty="0">
                  <a:solidFill>
                    <a:schemeClr val="tx1"/>
                  </a:solidFill>
                  <a:latin typeface="Meiryo UI" panose="020B0604030504040204" pitchFamily="50" charset="-128"/>
                  <a:ea typeface="Meiryo UI" panose="020B0604030504040204" pitchFamily="50" charset="-128"/>
                </a:rPr>
                <a:t>・育成対象拡大</a:t>
              </a:r>
              <a:endParaRPr lang="ja-JP" altLang="en-US" sz="1600" b="1" kern="1200" dirty="0">
                <a:solidFill>
                  <a:schemeClr val="tx1"/>
                </a:solidFill>
                <a:latin typeface="Meiryo UI" panose="020B0604030504040204" pitchFamily="50" charset="-128"/>
                <a:ea typeface="Meiryo UI" panose="020B0604030504040204" pitchFamily="50" charset="-128"/>
              </a:endParaRPr>
            </a:p>
            <a:p>
              <a:pPr marL="57150" lvl="1" indent="-57150" defTabSz="400050">
                <a:spcBef>
                  <a:spcPct val="0"/>
                </a:spcBef>
                <a:spcAft>
                  <a:spcPct val="15000"/>
                </a:spcAft>
                <a:buChar char="••"/>
              </a:pPr>
              <a:r>
                <a:rPr lang="ja-JP" altLang="en-US" sz="1100" u="sng" kern="1200" dirty="0">
                  <a:solidFill>
                    <a:schemeClr val="tx1"/>
                  </a:solidFill>
                  <a:latin typeface="Meiryo UI" panose="020B0604030504040204" pitchFamily="50" charset="-128"/>
                  <a:ea typeface="Meiryo UI" panose="020B0604030504040204" pitchFamily="50" charset="-128"/>
                </a:rPr>
                <a:t>キーパーソン向け研修の対象所属拡大</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en-US" altLang="ja-JP" sz="1100" kern="1200" dirty="0">
                  <a:solidFill>
                    <a:schemeClr val="tx1"/>
                  </a:solidFill>
                  <a:latin typeface="Meiryo UI" panose="020B0604030504040204" pitchFamily="50" charset="-128"/>
                  <a:ea typeface="Meiryo UI" panose="020B0604030504040204" pitchFamily="50" charset="-128"/>
                </a:rPr>
                <a:t> </a:t>
              </a:r>
              <a:r>
                <a:rPr lang="ja-JP" altLang="en-US" sz="1100" kern="1200" dirty="0">
                  <a:solidFill>
                    <a:schemeClr val="tx1"/>
                  </a:solidFill>
                  <a:latin typeface="Meiryo UI" panose="020B0604030504040204" pitchFamily="50" charset="-128"/>
                  <a:ea typeface="Meiryo UI" panose="020B0604030504040204" pitchFamily="50" charset="-128"/>
                </a:rPr>
                <a:t>試行実施を踏まえ、幅広い所属の管理職及び中心的職員を対象とする研修を実施。</a:t>
              </a:r>
              <a:endParaRPr lang="en-US" altLang="ja-JP" sz="1100" dirty="0">
                <a:solidFill>
                  <a:schemeClr val="tx1"/>
                </a:solidFill>
                <a:latin typeface="Meiryo UI" panose="020B0604030504040204" pitchFamily="50" charset="-128"/>
                <a:ea typeface="Meiryo UI" panose="020B0604030504040204" pitchFamily="50" charset="-128"/>
              </a:endParaRPr>
            </a:p>
            <a:p>
              <a:pPr marL="57150" lvl="1" indent="-57150" defTabSz="400050">
                <a:spcBef>
                  <a:spcPct val="0"/>
                </a:spcBef>
                <a:spcAft>
                  <a:spcPct val="15000"/>
                </a:spcAft>
                <a:buChar char="••"/>
              </a:pPr>
              <a:r>
                <a:rPr lang="ja-JP" altLang="en-US" sz="1100" u="sng" kern="1200" dirty="0">
                  <a:solidFill>
                    <a:schemeClr val="tx1"/>
                  </a:solidFill>
                  <a:latin typeface="Meiryo UI" panose="020B0604030504040204" pitchFamily="50" charset="-128"/>
                  <a:ea typeface="Meiryo UI" panose="020B0604030504040204" pitchFamily="50" charset="-128"/>
                </a:rPr>
                <a:t>中心的職員の育成と所属への伝達</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ja-JP" altLang="en-US" sz="1100" kern="1200" dirty="0">
                  <a:solidFill>
                    <a:schemeClr val="tx1"/>
                  </a:solidFill>
                  <a:latin typeface="Meiryo UI" panose="020B0604030504040204" pitchFamily="50" charset="-128"/>
                  <a:ea typeface="Meiryo UI" panose="020B0604030504040204" pitchFamily="50" charset="-128"/>
                </a:rPr>
                <a:t>中心的職員本人のマインドセット・スキルアップ</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ja-JP" altLang="en-US" sz="1100" kern="1200" dirty="0">
                  <a:solidFill>
                    <a:schemeClr val="tx1"/>
                  </a:solidFill>
                  <a:latin typeface="Meiryo UI" panose="020B0604030504040204" pitchFamily="50" charset="-128"/>
                  <a:ea typeface="Meiryo UI" panose="020B0604030504040204" pitchFamily="50" charset="-128"/>
                </a:rPr>
                <a:t>研修に加え、中心的職員による所属における</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ja-JP" altLang="en-US" sz="1100" kern="1200" dirty="0">
                  <a:solidFill>
                    <a:schemeClr val="tx1"/>
                  </a:solidFill>
                  <a:latin typeface="Meiryo UI" panose="020B0604030504040204" pitchFamily="50" charset="-128"/>
                  <a:ea typeface="Meiryo UI" panose="020B0604030504040204" pitchFamily="50" charset="-128"/>
                </a:rPr>
                <a:t>伝達研修を実施し、府庁全体の底上げを加速。</a:t>
              </a:r>
            </a:p>
            <a:p>
              <a:pPr marL="57150" lvl="1" indent="-57150" defTabSz="400050">
                <a:spcBef>
                  <a:spcPct val="0"/>
                </a:spcBef>
                <a:spcAft>
                  <a:spcPct val="15000"/>
                </a:spcAft>
                <a:buChar char="••"/>
              </a:pPr>
              <a:r>
                <a:rPr lang="ja-JP" altLang="en-US" sz="1100" u="sng" dirty="0">
                  <a:solidFill>
                    <a:schemeClr val="tx1"/>
                  </a:solidFill>
                  <a:latin typeface="Meiryo UI" panose="020B0604030504040204" pitchFamily="50" charset="-128"/>
                  <a:ea typeface="Meiryo UI" panose="020B0604030504040204" pitchFamily="50" charset="-128"/>
                </a:rPr>
                <a:t>業務等のリーダー的職員や実務担当職員向け</a:t>
              </a:r>
              <a:r>
                <a:rPr lang="ja-JP" altLang="en-US" sz="1100" u="sng" kern="1200" dirty="0">
                  <a:solidFill>
                    <a:schemeClr val="tx1"/>
                  </a:solidFill>
                  <a:latin typeface="Meiryo UI" panose="020B0604030504040204" pitchFamily="50" charset="-128"/>
                  <a:ea typeface="Meiryo UI" panose="020B0604030504040204" pitchFamily="50" charset="-128"/>
                </a:rPr>
                <a:t>研修の導入</a:t>
              </a:r>
              <a:r>
                <a:rPr lang="en-US" altLang="ja-JP" sz="1100" kern="1200" dirty="0">
                  <a:solidFill>
                    <a:schemeClr val="tx1"/>
                  </a:solidFill>
                  <a:latin typeface="Meiryo UI" panose="020B0604030504040204" pitchFamily="50" charset="-128"/>
                  <a:ea typeface="Meiryo UI" panose="020B0604030504040204" pitchFamily="50" charset="-128"/>
                </a:rPr>
                <a:t/>
              </a:r>
              <a:br>
                <a:rPr lang="en-US" altLang="ja-JP" sz="1100" kern="1200" dirty="0">
                  <a:solidFill>
                    <a:schemeClr val="tx1"/>
                  </a:solidFill>
                  <a:latin typeface="Meiryo UI" panose="020B0604030504040204" pitchFamily="50" charset="-128"/>
                  <a:ea typeface="Meiryo UI" panose="020B0604030504040204" pitchFamily="50" charset="-128"/>
                </a:rPr>
              </a:br>
              <a:r>
                <a:rPr lang="ja-JP" altLang="en-US" sz="1100" kern="1200" dirty="0">
                  <a:solidFill>
                    <a:schemeClr val="tx1"/>
                  </a:solidFill>
                  <a:latin typeface="Meiryo UI" panose="020B0604030504040204" pitchFamily="50" charset="-128"/>
                  <a:ea typeface="Meiryo UI" panose="020B0604030504040204" pitchFamily="50" charset="-128"/>
                </a:rPr>
                <a:t>キーパーソン以外に向けた役割別</a:t>
              </a:r>
              <a:r>
                <a:rPr lang="ja-JP" altLang="en-US" sz="1100" dirty="0">
                  <a:solidFill>
                    <a:schemeClr val="tx1"/>
                  </a:solidFill>
                  <a:latin typeface="Meiryo UI" panose="020B0604030504040204" pitchFamily="50" charset="-128"/>
                  <a:ea typeface="Meiryo UI" panose="020B0604030504040204" pitchFamily="50" charset="-128"/>
                </a:rPr>
                <a:t>の</a:t>
              </a:r>
              <a:r>
                <a:rPr lang="ja-JP" altLang="en-US" sz="1100" kern="1200" dirty="0">
                  <a:solidFill>
                    <a:schemeClr val="tx1"/>
                  </a:solidFill>
                  <a:latin typeface="Meiryo UI" panose="020B0604030504040204" pitchFamily="50" charset="-128"/>
                  <a:ea typeface="Meiryo UI" panose="020B0604030504040204" pitchFamily="50" charset="-128"/>
                </a:rPr>
                <a:t>マインドセットと求められるスキルの獲得に資する研修を実施。</a:t>
              </a:r>
            </a:p>
          </p:txBody>
        </p:sp>
        <p:sp>
          <p:nvSpPr>
            <p:cNvPr id="12" name="フリーフォーム 11"/>
            <p:cNvSpPr/>
            <p:nvPr/>
          </p:nvSpPr>
          <p:spPr>
            <a:xfrm>
              <a:off x="6685881" y="2277347"/>
              <a:ext cx="3185455" cy="3384000"/>
            </a:xfrm>
            <a:custGeom>
              <a:avLst/>
              <a:gdLst>
                <a:gd name="connsiteX0" fmla="*/ 0 w 3185455"/>
                <a:gd name="connsiteY0" fmla="*/ 530920 h 3565703"/>
                <a:gd name="connsiteX1" fmla="*/ 530920 w 3185455"/>
                <a:gd name="connsiteY1" fmla="*/ 0 h 3565703"/>
                <a:gd name="connsiteX2" fmla="*/ 2654535 w 3185455"/>
                <a:gd name="connsiteY2" fmla="*/ 0 h 3565703"/>
                <a:gd name="connsiteX3" fmla="*/ 3185455 w 3185455"/>
                <a:gd name="connsiteY3" fmla="*/ 530920 h 3565703"/>
                <a:gd name="connsiteX4" fmla="*/ 3185455 w 3185455"/>
                <a:gd name="connsiteY4" fmla="*/ 3034783 h 3565703"/>
                <a:gd name="connsiteX5" fmla="*/ 2654535 w 3185455"/>
                <a:gd name="connsiteY5" fmla="*/ 3565703 h 3565703"/>
                <a:gd name="connsiteX6" fmla="*/ 530920 w 3185455"/>
                <a:gd name="connsiteY6" fmla="*/ 3565703 h 3565703"/>
                <a:gd name="connsiteX7" fmla="*/ 0 w 3185455"/>
                <a:gd name="connsiteY7" fmla="*/ 3034783 h 3565703"/>
                <a:gd name="connsiteX8" fmla="*/ 0 w 3185455"/>
                <a:gd name="connsiteY8" fmla="*/ 530920 h 35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455" h="3565703">
                  <a:moveTo>
                    <a:pt x="0" y="530920"/>
                  </a:moveTo>
                  <a:cubicBezTo>
                    <a:pt x="0" y="237701"/>
                    <a:pt x="237701" y="0"/>
                    <a:pt x="530920" y="0"/>
                  </a:cubicBezTo>
                  <a:lnTo>
                    <a:pt x="2654535" y="0"/>
                  </a:lnTo>
                  <a:cubicBezTo>
                    <a:pt x="2947754" y="0"/>
                    <a:pt x="3185455" y="237701"/>
                    <a:pt x="3185455" y="530920"/>
                  </a:cubicBezTo>
                  <a:lnTo>
                    <a:pt x="3185455" y="3034783"/>
                  </a:lnTo>
                  <a:cubicBezTo>
                    <a:pt x="3185455" y="3328002"/>
                    <a:pt x="2947754" y="3565703"/>
                    <a:pt x="2654535" y="3565703"/>
                  </a:cubicBezTo>
                  <a:lnTo>
                    <a:pt x="530920" y="3565703"/>
                  </a:lnTo>
                  <a:cubicBezTo>
                    <a:pt x="237701" y="3565703"/>
                    <a:pt x="0" y="3328002"/>
                    <a:pt x="0" y="3034783"/>
                  </a:cubicBezTo>
                  <a:lnTo>
                    <a:pt x="0" y="530920"/>
                  </a:lnTo>
                  <a:close/>
                </a:path>
              </a:pathLst>
            </a:custGeom>
            <a:solidFill>
              <a:srgbClr val="FFFFFF">
                <a:alpha val="69804"/>
              </a:srgb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7411" tIns="197411" rIns="197411" bIns="197411" numCol="1" spcCol="1270" anchor="ctr" anchorCtr="0">
              <a:noAutofit/>
            </a:bodyPr>
            <a:lstStyle/>
            <a:p>
              <a:pPr lvl="0" algn="ctr" defTabSz="488950">
                <a:spcBef>
                  <a:spcPct val="0"/>
                </a:spcBef>
                <a:spcAft>
                  <a:spcPct val="35000"/>
                </a:spcAft>
              </a:pPr>
              <a:r>
                <a:rPr lang="ja-JP" altLang="en-US" sz="1600" kern="1200" dirty="0">
                  <a:latin typeface="Meiryo UI" panose="020B0604030504040204" pitchFamily="50" charset="-128"/>
                  <a:ea typeface="Meiryo UI" panose="020B0604030504040204" pitchFamily="50" charset="-128"/>
                </a:rPr>
                <a:t>試行実施・本格実施を踏まえた</a:t>
              </a:r>
              <a:r>
                <a:rPr lang="en-US" altLang="ja-JP" sz="1600" kern="1200" dirty="0">
                  <a:latin typeface="Meiryo UI" panose="020B0604030504040204" pitchFamily="50" charset="-128"/>
                  <a:ea typeface="Meiryo UI" panose="020B0604030504040204" pitchFamily="50" charset="-128"/>
                </a:rPr>
                <a:t/>
              </a:r>
              <a:br>
                <a:rPr lang="en-US" altLang="ja-JP" sz="1600" kern="1200" dirty="0">
                  <a:latin typeface="Meiryo UI" panose="020B0604030504040204" pitchFamily="50" charset="-128"/>
                  <a:ea typeface="Meiryo UI" panose="020B0604030504040204" pitchFamily="50" charset="-128"/>
                </a:rPr>
              </a:br>
              <a:r>
                <a:rPr lang="ja-JP" altLang="en-US" b="1" kern="1200" dirty="0">
                  <a:latin typeface="Meiryo UI" panose="020B0604030504040204" pitchFamily="50" charset="-128"/>
                  <a:ea typeface="Meiryo UI" panose="020B0604030504040204" pitchFamily="50" charset="-128"/>
                </a:rPr>
                <a:t>研修内容の充実・発展</a:t>
              </a:r>
            </a:p>
          </p:txBody>
        </p:sp>
      </p:grpSp>
      <p:sp>
        <p:nvSpPr>
          <p:cNvPr id="24" name="正方形/長方形 23"/>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r>
              <a:rPr lang="ja-JP" altLang="en-US" sz="1600" b="1" dirty="0">
                <a:solidFill>
                  <a:schemeClr val="bg1"/>
                </a:solidFill>
                <a:latin typeface="Meiryo UI" panose="020B0604030504040204" pitchFamily="50" charset="-128"/>
                <a:ea typeface="Meiryo UI" panose="020B0604030504040204" pitchFamily="50" charset="-128"/>
              </a:rPr>
              <a:t>６．デジタル人材の確保・人材の強化　　</a:t>
            </a:r>
            <a:r>
              <a:rPr lang="ja-JP" altLang="en-US" sz="1400" b="1" dirty="0">
                <a:solidFill>
                  <a:schemeClr val="bg1"/>
                </a:solidFill>
                <a:latin typeface="Meiryo UI" panose="020B0604030504040204" pitchFamily="50" charset="-128"/>
                <a:ea typeface="Meiryo UI" panose="020B0604030504040204" pitchFamily="50" charset="-128"/>
              </a:rPr>
              <a:t>人材の強化</a:t>
            </a:r>
          </a:p>
        </p:txBody>
      </p:sp>
      <p:sp>
        <p:nvSpPr>
          <p:cNvPr id="8" name="TextBox 15"/>
          <p:cNvSpPr txBox="1"/>
          <p:nvPr/>
        </p:nvSpPr>
        <p:spPr>
          <a:xfrm>
            <a:off x="594838" y="2192196"/>
            <a:ext cx="2196000" cy="288000"/>
          </a:xfrm>
          <a:prstGeom prst="round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2</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sz="1400" dirty="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R4</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9" name="TextBox 15"/>
          <p:cNvSpPr txBox="1"/>
          <p:nvPr/>
        </p:nvSpPr>
        <p:spPr>
          <a:xfrm>
            <a:off x="3855000" y="2192196"/>
            <a:ext cx="2196000" cy="288000"/>
          </a:xfrm>
          <a:prstGeom prst="round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3</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sz="1400" dirty="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R5</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10" name="TextBox 15"/>
          <p:cNvSpPr txBox="1"/>
          <p:nvPr/>
        </p:nvSpPr>
        <p:spPr>
          <a:xfrm>
            <a:off x="7118061" y="2192196"/>
            <a:ext cx="2196000" cy="288000"/>
          </a:xfrm>
          <a:prstGeom prst="roundRect">
            <a:avLst/>
          </a:prstGeom>
          <a:solidFill>
            <a:srgbClr val="0070C0"/>
          </a:solidFill>
        </p:spPr>
        <p:txBody>
          <a:bodyPr wrap="none" tIns="73125" bIns="73125" rtlCol="0" anchor="ctr">
            <a:noAutofit/>
          </a:bodyPr>
          <a:lstStyle/>
          <a:p>
            <a:pPr algn="ctr">
              <a:defRPr/>
            </a:pPr>
            <a:r>
              <a:rPr lang="en-US" sz="1400" dirty="0">
                <a:solidFill>
                  <a:srgbClr val="FFFFFF"/>
                </a:solidFill>
                <a:latin typeface="Meiryo UI" panose="020B0604030504040204" pitchFamily="50" charset="-128"/>
                <a:ea typeface="Meiryo UI" panose="020B0604030504040204" pitchFamily="50" charset="-128"/>
                <a:cs typeface="Arial" pitchFamily="34" charset="0"/>
              </a:rPr>
              <a:t>202</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4</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sz="1400" dirty="0">
                <a:solidFill>
                  <a:srgbClr val="FFFFFF"/>
                </a:solidFill>
                <a:latin typeface="Meiryo UI" panose="020B0604030504040204" pitchFamily="50" charset="-128"/>
                <a:ea typeface="Meiryo UI" panose="020B0604030504040204" pitchFamily="50" charset="-128"/>
                <a:cs typeface="Arial" pitchFamily="34" charset="0"/>
              </a:rPr>
              <a:t>(</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R6</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年度</a:t>
            </a:r>
            <a:r>
              <a:rPr lang="en-US" altLang="ja-JP" sz="1400" dirty="0">
                <a:solidFill>
                  <a:srgbClr val="FFFFFF"/>
                </a:solidFill>
                <a:latin typeface="Meiryo UI" panose="020B0604030504040204" pitchFamily="50" charset="-128"/>
                <a:ea typeface="Meiryo UI" panose="020B0604030504040204" pitchFamily="50" charset="-128"/>
                <a:cs typeface="Arial" pitchFamily="34" charset="0"/>
              </a:rPr>
              <a:t>)</a:t>
            </a:r>
            <a:r>
              <a:rPr lang="ja-JP" altLang="en-US" sz="1400" dirty="0">
                <a:solidFill>
                  <a:srgbClr val="FFFFFF"/>
                </a:solidFill>
                <a:latin typeface="Meiryo UI" panose="020B0604030504040204" pitchFamily="50" charset="-128"/>
                <a:ea typeface="Meiryo UI" panose="020B0604030504040204" pitchFamily="50" charset="-128"/>
                <a:cs typeface="Arial" pitchFamily="34" charset="0"/>
              </a:rPr>
              <a:t>以降</a:t>
            </a:r>
            <a:endParaRPr lang="en-US" sz="1400" dirty="0">
              <a:solidFill>
                <a:srgbClr val="FFFFFF"/>
              </a:solidFill>
              <a:latin typeface="Meiryo UI" panose="020B0604030504040204" pitchFamily="50" charset="-128"/>
              <a:ea typeface="Meiryo UI" panose="020B0604030504040204" pitchFamily="50" charset="-128"/>
              <a:cs typeface="Arial" pitchFamily="34" charset="0"/>
            </a:endParaRPr>
          </a:p>
        </p:txBody>
      </p:sp>
      <p:sp>
        <p:nvSpPr>
          <p:cNvPr id="28" name="正方形/長方形 27"/>
          <p:cNvSpPr/>
          <p:nvPr/>
        </p:nvSpPr>
        <p:spPr bwMode="auto">
          <a:xfrm>
            <a:off x="128588" y="475449"/>
            <a:ext cx="3447471" cy="268032"/>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ctr" anchorCtr="0" forceAA="0" compatLnSpc="1">
            <a:prstTxWarp prst="textNoShape">
              <a:avLst/>
            </a:prstTxWarp>
            <a:spAutoFit/>
          </a:bodyPr>
          <a:lstStyle/>
          <a:p>
            <a:pPr eaLnBrk="0" hangingPunct="0"/>
            <a:r>
              <a:rPr lang="ja-JP" altLang="en-US" sz="1600" b="1" dirty="0">
                <a:latin typeface="Meiryo UI" panose="020B0604030504040204" pitchFamily="50" charset="-128"/>
                <a:ea typeface="Meiryo UI" panose="020B0604030504040204" pitchFamily="50" charset="-128"/>
                <a:cs typeface="Tahoma" pitchFamily="34" charset="0"/>
              </a:rPr>
              <a:t>職員育成のスケジュール（ステップ）</a:t>
            </a:r>
            <a:endParaRPr kumimoji="1" lang="ja-JP" altLang="en-US" sz="1600" b="1" dirty="0">
              <a:latin typeface="Meiryo UI" panose="020B0604030504040204" pitchFamily="50" charset="-128"/>
              <a:ea typeface="Meiryo UI" panose="020B0604030504040204" pitchFamily="50" charset="-128"/>
              <a:cs typeface="Tahoma" pitchFamily="34" charset="0"/>
            </a:endParaRPr>
          </a:p>
        </p:txBody>
      </p:sp>
      <p:sp>
        <p:nvSpPr>
          <p:cNvPr id="29" name="二等辺三角形 28"/>
          <p:cNvSpPr/>
          <p:nvPr/>
        </p:nvSpPr>
        <p:spPr>
          <a:xfrm rot="10800000">
            <a:off x="2552854" y="5661248"/>
            <a:ext cx="4800293" cy="164795"/>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0" name="コンテンツ プレースホルダー 2"/>
          <p:cNvSpPr txBox="1">
            <a:spLocks/>
          </p:cNvSpPr>
          <p:nvPr/>
        </p:nvSpPr>
        <p:spPr>
          <a:xfrm>
            <a:off x="208248" y="5864355"/>
            <a:ext cx="9489504" cy="588981"/>
          </a:xfrm>
          <a:prstGeom prst="rect">
            <a:avLst/>
          </a:prstGeom>
          <a:ln>
            <a:noFill/>
          </a:ln>
        </p:spPr>
        <p:txBody>
          <a:bodyPr vert="horz" lIns="91440" tIns="45720" rIns="91440" bIns="4572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ts val="2500"/>
              </a:lnSpc>
              <a:spcBef>
                <a:spcPts val="0"/>
              </a:spcBef>
              <a:buNone/>
            </a:pPr>
            <a:r>
              <a:rPr lang="ja-JP" altLang="en-US" sz="1600" b="1" u="sng" dirty="0">
                <a:latin typeface="Meiryo UI" panose="020B0604030504040204" pitchFamily="50" charset="-128"/>
                <a:ea typeface="Meiryo UI" panose="020B0604030504040204" pitchFamily="50" charset="-128"/>
              </a:rPr>
              <a:t>着実な育成を図り、府職員のデジタルスキルを底上げ。</a:t>
            </a:r>
            <a:r>
              <a:rPr lang="en-US" altLang="ja-JP" sz="1600" b="1" u="sng" dirty="0">
                <a:latin typeface="Meiryo UI" panose="020B0604030504040204" pitchFamily="50" charset="-128"/>
                <a:ea typeface="Meiryo UI" panose="020B0604030504040204" pitchFamily="50" charset="-128"/>
              </a:rPr>
              <a:t/>
            </a:r>
            <a:br>
              <a:rPr lang="en-US" altLang="ja-JP" sz="1600" b="1" u="sng" dirty="0">
                <a:latin typeface="Meiryo UI" panose="020B0604030504040204" pitchFamily="50" charset="-128"/>
                <a:ea typeface="Meiryo UI" panose="020B0604030504040204" pitchFamily="50" charset="-128"/>
              </a:rPr>
            </a:br>
            <a:r>
              <a:rPr lang="ja-JP" altLang="en-US" sz="1600" b="1" u="sng" dirty="0">
                <a:latin typeface="Meiryo UI" panose="020B0604030504040204" pitchFamily="50" charset="-128"/>
                <a:ea typeface="Meiryo UI" panose="020B0604030504040204" pitchFamily="50" charset="-128"/>
              </a:rPr>
              <a:t>それぞれの所属がデジタル人材とともに、自発的かつ継続的に</a:t>
            </a:r>
            <a:r>
              <a:rPr lang="en-US" altLang="ja-JP" sz="1600" b="1" u="sng" dirty="0">
                <a:latin typeface="Meiryo UI" panose="020B0604030504040204" pitchFamily="50" charset="-128"/>
                <a:ea typeface="Meiryo UI" panose="020B0604030504040204" pitchFamily="50" charset="-128"/>
              </a:rPr>
              <a:t>DX</a:t>
            </a:r>
            <a:r>
              <a:rPr lang="ja-JP" altLang="en-US" sz="1600" b="1" u="sng" dirty="0">
                <a:latin typeface="Meiryo UI" panose="020B0604030504040204" pitchFamily="50" charset="-128"/>
                <a:ea typeface="Meiryo UI" panose="020B0604030504040204" pitchFamily="50" charset="-128"/>
              </a:rPr>
              <a:t>を進める事ができる土壌を作る。</a:t>
            </a:r>
          </a:p>
        </p:txBody>
      </p:sp>
      <p:sp>
        <p:nvSpPr>
          <p:cNvPr id="2" name="テキスト ボックス 1"/>
          <p:cNvSpPr txBox="1"/>
          <p:nvPr/>
        </p:nvSpPr>
        <p:spPr>
          <a:xfrm>
            <a:off x="145078" y="681743"/>
            <a:ext cx="9644866" cy="1384995"/>
          </a:xfrm>
          <a:prstGeom prst="rect">
            <a:avLst/>
          </a:prstGeom>
          <a:noFill/>
        </p:spPr>
        <p:txBody>
          <a:bodyPr wrap="square" rtlCol="0">
            <a:spAutoFit/>
          </a:bodyPr>
          <a:lstStyle/>
          <a:p>
            <a:pPr marL="51430" indent="-900000"/>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は将来的な研修対象の拡大、内容の充実に向け、スマートシティ戦略部が中心となり企画した研修（＝部局研修）などを試行実施。具体的には管理職向けの意識改革に繋がる研修やＤＸ推進の中心的役割を担う職員向けの研修を実施。次年度の本格実施に向けた効果検証や研修内容・手法のブラッシュアップを行う。</a:t>
            </a:r>
          </a:p>
          <a:p>
            <a:pPr marL="51430" indent="-900000"/>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年度には、幅広い層の職員へアプローチし、府庁における</a:t>
            </a:r>
            <a:r>
              <a:rPr lang="en-US" altLang="ja-JP" sz="1400" dirty="0">
                <a:latin typeface="Meiryo UI" panose="020B0604030504040204" pitchFamily="50" charset="-128"/>
                <a:ea typeface="Meiryo UI" panose="020B0604030504040204" pitchFamily="50" charset="-128"/>
              </a:rPr>
              <a:t>DX</a:t>
            </a:r>
            <a:r>
              <a:rPr lang="ja-JP" altLang="en-US" sz="1400" dirty="0">
                <a:latin typeface="Meiryo UI" panose="020B0604030504040204" pitchFamily="50" charset="-128"/>
                <a:ea typeface="Meiryo UI" panose="020B0604030504040204" pitchFamily="50" charset="-128"/>
              </a:rPr>
              <a:t>マインドの浸透と、役割に応じた求められるスキルイメージ獲得に</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つながる研修を実施。府庁職員全体の意識改革、</a:t>
            </a:r>
            <a:r>
              <a:rPr lang="en-US" altLang="ja-JP" sz="1400" dirty="0">
                <a:latin typeface="Meiryo UI" panose="020B0604030504040204" pitchFamily="50" charset="-128"/>
                <a:ea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rPr>
              <a:t>リテラシーの底上げを加速する。</a:t>
            </a:r>
          </a:p>
          <a:p>
            <a:pPr marL="51430" indent="-900000"/>
            <a:r>
              <a:rPr lang="ja-JP" altLang="en-US" sz="1400" dirty="0">
                <a:latin typeface="Meiryo UI" panose="020B0604030504040204" pitchFamily="50" charset="-128"/>
                <a:ea typeface="Meiryo UI" panose="020B0604030504040204" pitchFamily="50" charset="-128"/>
              </a:rPr>
              <a:t>・ 最新技術やサービスのインプットは、部局研修などにより、対象を限定することなく通年かつ随時実施していく。</a:t>
            </a:r>
            <a:endParaRPr kumimoji="1" lang="ja-JP" altLang="en-US" sz="1400"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672846" y="4653136"/>
            <a:ext cx="8641215" cy="907233"/>
            <a:chOff x="870388" y="6065075"/>
            <a:chExt cx="8641215" cy="907233"/>
          </a:xfrm>
        </p:grpSpPr>
        <p:sp>
          <p:nvSpPr>
            <p:cNvPr id="27" name="矢印: 五方向 25"/>
            <p:cNvSpPr/>
            <p:nvPr/>
          </p:nvSpPr>
          <p:spPr bwMode="auto">
            <a:xfrm>
              <a:off x="870388" y="6065075"/>
              <a:ext cx="8641215" cy="907233"/>
            </a:xfrm>
            <a:prstGeom prst="rightArrow">
              <a:avLst>
                <a:gd name="adj1" fmla="val 66510"/>
                <a:gd name="adj2" fmla="val 65584"/>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lIns="58500" rIns="58500" rtlCol="0" anchor="ctr"/>
            <a:lstStyle/>
            <a:p>
              <a:pPr marL="990600"/>
              <a:r>
                <a:rPr lang="en-US" altLang="ja-JP" sz="1200" dirty="0">
                  <a:solidFill>
                    <a:schemeClr val="tx1"/>
                  </a:solidFill>
                  <a:latin typeface="Meiryo UI" panose="020B0604030504040204" pitchFamily="50" charset="-128"/>
                  <a:ea typeface="Meiryo UI" panose="020B0604030504040204" pitchFamily="50" charset="-128"/>
                </a:rPr>
                <a:t>2021</a:t>
              </a:r>
              <a:r>
                <a:rPr lang="ja-JP" altLang="en-US" sz="1200" dirty="0">
                  <a:solidFill>
                    <a:schemeClr val="tx1"/>
                  </a:solidFill>
                  <a:latin typeface="Meiryo UI" panose="020B0604030504040204" pitchFamily="50" charset="-128"/>
                  <a:ea typeface="Meiryo UI" panose="020B0604030504040204" pitchFamily="50" charset="-128"/>
                </a:rPr>
                <a:t>年度に開設した「職員向け</a:t>
              </a:r>
              <a:r>
                <a:rPr lang="en-US" altLang="ja-JP" sz="1200" dirty="0">
                  <a:solidFill>
                    <a:schemeClr val="tx1"/>
                  </a:solidFill>
                  <a:latin typeface="Meiryo UI" panose="020B0604030504040204" pitchFamily="50" charset="-128"/>
                  <a:ea typeface="Meiryo UI" panose="020B0604030504040204" pitchFamily="50" charset="-128"/>
                </a:rPr>
                <a:t>ICT</a:t>
              </a:r>
              <a:r>
                <a:rPr lang="ja-JP" altLang="en-US" sz="1200" dirty="0">
                  <a:solidFill>
                    <a:schemeClr val="tx1"/>
                  </a:solidFill>
                  <a:latin typeface="Meiryo UI" panose="020B0604030504040204" pitchFamily="50" charset="-128"/>
                  <a:ea typeface="Meiryo UI" panose="020B0604030504040204" pitchFamily="50" charset="-128"/>
                </a:rPr>
                <a:t>リテラシー向上ポータルサイト」をはじめ、ｅラーニングやウェブ・セミナーなど</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多様な手法を活用し、すべての職員が必要な時に必要な技術等を学ぶことができる環境を提供。</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940432" y="6459502"/>
              <a:ext cx="902811"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通年実施</a:t>
              </a:r>
              <a:endParaRPr lang="en-US" altLang="ja-JP" sz="1400" dirty="0">
                <a:latin typeface="Meiryo UI" panose="020B0604030504040204" pitchFamily="50" charset="-128"/>
                <a:ea typeface="Meiryo UI" panose="020B0604030504040204" pitchFamily="50" charset="-128"/>
              </a:endParaRPr>
            </a:p>
          </p:txBody>
        </p:sp>
      </p:grpSp>
      <p:sp>
        <p:nvSpPr>
          <p:cNvPr id="19" name="スライド番号プレースホルダー 1"/>
          <p:cNvSpPr>
            <a:spLocks noGrp="1"/>
          </p:cNvSpPr>
          <p:nvPr>
            <p:ph type="sldNum" sz="quarter" idx="12"/>
          </p:nvPr>
        </p:nvSpPr>
        <p:spPr>
          <a:xfrm>
            <a:off x="7466136" y="6356353"/>
            <a:ext cx="2311400" cy="365125"/>
          </a:xfrm>
        </p:spPr>
        <p:txBody>
          <a:bodyPr/>
          <a:lstStyle/>
          <a:p>
            <a:fld id="{6E5DE390-0CB9-41F3-AFBC-609A6CE2A1FD}" type="slidenum">
              <a:rPr kumimoji="1" lang="ja-JP" altLang="en-US" smtClean="0"/>
              <a:t>32</a:t>
            </a:fld>
            <a:endParaRPr kumimoji="1" lang="ja-JP" altLang="en-US" dirty="0"/>
          </a:p>
        </p:txBody>
      </p:sp>
    </p:spTree>
    <p:extLst>
      <p:ext uri="{BB962C8B-B14F-4D97-AF65-F5344CB8AC3E}">
        <p14:creationId xmlns:p14="http://schemas.microsoft.com/office/powerpoint/2010/main" val="1536202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７．推進体制のあり方検討　　</a:t>
            </a:r>
            <a:r>
              <a:rPr lang="ja-JP" altLang="en-US" sz="1400" b="1" dirty="0">
                <a:latin typeface="Meiryo UI" pitchFamily="50" charset="-128"/>
                <a:ea typeface="Meiryo UI" pitchFamily="50" charset="-128"/>
                <a:cs typeface="Meiryo UI" pitchFamily="50" charset="-128"/>
              </a:rPr>
              <a:t>デジタル改革をより加速させていくための推進体制のあり方</a:t>
            </a:r>
          </a:p>
        </p:txBody>
      </p:sp>
      <p:sp>
        <p:nvSpPr>
          <p:cNvPr id="29" name="正方形/長方形 28"/>
          <p:cNvSpPr/>
          <p:nvPr/>
        </p:nvSpPr>
        <p:spPr>
          <a:xfrm>
            <a:off x="127146" y="914590"/>
            <a:ext cx="9650389" cy="5466738"/>
          </a:xfrm>
          <a:prstGeom prst="rect">
            <a:avLst/>
          </a:prstGeom>
        </p:spPr>
        <p:txBody>
          <a:bodyPr wrap="square" lIns="0" tIns="45712" rIns="0" bIns="45712" anchor="ctr">
            <a:noAutofit/>
          </a:bodyPr>
          <a:lstStyle/>
          <a:p>
            <a:pPr marL="51430" algn="ctr"/>
            <a:endParaRPr lang="en-US" altLang="ja-JP" sz="36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ABBFDCA3-09BA-4070-A1EA-83968A2741E1}"/>
              </a:ext>
            </a:extLst>
          </p:cNvPr>
          <p:cNvSpPr txBox="1"/>
          <p:nvPr/>
        </p:nvSpPr>
        <p:spPr>
          <a:xfrm>
            <a:off x="129210" y="476672"/>
            <a:ext cx="9648325" cy="1077218"/>
          </a:xfrm>
          <a:prstGeom prst="rect">
            <a:avLst/>
          </a:prstGeom>
          <a:noFill/>
          <a:ln w="6350">
            <a:solidFill>
              <a:schemeClr val="tx1"/>
            </a:solid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・府庁</a:t>
            </a:r>
            <a:r>
              <a:rPr lang="en-US" altLang="ja-JP" sz="1600" b="1" dirty="0">
                <a:latin typeface="Meiryo UI" panose="020B0604030504040204" pitchFamily="50" charset="-128"/>
                <a:ea typeface="Meiryo UI" panose="020B0604030504040204" pitchFamily="50" charset="-128"/>
              </a:rPr>
              <a:t>DX</a:t>
            </a:r>
            <a:r>
              <a:rPr lang="ja-JP" altLang="en-US" sz="1600" b="1" dirty="0">
                <a:latin typeface="Meiryo UI" panose="020B0604030504040204" pitchFamily="50" charset="-128"/>
                <a:ea typeface="Meiryo UI" panose="020B0604030504040204" pitchFamily="50" charset="-128"/>
              </a:rPr>
              <a:t>、市町村</a:t>
            </a:r>
            <a:r>
              <a:rPr lang="en-US" altLang="ja-JP" sz="1600" b="1" dirty="0">
                <a:latin typeface="Meiryo UI" panose="020B0604030504040204" pitchFamily="50" charset="-128"/>
                <a:ea typeface="Meiryo UI" panose="020B0604030504040204" pitchFamily="50" charset="-128"/>
              </a:rPr>
              <a:t>DX</a:t>
            </a:r>
            <a:r>
              <a:rPr lang="ja-JP" altLang="en-US" sz="1600" b="1" dirty="0">
                <a:latin typeface="Meiryo UI" panose="020B0604030504040204" pitchFamily="50" charset="-128"/>
                <a:ea typeface="Meiryo UI" panose="020B0604030504040204" pitchFamily="50" charset="-128"/>
              </a:rPr>
              <a:t>支援、スマートシティ事業の取組みを加速していく上での課題解決に向けて、ふさわしい</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rPr>
              <a:t>推進</a:t>
            </a:r>
            <a:r>
              <a:rPr lang="ja-JP" altLang="en-US" sz="1600" b="1" dirty="0">
                <a:latin typeface="Meiryo UI" panose="020B0604030504040204" pitchFamily="50" charset="-128"/>
                <a:ea typeface="Meiryo UI" panose="020B0604030504040204" pitchFamily="50" charset="-128"/>
              </a:rPr>
              <a:t>体制のあり方を検討します。</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・課題の本格調査を行い、解決策の整理や、専門家による客観評価、新事業体も選択肢の一つとした幅広い</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rPr>
              <a:t>解決</a:t>
            </a:r>
            <a:r>
              <a:rPr lang="ja-JP" altLang="en-US" sz="1600" b="1" dirty="0">
                <a:latin typeface="Meiryo UI" panose="020B0604030504040204" pitchFamily="50" charset="-128"/>
                <a:ea typeface="Meiryo UI" panose="020B0604030504040204" pitchFamily="50" charset="-128"/>
              </a:rPr>
              <a:t>策の検討を行います。</a:t>
            </a:r>
          </a:p>
        </p:txBody>
      </p:sp>
      <p:sp>
        <p:nvSpPr>
          <p:cNvPr id="20" name="ホームベース 19"/>
          <p:cNvSpPr/>
          <p:nvPr/>
        </p:nvSpPr>
        <p:spPr>
          <a:xfrm>
            <a:off x="750316" y="1751397"/>
            <a:ext cx="2646609" cy="308806"/>
          </a:xfrm>
          <a:prstGeom prst="homePlate">
            <a:avLst>
              <a:gd name="adj" fmla="val 3405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2021</a:t>
            </a:r>
            <a:r>
              <a:rPr kumimoji="1" lang="ja-JP" altLang="en-US" sz="1400" b="1" dirty="0">
                <a:latin typeface="Meiryo UI" panose="020B0604030504040204" pitchFamily="50" charset="-128"/>
                <a:ea typeface="Meiryo UI" panose="020B0604030504040204" pitchFamily="50" charset="-128"/>
              </a:rPr>
              <a:t>年度後半　課題調査</a:t>
            </a:r>
          </a:p>
        </p:txBody>
      </p:sp>
      <p:sp>
        <p:nvSpPr>
          <p:cNvPr id="21" name="ホームベース 20"/>
          <p:cNvSpPr/>
          <p:nvPr/>
        </p:nvSpPr>
        <p:spPr>
          <a:xfrm>
            <a:off x="3615867" y="1751397"/>
            <a:ext cx="5962918" cy="308806"/>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2022</a:t>
            </a:r>
            <a:r>
              <a:rPr kumimoji="1" lang="ja-JP" altLang="en-US" sz="1400" b="1" dirty="0">
                <a:latin typeface="Meiryo UI" panose="020B0604030504040204" pitchFamily="50" charset="-128"/>
                <a:ea typeface="Meiryo UI" panose="020B0604030504040204" pitchFamily="50" charset="-128"/>
              </a:rPr>
              <a:t>年度　本格調査</a:t>
            </a:r>
          </a:p>
        </p:txBody>
      </p:sp>
      <p:sp>
        <p:nvSpPr>
          <p:cNvPr id="22" name="テキスト ボックス 21"/>
          <p:cNvSpPr txBox="1"/>
          <p:nvPr/>
        </p:nvSpPr>
        <p:spPr>
          <a:xfrm>
            <a:off x="750316" y="2717916"/>
            <a:ext cx="2374368" cy="1785104"/>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１．対象領域の課題整理</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①　</a:t>
            </a:r>
            <a:r>
              <a:rPr lang="ja-JP" altLang="en-US" sz="1100" b="1" dirty="0">
                <a:latin typeface="Meiryo UI" panose="020B0604030504040204" pitchFamily="50" charset="-128"/>
                <a:ea typeface="Meiryo UI" panose="020B0604030504040204" pitchFamily="50" charset="-128"/>
              </a:rPr>
              <a:t>府庁</a:t>
            </a:r>
            <a:r>
              <a:rPr lang="en-US" altLang="ja-JP" sz="1100" b="1" dirty="0">
                <a:latin typeface="Meiryo UI" panose="020B0604030504040204" pitchFamily="50" charset="-128"/>
                <a:ea typeface="Meiryo UI" panose="020B0604030504040204" pitchFamily="50" charset="-128"/>
              </a:rPr>
              <a:t>DX</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a:t>
            </a:r>
            <a:r>
              <a:rPr kumimoji="1" lang="en-US" altLang="ja-JP" sz="1100" dirty="0">
                <a:latin typeface="Meiryo UI" panose="020B0604030504040204" pitchFamily="50" charset="-128"/>
                <a:ea typeface="Meiryo UI" panose="020B0604030504040204" pitchFamily="50" charset="-128"/>
              </a:rPr>
              <a:t>240</a:t>
            </a:r>
            <a:r>
              <a:rPr kumimoji="1" lang="ja-JP" altLang="en-US" sz="1100" dirty="0">
                <a:latin typeface="Meiryo UI" panose="020B0604030504040204" pitchFamily="50" charset="-128"/>
                <a:ea typeface="Meiryo UI" panose="020B0604030504040204" pitchFamily="50" charset="-128"/>
              </a:rPr>
              <a:t>システムが個別に構築</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サーバー利用の最適化不足</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a:t>
            </a:r>
            <a:r>
              <a:rPr kumimoji="1" lang="en-US" altLang="ja-JP" sz="1100" dirty="0">
                <a:latin typeface="Meiryo UI" panose="020B0604030504040204" pitchFamily="50" charset="-128"/>
                <a:ea typeface="Meiryo UI" panose="020B0604030504040204" pitchFamily="50" charset="-128"/>
              </a:rPr>
              <a:t>39</a:t>
            </a:r>
            <a:r>
              <a:rPr kumimoji="1" lang="ja-JP" altLang="en-US" sz="1100" dirty="0">
                <a:latin typeface="Meiryo UI" panose="020B0604030504040204" pitchFamily="50" charset="-128"/>
                <a:ea typeface="Meiryo UI" panose="020B0604030504040204" pitchFamily="50" charset="-128"/>
              </a:rPr>
              <a:t>件の長期契約システムの存在</a:t>
            </a:r>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②　市町村</a:t>
            </a:r>
            <a:r>
              <a:rPr kumimoji="1" lang="en-US" altLang="ja-JP" sz="1100" b="1" dirty="0">
                <a:latin typeface="Meiryo UI" panose="020B0604030504040204" pitchFamily="50" charset="-128"/>
                <a:ea typeface="Meiryo UI" panose="020B0604030504040204" pitchFamily="50" charset="-128"/>
              </a:rPr>
              <a:t>DX</a:t>
            </a:r>
            <a:r>
              <a:rPr kumimoji="1" lang="ja-JP" altLang="en-US" sz="1100" b="1" dirty="0">
                <a:latin typeface="Meiryo UI" panose="020B0604030504040204" pitchFamily="50" charset="-128"/>
                <a:ea typeface="Meiryo UI" panose="020B0604030504040204" pitchFamily="50" charset="-128"/>
              </a:rPr>
              <a:t>支援</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発注額とベンダーの偏り</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サービス提供水準の偏り</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a:t>
            </a:r>
            <a:r>
              <a:rPr kumimoji="1" lang="en-US" altLang="ja-JP" sz="1100" dirty="0">
                <a:latin typeface="Meiryo UI" panose="020B0604030504040204" pitchFamily="50" charset="-128"/>
                <a:ea typeface="Meiryo UI" panose="020B0604030504040204" pitchFamily="50" charset="-128"/>
              </a:rPr>
              <a:t>IT</a:t>
            </a:r>
            <a:r>
              <a:rPr kumimoji="1" lang="ja-JP" altLang="en-US" sz="1100" dirty="0">
                <a:latin typeface="Meiryo UI" panose="020B0604030504040204" pitchFamily="50" charset="-128"/>
                <a:ea typeface="Meiryo UI" panose="020B0604030504040204" pitchFamily="50" charset="-128"/>
              </a:rPr>
              <a:t>人材やノウハウの不足</a:t>
            </a:r>
          </a:p>
        </p:txBody>
      </p:sp>
      <p:sp>
        <p:nvSpPr>
          <p:cNvPr id="23" name="テキスト ボックス 22"/>
          <p:cNvSpPr txBox="1"/>
          <p:nvPr/>
        </p:nvSpPr>
        <p:spPr>
          <a:xfrm>
            <a:off x="3615866" y="2032800"/>
            <a:ext cx="5962919"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１）部局や市町村の実態調査に基づくシステム課題の具体的解決策の整理</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２）専門的かつ、客観的な調査分析に基づくシステム最適化の方向性</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３）新事業体も</a:t>
            </a:r>
            <a:r>
              <a:rPr lang="ja-JP" altLang="en-US" sz="1400" dirty="0">
                <a:latin typeface="Meiryo UI" panose="020B0604030504040204" pitchFamily="50" charset="-128"/>
                <a:ea typeface="Meiryo UI" panose="020B0604030504040204" pitchFamily="50" charset="-128"/>
              </a:rPr>
              <a:t>選択肢の一つとした幅広い解</a:t>
            </a:r>
            <a:r>
              <a:rPr kumimoji="1" lang="ja-JP" altLang="en-US" sz="1400" dirty="0">
                <a:latin typeface="Meiryo UI" panose="020B0604030504040204" pitchFamily="50" charset="-128"/>
                <a:ea typeface="Meiryo UI" panose="020B0604030504040204" pitchFamily="50" charset="-128"/>
              </a:rPr>
              <a:t>決策の検討</a:t>
            </a:r>
            <a:r>
              <a:rPr kumimoji="1" lang="ja-JP" altLang="en-US" sz="1200" dirty="0">
                <a:latin typeface="Meiryo UI" panose="020B0604030504040204" pitchFamily="50" charset="-128"/>
                <a:ea typeface="Meiryo UI" panose="020B0604030504040204" pitchFamily="50" charset="-128"/>
              </a:rPr>
              <a:t>　　　　　　　　　　　　　　　</a:t>
            </a:r>
            <a:endParaRPr kumimoji="1" lang="ja-JP" altLang="en-US" sz="14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EE37D093-93CA-4160-8AAA-148EEB6B545A}"/>
              </a:ext>
            </a:extLst>
          </p:cNvPr>
          <p:cNvSpPr txBox="1"/>
          <p:nvPr/>
        </p:nvSpPr>
        <p:spPr>
          <a:xfrm>
            <a:off x="3561130" y="2717626"/>
            <a:ext cx="6344870" cy="3231654"/>
          </a:xfrm>
          <a:prstGeom prst="rect">
            <a:avLst/>
          </a:prstGeom>
          <a:noFill/>
        </p:spPr>
        <p:txBody>
          <a:bodyPr wrap="square" rtlCol="0">
            <a:spAutoFit/>
          </a:bodyPr>
          <a:lstStyle/>
          <a:p>
            <a:pPr marL="342900" indent="-342900">
              <a:buFont typeface="+mj-lt"/>
              <a:buAutoNum type="arabicPeriod"/>
            </a:pPr>
            <a:r>
              <a:rPr kumimoji="1" lang="ja-JP" altLang="en-US" sz="1200" b="1" dirty="0">
                <a:latin typeface="Meiryo UI" panose="020B0604030504040204" pitchFamily="50" charset="-128"/>
                <a:ea typeface="Meiryo UI" panose="020B0604030504040204" pitchFamily="50" charset="-128"/>
              </a:rPr>
              <a:t>対象領域における課題解決方策の探索</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①　府庁</a:t>
            </a:r>
            <a:r>
              <a:rPr kumimoji="1" lang="en-US" altLang="ja-JP" sz="1200" b="1" dirty="0">
                <a:latin typeface="Meiryo UI" panose="020B0604030504040204" pitchFamily="50" charset="-128"/>
                <a:ea typeface="Meiryo UI" panose="020B0604030504040204" pitchFamily="50" charset="-128"/>
              </a:rPr>
              <a:t>DX</a:t>
            </a:r>
          </a:p>
          <a:p>
            <a:r>
              <a:rPr kumimoji="1" lang="ja-JP" altLang="en-US" sz="1200" dirty="0">
                <a:latin typeface="Meiryo UI" panose="020B0604030504040204" pitchFamily="50" charset="-128"/>
                <a:ea typeface="Meiryo UI" panose="020B0604030504040204" pitchFamily="50" charset="-128"/>
              </a:rPr>
              <a:t>　　・　部局ヒアリングを含むシステムの現況調査（</a:t>
            </a:r>
            <a:r>
              <a:rPr kumimoji="1" lang="en-US" altLang="ja-JP" sz="1200" dirty="0">
                <a:latin typeface="Meiryo UI" panose="020B0604030504040204" pitchFamily="50" charset="-128"/>
                <a:ea typeface="Meiryo UI" panose="020B0604030504040204" pitchFamily="50" charset="-128"/>
              </a:rPr>
              <a:t>240</a:t>
            </a:r>
            <a:r>
              <a:rPr kumimoji="1" lang="ja-JP" altLang="en-US" sz="1200" dirty="0">
                <a:latin typeface="Meiryo UI" panose="020B0604030504040204" pitchFamily="50" charset="-128"/>
                <a:ea typeface="Meiryo UI" panose="020B0604030504040204" pitchFamily="50" charset="-128"/>
              </a:rPr>
              <a:t>システム最適化の可能性検証）</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②　市町村</a:t>
            </a:r>
            <a:r>
              <a:rPr kumimoji="1" lang="en-US" altLang="ja-JP" sz="1200" b="1" dirty="0">
                <a:latin typeface="Meiryo UI" panose="020B0604030504040204" pitchFamily="50" charset="-128"/>
                <a:ea typeface="Meiryo UI" panose="020B0604030504040204" pitchFamily="50" charset="-128"/>
              </a:rPr>
              <a:t>DX</a:t>
            </a:r>
            <a:r>
              <a:rPr kumimoji="1" lang="ja-JP" altLang="en-US" sz="1200" b="1" dirty="0">
                <a:latin typeface="Meiryo UI" panose="020B0604030504040204" pitchFamily="50" charset="-128"/>
                <a:ea typeface="Meiryo UI" panose="020B0604030504040204" pitchFamily="50" charset="-128"/>
              </a:rPr>
              <a:t>支援</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市町村ヒアリング含む現状調査やガバメントクラウド移行に伴う課題整理等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③　スマートシティ事業</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スマートシティサービスのニーズ調査やテーマごとの事業性の検証</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２．外部意見を踏まえた専門的かつ客観的なシステム等の最適化方針の検討</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①デジタルルールの共通化作成</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仕様の標準化、データの共通化、ルールの統一など</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②新しい調達のあり方</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スタートアップが参入しやすい調達制度の検討など</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③デジタル人材の確保</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専門人材の詳細の職種、適正な人員</a:t>
            </a:r>
            <a:r>
              <a:rPr lang="ja-JP" altLang="en-US" sz="1200" dirty="0">
                <a:latin typeface="Meiryo UI" panose="020B0604030504040204" pitchFamily="50" charset="-128"/>
                <a:ea typeface="Meiryo UI" panose="020B0604030504040204" pitchFamily="50" charset="-128"/>
              </a:rPr>
              <a:t>や</a:t>
            </a:r>
            <a:r>
              <a:rPr kumimoji="1" lang="ja-JP" altLang="en-US" sz="1200" dirty="0">
                <a:latin typeface="Meiryo UI" panose="020B0604030504040204" pitchFamily="50" charset="-128"/>
                <a:ea typeface="Meiryo UI" panose="020B0604030504040204" pitchFamily="50" charset="-128"/>
              </a:rPr>
              <a:t>雇用期間の</a:t>
            </a:r>
            <a:r>
              <a:rPr lang="ja-JP" altLang="en-US" sz="1200" dirty="0">
                <a:latin typeface="Meiryo UI" panose="020B0604030504040204" pitchFamily="50" charset="-128"/>
                <a:ea typeface="Meiryo UI" panose="020B0604030504040204" pitchFamily="50" charset="-128"/>
              </a:rPr>
              <a:t>精査</a:t>
            </a:r>
            <a:r>
              <a:rPr kumimoji="1" lang="ja-JP" altLang="en-US" sz="1200" dirty="0">
                <a:latin typeface="Meiryo UI" panose="020B0604030504040204" pitchFamily="50" charset="-128"/>
                <a:ea typeface="Meiryo UI" panose="020B0604030504040204" pitchFamily="50" charset="-128"/>
              </a:rPr>
              <a:t>。多様な雇用形態の検討。</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３．新事業体も選択肢の一つとした幅広い解決策の検討</a:t>
            </a:r>
            <a:endParaRPr kumimoji="1" lang="en-US" altLang="ja-JP" sz="12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245630" y="5230244"/>
            <a:ext cx="1619354" cy="646331"/>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デジタル改革の</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必要性を確認</a:t>
            </a:r>
          </a:p>
        </p:txBody>
      </p:sp>
      <p:cxnSp>
        <p:nvCxnSpPr>
          <p:cNvPr id="27" name="直線矢印コネクタ 26"/>
          <p:cNvCxnSpPr/>
          <p:nvPr/>
        </p:nvCxnSpPr>
        <p:spPr>
          <a:xfrm flipV="1">
            <a:off x="2353737" y="3426199"/>
            <a:ext cx="1262128" cy="437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2456768" y="2983376"/>
            <a:ext cx="11590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695578" y="2041447"/>
            <a:ext cx="2756079"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１）既存データを活用した、課題の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整理（改革必要性の確認）</a:t>
            </a:r>
            <a:endParaRPr kumimoji="1" lang="en-US" altLang="ja-JP" sz="1400" dirty="0">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750316" y="2708275"/>
            <a:ext cx="2646609" cy="0"/>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3615865" y="2708275"/>
            <a:ext cx="5832000" cy="0"/>
          </a:xfrm>
          <a:prstGeom prst="line">
            <a:avLst/>
          </a:prstGeom>
        </p:spPr>
        <p:style>
          <a:lnRef idx="1">
            <a:schemeClr val="dk1"/>
          </a:lnRef>
          <a:fillRef idx="0">
            <a:schemeClr val="dk1"/>
          </a:fillRef>
          <a:effectRef idx="0">
            <a:schemeClr val="dk1"/>
          </a:effectRef>
          <a:fontRef idx="minor">
            <a:schemeClr val="tx1"/>
          </a:fontRef>
        </p:style>
      </p:cxnSp>
      <p:sp>
        <p:nvSpPr>
          <p:cNvPr id="33" name="二等辺三角形 32"/>
          <p:cNvSpPr/>
          <p:nvPr/>
        </p:nvSpPr>
        <p:spPr>
          <a:xfrm rot="10800000">
            <a:off x="1145574" y="4783576"/>
            <a:ext cx="1631941" cy="288032"/>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33</a:t>
            </a:fld>
            <a:endParaRPr kumimoji="1" lang="ja-JP" altLang="en-US" dirty="0"/>
          </a:p>
        </p:txBody>
      </p:sp>
    </p:spTree>
    <p:extLst>
      <p:ext uri="{BB962C8B-B14F-4D97-AF65-F5344CB8AC3E}">
        <p14:creationId xmlns:p14="http://schemas.microsoft.com/office/powerpoint/2010/main" val="931432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27146" y="914590"/>
            <a:ext cx="9650389" cy="5466738"/>
          </a:xfrm>
          <a:prstGeom prst="rect">
            <a:avLst/>
          </a:prstGeom>
        </p:spPr>
        <p:txBody>
          <a:bodyPr wrap="square" lIns="0" tIns="45712" rIns="0" bIns="45712" anchor="ctr">
            <a:noAutofit/>
          </a:bodyPr>
          <a:lstStyle/>
          <a:p>
            <a:pPr marL="51430" algn="ctr"/>
            <a:endParaRPr lang="en-US" altLang="ja-JP" sz="36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34</a:t>
            </a:fld>
            <a:endParaRPr kumimoji="1" lang="ja-JP" altLang="en-US"/>
          </a:p>
        </p:txBody>
      </p:sp>
      <p:sp>
        <p:nvSpPr>
          <p:cNvPr id="54" name="矢印: 五方向 25"/>
          <p:cNvSpPr/>
          <p:nvPr/>
        </p:nvSpPr>
        <p:spPr bwMode="auto">
          <a:xfrm>
            <a:off x="128465" y="1340768"/>
            <a:ext cx="1512168" cy="351224"/>
          </a:xfrm>
          <a:prstGeom prst="roundRect">
            <a:avLst/>
          </a:prstGeom>
          <a:noFill/>
          <a:ln w="12700" cap="flat" cmpd="sng" algn="ctr">
            <a:noFill/>
            <a:prstDash val="solid"/>
            <a:round/>
            <a:headEnd type="none" w="med" len="med"/>
            <a:tailEnd type="none" w="med" len="med"/>
          </a:ln>
          <a:effectLst/>
        </p:spPr>
        <p:txBody>
          <a:bodyPr wrap="none" lIns="54000" rIns="54000" rtlCol="0" anchor="t"/>
          <a:lstStyle/>
          <a:p>
            <a:r>
              <a:rPr lang="ja-JP" altLang="en-US" sz="1600" b="1">
                <a:latin typeface="Meiryo UI" panose="020B0604030504040204" pitchFamily="50" charset="-128"/>
                <a:ea typeface="Meiryo UI" panose="020B0604030504040204" pitchFamily="50" charset="-128"/>
              </a:rPr>
              <a:t>検討</a:t>
            </a:r>
            <a:r>
              <a:rPr lang="ja-JP" altLang="en-US" sz="1600" b="1" smtClean="0">
                <a:latin typeface="Meiryo UI" panose="020B0604030504040204" pitchFamily="50" charset="-128"/>
                <a:ea typeface="Meiryo UI" panose="020B0604030504040204" pitchFamily="50" charset="-128"/>
              </a:rPr>
              <a:t>体制（案）</a:t>
            </a:r>
            <a:endParaRPr lang="en-US" altLang="ja-JP" sz="1600" b="1"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128588" y="5996131"/>
            <a:ext cx="7473494" cy="817245"/>
          </a:xfrm>
          <a:prstGeom prst="roundRect">
            <a:avLst/>
          </a:prstGeom>
          <a:noFill/>
          <a:ln>
            <a:noFill/>
          </a:ln>
        </p:spPr>
        <p:txBody>
          <a:bodyPr wrap="square" lIns="0" tIns="0" rIns="0" bIns="0" rtlCol="0">
            <a:spAutoFit/>
          </a:bodyPr>
          <a:lstStyle/>
          <a:p>
            <a:r>
              <a:rPr lang="ja-JP" altLang="en-US" sz="1600" b="1" dirty="0">
                <a:latin typeface="Meiryo UI" panose="020B0604030504040204" pitchFamily="50" charset="-128"/>
                <a:ea typeface="Meiryo UI" panose="020B0604030504040204" pitchFamily="50" charset="-128"/>
              </a:rPr>
              <a:t>検討スケジュール案</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rPr>
              <a:t>年夏まで</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将来像を実現するための推進体制の方向性の提示</a:t>
            </a:r>
          </a:p>
          <a:p>
            <a:r>
              <a:rPr lang="ja-JP" altLang="en-US" sz="1600" dirty="0">
                <a:latin typeface="Meiryo UI" panose="020B0604030504040204" pitchFamily="50" charset="-128"/>
                <a:ea typeface="Meiryo UI" panose="020B0604030504040204" pitchFamily="50" charset="-128"/>
              </a:rPr>
              <a:t>　　・　　　 年度末</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最終取りまとめ</a:t>
            </a:r>
          </a:p>
        </p:txBody>
      </p:sp>
      <p:sp>
        <p:nvSpPr>
          <p:cNvPr id="38" name="テキスト ボックス 37">
            <a:extLst>
              <a:ext uri="{FF2B5EF4-FFF2-40B4-BE49-F238E27FC236}">
                <a16:creationId xmlns:a16="http://schemas.microsoft.com/office/drawing/2014/main" id="{B709EE26-F792-4778-8BAA-021DFAA7539D}"/>
              </a:ext>
            </a:extLst>
          </p:cNvPr>
          <p:cNvSpPr txBox="1"/>
          <p:nvPr/>
        </p:nvSpPr>
        <p:spPr>
          <a:xfrm>
            <a:off x="129210" y="476672"/>
            <a:ext cx="9648325" cy="830997"/>
          </a:xfrm>
          <a:prstGeom prst="rect">
            <a:avLst/>
          </a:prstGeom>
          <a:noFill/>
          <a:ln w="6350">
            <a:solidFill>
              <a:schemeClr val="tx1"/>
            </a:solid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・府庁</a:t>
            </a:r>
            <a:r>
              <a:rPr lang="en-US" altLang="ja-JP" sz="1600" b="1" dirty="0">
                <a:latin typeface="Meiryo UI" panose="020B0604030504040204" pitchFamily="50" charset="-128"/>
                <a:ea typeface="Meiryo UI" panose="020B0604030504040204" pitchFamily="50" charset="-128"/>
              </a:rPr>
              <a:t>DX</a:t>
            </a:r>
            <a:r>
              <a:rPr lang="ja-JP" altLang="en-US" sz="1600" b="1" dirty="0">
                <a:latin typeface="Meiryo UI" panose="020B0604030504040204" pitchFamily="50" charset="-128"/>
                <a:ea typeface="Meiryo UI" panose="020B0604030504040204" pitchFamily="50" charset="-128"/>
              </a:rPr>
              <a:t>、市町村</a:t>
            </a:r>
            <a:r>
              <a:rPr lang="en-US" altLang="ja-JP" sz="1600" b="1" dirty="0">
                <a:latin typeface="Meiryo UI" panose="020B0604030504040204" pitchFamily="50" charset="-128"/>
                <a:ea typeface="Meiryo UI" panose="020B0604030504040204" pitchFamily="50" charset="-128"/>
              </a:rPr>
              <a:t>DX</a:t>
            </a:r>
            <a:r>
              <a:rPr lang="ja-JP" altLang="en-US" sz="1600" b="1" dirty="0">
                <a:latin typeface="Meiryo UI" panose="020B0604030504040204" pitchFamily="50" charset="-128"/>
                <a:ea typeface="Meiryo UI" panose="020B0604030504040204" pitchFamily="50" charset="-128"/>
              </a:rPr>
              <a:t>支援、スマートシティ事業の取組みを加速していく上での課題解決に向けて、最適な推進</a:t>
            </a:r>
            <a:r>
              <a:rPr lang="ja-JP" altLang="en-US" sz="1600" b="1" dirty="0" smtClean="0">
                <a:latin typeface="Meiryo UI" panose="020B0604030504040204" pitchFamily="50" charset="-128"/>
                <a:ea typeface="Meiryo UI" panose="020B0604030504040204" pitchFamily="50" charset="-128"/>
              </a:rPr>
              <a:t>体制の</a:t>
            </a:r>
            <a:r>
              <a:rPr lang="ja-JP" altLang="en-US" sz="1600" b="1" dirty="0">
                <a:latin typeface="Meiryo UI" panose="020B0604030504040204" pitchFamily="50" charset="-128"/>
                <a:ea typeface="Meiryo UI" panose="020B0604030504040204" pitchFamily="50" charset="-128"/>
              </a:rPr>
              <a:t>あり方を検討します。</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・来年度、有識者も含めた会議</a:t>
            </a:r>
            <a:r>
              <a:rPr lang="ja-JP" altLang="en-US" sz="1600" b="1" dirty="0" smtClean="0">
                <a:latin typeface="Meiryo UI" panose="020B0604030504040204" pitchFamily="50" charset="-128"/>
                <a:ea typeface="Meiryo UI" panose="020B0604030504040204" pitchFamily="50" charset="-128"/>
              </a:rPr>
              <a:t>「大阪</a:t>
            </a:r>
            <a:r>
              <a:rPr lang="en-US" altLang="ja-JP" sz="1600" b="1" dirty="0">
                <a:latin typeface="Meiryo UI" panose="020B0604030504040204" pitchFamily="50" charset="-128"/>
                <a:ea typeface="Meiryo UI" panose="020B0604030504040204" pitchFamily="50" charset="-128"/>
              </a:rPr>
              <a:t>DX</a:t>
            </a:r>
            <a:r>
              <a:rPr lang="ja-JP" altLang="en-US" sz="1600" b="1" dirty="0" smtClean="0">
                <a:latin typeface="Meiryo UI" panose="020B0604030504040204" pitchFamily="50" charset="-128"/>
                <a:ea typeface="Meiryo UI" panose="020B0604030504040204" pitchFamily="50" charset="-128"/>
              </a:rPr>
              <a:t>イニシアティブ（仮称）」</a:t>
            </a:r>
            <a:r>
              <a:rPr lang="ja-JP" altLang="en-US" sz="1600" b="1" dirty="0">
                <a:latin typeface="Meiryo UI" panose="020B0604030504040204" pitchFamily="50" charset="-128"/>
                <a:ea typeface="Meiryo UI" panose="020B0604030504040204" pitchFamily="50" charset="-128"/>
              </a:rPr>
              <a:t>を立ち上げ、検討を進めます。</a:t>
            </a:r>
          </a:p>
        </p:txBody>
      </p:sp>
      <p:cxnSp>
        <p:nvCxnSpPr>
          <p:cNvPr id="42" name="直線コネクタ 41">
            <a:extLst>
              <a:ext uri="{FF2B5EF4-FFF2-40B4-BE49-F238E27FC236}">
                <a16:creationId xmlns:a16="http://schemas.microsoft.com/office/drawing/2014/main" id="{F1BD0C35-4E36-4765-AB73-4BFFEE8CD159}"/>
              </a:ext>
            </a:extLst>
          </p:cNvPr>
          <p:cNvCxnSpPr>
            <a:cxnSpLocks/>
          </p:cNvCxnSpPr>
          <p:nvPr/>
        </p:nvCxnSpPr>
        <p:spPr>
          <a:xfrm flipH="1">
            <a:off x="4843512" y="2996952"/>
            <a:ext cx="0" cy="900000"/>
          </a:xfrm>
          <a:prstGeom prst="line">
            <a:avLst/>
          </a:prstGeom>
          <a:ln w="38100"/>
        </p:spPr>
        <p:style>
          <a:lnRef idx="1">
            <a:schemeClr val="dk1"/>
          </a:lnRef>
          <a:fillRef idx="0">
            <a:schemeClr val="dk1"/>
          </a:fillRef>
          <a:effectRef idx="0">
            <a:schemeClr val="dk1"/>
          </a:effectRef>
          <a:fontRef idx="minor">
            <a:schemeClr val="tx1"/>
          </a:fontRef>
        </p:style>
      </p:cxnSp>
      <p:sp>
        <p:nvSpPr>
          <p:cNvPr id="43" name="角丸四角形 27">
            <a:extLst>
              <a:ext uri="{FF2B5EF4-FFF2-40B4-BE49-F238E27FC236}">
                <a16:creationId xmlns:a16="http://schemas.microsoft.com/office/drawing/2014/main" id="{FB86A360-276B-41A3-90A6-D10C5670118C}"/>
              </a:ext>
            </a:extLst>
          </p:cNvPr>
          <p:cNvSpPr/>
          <p:nvPr/>
        </p:nvSpPr>
        <p:spPr>
          <a:xfrm>
            <a:off x="2762704" y="3253172"/>
            <a:ext cx="4246032" cy="27466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schemeClr val="tx1"/>
              </a:solidFill>
              <a:latin typeface="Meiryo UI" panose="020B0604030504040204" pitchFamily="50" charset="-128"/>
              <a:ea typeface="Meiryo UI" panose="020B0604030504040204" pitchFamily="50" charset="-128"/>
            </a:endParaRPr>
          </a:p>
        </p:txBody>
      </p:sp>
      <p:sp>
        <p:nvSpPr>
          <p:cNvPr id="44" name="角丸四角形 43">
            <a:extLst>
              <a:ext uri="{FF2B5EF4-FFF2-40B4-BE49-F238E27FC236}">
                <a16:creationId xmlns:a16="http://schemas.microsoft.com/office/drawing/2014/main" id="{B3BBD725-AB01-4B0F-B111-E2C2A13FD3FE}"/>
              </a:ext>
            </a:extLst>
          </p:cNvPr>
          <p:cNvSpPr/>
          <p:nvPr/>
        </p:nvSpPr>
        <p:spPr>
          <a:xfrm>
            <a:off x="2890595" y="3603425"/>
            <a:ext cx="1942453" cy="2323401"/>
          </a:xfrm>
          <a:prstGeom prst="roundRect">
            <a:avLst>
              <a:gd name="adj" fmla="val 8194"/>
            </a:avLst>
          </a:prstGeom>
          <a:solidFill>
            <a:srgbClr val="8FAADC"/>
          </a:solidFill>
          <a:ln>
            <a:solidFill>
              <a:srgbClr val="2B4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5" name="直線コネクタ 44">
            <a:extLst>
              <a:ext uri="{FF2B5EF4-FFF2-40B4-BE49-F238E27FC236}">
                <a16:creationId xmlns:a16="http://schemas.microsoft.com/office/drawing/2014/main" id="{72DD348C-0D47-4BE7-8140-1871501DFDD7}"/>
              </a:ext>
            </a:extLst>
          </p:cNvPr>
          <p:cNvCxnSpPr>
            <a:cxnSpLocks/>
          </p:cNvCxnSpPr>
          <p:nvPr/>
        </p:nvCxnSpPr>
        <p:spPr>
          <a:xfrm>
            <a:off x="1591121" y="3141072"/>
            <a:ext cx="0" cy="936000"/>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72DD348C-0D47-4BE7-8140-1871501DFDD7}"/>
              </a:ext>
            </a:extLst>
          </p:cNvPr>
          <p:cNvCxnSpPr>
            <a:cxnSpLocks/>
          </p:cNvCxnSpPr>
          <p:nvPr/>
        </p:nvCxnSpPr>
        <p:spPr>
          <a:xfrm>
            <a:off x="8180358" y="3132664"/>
            <a:ext cx="0" cy="936000"/>
          </a:xfrm>
          <a:prstGeom prst="line">
            <a:avLst/>
          </a:prstGeom>
          <a:ln w="38100"/>
        </p:spPr>
        <p:style>
          <a:lnRef idx="1">
            <a:schemeClr val="dk1"/>
          </a:lnRef>
          <a:fillRef idx="0">
            <a:schemeClr val="dk1"/>
          </a:fillRef>
          <a:effectRef idx="0">
            <a:schemeClr val="dk1"/>
          </a:effectRef>
          <a:fontRef idx="minor">
            <a:schemeClr val="tx1"/>
          </a:fontRef>
        </p:style>
      </p:cxnSp>
      <p:sp>
        <p:nvSpPr>
          <p:cNvPr id="47" name="角丸四角形 30">
            <a:extLst>
              <a:ext uri="{FF2B5EF4-FFF2-40B4-BE49-F238E27FC236}">
                <a16:creationId xmlns:a16="http://schemas.microsoft.com/office/drawing/2014/main" id="{2E5B7250-6AAD-4364-9954-90C1CD3BAF1B}"/>
              </a:ext>
            </a:extLst>
          </p:cNvPr>
          <p:cNvSpPr/>
          <p:nvPr/>
        </p:nvSpPr>
        <p:spPr>
          <a:xfrm>
            <a:off x="420229" y="3616131"/>
            <a:ext cx="2140452" cy="2311887"/>
          </a:xfrm>
          <a:prstGeom prst="roundRect">
            <a:avLst>
              <a:gd name="adj" fmla="val 9446"/>
            </a:avLst>
          </a:prstGeom>
          <a:solidFill>
            <a:srgbClr val="8FAADC"/>
          </a:solidFill>
          <a:ln>
            <a:solidFill>
              <a:srgbClr val="2B4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schemeClr val="tx1"/>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3270DB30-149F-404D-A759-B8952B118BD3}"/>
              </a:ext>
            </a:extLst>
          </p:cNvPr>
          <p:cNvSpPr txBox="1"/>
          <p:nvPr/>
        </p:nvSpPr>
        <p:spPr>
          <a:xfrm>
            <a:off x="2947577" y="4204894"/>
            <a:ext cx="1511952" cy="600164"/>
          </a:xfrm>
          <a:prstGeom prst="rect">
            <a:avLst/>
          </a:prstGeom>
          <a:noFill/>
        </p:spPr>
        <p:txBody>
          <a:bodyPr wrap="non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スマートシティ</a:t>
            </a:r>
            <a:r>
              <a:rPr lang="ja-JP" altLang="en-US" sz="1100" dirty="0" smtClean="0">
                <a:latin typeface="Meiryo UI" panose="020B0604030504040204" pitchFamily="50" charset="-128"/>
                <a:ea typeface="Meiryo UI" panose="020B0604030504040204" pitchFamily="50" charset="-128"/>
              </a:rPr>
              <a:t>戦略部</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関係部局</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府内市町村</a:t>
            </a:r>
            <a:endParaRPr lang="en-US" altLang="ja-JP" sz="1100" dirty="0">
              <a:latin typeface="Meiryo UI" panose="020B0604030504040204" pitchFamily="50" charset="-128"/>
              <a:ea typeface="Meiryo UI" panose="020B0604030504040204" pitchFamily="50" charset="-128"/>
            </a:endParaRPr>
          </a:p>
        </p:txBody>
      </p:sp>
      <p:sp>
        <p:nvSpPr>
          <p:cNvPr id="49" name="角丸四角形 22">
            <a:extLst>
              <a:ext uri="{FF2B5EF4-FFF2-40B4-BE49-F238E27FC236}">
                <a16:creationId xmlns:a16="http://schemas.microsoft.com/office/drawing/2014/main" id="{1B2E078C-8494-4D03-A0A4-75D207A6B42A}"/>
              </a:ext>
            </a:extLst>
          </p:cNvPr>
          <p:cNvSpPr/>
          <p:nvPr/>
        </p:nvSpPr>
        <p:spPr>
          <a:xfrm>
            <a:off x="2612291" y="1613927"/>
            <a:ext cx="4462442" cy="1381309"/>
          </a:xfrm>
          <a:prstGeom prst="roundRect">
            <a:avLst>
              <a:gd name="adj" fmla="val 9480"/>
            </a:avLst>
          </a:prstGeom>
          <a:solidFill>
            <a:srgbClr val="FBE5D6"/>
          </a:solidFill>
          <a:ln>
            <a:solidFill>
              <a:srgbClr val="F4AC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dirty="0">
              <a:solidFill>
                <a:schemeClr val="tx1"/>
              </a:solidFill>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B6D9EA48-BADA-4EFA-8B45-3F3322B61FCD}"/>
              </a:ext>
            </a:extLst>
          </p:cNvPr>
          <p:cNvSpPr/>
          <p:nvPr/>
        </p:nvSpPr>
        <p:spPr>
          <a:xfrm>
            <a:off x="2869682" y="3791275"/>
            <a:ext cx="2034338" cy="338554"/>
          </a:xfrm>
          <a:prstGeom prst="rect">
            <a:avLst/>
          </a:prstGeom>
        </p:spPr>
        <p:txBody>
          <a:bodyPr wrap="none">
            <a:spAutoFit/>
          </a:bodyPr>
          <a:lstStyle/>
          <a:p>
            <a:pPr algn="ctr"/>
            <a:r>
              <a:rPr lang="ja-JP" altLang="en-US" sz="1600" b="1" u="sng" dirty="0">
                <a:latin typeface="Meiryo UI" panose="020B0604030504040204" pitchFamily="50" charset="-128"/>
                <a:ea typeface="Meiryo UI" panose="020B0604030504040204" pitchFamily="50" charset="-128"/>
              </a:rPr>
              <a:t>市町村</a:t>
            </a:r>
            <a:r>
              <a:rPr lang="en-US" altLang="ja-JP" sz="1600" b="1" u="sng" dirty="0">
                <a:latin typeface="Meiryo UI" panose="020B0604030504040204" pitchFamily="50" charset="-128"/>
                <a:ea typeface="Meiryo UI" panose="020B0604030504040204" pitchFamily="50" charset="-128"/>
              </a:rPr>
              <a:t>DX</a:t>
            </a:r>
            <a:r>
              <a:rPr lang="ja-JP" altLang="en-US" sz="1600" b="1" u="sng" dirty="0">
                <a:latin typeface="Meiryo UI" panose="020B0604030504040204" pitchFamily="50" charset="-128"/>
                <a:ea typeface="Meiryo UI" panose="020B0604030504040204" pitchFamily="50" charset="-128"/>
              </a:rPr>
              <a:t>検討チーム</a:t>
            </a:r>
          </a:p>
        </p:txBody>
      </p:sp>
      <p:sp>
        <p:nvSpPr>
          <p:cNvPr id="58" name="テキスト ボックス 57">
            <a:extLst>
              <a:ext uri="{FF2B5EF4-FFF2-40B4-BE49-F238E27FC236}">
                <a16:creationId xmlns:a16="http://schemas.microsoft.com/office/drawing/2014/main" id="{209816FF-B2EE-4107-AB7F-F44664A843FB}"/>
              </a:ext>
            </a:extLst>
          </p:cNvPr>
          <p:cNvSpPr txBox="1"/>
          <p:nvPr/>
        </p:nvSpPr>
        <p:spPr>
          <a:xfrm>
            <a:off x="2774893" y="1904345"/>
            <a:ext cx="2038093" cy="1092607"/>
          </a:xfrm>
          <a:prstGeom prst="rect">
            <a:avLst/>
          </a:prstGeom>
          <a:noFill/>
        </p:spPr>
        <p:txBody>
          <a:bodyPr wrap="square" rtlCol="0">
            <a:spAutoFit/>
          </a:bodyPr>
          <a:lstStyle/>
          <a:p>
            <a:pPr marL="144000" indent="-14400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知事</a:t>
            </a:r>
            <a:endParaRPr lang="en-US" altLang="ja-JP" sz="13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副知事</a:t>
            </a:r>
            <a:endParaRPr lang="en-US" altLang="ja-JP" sz="13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スマートシティ戦略部長</a:t>
            </a:r>
            <a:endParaRPr lang="en-US" altLang="ja-JP" sz="13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有識者</a:t>
            </a:r>
            <a:endParaRPr lang="en-US" altLang="ja-JP" sz="13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関係部局</a:t>
            </a:r>
            <a:endParaRPr lang="en-US" altLang="ja-JP" sz="1300" dirty="0">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EE883DE5-01E8-4A61-95B6-DFD329C74B82}"/>
              </a:ext>
            </a:extLst>
          </p:cNvPr>
          <p:cNvSpPr/>
          <p:nvPr/>
        </p:nvSpPr>
        <p:spPr>
          <a:xfrm>
            <a:off x="586277" y="3791275"/>
            <a:ext cx="1829155" cy="338554"/>
          </a:xfrm>
          <a:prstGeom prst="rect">
            <a:avLst/>
          </a:prstGeom>
        </p:spPr>
        <p:txBody>
          <a:bodyPr wrap="none">
            <a:spAutoFit/>
          </a:bodyPr>
          <a:lstStyle/>
          <a:p>
            <a:pPr algn="ctr"/>
            <a:r>
              <a:rPr lang="ja-JP" altLang="en-US" sz="1600" b="1" u="sng" dirty="0">
                <a:latin typeface="Meiryo UI" panose="020B0604030504040204" pitchFamily="50" charset="-128"/>
                <a:ea typeface="Meiryo UI" panose="020B0604030504040204" pitchFamily="50" charset="-128"/>
              </a:rPr>
              <a:t>府庁</a:t>
            </a:r>
            <a:r>
              <a:rPr lang="en-US" altLang="ja-JP" sz="1600" b="1" u="sng" dirty="0">
                <a:latin typeface="Meiryo UI" panose="020B0604030504040204" pitchFamily="50" charset="-128"/>
                <a:ea typeface="Meiryo UI" panose="020B0604030504040204" pitchFamily="50" charset="-128"/>
              </a:rPr>
              <a:t>DX</a:t>
            </a:r>
            <a:r>
              <a:rPr lang="ja-JP" altLang="en-US" sz="1600" b="1" u="sng" dirty="0">
                <a:latin typeface="Meiryo UI" panose="020B0604030504040204" pitchFamily="50" charset="-128"/>
                <a:ea typeface="Meiryo UI" panose="020B0604030504040204" pitchFamily="50" charset="-128"/>
              </a:rPr>
              <a:t>検討チーム</a:t>
            </a:r>
          </a:p>
        </p:txBody>
      </p:sp>
      <p:sp>
        <p:nvSpPr>
          <p:cNvPr id="60" name="正方形/長方形 59">
            <a:extLst>
              <a:ext uri="{FF2B5EF4-FFF2-40B4-BE49-F238E27FC236}">
                <a16:creationId xmlns:a16="http://schemas.microsoft.com/office/drawing/2014/main" id="{389446CC-B49C-4A05-A1DA-D0CEC2DDA456}"/>
              </a:ext>
            </a:extLst>
          </p:cNvPr>
          <p:cNvSpPr/>
          <p:nvPr/>
        </p:nvSpPr>
        <p:spPr>
          <a:xfrm>
            <a:off x="3258804" y="1613927"/>
            <a:ext cx="3444726" cy="369332"/>
          </a:xfrm>
          <a:prstGeom prst="rect">
            <a:avLst/>
          </a:prstGeom>
        </p:spPr>
        <p:txBody>
          <a:bodyPr wrap="none">
            <a:spAutoFit/>
          </a:bodyPr>
          <a:lstStyle/>
          <a:p>
            <a:pPr algn="ct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a:t>
            </a:r>
            <a:r>
              <a:rPr lang="en-US" altLang="ja-JP" b="1" dirty="0">
                <a:latin typeface="Meiryo UI" panose="020B0604030504040204" pitchFamily="50" charset="-128"/>
                <a:ea typeface="Meiryo UI" panose="020B0604030504040204" pitchFamily="50" charset="-128"/>
              </a:rPr>
              <a:t>DX</a:t>
            </a:r>
            <a:r>
              <a:rPr lang="ja-JP" altLang="en-US" b="1" dirty="0">
                <a:latin typeface="Meiryo UI" panose="020B0604030504040204" pitchFamily="50" charset="-128"/>
                <a:ea typeface="Meiryo UI" panose="020B0604030504040204" pitchFamily="50" charset="-128"/>
              </a:rPr>
              <a:t>イニシアティブ（仮称）</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94E74259-D8A1-4E49-B549-469B17958768}"/>
              </a:ext>
            </a:extLst>
          </p:cNvPr>
          <p:cNvSpPr txBox="1"/>
          <p:nvPr/>
        </p:nvSpPr>
        <p:spPr>
          <a:xfrm>
            <a:off x="582230" y="4209989"/>
            <a:ext cx="1611339" cy="430887"/>
          </a:xfrm>
          <a:prstGeom prst="rect">
            <a:avLst/>
          </a:prstGeom>
          <a:noFill/>
        </p:spPr>
        <p:txBody>
          <a:bodyPr wrap="none" rtlCol="0">
            <a:spAutoFit/>
          </a:bodyPr>
          <a:lstStyle/>
          <a:p>
            <a:pPr marL="180975" indent="-180975">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スマートシティ戦略部</a:t>
            </a:r>
            <a:endParaRPr lang="en-US" altLang="ja-JP" sz="1100" dirty="0" smtClean="0">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システム所管部局　等</a:t>
            </a:r>
            <a:endParaRPr lang="en-US" altLang="ja-JP" sz="1100" dirty="0" smtClean="0">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FB88F07C-8DE5-4917-92EF-03B1CC064E67}"/>
              </a:ext>
            </a:extLst>
          </p:cNvPr>
          <p:cNvSpPr/>
          <p:nvPr/>
        </p:nvSpPr>
        <p:spPr bwMode="auto">
          <a:xfrm>
            <a:off x="4874038" y="1990757"/>
            <a:ext cx="2047763" cy="907896"/>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＜ミッション＞</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100" dirty="0" smtClean="0">
                <a:latin typeface="Meiryo UI" panose="020B0604030504040204" pitchFamily="50" charset="-128"/>
                <a:ea typeface="Meiryo UI" panose="020B0604030504040204" pitchFamily="50" charset="-128"/>
                <a:cs typeface="Tahoma" pitchFamily="34" charset="0"/>
              </a:rPr>
              <a:t>大阪</a:t>
            </a:r>
            <a:r>
              <a:rPr lang="ja-JP" altLang="en-US" sz="1100" dirty="0">
                <a:latin typeface="Meiryo UI" panose="020B0604030504040204" pitchFamily="50" charset="-128"/>
                <a:ea typeface="Meiryo UI" panose="020B0604030504040204" pitchFamily="50" charset="-128"/>
                <a:cs typeface="Tahoma" pitchFamily="34" charset="0"/>
              </a:rPr>
              <a:t>におけるデジタル課題について</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100" dirty="0">
                <a:latin typeface="Meiryo UI" panose="020B0604030504040204" pitchFamily="50" charset="-128"/>
                <a:ea typeface="Meiryo UI" panose="020B0604030504040204" pitchFamily="50" charset="-128"/>
                <a:cs typeface="Tahoma" pitchFamily="34" charset="0"/>
              </a:rPr>
              <a:t>　①課題解決の手法を構築し</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100" dirty="0">
                <a:latin typeface="Meiryo UI" panose="020B0604030504040204" pitchFamily="50" charset="-128"/>
                <a:ea typeface="Meiryo UI" panose="020B0604030504040204" pitchFamily="50" charset="-128"/>
                <a:cs typeface="Tahoma" pitchFamily="34" charset="0"/>
              </a:rPr>
              <a:t>　②これを実行するための推進</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100" dirty="0">
                <a:latin typeface="Meiryo UI" panose="020B0604030504040204" pitchFamily="50" charset="-128"/>
                <a:ea typeface="Meiryo UI" panose="020B0604030504040204" pitchFamily="50" charset="-128"/>
                <a:cs typeface="Tahoma" pitchFamily="34" charset="0"/>
              </a:rPr>
              <a:t>　　　体制の方針を示す</a:t>
            </a:r>
          </a:p>
        </p:txBody>
      </p:sp>
      <p:sp>
        <p:nvSpPr>
          <p:cNvPr id="63" name="正方形/長方形 62">
            <a:extLst>
              <a:ext uri="{FF2B5EF4-FFF2-40B4-BE49-F238E27FC236}">
                <a16:creationId xmlns:a16="http://schemas.microsoft.com/office/drawing/2014/main" id="{201855C0-3D37-4A26-B0A7-F269C5C39148}"/>
              </a:ext>
            </a:extLst>
          </p:cNvPr>
          <p:cNvSpPr/>
          <p:nvPr/>
        </p:nvSpPr>
        <p:spPr bwMode="auto">
          <a:xfrm>
            <a:off x="546404" y="4809744"/>
            <a:ext cx="1908899" cy="974033"/>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＜チーム作業＞</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endParaRPr lang="en-US" altLang="ja-JP" sz="6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国内外事例調査</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主要システムの抽出</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業務フロー見直し</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システム最適化検討　など</a:t>
            </a:r>
            <a:endParaRPr lang="en-US" altLang="ja-JP" sz="1100" dirty="0">
              <a:latin typeface="Meiryo UI" panose="020B0604030504040204" pitchFamily="50" charset="-128"/>
              <a:ea typeface="Meiryo UI" panose="020B0604030504040204" pitchFamily="50" charset="-128"/>
              <a:cs typeface="Tahoma" pitchFamily="34" charset="0"/>
            </a:endParaRPr>
          </a:p>
        </p:txBody>
      </p:sp>
      <p:sp>
        <p:nvSpPr>
          <p:cNvPr id="64" name="正方形/長方形 63">
            <a:extLst>
              <a:ext uri="{FF2B5EF4-FFF2-40B4-BE49-F238E27FC236}">
                <a16:creationId xmlns:a16="http://schemas.microsoft.com/office/drawing/2014/main" id="{03F9C579-083D-4281-88B2-D674F4AFAF61}"/>
              </a:ext>
            </a:extLst>
          </p:cNvPr>
          <p:cNvSpPr/>
          <p:nvPr/>
        </p:nvSpPr>
        <p:spPr bwMode="auto">
          <a:xfrm>
            <a:off x="3025130" y="4809744"/>
            <a:ext cx="1728000" cy="974033"/>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＜チーム作業＞</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endParaRPr lang="en-US" altLang="ja-JP" sz="6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先行団体調査</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市町村ニーズ調査</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主要システム抽出</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共同化検討　など</a:t>
            </a:r>
          </a:p>
        </p:txBody>
      </p:sp>
      <p:sp>
        <p:nvSpPr>
          <p:cNvPr id="65" name="角丸四角形 27">
            <a:extLst>
              <a:ext uri="{FF2B5EF4-FFF2-40B4-BE49-F238E27FC236}">
                <a16:creationId xmlns:a16="http://schemas.microsoft.com/office/drawing/2014/main" id="{FB86A360-276B-41A3-90A6-D10C5670118C}"/>
              </a:ext>
            </a:extLst>
          </p:cNvPr>
          <p:cNvSpPr/>
          <p:nvPr/>
        </p:nvSpPr>
        <p:spPr>
          <a:xfrm>
            <a:off x="7126198" y="3613726"/>
            <a:ext cx="2253508" cy="2314067"/>
          </a:xfrm>
          <a:prstGeom prst="roundRect">
            <a:avLst>
              <a:gd name="adj" fmla="val 9446"/>
            </a:avLst>
          </a:prstGeom>
          <a:solidFill>
            <a:srgbClr val="E2F0D9"/>
          </a:solidFill>
          <a:ln>
            <a:solidFill>
              <a:srgbClr val="68A9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schemeClr val="tx1"/>
              </a:solidFill>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B6D9EA48-BADA-4EFA-8B45-3F3322B61FCD}"/>
              </a:ext>
            </a:extLst>
          </p:cNvPr>
          <p:cNvSpPr/>
          <p:nvPr/>
        </p:nvSpPr>
        <p:spPr>
          <a:xfrm>
            <a:off x="7227287" y="3791275"/>
            <a:ext cx="2156361" cy="338554"/>
          </a:xfrm>
          <a:prstGeom prst="rect">
            <a:avLst/>
          </a:prstGeom>
        </p:spPr>
        <p:txBody>
          <a:bodyPr wrap="none">
            <a:spAutoFit/>
          </a:bodyPr>
          <a:lstStyle/>
          <a:p>
            <a:pPr algn="ctr"/>
            <a:r>
              <a:rPr lang="ja-JP" altLang="en-US" sz="1600" b="1" u="sng" dirty="0">
                <a:latin typeface="Meiryo UI" panose="020B0604030504040204" pitchFamily="50" charset="-128"/>
                <a:ea typeface="Meiryo UI" panose="020B0604030504040204" pitchFamily="50" charset="-128"/>
              </a:rPr>
              <a:t>制度・あり方検討チーム</a:t>
            </a:r>
          </a:p>
        </p:txBody>
      </p:sp>
      <p:sp>
        <p:nvSpPr>
          <p:cNvPr id="67" name="正方形/長方形 66">
            <a:extLst>
              <a:ext uri="{FF2B5EF4-FFF2-40B4-BE49-F238E27FC236}">
                <a16:creationId xmlns:a16="http://schemas.microsoft.com/office/drawing/2014/main" id="{03F9C579-083D-4281-88B2-D674F4AFAF61}"/>
              </a:ext>
            </a:extLst>
          </p:cNvPr>
          <p:cNvSpPr/>
          <p:nvPr/>
        </p:nvSpPr>
        <p:spPr bwMode="auto">
          <a:xfrm>
            <a:off x="7329488" y="4809744"/>
            <a:ext cx="1908899" cy="974033"/>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＜チーム作業＞</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endParaRPr lang="en-US" altLang="ja-JP" sz="6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改革推進体制の</a:t>
            </a:r>
            <a:r>
              <a:rPr lang="ja-JP" altLang="en-US" sz="1100" dirty="0" smtClean="0">
                <a:latin typeface="Meiryo UI" panose="020B0604030504040204" pitchFamily="50" charset="-128"/>
                <a:ea typeface="Meiryo UI" panose="020B0604030504040204" pitchFamily="50" charset="-128"/>
                <a:cs typeface="Tahoma" pitchFamily="34" charset="0"/>
              </a:rPr>
              <a:t>あり方検討</a:t>
            </a:r>
            <a:endParaRPr lang="ja-JP" altLang="en-US"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デジタル人材の</a:t>
            </a:r>
            <a:r>
              <a:rPr lang="ja-JP" altLang="en-US" sz="1100" dirty="0" smtClean="0">
                <a:latin typeface="Meiryo UI" panose="020B0604030504040204" pitchFamily="50" charset="-128"/>
                <a:ea typeface="Meiryo UI" panose="020B0604030504040204" pitchFamily="50" charset="-128"/>
                <a:cs typeface="Tahoma" pitchFamily="34" charset="0"/>
              </a:rPr>
              <a:t>あり方検討</a:t>
            </a:r>
            <a:endParaRPr lang="ja-JP" altLang="en-US"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最適な調達の</a:t>
            </a:r>
            <a:r>
              <a:rPr lang="ja-JP" altLang="en-US" sz="1100" dirty="0" smtClean="0">
                <a:latin typeface="Meiryo UI" panose="020B0604030504040204" pitchFamily="50" charset="-128"/>
                <a:ea typeface="Meiryo UI" panose="020B0604030504040204" pitchFamily="50" charset="-128"/>
                <a:cs typeface="Tahoma" pitchFamily="34" charset="0"/>
              </a:rPr>
              <a:t>あり方検討</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データ連携基盤活用　など</a:t>
            </a:r>
          </a:p>
          <a:p>
            <a:pPr marL="228600" indent="-228600" eaLnBrk="0" hangingPunct="0">
              <a:buFont typeface="+mj-ea"/>
              <a:buAutoNum type="circleNumDbPlain"/>
            </a:pPr>
            <a:endParaRPr lang="en-US" altLang="ja-JP" sz="1100" dirty="0">
              <a:latin typeface="Meiryo UI" panose="020B0604030504040204" pitchFamily="50" charset="-128"/>
              <a:ea typeface="Meiryo UI" panose="020B0604030504040204" pitchFamily="50" charset="-128"/>
              <a:cs typeface="Tahoma" pitchFamily="34" charset="0"/>
            </a:endParaRPr>
          </a:p>
        </p:txBody>
      </p:sp>
      <p:cxnSp>
        <p:nvCxnSpPr>
          <p:cNvPr id="68" name="直線コネクタ 67">
            <a:extLst>
              <a:ext uri="{FF2B5EF4-FFF2-40B4-BE49-F238E27FC236}">
                <a16:creationId xmlns:a16="http://schemas.microsoft.com/office/drawing/2014/main" id="{72DD348C-0D47-4BE7-8140-1871501DFDD7}"/>
              </a:ext>
            </a:extLst>
          </p:cNvPr>
          <p:cNvCxnSpPr>
            <a:cxnSpLocks/>
          </p:cNvCxnSpPr>
          <p:nvPr/>
        </p:nvCxnSpPr>
        <p:spPr>
          <a:xfrm>
            <a:off x="1573199" y="3140968"/>
            <a:ext cx="6624000" cy="0"/>
          </a:xfrm>
          <a:prstGeom prst="line">
            <a:avLst/>
          </a:prstGeom>
          <a:ln w="38100"/>
        </p:spPr>
        <p:style>
          <a:lnRef idx="1">
            <a:schemeClr val="dk1"/>
          </a:lnRef>
          <a:fillRef idx="0">
            <a:schemeClr val="dk1"/>
          </a:fillRef>
          <a:effectRef idx="0">
            <a:schemeClr val="dk1"/>
          </a:effectRef>
          <a:fontRef idx="minor">
            <a:schemeClr val="tx1"/>
          </a:fontRef>
        </p:style>
      </p:cxnSp>
      <p:sp>
        <p:nvSpPr>
          <p:cNvPr id="69" name="楕円 68">
            <a:extLst>
              <a:ext uri="{FF2B5EF4-FFF2-40B4-BE49-F238E27FC236}">
                <a16:creationId xmlns:a16="http://schemas.microsoft.com/office/drawing/2014/main" id="{EA15C421-6B12-46BB-A04D-52F43BAC9D9F}"/>
              </a:ext>
            </a:extLst>
          </p:cNvPr>
          <p:cNvSpPr>
            <a:spLocks noChangeAspect="1"/>
          </p:cNvSpPr>
          <p:nvPr/>
        </p:nvSpPr>
        <p:spPr>
          <a:xfrm>
            <a:off x="420229" y="3515562"/>
            <a:ext cx="324000" cy="324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bg1"/>
                </a:solidFill>
              </a:rPr>
              <a:t>1</a:t>
            </a:r>
            <a:endParaRPr lang="ja-JP" altLang="en-US" b="1" dirty="0">
              <a:solidFill>
                <a:schemeClr val="bg1"/>
              </a:solidFill>
            </a:endParaRPr>
          </a:p>
        </p:txBody>
      </p:sp>
      <p:sp>
        <p:nvSpPr>
          <p:cNvPr id="70" name="テキスト ボックス 69">
            <a:extLst>
              <a:ext uri="{FF2B5EF4-FFF2-40B4-BE49-F238E27FC236}">
                <a16:creationId xmlns:a16="http://schemas.microsoft.com/office/drawing/2014/main" id="{78C68671-0BD6-461E-9D20-4AE736FAEAB6}"/>
              </a:ext>
            </a:extLst>
          </p:cNvPr>
          <p:cNvSpPr txBox="1"/>
          <p:nvPr/>
        </p:nvSpPr>
        <p:spPr>
          <a:xfrm>
            <a:off x="7329264" y="4204894"/>
            <a:ext cx="1909123" cy="430887"/>
          </a:xfrm>
          <a:prstGeom prst="rect">
            <a:avLst/>
          </a:prstGeom>
          <a:noFill/>
        </p:spPr>
        <p:txBody>
          <a:bodyPr wrap="square" rtlCol="0">
            <a:spAutoFit/>
          </a:bodyPr>
          <a:lstStyle/>
          <a:p>
            <a:pPr marL="180975" indent="-180975">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スマートシティ</a:t>
            </a:r>
            <a:r>
              <a:rPr lang="ja-JP" altLang="en-US" sz="1100" dirty="0" smtClean="0">
                <a:latin typeface="Meiryo UI" panose="020B0604030504040204" pitchFamily="50" charset="-128"/>
                <a:ea typeface="Meiryo UI" panose="020B0604030504040204" pitchFamily="50" charset="-128"/>
              </a:rPr>
              <a:t>戦略部</a:t>
            </a:r>
            <a:endParaRPr lang="en-US" altLang="ja-JP" sz="1100" dirty="0" smtClean="0">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関係部局</a:t>
            </a:r>
            <a:endParaRPr lang="en-US" altLang="ja-JP" sz="1100" dirty="0">
              <a:latin typeface="Meiryo UI" panose="020B0604030504040204" pitchFamily="50" charset="-128"/>
              <a:ea typeface="Meiryo UI" panose="020B0604030504040204" pitchFamily="50" charset="-128"/>
            </a:endParaRPr>
          </a:p>
        </p:txBody>
      </p:sp>
      <p:sp>
        <p:nvSpPr>
          <p:cNvPr id="71" name="角丸四角形 70">
            <a:extLst>
              <a:ext uri="{FF2B5EF4-FFF2-40B4-BE49-F238E27FC236}">
                <a16:creationId xmlns:a16="http://schemas.microsoft.com/office/drawing/2014/main" id="{95FE9F5D-C7F2-4DA8-B2AB-A10CA5C3CFAD}"/>
              </a:ext>
            </a:extLst>
          </p:cNvPr>
          <p:cNvSpPr/>
          <p:nvPr/>
        </p:nvSpPr>
        <p:spPr>
          <a:xfrm>
            <a:off x="4932783" y="3613726"/>
            <a:ext cx="1942453" cy="2325463"/>
          </a:xfrm>
          <a:prstGeom prst="roundRect">
            <a:avLst>
              <a:gd name="adj" fmla="val 6782"/>
            </a:avLst>
          </a:prstGeom>
          <a:solidFill>
            <a:srgbClr val="8FAADC"/>
          </a:solidFill>
          <a:ln>
            <a:solidFill>
              <a:srgbClr val="2B4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テキスト ボックス 71">
            <a:extLst>
              <a:ext uri="{FF2B5EF4-FFF2-40B4-BE49-F238E27FC236}">
                <a16:creationId xmlns:a16="http://schemas.microsoft.com/office/drawing/2014/main" id="{778CFEB3-D380-40E1-A458-AF34CF3E6F94}"/>
              </a:ext>
            </a:extLst>
          </p:cNvPr>
          <p:cNvSpPr txBox="1"/>
          <p:nvPr/>
        </p:nvSpPr>
        <p:spPr>
          <a:xfrm>
            <a:off x="5036318" y="4199601"/>
            <a:ext cx="1511952" cy="600164"/>
          </a:xfrm>
          <a:prstGeom prst="rect">
            <a:avLst/>
          </a:prstGeom>
          <a:noFill/>
        </p:spPr>
        <p:txBody>
          <a:bodyPr wrap="non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スマートシティ</a:t>
            </a:r>
            <a:r>
              <a:rPr lang="ja-JP" altLang="en-US" sz="1100" dirty="0" smtClean="0">
                <a:latin typeface="Meiryo UI" panose="020B0604030504040204" pitchFamily="50" charset="-128"/>
                <a:ea typeface="Meiryo UI" panose="020B0604030504040204" pitchFamily="50" charset="-128"/>
              </a:rPr>
              <a:t>戦略部</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関係部局</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府内市町村</a:t>
            </a:r>
            <a:endParaRPr lang="en-US" altLang="ja-JP" sz="1100" strike="sngStrike" dirty="0">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58AB7FE9-ABE9-4EB1-9D0C-B90DC134C31F}"/>
              </a:ext>
            </a:extLst>
          </p:cNvPr>
          <p:cNvSpPr/>
          <p:nvPr/>
        </p:nvSpPr>
        <p:spPr bwMode="auto">
          <a:xfrm>
            <a:off x="5041456" y="4809744"/>
            <a:ext cx="1728000" cy="974033"/>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＜チーム作業＞</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endParaRPr lang="en-US" altLang="ja-JP" sz="6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住民ニーズの調査</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ワンストップサービスの</a:t>
            </a:r>
            <a:r>
              <a:rPr lang="ja-JP" altLang="en-US" sz="1100" dirty="0" smtClean="0">
                <a:latin typeface="Meiryo UI" panose="020B0604030504040204" pitchFamily="50" charset="-128"/>
                <a:ea typeface="Meiryo UI" panose="020B0604030504040204" pitchFamily="50" charset="-128"/>
                <a:cs typeface="Tahoma" pitchFamily="34" charset="0"/>
              </a:rPr>
              <a:t>具体化検討</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データ連携基盤の活用　</a:t>
            </a:r>
          </a:p>
        </p:txBody>
      </p:sp>
      <p:sp>
        <p:nvSpPr>
          <p:cNvPr id="74" name="楕円 73">
            <a:extLst>
              <a:ext uri="{FF2B5EF4-FFF2-40B4-BE49-F238E27FC236}">
                <a16:creationId xmlns:a16="http://schemas.microsoft.com/office/drawing/2014/main" id="{35B74CBB-D2AE-48A9-9AAE-1C0B4FF3D7C4}"/>
              </a:ext>
            </a:extLst>
          </p:cNvPr>
          <p:cNvSpPr>
            <a:spLocks noChangeAspect="1"/>
          </p:cNvSpPr>
          <p:nvPr/>
        </p:nvSpPr>
        <p:spPr>
          <a:xfrm>
            <a:off x="2800054" y="3515562"/>
            <a:ext cx="324000" cy="31118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bg1"/>
                </a:solidFill>
              </a:rPr>
              <a:t>2</a:t>
            </a:r>
            <a:endParaRPr lang="ja-JP" altLang="en-US" b="1" dirty="0">
              <a:solidFill>
                <a:schemeClr val="bg1"/>
              </a:solidFill>
            </a:endParaRPr>
          </a:p>
        </p:txBody>
      </p:sp>
      <p:sp>
        <p:nvSpPr>
          <p:cNvPr id="75" name="楕円 74">
            <a:extLst>
              <a:ext uri="{FF2B5EF4-FFF2-40B4-BE49-F238E27FC236}">
                <a16:creationId xmlns:a16="http://schemas.microsoft.com/office/drawing/2014/main" id="{35B74CBB-D2AE-48A9-9AAE-1C0B4FF3D7C4}"/>
              </a:ext>
            </a:extLst>
          </p:cNvPr>
          <p:cNvSpPr>
            <a:spLocks noChangeAspect="1"/>
          </p:cNvSpPr>
          <p:nvPr/>
        </p:nvSpPr>
        <p:spPr>
          <a:xfrm>
            <a:off x="4883076" y="3515562"/>
            <a:ext cx="324000" cy="31118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bg1"/>
                </a:solidFill>
              </a:rPr>
              <a:t>3</a:t>
            </a:r>
            <a:endParaRPr lang="ja-JP" altLang="en-US" b="1" dirty="0">
              <a:solidFill>
                <a:schemeClr val="bg1"/>
              </a:solidFill>
            </a:endParaRPr>
          </a:p>
        </p:txBody>
      </p:sp>
      <p:sp>
        <p:nvSpPr>
          <p:cNvPr id="76" name="楕円 75">
            <a:extLst>
              <a:ext uri="{FF2B5EF4-FFF2-40B4-BE49-F238E27FC236}">
                <a16:creationId xmlns:a16="http://schemas.microsoft.com/office/drawing/2014/main" id="{35B74CBB-D2AE-48A9-9AAE-1C0B4FF3D7C4}"/>
              </a:ext>
            </a:extLst>
          </p:cNvPr>
          <p:cNvSpPr>
            <a:spLocks noChangeAspect="1"/>
          </p:cNvSpPr>
          <p:nvPr/>
        </p:nvSpPr>
        <p:spPr>
          <a:xfrm>
            <a:off x="7037498" y="3515562"/>
            <a:ext cx="324000" cy="31118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rPr>
              <a:t>４</a:t>
            </a:r>
          </a:p>
        </p:txBody>
      </p:sp>
      <p:sp>
        <p:nvSpPr>
          <p:cNvPr id="77" name="正方形/長方形 76">
            <a:extLst>
              <a:ext uri="{FF2B5EF4-FFF2-40B4-BE49-F238E27FC236}">
                <a16:creationId xmlns:a16="http://schemas.microsoft.com/office/drawing/2014/main" id="{B6D9EA48-BADA-4EFA-8B45-3F3322B61FCD}"/>
              </a:ext>
            </a:extLst>
          </p:cNvPr>
          <p:cNvSpPr/>
          <p:nvPr/>
        </p:nvSpPr>
        <p:spPr>
          <a:xfrm>
            <a:off x="5194895" y="3680523"/>
            <a:ext cx="1532791" cy="584775"/>
          </a:xfrm>
          <a:prstGeom prst="rect">
            <a:avLst/>
          </a:prstGeom>
        </p:spPr>
        <p:txBody>
          <a:bodyPr wrap="none">
            <a:spAutoFit/>
          </a:bodyPr>
          <a:lstStyle/>
          <a:p>
            <a:pPr algn="ctr"/>
            <a:r>
              <a:rPr lang="ja-JP" altLang="en-US" sz="1600" b="1" u="sng" dirty="0">
                <a:latin typeface="Meiryo UI" panose="020B0604030504040204" pitchFamily="50" charset="-128"/>
                <a:ea typeface="Meiryo UI" panose="020B0604030504040204" pitchFamily="50" charset="-128"/>
              </a:rPr>
              <a:t>デジタルサービス</a:t>
            </a:r>
            <a:endParaRPr lang="en-US" altLang="ja-JP" sz="1600" b="1" u="sng" dirty="0">
              <a:latin typeface="Meiryo UI" panose="020B0604030504040204" pitchFamily="50" charset="-128"/>
              <a:ea typeface="Meiryo UI" panose="020B0604030504040204" pitchFamily="50" charset="-128"/>
            </a:endParaRPr>
          </a:p>
          <a:p>
            <a:pPr algn="ctr"/>
            <a:r>
              <a:rPr lang="ja-JP" altLang="en-US" sz="1600" b="1" u="sng" dirty="0">
                <a:latin typeface="Meiryo UI" panose="020B0604030504040204" pitchFamily="50" charset="-128"/>
                <a:ea typeface="Meiryo UI" panose="020B0604030504040204" pitchFamily="50" charset="-128"/>
              </a:rPr>
              <a:t>検討チーム</a:t>
            </a:r>
          </a:p>
        </p:txBody>
      </p:sp>
      <p:sp>
        <p:nvSpPr>
          <p:cNvPr id="78" name="正方形/長方形 77">
            <a:extLst>
              <a:ext uri="{FF2B5EF4-FFF2-40B4-BE49-F238E27FC236}">
                <a16:creationId xmlns:a16="http://schemas.microsoft.com/office/drawing/2014/main" id="{B6D9EA48-BADA-4EFA-8B45-3F3322B61FCD}"/>
              </a:ext>
            </a:extLst>
          </p:cNvPr>
          <p:cNvSpPr/>
          <p:nvPr/>
        </p:nvSpPr>
        <p:spPr>
          <a:xfrm>
            <a:off x="4065693" y="3212976"/>
            <a:ext cx="1620957" cy="338554"/>
          </a:xfrm>
          <a:prstGeom prst="rect">
            <a:avLst/>
          </a:prstGeom>
        </p:spPr>
        <p:txBody>
          <a:bodyPr wrap="none">
            <a:spAutoFit/>
          </a:bodyPr>
          <a:lstStyle/>
          <a:p>
            <a:pPr algn="ctr"/>
            <a:r>
              <a:rPr lang="ja-JP" altLang="en-US" sz="1600" b="1" dirty="0">
                <a:latin typeface="Meiryo UI" panose="020B0604030504040204" pitchFamily="50" charset="-128"/>
                <a:ea typeface="Meiryo UI" panose="020B0604030504040204" pitchFamily="50" charset="-128"/>
              </a:rPr>
              <a:t>＜市町村関連＞</a:t>
            </a:r>
          </a:p>
        </p:txBody>
      </p:sp>
      <p:sp>
        <p:nvSpPr>
          <p:cNvPr id="39" name="正方形/長方形 38"/>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７．推進体制のあり方検討　　</a:t>
            </a:r>
            <a:r>
              <a:rPr lang="ja-JP" altLang="en-US" sz="1400" b="1" dirty="0">
                <a:latin typeface="Meiryo UI" pitchFamily="50" charset="-128"/>
                <a:ea typeface="Meiryo UI" pitchFamily="50" charset="-128"/>
                <a:cs typeface="Meiryo UI" pitchFamily="50" charset="-128"/>
              </a:rPr>
              <a:t>デジタル改革をより加速させていくための推進体制のあり方</a:t>
            </a:r>
          </a:p>
        </p:txBody>
      </p:sp>
    </p:spTree>
    <p:extLst>
      <p:ext uri="{BB962C8B-B14F-4D97-AF65-F5344CB8AC3E}">
        <p14:creationId xmlns:p14="http://schemas.microsoft.com/office/powerpoint/2010/main" val="176626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563667556"/>
              </p:ext>
            </p:extLst>
          </p:nvPr>
        </p:nvGraphicFramePr>
        <p:xfrm>
          <a:off x="272480" y="908720"/>
          <a:ext cx="9352908" cy="5494736"/>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3629154604"/>
                    </a:ext>
                  </a:extLst>
                </a:gridCol>
                <a:gridCol w="1591032">
                  <a:extLst>
                    <a:ext uri="{9D8B030D-6E8A-4147-A177-3AD203B41FA5}">
                      <a16:colId xmlns:a16="http://schemas.microsoft.com/office/drawing/2014/main" val="946050854"/>
                    </a:ext>
                  </a:extLst>
                </a:gridCol>
                <a:gridCol w="1555236">
                  <a:extLst>
                    <a:ext uri="{9D8B030D-6E8A-4147-A177-3AD203B41FA5}">
                      <a16:colId xmlns:a16="http://schemas.microsoft.com/office/drawing/2014/main" val="4219487707"/>
                    </a:ext>
                  </a:extLst>
                </a:gridCol>
                <a:gridCol w="1555236">
                  <a:extLst>
                    <a:ext uri="{9D8B030D-6E8A-4147-A177-3AD203B41FA5}">
                      <a16:colId xmlns:a16="http://schemas.microsoft.com/office/drawing/2014/main" val="3410248291"/>
                    </a:ext>
                  </a:extLst>
                </a:gridCol>
                <a:gridCol w="1555236">
                  <a:extLst>
                    <a:ext uri="{9D8B030D-6E8A-4147-A177-3AD203B41FA5}">
                      <a16:colId xmlns:a16="http://schemas.microsoft.com/office/drawing/2014/main" val="2938505555"/>
                    </a:ext>
                  </a:extLst>
                </a:gridCol>
                <a:gridCol w="1584000">
                  <a:extLst>
                    <a:ext uri="{9D8B030D-6E8A-4147-A177-3AD203B41FA5}">
                      <a16:colId xmlns:a16="http://schemas.microsoft.com/office/drawing/2014/main" val="662714487"/>
                    </a:ext>
                  </a:extLst>
                </a:gridCol>
              </a:tblGrid>
              <a:tr h="427204">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a:latin typeface="Meiryo UI" panose="020B0604030504040204" pitchFamily="50" charset="-128"/>
                          <a:ea typeface="Meiryo UI" panose="020B0604030504040204" pitchFamily="50" charset="-128"/>
                        </a:rPr>
                        <a:t>2022</a:t>
                      </a:r>
                      <a:r>
                        <a:rPr kumimoji="1" lang="ja-JP" altLang="en-US" dirty="0">
                          <a:latin typeface="Meiryo UI" panose="020B0604030504040204" pitchFamily="50" charset="-128"/>
                          <a:ea typeface="Meiryo UI" panose="020B0604030504040204" pitchFamily="50" charset="-128"/>
                        </a:rPr>
                        <a:t>年度</a:t>
                      </a:r>
                    </a:p>
                  </a:txBody>
                  <a:tcPr/>
                </a:tc>
                <a:tc>
                  <a:txBody>
                    <a:bodyPr/>
                    <a:lstStyle/>
                    <a:p>
                      <a:r>
                        <a:rPr kumimoji="1" lang="en-US" altLang="ja-JP" dirty="0">
                          <a:latin typeface="Meiryo UI" panose="020B0604030504040204" pitchFamily="50" charset="-128"/>
                          <a:ea typeface="Meiryo UI" panose="020B0604030504040204" pitchFamily="50" charset="-128"/>
                        </a:rPr>
                        <a:t>2023</a:t>
                      </a:r>
                      <a:r>
                        <a:rPr kumimoji="1" lang="ja-JP" altLang="en-US" dirty="0">
                          <a:latin typeface="Meiryo UI" panose="020B0604030504040204" pitchFamily="50" charset="-128"/>
                          <a:ea typeface="Meiryo UI" panose="020B0604030504040204" pitchFamily="50" charset="-128"/>
                        </a:rPr>
                        <a:t>年度</a:t>
                      </a:r>
                    </a:p>
                  </a:txBody>
                  <a:tcPr/>
                </a:tc>
                <a:tc>
                  <a:txBody>
                    <a:bodyPr/>
                    <a:lstStyle/>
                    <a:p>
                      <a:r>
                        <a:rPr kumimoji="1" lang="en-US" altLang="ja-JP" dirty="0">
                          <a:latin typeface="Meiryo UI" panose="020B0604030504040204" pitchFamily="50" charset="-128"/>
                          <a:ea typeface="Meiryo UI" panose="020B0604030504040204" pitchFamily="50" charset="-128"/>
                        </a:rPr>
                        <a:t>2024</a:t>
                      </a:r>
                      <a:r>
                        <a:rPr kumimoji="1" lang="ja-JP" altLang="en-US" dirty="0">
                          <a:latin typeface="Meiryo UI" panose="020B0604030504040204" pitchFamily="50" charset="-128"/>
                          <a:ea typeface="Meiryo UI" panose="020B0604030504040204" pitchFamily="50" charset="-128"/>
                        </a:rPr>
                        <a:t>年度</a:t>
                      </a:r>
                    </a:p>
                  </a:txBody>
                  <a:tcPr/>
                </a:tc>
                <a:tc>
                  <a:txBody>
                    <a:bodyPr/>
                    <a:lstStyle/>
                    <a:p>
                      <a:r>
                        <a:rPr kumimoji="1" lang="en-US" altLang="ja-JP" dirty="0">
                          <a:latin typeface="Meiryo UI" panose="020B0604030504040204" pitchFamily="50" charset="-128"/>
                          <a:ea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年度</a:t>
                      </a:r>
                    </a:p>
                  </a:txBody>
                  <a:tcPr/>
                </a:tc>
                <a:tc>
                  <a:txBody>
                    <a:bodyPr/>
                    <a:lstStyle/>
                    <a:p>
                      <a:r>
                        <a:rPr kumimoji="1" lang="en-US" altLang="ja-JP" baseline="0"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年頃</a:t>
                      </a:r>
                      <a:endParaRPr kumimoji="1" lang="en-US" altLang="ja-JP"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95072735"/>
                  </a:ext>
                </a:extLst>
              </a:tr>
              <a:tr h="946800">
                <a:tc>
                  <a:txBody>
                    <a:bodyPr/>
                    <a:lstStyle/>
                    <a:p>
                      <a:pPr algn="ctr"/>
                      <a:r>
                        <a:rPr kumimoji="1" lang="ja-JP" altLang="en-US" sz="1400" b="1" dirty="0">
                          <a:latin typeface="Meiryo UI" panose="020B0604030504040204" pitchFamily="50" charset="-128"/>
                          <a:ea typeface="Meiryo UI" panose="020B0604030504040204" pitchFamily="50" charset="-128"/>
                        </a:rPr>
                        <a:t>府庁</a:t>
                      </a:r>
                      <a:r>
                        <a:rPr kumimoji="1" lang="en-US" altLang="ja-JP" sz="1400" b="1" dirty="0">
                          <a:latin typeface="Meiryo UI" panose="020B0604030504040204" pitchFamily="50" charset="-128"/>
                          <a:ea typeface="Meiryo UI" panose="020B0604030504040204" pitchFamily="50" charset="-128"/>
                        </a:rPr>
                        <a:t>DX</a:t>
                      </a:r>
                    </a:p>
                  </a:txBody>
                  <a:tcPr anchor="ct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57029044"/>
                  </a:ext>
                </a:extLst>
              </a:tr>
              <a:tr h="1008000">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市町村</a:t>
                      </a:r>
                      <a:r>
                        <a:rPr kumimoji="1" lang="en-US" altLang="ja-JP" sz="1400" b="1" dirty="0">
                          <a:solidFill>
                            <a:schemeClr val="tx1"/>
                          </a:solidFill>
                          <a:latin typeface="Meiryo UI" panose="020B0604030504040204" pitchFamily="50" charset="-128"/>
                          <a:ea typeface="Meiryo UI" panose="020B0604030504040204" pitchFamily="50" charset="-128"/>
                        </a:rPr>
                        <a:t>DX</a:t>
                      </a:r>
                      <a:r>
                        <a:rPr kumimoji="1" lang="ja-JP" altLang="en-US" sz="1400" b="1" dirty="0">
                          <a:solidFill>
                            <a:schemeClr val="tx1"/>
                          </a:solidFill>
                          <a:latin typeface="Meiryo UI" panose="020B0604030504040204" pitchFamily="50" charset="-128"/>
                          <a:ea typeface="Meiryo UI" panose="020B0604030504040204" pitchFamily="50" charset="-128"/>
                        </a:rPr>
                        <a:t>支援</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32763111"/>
                  </a:ext>
                </a:extLst>
              </a:tr>
              <a:tr h="737366">
                <a:tc>
                  <a:txBody>
                    <a:bodyPr/>
                    <a:lstStyle/>
                    <a:p>
                      <a:pPr algn="ctr"/>
                      <a:r>
                        <a:rPr kumimoji="1" lang="ja-JP" altLang="en-US" sz="1400" b="1" dirty="0">
                          <a:latin typeface="Meiryo UI" panose="020B0604030504040204" pitchFamily="50" charset="-128"/>
                          <a:ea typeface="Meiryo UI" panose="020B0604030504040204" pitchFamily="50" charset="-128"/>
                        </a:rPr>
                        <a:t>スマートシティ</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事業</a:t>
                      </a:r>
                    </a:p>
                  </a:txBody>
                  <a:tcPr anchor="ct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36653492"/>
                  </a:ext>
                </a:extLst>
              </a:tr>
              <a:tr h="737366">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広域データ連携基盤の構築</a:t>
                      </a:r>
                    </a:p>
                  </a:txBody>
                  <a:tcPr anchor="ct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21411420"/>
                  </a:ext>
                </a:extLst>
              </a:tr>
              <a:tr h="738000">
                <a:tc>
                  <a:txBody>
                    <a:bodyPr/>
                    <a:lstStyle/>
                    <a:p>
                      <a:pPr algn="ctr"/>
                      <a:r>
                        <a:rPr kumimoji="1" lang="ja-JP" altLang="en-US" sz="1400" b="1" dirty="0">
                          <a:latin typeface="Meiryo UI" panose="020B0604030504040204" pitchFamily="50" charset="-128"/>
                          <a:ea typeface="Meiryo UI" panose="020B0604030504040204" pitchFamily="50" charset="-128"/>
                        </a:rPr>
                        <a:t>デジタル人材の</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確保・人材の強化</a:t>
                      </a:r>
                    </a:p>
                  </a:txBody>
                  <a:tcPr anchor="ct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96310924"/>
                  </a:ext>
                </a:extLst>
              </a:tr>
              <a:tr h="900000">
                <a:tc>
                  <a:txBody>
                    <a:bodyPr/>
                    <a:lstStyle/>
                    <a:p>
                      <a:pPr algn="ctr"/>
                      <a:r>
                        <a:rPr kumimoji="1" lang="ja-JP" altLang="en-US" sz="1400" b="1" dirty="0">
                          <a:latin typeface="Meiryo UI" panose="020B0604030504040204" pitchFamily="50" charset="-128"/>
                          <a:ea typeface="Meiryo UI" panose="020B0604030504040204" pitchFamily="50" charset="-128"/>
                        </a:rPr>
                        <a:t>推進体制の</a:t>
                      </a:r>
                      <a:r>
                        <a:rPr kumimoji="1" lang="en-US" altLang="ja-JP" sz="1400" b="1" dirty="0">
                          <a:latin typeface="Meiryo UI" panose="020B0604030504040204" pitchFamily="50" charset="-128"/>
                          <a:ea typeface="Meiryo UI" panose="020B0604030504040204" pitchFamily="50" charset="-128"/>
                        </a:rPr>
                        <a:t/>
                      </a:r>
                      <a:br>
                        <a:rPr kumimoji="1" lang="en-US" altLang="ja-JP" sz="1400" b="1" dirty="0">
                          <a:latin typeface="Meiryo UI" panose="020B0604030504040204" pitchFamily="50" charset="-128"/>
                          <a:ea typeface="Meiryo UI" panose="020B0604030504040204" pitchFamily="50" charset="-128"/>
                        </a:rPr>
                      </a:br>
                      <a:r>
                        <a:rPr kumimoji="1" lang="ja-JP" altLang="en-US" sz="1400" b="1" dirty="0">
                          <a:latin typeface="Meiryo UI" panose="020B0604030504040204" pitchFamily="50" charset="-128"/>
                          <a:ea typeface="Meiryo UI" panose="020B0604030504040204" pitchFamily="50" charset="-128"/>
                        </a:rPr>
                        <a:t>あり方検討</a:t>
                      </a:r>
                    </a:p>
                  </a:txBody>
                  <a:tcPr anchor="ct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89958575"/>
                  </a:ext>
                </a:extLst>
              </a:tr>
            </a:tbl>
          </a:graphicData>
        </a:graphic>
      </p:graphicFrame>
      <p:sp>
        <p:nvSpPr>
          <p:cNvPr id="64" name="ホームベース 63"/>
          <p:cNvSpPr/>
          <p:nvPr/>
        </p:nvSpPr>
        <p:spPr>
          <a:xfrm>
            <a:off x="1856657" y="1417744"/>
            <a:ext cx="5630670" cy="169277"/>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情報システム適正化、業務の</a:t>
            </a:r>
            <a:r>
              <a:rPr lang="en-US" altLang="ja-JP" sz="1100" b="1"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化の推進　　　</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見直しを行いながら継続して実施</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８．今後のスケジュール</a:t>
            </a:r>
          </a:p>
        </p:txBody>
      </p:sp>
      <p:sp>
        <p:nvSpPr>
          <p:cNvPr id="56" name="ホームベース 55"/>
          <p:cNvSpPr/>
          <p:nvPr/>
        </p:nvSpPr>
        <p:spPr>
          <a:xfrm>
            <a:off x="3425791" y="1698113"/>
            <a:ext cx="4061535" cy="338554"/>
          </a:xfrm>
          <a:prstGeom prst="homePlate">
            <a:avLst/>
          </a:prstGeom>
          <a:solidFill>
            <a:schemeClr val="bg1"/>
          </a:solidFill>
          <a:ln>
            <a:solidFill>
              <a:srgbClr val="0070C0"/>
            </a:solidFill>
          </a:ln>
        </p:spPr>
        <p:txBody>
          <a:bodyPr wrap="square" lIns="0" tIns="0" rIns="0" bIns="0" anchor="ctr">
            <a:no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対象手続きの順次拡大</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ホームベース 57"/>
          <p:cNvSpPr/>
          <p:nvPr/>
        </p:nvSpPr>
        <p:spPr>
          <a:xfrm>
            <a:off x="1857376" y="2073799"/>
            <a:ext cx="1496316" cy="173259"/>
          </a:xfrm>
          <a:prstGeom prst="homePlate">
            <a:avLst/>
          </a:prstGeom>
          <a:solidFill>
            <a:schemeClr val="bg1"/>
          </a:solidFill>
          <a:ln>
            <a:solidFill>
              <a:srgbClr val="0070C0"/>
            </a:solidFill>
          </a:ln>
        </p:spPr>
        <p:txBody>
          <a:bodyPr wrap="square" lIns="0" tIns="0" rIns="0" bIns="0" anchor="ctr">
            <a:spAutoFit/>
          </a:bodyPr>
          <a:lstStyle/>
          <a:p>
            <a:pPr marL="51430"/>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矢印: 五方向 40">
            <a:extLst>
              <a:ext uri="{FF2B5EF4-FFF2-40B4-BE49-F238E27FC236}">
                <a16:creationId xmlns:a16="http://schemas.microsoft.com/office/drawing/2014/main" id="{DFC66535-708A-4D64-B766-E90AA4553C1A}"/>
              </a:ext>
            </a:extLst>
          </p:cNvPr>
          <p:cNvSpPr/>
          <p:nvPr/>
        </p:nvSpPr>
        <p:spPr>
          <a:xfrm>
            <a:off x="7524937" y="1340767"/>
            <a:ext cx="540720" cy="5015585"/>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b="1" dirty="0">
                <a:solidFill>
                  <a:sysClr val="windowText" lastClr="000000"/>
                </a:solidFill>
                <a:latin typeface="Meiryo UI" panose="020B0604030504040204" pitchFamily="50" charset="-128"/>
                <a:ea typeface="Meiryo UI" panose="020B0604030504040204" pitchFamily="50" charset="-128"/>
              </a:rPr>
              <a:t>大阪・関西万博</a:t>
            </a:r>
          </a:p>
        </p:txBody>
      </p:sp>
      <p:sp>
        <p:nvSpPr>
          <p:cNvPr id="61" name="ホームベース 60"/>
          <p:cNvSpPr/>
          <p:nvPr/>
        </p:nvSpPr>
        <p:spPr>
          <a:xfrm>
            <a:off x="1856657" y="5589240"/>
            <a:ext cx="1507456" cy="338554"/>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dirty="0">
                <a:latin typeface="Meiryo UI" panose="020B0604030504040204" pitchFamily="50" charset="-128"/>
                <a:ea typeface="Meiryo UI" panose="020B0604030504040204" pitchFamily="50" charset="-128"/>
              </a:rPr>
              <a:t>推進体制のあり方検討</a:t>
            </a:r>
            <a:endParaRPr lang="en-US" altLang="ja-JP" sz="1100" dirty="0">
              <a:latin typeface="Meiryo UI" panose="020B0604030504040204" pitchFamily="50" charset="-128"/>
              <a:ea typeface="Meiryo UI" panose="020B0604030504040204" pitchFamily="50" charset="-128"/>
            </a:endParaRPr>
          </a:p>
          <a:p>
            <a:pPr marL="51430"/>
            <a:endParaRPr lang="ja-JP" altLang="en-US" sz="1100" dirty="0">
              <a:latin typeface="Meiryo UI" panose="020B0604030504040204" pitchFamily="50" charset="-128"/>
              <a:ea typeface="Meiryo UI" panose="020B0604030504040204" pitchFamily="50" charset="-128"/>
            </a:endParaRPr>
          </a:p>
        </p:txBody>
      </p:sp>
      <p:sp>
        <p:nvSpPr>
          <p:cNvPr id="62" name="ホームベース 61"/>
          <p:cNvSpPr/>
          <p:nvPr/>
        </p:nvSpPr>
        <p:spPr>
          <a:xfrm>
            <a:off x="3436212" y="5589241"/>
            <a:ext cx="4062852" cy="338554"/>
          </a:xfrm>
          <a:prstGeom prst="homePlate">
            <a:avLst/>
          </a:prstGeom>
          <a:solidFill>
            <a:schemeClr val="bg1"/>
          </a:solidFill>
          <a:ln>
            <a:solidFill>
              <a:srgbClr val="0070C0"/>
            </a:solidFill>
            <a:prstDash val="solid"/>
          </a:ln>
        </p:spPr>
        <p:txBody>
          <a:bodyPr wrap="square" lIns="0" tIns="0" rIns="0" bIns="0" anchor="ctr">
            <a:no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検討結果に応じた体制強化</a:t>
            </a:r>
          </a:p>
        </p:txBody>
      </p:sp>
      <p:sp>
        <p:nvSpPr>
          <p:cNvPr id="63" name="ホームベース 62"/>
          <p:cNvSpPr/>
          <p:nvPr/>
        </p:nvSpPr>
        <p:spPr>
          <a:xfrm>
            <a:off x="1857375" y="2810775"/>
            <a:ext cx="5640372" cy="171584"/>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ガバメントクラウド移行支援</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ホームベース 67"/>
          <p:cNvSpPr/>
          <p:nvPr/>
        </p:nvSpPr>
        <p:spPr>
          <a:xfrm>
            <a:off x="1857375" y="3441630"/>
            <a:ext cx="5652765" cy="169277"/>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アプリケーションの最適化、共通業務の最適化、最適なデジタル技術の導入</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ホームベース 68"/>
          <p:cNvSpPr/>
          <p:nvPr/>
        </p:nvSpPr>
        <p:spPr>
          <a:xfrm>
            <a:off x="3436211" y="2073799"/>
            <a:ext cx="4062852" cy="169277"/>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構築、導入</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ホームベース 70"/>
          <p:cNvSpPr/>
          <p:nvPr/>
        </p:nvSpPr>
        <p:spPr>
          <a:xfrm>
            <a:off x="1856656" y="4236928"/>
            <a:ext cx="1507454" cy="338400"/>
          </a:xfrm>
          <a:prstGeom prst="homePlate">
            <a:avLst/>
          </a:prstGeom>
          <a:solidFill>
            <a:schemeClr val="bg1"/>
          </a:solidFill>
          <a:ln>
            <a:solidFill>
              <a:srgbClr val="0070C0"/>
            </a:solidFill>
            <a:prstDash val="solid"/>
          </a:ln>
        </p:spPr>
        <p:txBody>
          <a:bodyPr wrap="square" lIns="0" tIns="0" rIns="0" bIns="0" anchor="ctr">
            <a:no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システム構築・運用開始</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ホームベース 71"/>
          <p:cNvSpPr/>
          <p:nvPr/>
        </p:nvSpPr>
        <p:spPr>
          <a:xfrm>
            <a:off x="3440833" y="4228922"/>
            <a:ext cx="4077919" cy="338554"/>
          </a:xfrm>
          <a:prstGeom prst="homePlate">
            <a:avLst/>
          </a:prstGeom>
          <a:solidFill>
            <a:schemeClr val="bg1"/>
          </a:solidFill>
          <a:ln>
            <a:solidFill>
              <a:srgbClr val="0070C0"/>
            </a:solidFill>
            <a:prstDash val="solid"/>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サービスの実装・拡充</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（スーパーシティ・万博・市町村等との連携）</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矢印: 五方向 40">
            <a:extLst>
              <a:ext uri="{FF2B5EF4-FFF2-40B4-BE49-F238E27FC236}">
                <a16:creationId xmlns:a16="http://schemas.microsoft.com/office/drawing/2014/main" id="{DFC66535-708A-4D64-B766-E90AA4553C1A}"/>
              </a:ext>
            </a:extLst>
          </p:cNvPr>
          <p:cNvSpPr/>
          <p:nvPr/>
        </p:nvSpPr>
        <p:spPr>
          <a:xfrm>
            <a:off x="9037105" y="1340767"/>
            <a:ext cx="540720" cy="50155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b="1" dirty="0">
                <a:solidFill>
                  <a:sysClr val="windowText" lastClr="000000"/>
                </a:solidFill>
                <a:latin typeface="Meiryo UI" panose="020B0604030504040204" pitchFamily="50" charset="-128"/>
                <a:ea typeface="Meiryo UI" panose="020B0604030504040204" pitchFamily="50" charset="-128"/>
              </a:rPr>
              <a:t>大阪府の目指すべきデジタル社会の実現へ</a:t>
            </a:r>
          </a:p>
        </p:txBody>
      </p:sp>
      <p:sp>
        <p:nvSpPr>
          <p:cNvPr id="4" name="ストライプ矢印 3"/>
          <p:cNvSpPr/>
          <p:nvPr/>
        </p:nvSpPr>
        <p:spPr bwMode="auto">
          <a:xfrm>
            <a:off x="8134511" y="3259825"/>
            <a:ext cx="850937" cy="1321303"/>
          </a:xfrm>
          <a:prstGeom prst="stripedRightArrow">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38" name="四角形: 角を丸くする 11">
            <a:extLst>
              <a:ext uri="{FF2B5EF4-FFF2-40B4-BE49-F238E27FC236}">
                <a16:creationId xmlns:a16="http://schemas.microsoft.com/office/drawing/2014/main" id="{38979C2C-E687-47E2-A769-41CEBE8F9916}"/>
              </a:ext>
            </a:extLst>
          </p:cNvPr>
          <p:cNvSpPr/>
          <p:nvPr/>
        </p:nvSpPr>
        <p:spPr>
          <a:xfrm>
            <a:off x="8384622" y="1673944"/>
            <a:ext cx="528726" cy="4419352"/>
          </a:xfrm>
          <a:prstGeom prst="homePlate">
            <a:avLst>
              <a:gd name="adj" fmla="val 4070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0"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rPr>
              <a:t>PDCA</a:t>
            </a:r>
            <a:r>
              <a:rPr lang="ja-JP" altLang="en-US" sz="1400" b="1" dirty="0">
                <a:solidFill>
                  <a:schemeClr val="tx1"/>
                </a:solidFill>
                <a:latin typeface="Meiryo UI" panose="020B0604030504040204" pitchFamily="50" charset="-128"/>
                <a:ea typeface="Meiryo UI" panose="020B0604030504040204" pitchFamily="50" charset="-128"/>
              </a:rPr>
              <a:t>サイクルを回しながら継続的に取組み</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53" name="ホームベース 52"/>
          <p:cNvSpPr/>
          <p:nvPr/>
        </p:nvSpPr>
        <p:spPr>
          <a:xfrm>
            <a:off x="1856657" y="3056019"/>
            <a:ext cx="5641090" cy="169277"/>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補助金、アドバイザー事業　　　　</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以降も</a:t>
            </a:r>
            <a:r>
              <a:rPr lang="ja-JP" altLang="en-US" sz="1100" dirty="0">
                <a:latin typeface="Meiryo UI" panose="020B0604030504040204" pitchFamily="50" charset="-128"/>
                <a:ea typeface="Meiryo UI" panose="020B0604030504040204" pitchFamily="50" charset="-128"/>
              </a:rPr>
              <a:t>継続して市町村を支援</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ホームベース 50"/>
          <p:cNvSpPr/>
          <p:nvPr/>
        </p:nvSpPr>
        <p:spPr>
          <a:xfrm>
            <a:off x="1856656" y="3691771"/>
            <a:ext cx="5640454" cy="169277"/>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オープンデータの充実強化、大阪公立大学との連携</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EBPM</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ホームベース 54"/>
          <p:cNvSpPr/>
          <p:nvPr/>
        </p:nvSpPr>
        <p:spPr>
          <a:xfrm>
            <a:off x="1856656" y="1680751"/>
            <a:ext cx="1497035" cy="338554"/>
          </a:xfrm>
          <a:prstGeom prst="homePlate">
            <a:avLst/>
          </a:prstGeom>
          <a:solidFill>
            <a:schemeClr val="bg1"/>
          </a:solidFill>
          <a:ln>
            <a:solidFill>
              <a:srgbClr val="0070C0"/>
            </a:solidFill>
          </a:ln>
        </p:spPr>
        <p:txBody>
          <a:bodyPr wrap="square" lIns="0" tIns="0" rIns="0" bIns="0" anchor="ctr">
            <a:spAutoFit/>
          </a:bodyPr>
          <a:lstStyle/>
          <a:p>
            <a:pPr marL="51430"/>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51430"/>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2592000" y="1728000"/>
            <a:ext cx="1252108" cy="276999"/>
          </a:xfrm>
          <a:prstGeom prst="rect">
            <a:avLst/>
          </a:prstGeom>
          <a:noFill/>
          <a:ln>
            <a:noFill/>
          </a:ln>
        </p:spPr>
        <p:txBody>
          <a:bodyPr wrap="square" lIns="0" tIns="0" rIns="0" bIns="0" anchor="ctr">
            <a:spAutoFit/>
          </a:bodyPr>
          <a:lstStyle/>
          <a:p>
            <a:pPr marL="51430"/>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新システムへの</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移行、機能追加</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1818000" y="1680751"/>
            <a:ext cx="782490" cy="338554"/>
          </a:xfrm>
          <a:prstGeom prst="rect">
            <a:avLst/>
          </a:prstGeom>
          <a:noFill/>
          <a:ln>
            <a:noFill/>
          </a:ln>
        </p:spPr>
        <p:txBody>
          <a:bodyPr wrap="square" lIns="0" tIns="0" rIns="0" bIns="0" anchor="ctr">
            <a:spAutoFit/>
          </a:bodyPr>
          <a:lstStyle/>
          <a:p>
            <a:pPr marL="51430"/>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行政手続き</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オンライン化</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a:off x="1857375" y="2398560"/>
            <a:ext cx="5640372" cy="338554"/>
          </a:xfrm>
          <a:prstGeom prst="homePlate">
            <a:avLst/>
          </a:prstGeom>
          <a:solidFill>
            <a:schemeClr val="bg1"/>
          </a:solidFill>
          <a:ln>
            <a:solidFill>
              <a:srgbClr val="0070C0"/>
            </a:solidFill>
          </a:ln>
        </p:spPr>
        <p:txBody>
          <a:bodyPr wrap="square" lIns="0" tIns="0" rIns="0" bIns="0" anchor="t">
            <a:spAutoFit/>
          </a:bodyPr>
          <a:lstStyle/>
          <a:p>
            <a:pPr marL="51430"/>
            <a:r>
              <a:rPr lang="ja-JP" altLang="en-US" sz="1100" dirty="0">
                <a:latin typeface="Meiryo UI" panose="020B0604030504040204" pitchFamily="50" charset="-128"/>
                <a:ea typeface="Meiryo UI" panose="020B0604030504040204" pitchFamily="50" charset="-128"/>
              </a:rPr>
              <a:t>　　　　　　　第</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弾（</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年度調達済）拡大</a:t>
            </a:r>
            <a:endParaRPr lang="en-US" altLang="ja-JP" sz="1100" dirty="0">
              <a:latin typeface="Meiryo UI" panose="020B0604030504040204" pitchFamily="50" charset="-128"/>
              <a:ea typeface="Meiryo UI" panose="020B0604030504040204" pitchFamily="50" charset="-128"/>
            </a:endParaRPr>
          </a:p>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第</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弾</a:t>
            </a:r>
            <a:r>
              <a:rPr lang="en-US" altLang="ja-JP" sz="1100" dirty="0">
                <a:latin typeface="Meiryo UI" panose="020B0604030504040204" pitchFamily="50" charset="-128"/>
                <a:ea typeface="Meiryo UI" panose="020B0604030504040204" pitchFamily="50" charset="-128"/>
              </a:rPr>
              <a:t>(2022</a:t>
            </a:r>
            <a:r>
              <a:rPr lang="ja-JP" altLang="en-US" sz="1100" dirty="0">
                <a:latin typeface="Meiryo UI" panose="020B0604030504040204" pitchFamily="50" charset="-128"/>
                <a:ea typeface="Meiryo UI" panose="020B0604030504040204" pitchFamily="50" charset="-128"/>
              </a:rPr>
              <a:t>年度調達予定</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導入、拡大</a:t>
            </a:r>
            <a:endParaRPr lang="en-US" altLang="ja-JP" sz="1100"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5273771" y="2547337"/>
            <a:ext cx="2179066" cy="161583"/>
          </a:xfrm>
          <a:prstGeom prst="rect">
            <a:avLst/>
          </a:prstGeom>
          <a:noFill/>
        </p:spPr>
        <p:txBody>
          <a:bodyPr wrap="square" lIns="0" tIns="0" rIns="0" bIns="0"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以降も共同化領域の拡大を目指す</a:t>
            </a:r>
            <a:endParaRPr kumimoji="1" lang="ja-JP" altLang="en-US" sz="1050" dirty="0">
              <a:latin typeface="Meiryo UI" panose="020B0604030504040204" pitchFamily="50" charset="-128"/>
              <a:ea typeface="Meiryo UI" panose="020B0604030504040204" pitchFamily="50" charset="-128"/>
            </a:endParaRPr>
          </a:p>
        </p:txBody>
      </p:sp>
      <p:sp>
        <p:nvSpPr>
          <p:cNvPr id="79" name="ホームベース 78"/>
          <p:cNvSpPr/>
          <p:nvPr/>
        </p:nvSpPr>
        <p:spPr>
          <a:xfrm>
            <a:off x="4988248" y="2856919"/>
            <a:ext cx="2515684" cy="169277"/>
          </a:xfrm>
          <a:prstGeom prst="homePlate">
            <a:avLst/>
          </a:prstGeom>
          <a:solidFill>
            <a:schemeClr val="bg1"/>
          </a:solidFill>
          <a:ln>
            <a:solidFill>
              <a:srgbClr val="0070C0"/>
            </a:solidFill>
            <a:prstDash val="sysDot"/>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標準化対応ピーク（</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2024,2025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1813391" y="2350041"/>
            <a:ext cx="748923" cy="430887"/>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システム</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共同調達</a:t>
            </a:r>
            <a:endParaRPr kumimoji="1" lang="en-US" altLang="ja-JP" sz="11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988728" y="5776532"/>
            <a:ext cx="821487" cy="484748"/>
          </a:xfrm>
          <a:prstGeom prst="rect">
            <a:avLst/>
          </a:prstGeom>
          <a:noFill/>
        </p:spPr>
        <p:txBody>
          <a:bodyPr wrap="square" lIns="0" tIns="0" rIns="0" bIns="0" rtlCol="0">
            <a:spAutoFit/>
          </a:bodyPr>
          <a:lstStyle/>
          <a:p>
            <a:r>
              <a:rPr lang="ja-JP" altLang="en-US" sz="1050" b="1" dirty="0">
                <a:latin typeface="Meiryo UI" panose="020B0604030504040204" pitchFamily="50" charset="-128"/>
                <a:ea typeface="Meiryo UI" panose="020B0604030504040204" pitchFamily="50" charset="-128"/>
              </a:rPr>
              <a:t>・夏まで</a:t>
            </a:r>
          </a:p>
          <a:p>
            <a:r>
              <a:rPr lang="ja-JP" altLang="en-US" sz="1050" dirty="0">
                <a:latin typeface="Meiryo UI" panose="020B0604030504040204" pitchFamily="50" charset="-128"/>
                <a:ea typeface="Meiryo UI" panose="020B0604030504040204" pitchFamily="50" charset="-128"/>
              </a:rPr>
              <a:t>　推進体制の</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方向性提示</a:t>
            </a:r>
            <a:endParaRPr kumimoji="1" lang="ja-JP" altLang="en-US" sz="105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865910" y="5779680"/>
            <a:ext cx="878545" cy="323165"/>
          </a:xfrm>
          <a:prstGeom prst="rect">
            <a:avLst/>
          </a:prstGeom>
          <a:noFill/>
        </p:spPr>
        <p:txBody>
          <a:bodyPr wrap="square" lIns="0" tIns="0" rIns="0" bIns="0" rtlCol="0">
            <a:spAutoFit/>
          </a:bodyPr>
          <a:lstStyle/>
          <a:p>
            <a:r>
              <a:rPr lang="ja-JP" altLang="en-US" sz="1050" b="1" dirty="0">
                <a:latin typeface="Meiryo UI" panose="020B0604030504040204" pitchFamily="50" charset="-128"/>
                <a:ea typeface="Meiryo UI" panose="020B0604030504040204" pitchFamily="50" charset="-128"/>
              </a:rPr>
              <a:t>・年度末</a:t>
            </a:r>
            <a:endParaRPr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最終とりまとめ</a:t>
            </a:r>
            <a:endParaRPr kumimoji="1" lang="ja-JP" altLang="en-US" sz="105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6E5DE390-0CB9-41F3-AFBC-609A6CE2A1FD}" type="slidenum">
              <a:rPr kumimoji="1" lang="ja-JP" altLang="en-US" smtClean="0"/>
              <a:t>35</a:t>
            </a:fld>
            <a:endParaRPr kumimoji="1" lang="ja-JP" altLang="en-US"/>
          </a:p>
        </p:txBody>
      </p:sp>
      <p:sp>
        <p:nvSpPr>
          <p:cNvPr id="39" name="正方形/長方形 38"/>
          <p:cNvSpPr/>
          <p:nvPr/>
        </p:nvSpPr>
        <p:spPr>
          <a:xfrm>
            <a:off x="1817614" y="2071663"/>
            <a:ext cx="1165245" cy="169277"/>
          </a:xfrm>
          <a:prstGeom prst="rect">
            <a:avLst/>
          </a:prstGeom>
          <a:noFill/>
          <a:ln>
            <a:noFill/>
          </a:ln>
        </p:spPr>
        <p:txBody>
          <a:bodyPr wrap="square" lIns="0" tIns="0" rIns="0" bIns="0" anchor="ctr">
            <a:spAutoFit/>
          </a:bodyPr>
          <a:lstStyle/>
          <a:p>
            <a:pPr marL="51430"/>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庁内</a:t>
            </a:r>
            <a:r>
              <a:rPr lang="en-US" altLang="ja-JP" sz="1100" b="1" kern="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環境整備</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2978617" y="2075645"/>
            <a:ext cx="388012" cy="169277"/>
          </a:xfrm>
          <a:prstGeom prst="rect">
            <a:avLst/>
          </a:prstGeom>
          <a:noFill/>
          <a:ln>
            <a:noFill/>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設計</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ホームベース 42"/>
          <p:cNvSpPr/>
          <p:nvPr/>
        </p:nvSpPr>
        <p:spPr>
          <a:xfrm>
            <a:off x="1864158" y="5044388"/>
            <a:ext cx="1533447" cy="338554"/>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人材強化に向けた</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研修試行・効果検証</a:t>
            </a:r>
          </a:p>
        </p:txBody>
      </p:sp>
      <p:sp>
        <p:nvSpPr>
          <p:cNvPr id="45" name="ホームベース 44"/>
          <p:cNvSpPr/>
          <p:nvPr/>
        </p:nvSpPr>
        <p:spPr>
          <a:xfrm>
            <a:off x="1869686" y="4807743"/>
            <a:ext cx="1527919" cy="169320"/>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人材確保に向けた分析</a:t>
            </a:r>
          </a:p>
        </p:txBody>
      </p:sp>
      <p:sp>
        <p:nvSpPr>
          <p:cNvPr id="46" name="ホームベース 45"/>
          <p:cNvSpPr/>
          <p:nvPr/>
        </p:nvSpPr>
        <p:spPr>
          <a:xfrm>
            <a:off x="3436212" y="5044388"/>
            <a:ext cx="1496437" cy="338554"/>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対象拡大</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51430"/>
            <a:endParaRPr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ホームベース 46"/>
          <p:cNvSpPr/>
          <p:nvPr/>
        </p:nvSpPr>
        <p:spPr>
          <a:xfrm>
            <a:off x="5001752" y="5044388"/>
            <a:ext cx="2497312" cy="338554"/>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継続的な見直し等</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51430"/>
            <a:endParaRPr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ホームベース 47"/>
          <p:cNvSpPr/>
          <p:nvPr/>
        </p:nvSpPr>
        <p:spPr>
          <a:xfrm>
            <a:off x="3436210" y="4814199"/>
            <a:ext cx="4062853" cy="169277"/>
          </a:xfrm>
          <a:prstGeom prst="homePlate">
            <a:avLst/>
          </a:prstGeom>
          <a:solidFill>
            <a:schemeClr val="bg1"/>
          </a:solidFill>
          <a:ln>
            <a:solidFill>
              <a:srgbClr val="0070C0"/>
            </a:solidFill>
          </a:ln>
        </p:spPr>
        <p:txBody>
          <a:bodyPr wrap="square" lIns="0" tIns="0" rIns="0" bIns="0" anchor="ctr">
            <a:spAutoFit/>
          </a:bodyPr>
          <a:lstStyle/>
          <a:p>
            <a:pPr marL="5143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手法の検討、実施</a:t>
            </a:r>
          </a:p>
        </p:txBody>
      </p:sp>
    </p:spTree>
    <p:extLst>
      <p:ext uri="{BB962C8B-B14F-4D97-AF65-F5344CB8AC3E}">
        <p14:creationId xmlns:p14="http://schemas.microsoft.com/office/powerpoint/2010/main" val="127679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１．計画策定の趣旨・目的　　</a:t>
            </a:r>
            <a:r>
              <a:rPr lang="ja-JP" altLang="en-US" sz="1400" b="1" dirty="0">
                <a:latin typeface="Meiryo UI" pitchFamily="50" charset="-128"/>
                <a:ea typeface="Meiryo UI" pitchFamily="50" charset="-128"/>
                <a:cs typeface="Meiryo UI" pitchFamily="50" charset="-128"/>
              </a:rPr>
              <a:t>直面するデジタル化の状況</a:t>
            </a:r>
          </a:p>
        </p:txBody>
      </p:sp>
      <p:sp>
        <p:nvSpPr>
          <p:cNvPr id="14" name="テキスト ボックス 13">
            <a:extLst>
              <a:ext uri="{FF2B5EF4-FFF2-40B4-BE49-F238E27FC236}">
                <a16:creationId xmlns:a16="http://schemas.microsoft.com/office/drawing/2014/main" id="{ABBFDCA3-09BA-4070-A1EA-83968A2741E1}"/>
              </a:ext>
            </a:extLst>
          </p:cNvPr>
          <p:cNvSpPr txBox="1"/>
          <p:nvPr/>
        </p:nvSpPr>
        <p:spPr>
          <a:xfrm>
            <a:off x="127806" y="476672"/>
            <a:ext cx="9650389" cy="584775"/>
          </a:xfrm>
          <a:prstGeom prst="rect">
            <a:avLst/>
          </a:prstGeom>
          <a:noFill/>
          <a:ln w="6350">
            <a:solidFill>
              <a:schemeClr val="tx1"/>
            </a:solid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我が国のデジタル化は諸外国と比較し遅れが顕著。</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また、都道府県間の比較においても大阪府のデジタル化は遅れている。</a:t>
            </a:r>
            <a:endParaRPr lang="en-US" altLang="ja-JP" sz="1600" b="1"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nvGraphicFramePr>
        <p:xfrm>
          <a:off x="344488" y="1643628"/>
          <a:ext cx="3650243" cy="2167263"/>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521709877"/>
                    </a:ext>
                  </a:extLst>
                </a:gridCol>
                <a:gridCol w="1994243">
                  <a:extLst>
                    <a:ext uri="{9D8B030D-6E8A-4147-A177-3AD203B41FA5}">
                      <a16:colId xmlns:a16="http://schemas.microsoft.com/office/drawing/2014/main" val="1590397244"/>
                    </a:ext>
                  </a:extLst>
                </a:gridCol>
              </a:tblGrid>
              <a:tr h="247023">
                <a:tc>
                  <a:txBody>
                    <a:bodyPr/>
                    <a:lstStyle/>
                    <a:p>
                      <a:pPr algn="ctr"/>
                      <a:r>
                        <a:rPr kumimoji="1" lang="ja-JP" altLang="en-US" sz="1050" dirty="0">
                          <a:latin typeface="Meiryo UI" panose="020B0604030504040204" pitchFamily="50" charset="-128"/>
                          <a:ea typeface="Meiryo UI" panose="020B0604030504040204" pitchFamily="50" charset="-128"/>
                        </a:rPr>
                        <a:t>順位　</a:t>
                      </a:r>
                      <a:r>
                        <a:rPr kumimoji="1" lang="en-US" altLang="ja-JP" sz="1050" b="0" dirty="0">
                          <a:latin typeface="Meiryo UI" panose="020B0604030504040204" pitchFamily="50" charset="-128"/>
                          <a:ea typeface="Meiryo UI" panose="020B0604030504040204" pitchFamily="50" charset="-128"/>
                        </a:rPr>
                        <a:t>(</a:t>
                      </a:r>
                      <a:r>
                        <a:rPr kumimoji="1" lang="ja-JP" altLang="en-US" sz="900" b="0" dirty="0">
                          <a:latin typeface="Meiryo UI" panose="020B0604030504040204" pitchFamily="50" charset="-128"/>
                          <a:ea typeface="Meiryo UI" panose="020B0604030504040204" pitchFamily="50" charset="-128"/>
                        </a:rPr>
                        <a:t>括弧内は</a:t>
                      </a:r>
                      <a:r>
                        <a:rPr kumimoji="1" lang="en-US" altLang="ja-JP" sz="900" b="0" dirty="0">
                          <a:latin typeface="Meiryo UI" panose="020B0604030504040204" pitchFamily="50" charset="-128"/>
                          <a:ea typeface="Meiryo UI" panose="020B0604030504040204" pitchFamily="50" charset="-128"/>
                        </a:rPr>
                        <a:t>2020</a:t>
                      </a:r>
                      <a:r>
                        <a:rPr kumimoji="1" lang="ja-JP" altLang="en-US" sz="900" b="0" dirty="0">
                          <a:latin typeface="Meiryo UI" panose="020B0604030504040204" pitchFamily="50" charset="-128"/>
                          <a:ea typeface="Meiryo UI" panose="020B0604030504040204" pitchFamily="50" charset="-128"/>
                        </a:rPr>
                        <a:t>年順位</a:t>
                      </a:r>
                      <a:r>
                        <a:rPr kumimoji="1" lang="en-US" altLang="ja-JP" sz="900" b="0" dirty="0">
                          <a:latin typeface="Meiryo UI" panose="020B0604030504040204" pitchFamily="50" charset="-128"/>
                          <a:ea typeface="Meiryo UI" panose="020B0604030504040204" pitchFamily="50" charset="-128"/>
                        </a:rPr>
                        <a:t>)</a:t>
                      </a:r>
                      <a:endParaRPr kumimoji="1" lang="ja-JP" altLang="en-US" sz="900" b="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国</a:t>
                      </a:r>
                    </a:p>
                  </a:txBody>
                  <a:tcPr marL="45720" marR="45720" marT="0" marB="0" anchor="ctr"/>
                </a:tc>
                <a:extLst>
                  <a:ext uri="{0D108BD9-81ED-4DB2-BD59-A6C34878D82A}">
                    <a16:rowId xmlns:a16="http://schemas.microsoft.com/office/drawing/2014/main" val="2629541527"/>
                  </a:ext>
                </a:extLst>
              </a:tr>
              <a:tr h="155248">
                <a:tc>
                  <a:txBody>
                    <a:bodyPr/>
                    <a:lstStyle/>
                    <a:p>
                      <a:pPr algn="ctr"/>
                      <a:r>
                        <a:rPr kumimoji="1" lang="en-US" altLang="ja-JP" sz="1050" dirty="0">
                          <a:latin typeface="Meiryo UI" panose="020B0604030504040204" pitchFamily="50" charset="-128"/>
                          <a:ea typeface="Meiryo UI" panose="020B0604030504040204" pitchFamily="50" charset="-128"/>
                        </a:rPr>
                        <a:t>1(1)</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米国</a:t>
                      </a:r>
                    </a:p>
                  </a:txBody>
                  <a:tcPr marL="45720" marR="45720" marT="0" marB="0" anchor="ctr"/>
                </a:tc>
                <a:extLst>
                  <a:ext uri="{0D108BD9-81ED-4DB2-BD59-A6C34878D82A}">
                    <a16:rowId xmlns:a16="http://schemas.microsoft.com/office/drawing/2014/main" val="2147695359"/>
                  </a:ext>
                </a:extLst>
              </a:tr>
              <a:tr h="155248">
                <a:tc>
                  <a:txBody>
                    <a:bodyPr/>
                    <a:lstStyle/>
                    <a:p>
                      <a:pPr algn="ctr"/>
                      <a:r>
                        <a:rPr kumimoji="1" lang="en-US" altLang="ja-JP" sz="1050" dirty="0">
                          <a:latin typeface="Meiryo UI" panose="020B0604030504040204" pitchFamily="50" charset="-128"/>
                          <a:ea typeface="Meiryo UI" panose="020B0604030504040204" pitchFamily="50" charset="-128"/>
                        </a:rPr>
                        <a:t>2(5)</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香港</a:t>
                      </a:r>
                    </a:p>
                  </a:txBody>
                  <a:tcPr marL="45720" marR="45720" marT="0" marB="0" anchor="ctr"/>
                </a:tc>
                <a:extLst>
                  <a:ext uri="{0D108BD9-81ED-4DB2-BD59-A6C34878D82A}">
                    <a16:rowId xmlns:a16="http://schemas.microsoft.com/office/drawing/2014/main" val="1507248258"/>
                  </a:ext>
                </a:extLst>
              </a:tr>
              <a:tr h="155248">
                <a:tc>
                  <a:txBody>
                    <a:bodyPr/>
                    <a:lstStyle/>
                    <a:p>
                      <a:pPr algn="ctr"/>
                      <a:r>
                        <a:rPr kumimoji="1" lang="en-US" altLang="ja-JP" sz="1050" dirty="0">
                          <a:latin typeface="Meiryo UI" panose="020B0604030504040204" pitchFamily="50" charset="-128"/>
                          <a:ea typeface="Meiryo UI" panose="020B0604030504040204" pitchFamily="50" charset="-128"/>
                        </a:rPr>
                        <a:t>3(4)</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スウェーデン</a:t>
                      </a:r>
                      <a:endParaRPr kumimoji="1" lang="en-US" altLang="ja-JP" sz="1050" dirty="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884141754"/>
                  </a:ext>
                </a:extLst>
              </a:tr>
              <a:tr h="155248">
                <a:tc>
                  <a:txBody>
                    <a:bodyPr/>
                    <a:lstStyle/>
                    <a:p>
                      <a:pPr algn="ctr"/>
                      <a:r>
                        <a:rPr kumimoji="1" lang="en-US" altLang="ja-JP" sz="1050" dirty="0">
                          <a:latin typeface="Meiryo UI" panose="020B0604030504040204" pitchFamily="50" charset="-128"/>
                          <a:ea typeface="Meiryo UI" panose="020B0604030504040204" pitchFamily="50" charset="-128"/>
                        </a:rPr>
                        <a:t>4(3)</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デンマーク</a:t>
                      </a:r>
                    </a:p>
                  </a:txBody>
                  <a:tcPr marL="45720" marR="45720" marT="0" marB="0" anchor="ctr"/>
                </a:tc>
                <a:extLst>
                  <a:ext uri="{0D108BD9-81ED-4DB2-BD59-A6C34878D82A}">
                    <a16:rowId xmlns:a16="http://schemas.microsoft.com/office/drawing/2014/main" val="1831651894"/>
                  </a:ext>
                </a:extLst>
              </a:tr>
              <a:tr h="155248">
                <a:tc>
                  <a:txBody>
                    <a:bodyPr/>
                    <a:lstStyle/>
                    <a:p>
                      <a:pPr algn="ctr"/>
                      <a:r>
                        <a:rPr kumimoji="1" lang="en-US" altLang="ja-JP" sz="1050" dirty="0">
                          <a:latin typeface="Meiryo UI" panose="020B0604030504040204" pitchFamily="50" charset="-128"/>
                          <a:ea typeface="Meiryo UI" panose="020B0604030504040204" pitchFamily="50" charset="-128"/>
                        </a:rPr>
                        <a:t>5(2)</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シンガポール</a:t>
                      </a:r>
                    </a:p>
                  </a:txBody>
                  <a:tcPr marL="45720" marR="45720" marT="0" marB="0" anchor="ctr"/>
                </a:tc>
                <a:extLst>
                  <a:ext uri="{0D108BD9-81ED-4DB2-BD59-A6C34878D82A}">
                    <a16:rowId xmlns:a16="http://schemas.microsoft.com/office/drawing/2014/main" val="3291871955"/>
                  </a:ext>
                </a:extLst>
              </a:tr>
              <a:tr h="155248">
                <a:tc>
                  <a:txBody>
                    <a:bodyPr/>
                    <a:lstStyle/>
                    <a:p>
                      <a:pPr algn="ctr"/>
                      <a:r>
                        <a:rPr kumimoji="1" lang="en-US" altLang="ja-JP" sz="1050" dirty="0">
                          <a:latin typeface="Meiryo UI" panose="020B0604030504040204" pitchFamily="50" charset="-128"/>
                          <a:ea typeface="Meiryo UI" panose="020B0604030504040204" pitchFamily="50" charset="-128"/>
                        </a:rPr>
                        <a:t>6(6)</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スイス</a:t>
                      </a:r>
                    </a:p>
                  </a:txBody>
                  <a:tcPr marL="45720" marR="45720" marT="0" marB="0" anchor="ctr"/>
                </a:tc>
                <a:extLst>
                  <a:ext uri="{0D108BD9-81ED-4DB2-BD59-A6C34878D82A}">
                    <a16:rowId xmlns:a16="http://schemas.microsoft.com/office/drawing/2014/main" val="2661931810"/>
                  </a:ext>
                </a:extLst>
              </a:tr>
              <a:tr h="155248">
                <a:tc>
                  <a:txBody>
                    <a:bodyPr/>
                    <a:lstStyle/>
                    <a:p>
                      <a:pPr algn="ctr"/>
                      <a:r>
                        <a:rPr kumimoji="1" lang="en-US" altLang="ja-JP" sz="1050" dirty="0">
                          <a:latin typeface="Meiryo UI" panose="020B0604030504040204" pitchFamily="50" charset="-128"/>
                          <a:ea typeface="Meiryo UI" panose="020B0604030504040204" pitchFamily="50" charset="-128"/>
                        </a:rPr>
                        <a:t>7(7)</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オランダ</a:t>
                      </a:r>
                    </a:p>
                  </a:txBody>
                  <a:tcPr marL="45720" marR="45720" marT="0" marB="0" anchor="ctr"/>
                </a:tc>
                <a:extLst>
                  <a:ext uri="{0D108BD9-81ED-4DB2-BD59-A6C34878D82A}">
                    <a16:rowId xmlns:a16="http://schemas.microsoft.com/office/drawing/2014/main" val="1529041076"/>
                  </a:ext>
                </a:extLst>
              </a:tr>
              <a:tr h="155248">
                <a:tc>
                  <a:txBody>
                    <a:bodyPr/>
                    <a:lstStyle/>
                    <a:p>
                      <a:pPr algn="ctr"/>
                      <a:r>
                        <a:rPr kumimoji="1" lang="en-US" altLang="ja-JP" sz="1050" dirty="0">
                          <a:latin typeface="Meiryo UI" panose="020B0604030504040204" pitchFamily="50" charset="-128"/>
                          <a:ea typeface="Meiryo UI" panose="020B0604030504040204" pitchFamily="50" charset="-128"/>
                        </a:rPr>
                        <a:t>8(11)</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台湾・中国</a:t>
                      </a:r>
                    </a:p>
                  </a:txBody>
                  <a:tcPr marL="45720" marR="45720" marT="0" marB="0" anchor="ctr"/>
                </a:tc>
                <a:extLst>
                  <a:ext uri="{0D108BD9-81ED-4DB2-BD59-A6C34878D82A}">
                    <a16:rowId xmlns:a16="http://schemas.microsoft.com/office/drawing/2014/main" val="2780871161"/>
                  </a:ext>
                </a:extLst>
              </a:tr>
              <a:tr h="155248">
                <a:tc>
                  <a:txBody>
                    <a:bodyPr/>
                    <a:lstStyle/>
                    <a:p>
                      <a:pPr algn="ctr"/>
                      <a:r>
                        <a:rPr kumimoji="1" lang="en-US" altLang="ja-JP" sz="1050" dirty="0">
                          <a:latin typeface="Meiryo UI" panose="020B0604030504040204" pitchFamily="50" charset="-128"/>
                          <a:ea typeface="Meiryo UI" panose="020B0604030504040204" pitchFamily="50" charset="-128"/>
                        </a:rPr>
                        <a:t>9(9)</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ノルウェー</a:t>
                      </a:r>
                    </a:p>
                  </a:txBody>
                  <a:tcPr marL="45720" marR="45720" marT="0" marB="0" anchor="ctr"/>
                </a:tc>
                <a:extLst>
                  <a:ext uri="{0D108BD9-81ED-4DB2-BD59-A6C34878D82A}">
                    <a16:rowId xmlns:a16="http://schemas.microsoft.com/office/drawing/2014/main" val="4052884777"/>
                  </a:ext>
                </a:extLst>
              </a:tr>
              <a:tr h="155248">
                <a:tc>
                  <a:txBody>
                    <a:bodyPr/>
                    <a:lstStyle/>
                    <a:p>
                      <a:pPr algn="ctr"/>
                      <a:r>
                        <a:rPr kumimoji="1" lang="en-US" altLang="ja-JP" sz="1050" dirty="0">
                          <a:latin typeface="Meiryo UI" panose="020B0604030504040204" pitchFamily="50" charset="-128"/>
                          <a:ea typeface="Meiryo UI" panose="020B0604030504040204" pitchFamily="50" charset="-128"/>
                        </a:rPr>
                        <a:t>10(14)</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アラブ首長国連邦</a:t>
                      </a:r>
                    </a:p>
                  </a:txBody>
                  <a:tcPr marL="45720" marR="45720" marT="0" marB="0" anchor="ctr"/>
                </a:tc>
                <a:extLst>
                  <a:ext uri="{0D108BD9-81ED-4DB2-BD59-A6C34878D82A}">
                    <a16:rowId xmlns:a16="http://schemas.microsoft.com/office/drawing/2014/main" val="320194"/>
                  </a:ext>
                </a:extLst>
              </a:tr>
              <a:tr h="155248">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L="45720" marR="45720" marT="0" marB="0" anchor="ctr"/>
                </a:tc>
                <a:extLst>
                  <a:ext uri="{0D108BD9-81ED-4DB2-BD59-A6C34878D82A}">
                    <a16:rowId xmlns:a16="http://schemas.microsoft.com/office/drawing/2014/main" val="202853734"/>
                  </a:ext>
                </a:extLst>
              </a:tr>
              <a:tr h="155248">
                <a:tc>
                  <a:txBody>
                    <a:bodyPr/>
                    <a:lstStyle/>
                    <a:p>
                      <a:pPr algn="ctr"/>
                      <a:r>
                        <a:rPr kumimoji="1" lang="en-US" altLang="ja-JP" sz="1050" b="1" dirty="0">
                          <a:latin typeface="Meiryo UI" panose="020B0604030504040204" pitchFamily="50" charset="-128"/>
                          <a:ea typeface="Meiryo UI" panose="020B0604030504040204" pitchFamily="50" charset="-128"/>
                        </a:rPr>
                        <a:t>28(27)</a:t>
                      </a:r>
                      <a:endParaRPr kumimoji="1" lang="ja-JP" altLang="en-US" sz="1050" b="1" dirty="0">
                        <a:latin typeface="Meiryo UI" panose="020B0604030504040204" pitchFamily="50" charset="-128"/>
                        <a:ea typeface="Meiryo UI" panose="020B0604030504040204" pitchFamily="50" charset="-128"/>
                      </a:endParaRPr>
                    </a:p>
                  </a:txBody>
                  <a:tcPr marL="45720" marR="45720" marT="0" marB="0" anchor="ctr"/>
                </a:tc>
                <a:tc>
                  <a:txBody>
                    <a:bodyPr/>
                    <a:lstStyle/>
                    <a:p>
                      <a:pPr algn="ctr"/>
                      <a:r>
                        <a:rPr kumimoji="1" lang="ja-JP" altLang="en-US" sz="1050" b="1" dirty="0">
                          <a:latin typeface="Meiryo UI" panose="020B0604030504040204" pitchFamily="50" charset="-128"/>
                          <a:ea typeface="Meiryo UI" panose="020B0604030504040204" pitchFamily="50" charset="-128"/>
                        </a:rPr>
                        <a:t>日本</a:t>
                      </a:r>
                    </a:p>
                  </a:txBody>
                  <a:tcPr marL="45720" marR="45720" marT="0" marB="0" anchor="ctr"/>
                </a:tc>
                <a:extLst>
                  <a:ext uri="{0D108BD9-81ED-4DB2-BD59-A6C34878D82A}">
                    <a16:rowId xmlns:a16="http://schemas.microsoft.com/office/drawing/2014/main" val="2527245315"/>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65116079"/>
              </p:ext>
            </p:extLst>
          </p:nvPr>
        </p:nvGraphicFramePr>
        <p:xfrm>
          <a:off x="347588" y="4451940"/>
          <a:ext cx="3619848" cy="2135721"/>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521709877"/>
                    </a:ext>
                  </a:extLst>
                </a:gridCol>
                <a:gridCol w="1963848">
                  <a:extLst>
                    <a:ext uri="{9D8B030D-6E8A-4147-A177-3AD203B41FA5}">
                      <a16:colId xmlns:a16="http://schemas.microsoft.com/office/drawing/2014/main" val="1590397244"/>
                    </a:ext>
                  </a:extLst>
                </a:gridCol>
              </a:tblGrid>
              <a:tr h="215481">
                <a:tc>
                  <a:txBody>
                    <a:bodyPr/>
                    <a:lstStyle/>
                    <a:p>
                      <a:pPr algn="ctr"/>
                      <a:r>
                        <a:rPr kumimoji="1" lang="ja-JP" altLang="en-US" sz="1050" dirty="0">
                          <a:latin typeface="Meiryo UI" panose="020B0604030504040204" pitchFamily="50" charset="-128"/>
                          <a:ea typeface="Meiryo UI" panose="020B0604030504040204" pitchFamily="50" charset="-128"/>
                        </a:rPr>
                        <a:t>順位</a:t>
                      </a:r>
                      <a:r>
                        <a:rPr kumimoji="1" lang="en-US" altLang="ja-JP" sz="900" b="0" dirty="0">
                          <a:latin typeface="Meiryo UI" panose="020B0604030504040204" pitchFamily="50" charset="-128"/>
                          <a:ea typeface="Meiryo UI" panose="020B0604030504040204" pitchFamily="50" charset="-128"/>
                        </a:rPr>
                        <a:t>(</a:t>
                      </a:r>
                      <a:r>
                        <a:rPr kumimoji="1" lang="ja-JP" altLang="en-US" sz="900" b="0" dirty="0">
                          <a:latin typeface="Meiryo UI" panose="020B0604030504040204" pitchFamily="50" charset="-128"/>
                          <a:ea typeface="Meiryo UI" panose="020B0604030504040204" pitchFamily="50" charset="-128"/>
                        </a:rPr>
                        <a:t>括弧内は</a:t>
                      </a:r>
                      <a:r>
                        <a:rPr kumimoji="1" lang="en-US" altLang="ja-JP" sz="900" b="0" dirty="0">
                          <a:latin typeface="Meiryo UI" panose="020B0604030504040204" pitchFamily="50" charset="-128"/>
                          <a:ea typeface="Meiryo UI" panose="020B0604030504040204" pitchFamily="50" charset="-128"/>
                        </a:rPr>
                        <a:t>2018</a:t>
                      </a:r>
                      <a:r>
                        <a:rPr kumimoji="1" lang="ja-JP" altLang="en-US" sz="900" b="0" dirty="0">
                          <a:latin typeface="Meiryo UI" panose="020B0604030504040204" pitchFamily="50" charset="-128"/>
                          <a:ea typeface="Meiryo UI" panose="020B0604030504040204" pitchFamily="50" charset="-128"/>
                        </a:rPr>
                        <a:t>年順位</a:t>
                      </a:r>
                      <a:r>
                        <a:rPr kumimoji="1" lang="en-US" altLang="ja-JP" sz="900" b="0" dirty="0">
                          <a:latin typeface="Meiryo UI" panose="020B0604030504040204" pitchFamily="50" charset="-128"/>
                          <a:ea typeface="Meiryo UI" panose="020B0604030504040204" pitchFamily="50" charset="-128"/>
                        </a:rPr>
                        <a:t>)</a:t>
                      </a:r>
                      <a:endParaRPr kumimoji="1" lang="ja-JP" altLang="en-US" sz="900" b="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国</a:t>
                      </a:r>
                    </a:p>
                  </a:txBody>
                  <a:tcPr marT="0" marB="0" anchor="ctr"/>
                </a:tc>
                <a:extLst>
                  <a:ext uri="{0D108BD9-81ED-4DB2-BD59-A6C34878D82A}">
                    <a16:rowId xmlns:a16="http://schemas.microsoft.com/office/drawing/2014/main" val="2629541527"/>
                  </a:ext>
                </a:extLst>
              </a:tr>
              <a:tr h="126774">
                <a:tc>
                  <a:txBody>
                    <a:bodyPr/>
                    <a:lstStyle/>
                    <a:p>
                      <a:pPr algn="ctr"/>
                      <a:r>
                        <a:rPr kumimoji="1" lang="en-US" altLang="ja-JP" sz="1050" dirty="0">
                          <a:latin typeface="Meiryo UI" panose="020B0604030504040204" pitchFamily="50" charset="-128"/>
                          <a:ea typeface="Meiryo UI" panose="020B0604030504040204" pitchFamily="50" charset="-128"/>
                        </a:rPr>
                        <a:t>1(1)</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デンマーク</a:t>
                      </a:r>
                    </a:p>
                  </a:txBody>
                  <a:tcPr marT="0" marB="0" anchor="ctr"/>
                </a:tc>
                <a:extLst>
                  <a:ext uri="{0D108BD9-81ED-4DB2-BD59-A6C34878D82A}">
                    <a16:rowId xmlns:a16="http://schemas.microsoft.com/office/drawing/2014/main" val="2147695359"/>
                  </a:ext>
                </a:extLst>
              </a:tr>
              <a:tr h="126774">
                <a:tc>
                  <a:txBody>
                    <a:bodyPr/>
                    <a:lstStyle/>
                    <a:p>
                      <a:pPr algn="ctr"/>
                      <a:r>
                        <a:rPr kumimoji="1" lang="en-US" altLang="ja-JP" sz="1050" dirty="0">
                          <a:latin typeface="Meiryo UI" panose="020B0604030504040204" pitchFamily="50" charset="-128"/>
                          <a:ea typeface="Meiryo UI" panose="020B0604030504040204" pitchFamily="50" charset="-128"/>
                        </a:rPr>
                        <a:t>2(3)</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韓国</a:t>
                      </a:r>
                    </a:p>
                  </a:txBody>
                  <a:tcPr marT="0" marB="0" anchor="ctr"/>
                </a:tc>
                <a:extLst>
                  <a:ext uri="{0D108BD9-81ED-4DB2-BD59-A6C34878D82A}">
                    <a16:rowId xmlns:a16="http://schemas.microsoft.com/office/drawing/2014/main" val="1507248258"/>
                  </a:ext>
                </a:extLst>
              </a:tr>
              <a:tr h="126774">
                <a:tc>
                  <a:txBody>
                    <a:bodyPr/>
                    <a:lstStyle/>
                    <a:p>
                      <a:pPr algn="ctr"/>
                      <a:r>
                        <a:rPr kumimoji="1" lang="en-US" altLang="ja-JP" sz="1050" dirty="0">
                          <a:latin typeface="Meiryo UI" panose="020B0604030504040204" pitchFamily="50" charset="-128"/>
                          <a:ea typeface="Meiryo UI" panose="020B0604030504040204" pitchFamily="50" charset="-128"/>
                        </a:rPr>
                        <a:t>3(16)</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エストニア</a:t>
                      </a:r>
                      <a:endParaRPr kumimoji="1" lang="en-US" altLang="ja-JP"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884141754"/>
                  </a:ext>
                </a:extLst>
              </a:tr>
              <a:tr h="126774">
                <a:tc>
                  <a:txBody>
                    <a:bodyPr/>
                    <a:lstStyle/>
                    <a:p>
                      <a:pPr algn="ctr"/>
                      <a:r>
                        <a:rPr kumimoji="1" lang="en-US" altLang="ja-JP" sz="1050" dirty="0">
                          <a:latin typeface="Meiryo UI" panose="020B0604030504040204" pitchFamily="50" charset="-128"/>
                          <a:ea typeface="Meiryo UI" panose="020B0604030504040204" pitchFamily="50" charset="-128"/>
                        </a:rPr>
                        <a:t>4(6)</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フィンランド</a:t>
                      </a:r>
                    </a:p>
                  </a:txBody>
                  <a:tcPr marT="0" marB="0" anchor="ctr"/>
                </a:tc>
                <a:extLst>
                  <a:ext uri="{0D108BD9-81ED-4DB2-BD59-A6C34878D82A}">
                    <a16:rowId xmlns:a16="http://schemas.microsoft.com/office/drawing/2014/main" val="1831651894"/>
                  </a:ext>
                </a:extLst>
              </a:tr>
              <a:tr h="126774">
                <a:tc>
                  <a:txBody>
                    <a:bodyPr/>
                    <a:lstStyle/>
                    <a:p>
                      <a:pPr algn="ctr"/>
                      <a:r>
                        <a:rPr kumimoji="1" lang="en-US" altLang="ja-JP" sz="1050" dirty="0">
                          <a:latin typeface="Meiryo UI" panose="020B0604030504040204" pitchFamily="50" charset="-128"/>
                          <a:ea typeface="Meiryo UI" panose="020B0604030504040204" pitchFamily="50" charset="-128"/>
                        </a:rPr>
                        <a:t>5(2)</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オーストラリア</a:t>
                      </a:r>
                    </a:p>
                  </a:txBody>
                  <a:tcPr marT="0" marB="0" anchor="ctr"/>
                </a:tc>
                <a:extLst>
                  <a:ext uri="{0D108BD9-81ED-4DB2-BD59-A6C34878D82A}">
                    <a16:rowId xmlns:a16="http://schemas.microsoft.com/office/drawing/2014/main" val="3291871955"/>
                  </a:ext>
                </a:extLst>
              </a:tr>
              <a:tr h="126774">
                <a:tc>
                  <a:txBody>
                    <a:bodyPr/>
                    <a:lstStyle/>
                    <a:p>
                      <a:pPr algn="ctr"/>
                      <a:r>
                        <a:rPr kumimoji="1" lang="en-US" altLang="ja-JP" sz="1050" dirty="0">
                          <a:latin typeface="Meiryo UI" panose="020B0604030504040204" pitchFamily="50" charset="-128"/>
                          <a:ea typeface="Meiryo UI" panose="020B0604030504040204" pitchFamily="50" charset="-128"/>
                        </a:rPr>
                        <a:t>6(5)</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スウェーデン</a:t>
                      </a:r>
                    </a:p>
                  </a:txBody>
                  <a:tcPr marT="0" marB="0" anchor="ctr"/>
                </a:tc>
                <a:extLst>
                  <a:ext uri="{0D108BD9-81ED-4DB2-BD59-A6C34878D82A}">
                    <a16:rowId xmlns:a16="http://schemas.microsoft.com/office/drawing/2014/main" val="2661931810"/>
                  </a:ext>
                </a:extLst>
              </a:tr>
              <a:tr h="126774">
                <a:tc>
                  <a:txBody>
                    <a:bodyPr/>
                    <a:lstStyle/>
                    <a:p>
                      <a:pPr algn="ctr"/>
                      <a:r>
                        <a:rPr kumimoji="1" lang="en-US" altLang="ja-JP" sz="1050" dirty="0">
                          <a:latin typeface="Meiryo UI" panose="020B0604030504040204" pitchFamily="50" charset="-128"/>
                          <a:ea typeface="Meiryo UI" panose="020B0604030504040204" pitchFamily="50" charset="-128"/>
                        </a:rPr>
                        <a:t>7(4)</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英国</a:t>
                      </a:r>
                    </a:p>
                  </a:txBody>
                  <a:tcPr marT="0" marB="0" anchor="ctr"/>
                </a:tc>
                <a:extLst>
                  <a:ext uri="{0D108BD9-81ED-4DB2-BD59-A6C34878D82A}">
                    <a16:rowId xmlns:a16="http://schemas.microsoft.com/office/drawing/2014/main" val="1529041076"/>
                  </a:ext>
                </a:extLst>
              </a:tr>
              <a:tr h="126774">
                <a:tc>
                  <a:txBody>
                    <a:bodyPr/>
                    <a:lstStyle/>
                    <a:p>
                      <a:pPr algn="ctr"/>
                      <a:r>
                        <a:rPr kumimoji="1" lang="en-US" altLang="ja-JP" sz="1050" dirty="0">
                          <a:latin typeface="Meiryo UI" panose="020B0604030504040204" pitchFamily="50" charset="-128"/>
                          <a:ea typeface="Meiryo UI" panose="020B0604030504040204" pitchFamily="50" charset="-128"/>
                        </a:rPr>
                        <a:t>8(8)</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ニュージーランド</a:t>
                      </a:r>
                    </a:p>
                  </a:txBody>
                  <a:tcPr marT="0" marB="0" anchor="ctr"/>
                </a:tc>
                <a:extLst>
                  <a:ext uri="{0D108BD9-81ED-4DB2-BD59-A6C34878D82A}">
                    <a16:rowId xmlns:a16="http://schemas.microsoft.com/office/drawing/2014/main" val="2780871161"/>
                  </a:ext>
                </a:extLst>
              </a:tr>
              <a:tr h="126774">
                <a:tc>
                  <a:txBody>
                    <a:bodyPr/>
                    <a:lstStyle/>
                    <a:p>
                      <a:pPr algn="ctr"/>
                      <a:r>
                        <a:rPr kumimoji="1" lang="en-US" altLang="ja-JP" sz="1050" dirty="0">
                          <a:latin typeface="Meiryo UI" panose="020B0604030504040204" pitchFamily="50" charset="-128"/>
                          <a:ea typeface="Meiryo UI" panose="020B0604030504040204" pitchFamily="50" charset="-128"/>
                        </a:rPr>
                        <a:t>9(11)</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米国</a:t>
                      </a:r>
                    </a:p>
                  </a:txBody>
                  <a:tcPr marT="0" marB="0" anchor="ctr"/>
                </a:tc>
                <a:extLst>
                  <a:ext uri="{0D108BD9-81ED-4DB2-BD59-A6C34878D82A}">
                    <a16:rowId xmlns:a16="http://schemas.microsoft.com/office/drawing/2014/main" val="4052884777"/>
                  </a:ext>
                </a:extLst>
              </a:tr>
              <a:tr h="126774">
                <a:tc>
                  <a:txBody>
                    <a:bodyPr/>
                    <a:lstStyle/>
                    <a:p>
                      <a:pPr algn="ctr"/>
                      <a:r>
                        <a:rPr kumimoji="1" lang="en-US" altLang="ja-JP" sz="1050" dirty="0">
                          <a:latin typeface="Meiryo UI" panose="020B0604030504040204" pitchFamily="50" charset="-128"/>
                          <a:ea typeface="Meiryo UI" panose="020B0604030504040204" pitchFamily="50" charset="-128"/>
                        </a:rPr>
                        <a:t>10(13)</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a:latin typeface="Meiryo UI" panose="020B0604030504040204" pitchFamily="50" charset="-128"/>
                          <a:ea typeface="Meiryo UI" panose="020B0604030504040204" pitchFamily="50" charset="-128"/>
                        </a:rPr>
                        <a:t>オランダ</a:t>
                      </a:r>
                    </a:p>
                  </a:txBody>
                  <a:tcPr marT="0" marB="0" anchor="ctr"/>
                </a:tc>
                <a:extLst>
                  <a:ext uri="{0D108BD9-81ED-4DB2-BD59-A6C34878D82A}">
                    <a16:rowId xmlns:a16="http://schemas.microsoft.com/office/drawing/2014/main" val="320194"/>
                  </a:ext>
                </a:extLst>
              </a:tr>
              <a:tr h="126774">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90044000"/>
                  </a:ext>
                </a:extLst>
              </a:tr>
              <a:tr h="126774">
                <a:tc>
                  <a:txBody>
                    <a:bodyPr/>
                    <a:lstStyle/>
                    <a:p>
                      <a:pPr algn="ctr"/>
                      <a:r>
                        <a:rPr kumimoji="1" lang="en-US" altLang="ja-JP" sz="1050" b="1" dirty="0">
                          <a:latin typeface="Meiryo UI" panose="020B0604030504040204" pitchFamily="50" charset="-128"/>
                          <a:ea typeface="Meiryo UI" panose="020B0604030504040204" pitchFamily="50" charset="-128"/>
                        </a:rPr>
                        <a:t>14(10)</a:t>
                      </a:r>
                      <a:endParaRPr kumimoji="1" lang="ja-JP" altLang="en-US" sz="1050" b="1"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b="1" dirty="0">
                          <a:latin typeface="Meiryo UI" panose="020B0604030504040204" pitchFamily="50" charset="-128"/>
                          <a:ea typeface="Meiryo UI" panose="020B0604030504040204" pitchFamily="50" charset="-128"/>
                        </a:rPr>
                        <a:t>日本</a:t>
                      </a:r>
                    </a:p>
                  </a:txBody>
                  <a:tcPr marT="0" marB="0" anchor="ctr"/>
                </a:tc>
                <a:extLst>
                  <a:ext uri="{0D108BD9-81ED-4DB2-BD59-A6C34878D82A}">
                    <a16:rowId xmlns:a16="http://schemas.microsoft.com/office/drawing/2014/main" val="2182417853"/>
                  </a:ext>
                </a:extLst>
              </a:tr>
            </a:tbl>
          </a:graphicData>
        </a:graphic>
      </p:graphicFrame>
      <p:sp>
        <p:nvSpPr>
          <p:cNvPr id="13" name="テキスト ボックス 12">
            <a:extLst>
              <a:ext uri="{FF2B5EF4-FFF2-40B4-BE49-F238E27FC236}">
                <a16:creationId xmlns:a16="http://schemas.microsoft.com/office/drawing/2014/main" id="{ABBFDCA3-09BA-4070-A1EA-83968A2741E1}"/>
              </a:ext>
            </a:extLst>
          </p:cNvPr>
          <p:cNvSpPr txBox="1"/>
          <p:nvPr/>
        </p:nvSpPr>
        <p:spPr>
          <a:xfrm>
            <a:off x="56456" y="1136938"/>
            <a:ext cx="3168352" cy="523220"/>
          </a:xfrm>
          <a:prstGeom prst="rect">
            <a:avLst/>
          </a:prstGeom>
          <a:noFill/>
          <a:ln w="6350">
            <a:noFill/>
          </a:ln>
        </p:spPr>
        <p:txBody>
          <a:bodyPr wrap="square" rtlCol="0">
            <a:spAutoFit/>
          </a:bodyPr>
          <a:lstStyle/>
          <a:p>
            <a:r>
              <a:rPr lang="en-US" altLang="ja-JP" sz="1600" b="1" dirty="0">
                <a:latin typeface="Meiryo UI" panose="020B0604030504040204" pitchFamily="50" charset="-128"/>
                <a:ea typeface="Meiryo UI" panose="020B0604030504040204" pitchFamily="50" charset="-128"/>
              </a:rPr>
              <a:t>2021</a:t>
            </a:r>
            <a:r>
              <a:rPr lang="ja-JP" altLang="en-US" sz="1600" b="1" dirty="0">
                <a:latin typeface="Meiryo UI" panose="020B0604030504040204" pitchFamily="50" charset="-128"/>
                <a:ea typeface="Meiryo UI" panose="020B0604030504040204" pitchFamily="50" charset="-128"/>
              </a:rPr>
              <a:t>年デジタル競争力ランキング</a:t>
            </a:r>
            <a:endParaRPr lang="en-US" altLang="ja-JP" sz="16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zh-TW" altLang="en-US" sz="1200" dirty="0">
                <a:latin typeface="Meiryo UI" panose="020B0604030504040204" pitchFamily="50" charset="-128"/>
                <a:ea typeface="Meiryo UI" panose="020B0604030504040204" pitchFamily="50" charset="-128"/>
              </a:rPr>
              <a:t>国際経営開発研究所</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IMD</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BBFDCA3-09BA-4070-A1EA-83968A2741E1}"/>
              </a:ext>
            </a:extLst>
          </p:cNvPr>
          <p:cNvSpPr txBox="1"/>
          <p:nvPr/>
        </p:nvSpPr>
        <p:spPr>
          <a:xfrm>
            <a:off x="56456" y="3985900"/>
            <a:ext cx="3168352" cy="523220"/>
          </a:xfrm>
          <a:prstGeom prst="rect">
            <a:avLst/>
          </a:prstGeom>
          <a:noFill/>
          <a:ln w="6350">
            <a:noFill/>
          </a:ln>
        </p:spPr>
        <p:txBody>
          <a:bodyPr wrap="square" rtlCol="0">
            <a:spAutoFit/>
          </a:bodyPr>
          <a:lstStyle/>
          <a:p>
            <a:r>
              <a:rPr lang="en-US" altLang="ja-JP" sz="1600" b="1" dirty="0">
                <a:latin typeface="Meiryo UI" panose="020B0604030504040204" pitchFamily="50" charset="-128"/>
                <a:ea typeface="Meiryo UI" panose="020B0604030504040204" pitchFamily="50" charset="-128"/>
              </a:rPr>
              <a:t>2020</a:t>
            </a:r>
            <a:r>
              <a:rPr lang="ja-JP" altLang="en-US" sz="1600" b="1" dirty="0">
                <a:latin typeface="Meiryo UI" panose="020B0604030504040204" pitchFamily="50" charset="-128"/>
                <a:ea typeface="Meiryo UI" panose="020B0604030504040204" pitchFamily="50" charset="-128"/>
              </a:rPr>
              <a:t>年世界電子政府ランキング</a:t>
            </a:r>
            <a:endParaRPr lang="en-US" altLang="ja-JP" sz="16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（国連経済社会局（</a:t>
            </a:r>
            <a:r>
              <a:rPr lang="en-US" altLang="ja-JP" sz="1200" dirty="0">
                <a:latin typeface="Meiryo UI" panose="020B0604030504040204" pitchFamily="50" charset="-128"/>
                <a:ea typeface="Meiryo UI" panose="020B0604030504040204" pitchFamily="50" charset="-128"/>
              </a:rPr>
              <a:t>UNDESA</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graphicFrame>
        <p:nvGraphicFramePr>
          <p:cNvPr id="12" name="グラフ 11">
            <a:extLst>
              <a:ext uri="{FF2B5EF4-FFF2-40B4-BE49-F238E27FC236}">
                <a16:creationId xmlns:a16="http://schemas.microsoft.com/office/drawing/2014/main" id="{AD7CAD67-BAFE-4305-8495-D5942937AC78}"/>
              </a:ext>
            </a:extLst>
          </p:cNvPr>
          <p:cNvGraphicFramePr/>
          <p:nvPr/>
        </p:nvGraphicFramePr>
        <p:xfrm>
          <a:off x="4158957" y="2631630"/>
          <a:ext cx="583330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ABBFDCA3-09BA-4070-A1EA-83968A2741E1}"/>
              </a:ext>
            </a:extLst>
          </p:cNvPr>
          <p:cNvSpPr txBox="1"/>
          <p:nvPr/>
        </p:nvSpPr>
        <p:spPr>
          <a:xfrm>
            <a:off x="4072694" y="1182213"/>
            <a:ext cx="5705502" cy="707886"/>
          </a:xfrm>
          <a:prstGeom prst="rect">
            <a:avLst/>
          </a:prstGeom>
          <a:noFill/>
          <a:ln w="6350">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都道府県間の比較</a:t>
            </a:r>
            <a:endParaRPr lang="en-US" altLang="ja-JP" sz="16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（日経グローカル　自治体電子化ランキング　</a:t>
            </a:r>
            <a:r>
              <a:rPr lang="en-US" altLang="ja-JP" sz="1200" dirty="0">
                <a:latin typeface="Meiryo UI" panose="020B0604030504040204" pitchFamily="50" charset="-128"/>
                <a:ea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a:t>
            </a: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年度版「地方公共団体における行政情報化の推進状況調査（総務省）」による評価</a:t>
            </a:r>
          </a:p>
        </p:txBody>
      </p:sp>
      <p:sp>
        <p:nvSpPr>
          <p:cNvPr id="19" name="テキスト ボックス 18">
            <a:extLst>
              <a:ext uri="{FF2B5EF4-FFF2-40B4-BE49-F238E27FC236}">
                <a16:creationId xmlns:a16="http://schemas.microsoft.com/office/drawing/2014/main" id="{C8491D4C-765A-4C87-9995-69AADC0E9C99}"/>
              </a:ext>
            </a:extLst>
          </p:cNvPr>
          <p:cNvSpPr txBox="1"/>
          <p:nvPr/>
        </p:nvSpPr>
        <p:spPr>
          <a:xfrm>
            <a:off x="5202765" y="2060848"/>
            <a:ext cx="3710675" cy="715089"/>
          </a:xfrm>
          <a:prstGeom prst="roundRect">
            <a:avLst/>
          </a:prstGeom>
          <a:noFill/>
          <a:ln>
            <a:solidFill>
              <a:schemeClr val="tx1"/>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都市部を持つ主要都道府県が上位を占めるなか、</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r>
            <a:b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大阪府は平均を大きく下回り、全国</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ワースト</a:t>
            </a:r>
            <a:r>
              <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6</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位</a:t>
            </a: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東京都との差は</a:t>
            </a:r>
            <a:r>
              <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16</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ポイント</a:t>
            </a:r>
          </a:p>
        </p:txBody>
      </p:sp>
      <p:sp>
        <p:nvSpPr>
          <p:cNvPr id="17" name="テキスト ボックス 16">
            <a:extLst>
              <a:ext uri="{FF2B5EF4-FFF2-40B4-BE49-F238E27FC236}">
                <a16:creationId xmlns:a16="http://schemas.microsoft.com/office/drawing/2014/main" id="{ABBFDCA3-09BA-4070-A1EA-83968A2741E1}"/>
              </a:ext>
            </a:extLst>
          </p:cNvPr>
          <p:cNvSpPr txBox="1"/>
          <p:nvPr/>
        </p:nvSpPr>
        <p:spPr>
          <a:xfrm>
            <a:off x="326007" y="3789040"/>
            <a:ext cx="3168352" cy="253916"/>
          </a:xfrm>
          <a:prstGeom prst="rect">
            <a:avLst/>
          </a:prstGeom>
          <a:noFill/>
          <a:ln w="6350">
            <a:noFill/>
          </a:ln>
        </p:spPr>
        <p:txBody>
          <a:bodyPr wrap="square" rtlCol="0">
            <a:spAutoFit/>
          </a:bodyPr>
          <a:lstStyle/>
          <a:p>
            <a:r>
              <a:rPr lang="en-US" altLang="ja-JP" sz="1000" dirty="0">
                <a:latin typeface="Meiryo UI" panose="020B0604030504040204" pitchFamily="50" charset="-128"/>
                <a:ea typeface="Meiryo UI" panose="020B0604030504040204" pitchFamily="50" charset="-128"/>
              </a:rPr>
              <a:t>※64</a:t>
            </a:r>
            <a:r>
              <a:rPr lang="ja-JP" altLang="en-US" sz="1000" dirty="0">
                <a:latin typeface="Meiryo UI" panose="020B0604030504040204" pitchFamily="50" charset="-128"/>
                <a:ea typeface="Meiryo UI" panose="020B0604030504040204" pitchFamily="50" charset="-128"/>
              </a:rPr>
              <a:t>の国、地域中</a:t>
            </a:r>
            <a:endParaRPr lang="en-US" altLang="ja-JP" sz="8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BBFDCA3-09BA-4070-A1EA-83968A2741E1}"/>
              </a:ext>
            </a:extLst>
          </p:cNvPr>
          <p:cNvSpPr txBox="1"/>
          <p:nvPr/>
        </p:nvSpPr>
        <p:spPr>
          <a:xfrm>
            <a:off x="326007" y="6559460"/>
            <a:ext cx="3168352" cy="253916"/>
          </a:xfrm>
          <a:prstGeom prst="rect">
            <a:avLst/>
          </a:prstGeom>
          <a:noFill/>
          <a:ln w="6350">
            <a:noFill/>
          </a:ln>
        </p:spPr>
        <p:txBody>
          <a:bodyPr wrap="square" rtlCol="0">
            <a:spAutoFit/>
          </a:bodyPr>
          <a:lstStyle/>
          <a:p>
            <a:r>
              <a:rPr lang="en-US" altLang="ja-JP" sz="1000" dirty="0">
                <a:latin typeface="Meiryo UI" panose="020B0604030504040204" pitchFamily="50" charset="-128"/>
                <a:ea typeface="Meiryo UI" panose="020B0604030504040204" pitchFamily="50" charset="-128"/>
              </a:rPr>
              <a:t>※193</a:t>
            </a:r>
            <a:r>
              <a:rPr lang="ja-JP" altLang="en-US" sz="1000" dirty="0">
                <a:latin typeface="Meiryo UI" panose="020B0604030504040204" pitchFamily="50" charset="-128"/>
                <a:ea typeface="Meiryo UI" panose="020B0604030504040204" pitchFamily="50" charset="-128"/>
              </a:rPr>
              <a:t>カ国中</a:t>
            </a:r>
            <a:endParaRPr lang="en-US" altLang="ja-JP" sz="8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4</a:t>
            </a:fld>
            <a:endParaRPr kumimoji="1" lang="ja-JP" altLang="en-US"/>
          </a:p>
        </p:txBody>
      </p:sp>
    </p:spTree>
    <p:extLst>
      <p:ext uri="{BB962C8B-B14F-4D97-AF65-F5344CB8AC3E}">
        <p14:creationId xmlns:p14="http://schemas.microsoft.com/office/powerpoint/2010/main" val="403831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１．計画策定の趣旨・目的　　</a:t>
            </a:r>
            <a:r>
              <a:rPr lang="ja-JP" altLang="en-US" sz="1400" b="1" dirty="0">
                <a:latin typeface="Meiryo UI" pitchFamily="50" charset="-128"/>
                <a:ea typeface="Meiryo UI" pitchFamily="50" charset="-128"/>
                <a:cs typeface="Meiryo UI" pitchFamily="50" charset="-128"/>
              </a:rPr>
              <a:t>直面するデジタル化の状況</a:t>
            </a:r>
          </a:p>
        </p:txBody>
      </p:sp>
      <p:sp>
        <p:nvSpPr>
          <p:cNvPr id="14" name="テキスト ボックス 13">
            <a:extLst>
              <a:ext uri="{FF2B5EF4-FFF2-40B4-BE49-F238E27FC236}">
                <a16:creationId xmlns:a16="http://schemas.microsoft.com/office/drawing/2014/main" id="{ABBFDCA3-09BA-4070-A1EA-83968A2741E1}"/>
              </a:ext>
            </a:extLst>
          </p:cNvPr>
          <p:cNvSpPr txBox="1"/>
          <p:nvPr/>
        </p:nvSpPr>
        <p:spPr>
          <a:xfrm>
            <a:off x="-16869" y="476672"/>
            <a:ext cx="9650389" cy="338554"/>
          </a:xfrm>
          <a:prstGeom prst="rect">
            <a:avLst/>
          </a:prstGeom>
          <a:noFill/>
          <a:ln w="6350">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（参考）　世界電子政府ランキング上位国の事例</a:t>
            </a:r>
            <a:endParaRPr lang="en-US" altLang="ja-JP" sz="1600" b="1" dirty="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997943395"/>
              </p:ext>
            </p:extLst>
          </p:nvPr>
        </p:nvGraphicFramePr>
        <p:xfrm>
          <a:off x="5095899" y="902119"/>
          <a:ext cx="4681637" cy="5407201"/>
        </p:xfrm>
        <a:graphic>
          <a:graphicData uri="http://schemas.openxmlformats.org/drawingml/2006/table">
            <a:tbl>
              <a:tblPr bandRow="1">
                <a:tableStyleId>{5940675A-B579-460E-94D1-54222C63F5DA}</a:tableStyleId>
              </a:tblPr>
              <a:tblGrid>
                <a:gridCol w="721637">
                  <a:extLst>
                    <a:ext uri="{9D8B030D-6E8A-4147-A177-3AD203B41FA5}">
                      <a16:colId xmlns:a16="http://schemas.microsoft.com/office/drawing/2014/main" val="195675574"/>
                    </a:ext>
                  </a:extLst>
                </a:gridCol>
                <a:gridCol w="3960000">
                  <a:extLst>
                    <a:ext uri="{9D8B030D-6E8A-4147-A177-3AD203B41FA5}">
                      <a16:colId xmlns:a16="http://schemas.microsoft.com/office/drawing/2014/main" val="2896513162"/>
                    </a:ext>
                  </a:extLst>
                </a:gridCol>
              </a:tblGrid>
              <a:tr h="415511">
                <a:tc gridSpan="2">
                  <a:txBody>
                    <a:bodyPr/>
                    <a:lstStyle/>
                    <a:p>
                      <a:pPr marL="0" marR="0" lvl="0" indent="0" algn="ctr" defTabSz="914177" rtl="0" eaLnBrk="1" fontAlgn="auto" latinLnBrk="0" hangingPunct="1">
                        <a:lnSpc>
                          <a:spcPct val="100000"/>
                        </a:lnSpc>
                        <a:spcBef>
                          <a:spcPts val="0"/>
                        </a:spcBef>
                        <a:spcAft>
                          <a:spcPts val="0"/>
                        </a:spcAft>
                        <a:buClrTx/>
                        <a:buSzTx/>
                        <a:buFontTx/>
                        <a:buNone/>
                        <a:tabLst/>
                        <a:defRPr/>
                      </a:pPr>
                      <a:r>
                        <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韓国</a:t>
                      </a:r>
                      <a:r>
                        <a:rPr kumimoji="0"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zh-TW"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情報社会振興院（</a:t>
                      </a:r>
                      <a:r>
                        <a:rPr kumimoji="0" lang="en-US" altLang="zh-TW"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NIA</a:t>
                      </a:r>
                      <a:r>
                        <a:rPr kumimoji="0"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96632" marR="96632" marT="48317" marB="48317" anchor="ctr">
                    <a:solidFill>
                      <a:schemeClr val="accent1">
                        <a:lumMod val="20000"/>
                        <a:lumOff val="80000"/>
                      </a:schemeClr>
                    </a:solidFill>
                  </a:tcPr>
                </a:tc>
                <a:tc hMerge="1">
                  <a:txBody>
                    <a:bodyPr/>
                    <a:lstStyle/>
                    <a:p>
                      <a:endParaRPr kumimoji="1" lang="ja-JP" altLang="en-US" sz="1200" dirty="0"/>
                    </a:p>
                  </a:txBody>
                  <a:tcPr/>
                </a:tc>
                <a:extLst>
                  <a:ext uri="{0D108BD9-81ED-4DB2-BD59-A6C34878D82A}">
                    <a16:rowId xmlns:a16="http://schemas.microsoft.com/office/drawing/2014/main" val="571670059"/>
                  </a:ext>
                </a:extLst>
              </a:tr>
              <a:tr h="512275">
                <a:tc>
                  <a:txBody>
                    <a:bodyPr/>
                    <a:lstStyle/>
                    <a:p>
                      <a:pPr algn="ctr"/>
                      <a:r>
                        <a:rPr kumimoji="1" lang="ja-JP" altLang="en-US" sz="1300" b="1" dirty="0">
                          <a:latin typeface="Meiryo UI" panose="020B0604030504040204" pitchFamily="50" charset="-128"/>
                          <a:ea typeface="Meiryo UI" panose="020B0604030504040204" pitchFamily="50" charset="-128"/>
                        </a:rPr>
                        <a:t>役割</a:t>
                      </a:r>
                    </a:p>
                  </a:txBody>
                  <a:tcPr marL="96632" marR="96632" marT="48317" marB="48317" anchor="ctr"/>
                </a:tc>
                <a:tc>
                  <a:txBody>
                    <a:bodyPr/>
                    <a:lstStyle/>
                    <a:p>
                      <a:r>
                        <a:rPr kumimoji="1" lang="ja-JP" altLang="en-US" sz="1200" dirty="0">
                          <a:latin typeface="Meiryo UI" panose="020B0604030504040204" pitchFamily="50" charset="-128"/>
                          <a:ea typeface="Meiryo UI" panose="020B0604030504040204" pitchFamily="50" charset="-128"/>
                        </a:rPr>
                        <a:t>各省庁のシステム調達の支援や監査、それと電子政府の戦略を立案するシンクタンクとしての役割。</a:t>
                      </a:r>
                    </a:p>
                  </a:txBody>
                  <a:tcPr marL="96632" marR="96632" marT="48317" marB="48317" anchor="ctr"/>
                </a:tc>
                <a:extLst>
                  <a:ext uri="{0D108BD9-81ED-4DB2-BD59-A6C34878D82A}">
                    <a16:rowId xmlns:a16="http://schemas.microsoft.com/office/drawing/2014/main" val="1670434079"/>
                  </a:ext>
                </a:extLst>
              </a:tr>
              <a:tr h="717186">
                <a:tc>
                  <a:txBody>
                    <a:bodyPr/>
                    <a:lstStyle/>
                    <a:p>
                      <a:pPr algn="ctr"/>
                      <a:r>
                        <a:rPr kumimoji="1" lang="ja-JP" altLang="en-US" sz="1300" b="1" dirty="0">
                          <a:latin typeface="Meiryo UI" panose="020B0604030504040204" pitchFamily="50" charset="-128"/>
                          <a:ea typeface="Meiryo UI" panose="020B0604030504040204" pitchFamily="50" charset="-128"/>
                        </a:rPr>
                        <a:t>特徴①</a:t>
                      </a:r>
                    </a:p>
                  </a:txBody>
                  <a:tcPr marL="96632" marR="96632" marT="48317" marB="48317" anchor="ctr">
                    <a:noFill/>
                  </a:tcPr>
                </a:tc>
                <a:tc>
                  <a:txBody>
                    <a:bodyPr/>
                    <a:lstStyle/>
                    <a:p>
                      <a:r>
                        <a:rPr kumimoji="1" lang="en-US" altLang="ja-JP" sz="1200" dirty="0">
                          <a:latin typeface="Meiryo UI" panose="020B0604030504040204" pitchFamily="50" charset="-128"/>
                          <a:ea typeface="Meiryo UI" panose="020B0604030504040204" pitchFamily="50" charset="-128"/>
                        </a:rPr>
                        <a:t>NIA</a:t>
                      </a:r>
                      <a:r>
                        <a:rPr kumimoji="1" lang="ja-JP" altLang="en-US" sz="1200" dirty="0">
                          <a:latin typeface="Meiryo UI" panose="020B0604030504040204" pitchFamily="50" charset="-128"/>
                          <a:ea typeface="Meiryo UI" panose="020B0604030504040204" pitchFamily="50" charset="-128"/>
                        </a:rPr>
                        <a:t>は、電子政府を担当する行政安全部の下部組織。</a:t>
                      </a:r>
                      <a:r>
                        <a:rPr kumimoji="1" lang="en-US" altLang="ja-JP" sz="1200" dirty="0">
                          <a:latin typeface="Meiryo UI" panose="020B0604030504040204" pitchFamily="50" charset="-128"/>
                          <a:ea typeface="Meiryo UI" panose="020B0604030504040204" pitchFamily="50" charset="-128"/>
                        </a:rPr>
                        <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公募で採用する院長と副院長のほか、ほぼ全員が</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民間出身者。</a:t>
                      </a:r>
                      <a:endParaRPr kumimoji="1" lang="en-US" altLang="ja-JP" sz="1200" dirty="0">
                        <a:latin typeface="Meiryo UI" panose="020B0604030504040204" pitchFamily="50" charset="-128"/>
                        <a:ea typeface="Meiryo UI" panose="020B0604030504040204" pitchFamily="50" charset="-128"/>
                      </a:endParaRPr>
                    </a:p>
                  </a:txBody>
                  <a:tcPr marL="96632" marR="96632" marT="48317" marB="48317" anchor="ctr">
                    <a:noFill/>
                  </a:tcPr>
                </a:tc>
                <a:extLst>
                  <a:ext uri="{0D108BD9-81ED-4DB2-BD59-A6C34878D82A}">
                    <a16:rowId xmlns:a16="http://schemas.microsoft.com/office/drawing/2014/main" val="3368798624"/>
                  </a:ext>
                </a:extLst>
              </a:tr>
              <a:tr h="890915">
                <a:tc>
                  <a:txBody>
                    <a:bodyPr/>
                    <a:lstStyle/>
                    <a:p>
                      <a:pPr algn="ctr"/>
                      <a:r>
                        <a:rPr kumimoji="1" lang="ja-JP" altLang="en-US" sz="1300" b="1" dirty="0">
                          <a:latin typeface="Meiryo UI" panose="020B0604030504040204" pitchFamily="50" charset="-128"/>
                          <a:ea typeface="Meiryo UI" panose="020B0604030504040204" pitchFamily="50" charset="-128"/>
                        </a:rPr>
                        <a:t>特徴②</a:t>
                      </a:r>
                    </a:p>
                  </a:txBody>
                  <a:tcPr marL="96632" marR="96632" marT="48317" marB="48317" anchor="ctr">
                    <a:noFill/>
                  </a:tcPr>
                </a:tc>
                <a:tc>
                  <a:txBody>
                    <a:bodyPr/>
                    <a:lstStyle/>
                    <a:p>
                      <a:r>
                        <a:rPr kumimoji="1" lang="ja-JP" altLang="en-US" sz="1200" dirty="0">
                          <a:latin typeface="Meiryo UI" panose="020B0604030504040204" pitchFamily="50" charset="-128"/>
                          <a:ea typeface="Meiryo UI" panose="020B0604030504040204" pitchFamily="50" charset="-128"/>
                        </a:rPr>
                        <a:t>韓国では、各省庁がシステムを調達する上で、</a:t>
                      </a:r>
                      <a:r>
                        <a:rPr kumimoji="1" lang="en-US" altLang="ja-JP" sz="1200" dirty="0">
                          <a:latin typeface="Meiryo UI" panose="020B0604030504040204" pitchFamily="50" charset="-128"/>
                          <a:ea typeface="Meiryo UI" panose="020B0604030504040204" pitchFamily="50" charset="-128"/>
                        </a:rPr>
                        <a:t>EA</a:t>
                      </a:r>
                      <a:r>
                        <a:rPr kumimoji="1" lang="ja-JP" altLang="en-US" sz="1200" dirty="0">
                          <a:latin typeface="Meiryo UI" panose="020B0604030504040204" pitchFamily="50" charset="-128"/>
                          <a:ea typeface="Meiryo UI" panose="020B0604030504040204" pitchFamily="50" charset="-128"/>
                        </a:rPr>
                        <a:t>（エンタープライズアーキテクチャー）に基づく業務やシステムの最適化を義務づけ。これを事前に実施しないと予算が取れない。</a:t>
                      </a:r>
                    </a:p>
                  </a:txBody>
                  <a:tcPr marL="96632" marR="96632" marT="48317" marB="48317" anchor="ctr">
                    <a:noFill/>
                  </a:tcPr>
                </a:tc>
                <a:extLst>
                  <a:ext uri="{0D108BD9-81ED-4DB2-BD59-A6C34878D82A}">
                    <a16:rowId xmlns:a16="http://schemas.microsoft.com/office/drawing/2014/main" val="1660089939"/>
                  </a:ext>
                </a:extLst>
              </a:tr>
              <a:tr h="1089485">
                <a:tc>
                  <a:txBody>
                    <a:bodyPr/>
                    <a:lstStyle/>
                    <a:p>
                      <a:pPr algn="ctr"/>
                      <a:r>
                        <a:rPr kumimoji="1" lang="ja-JP" altLang="en-US" sz="1300" b="1" dirty="0">
                          <a:latin typeface="Meiryo UI" panose="020B0604030504040204" pitchFamily="50" charset="-128"/>
                          <a:ea typeface="Meiryo UI" panose="020B0604030504040204" pitchFamily="50" charset="-128"/>
                        </a:rPr>
                        <a:t>特徴③</a:t>
                      </a:r>
                    </a:p>
                  </a:txBody>
                  <a:tcPr marL="96632" marR="96632" marT="48317" marB="48317" anchor="ctr">
                    <a:noFill/>
                  </a:tcPr>
                </a:tc>
                <a:tc>
                  <a:txBody>
                    <a:bodyPr/>
                    <a:lstStyle/>
                    <a:p>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億ウォン（約</a:t>
                      </a:r>
                      <a:r>
                        <a:rPr kumimoji="1" lang="en-US" altLang="ja-JP" sz="1200" dirty="0">
                          <a:latin typeface="Meiryo UI" panose="020B0604030504040204" pitchFamily="50" charset="-128"/>
                          <a:ea typeface="Meiryo UI" panose="020B0604030504040204" pitchFamily="50" charset="-128"/>
                        </a:rPr>
                        <a:t>3000</a:t>
                      </a:r>
                      <a:r>
                        <a:rPr kumimoji="1" lang="ja-JP" altLang="en-US" sz="1200" dirty="0">
                          <a:latin typeface="Meiryo UI" panose="020B0604030504040204" pitchFamily="50" charset="-128"/>
                          <a:ea typeface="Meiryo UI" panose="020B0604030504040204" pitchFamily="50" charset="-128"/>
                        </a:rPr>
                        <a:t>万円）以上のシステム調達では、第三者の監理法人による監査を義務づけ。監理法人は、</a:t>
                      </a:r>
                      <a:r>
                        <a:rPr kumimoji="1" lang="en-US" altLang="ja-JP" sz="1200" dirty="0">
                          <a:latin typeface="Meiryo UI" panose="020B0604030504040204" pitchFamily="50" charset="-128"/>
                          <a:ea typeface="Meiryo UI" panose="020B0604030504040204" pitchFamily="50" charset="-128"/>
                        </a:rPr>
                        <a:t>NIA</a:t>
                      </a:r>
                      <a:r>
                        <a:rPr kumimoji="1" lang="ja-JP" altLang="en-US" sz="1200" dirty="0">
                          <a:latin typeface="Meiryo UI" panose="020B0604030504040204" pitchFamily="50" charset="-128"/>
                          <a:ea typeface="Meiryo UI" panose="020B0604030504040204" pitchFamily="50" charset="-128"/>
                        </a:rPr>
                        <a:t>が発行する「情報システム監理士」の資格を持つ技術者を一定数以上抱える組織で、プロジェクトの妥当性を事前に精査している。</a:t>
                      </a:r>
                    </a:p>
                  </a:txBody>
                  <a:tcPr marL="96632" marR="96632" marT="48317" marB="48317" anchor="ctr">
                    <a:noFill/>
                  </a:tcPr>
                </a:tc>
                <a:extLst>
                  <a:ext uri="{0D108BD9-81ED-4DB2-BD59-A6C34878D82A}">
                    <a16:rowId xmlns:a16="http://schemas.microsoft.com/office/drawing/2014/main" val="4045789146"/>
                  </a:ext>
                </a:extLst>
              </a:tr>
              <a:tr h="1089485">
                <a:tc>
                  <a:txBody>
                    <a:bodyPr/>
                    <a:lstStyle/>
                    <a:p>
                      <a:pPr algn="ctr"/>
                      <a:r>
                        <a:rPr kumimoji="1" lang="ja-JP" altLang="en-US" sz="1300" b="1" dirty="0">
                          <a:latin typeface="Meiryo UI" panose="020B0604030504040204" pitchFamily="50" charset="-128"/>
                          <a:ea typeface="Meiryo UI" panose="020B0604030504040204" pitchFamily="50" charset="-128"/>
                        </a:rPr>
                        <a:t>特徴④</a:t>
                      </a:r>
                    </a:p>
                  </a:txBody>
                  <a:tcPr marL="96632" marR="96632" marT="48317" marB="48317" anchor="ctr">
                    <a:noFill/>
                  </a:tcPr>
                </a:tc>
                <a:tc>
                  <a:txBody>
                    <a:bodyPr/>
                    <a:lstStyle/>
                    <a:p>
                      <a:r>
                        <a:rPr kumimoji="1" lang="ja-JP" altLang="en-US" sz="1200" dirty="0">
                          <a:latin typeface="Meiryo UI" panose="020B0604030504040204" pitchFamily="50" charset="-128"/>
                          <a:ea typeface="Meiryo UI" panose="020B0604030504040204" pitchFamily="50" charset="-128"/>
                        </a:rPr>
                        <a:t>行政安全部は年</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回、</a:t>
                      </a:r>
                      <a:r>
                        <a:rPr kumimoji="1" lang="en-US" altLang="ja-JP" sz="1200" dirty="0">
                          <a:latin typeface="Meiryo UI" panose="020B0604030504040204" pitchFamily="50" charset="-128"/>
                          <a:ea typeface="Meiryo UI" panose="020B0604030504040204" pitchFamily="50" charset="-128"/>
                        </a:rPr>
                        <a:t>NIA</a:t>
                      </a:r>
                      <a:r>
                        <a:rPr kumimoji="1" lang="ja-JP" altLang="en-US" sz="1200" dirty="0">
                          <a:latin typeface="Meiryo UI" panose="020B0604030504040204" pitchFamily="50" charset="-128"/>
                          <a:ea typeface="Meiryo UI" panose="020B0604030504040204" pitchFamily="50" charset="-128"/>
                        </a:rPr>
                        <a:t>のサポートのもとで「情報化評価」という監査を各省庁に対して実施する。システム調達の成否が点数化され、すべて公開される。このほか、財務省もコスト面を中心にこちらも</a:t>
                      </a:r>
                      <a:r>
                        <a:rPr kumimoji="1" lang="en-US" altLang="ja-JP" sz="1200" dirty="0">
                          <a:latin typeface="Meiryo UI" panose="020B0604030504040204" pitchFamily="50" charset="-128"/>
                          <a:ea typeface="Meiryo UI" panose="020B0604030504040204" pitchFamily="50" charset="-128"/>
                        </a:rPr>
                        <a:t>NIA</a:t>
                      </a:r>
                      <a:r>
                        <a:rPr kumimoji="1" lang="ja-JP" altLang="en-US" sz="1200" dirty="0">
                          <a:latin typeface="Meiryo UI" panose="020B0604030504040204" pitchFamily="50" charset="-128"/>
                          <a:ea typeface="Meiryo UI" panose="020B0604030504040204" pitchFamily="50" charset="-128"/>
                        </a:rPr>
                        <a:t>がサポートをし、年</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回の監査を実施。</a:t>
                      </a:r>
                    </a:p>
                  </a:txBody>
                  <a:tcPr marL="96632" marR="96632" marT="48317" marB="48317" anchor="ctr">
                    <a:noFill/>
                  </a:tcPr>
                </a:tc>
                <a:extLst>
                  <a:ext uri="{0D108BD9-81ED-4DB2-BD59-A6C34878D82A}">
                    <a16:rowId xmlns:a16="http://schemas.microsoft.com/office/drawing/2014/main" val="578736647"/>
                  </a:ext>
                </a:extLst>
              </a:tr>
              <a:tr h="692344">
                <a:tc>
                  <a:txBody>
                    <a:bodyPr/>
                    <a:lstStyle/>
                    <a:p>
                      <a:pPr algn="ctr"/>
                      <a:r>
                        <a:rPr kumimoji="1" lang="ja-JP" altLang="en-US" sz="1300" b="1" dirty="0">
                          <a:latin typeface="Meiryo UI" panose="020B0604030504040204" pitchFamily="50" charset="-128"/>
                          <a:ea typeface="Meiryo UI" panose="020B0604030504040204" pitchFamily="50" charset="-128"/>
                        </a:rPr>
                        <a:t>成果</a:t>
                      </a:r>
                    </a:p>
                  </a:txBody>
                  <a:tcPr marL="96632" marR="96632" marT="48317" marB="48317" anchor="ctr"/>
                </a:tc>
                <a:tc>
                  <a:txBody>
                    <a:bodyPr/>
                    <a:lstStyle/>
                    <a:p>
                      <a:r>
                        <a:rPr kumimoji="1" lang="ja-JP" altLang="en-US" sz="1200" u="none" strike="noStrike" kern="1200" baseline="0" dirty="0">
                          <a:latin typeface="Meiryo UI" panose="020B0604030504040204" pitchFamily="50" charset="-128"/>
                          <a:ea typeface="Meiryo UI" panose="020B0604030504040204" pitchFamily="50" charset="-128"/>
                        </a:rPr>
                        <a:t>韓国政府によれば、政府</a:t>
                      </a:r>
                      <a:r>
                        <a:rPr kumimoji="1" lang="en-US" altLang="ja-JP" sz="1200" u="none" strike="noStrike" kern="1200" baseline="0" dirty="0">
                          <a:latin typeface="Meiryo UI" panose="020B0604030504040204" pitchFamily="50" charset="-128"/>
                          <a:ea typeface="Meiryo UI" panose="020B0604030504040204" pitchFamily="50" charset="-128"/>
                        </a:rPr>
                        <a:t>24</a:t>
                      </a:r>
                      <a:r>
                        <a:rPr kumimoji="1" lang="ja-JP" altLang="en-US" sz="1200" u="none" strike="noStrike" kern="1200" baseline="0" dirty="0">
                          <a:latin typeface="Meiryo UI" panose="020B0604030504040204" pitchFamily="50" charset="-128"/>
                          <a:ea typeface="Meiryo UI" panose="020B0604030504040204" pitchFamily="50" charset="-128"/>
                        </a:rPr>
                        <a:t>（</a:t>
                      </a:r>
                      <a:r>
                        <a:rPr kumimoji="1" lang="en-US" altLang="ja-JP" sz="1200" u="none" strike="noStrike" kern="1200" baseline="0" dirty="0">
                          <a:latin typeface="Meiryo UI" panose="020B0604030504040204" pitchFamily="50" charset="-128"/>
                          <a:ea typeface="Meiryo UI" panose="020B0604030504040204" pitchFamily="50" charset="-128"/>
                        </a:rPr>
                        <a:t>※</a:t>
                      </a:r>
                      <a:r>
                        <a:rPr kumimoji="1" lang="ja-JP" altLang="en-US" sz="1200" u="none" strike="noStrike" kern="1200" baseline="0" dirty="0">
                          <a:latin typeface="Meiryo UI" panose="020B0604030504040204" pitchFamily="50" charset="-128"/>
                          <a:ea typeface="Meiryo UI" panose="020B0604030504040204" pitchFamily="50" charset="-128"/>
                        </a:rPr>
                        <a:t>）</a:t>
                      </a:r>
                      <a:r>
                        <a:rPr kumimoji="1" lang="en-US" altLang="ja-JP" sz="1200" u="none" strike="noStrike" kern="1200" baseline="0" dirty="0">
                          <a:latin typeface="Meiryo UI" panose="020B0604030504040204" pitchFamily="50" charset="-128"/>
                          <a:ea typeface="Meiryo UI" panose="020B0604030504040204" pitchFamily="50" charset="-128"/>
                        </a:rPr>
                        <a:t> </a:t>
                      </a:r>
                      <a:r>
                        <a:rPr kumimoji="1" lang="ja-JP" altLang="en-US" sz="1200" u="none" strike="noStrike" kern="1200" baseline="0" dirty="0">
                          <a:latin typeface="Meiryo UI" panose="020B0604030504040204" pitchFamily="50" charset="-128"/>
                          <a:ea typeface="Meiryo UI" panose="020B0604030504040204" pitchFamily="50" charset="-128"/>
                        </a:rPr>
                        <a:t>のサービス開始以降、年間</a:t>
                      </a:r>
                      <a:r>
                        <a:rPr kumimoji="1" lang="en-US" altLang="ja-JP" sz="1200" u="none" strike="noStrike" kern="1200" baseline="0" dirty="0">
                          <a:latin typeface="Meiryo UI" panose="020B0604030504040204" pitchFamily="50" charset="-128"/>
                          <a:ea typeface="Meiryo UI" panose="020B0604030504040204" pitchFamily="50" charset="-128"/>
                        </a:rPr>
                        <a:t>1.5</a:t>
                      </a:r>
                      <a:r>
                        <a:rPr kumimoji="1" lang="ja-JP" altLang="en-US" sz="1200" u="none" strike="noStrike" kern="1200" baseline="0" dirty="0">
                          <a:latin typeface="Meiryo UI" panose="020B0604030504040204" pitchFamily="50" charset="-128"/>
                          <a:ea typeface="Meiryo UI" panose="020B0604030504040204" pitchFamily="50" charset="-128"/>
                        </a:rPr>
                        <a:t>兆ウォン（約</a:t>
                      </a:r>
                      <a:r>
                        <a:rPr kumimoji="1" lang="en-US" altLang="ja-JP" sz="1200" u="none" strike="noStrike" kern="1200" baseline="0" dirty="0">
                          <a:latin typeface="Meiryo UI" panose="020B0604030504040204" pitchFamily="50" charset="-128"/>
                          <a:ea typeface="Meiryo UI" panose="020B0604030504040204" pitchFamily="50" charset="-128"/>
                        </a:rPr>
                        <a:t>1,420</a:t>
                      </a:r>
                      <a:r>
                        <a:rPr kumimoji="1" lang="ja-JP" altLang="en-US" sz="1200" u="none" strike="noStrike" kern="1200" baseline="0" dirty="0">
                          <a:latin typeface="Meiryo UI" panose="020B0604030504040204" pitchFamily="50" charset="-128"/>
                          <a:ea typeface="Meiryo UI" panose="020B0604030504040204" pitchFamily="50" charset="-128"/>
                        </a:rPr>
                        <a:t>億円）の経済的・社会的コストが削減。</a:t>
                      </a:r>
                      <a:endParaRPr kumimoji="1" lang="ja-JP" altLang="en-US" sz="1200" dirty="0">
                        <a:latin typeface="Meiryo UI" panose="020B0604030504040204" pitchFamily="50" charset="-128"/>
                        <a:ea typeface="Meiryo UI" panose="020B0604030504040204" pitchFamily="50" charset="-128"/>
                      </a:endParaRPr>
                    </a:p>
                  </a:txBody>
                  <a:tcPr marL="96632" marR="96632" marT="48317" marB="48317" anchor="ctr"/>
                </a:tc>
                <a:extLst>
                  <a:ext uri="{0D108BD9-81ED-4DB2-BD59-A6C34878D82A}">
                    <a16:rowId xmlns:a16="http://schemas.microsoft.com/office/drawing/2014/main" val="2039432597"/>
                  </a:ext>
                </a:extLst>
              </a:tr>
            </a:tbl>
          </a:graphicData>
        </a:graphic>
      </p:graphicFrame>
      <p:graphicFrame>
        <p:nvGraphicFramePr>
          <p:cNvPr id="13" name="表 12">
            <a:extLst>
              <a:ext uri="{FF2B5EF4-FFF2-40B4-BE49-F238E27FC236}">
                <a16:creationId xmlns:a16="http://schemas.microsoft.com/office/drawing/2014/main" id="{8387435C-F55C-4CAC-A5F2-45CBD7940818}"/>
              </a:ext>
            </a:extLst>
          </p:cNvPr>
          <p:cNvGraphicFramePr>
            <a:graphicFrameLocks noGrp="1"/>
          </p:cNvGraphicFramePr>
          <p:nvPr>
            <p:extLst>
              <p:ext uri="{D42A27DB-BD31-4B8C-83A1-F6EECF244321}">
                <p14:modId xmlns:p14="http://schemas.microsoft.com/office/powerpoint/2010/main" val="3067503877"/>
              </p:ext>
            </p:extLst>
          </p:nvPr>
        </p:nvGraphicFramePr>
        <p:xfrm>
          <a:off x="174084" y="902119"/>
          <a:ext cx="4680000" cy="5407201"/>
        </p:xfrm>
        <a:graphic>
          <a:graphicData uri="http://schemas.openxmlformats.org/drawingml/2006/table">
            <a:tbl>
              <a:tblPr bandRow="1">
                <a:tableStyleId>{5940675A-B579-460E-94D1-54222C63F5DA}</a:tableStyleId>
              </a:tblPr>
              <a:tblGrid>
                <a:gridCol w="720000">
                  <a:extLst>
                    <a:ext uri="{9D8B030D-6E8A-4147-A177-3AD203B41FA5}">
                      <a16:colId xmlns:a16="http://schemas.microsoft.com/office/drawing/2014/main" val="195675574"/>
                    </a:ext>
                  </a:extLst>
                </a:gridCol>
                <a:gridCol w="3960000">
                  <a:extLst>
                    <a:ext uri="{9D8B030D-6E8A-4147-A177-3AD203B41FA5}">
                      <a16:colId xmlns:a16="http://schemas.microsoft.com/office/drawing/2014/main" val="2896513162"/>
                    </a:ext>
                  </a:extLst>
                </a:gridCol>
              </a:tblGrid>
              <a:tr h="405864">
                <a:tc gridSpan="2">
                  <a:txBody>
                    <a:bodyPr/>
                    <a:lstStyle/>
                    <a:p>
                      <a:pPr marL="0" marR="0" lvl="0" indent="0" algn="ctr" defTabSz="914177"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デンマーク</a:t>
                      </a: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ＫＯＭＢＩＴ</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solidFill>
                      <a:schemeClr val="accent1">
                        <a:lumMod val="20000"/>
                        <a:lumOff val="80000"/>
                      </a:schemeClr>
                    </a:solidFill>
                  </a:tcPr>
                </a:tc>
                <a:tc hMerge="1">
                  <a:txBody>
                    <a:bodyPr/>
                    <a:lstStyle/>
                    <a:p>
                      <a:endParaRPr kumimoji="1" lang="ja-JP" altLang="en-US" sz="1200" dirty="0"/>
                    </a:p>
                  </a:txBody>
                  <a:tcPr/>
                </a:tc>
                <a:extLst>
                  <a:ext uri="{0D108BD9-81ED-4DB2-BD59-A6C34878D82A}">
                    <a16:rowId xmlns:a16="http://schemas.microsoft.com/office/drawing/2014/main" val="893359994"/>
                  </a:ext>
                </a:extLst>
              </a:tr>
              <a:tr h="2335706">
                <a:tc>
                  <a:txBody>
                    <a:bodyPr/>
                    <a:lstStyle/>
                    <a:p>
                      <a:pPr algn="ctr"/>
                      <a:r>
                        <a:rPr kumimoji="1" lang="ja-JP" altLang="en-US" sz="1300" b="1" dirty="0">
                          <a:latin typeface="Meiryo UI" panose="020B0604030504040204" pitchFamily="50" charset="-128"/>
                          <a:ea typeface="Meiryo UI" panose="020B0604030504040204" pitchFamily="50" charset="-128"/>
                        </a:rPr>
                        <a:t>特徴①</a:t>
                      </a:r>
                    </a:p>
                  </a:txBody>
                  <a:tcPr anchor="ctr"/>
                </a:tc>
                <a:tc>
                  <a:txBody>
                    <a:bodyPr/>
                    <a:lstStyle/>
                    <a:p>
                      <a:r>
                        <a:rPr lang="ja-JP" altLang="en-US" sz="1200" dirty="0">
                          <a:effectLst/>
                          <a:latin typeface="Meiryo UI" panose="020B0604030504040204" pitchFamily="50" charset="-128"/>
                          <a:ea typeface="Meiryo UI" panose="020B0604030504040204" pitchFamily="50" charset="-128"/>
                        </a:rPr>
                        <a:t>国家・地域・地方自治体の縦の協力を取りつけ、共通の目標を持つことで、組織内におけるデジタル化戦略の策定が進展。</a:t>
                      </a:r>
                      <a:endParaRPr lang="en-US" altLang="ja-JP" sz="1200" dirty="0">
                        <a:effectLst/>
                        <a:latin typeface="Meiryo UI" panose="020B0604030504040204" pitchFamily="50" charset="-128"/>
                        <a:ea typeface="Meiryo UI" panose="020B0604030504040204" pitchFamily="50" charset="-128"/>
                      </a:endParaRPr>
                    </a:p>
                    <a:p>
                      <a:r>
                        <a:rPr lang="ja-JP" altLang="en-US" sz="1200" dirty="0">
                          <a:effectLst/>
                          <a:latin typeface="Meiryo UI" panose="020B0604030504040204" pitchFamily="50" charset="-128"/>
                          <a:ea typeface="Meiryo UI" panose="020B0604030504040204" pitchFamily="50" charset="-128"/>
                        </a:rPr>
                        <a:t>「世界幸福度ランキング」で</a:t>
                      </a:r>
                      <a:r>
                        <a:rPr lang="en-US" altLang="ja-JP" sz="1200" dirty="0">
                          <a:effectLst/>
                          <a:latin typeface="Meiryo UI" panose="020B0604030504040204" pitchFamily="50" charset="-128"/>
                          <a:ea typeface="Meiryo UI" panose="020B0604030504040204" pitchFamily="50" charset="-128"/>
                        </a:rPr>
                        <a:t>2</a:t>
                      </a:r>
                      <a:r>
                        <a:rPr lang="ja-JP" altLang="en-US" sz="1200" dirty="0">
                          <a:effectLst/>
                          <a:latin typeface="Meiryo UI" panose="020B0604030504040204" pitchFamily="50" charset="-128"/>
                          <a:ea typeface="Meiryo UI" panose="020B0604030504040204" pitchFamily="50" charset="-128"/>
                        </a:rPr>
                        <a:t>位（</a:t>
                      </a:r>
                      <a:r>
                        <a:rPr lang="en-US" altLang="ja-JP" sz="1200" dirty="0">
                          <a:effectLst/>
                          <a:latin typeface="Meiryo UI" panose="020B0604030504040204" pitchFamily="50" charset="-128"/>
                          <a:ea typeface="Meiryo UI" panose="020B0604030504040204" pitchFamily="50" charset="-128"/>
                        </a:rPr>
                        <a:t>2019</a:t>
                      </a:r>
                      <a:r>
                        <a:rPr lang="ja-JP" altLang="en-US" sz="1200" dirty="0">
                          <a:effectLst/>
                          <a:latin typeface="Meiryo UI" panose="020B0604030504040204" pitchFamily="50" charset="-128"/>
                          <a:ea typeface="Meiryo UI" panose="020B0604030504040204" pitchFamily="50" charset="-128"/>
                        </a:rPr>
                        <a:t>年）</a:t>
                      </a:r>
                      <a:endParaRPr lang="en-US" altLang="ja-JP" sz="1200" dirty="0">
                        <a:effectLst/>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１　</a:t>
                      </a:r>
                      <a:r>
                        <a:rPr lang="ja-JP" altLang="en-US" sz="1200" dirty="0">
                          <a:effectLst/>
                          <a:latin typeface="Meiryo UI" panose="020B0604030504040204" pitchFamily="50" charset="-128"/>
                          <a:ea typeface="Meiryo UI" panose="020B0604030504040204" pitchFamily="50" charset="-128"/>
                        </a:rPr>
                        <a:t>財務省下のデジタル化庁によるガバナンスの強化。国家予算の策定にデジタル化という視点を組み込むことができた</a:t>
                      </a:r>
                      <a:endParaRPr lang="en-US" altLang="ja-JP" sz="1200" dirty="0">
                        <a:effectLst/>
                        <a:latin typeface="Meiryo UI" panose="020B0604030504040204" pitchFamily="50" charset="-128"/>
                        <a:ea typeface="Meiryo UI" panose="020B0604030504040204" pitchFamily="50" charset="-128"/>
                      </a:endParaRPr>
                    </a:p>
                    <a:p>
                      <a:r>
                        <a:rPr kumimoji="1" lang="ja-JP" altLang="en-US" sz="1200" dirty="0">
                          <a:effectLst/>
                          <a:latin typeface="Meiryo UI" panose="020B0604030504040204" pitchFamily="50" charset="-128"/>
                          <a:ea typeface="Meiryo UI" panose="020B0604030504040204" pitchFamily="50" charset="-128"/>
                        </a:rPr>
                        <a:t>２　</a:t>
                      </a:r>
                      <a:r>
                        <a:rPr lang="ja-JP" altLang="en-US" sz="1200" dirty="0">
                          <a:effectLst/>
                          <a:latin typeface="Meiryo UI" panose="020B0604030504040204" pitchFamily="50" charset="-128"/>
                          <a:ea typeface="Meiryo UI" panose="020B0604030504040204" pitchFamily="50" charset="-128"/>
                        </a:rPr>
                        <a:t>デジタル化の明確な目標。デジタル化のレベルについて具体的で明確な目標を掲げ、</a:t>
                      </a:r>
                      <a:r>
                        <a:rPr lang="en-US" altLang="ja-JP" sz="1200" dirty="0">
                          <a:effectLst/>
                          <a:latin typeface="Meiryo UI" panose="020B0604030504040204" pitchFamily="50" charset="-128"/>
                          <a:ea typeface="Meiryo UI" panose="020B0604030504040204" pitchFamily="50" charset="-128"/>
                        </a:rPr>
                        <a:t>2</a:t>
                      </a:r>
                      <a:r>
                        <a:rPr lang="ja-JP" altLang="en-US" sz="1200" dirty="0">
                          <a:effectLst/>
                          <a:latin typeface="Meiryo UI" panose="020B0604030504040204" pitchFamily="50" charset="-128"/>
                          <a:ea typeface="Meiryo UI" panose="020B0604030504040204" pitchFamily="50" charset="-128"/>
                        </a:rPr>
                        <a:t>年から</a:t>
                      </a:r>
                      <a:r>
                        <a:rPr lang="en-US" altLang="ja-JP" sz="1200" dirty="0">
                          <a:effectLst/>
                          <a:latin typeface="Meiryo UI" panose="020B0604030504040204" pitchFamily="50" charset="-128"/>
                          <a:ea typeface="Meiryo UI" panose="020B0604030504040204" pitchFamily="50" charset="-128"/>
                        </a:rPr>
                        <a:t>5</a:t>
                      </a:r>
                      <a:r>
                        <a:rPr lang="ja-JP" altLang="en-US" sz="1200" dirty="0">
                          <a:effectLst/>
                          <a:latin typeface="Meiryo UI" panose="020B0604030504040204" pitchFamily="50" charset="-128"/>
                          <a:ea typeface="Meiryo UI" panose="020B0604030504040204" pitchFamily="50" charset="-128"/>
                        </a:rPr>
                        <a:t>年のスパンで推進</a:t>
                      </a:r>
                      <a:endParaRPr lang="en-US" altLang="ja-JP" sz="12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effectLst/>
                          <a:latin typeface="Meiryo UI" panose="020B0604030504040204" pitchFamily="50" charset="-128"/>
                          <a:ea typeface="Meiryo UI" panose="020B0604030504040204" pitchFamily="50" charset="-128"/>
                        </a:rPr>
                        <a:t>３　</a:t>
                      </a:r>
                      <a:r>
                        <a:rPr lang="ja-JP" altLang="en-US" sz="1200" dirty="0">
                          <a:effectLst/>
                          <a:latin typeface="Meiryo UI" panose="020B0604030504040204" pitchFamily="50" charset="-128"/>
                          <a:ea typeface="Meiryo UI" panose="020B0604030504040204" pitchFamily="50" charset="-128"/>
                        </a:rPr>
                        <a:t>デジタル化のための法整備の積極的な推進</a:t>
                      </a:r>
                      <a:endParaRPr lang="en-US" altLang="ja-JP" sz="12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eiryo UI" panose="020B0604030504040204" pitchFamily="50" charset="-128"/>
                          <a:ea typeface="Meiryo UI" panose="020B0604030504040204" pitchFamily="50" charset="-128"/>
                        </a:rPr>
                        <a:t>４　良質なデータの存在。良質な公的データを共有できる仕組みの構築（</a:t>
                      </a:r>
                      <a:r>
                        <a:rPr lang="en-US" altLang="ja-JP" sz="1200" dirty="0">
                          <a:effectLst/>
                          <a:latin typeface="Meiryo UI" panose="020B0604030504040204" pitchFamily="50" charset="-128"/>
                          <a:ea typeface="Meiryo UI" panose="020B0604030504040204" pitchFamily="50" charset="-128"/>
                        </a:rPr>
                        <a:t>Datahub</a:t>
                      </a:r>
                      <a:r>
                        <a:rPr lang="ja-JP" altLang="en-US" sz="1200" dirty="0">
                          <a:effectLst/>
                          <a:latin typeface="Meiryo UI" panose="020B0604030504040204" pitchFamily="50" charset="-128"/>
                          <a:ea typeface="Meiryo UI" panose="020B0604030504040204" pitchFamily="50" charset="-128"/>
                        </a:rPr>
                        <a:t>の実現）</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70434079"/>
                  </a:ext>
                </a:extLst>
              </a:tr>
              <a:tr h="1588280">
                <a:tc>
                  <a:txBody>
                    <a:bodyPr/>
                    <a:lstStyle/>
                    <a:p>
                      <a:pPr algn="ctr"/>
                      <a:r>
                        <a:rPr kumimoji="1" lang="ja-JP" altLang="en-US" sz="1300" b="1" dirty="0">
                          <a:latin typeface="Meiryo UI" panose="020B0604030504040204" pitchFamily="50" charset="-128"/>
                          <a:ea typeface="Meiryo UI" panose="020B0604030504040204" pitchFamily="50" charset="-128"/>
                        </a:rPr>
                        <a:t>特徴②</a:t>
                      </a:r>
                    </a:p>
                  </a:txBody>
                  <a:tcPr anchor="ctr"/>
                </a:tc>
                <a:tc>
                  <a:txBody>
                    <a:bodyPr/>
                    <a:lstStyle/>
                    <a:p>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非営利企業「</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KOMBIT</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」（自治体連盟が</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100</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％出資する非営利企業）による地方自治体のＩ</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T</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システムの調達、支援、仲介</a:t>
                      </a:r>
                      <a:endPar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2009</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年</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5</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月設立、</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98</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の地方自治体と</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IT</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サプライヤーの間の仲介者として機能</a:t>
                      </a:r>
                    </a:p>
                    <a:p>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・従業員数</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350</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名、システムデザインやプロジェクトマネジメント、</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IT</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調達などの専門的なスキルを有する</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IT</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プロジェクト組織</a:t>
                      </a:r>
                    </a:p>
                  </a:txBody>
                  <a:tcPr anchor="ctr"/>
                </a:tc>
                <a:extLst>
                  <a:ext uri="{0D108BD9-81ED-4DB2-BD59-A6C34878D82A}">
                    <a16:rowId xmlns:a16="http://schemas.microsoft.com/office/drawing/2014/main" val="3368798624"/>
                  </a:ext>
                </a:extLst>
              </a:tr>
              <a:tr h="1077351">
                <a:tc>
                  <a:txBody>
                    <a:bodyPr/>
                    <a:lstStyle/>
                    <a:p>
                      <a:pPr algn="ctr"/>
                      <a:r>
                        <a:rPr kumimoji="1" lang="ja-JP" altLang="en-US" sz="1300" b="1" dirty="0">
                          <a:latin typeface="Meiryo UI" panose="020B0604030504040204" pitchFamily="50" charset="-128"/>
                          <a:ea typeface="Meiryo UI" panose="020B0604030504040204" pitchFamily="50" charset="-128"/>
                        </a:rPr>
                        <a:t>特徴③</a:t>
                      </a:r>
                    </a:p>
                  </a:txBody>
                  <a:tcPr anchor="ctr"/>
                </a:tc>
                <a:tc>
                  <a:txBody>
                    <a:bodyPr/>
                    <a:lstStyle/>
                    <a:p>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「基本データプログラム」</a:t>
                      </a:r>
                    </a:p>
                    <a:p>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個人や法人、不動産、地理等の基本データの標準化ならびに一元的に登録管理を進め、共有・再利用を可能とする→民間に対するデータの請求や登録の重複を削減、行政サービスの効率・効果の向上、民間との協働を促進</a:t>
                      </a:r>
                    </a:p>
                  </a:txBody>
                  <a:tcPr anchor="ctr"/>
                </a:tc>
                <a:extLst>
                  <a:ext uri="{0D108BD9-81ED-4DB2-BD59-A6C34878D82A}">
                    <a16:rowId xmlns:a16="http://schemas.microsoft.com/office/drawing/2014/main" val="1660089939"/>
                  </a:ext>
                </a:extLst>
              </a:tr>
            </a:tbl>
          </a:graphicData>
        </a:graphic>
      </p:graphicFrame>
      <p:sp>
        <p:nvSpPr>
          <p:cNvPr id="16" name="正方形/長方形 15"/>
          <p:cNvSpPr/>
          <p:nvPr/>
        </p:nvSpPr>
        <p:spPr>
          <a:xfrm>
            <a:off x="5025008" y="6309320"/>
            <a:ext cx="443799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dirty="0">
                <a:solidFill>
                  <a:prstClr val="black"/>
                </a:solidFill>
                <a:latin typeface="Meiryo UI"/>
                <a:ea typeface="Meiryo UI"/>
              </a:rPr>
              <a:t>（</a:t>
            </a:r>
            <a:r>
              <a:rPr kumimoji="0" lang="en-US" altLang="ja-JP" sz="1000" dirty="0">
                <a:solidFill>
                  <a:prstClr val="black"/>
                </a:solidFill>
                <a:latin typeface="Meiryo UI"/>
                <a:ea typeface="Meiryo UI"/>
              </a:rPr>
              <a:t>※</a:t>
            </a:r>
            <a:r>
              <a:rPr kumimoji="0" lang="ja-JP" altLang="en-US" sz="1000" dirty="0">
                <a:solidFill>
                  <a:prstClr val="black"/>
                </a:solidFill>
                <a:latin typeface="Meiryo UI"/>
                <a:ea typeface="Meiryo UI"/>
              </a:rPr>
              <a:t>）</a:t>
            </a: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「政府</a:t>
            </a:r>
            <a:r>
              <a:rPr kumimoji="0" lang="en-US" altLang="ja-JP" sz="1000" b="0" i="0" u="none" strike="noStrike" kern="1200" cap="none" spc="0" normalizeH="0" baseline="0" noProof="0" dirty="0">
                <a:ln>
                  <a:noFill/>
                </a:ln>
                <a:solidFill>
                  <a:prstClr val="black"/>
                </a:solidFill>
                <a:effectLst/>
                <a:uLnTx/>
                <a:uFillTx/>
                <a:latin typeface="Meiryo UI"/>
                <a:ea typeface="Meiryo UI"/>
                <a:cs typeface="+mn-cs"/>
              </a:rPr>
              <a:t>24</a:t>
            </a: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」とは、住民登録番号を基盤としたワンストップポータル。</a:t>
            </a:r>
            <a:endParaRPr kumimoji="0"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a:ea typeface="Meiryo UI"/>
                <a:cs typeface="+mn-cs"/>
              </a:rPr>
              <a:t>　　    国民が役所の窓口に訪問することなく、各種行政手続をオンラインで完結可能。</a:t>
            </a: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5</a:t>
            </a:fld>
            <a:endParaRPr kumimoji="1" lang="ja-JP" altLang="en-US"/>
          </a:p>
        </p:txBody>
      </p:sp>
    </p:spTree>
    <p:extLst>
      <p:ext uri="{BB962C8B-B14F-4D97-AF65-F5344CB8AC3E}">
        <p14:creationId xmlns:p14="http://schemas.microsoft.com/office/powerpoint/2010/main" val="390527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p:cNvSpPr txBox="1"/>
          <p:nvPr/>
        </p:nvSpPr>
        <p:spPr>
          <a:xfrm>
            <a:off x="712120" y="2147628"/>
            <a:ext cx="8481760" cy="1944000"/>
          </a:xfrm>
          <a:prstGeom prst="rect">
            <a:avLst/>
          </a:prstGeom>
          <a:solidFill>
            <a:schemeClr val="bg1"/>
          </a:solidFill>
          <a:ln>
            <a:solidFill>
              <a:schemeClr val="tx1"/>
            </a:solidFill>
          </a:ln>
        </p:spPr>
        <p:txBody>
          <a:bodyPr wrap="square" rtlCol="0">
            <a:noAutofit/>
          </a:bodyPr>
          <a:lstStyle/>
          <a:p>
            <a:endParaRPr lang="ja-JP" altLang="en-US" sz="12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65946" y="4475815"/>
            <a:ext cx="9174108" cy="1121575"/>
          </a:xfrm>
          <a:prstGeom prst="roundRect">
            <a:avLst/>
          </a:prstGeom>
          <a:noFill/>
          <a:ln>
            <a:solidFill>
              <a:schemeClr val="tx1"/>
            </a:solidFill>
          </a:ln>
        </p:spPr>
        <p:txBody>
          <a:bodyPr wrap="square" rtlCol="0" anchor="ctr">
            <a:noAutofit/>
          </a:bodyPr>
          <a:lstStyle/>
          <a:p>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１．計画策定の趣旨・目的　　</a:t>
            </a:r>
            <a:r>
              <a:rPr lang="ja-JP" altLang="en-US" sz="1400" b="1" dirty="0">
                <a:latin typeface="Meiryo UI" pitchFamily="50" charset="-128"/>
                <a:ea typeface="Meiryo UI" pitchFamily="50" charset="-128"/>
                <a:cs typeface="Meiryo UI" pitchFamily="50" charset="-128"/>
              </a:rPr>
              <a:t>課題と解決に向けた方向性</a:t>
            </a:r>
          </a:p>
        </p:txBody>
      </p:sp>
      <p:grpSp>
        <p:nvGrpSpPr>
          <p:cNvPr id="2" name="グループ化 1"/>
          <p:cNvGrpSpPr/>
          <p:nvPr/>
        </p:nvGrpSpPr>
        <p:grpSpPr>
          <a:xfrm>
            <a:off x="363441" y="836712"/>
            <a:ext cx="9179118" cy="920053"/>
            <a:chOff x="416495" y="836712"/>
            <a:chExt cx="9179118" cy="920053"/>
          </a:xfrm>
        </p:grpSpPr>
        <p:sp>
          <p:nvSpPr>
            <p:cNvPr id="21" name="テキスト ボックス 20"/>
            <p:cNvSpPr txBox="1"/>
            <p:nvPr/>
          </p:nvSpPr>
          <p:spPr>
            <a:xfrm>
              <a:off x="416495" y="836712"/>
              <a:ext cx="4320000" cy="276446"/>
            </a:xfrm>
            <a:prstGeom prst="rect">
              <a:avLst/>
            </a:prstGeom>
            <a:solidFill>
              <a:srgbClr val="0070C0"/>
            </a:solidFill>
          </p:spPr>
          <p:txBody>
            <a:bodyPr vert="horz" lIns="91418" tIns="45709" rIns="91418" bIns="45709" rtlCol="0" anchor="ctr">
              <a:noAutofit/>
            </a:bodyPr>
            <a:lstStyle>
              <a:defPPr>
                <a:defRPr lang="ja-JP"/>
              </a:defPPr>
              <a:lvl1pPr algn="ctr">
                <a:spcBef>
                  <a:spcPct val="0"/>
                </a:spcBef>
                <a:buNone/>
                <a:defRPr sz="32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r>
                <a:rPr lang="ja-JP" altLang="en-US" sz="1400" dirty="0"/>
                <a:t>システム、施策の重複</a:t>
              </a:r>
            </a:p>
          </p:txBody>
        </p:sp>
        <p:sp>
          <p:nvSpPr>
            <p:cNvPr id="24" name="テキスト ボックス 23"/>
            <p:cNvSpPr txBox="1"/>
            <p:nvPr/>
          </p:nvSpPr>
          <p:spPr>
            <a:xfrm>
              <a:off x="5275613" y="836712"/>
              <a:ext cx="4320000" cy="266337"/>
            </a:xfrm>
            <a:prstGeom prst="rect">
              <a:avLst/>
            </a:prstGeom>
            <a:solidFill>
              <a:srgbClr val="0070C0"/>
            </a:solidFill>
          </p:spPr>
          <p:txBody>
            <a:bodyPr vert="horz" lIns="91418" tIns="45709" rIns="91418" bIns="45709" rtlCol="0" anchor="ctr">
              <a:noAutofit/>
            </a:bodyPr>
            <a:lstStyle>
              <a:defPPr>
                <a:defRPr lang="ja-JP"/>
              </a:defPPr>
              <a:lvl1pPr algn="ctr">
                <a:spcBef>
                  <a:spcPct val="0"/>
                </a:spcBef>
                <a:buNone/>
                <a:defRPr sz="32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r>
                <a:rPr lang="ja-JP" altLang="en-US" sz="1400" dirty="0"/>
                <a:t>システムのブラックボックス化</a:t>
              </a:r>
            </a:p>
          </p:txBody>
        </p:sp>
        <p:sp>
          <p:nvSpPr>
            <p:cNvPr id="23" name="テキスト ボックス 22"/>
            <p:cNvSpPr txBox="1"/>
            <p:nvPr/>
          </p:nvSpPr>
          <p:spPr>
            <a:xfrm>
              <a:off x="416495" y="1155566"/>
              <a:ext cx="4320000" cy="600628"/>
            </a:xfrm>
            <a:prstGeom prst="rect">
              <a:avLst/>
            </a:prstGeom>
            <a:solidFill>
              <a:schemeClr val="bg1"/>
            </a:solidFill>
            <a:ln>
              <a:solidFill>
                <a:schemeClr val="tx1"/>
              </a:solidFill>
            </a:ln>
          </p:spPr>
          <p:txBody>
            <a:bodyPr wrap="square" rtlCol="0">
              <a:noAutofit/>
            </a:bodyPr>
            <a:lstStyle/>
            <a:p>
              <a:r>
                <a:rPr lang="ja-JP" altLang="en-US" sz="1200" dirty="0">
                  <a:latin typeface="Meiryo UI" panose="020B0604030504040204" pitchFamily="50" charset="-128"/>
                  <a:ea typeface="Meiryo UI" panose="020B0604030504040204" pitchFamily="50" charset="-128"/>
                </a:rPr>
                <a:t>デジタル関連施策、情報システムの開発・運用を部局が個々に実施しているため、部局同士でのシステム調達の重複や、デジタル関連施策の部局間での重複等が散見</a:t>
              </a:r>
            </a:p>
          </p:txBody>
        </p:sp>
        <p:sp>
          <p:nvSpPr>
            <p:cNvPr id="27" name="テキスト ボックス 26"/>
            <p:cNvSpPr txBox="1"/>
            <p:nvPr/>
          </p:nvSpPr>
          <p:spPr>
            <a:xfrm>
              <a:off x="5275613" y="1155565"/>
              <a:ext cx="4320000" cy="601200"/>
            </a:xfrm>
            <a:prstGeom prst="rect">
              <a:avLst/>
            </a:prstGeom>
            <a:solidFill>
              <a:schemeClr val="bg1"/>
            </a:solidFill>
            <a:ln>
              <a:solidFill>
                <a:schemeClr val="tx1"/>
              </a:solidFill>
            </a:ln>
          </p:spPr>
          <p:txBody>
            <a:bodyPr wrap="square" rtlCol="0">
              <a:noAutofit/>
            </a:bodyPr>
            <a:lstStyle/>
            <a:p>
              <a:r>
                <a:rPr lang="ja-JP" altLang="en-US" sz="1200" dirty="0">
                  <a:latin typeface="Meiryo UI" panose="020B0604030504040204" pitchFamily="50" charset="-128"/>
                  <a:ea typeface="Meiryo UI" panose="020B0604030504040204" pitchFamily="50" charset="-128"/>
                </a:rPr>
                <a:t>システム導入後、カスタマイズを繰り返し行ったことによる複雑化や、職員が技術的な仕様を十分に把握しないままでの運用により、コストが高止まりしているおそれがある</a:t>
              </a:r>
              <a:endParaRPr lang="en-US" altLang="ja-JP" sz="1200" dirty="0">
                <a:latin typeface="Meiryo UI" panose="020B0604030504040204" pitchFamily="50" charset="-128"/>
                <a:ea typeface="Meiryo UI" panose="020B0604030504040204" pitchFamily="50" charset="-128"/>
              </a:endParaRPr>
            </a:p>
          </p:txBody>
        </p:sp>
      </p:grpSp>
      <p:sp>
        <p:nvSpPr>
          <p:cNvPr id="26" name="二等辺三角形 25"/>
          <p:cNvSpPr/>
          <p:nvPr/>
        </p:nvSpPr>
        <p:spPr>
          <a:xfrm rot="10800000">
            <a:off x="2553600" y="1844825"/>
            <a:ext cx="4798800" cy="180000"/>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8" name="テキスト ボックス 27"/>
          <p:cNvSpPr txBox="1"/>
          <p:nvPr/>
        </p:nvSpPr>
        <p:spPr>
          <a:xfrm>
            <a:off x="3528238" y="1772816"/>
            <a:ext cx="2849525" cy="306467"/>
          </a:xfrm>
          <a:prstGeom prst="roundRect">
            <a:avLst/>
          </a:prstGeom>
          <a:noFill/>
          <a:ln>
            <a:noFill/>
          </a:ln>
        </p:spPr>
        <p:txBody>
          <a:bodyPr wrap="square" rtlCol="0" anchor="ctr">
            <a:spAutoFit/>
          </a:bodyPr>
          <a:lstStyle/>
          <a:p>
            <a:pPr algn="ctr"/>
            <a:r>
              <a:rPr lang="ja-JP" altLang="en-US" sz="1200" dirty="0">
                <a:latin typeface="Meiryo UI" panose="020B0604030504040204" pitchFamily="50" charset="-128"/>
                <a:ea typeface="Meiryo UI" panose="020B0604030504040204" pitchFamily="50" charset="-128"/>
              </a:rPr>
              <a:t>具体的には</a:t>
            </a:r>
          </a:p>
        </p:txBody>
      </p:sp>
      <p:sp>
        <p:nvSpPr>
          <p:cNvPr id="20" name="コンテンツ プレースホルダー 2"/>
          <p:cNvSpPr txBox="1">
            <a:spLocks/>
          </p:cNvSpPr>
          <p:nvPr/>
        </p:nvSpPr>
        <p:spPr>
          <a:xfrm>
            <a:off x="2453135" y="2151894"/>
            <a:ext cx="6172272" cy="626701"/>
          </a:xfrm>
          <a:prstGeom prst="rect">
            <a:avLst/>
          </a:prstGeom>
          <a:noFill/>
          <a:ln>
            <a:noFill/>
          </a:ln>
        </p:spPr>
        <p:txBody>
          <a:bodyPr vert="horz" wrap="square" lIns="36000" tIns="36000" rIns="36000" bIns="36000" rtlCol="0" anchor="ctr">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・全体予算の半分程度がベンダーロックイン</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に陥っている可能性（</a:t>
            </a:r>
            <a:r>
              <a:rPr lang="en-US" altLang="ja-JP" sz="1200" dirty="0">
                <a:latin typeface="Meiryo UI" panose="020B0604030504040204" pitchFamily="50" charset="-128"/>
                <a:ea typeface="Meiryo UI" panose="020B0604030504040204" pitchFamily="50" charset="-128"/>
              </a:rPr>
              <a:t>39</a:t>
            </a:r>
            <a:r>
              <a:rPr lang="ja-JP" altLang="en-US" sz="1200" dirty="0">
                <a:latin typeface="Meiryo UI" panose="020B0604030504040204" pitchFamily="50" charset="-128"/>
                <a:ea typeface="Meiryo UI" panose="020B0604030504040204" pitchFamily="50" charset="-128"/>
              </a:rPr>
              <a:t>システム）</a:t>
            </a:r>
            <a:endParaRPr lang="en-US" altLang="ja-JP" sz="12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・運用体制の脆弱性、システムリソースの効率性（特に小規模システムで顕著）</a:t>
            </a:r>
            <a:endParaRPr lang="en-US" altLang="ja-JP" sz="12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・システムガバナンス体制が不十分（本来業務に加えての臨時的な予算確認、仕様書確認など）</a:t>
            </a:r>
            <a:endParaRPr lang="en-US" altLang="ja-JP" sz="1200" dirty="0">
              <a:latin typeface="Meiryo UI" panose="020B0604030504040204" pitchFamily="50" charset="-128"/>
              <a:ea typeface="Meiryo UI" panose="020B0604030504040204" pitchFamily="50" charset="-128"/>
            </a:endParaRPr>
          </a:p>
        </p:txBody>
      </p:sp>
      <p:sp>
        <p:nvSpPr>
          <p:cNvPr id="22" name="コンテンツ プレースホルダー 2"/>
          <p:cNvSpPr txBox="1">
            <a:spLocks/>
          </p:cNvSpPr>
          <p:nvPr/>
        </p:nvSpPr>
        <p:spPr>
          <a:xfrm>
            <a:off x="2453135" y="2893345"/>
            <a:ext cx="6172273" cy="626701"/>
          </a:xfrm>
          <a:prstGeom prst="rect">
            <a:avLst/>
          </a:prstGeom>
          <a:noFill/>
          <a:ln>
            <a:noFill/>
          </a:ln>
        </p:spPr>
        <p:txBody>
          <a:bodyPr vert="horz" wrap="square" lIns="36000" tIns="36000" rIns="36000" bIns="36000" rtlCol="0" anchor="ctr">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・府内市町村のデジタル格差が他府県に比べて顕著</a:t>
            </a:r>
          </a:p>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・デジタル人材の確保等が困難（特に小規模市町村）</a:t>
            </a:r>
          </a:p>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・基幹システムの標準化対応が急務（</a:t>
            </a:r>
            <a:r>
              <a:rPr lang="en-US" altLang="ja-JP" sz="1200" dirty="0">
                <a:latin typeface="Meiryo UI" panose="020B0604030504040204" pitchFamily="50" charset="-128"/>
                <a:ea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rPr>
              <a:t>年まで）</a:t>
            </a:r>
          </a:p>
        </p:txBody>
      </p:sp>
      <p:sp>
        <p:nvSpPr>
          <p:cNvPr id="25" name="コンテンツ プレースホルダー 2"/>
          <p:cNvSpPr txBox="1">
            <a:spLocks/>
          </p:cNvSpPr>
          <p:nvPr/>
        </p:nvSpPr>
        <p:spPr>
          <a:xfrm>
            <a:off x="2453134" y="3563029"/>
            <a:ext cx="6172273" cy="442035"/>
          </a:xfrm>
          <a:prstGeom prst="rect">
            <a:avLst/>
          </a:prstGeom>
          <a:noFill/>
          <a:ln>
            <a:noFill/>
          </a:ln>
        </p:spPr>
        <p:txBody>
          <a:bodyPr vert="horz" wrap="square" lIns="36000" tIns="36000" rIns="36000" bIns="36000" rtlCol="0" anchor="ctr">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・部局間で施策やデジタルサービスの重複の可能性（</a:t>
            </a:r>
            <a:r>
              <a:rPr lang="en-US" altLang="ja-JP" sz="1200" dirty="0">
                <a:latin typeface="Meiryo UI" panose="020B0604030504040204" pitchFamily="50" charset="-128"/>
                <a:ea typeface="Meiryo UI" panose="020B0604030504040204" pitchFamily="50" charset="-128"/>
              </a:rPr>
              <a:t>SNS</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スマホアプリ、</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活用　など）</a:t>
            </a:r>
            <a:endParaRPr lang="en-US" altLang="ja-JP" sz="12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・行政の保有するデータの利活用が不十分</a:t>
            </a:r>
            <a:endParaRPr lang="en-US" altLang="ja-JP" sz="12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488504" y="4725145"/>
            <a:ext cx="4320001" cy="837455"/>
          </a:xfrm>
          <a:prstGeom prst="roundRect">
            <a:avLst/>
          </a:prstGeom>
          <a:solidFill>
            <a:schemeClr val="bg1"/>
          </a:solidFill>
          <a:ln>
            <a:solidFill>
              <a:schemeClr val="tx1"/>
            </a:solidFill>
          </a:ln>
        </p:spPr>
        <p:txBody>
          <a:bodyPr wrap="square" rtlCol="0" anchor="ctr">
            <a:noAutofit/>
          </a:bodyPr>
          <a:lstStyle/>
          <a:p>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5097016" y="4725145"/>
            <a:ext cx="4320001" cy="837456"/>
          </a:xfrm>
          <a:prstGeom prst="roundRect">
            <a:avLst/>
          </a:prstGeom>
          <a:noFill/>
          <a:ln>
            <a:solidFill>
              <a:schemeClr val="tx1"/>
            </a:solidFill>
          </a:ln>
        </p:spPr>
        <p:txBody>
          <a:bodyPr wrap="square" rtlCol="0" anchor="ctr">
            <a:noAutofit/>
          </a:bodyPr>
          <a:lstStyle/>
          <a:p>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97488" y="4956649"/>
            <a:ext cx="4137092" cy="632591"/>
          </a:xfrm>
          <a:prstGeom prst="rect">
            <a:avLst/>
          </a:prstGeom>
          <a:noFill/>
          <a:ln>
            <a:noFill/>
          </a:ln>
        </p:spPr>
        <p:txBody>
          <a:bodyPr wrap="square" rtlCol="0">
            <a:noAutofit/>
          </a:bodyPr>
          <a:lstStyle>
            <a:defPPr>
              <a:defRPr lang="ja-JP"/>
            </a:defPPr>
            <a:lvl1pPr defTabSz="422041">
              <a:lnSpc>
                <a:spcPts val="1477"/>
              </a:lnSpc>
              <a:defRPr sz="1400">
                <a:solidFill>
                  <a:prstClr val="black"/>
                </a:solidFill>
                <a:latin typeface="Meiryo UI" panose="020B0604030504040204" pitchFamily="50" charset="-128"/>
                <a:ea typeface="Meiryo UI" panose="020B0604030504040204" pitchFamily="50" charset="-128"/>
              </a:defRPr>
            </a:lvl1pPr>
          </a:lstStyle>
          <a:p>
            <a:pPr>
              <a:lnSpc>
                <a:spcPct val="100000"/>
              </a:lnSpc>
            </a:pPr>
            <a:r>
              <a:rPr lang="ja-JP" altLang="en-US" sz="1200" dirty="0"/>
              <a:t>サービスやデータの共同化・共有化の促進のため、標準仕様を定め、市町村および、庁内各部局の行政システムやデジタルサービスにも浸透させる。</a:t>
            </a:r>
          </a:p>
        </p:txBody>
      </p:sp>
      <p:sp>
        <p:nvSpPr>
          <p:cNvPr id="33" name="テキスト ボックス 32"/>
          <p:cNvSpPr txBox="1"/>
          <p:nvPr/>
        </p:nvSpPr>
        <p:spPr>
          <a:xfrm>
            <a:off x="5133513" y="4956649"/>
            <a:ext cx="4137092" cy="605951"/>
          </a:xfrm>
          <a:prstGeom prst="rect">
            <a:avLst/>
          </a:prstGeom>
          <a:noFill/>
          <a:ln>
            <a:noFill/>
          </a:ln>
        </p:spPr>
        <p:txBody>
          <a:bodyPr wrap="square" rtlCol="0">
            <a:noAutofit/>
          </a:bodyPr>
          <a:lstStyle/>
          <a:p>
            <a:pPr defTabSz="422041"/>
            <a:r>
              <a:rPr lang="ja-JP" altLang="en-US" sz="1200" dirty="0">
                <a:solidFill>
                  <a:prstClr val="black"/>
                </a:solidFill>
                <a:latin typeface="Meiryo UI" panose="020B0604030504040204" pitchFamily="50" charset="-128"/>
                <a:ea typeface="Meiryo UI" panose="020B0604030504040204" pitchFamily="50" charset="-128"/>
              </a:rPr>
              <a:t>デジタルスキルを集約し、調達を一元化していくことでベンダーとの交渉力を高め、常に主体性をもってシステム維持・更新していけるようなシステムガバナンスをめざす。</a:t>
            </a:r>
          </a:p>
        </p:txBody>
      </p:sp>
      <p:sp>
        <p:nvSpPr>
          <p:cNvPr id="34" name="テキスト ボックス 33"/>
          <p:cNvSpPr txBox="1"/>
          <p:nvPr/>
        </p:nvSpPr>
        <p:spPr>
          <a:xfrm>
            <a:off x="560034" y="4723327"/>
            <a:ext cx="4212000" cy="266400"/>
          </a:xfrm>
          <a:prstGeom prst="rect">
            <a:avLst/>
          </a:prstGeom>
          <a:solidFill>
            <a:srgbClr val="0070C0"/>
          </a:solidFill>
        </p:spPr>
        <p:txBody>
          <a:bodyPr vert="horz" lIns="91418" tIns="45709" rIns="91418" bIns="45709" rtlCol="0" anchor="ctr">
            <a:noAutofit/>
          </a:bodyPr>
          <a:lstStyle>
            <a:defPPr>
              <a:defRPr lang="ja-JP"/>
            </a:defPPr>
            <a:lvl1pPr algn="ctr">
              <a:spcBef>
                <a:spcPct val="0"/>
              </a:spcBef>
              <a:buNone/>
              <a:defRPr sz="16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r>
              <a:rPr lang="ja-JP" altLang="en-US" sz="1400" dirty="0"/>
              <a:t>システムの標準化</a:t>
            </a:r>
            <a:endParaRPr lang="en-US" altLang="ja-JP" sz="1400" dirty="0"/>
          </a:p>
        </p:txBody>
      </p:sp>
      <p:sp>
        <p:nvSpPr>
          <p:cNvPr id="35" name="テキスト ボックス 34"/>
          <p:cNvSpPr txBox="1"/>
          <p:nvPr/>
        </p:nvSpPr>
        <p:spPr>
          <a:xfrm>
            <a:off x="5151016" y="4723327"/>
            <a:ext cx="4212000" cy="266400"/>
          </a:xfrm>
          <a:prstGeom prst="rect">
            <a:avLst/>
          </a:prstGeom>
          <a:solidFill>
            <a:srgbClr val="0070C0"/>
          </a:solidFill>
        </p:spPr>
        <p:txBody>
          <a:bodyPr vert="horz" lIns="91418" tIns="45709" rIns="91418" bIns="45709" rtlCol="0" anchor="ctr">
            <a:noAutofit/>
          </a:bodyPr>
          <a:lstStyle>
            <a:defPPr>
              <a:defRPr lang="ja-JP"/>
            </a:defPPr>
            <a:lvl1pPr algn="ctr">
              <a:spcBef>
                <a:spcPct val="0"/>
              </a:spcBef>
              <a:buNone/>
              <a:defRPr sz="16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r>
              <a:rPr lang="ja-JP" altLang="en-US" sz="1400" dirty="0"/>
              <a:t>調達の一元化</a:t>
            </a:r>
          </a:p>
        </p:txBody>
      </p:sp>
      <p:sp>
        <p:nvSpPr>
          <p:cNvPr id="37" name="コンテンツ プレースホルダー 2"/>
          <p:cNvSpPr txBox="1">
            <a:spLocks/>
          </p:cNvSpPr>
          <p:nvPr/>
        </p:nvSpPr>
        <p:spPr>
          <a:xfrm>
            <a:off x="776536" y="2017127"/>
            <a:ext cx="1571975" cy="485520"/>
          </a:xfrm>
          <a:prstGeom prst="homePlate">
            <a:avLst>
              <a:gd name="adj" fmla="val 19105"/>
            </a:avLst>
          </a:prstGeom>
          <a:noFill/>
          <a:ln>
            <a:noFill/>
          </a:ln>
        </p:spPr>
        <p:txBody>
          <a:bodyPr vert="horz" lIns="36000" tIns="36000" rIns="36000" bIns="3600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ct val="100000"/>
              </a:lnSpc>
              <a:spcBef>
                <a:spcPts val="0"/>
              </a:spcBef>
              <a:buNone/>
            </a:pPr>
            <a:r>
              <a:rPr lang="ja-JP" altLang="en-US" sz="1200" b="1" dirty="0">
                <a:latin typeface="Meiryo UI" panose="020B0604030504040204" pitchFamily="50" charset="-128"/>
                <a:ea typeface="Meiryo UI" panose="020B0604030504040204" pitchFamily="50" charset="-128"/>
              </a:rPr>
              <a:t>府庁</a:t>
            </a:r>
            <a:r>
              <a:rPr lang="en-US" altLang="ja-JP" sz="1200" b="1" dirty="0">
                <a:latin typeface="Meiryo UI" panose="020B0604030504040204" pitchFamily="50" charset="-128"/>
                <a:ea typeface="Meiryo UI" panose="020B0604030504040204" pitchFamily="50" charset="-128"/>
              </a:rPr>
              <a:t>DX</a:t>
            </a:r>
            <a:r>
              <a:rPr lang="ja-JP" altLang="en-US" sz="1200" b="1" dirty="0">
                <a:latin typeface="Meiryo UI" panose="020B0604030504040204" pitchFamily="50" charset="-128"/>
                <a:ea typeface="Meiryo UI" panose="020B0604030504040204" pitchFamily="50" charset="-128"/>
              </a:rPr>
              <a:t>に係る課題</a:t>
            </a:r>
            <a:endParaRPr lang="en-US" altLang="ja-JP" sz="1200" b="1" dirty="0">
              <a:latin typeface="Meiryo UI" panose="020B0604030504040204" pitchFamily="50" charset="-128"/>
              <a:ea typeface="Meiryo UI" panose="020B0604030504040204" pitchFamily="50" charset="-128"/>
            </a:endParaRPr>
          </a:p>
        </p:txBody>
      </p:sp>
      <p:sp>
        <p:nvSpPr>
          <p:cNvPr id="38" name="コンテンツ プレースホルダー 2"/>
          <p:cNvSpPr txBox="1">
            <a:spLocks/>
          </p:cNvSpPr>
          <p:nvPr/>
        </p:nvSpPr>
        <p:spPr>
          <a:xfrm>
            <a:off x="776536" y="2799966"/>
            <a:ext cx="1571975" cy="485520"/>
          </a:xfrm>
          <a:prstGeom prst="homePlate">
            <a:avLst>
              <a:gd name="adj" fmla="val 18169"/>
            </a:avLst>
          </a:prstGeom>
          <a:noFill/>
          <a:ln>
            <a:noFill/>
          </a:ln>
        </p:spPr>
        <p:txBody>
          <a:bodyPr vert="horz" lIns="36000" tIns="36000" rIns="36000" bIns="3600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ct val="100000"/>
              </a:lnSpc>
              <a:spcBef>
                <a:spcPts val="0"/>
              </a:spcBef>
              <a:buNone/>
            </a:pPr>
            <a:r>
              <a:rPr lang="ja-JP" altLang="en-US" sz="1200" b="1" dirty="0">
                <a:latin typeface="Meiryo UI" panose="020B0604030504040204" pitchFamily="50" charset="-128"/>
                <a:ea typeface="Meiryo UI" panose="020B0604030504040204" pitchFamily="50" charset="-128"/>
              </a:rPr>
              <a:t>市町村</a:t>
            </a:r>
            <a:r>
              <a:rPr lang="en-US" altLang="ja-JP" sz="1200" b="1" dirty="0">
                <a:latin typeface="Meiryo UI" panose="020B0604030504040204" pitchFamily="50" charset="-128"/>
                <a:ea typeface="Meiryo UI" panose="020B0604030504040204" pitchFamily="50" charset="-128"/>
              </a:rPr>
              <a:t>DX</a:t>
            </a:r>
            <a:r>
              <a:rPr lang="ja-JP" altLang="en-US" sz="1200" b="1" dirty="0">
                <a:latin typeface="Meiryo UI" panose="020B0604030504040204" pitchFamily="50" charset="-128"/>
                <a:ea typeface="Meiryo UI" panose="020B0604030504040204" pitchFamily="50" charset="-128"/>
              </a:rPr>
              <a:t>支援に係る課題</a:t>
            </a:r>
            <a:endParaRPr lang="en-US" altLang="ja-JP" sz="1200" b="1" dirty="0">
              <a:latin typeface="Meiryo UI" panose="020B0604030504040204" pitchFamily="50" charset="-128"/>
              <a:ea typeface="Meiryo UI" panose="020B0604030504040204" pitchFamily="50" charset="-128"/>
            </a:endParaRPr>
          </a:p>
        </p:txBody>
      </p:sp>
      <p:sp>
        <p:nvSpPr>
          <p:cNvPr id="39" name="コンテンツ プレースホルダー 2"/>
          <p:cNvSpPr txBox="1">
            <a:spLocks/>
          </p:cNvSpPr>
          <p:nvPr/>
        </p:nvSpPr>
        <p:spPr>
          <a:xfrm>
            <a:off x="776817" y="3538582"/>
            <a:ext cx="1571413" cy="485520"/>
          </a:xfrm>
          <a:prstGeom prst="homePlate">
            <a:avLst>
              <a:gd name="adj" fmla="val 16297"/>
            </a:avLst>
          </a:prstGeom>
          <a:noFill/>
          <a:ln>
            <a:noFill/>
          </a:ln>
        </p:spPr>
        <p:txBody>
          <a:bodyPr vert="horz" lIns="36000" tIns="36000" rIns="36000" bIns="36000"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ct val="100000"/>
              </a:lnSpc>
              <a:spcBef>
                <a:spcPts val="0"/>
              </a:spcBef>
              <a:buNone/>
            </a:pPr>
            <a:r>
              <a:rPr lang="ja-JP" altLang="en-US" sz="1200" b="1" dirty="0">
                <a:latin typeface="Meiryo UI" panose="020B0604030504040204" pitchFamily="50" charset="-128"/>
                <a:ea typeface="Meiryo UI" panose="020B0604030504040204" pitchFamily="50" charset="-128"/>
              </a:rPr>
              <a:t>スマートシティ事業に</a:t>
            </a:r>
            <a:r>
              <a:rPr lang="en-US" altLang="ja-JP" sz="1200" b="1" dirty="0">
                <a:latin typeface="Meiryo UI" panose="020B0604030504040204" pitchFamily="50" charset="-128"/>
                <a:ea typeface="Meiryo UI" panose="020B0604030504040204" pitchFamily="50" charset="-128"/>
              </a:rPr>
              <a:t/>
            </a:r>
            <a:br>
              <a:rPr lang="en-US" altLang="ja-JP" sz="1200" b="1" dirty="0">
                <a:latin typeface="Meiryo UI" panose="020B0604030504040204" pitchFamily="50" charset="-128"/>
                <a:ea typeface="Meiryo UI" panose="020B0604030504040204" pitchFamily="50" charset="-128"/>
              </a:rPr>
            </a:br>
            <a:r>
              <a:rPr lang="ja-JP" altLang="en-US" sz="1200" b="1" dirty="0">
                <a:latin typeface="Meiryo UI" panose="020B0604030504040204" pitchFamily="50" charset="-128"/>
                <a:ea typeface="Meiryo UI" panose="020B0604030504040204" pitchFamily="50" charset="-128"/>
              </a:rPr>
              <a:t>係る課題</a:t>
            </a:r>
            <a:endParaRPr lang="en-US" altLang="ja-JP" sz="1200" b="1" dirty="0">
              <a:latin typeface="Meiryo UI" panose="020B0604030504040204" pitchFamily="50" charset="-128"/>
              <a:ea typeface="Meiryo UI" panose="020B0604030504040204" pitchFamily="50" charset="-128"/>
            </a:endParaRPr>
          </a:p>
        </p:txBody>
      </p:sp>
      <p:sp>
        <p:nvSpPr>
          <p:cNvPr id="42" name="二等辺三角形 41"/>
          <p:cNvSpPr/>
          <p:nvPr/>
        </p:nvSpPr>
        <p:spPr>
          <a:xfrm rot="10800000">
            <a:off x="2552854" y="4185859"/>
            <a:ext cx="4800293" cy="179244"/>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46" name="テキスト ボックス 45"/>
          <p:cNvSpPr txBox="1"/>
          <p:nvPr/>
        </p:nvSpPr>
        <p:spPr>
          <a:xfrm>
            <a:off x="647704" y="4444810"/>
            <a:ext cx="8610592" cy="247028"/>
          </a:xfrm>
          <a:prstGeom prst="rect">
            <a:avLst/>
          </a:prstGeom>
          <a:noFill/>
          <a:ln>
            <a:noFill/>
          </a:ln>
        </p:spPr>
        <p:txBody>
          <a:bodyPr wrap="square" rtlCol="0">
            <a:noAutofit/>
          </a:bodyPr>
          <a:lstStyle>
            <a:defPPr>
              <a:defRPr lang="ja-JP"/>
            </a:defPPr>
            <a:lvl1pPr>
              <a:defRPr sz="1600">
                <a:latin typeface="Meiryo UI" panose="020B0604030504040204" pitchFamily="50" charset="-128"/>
                <a:ea typeface="Meiryo UI" panose="020B0604030504040204" pitchFamily="50" charset="-128"/>
              </a:defRPr>
            </a:lvl1pPr>
          </a:lstStyle>
          <a:p>
            <a:pPr algn="ctr"/>
            <a:r>
              <a:rPr lang="ja-JP" altLang="en-US" sz="1400" b="1" dirty="0"/>
              <a:t>課題解決に向けて、施策と予算全体最適に向けたガバナンス機能の強化が不可欠</a:t>
            </a:r>
            <a:endParaRPr lang="en-US" altLang="ja-JP" sz="1400" b="1" dirty="0"/>
          </a:p>
        </p:txBody>
      </p:sp>
      <p:sp>
        <p:nvSpPr>
          <p:cNvPr id="48" name="コンテンツ プレースホルダー 2"/>
          <p:cNvSpPr txBox="1">
            <a:spLocks/>
          </p:cNvSpPr>
          <p:nvPr/>
        </p:nvSpPr>
        <p:spPr>
          <a:xfrm>
            <a:off x="756890" y="5868499"/>
            <a:ext cx="8392220" cy="872869"/>
          </a:xfrm>
          <a:prstGeom prst="rect">
            <a:avLst/>
          </a:prstGeom>
          <a:ln>
            <a:noFill/>
          </a:ln>
        </p:spPr>
        <p:txBody>
          <a:bodyPr vert="horz" lIns="91440" tIns="45720" rIns="91440" bIns="45720"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ts val="1500"/>
              </a:lnSpc>
              <a:spcBef>
                <a:spcPts val="0"/>
              </a:spcBef>
              <a:buNone/>
            </a:pPr>
            <a:r>
              <a:rPr lang="ja-JP" altLang="en-US" sz="1600" b="1" u="sng" dirty="0">
                <a:latin typeface="Meiryo UI" panose="020B0604030504040204" pitchFamily="50" charset="-128"/>
                <a:ea typeface="Meiryo UI" panose="020B0604030504040204" pitchFamily="50" charset="-128"/>
              </a:rPr>
              <a:t>府庁・市町村の</a:t>
            </a:r>
            <a:r>
              <a:rPr lang="en-US" altLang="ja-JP" sz="1600" b="1" u="sng" dirty="0">
                <a:latin typeface="Meiryo UI" panose="020B0604030504040204" pitchFamily="50" charset="-128"/>
                <a:ea typeface="Meiryo UI" panose="020B0604030504040204" pitchFamily="50" charset="-128"/>
              </a:rPr>
              <a:t>DX</a:t>
            </a:r>
            <a:r>
              <a:rPr lang="ja-JP" altLang="en-US" sz="1600" b="1" u="sng" dirty="0">
                <a:latin typeface="Meiryo UI" panose="020B0604030504040204" pitchFamily="50" charset="-128"/>
                <a:ea typeface="Meiryo UI" panose="020B0604030504040204" pitchFamily="50" charset="-128"/>
              </a:rPr>
              <a:t>やスマートシティ事業の取り組みの強化</a:t>
            </a:r>
            <a:endParaRPr lang="en-US" altLang="ja-JP" sz="1600" b="1" u="sng" dirty="0">
              <a:latin typeface="Meiryo UI" panose="020B0604030504040204" pitchFamily="50" charset="-128"/>
              <a:ea typeface="Meiryo UI" panose="020B0604030504040204" pitchFamily="50" charset="-128"/>
            </a:endParaRPr>
          </a:p>
          <a:p>
            <a:pPr marL="0" indent="0" algn="ctr">
              <a:lnSpc>
                <a:spcPts val="1500"/>
              </a:lnSpc>
              <a:spcBef>
                <a:spcPts val="0"/>
              </a:spcBef>
              <a:buNone/>
            </a:pPr>
            <a:r>
              <a:rPr lang="en-US" altLang="ja-JP" sz="1600" b="1" dirty="0">
                <a:latin typeface="Meiryo UI" panose="020B0604030504040204" pitchFamily="50" charset="-128"/>
                <a:ea typeface="Meiryo UI" panose="020B0604030504040204" pitchFamily="50" charset="-128"/>
              </a:rPr>
              <a:t>+</a:t>
            </a:r>
          </a:p>
          <a:p>
            <a:pPr marL="0" indent="0" algn="ctr">
              <a:lnSpc>
                <a:spcPts val="1500"/>
              </a:lnSpc>
              <a:spcBef>
                <a:spcPts val="0"/>
              </a:spcBef>
              <a:buNone/>
            </a:pPr>
            <a:r>
              <a:rPr lang="ja-JP" altLang="en-US" sz="1600" b="1" u="sng" dirty="0">
                <a:latin typeface="Meiryo UI" panose="020B0604030504040204" pitchFamily="50" charset="-128"/>
                <a:ea typeface="Meiryo UI" panose="020B0604030504040204" pitchFamily="50" charset="-128"/>
              </a:rPr>
              <a:t>これらを進めるための基盤や推進力となるべきデータ連携基盤、人材、体制の強化</a:t>
            </a:r>
            <a:endParaRPr lang="en-US" altLang="ja-JP" sz="1600" b="1" u="sng" dirty="0">
              <a:latin typeface="Meiryo UI" panose="020B0604030504040204" pitchFamily="50" charset="-128"/>
              <a:ea typeface="Meiryo UI" panose="020B0604030504040204" pitchFamily="50" charset="-128"/>
            </a:endParaRPr>
          </a:p>
          <a:p>
            <a:pPr marL="0" indent="0" algn="ctr">
              <a:lnSpc>
                <a:spcPts val="3000"/>
              </a:lnSpc>
              <a:spcBef>
                <a:spcPts val="0"/>
              </a:spcBef>
              <a:buNone/>
            </a:pPr>
            <a:r>
              <a:rPr lang="ja-JP" altLang="en-US" sz="1600" b="1" dirty="0">
                <a:latin typeface="Meiryo UI" panose="020B0604030504040204" pitchFamily="50" charset="-128"/>
                <a:ea typeface="Meiryo UI" panose="020B0604030504040204" pitchFamily="50" charset="-128"/>
              </a:rPr>
              <a:t>を進める</a:t>
            </a:r>
            <a:endParaRPr lang="en-US" altLang="ja-JP" sz="1600" b="1" dirty="0">
              <a:latin typeface="Meiryo UI" panose="020B0604030504040204" pitchFamily="50" charset="-128"/>
              <a:ea typeface="Meiryo UI" panose="020B0604030504040204" pitchFamily="50" charset="-128"/>
            </a:endParaRPr>
          </a:p>
        </p:txBody>
      </p:sp>
      <p:sp>
        <p:nvSpPr>
          <p:cNvPr id="49" name="二等辺三角形 48"/>
          <p:cNvSpPr/>
          <p:nvPr/>
        </p:nvSpPr>
        <p:spPr>
          <a:xfrm rot="10800000">
            <a:off x="2552854" y="5661248"/>
            <a:ext cx="4800293" cy="179244"/>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3" name="テキスト ボックス 12"/>
          <p:cNvSpPr txBox="1"/>
          <p:nvPr/>
        </p:nvSpPr>
        <p:spPr>
          <a:xfrm>
            <a:off x="6105128" y="2799966"/>
            <a:ext cx="2998252" cy="514130"/>
          </a:xfrm>
          <a:prstGeom prst="roundRect">
            <a:avLst/>
          </a:prstGeom>
          <a:noFill/>
          <a:ln>
            <a:solidFill>
              <a:schemeClr val="tx1"/>
            </a:solidFill>
            <a:prstDash val="sysDot"/>
          </a:ln>
        </p:spPr>
        <p:txBody>
          <a:bodyPr wrap="square" lIns="0" tIns="0" rIns="0" bIns="0" rtlCol="0" anchor="ctr">
            <a:noAutofit/>
          </a:bodyPr>
          <a:lstStyle/>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）ベンダーロックイン</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情報システムが独自の仕様となった結果、導入した企業（ベンダー）以外が改修やメンテナンスを行えず、　他社の参入が難しくなる状況のこと</a:t>
            </a: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6</a:t>
            </a:fld>
            <a:endParaRPr kumimoji="1" lang="ja-JP" altLang="en-US"/>
          </a:p>
        </p:txBody>
      </p:sp>
    </p:spTree>
    <p:extLst>
      <p:ext uri="{BB962C8B-B14F-4D97-AF65-F5344CB8AC3E}">
        <p14:creationId xmlns:p14="http://schemas.microsoft.com/office/powerpoint/2010/main" val="305680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bwMode="auto">
          <a:xfrm>
            <a:off x="79418" y="3312300"/>
            <a:ext cx="5356247" cy="648072"/>
          </a:xfrm>
          <a:prstGeom prst="ellipse">
            <a:avLst/>
          </a:prstGeom>
          <a:solidFill>
            <a:schemeClr val="accent1">
              <a:lumMod val="60000"/>
              <a:lumOff val="40000"/>
            </a:schemeClr>
          </a:solidFill>
          <a:ln w="9525">
            <a:solidFill>
              <a:schemeClr val="accent1">
                <a:lumMod val="60000"/>
                <a:lumOff val="40000"/>
              </a:schemeClr>
            </a:solidFill>
            <a:miter lim="800000"/>
            <a:headEnd/>
            <a:tailEnd/>
          </a:ln>
          <a:effectLst/>
        </p:spPr>
        <p:txBody>
          <a:bodyPr rot="0" spcFirstLastPara="0" vertOverflow="overflow" horzOverflow="overflow" vert="horz" wrap="square" lIns="0" tIns="10800" rIns="91440" bIns="10800" numCol="1" spcCol="0" rtlCol="0" fromWordArt="0" anchor="ctr" anchorCtr="0" forceAA="0" compatLnSpc="1">
            <a:prstTxWarp prst="textNoShape">
              <a:avLst/>
            </a:prstTxWarp>
            <a:noAutofit/>
          </a:bodyPr>
          <a:lstStyle/>
          <a:p>
            <a:pPr eaLnBrk="0" hangingPunct="0"/>
            <a:endParaRPr kumimoji="1" lang="ja-JP" altLang="en-US" sz="1600" b="1" dirty="0">
              <a:solidFill>
                <a:schemeClr val="bg1"/>
              </a:solidFill>
              <a:latin typeface="Meiryo UI" panose="020B0604030504040204" pitchFamily="50" charset="-128"/>
              <a:ea typeface="Meiryo UI" panose="020B0604030504040204" pitchFamily="50" charset="-128"/>
              <a:cs typeface="Tahoma" pitchFamily="34" charset="0"/>
            </a:endParaRPr>
          </a:p>
        </p:txBody>
      </p:sp>
      <p:pic>
        <p:nvPicPr>
          <p:cNvPr id="7" name="図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flipH="1">
            <a:off x="991597" y="3440139"/>
            <a:ext cx="405335" cy="433653"/>
          </a:xfrm>
          <a:prstGeom prst="rect">
            <a:avLst/>
          </a:prstGeom>
        </p:spPr>
      </p:pic>
      <p:sp>
        <p:nvSpPr>
          <p:cNvPr id="29" name="楕円 28"/>
          <p:cNvSpPr/>
          <p:nvPr/>
        </p:nvSpPr>
        <p:spPr bwMode="auto">
          <a:xfrm>
            <a:off x="102749" y="4320397"/>
            <a:ext cx="5356247" cy="648072"/>
          </a:xfrm>
          <a:prstGeom prst="ellipse">
            <a:avLst/>
          </a:prstGeom>
          <a:solidFill>
            <a:schemeClr val="accent1">
              <a:lumMod val="60000"/>
              <a:lumOff val="40000"/>
            </a:schemeClr>
          </a:solidFill>
          <a:ln w="9525">
            <a:solidFill>
              <a:schemeClr val="accent1">
                <a:lumMod val="60000"/>
                <a:lumOff val="40000"/>
              </a:schemeClr>
            </a:solidFill>
            <a:miter lim="800000"/>
            <a:headEnd/>
            <a:tailEnd/>
          </a:ln>
          <a:effectLst/>
        </p:spPr>
        <p:txBody>
          <a:bodyPr rot="0" spcFirstLastPara="0" vertOverflow="overflow" horzOverflow="overflow" vert="horz" wrap="square" lIns="0" tIns="10800" rIns="91440" bIns="10800" numCol="1" spcCol="0" rtlCol="0" fromWordArt="0" anchor="ctr" anchorCtr="0" forceAA="0" compatLnSpc="1">
            <a:prstTxWarp prst="textNoShape">
              <a:avLst/>
            </a:prstTxWarp>
            <a:noAutofit/>
          </a:bodyPr>
          <a:lstStyle/>
          <a:p>
            <a:pPr eaLnBrk="0" hangingPunct="0"/>
            <a:endParaRPr kumimoji="1" lang="ja-JP" altLang="en-US" sz="1600" b="1" dirty="0">
              <a:solidFill>
                <a:schemeClr val="bg1"/>
              </a:solidFill>
              <a:latin typeface="Meiryo UI" panose="020B0604030504040204" pitchFamily="50" charset="-128"/>
              <a:ea typeface="Meiryo UI" panose="020B0604030504040204" pitchFamily="50" charset="-128"/>
              <a:cs typeface="Tahoma" pitchFamily="34" charset="0"/>
            </a:endParaRPr>
          </a:p>
        </p:txBody>
      </p:sp>
      <p:pic>
        <p:nvPicPr>
          <p:cNvPr id="8" name="図 7"/>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969456" y="4408877"/>
            <a:ext cx="527160" cy="527160"/>
          </a:xfrm>
          <a:prstGeom prst="rect">
            <a:avLst/>
          </a:prstGeom>
        </p:spPr>
      </p:pic>
      <p:sp>
        <p:nvSpPr>
          <p:cNvPr id="30" name="楕円 29"/>
          <p:cNvSpPr/>
          <p:nvPr/>
        </p:nvSpPr>
        <p:spPr bwMode="auto">
          <a:xfrm>
            <a:off x="79418" y="5328523"/>
            <a:ext cx="5356247" cy="1127153"/>
          </a:xfrm>
          <a:prstGeom prst="ellipse">
            <a:avLst/>
          </a:prstGeom>
          <a:solidFill>
            <a:schemeClr val="accent1">
              <a:lumMod val="60000"/>
              <a:lumOff val="40000"/>
            </a:schemeClr>
          </a:solidFill>
          <a:ln w="9525">
            <a:solidFill>
              <a:schemeClr val="accent1">
                <a:lumMod val="60000"/>
                <a:lumOff val="40000"/>
              </a:schemeClr>
            </a:solidFill>
            <a:miter lim="800000"/>
            <a:headEnd/>
            <a:tailEnd/>
          </a:ln>
          <a:effectLst/>
        </p:spPr>
        <p:txBody>
          <a:bodyPr rot="0" spcFirstLastPara="0" vertOverflow="overflow" horzOverflow="overflow" vert="horz" wrap="square" lIns="0" tIns="10800" rIns="91440" bIns="10800" numCol="1" spcCol="0" rtlCol="0" fromWordArt="0" anchor="ctr" anchorCtr="0" forceAA="0" compatLnSpc="1">
            <a:prstTxWarp prst="textNoShape">
              <a:avLst/>
            </a:prstTxWarp>
            <a:noAutofit/>
          </a:bodyPr>
          <a:lstStyle/>
          <a:p>
            <a:pPr eaLnBrk="0" hangingPunct="0"/>
            <a:endParaRPr kumimoji="1" lang="ja-JP" altLang="en-US" sz="1600" b="1" dirty="0">
              <a:solidFill>
                <a:schemeClr val="bg1"/>
              </a:solidFill>
              <a:latin typeface="Meiryo UI" panose="020B0604030504040204" pitchFamily="50" charset="-128"/>
              <a:ea typeface="Meiryo UI" panose="020B0604030504040204" pitchFamily="50" charset="-128"/>
              <a:cs typeface="Tahoma" pitchFamily="34" charset="0"/>
            </a:endParaRPr>
          </a:p>
        </p:txBody>
      </p:sp>
      <p:sp>
        <p:nvSpPr>
          <p:cNvPr id="15" name="正方形/長方形 14"/>
          <p:cNvSpPr/>
          <p:nvPr/>
        </p:nvSpPr>
        <p:spPr>
          <a:xfrm>
            <a:off x="0" y="-27384"/>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１．計画策定の趣旨・目的　　</a:t>
            </a:r>
            <a:r>
              <a:rPr lang="ja-JP" altLang="en-US" sz="1400" b="1" dirty="0">
                <a:latin typeface="Meiryo UI" pitchFamily="50" charset="-128"/>
                <a:ea typeface="Meiryo UI" pitchFamily="50" charset="-128"/>
                <a:cs typeface="Meiryo UI" pitchFamily="50" charset="-128"/>
              </a:rPr>
              <a:t>デジタル改革の将来像、目指すべき姿</a:t>
            </a:r>
          </a:p>
        </p:txBody>
      </p:sp>
      <p:sp>
        <p:nvSpPr>
          <p:cNvPr id="17" name="テキスト ボックス 16"/>
          <p:cNvSpPr txBox="1"/>
          <p:nvPr/>
        </p:nvSpPr>
        <p:spPr>
          <a:xfrm>
            <a:off x="632520" y="470469"/>
            <a:ext cx="8568952" cy="582267"/>
          </a:xfrm>
          <a:prstGeom prst="rect">
            <a:avLst/>
          </a:prstGeom>
          <a:noFill/>
          <a:ln>
            <a:noFill/>
          </a:ln>
        </p:spPr>
        <p:txBody>
          <a:bodyPr wrap="square" rtlCol="0">
            <a:noAutofit/>
          </a:bodyPr>
          <a:lstStyle/>
          <a:p>
            <a:pPr algn="ctr"/>
            <a:r>
              <a:rPr lang="ja-JP" altLang="en-US" sz="2000" b="1" u="sng" dirty="0">
                <a:latin typeface="Meiryo UI" panose="020B0604030504040204" pitchFamily="50" charset="-128"/>
                <a:ea typeface="Meiryo UI" panose="020B0604030504040204" pitchFamily="50" charset="-128"/>
              </a:rPr>
              <a:t>「デジタルファースト」、「ワンスオンリー」、「ワンストップ」を実現し、</a:t>
            </a:r>
            <a:endParaRPr lang="en-US" altLang="ja-JP" sz="2000" b="1" u="sng" dirty="0">
              <a:latin typeface="Meiryo UI" panose="020B0604030504040204" pitchFamily="50" charset="-128"/>
              <a:ea typeface="Meiryo UI" panose="020B0604030504040204" pitchFamily="50" charset="-128"/>
            </a:endParaRPr>
          </a:p>
          <a:p>
            <a:pPr algn="ctr"/>
            <a:r>
              <a:rPr lang="ja-JP" altLang="en-US" sz="2000" b="1" u="sng" dirty="0">
                <a:latin typeface="Meiryo UI" panose="020B0604030504040204" pitchFamily="50" charset="-128"/>
                <a:ea typeface="Meiryo UI" panose="020B0604030504040204" pitchFamily="50" charset="-128"/>
              </a:rPr>
              <a:t>府民や企業への行政サービスを高度化させ、生活の質（</a:t>
            </a:r>
            <a:r>
              <a:rPr lang="en-US" altLang="ja-JP" sz="2000" b="1" u="sng" dirty="0" err="1">
                <a:latin typeface="Meiryo UI" panose="020B0604030504040204" pitchFamily="50" charset="-128"/>
                <a:ea typeface="Meiryo UI" panose="020B0604030504040204" pitchFamily="50" charset="-128"/>
              </a:rPr>
              <a:t>QoL</a:t>
            </a:r>
            <a:r>
              <a:rPr lang="ja-JP" altLang="en-US" sz="2000" b="1" u="sng" dirty="0">
                <a:latin typeface="Meiryo UI" panose="020B0604030504040204" pitchFamily="50" charset="-128"/>
                <a:ea typeface="Meiryo UI" panose="020B0604030504040204" pitchFamily="50" charset="-128"/>
              </a:rPr>
              <a:t>）、利便性を向上</a:t>
            </a:r>
          </a:p>
        </p:txBody>
      </p:sp>
      <p:sp>
        <p:nvSpPr>
          <p:cNvPr id="28" name="角丸四角形 27"/>
          <p:cNvSpPr/>
          <p:nvPr/>
        </p:nvSpPr>
        <p:spPr bwMode="auto">
          <a:xfrm>
            <a:off x="5721758" y="1268760"/>
            <a:ext cx="4031116" cy="565795"/>
          </a:xfrm>
          <a:prstGeom prst="roundRect">
            <a:avLst>
              <a:gd name="adj" fmla="val 10415"/>
            </a:avLst>
          </a:prstGeom>
          <a:solidFill>
            <a:schemeClr val="bg1"/>
          </a:solidFill>
          <a:ln w="9525">
            <a:solidFill>
              <a:schemeClr val="accent1"/>
            </a:solidFill>
            <a:miter lim="800000"/>
            <a:headEnd/>
            <a:tailEnd/>
          </a:ln>
          <a:effectLst/>
        </p:spPr>
        <p:txBody>
          <a:bodyPr rot="0" spcFirstLastPara="0" vertOverflow="overflow" horzOverflow="overflow" vert="horz" wrap="square" lIns="36000" tIns="10800" rIns="36000" bIns="10800" numCol="1" spcCol="0" rtlCol="0" fromWordArt="0" anchor="t" anchorCtr="0" forceAA="0" compatLnSpc="1">
            <a:prstTxWarp prst="textNoShape">
              <a:avLst/>
            </a:prstTxWarp>
            <a:noAutofit/>
          </a:bodyPr>
          <a:lstStyle/>
          <a:p>
            <a:pPr eaLnBrk="0" hangingPunct="0"/>
            <a:r>
              <a:rPr lang="ja-JP" altLang="en-US" sz="1100" b="1" dirty="0">
                <a:latin typeface="Meiryo UI" panose="020B0604030504040204" pitchFamily="50" charset="-128"/>
                <a:ea typeface="Meiryo UI" panose="020B0604030504040204" pitchFamily="50" charset="-128"/>
                <a:cs typeface="Tahoma" pitchFamily="34" charset="0"/>
              </a:rPr>
              <a:t>デジタルファースト：</a:t>
            </a:r>
            <a:r>
              <a:rPr lang="ja-JP" altLang="en-US" sz="1100" dirty="0">
                <a:latin typeface="Meiryo UI" panose="020B0604030504040204" pitchFamily="50" charset="-128"/>
                <a:ea typeface="Meiryo UI" panose="020B0604030504040204" pitchFamily="50" charset="-128"/>
                <a:cs typeface="Tahoma" pitchFamily="34" charset="0"/>
              </a:rPr>
              <a:t>個々の手続き・サービスが一貫してデジタルで完結</a:t>
            </a:r>
          </a:p>
          <a:p>
            <a:pPr eaLnBrk="0" hangingPunct="0"/>
            <a:r>
              <a:rPr lang="ja-JP" altLang="en-US" sz="1100" b="1" dirty="0">
                <a:latin typeface="Meiryo UI" panose="020B0604030504040204" pitchFamily="50" charset="-128"/>
                <a:ea typeface="Meiryo UI" panose="020B0604030504040204" pitchFamily="50" charset="-128"/>
                <a:cs typeface="Tahoma" pitchFamily="34" charset="0"/>
              </a:rPr>
              <a:t>ワンスオンリー</a:t>
            </a:r>
            <a:r>
              <a:rPr lang="en-US" altLang="ja-JP" sz="1100" b="1" dirty="0">
                <a:latin typeface="Meiryo UI" panose="020B0604030504040204" pitchFamily="50" charset="-128"/>
                <a:ea typeface="Meiryo UI" panose="020B0604030504040204" pitchFamily="50" charset="-128"/>
                <a:cs typeface="Tahoma" pitchFamily="34" charset="0"/>
              </a:rPr>
              <a:t>	</a:t>
            </a:r>
            <a:r>
              <a:rPr lang="ja-JP" altLang="en-US" sz="1100" b="1" dirty="0">
                <a:latin typeface="Meiryo UI" panose="020B0604030504040204" pitchFamily="50" charset="-128"/>
                <a:ea typeface="Meiryo UI" panose="020B0604030504040204" pitchFamily="50" charset="-128"/>
                <a:cs typeface="Tahoma" pitchFamily="34" charset="0"/>
              </a:rPr>
              <a:t>　：</a:t>
            </a:r>
            <a:r>
              <a:rPr lang="ja-JP" altLang="en-US" sz="1100" dirty="0">
                <a:latin typeface="Meiryo UI" panose="020B0604030504040204" pitchFamily="50" charset="-128"/>
                <a:ea typeface="Meiryo UI" panose="020B0604030504040204" pitchFamily="50" charset="-128"/>
                <a:cs typeface="Tahoma" pitchFamily="34" charset="0"/>
              </a:rPr>
              <a:t>一度提出した情報は、二度提出することは不要</a:t>
            </a:r>
          </a:p>
          <a:p>
            <a:pPr eaLnBrk="0" hangingPunct="0"/>
            <a:r>
              <a:rPr lang="ja-JP" altLang="en-US" sz="1100" b="1" dirty="0">
                <a:latin typeface="Meiryo UI" panose="020B0604030504040204" pitchFamily="50" charset="-128"/>
                <a:ea typeface="Meiryo UI" panose="020B0604030504040204" pitchFamily="50" charset="-128"/>
                <a:cs typeface="Tahoma" pitchFamily="34" charset="0"/>
              </a:rPr>
              <a:t>ワンストップ</a:t>
            </a:r>
            <a:r>
              <a:rPr lang="en-US" altLang="ja-JP" sz="1100" b="1" dirty="0">
                <a:latin typeface="Meiryo UI" panose="020B0604030504040204" pitchFamily="50" charset="-128"/>
                <a:ea typeface="Meiryo UI" panose="020B0604030504040204" pitchFamily="50" charset="-128"/>
                <a:cs typeface="Tahoma" pitchFamily="34" charset="0"/>
              </a:rPr>
              <a:t>	</a:t>
            </a:r>
            <a:r>
              <a:rPr lang="ja-JP" altLang="en-US" sz="1100" b="1" dirty="0">
                <a:latin typeface="Meiryo UI" panose="020B0604030504040204" pitchFamily="50" charset="-128"/>
                <a:ea typeface="Meiryo UI" panose="020B0604030504040204" pitchFamily="50" charset="-128"/>
                <a:cs typeface="Tahoma" pitchFamily="34" charset="0"/>
              </a:rPr>
              <a:t>　：</a:t>
            </a:r>
            <a:r>
              <a:rPr lang="ja-JP" altLang="en-US" sz="1100" dirty="0">
                <a:latin typeface="Meiryo UI" panose="020B0604030504040204" pitchFamily="50" charset="-128"/>
                <a:ea typeface="Meiryo UI" panose="020B0604030504040204" pitchFamily="50" charset="-128"/>
                <a:cs typeface="Tahoma" pitchFamily="34" charset="0"/>
              </a:rPr>
              <a:t>複数の手続き・サービスが一度の申請で完了</a:t>
            </a:r>
            <a:endParaRPr lang="en-US" altLang="ja-JP" sz="1100" dirty="0">
              <a:latin typeface="Meiryo UI" panose="020B0604030504040204" pitchFamily="50" charset="-128"/>
              <a:ea typeface="Meiryo UI" panose="020B0604030504040204" pitchFamily="50" charset="-128"/>
              <a:cs typeface="Tahoma" pitchFamily="34" charset="0"/>
            </a:endParaRPr>
          </a:p>
        </p:txBody>
      </p:sp>
      <p:sp>
        <p:nvSpPr>
          <p:cNvPr id="4" name="円柱 3"/>
          <p:cNvSpPr/>
          <p:nvPr/>
        </p:nvSpPr>
        <p:spPr bwMode="auto">
          <a:xfrm>
            <a:off x="994500" y="5688563"/>
            <a:ext cx="830863" cy="526977"/>
          </a:xfrm>
          <a:prstGeom prst="can">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lang="ja-JP" altLang="en-US" sz="1100" dirty="0">
                <a:latin typeface="Meiryo UI" panose="020B0604030504040204" pitchFamily="50" charset="-128"/>
                <a:ea typeface="Meiryo UI" panose="020B0604030504040204" pitchFamily="50" charset="-128"/>
                <a:cs typeface="Tahoma" pitchFamily="34" charset="0"/>
              </a:rPr>
              <a:t>システム</a:t>
            </a:r>
            <a:r>
              <a:rPr lang="en-US" altLang="ja-JP" sz="1100" dirty="0">
                <a:latin typeface="Meiryo UI" panose="020B0604030504040204" pitchFamily="50" charset="-128"/>
                <a:ea typeface="Meiryo UI" panose="020B0604030504040204" pitchFamily="50" charset="-128"/>
                <a:cs typeface="Tahoma" pitchFamily="34" charset="0"/>
              </a:rPr>
              <a:t>A</a:t>
            </a:r>
            <a:endParaRPr kumimoji="1" lang="ja-JP" altLang="en-US" sz="1100" dirty="0">
              <a:latin typeface="Meiryo UI" panose="020B0604030504040204" pitchFamily="50" charset="-128"/>
              <a:ea typeface="Meiryo UI" panose="020B0604030504040204" pitchFamily="50" charset="-128"/>
              <a:cs typeface="Tahoma" pitchFamily="34" charset="0"/>
            </a:endParaRPr>
          </a:p>
        </p:txBody>
      </p:sp>
      <p:sp>
        <p:nvSpPr>
          <p:cNvPr id="31" name="円柱 30"/>
          <p:cNvSpPr/>
          <p:nvPr/>
        </p:nvSpPr>
        <p:spPr bwMode="auto">
          <a:xfrm>
            <a:off x="1914933" y="5688563"/>
            <a:ext cx="830863" cy="526977"/>
          </a:xfrm>
          <a:prstGeom prst="can">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lang="ja-JP" altLang="en-US" sz="1200" dirty="0">
                <a:latin typeface="Meiryo UI" panose="020B0604030504040204" pitchFamily="50" charset="-128"/>
                <a:ea typeface="Meiryo UI" panose="020B0604030504040204" pitchFamily="50" charset="-128"/>
                <a:cs typeface="Tahoma" pitchFamily="34" charset="0"/>
              </a:rPr>
              <a:t>システム</a:t>
            </a:r>
            <a:r>
              <a:rPr lang="en-US" altLang="ja-JP" sz="1200" dirty="0">
                <a:latin typeface="Meiryo UI" panose="020B0604030504040204" pitchFamily="50" charset="-128"/>
                <a:ea typeface="Meiryo UI" panose="020B0604030504040204" pitchFamily="50" charset="-128"/>
                <a:cs typeface="Tahoma" pitchFamily="34" charset="0"/>
              </a:rPr>
              <a:t>B</a:t>
            </a:r>
            <a:endParaRPr lang="ja-JP" altLang="en-US" sz="1200" dirty="0">
              <a:latin typeface="Meiryo UI" panose="020B0604030504040204" pitchFamily="50" charset="-128"/>
              <a:ea typeface="Meiryo UI" panose="020B0604030504040204" pitchFamily="50" charset="-128"/>
              <a:cs typeface="Tahoma" pitchFamily="34" charset="0"/>
            </a:endParaRPr>
          </a:p>
        </p:txBody>
      </p:sp>
      <p:sp>
        <p:nvSpPr>
          <p:cNvPr id="32" name="円柱 31"/>
          <p:cNvSpPr/>
          <p:nvPr/>
        </p:nvSpPr>
        <p:spPr bwMode="auto">
          <a:xfrm>
            <a:off x="2835366" y="5688563"/>
            <a:ext cx="830863" cy="526977"/>
          </a:xfrm>
          <a:prstGeom prst="can">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lang="ja-JP" altLang="en-US" sz="1200" dirty="0">
                <a:latin typeface="Meiryo UI" panose="020B0604030504040204" pitchFamily="50" charset="-128"/>
                <a:ea typeface="Meiryo UI" panose="020B0604030504040204" pitchFamily="50" charset="-128"/>
                <a:cs typeface="Tahoma" pitchFamily="34" charset="0"/>
              </a:rPr>
              <a:t>システム</a:t>
            </a:r>
            <a:r>
              <a:rPr lang="en-US" altLang="ja-JP" sz="1200" dirty="0">
                <a:latin typeface="Meiryo UI" panose="020B0604030504040204" pitchFamily="50" charset="-128"/>
                <a:ea typeface="Meiryo UI" panose="020B0604030504040204" pitchFamily="50" charset="-128"/>
                <a:cs typeface="Tahoma" pitchFamily="34" charset="0"/>
              </a:rPr>
              <a:t>C</a:t>
            </a:r>
            <a:endParaRPr lang="ja-JP" altLang="en-US" sz="1200" dirty="0">
              <a:latin typeface="Meiryo UI" panose="020B0604030504040204" pitchFamily="50" charset="-128"/>
              <a:ea typeface="Meiryo UI" panose="020B0604030504040204" pitchFamily="50" charset="-128"/>
              <a:cs typeface="Tahoma" pitchFamily="34" charset="0"/>
            </a:endParaRPr>
          </a:p>
        </p:txBody>
      </p:sp>
      <p:sp>
        <p:nvSpPr>
          <p:cNvPr id="33" name="円柱 32"/>
          <p:cNvSpPr/>
          <p:nvPr/>
        </p:nvSpPr>
        <p:spPr bwMode="auto">
          <a:xfrm>
            <a:off x="3755798" y="5688563"/>
            <a:ext cx="830863" cy="526977"/>
          </a:xfrm>
          <a:prstGeom prst="can">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r>
              <a:rPr lang="ja-JP" altLang="en-US" sz="1200" dirty="0">
                <a:latin typeface="Meiryo UI" panose="020B0604030504040204" pitchFamily="50" charset="-128"/>
                <a:ea typeface="Meiryo UI" panose="020B0604030504040204" pitchFamily="50" charset="-128"/>
                <a:cs typeface="Tahoma" pitchFamily="34" charset="0"/>
              </a:rPr>
              <a:t>システム</a:t>
            </a:r>
            <a:r>
              <a:rPr lang="en-US" altLang="ja-JP" sz="1200" dirty="0">
                <a:latin typeface="Meiryo UI" panose="020B0604030504040204" pitchFamily="50" charset="-128"/>
                <a:ea typeface="Meiryo UI" panose="020B0604030504040204" pitchFamily="50" charset="-128"/>
                <a:cs typeface="Tahoma" pitchFamily="34" charset="0"/>
              </a:rPr>
              <a:t>D</a:t>
            </a:r>
            <a:endParaRPr lang="ja-JP" altLang="en-US" sz="1200" dirty="0">
              <a:latin typeface="Meiryo UI" panose="020B0604030504040204" pitchFamily="50" charset="-128"/>
              <a:ea typeface="Meiryo UI" panose="020B0604030504040204" pitchFamily="50" charset="-128"/>
              <a:cs typeface="Tahoma" pitchFamily="34" charset="0"/>
            </a:endParaRPr>
          </a:p>
        </p:txBody>
      </p:sp>
      <p:sp>
        <p:nvSpPr>
          <p:cNvPr id="36" name="Rectangle 13" descr="縦線 (反転)"/>
          <p:cNvSpPr>
            <a:spLocks noChangeArrowheads="1"/>
          </p:cNvSpPr>
          <p:nvPr/>
        </p:nvSpPr>
        <p:spPr bwMode="auto">
          <a:xfrm>
            <a:off x="994500" y="6191249"/>
            <a:ext cx="3672000" cy="252000"/>
          </a:xfrm>
          <a:prstGeom prst="roundRect">
            <a:avLst/>
          </a:prstGeom>
          <a:noFill/>
          <a:ln w="9525">
            <a:noFill/>
            <a:miter lim="800000"/>
            <a:headEnd/>
            <a:tailEnd/>
          </a:ln>
          <a:effectLst/>
        </p:spPr>
        <p:txBody>
          <a:bodyPr wrap="none" lIns="36000" tIns="0" rIns="36000" bIns="0" anchor="ctr" anchorCtr="0"/>
          <a:lstStyle/>
          <a:p>
            <a:pPr algn="ctr" eaLnBrk="0" hangingPunct="0">
              <a:defRPr/>
            </a:pPr>
            <a:r>
              <a:rPr lang="ja-JP" altLang="en-US" sz="1400" dirty="0">
                <a:latin typeface="Meiryo UI" panose="020B0604030504040204" pitchFamily="50" charset="-128"/>
                <a:ea typeface="Meiryo UI" panose="020B0604030504040204" pitchFamily="50" charset="-128"/>
              </a:rPr>
              <a:t>行政</a:t>
            </a:r>
            <a:r>
              <a:rPr kumimoji="1" lang="ja-JP" altLang="en-US" sz="1400" dirty="0">
                <a:latin typeface="Meiryo UI" panose="020B0604030504040204" pitchFamily="50" charset="-128"/>
                <a:ea typeface="Meiryo UI" panose="020B0604030504040204" pitchFamily="50" charset="-128"/>
              </a:rPr>
              <a:t>システムの標準化・共通化による全体最適</a:t>
            </a:r>
          </a:p>
        </p:txBody>
      </p:sp>
      <p:sp>
        <p:nvSpPr>
          <p:cNvPr id="37" name="Rectangle 13" descr="縦線 (反転)"/>
          <p:cNvSpPr>
            <a:spLocks noChangeArrowheads="1"/>
          </p:cNvSpPr>
          <p:nvPr/>
        </p:nvSpPr>
        <p:spPr bwMode="auto">
          <a:xfrm>
            <a:off x="3226748" y="4451653"/>
            <a:ext cx="2374324" cy="395737"/>
          </a:xfrm>
          <a:prstGeom prst="roundRect">
            <a:avLst/>
          </a:prstGeom>
          <a:noFill/>
          <a:ln w="9525">
            <a:noFill/>
            <a:miter lim="800000"/>
            <a:headEnd/>
            <a:tailEnd/>
          </a:ln>
          <a:effectLst/>
        </p:spPr>
        <p:txBody>
          <a:bodyPr wrap="none" lIns="36000" tIns="0" rIns="36000" bIns="0" anchor="ctr" anchorCtr="0"/>
          <a:lstStyle/>
          <a:p>
            <a:pPr eaLnBrk="0" hangingPunct="0">
              <a:defRPr/>
            </a:pPr>
            <a:r>
              <a:rPr kumimoji="1" lang="ja-JP" altLang="en-US" sz="1400" dirty="0">
                <a:latin typeface="Meiryo UI" panose="020B0604030504040204" pitchFamily="50" charset="-128"/>
                <a:ea typeface="Meiryo UI" panose="020B0604030504040204" pitchFamily="50" charset="-128"/>
              </a:rPr>
              <a:t>システム間のデータを連携させる</a:t>
            </a:r>
            <a:endParaRPr kumimoji="1" lang="en-US" altLang="ja-JP" sz="1400" dirty="0">
              <a:latin typeface="Meiryo UI" panose="020B0604030504040204" pitchFamily="50" charset="-128"/>
              <a:ea typeface="Meiryo UI" panose="020B0604030504040204" pitchFamily="50" charset="-128"/>
            </a:endParaRPr>
          </a:p>
          <a:p>
            <a:pPr eaLnBrk="0" hangingPunct="0">
              <a:defRPr/>
            </a:pPr>
            <a:r>
              <a:rPr kumimoji="1" lang="ja-JP" altLang="en-US" sz="1400" dirty="0">
                <a:latin typeface="Meiryo UI" panose="020B0604030504040204" pitchFamily="50" charset="-128"/>
                <a:ea typeface="Meiryo UI" panose="020B0604030504040204" pitchFamily="50" charset="-128"/>
              </a:rPr>
              <a:t>機能の構築</a:t>
            </a:r>
          </a:p>
        </p:txBody>
      </p:sp>
      <p:pic>
        <p:nvPicPr>
          <p:cNvPr id="39" name="図 38"/>
          <p:cNvPicPr>
            <a:picLocks noChangeAspect="1"/>
          </p:cNvPicPr>
          <p:nvPr/>
        </p:nvPicPr>
        <p:blipFill>
          <a:blip r:embed="rId5">
            <a:duotone>
              <a:schemeClr val="accent1">
                <a:shade val="45000"/>
                <a:satMod val="135000"/>
              </a:schemeClr>
              <a:prstClr val="white"/>
            </a:duotone>
          </a:blip>
          <a:stretch>
            <a:fillRect/>
          </a:stretch>
        </p:blipFill>
        <p:spPr>
          <a:xfrm>
            <a:off x="2308267" y="1988840"/>
            <a:ext cx="916541" cy="841064"/>
          </a:xfrm>
          <a:prstGeom prst="rect">
            <a:avLst/>
          </a:prstGeom>
        </p:spPr>
      </p:pic>
      <p:pic>
        <p:nvPicPr>
          <p:cNvPr id="40" name="図 39"/>
          <p:cNvPicPr>
            <a:picLocks noChangeAspect="1"/>
          </p:cNvPicPr>
          <p:nvPr/>
        </p:nvPicPr>
        <p:blipFill>
          <a:blip r:embed="rId6">
            <a:duotone>
              <a:schemeClr val="accent1">
                <a:shade val="45000"/>
                <a:satMod val="135000"/>
              </a:schemeClr>
              <a:prstClr val="white"/>
            </a:duotone>
          </a:blip>
          <a:stretch>
            <a:fillRect/>
          </a:stretch>
        </p:blipFill>
        <p:spPr>
          <a:xfrm>
            <a:off x="3296816" y="2530451"/>
            <a:ext cx="528422" cy="528422"/>
          </a:xfrm>
          <a:prstGeom prst="rect">
            <a:avLst/>
          </a:prstGeom>
        </p:spPr>
      </p:pic>
      <p:pic>
        <p:nvPicPr>
          <p:cNvPr id="41" name="図 40"/>
          <p:cNvPicPr>
            <a:picLocks noChangeAspect="1"/>
          </p:cNvPicPr>
          <p:nvPr/>
        </p:nvPicPr>
        <p:blipFill>
          <a:blip r:embed="rId7">
            <a:duotone>
              <a:schemeClr val="accent1">
                <a:shade val="45000"/>
                <a:satMod val="135000"/>
              </a:schemeClr>
              <a:prstClr val="white"/>
            </a:duotone>
          </a:blip>
          <a:stretch>
            <a:fillRect/>
          </a:stretch>
        </p:blipFill>
        <p:spPr>
          <a:xfrm>
            <a:off x="1869587" y="2698819"/>
            <a:ext cx="275101" cy="275101"/>
          </a:xfrm>
          <a:prstGeom prst="rect">
            <a:avLst/>
          </a:prstGeom>
        </p:spPr>
      </p:pic>
      <p:pic>
        <p:nvPicPr>
          <p:cNvPr id="42" name="図 41"/>
          <p:cNvPicPr>
            <a:picLocks noChangeAspect="1"/>
          </p:cNvPicPr>
          <p:nvPr/>
        </p:nvPicPr>
        <p:blipFill rotWithShape="1">
          <a:blip r:embed="rId8">
            <a:duotone>
              <a:schemeClr val="accent1">
                <a:shade val="45000"/>
                <a:satMod val="135000"/>
              </a:schemeClr>
              <a:prstClr val="white"/>
            </a:duotone>
          </a:blip>
          <a:srcRect l="9643" r="9949"/>
          <a:stretch/>
        </p:blipFill>
        <p:spPr>
          <a:xfrm>
            <a:off x="2601721" y="2577349"/>
            <a:ext cx="335055" cy="416696"/>
          </a:xfrm>
          <a:prstGeom prst="rect">
            <a:avLst/>
          </a:prstGeom>
        </p:spPr>
      </p:pic>
      <p:cxnSp>
        <p:nvCxnSpPr>
          <p:cNvPr id="47" name="直線矢印コネクタ 46"/>
          <p:cNvCxnSpPr/>
          <p:nvPr/>
        </p:nvCxnSpPr>
        <p:spPr>
          <a:xfrm>
            <a:off x="2002612" y="3058873"/>
            <a:ext cx="504056" cy="447791"/>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2767382" y="2986865"/>
            <a:ext cx="8185" cy="57600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3075020" y="3058873"/>
            <a:ext cx="511768" cy="447791"/>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2635768" y="3744348"/>
            <a:ext cx="0" cy="8640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H="1">
            <a:off x="1295580" y="4706421"/>
            <a:ext cx="1288415" cy="9821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2944239" y="3744376"/>
            <a:ext cx="0" cy="8640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H="1" flipV="1">
            <a:off x="3075019" y="4706421"/>
            <a:ext cx="1201199" cy="9821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7" name="フリーフォーム 116"/>
          <p:cNvSpPr/>
          <p:nvPr/>
        </p:nvSpPr>
        <p:spPr bwMode="auto">
          <a:xfrm>
            <a:off x="1773031" y="4796907"/>
            <a:ext cx="2179320" cy="952647"/>
          </a:xfrm>
          <a:custGeom>
            <a:avLst/>
            <a:gdLst>
              <a:gd name="connsiteX0" fmla="*/ 0 w 2179320"/>
              <a:gd name="connsiteY0" fmla="*/ 895497 h 952647"/>
              <a:gd name="connsiteX1" fmla="*/ 1051560 w 2179320"/>
              <a:gd name="connsiteY1" fmla="*/ 147 h 952647"/>
              <a:gd name="connsiteX2" fmla="*/ 2179320 w 2179320"/>
              <a:gd name="connsiteY2" fmla="*/ 952647 h 952647"/>
            </a:gdLst>
            <a:ahLst/>
            <a:cxnLst>
              <a:cxn ang="0">
                <a:pos x="connsiteX0" y="connsiteY0"/>
              </a:cxn>
              <a:cxn ang="0">
                <a:pos x="connsiteX1" y="connsiteY1"/>
              </a:cxn>
              <a:cxn ang="0">
                <a:pos x="connsiteX2" y="connsiteY2"/>
              </a:cxn>
            </a:cxnLst>
            <a:rect l="l" t="t" r="r" b="b"/>
            <a:pathLst>
              <a:path w="2179320" h="952647">
                <a:moveTo>
                  <a:pt x="0" y="895497"/>
                </a:moveTo>
                <a:cubicBezTo>
                  <a:pt x="344170" y="443059"/>
                  <a:pt x="688340" y="-9378"/>
                  <a:pt x="1051560" y="147"/>
                </a:cubicBezTo>
                <a:cubicBezTo>
                  <a:pt x="1414780" y="9672"/>
                  <a:pt x="1998345" y="792627"/>
                  <a:pt x="2179320" y="952647"/>
                </a:cubicBezTo>
              </a:path>
            </a:pathLst>
          </a:custGeom>
          <a:noFill/>
          <a:ln w="38100">
            <a:solidFill>
              <a:schemeClr val="accent1"/>
            </a:solidFill>
            <a:prstDash val="dash"/>
            <a:miter lim="800000"/>
            <a:headEnd type="none" w="med" len="med"/>
            <a:tailEnd type="triangle" w="med" len="med"/>
          </a:ln>
          <a:effectLst/>
        </p:spPr>
        <p:txBody>
          <a:bodyPr rtlCol="0" anchor="ctr"/>
          <a:lstStyle/>
          <a:p>
            <a:pPr algn="ctr"/>
            <a:endParaRPr kumimoji="1" lang="ja-JP" altLang="en-US"/>
          </a:p>
        </p:txBody>
      </p:sp>
      <p:sp>
        <p:nvSpPr>
          <p:cNvPr id="35" name="Rectangle 13" descr="縦線 (反転)"/>
          <p:cNvSpPr>
            <a:spLocks noChangeArrowheads="1"/>
          </p:cNvSpPr>
          <p:nvPr/>
        </p:nvSpPr>
        <p:spPr bwMode="auto">
          <a:xfrm>
            <a:off x="3257154" y="3407436"/>
            <a:ext cx="1857505" cy="443525"/>
          </a:xfrm>
          <a:prstGeom prst="roundRect">
            <a:avLst/>
          </a:prstGeom>
          <a:noFill/>
          <a:ln w="9525">
            <a:noFill/>
            <a:miter lim="800000"/>
            <a:headEnd/>
            <a:tailEnd/>
          </a:ln>
          <a:effectLst/>
        </p:spPr>
        <p:txBody>
          <a:bodyPr wrap="none" lIns="36000" tIns="0" rIns="36000" bIns="0" anchor="ctr" anchorCtr="0"/>
          <a:lstStyle/>
          <a:p>
            <a:pPr eaLnBrk="0" hangingPunct="0">
              <a:defRPr/>
            </a:pPr>
            <a:r>
              <a:rPr kumimoji="1" lang="ja-JP" altLang="en-US" sz="1400" dirty="0">
                <a:latin typeface="Meiryo UI" panose="020B0604030504040204" pitchFamily="50" charset="-128"/>
                <a:ea typeface="Meiryo UI" panose="020B0604030504040204" pitchFamily="50" charset="-128"/>
              </a:rPr>
              <a:t>接点となるインターフェースの</a:t>
            </a:r>
            <a:endParaRPr kumimoji="1" lang="en-US" altLang="ja-JP" sz="1400" dirty="0">
              <a:latin typeface="Meiryo UI" panose="020B0604030504040204" pitchFamily="50" charset="-128"/>
              <a:ea typeface="Meiryo UI" panose="020B0604030504040204" pitchFamily="50" charset="-128"/>
            </a:endParaRPr>
          </a:p>
          <a:p>
            <a:pPr eaLnBrk="0" hangingPunct="0">
              <a:defRPr/>
            </a:pPr>
            <a:r>
              <a:rPr kumimoji="1" lang="ja-JP" altLang="en-US" sz="1400" dirty="0">
                <a:latin typeface="Meiryo UI" panose="020B0604030504040204" pitchFamily="50" charset="-128"/>
                <a:ea typeface="Meiryo UI" panose="020B0604030504040204" pitchFamily="50" charset="-128"/>
              </a:rPr>
              <a:t>充実</a:t>
            </a:r>
          </a:p>
        </p:txBody>
      </p:sp>
      <p:sp>
        <p:nvSpPr>
          <p:cNvPr id="38" name="Rectangle 13" descr="縦線 (反転)"/>
          <p:cNvSpPr>
            <a:spLocks noChangeArrowheads="1"/>
          </p:cNvSpPr>
          <p:nvPr/>
        </p:nvSpPr>
        <p:spPr bwMode="auto">
          <a:xfrm>
            <a:off x="1276882" y="2240374"/>
            <a:ext cx="1130599" cy="443525"/>
          </a:xfrm>
          <a:prstGeom prst="roundRect">
            <a:avLst/>
          </a:prstGeom>
          <a:noFill/>
          <a:ln w="9525">
            <a:noFill/>
            <a:miter lim="800000"/>
            <a:headEnd/>
            <a:tailEnd/>
          </a:ln>
          <a:effectLst/>
        </p:spPr>
        <p:txBody>
          <a:bodyPr wrap="none" lIns="36000" tIns="0" rIns="36000" bIns="0" anchor="ctr" anchorCtr="0"/>
          <a:lstStyle/>
          <a:p>
            <a:pPr eaLnBrk="0" hangingPunct="0">
              <a:defRPr/>
            </a:pPr>
            <a:r>
              <a:rPr lang="ja-JP" altLang="en-US" sz="1600" b="1" dirty="0">
                <a:latin typeface="Meiryo UI" panose="020B0604030504040204" pitchFamily="50" charset="-128"/>
                <a:ea typeface="Meiryo UI" panose="020B0604030504040204" pitchFamily="50" charset="-128"/>
              </a:rPr>
              <a:t>府民・企業</a:t>
            </a:r>
            <a:endParaRPr kumimoji="1" lang="ja-JP" altLang="en-US" sz="1600" b="1" dirty="0">
              <a:latin typeface="Meiryo UI" panose="020B0604030504040204" pitchFamily="50" charset="-128"/>
              <a:ea typeface="Meiryo UI" panose="020B0604030504040204" pitchFamily="50" charset="-128"/>
            </a:endParaRPr>
          </a:p>
        </p:txBody>
      </p:sp>
      <p:sp>
        <p:nvSpPr>
          <p:cNvPr id="52" name="正方形/長方形 51"/>
          <p:cNvSpPr/>
          <p:nvPr/>
        </p:nvSpPr>
        <p:spPr bwMode="auto">
          <a:xfrm>
            <a:off x="6177136" y="2845775"/>
            <a:ext cx="3520480" cy="3309442"/>
          </a:xfrm>
          <a:prstGeom prst="rect">
            <a:avLst/>
          </a:prstGeom>
          <a:noFill/>
          <a:ln w="9525">
            <a:solidFill>
              <a:schemeClr val="accent1"/>
            </a:solidFill>
            <a:miter lim="800000"/>
            <a:headEnd/>
            <a:tailEnd/>
          </a:ln>
          <a:effectLst/>
        </p:spPr>
        <p:txBody>
          <a:bodyPr rot="0" spcFirstLastPara="0" vertOverflow="overflow" horzOverflow="overflow" vert="horz" wrap="square" lIns="36000" tIns="10800" rIns="36000" bIns="10800" numCol="1" spcCol="0" rtlCol="0" fromWordArt="0" anchor="ctr" anchorCtr="0" forceAA="0" compatLnSpc="1">
            <a:prstTxWarp prst="textNoShape">
              <a:avLst/>
            </a:prstTxWarp>
            <a:noAutofit/>
          </a:bodyPr>
          <a:lstStyle/>
          <a:p>
            <a:pPr eaLnBrk="0" hangingPunct="0"/>
            <a:r>
              <a:rPr lang="ja-JP" altLang="en-US" sz="1400" dirty="0">
                <a:latin typeface="Meiryo UI" panose="020B0604030504040204" pitchFamily="50" charset="-128"/>
                <a:ea typeface="Meiryo UI" panose="020B0604030504040204" pitchFamily="50" charset="-128"/>
                <a:cs typeface="Tahoma" pitchFamily="34" charset="0"/>
              </a:rPr>
              <a:t>・必要なサービスを、時間と場所を問わず、最適な形で享受可能に</a:t>
            </a:r>
            <a:endParaRPr lang="en-US" altLang="ja-JP" sz="1400" dirty="0">
              <a:latin typeface="Meiryo UI" panose="020B0604030504040204" pitchFamily="50" charset="-128"/>
              <a:ea typeface="Meiryo UI" panose="020B0604030504040204" pitchFamily="50" charset="-128"/>
              <a:cs typeface="Tahoma" pitchFamily="34" charset="0"/>
            </a:endParaRPr>
          </a:p>
          <a:p>
            <a:pPr eaLnBrk="0" hangingPunct="0"/>
            <a:endParaRPr lang="en-US" altLang="ja-JP" sz="14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400" dirty="0">
                <a:latin typeface="Meiryo UI" panose="020B0604030504040204" pitchFamily="50" charset="-128"/>
                <a:ea typeface="Meiryo UI" panose="020B0604030504040204" pitchFamily="50" charset="-128"/>
                <a:cs typeface="Tahoma" pitchFamily="34" charset="0"/>
              </a:rPr>
              <a:t>・情報機器に不慣れな人にも分かりやすく、誰もが使いたくなるサービス体験を実現</a:t>
            </a:r>
          </a:p>
          <a:p>
            <a:pPr eaLnBrk="0" hangingPunct="0"/>
            <a:endParaRPr lang="en-US" altLang="ja-JP" sz="14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400" dirty="0">
                <a:latin typeface="Meiryo UI" panose="020B0604030504040204" pitchFamily="50" charset="-128"/>
                <a:ea typeface="Meiryo UI" panose="020B0604030504040204" pitchFamily="50" charset="-128"/>
                <a:cs typeface="Tahoma" pitchFamily="34" charset="0"/>
              </a:rPr>
              <a:t>・医療、教育、防災、こども等、様々なデータを連携することで、より個人のニーズに応じたサービスを提供。複数の手続きが一度で完了し、データ連携により添付書類も不要に</a:t>
            </a:r>
            <a:endParaRPr lang="en-US" altLang="ja-JP" sz="1400" dirty="0">
              <a:latin typeface="Meiryo UI" panose="020B0604030504040204" pitchFamily="50" charset="-128"/>
              <a:ea typeface="Meiryo UI" panose="020B0604030504040204" pitchFamily="50" charset="-128"/>
              <a:cs typeface="Tahoma" pitchFamily="34" charset="0"/>
            </a:endParaRPr>
          </a:p>
          <a:p>
            <a:pPr eaLnBrk="0" hangingPunct="0"/>
            <a:endParaRPr lang="en-US" altLang="ja-JP" sz="14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400" dirty="0">
                <a:latin typeface="Meiryo UI" panose="020B0604030504040204" pitchFamily="50" charset="-128"/>
                <a:ea typeface="Meiryo UI" panose="020B0604030504040204" pitchFamily="50" charset="-128"/>
                <a:cs typeface="Tahoma" pitchFamily="34" charset="0"/>
              </a:rPr>
              <a:t>・効率的で無駄のない行政システムの運用</a:t>
            </a:r>
            <a:endParaRPr lang="en-US" altLang="ja-JP" sz="1400" dirty="0">
              <a:latin typeface="Meiryo UI" panose="020B0604030504040204" pitchFamily="50" charset="-128"/>
              <a:ea typeface="Meiryo UI" panose="020B0604030504040204" pitchFamily="50" charset="-128"/>
              <a:cs typeface="Tahoma" pitchFamily="34" charset="0"/>
            </a:endParaRPr>
          </a:p>
          <a:p>
            <a:pPr eaLnBrk="0" hangingPunct="0"/>
            <a:endParaRPr lang="en-US" altLang="ja-JP" sz="14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400" dirty="0">
                <a:latin typeface="Meiryo UI" panose="020B0604030504040204" pitchFamily="50" charset="-128"/>
                <a:ea typeface="Meiryo UI" panose="020B0604030504040204" pitchFamily="50" charset="-128"/>
                <a:cs typeface="Tahoma" pitchFamily="34" charset="0"/>
              </a:rPr>
              <a:t>・データやサービスが有機的に連携し、新たなイノベーションを創造</a:t>
            </a:r>
          </a:p>
        </p:txBody>
      </p:sp>
      <p:sp>
        <p:nvSpPr>
          <p:cNvPr id="50" name="正方形/長方形 49"/>
          <p:cNvSpPr/>
          <p:nvPr/>
        </p:nvSpPr>
        <p:spPr bwMode="auto">
          <a:xfrm>
            <a:off x="249376" y="3493593"/>
            <a:ext cx="938990" cy="268032"/>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spAutoFit/>
          </a:bodyPr>
          <a:lstStyle/>
          <a:p>
            <a:pPr eaLnBrk="0" hangingPunct="0"/>
            <a:r>
              <a:rPr lang="ja-JP" altLang="en-US" sz="1600" b="1" dirty="0">
                <a:solidFill>
                  <a:schemeClr val="bg1"/>
                </a:solidFill>
                <a:latin typeface="Meiryo UI" panose="020B0604030504040204" pitchFamily="50" charset="-128"/>
                <a:ea typeface="Meiryo UI" panose="020B0604030504040204" pitchFamily="50" charset="-128"/>
                <a:cs typeface="Tahoma" pitchFamily="34" charset="0"/>
              </a:rPr>
              <a:t>フロント</a:t>
            </a:r>
          </a:p>
        </p:txBody>
      </p:sp>
      <p:sp>
        <p:nvSpPr>
          <p:cNvPr id="51" name="正方形/長方形 50"/>
          <p:cNvSpPr/>
          <p:nvPr/>
        </p:nvSpPr>
        <p:spPr bwMode="auto">
          <a:xfrm>
            <a:off x="249376" y="5818035"/>
            <a:ext cx="938990" cy="268032"/>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spAutoFit/>
          </a:bodyPr>
          <a:lstStyle/>
          <a:p>
            <a:pPr eaLnBrk="0" hangingPunct="0"/>
            <a:r>
              <a:rPr lang="ja-JP" altLang="en-US" sz="1600" b="1" dirty="0">
                <a:solidFill>
                  <a:schemeClr val="bg1"/>
                </a:solidFill>
                <a:latin typeface="Meiryo UI" panose="020B0604030504040204" pitchFamily="50" charset="-128"/>
                <a:ea typeface="Meiryo UI" panose="020B0604030504040204" pitchFamily="50" charset="-128"/>
                <a:cs typeface="Tahoma" pitchFamily="34" charset="0"/>
              </a:rPr>
              <a:t>バック</a:t>
            </a:r>
          </a:p>
        </p:txBody>
      </p:sp>
      <p:sp>
        <p:nvSpPr>
          <p:cNvPr id="53" name="正方形/長方形 52"/>
          <p:cNvSpPr/>
          <p:nvPr/>
        </p:nvSpPr>
        <p:spPr bwMode="auto">
          <a:xfrm>
            <a:off x="249376" y="4510431"/>
            <a:ext cx="938990" cy="268032"/>
          </a:xfrm>
          <a:prstGeom prst="rect">
            <a:avLst/>
          </a:prstGeom>
          <a:noFill/>
          <a:ln w="9525">
            <a:no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spAutoFit/>
          </a:bodyPr>
          <a:lstStyle/>
          <a:p>
            <a:pPr eaLnBrk="0" hangingPunct="0"/>
            <a:r>
              <a:rPr lang="ja-JP" altLang="en-US" sz="1600" b="1" dirty="0">
                <a:solidFill>
                  <a:schemeClr val="bg1"/>
                </a:solidFill>
                <a:latin typeface="Meiryo UI" panose="020B0604030504040204" pitchFamily="50" charset="-128"/>
                <a:ea typeface="Meiryo UI" panose="020B0604030504040204" pitchFamily="50" charset="-128"/>
                <a:cs typeface="Tahoma" pitchFamily="34" charset="0"/>
              </a:rPr>
              <a:t>ミドル</a:t>
            </a:r>
          </a:p>
        </p:txBody>
      </p:sp>
      <p:sp>
        <p:nvSpPr>
          <p:cNvPr id="57" name="正方形/長方形 56"/>
          <p:cNvSpPr/>
          <p:nvPr/>
        </p:nvSpPr>
        <p:spPr bwMode="auto">
          <a:xfrm>
            <a:off x="2449426" y="4893031"/>
            <a:ext cx="760163" cy="217853"/>
          </a:xfrm>
          <a:prstGeom prst="rect">
            <a:avLst/>
          </a:prstGeom>
          <a:noFill/>
          <a:ln w="9525">
            <a:noFill/>
            <a:miter lim="800000"/>
            <a:headEnd/>
            <a:tailEnd/>
          </a:ln>
          <a:effectLst/>
        </p:spPr>
        <p:txBody>
          <a:bodyPr rot="0" spcFirstLastPara="0" vertOverflow="overflow" horzOverflow="overflow" vert="horz" wrap="square" lIns="36000" tIns="10800" rIns="36000" bIns="10800" numCol="1" spcCol="0" rtlCol="0" fromWordArt="0" anchor="t" anchorCtr="0" forceAA="0" compatLnSpc="1">
            <a:prstTxWarp prst="textNoShape">
              <a:avLst/>
            </a:prstTxWarp>
            <a:noAutofit/>
          </a:bodyPr>
          <a:lstStyle/>
          <a:p>
            <a:pPr eaLnBrk="0" hangingPunct="0"/>
            <a:r>
              <a:rPr kumimoji="1" lang="ja-JP" altLang="en-US" sz="1100" dirty="0">
                <a:latin typeface="Meiryo UI" panose="020B0604030504040204" pitchFamily="50" charset="-128"/>
                <a:ea typeface="Meiryo UI" panose="020B0604030504040204" pitchFamily="50" charset="-128"/>
                <a:cs typeface="Tahoma" pitchFamily="34" charset="0"/>
              </a:rPr>
              <a:t>データ連携</a:t>
            </a:r>
            <a:endParaRPr lang="ja-JP" altLang="en-US" sz="1100" dirty="0">
              <a:latin typeface="Meiryo UI" panose="020B0604030504040204" pitchFamily="50" charset="-128"/>
              <a:ea typeface="Meiryo UI" panose="020B0604030504040204" pitchFamily="50" charset="-128"/>
              <a:cs typeface="Tahoma" pitchFamily="34" charset="0"/>
            </a:endParaRPr>
          </a:p>
        </p:txBody>
      </p:sp>
      <p:sp>
        <p:nvSpPr>
          <p:cNvPr id="14" name="二等辺三角形 13"/>
          <p:cNvSpPr/>
          <p:nvPr/>
        </p:nvSpPr>
        <p:spPr bwMode="auto">
          <a:xfrm rot="5400000">
            <a:off x="3983539" y="4349095"/>
            <a:ext cx="3650164" cy="250111"/>
          </a:xfrm>
          <a:prstGeom prst="triangle">
            <a:avLst/>
          </a:prstGeom>
          <a:solidFill>
            <a:schemeClr val="bg1"/>
          </a:solidFill>
          <a:ln w="9525">
            <a:solidFill>
              <a:schemeClr val="accent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2" name="スライド番号プレースホルダー 1"/>
          <p:cNvSpPr>
            <a:spLocks noGrp="1"/>
          </p:cNvSpPr>
          <p:nvPr>
            <p:ph type="sldNum" sz="quarter" idx="12"/>
          </p:nvPr>
        </p:nvSpPr>
        <p:spPr/>
        <p:txBody>
          <a:bodyPr/>
          <a:lstStyle/>
          <a:p>
            <a:fld id="{6E5DE390-0CB9-41F3-AFBC-609A6CE2A1FD}" type="slidenum">
              <a:rPr kumimoji="1" lang="ja-JP" altLang="en-US" smtClean="0"/>
              <a:t>7</a:t>
            </a:fld>
            <a:endParaRPr kumimoji="1" lang="ja-JP" altLang="en-US"/>
          </a:p>
        </p:txBody>
      </p:sp>
    </p:spTree>
    <p:extLst>
      <p:ext uri="{BB962C8B-B14F-4D97-AF65-F5344CB8AC3E}">
        <p14:creationId xmlns:p14="http://schemas.microsoft.com/office/powerpoint/2010/main" val="197570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２．府庁</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情報システムの適正化</a:t>
            </a: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27805" y="1494512"/>
            <a:ext cx="9650389" cy="270000"/>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現状・課題　①調達・契約</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100" b="1"/>
            </a:p>
          </p:txBody>
        </p:sp>
      </p:grpSp>
      <p:sp>
        <p:nvSpPr>
          <p:cNvPr id="28" name="テキスト ボックス 27">
            <a:extLst>
              <a:ext uri="{FF2B5EF4-FFF2-40B4-BE49-F238E27FC236}">
                <a16:creationId xmlns:a16="http://schemas.microsoft.com/office/drawing/2014/main" id="{ABBFDCA3-09BA-4070-A1EA-83968A2741E1}"/>
              </a:ext>
            </a:extLst>
          </p:cNvPr>
          <p:cNvSpPr txBox="1"/>
          <p:nvPr/>
        </p:nvSpPr>
        <p:spPr>
          <a:xfrm>
            <a:off x="124726" y="1764512"/>
            <a:ext cx="9781274" cy="792088"/>
          </a:xfrm>
          <a:prstGeom prst="rect">
            <a:avLst/>
          </a:prstGeom>
          <a:noFill/>
          <a:ln>
            <a:noFill/>
          </a:ln>
        </p:spPr>
        <p:txBody>
          <a:bodyPr wrap="square" rtlCol="0">
            <a:noAutofit/>
          </a:bodyPr>
          <a:lstStyle/>
          <a:p>
            <a:pPr marL="900113" indent="-900113"/>
            <a:r>
              <a:rPr lang="ja-JP" altLang="en-US" sz="1400" dirty="0">
                <a:latin typeface="Meiryo UI" panose="020B0604030504040204" pitchFamily="50" charset="-128"/>
                <a:ea typeface="Meiryo UI" panose="020B0604030504040204" pitchFamily="50" charset="-128"/>
              </a:rPr>
              <a:t>現状：府庁には</a:t>
            </a:r>
            <a:r>
              <a:rPr lang="en-US" altLang="ja-JP" sz="1400" dirty="0">
                <a:latin typeface="Meiryo UI" panose="020B0604030504040204" pitchFamily="50" charset="-128"/>
                <a:ea typeface="Meiryo UI" panose="020B0604030504040204" pitchFamily="50" charset="-128"/>
              </a:rPr>
              <a:t>240</a:t>
            </a:r>
            <a:r>
              <a:rPr lang="ja-JP" altLang="en-US" sz="1400" dirty="0">
                <a:latin typeface="Meiryo UI" panose="020B0604030504040204" pitchFamily="50" charset="-128"/>
                <a:ea typeface="Meiryo UI" panose="020B0604030504040204" pitchFamily="50" charset="-128"/>
              </a:rPr>
              <a:t>の情報システムが存在し、各所属で調達・運用</a:t>
            </a:r>
            <a:endParaRPr lang="en-US" altLang="ja-JP" sz="1400" dirty="0">
              <a:latin typeface="Meiryo UI" panose="020B0604030504040204" pitchFamily="50" charset="-128"/>
              <a:ea typeface="Meiryo UI" panose="020B0604030504040204" pitchFamily="50" charset="-128"/>
            </a:endParaRPr>
          </a:p>
          <a:p>
            <a:pPr marL="900113" indent="-900113"/>
            <a:r>
              <a:rPr lang="ja-JP" altLang="en-US" sz="1400" dirty="0">
                <a:latin typeface="Meiryo UI" panose="020B0604030504040204" pitchFamily="50" charset="-128"/>
                <a:ea typeface="Meiryo UI" panose="020B0604030504040204" pitchFamily="50" charset="-128"/>
              </a:rPr>
              <a:t>課題：全</a:t>
            </a:r>
            <a:r>
              <a:rPr lang="en-US" altLang="ja-JP" sz="1400" dirty="0">
                <a:latin typeface="Meiryo UI" panose="020B0604030504040204" pitchFamily="50" charset="-128"/>
                <a:ea typeface="Meiryo UI" panose="020B0604030504040204" pitchFamily="50" charset="-128"/>
              </a:rPr>
              <a:t>240</a:t>
            </a:r>
            <a:r>
              <a:rPr lang="ja-JP" altLang="en-US" sz="1400" dirty="0">
                <a:latin typeface="Meiryo UI" panose="020B0604030504040204" pitchFamily="50" charset="-128"/>
                <a:ea typeface="Meiryo UI" panose="020B0604030504040204" pitchFamily="50" charset="-128"/>
              </a:rPr>
              <a:t>システムのうち、長期間（</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年）同一事業者と契約しているシステムを抽出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ベンダーロックイン</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のおそれ</a:t>
            </a:r>
            <a:endParaRPr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BBFDCA3-09BA-4070-A1EA-83968A2741E1}"/>
              </a:ext>
            </a:extLst>
          </p:cNvPr>
          <p:cNvSpPr txBox="1"/>
          <p:nvPr/>
        </p:nvSpPr>
        <p:spPr>
          <a:xfrm>
            <a:off x="5097016" y="1790934"/>
            <a:ext cx="3608566" cy="261610"/>
          </a:xfrm>
          <a:prstGeom prst="rect">
            <a:avLst/>
          </a:prstGeom>
          <a:noFill/>
        </p:spPr>
        <p:txBody>
          <a:bodyPr wrap="square" rtlCol="0">
            <a:spAutoFit/>
          </a:bodyPr>
          <a:lstStyle/>
          <a:p>
            <a:pPr marL="900113" indent="-900113"/>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年度情報システム現況調査・執行状況調査より）</a:t>
            </a:r>
            <a:endParaRPr lang="en-US" altLang="ja-JP" sz="11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025817" y="2342158"/>
            <a:ext cx="5998381" cy="510778"/>
          </a:xfrm>
          <a:prstGeom prst="roundRect">
            <a:avLst/>
          </a:prstGeom>
          <a:noFill/>
          <a:ln>
            <a:solidFill>
              <a:schemeClr val="tx1"/>
            </a:solidFill>
            <a:prstDash val="sysDot"/>
          </a:ln>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ネットワーク・回線</a:t>
            </a:r>
            <a:r>
              <a:rPr kumimoji="1" lang="en-US" altLang="ja-JP" sz="1200" dirty="0">
                <a:latin typeface="Meiryo UI" panose="020B0604030504040204" pitchFamily="50" charset="-128"/>
                <a:ea typeface="Meiryo UI" panose="020B0604030504040204" pitchFamily="50" charset="-128"/>
              </a:rPr>
              <a:t>』</a:t>
            </a:r>
            <a:r>
              <a:rPr kumimoji="1" lang="ja-JP" altLang="en-US" sz="1200" dirty="0" err="1">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情報基盤</a:t>
            </a:r>
            <a:r>
              <a:rPr kumimoji="1" lang="en-US" altLang="ja-JP" sz="1200" dirty="0">
                <a:latin typeface="Meiryo UI" panose="020B0604030504040204" pitchFamily="50" charset="-128"/>
                <a:ea typeface="Meiryo UI" panose="020B0604030504040204" pitchFamily="50" charset="-128"/>
              </a:rPr>
              <a:t>』</a:t>
            </a:r>
            <a:r>
              <a:rPr kumimoji="1" lang="ja-JP" altLang="en-US" sz="1200" dirty="0" err="1">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国等のシステムを利用</a:t>
            </a:r>
            <a:r>
              <a:rPr lang="en-US" altLang="ja-JP" sz="1200" dirty="0">
                <a:latin typeface="Meiryo UI" panose="020B0604030504040204" pitchFamily="50" charset="-128"/>
                <a:ea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サービス・パッケージを利用</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⇒カスタマイズの余地がなく、ベンダーロックインのおそれがないものと判断</a:t>
            </a:r>
            <a:endParaRPr lang="en-US" altLang="ja-JP" sz="12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BBFDCA3-09BA-4070-A1EA-83968A2741E1}"/>
              </a:ext>
            </a:extLst>
          </p:cNvPr>
          <p:cNvSpPr txBox="1"/>
          <p:nvPr/>
        </p:nvSpPr>
        <p:spPr>
          <a:xfrm>
            <a:off x="127805" y="475200"/>
            <a:ext cx="9650389" cy="954107"/>
          </a:xfrm>
          <a:prstGeom prst="rect">
            <a:avLst/>
          </a:prstGeom>
          <a:noFill/>
          <a:ln w="6350">
            <a:solidFill>
              <a:schemeClr val="tx1"/>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・庁内部局ごとにバラバラの調達で発生している無駄と重複をなくし、府庁内部の業務の効率化や生産性の向上を図り、システムガバナンスの強化とデジタルサービスの高度化を実現するため、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府庁</a:t>
            </a:r>
            <a:r>
              <a:rPr lang="en-US" altLang="ja-JP" sz="1400" b="1" dirty="0">
                <a:latin typeface="Meiryo UI" panose="020B0604030504040204" pitchFamily="50" charset="-128"/>
                <a:ea typeface="Meiryo UI" panose="020B0604030504040204" pitchFamily="50" charset="-128"/>
              </a:rPr>
              <a:t>DX』</a:t>
            </a:r>
            <a:r>
              <a:rPr lang="ja-JP" altLang="en-US" sz="1400" b="1" dirty="0">
                <a:latin typeface="Meiryo UI" panose="020B0604030504040204" pitchFamily="50" charset="-128"/>
                <a:ea typeface="Meiryo UI" panose="020B0604030504040204" pitchFamily="50" charset="-128"/>
              </a:rPr>
              <a:t>に取り組みます。</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・庁内の情報システムの現状・課題を明らかにし、</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情報システムの適正化</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を進めます。</a:t>
            </a:r>
            <a:endParaRPr lang="en-US" altLang="ja-JP" sz="14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（①調達・契約、②システムの運用体制、③システムガバナンス、④システムリソースの効率性　の観点で課題を分析）</a:t>
            </a:r>
          </a:p>
        </p:txBody>
      </p:sp>
      <p:sp>
        <p:nvSpPr>
          <p:cNvPr id="3" name="スライド番号プレースホルダー 2"/>
          <p:cNvSpPr>
            <a:spLocks noGrp="1"/>
          </p:cNvSpPr>
          <p:nvPr>
            <p:ph type="sldNum" sz="quarter" idx="12"/>
          </p:nvPr>
        </p:nvSpPr>
        <p:spPr/>
        <p:txBody>
          <a:bodyPr/>
          <a:lstStyle/>
          <a:p>
            <a:fld id="{6E5DE390-0CB9-41F3-AFBC-609A6CE2A1FD}" type="slidenum">
              <a:rPr kumimoji="1" lang="ja-JP" altLang="en-US" smtClean="0"/>
              <a:t>8</a:t>
            </a:fld>
            <a:endParaRPr kumimoji="1" lang="ja-JP" altLang="en-US"/>
          </a:p>
        </p:txBody>
      </p:sp>
      <p:graphicFrame>
        <p:nvGraphicFramePr>
          <p:cNvPr id="12" name="グラフ 11"/>
          <p:cNvGraphicFramePr/>
          <p:nvPr/>
        </p:nvGraphicFramePr>
        <p:xfrm>
          <a:off x="-324000" y="2872826"/>
          <a:ext cx="4583065"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p:nvPr/>
        </p:nvGraphicFramePr>
        <p:xfrm>
          <a:off x="2898563" y="2956028"/>
          <a:ext cx="4582800" cy="3240000"/>
        </p:xfrm>
        <a:graphic>
          <a:graphicData uri="http://schemas.openxmlformats.org/drawingml/2006/chart">
            <c:chart xmlns:c="http://schemas.openxmlformats.org/drawingml/2006/chart" xmlns:r="http://schemas.openxmlformats.org/officeDocument/2006/relationships" r:id="rId4"/>
          </a:graphicData>
        </a:graphic>
      </p:graphicFrame>
      <p:sp>
        <p:nvSpPr>
          <p:cNvPr id="18" name="四角形吹き出し 17"/>
          <p:cNvSpPr/>
          <p:nvPr/>
        </p:nvSpPr>
        <p:spPr bwMode="auto">
          <a:xfrm>
            <a:off x="3584849" y="3018425"/>
            <a:ext cx="4602178" cy="2950746"/>
          </a:xfrm>
          <a:prstGeom prst="wedgeRectCallout">
            <a:avLst>
              <a:gd name="adj1" fmla="val -62712"/>
              <a:gd name="adj2" fmla="val 18196"/>
            </a:avLst>
          </a:prstGeom>
          <a:noFill/>
          <a:ln w="19050">
            <a:solidFill>
              <a:srgbClr val="4A7FB0"/>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
        <p:nvSpPr>
          <p:cNvPr id="19" name="四角形吹き出し 18"/>
          <p:cNvSpPr/>
          <p:nvPr/>
        </p:nvSpPr>
        <p:spPr bwMode="auto">
          <a:xfrm>
            <a:off x="6517297" y="4631239"/>
            <a:ext cx="2828191" cy="2110129"/>
          </a:xfrm>
          <a:prstGeom prst="wedgeRectCallout">
            <a:avLst>
              <a:gd name="adj1" fmla="val -78092"/>
              <a:gd name="adj2" fmla="val -23530"/>
            </a:avLst>
          </a:prstGeom>
          <a:solidFill>
            <a:schemeClr val="bg1"/>
          </a:solidFill>
          <a:ln w="19050">
            <a:solidFill>
              <a:srgbClr val="ED7D31"/>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graphicFrame>
        <p:nvGraphicFramePr>
          <p:cNvPr id="21" name="グラフ 20"/>
          <p:cNvGraphicFramePr/>
          <p:nvPr/>
        </p:nvGraphicFramePr>
        <p:xfrm>
          <a:off x="5760000" y="4392000"/>
          <a:ext cx="4097627" cy="2566814"/>
        </p:xfrm>
        <a:graphic>
          <a:graphicData uri="http://schemas.openxmlformats.org/drawingml/2006/chart">
            <c:chart xmlns:c="http://schemas.openxmlformats.org/drawingml/2006/chart" xmlns:r="http://schemas.openxmlformats.org/officeDocument/2006/relationships" r:id="rId5"/>
          </a:graphicData>
        </a:graphic>
      </p:graphicFrame>
      <p:sp>
        <p:nvSpPr>
          <p:cNvPr id="24" name="テキスト ボックス 23">
            <a:extLst>
              <a:ext uri="{FF2B5EF4-FFF2-40B4-BE49-F238E27FC236}">
                <a16:creationId xmlns:a16="http://schemas.microsoft.com/office/drawing/2014/main" id="{ABBFDCA3-09BA-4070-A1EA-83968A2741E1}"/>
              </a:ext>
            </a:extLst>
          </p:cNvPr>
          <p:cNvSpPr txBox="1"/>
          <p:nvPr/>
        </p:nvSpPr>
        <p:spPr>
          <a:xfrm>
            <a:off x="5437407" y="3769229"/>
            <a:ext cx="3096221" cy="261610"/>
          </a:xfrm>
          <a:prstGeom prst="rect">
            <a:avLst/>
          </a:prstGeom>
          <a:noFill/>
          <a:ln>
            <a:noFill/>
          </a:ln>
        </p:spPr>
        <p:txBody>
          <a:bodyPr wrap="square" rtlCol="0">
            <a:spAutoFit/>
          </a:bodyPr>
          <a:lstStyle/>
          <a:p>
            <a:pPr marL="900113" indent="-900113"/>
            <a:r>
              <a:rPr lang="ja-JP" altLang="en-US" sz="1050" dirty="0">
                <a:solidFill>
                  <a:srgbClr val="6A6A6A"/>
                </a:solidFill>
                <a:latin typeface="Meiryo UI" panose="020B0604030504040204" pitchFamily="50" charset="-128"/>
                <a:ea typeface="Meiryo UI" panose="020B0604030504040204" pitchFamily="50" charset="-128"/>
              </a:rPr>
              <a:t>例：旅券発給管理システム</a:t>
            </a:r>
            <a:r>
              <a:rPr lang="en-US" altLang="ja-JP" sz="1050" dirty="0">
                <a:solidFill>
                  <a:srgbClr val="6A6A6A"/>
                </a:solidFill>
                <a:latin typeface="Meiryo UI" panose="020B0604030504040204" pitchFamily="50" charset="-128"/>
                <a:ea typeface="Meiryo UI" panose="020B0604030504040204" pitchFamily="50" charset="-128"/>
              </a:rPr>
              <a:t>〔</a:t>
            </a:r>
            <a:r>
              <a:rPr lang="ja-JP" altLang="en-US" sz="1050" dirty="0">
                <a:solidFill>
                  <a:srgbClr val="6A6A6A"/>
                </a:solidFill>
                <a:latin typeface="Meiryo UI" panose="020B0604030504040204" pitchFamily="50" charset="-128"/>
                <a:ea typeface="Meiryo UI" panose="020B0604030504040204" pitchFamily="50" charset="-128"/>
              </a:rPr>
              <a:t>外務省</a:t>
            </a:r>
            <a:r>
              <a:rPr lang="en-US" altLang="ja-JP" sz="1050" dirty="0">
                <a:solidFill>
                  <a:srgbClr val="6A6A6A"/>
                </a:solidFill>
                <a:latin typeface="Meiryo UI" panose="020B0604030504040204" pitchFamily="50" charset="-128"/>
                <a:ea typeface="Meiryo UI" panose="020B0604030504040204" pitchFamily="50" charset="-128"/>
              </a:rPr>
              <a:t>〕</a:t>
            </a:r>
            <a:r>
              <a:rPr lang="ja-JP" altLang="en-US" sz="1050" dirty="0">
                <a:solidFill>
                  <a:srgbClr val="6A6A6A"/>
                </a:solidFill>
                <a:latin typeface="Meiryo UI" panose="020B0604030504040204" pitchFamily="50" charset="-128"/>
                <a:ea typeface="Meiryo UI" panose="020B0604030504040204" pitchFamily="50" charset="-128"/>
              </a:rPr>
              <a:t>　など</a:t>
            </a:r>
            <a:endParaRPr lang="en-US" altLang="ja-JP" sz="1050" dirty="0">
              <a:solidFill>
                <a:srgbClr val="6A6A6A"/>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ABBFDCA3-09BA-4070-A1EA-83968A2741E1}"/>
              </a:ext>
            </a:extLst>
          </p:cNvPr>
          <p:cNvSpPr txBox="1"/>
          <p:nvPr/>
        </p:nvSpPr>
        <p:spPr>
          <a:xfrm>
            <a:off x="5353893" y="4326322"/>
            <a:ext cx="3670621" cy="253916"/>
          </a:xfrm>
          <a:prstGeom prst="rect">
            <a:avLst/>
          </a:prstGeom>
          <a:noFill/>
          <a:ln>
            <a:noFill/>
          </a:ln>
        </p:spPr>
        <p:txBody>
          <a:bodyPr wrap="square" rtlCol="0">
            <a:spAutoFit/>
          </a:bodyPr>
          <a:lstStyle/>
          <a:p>
            <a:pPr marL="900113" indent="-900113"/>
            <a:r>
              <a:rPr lang="ja-JP" altLang="en-US" sz="1050" dirty="0">
                <a:solidFill>
                  <a:srgbClr val="6A6A6A"/>
                </a:solidFill>
                <a:latin typeface="Meiryo UI" panose="020B0604030504040204" pitchFamily="50" charset="-128"/>
                <a:ea typeface="Meiryo UI" panose="020B0604030504040204" pitchFamily="50" charset="-128"/>
              </a:rPr>
              <a:t>例：条例等検索システム、チャットツール　など</a:t>
            </a:r>
            <a:endParaRPr lang="en-US" altLang="ja-JP" sz="1050" dirty="0">
              <a:solidFill>
                <a:srgbClr val="6A6A6A"/>
              </a:solidFill>
              <a:latin typeface="Meiryo UI" panose="020B0604030504040204" pitchFamily="50" charset="-128"/>
              <a:ea typeface="Meiryo UI" panose="020B0604030504040204" pitchFamily="50" charset="-128"/>
            </a:endParaRPr>
          </a:p>
        </p:txBody>
      </p:sp>
      <p:sp>
        <p:nvSpPr>
          <p:cNvPr id="23" name="楕円 22"/>
          <p:cNvSpPr/>
          <p:nvPr/>
        </p:nvSpPr>
        <p:spPr bwMode="auto">
          <a:xfrm>
            <a:off x="7513326" y="4622658"/>
            <a:ext cx="2088232" cy="1038590"/>
          </a:xfrm>
          <a:prstGeom prst="ellipse">
            <a:avLst/>
          </a:prstGeom>
          <a:noFill/>
          <a:ln w="38100">
            <a:solidFill>
              <a:srgbClr val="FF0000"/>
            </a:solidFill>
            <a:miter lim="800000"/>
            <a:headEnd/>
            <a:tailEnd/>
          </a:ln>
          <a:effectLst/>
        </p:spPr>
        <p:txBody>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p>
            <a:pPr algn="ctr" eaLnBrk="0" hangingPunct="0"/>
            <a:endParaRPr kumimoji="1" lang="ja-JP" altLang="en-US" sz="1600" dirty="0">
              <a:latin typeface="Meiryo UI" panose="020B0604030504040204" pitchFamily="50" charset="-128"/>
              <a:ea typeface="Meiryo UI" panose="020B0604030504040204" pitchFamily="50" charset="-128"/>
              <a:cs typeface="Tahoma" pitchFamily="34" charset="0"/>
            </a:endParaRPr>
          </a:p>
        </p:txBody>
      </p:sp>
    </p:spTree>
    <p:extLst>
      <p:ext uri="{BB962C8B-B14F-4D97-AF65-F5344CB8AC3E}">
        <p14:creationId xmlns:p14="http://schemas.microsoft.com/office/powerpoint/2010/main" val="67375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8800"/>
            <a:ext cx="9906000" cy="446528"/>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33724" tIns="66861" rIns="133724" bIns="66861" anchor="ctr"/>
          <a:lstStyle/>
          <a:p>
            <a:pPr>
              <a:defRPr/>
            </a:pPr>
            <a:r>
              <a:rPr lang="ja-JP" altLang="en-US" sz="1600" b="1" dirty="0">
                <a:latin typeface="Meiryo UI" pitchFamily="50" charset="-128"/>
                <a:ea typeface="Meiryo UI" pitchFamily="50" charset="-128"/>
                <a:cs typeface="Meiryo UI" pitchFamily="50" charset="-128"/>
              </a:rPr>
              <a:t>２．府庁</a:t>
            </a:r>
            <a:r>
              <a:rPr lang="en-US" altLang="ja-JP" sz="1600" b="1" dirty="0">
                <a:latin typeface="Meiryo UI" pitchFamily="50" charset="-128"/>
                <a:ea typeface="Meiryo UI" pitchFamily="50" charset="-128"/>
                <a:cs typeface="Meiryo UI" pitchFamily="50" charset="-128"/>
              </a:rPr>
              <a:t>DX</a:t>
            </a:r>
            <a:r>
              <a:rPr lang="ja-JP" altLang="en-US" sz="1600" b="1"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情報システムの適正化</a:t>
            </a:r>
          </a:p>
        </p:txBody>
      </p:sp>
      <p:graphicFrame>
        <p:nvGraphicFramePr>
          <p:cNvPr id="19" name="グラフ 18"/>
          <p:cNvGraphicFramePr>
            <a:graphicFrameLocks/>
          </p:cNvGraphicFramePr>
          <p:nvPr>
            <p:extLst>
              <p:ext uri="{D42A27DB-BD31-4B8C-83A1-F6EECF244321}">
                <p14:modId xmlns:p14="http://schemas.microsoft.com/office/powerpoint/2010/main" val="2914019661"/>
              </p:ext>
            </p:extLst>
          </p:nvPr>
        </p:nvGraphicFramePr>
        <p:xfrm>
          <a:off x="5227127" y="562370"/>
          <a:ext cx="4608512" cy="26435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2002197681"/>
              </p:ext>
            </p:extLst>
          </p:nvPr>
        </p:nvGraphicFramePr>
        <p:xfrm>
          <a:off x="211587" y="548680"/>
          <a:ext cx="4572000" cy="2657259"/>
        </p:xfrm>
        <a:graphic>
          <a:graphicData uri="http://schemas.openxmlformats.org/drawingml/2006/chart">
            <c:chart xmlns:c="http://schemas.openxmlformats.org/drawingml/2006/chart" xmlns:r="http://schemas.openxmlformats.org/officeDocument/2006/relationships" r:id="rId4"/>
          </a:graphicData>
        </a:graphic>
      </p:graphicFrame>
      <p:sp>
        <p:nvSpPr>
          <p:cNvPr id="29" name="テキスト ボックス 28">
            <a:extLst>
              <a:ext uri="{FF2B5EF4-FFF2-40B4-BE49-F238E27FC236}">
                <a16:creationId xmlns:a16="http://schemas.microsoft.com/office/drawing/2014/main" id="{ABBFDCA3-09BA-4070-A1EA-83968A2741E1}"/>
              </a:ext>
            </a:extLst>
          </p:cNvPr>
          <p:cNvSpPr txBox="1"/>
          <p:nvPr/>
        </p:nvSpPr>
        <p:spPr>
          <a:xfrm>
            <a:off x="1849261" y="404664"/>
            <a:ext cx="6207478" cy="468160"/>
          </a:xfrm>
          <a:prstGeom prst="rect">
            <a:avLst/>
          </a:prstGeom>
          <a:noFill/>
          <a:ln>
            <a:noFill/>
          </a:ln>
        </p:spPr>
        <p:txBody>
          <a:bodyPr wrap="square" rtlCol="0">
            <a:noAutofit/>
          </a:bodyPr>
          <a:lstStyle/>
          <a:p>
            <a:pPr marL="900113" indent="-900113" algn="ctr"/>
            <a:r>
              <a:rPr lang="ja-JP" altLang="en-US" sz="1400" b="1" dirty="0">
                <a:latin typeface="Meiryo UI" panose="020B0604030504040204" pitchFamily="50" charset="-128"/>
                <a:ea typeface="Meiryo UI" panose="020B0604030504040204" pitchFamily="50" charset="-128"/>
              </a:rPr>
              <a:t>長期間（</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年）同一事業者と契約しているシステムについて</a:t>
            </a:r>
            <a:endParaRPr lang="en-US" altLang="ja-JP" sz="1400" b="1"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ABBFDCA3-09BA-4070-A1EA-83968A2741E1}"/>
              </a:ext>
            </a:extLst>
          </p:cNvPr>
          <p:cNvSpPr txBox="1"/>
          <p:nvPr/>
        </p:nvSpPr>
        <p:spPr>
          <a:xfrm>
            <a:off x="7392192" y="447767"/>
            <a:ext cx="2523535" cy="347036"/>
          </a:xfrm>
          <a:prstGeom prst="rect">
            <a:avLst/>
          </a:prstGeom>
          <a:noFill/>
          <a:ln>
            <a:noFill/>
          </a:ln>
        </p:spPr>
        <p:txBody>
          <a:bodyPr wrap="square" rtlCol="0">
            <a:noAutofit/>
          </a:bodyPr>
          <a:lstStyle/>
          <a:p>
            <a:pPr marL="900113" indent="-900113"/>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2021</a:t>
            </a:r>
            <a:r>
              <a:rPr lang="ja-JP" altLang="en-US" sz="800" dirty="0">
                <a:latin typeface="Meiryo UI" panose="020B0604030504040204" pitchFamily="50" charset="-128"/>
                <a:ea typeface="Meiryo UI" panose="020B0604030504040204" pitchFamily="50" charset="-128"/>
              </a:rPr>
              <a:t>年度情報システム現況調査・執行状況調査」より</a:t>
            </a:r>
            <a:endParaRPr lang="en-US" altLang="ja-JP" sz="800" dirty="0">
              <a:latin typeface="Meiryo UI" panose="020B0604030504040204" pitchFamily="50" charset="-128"/>
              <a:ea typeface="Meiryo UI" panose="020B0604030504040204" pitchFamily="50" charset="-128"/>
            </a:endParaRPr>
          </a:p>
          <a:p>
            <a:pPr marL="900113" indent="-900113"/>
            <a:r>
              <a:rPr lang="ja-JP" altLang="en-US" sz="800" dirty="0">
                <a:latin typeface="Meiryo UI" panose="020B0604030504040204" pitchFamily="50" charset="-128"/>
                <a:ea typeface="Meiryo UI" panose="020B0604030504040204" pitchFamily="50" charset="-128"/>
              </a:rPr>
              <a:t>（規模別は</a:t>
            </a:r>
            <a:r>
              <a:rPr lang="en-US" altLang="ja-JP" sz="800" dirty="0">
                <a:latin typeface="Meiryo UI" panose="020B0604030504040204" pitchFamily="50" charset="-128"/>
                <a:ea typeface="Meiryo UI" panose="020B0604030504040204" pitchFamily="50" charset="-128"/>
              </a:rPr>
              <a:t>2021</a:t>
            </a:r>
            <a:r>
              <a:rPr lang="ja-JP" altLang="en-US" sz="800" dirty="0">
                <a:latin typeface="Meiryo UI" panose="020B0604030504040204" pitchFamily="50" charset="-128"/>
                <a:ea typeface="Meiryo UI" panose="020B0604030504040204" pitchFamily="50" charset="-128"/>
              </a:rPr>
              <a:t>年度当初予算額をもとに分類</a:t>
            </a:r>
            <a:r>
              <a:rPr lang="en-US" altLang="ja-JP" sz="800" dirty="0">
                <a:latin typeface="Meiryo UI" panose="020B0604030504040204" pitchFamily="50" charset="-128"/>
                <a:ea typeface="Meiryo UI" panose="020B0604030504040204" pitchFamily="50"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3627849433"/>
              </p:ext>
            </p:extLst>
          </p:nvPr>
        </p:nvGraphicFramePr>
        <p:xfrm>
          <a:off x="200472" y="3161458"/>
          <a:ext cx="4608064" cy="3298734"/>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3168708736"/>
                    </a:ext>
                  </a:extLst>
                </a:gridCol>
                <a:gridCol w="1980000">
                  <a:extLst>
                    <a:ext uri="{9D8B030D-6E8A-4147-A177-3AD203B41FA5}">
                      <a16:colId xmlns:a16="http://schemas.microsoft.com/office/drawing/2014/main" val="1607632569"/>
                    </a:ext>
                  </a:extLst>
                </a:gridCol>
                <a:gridCol w="900000">
                  <a:extLst>
                    <a:ext uri="{9D8B030D-6E8A-4147-A177-3AD203B41FA5}">
                      <a16:colId xmlns:a16="http://schemas.microsoft.com/office/drawing/2014/main" val="2928215710"/>
                    </a:ext>
                  </a:extLst>
                </a:gridCol>
                <a:gridCol w="576064">
                  <a:extLst>
                    <a:ext uri="{9D8B030D-6E8A-4147-A177-3AD203B41FA5}">
                      <a16:colId xmlns:a16="http://schemas.microsoft.com/office/drawing/2014/main" val="1193460771"/>
                    </a:ext>
                  </a:extLst>
                </a:gridCol>
                <a:gridCol w="864000">
                  <a:extLst>
                    <a:ext uri="{9D8B030D-6E8A-4147-A177-3AD203B41FA5}">
                      <a16:colId xmlns:a16="http://schemas.microsoft.com/office/drawing/2014/main" val="3341108820"/>
                    </a:ext>
                  </a:extLst>
                </a:gridCol>
              </a:tblGrid>
              <a:tr h="173610">
                <a:tc>
                  <a:txBody>
                    <a:bodyPr/>
                    <a:lstStyle/>
                    <a:p>
                      <a:pPr algn="ctr" rtl="0" fontAlgn="b"/>
                      <a:r>
                        <a:rPr lang="en-US" sz="1000" u="none" strike="noStrike" dirty="0">
                          <a:effectLst/>
                          <a:latin typeface="Meiryo UI" panose="020B0604030504040204" pitchFamily="50" charset="-128"/>
                          <a:ea typeface="Meiryo UI" panose="020B0604030504040204" pitchFamily="50" charset="-128"/>
                        </a:rPr>
                        <a:t>No.</a:t>
                      </a:r>
                      <a:endParaRPr 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ja-JP" altLang="en-US" sz="1000" u="none" strike="noStrike" dirty="0">
                          <a:effectLst/>
                          <a:latin typeface="Meiryo UI" panose="020B0604030504040204" pitchFamily="50" charset="-128"/>
                          <a:ea typeface="Meiryo UI" panose="020B0604030504040204" pitchFamily="50" charset="-128"/>
                        </a:rPr>
                        <a:t>システム名</a:t>
                      </a:r>
                      <a:endParaRPr lang="ja-JP" alt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ja-JP" altLang="en-US" sz="1000" u="none" strike="noStrike" dirty="0">
                          <a:effectLst/>
                          <a:latin typeface="Meiryo UI" panose="020B0604030504040204" pitchFamily="50" charset="-128"/>
                          <a:ea typeface="Meiryo UI" panose="020B0604030504040204" pitchFamily="50" charset="-128"/>
                        </a:rPr>
                        <a:t>部局</a:t>
                      </a:r>
                      <a:endParaRPr lang="ja-JP" alt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zh-TW" altLang="en-US" sz="1000" u="none" strike="noStrike" dirty="0">
                          <a:effectLst/>
                          <a:latin typeface="Meiryo UI" panose="020B0604030504040204" pitchFamily="50" charset="-128"/>
                          <a:ea typeface="Meiryo UI" panose="020B0604030504040204" pitchFamily="50" charset="-128"/>
                        </a:rPr>
                        <a:t>初期運用開始年</a:t>
                      </a:r>
                      <a:endParaRPr lang="zh-TW" alt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2021</a:t>
                      </a:r>
                      <a:r>
                        <a:rPr lang="zh-TW" altLang="en-US" sz="900" u="none" strike="noStrike" dirty="0">
                          <a:solidFill>
                            <a:schemeClr val="bg1"/>
                          </a:solidFill>
                          <a:effectLst/>
                          <a:latin typeface="Meiryo UI" panose="020B0604030504040204" pitchFamily="50" charset="-128"/>
                          <a:ea typeface="Meiryo UI" panose="020B0604030504040204" pitchFamily="50" charset="-128"/>
                        </a:rPr>
                        <a:t>年度予算額（千円）</a:t>
                      </a:r>
                      <a:endParaRPr lang="zh-TW"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31495306"/>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1</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77B6"/>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総務事務システム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総務部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ja-JP" altLang="en-US" sz="70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u="none" strike="noStrike" dirty="0">
                          <a:solidFill>
                            <a:schemeClr val="tx1"/>
                          </a:solidFill>
                          <a:effectLst/>
                          <a:latin typeface="Meiryo UI" panose="020B0604030504040204" pitchFamily="50" charset="-128"/>
                          <a:ea typeface="Meiryo UI" panose="020B0604030504040204" pitchFamily="50" charset="-128"/>
                        </a:rPr>
                        <a:t>1,200,005</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79968169"/>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77B6"/>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税務情報システム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財務部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2015</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778,869</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40640327"/>
                  </a:ext>
                </a:extLst>
              </a:tr>
              <a:tr h="99734">
                <a:tc>
                  <a:txBody>
                    <a:bodyPr/>
                    <a:lstStyle/>
                    <a:p>
                      <a:pPr algn="ctr" rtl="0" fontAlgn="b"/>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a:t>
                      </a: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水防災情報システム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都市整備部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260,700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805539227"/>
                  </a:ext>
                </a:extLst>
              </a:tr>
              <a:tr h="99734">
                <a:tc>
                  <a:txBody>
                    <a:bodyPr/>
                    <a:lstStyle/>
                    <a:p>
                      <a:pPr algn="ctr" rtl="0" fontAlgn="b"/>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a:t>
                      </a: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建設ＣＡＬＳシステム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都市整備部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2008</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243,545</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73068029"/>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土木積算システム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都市整備部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2000</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109,157</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227368171"/>
                  </a:ext>
                </a:extLst>
              </a:tr>
              <a:tr h="125590">
                <a:tc>
                  <a:txBody>
                    <a:bodyPr/>
                    <a:lstStyle/>
                    <a:p>
                      <a:pPr algn="ctr" rtl="0" fontAlgn="b"/>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a:t>
                      </a: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D7D31"/>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税周辺システム（地方税電子申告システム・国税連携システム）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財務部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2005</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102,737</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736309533"/>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7</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住宅総合管理システム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建築部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2008</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85,420</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149150703"/>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新許認可統合システム</a:t>
                      </a:r>
                      <a:r>
                        <a:rPr lang="en-US" altLang="ja-JP" sz="90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u="none" strike="noStrike" dirty="0">
                          <a:solidFill>
                            <a:schemeClr val="tx1"/>
                          </a:solidFill>
                          <a:effectLst/>
                          <a:latin typeface="Meiryo UI" panose="020B0604030504040204" pitchFamily="50" charset="-128"/>
                          <a:ea typeface="Meiryo UI" panose="020B0604030504040204" pitchFamily="50" charset="-128"/>
                        </a:rPr>
                        <a:t>薬事・食品・環境</a:t>
                      </a:r>
                      <a:r>
                        <a:rPr lang="en-US" altLang="ja-JP" sz="90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健康医療部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2007</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49,960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151578816"/>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9</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土木許認可システム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都市整備部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2007</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28,002</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2993228"/>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10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汎用電子申請システム</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府民文化部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2006</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21,226</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445179324"/>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11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府Ｗｅｂサイト管理システム（ＣＭＳ）</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府民文化部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2009</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20,235</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613739688"/>
                  </a:ext>
                </a:extLst>
              </a:tr>
              <a:tr h="125590">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12</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児童相談</a:t>
                      </a:r>
                      <a:r>
                        <a:rPr lang="en-US" altLang="ja-JP" sz="900" u="none" strike="noStrike" dirty="0">
                          <a:solidFill>
                            <a:schemeClr val="tx1"/>
                          </a:solidFill>
                          <a:effectLst/>
                          <a:latin typeface="Meiryo UI" panose="020B0604030504040204" pitchFamily="50" charset="-128"/>
                          <a:ea typeface="Meiryo UI" panose="020B0604030504040204" pitchFamily="50" charset="-128"/>
                        </a:rPr>
                        <a:t>IT</a:t>
                      </a:r>
                      <a:r>
                        <a:rPr lang="ja-JP" altLang="en-US" sz="900" u="none" strike="noStrike" dirty="0">
                          <a:solidFill>
                            <a:schemeClr val="tx1"/>
                          </a:solidFill>
                          <a:effectLst/>
                          <a:latin typeface="Meiryo UI" panose="020B0604030504040204" pitchFamily="50" charset="-128"/>
                          <a:ea typeface="Meiryo UI" panose="020B0604030504040204" pitchFamily="50" charset="-128"/>
                        </a:rPr>
                        <a:t>ナビシステム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福祉部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2007</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14,590</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663965142"/>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13</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大阪府職員健康管理システム</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総務部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2004</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13,841</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61904422"/>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14</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治山積算システム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l" rtl="0" fontAlgn="b"/>
                      <a:r>
                        <a:rPr lang="zh-TW" altLang="en-US" sz="900" u="none" strike="noStrike" dirty="0">
                          <a:solidFill>
                            <a:schemeClr val="tx1"/>
                          </a:solidFill>
                          <a:effectLst/>
                          <a:latin typeface="Meiryo UI" panose="020B0604030504040204" pitchFamily="50" charset="-128"/>
                          <a:ea typeface="Meiryo UI" panose="020B0604030504040204" pitchFamily="50" charset="-128"/>
                        </a:rPr>
                        <a:t>環境農林水産部</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2006</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10,142</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286021024"/>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15</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（特別）児童扶養手当システム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福祉部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2002</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7,070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741751102"/>
                  </a:ext>
                </a:extLst>
              </a:tr>
              <a:tr h="99734">
                <a:tc>
                  <a:txBody>
                    <a:bodyPr/>
                    <a:lstStyle/>
                    <a:p>
                      <a:pPr algn="ctr" rtl="0" fontAlgn="b"/>
                      <a:r>
                        <a:rPr lang="en-US" altLang="ja-JP" sz="900" u="none" strike="noStrike" dirty="0">
                          <a:effectLst/>
                          <a:latin typeface="Meiryo UI" panose="020B0604030504040204" pitchFamily="50" charset="-128"/>
                          <a:ea typeface="Meiryo UI" panose="020B0604030504040204" pitchFamily="50" charset="-128"/>
                        </a:rPr>
                        <a:t>16</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公募公債条件決定システム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財務部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2006</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6,300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008797199"/>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17</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被爆者管理システム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健康医療部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1982</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4,670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905620830"/>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18</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税周辺システム（自動車</a:t>
                      </a:r>
                      <a:r>
                        <a:rPr lang="en-US" altLang="ja-JP" sz="900" u="none" strike="noStrike" dirty="0">
                          <a:solidFill>
                            <a:schemeClr val="tx1"/>
                          </a:solidFill>
                          <a:effectLst/>
                          <a:latin typeface="Meiryo UI" panose="020B0604030504040204" pitchFamily="50" charset="-128"/>
                          <a:ea typeface="Meiryo UI" panose="020B0604030504040204" pitchFamily="50" charset="-128"/>
                        </a:rPr>
                        <a:t>OSS</a:t>
                      </a:r>
                      <a:r>
                        <a:rPr lang="ja-JP" altLang="en-US" sz="900" u="none" strike="noStrike" dirty="0">
                          <a:solidFill>
                            <a:schemeClr val="tx1"/>
                          </a:solidFill>
                          <a:effectLst/>
                          <a:latin typeface="Meiryo UI" panose="020B0604030504040204" pitchFamily="50" charset="-128"/>
                          <a:ea typeface="Meiryo UI" panose="020B0604030504040204" pitchFamily="50" charset="-128"/>
                        </a:rPr>
                        <a:t>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財務部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2005</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4,398</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507331199"/>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19</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障害者手帳発行システム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福祉部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2006</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4,264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077157890"/>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20</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産業保安業務情報システム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政策企画部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4,098</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749035736"/>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964146503"/>
              </p:ext>
            </p:extLst>
          </p:nvPr>
        </p:nvGraphicFramePr>
        <p:xfrm>
          <a:off x="4920631" y="3161458"/>
          <a:ext cx="4860064" cy="329504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3168708736"/>
                    </a:ext>
                  </a:extLst>
                </a:gridCol>
                <a:gridCol w="2232000">
                  <a:extLst>
                    <a:ext uri="{9D8B030D-6E8A-4147-A177-3AD203B41FA5}">
                      <a16:colId xmlns:a16="http://schemas.microsoft.com/office/drawing/2014/main" val="1607632569"/>
                    </a:ext>
                  </a:extLst>
                </a:gridCol>
                <a:gridCol w="900000">
                  <a:extLst>
                    <a:ext uri="{9D8B030D-6E8A-4147-A177-3AD203B41FA5}">
                      <a16:colId xmlns:a16="http://schemas.microsoft.com/office/drawing/2014/main" val="2928215710"/>
                    </a:ext>
                  </a:extLst>
                </a:gridCol>
                <a:gridCol w="576064">
                  <a:extLst>
                    <a:ext uri="{9D8B030D-6E8A-4147-A177-3AD203B41FA5}">
                      <a16:colId xmlns:a16="http://schemas.microsoft.com/office/drawing/2014/main" val="1193460771"/>
                    </a:ext>
                  </a:extLst>
                </a:gridCol>
                <a:gridCol w="864000">
                  <a:extLst>
                    <a:ext uri="{9D8B030D-6E8A-4147-A177-3AD203B41FA5}">
                      <a16:colId xmlns:a16="http://schemas.microsoft.com/office/drawing/2014/main" val="3341108820"/>
                    </a:ext>
                  </a:extLst>
                </a:gridCol>
              </a:tblGrid>
              <a:tr h="173610">
                <a:tc>
                  <a:txBody>
                    <a:bodyPr/>
                    <a:lstStyle/>
                    <a:p>
                      <a:pPr algn="ctr" rtl="0" fontAlgn="b"/>
                      <a:r>
                        <a:rPr lang="en-US" sz="1000" u="none" strike="noStrike" dirty="0">
                          <a:effectLst/>
                          <a:latin typeface="Meiryo UI" panose="020B0604030504040204" pitchFamily="50" charset="-128"/>
                          <a:ea typeface="Meiryo UI" panose="020B0604030504040204" pitchFamily="50" charset="-128"/>
                        </a:rPr>
                        <a:t>No.</a:t>
                      </a:r>
                      <a:endParaRPr 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ja-JP" altLang="en-US" sz="1000" u="none" strike="noStrike" dirty="0">
                          <a:effectLst/>
                          <a:latin typeface="Meiryo UI" panose="020B0604030504040204" pitchFamily="50" charset="-128"/>
                          <a:ea typeface="Meiryo UI" panose="020B0604030504040204" pitchFamily="50" charset="-128"/>
                        </a:rPr>
                        <a:t>システム名</a:t>
                      </a:r>
                      <a:endParaRPr lang="ja-JP" alt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ja-JP" altLang="en-US" sz="1000" u="none" strike="noStrike" dirty="0">
                          <a:effectLst/>
                          <a:latin typeface="Meiryo UI" panose="020B0604030504040204" pitchFamily="50" charset="-128"/>
                          <a:ea typeface="Meiryo UI" panose="020B0604030504040204" pitchFamily="50" charset="-128"/>
                        </a:rPr>
                        <a:t>部局</a:t>
                      </a:r>
                      <a:endParaRPr lang="ja-JP" altLang="en-US" sz="1000" b="1" i="0" u="none" strike="noStrike" dirty="0">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zh-TW" altLang="en-US" sz="1000" u="none" strike="noStrike">
                          <a:effectLst/>
                          <a:latin typeface="Meiryo UI" panose="020B0604030504040204" pitchFamily="50" charset="-128"/>
                          <a:ea typeface="Meiryo UI" panose="020B0604030504040204" pitchFamily="50" charset="-128"/>
                        </a:rPr>
                        <a:t>初期運用開始年</a:t>
                      </a:r>
                      <a:endParaRPr lang="zh-TW" altLang="en-US" sz="1000" b="1" i="0" u="none" strike="noStrike">
                        <a:solidFill>
                          <a:srgbClr val="FFFFFF"/>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2021</a:t>
                      </a:r>
                      <a:r>
                        <a:rPr lang="zh-TW" altLang="en-US" sz="900" u="none" strike="noStrike" dirty="0">
                          <a:solidFill>
                            <a:schemeClr val="bg1"/>
                          </a:solidFill>
                          <a:effectLst/>
                          <a:latin typeface="Meiryo UI" panose="020B0604030504040204" pitchFamily="50" charset="-128"/>
                          <a:ea typeface="Meiryo UI" panose="020B0604030504040204" pitchFamily="50" charset="-128"/>
                        </a:rPr>
                        <a:t>年度予算額（千円）</a:t>
                      </a:r>
                      <a:endParaRPr lang="zh-TW"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31495306"/>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21</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err="1">
                          <a:solidFill>
                            <a:schemeClr val="tx1"/>
                          </a:solidFill>
                          <a:effectLst/>
                          <a:latin typeface="Meiryo UI" panose="020B0604030504040204" pitchFamily="50" charset="-128"/>
                          <a:ea typeface="Meiryo UI" panose="020B0604030504040204" pitchFamily="50" charset="-128"/>
                        </a:rPr>
                        <a:t>障がい</a:t>
                      </a:r>
                      <a:r>
                        <a:rPr lang="ja-JP" altLang="en-US" sz="900" u="none" strike="noStrike" dirty="0">
                          <a:solidFill>
                            <a:schemeClr val="tx1"/>
                          </a:solidFill>
                          <a:effectLst/>
                          <a:latin typeface="Meiryo UI" panose="020B0604030504040204" pitchFamily="50" charset="-128"/>
                          <a:ea typeface="Meiryo UI" panose="020B0604030504040204" pitchFamily="50" charset="-128"/>
                        </a:rPr>
                        <a:t>児施設給付費支払等システム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福祉部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2009</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3,168</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016115250"/>
                  </a:ext>
                </a:extLst>
              </a:tr>
              <a:tr h="125590">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22</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生徒管理システム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商工労働部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1996</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2,853</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932815588"/>
                  </a:ext>
                </a:extLst>
              </a:tr>
              <a:tr h="125590">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23</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電子公報システム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総務部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2007</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2,215</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007309087"/>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24</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税周辺システム（自動車税住所変更システム）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財務部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2003</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1,673</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886516400"/>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25</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大阪府議会会議録検索システム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議会事務局</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1999</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1,165</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983585923"/>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26</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債権管理システム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ｽﾏｰﾄｼﾃｨ戦略部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2005</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960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033263561"/>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27</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食品衛生統計システム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健康医療部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2003</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810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128436327"/>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28</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職員採用試験システム等</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人事委員会</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2003</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810</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70532518"/>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29</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大阪府教育委員会共通コード管理</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教育庁</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2007</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660</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29484924"/>
                  </a:ext>
                </a:extLst>
              </a:tr>
              <a:tr h="125590">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30</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タクシーメーター管理システム及び装置検査済証発行システム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商工労働部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2010</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605</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765755043"/>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31</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文書発送管理システム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府民文化部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2004</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504</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169456728"/>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32</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共通コード管理システム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ｽﾏｰﾄｼﾃｨ戦略部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2006</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396</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175108817"/>
                  </a:ext>
                </a:extLst>
              </a:tr>
              <a:tr h="99734">
                <a:tc>
                  <a:txBody>
                    <a:bodyPr/>
                    <a:lstStyle/>
                    <a:p>
                      <a:pPr algn="ctr" rtl="0" fontAlgn="b"/>
                      <a:r>
                        <a:rPr lang="en-US" altLang="ja-JP" sz="900" u="none" strike="noStrike">
                          <a:solidFill>
                            <a:schemeClr val="bg1"/>
                          </a:solidFill>
                          <a:effectLst/>
                          <a:latin typeface="Meiryo UI" panose="020B0604030504040204" pitchFamily="50" charset="-128"/>
                          <a:ea typeface="Meiryo UI" panose="020B0604030504040204" pitchFamily="50" charset="-128"/>
                        </a:rPr>
                        <a:t>33</a:t>
                      </a:r>
                      <a:endParaRPr lang="en-US" altLang="ja-JP" sz="900" b="0" i="0" u="none" strike="noStrike">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府有建築物の耐震化サイト</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建築部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2009</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394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706658588"/>
                  </a:ext>
                </a:extLst>
              </a:tr>
              <a:tr h="99734">
                <a:tc>
                  <a:txBody>
                    <a:bodyPr/>
                    <a:lstStyle/>
                    <a:p>
                      <a:pPr algn="ctr" rtl="0" fontAlgn="b"/>
                      <a:r>
                        <a:rPr lang="en-US" altLang="ja-JP" sz="900" u="none" strike="noStrike">
                          <a:solidFill>
                            <a:schemeClr val="bg1"/>
                          </a:solidFill>
                          <a:effectLst/>
                          <a:latin typeface="Meiryo UI" panose="020B0604030504040204" pitchFamily="50" charset="-128"/>
                          <a:ea typeface="Meiryo UI" panose="020B0604030504040204" pitchFamily="50" charset="-128"/>
                        </a:rPr>
                        <a:t>34</a:t>
                      </a:r>
                      <a:endParaRPr lang="en-US" altLang="ja-JP" sz="900" b="0" i="0" u="none" strike="noStrike">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栄養士管理システム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健康医療部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2007</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379</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599736882"/>
                  </a:ext>
                </a:extLst>
              </a:tr>
              <a:tr h="99734">
                <a:tc>
                  <a:txBody>
                    <a:bodyPr/>
                    <a:lstStyle/>
                    <a:p>
                      <a:pPr algn="ctr" rtl="0" fontAlgn="b"/>
                      <a:r>
                        <a:rPr lang="en-US" altLang="ja-JP" sz="900" u="none" strike="noStrike">
                          <a:solidFill>
                            <a:schemeClr val="bg1"/>
                          </a:solidFill>
                          <a:effectLst/>
                          <a:latin typeface="Meiryo UI" panose="020B0604030504040204" pitchFamily="50" charset="-128"/>
                          <a:ea typeface="Meiryo UI" panose="020B0604030504040204" pitchFamily="50" charset="-128"/>
                        </a:rPr>
                        <a:t>35</a:t>
                      </a:r>
                      <a:endParaRPr lang="en-US" altLang="ja-JP" sz="900" b="0" i="0" u="none" strike="noStrike">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道路情報登録閲覧システム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建築部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2010</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337</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750254865"/>
                  </a:ext>
                </a:extLst>
              </a:tr>
              <a:tr h="99734">
                <a:tc>
                  <a:txBody>
                    <a:bodyPr/>
                    <a:lstStyle/>
                    <a:p>
                      <a:pPr algn="ctr" rtl="0" fontAlgn="b"/>
                      <a:r>
                        <a:rPr lang="en-US" altLang="ja-JP" sz="900" u="none" strike="noStrike">
                          <a:solidFill>
                            <a:schemeClr val="bg1"/>
                          </a:solidFill>
                          <a:effectLst/>
                          <a:latin typeface="Meiryo UI" panose="020B0604030504040204" pitchFamily="50" charset="-128"/>
                          <a:ea typeface="Meiryo UI" panose="020B0604030504040204" pitchFamily="50" charset="-128"/>
                        </a:rPr>
                        <a:t>36</a:t>
                      </a:r>
                      <a:endParaRPr lang="en-US" altLang="ja-JP" sz="900" b="0" i="0" u="none" strike="noStrike">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賃上げ・一時金調査集計システム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a:solidFill>
                            <a:schemeClr val="tx1"/>
                          </a:solidFill>
                          <a:effectLst/>
                          <a:latin typeface="Meiryo UI" panose="020B0604030504040204" pitchFamily="50" charset="-128"/>
                          <a:ea typeface="Meiryo UI" panose="020B0604030504040204" pitchFamily="50" charset="-128"/>
                        </a:rPr>
                        <a:t>商工労働部</a:t>
                      </a: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2002</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324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865803144"/>
                  </a:ext>
                </a:extLst>
              </a:tr>
              <a:tr h="99734">
                <a:tc>
                  <a:txBody>
                    <a:bodyPr/>
                    <a:lstStyle/>
                    <a:p>
                      <a:pPr algn="ctr" rtl="0" fontAlgn="b"/>
                      <a:r>
                        <a:rPr lang="en-US" altLang="ja-JP" sz="900" u="none" strike="noStrike">
                          <a:solidFill>
                            <a:schemeClr val="bg1"/>
                          </a:solidFill>
                          <a:effectLst/>
                          <a:latin typeface="Meiryo UI" panose="020B0604030504040204" pitchFamily="50" charset="-128"/>
                          <a:ea typeface="Meiryo UI" panose="020B0604030504040204" pitchFamily="50" charset="-128"/>
                        </a:rPr>
                        <a:t>37</a:t>
                      </a:r>
                      <a:endParaRPr lang="en-US" altLang="ja-JP" sz="900" b="0" i="0" u="none" strike="noStrike">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森林計画システム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zh-TW" altLang="en-US" sz="900" u="none" strike="noStrike" dirty="0">
                          <a:solidFill>
                            <a:schemeClr val="tx1"/>
                          </a:solidFill>
                          <a:effectLst/>
                          <a:latin typeface="Meiryo UI" panose="020B0604030504040204" pitchFamily="50" charset="-128"/>
                          <a:ea typeface="Meiryo UI" panose="020B0604030504040204" pitchFamily="50" charset="-128"/>
                        </a:rPr>
                        <a:t>環境農林水産部</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2002</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300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910015099"/>
                  </a:ext>
                </a:extLst>
              </a:tr>
              <a:tr h="99734">
                <a:tc>
                  <a:txBody>
                    <a:bodyPr/>
                    <a:lstStyle/>
                    <a:p>
                      <a:pPr algn="ctr" rtl="0" fontAlgn="b"/>
                      <a:r>
                        <a:rPr lang="en-US" altLang="ja-JP" sz="900" u="none" strike="noStrike">
                          <a:solidFill>
                            <a:schemeClr val="bg1"/>
                          </a:solidFill>
                          <a:effectLst/>
                          <a:latin typeface="Meiryo UI" panose="020B0604030504040204" pitchFamily="50" charset="-128"/>
                          <a:ea typeface="Meiryo UI" panose="020B0604030504040204" pitchFamily="50" charset="-128"/>
                        </a:rPr>
                        <a:t>38</a:t>
                      </a:r>
                      <a:endParaRPr lang="en-US" altLang="ja-JP" sz="900" b="0" i="0" u="none" strike="noStrike">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会計統合型予算管理システム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zh-TW" altLang="en-US" sz="900" u="none" strike="noStrike" dirty="0">
                          <a:solidFill>
                            <a:schemeClr val="tx1"/>
                          </a:solidFill>
                          <a:effectLst/>
                          <a:latin typeface="Meiryo UI" panose="020B0604030504040204" pitchFamily="50" charset="-128"/>
                          <a:ea typeface="Meiryo UI" panose="020B0604030504040204" pitchFamily="50" charset="-128"/>
                        </a:rPr>
                        <a:t>環境農林水産部</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a:solidFill>
                            <a:schemeClr val="tx1"/>
                          </a:solidFill>
                          <a:effectLst/>
                          <a:latin typeface="Meiryo UI" panose="020B0604030504040204" pitchFamily="50" charset="-128"/>
                          <a:ea typeface="Meiryo UI" panose="020B0604030504040204" pitchFamily="50" charset="-128"/>
                        </a:rPr>
                        <a:t>2004</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264</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214001440"/>
                  </a:ext>
                </a:extLst>
              </a:tr>
              <a:tr h="99734">
                <a:tc>
                  <a:txBody>
                    <a:bodyPr/>
                    <a:lstStyle/>
                    <a:p>
                      <a:pPr algn="ctr" rtl="0" fontAlgn="b"/>
                      <a:r>
                        <a:rPr lang="en-US" altLang="ja-JP" sz="900" u="none" strike="noStrike" dirty="0">
                          <a:solidFill>
                            <a:schemeClr val="bg1"/>
                          </a:solidFill>
                          <a:effectLst/>
                          <a:latin typeface="Meiryo UI" panose="020B0604030504040204" pitchFamily="50" charset="-128"/>
                          <a:ea typeface="Meiryo UI" panose="020B0604030504040204" pitchFamily="50" charset="-128"/>
                        </a:rPr>
                        <a:t>39</a:t>
                      </a:r>
                      <a:endParaRPr lang="en-US" altLang="ja-JP" sz="900" b="0" i="0" u="none" strike="noStrike" dirty="0">
                        <a:solidFill>
                          <a:schemeClr val="bg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税周辺システム（自動車税申告書イメージデータ検索システム）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900" u="none" strike="noStrike" dirty="0">
                          <a:solidFill>
                            <a:schemeClr val="tx1"/>
                          </a:solidFill>
                          <a:effectLst/>
                          <a:latin typeface="Meiryo UI" panose="020B0604030504040204" pitchFamily="50" charset="-128"/>
                          <a:ea typeface="Meiryo UI" panose="020B0604030504040204" pitchFamily="50" charset="-128"/>
                        </a:rPr>
                        <a:t>財務部</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900" u="none" strike="noStrike" dirty="0">
                          <a:solidFill>
                            <a:schemeClr val="tx1"/>
                          </a:solidFill>
                          <a:effectLst/>
                          <a:latin typeface="Meiryo UI" panose="020B0604030504040204" pitchFamily="50" charset="-128"/>
                          <a:ea typeface="Meiryo UI" panose="020B0604030504040204" pitchFamily="50" charset="-128"/>
                        </a:rPr>
                        <a:t>2000</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indent="0" algn="ctr" rtl="0" fontAlgn="b"/>
                      <a:r>
                        <a:rPr kumimoji="1" lang="en-US" altLang="ja-JP" sz="900" b="0" i="0" u="none" strike="noStrike"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800" u="none" strike="noStrike" kern="1200" dirty="0">
                          <a:solidFill>
                            <a:schemeClr val="tx1"/>
                          </a:solidFill>
                          <a:effectLst/>
                          <a:latin typeface="Meiryo UI" panose="020B0604030504040204" pitchFamily="50" charset="-128"/>
                          <a:ea typeface="Meiryo UI" panose="020B0604030504040204" pitchFamily="50" charset="-128"/>
                          <a:cs typeface="+mn-cs"/>
                        </a:rPr>
                        <a:t>税務情報システムに含む</a:t>
                      </a:r>
                      <a:r>
                        <a:rPr kumimoji="1" lang="en-US" altLang="ja-JP" sz="800" u="none" strike="noStrike" kern="1200" dirty="0">
                          <a:solidFill>
                            <a:schemeClr val="tx1"/>
                          </a:solidFill>
                          <a:effectLst/>
                          <a:latin typeface="Meiryo UI" panose="020B0604030504040204" pitchFamily="50" charset="-128"/>
                          <a:ea typeface="Meiryo UI" panose="020B0604030504040204" pitchFamily="50" charset="-128"/>
                          <a:cs typeface="+mn-cs"/>
                        </a:rPr>
                        <a:t>)</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3694" marR="3694" marT="36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77308795"/>
                  </a:ext>
                </a:extLst>
              </a:tr>
            </a:tbl>
          </a:graphicData>
        </a:graphic>
      </p:graphicFrame>
      <p:sp>
        <p:nvSpPr>
          <p:cNvPr id="16" name="テキスト ボックス 15">
            <a:extLst>
              <a:ext uri="{FF2B5EF4-FFF2-40B4-BE49-F238E27FC236}">
                <a16:creationId xmlns:a16="http://schemas.microsoft.com/office/drawing/2014/main" id="{ABBFDCA3-09BA-4070-A1EA-83968A2741E1}"/>
              </a:ext>
            </a:extLst>
          </p:cNvPr>
          <p:cNvSpPr txBox="1"/>
          <p:nvPr/>
        </p:nvSpPr>
        <p:spPr>
          <a:xfrm>
            <a:off x="46813" y="2924944"/>
            <a:ext cx="1017755" cy="301722"/>
          </a:xfrm>
          <a:prstGeom prst="rect">
            <a:avLst/>
          </a:prstGeom>
          <a:noFill/>
          <a:ln>
            <a:noFill/>
          </a:ln>
        </p:spPr>
        <p:txBody>
          <a:bodyPr wrap="square" rtlCol="0">
            <a:noAutofit/>
          </a:bodyPr>
          <a:lstStyle/>
          <a:p>
            <a:pPr marL="900113" indent="-900113" algn="ctr"/>
            <a:r>
              <a:rPr lang="ja-JP" altLang="en-US" sz="1200" b="1" dirty="0">
                <a:latin typeface="Meiryo UI" panose="020B0604030504040204" pitchFamily="50" charset="-128"/>
                <a:ea typeface="Meiryo UI" panose="020B0604030504040204" pitchFamily="50" charset="-128"/>
              </a:rPr>
              <a:t>該当システム</a:t>
            </a:r>
            <a:endParaRPr lang="en-US" altLang="ja-JP" sz="1400"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ABBFDCA3-09BA-4070-A1EA-83968A2741E1}"/>
              </a:ext>
            </a:extLst>
          </p:cNvPr>
          <p:cNvSpPr txBox="1"/>
          <p:nvPr/>
        </p:nvSpPr>
        <p:spPr>
          <a:xfrm>
            <a:off x="8921520" y="6412936"/>
            <a:ext cx="994207" cy="256424"/>
          </a:xfrm>
          <a:prstGeom prst="rect">
            <a:avLst/>
          </a:prstGeom>
          <a:noFill/>
          <a:ln>
            <a:noFill/>
          </a:ln>
        </p:spPr>
        <p:txBody>
          <a:bodyPr wrap="square" rtlCol="0">
            <a:noAutofit/>
          </a:bodyPr>
          <a:lstStyle/>
          <a:p>
            <a:pPr marL="900113" indent="-900113"/>
            <a:r>
              <a:rPr lang="ja-JP" altLang="en-US" sz="900" dirty="0">
                <a:latin typeface="Meiryo UI" panose="020B0604030504040204" pitchFamily="50" charset="-128"/>
                <a:ea typeface="Meiryo UI" panose="020B0604030504040204" pitchFamily="50" charset="-128"/>
              </a:rPr>
              <a:t>計　</a:t>
            </a:r>
            <a:r>
              <a:rPr lang="en-US" altLang="ja-JP" sz="900" dirty="0">
                <a:latin typeface="Meiryo UI" panose="020B0604030504040204" pitchFamily="50" charset="-128"/>
                <a:ea typeface="Meiryo UI" panose="020B0604030504040204" pitchFamily="50" charset="-128"/>
              </a:rPr>
              <a:t>2,987,046</a:t>
            </a:r>
          </a:p>
        </p:txBody>
      </p:sp>
      <p:grpSp>
        <p:nvGrpSpPr>
          <p:cNvPr id="4" name="グループ化 3"/>
          <p:cNvGrpSpPr/>
          <p:nvPr/>
        </p:nvGrpSpPr>
        <p:grpSpPr>
          <a:xfrm>
            <a:off x="5285673" y="6502400"/>
            <a:ext cx="3294995" cy="310976"/>
            <a:chOff x="5285673" y="6502400"/>
            <a:chExt cx="3294995" cy="310976"/>
          </a:xfrm>
        </p:grpSpPr>
        <p:grpSp>
          <p:nvGrpSpPr>
            <p:cNvPr id="3" name="グループ化 2"/>
            <p:cNvGrpSpPr/>
            <p:nvPr/>
          </p:nvGrpSpPr>
          <p:grpSpPr>
            <a:xfrm>
              <a:off x="5313040" y="6502400"/>
              <a:ext cx="3267628" cy="310976"/>
              <a:chOff x="5241032" y="6502400"/>
              <a:chExt cx="3267628" cy="310976"/>
            </a:xfrm>
          </p:grpSpPr>
          <p:sp>
            <p:nvSpPr>
              <p:cNvPr id="22" name="テキスト ボックス 21">
                <a:extLst>
                  <a:ext uri="{FF2B5EF4-FFF2-40B4-BE49-F238E27FC236}">
                    <a16:creationId xmlns:a16="http://schemas.microsoft.com/office/drawing/2014/main" id="{ABBFDCA3-09BA-4070-A1EA-83968A2741E1}"/>
                  </a:ext>
                </a:extLst>
              </p:cNvPr>
              <p:cNvSpPr txBox="1"/>
              <p:nvPr/>
            </p:nvSpPr>
            <p:spPr>
              <a:xfrm>
                <a:off x="5241032" y="6502400"/>
                <a:ext cx="3267628" cy="310976"/>
              </a:xfrm>
              <a:prstGeom prst="roundRect">
                <a:avLst/>
              </a:prstGeom>
              <a:solidFill>
                <a:schemeClr val="bg1"/>
              </a:solidFill>
              <a:ln>
                <a:solidFill>
                  <a:schemeClr val="tx1"/>
                </a:solidFill>
              </a:ln>
            </p:spPr>
            <p:txBody>
              <a:bodyPr wrap="square" rtlCol="0">
                <a:noAutofit/>
              </a:bodyPr>
              <a:lstStyle/>
              <a:p>
                <a:pPr marL="900113" indent="-900113"/>
                <a:endParaRPr lang="en-US" altLang="ja-JP" sz="900" dirty="0">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rotWithShape="1">
              <a:blip r:embed="rId5"/>
              <a:srcRect t="38128" b="34964"/>
              <a:stretch/>
            </p:blipFill>
            <p:spPr>
              <a:xfrm>
                <a:off x="6943727" y="6512400"/>
                <a:ext cx="726743" cy="288925"/>
              </a:xfrm>
              <a:prstGeom prst="rect">
                <a:avLst/>
              </a:prstGeom>
            </p:spPr>
          </p:pic>
          <p:pic>
            <p:nvPicPr>
              <p:cNvPr id="20" name="図 19"/>
              <p:cNvPicPr>
                <a:picLocks noChangeAspect="1"/>
              </p:cNvPicPr>
              <p:nvPr/>
            </p:nvPicPr>
            <p:blipFill rotWithShape="1">
              <a:blip r:embed="rId5"/>
              <a:srcRect t="4917" b="68175"/>
              <a:stretch/>
            </p:blipFill>
            <p:spPr>
              <a:xfrm>
                <a:off x="6223647" y="6512400"/>
                <a:ext cx="726743" cy="288925"/>
              </a:xfrm>
              <a:prstGeom prst="rect">
                <a:avLst/>
              </a:prstGeom>
            </p:spPr>
          </p:pic>
          <p:pic>
            <p:nvPicPr>
              <p:cNvPr id="17" name="図 16"/>
              <p:cNvPicPr>
                <a:picLocks noChangeAspect="1"/>
              </p:cNvPicPr>
              <p:nvPr/>
            </p:nvPicPr>
            <p:blipFill rotWithShape="1">
              <a:blip r:embed="rId5"/>
              <a:srcRect t="86246" b="3523"/>
              <a:stretch/>
            </p:blipFill>
            <p:spPr>
              <a:xfrm>
                <a:off x="7677459" y="6512401"/>
                <a:ext cx="726743" cy="109856"/>
              </a:xfrm>
              <a:prstGeom prst="rect">
                <a:avLst/>
              </a:prstGeom>
            </p:spPr>
          </p:pic>
        </p:grpSp>
        <p:sp>
          <p:nvSpPr>
            <p:cNvPr id="24" name="テキスト ボックス 23">
              <a:extLst>
                <a:ext uri="{FF2B5EF4-FFF2-40B4-BE49-F238E27FC236}">
                  <a16:creationId xmlns:a16="http://schemas.microsoft.com/office/drawing/2014/main" id="{ABBFDCA3-09BA-4070-A1EA-83968A2741E1}"/>
                </a:ext>
              </a:extLst>
            </p:cNvPr>
            <p:cNvSpPr txBox="1"/>
            <p:nvPr/>
          </p:nvSpPr>
          <p:spPr>
            <a:xfrm>
              <a:off x="5285673" y="6532920"/>
              <a:ext cx="1150803" cy="256424"/>
            </a:xfrm>
            <a:prstGeom prst="rect">
              <a:avLst/>
            </a:prstGeom>
            <a:noFill/>
            <a:ln>
              <a:noFill/>
            </a:ln>
          </p:spPr>
          <p:txBody>
            <a:bodyPr wrap="square" rtlCol="0">
              <a:noAutofit/>
            </a:bodyPr>
            <a:lstStyle/>
            <a:p>
              <a:pPr marL="900113" indent="-900113"/>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予算額で色分け</a:t>
              </a:r>
              <a:endParaRPr lang="en-US" altLang="ja-JP" sz="900" dirty="0">
                <a:latin typeface="Meiryo UI" panose="020B0604030504040204" pitchFamily="50" charset="-128"/>
                <a:ea typeface="Meiryo UI" panose="020B0604030504040204" pitchFamily="50" charset="-128"/>
              </a:endParaRPr>
            </a:p>
          </p:txBody>
        </p:sp>
      </p:grpSp>
      <p:sp>
        <p:nvSpPr>
          <p:cNvPr id="25" name="テキスト ボックス 24">
            <a:extLst>
              <a:ext uri="{FF2B5EF4-FFF2-40B4-BE49-F238E27FC236}">
                <a16:creationId xmlns:a16="http://schemas.microsoft.com/office/drawing/2014/main" id="{980D152C-581B-48B8-AAC8-1E9B927B8FB0}"/>
              </a:ext>
            </a:extLst>
          </p:cNvPr>
          <p:cNvSpPr txBox="1"/>
          <p:nvPr/>
        </p:nvSpPr>
        <p:spPr>
          <a:xfrm>
            <a:off x="128464" y="6510536"/>
            <a:ext cx="4249960" cy="230832"/>
          </a:xfrm>
          <a:prstGeom prst="rect">
            <a:avLst/>
          </a:prstGeom>
          <a:noFill/>
        </p:spPr>
        <p:txBody>
          <a:bodyPr wrap="square" rtlCol="0">
            <a:spAutoFit/>
          </a:bodyPr>
          <a:lstStyle/>
          <a:p>
            <a:pPr marL="900113" indent="-900113"/>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第</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期運用から第</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期運用への移行に係る準備経費</a:t>
            </a:r>
            <a:r>
              <a:rPr lang="en-US" altLang="ja-JP" sz="900" dirty="0">
                <a:latin typeface="Meiryo UI" panose="020B0604030504040204" pitchFamily="50" charset="-128"/>
                <a:ea typeface="Meiryo UI" panose="020B0604030504040204" pitchFamily="50" charset="-128"/>
              </a:rPr>
              <a:t>608,682</a:t>
            </a:r>
            <a:r>
              <a:rPr lang="ja-JP" altLang="en-US" sz="900" dirty="0">
                <a:latin typeface="Meiryo UI" panose="020B0604030504040204" pitchFamily="50" charset="-128"/>
                <a:ea typeface="Meiryo UI" panose="020B0604030504040204" pitchFamily="50" charset="-128"/>
              </a:rPr>
              <a:t>千円を含む</a:t>
            </a:r>
            <a:endParaRPr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466136" y="6525344"/>
            <a:ext cx="2311400" cy="365125"/>
          </a:xfrm>
        </p:spPr>
        <p:txBody>
          <a:bodyPr/>
          <a:lstStyle/>
          <a:p>
            <a:fld id="{6E5DE390-0CB9-41F3-AFBC-609A6CE2A1FD}" type="slidenum">
              <a:rPr kumimoji="1" lang="ja-JP" altLang="en-US" smtClean="0"/>
              <a:t>9</a:t>
            </a:fld>
            <a:endParaRPr kumimoji="1" lang="ja-JP" altLang="en-US" dirty="0"/>
          </a:p>
        </p:txBody>
      </p:sp>
    </p:spTree>
    <p:extLst>
      <p:ext uri="{BB962C8B-B14F-4D97-AF65-F5344CB8AC3E}">
        <p14:creationId xmlns:p14="http://schemas.microsoft.com/office/powerpoint/2010/main" val="29987460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accent1"/>
          </a:solidFill>
          <a:miter lim="800000"/>
          <a:headEnd/>
          <a:tailEnd/>
        </a:ln>
        <a:effectLst/>
      </a:spPr>
      <a:bodyPr rot="0" spcFirstLastPara="0" vertOverflow="overflow" horzOverflow="overflow" vert="horz" wrap="square" lIns="91440" tIns="10800" rIns="91440" bIns="10800" numCol="1" spcCol="0" rtlCol="0" fromWordArt="0" anchor="t" anchorCtr="0" forceAA="0" compatLnSpc="1">
        <a:prstTxWarp prst="textNoShape">
          <a:avLst/>
        </a:prstTxWarp>
        <a:noAutofit/>
      </a:bodyPr>
      <a:lstStyle>
        <a:defPPr eaLnBrk="0" hangingPunct="0">
          <a:defRPr kumimoji="1" sz="1600" dirty="0" smtClean="0">
            <a:latin typeface="Meiryo UI" panose="020B0604030504040204" pitchFamily="50" charset="-128"/>
            <a:ea typeface="Meiryo UI" panose="020B0604030504040204" pitchFamily="50" charset="-128"/>
            <a:cs typeface="Tahoma" pitchFamily="34" charset="0"/>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26024</TotalTime>
  <Words>12567</Words>
  <PresentationFormat>A4 210 x 297 mm</PresentationFormat>
  <Paragraphs>1492</Paragraphs>
  <Slides>35</Slides>
  <Notes>33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35</vt:i4>
      </vt:variant>
    </vt:vector>
  </HeadingPairs>
  <TitlesOfParts>
    <vt:vector size="44" baseType="lpstr">
      <vt:lpstr>BIZ UDPゴシック</vt:lpstr>
      <vt:lpstr>Meiryo UI</vt:lpstr>
      <vt:lpstr>ＭＳ Ｐゴシック</vt:lpstr>
      <vt:lpstr>Arial</vt:lpstr>
      <vt:lpstr>Calibri</vt:lpstr>
      <vt:lpstr>Tahoma</vt:lpstr>
      <vt:lpstr>Times New Roman</vt:lpstr>
      <vt:lpstr>Wingdings</vt:lpstr>
      <vt:lpstr>Office ​​テーマ</vt:lpstr>
      <vt:lpstr>大阪府のデジタル改革の実現に向けた 中期計画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2022-03-23T05:34:20Z</cp:lastPrinted>
  <dcterms:created xsi:type="dcterms:W3CDTF">2016-03-25T06:37:08Z</dcterms:created>
  <dcterms:modified xsi:type="dcterms:W3CDTF">2022-03-30T00:50:38Z</dcterms:modified>
</cp:coreProperties>
</file>