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4"/>
    <p:sldMasterId id="2147483725" r:id="rId5"/>
  </p:sldMasterIdLst>
  <p:notesMasterIdLst>
    <p:notesMasterId r:id="rId10"/>
  </p:notesMasterIdLst>
  <p:handoutMasterIdLst>
    <p:handoutMasterId r:id="rId11"/>
  </p:handoutMasterIdLst>
  <p:sldIdLst>
    <p:sldId id="141169375" r:id="rId6"/>
    <p:sldId id="141169379" r:id="rId7"/>
    <p:sldId id="141169364" r:id="rId8"/>
    <p:sldId id="141169378" r:id="rId9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4071EAC-C6B3-4E00-8A8D-7B8E0C265DE3}">
          <p14:sldIdLst>
            <p14:sldId id="141169375"/>
            <p14:sldId id="141169379"/>
            <p14:sldId id="141169364"/>
            <p14:sldId id="14116937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作成者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9933"/>
    <a:srgbClr val="66CCFF"/>
    <a:srgbClr val="66FF66"/>
    <a:srgbClr val="9999FF"/>
    <a:srgbClr val="FF66FF"/>
    <a:srgbClr val="660066"/>
    <a:srgbClr val="FF6699"/>
    <a:srgbClr val="FF99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1E10F-C5D0-4FDB-964C-AE23810B8ED2}" v="263" dt="2022-06-10T01:23:03.232"/>
    <p1510:client id="{6544374D-0946-4CE9-929F-D253031ED986}" v="140" dt="2022-06-09T14:38:11.9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05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60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50529" cy="497524"/>
          </a:xfrm>
          <a:prstGeom prst="rect">
            <a:avLst/>
          </a:prstGeom>
        </p:spPr>
        <p:txBody>
          <a:bodyPr vert="horz" lIns="91519" tIns="45759" rIns="91519" bIns="457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3" y="1"/>
            <a:ext cx="2950529" cy="497524"/>
          </a:xfrm>
          <a:prstGeom prst="rect">
            <a:avLst/>
          </a:prstGeom>
        </p:spPr>
        <p:txBody>
          <a:bodyPr vert="horz" lIns="91519" tIns="45759" rIns="91519" bIns="45759" rtlCol="0"/>
          <a:lstStyle>
            <a:lvl1pPr algn="r">
              <a:defRPr sz="1200"/>
            </a:lvl1pPr>
          </a:lstStyle>
          <a:p>
            <a:fld id="{A05F23CB-EA92-40C9-BE5A-F3684D50927E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1814"/>
            <a:ext cx="2950529" cy="497524"/>
          </a:xfrm>
          <a:prstGeom prst="rect">
            <a:avLst/>
          </a:prstGeom>
        </p:spPr>
        <p:txBody>
          <a:bodyPr vert="horz" lIns="91519" tIns="45759" rIns="91519" bIns="457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3" y="9441814"/>
            <a:ext cx="2950529" cy="497524"/>
          </a:xfrm>
          <a:prstGeom prst="rect">
            <a:avLst/>
          </a:prstGeom>
        </p:spPr>
        <p:txBody>
          <a:bodyPr vert="horz" lIns="91519" tIns="45759" rIns="91519" bIns="45759" rtlCol="0" anchor="b"/>
          <a:lstStyle>
            <a:lvl1pPr algn="r">
              <a:defRPr sz="1200"/>
            </a:lvl1pPr>
          </a:lstStyle>
          <a:p>
            <a:fld id="{0E47E1E5-A792-49D8-BF7F-9F810AE19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535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1"/>
            <a:ext cx="2949786" cy="498693"/>
          </a:xfrm>
          <a:prstGeom prst="rect">
            <a:avLst/>
          </a:prstGeom>
        </p:spPr>
        <p:txBody>
          <a:bodyPr vert="horz" lIns="91392" tIns="45694" rIns="91392" bIns="4569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6" cy="498693"/>
          </a:xfrm>
          <a:prstGeom prst="rect">
            <a:avLst/>
          </a:prstGeom>
        </p:spPr>
        <p:txBody>
          <a:bodyPr vert="horz" lIns="91392" tIns="45694" rIns="91392" bIns="45694" rtlCol="0"/>
          <a:lstStyle>
            <a:lvl1pPr algn="r">
              <a:defRPr sz="1200"/>
            </a:lvl1pPr>
          </a:lstStyle>
          <a:p>
            <a:fld id="{68F3BE25-56FC-42CA-A600-BDC8F765A312}" type="datetimeFigureOut">
              <a:rPr kumimoji="1" lang="ja-JP" altLang="en-US" smtClean="0"/>
              <a:t>2022/6/13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2" tIns="45694" rIns="91392" bIns="456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12"/>
            <a:ext cx="5445760" cy="3913613"/>
          </a:xfrm>
          <a:prstGeom prst="rect">
            <a:avLst/>
          </a:prstGeom>
        </p:spPr>
        <p:txBody>
          <a:bodyPr vert="horz" lIns="91392" tIns="45694" rIns="91392" bIns="4569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47"/>
            <a:ext cx="2949786" cy="498692"/>
          </a:xfrm>
          <a:prstGeom prst="rect">
            <a:avLst/>
          </a:prstGeom>
        </p:spPr>
        <p:txBody>
          <a:bodyPr vert="horz" lIns="91392" tIns="45694" rIns="91392" bIns="4569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</p:spPr>
        <p:txBody>
          <a:bodyPr vert="horz" lIns="91392" tIns="45694" rIns="91392" bIns="45694" rtlCol="0" anchor="b"/>
          <a:lstStyle>
            <a:lvl1pPr algn="r">
              <a:defRPr sz="1200"/>
            </a:lvl1pPr>
          </a:lstStyle>
          <a:p>
            <a:fld id="{200F80A1-DD95-4FA5-88F4-B560F2CCD1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153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defTabSz="913120">
              <a:buClr>
                <a:srgbClr val="000000"/>
              </a:buClr>
              <a:defRPr/>
            </a:pPr>
            <a:fld id="{DAD7BD41-A7B4-4DFB-9C0E-2508DC1B1ED7}" type="slidenum">
              <a:rPr kumimoji="1" lang="ja-JP" altLang="en-US" sz="14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algn="l" defTabSz="913120">
                <a:buClr>
                  <a:srgbClr val="000000"/>
                </a:buClr>
                <a:defRPr/>
              </a:pPr>
              <a:t>4</a:t>
            </a:fld>
            <a:endParaRPr kumimoji="1" lang="ja-JP" altLang="en-US"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872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70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59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690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501584"/>
            <a:ext cx="2057400" cy="365125"/>
          </a:xfrm>
        </p:spPr>
        <p:txBody>
          <a:bodyPr/>
          <a:lstStyle/>
          <a:p>
            <a:fld id="{845123BD-465A-49E4-8895-6A8BFEECE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465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409">
          <p15:clr>
            <a:srgbClr val="FBAE40"/>
          </p15:clr>
        </p15:guide>
        <p15:guide id="3" pos="158">
          <p15:clr>
            <a:srgbClr val="FBAE40"/>
          </p15:clr>
        </p15:guide>
        <p15:guide id="4" pos="5602">
          <p15:clr>
            <a:srgbClr val="FBAE40"/>
          </p15:clr>
        </p15:guide>
        <p15:guide id="5" orient="horz" pos="4201">
          <p15:clr>
            <a:srgbClr val="FBAE40"/>
          </p15:clr>
        </p15:guide>
        <p15:guide id="6" orient="horz" pos="500">
          <p15:clr>
            <a:srgbClr val="FBAE40"/>
          </p15:clr>
        </p15:guide>
        <p15:guide id="7" orient="horz" pos="6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タイトルとコンテンツ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3443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タイトル スライド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45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セクション見出し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6903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2 つのコンテンツ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5274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比較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2478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タイトルのみ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352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タイトル付きのコンテンツ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05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5119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タイトル付きの図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60441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タイトルと縦書きテキスト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3279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 縦書きテキスト" type="vertTitleAndTx">
  <p:cSld name="縦書きタイトルと 縦書きテキスト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82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01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17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81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17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14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51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75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B985C-91ED-4FFE-BE34-DB8C6EAD7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89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793401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0"/>
          <p:cNvSpPr>
            <a:spLocks noGrp="1"/>
          </p:cNvSpPr>
          <p:nvPr>
            <p:ph type="sldNum" sz="quarter" idx="12"/>
          </p:nvPr>
        </p:nvSpPr>
        <p:spPr>
          <a:xfrm>
            <a:off x="7093857" y="6501584"/>
            <a:ext cx="2057400" cy="365125"/>
          </a:xfrm>
        </p:spPr>
        <p:txBody>
          <a:bodyPr/>
          <a:lstStyle/>
          <a:p>
            <a:fld id="{845123BD-465A-49E4-8895-6A8BFEECEF66}" type="slidenum">
              <a:rPr kumimoji="1" lang="ja-JP" altLang="en-US" sz="1600" smtClean="0"/>
              <a:t>1</a:t>
            </a:fld>
            <a:endParaRPr kumimoji="1" lang="ja-JP" altLang="en-US" sz="1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9A9291-D206-4F98-A7DA-09D08E0852D5}"/>
              </a:ext>
            </a:extLst>
          </p:cNvPr>
          <p:cNvSpPr txBox="1"/>
          <p:nvPr/>
        </p:nvSpPr>
        <p:spPr>
          <a:xfrm>
            <a:off x="7307196" y="95250"/>
            <a:ext cx="177965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資料１</a:t>
            </a:r>
            <a:r>
              <a:rPr kumimoji="1"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kumimoji="1" lang="ja-JP" altLang="en-US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850596F-500F-4B7C-9475-6B927353C12D}"/>
              </a:ext>
            </a:extLst>
          </p:cNvPr>
          <p:cNvSpPr txBox="1"/>
          <p:nvPr/>
        </p:nvSpPr>
        <p:spPr>
          <a:xfrm>
            <a:off x="211137" y="3136612"/>
            <a:ext cx="87217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今後のスーパーシティ協議会の進め方について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4D6811-139E-4108-8C43-882D478D6911}"/>
              </a:ext>
            </a:extLst>
          </p:cNvPr>
          <p:cNvSpPr/>
          <p:nvPr/>
        </p:nvSpPr>
        <p:spPr>
          <a:xfrm>
            <a:off x="207960" y="2907400"/>
            <a:ext cx="219075" cy="219075"/>
          </a:xfrm>
          <a:prstGeom prst="rect">
            <a:avLst/>
          </a:prstGeom>
          <a:solidFill>
            <a:srgbClr val="002060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77E056C-1EC5-41F5-8815-4FFA0FBD08F8}"/>
              </a:ext>
            </a:extLst>
          </p:cNvPr>
          <p:cNvSpPr/>
          <p:nvPr/>
        </p:nvSpPr>
        <p:spPr>
          <a:xfrm>
            <a:off x="441322" y="2907400"/>
            <a:ext cx="219075" cy="219075"/>
          </a:xfrm>
          <a:prstGeom prst="rect">
            <a:avLst/>
          </a:prstGeom>
          <a:solidFill>
            <a:srgbClr val="0000CC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03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6">
            <a:extLst>
              <a:ext uri="{FF2B5EF4-FFF2-40B4-BE49-F238E27FC236}">
                <a16:creationId xmlns:a16="http://schemas.microsoft.com/office/drawing/2014/main" id="{64978853-3ECD-40CC-8DCE-A095303A65A1}"/>
              </a:ext>
            </a:extLst>
          </p:cNvPr>
          <p:cNvSpPr/>
          <p:nvPr/>
        </p:nvSpPr>
        <p:spPr>
          <a:xfrm>
            <a:off x="203200" y="457274"/>
            <a:ext cx="8835842" cy="2323713"/>
          </a:xfrm>
          <a:prstGeom prst="roundRect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スーパーシティ型国家戦略特区の手続きとして、国が設置する区域会議では、規制の特例措置を伴う事業や特定事業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（データ連携基盤整備事業を含む）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の内容、実施主体等を記載した区域計画の案（基本構想）を作成する。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当協議会では、以下の項目について意見交換を行う。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566738" marR="0" lvl="0" indent="-5667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（１）府市が作成する</a:t>
            </a:r>
            <a:r>
              <a:rPr kumimoji="0" lang="ja-JP" alt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全体計画</a:t>
            </a:r>
            <a:r>
              <a:rPr kumimoji="0" lang="en-US" altLang="ja-JP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</a:p>
          <a:p>
            <a:pPr marL="566738" marR="0" lvl="0" indent="-5667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（２）府市から区域会議へ</a:t>
            </a:r>
            <a:r>
              <a:rPr lang="ja-JP" altLang="en-US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する</a:t>
            </a:r>
            <a:r>
              <a:rPr kumimoji="0" lang="ja-JP" altLang="en-US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区域計画の素案（基本構想案）</a:t>
            </a:r>
            <a:endParaRPr kumimoji="0" lang="en-US" altLang="ja-JP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566738" marR="0" lvl="0" indent="-5667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</a:t>
            </a: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地元自治体として大阪のスーパーシティがめざす姿、指定区域で実施する先端的サービス及び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566738" marR="0" lvl="0" indent="-56673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規制改革の内容等を全体的かつ網羅的に取りまとめるもの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845DEAE-4251-428A-A343-B24F03F65935}"/>
              </a:ext>
            </a:extLst>
          </p:cNvPr>
          <p:cNvSpPr txBox="1"/>
          <p:nvPr/>
        </p:nvSpPr>
        <p:spPr>
          <a:xfrm>
            <a:off x="288000" y="36000"/>
            <a:ext cx="7735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協議会での意見交換の内容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88056C2-37BC-4B27-B2EE-61555DC77A86}"/>
              </a:ext>
            </a:extLst>
          </p:cNvPr>
          <p:cNvCxnSpPr/>
          <p:nvPr/>
        </p:nvCxnSpPr>
        <p:spPr>
          <a:xfrm>
            <a:off x="13622" y="432000"/>
            <a:ext cx="910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5296276" y="2827090"/>
            <a:ext cx="1418210" cy="3996000"/>
          </a:xfrm>
          <a:prstGeom prst="roundRect">
            <a:avLst>
              <a:gd name="adj" fmla="val 1153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077430" y="2827090"/>
            <a:ext cx="3456000" cy="3996000"/>
          </a:xfrm>
          <a:prstGeom prst="roundRect">
            <a:avLst>
              <a:gd name="adj" fmla="val 569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5366158" y="3750104"/>
            <a:ext cx="1300182" cy="540000"/>
          </a:xfrm>
          <a:prstGeom prst="rightArrow">
            <a:avLst>
              <a:gd name="adj1" fmla="val 56323"/>
              <a:gd name="adj2" fmla="val 4170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5" name="右矢印 44"/>
          <p:cNvSpPr/>
          <p:nvPr/>
        </p:nvSpPr>
        <p:spPr>
          <a:xfrm>
            <a:off x="1178594" y="3750104"/>
            <a:ext cx="3312000" cy="540000"/>
          </a:xfrm>
          <a:prstGeom prst="rightArrow">
            <a:avLst>
              <a:gd name="adj1" fmla="val 56323"/>
              <a:gd name="adj2" fmla="val 52399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6" name="楕円 45"/>
          <p:cNvSpPr/>
          <p:nvPr/>
        </p:nvSpPr>
        <p:spPr>
          <a:xfrm>
            <a:off x="1242121" y="5202388"/>
            <a:ext cx="3021632" cy="162070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342876" y="5408869"/>
            <a:ext cx="282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うめきた２期、夢洲で実施する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先端的サービス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5397637" y="5564945"/>
            <a:ext cx="1242945" cy="107396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区域計画の案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基本構想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533"/>
                    </a14:imgEffect>
                    <a14:imgEffect>
                      <a14:saturation sat="8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2700">
            <a:off x="3631319" y="5990153"/>
            <a:ext cx="1872604" cy="430111"/>
          </a:xfrm>
          <a:prstGeom prst="rect">
            <a:avLst/>
          </a:prstGeom>
        </p:spPr>
      </p:pic>
      <p:sp>
        <p:nvSpPr>
          <p:cNvPr id="51" name="角丸四角形 50"/>
          <p:cNvSpPr/>
          <p:nvPr/>
        </p:nvSpPr>
        <p:spPr>
          <a:xfrm>
            <a:off x="194217" y="2942031"/>
            <a:ext cx="442674" cy="364763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大阪府・大阪市スーパーシティ構想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542843" y="3107567"/>
            <a:ext cx="576293" cy="205200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wrap="square" lIns="72000" tIns="36000" rIns="72000" bIns="3600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府市、推進主体の協議に　よる内容の深掘り・整理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499039" y="3107567"/>
            <a:ext cx="507796" cy="2052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lIns="0" tIns="0" rIns="0" bIns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協議会での意見交換</a:t>
            </a:r>
            <a:endParaRPr kumimoji="1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396908" y="3107567"/>
            <a:ext cx="507796" cy="20520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wrap="square" lIns="0" tIns="0" rIns="0" bIns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府市におけるとりまとめ</a:t>
            </a: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531246" y="2942031"/>
            <a:ext cx="507796" cy="365315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square" lIns="0" tIns="0" rIns="0" bIns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規制所管省庁による規制改革の実現／検討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649818" y="4251755"/>
            <a:ext cx="504000" cy="2052000"/>
          </a:xfrm>
          <a:prstGeom prst="rect">
            <a:avLst/>
          </a:prstGeom>
          <a:noFill/>
          <a:ln w="19050">
            <a:noFill/>
          </a:ln>
        </p:spPr>
        <p:txBody>
          <a:bodyPr vert="eaVert" wrap="none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府市より区域会議へ提案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727484" y="3096965"/>
            <a:ext cx="504000" cy="2052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vert="eaVert" wrap="non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区域会議による検討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8" name="右矢印 57"/>
          <p:cNvSpPr/>
          <p:nvPr/>
        </p:nvSpPr>
        <p:spPr>
          <a:xfrm>
            <a:off x="4798257" y="3750104"/>
            <a:ext cx="288000" cy="5400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9" name="右矢印 58"/>
          <p:cNvSpPr/>
          <p:nvPr/>
        </p:nvSpPr>
        <p:spPr>
          <a:xfrm>
            <a:off x="734282" y="3750104"/>
            <a:ext cx="288000" cy="5400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0" name="右矢印 59"/>
          <p:cNvSpPr/>
          <p:nvPr/>
        </p:nvSpPr>
        <p:spPr>
          <a:xfrm>
            <a:off x="8067498" y="3750104"/>
            <a:ext cx="288000" cy="5400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001478" y="5152680"/>
            <a:ext cx="1476000" cy="36933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全体計画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015791" y="2779475"/>
            <a:ext cx="157927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地元での検討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318334" y="2791123"/>
            <a:ext cx="137409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区域会議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4" name="スライド番号プレースホルダー 10"/>
          <p:cNvSpPr>
            <a:spLocks noGrp="1"/>
          </p:cNvSpPr>
          <p:nvPr>
            <p:ph type="sldNum" sz="quarter" idx="12"/>
          </p:nvPr>
        </p:nvSpPr>
        <p:spPr>
          <a:xfrm>
            <a:off x="7089939" y="6505341"/>
            <a:ext cx="20574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5123BD-465A-49E4-8895-6A8BFEECEF66}" type="slidenum">
              <a:rPr kumimoji="1" lang="ja-JP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924784" y="5919210"/>
            <a:ext cx="1694178" cy="77005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区域計画の素案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（基本構想案）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規制改革を伴うもの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7" name="右矢印 66"/>
          <p:cNvSpPr/>
          <p:nvPr/>
        </p:nvSpPr>
        <p:spPr>
          <a:xfrm>
            <a:off x="6920204" y="3750104"/>
            <a:ext cx="288000" cy="5400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3ABD934-2A61-4D79-A262-F17133A7CDF2}"/>
              </a:ext>
            </a:extLst>
          </p:cNvPr>
          <p:cNvGrpSpPr/>
          <p:nvPr/>
        </p:nvGrpSpPr>
        <p:grpSpPr>
          <a:xfrm>
            <a:off x="7383953" y="2939268"/>
            <a:ext cx="507796" cy="3653159"/>
            <a:chOff x="7368968" y="2939268"/>
            <a:chExt cx="507796" cy="3653159"/>
          </a:xfrm>
        </p:grpSpPr>
        <p:sp>
          <p:nvSpPr>
            <p:cNvPr id="66" name="正方形/長方形 65"/>
            <p:cNvSpPr/>
            <p:nvPr/>
          </p:nvSpPr>
          <p:spPr>
            <a:xfrm>
              <a:off x="7368968" y="2939268"/>
              <a:ext cx="507796" cy="3653159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eaVert" wrap="square" lIns="0" tIns="0" rIns="0" bIns="0" anchor="ctr" anchorCtr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諮問会議、総理大臣認定 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68" name="角丸四角形 67"/>
            <p:cNvSpPr/>
            <p:nvPr/>
          </p:nvSpPr>
          <p:spPr>
            <a:xfrm>
              <a:off x="7401313" y="5344474"/>
              <a:ext cx="447869" cy="1148130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区域計画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29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角丸四角形 103"/>
          <p:cNvSpPr/>
          <p:nvPr/>
        </p:nvSpPr>
        <p:spPr>
          <a:xfrm>
            <a:off x="4181904" y="921400"/>
            <a:ext cx="3322455" cy="4697825"/>
          </a:xfrm>
          <a:prstGeom prst="roundRect">
            <a:avLst>
              <a:gd name="adj" fmla="val 3101"/>
            </a:avLst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220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5" name="角丸四角形 104"/>
          <p:cNvSpPr/>
          <p:nvPr/>
        </p:nvSpPr>
        <p:spPr>
          <a:xfrm>
            <a:off x="7966110" y="1738330"/>
            <a:ext cx="1080000" cy="985298"/>
          </a:xfrm>
          <a:prstGeom prst="roundRect">
            <a:avLst>
              <a:gd name="adj" fmla="val 3101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国家戦略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特別区域会議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B450A8D-4586-48A2-92A3-D75070681275}"/>
              </a:ext>
            </a:extLst>
          </p:cNvPr>
          <p:cNvSpPr txBox="1">
            <a:spLocks/>
          </p:cNvSpPr>
          <p:nvPr/>
        </p:nvSpPr>
        <p:spPr>
          <a:xfrm>
            <a:off x="288000" y="36000"/>
            <a:ext cx="8243862" cy="4366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/>
                <a:ea typeface="Meiryo UI"/>
                <a:cs typeface="+mj-cs"/>
              </a:rPr>
              <a:t>②検討体制（案）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  <a:ea typeface="Meiryo UI"/>
              <a:cs typeface="+mj-cs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B948E91-7041-4AE2-9676-3AF68FC2117A}"/>
              </a:ext>
            </a:extLst>
          </p:cNvPr>
          <p:cNvCxnSpPr/>
          <p:nvPr/>
        </p:nvCxnSpPr>
        <p:spPr>
          <a:xfrm>
            <a:off x="13622" y="432000"/>
            <a:ext cx="910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22960" y="928522"/>
            <a:ext cx="3379090" cy="4545706"/>
          </a:xfrm>
          <a:prstGeom prst="roundRect">
            <a:avLst>
              <a:gd name="adj" fmla="val 1687"/>
            </a:avLst>
          </a:prstGeom>
          <a:solidFill>
            <a:schemeClr val="accent5">
              <a:lumMod val="40000"/>
              <a:lumOff val="60000"/>
              <a:alpha val="49804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16227" y="2352876"/>
            <a:ext cx="3219142" cy="906895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本会議</a:t>
            </a:r>
            <a:endParaRPr kumimoji="1" lang="en-US" altLang="ja-JP" sz="2000" b="1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noProof="0" dirty="0" smtClean="0">
                <a:ln w="0"/>
                <a:solidFill>
                  <a:prstClr val="black"/>
                </a:solidFill>
                <a:latin typeface="Calibri"/>
                <a:ea typeface="Meiryo UI"/>
              </a:rPr>
              <a:t>【</a:t>
            </a:r>
            <a:r>
              <a:rPr kumimoji="1" lang="ja-JP" altLang="en-US" sz="160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</a:rPr>
              <a:t>知事、市長、経済界</a:t>
            </a:r>
            <a:r>
              <a:rPr kumimoji="1" lang="ja-JP" altLang="en-US" sz="1600" dirty="0" smtClean="0">
                <a:ln w="0"/>
                <a:solidFill>
                  <a:prstClr val="black"/>
                </a:solidFill>
                <a:latin typeface="Calibri"/>
                <a:ea typeface="Meiryo UI"/>
              </a:rPr>
              <a:t>の長</a:t>
            </a:r>
            <a:r>
              <a:rPr kumimoji="1" lang="ja-JP" altLang="en-US" sz="160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</a:rPr>
              <a:t>等</a:t>
            </a:r>
            <a:r>
              <a:rPr kumimoji="1" lang="en-US" altLang="ja-JP" sz="160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</a:rPr>
              <a:t>】</a:t>
            </a:r>
          </a:p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</a:rPr>
              <a:t>幹事</a:t>
            </a:r>
            <a:r>
              <a:rPr kumimoji="1" lang="ja-JP" altLang="en-US" sz="160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</a:rPr>
              <a:t>会議で議論した内容を意見交換</a:t>
            </a:r>
            <a:endParaRPr kumimoji="1" lang="ja-JP" altLang="en-US" sz="160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16227" y="3953788"/>
            <a:ext cx="3219142" cy="1351950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　　　</a:t>
            </a:r>
            <a:r>
              <a:rPr kumimoji="1" lang="ja-JP" altLang="en-US" sz="16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　　　　　</a:t>
            </a:r>
            <a:r>
              <a:rPr kumimoji="1" lang="ja-JP" altLang="en-US" sz="20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幹事会議</a:t>
            </a:r>
            <a:endParaRPr kumimoji="1" lang="en-US" altLang="ja-JP" sz="2000" b="1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【</a:t>
            </a:r>
            <a:r>
              <a:rPr kumimoji="1" lang="ja-JP" altLang="en-US" sz="160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府市</a:t>
            </a:r>
            <a:r>
              <a:rPr kumimoji="1" lang="ja-JP" altLang="en-US" sz="140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（次長部長級）、</a:t>
            </a:r>
            <a:endParaRPr kumimoji="1" lang="en-US" altLang="ja-JP" sz="140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</a:rPr>
              <a:t>経済界理事等</a:t>
            </a:r>
            <a:r>
              <a:rPr kumimoji="1" lang="en-US" altLang="ja-JP" sz="160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</a:rPr>
              <a:t>】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</a:rPr>
              <a:t>全体計画たたき台を意見交換</a:t>
            </a:r>
            <a:endParaRPr kumimoji="1" lang="ja-JP" altLang="en-US" sz="1600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539802" y="811872"/>
            <a:ext cx="2729043" cy="805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大阪スーパーシティ協議会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466623" y="3228543"/>
            <a:ext cx="1232806" cy="654376"/>
            <a:chOff x="306997" y="2571212"/>
            <a:chExt cx="1232806" cy="610216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C028E213-3B40-47A8-9051-28C59611614A}"/>
                </a:ext>
              </a:extLst>
            </p:cNvPr>
            <p:cNvSpPr/>
            <p:nvPr/>
          </p:nvSpPr>
          <p:spPr>
            <a:xfrm>
              <a:off x="306997" y="2571212"/>
              <a:ext cx="672271" cy="61021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報告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36" name="下矢印 35"/>
            <p:cNvSpPr/>
            <p:nvPr/>
          </p:nvSpPr>
          <p:spPr>
            <a:xfrm rot="10800000">
              <a:off x="963803" y="2769258"/>
              <a:ext cx="576000" cy="36000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  <a:cs typeface="+mn-cs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170896" y="3254457"/>
            <a:ext cx="1306158" cy="635244"/>
            <a:chOff x="1798352" y="2556984"/>
            <a:chExt cx="1306158" cy="606605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C028E213-3B40-47A8-9051-28C59611614A}"/>
                </a:ext>
              </a:extLst>
            </p:cNvPr>
            <p:cNvSpPr/>
            <p:nvPr/>
          </p:nvSpPr>
          <p:spPr>
            <a:xfrm>
              <a:off x="2432240" y="2556984"/>
              <a:ext cx="672270" cy="6066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/>
                  <a:ea typeface="Meiryo UI"/>
                  <a:cs typeface="+mn-cs"/>
                </a:rPr>
                <a:t>指示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sp>
          <p:nvSpPr>
            <p:cNvPr id="37" name="下矢印 36"/>
            <p:cNvSpPr/>
            <p:nvPr/>
          </p:nvSpPr>
          <p:spPr>
            <a:xfrm>
              <a:off x="1798352" y="2780941"/>
              <a:ext cx="576000" cy="360000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eiryo UI"/>
                <a:cs typeface="+mn-cs"/>
              </a:endParaRPr>
            </a:p>
          </p:txBody>
        </p:sp>
      </p:grpSp>
      <p:sp>
        <p:nvSpPr>
          <p:cNvPr id="39" name="下矢印 38"/>
          <p:cNvSpPr/>
          <p:nvPr/>
        </p:nvSpPr>
        <p:spPr>
          <a:xfrm rot="16200000">
            <a:off x="3571440" y="3977682"/>
            <a:ext cx="576000" cy="3600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3454351" y="1183510"/>
            <a:ext cx="864000" cy="4244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/>
                <a:ea typeface="Meiryo UI"/>
              </a:rPr>
              <a:t>全体計画</a:t>
            </a:r>
            <a:endParaRPr kumimoji="1" lang="en-US" altLang="ja-JP" sz="11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/>
                <a:ea typeface="Meiryo UI"/>
              </a:rPr>
              <a:t>たたき台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/>
                <a:ea typeface="Meiryo UI"/>
              </a:rPr>
              <a:t>提案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65" name="下矢印 64"/>
          <p:cNvSpPr/>
          <p:nvPr/>
        </p:nvSpPr>
        <p:spPr>
          <a:xfrm rot="5400000">
            <a:off x="3574362" y="1811213"/>
            <a:ext cx="576000" cy="3600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3428107" y="4468208"/>
            <a:ext cx="93600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/>
                <a:ea typeface="Meiryo UI"/>
              </a:rPr>
              <a:t>協議会の</a:t>
            </a:r>
            <a:endParaRPr kumimoji="1" lang="en-US" altLang="ja-JP" sz="1100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Meiryo UI"/>
                <a:ea typeface="Meiryo UI"/>
              </a:rPr>
              <a:t>意見反映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387862" y="110019"/>
            <a:ext cx="733760" cy="483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141670" y="6181305"/>
            <a:ext cx="8762300" cy="533985"/>
          </a:xfrm>
          <a:prstGeom prst="roundRect">
            <a:avLst>
              <a:gd name="adj" fmla="val 5677"/>
            </a:avLst>
          </a:prstGeom>
          <a:solidFill>
            <a:schemeClr val="accent6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3290625" y="5164431"/>
            <a:ext cx="1842065" cy="312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6804235" y="6300934"/>
            <a:ext cx="1806366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</a:rPr>
              <a:t>事業を検討・推進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102" name="下矢印 101"/>
          <p:cNvSpPr/>
          <p:nvPr/>
        </p:nvSpPr>
        <p:spPr>
          <a:xfrm>
            <a:off x="8248642" y="2822068"/>
            <a:ext cx="576000" cy="3600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7594454" y="2771753"/>
            <a:ext cx="805413" cy="4244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dirty="0">
                <a:solidFill>
                  <a:prstClr val="black"/>
                </a:solidFill>
                <a:latin typeface="Meiryo UI"/>
                <a:ea typeface="Meiryo UI"/>
              </a:rPr>
              <a:t>基本構想の提出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5741219" y="995921"/>
            <a:ext cx="1419572" cy="71101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220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スーパーシティ・アーキテクト</a:t>
            </a:r>
            <a:endParaRPr kumimoji="1" lang="en-US" altLang="ja-JP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4220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・指導、助言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4225610" y="1002082"/>
            <a:ext cx="1246921" cy="27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大阪府・市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4245148" y="1710412"/>
            <a:ext cx="3259211" cy="3783056"/>
            <a:chOff x="2730943" y="1666043"/>
            <a:chExt cx="2736000" cy="2576117"/>
          </a:xfrm>
        </p:grpSpPr>
        <p:sp>
          <p:nvSpPr>
            <p:cNvPr id="6" name="角丸四角形 5"/>
            <p:cNvSpPr/>
            <p:nvPr/>
          </p:nvSpPr>
          <p:spPr>
            <a:xfrm>
              <a:off x="2730943" y="1666043"/>
              <a:ext cx="2736000" cy="2576117"/>
            </a:xfrm>
            <a:prstGeom prst="roundRect">
              <a:avLst>
                <a:gd name="adj" fmla="val 65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角丸四角形 54"/>
            <p:cNvSpPr/>
            <p:nvPr/>
          </p:nvSpPr>
          <p:spPr>
            <a:xfrm>
              <a:off x="2764543" y="2450591"/>
              <a:ext cx="2668211" cy="1759760"/>
            </a:xfrm>
            <a:prstGeom prst="roundRect">
              <a:avLst>
                <a:gd name="adj" fmla="val 65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defRPr/>
              </a:pPr>
              <a:endParaRPr kumimoji="1"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0" name="楕円 69">
              <a:extLst>
                <a:ext uri="{FF2B5EF4-FFF2-40B4-BE49-F238E27FC236}">
                  <a16:creationId xmlns:a16="http://schemas.microsoft.com/office/drawing/2014/main" id="{85EA3BC0-C7C7-488D-A3E4-0AA23316B559}"/>
                </a:ext>
              </a:extLst>
            </p:cNvPr>
            <p:cNvSpPr/>
            <p:nvPr/>
          </p:nvSpPr>
          <p:spPr>
            <a:xfrm>
              <a:off x="2984748" y="3721204"/>
              <a:ext cx="2418582" cy="49634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 anchorCtr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05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11" name="角丸四角形 110"/>
          <p:cNvSpPr/>
          <p:nvPr/>
        </p:nvSpPr>
        <p:spPr>
          <a:xfrm>
            <a:off x="7966110" y="3322207"/>
            <a:ext cx="1080000" cy="763644"/>
          </a:xfrm>
          <a:prstGeom prst="roundRect">
            <a:avLst>
              <a:gd name="adj" fmla="val 3101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内閣総理大臣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6791" y="815737"/>
            <a:ext cx="7586391" cy="4834546"/>
          </a:xfrm>
          <a:prstGeom prst="roundRect">
            <a:avLst>
              <a:gd name="adj" fmla="val 3755"/>
            </a:avLst>
          </a:prstGeom>
          <a:noFill/>
          <a:ln w="4762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60" name="角丸四角形 33">
            <a:extLst>
              <a:ext uri="{FF2B5EF4-FFF2-40B4-BE49-F238E27FC236}">
                <a16:creationId xmlns:a16="http://schemas.microsoft.com/office/drawing/2014/main" id="{7F69D86C-8733-4B4E-A263-AF59CC60193C}"/>
              </a:ext>
            </a:extLst>
          </p:cNvPr>
          <p:cNvSpPr/>
          <p:nvPr/>
        </p:nvSpPr>
        <p:spPr>
          <a:xfrm>
            <a:off x="222960" y="6263972"/>
            <a:ext cx="1874877" cy="38170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400" b="1" dirty="0">
                <a:solidFill>
                  <a:schemeClr val="bg1"/>
                </a:solidFill>
                <a:latin typeface="Meiryo UI"/>
                <a:ea typeface="Meiryo UI"/>
              </a:rPr>
              <a:t>事業実施・推進主体</a:t>
            </a:r>
            <a:endParaRPr kumimoji="1" lang="en-US" altLang="ja-JP" sz="1400" b="1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141670" y="479867"/>
            <a:ext cx="7521512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/>
                <a:ea typeface="Meiryo UI"/>
              </a:rPr>
              <a:t>　</a:t>
            </a:r>
            <a:r>
              <a:rPr kumimoji="1" lang="ja-JP" altLang="en-US" sz="1400" b="1" dirty="0">
                <a:solidFill>
                  <a:schemeClr val="tx1"/>
                </a:solidFill>
                <a:latin typeface="Calibri Light"/>
                <a:ea typeface="Meiryo UI"/>
              </a:rPr>
              <a:t>全体計画の作成及び推進並びに基本構想案の作成</a:t>
            </a:r>
            <a:r>
              <a:rPr kumimoji="1" lang="ja-JP" altLang="en-US" sz="1400" dirty="0">
                <a:solidFill>
                  <a:schemeClr val="tx1"/>
                </a:solidFill>
                <a:latin typeface="Calibri Light"/>
                <a:ea typeface="Meiryo UI"/>
              </a:rPr>
              <a:t>に向け、下記体制を構築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7199818" y="1236776"/>
            <a:ext cx="936000" cy="46708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dirty="0">
                <a:solidFill>
                  <a:schemeClr val="tx1"/>
                </a:solidFill>
                <a:latin typeface="Meiryo UI"/>
                <a:ea typeface="Meiryo UI"/>
              </a:rPr>
              <a:t>基本構想</a:t>
            </a:r>
            <a:endParaRPr kumimoji="1" lang="en-US" altLang="ja-JP" sz="11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dirty="0">
                <a:solidFill>
                  <a:schemeClr val="tx1"/>
                </a:solidFill>
                <a:latin typeface="Meiryo UI"/>
                <a:ea typeface="Meiryo UI"/>
              </a:rPr>
              <a:t>案の提案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>
          <a:xfrm>
            <a:off x="7089323" y="6488581"/>
            <a:ext cx="2057400" cy="365125"/>
          </a:xfrm>
        </p:spPr>
        <p:txBody>
          <a:bodyPr/>
          <a:lstStyle/>
          <a:p>
            <a:fld id="{845123BD-465A-49E4-8895-6A8BFEECEF66}" type="slidenum">
              <a:rPr kumimoji="1" lang="ja-JP" altLang="en-US" sz="1600" smtClean="0"/>
              <a:t>3</a:t>
            </a:fld>
            <a:endParaRPr kumimoji="1" lang="ja-JP" altLang="en-US" sz="1600" dirty="0"/>
          </a:p>
        </p:txBody>
      </p:sp>
      <p:sp>
        <p:nvSpPr>
          <p:cNvPr id="48" name="下矢印 47"/>
          <p:cNvSpPr/>
          <p:nvPr/>
        </p:nvSpPr>
        <p:spPr>
          <a:xfrm rot="16200000" flipH="1">
            <a:off x="7429717" y="1997093"/>
            <a:ext cx="576000" cy="3600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555839" y="1870407"/>
            <a:ext cx="2950726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/>
                <a:ea typeface="Meiryo UI"/>
              </a:rPr>
              <a:t>全体計画及び基本構想案</a:t>
            </a:r>
            <a:r>
              <a:rPr kumimoji="1" lang="ja-JP" altLang="en-US" sz="1200" dirty="0">
                <a:solidFill>
                  <a:schemeClr val="tx1"/>
                </a:solidFill>
                <a:latin typeface="Meiryo UI"/>
                <a:ea typeface="Meiryo UI"/>
              </a:rPr>
              <a:t>の作成に向けての意見交換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3E943B3-E1C0-4110-9522-57AE4C94E1B9}"/>
              </a:ext>
            </a:extLst>
          </p:cNvPr>
          <p:cNvGrpSpPr/>
          <p:nvPr/>
        </p:nvGrpSpPr>
        <p:grpSpPr>
          <a:xfrm>
            <a:off x="4551769" y="3700906"/>
            <a:ext cx="900000" cy="834992"/>
            <a:chOff x="4503496" y="3700906"/>
            <a:chExt cx="900000" cy="834992"/>
          </a:xfrm>
        </p:grpSpPr>
        <p:sp>
          <p:nvSpPr>
            <p:cNvPr id="63" name="楕円 62"/>
            <p:cNvSpPr/>
            <p:nvPr/>
          </p:nvSpPr>
          <p:spPr>
            <a:xfrm>
              <a:off x="4503496" y="3700906"/>
              <a:ext cx="900000" cy="396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移動</a:t>
              </a:r>
              <a:endParaRPr kumimoji="1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楕円 67"/>
            <p:cNvSpPr/>
            <p:nvPr/>
          </p:nvSpPr>
          <p:spPr>
            <a:xfrm>
              <a:off x="4503496" y="4139898"/>
              <a:ext cx="900000" cy="396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物流</a:t>
              </a:r>
              <a:endParaRPr kumimoji="1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6EEC67C-A908-4F89-87A4-03602FED3973}"/>
              </a:ext>
            </a:extLst>
          </p:cNvPr>
          <p:cNvGrpSpPr/>
          <p:nvPr/>
        </p:nvGrpSpPr>
        <p:grpSpPr>
          <a:xfrm>
            <a:off x="5523445" y="3700906"/>
            <a:ext cx="900000" cy="834992"/>
            <a:chOff x="5438905" y="3700906"/>
            <a:chExt cx="900000" cy="834992"/>
          </a:xfrm>
        </p:grpSpPr>
        <p:sp>
          <p:nvSpPr>
            <p:cNvPr id="73" name="楕円 72"/>
            <p:cNvSpPr/>
            <p:nvPr/>
          </p:nvSpPr>
          <p:spPr>
            <a:xfrm>
              <a:off x="5438905" y="3700906"/>
              <a:ext cx="900000" cy="396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医療</a:t>
              </a:r>
              <a:endParaRPr kumimoji="1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楕円 74"/>
            <p:cNvSpPr/>
            <p:nvPr/>
          </p:nvSpPr>
          <p:spPr>
            <a:xfrm>
              <a:off x="5438905" y="4139898"/>
              <a:ext cx="900000" cy="3960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noProof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健康</a:t>
              </a:r>
              <a:endParaRPr kumimoji="1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239D3AE5-064F-478B-8141-B7427E49A9EB}"/>
              </a:ext>
            </a:extLst>
          </p:cNvPr>
          <p:cNvGrpSpPr/>
          <p:nvPr/>
        </p:nvGrpSpPr>
        <p:grpSpPr>
          <a:xfrm>
            <a:off x="6495120" y="3700906"/>
            <a:ext cx="900000" cy="834992"/>
            <a:chOff x="6495120" y="3700906"/>
            <a:chExt cx="900000" cy="834992"/>
          </a:xfrm>
        </p:grpSpPr>
        <p:sp>
          <p:nvSpPr>
            <p:cNvPr id="77" name="楕円 76"/>
            <p:cNvSpPr/>
            <p:nvPr/>
          </p:nvSpPr>
          <p:spPr>
            <a:xfrm>
              <a:off x="6495120" y="3700906"/>
              <a:ext cx="900000" cy="3960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まちづくり</a:t>
              </a:r>
              <a:endParaRPr kumimoji="1" lang="ja-JP" altLang="en-US" sz="11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8" name="楕円 77"/>
            <p:cNvSpPr/>
            <p:nvPr/>
          </p:nvSpPr>
          <p:spPr>
            <a:xfrm>
              <a:off x="6495120" y="4139898"/>
              <a:ext cx="900000" cy="3960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noProof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防災</a:t>
              </a:r>
              <a:endParaRPr kumimoji="1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4441290" y="1798887"/>
            <a:ext cx="3034903" cy="10027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  <a:defRPr/>
            </a:pP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具体化に向けた庁内検討体制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・サービス毎の事業計画案を全体計画たたき台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として取りまとめ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・協議会意見を踏まえ全体計画を作成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・全体計画から基本構想案を取りまとめ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4380030" y="3040151"/>
            <a:ext cx="3103625" cy="713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Meiryo UI"/>
                <a:ea typeface="Meiryo UI"/>
              </a:rPr>
              <a:t>府市部局でサービス毎に事業計画の案を作成 </a:t>
            </a:r>
            <a:r>
              <a:rPr kumimoji="1" lang="en-US" altLang="ja-JP" sz="1400" dirty="0">
                <a:solidFill>
                  <a:schemeClr val="tx1"/>
                </a:solidFill>
                <a:latin typeface="Meiryo UI"/>
                <a:ea typeface="Meiryo UI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/>
                <a:ea typeface="Meiryo UI"/>
              </a:rPr>
              <a:t>テーマ・サービスは随時検討</a:t>
            </a:r>
            <a:endParaRPr kumimoji="1" lang="en-US" altLang="ja-JP" sz="1400" dirty="0">
              <a:solidFill>
                <a:schemeClr val="tx1"/>
              </a:solidFill>
              <a:latin typeface="Meiryo UI"/>
              <a:ea typeface="Meiryo UI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4555523" y="2869937"/>
            <a:ext cx="2648305" cy="356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600"/>
              </a:spcAft>
              <a:defRPr/>
            </a:pPr>
            <a:r>
              <a:rPr kumimoji="1"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サービス別の検討</a:t>
            </a:r>
          </a:p>
        </p:txBody>
      </p:sp>
      <p:sp>
        <p:nvSpPr>
          <p:cNvPr id="84" name="角丸四角形 83"/>
          <p:cNvSpPr/>
          <p:nvPr/>
        </p:nvSpPr>
        <p:spPr>
          <a:xfrm>
            <a:off x="863277" y="1504464"/>
            <a:ext cx="749231" cy="342591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府・市</a:t>
            </a:r>
            <a:endParaRPr kumimoji="1" lang="en-US" altLang="ja-JP" sz="11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2058992" y="1488935"/>
            <a:ext cx="890201" cy="339147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経済界等</a:t>
            </a:r>
            <a:endParaRPr kumimoji="1" lang="en-US" altLang="ja-JP" sz="105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3403076" y="6283527"/>
            <a:ext cx="942952" cy="342591"/>
          </a:xfrm>
          <a:prstGeom prst="roundRect">
            <a:avLst>
              <a:gd name="adj" fmla="val 0"/>
            </a:avLst>
          </a:prstGeom>
          <a:solidFill>
            <a:schemeClr val="accent6">
              <a:lumMod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博覧会協会</a:t>
            </a:r>
            <a:endParaRPr kumimoji="1" lang="en-US" altLang="ja-JP" sz="11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4624032" y="6283527"/>
            <a:ext cx="897448" cy="342591"/>
          </a:xfrm>
          <a:prstGeom prst="roundRect">
            <a:avLst>
              <a:gd name="adj" fmla="val 0"/>
            </a:avLst>
          </a:prstGeom>
          <a:solidFill>
            <a:schemeClr val="accent6">
              <a:lumMod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dirty="0">
                <a:ln w="0"/>
                <a:solidFill>
                  <a:schemeClr val="bg1"/>
                </a:solidFill>
                <a:latin typeface="Calibri"/>
                <a:ea typeface="Meiryo UI"/>
              </a:rPr>
              <a:t>民間事業者</a:t>
            </a:r>
            <a:endParaRPr kumimoji="1" lang="en-US" altLang="ja-JP" sz="11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5799483" y="6291701"/>
            <a:ext cx="749231" cy="326243"/>
          </a:xfrm>
          <a:prstGeom prst="roundRect">
            <a:avLst>
              <a:gd name="adj" fmla="val 0"/>
            </a:avLst>
          </a:prstGeom>
          <a:solidFill>
            <a:schemeClr val="accent6">
              <a:lumMod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府・市</a:t>
            </a:r>
            <a:endParaRPr kumimoji="1" lang="en-US" altLang="ja-JP" sz="11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2375841" y="6283527"/>
            <a:ext cx="749231" cy="342591"/>
          </a:xfrm>
          <a:prstGeom prst="roundRect">
            <a:avLst>
              <a:gd name="adj" fmla="val 0"/>
            </a:avLst>
          </a:prstGeom>
          <a:solidFill>
            <a:schemeClr val="accent6">
              <a:lumMod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dirty="0">
                <a:ln w="0"/>
                <a:solidFill>
                  <a:schemeClr val="bg1"/>
                </a:solidFill>
                <a:latin typeface="Calibri"/>
                <a:ea typeface="Meiryo UI"/>
              </a:rPr>
              <a:t>経済界</a:t>
            </a:r>
            <a:endParaRPr kumimoji="1" lang="en-US" altLang="ja-JP" sz="11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4454612" y="1339728"/>
            <a:ext cx="749231" cy="342591"/>
          </a:xfrm>
          <a:prstGeom prst="roundRect">
            <a:avLst>
              <a:gd name="adj" fmla="val 0"/>
            </a:avLst>
          </a:prstGeom>
          <a:solidFill>
            <a:schemeClr val="accent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府・市</a:t>
            </a:r>
            <a:endParaRPr kumimoji="1" lang="en-US" altLang="ja-JP" sz="11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C028E213-3B40-47A8-9051-28C59611614A}"/>
              </a:ext>
            </a:extLst>
          </p:cNvPr>
          <p:cNvSpPr/>
          <p:nvPr/>
        </p:nvSpPr>
        <p:spPr>
          <a:xfrm>
            <a:off x="4382121" y="4862068"/>
            <a:ext cx="3244267" cy="4619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  <a:defRPr/>
            </a:pPr>
            <a:r>
              <a:rPr kumimoji="1" lang="ja-JP" altLang="en-US" sz="103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夢洲コンストラクション、大阪パビリオン、空飛ぶクルマ、</a:t>
            </a:r>
            <a:endParaRPr kumimoji="1" lang="en-US" altLang="ja-JP" sz="103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Aft>
                <a:spcPts val="600"/>
              </a:spcAft>
              <a:defRPr/>
            </a:pPr>
            <a:r>
              <a:rPr kumimoji="1" lang="ja-JP" altLang="en-US" sz="103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自動運転、うめきたパークネス、データ連携、</a:t>
            </a:r>
            <a:r>
              <a:rPr kumimoji="1" lang="en-US" altLang="ja-JP" sz="1030" b="1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MaaS</a:t>
            </a:r>
            <a:r>
              <a:rPr kumimoji="1" lang="ja-JP" altLang="en-US" sz="103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103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</a:p>
        </p:txBody>
      </p:sp>
      <p:sp>
        <p:nvSpPr>
          <p:cNvPr id="94" name="角丸四角形 93"/>
          <p:cNvSpPr/>
          <p:nvPr/>
        </p:nvSpPr>
        <p:spPr>
          <a:xfrm>
            <a:off x="4324423" y="3567467"/>
            <a:ext cx="190686" cy="1027893"/>
          </a:xfrm>
          <a:prstGeom prst="roundRect">
            <a:avLst>
              <a:gd name="adj" fmla="val 0"/>
            </a:avLst>
          </a:prstGeom>
          <a:solidFill>
            <a:schemeClr val="accent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Calibri"/>
                <a:ea typeface="Meiryo UI"/>
              </a:rPr>
              <a:t>テ</a:t>
            </a:r>
            <a:r>
              <a:rPr kumimoji="1" lang="ja-JP" altLang="en-US" sz="1000" b="1" dirty="0" err="1">
                <a:ln w="0"/>
                <a:solidFill>
                  <a:schemeClr val="bg1"/>
                </a:solidFill>
                <a:latin typeface="Calibri"/>
                <a:ea typeface="Meiryo UI"/>
              </a:rPr>
              <a:t>ー</a:t>
            </a:r>
            <a:r>
              <a:rPr kumimoji="1" lang="ja-JP" altLang="en-US" sz="10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Calibri"/>
                <a:ea typeface="Meiryo UI"/>
              </a:rPr>
              <a:t>マ</a:t>
            </a:r>
            <a:endParaRPr kumimoji="1" lang="en-US" altLang="ja-JP" sz="10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Calibri"/>
              <a:ea typeface="Meiryo UI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4326583" y="4657057"/>
            <a:ext cx="197762" cy="750676"/>
          </a:xfrm>
          <a:prstGeom prst="roundRect">
            <a:avLst>
              <a:gd name="adj" fmla="val 0"/>
            </a:avLst>
          </a:prstGeom>
          <a:solidFill>
            <a:schemeClr val="accent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Calibri"/>
                <a:ea typeface="Meiryo UI"/>
                <a:cs typeface="+mn-cs"/>
              </a:rPr>
              <a:t>サービス</a:t>
            </a:r>
            <a:endParaRPr kumimoji="1" lang="en-US" altLang="ja-JP" sz="10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Calibri"/>
              <a:ea typeface="Meiryo UI"/>
              <a:cs typeface="+mn-cs"/>
            </a:endParaRPr>
          </a:p>
        </p:txBody>
      </p:sp>
      <p:sp>
        <p:nvSpPr>
          <p:cNvPr id="76" name="楕円 75"/>
          <p:cNvSpPr/>
          <p:nvPr/>
        </p:nvSpPr>
        <p:spPr>
          <a:xfrm>
            <a:off x="6711587" y="4507765"/>
            <a:ext cx="938223" cy="364960"/>
          </a:xfrm>
          <a:prstGeom prst="ellipse">
            <a:avLst/>
          </a:prstGeom>
          <a:noFill/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</a:rPr>
              <a:t>･･･</a:t>
            </a:r>
          </a:p>
        </p:txBody>
      </p:sp>
      <p:sp>
        <p:nvSpPr>
          <p:cNvPr id="12" name="上下矢印 11"/>
          <p:cNvSpPr/>
          <p:nvPr/>
        </p:nvSpPr>
        <p:spPr>
          <a:xfrm>
            <a:off x="4227109" y="5633809"/>
            <a:ext cx="576000" cy="637430"/>
          </a:xfrm>
          <a:prstGeom prst="upDownArrow">
            <a:avLst>
              <a:gd name="adj1" fmla="val 52205"/>
              <a:gd name="adj2" fmla="val 3089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3" name="楕円 2"/>
          <p:cNvSpPr/>
          <p:nvPr/>
        </p:nvSpPr>
        <p:spPr>
          <a:xfrm>
            <a:off x="2933126" y="5845273"/>
            <a:ext cx="3163966" cy="21083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協議・調整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778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8ADAEC2-7E93-48E2-BEDF-FAFB2E27F049}"/>
              </a:ext>
            </a:extLst>
          </p:cNvPr>
          <p:cNvSpPr/>
          <p:nvPr/>
        </p:nvSpPr>
        <p:spPr>
          <a:xfrm>
            <a:off x="248557" y="521014"/>
            <a:ext cx="2885379" cy="88871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区域指定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】</a:t>
            </a:r>
          </a:p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 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2022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年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3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月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10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日諮問会議決定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  <a:sym typeface="Arial"/>
            </a:endParaRPr>
          </a:p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            4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月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12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  <a:sym typeface="Arial"/>
              </a:rPr>
              <a:t>日政令閣議決定</a:t>
            </a:r>
            <a:endParaRPr kumimoji="0" lang="zh-TW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  <a:sym typeface="Arial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396792" y="1916534"/>
          <a:ext cx="8605892" cy="454048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15141">
                  <a:extLst>
                    <a:ext uri="{9D8B030D-6E8A-4147-A177-3AD203B41FA5}">
                      <a16:colId xmlns:a16="http://schemas.microsoft.com/office/drawing/2014/main" val="3343399595"/>
                    </a:ext>
                  </a:extLst>
                </a:gridCol>
                <a:gridCol w="594806">
                  <a:extLst>
                    <a:ext uri="{9D8B030D-6E8A-4147-A177-3AD203B41FA5}">
                      <a16:colId xmlns:a16="http://schemas.microsoft.com/office/drawing/2014/main" val="3482630612"/>
                    </a:ext>
                  </a:extLst>
                </a:gridCol>
                <a:gridCol w="714739">
                  <a:extLst>
                    <a:ext uri="{9D8B030D-6E8A-4147-A177-3AD203B41FA5}">
                      <a16:colId xmlns:a16="http://schemas.microsoft.com/office/drawing/2014/main" val="3483886642"/>
                    </a:ext>
                  </a:extLst>
                </a:gridCol>
                <a:gridCol w="724926">
                  <a:extLst>
                    <a:ext uri="{9D8B030D-6E8A-4147-A177-3AD203B41FA5}">
                      <a16:colId xmlns:a16="http://schemas.microsoft.com/office/drawing/2014/main" val="3353615716"/>
                    </a:ext>
                  </a:extLst>
                </a:gridCol>
                <a:gridCol w="753359">
                  <a:extLst>
                    <a:ext uri="{9D8B030D-6E8A-4147-A177-3AD203B41FA5}">
                      <a16:colId xmlns:a16="http://schemas.microsoft.com/office/drawing/2014/main" val="1965190749"/>
                    </a:ext>
                  </a:extLst>
                </a:gridCol>
                <a:gridCol w="725845">
                  <a:extLst>
                    <a:ext uri="{9D8B030D-6E8A-4147-A177-3AD203B41FA5}">
                      <a16:colId xmlns:a16="http://schemas.microsoft.com/office/drawing/2014/main" val="1142630944"/>
                    </a:ext>
                  </a:extLst>
                </a:gridCol>
                <a:gridCol w="725845">
                  <a:extLst>
                    <a:ext uri="{9D8B030D-6E8A-4147-A177-3AD203B41FA5}">
                      <a16:colId xmlns:a16="http://schemas.microsoft.com/office/drawing/2014/main" val="2330492888"/>
                    </a:ext>
                  </a:extLst>
                </a:gridCol>
                <a:gridCol w="725845">
                  <a:extLst>
                    <a:ext uri="{9D8B030D-6E8A-4147-A177-3AD203B41FA5}">
                      <a16:colId xmlns:a16="http://schemas.microsoft.com/office/drawing/2014/main" val="1352691962"/>
                    </a:ext>
                  </a:extLst>
                </a:gridCol>
                <a:gridCol w="725845">
                  <a:extLst>
                    <a:ext uri="{9D8B030D-6E8A-4147-A177-3AD203B41FA5}">
                      <a16:colId xmlns:a16="http://schemas.microsoft.com/office/drawing/2014/main" val="1838258492"/>
                    </a:ext>
                  </a:extLst>
                </a:gridCol>
                <a:gridCol w="878806">
                  <a:extLst>
                    <a:ext uri="{9D8B030D-6E8A-4147-A177-3AD203B41FA5}">
                      <a16:colId xmlns:a16="http://schemas.microsoft.com/office/drawing/2014/main" val="1461449878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569413680"/>
                    </a:ext>
                  </a:extLst>
                </a:gridCol>
                <a:gridCol w="889462">
                  <a:extLst>
                    <a:ext uri="{9D8B030D-6E8A-4147-A177-3AD203B41FA5}">
                      <a16:colId xmlns:a16="http://schemas.microsoft.com/office/drawing/2014/main" val="3903982998"/>
                    </a:ext>
                  </a:extLst>
                </a:gridCol>
              </a:tblGrid>
              <a:tr h="447267">
                <a:tc gridSpan="2"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ja-JP" altLang="en-US" sz="12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en-US" altLang="ja-JP" sz="11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2022</a:t>
                      </a:r>
                      <a:r>
                        <a:rPr kumimoji="1" lang="ja-JP" altLang="en-US" sz="11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kumimoji="1" lang="en-US" altLang="ja-JP" sz="11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algn="ctr" defTabSz="914423" rtl="0" eaLnBrk="1" latinLnBrk="0" hangingPunct="1"/>
                      <a:r>
                        <a:rPr kumimoji="1" lang="ja-JP" altLang="en-US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６月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ja-JP" altLang="en-US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７月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ja-JP" altLang="en-US" sz="1200" b="1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８月</a:t>
                      </a: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ja-JP" altLang="en-US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９月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en-US" altLang="ja-JP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en-US" altLang="ja-JP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en-US" altLang="ja-JP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en-US" altLang="ja-JP" sz="105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2023</a:t>
                      </a:r>
                      <a:r>
                        <a:rPr kumimoji="1" lang="ja-JP" altLang="en-US" sz="105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algn="ctr" defTabSz="914423" rtl="0" eaLnBrk="1" latinLnBrk="0" hangingPunct="1"/>
                      <a:r>
                        <a:rPr kumimoji="1" lang="ja-JP" altLang="en-US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１月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ja-JP" altLang="en-US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２月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ja-JP" altLang="en-US" sz="1200" kern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３月</a:t>
                      </a:r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9032275"/>
                  </a:ext>
                </a:extLst>
              </a:tr>
              <a:tr h="818643">
                <a:tc gridSpan="2"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国の動き</a:t>
                      </a: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ja-JP" altLang="en-US" sz="12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23" rtl="0" eaLnBrk="1" latinLnBrk="0" hangingPunct="1"/>
                      <a:endParaRPr kumimoji="1" lang="en-US" altLang="ja-JP" sz="1200" kern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9832597"/>
                  </a:ext>
                </a:extLst>
              </a:tr>
              <a:tr h="818643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協議会</a:t>
                      </a:r>
                      <a:endParaRPr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本会議</a:t>
                      </a:r>
                      <a:endParaRPr lang="en-US" altLang="ja-JP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1349" marR="61349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053140"/>
                  </a:ext>
                </a:extLst>
              </a:tr>
              <a:tr h="818643">
                <a:tc vMerge="1">
                  <a:txBody>
                    <a:bodyPr/>
                    <a:lstStyle/>
                    <a:p>
                      <a:pPr algn="ctr"/>
                      <a:endParaRPr lang="en-US" altLang="ja-JP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幹事会議</a:t>
                      </a:r>
                      <a:endParaRPr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956"/>
                  </a:ext>
                </a:extLst>
              </a:tr>
              <a:tr h="818643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府市</a:t>
                      </a:r>
                      <a:endParaRPr lang="en-US" altLang="ja-JP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庁内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体制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930905"/>
                  </a:ext>
                </a:extLst>
              </a:tr>
              <a:tr h="818643">
                <a:tc gridSpan="2">
                  <a:txBody>
                    <a:bodyPr/>
                    <a:lstStyle/>
                    <a:p>
                      <a:pPr marL="0" algn="ctr" defTabSz="914423" rtl="0" eaLnBrk="1" latinLnBrk="0" hangingPunct="1"/>
                      <a:r>
                        <a:rPr kumimoji="1" lang="ja-JP" altLang="en-US" sz="14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事業推進体制</a:t>
                      </a:r>
                      <a:endParaRPr kumimoji="1" lang="en-US" altLang="ja-JP" sz="14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23" rtl="0" eaLnBrk="1" latinLnBrk="0" hangingPunct="1"/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77914" marR="77914" marT="38956" marB="3895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813625"/>
                  </a:ext>
                </a:extLst>
              </a:tr>
            </a:tbl>
          </a:graphicData>
        </a:graphic>
      </p:graphicFrame>
      <p:sp>
        <p:nvSpPr>
          <p:cNvPr id="16" name="ホームベース 15"/>
          <p:cNvSpPr/>
          <p:nvPr/>
        </p:nvSpPr>
        <p:spPr>
          <a:xfrm>
            <a:off x="1280224" y="4972541"/>
            <a:ext cx="5856341" cy="483567"/>
          </a:xfrm>
          <a:prstGeom prst="homePlate">
            <a:avLst>
              <a:gd name="adj" fmla="val 33088"/>
            </a:avLst>
          </a:prstGeom>
          <a:solidFill>
            <a:schemeClr val="accent1">
              <a:lumMod val="20000"/>
              <a:lumOff val="8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37">
              <a:buClr>
                <a:srgbClr val="000000"/>
              </a:buClr>
              <a:defRPr/>
            </a:pPr>
            <a:r>
              <a:rPr lang="ja-JP" altLang="en-US" sz="14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全体計画（基本構想案を含む）の作成</a:t>
            </a:r>
            <a:endParaRPr lang="ja-JP" altLang="en-US" sz="1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</p:txBody>
      </p:sp>
      <p:sp>
        <p:nvSpPr>
          <p:cNvPr id="17" name="ホームベース 16"/>
          <p:cNvSpPr/>
          <p:nvPr/>
        </p:nvSpPr>
        <p:spPr>
          <a:xfrm>
            <a:off x="1285834" y="5787192"/>
            <a:ext cx="7608784" cy="527483"/>
          </a:xfrm>
          <a:prstGeom prst="homePlate">
            <a:avLst>
              <a:gd name="adj" fmla="val 33088"/>
            </a:avLst>
          </a:prstGeom>
          <a:solidFill>
            <a:schemeClr val="accent1">
              <a:lumMod val="20000"/>
              <a:lumOff val="8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ja-JP" altLang="en-US" sz="1193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  <a:sym typeface="Arial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F94EC9A-FE7D-4350-B058-8DE1412D9BD0}"/>
              </a:ext>
            </a:extLst>
          </p:cNvPr>
          <p:cNvSpPr/>
          <p:nvPr/>
        </p:nvSpPr>
        <p:spPr>
          <a:xfrm>
            <a:off x="2656595" y="3581332"/>
            <a:ext cx="1292106" cy="3907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Arial"/>
              </a:rPr>
              <a:t>全体計画骨子</a:t>
            </a: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Arial"/>
              </a:rPr>
              <a:t>案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95192" y="3217331"/>
            <a:ext cx="920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●第２回</a:t>
            </a:r>
          </a:p>
        </p:txBody>
      </p:sp>
      <p:cxnSp>
        <p:nvCxnSpPr>
          <p:cNvPr id="47" name="直線矢印コネクタ 46"/>
          <p:cNvCxnSpPr/>
          <p:nvPr/>
        </p:nvCxnSpPr>
        <p:spPr>
          <a:xfrm flipH="1">
            <a:off x="6123350" y="3960635"/>
            <a:ext cx="1199" cy="101348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5430437" y="3217331"/>
            <a:ext cx="92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第３回●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F94EC9A-FE7D-4350-B058-8DE1412D9BD0}"/>
              </a:ext>
            </a:extLst>
          </p:cNvPr>
          <p:cNvSpPr/>
          <p:nvPr/>
        </p:nvSpPr>
        <p:spPr>
          <a:xfrm>
            <a:off x="5054186" y="3572340"/>
            <a:ext cx="1135804" cy="3907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0" marR="0" lvl="0" indent="0" algn="ctr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Arial"/>
              </a:rPr>
              <a:t>全体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  <a:sym typeface="Arial"/>
              </a:rPr>
              <a:t>計画案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  <a:sym typeface="Arial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26970" y="4317211"/>
            <a:ext cx="970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●第２回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37883" y="5771665"/>
            <a:ext cx="1245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・大阪パビリオン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・自動運転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・うめきた２期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　　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431448" y="5771665"/>
            <a:ext cx="143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・夢洲コンストラクション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・空飛ぶクルマ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・データ連携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478511" y="5995082"/>
            <a:ext cx="143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事業検討・推進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</p:txBody>
      </p:sp>
      <p:cxnSp>
        <p:nvCxnSpPr>
          <p:cNvPr id="43" name="直線矢印コネクタ 42"/>
          <p:cNvCxnSpPr/>
          <p:nvPr/>
        </p:nvCxnSpPr>
        <p:spPr>
          <a:xfrm flipV="1">
            <a:off x="3125377" y="4542121"/>
            <a:ext cx="2249" cy="43200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3146508" y="3956614"/>
            <a:ext cx="4498" cy="36000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V="1">
            <a:off x="5753021" y="4542121"/>
            <a:ext cx="0" cy="43200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 flipV="1">
            <a:off x="5753021" y="3956614"/>
            <a:ext cx="8426" cy="36000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8ADAEC2-7E93-48E2-BEDF-FAFB2E27F049}"/>
              </a:ext>
            </a:extLst>
          </p:cNvPr>
          <p:cNvSpPr/>
          <p:nvPr/>
        </p:nvSpPr>
        <p:spPr>
          <a:xfrm>
            <a:off x="352413" y="1471111"/>
            <a:ext cx="2491371" cy="452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2203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全体スケジュール</a:t>
            </a:r>
            <a:r>
              <a:rPr kumimoji="0" lang="en-US" altLang="ja-JP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361386" y="521014"/>
            <a:ext cx="5714552" cy="954107"/>
          </a:xfrm>
          <a:prstGeom prst="rect">
            <a:avLst/>
          </a:prstGeom>
          <a:ln w="9525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【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スーパーシティ協議会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 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2022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年６月 第１回</a:t>
            </a:r>
            <a:r>
              <a:rPr lang="ja-JP" altLang="en-US" sz="1400" kern="0" noProof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Wingdings" panose="05000000000000000000" pitchFamily="2" charset="2"/>
              </a:rPr>
              <a:t>：今後の進め方</a:t>
            </a:r>
            <a:endParaRPr lang="en-US" altLang="ja-JP" sz="1400" kern="0" noProof="0" dirty="0"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　　　　　　８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月 第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２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回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：全体計画（基本構想案を含む）骨子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案について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　　　     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12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月 第３回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：全体計画案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（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基本構想案を含む）について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88000" y="34990"/>
            <a:ext cx="7523206" cy="41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③今後のスケジュール　</a:t>
            </a:r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B4038D44-83C3-48BD-9549-D9F6E521171E}"/>
              </a:ext>
            </a:extLst>
          </p:cNvPr>
          <p:cNvCxnSpPr/>
          <p:nvPr/>
        </p:nvCxnSpPr>
        <p:spPr>
          <a:xfrm>
            <a:off x="13622" y="432000"/>
            <a:ext cx="910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1510760" y="3217331"/>
            <a:ext cx="985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●第１回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77574" y="6492388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4BEB985C-91ED-4FFE-BE34-DB8C6EAD7761}" type="slidenum">
              <a:rPr kumimoji="1" lang="ja-JP" altLang="en-US" sz="1600" b="0" i="0" u="none" strike="noStrike" kern="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685510" y="5771665"/>
            <a:ext cx="12453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・</a:t>
            </a:r>
            <a:r>
              <a:rPr kumimoji="0" lang="en-US" altLang="ja-JP" sz="105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MaaS</a:t>
            </a:r>
            <a:endParaRPr kumimoji="0" lang="en-US" altLang="ja-JP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ja-JP" altLang="en-US" sz="105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・・・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　　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57192" y="4317211"/>
            <a:ext cx="1216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●第１回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flipV="1">
            <a:off x="6343719" y="3085218"/>
            <a:ext cx="0" cy="1888903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3646961" y="3989013"/>
            <a:ext cx="0" cy="95462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5566700" y="4317211"/>
            <a:ext cx="100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●第３回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515404" y="2500091"/>
            <a:ext cx="2341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22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ja-JP" sz="1200" kern="0" noProof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(</a:t>
            </a:r>
            <a:r>
              <a:rPr lang="ja-JP" altLang="en-US" sz="1200" kern="0" noProof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関係省庁の支援事業決定</a:t>
            </a:r>
            <a:r>
              <a:rPr lang="en-US" altLang="ja-JP" sz="1200" kern="0" noProof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)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04176" y="2500090"/>
            <a:ext cx="3639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（区域会議開催、基本構想の作成、諮問会議開催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)</a:t>
            </a:r>
            <a:endParaRPr lang="ja-JP" altLang="en-US" sz="1200" kern="0" dirty="0"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46465" y="2503281"/>
            <a:ext cx="2498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Arial"/>
              </a:rPr>
              <a:t>（規制改革の内容について議論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）</a:t>
            </a:r>
            <a:endParaRPr lang="ja-JP" altLang="en-US" sz="1200" kern="0" dirty="0"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2CC4D56F-13BB-4B39-A6E2-7000F3FAA2A0}"/>
              </a:ext>
            </a:extLst>
          </p:cNvPr>
          <p:cNvCxnSpPr>
            <a:cxnSpLocks/>
          </p:cNvCxnSpPr>
          <p:nvPr/>
        </p:nvCxnSpPr>
        <p:spPr>
          <a:xfrm flipV="1">
            <a:off x="2013022" y="5444795"/>
            <a:ext cx="0" cy="341748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2E0C847C-9133-4A96-9531-3925BFAC8E9B}"/>
              </a:ext>
            </a:extLst>
          </p:cNvPr>
          <p:cNvCxnSpPr>
            <a:cxnSpLocks/>
          </p:cNvCxnSpPr>
          <p:nvPr/>
        </p:nvCxnSpPr>
        <p:spPr>
          <a:xfrm flipH="1">
            <a:off x="5272747" y="5456108"/>
            <a:ext cx="0" cy="341748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260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B7393D9412D424395D1A6BA920B9552" ma:contentTypeVersion="8" ma:contentTypeDescription="新しいドキュメントを作成します。" ma:contentTypeScope="" ma:versionID="ce3c89b3ce5b921407611183f13c422e">
  <xsd:schema xmlns:xsd="http://www.w3.org/2001/XMLSchema" xmlns:xs="http://www.w3.org/2001/XMLSchema" xmlns:p="http://schemas.microsoft.com/office/2006/metadata/properties" xmlns:ns2="8ae38aeb-6186-4489-856f-8276fcb73922" xmlns:ns3="806255d5-53f8-4a97-a6fe-f159c8c9013c" targetNamespace="http://schemas.microsoft.com/office/2006/metadata/properties" ma:root="true" ma:fieldsID="c417ecbfeb8253a11eba1dd18acd90ac" ns2:_="" ns3:_="">
    <xsd:import namespace="8ae38aeb-6186-4489-856f-8276fcb73922"/>
    <xsd:import namespace="806255d5-53f8-4a97-a6fe-f159c8c901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e38aeb-6186-4489-856f-8276fcb739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fd0b0efb-2064-4f34-a6cf-5b8ae1b87c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255d5-53f8-4a97-a6fe-f159c8c9013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a5c45f1-3a38-44f7-bbfb-43167a5ca53f}" ma:internalName="TaxCatchAll" ma:showField="CatchAllData" ma:web="806255d5-53f8-4a97-a6fe-f159c8c901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ae38aeb-6186-4489-856f-8276fcb73922">
      <Terms xmlns="http://schemas.microsoft.com/office/infopath/2007/PartnerControls"/>
    </lcf76f155ced4ddcb4097134ff3c332f>
    <TaxCatchAll xmlns="806255d5-53f8-4a97-a6fe-f159c8c9013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169CAA-037B-4E73-A50F-EA7EFE5460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e38aeb-6186-4489-856f-8276fcb73922"/>
    <ds:schemaRef ds:uri="806255d5-53f8-4a97-a6fe-f159c8c901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8D1B11-F911-4CE6-A533-0B73BE1F0A56}">
  <ds:schemaRefs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806255d5-53f8-4a97-a6fe-f159c8c9013c"/>
    <ds:schemaRef ds:uri="http://schemas.microsoft.com/office/2006/documentManagement/types"/>
    <ds:schemaRef ds:uri="http://schemas.microsoft.com/office/infopath/2007/PartnerControls"/>
    <ds:schemaRef ds:uri="8ae38aeb-6186-4489-856f-8276fcb7392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BE9AED5-1F33-4EE9-81D1-74A427769C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755</Words>
  <Application>Microsoft Office PowerPoint</Application>
  <PresentationFormat>画面に合わせる (4:3)</PresentationFormat>
  <Paragraphs>150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5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2022-06-13T04:29:36Z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0x010100CB7393D9412D424395D1A6BA920B9552</vt:lpwstr>
  </property>
  <property fmtid="{D5CDD505-2E9C-101B-9397-08002B2CF9AE}" pid="3" name="MediaServiceImageTags">
    <vt:lpwstr/>
  </property>
</Properties>
</file>