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25" r:id="rId4"/>
  </p:sldMasterIdLst>
  <p:notesMasterIdLst>
    <p:notesMasterId r:id="rId10"/>
  </p:notesMasterIdLst>
  <p:handoutMasterIdLst>
    <p:handoutMasterId r:id="rId11"/>
  </p:handoutMasterIdLst>
  <p:sldIdLst>
    <p:sldId id="141169368" r:id="rId5"/>
    <p:sldId id="141169371" r:id="rId6"/>
    <p:sldId id="141169372" r:id="rId7"/>
    <p:sldId id="141169373" r:id="rId8"/>
    <p:sldId id="141169374" r:id="rId9"/>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34071EAC-C6B3-4E00-8A8D-7B8E0C265DE3}">
          <p14:sldIdLst>
            <p14:sldId id="141169368"/>
            <p14:sldId id="141169371"/>
            <p14:sldId id="141169372"/>
            <p14:sldId id="141169373"/>
            <p14:sldId id="14116937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9" name="作成者" initials="A" lastIdx="0" clrIdx="8"/>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9933"/>
    <a:srgbClr val="66CCFF"/>
    <a:srgbClr val="66FF66"/>
    <a:srgbClr val="9999FF"/>
    <a:srgbClr val="FF66FF"/>
    <a:srgbClr val="660066"/>
    <a:srgbClr val="FF6699"/>
    <a:srgbClr val="FF99FF"/>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51E10F-C5D0-4FDB-964C-AE23810B8ED2}" v="263" dt="2022-06-10T01:23:03.232"/>
    <p1510:client id="{6544374D-0946-4CE9-929F-D253031ED986}" v="140" dt="2022-06-09T14:38:11.980"/>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205" autoAdjust="0"/>
    <p:restoredTop sz="94434" autoAdjust="0"/>
  </p:normalViewPr>
  <p:slideViewPr>
    <p:cSldViewPr snapToGrid="0">
      <p:cViewPr varScale="1">
        <p:scale>
          <a:sx n="74" d="100"/>
          <a:sy n="74" d="100"/>
        </p:scale>
        <p:origin x="1608" y="54"/>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52" d="100"/>
          <a:sy n="52" d="100"/>
        </p:scale>
        <p:origin x="295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1"/>
            <a:ext cx="2950529" cy="497524"/>
          </a:xfrm>
          <a:prstGeom prst="rect">
            <a:avLst/>
          </a:prstGeom>
        </p:spPr>
        <p:txBody>
          <a:bodyPr vert="horz" lIns="91519" tIns="45759" rIns="91519" bIns="45759"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083" y="1"/>
            <a:ext cx="2950529" cy="497524"/>
          </a:xfrm>
          <a:prstGeom prst="rect">
            <a:avLst/>
          </a:prstGeom>
        </p:spPr>
        <p:txBody>
          <a:bodyPr vert="horz" lIns="91519" tIns="45759" rIns="91519" bIns="45759" rtlCol="0"/>
          <a:lstStyle>
            <a:lvl1pPr algn="r">
              <a:defRPr sz="1200"/>
            </a:lvl1pPr>
          </a:lstStyle>
          <a:p>
            <a:fld id="{A05F23CB-EA92-40C9-BE5A-F3684D50927E}" type="datetimeFigureOut">
              <a:rPr kumimoji="1" lang="ja-JP" altLang="en-US" smtClean="0"/>
              <a:t>2022/6/13</a:t>
            </a:fld>
            <a:endParaRPr kumimoji="1" lang="ja-JP" altLang="en-US"/>
          </a:p>
        </p:txBody>
      </p:sp>
      <p:sp>
        <p:nvSpPr>
          <p:cNvPr id="4" name="フッター プレースホルダー 3"/>
          <p:cNvSpPr>
            <a:spLocks noGrp="1"/>
          </p:cNvSpPr>
          <p:nvPr>
            <p:ph type="ftr" sz="quarter" idx="2"/>
          </p:nvPr>
        </p:nvSpPr>
        <p:spPr>
          <a:xfrm>
            <a:off x="4" y="9441814"/>
            <a:ext cx="2950529" cy="497524"/>
          </a:xfrm>
          <a:prstGeom prst="rect">
            <a:avLst/>
          </a:prstGeom>
        </p:spPr>
        <p:txBody>
          <a:bodyPr vert="horz" lIns="91519" tIns="45759" rIns="91519" bIns="45759"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083" y="9441814"/>
            <a:ext cx="2950529" cy="497524"/>
          </a:xfrm>
          <a:prstGeom prst="rect">
            <a:avLst/>
          </a:prstGeom>
        </p:spPr>
        <p:txBody>
          <a:bodyPr vert="horz" lIns="91519" tIns="45759" rIns="91519" bIns="45759" rtlCol="0" anchor="b"/>
          <a:lstStyle>
            <a:lvl1pPr algn="r">
              <a:defRPr sz="1200"/>
            </a:lvl1pPr>
          </a:lstStyle>
          <a:p>
            <a:fld id="{0E47E1E5-A792-49D8-BF7F-9F810AE19418}" type="slidenum">
              <a:rPr kumimoji="1" lang="ja-JP" altLang="en-US" smtClean="0"/>
              <a:t>‹#›</a:t>
            </a:fld>
            <a:endParaRPr kumimoji="1" lang="ja-JP" altLang="en-US"/>
          </a:p>
        </p:txBody>
      </p:sp>
    </p:spTree>
    <p:extLst>
      <p:ext uri="{BB962C8B-B14F-4D97-AF65-F5344CB8AC3E}">
        <p14:creationId xmlns:p14="http://schemas.microsoft.com/office/powerpoint/2010/main" val="7715354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7" y="1"/>
            <a:ext cx="2949786" cy="498693"/>
          </a:xfrm>
          <a:prstGeom prst="rect">
            <a:avLst/>
          </a:prstGeom>
        </p:spPr>
        <p:txBody>
          <a:bodyPr vert="horz" lIns="91392" tIns="45694" rIns="91392" bIns="4569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0" y="1"/>
            <a:ext cx="2949786" cy="498693"/>
          </a:xfrm>
          <a:prstGeom prst="rect">
            <a:avLst/>
          </a:prstGeom>
        </p:spPr>
        <p:txBody>
          <a:bodyPr vert="horz" lIns="91392" tIns="45694" rIns="91392" bIns="45694" rtlCol="0"/>
          <a:lstStyle>
            <a:lvl1pPr algn="r">
              <a:defRPr sz="1200"/>
            </a:lvl1pPr>
          </a:lstStyle>
          <a:p>
            <a:fld id="{68F3BE25-56FC-42CA-A600-BDC8F765A312}" type="datetimeFigureOut">
              <a:rPr kumimoji="1" lang="ja-JP" altLang="en-US" smtClean="0"/>
              <a:t>2022/6/13</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392" tIns="45694" rIns="91392" bIns="45694" rtlCol="0" anchor="ctr"/>
          <a:lstStyle/>
          <a:p>
            <a:endParaRPr lang="ja-JP" altLang="en-US"/>
          </a:p>
        </p:txBody>
      </p:sp>
      <p:sp>
        <p:nvSpPr>
          <p:cNvPr id="5" name="ノート プレースホルダー 4"/>
          <p:cNvSpPr>
            <a:spLocks noGrp="1"/>
          </p:cNvSpPr>
          <p:nvPr>
            <p:ph type="body" sz="quarter" idx="3"/>
          </p:nvPr>
        </p:nvSpPr>
        <p:spPr>
          <a:xfrm>
            <a:off x="680721" y="4783312"/>
            <a:ext cx="5445760" cy="3913613"/>
          </a:xfrm>
          <a:prstGeom prst="rect">
            <a:avLst/>
          </a:prstGeom>
        </p:spPr>
        <p:txBody>
          <a:bodyPr vert="horz" lIns="91392" tIns="45694" rIns="91392" bIns="4569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7" y="9440647"/>
            <a:ext cx="2949786" cy="498692"/>
          </a:xfrm>
          <a:prstGeom prst="rect">
            <a:avLst/>
          </a:prstGeom>
        </p:spPr>
        <p:txBody>
          <a:bodyPr vert="horz" lIns="91392" tIns="45694" rIns="91392" bIns="4569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0" y="9440647"/>
            <a:ext cx="2949786" cy="498692"/>
          </a:xfrm>
          <a:prstGeom prst="rect">
            <a:avLst/>
          </a:prstGeom>
        </p:spPr>
        <p:txBody>
          <a:bodyPr vert="horz" lIns="91392" tIns="45694" rIns="91392" bIns="45694" rtlCol="0" anchor="b"/>
          <a:lstStyle>
            <a:lvl1pPr algn="r">
              <a:defRPr sz="1200"/>
            </a:lvl1pPr>
          </a:lstStyle>
          <a:p>
            <a:fld id="{200F80A1-DD95-4FA5-88F4-B560F2CCD16B}" type="slidenum">
              <a:rPr kumimoji="1" lang="ja-JP" altLang="en-US" smtClean="0"/>
              <a:t>‹#›</a:t>
            </a:fld>
            <a:endParaRPr kumimoji="1" lang="ja-JP" altLang="en-US"/>
          </a:p>
        </p:txBody>
      </p:sp>
    </p:spTree>
    <p:extLst>
      <p:ext uri="{BB962C8B-B14F-4D97-AF65-F5344CB8AC3E}">
        <p14:creationId xmlns:p14="http://schemas.microsoft.com/office/powerpoint/2010/main" val="82415361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30238" y="366713"/>
            <a:ext cx="5538787" cy="4156075"/>
          </a:xfrm>
        </p:spPr>
      </p:sp>
      <p:sp>
        <p:nvSpPr>
          <p:cNvPr id="3" name="ノート プレースホルダー 2"/>
          <p:cNvSpPr>
            <a:spLocks noGrp="1"/>
          </p:cNvSpPr>
          <p:nvPr>
            <p:ph type="body" idx="1"/>
          </p:nvPr>
        </p:nvSpPr>
        <p:spPr/>
        <p:txBody>
          <a:bodyPr/>
          <a:lstStyle/>
          <a:p>
            <a:pPr marL="298917" indent="-298917"/>
            <a:endParaRPr lang="ja-JP" altLang="ja-JP" sz="1400"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0F80A1-DD95-4FA5-88F4-B560F2CCD16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50139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60363" y="163513"/>
            <a:ext cx="5810250" cy="4359275"/>
          </a:xfrm>
        </p:spPr>
      </p:sp>
      <p:sp>
        <p:nvSpPr>
          <p:cNvPr id="3" name="ノート プレースホルダー 2"/>
          <p:cNvSpPr>
            <a:spLocks noGrp="1"/>
          </p:cNvSpPr>
          <p:nvPr>
            <p:ph type="body" idx="1"/>
          </p:nvPr>
        </p:nvSpPr>
        <p:spPr/>
        <p:txBody>
          <a:bodyPr/>
          <a:lstStyle/>
          <a:p>
            <a:pPr marL="298917" indent="-298917"/>
            <a:endParaRPr lang="ja-JP" altLang="ja-JP" sz="1600"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0F80A1-DD95-4FA5-88F4-B560F2CCD16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672374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60363" y="114300"/>
            <a:ext cx="5876925" cy="4408488"/>
          </a:xfrm>
        </p:spPr>
      </p:sp>
      <p:sp>
        <p:nvSpPr>
          <p:cNvPr id="3" name="ノート プレースホルダー 2"/>
          <p:cNvSpPr>
            <a:spLocks noGrp="1"/>
          </p:cNvSpPr>
          <p:nvPr>
            <p:ph type="body" idx="1"/>
          </p:nvPr>
        </p:nvSpPr>
        <p:spPr/>
        <p:txBody>
          <a:bodyPr/>
          <a:lstStyle/>
          <a:p>
            <a:endParaRPr lang="ja-JP" altLang="en-US" sz="1600"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0F80A1-DD95-4FA5-88F4-B560F2CCD16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644257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58800" y="338138"/>
            <a:ext cx="5578475" cy="4184650"/>
          </a:xfrm>
        </p:spPr>
      </p:sp>
      <p:sp>
        <p:nvSpPr>
          <p:cNvPr id="3" name="ノート プレースホルダー 2"/>
          <p:cNvSpPr>
            <a:spLocks noGrp="1"/>
          </p:cNvSpPr>
          <p:nvPr>
            <p:ph type="body" idx="1"/>
          </p:nvPr>
        </p:nvSpPr>
        <p:spPr/>
        <p:txBody>
          <a:bodyPr/>
          <a:lstStyle/>
          <a:p>
            <a:pPr marL="298917" indent="-298917"/>
            <a:endParaRPr lang="en-US" altLang="ja-JP" sz="1400"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0F80A1-DD95-4FA5-88F4-B560F2CCD16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126245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タイトル スライド" type="title">
  <p:cSld name="タイトル スライド">
    <p:spTree>
      <p:nvGrpSpPr>
        <p:cNvPr id="1" name="Shape 23"/>
        <p:cNvGrpSpPr/>
        <p:nvPr/>
      </p:nvGrpSpPr>
      <p:grpSpPr>
        <a:xfrm>
          <a:off x="0" y="0"/>
          <a:ext cx="0" cy="0"/>
          <a:chOff x="0" y="0"/>
          <a:chExt cx="0" cy="0"/>
        </a:xfrm>
      </p:grpSpPr>
      <p:sp>
        <p:nvSpPr>
          <p:cNvPr id="24" name="Google Shape;24;p4"/>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6" name="Google Shape;26;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extLst>
      <p:ext uri="{BB962C8B-B14F-4D97-AF65-F5344CB8AC3E}">
        <p14:creationId xmlns:p14="http://schemas.microsoft.com/office/powerpoint/2010/main" val="388345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縦書きタイトルと 縦書きテキスト" type="vertTitleAndTx">
  <p:cSld name="縦書きタイトルと 縦書きテキスト">
    <p:spTree>
      <p:nvGrpSpPr>
        <p:cNvPr id="1" name="Shape 80"/>
        <p:cNvGrpSpPr/>
        <p:nvPr/>
      </p:nvGrpSpPr>
      <p:grpSpPr>
        <a:xfrm>
          <a:off x="0" y="0"/>
          <a:ext cx="0" cy="0"/>
          <a:chOff x="0" y="0"/>
          <a:chExt cx="0" cy="0"/>
        </a:xfrm>
      </p:grpSpPr>
      <p:sp>
        <p:nvSpPr>
          <p:cNvPr id="81" name="Google Shape;81;p13"/>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13"/>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1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extLst>
      <p:ext uri="{BB962C8B-B14F-4D97-AF65-F5344CB8AC3E}">
        <p14:creationId xmlns:p14="http://schemas.microsoft.com/office/powerpoint/2010/main" val="206820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a:xfrm>
            <a:off x="7086600" y="6501584"/>
            <a:ext cx="2057400" cy="365125"/>
          </a:xfrm>
        </p:spPr>
        <p:txBody>
          <a:bodyPr/>
          <a:lstStyle/>
          <a:p>
            <a:fld id="{845123BD-465A-49E4-8895-6A8BFEECEF66}" type="slidenum">
              <a:rPr kumimoji="1" lang="ja-JP" altLang="en-US" smtClean="0"/>
              <a:t>‹#›</a:t>
            </a:fld>
            <a:endParaRPr kumimoji="1" lang="ja-JP" altLang="en-US"/>
          </a:p>
        </p:txBody>
      </p:sp>
    </p:spTree>
    <p:extLst>
      <p:ext uri="{BB962C8B-B14F-4D97-AF65-F5344CB8AC3E}">
        <p14:creationId xmlns:p14="http://schemas.microsoft.com/office/powerpoint/2010/main" val="2060714922"/>
      </p:ext>
    </p:extLst>
  </p:cSld>
  <p:clrMapOvr>
    <a:masterClrMapping/>
  </p:clrMapOvr>
  <p:extLst>
    <p:ext uri="{DCECCB84-F9BA-43D5-87BE-67443E8EF086}">
      <p15:sldGuideLst xmlns:p15="http://schemas.microsoft.com/office/powerpoint/2012/main">
        <p15:guide id="1" pos="2880">
          <p15:clr>
            <a:srgbClr val="FBAE40"/>
          </p15:clr>
        </p15:guide>
        <p15:guide id="2" orient="horz" pos="2409">
          <p15:clr>
            <a:srgbClr val="FBAE40"/>
          </p15:clr>
        </p15:guide>
        <p15:guide id="3" pos="158">
          <p15:clr>
            <a:srgbClr val="FBAE40"/>
          </p15:clr>
        </p15:guide>
        <p15:guide id="4" pos="5602">
          <p15:clr>
            <a:srgbClr val="FBAE40"/>
          </p15:clr>
        </p15:guide>
        <p15:guide id="5" orient="horz" pos="4201">
          <p15:clr>
            <a:srgbClr val="FBAE40"/>
          </p15:clr>
        </p15:guide>
        <p15:guide id="6" orient="horz" pos="500">
          <p15:clr>
            <a:srgbClr val="FBAE40"/>
          </p15:clr>
        </p15:guide>
        <p15:guide id="7" orient="horz" pos="6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白紙" type="blank">
  <p:cSld name="白紙">
    <p:spTree>
      <p:nvGrpSpPr>
        <p:cNvPr id="1" name="Shape 29"/>
        <p:cNvGrpSpPr/>
        <p:nvPr/>
      </p:nvGrpSpPr>
      <p:grpSpPr>
        <a:xfrm>
          <a:off x="0" y="0"/>
          <a:ext cx="0" cy="0"/>
          <a:chOff x="0" y="0"/>
          <a:chExt cx="0" cy="0"/>
        </a:xfrm>
      </p:grpSpPr>
      <p:sp>
        <p:nvSpPr>
          <p:cNvPr id="30" name="Google Shape;30;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extLst>
      <p:ext uri="{BB962C8B-B14F-4D97-AF65-F5344CB8AC3E}">
        <p14:creationId xmlns:p14="http://schemas.microsoft.com/office/powerpoint/2010/main" val="3982022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セクション見出し" type="secHead">
  <p:cSld name="セクション見出し">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6" name="Google Shape;36;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extLst>
      <p:ext uri="{BB962C8B-B14F-4D97-AF65-F5344CB8AC3E}">
        <p14:creationId xmlns:p14="http://schemas.microsoft.com/office/powerpoint/2010/main" val="3206903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 つのコンテンツ" type="twoObj">
  <p:cSld name="2 つのコンテンツ">
    <p:spTree>
      <p:nvGrpSpPr>
        <p:cNvPr id="1" name="Shape 39"/>
        <p:cNvGrpSpPr/>
        <p:nvPr/>
      </p:nvGrpSpPr>
      <p:grpSpPr>
        <a:xfrm>
          <a:off x="0" y="0"/>
          <a:ext cx="0" cy="0"/>
          <a:chOff x="0" y="0"/>
          <a:chExt cx="0" cy="0"/>
        </a:xfrm>
      </p:grpSpPr>
      <p:sp>
        <p:nvSpPr>
          <p:cNvPr id="40" name="Google Shape;40;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7"/>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7"/>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extLst>
      <p:ext uri="{BB962C8B-B14F-4D97-AF65-F5344CB8AC3E}">
        <p14:creationId xmlns:p14="http://schemas.microsoft.com/office/powerpoint/2010/main" val="2555274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比較" type="twoTxTwoObj">
  <p:cSld name="比較">
    <p:spTree>
      <p:nvGrpSpPr>
        <p:cNvPr id="1" name="Shape 46"/>
        <p:cNvGrpSpPr/>
        <p:nvPr/>
      </p:nvGrpSpPr>
      <p:grpSpPr>
        <a:xfrm>
          <a:off x="0" y="0"/>
          <a:ext cx="0" cy="0"/>
          <a:chOff x="0" y="0"/>
          <a:chExt cx="0" cy="0"/>
        </a:xfrm>
      </p:grpSpPr>
      <p:sp>
        <p:nvSpPr>
          <p:cNvPr id="47" name="Google Shape;47;p8"/>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8"/>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8"/>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8"/>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8"/>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extLst>
      <p:ext uri="{BB962C8B-B14F-4D97-AF65-F5344CB8AC3E}">
        <p14:creationId xmlns:p14="http://schemas.microsoft.com/office/powerpoint/2010/main" val="3472478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タイトルのみ" type="titleOnly">
  <p:cSld name="タイトルのみ">
    <p:spTree>
      <p:nvGrpSpPr>
        <p:cNvPr id="1" name="Shape 55"/>
        <p:cNvGrpSpPr/>
        <p:nvPr/>
      </p:nvGrpSpPr>
      <p:grpSpPr>
        <a:xfrm>
          <a:off x="0" y="0"/>
          <a:ext cx="0" cy="0"/>
          <a:chOff x="0" y="0"/>
          <a:chExt cx="0" cy="0"/>
        </a:xfrm>
      </p:grpSpPr>
      <p:sp>
        <p:nvSpPr>
          <p:cNvPr id="56" name="Google Shape;56;p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extLst>
      <p:ext uri="{BB962C8B-B14F-4D97-AF65-F5344CB8AC3E}">
        <p14:creationId xmlns:p14="http://schemas.microsoft.com/office/powerpoint/2010/main" val="3132352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タイトル付きのコンテンツ" type="objTx">
  <p:cSld name="タイトル付きのコンテンツ">
    <p:spTree>
      <p:nvGrpSpPr>
        <p:cNvPr id="1" name="Shape 60"/>
        <p:cNvGrpSpPr/>
        <p:nvPr/>
      </p:nvGrpSpPr>
      <p:grpSpPr>
        <a:xfrm>
          <a:off x="0" y="0"/>
          <a:ext cx="0" cy="0"/>
          <a:chOff x="0" y="0"/>
          <a:chExt cx="0" cy="0"/>
        </a:xfrm>
      </p:grpSpPr>
      <p:sp>
        <p:nvSpPr>
          <p:cNvPr id="61" name="Google Shape;61;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10"/>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3" name="Google Shape;63;p10"/>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4" name="Google Shape;64;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extLst>
      <p:ext uri="{BB962C8B-B14F-4D97-AF65-F5344CB8AC3E}">
        <p14:creationId xmlns:p14="http://schemas.microsoft.com/office/powerpoint/2010/main" val="408053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タイトル付きの図" type="picTx">
  <p:cSld name="タイトル付きの図">
    <p:spTree>
      <p:nvGrpSpPr>
        <p:cNvPr id="1" name="Shape 67"/>
        <p:cNvGrpSpPr/>
        <p:nvPr/>
      </p:nvGrpSpPr>
      <p:grpSpPr>
        <a:xfrm>
          <a:off x="0" y="0"/>
          <a:ext cx="0" cy="0"/>
          <a:chOff x="0" y="0"/>
          <a:chExt cx="0" cy="0"/>
        </a:xfrm>
      </p:grpSpPr>
      <p:sp>
        <p:nvSpPr>
          <p:cNvPr id="68" name="Google Shape;68;p11"/>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11"/>
          <p:cNvSpPr>
            <a:spLocks noGrp="1"/>
          </p:cNvSpPr>
          <p:nvPr>
            <p:ph type="pic" idx="2"/>
          </p:nvPr>
        </p:nvSpPr>
        <p:spPr>
          <a:xfrm>
            <a:off x="3887391" y="987426"/>
            <a:ext cx="4629150" cy="4873625"/>
          </a:xfrm>
          <a:prstGeom prst="rect">
            <a:avLst/>
          </a:prstGeom>
          <a:noFill/>
          <a:ln>
            <a:noFill/>
          </a:ln>
        </p:spPr>
      </p:sp>
      <p:sp>
        <p:nvSpPr>
          <p:cNvPr id="70" name="Google Shape;70;p11"/>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1" name="Google Shape;71;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extLst>
      <p:ext uri="{BB962C8B-B14F-4D97-AF65-F5344CB8AC3E}">
        <p14:creationId xmlns:p14="http://schemas.microsoft.com/office/powerpoint/2010/main" val="2936044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タイトルと縦書きテキスト" type="vertTx">
  <p:cSld name="タイトルと縦書きテキスト">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extLst>
      <p:ext uri="{BB962C8B-B14F-4D97-AF65-F5344CB8AC3E}">
        <p14:creationId xmlns:p14="http://schemas.microsoft.com/office/powerpoint/2010/main" val="1163279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extLst>
      <p:ext uri="{BB962C8B-B14F-4D97-AF65-F5344CB8AC3E}">
        <p14:creationId xmlns:p14="http://schemas.microsoft.com/office/powerpoint/2010/main" val="2467934012"/>
      </p:ext>
    </p:extLst>
  </p:cSld>
  <p:clrMap bg1="lt1" tx1="dk1" bg2="dk2" tx2="lt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64"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7307196" y="95250"/>
            <a:ext cx="1779654" cy="584775"/>
          </a:xfrm>
          <a:prstGeom prst="rect">
            <a:avLst/>
          </a:prstGeom>
          <a:noFill/>
          <a:ln>
            <a:solidFill>
              <a:schemeClr val="tx1"/>
            </a:solidFill>
          </a:ln>
        </p:spPr>
        <p:txBody>
          <a:bodyPr wrap="none" rtlCol="0">
            <a:spAutoFit/>
          </a:bodyPr>
          <a:lstStyle/>
          <a:p>
            <a:r>
              <a:rPr kumimoji="1" lang="ja-JP" altLang="en-US" sz="3200" b="1" dirty="0">
                <a:latin typeface="ＭＳ Ｐゴシック" panose="020B0600070205080204" pitchFamily="50" charset="-128"/>
                <a:ea typeface="ＭＳ Ｐゴシック" panose="020B0600070205080204" pitchFamily="50" charset="-128"/>
              </a:rPr>
              <a:t>資料１</a:t>
            </a:r>
            <a:r>
              <a:rPr kumimoji="1" lang="en-US" altLang="ja-JP" sz="3200" b="1" dirty="0">
                <a:latin typeface="ＭＳ Ｐゴシック" panose="020B0600070205080204" pitchFamily="50" charset="-128"/>
                <a:ea typeface="ＭＳ Ｐゴシック" panose="020B0600070205080204" pitchFamily="50" charset="-128"/>
              </a:rPr>
              <a:t>-</a:t>
            </a:r>
            <a:r>
              <a:rPr kumimoji="1" lang="ja-JP" altLang="en-US" sz="3200" b="1" dirty="0">
                <a:latin typeface="ＭＳ Ｐゴシック" panose="020B0600070205080204" pitchFamily="50" charset="-128"/>
                <a:ea typeface="ＭＳ Ｐゴシック" panose="020B0600070205080204" pitchFamily="50" charset="-128"/>
              </a:rPr>
              <a:t>１</a:t>
            </a:r>
          </a:p>
        </p:txBody>
      </p:sp>
      <p:sp>
        <p:nvSpPr>
          <p:cNvPr id="5" name="スライド番号プレースホルダー 10"/>
          <p:cNvSpPr>
            <a:spLocks noGrp="1"/>
          </p:cNvSpPr>
          <p:nvPr>
            <p:ph type="sldNum" sz="quarter" idx="12"/>
          </p:nvPr>
        </p:nvSpPr>
        <p:spPr>
          <a:xfrm>
            <a:off x="7086600" y="6501584"/>
            <a:ext cx="2057400" cy="365125"/>
          </a:xfrm>
        </p:spPr>
        <p:txBody>
          <a:bodyPr/>
          <a:lstStyle/>
          <a:p>
            <a:fld id="{845123BD-465A-49E4-8895-6A8BFEECEF66}" type="slidenum">
              <a:rPr kumimoji="1" lang="ja-JP" altLang="en-US" sz="1600" smtClean="0"/>
              <a:t>1</a:t>
            </a:fld>
            <a:endParaRPr kumimoji="1" lang="ja-JP" altLang="en-US" sz="1600" dirty="0"/>
          </a:p>
        </p:txBody>
      </p:sp>
      <p:sp>
        <p:nvSpPr>
          <p:cNvPr id="3" name="テキスト ボックス 2">
            <a:extLst>
              <a:ext uri="{FF2B5EF4-FFF2-40B4-BE49-F238E27FC236}">
                <a16:creationId xmlns:a16="http://schemas.microsoft.com/office/drawing/2014/main" id="{D1B8B799-0208-4BE6-8387-13A350DC241A}"/>
              </a:ext>
            </a:extLst>
          </p:cNvPr>
          <p:cNvSpPr txBox="1"/>
          <p:nvPr/>
        </p:nvSpPr>
        <p:spPr>
          <a:xfrm>
            <a:off x="211137" y="3020644"/>
            <a:ext cx="8721725" cy="646331"/>
          </a:xfrm>
          <a:prstGeom prst="rect">
            <a:avLst/>
          </a:prstGeom>
          <a:solidFill>
            <a:schemeClr val="accent5">
              <a:lumMod val="20000"/>
              <a:lumOff val="80000"/>
            </a:schemeClr>
          </a:solidFill>
        </p:spPr>
        <p:txBody>
          <a:bodyPr wrap="square" rtlCol="0">
            <a:spAutoFit/>
          </a:bodyPr>
          <a:lstStyle/>
          <a:p>
            <a:pPr algn="ctr"/>
            <a:r>
              <a:rPr kumimoji="1" lang="ja-JP" altLang="en-US" sz="3600" dirty="0"/>
              <a:t>大阪府・大阪市スーパーシティ構想（抜粋）</a:t>
            </a:r>
          </a:p>
        </p:txBody>
      </p:sp>
      <p:sp>
        <p:nvSpPr>
          <p:cNvPr id="8" name="正方形/長方形 7">
            <a:extLst>
              <a:ext uri="{FF2B5EF4-FFF2-40B4-BE49-F238E27FC236}">
                <a16:creationId xmlns:a16="http://schemas.microsoft.com/office/drawing/2014/main" id="{1FB56123-3ACC-49C3-B676-571A491ADF69}"/>
              </a:ext>
            </a:extLst>
          </p:cNvPr>
          <p:cNvSpPr/>
          <p:nvPr/>
        </p:nvSpPr>
        <p:spPr>
          <a:xfrm>
            <a:off x="207960" y="2791432"/>
            <a:ext cx="219075" cy="219075"/>
          </a:xfrm>
          <a:prstGeom prst="rect">
            <a:avLst/>
          </a:prstGeom>
          <a:solidFill>
            <a:srgbClr val="00206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243AACFE-618A-42D7-9BE5-F8A5BDCAC6EB}"/>
              </a:ext>
            </a:extLst>
          </p:cNvPr>
          <p:cNvSpPr/>
          <p:nvPr/>
        </p:nvSpPr>
        <p:spPr>
          <a:xfrm>
            <a:off x="441322" y="2791432"/>
            <a:ext cx="219075" cy="219075"/>
          </a:xfrm>
          <a:prstGeom prst="rect">
            <a:avLst/>
          </a:prstGeom>
          <a:solidFill>
            <a:srgbClr val="0000CC">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00910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a:extLst>
              <a:ext uri="{FF2B5EF4-FFF2-40B4-BE49-F238E27FC236}">
                <a16:creationId xmlns:a16="http://schemas.microsoft.com/office/drawing/2014/main" id="{D0E7697F-44E1-4217-A82C-D89AA297EC6E}"/>
              </a:ext>
            </a:extLst>
          </p:cNvPr>
          <p:cNvGrpSpPr/>
          <p:nvPr/>
        </p:nvGrpSpPr>
        <p:grpSpPr>
          <a:xfrm>
            <a:off x="207512" y="731071"/>
            <a:ext cx="8746067" cy="4613125"/>
            <a:chOff x="187011" y="734121"/>
            <a:chExt cx="8746067" cy="4613125"/>
          </a:xfrm>
        </p:grpSpPr>
        <p:sp>
          <p:nvSpPr>
            <p:cNvPr id="40" name="四角形: 角を丸くする 39">
              <a:extLst>
                <a:ext uri="{FF2B5EF4-FFF2-40B4-BE49-F238E27FC236}">
                  <a16:creationId xmlns:a16="http://schemas.microsoft.com/office/drawing/2014/main" id="{5F8A7ED2-E9CF-46CE-90B7-366393879E74}"/>
                </a:ext>
              </a:extLst>
            </p:cNvPr>
            <p:cNvSpPr/>
            <p:nvPr/>
          </p:nvSpPr>
          <p:spPr>
            <a:xfrm>
              <a:off x="187011" y="1249028"/>
              <a:ext cx="8746067" cy="4098218"/>
            </a:xfrm>
            <a:prstGeom prst="roundRect">
              <a:avLst>
                <a:gd name="adj" fmla="val 6187"/>
              </a:avLst>
            </a:prstGeom>
            <a:solidFill>
              <a:schemeClr val="accent1">
                <a:lumMod val="20000"/>
                <a:lumOff val="80000"/>
              </a:schemeClr>
            </a:solidFill>
            <a:ln>
              <a:solidFill>
                <a:schemeClr val="accent1">
                  <a:lumMod val="20000"/>
                  <a:lumOff val="80000"/>
                </a:schemeClr>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4" name="円: 塗りつぶしなし 23">
              <a:extLst>
                <a:ext uri="{FF2B5EF4-FFF2-40B4-BE49-F238E27FC236}">
                  <a16:creationId xmlns:a16="http://schemas.microsoft.com/office/drawing/2014/main" id="{19A02D66-452E-4FB3-A120-F3380D223179}"/>
                </a:ext>
              </a:extLst>
            </p:cNvPr>
            <p:cNvSpPr/>
            <p:nvPr/>
          </p:nvSpPr>
          <p:spPr>
            <a:xfrm rot="857833">
              <a:off x="3193628" y="2364545"/>
              <a:ext cx="2785406" cy="1824731"/>
            </a:xfrm>
            <a:prstGeom prst="donut">
              <a:avLst>
                <a:gd name="adj" fmla="val 2245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 name="四角形: 角を丸くする 4">
              <a:extLst>
                <a:ext uri="{FF2B5EF4-FFF2-40B4-BE49-F238E27FC236}">
                  <a16:creationId xmlns:a16="http://schemas.microsoft.com/office/drawing/2014/main" id="{BE1901CB-D2F4-47EE-9390-490086FAD802}"/>
                </a:ext>
              </a:extLst>
            </p:cNvPr>
            <p:cNvSpPr/>
            <p:nvPr/>
          </p:nvSpPr>
          <p:spPr>
            <a:xfrm>
              <a:off x="361605" y="1538524"/>
              <a:ext cx="4140000" cy="1561846"/>
            </a:xfrm>
            <a:prstGeom prst="roundRect">
              <a:avLst>
                <a:gd name="adj" fmla="val 13345"/>
              </a:avLst>
            </a:prstGeom>
            <a:solidFill>
              <a:schemeClr val="bg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夢洲コンストラクション</a:t>
              </a:r>
              <a:r>
                <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66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66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66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5" name="テキスト ボックス 14">
              <a:extLst>
                <a:ext uri="{FF2B5EF4-FFF2-40B4-BE49-F238E27FC236}">
                  <a16:creationId xmlns:a16="http://schemas.microsoft.com/office/drawing/2014/main" id="{0E5AC6A2-08A9-4151-840D-20848DD033CB}"/>
                </a:ext>
              </a:extLst>
            </p:cNvPr>
            <p:cNvSpPr txBox="1"/>
            <p:nvPr/>
          </p:nvSpPr>
          <p:spPr>
            <a:xfrm>
              <a:off x="465162" y="2132456"/>
              <a:ext cx="2430650" cy="83099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① 建設工事現場内外の移動、</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② 建設工事及び資材運搬、</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③ 建設作業員の安全・健康管理</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n-cs"/>
                </a:rPr>
                <a:t>の</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つの円滑化を推進</a:t>
              </a:r>
            </a:p>
          </p:txBody>
        </p:sp>
        <p:sp>
          <p:nvSpPr>
            <p:cNvPr id="16" name="四角形: 角を丸くする 15">
              <a:extLst>
                <a:ext uri="{FF2B5EF4-FFF2-40B4-BE49-F238E27FC236}">
                  <a16:creationId xmlns:a16="http://schemas.microsoft.com/office/drawing/2014/main" id="{C481CA01-64D1-4B9D-89D5-4DD729E03643}"/>
                </a:ext>
              </a:extLst>
            </p:cNvPr>
            <p:cNvSpPr/>
            <p:nvPr/>
          </p:nvSpPr>
          <p:spPr>
            <a:xfrm>
              <a:off x="361607" y="3423505"/>
              <a:ext cx="4140000" cy="1759325"/>
            </a:xfrm>
            <a:prstGeom prst="roundRect">
              <a:avLst>
                <a:gd name="adj" fmla="val 9747"/>
              </a:avLst>
            </a:prstGeom>
            <a:solidFill>
              <a:schemeClr val="bg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大阪・関西万博</a:t>
              </a:r>
              <a:r>
                <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66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66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66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7" name="テキスト ボックス 16">
              <a:extLst>
                <a:ext uri="{FF2B5EF4-FFF2-40B4-BE49-F238E27FC236}">
                  <a16:creationId xmlns:a16="http://schemas.microsoft.com/office/drawing/2014/main" id="{1C575C80-8607-4A9C-8CCC-DBFF9B65F5D3}"/>
                </a:ext>
              </a:extLst>
            </p:cNvPr>
            <p:cNvSpPr txBox="1"/>
            <p:nvPr/>
          </p:nvSpPr>
          <p:spPr>
            <a:xfrm>
              <a:off x="277373" y="4057225"/>
              <a:ext cx="3367362" cy="27699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（テーマ）</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いのち輝く未来社会のデザイン</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2" name="四角形: 角を丸くする 21">
              <a:extLst>
                <a:ext uri="{FF2B5EF4-FFF2-40B4-BE49-F238E27FC236}">
                  <a16:creationId xmlns:a16="http://schemas.microsoft.com/office/drawing/2014/main" id="{4FA84BC6-6768-4AD0-ACB4-AA3D85AC3FB7}"/>
                </a:ext>
              </a:extLst>
            </p:cNvPr>
            <p:cNvSpPr/>
            <p:nvPr/>
          </p:nvSpPr>
          <p:spPr>
            <a:xfrm>
              <a:off x="4779336" y="2778687"/>
              <a:ext cx="4140000" cy="2116212"/>
            </a:xfrm>
            <a:prstGeom prst="roundRect">
              <a:avLst>
                <a:gd name="adj" fmla="val 13345"/>
              </a:avLst>
            </a:prstGeom>
            <a:solidFill>
              <a:schemeClr val="bg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うめきた２期</a:t>
              </a:r>
              <a:r>
                <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969"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66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66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66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66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5" name="テキスト ボックス 24">
              <a:extLst>
                <a:ext uri="{FF2B5EF4-FFF2-40B4-BE49-F238E27FC236}">
                  <a16:creationId xmlns:a16="http://schemas.microsoft.com/office/drawing/2014/main" id="{B2563D57-508B-4BBB-87AA-0209036477A7}"/>
                </a:ext>
              </a:extLst>
            </p:cNvPr>
            <p:cNvSpPr txBox="1"/>
            <p:nvPr/>
          </p:nvSpPr>
          <p:spPr>
            <a:xfrm>
              <a:off x="305862" y="1274011"/>
              <a:ext cx="1031051"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2023</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p>
          </p:txBody>
        </p:sp>
        <p:sp>
          <p:nvSpPr>
            <p:cNvPr id="26" name="テキスト ボックス 25">
              <a:extLst>
                <a:ext uri="{FF2B5EF4-FFF2-40B4-BE49-F238E27FC236}">
                  <a16:creationId xmlns:a16="http://schemas.microsoft.com/office/drawing/2014/main" id="{72ABA851-19D4-4D0F-A7EB-A16CB5F9A3EA}"/>
                </a:ext>
              </a:extLst>
            </p:cNvPr>
            <p:cNvSpPr txBox="1"/>
            <p:nvPr/>
          </p:nvSpPr>
          <p:spPr>
            <a:xfrm>
              <a:off x="4815882" y="2463199"/>
              <a:ext cx="1031051"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2024</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p>
          </p:txBody>
        </p:sp>
        <p:sp>
          <p:nvSpPr>
            <p:cNvPr id="27" name="テキスト ボックス 26">
              <a:extLst>
                <a:ext uri="{FF2B5EF4-FFF2-40B4-BE49-F238E27FC236}">
                  <a16:creationId xmlns:a16="http://schemas.microsoft.com/office/drawing/2014/main" id="{8D632208-7A6A-4B5F-9775-B1EDB9A9BBED}"/>
                </a:ext>
              </a:extLst>
            </p:cNvPr>
            <p:cNvSpPr txBox="1"/>
            <p:nvPr/>
          </p:nvSpPr>
          <p:spPr>
            <a:xfrm>
              <a:off x="305861" y="3134760"/>
              <a:ext cx="851515"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2025</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p>
          </p:txBody>
        </p:sp>
        <p:sp>
          <p:nvSpPr>
            <p:cNvPr id="29" name="テキスト ボックス 28">
              <a:extLst>
                <a:ext uri="{FF2B5EF4-FFF2-40B4-BE49-F238E27FC236}">
                  <a16:creationId xmlns:a16="http://schemas.microsoft.com/office/drawing/2014/main" id="{ABE31C2A-E810-41E7-A7B9-0CA8A2D3D791}"/>
                </a:ext>
              </a:extLst>
            </p:cNvPr>
            <p:cNvSpPr txBox="1"/>
            <p:nvPr/>
          </p:nvSpPr>
          <p:spPr>
            <a:xfrm>
              <a:off x="5041536" y="3920323"/>
              <a:ext cx="3715025"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超スマート社会が到来する中、</a:t>
              </a:r>
              <a:r>
                <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IoT</a:t>
              </a: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やビッグデータ等の活用により、創薬や医療機器開発などの分野にとどまらず、人々が健康で豊かに生きるための新しい製品・サービスを創出</a:t>
              </a:r>
            </a:p>
          </p:txBody>
        </p:sp>
        <p:sp>
          <p:nvSpPr>
            <p:cNvPr id="30" name="テキスト ボックス 29">
              <a:extLst>
                <a:ext uri="{FF2B5EF4-FFF2-40B4-BE49-F238E27FC236}">
                  <a16:creationId xmlns:a16="http://schemas.microsoft.com/office/drawing/2014/main" id="{D5A4AAB3-30E6-43F6-BAD0-5A0013E1575D}"/>
                </a:ext>
              </a:extLst>
            </p:cNvPr>
            <p:cNvSpPr txBox="1"/>
            <p:nvPr/>
          </p:nvSpPr>
          <p:spPr>
            <a:xfrm>
              <a:off x="4864627" y="3301584"/>
              <a:ext cx="3367362" cy="5078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（中核機能のテーマ）</a:t>
              </a: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3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　　</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ライフデザイン・イノベーション</a:t>
              </a: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1" name="角丸四角形 13">
              <a:extLst>
                <a:ext uri="{FF2B5EF4-FFF2-40B4-BE49-F238E27FC236}">
                  <a16:creationId xmlns:a16="http://schemas.microsoft.com/office/drawing/2014/main" id="{A9F74F56-3560-482B-80A3-3B3D99F40874}"/>
                </a:ext>
              </a:extLst>
            </p:cNvPr>
            <p:cNvSpPr/>
            <p:nvPr/>
          </p:nvSpPr>
          <p:spPr>
            <a:xfrm>
              <a:off x="305860" y="734121"/>
              <a:ext cx="8450701" cy="382632"/>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Hiragino Sans W3" charset="-128"/>
                </a:rPr>
                <a:t>「健康といのち」をテーマに、２つのグリーンフィールドで３つのプロジェクトを展開</a:t>
              </a:r>
              <a:endParaRPr kumimoji="0" lang="en-US" altLang="ja-JP"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Hiragino Sans W3" charset="-128"/>
              </a:endParaRPr>
            </a:p>
          </p:txBody>
        </p:sp>
        <p:pic>
          <p:nvPicPr>
            <p:cNvPr id="28" name="図 2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20987" y="2074955"/>
              <a:ext cx="1551236" cy="1047484"/>
            </a:xfrm>
            <a:prstGeom prst="rect">
              <a:avLst/>
            </a:prstGeom>
            <a:ln>
              <a:noFill/>
            </a:ln>
            <a:effectLst>
              <a:softEdge rad="112500"/>
            </a:effectLst>
          </p:spPr>
        </p:pic>
        <p:pic>
          <p:nvPicPr>
            <p:cNvPr id="39" name="図 3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20986" y="3438974"/>
              <a:ext cx="1524623" cy="1015870"/>
            </a:xfrm>
            <a:prstGeom prst="rect">
              <a:avLst/>
            </a:prstGeom>
            <a:ln>
              <a:noFill/>
            </a:ln>
            <a:effectLst>
              <a:softEdge rad="112500"/>
            </a:effectLst>
          </p:spPr>
        </p:pic>
        <p:pic>
          <p:nvPicPr>
            <p:cNvPr id="41" name="図 40"/>
            <p:cNvPicPr>
              <a:picLocks noChangeAspect="1"/>
            </p:cNvPicPr>
            <p:nvPr/>
          </p:nvPicPr>
          <p:blipFill rotWithShape="1">
            <a:blip r:embed="rId5" cstate="email">
              <a:extLst>
                <a:ext uri="{28A0092B-C50C-407E-A947-70E740481C1C}">
                  <a14:useLocalDpi xmlns:a14="http://schemas.microsoft.com/office/drawing/2010/main"/>
                </a:ext>
              </a:extLst>
            </a:blip>
            <a:stretch/>
          </p:blipFill>
          <p:spPr>
            <a:xfrm>
              <a:off x="7274986" y="2861422"/>
              <a:ext cx="1584000" cy="1040316"/>
            </a:xfrm>
            <a:prstGeom prst="rect">
              <a:avLst/>
            </a:prstGeom>
            <a:effectLst>
              <a:softEdge rad="114300"/>
            </a:effectLst>
          </p:spPr>
        </p:pic>
        <p:sp>
          <p:nvSpPr>
            <p:cNvPr id="50" name="テキスト ボックス 49">
              <a:extLst>
                <a:ext uri="{FF2B5EF4-FFF2-40B4-BE49-F238E27FC236}">
                  <a16:creationId xmlns:a16="http://schemas.microsoft.com/office/drawing/2014/main" id="{9DA5F400-9ADC-4263-99DF-76FAF877C53E}"/>
                </a:ext>
              </a:extLst>
            </p:cNvPr>
            <p:cNvSpPr txBox="1"/>
            <p:nvPr/>
          </p:nvSpPr>
          <p:spPr>
            <a:xfrm>
              <a:off x="296731" y="4435313"/>
              <a:ext cx="1072846" cy="26282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（サブテーマ）</a:t>
              </a:r>
            </a:p>
          </p:txBody>
        </p:sp>
        <p:sp>
          <p:nvSpPr>
            <p:cNvPr id="51" name="テキスト ボックス 50">
              <a:extLst>
                <a:ext uri="{FF2B5EF4-FFF2-40B4-BE49-F238E27FC236}">
                  <a16:creationId xmlns:a16="http://schemas.microsoft.com/office/drawing/2014/main" id="{275EC610-AEE1-4540-92BC-8F60E8893666}"/>
                </a:ext>
              </a:extLst>
            </p:cNvPr>
            <p:cNvSpPr txBox="1"/>
            <p:nvPr/>
          </p:nvSpPr>
          <p:spPr>
            <a:xfrm>
              <a:off x="1170779" y="4435313"/>
              <a:ext cx="3203643" cy="646331"/>
            </a:xfrm>
            <a:prstGeom prst="rect">
              <a:avLst/>
            </a:prstGeom>
            <a:noFill/>
          </p:spPr>
          <p:txBody>
            <a:bodyPr wrap="square">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『Saving Lives</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（いのちを救う）</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『Empowering Lives</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（いのちに力を与える）</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『Connecting Lives</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（いのちをつなぐ）</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sp>
        <p:nvSpPr>
          <p:cNvPr id="2" name="タイトル 1">
            <a:extLst>
              <a:ext uri="{FF2B5EF4-FFF2-40B4-BE49-F238E27FC236}">
                <a16:creationId xmlns:a16="http://schemas.microsoft.com/office/drawing/2014/main" id="{9B450A8D-4586-48A2-92A3-D75070681275}"/>
              </a:ext>
            </a:extLst>
          </p:cNvPr>
          <p:cNvSpPr>
            <a:spLocks noGrp="1"/>
          </p:cNvSpPr>
          <p:nvPr>
            <p:ph type="title" idx="4294967295"/>
          </p:nvPr>
        </p:nvSpPr>
        <p:spPr>
          <a:xfrm>
            <a:off x="288000" y="53439"/>
            <a:ext cx="8665579" cy="436617"/>
          </a:xfrm>
        </p:spPr>
        <p:txBody>
          <a:bodyPr>
            <a:noAutofit/>
          </a:bodyPr>
          <a:lstStyle/>
          <a:p>
            <a:r>
              <a:rPr lang="ja-JP" altLang="en-US" sz="2400" b="1" dirty="0">
                <a:latin typeface="Meiryo UI" panose="020B0604030504040204" pitchFamily="50" charset="-128"/>
                <a:ea typeface="Meiryo UI" panose="020B0604030504040204" pitchFamily="50" charset="-128"/>
              </a:rPr>
              <a:t>大阪府・大阪市スーパーシティ構想　</a:t>
            </a:r>
            <a:r>
              <a:rPr lang="ja-JP" altLang="en-US" sz="2000" b="1" dirty="0">
                <a:solidFill>
                  <a:prstClr val="black"/>
                </a:solidFill>
                <a:latin typeface="Meiryo UI" panose="020B0604030504040204" pitchFamily="50" charset="-128"/>
                <a:ea typeface="Meiryo UI" panose="020B0604030504040204" pitchFamily="50" charset="-128"/>
              </a:rPr>
              <a:t>～データで拡げる「健康といのち」～</a:t>
            </a:r>
            <a:endParaRPr kumimoji="1" lang="ja-JP" altLang="en-US" sz="2000" b="1" dirty="0">
              <a:latin typeface="Meiryo UI" panose="020B0604030504040204" pitchFamily="50" charset="-128"/>
              <a:ea typeface="Meiryo UI" panose="020B0604030504040204" pitchFamily="50" charset="-128"/>
            </a:endParaRPr>
          </a:p>
        </p:txBody>
      </p:sp>
      <p:sp>
        <p:nvSpPr>
          <p:cNvPr id="32" name="テキスト ボックス 31">
            <a:extLst>
              <a:ext uri="{FF2B5EF4-FFF2-40B4-BE49-F238E27FC236}">
                <a16:creationId xmlns:a16="http://schemas.microsoft.com/office/drawing/2014/main" id="{351D4D76-8892-4236-8E30-4DD581C925EF}"/>
              </a:ext>
            </a:extLst>
          </p:cNvPr>
          <p:cNvSpPr txBox="1"/>
          <p:nvPr/>
        </p:nvSpPr>
        <p:spPr>
          <a:xfrm>
            <a:off x="2433112" y="5846962"/>
            <a:ext cx="4294869" cy="660437"/>
          </a:xfrm>
          <a:prstGeom prst="rect">
            <a:avLst/>
          </a:prstGeom>
          <a:solidFill>
            <a:schemeClr val="bg1"/>
          </a:solidFill>
          <a:ln w="38100">
            <a:solidFill>
              <a:schemeClr val="accent1">
                <a:lumMod val="75000"/>
              </a:schemeClr>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めざすは住民</a:t>
            </a:r>
            <a:r>
              <a:rPr kumimoji="1" lang="en-US" altLang="ja-JP" sz="1846" b="0"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n-cs"/>
              </a:rPr>
              <a:t>QoL</a:t>
            </a: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の向上と</a:t>
            </a:r>
            <a:endParaRPr kumimoji="1" lang="en-US" altLang="ja-JP"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都市競争力の強化</a:t>
            </a:r>
            <a:endParaRPr kumimoji="1" lang="en-US" altLang="ja-JP"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4" name="グループ化 3">
            <a:extLst>
              <a:ext uri="{FF2B5EF4-FFF2-40B4-BE49-F238E27FC236}">
                <a16:creationId xmlns:a16="http://schemas.microsoft.com/office/drawing/2014/main" id="{CE8785C1-E454-4107-8D88-1E8B39874B4A}"/>
              </a:ext>
            </a:extLst>
          </p:cNvPr>
          <p:cNvGrpSpPr/>
          <p:nvPr/>
        </p:nvGrpSpPr>
        <p:grpSpPr>
          <a:xfrm>
            <a:off x="2059632" y="5368698"/>
            <a:ext cx="5041829" cy="402786"/>
            <a:chOff x="2051085" y="5384790"/>
            <a:chExt cx="5041829" cy="487372"/>
          </a:xfrm>
        </p:grpSpPr>
        <p:sp>
          <p:nvSpPr>
            <p:cNvPr id="33" name="二等辺三角形 32">
              <a:extLst>
                <a:ext uri="{FF2B5EF4-FFF2-40B4-BE49-F238E27FC236}">
                  <a16:creationId xmlns:a16="http://schemas.microsoft.com/office/drawing/2014/main" id="{4F0917F5-05EA-43F8-B5B6-656FD054B47F}"/>
                </a:ext>
              </a:extLst>
            </p:cNvPr>
            <p:cNvSpPr/>
            <p:nvPr/>
          </p:nvSpPr>
          <p:spPr>
            <a:xfrm flipV="1">
              <a:off x="2051085" y="5416823"/>
              <a:ext cx="5041829" cy="455339"/>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4" name="テキスト ボックス 33">
              <a:extLst>
                <a:ext uri="{FF2B5EF4-FFF2-40B4-BE49-F238E27FC236}">
                  <a16:creationId xmlns:a16="http://schemas.microsoft.com/office/drawing/2014/main" id="{C76EA39F-9F37-46DE-ABEC-039EEE71A456}"/>
                </a:ext>
              </a:extLst>
            </p:cNvPr>
            <p:cNvSpPr txBox="1"/>
            <p:nvPr/>
          </p:nvSpPr>
          <p:spPr>
            <a:xfrm>
              <a:off x="2415387" y="5384790"/>
              <a:ext cx="4313225" cy="3196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スーパーシティと万博レガシーを展開</a:t>
              </a:r>
              <a:endParaRPr kumimoji="1" lang="en-US" altLang="ja-JP"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sp>
        <p:nvSpPr>
          <p:cNvPr id="35" name="楕円 34">
            <a:extLst>
              <a:ext uri="{FF2B5EF4-FFF2-40B4-BE49-F238E27FC236}">
                <a16:creationId xmlns:a16="http://schemas.microsoft.com/office/drawing/2014/main" id="{729265D4-DB1E-48EB-8AAB-2C1E67EB040B}"/>
              </a:ext>
            </a:extLst>
          </p:cNvPr>
          <p:cNvSpPr/>
          <p:nvPr/>
        </p:nvSpPr>
        <p:spPr>
          <a:xfrm>
            <a:off x="1338788" y="5797958"/>
            <a:ext cx="1763155" cy="801538"/>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大阪全体・</a:t>
            </a:r>
            <a:endParaRPr kumimoji="1" lang="en-US" altLang="ja-JP"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全国への波及</a:t>
            </a:r>
            <a:endParaRPr kumimoji="1" lang="en-US" altLang="ja-JP"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pic>
        <p:nvPicPr>
          <p:cNvPr id="44" name="図 43">
            <a:extLst>
              <a:ext uri="{FF2B5EF4-FFF2-40B4-BE49-F238E27FC236}">
                <a16:creationId xmlns:a16="http://schemas.microsoft.com/office/drawing/2014/main" id="{B2BCAF3C-27BD-477C-8F17-1487C7F0021B}"/>
              </a:ext>
            </a:extLst>
          </p:cNvPr>
          <p:cNvPicPr>
            <a:picLocks noChangeAspect="1"/>
          </p:cNvPicPr>
          <p:nvPr/>
        </p:nvPicPr>
        <p:blipFill>
          <a:blip r:embed="rId6" cstate="email">
            <a:duotone>
              <a:prstClr val="black"/>
              <a:schemeClr val="accent2">
                <a:tint val="45000"/>
                <a:satMod val="400000"/>
              </a:schemeClr>
            </a:duotone>
            <a:alphaModFix amt="70000"/>
            <a:extLst>
              <a:ext uri="{28A0092B-C50C-407E-A947-70E740481C1C}">
                <a14:useLocalDpi xmlns:a14="http://schemas.microsoft.com/office/drawing/2010/main"/>
              </a:ext>
            </a:extLst>
          </a:blip>
          <a:stretch>
            <a:fillRect/>
          </a:stretch>
        </p:blipFill>
        <p:spPr>
          <a:xfrm>
            <a:off x="7526954" y="4957985"/>
            <a:ext cx="1533219" cy="1735720"/>
          </a:xfrm>
          <a:prstGeom prst="rect">
            <a:avLst/>
          </a:prstGeom>
        </p:spPr>
      </p:pic>
      <p:sp>
        <p:nvSpPr>
          <p:cNvPr id="45" name="テキスト ボックス 44"/>
          <p:cNvSpPr txBox="1"/>
          <p:nvPr/>
        </p:nvSpPr>
        <p:spPr>
          <a:xfrm>
            <a:off x="6877495" y="5766593"/>
            <a:ext cx="139313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スーパーシティと</a:t>
            </a:r>
            <a:endParaRPr kumimoji="1" lang="en-US" altLang="ja-JP" sz="1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万博レガシーを</a:t>
            </a:r>
            <a:endParaRPr kumimoji="1" lang="en-US" altLang="ja-JP" sz="1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880</a:t>
            </a:r>
            <a:r>
              <a:rPr kumimoji="1" lang="ja-JP" altLang="en-US" sz="1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万府民につなぐ</a:t>
            </a:r>
          </a:p>
        </p:txBody>
      </p:sp>
      <p:sp>
        <p:nvSpPr>
          <p:cNvPr id="46" name="テキスト ボックス 45">
            <a:extLst>
              <a:ext uri="{FF2B5EF4-FFF2-40B4-BE49-F238E27FC236}">
                <a16:creationId xmlns:a16="http://schemas.microsoft.com/office/drawing/2014/main" id="{94166CB1-C894-4E7B-B78E-0F3495F503B6}"/>
              </a:ext>
            </a:extLst>
          </p:cNvPr>
          <p:cNvSpPr txBox="1"/>
          <p:nvPr/>
        </p:nvSpPr>
        <p:spPr>
          <a:xfrm>
            <a:off x="6877495" y="5433751"/>
            <a:ext cx="1763155" cy="322145"/>
          </a:xfrm>
          <a:prstGeom prst="roundRect">
            <a:avLst/>
          </a:prstGeom>
          <a:solidFill>
            <a:schemeClr val="accent2">
              <a:lumMod val="75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輝く未来社会</a:t>
            </a:r>
          </a:p>
        </p:txBody>
      </p:sp>
      <p:sp>
        <p:nvSpPr>
          <p:cNvPr id="36" name="正方形/長方形 35"/>
          <p:cNvSpPr/>
          <p:nvPr/>
        </p:nvSpPr>
        <p:spPr>
          <a:xfrm>
            <a:off x="3187929" y="4317015"/>
            <a:ext cx="1274708" cy="169277"/>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500" b="0" i="0" u="none" strike="noStrike" kern="1200" cap="none" spc="0" normalizeH="0" baseline="0" noProof="0" dirty="0">
                <a:ln>
                  <a:noFill/>
                </a:ln>
                <a:solidFill>
                  <a:prstClr val="black"/>
                </a:solidFill>
                <a:effectLst/>
                <a:uLnTx/>
                <a:uFillTx/>
                <a:latin typeface="Calibri"/>
                <a:ea typeface="Meiryo UI"/>
                <a:cs typeface="+mn-cs"/>
              </a:rPr>
              <a:t>提供：２０２５年日本国際博覧会協会</a:t>
            </a:r>
            <a:endParaRPr kumimoji="0" lang="ja-JP" altLang="en-US" sz="500" b="0" i="0" u="none" strike="noStrike" kern="1200" cap="none" spc="0" normalizeH="0" baseline="0" noProof="0" dirty="0">
              <a:ln>
                <a:noFill/>
              </a:ln>
              <a:solidFill>
                <a:prstClr val="black"/>
              </a:solidFill>
              <a:effectLst/>
              <a:uLnTx/>
              <a:uFillTx/>
              <a:latin typeface="Calibri"/>
              <a:ea typeface="Meiryo UI"/>
              <a:cs typeface="+mn-cs"/>
            </a:endParaRPr>
          </a:p>
        </p:txBody>
      </p:sp>
      <p:cxnSp>
        <p:nvCxnSpPr>
          <p:cNvPr id="37" name="直線コネクタ 36">
            <a:extLst>
              <a:ext uri="{FF2B5EF4-FFF2-40B4-BE49-F238E27FC236}">
                <a16:creationId xmlns:a16="http://schemas.microsoft.com/office/drawing/2014/main" id="{7B948E91-7041-4AE2-9676-3AF68FC2117A}"/>
              </a:ext>
            </a:extLst>
          </p:cNvPr>
          <p:cNvCxnSpPr/>
          <p:nvPr/>
        </p:nvCxnSpPr>
        <p:spPr>
          <a:xfrm>
            <a:off x="13622" y="499350"/>
            <a:ext cx="9108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38" name="図 3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481748" y="1267042"/>
            <a:ext cx="1530600" cy="1530600"/>
          </a:xfrm>
          <a:prstGeom prst="rect">
            <a:avLst/>
          </a:prstGeom>
        </p:spPr>
      </p:pic>
      <p:sp>
        <p:nvSpPr>
          <p:cNvPr id="42" name="スライド番号プレースホルダー 10"/>
          <p:cNvSpPr>
            <a:spLocks noGrp="1"/>
          </p:cNvSpPr>
          <p:nvPr>
            <p:ph type="sldNum" sz="quarter" idx="12"/>
          </p:nvPr>
        </p:nvSpPr>
        <p:spPr>
          <a:xfrm>
            <a:off x="7093857" y="6492875"/>
            <a:ext cx="2057400" cy="365125"/>
          </a:xfrm>
        </p:spPr>
        <p:txBody>
          <a:bodyPr/>
          <a:lstStyle/>
          <a:p>
            <a:fld id="{845123BD-465A-49E4-8895-6A8BFEECEF66}" type="slidenum">
              <a:rPr kumimoji="1" lang="ja-JP" altLang="en-US" sz="1600" smtClean="0"/>
              <a:t>2</a:t>
            </a:fld>
            <a:endParaRPr kumimoji="1" lang="ja-JP" altLang="en-US" sz="1600" dirty="0"/>
          </a:p>
        </p:txBody>
      </p:sp>
    </p:spTree>
    <p:extLst>
      <p:ext uri="{BB962C8B-B14F-4D97-AF65-F5344CB8AC3E}">
        <p14:creationId xmlns:p14="http://schemas.microsoft.com/office/powerpoint/2010/main" val="464253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正方形/長方形 59">
            <a:extLst>
              <a:ext uri="{FF2B5EF4-FFF2-40B4-BE49-F238E27FC236}">
                <a16:creationId xmlns:a16="http://schemas.microsoft.com/office/drawing/2014/main" id="{28583CA6-066C-4D52-A059-ED5C502C637E}"/>
              </a:ext>
            </a:extLst>
          </p:cNvPr>
          <p:cNvSpPr/>
          <p:nvPr/>
        </p:nvSpPr>
        <p:spPr>
          <a:xfrm>
            <a:off x="364419" y="2006652"/>
            <a:ext cx="8519444" cy="111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Meiryo UI"/>
              <a:cs typeface="+mn-cs"/>
            </a:endParaRPr>
          </a:p>
        </p:txBody>
      </p:sp>
      <p:sp>
        <p:nvSpPr>
          <p:cNvPr id="37" name="正方形/長方形 36">
            <a:extLst>
              <a:ext uri="{FF2B5EF4-FFF2-40B4-BE49-F238E27FC236}">
                <a16:creationId xmlns:a16="http://schemas.microsoft.com/office/drawing/2014/main" id="{1B29441D-5F9D-4376-8983-5AF9DABBAB5C}"/>
              </a:ext>
            </a:extLst>
          </p:cNvPr>
          <p:cNvSpPr/>
          <p:nvPr/>
        </p:nvSpPr>
        <p:spPr>
          <a:xfrm>
            <a:off x="120875" y="3817326"/>
            <a:ext cx="487733" cy="302321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5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主な先端的サービス</a:t>
            </a:r>
          </a:p>
        </p:txBody>
      </p:sp>
      <p:sp>
        <p:nvSpPr>
          <p:cNvPr id="46" name="正方形/長方形 45">
            <a:extLst>
              <a:ext uri="{FF2B5EF4-FFF2-40B4-BE49-F238E27FC236}">
                <a16:creationId xmlns:a16="http://schemas.microsoft.com/office/drawing/2014/main" id="{C8279D2E-4652-430E-A4E3-08C4092AA629}"/>
              </a:ext>
            </a:extLst>
          </p:cNvPr>
          <p:cNvSpPr/>
          <p:nvPr/>
        </p:nvSpPr>
        <p:spPr>
          <a:xfrm>
            <a:off x="3477677" y="4271223"/>
            <a:ext cx="2726790" cy="864000"/>
          </a:xfrm>
          <a:prstGeom prst="rect">
            <a:avLst/>
          </a:prstGeom>
          <a:solidFill>
            <a:schemeClr val="accent6">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no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1" lang="ja-JP" altLang="en-US" sz="1500" b="1" i="0" u="sng" strike="noStrike" kern="1200" cap="none" spc="0" normalizeH="0" baseline="0" noProof="0" dirty="0">
                <a:ln>
                  <a:noFill/>
                </a:ln>
                <a:solidFill>
                  <a:prstClr val="black"/>
                </a:solidFill>
                <a:effectLst/>
                <a:uLnTx/>
                <a:uFillTx/>
                <a:latin typeface="Calibri"/>
                <a:ea typeface="Meiryo UI"/>
                <a:cs typeface="+mn-cs"/>
              </a:rPr>
              <a:t>先端国際医療</a:t>
            </a:r>
            <a:endParaRPr kumimoji="1" lang="en-US" altLang="ja-JP" sz="1500" b="1" i="0" u="sng" strike="noStrike" kern="1200" cap="none" spc="0" normalizeH="0" baseline="0" noProof="0" dirty="0">
              <a:ln>
                <a:noFill/>
              </a:ln>
              <a:solidFill>
                <a:prstClr val="black"/>
              </a:solidFill>
              <a:effectLst/>
              <a:uLnTx/>
              <a:uFillTx/>
              <a:latin typeface="Calibri"/>
              <a:ea typeface="Meiryo UI"/>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100" b="1" i="0" u="none" strike="noStrike" kern="1200" cap="none" spc="0" normalizeH="0" baseline="0" noProof="0" dirty="0">
                <a:ln>
                  <a:noFill/>
                </a:ln>
                <a:solidFill>
                  <a:prstClr val="black"/>
                </a:solidFill>
                <a:effectLst/>
                <a:uLnTx/>
                <a:uFillTx/>
                <a:latin typeface="Meiryo UI"/>
                <a:ea typeface="Meiryo UI"/>
                <a:cs typeface="+mn-cs"/>
              </a:rPr>
              <a:t>■先端国際医療サービス</a:t>
            </a:r>
            <a:endParaRPr kumimoji="1" lang="en-US" altLang="ja-JP" sz="1100"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　 国籍や場所を問わず、先端国際医療サービスを</a:t>
            </a:r>
            <a:endParaRPr kumimoji="1" lang="en-US" altLang="ja-JP" sz="105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　 日常的に享受することができる環境を整備</a:t>
            </a:r>
            <a:endParaRPr kumimoji="1" lang="en-US" altLang="ja-JP" sz="105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49" name="正方形/長方形 48">
            <a:extLst>
              <a:ext uri="{FF2B5EF4-FFF2-40B4-BE49-F238E27FC236}">
                <a16:creationId xmlns:a16="http://schemas.microsoft.com/office/drawing/2014/main" id="{0073D10E-34C5-44CC-9E54-BCF9EF924BC5}"/>
              </a:ext>
            </a:extLst>
          </p:cNvPr>
          <p:cNvSpPr/>
          <p:nvPr/>
        </p:nvSpPr>
        <p:spPr>
          <a:xfrm>
            <a:off x="3477677" y="5171155"/>
            <a:ext cx="2726790" cy="1669386"/>
          </a:xfrm>
          <a:prstGeom prst="rect">
            <a:avLst/>
          </a:prstGeom>
          <a:solidFill>
            <a:schemeClr val="accent6">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500" b="1" i="0" u="sng" strike="noStrike" kern="1200" cap="none" spc="0" normalizeH="0" baseline="0" noProof="0" dirty="0">
                <a:ln>
                  <a:noFill/>
                </a:ln>
                <a:solidFill>
                  <a:prstClr val="black"/>
                </a:solidFill>
                <a:effectLst/>
                <a:uLnTx/>
                <a:uFillTx/>
                <a:latin typeface="Calibri"/>
                <a:ea typeface="Meiryo UI"/>
                <a:cs typeface="+mn-cs"/>
              </a:rPr>
              <a:t>未来健康サービス</a:t>
            </a:r>
            <a:endParaRPr kumimoji="1" lang="en-US" altLang="ja-JP" sz="1500" b="1" i="0" u="sng" strike="noStrike" kern="1200" cap="none" spc="0" normalizeH="0" baseline="0" noProof="0" dirty="0">
              <a:ln>
                <a:noFill/>
              </a:ln>
              <a:solidFill>
                <a:prstClr val="black"/>
              </a:solidFill>
              <a:effectLst/>
              <a:uLnTx/>
              <a:uFillTx/>
              <a:latin typeface="Calibri"/>
              <a:ea typeface="Meiryo UI"/>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Meiryo UI"/>
                <a:ea typeface="Meiryo UI"/>
                <a:cs typeface="+mn-cs"/>
              </a:rPr>
              <a:t> ■データ連携による次世代</a:t>
            </a:r>
            <a:r>
              <a:rPr kumimoji="1" lang="en-US" altLang="ja-JP" sz="1100" b="1" i="0" u="none" strike="noStrike" kern="1200" cap="none" spc="0" normalizeH="0" baseline="0" noProof="0" dirty="0">
                <a:ln>
                  <a:noFill/>
                </a:ln>
                <a:solidFill>
                  <a:prstClr val="black"/>
                </a:solidFill>
                <a:effectLst/>
                <a:uLnTx/>
                <a:uFillTx/>
                <a:latin typeface="Meiryo UI"/>
                <a:ea typeface="Meiryo UI"/>
                <a:cs typeface="+mn-cs"/>
              </a:rPr>
              <a:t>PHR</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データ連携基盤を活用した、健康、医療、介護、</a:t>
            </a:r>
            <a:endParaRPr kumimoji="1" lang="en-US" altLang="ja-JP" sz="105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　 薬剤、スポーツなど幅広い分野にまたがる次世代</a:t>
            </a:r>
            <a:endParaRPr kumimoji="1" lang="en-US" altLang="ja-JP" sz="105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　 </a:t>
            </a:r>
            <a:r>
              <a:rPr kumimoji="1" lang="en-US" altLang="ja-JP" sz="1050" b="0" i="0" u="none" strike="noStrike" kern="1200" cap="none" spc="0" normalizeH="0" baseline="0" noProof="0" dirty="0">
                <a:ln>
                  <a:noFill/>
                </a:ln>
                <a:solidFill>
                  <a:prstClr val="black"/>
                </a:solidFill>
                <a:effectLst/>
                <a:uLnTx/>
                <a:uFillTx/>
                <a:latin typeface="Meiryo UI"/>
                <a:ea typeface="Meiryo UI"/>
                <a:cs typeface="+mn-cs"/>
              </a:rPr>
              <a:t>PHR</a:t>
            </a: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の実現</a:t>
            </a:r>
            <a:endParaRPr kumimoji="1" lang="en-US" altLang="ja-JP" sz="1050"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Meiryo UI"/>
                <a:ea typeface="Meiryo UI"/>
                <a:cs typeface="+mn-cs"/>
              </a:rPr>
              <a:t> ■個別最適型の健康増進プログラム</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　 ヒューマンデータと</a:t>
            </a:r>
            <a:r>
              <a:rPr kumimoji="1" lang="en-US" altLang="ja-JP" sz="1050" b="0" i="0" u="none" strike="noStrike" kern="1200" cap="none" spc="0" normalizeH="0" baseline="0" noProof="0" dirty="0">
                <a:ln>
                  <a:noFill/>
                </a:ln>
                <a:solidFill>
                  <a:prstClr val="black"/>
                </a:solidFill>
                <a:effectLst/>
                <a:uLnTx/>
                <a:uFillTx/>
                <a:latin typeface="Meiryo UI"/>
                <a:ea typeface="Meiryo UI"/>
                <a:cs typeface="+mn-cs"/>
              </a:rPr>
              <a:t>AI</a:t>
            </a: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分析等のエビデンスに基づく</a:t>
            </a:r>
            <a:endParaRPr kumimoji="1" lang="en-US" altLang="ja-JP" sz="105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　 個人にあった健康増進プログラムの提供</a:t>
            </a:r>
            <a:endParaRPr kumimoji="1" lang="en-US" altLang="ja-JP" sz="105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50" name="正方形/長方形 49">
            <a:extLst>
              <a:ext uri="{FF2B5EF4-FFF2-40B4-BE49-F238E27FC236}">
                <a16:creationId xmlns:a16="http://schemas.microsoft.com/office/drawing/2014/main" id="{471ACFCB-7F98-459F-ABE7-DAFC7680218E}"/>
              </a:ext>
            </a:extLst>
          </p:cNvPr>
          <p:cNvSpPr/>
          <p:nvPr/>
        </p:nvSpPr>
        <p:spPr>
          <a:xfrm>
            <a:off x="657705" y="5171154"/>
            <a:ext cx="2753579" cy="1669387"/>
          </a:xfrm>
          <a:prstGeom prst="rect">
            <a:avLst/>
          </a:prstGeom>
          <a:solidFill>
            <a:schemeClr val="accent5">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500" b="1" i="0" u="sng" strike="noStrike" kern="1200" cap="none" spc="0" normalizeH="0" baseline="0" noProof="0" dirty="0">
                <a:ln>
                  <a:noFill/>
                </a:ln>
                <a:solidFill>
                  <a:prstClr val="black"/>
                </a:solidFill>
                <a:effectLst/>
                <a:uLnTx/>
                <a:uFillTx/>
                <a:latin typeface="Calibri"/>
                <a:ea typeface="Meiryo UI"/>
                <a:cs typeface="+mn-cs"/>
              </a:rPr>
              <a:t>次世代モビリティ</a:t>
            </a:r>
            <a:endParaRPr kumimoji="1" lang="en-US" altLang="ja-JP" sz="1500" b="1" i="0" u="sng" strike="noStrike" kern="1200" cap="none" spc="0" normalizeH="0" baseline="0" noProof="0" dirty="0">
              <a:ln>
                <a:noFill/>
              </a:ln>
              <a:solidFill>
                <a:prstClr val="black"/>
              </a:solidFill>
              <a:effectLst/>
              <a:uLnTx/>
              <a:uFillTx/>
              <a:latin typeface="Calibri"/>
              <a:ea typeface="Meiryo UI"/>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Calibri"/>
                <a:ea typeface="Meiryo UI"/>
                <a:cs typeface="+mn-cs"/>
              </a:rPr>
              <a:t> ■レベル４の自動運転の社会実装</a:t>
            </a:r>
            <a:endParaRPr kumimoji="1" lang="en-US" altLang="ja-JP" sz="1100" b="1" i="0" u="none" strike="noStrike" kern="1200" cap="none" spc="0" normalizeH="0" baseline="0" noProof="0" dirty="0">
              <a:ln>
                <a:noFill/>
              </a:ln>
              <a:solidFill>
                <a:prstClr val="black"/>
              </a:solidFill>
              <a:effectLst/>
              <a:uLnTx/>
              <a:uFillTx/>
              <a:latin typeface="Calibri"/>
              <a:ea typeface="Meiryo UI"/>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a:ea typeface="Meiryo UI"/>
                <a:cs typeface="+mn-cs"/>
              </a:rPr>
              <a:t> 　</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万博会場へのアクセスを、車内観光案内と</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レベル４の完全自動運転により、楽しく移動</a:t>
            </a:r>
            <a:endParaRPr kumimoji="1" lang="en-US" altLang="ja-JP" sz="1050" b="1" i="0" u="none" strike="noStrike" kern="1200" cap="none" spc="0" normalizeH="0" baseline="0" noProof="0" dirty="0">
              <a:ln>
                <a:noFill/>
              </a:ln>
              <a:solidFill>
                <a:prstClr val="black"/>
              </a:solidFill>
              <a:effectLst/>
              <a:uLnTx/>
              <a:uFillTx/>
              <a:latin typeface="Calibri"/>
              <a:ea typeface="Meiryo UI"/>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Calibri"/>
                <a:ea typeface="Meiryo UI"/>
                <a:cs typeface="+mn-cs"/>
              </a:rPr>
              <a:t> ■自動運転</a:t>
            </a:r>
            <a:r>
              <a:rPr kumimoji="1" lang="en-US" altLang="ja-JP" sz="1100" b="1" i="0" u="none" strike="noStrike" kern="1200" cap="none" spc="0" normalizeH="0" baseline="0" noProof="0" dirty="0">
                <a:ln>
                  <a:noFill/>
                </a:ln>
                <a:solidFill>
                  <a:prstClr val="black"/>
                </a:solidFill>
                <a:effectLst/>
                <a:uLnTx/>
                <a:uFillTx/>
                <a:latin typeface="Calibri"/>
                <a:ea typeface="Meiryo UI"/>
                <a:cs typeface="+mn-cs"/>
              </a:rPr>
              <a:t>×</a:t>
            </a:r>
            <a:r>
              <a:rPr kumimoji="1" lang="ja-JP" altLang="en-US" sz="1100" b="1" i="0" u="none" strike="noStrike" kern="1200" cap="none" spc="0" normalizeH="0" baseline="0" noProof="0" dirty="0">
                <a:ln>
                  <a:noFill/>
                </a:ln>
                <a:solidFill>
                  <a:prstClr val="black"/>
                </a:solidFill>
                <a:effectLst/>
                <a:uLnTx/>
                <a:uFillTx/>
                <a:latin typeface="Calibri"/>
                <a:ea typeface="Meiryo UI"/>
                <a:cs typeface="+mn-cs"/>
              </a:rPr>
              <a:t>貨客混載による交通渋滞緩和</a:t>
            </a:r>
            <a:endParaRPr kumimoji="1" lang="en-US" altLang="ja-JP" sz="1100" b="1" i="0" u="none" strike="noStrike" kern="1200" cap="none" spc="0" normalizeH="0" baseline="0" noProof="0" dirty="0">
              <a:ln>
                <a:noFill/>
              </a:ln>
              <a:solidFill>
                <a:prstClr val="black"/>
              </a:solidFill>
              <a:effectLst/>
              <a:uLnTx/>
              <a:uFillTx/>
              <a:latin typeface="Calibri"/>
              <a:ea typeface="Meiryo UI"/>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a:ea typeface="Meiryo UI"/>
                <a:cs typeface="+mn-cs"/>
              </a:rPr>
              <a:t> 　自動運転バスを使った建設作業員と工事資材の</a:t>
            </a:r>
            <a:endParaRPr kumimoji="1" lang="en-US" altLang="ja-JP" sz="1050" b="0" i="0" u="none" strike="noStrike" kern="1200" cap="none" spc="0" normalizeH="0" baseline="0" noProof="0" dirty="0">
              <a:ln>
                <a:noFill/>
              </a:ln>
              <a:solidFill>
                <a:prstClr val="black"/>
              </a:solidFill>
              <a:effectLst/>
              <a:uLnTx/>
              <a:uFillTx/>
              <a:latin typeface="Calibri"/>
              <a:ea typeface="Meiryo UI"/>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a:ea typeface="Meiryo UI"/>
                <a:cs typeface="+mn-cs"/>
              </a:rPr>
              <a:t> 　効率的輸送により交通渋滞緩和</a:t>
            </a:r>
            <a:endParaRPr kumimoji="1" lang="en-US" altLang="ja-JP" sz="1050" b="0" i="0" u="none" strike="noStrike" kern="1200" cap="none" spc="0" normalizeH="0" baseline="0" noProof="0" dirty="0">
              <a:ln>
                <a:noFill/>
              </a:ln>
              <a:solidFill>
                <a:prstClr val="black"/>
              </a:solidFill>
              <a:effectLst/>
              <a:uLnTx/>
              <a:uFillTx/>
              <a:latin typeface="Calibri"/>
              <a:ea typeface="Meiryo UI"/>
              <a:cs typeface="+mn-cs"/>
            </a:endParaRPr>
          </a:p>
        </p:txBody>
      </p:sp>
      <p:sp>
        <p:nvSpPr>
          <p:cNvPr id="51" name="正方形/長方形 50">
            <a:extLst>
              <a:ext uri="{FF2B5EF4-FFF2-40B4-BE49-F238E27FC236}">
                <a16:creationId xmlns:a16="http://schemas.microsoft.com/office/drawing/2014/main" id="{3D61941E-B185-4CEA-9C33-AEE8F39BFE41}"/>
              </a:ext>
            </a:extLst>
          </p:cNvPr>
          <p:cNvSpPr/>
          <p:nvPr/>
        </p:nvSpPr>
        <p:spPr>
          <a:xfrm>
            <a:off x="657705" y="4271223"/>
            <a:ext cx="2753579" cy="864000"/>
          </a:xfrm>
          <a:prstGeom prst="rect">
            <a:avLst/>
          </a:prstGeom>
          <a:solidFill>
            <a:schemeClr val="accent5">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no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1" lang="ja-JP" altLang="en-US" sz="1500" b="1" i="0" u="sng" strike="noStrike" kern="1200" cap="none" spc="0" normalizeH="0" baseline="0" noProof="0" dirty="0">
                <a:ln>
                  <a:noFill/>
                </a:ln>
                <a:solidFill>
                  <a:prstClr val="black"/>
                </a:solidFill>
                <a:effectLst/>
                <a:uLnTx/>
                <a:uFillTx/>
                <a:latin typeface="Calibri"/>
                <a:ea typeface="Meiryo UI"/>
                <a:cs typeface="+mn-cs"/>
              </a:rPr>
              <a:t>空飛ぶクルマ</a:t>
            </a:r>
            <a:endParaRPr kumimoji="1" lang="en-US" altLang="ja-JP" sz="1500" b="0" i="0" u="sng" strike="noStrike" kern="1200" cap="none" spc="0" normalizeH="0" baseline="0" noProof="0" dirty="0">
              <a:ln>
                <a:noFill/>
              </a:ln>
              <a:solidFill>
                <a:prstClr val="black"/>
              </a:solidFill>
              <a:effectLst/>
              <a:uLnTx/>
              <a:uFillTx/>
              <a:latin typeface="Calibri"/>
              <a:ea typeface="Meiryo UI"/>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Calibri"/>
                <a:ea typeface="Meiryo UI"/>
                <a:cs typeface="+mn-cs"/>
              </a:rPr>
              <a:t> ■日本初の空飛ぶクルマの社会実装</a:t>
            </a:r>
            <a:endParaRPr kumimoji="1" lang="en-US" altLang="ja-JP" sz="1100" b="1" i="0" u="none" strike="noStrike" kern="1200" cap="none" spc="0" normalizeH="0" baseline="0" noProof="0" dirty="0">
              <a:ln>
                <a:noFill/>
              </a:ln>
              <a:solidFill>
                <a:prstClr val="black"/>
              </a:solidFill>
              <a:effectLst/>
              <a:uLnTx/>
              <a:uFillTx/>
              <a:latin typeface="Calibri"/>
              <a:ea typeface="Meiryo UI"/>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　 空飛ぶクルマを万博会場へのアクセスや観光周遊</a:t>
            </a:r>
            <a:endParaRPr kumimoji="1" lang="en-US" altLang="ja-JP" sz="105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　 サービスなどで活用し、社会実装を実現</a:t>
            </a:r>
            <a:endParaRPr kumimoji="1" lang="en-US" altLang="ja-JP" sz="105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72" name="正方形/長方形 71">
            <a:extLst>
              <a:ext uri="{FF2B5EF4-FFF2-40B4-BE49-F238E27FC236}">
                <a16:creationId xmlns:a16="http://schemas.microsoft.com/office/drawing/2014/main" id="{DE92D089-C461-4C5E-B67D-18D4BD78514C}"/>
              </a:ext>
            </a:extLst>
          </p:cNvPr>
          <p:cNvSpPr/>
          <p:nvPr/>
        </p:nvSpPr>
        <p:spPr>
          <a:xfrm>
            <a:off x="126747" y="2003945"/>
            <a:ext cx="487733" cy="1116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ビジョン</a:t>
            </a:r>
          </a:p>
        </p:txBody>
      </p:sp>
      <p:sp>
        <p:nvSpPr>
          <p:cNvPr id="74" name="四角形: 角を丸くする 73">
            <a:extLst>
              <a:ext uri="{FF2B5EF4-FFF2-40B4-BE49-F238E27FC236}">
                <a16:creationId xmlns:a16="http://schemas.microsoft.com/office/drawing/2014/main" id="{DF46AB73-2E3E-47CE-9776-5C3B3E97EB0C}"/>
              </a:ext>
            </a:extLst>
          </p:cNvPr>
          <p:cNvSpPr/>
          <p:nvPr/>
        </p:nvSpPr>
        <p:spPr>
          <a:xfrm>
            <a:off x="6189348" y="2101205"/>
            <a:ext cx="2104314" cy="950603"/>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Calibri"/>
                <a:ea typeface="Meiryo UI"/>
                <a:cs typeface="+mn-cs"/>
              </a:rPr>
              <a:t>豊かに暮らす</a:t>
            </a:r>
            <a:endParaRPr kumimoji="1" lang="en-US" altLang="ja-JP" sz="1600" b="1" i="0" u="none" strike="noStrike" kern="1200" cap="none" spc="0" normalizeH="0" baseline="0" noProof="0" dirty="0">
              <a:ln>
                <a:noFill/>
              </a:ln>
              <a:solidFill>
                <a:prstClr val="white"/>
              </a:solidFill>
              <a:effectLst/>
              <a:uLnTx/>
              <a:uFillTx/>
              <a:latin typeface="Calibri"/>
              <a:ea typeface="Meiryo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Calibri"/>
                <a:ea typeface="Meiryo UI"/>
                <a:cs typeface="+mn-cs"/>
              </a:rPr>
              <a:t>健康長寿社会</a:t>
            </a:r>
            <a:endParaRPr kumimoji="1" lang="en-US" altLang="ja-JP" sz="1600" b="1" i="0" u="none" strike="noStrike" kern="1200" cap="none" spc="0" normalizeH="0" baseline="0" noProof="0" dirty="0">
              <a:ln>
                <a:noFill/>
              </a:ln>
              <a:solidFill>
                <a:prstClr val="white"/>
              </a:solidFill>
              <a:effectLst/>
              <a:uLnTx/>
              <a:uFillTx/>
              <a:latin typeface="Calibri"/>
              <a:ea typeface="Meiryo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white"/>
                </a:solidFill>
                <a:effectLst/>
                <a:uLnTx/>
                <a:uFillTx/>
                <a:latin typeface="Calibri"/>
                <a:ea typeface="Meiryo UI"/>
                <a:cs typeface="+mn-cs"/>
              </a:rPr>
              <a:t>【</a:t>
            </a:r>
            <a:r>
              <a:rPr kumimoji="1" lang="ja-JP" altLang="en-US" sz="1600" b="0" i="0" u="none" strike="noStrike" kern="1200" cap="none" spc="0" normalizeH="0" baseline="0" noProof="0" dirty="0">
                <a:ln>
                  <a:noFill/>
                </a:ln>
                <a:solidFill>
                  <a:prstClr val="white"/>
                </a:solidFill>
                <a:effectLst/>
                <a:uLnTx/>
                <a:uFillTx/>
                <a:latin typeface="Calibri"/>
                <a:ea typeface="Meiryo UI"/>
                <a:cs typeface="+mn-cs"/>
              </a:rPr>
              <a:t>ヘルスケア</a:t>
            </a:r>
            <a:r>
              <a:rPr kumimoji="1" lang="en-US" altLang="ja-JP" sz="1600" b="0" i="0" u="none" strike="noStrike" kern="1200" cap="none" spc="0" normalizeH="0" baseline="0" noProof="0" dirty="0">
                <a:ln>
                  <a:noFill/>
                </a:ln>
                <a:solidFill>
                  <a:prstClr val="white"/>
                </a:solidFill>
                <a:effectLst/>
                <a:uLnTx/>
                <a:uFillTx/>
                <a:latin typeface="Calibri"/>
                <a:ea typeface="Meiryo UI"/>
                <a:cs typeface="+mn-cs"/>
              </a:rPr>
              <a:t>】</a:t>
            </a:r>
            <a:endParaRPr kumimoji="1" lang="ja-JP" altLang="en-US" sz="1600" b="0" i="0" u="none" strike="noStrike" kern="1200" cap="none" spc="0" normalizeH="0" baseline="0" noProof="0" dirty="0">
              <a:ln>
                <a:noFill/>
              </a:ln>
              <a:solidFill>
                <a:prstClr val="white"/>
              </a:solidFill>
              <a:effectLst/>
              <a:uLnTx/>
              <a:uFillTx/>
              <a:latin typeface="Calibri"/>
              <a:ea typeface="Meiryo UI"/>
              <a:cs typeface="+mn-cs"/>
            </a:endParaRPr>
          </a:p>
        </p:txBody>
      </p:sp>
      <p:sp>
        <p:nvSpPr>
          <p:cNvPr id="75" name="四角形: 角を丸くする 74">
            <a:extLst>
              <a:ext uri="{FF2B5EF4-FFF2-40B4-BE49-F238E27FC236}">
                <a16:creationId xmlns:a16="http://schemas.microsoft.com/office/drawing/2014/main" id="{9D74E90A-B1A7-443E-A326-BBD0D8EFDDE5}"/>
              </a:ext>
            </a:extLst>
          </p:cNvPr>
          <p:cNvSpPr/>
          <p:nvPr/>
        </p:nvSpPr>
        <p:spPr>
          <a:xfrm>
            <a:off x="1238342" y="2096423"/>
            <a:ext cx="2104314" cy="95060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Calibri"/>
                <a:ea typeface="Meiryo UI"/>
                <a:cs typeface="+mn-cs"/>
              </a:rPr>
              <a:t>ストレスフリーな</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Calibri"/>
                <a:ea typeface="Meiryo UI"/>
                <a:cs typeface="+mn-cs"/>
              </a:rPr>
              <a:t>最適移動社会</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white"/>
                </a:solidFill>
                <a:effectLst/>
                <a:uLnTx/>
                <a:uFillTx/>
                <a:latin typeface="Calibri"/>
                <a:ea typeface="Meiryo UI"/>
                <a:cs typeface="+mn-cs"/>
              </a:rPr>
              <a:t>【</a:t>
            </a:r>
            <a:r>
              <a:rPr kumimoji="1" lang="ja-JP" altLang="en-US" sz="1600" b="0" i="0" u="none" strike="noStrike" kern="1200" cap="none" spc="0" normalizeH="0" baseline="0" noProof="0" dirty="0">
                <a:ln>
                  <a:noFill/>
                </a:ln>
                <a:solidFill>
                  <a:prstClr val="white"/>
                </a:solidFill>
                <a:effectLst/>
                <a:uLnTx/>
                <a:uFillTx/>
                <a:latin typeface="Calibri"/>
                <a:ea typeface="Meiryo UI"/>
                <a:cs typeface="+mn-cs"/>
              </a:rPr>
              <a:t>モビリティ</a:t>
            </a:r>
            <a:r>
              <a:rPr kumimoji="1" lang="en-US" altLang="ja-JP" sz="1600" b="0" i="0" u="none" strike="noStrike" kern="1200" cap="none" spc="0" normalizeH="0" baseline="0" noProof="0" dirty="0">
                <a:ln>
                  <a:noFill/>
                </a:ln>
                <a:solidFill>
                  <a:prstClr val="white"/>
                </a:solidFill>
                <a:effectLst/>
                <a:uLnTx/>
                <a:uFillTx/>
                <a:latin typeface="Calibri"/>
                <a:ea typeface="Meiryo UI"/>
                <a:cs typeface="+mn-cs"/>
              </a:rPr>
              <a:t>】</a:t>
            </a:r>
          </a:p>
        </p:txBody>
      </p:sp>
      <p:sp>
        <p:nvSpPr>
          <p:cNvPr id="77" name="フローチャート: 端子 76">
            <a:extLst>
              <a:ext uri="{FF2B5EF4-FFF2-40B4-BE49-F238E27FC236}">
                <a16:creationId xmlns:a16="http://schemas.microsoft.com/office/drawing/2014/main" id="{FD5AD118-0F00-45D6-9636-4338A1B5D148}"/>
              </a:ext>
            </a:extLst>
          </p:cNvPr>
          <p:cNvSpPr/>
          <p:nvPr/>
        </p:nvSpPr>
        <p:spPr>
          <a:xfrm>
            <a:off x="3222738" y="2206505"/>
            <a:ext cx="3080926" cy="807150"/>
          </a:xfrm>
          <a:prstGeom prst="flowChartTerminator">
            <a:avLst/>
          </a:prstGeom>
          <a:solidFill>
            <a:schemeClr val="bg1">
              <a:lumMod val="65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Calibri"/>
                <a:ea typeface="Meiryo UI"/>
                <a:cs typeface="+mn-cs"/>
              </a:rPr>
              <a:t>活力にあふれる</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Calibri"/>
                <a:ea typeface="Meiryo UI"/>
                <a:cs typeface="+mn-cs"/>
              </a:rPr>
              <a:t>データ駆動型社会</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Calibri"/>
                <a:ea typeface="Meiryo UI"/>
                <a:cs typeface="+mn-cs"/>
              </a:rPr>
              <a:t>【</a:t>
            </a:r>
            <a:r>
              <a:rPr kumimoji="1" lang="ja-JP" altLang="en-US" sz="1400" b="0" i="0" u="none" strike="noStrike" kern="1200" cap="none" spc="0" normalizeH="0" baseline="0" noProof="0" dirty="0">
                <a:ln>
                  <a:noFill/>
                </a:ln>
                <a:solidFill>
                  <a:prstClr val="white"/>
                </a:solidFill>
                <a:effectLst/>
                <a:uLnTx/>
                <a:uFillTx/>
                <a:latin typeface="Calibri"/>
                <a:ea typeface="Meiryo UI"/>
                <a:cs typeface="+mn-cs"/>
              </a:rPr>
              <a:t>ビジネス・イノベーション</a:t>
            </a:r>
            <a:r>
              <a:rPr kumimoji="1" lang="en-US" altLang="ja-JP" sz="1400" b="0" i="0" u="none" strike="noStrike" kern="1200" cap="none" spc="0" normalizeH="0" baseline="0" noProof="0" dirty="0">
                <a:ln>
                  <a:noFill/>
                </a:ln>
                <a:solidFill>
                  <a:prstClr val="white"/>
                </a:solidFill>
                <a:effectLst/>
                <a:uLnTx/>
                <a:uFillTx/>
                <a:latin typeface="Calibri"/>
                <a:ea typeface="Meiryo UI"/>
                <a:cs typeface="+mn-cs"/>
              </a:rPr>
              <a:t>】</a:t>
            </a:r>
          </a:p>
        </p:txBody>
      </p:sp>
      <p:sp>
        <p:nvSpPr>
          <p:cNvPr id="78" name="フローチャート: 磁気ディスク 77">
            <a:extLst>
              <a:ext uri="{FF2B5EF4-FFF2-40B4-BE49-F238E27FC236}">
                <a16:creationId xmlns:a16="http://schemas.microsoft.com/office/drawing/2014/main" id="{343B8A37-058F-4D38-A201-D9C11E8B9757}"/>
              </a:ext>
            </a:extLst>
          </p:cNvPr>
          <p:cNvSpPr/>
          <p:nvPr/>
        </p:nvSpPr>
        <p:spPr bwMode="gray">
          <a:xfrm>
            <a:off x="1006566" y="3182313"/>
            <a:ext cx="7367358" cy="559245"/>
          </a:xfrm>
          <a:prstGeom prst="flowChartMagneticDisk">
            <a:avLst/>
          </a:prstGeom>
          <a:solidFill>
            <a:schemeClr val="bg1">
              <a:lumMod val="85000"/>
              <a:alpha val="73000"/>
            </a:schemeClr>
          </a:solidFill>
          <a:ln w="12700" algn="ctr">
            <a:solidFill>
              <a:schemeClr val="bg1">
                <a:lumMod val="50000"/>
              </a:schemeClr>
            </a:solidFill>
            <a:prstDash val="solid"/>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390" rtl="0" eaLnBrk="1" fontAlgn="auto" latinLnBrk="0" hangingPunct="1">
              <a:lnSpc>
                <a:spcPct val="100000"/>
              </a:lnSpc>
              <a:spcBef>
                <a:spcPts val="0"/>
              </a:spcBef>
              <a:spcAft>
                <a:spcPts val="0"/>
              </a:spcAft>
              <a:buClrTx/>
              <a:buSzPct val="100000"/>
              <a:buFontTx/>
              <a:buNone/>
              <a:tabLst/>
              <a:defRPr/>
            </a:pPr>
            <a:endParaRPr kumimoji="1" lang="ja-JP" altLang="en-US" sz="1108" b="0" i="0" u="none" strike="noStrike" kern="1200" cap="none" spc="0" normalizeH="0" baseline="0" noProof="0" dirty="0">
              <a:ln>
                <a:noFill/>
              </a:ln>
              <a:solidFill>
                <a:prstClr val="black"/>
              </a:solidFill>
              <a:effectLst/>
              <a:uLnTx/>
              <a:uFillTx/>
              <a:latin typeface="Calibri Light"/>
              <a:ea typeface="Yu Gothic UI"/>
              <a:cs typeface="Arial" charset="0"/>
            </a:endParaRPr>
          </a:p>
        </p:txBody>
      </p:sp>
      <p:sp>
        <p:nvSpPr>
          <p:cNvPr id="79" name="テキスト ボックス 78">
            <a:extLst>
              <a:ext uri="{FF2B5EF4-FFF2-40B4-BE49-F238E27FC236}">
                <a16:creationId xmlns:a16="http://schemas.microsoft.com/office/drawing/2014/main" id="{BAAD8C39-4191-4FDC-9C1F-B3B11C8BFE59}"/>
              </a:ext>
            </a:extLst>
          </p:cNvPr>
          <p:cNvSpPr txBox="1"/>
          <p:nvPr/>
        </p:nvSpPr>
        <p:spPr bwMode="gray">
          <a:xfrm>
            <a:off x="2064148" y="3283163"/>
            <a:ext cx="5126619" cy="407804"/>
          </a:xfrm>
          <a:prstGeom prst="rect">
            <a:avLst/>
          </a:prstGeom>
          <a:noFill/>
        </p:spPr>
        <p:txBody>
          <a:bodyPr wrap="square" lIns="0" tIns="0" rIns="0" bIns="0" rtlCol="0" anchor="ctr">
            <a:spAutoFit/>
          </a:bodyPr>
          <a:lstStyle/>
          <a:p>
            <a:pPr marL="0" marR="0" lvl="0" indent="0" algn="ctr" defTabSz="914390" rtl="0" eaLnBrk="1" fontAlgn="auto" latinLnBrk="0" hangingPunct="1">
              <a:lnSpc>
                <a:spcPct val="100000"/>
              </a:lnSpc>
              <a:spcBef>
                <a:spcPts val="0"/>
              </a:spcBef>
              <a:spcAft>
                <a:spcPts val="0"/>
              </a:spcAft>
              <a:buClrTx/>
              <a:buSzPct val="100000"/>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charset="0"/>
              </a:rPr>
              <a:t>大阪広域データ連携基盤</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charset="0"/>
            </a:endParaRPr>
          </a:p>
          <a:p>
            <a:pPr marL="0" marR="0" lvl="0" indent="0" algn="ctr" defTabSz="914390" rtl="0" eaLnBrk="1" fontAlgn="auto" latinLnBrk="0" hangingPunct="1">
              <a:lnSpc>
                <a:spcPct val="100000"/>
              </a:lnSpc>
              <a:spcBef>
                <a:spcPts val="0"/>
              </a:spcBef>
              <a:spcAft>
                <a:spcPts val="0"/>
              </a:spcAft>
              <a:buClrTx/>
              <a:buSzPct val="100000"/>
              <a:buFontTx/>
              <a:buNone/>
              <a:tabLst/>
              <a:defRPr/>
            </a:pPr>
            <a:r>
              <a:rPr kumimoji="1" lang="en-US" altLang="ja-JP"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charset="0"/>
              </a:rPr>
              <a:t>【ORDEN : Osaka Regional Data Exchange Network】</a:t>
            </a:r>
          </a:p>
        </p:txBody>
      </p:sp>
      <p:sp>
        <p:nvSpPr>
          <p:cNvPr id="42" name="正方形/長方形 41">
            <a:extLst>
              <a:ext uri="{FF2B5EF4-FFF2-40B4-BE49-F238E27FC236}">
                <a16:creationId xmlns:a16="http://schemas.microsoft.com/office/drawing/2014/main" id="{1B54C464-564C-4546-8BF4-7CE77FDE7028}"/>
              </a:ext>
            </a:extLst>
          </p:cNvPr>
          <p:cNvSpPr/>
          <p:nvPr/>
        </p:nvSpPr>
        <p:spPr>
          <a:xfrm>
            <a:off x="373517" y="667887"/>
            <a:ext cx="8519444" cy="126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Meiryo UI"/>
              <a:cs typeface="+mn-cs"/>
            </a:endParaRPr>
          </a:p>
        </p:txBody>
      </p:sp>
      <p:sp>
        <p:nvSpPr>
          <p:cNvPr id="43" name="正方形/長方形 42">
            <a:extLst>
              <a:ext uri="{FF2B5EF4-FFF2-40B4-BE49-F238E27FC236}">
                <a16:creationId xmlns:a16="http://schemas.microsoft.com/office/drawing/2014/main" id="{F8BC286A-2C57-499F-A8B4-E07217F071AB}"/>
              </a:ext>
            </a:extLst>
          </p:cNvPr>
          <p:cNvSpPr/>
          <p:nvPr/>
        </p:nvSpPr>
        <p:spPr>
          <a:xfrm>
            <a:off x="989895" y="1545929"/>
            <a:ext cx="7564299" cy="318895"/>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Meiryo UI"/>
                <a:cs typeface="+mn-cs"/>
              </a:rPr>
              <a:t>大阪</a:t>
            </a:r>
            <a:r>
              <a:rPr kumimoji="1" lang="en-US" altLang="ja-JP" sz="900" b="0" i="0" u="none" strike="noStrike" kern="1200" cap="none" spc="0" normalizeH="0" baseline="0" noProof="0" dirty="0">
                <a:ln>
                  <a:noFill/>
                </a:ln>
                <a:solidFill>
                  <a:prstClr val="black"/>
                </a:solidFill>
                <a:effectLst/>
                <a:uLnTx/>
                <a:uFillTx/>
                <a:latin typeface="Calibri"/>
                <a:ea typeface="Meiryo UI"/>
                <a:cs typeface="+mn-cs"/>
              </a:rPr>
              <a:t>SDGs</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Meiryo UI"/>
                <a:cs typeface="+mn-cs"/>
              </a:rPr>
              <a:t>行動憲章</a:t>
            </a:r>
          </a:p>
        </p:txBody>
      </p:sp>
      <p:sp>
        <p:nvSpPr>
          <p:cNvPr id="52" name="正方形/長方形 51">
            <a:extLst>
              <a:ext uri="{FF2B5EF4-FFF2-40B4-BE49-F238E27FC236}">
                <a16:creationId xmlns:a16="http://schemas.microsoft.com/office/drawing/2014/main" id="{05204877-29C2-4A7A-AFB6-65D21F87A1B0}"/>
              </a:ext>
            </a:extLst>
          </p:cNvPr>
          <p:cNvSpPr/>
          <p:nvPr/>
        </p:nvSpPr>
        <p:spPr>
          <a:xfrm>
            <a:off x="1752275" y="1539686"/>
            <a:ext cx="6539906" cy="369332"/>
          </a:xfrm>
          <a:prstGeom prst="rect">
            <a:avLst/>
          </a:prstGeom>
        </p:spPr>
        <p:txBody>
          <a:bodyPr wrap="square" l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prstClr val="black"/>
                </a:solidFill>
                <a:effectLst/>
                <a:uLnTx/>
                <a:uFillTx/>
                <a:latin typeface="Calibri"/>
                <a:ea typeface="Meiryo UI"/>
                <a:cs typeface="+mn-cs"/>
              </a:rPr>
              <a:t>わたしたちは、「誰一人取り残さない、持続可能な社会の実現」をめざす“持続可能な開発のための</a:t>
            </a:r>
            <a:r>
              <a:rPr kumimoji="0" lang="en-US" altLang="ja-JP" sz="900" b="0" i="0" u="none" strike="noStrike" kern="1200" cap="none" spc="0" normalizeH="0" baseline="0" noProof="0" dirty="0">
                <a:ln>
                  <a:noFill/>
                </a:ln>
                <a:solidFill>
                  <a:prstClr val="black"/>
                </a:solidFill>
                <a:effectLst/>
                <a:uLnTx/>
                <a:uFillTx/>
                <a:latin typeface="Calibri"/>
                <a:ea typeface="Meiryo UI"/>
                <a:cs typeface="+mn-cs"/>
              </a:rPr>
              <a:t>2030</a:t>
            </a:r>
            <a:r>
              <a:rPr kumimoji="0" lang="ja-JP" altLang="en-US" sz="900" b="0" i="0" u="none" strike="noStrike" kern="1200" cap="none" spc="0" normalizeH="0" baseline="0" noProof="0" dirty="0">
                <a:ln>
                  <a:noFill/>
                </a:ln>
                <a:solidFill>
                  <a:prstClr val="black"/>
                </a:solidFill>
                <a:effectLst/>
                <a:uLnTx/>
                <a:uFillTx/>
                <a:latin typeface="Calibri"/>
                <a:ea typeface="Meiryo UI"/>
                <a:cs typeface="+mn-cs"/>
              </a:rPr>
              <a:t>アジェンダ”（</a:t>
            </a:r>
            <a:r>
              <a:rPr kumimoji="0" lang="en-US" altLang="ja-JP" sz="900" b="0" i="0" u="none" strike="noStrike" kern="1200" cap="none" spc="0" normalizeH="0" baseline="0" noProof="0" dirty="0">
                <a:ln>
                  <a:noFill/>
                </a:ln>
                <a:solidFill>
                  <a:prstClr val="black"/>
                </a:solidFill>
                <a:effectLst/>
                <a:uLnTx/>
                <a:uFillTx/>
                <a:latin typeface="Calibri"/>
                <a:ea typeface="Meiryo UI"/>
                <a:cs typeface="+mn-cs"/>
              </a:rPr>
              <a:t>SDGs</a:t>
            </a:r>
            <a:r>
              <a:rPr kumimoji="0" lang="ja-JP" altLang="en-US" sz="900" b="0" i="0" u="none" strike="noStrike" kern="1200" cap="none" spc="0" normalizeH="0" baseline="0" noProof="0" dirty="0">
                <a:ln>
                  <a:noFill/>
                </a:ln>
                <a:solidFill>
                  <a:prstClr val="black"/>
                </a:solidFill>
                <a:effectLst/>
                <a:uLnTx/>
                <a:uFillTx/>
                <a:latin typeface="Calibri"/>
                <a:ea typeface="Meiryo UI"/>
                <a:cs typeface="+mn-cs"/>
              </a:rPr>
              <a:t>）の理念に賛同し、</a:t>
            </a:r>
            <a:r>
              <a:rPr kumimoji="0" lang="en-US" altLang="ja-JP" sz="900" b="0" i="0" u="none" strike="noStrike" kern="1200" cap="none" spc="0" normalizeH="0" baseline="0" noProof="0" dirty="0">
                <a:ln>
                  <a:noFill/>
                </a:ln>
                <a:solidFill>
                  <a:prstClr val="black"/>
                </a:solidFill>
                <a:effectLst/>
                <a:uLnTx/>
                <a:uFillTx/>
                <a:latin typeface="Calibri"/>
                <a:ea typeface="Meiryo UI"/>
                <a:cs typeface="+mn-cs"/>
              </a:rPr>
              <a:t>2025</a:t>
            </a:r>
            <a:r>
              <a:rPr kumimoji="0" lang="ja-JP" altLang="en-US" sz="900" b="0" i="0" u="none" strike="noStrike" kern="1200" cap="none" spc="0" normalizeH="0" baseline="0" noProof="0" dirty="0">
                <a:ln>
                  <a:noFill/>
                </a:ln>
                <a:solidFill>
                  <a:prstClr val="black"/>
                </a:solidFill>
                <a:effectLst/>
                <a:uLnTx/>
                <a:uFillTx/>
                <a:latin typeface="Calibri"/>
                <a:ea typeface="Meiryo UI"/>
                <a:cs typeface="+mn-cs"/>
              </a:rPr>
              <a:t>年大阪・関西万博の地元都市として、万博のテーマである「いのち輝く未来社会のデザイン」に向けて、</a:t>
            </a:r>
            <a:r>
              <a:rPr kumimoji="0" lang="en-US" altLang="ja-JP" sz="900" b="0" i="0" u="none" strike="noStrike" kern="1200" cap="none" spc="0" normalizeH="0" baseline="0" noProof="0" dirty="0">
                <a:ln>
                  <a:noFill/>
                </a:ln>
                <a:solidFill>
                  <a:prstClr val="black"/>
                </a:solidFill>
                <a:effectLst/>
                <a:uLnTx/>
                <a:uFillTx/>
                <a:latin typeface="Calibri"/>
                <a:ea typeface="Meiryo UI"/>
                <a:cs typeface="+mn-cs"/>
              </a:rPr>
              <a:t>SDGs</a:t>
            </a:r>
            <a:r>
              <a:rPr kumimoji="0" lang="ja-JP" altLang="en-US" sz="900" b="0" i="0" u="none" strike="noStrike" kern="1200" cap="none" spc="0" normalizeH="0" baseline="0" noProof="0" dirty="0">
                <a:ln>
                  <a:noFill/>
                </a:ln>
                <a:solidFill>
                  <a:prstClr val="black"/>
                </a:solidFill>
                <a:effectLst/>
                <a:uLnTx/>
                <a:uFillTx/>
                <a:latin typeface="Calibri"/>
                <a:ea typeface="Meiryo UI"/>
                <a:cs typeface="+mn-cs"/>
              </a:rPr>
              <a:t>の</a:t>
            </a:r>
            <a:r>
              <a:rPr kumimoji="0" lang="en-US" altLang="ja-JP" sz="900" b="0" i="0" u="none" strike="noStrike" kern="1200" cap="none" spc="0" normalizeH="0" baseline="0" noProof="0" dirty="0">
                <a:ln>
                  <a:noFill/>
                </a:ln>
                <a:solidFill>
                  <a:prstClr val="black"/>
                </a:solidFill>
                <a:effectLst/>
                <a:uLnTx/>
                <a:uFillTx/>
                <a:latin typeface="Calibri"/>
                <a:ea typeface="Meiryo UI"/>
                <a:cs typeface="+mn-cs"/>
              </a:rPr>
              <a:t>17</a:t>
            </a:r>
            <a:r>
              <a:rPr kumimoji="0" lang="ja-JP" altLang="en-US" sz="900" b="0" i="0" u="none" strike="noStrike" kern="1200" cap="none" spc="0" normalizeH="0" baseline="0" noProof="0" dirty="0">
                <a:ln>
                  <a:noFill/>
                </a:ln>
                <a:solidFill>
                  <a:prstClr val="black"/>
                </a:solidFill>
                <a:effectLst/>
                <a:uLnTx/>
                <a:uFillTx/>
                <a:latin typeface="Calibri"/>
                <a:ea typeface="Meiryo UI"/>
                <a:cs typeface="+mn-cs"/>
              </a:rPr>
              <a:t>ゴールの達成をめざします</a:t>
            </a:r>
          </a:p>
        </p:txBody>
      </p:sp>
      <p:sp>
        <p:nvSpPr>
          <p:cNvPr id="54" name="正方形/長方形 53">
            <a:extLst>
              <a:ext uri="{FF2B5EF4-FFF2-40B4-BE49-F238E27FC236}">
                <a16:creationId xmlns:a16="http://schemas.microsoft.com/office/drawing/2014/main" id="{6B54B656-39A8-4D00-B22C-A47557933903}"/>
              </a:ext>
            </a:extLst>
          </p:cNvPr>
          <p:cNvSpPr/>
          <p:nvPr/>
        </p:nvSpPr>
        <p:spPr>
          <a:xfrm>
            <a:off x="126747" y="681366"/>
            <a:ext cx="487733" cy="1260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目的</a:t>
            </a:r>
          </a:p>
        </p:txBody>
      </p:sp>
      <p:sp>
        <p:nvSpPr>
          <p:cNvPr id="55" name="四角形: 角を丸くする 54">
            <a:extLst>
              <a:ext uri="{FF2B5EF4-FFF2-40B4-BE49-F238E27FC236}">
                <a16:creationId xmlns:a16="http://schemas.microsoft.com/office/drawing/2014/main" id="{4DE78CC6-7532-4737-AB08-4E915C775EB6}"/>
              </a:ext>
            </a:extLst>
          </p:cNvPr>
          <p:cNvSpPr/>
          <p:nvPr/>
        </p:nvSpPr>
        <p:spPr>
          <a:xfrm>
            <a:off x="928146" y="766513"/>
            <a:ext cx="3504291" cy="684326"/>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a:ea typeface="Meiryo UI"/>
                <a:cs typeface="+mn-cs"/>
              </a:rPr>
              <a:t>　　　住民</a:t>
            </a:r>
            <a:r>
              <a:rPr kumimoji="1" lang="en-US" altLang="ja-JP" sz="2000" b="1" i="0" u="none" strike="noStrike" kern="1200" cap="none" spc="0" normalizeH="0" baseline="0" noProof="0" dirty="0" err="1">
                <a:ln>
                  <a:noFill/>
                </a:ln>
                <a:solidFill>
                  <a:prstClr val="black"/>
                </a:solidFill>
                <a:effectLst/>
                <a:uLnTx/>
                <a:uFillTx/>
                <a:latin typeface="Meiryo UI"/>
                <a:ea typeface="Meiryo UI"/>
                <a:cs typeface="+mn-cs"/>
              </a:rPr>
              <a:t>QoL</a:t>
            </a:r>
            <a:r>
              <a:rPr kumimoji="1" lang="ja-JP" altLang="en-US" sz="2000" b="1" i="0" u="none" strike="noStrike" kern="1200" cap="none" spc="0" normalizeH="0" baseline="0" noProof="0" dirty="0">
                <a:ln>
                  <a:noFill/>
                </a:ln>
                <a:solidFill>
                  <a:prstClr val="black"/>
                </a:solidFill>
                <a:effectLst/>
                <a:uLnTx/>
                <a:uFillTx/>
                <a:latin typeface="Meiryo UI"/>
                <a:ea typeface="Meiryo UI"/>
                <a:cs typeface="+mn-cs"/>
              </a:rPr>
              <a:t>の向上</a:t>
            </a:r>
          </a:p>
        </p:txBody>
      </p:sp>
      <p:sp>
        <p:nvSpPr>
          <p:cNvPr id="57" name="四角形: 角を丸くする 56">
            <a:extLst>
              <a:ext uri="{FF2B5EF4-FFF2-40B4-BE49-F238E27FC236}">
                <a16:creationId xmlns:a16="http://schemas.microsoft.com/office/drawing/2014/main" id="{F0D0DEDD-EED5-447A-A00F-7D9CC2D3140B}"/>
              </a:ext>
            </a:extLst>
          </p:cNvPr>
          <p:cNvSpPr/>
          <p:nvPr/>
        </p:nvSpPr>
        <p:spPr>
          <a:xfrm>
            <a:off x="5049903" y="766513"/>
            <a:ext cx="3504291" cy="684326"/>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Calibri"/>
                <a:ea typeface="Meiryo UI"/>
                <a:cs typeface="+mn-cs"/>
              </a:rPr>
              <a:t>　　　　　　都市競争力の強化</a:t>
            </a:r>
          </a:p>
        </p:txBody>
      </p:sp>
      <p:sp>
        <p:nvSpPr>
          <p:cNvPr id="58" name="楕円 57">
            <a:extLst>
              <a:ext uri="{FF2B5EF4-FFF2-40B4-BE49-F238E27FC236}">
                <a16:creationId xmlns:a16="http://schemas.microsoft.com/office/drawing/2014/main" id="{C6659198-A4E8-4721-93F2-1147A7A5C580}"/>
              </a:ext>
            </a:extLst>
          </p:cNvPr>
          <p:cNvSpPr/>
          <p:nvPr/>
        </p:nvSpPr>
        <p:spPr>
          <a:xfrm>
            <a:off x="3695897" y="799309"/>
            <a:ext cx="2097446" cy="612000"/>
          </a:xfrm>
          <a:prstGeom prst="ellipse">
            <a:avLst/>
          </a:prstGeom>
          <a:solidFill>
            <a:schemeClr val="bg1">
              <a:lumMod val="95000"/>
            </a:schemeClr>
          </a:solidFill>
          <a:ln>
            <a:solidFill>
              <a:schemeClr val="bg1">
                <a:lumMod val="75000"/>
              </a:schemeClr>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a:ea typeface="Meiryo UI"/>
                <a:cs typeface="+mn-cs"/>
              </a:rPr>
              <a:t>SDGs</a:t>
            </a:r>
            <a:r>
              <a:rPr kumimoji="1" lang="ja-JP" altLang="en-US" sz="1400" b="0" i="0" u="none" strike="noStrike" kern="1200" cap="none" spc="0" normalizeH="0" baseline="0" noProof="0" dirty="0">
                <a:ln>
                  <a:noFill/>
                </a:ln>
                <a:solidFill>
                  <a:prstClr val="black"/>
                </a:solidFill>
                <a:effectLst/>
                <a:uLnTx/>
                <a:uFillTx/>
                <a:latin typeface="Meiryo UI"/>
                <a:ea typeface="Meiryo UI"/>
                <a:cs typeface="+mn-cs"/>
              </a:rPr>
              <a:t>の達成</a:t>
            </a:r>
            <a:endParaRPr kumimoji="1" lang="en-US" altLang="ja-JP" sz="14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a:ea typeface="Meiryo UI"/>
                <a:cs typeface="+mn-cs"/>
              </a:rPr>
              <a:t>万博レガシーの継承</a:t>
            </a:r>
          </a:p>
        </p:txBody>
      </p:sp>
      <p:cxnSp>
        <p:nvCxnSpPr>
          <p:cNvPr id="59" name="直線コネクタ 58">
            <a:extLst>
              <a:ext uri="{FF2B5EF4-FFF2-40B4-BE49-F238E27FC236}">
                <a16:creationId xmlns:a16="http://schemas.microsoft.com/office/drawing/2014/main" id="{1D4E6301-839B-4234-A99D-75567D20B922}"/>
              </a:ext>
            </a:extLst>
          </p:cNvPr>
          <p:cNvCxnSpPr/>
          <p:nvPr/>
        </p:nvCxnSpPr>
        <p:spPr>
          <a:xfrm>
            <a:off x="1671889" y="1573857"/>
            <a:ext cx="0" cy="25614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288000" y="54000"/>
            <a:ext cx="8959455" cy="461665"/>
          </a:xfrm>
          <a:prstGeom prst="rect">
            <a:avLst/>
          </a:prstGeom>
        </p:spPr>
        <p:txBody>
          <a:bodyPr wrap="square"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alibri"/>
                <a:ea typeface="Meiryo UI"/>
                <a:cs typeface="+mn-cs"/>
              </a:rPr>
              <a:t>大阪府・大阪市スーパーシティ構想の概要</a:t>
            </a:r>
            <a:endParaRPr kumimoji="0" lang="ja-JP" altLang="en-US" sz="2000" b="0" i="0" u="none" strike="noStrike" kern="1200" cap="none" spc="0" normalizeH="0" baseline="0" noProof="0" dirty="0">
              <a:ln>
                <a:noFill/>
              </a:ln>
              <a:solidFill>
                <a:prstClr val="black"/>
              </a:solidFill>
              <a:effectLst/>
              <a:uLnTx/>
              <a:uFillTx/>
              <a:latin typeface="Calibri"/>
              <a:ea typeface="Meiryo UI"/>
              <a:cs typeface="+mn-cs"/>
            </a:endParaRPr>
          </a:p>
        </p:txBody>
      </p:sp>
      <p:sp>
        <p:nvSpPr>
          <p:cNvPr id="41" name="楕円 40"/>
          <p:cNvSpPr/>
          <p:nvPr/>
        </p:nvSpPr>
        <p:spPr>
          <a:xfrm>
            <a:off x="783082" y="3876601"/>
            <a:ext cx="1251071" cy="346246"/>
          </a:xfrm>
          <a:prstGeom prst="ellipse">
            <a:avLst/>
          </a:prstGeom>
          <a:solidFill>
            <a:schemeClr val="accent1"/>
          </a:solidFill>
          <a:ln>
            <a:no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移動</a:t>
            </a:r>
          </a:p>
        </p:txBody>
      </p:sp>
      <p:sp>
        <p:nvSpPr>
          <p:cNvPr id="85" name="楕円 84"/>
          <p:cNvSpPr/>
          <p:nvPr/>
        </p:nvSpPr>
        <p:spPr>
          <a:xfrm>
            <a:off x="2062991" y="3876601"/>
            <a:ext cx="1251071" cy="346246"/>
          </a:xfrm>
          <a:prstGeom prst="ellipse">
            <a:avLst/>
          </a:prstGeom>
          <a:solidFill>
            <a:schemeClr val="accent1"/>
          </a:solidFill>
          <a:ln>
            <a:no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物流</a:t>
            </a:r>
          </a:p>
        </p:txBody>
      </p:sp>
      <p:sp>
        <p:nvSpPr>
          <p:cNvPr id="86" name="楕円 85"/>
          <p:cNvSpPr/>
          <p:nvPr/>
        </p:nvSpPr>
        <p:spPr>
          <a:xfrm>
            <a:off x="3528985" y="3876601"/>
            <a:ext cx="1251071" cy="346246"/>
          </a:xfrm>
          <a:prstGeom prst="ellipse">
            <a:avLst/>
          </a:prstGeom>
          <a:solidFill>
            <a:schemeClr val="accent6"/>
          </a:solidFill>
          <a:ln>
            <a:no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医療</a:t>
            </a:r>
          </a:p>
        </p:txBody>
      </p:sp>
      <p:sp>
        <p:nvSpPr>
          <p:cNvPr id="87" name="楕円 86"/>
          <p:cNvSpPr/>
          <p:nvPr/>
        </p:nvSpPr>
        <p:spPr>
          <a:xfrm>
            <a:off x="4799929" y="3876601"/>
            <a:ext cx="1251071" cy="346246"/>
          </a:xfrm>
          <a:prstGeom prst="ellipse">
            <a:avLst/>
          </a:prstGeom>
          <a:solidFill>
            <a:schemeClr val="accent6"/>
          </a:solidFill>
          <a:ln>
            <a:no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健康</a:t>
            </a:r>
          </a:p>
        </p:txBody>
      </p:sp>
      <p:sp>
        <p:nvSpPr>
          <p:cNvPr id="88" name="楕円 87"/>
          <p:cNvSpPr/>
          <p:nvPr/>
        </p:nvSpPr>
        <p:spPr>
          <a:xfrm>
            <a:off x="6287372" y="3876601"/>
            <a:ext cx="1251071" cy="346246"/>
          </a:xfrm>
          <a:prstGeom prst="ellipse">
            <a:avLst/>
          </a:prstGeom>
          <a:solidFill>
            <a:srgbClr val="FFC000"/>
          </a:solidFill>
          <a:ln>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まちづくり</a:t>
            </a:r>
          </a:p>
        </p:txBody>
      </p:sp>
      <p:sp>
        <p:nvSpPr>
          <p:cNvPr id="89" name="楕円 88"/>
          <p:cNvSpPr/>
          <p:nvPr/>
        </p:nvSpPr>
        <p:spPr>
          <a:xfrm>
            <a:off x="7594176" y="3876601"/>
            <a:ext cx="1251071" cy="346246"/>
          </a:xfrm>
          <a:prstGeom prst="ellipse">
            <a:avLst/>
          </a:prstGeom>
          <a:solidFill>
            <a:srgbClr val="FFC000"/>
          </a:solidFill>
          <a:ln>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防災</a:t>
            </a:r>
          </a:p>
        </p:txBody>
      </p:sp>
      <p:sp>
        <p:nvSpPr>
          <p:cNvPr id="12" name="テキスト ボックス 11">
            <a:extLst>
              <a:ext uri="{FF2B5EF4-FFF2-40B4-BE49-F238E27FC236}">
                <a16:creationId xmlns:a16="http://schemas.microsoft.com/office/drawing/2014/main" id="{80F86AD4-737B-445E-A02C-D1582883BA94}"/>
              </a:ext>
            </a:extLst>
          </p:cNvPr>
          <p:cNvSpPr txBox="1"/>
          <p:nvPr/>
        </p:nvSpPr>
        <p:spPr>
          <a:xfrm>
            <a:off x="1528467" y="1234028"/>
            <a:ext cx="1856598"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err="1">
                <a:ln>
                  <a:noFill/>
                </a:ln>
                <a:solidFill>
                  <a:prstClr val="black"/>
                </a:solidFill>
                <a:effectLst/>
                <a:uLnTx/>
                <a:uFillTx/>
                <a:latin typeface="Calibri"/>
                <a:ea typeface="Meiryo UI"/>
                <a:cs typeface="+mn-cs"/>
              </a:rPr>
              <a:t>QoL</a:t>
            </a:r>
            <a:r>
              <a:rPr kumimoji="1" lang="ja-JP" altLang="en-US" sz="900" b="0" i="0" u="none" strike="noStrike" kern="1200" cap="none" spc="0" normalizeH="0" baseline="0" noProof="0" dirty="0">
                <a:ln>
                  <a:noFill/>
                </a:ln>
                <a:solidFill>
                  <a:prstClr val="black"/>
                </a:solidFill>
                <a:effectLst/>
                <a:uLnTx/>
                <a:uFillTx/>
                <a:latin typeface="Calibri"/>
                <a:ea typeface="Meiryo UI"/>
                <a:cs typeface="+mn-cs"/>
              </a:rPr>
              <a:t>・・・</a:t>
            </a:r>
            <a:r>
              <a:rPr kumimoji="1" lang="en-US" altLang="ja-JP" sz="900" b="0" i="0" u="none" strike="noStrike" kern="1200" cap="none" spc="0" normalizeH="0" baseline="0" noProof="0" dirty="0">
                <a:ln>
                  <a:noFill/>
                </a:ln>
                <a:solidFill>
                  <a:prstClr val="black"/>
                </a:solidFill>
                <a:effectLst/>
                <a:uLnTx/>
                <a:uFillTx/>
                <a:latin typeface="Calibri"/>
                <a:ea typeface="Meiryo UI"/>
                <a:cs typeface="+mn-cs"/>
              </a:rPr>
              <a:t> Quality of Life</a:t>
            </a:r>
            <a:r>
              <a:rPr kumimoji="1" lang="ja-JP" altLang="en-US" sz="900" b="0" i="0" u="none" strike="noStrike" kern="1200" cap="none" spc="0" normalizeH="0" baseline="0" noProof="0" dirty="0">
                <a:ln>
                  <a:noFill/>
                </a:ln>
                <a:solidFill>
                  <a:prstClr val="black"/>
                </a:solidFill>
                <a:effectLst/>
                <a:uLnTx/>
                <a:uFillTx/>
                <a:latin typeface="Calibri"/>
                <a:ea typeface="Meiryo UI"/>
                <a:cs typeface="+mn-cs"/>
              </a:rPr>
              <a:t>　「生活の質」</a:t>
            </a:r>
          </a:p>
        </p:txBody>
      </p:sp>
      <p:sp>
        <p:nvSpPr>
          <p:cNvPr id="102" name="正方形/長方形 101">
            <a:extLst>
              <a:ext uri="{FF2B5EF4-FFF2-40B4-BE49-F238E27FC236}">
                <a16:creationId xmlns:a16="http://schemas.microsoft.com/office/drawing/2014/main" id="{C8279D2E-4652-430E-A4E3-08C4092AA629}"/>
              </a:ext>
            </a:extLst>
          </p:cNvPr>
          <p:cNvSpPr/>
          <p:nvPr/>
        </p:nvSpPr>
        <p:spPr>
          <a:xfrm>
            <a:off x="6273934" y="6107086"/>
            <a:ext cx="2726790" cy="733454"/>
          </a:xfrm>
          <a:prstGeom prst="rect">
            <a:avLst/>
          </a:prstGeom>
          <a:solidFill>
            <a:schemeClr val="accent4">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sng" strike="noStrike" kern="1200" cap="none" spc="0" normalizeH="0" baseline="0" noProof="0" dirty="0">
                <a:ln>
                  <a:noFill/>
                </a:ln>
                <a:solidFill>
                  <a:prstClr val="black"/>
                </a:solidFill>
                <a:effectLst/>
                <a:uLnTx/>
                <a:uFillTx/>
                <a:latin typeface="Meiryo UI"/>
                <a:ea typeface="Meiryo UI"/>
                <a:cs typeface="+mn-cs"/>
              </a:rPr>
              <a:t>ピンポイント気象予報と防災</a:t>
            </a:r>
            <a:endParaRPr kumimoji="1" lang="en-US" altLang="ja-JP" sz="1400" b="1" i="0" u="sng"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Meiryo UI"/>
                <a:ea typeface="Meiryo UI"/>
                <a:cs typeface="+mn-cs"/>
              </a:rPr>
              <a:t> ■</a:t>
            </a:r>
            <a:r>
              <a:rPr kumimoji="1" lang="en-US" altLang="ja-JP" sz="1100" b="1" i="0" u="none" strike="noStrike" kern="1200" cap="none" spc="0" normalizeH="0" baseline="0" noProof="0" dirty="0">
                <a:ln>
                  <a:noFill/>
                </a:ln>
                <a:solidFill>
                  <a:prstClr val="black"/>
                </a:solidFill>
                <a:effectLst/>
                <a:uLnTx/>
                <a:uFillTx/>
                <a:latin typeface="Meiryo UI"/>
                <a:ea typeface="Meiryo UI"/>
                <a:cs typeface="+mn-cs"/>
              </a:rPr>
              <a:t>AI</a:t>
            </a:r>
            <a:r>
              <a:rPr kumimoji="1" lang="ja-JP" altLang="en-US" sz="1100" b="1" i="0" u="none" strike="noStrike" kern="1200" cap="none" spc="0" normalizeH="0" baseline="0" noProof="0" dirty="0">
                <a:ln>
                  <a:noFill/>
                </a:ln>
                <a:solidFill>
                  <a:prstClr val="black"/>
                </a:solidFill>
                <a:effectLst/>
                <a:uLnTx/>
                <a:uFillTx/>
                <a:latin typeface="Meiryo UI"/>
                <a:ea typeface="Meiryo UI"/>
                <a:cs typeface="+mn-cs"/>
              </a:rPr>
              <a:t>等による気象予報による防災</a:t>
            </a: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　　</a:t>
            </a:r>
            <a:endParaRPr kumimoji="1" lang="en-US" altLang="ja-JP" sz="11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　 </a:t>
            </a:r>
            <a:r>
              <a:rPr kumimoji="1" lang="en-US" altLang="ja-JP" sz="1050" b="0" i="0" u="none" strike="noStrike" kern="1200" cap="none" spc="0" normalizeH="0" baseline="0" noProof="0" dirty="0">
                <a:ln>
                  <a:noFill/>
                </a:ln>
                <a:solidFill>
                  <a:prstClr val="black"/>
                </a:solidFill>
                <a:effectLst/>
                <a:uLnTx/>
                <a:uFillTx/>
                <a:latin typeface="Meiryo UI"/>
                <a:ea typeface="Meiryo UI"/>
                <a:cs typeface="+mn-cs"/>
              </a:rPr>
              <a:t>AI</a:t>
            </a: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技術と観測データなどを活用し、地域限定の</a:t>
            </a:r>
            <a:endParaRPr kumimoji="1" lang="en-US" altLang="ja-JP" sz="105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　 気象予報サービスを提供</a:t>
            </a:r>
            <a:endParaRPr kumimoji="1" lang="en-US" altLang="ja-JP" sz="1050" b="0" i="0" u="none" strike="noStrike" kern="1200" cap="none" spc="0" normalizeH="0" baseline="0" noProof="0" dirty="0">
              <a:ln>
                <a:noFill/>
              </a:ln>
              <a:solidFill>
                <a:prstClr val="black"/>
              </a:solidFill>
              <a:effectLst/>
              <a:uLnTx/>
              <a:uFillTx/>
              <a:latin typeface="Meiryo UI"/>
              <a:ea typeface="Meiryo UI"/>
              <a:cs typeface="+mn-cs"/>
            </a:endParaRPr>
          </a:p>
        </p:txBody>
      </p:sp>
      <p:cxnSp>
        <p:nvCxnSpPr>
          <p:cNvPr id="45" name="直線コネクタ 44">
            <a:extLst>
              <a:ext uri="{FF2B5EF4-FFF2-40B4-BE49-F238E27FC236}">
                <a16:creationId xmlns:a16="http://schemas.microsoft.com/office/drawing/2014/main" id="{7B948E91-7041-4AE2-9676-3AF68FC2117A}"/>
              </a:ext>
            </a:extLst>
          </p:cNvPr>
          <p:cNvCxnSpPr/>
          <p:nvPr/>
        </p:nvCxnSpPr>
        <p:spPr>
          <a:xfrm>
            <a:off x="13622" y="499350"/>
            <a:ext cx="9108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34" name="正方形/長方形 33">
            <a:extLst>
              <a:ext uri="{FF2B5EF4-FFF2-40B4-BE49-F238E27FC236}">
                <a16:creationId xmlns:a16="http://schemas.microsoft.com/office/drawing/2014/main" id="{C8279D2E-4652-430E-A4E3-08C4092AA629}"/>
              </a:ext>
            </a:extLst>
          </p:cNvPr>
          <p:cNvSpPr/>
          <p:nvPr/>
        </p:nvSpPr>
        <p:spPr>
          <a:xfrm>
            <a:off x="6270860" y="4273810"/>
            <a:ext cx="2726790" cy="864000"/>
          </a:xfrm>
          <a:prstGeom prst="rect">
            <a:avLst/>
          </a:prstGeom>
          <a:solidFill>
            <a:schemeClr val="accent4">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no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1" lang="ja-JP" altLang="en-US" sz="1500" b="1" i="0" u="sng" strike="noStrike" kern="1200" cap="none" spc="0" normalizeH="0" baseline="0" noProof="0" dirty="0">
                <a:ln>
                  <a:noFill/>
                </a:ln>
                <a:solidFill>
                  <a:prstClr val="black"/>
                </a:solidFill>
                <a:effectLst/>
                <a:uLnTx/>
                <a:uFillTx/>
                <a:latin typeface="Calibri"/>
                <a:ea typeface="Meiryo UI"/>
                <a:cs typeface="+mn-cs"/>
              </a:rPr>
              <a:t>夢洲コンストラクション</a:t>
            </a:r>
            <a:endParaRPr kumimoji="1" lang="en-US" altLang="ja-JP" sz="1500" b="1" i="0" u="sng" strike="noStrike" kern="1200" cap="none" spc="0" normalizeH="0" baseline="0" noProof="0" dirty="0">
              <a:ln>
                <a:noFill/>
              </a:ln>
              <a:solidFill>
                <a:prstClr val="black"/>
              </a:solidFill>
              <a:effectLst/>
              <a:uLnTx/>
              <a:uFillTx/>
              <a:latin typeface="Calibri"/>
              <a:ea typeface="Meiryo UI"/>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100" b="1" i="0" u="none" strike="noStrike" kern="1200" cap="none" spc="0" normalizeH="0" baseline="0" noProof="0" dirty="0">
                <a:ln>
                  <a:noFill/>
                </a:ln>
                <a:solidFill>
                  <a:prstClr val="black"/>
                </a:solidFill>
                <a:effectLst/>
                <a:uLnTx/>
                <a:uFillTx/>
                <a:latin typeface="Calibri"/>
                <a:ea typeface="Meiryo UI"/>
                <a:cs typeface="+mn-cs"/>
              </a:rPr>
              <a:t>■ドローン等による建設現場の革新</a:t>
            </a:r>
            <a:endParaRPr kumimoji="1" lang="en-US" altLang="ja-JP" sz="1100" b="1" i="0" u="none" strike="noStrike" kern="1200" cap="none" spc="0" normalizeH="0" baseline="0" noProof="0" dirty="0">
              <a:ln>
                <a:noFill/>
              </a:ln>
              <a:solidFill>
                <a:prstClr val="black"/>
              </a:solidFill>
              <a:effectLst/>
              <a:uLnTx/>
              <a:uFillTx/>
              <a:latin typeface="Calibri"/>
              <a:ea typeface="Meiryo UI"/>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a:ea typeface="Meiryo UI"/>
                <a:cs typeface="+mn-cs"/>
              </a:rPr>
              <a:t> 　資材運搬、測量、工事管理、現場見守り等に</a:t>
            </a:r>
            <a:endParaRPr kumimoji="1" lang="en-US" altLang="ja-JP" sz="1050" b="0" i="0" u="none" strike="noStrike" kern="1200" cap="none" spc="0" normalizeH="0" baseline="0" noProof="0" dirty="0">
              <a:ln>
                <a:noFill/>
              </a:ln>
              <a:solidFill>
                <a:prstClr val="black"/>
              </a:solidFill>
              <a:effectLst/>
              <a:uLnTx/>
              <a:uFillTx/>
              <a:latin typeface="Calibri"/>
              <a:ea typeface="Meiryo UI"/>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a:ea typeface="Meiryo UI"/>
                <a:cs typeface="+mn-cs"/>
              </a:rPr>
              <a:t>　 ドローン、</a:t>
            </a:r>
            <a:r>
              <a:rPr kumimoji="1" lang="en-US" altLang="ja-JP" sz="1050" b="0" i="0" u="none" strike="noStrike" kern="1200" cap="none" spc="0" normalizeH="0" baseline="0" noProof="0" dirty="0">
                <a:ln>
                  <a:noFill/>
                </a:ln>
                <a:solidFill>
                  <a:prstClr val="black"/>
                </a:solidFill>
                <a:effectLst/>
                <a:uLnTx/>
                <a:uFillTx/>
                <a:latin typeface="Calibri"/>
                <a:ea typeface="Meiryo UI"/>
                <a:cs typeface="+mn-cs"/>
              </a:rPr>
              <a:t>BIM</a:t>
            </a:r>
            <a:r>
              <a:rPr kumimoji="1" lang="ja-JP" altLang="en-US" sz="1050" b="0" i="0" u="none" strike="noStrike" kern="1200" cap="none" spc="0" normalizeH="0" baseline="0" noProof="0" dirty="0">
                <a:ln>
                  <a:noFill/>
                </a:ln>
                <a:solidFill>
                  <a:prstClr val="black"/>
                </a:solidFill>
                <a:effectLst/>
                <a:uLnTx/>
                <a:uFillTx/>
                <a:latin typeface="Calibri"/>
                <a:ea typeface="Meiryo UI"/>
                <a:cs typeface="+mn-cs"/>
              </a:rPr>
              <a:t>・</a:t>
            </a:r>
            <a:r>
              <a:rPr kumimoji="1" lang="en-US" altLang="ja-JP" sz="1050" b="0" i="0" u="none" strike="noStrike" kern="1200" cap="none" spc="0" normalizeH="0" baseline="0" noProof="0" dirty="0">
                <a:ln>
                  <a:noFill/>
                </a:ln>
                <a:solidFill>
                  <a:prstClr val="black"/>
                </a:solidFill>
                <a:effectLst/>
                <a:uLnTx/>
                <a:uFillTx/>
                <a:latin typeface="Calibri"/>
                <a:ea typeface="Meiryo UI"/>
                <a:cs typeface="+mn-cs"/>
              </a:rPr>
              <a:t>CIM</a:t>
            </a:r>
            <a:r>
              <a:rPr kumimoji="1" lang="ja-JP" altLang="en-US" sz="1050" b="0" i="0" u="none" strike="noStrike" kern="1200" cap="none" spc="0" normalizeH="0" baseline="0" noProof="0" dirty="0">
                <a:ln>
                  <a:noFill/>
                </a:ln>
                <a:solidFill>
                  <a:prstClr val="black"/>
                </a:solidFill>
                <a:effectLst/>
                <a:uLnTx/>
                <a:uFillTx/>
                <a:latin typeface="Calibri"/>
                <a:ea typeface="Meiryo UI"/>
                <a:cs typeface="+mn-cs"/>
              </a:rPr>
              <a:t>データ等を積極活用</a:t>
            </a:r>
            <a:endParaRPr kumimoji="1" lang="en-US" altLang="ja-JP" sz="1050" b="1"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35" name="正方形/長方形 34">
            <a:extLst>
              <a:ext uri="{FF2B5EF4-FFF2-40B4-BE49-F238E27FC236}">
                <a16:creationId xmlns:a16="http://schemas.microsoft.com/office/drawing/2014/main" id="{C8279D2E-4652-430E-A4E3-08C4092AA629}"/>
              </a:ext>
            </a:extLst>
          </p:cNvPr>
          <p:cNvSpPr/>
          <p:nvPr/>
        </p:nvSpPr>
        <p:spPr>
          <a:xfrm>
            <a:off x="6270860" y="5170871"/>
            <a:ext cx="2726790" cy="900000"/>
          </a:xfrm>
          <a:prstGeom prst="rect">
            <a:avLst/>
          </a:prstGeom>
          <a:solidFill>
            <a:schemeClr val="accent4">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500" b="1" i="0" u="sng" strike="noStrike" kern="1200" cap="none" spc="0" normalizeH="0" baseline="0" noProof="0" dirty="0">
                <a:ln>
                  <a:noFill/>
                </a:ln>
                <a:solidFill>
                  <a:prstClr val="black"/>
                </a:solidFill>
                <a:effectLst/>
                <a:uLnTx/>
                <a:uFillTx/>
                <a:latin typeface="Meiryo UI"/>
                <a:ea typeface="Meiryo UI"/>
                <a:cs typeface="+mn-cs"/>
              </a:rPr>
              <a:t>うめきたパークネス</a:t>
            </a:r>
            <a:endParaRPr kumimoji="1" lang="en-US" altLang="ja-JP" sz="1500" b="1" i="0" u="sng"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Meiryo UI"/>
                <a:ea typeface="Meiryo UI"/>
                <a:cs typeface="+mn-cs"/>
              </a:rPr>
              <a:t> ■みどり</a:t>
            </a:r>
            <a:r>
              <a:rPr kumimoji="1" lang="en-US" altLang="ja-JP" sz="1100" b="1" i="0" u="none" strike="noStrike" kern="1200" cap="none" spc="0" normalizeH="0" baseline="0" noProof="0" dirty="0">
                <a:ln>
                  <a:noFill/>
                </a:ln>
                <a:solidFill>
                  <a:prstClr val="black"/>
                </a:solidFill>
                <a:effectLst/>
                <a:uLnTx/>
                <a:uFillTx/>
                <a:latin typeface="Meiryo UI"/>
                <a:ea typeface="Meiryo UI"/>
                <a:cs typeface="+mn-cs"/>
              </a:rPr>
              <a:t>×</a:t>
            </a:r>
            <a:r>
              <a:rPr kumimoji="1" lang="en-US" altLang="ja-JP" sz="1100" b="1" i="0" u="none" strike="noStrike" kern="1200" cap="none" spc="0" normalizeH="0" baseline="0" noProof="0" dirty="0" err="1">
                <a:ln>
                  <a:noFill/>
                </a:ln>
                <a:solidFill>
                  <a:prstClr val="black"/>
                </a:solidFill>
                <a:effectLst/>
                <a:uLnTx/>
                <a:uFillTx/>
                <a:latin typeface="Meiryo UI"/>
                <a:ea typeface="Meiryo UI"/>
                <a:cs typeface="+mn-cs"/>
              </a:rPr>
              <a:t>IoT</a:t>
            </a:r>
            <a:r>
              <a:rPr kumimoji="1" lang="en-US" altLang="ja-JP" sz="1100"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100" b="1" i="0" u="none" strike="noStrike" kern="1200" cap="none" spc="0" normalizeH="0" baseline="0" noProof="0" dirty="0">
                <a:ln>
                  <a:noFill/>
                </a:ln>
                <a:solidFill>
                  <a:prstClr val="black"/>
                </a:solidFill>
                <a:effectLst/>
                <a:uLnTx/>
                <a:uFillTx/>
                <a:latin typeface="Meiryo UI"/>
                <a:ea typeface="Meiryo UI"/>
                <a:cs typeface="+mn-cs"/>
              </a:rPr>
              <a:t>健康</a:t>
            </a:r>
            <a:endParaRPr kumimoji="1" lang="en-US" altLang="ja-JP" sz="1100"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健康増進サービス、リアルとデジタルの融合空間の</a:t>
            </a:r>
            <a:endParaRPr kumimoji="1" lang="en-US" altLang="ja-JP" sz="105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　創造、ロボットによる施設管理等により未来の</a:t>
            </a:r>
            <a:endParaRPr kumimoji="1" lang="en-US" altLang="ja-JP" sz="105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　公園を実現</a:t>
            </a:r>
            <a:endParaRPr kumimoji="1" lang="en-US" altLang="ja-JP" sz="1050" b="1" i="0" u="sng" strike="noStrike" kern="1200" cap="none" spc="0" normalizeH="0" baseline="0" noProof="0" dirty="0">
              <a:ln>
                <a:noFill/>
              </a:ln>
              <a:solidFill>
                <a:prstClr val="black"/>
              </a:solidFill>
              <a:effectLst/>
              <a:uLnTx/>
              <a:uFillTx/>
              <a:latin typeface="Meiryo UI"/>
              <a:ea typeface="Meiryo UI"/>
              <a:cs typeface="+mn-cs"/>
            </a:endParaRPr>
          </a:p>
        </p:txBody>
      </p:sp>
      <p:sp>
        <p:nvSpPr>
          <p:cNvPr id="36" name="スライド番号プレースホルダー 10"/>
          <p:cNvSpPr>
            <a:spLocks noGrp="1"/>
          </p:cNvSpPr>
          <p:nvPr>
            <p:ph type="sldNum" sz="quarter" idx="12"/>
          </p:nvPr>
        </p:nvSpPr>
        <p:spPr>
          <a:xfrm>
            <a:off x="7150995" y="6501584"/>
            <a:ext cx="2057400" cy="365125"/>
          </a:xfrm>
        </p:spPr>
        <p:txBody>
          <a:bodyPr/>
          <a:lstStyle/>
          <a:p>
            <a:fld id="{845123BD-465A-49E4-8895-6A8BFEECEF66}" type="slidenum">
              <a:rPr kumimoji="1" lang="ja-JP" altLang="en-US" sz="1600" smtClean="0"/>
              <a:t>3</a:t>
            </a:fld>
            <a:endParaRPr kumimoji="1" lang="ja-JP" altLang="en-US" sz="1600" dirty="0"/>
          </a:p>
        </p:txBody>
      </p:sp>
    </p:spTree>
    <p:extLst>
      <p:ext uri="{BB962C8B-B14F-4D97-AF65-F5344CB8AC3E}">
        <p14:creationId xmlns:p14="http://schemas.microsoft.com/office/powerpoint/2010/main" val="1098066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正方形/長方形 65">
            <a:extLst>
              <a:ext uri="{FF2B5EF4-FFF2-40B4-BE49-F238E27FC236}">
                <a16:creationId xmlns:a16="http://schemas.microsoft.com/office/drawing/2014/main" id="{CF2FC03A-1515-450E-AB82-DD2F431F924A}"/>
              </a:ext>
            </a:extLst>
          </p:cNvPr>
          <p:cNvSpPr/>
          <p:nvPr/>
        </p:nvSpPr>
        <p:spPr>
          <a:xfrm>
            <a:off x="6300544" y="613079"/>
            <a:ext cx="2641350" cy="61637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Meiryo UI"/>
              <a:cs typeface="+mn-cs"/>
            </a:endParaRPr>
          </a:p>
        </p:txBody>
      </p:sp>
      <p:sp>
        <p:nvSpPr>
          <p:cNvPr id="112" name="正方形/長方形 111">
            <a:extLst>
              <a:ext uri="{FF2B5EF4-FFF2-40B4-BE49-F238E27FC236}">
                <a16:creationId xmlns:a16="http://schemas.microsoft.com/office/drawing/2014/main" id="{6385BC16-AC1E-4DC2-9609-F94E7AC20A04}"/>
              </a:ext>
            </a:extLst>
          </p:cNvPr>
          <p:cNvSpPr/>
          <p:nvPr/>
        </p:nvSpPr>
        <p:spPr>
          <a:xfrm>
            <a:off x="6307858" y="2699380"/>
            <a:ext cx="2511159" cy="1015663"/>
          </a:xfrm>
          <a:prstGeom prst="rect">
            <a:avLst/>
          </a:prstGeom>
        </p:spPr>
        <p:txBody>
          <a:bodyPr wrap="square" lIns="36000" tIns="0" rIns="3600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街中にポートが存在する日常モビリティ</a:t>
            </a:r>
            <a:r>
              <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228600" marR="0" lvl="0" indent="-228600" algn="l" defTabSz="4572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主要駅やビルの屋上（</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H</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ポート・</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R</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ポート）、コンビニの駐車場、ウォーターフロントなど、市街地のあらゆる場所にポートが存在し、日常使いのモビリティとして空飛ぶクルマが普及</a:t>
            </a:r>
          </a:p>
        </p:txBody>
      </p:sp>
      <p:sp>
        <p:nvSpPr>
          <p:cNvPr id="65" name="正方形/長方形 64">
            <a:extLst>
              <a:ext uri="{FF2B5EF4-FFF2-40B4-BE49-F238E27FC236}">
                <a16:creationId xmlns:a16="http://schemas.microsoft.com/office/drawing/2014/main" id="{AFB77B43-B226-40C8-8EF1-5A42EBB0FF4C}"/>
              </a:ext>
            </a:extLst>
          </p:cNvPr>
          <p:cNvSpPr/>
          <p:nvPr/>
        </p:nvSpPr>
        <p:spPr>
          <a:xfrm>
            <a:off x="921897" y="613078"/>
            <a:ext cx="2563690" cy="61637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Meiryo UI"/>
              <a:cs typeface="+mn-cs"/>
            </a:endParaRPr>
          </a:p>
        </p:txBody>
      </p:sp>
      <p:cxnSp>
        <p:nvCxnSpPr>
          <p:cNvPr id="57" name="直線コネクタ 56">
            <a:extLst>
              <a:ext uri="{FF2B5EF4-FFF2-40B4-BE49-F238E27FC236}">
                <a16:creationId xmlns:a16="http://schemas.microsoft.com/office/drawing/2014/main" id="{32C0A66D-FA68-4F91-80E5-0CDB6C27818D}"/>
              </a:ext>
            </a:extLst>
          </p:cNvPr>
          <p:cNvCxnSpPr>
            <a:cxnSpLocks/>
          </p:cNvCxnSpPr>
          <p:nvPr/>
        </p:nvCxnSpPr>
        <p:spPr>
          <a:xfrm>
            <a:off x="940329" y="4008302"/>
            <a:ext cx="7890395"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2" name="正方形/長方形 51">
            <a:extLst>
              <a:ext uri="{FF2B5EF4-FFF2-40B4-BE49-F238E27FC236}">
                <a16:creationId xmlns:a16="http://schemas.microsoft.com/office/drawing/2014/main" id="{76A1A3A0-4FB2-4ACB-985C-C3002EEA5AFD}"/>
              </a:ext>
            </a:extLst>
          </p:cNvPr>
          <p:cNvSpPr/>
          <p:nvPr/>
        </p:nvSpPr>
        <p:spPr>
          <a:xfrm>
            <a:off x="178256" y="1183576"/>
            <a:ext cx="314590" cy="564053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移動・物流 等</a:t>
            </a:r>
          </a:p>
        </p:txBody>
      </p:sp>
      <p:sp>
        <p:nvSpPr>
          <p:cNvPr id="21" name="正方形/長方形 20">
            <a:extLst>
              <a:ext uri="{FF2B5EF4-FFF2-40B4-BE49-F238E27FC236}">
                <a16:creationId xmlns:a16="http://schemas.microsoft.com/office/drawing/2014/main" id="{1FC4F3EF-A95D-4D7A-9A59-23CD8ED8D7F1}"/>
              </a:ext>
            </a:extLst>
          </p:cNvPr>
          <p:cNvSpPr/>
          <p:nvPr/>
        </p:nvSpPr>
        <p:spPr>
          <a:xfrm>
            <a:off x="547085" y="4076763"/>
            <a:ext cx="339498" cy="1260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ビジョン</a:t>
            </a:r>
            <a:endParaRPr kumimoji="1" lang="en-US" altLang="ja-JP" sz="105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イメージ</a:t>
            </a:r>
          </a:p>
        </p:txBody>
      </p:sp>
      <p:sp>
        <p:nvSpPr>
          <p:cNvPr id="22" name="正方形/長方形 21">
            <a:extLst>
              <a:ext uri="{FF2B5EF4-FFF2-40B4-BE49-F238E27FC236}">
                <a16:creationId xmlns:a16="http://schemas.microsoft.com/office/drawing/2014/main" id="{9CDB3785-1ED1-4097-BEF7-BD116B0CFDD1}"/>
              </a:ext>
            </a:extLst>
          </p:cNvPr>
          <p:cNvSpPr/>
          <p:nvPr/>
        </p:nvSpPr>
        <p:spPr>
          <a:xfrm>
            <a:off x="547085" y="5384106"/>
            <a:ext cx="339498" cy="1440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サービス内容</a:t>
            </a:r>
          </a:p>
        </p:txBody>
      </p:sp>
      <p:sp>
        <p:nvSpPr>
          <p:cNvPr id="95" name="正方形/長方形 94">
            <a:extLst>
              <a:ext uri="{FF2B5EF4-FFF2-40B4-BE49-F238E27FC236}">
                <a16:creationId xmlns:a16="http://schemas.microsoft.com/office/drawing/2014/main" id="{E3C5DACC-924A-4B3F-9155-DE11606EED7C}"/>
              </a:ext>
            </a:extLst>
          </p:cNvPr>
          <p:cNvSpPr/>
          <p:nvPr/>
        </p:nvSpPr>
        <p:spPr>
          <a:xfrm>
            <a:off x="546746" y="1183576"/>
            <a:ext cx="339498" cy="1260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ビジョン</a:t>
            </a:r>
            <a:endParaRPr kumimoji="1" lang="en-US" altLang="ja-JP" sz="105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イメージ</a:t>
            </a:r>
          </a:p>
        </p:txBody>
      </p:sp>
      <p:sp>
        <p:nvSpPr>
          <p:cNvPr id="96" name="正方形/長方形 95">
            <a:extLst>
              <a:ext uri="{FF2B5EF4-FFF2-40B4-BE49-F238E27FC236}">
                <a16:creationId xmlns:a16="http://schemas.microsoft.com/office/drawing/2014/main" id="{1123F9A0-12FD-4374-994B-EAADE8270F8D}"/>
              </a:ext>
            </a:extLst>
          </p:cNvPr>
          <p:cNvSpPr/>
          <p:nvPr/>
        </p:nvSpPr>
        <p:spPr>
          <a:xfrm>
            <a:off x="546746" y="2500355"/>
            <a:ext cx="339498" cy="1440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サービス内容</a:t>
            </a:r>
          </a:p>
        </p:txBody>
      </p:sp>
      <p:pic>
        <p:nvPicPr>
          <p:cNvPr id="63" name="図 62">
            <a:extLst>
              <a:ext uri="{FF2B5EF4-FFF2-40B4-BE49-F238E27FC236}">
                <a16:creationId xmlns:a16="http://schemas.microsoft.com/office/drawing/2014/main" id="{7CE49C76-4B46-463C-B544-EC7C2511E139}"/>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307132" y="4380089"/>
            <a:ext cx="1032236" cy="772976"/>
          </a:xfrm>
          <a:prstGeom prst="rect">
            <a:avLst/>
          </a:prstGeom>
        </p:spPr>
      </p:pic>
      <p:sp>
        <p:nvSpPr>
          <p:cNvPr id="64" name="テキスト ボックス 63">
            <a:extLst>
              <a:ext uri="{FF2B5EF4-FFF2-40B4-BE49-F238E27FC236}">
                <a16:creationId xmlns:a16="http://schemas.microsoft.com/office/drawing/2014/main" id="{1DFDA765-843C-4BAD-90BF-4159089B57D9}"/>
              </a:ext>
            </a:extLst>
          </p:cNvPr>
          <p:cNvSpPr txBox="1"/>
          <p:nvPr/>
        </p:nvSpPr>
        <p:spPr>
          <a:xfrm>
            <a:off x="1172013" y="1166111"/>
            <a:ext cx="1972655"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＜夢洲コンストラクション＞</a:t>
            </a:r>
          </a:p>
        </p:txBody>
      </p:sp>
      <p:sp>
        <p:nvSpPr>
          <p:cNvPr id="67" name="テキスト ボックス 66">
            <a:extLst>
              <a:ext uri="{FF2B5EF4-FFF2-40B4-BE49-F238E27FC236}">
                <a16:creationId xmlns:a16="http://schemas.microsoft.com/office/drawing/2014/main" id="{D5AB124F-D60B-4179-A52E-26463FFD09D6}"/>
              </a:ext>
            </a:extLst>
          </p:cNvPr>
          <p:cNvSpPr txBox="1"/>
          <p:nvPr/>
        </p:nvSpPr>
        <p:spPr>
          <a:xfrm>
            <a:off x="852760" y="4065082"/>
            <a:ext cx="2773843" cy="2616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＜自動運転車</a:t>
            </a:r>
            <a:r>
              <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レベル</a:t>
            </a:r>
            <a:r>
              <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1100" b="1"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n-cs"/>
              </a:rPr>
              <a:t>での</a:t>
            </a: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貨客混載＞</a:t>
            </a:r>
            <a:endPar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2" name="正方形/長方形 71">
            <a:extLst>
              <a:ext uri="{FF2B5EF4-FFF2-40B4-BE49-F238E27FC236}">
                <a16:creationId xmlns:a16="http://schemas.microsoft.com/office/drawing/2014/main" id="{02D6A1FC-6C56-4391-A3E8-F8A0CEC3C031}"/>
              </a:ext>
            </a:extLst>
          </p:cNvPr>
          <p:cNvSpPr/>
          <p:nvPr/>
        </p:nvSpPr>
        <p:spPr>
          <a:xfrm>
            <a:off x="922237" y="5426529"/>
            <a:ext cx="2599341" cy="1292662"/>
          </a:xfrm>
          <a:prstGeom prst="rect">
            <a:avLst/>
          </a:prstGeom>
        </p:spPr>
        <p:txBody>
          <a:bodyPr wrap="square" lIns="36000" tIns="0" rIns="3600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貨客混載・ライドシェア</a:t>
            </a:r>
            <a:r>
              <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228600" marR="0" lvl="0" indent="-228600" algn="l" defTabSz="4572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作業員用シャトルバスで貨客混載することで工事資材や弁当等の運送を効率化</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28600" marR="0" lvl="0" indent="-228600" algn="l" defTabSz="4572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0" lang="ja-JP" altLang="ja-JP" sz="1100" b="0" i="0" u="none" strike="noStrike" kern="1200" cap="none" spc="0" normalizeH="0" baseline="0" noProof="0" dirty="0">
                <a:ln>
                  <a:noFill/>
                </a:ln>
                <a:solidFill>
                  <a:prstClr val="black"/>
                </a:solidFill>
                <a:effectLst/>
                <a:uLnTx/>
                <a:uFillTx/>
                <a:latin typeface="Meiryo UI"/>
                <a:ea typeface="Meiryo UI"/>
                <a:cs typeface="+mn-cs"/>
              </a:rPr>
              <a:t>ライドシェアによる夢洲工事の交通量削減</a:t>
            </a:r>
            <a:endParaRPr kumimoji="1" lang="en-US" altLang="ja-JP" sz="800" b="0" i="0" u="none" strike="noStrike" kern="1200" cap="none" spc="0" normalizeH="0" baseline="0" noProof="0" dirty="0">
              <a:ln>
                <a:noFill/>
              </a:ln>
              <a:solidFill>
                <a:prstClr val="black"/>
              </a:solidFill>
              <a:effectLst/>
              <a:uLnTx/>
              <a:uFillTx/>
              <a:latin typeface="Meiryo UI"/>
              <a:ea typeface="Meiryo UI"/>
              <a:cs typeface="+mn-cs"/>
            </a:endParaRPr>
          </a:p>
          <a:p>
            <a:pPr marL="228600" marR="0" lvl="0" indent="-228600" algn="l" defTabSz="457200" rtl="0" eaLnBrk="1" fontAlgn="auto" latinLnBrk="0" hangingPunct="1">
              <a:lnSpc>
                <a:spcPct val="100000"/>
              </a:lnSpc>
              <a:spcBef>
                <a:spcPts val="0"/>
              </a:spcBef>
              <a:spcAft>
                <a:spcPts val="0"/>
              </a:spcAft>
              <a:buClrTx/>
              <a:buSzTx/>
              <a:buFont typeface="Wingdings" panose="05000000000000000000" pitchFamily="2" charset="2"/>
              <a:buChar char="l"/>
              <a:tabLst/>
              <a:defRPr/>
            </a:pPr>
            <a:endParaRPr kumimoji="1" lang="en-US" altLang="ja-JP"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シャトルバスの自動運転化</a:t>
            </a:r>
            <a:r>
              <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228600" marR="0" lvl="0" indent="-228600" algn="l" defTabSz="4572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レベル２での自動運転走行を大型第一種免許で可能にし、輸送効率を向上</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78" name="図 77">
            <a:extLst>
              <a:ext uri="{FF2B5EF4-FFF2-40B4-BE49-F238E27FC236}">
                <a16:creationId xmlns:a16="http://schemas.microsoft.com/office/drawing/2014/main" id="{9746DCE2-7983-489E-B781-BDE18A76CE44}"/>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552739" y="1368494"/>
            <a:ext cx="1272119" cy="774688"/>
          </a:xfrm>
          <a:prstGeom prst="rect">
            <a:avLst/>
          </a:prstGeom>
          <a:effectLst>
            <a:softEdge rad="31750"/>
          </a:effectLst>
        </p:spPr>
      </p:pic>
      <p:sp>
        <p:nvSpPr>
          <p:cNvPr id="85" name="テキスト ボックス 84">
            <a:extLst>
              <a:ext uri="{FF2B5EF4-FFF2-40B4-BE49-F238E27FC236}">
                <a16:creationId xmlns:a16="http://schemas.microsoft.com/office/drawing/2014/main" id="{FF84523F-27B2-450E-87B1-F83FD921E991}"/>
              </a:ext>
            </a:extLst>
          </p:cNvPr>
          <p:cNvSpPr txBox="1"/>
          <p:nvPr/>
        </p:nvSpPr>
        <p:spPr>
          <a:xfrm>
            <a:off x="3535132" y="4077587"/>
            <a:ext cx="2791495" cy="2616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＜自動運転車</a:t>
            </a:r>
            <a:r>
              <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レベル４</a:t>
            </a:r>
            <a:r>
              <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の実装＞</a:t>
            </a:r>
          </a:p>
        </p:txBody>
      </p:sp>
      <p:sp>
        <p:nvSpPr>
          <p:cNvPr id="84" name="正方形/長方形 83">
            <a:extLst>
              <a:ext uri="{FF2B5EF4-FFF2-40B4-BE49-F238E27FC236}">
                <a16:creationId xmlns:a16="http://schemas.microsoft.com/office/drawing/2014/main" id="{2EC693F1-519F-4A4E-B958-D0C12F22BF3A}"/>
              </a:ext>
            </a:extLst>
          </p:cNvPr>
          <p:cNvSpPr/>
          <p:nvPr/>
        </p:nvSpPr>
        <p:spPr>
          <a:xfrm>
            <a:off x="932316" y="2240867"/>
            <a:ext cx="2553271" cy="1762021"/>
          </a:xfrm>
          <a:prstGeom prst="rect">
            <a:avLst/>
          </a:prstGeom>
        </p:spPr>
        <p:txBody>
          <a:bodyPr wrap="square" lIns="36000" tIns="0" rIns="3600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ドローン・</a:t>
            </a:r>
            <a:r>
              <a:rPr kumimoji="1" lang="en-US" altLang="ja-JP"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BIM/CIM</a:t>
            </a: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等による夢洲開発の</a:t>
            </a:r>
            <a:endParaRPr kumimoji="1" lang="en-US" altLang="ja-JP"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円滑化</a:t>
            </a:r>
            <a:r>
              <a:rPr kumimoji="1" lang="en-US" altLang="ja-JP"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夢洲開発における工事の円滑な進捗と安全管理のためにドローンを最大限に活用</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28600" marR="0" lvl="0" indent="-228600" algn="l" defTabSz="457200" rtl="0" eaLnBrk="1" fontAlgn="auto" latinLnBrk="0" hangingPunct="1">
              <a:lnSpc>
                <a:spcPct val="100000"/>
              </a:lnSpc>
              <a:spcBef>
                <a:spcPts val="0"/>
              </a:spcBef>
              <a:spcAft>
                <a:spcPts val="0"/>
              </a:spcAft>
              <a:buClrTx/>
              <a:buSzTx/>
              <a:buFont typeface="+mj-ea"/>
              <a:buAutoNum type="circleNumDbPlain"/>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ドローンによる資材等の運搬、作業現場域内の高所等への資材配送</a:t>
            </a:r>
          </a:p>
          <a:p>
            <a:pPr marL="228600" marR="0" lvl="0" indent="-228600" algn="l" defTabSz="457200" rtl="0" eaLnBrk="1" fontAlgn="auto" latinLnBrk="0" hangingPunct="1">
              <a:lnSpc>
                <a:spcPct val="100000"/>
              </a:lnSpc>
              <a:spcBef>
                <a:spcPts val="0"/>
              </a:spcBef>
              <a:spcAft>
                <a:spcPts val="0"/>
              </a:spcAft>
              <a:buClrTx/>
              <a:buSzTx/>
              <a:buFont typeface="+mj-ea"/>
              <a:buAutoNum type="circleNumDbPlain"/>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ドローンを活用した測量・工事管理</a:t>
            </a:r>
          </a:p>
          <a:p>
            <a:pPr marL="228600" marR="0" lvl="0" indent="-228600" algn="l" defTabSz="457200" rtl="0" eaLnBrk="1" fontAlgn="auto" latinLnBrk="0" hangingPunct="1">
              <a:lnSpc>
                <a:spcPct val="100000"/>
              </a:lnSpc>
              <a:spcBef>
                <a:spcPts val="0"/>
              </a:spcBef>
              <a:spcAft>
                <a:spcPts val="0"/>
              </a:spcAft>
              <a:buClrTx/>
              <a:buSzTx/>
              <a:buFont typeface="+mj-ea"/>
              <a:buAutoNum type="circleNumDbPlain"/>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ドローンによる建設現場の見守り</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【AI</a:t>
            </a: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等による気象予報</a:t>
            </a:r>
            <a:r>
              <a:rPr kumimoji="1" lang="en-US" altLang="ja-JP"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50" b="0" i="0" u="none" strike="noStrike" kern="1200" cap="none" spc="0" normalizeH="0" baseline="0" noProof="0" dirty="0">
                <a:ln>
                  <a:noFill/>
                </a:ln>
                <a:solidFill>
                  <a:prstClr val="black"/>
                </a:solidFill>
                <a:effectLst/>
                <a:uLnTx/>
                <a:uFillTx/>
                <a:latin typeface="Meiryo UI"/>
                <a:ea typeface="Meiryo UI"/>
                <a:cs typeface="+mn-cs"/>
              </a:rPr>
              <a:t>AI</a:t>
            </a: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技術と観測データなどを活用し、地域限</a:t>
            </a:r>
            <a:endParaRPr kumimoji="1" lang="en-US" altLang="ja-JP" sz="105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定の気象予報サービスを提供</a:t>
            </a:r>
            <a:endParaRPr kumimoji="1" lang="en-US" altLang="ja-JP" sz="105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89" name="正方形/長方形 88">
            <a:extLst>
              <a:ext uri="{FF2B5EF4-FFF2-40B4-BE49-F238E27FC236}">
                <a16:creationId xmlns:a16="http://schemas.microsoft.com/office/drawing/2014/main" id="{69B9E415-8555-4770-9920-B25161B05EFD}"/>
              </a:ext>
            </a:extLst>
          </p:cNvPr>
          <p:cNvSpPr/>
          <p:nvPr/>
        </p:nvSpPr>
        <p:spPr>
          <a:xfrm>
            <a:off x="3541223" y="5418292"/>
            <a:ext cx="2750053" cy="1292662"/>
          </a:xfrm>
          <a:prstGeom prst="rect">
            <a:avLst/>
          </a:prstGeom>
        </p:spPr>
        <p:txBody>
          <a:bodyPr wrap="square" lIns="36000" tIns="0" rIns="3600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自動運転／万博アクセス</a:t>
            </a:r>
            <a:r>
              <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228600" marR="0" lvl="0" indent="-228600" algn="l" defTabSz="4572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主要駅から万博会場へのアクセスを、車内観光案内やレベル４の完全自動運転化で楽しく移動</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28600" marR="0" lvl="0" indent="-228600" algn="l" defTabSz="457200" rtl="0" eaLnBrk="1" fontAlgn="auto" latinLnBrk="0" hangingPunct="1">
              <a:lnSpc>
                <a:spcPct val="100000"/>
              </a:lnSpc>
              <a:spcBef>
                <a:spcPts val="0"/>
              </a:spcBef>
              <a:spcAft>
                <a:spcPts val="0"/>
              </a:spcAft>
              <a:buClrTx/>
              <a:buSzTx/>
              <a:buFont typeface="Wingdings" panose="05000000000000000000" pitchFamily="2" charset="2"/>
              <a:buChar char="l"/>
              <a:tabLst/>
              <a:defRPr/>
            </a:pP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自動運転／万博会場内</a:t>
            </a:r>
            <a:r>
              <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228600" marR="0" lvl="0" indent="-228600" algn="l" defTabSz="4572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広大な万博会場内の移動を、自動運転車により手軽に楽しく移動</a:t>
            </a:r>
          </a:p>
        </p:txBody>
      </p:sp>
      <p:sp>
        <p:nvSpPr>
          <p:cNvPr id="97" name="テキスト ボックス 96">
            <a:extLst>
              <a:ext uri="{FF2B5EF4-FFF2-40B4-BE49-F238E27FC236}">
                <a16:creationId xmlns:a16="http://schemas.microsoft.com/office/drawing/2014/main" id="{94507F45-4F29-42D8-BF3C-8893432300C1}"/>
              </a:ext>
            </a:extLst>
          </p:cNvPr>
          <p:cNvSpPr txBox="1"/>
          <p:nvPr/>
        </p:nvSpPr>
        <p:spPr>
          <a:xfrm>
            <a:off x="3351842" y="1166111"/>
            <a:ext cx="3014473" cy="2616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＜日本初の空飛ぶクルマの社会実装＞</a:t>
            </a:r>
            <a:endPar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1" name="テキスト ボックス 100">
            <a:extLst>
              <a:ext uri="{FF2B5EF4-FFF2-40B4-BE49-F238E27FC236}">
                <a16:creationId xmlns:a16="http://schemas.microsoft.com/office/drawing/2014/main" id="{C2CD17B0-5FD9-49E6-B433-E1C8D61E4652}"/>
              </a:ext>
            </a:extLst>
          </p:cNvPr>
          <p:cNvSpPr txBox="1"/>
          <p:nvPr/>
        </p:nvSpPr>
        <p:spPr>
          <a:xfrm>
            <a:off x="6306179" y="1166111"/>
            <a:ext cx="2515298" cy="2616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＜日常での空飛ぶクルマの普及＞</a:t>
            </a:r>
          </a:p>
        </p:txBody>
      </p:sp>
      <p:pic>
        <p:nvPicPr>
          <p:cNvPr id="104" name="図 103">
            <a:extLst>
              <a:ext uri="{FF2B5EF4-FFF2-40B4-BE49-F238E27FC236}">
                <a16:creationId xmlns:a16="http://schemas.microsoft.com/office/drawing/2014/main" id="{F942DA96-FEE5-4254-B59F-83C206E351D4}"/>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6834534" y="1384844"/>
            <a:ext cx="1564934" cy="1129033"/>
          </a:xfrm>
          <a:prstGeom prst="rect">
            <a:avLst/>
          </a:prstGeom>
          <a:effectLst>
            <a:softEdge rad="12700"/>
          </a:effectLst>
        </p:spPr>
      </p:pic>
      <p:sp>
        <p:nvSpPr>
          <p:cNvPr id="108" name="テキスト ボックス 107">
            <a:extLst>
              <a:ext uri="{FF2B5EF4-FFF2-40B4-BE49-F238E27FC236}">
                <a16:creationId xmlns:a16="http://schemas.microsoft.com/office/drawing/2014/main" id="{19B01CBC-C17F-4A58-9F83-C89E752FB345}"/>
              </a:ext>
            </a:extLst>
          </p:cNvPr>
          <p:cNvSpPr txBox="1"/>
          <p:nvPr/>
        </p:nvSpPr>
        <p:spPr>
          <a:xfrm>
            <a:off x="6363638" y="4065082"/>
            <a:ext cx="2533683" cy="2616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＜多様なサービスを繋ぐ都市型</a:t>
            </a:r>
            <a:r>
              <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MaaS</a:t>
            </a: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109" name="正方形/長方形 108">
            <a:extLst>
              <a:ext uri="{FF2B5EF4-FFF2-40B4-BE49-F238E27FC236}">
                <a16:creationId xmlns:a16="http://schemas.microsoft.com/office/drawing/2014/main" id="{82A1EEE9-562B-4CC2-9C6B-8F4050B33F1A}"/>
              </a:ext>
            </a:extLst>
          </p:cNvPr>
          <p:cNvSpPr/>
          <p:nvPr/>
        </p:nvSpPr>
        <p:spPr>
          <a:xfrm>
            <a:off x="6391520" y="5424056"/>
            <a:ext cx="2477918" cy="1015663"/>
          </a:xfrm>
          <a:prstGeom prst="rect">
            <a:avLst/>
          </a:prstGeom>
        </p:spPr>
        <p:txBody>
          <a:bodyPr wrap="square" lIns="36000" tIns="0" rIns="3600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都市型</a:t>
            </a:r>
            <a:r>
              <a:rPr kumimoji="1" lang="en-US" altLang="ja-JP" sz="1100" b="1"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n-cs"/>
              </a:rPr>
              <a:t>MaaS</a:t>
            </a:r>
            <a:r>
              <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228600" marR="0" lvl="0" indent="-228600" algn="l" defTabSz="4572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交通手段による移動を</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つのサービスとして捉え、それらをシームレスにつなぐことで、移動を支えるトータルサービスを実現し、多様なサービスが選択できる都市型</a:t>
            </a:r>
            <a:r>
              <a:rPr kumimoji="1" lang="en-US" altLang="ja-JP" sz="1100" b="0"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n-cs"/>
              </a:rPr>
              <a:t>MaaS</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を社会実装</a:t>
            </a:r>
          </a:p>
        </p:txBody>
      </p:sp>
      <p:pic>
        <p:nvPicPr>
          <p:cNvPr id="110" name="図 109">
            <a:extLst>
              <a:ext uri="{FF2B5EF4-FFF2-40B4-BE49-F238E27FC236}">
                <a16:creationId xmlns:a16="http://schemas.microsoft.com/office/drawing/2014/main" id="{4A25A65F-5E37-4DC6-9466-F5A558C530CC}"/>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l="4559" t="24942" b="8722"/>
          <a:stretch/>
        </p:blipFill>
        <p:spPr>
          <a:xfrm>
            <a:off x="6729292" y="4323356"/>
            <a:ext cx="1776390" cy="853470"/>
          </a:xfrm>
          <a:prstGeom prst="rect">
            <a:avLst/>
          </a:prstGeom>
        </p:spPr>
      </p:pic>
      <p:pic>
        <p:nvPicPr>
          <p:cNvPr id="4" name="図 3">
            <a:extLst>
              <a:ext uri="{FF2B5EF4-FFF2-40B4-BE49-F238E27FC236}">
                <a16:creationId xmlns:a16="http://schemas.microsoft.com/office/drawing/2014/main" id="{4811C20F-3F17-42C4-8A03-F98CF1E39782}"/>
              </a:ext>
            </a:extLst>
          </p:cNvPr>
          <p:cNvPicPr>
            <a:picLocks noChangeAspect="1"/>
          </p:cNvPicPr>
          <p:nvPr/>
        </p:nvPicPr>
        <p:blipFill>
          <a:blip r:embed="rId7"/>
          <a:stretch>
            <a:fillRect/>
          </a:stretch>
        </p:blipFill>
        <p:spPr>
          <a:xfrm>
            <a:off x="1031965" y="4414365"/>
            <a:ext cx="1128948" cy="762461"/>
          </a:xfrm>
          <a:prstGeom prst="rect">
            <a:avLst/>
          </a:prstGeom>
        </p:spPr>
      </p:pic>
      <p:sp>
        <p:nvSpPr>
          <p:cNvPr id="54" name="正方形/長方形 53">
            <a:extLst>
              <a:ext uri="{FF2B5EF4-FFF2-40B4-BE49-F238E27FC236}">
                <a16:creationId xmlns:a16="http://schemas.microsoft.com/office/drawing/2014/main" id="{3B6E628D-585B-429F-94FB-DA01A21F44A7}"/>
              </a:ext>
            </a:extLst>
          </p:cNvPr>
          <p:cNvSpPr/>
          <p:nvPr/>
        </p:nvSpPr>
        <p:spPr>
          <a:xfrm>
            <a:off x="3533985" y="2688657"/>
            <a:ext cx="2750053" cy="1123384"/>
          </a:xfrm>
          <a:prstGeom prst="rect">
            <a:avLst/>
          </a:prstGeom>
        </p:spPr>
        <p:txBody>
          <a:bodyPr wrap="square" lIns="36000" tIns="0" rIns="3600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空飛ぶクルマ／万博アクセス</a:t>
            </a:r>
            <a:r>
              <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228600" marR="0" lvl="0" indent="-228600" algn="l" defTabSz="4572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関西の主要空港から万博会場を結ぶ、空のアクセスとしての空飛ぶクルマの社会実装</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28600" marR="0" lvl="0" indent="-228600" algn="l" defTabSz="457200" rtl="0" eaLnBrk="1" fontAlgn="auto" latinLnBrk="0" hangingPunct="1">
              <a:lnSpc>
                <a:spcPct val="100000"/>
              </a:lnSpc>
              <a:spcBef>
                <a:spcPts val="0"/>
              </a:spcBef>
              <a:spcAft>
                <a:spcPts val="0"/>
              </a:spcAft>
              <a:buClrTx/>
              <a:buSzTx/>
              <a:buFont typeface="Wingdings" panose="05000000000000000000" pitchFamily="2" charset="2"/>
              <a:buChar char="l"/>
              <a:tabLst/>
              <a:defRPr/>
            </a:pPr>
            <a:endParaRPr kumimoji="1" lang="en-US" altLang="ja-JP" sz="7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空飛ぶクルマ／観光周遊</a:t>
            </a:r>
            <a:r>
              <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228600" marR="0" lvl="0" indent="-228600" algn="l" defTabSz="4572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主要観光地と万博会場を結ぶ、観光アクセスとしての空飛ぶクルマ</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0" name="矢印: 五方向 59">
            <a:extLst>
              <a:ext uri="{FF2B5EF4-FFF2-40B4-BE49-F238E27FC236}">
                <a16:creationId xmlns:a16="http://schemas.microsoft.com/office/drawing/2014/main" id="{F646A7EE-E1AB-42A8-AC97-25279CB1A45A}"/>
              </a:ext>
            </a:extLst>
          </p:cNvPr>
          <p:cNvSpPr/>
          <p:nvPr/>
        </p:nvSpPr>
        <p:spPr>
          <a:xfrm>
            <a:off x="1023902" y="662814"/>
            <a:ext cx="2376000" cy="458267"/>
          </a:xfrm>
          <a:prstGeom prst="homePlate">
            <a:avLst>
              <a:gd name="adj" fmla="val 3427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フェーズ</a:t>
            </a:r>
            <a:r>
              <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Ⅰ</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2024</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　</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Before</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万博</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0" name="矢印: 五方向 69">
            <a:extLst>
              <a:ext uri="{FF2B5EF4-FFF2-40B4-BE49-F238E27FC236}">
                <a16:creationId xmlns:a16="http://schemas.microsoft.com/office/drawing/2014/main" id="{02F5D7BB-01A7-4C3A-ABF9-1BCDC20ED03D}"/>
              </a:ext>
            </a:extLst>
          </p:cNvPr>
          <p:cNvSpPr/>
          <p:nvPr/>
        </p:nvSpPr>
        <p:spPr>
          <a:xfrm>
            <a:off x="6391165" y="662814"/>
            <a:ext cx="2514741" cy="458267"/>
          </a:xfrm>
          <a:prstGeom prst="homePlate">
            <a:avLst>
              <a:gd name="adj" fmla="val 3427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フェーズ</a:t>
            </a:r>
            <a:r>
              <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Ⅲ</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2026</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　</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After</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万博</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5" name="テキスト ボックス 74">
            <a:extLst>
              <a:ext uri="{FF2B5EF4-FFF2-40B4-BE49-F238E27FC236}">
                <a16:creationId xmlns:a16="http://schemas.microsoft.com/office/drawing/2014/main" id="{8C8AC7B8-82C9-45C4-A61B-EDDA723CEDE1}"/>
              </a:ext>
            </a:extLst>
          </p:cNvPr>
          <p:cNvSpPr txBox="1"/>
          <p:nvPr/>
        </p:nvSpPr>
        <p:spPr>
          <a:xfrm>
            <a:off x="6643003" y="5167327"/>
            <a:ext cx="1981633" cy="18466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a:ea typeface="Meiryo UI"/>
                <a:cs typeface="+mn-cs"/>
              </a:rPr>
              <a:t>出典：</a:t>
            </a:r>
            <a:r>
              <a:rPr kumimoji="1" lang="en-US" altLang="ja-JP" sz="600" b="0" i="0" u="none" strike="noStrike" kern="1200" cap="none" spc="0" normalizeH="0" baseline="0" noProof="0" dirty="0">
                <a:ln>
                  <a:noFill/>
                </a:ln>
                <a:solidFill>
                  <a:prstClr val="black"/>
                </a:solidFill>
                <a:effectLst/>
                <a:uLnTx/>
                <a:uFillTx/>
                <a:latin typeface="Calibri"/>
                <a:ea typeface="Meiryo UI"/>
                <a:cs typeface="+mn-cs"/>
              </a:rPr>
              <a:t>Osaka Metro Group </a:t>
            </a:r>
            <a:r>
              <a:rPr kumimoji="1" lang="ja-JP" altLang="en-US" sz="600" b="0" i="0" u="none" strike="noStrike" kern="1200" cap="none" spc="0" normalizeH="0" baseline="0" noProof="0" dirty="0">
                <a:ln>
                  <a:noFill/>
                </a:ln>
                <a:solidFill>
                  <a:prstClr val="black"/>
                </a:solidFill>
                <a:effectLst/>
                <a:uLnTx/>
                <a:uFillTx/>
                <a:latin typeface="Calibri"/>
                <a:ea typeface="Meiryo UI"/>
                <a:cs typeface="+mn-cs"/>
              </a:rPr>
              <a:t>中期経営計画「</a:t>
            </a:r>
            <a:r>
              <a:rPr kumimoji="1" lang="en-US" altLang="ja-JP" sz="600" b="0" i="0" u="none" strike="noStrike" kern="1200" cap="none" spc="0" normalizeH="0" baseline="0" noProof="0" dirty="0" err="1">
                <a:ln>
                  <a:noFill/>
                </a:ln>
                <a:solidFill>
                  <a:prstClr val="black"/>
                </a:solidFill>
                <a:effectLst/>
                <a:uLnTx/>
                <a:uFillTx/>
                <a:latin typeface="Calibri"/>
                <a:ea typeface="Meiryo UI"/>
                <a:cs typeface="+mn-cs"/>
              </a:rPr>
              <a:t>MaaS</a:t>
            </a:r>
            <a:r>
              <a:rPr kumimoji="1" lang="ja-JP" altLang="en-US" sz="600" b="0" i="0" u="none" strike="noStrike" kern="1200" cap="none" spc="0" normalizeH="0" baseline="0" noProof="0" dirty="0">
                <a:ln>
                  <a:noFill/>
                </a:ln>
                <a:solidFill>
                  <a:prstClr val="black"/>
                </a:solidFill>
                <a:effectLst/>
                <a:uLnTx/>
                <a:uFillTx/>
                <a:latin typeface="Calibri"/>
                <a:ea typeface="Meiryo UI"/>
                <a:cs typeface="+mn-cs"/>
              </a:rPr>
              <a:t>の推進」</a:t>
            </a:r>
          </a:p>
        </p:txBody>
      </p:sp>
      <p:sp>
        <p:nvSpPr>
          <p:cNvPr id="76" name="矢印: 五方向 75">
            <a:extLst>
              <a:ext uri="{FF2B5EF4-FFF2-40B4-BE49-F238E27FC236}">
                <a16:creationId xmlns:a16="http://schemas.microsoft.com/office/drawing/2014/main" id="{9431D959-C5E4-499F-92CF-994D1082B62E}"/>
              </a:ext>
            </a:extLst>
          </p:cNvPr>
          <p:cNvSpPr/>
          <p:nvPr/>
        </p:nvSpPr>
        <p:spPr>
          <a:xfrm>
            <a:off x="3616964" y="662814"/>
            <a:ext cx="2597895" cy="458267"/>
          </a:xfrm>
          <a:prstGeom prst="homePlate">
            <a:avLst>
              <a:gd name="adj" fmla="val 34277"/>
            </a:avLst>
          </a:prstGeom>
          <a:solidFill>
            <a:schemeClr val="accent2"/>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フェーズ</a:t>
            </a:r>
            <a:r>
              <a:rPr kumimoji="1" lang="en-US" altLang="ja-JP" sz="11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Ⅱ</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【2025</a:t>
            </a:r>
            <a:r>
              <a:rPr kumimoji="1"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年　</a:t>
            </a:r>
            <a:r>
              <a:rPr kumimoji="1" lang="en-US" altLang="ja-JP"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With</a:t>
            </a:r>
            <a:r>
              <a:rPr kumimoji="1"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万博</a:t>
            </a:r>
            <a:r>
              <a:rPr kumimoji="1" lang="en-US" altLang="ja-JP"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endParaRPr kumimoji="1"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pic>
        <p:nvPicPr>
          <p:cNvPr id="59" name="図 58">
            <a:extLst>
              <a:ext uri="{FF2B5EF4-FFF2-40B4-BE49-F238E27FC236}">
                <a16:creationId xmlns:a16="http://schemas.microsoft.com/office/drawing/2014/main" id="{EB75733D-4B9F-4999-8C68-D1C52DF17AB9}"/>
              </a:ext>
            </a:extLst>
          </p:cNvPr>
          <p:cNvPicPr>
            <a:picLocks noChangeAspect="1"/>
          </p:cNvPicPr>
          <p:nvPr/>
        </p:nvPicPr>
        <p:blipFill rotWithShape="1">
          <a:blip r:embed="rId8"/>
          <a:srcRect b="5165"/>
          <a:stretch/>
        </p:blipFill>
        <p:spPr>
          <a:xfrm>
            <a:off x="3673990" y="4311339"/>
            <a:ext cx="1531595" cy="805634"/>
          </a:xfrm>
          <a:prstGeom prst="rect">
            <a:avLst/>
          </a:prstGeom>
        </p:spPr>
      </p:pic>
      <p:sp>
        <p:nvSpPr>
          <p:cNvPr id="62" name="正方形/長方形 61">
            <a:extLst>
              <a:ext uri="{FF2B5EF4-FFF2-40B4-BE49-F238E27FC236}">
                <a16:creationId xmlns:a16="http://schemas.microsoft.com/office/drawing/2014/main" id="{C25633D8-CC89-4224-BFAC-6925FF74273A}"/>
              </a:ext>
            </a:extLst>
          </p:cNvPr>
          <p:cNvSpPr/>
          <p:nvPr/>
        </p:nvSpPr>
        <p:spPr>
          <a:xfrm>
            <a:off x="3616890" y="5086403"/>
            <a:ext cx="1667444" cy="276999"/>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提供：２０２５年日本国際博覧会協会</a:t>
            </a:r>
            <a:endParaRPr kumimoji="0" lang="en-US" altLang="zh-CN" sz="600" b="0"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ＭＳ Ｐゴシック" panose="020B060007020508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a:t>
            </a:r>
            <a:r>
              <a:rPr kumimoji="0"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電子地形図（国土地理院）を加工して作成</a:t>
            </a:r>
          </a:p>
        </p:txBody>
      </p:sp>
      <p:pic>
        <p:nvPicPr>
          <p:cNvPr id="58" name="図 57">
            <a:extLst>
              <a:ext uri="{FF2B5EF4-FFF2-40B4-BE49-F238E27FC236}">
                <a16:creationId xmlns:a16="http://schemas.microsoft.com/office/drawing/2014/main" id="{97A1861E-3B3A-4E3D-B4D7-FEE3A8AC17E6}"/>
              </a:ext>
            </a:extLst>
          </p:cNvPr>
          <p:cNvPicPr>
            <a:picLocks noChangeAspect="1"/>
          </p:cNvPicPr>
          <p:nvPr/>
        </p:nvPicPr>
        <p:blipFill rotWithShape="1">
          <a:blip r:embed="rId9"/>
          <a:srcRect t="8785" b="9301"/>
          <a:stretch/>
        </p:blipFill>
        <p:spPr>
          <a:xfrm>
            <a:off x="5322906" y="4410823"/>
            <a:ext cx="763529" cy="750537"/>
          </a:xfrm>
          <a:prstGeom prst="rect">
            <a:avLst/>
          </a:prstGeom>
          <a:effectLst>
            <a:softEdge rad="12700"/>
          </a:effectLst>
        </p:spPr>
      </p:pic>
      <p:sp>
        <p:nvSpPr>
          <p:cNvPr id="94" name="正方形/長方形 93">
            <a:extLst>
              <a:ext uri="{FF2B5EF4-FFF2-40B4-BE49-F238E27FC236}">
                <a16:creationId xmlns:a16="http://schemas.microsoft.com/office/drawing/2014/main" id="{94842C94-0DDE-47D8-8C35-BDE8D2C157C7}"/>
              </a:ext>
            </a:extLst>
          </p:cNvPr>
          <p:cNvSpPr/>
          <p:nvPr/>
        </p:nvSpPr>
        <p:spPr>
          <a:xfrm>
            <a:off x="7200071" y="2469666"/>
            <a:ext cx="1002413" cy="18466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出典：経済産業省ＨＰ</a:t>
            </a:r>
          </a:p>
        </p:txBody>
      </p:sp>
      <p:sp>
        <p:nvSpPr>
          <p:cNvPr id="98" name="正方形/長方形 97">
            <a:extLst>
              <a:ext uri="{FF2B5EF4-FFF2-40B4-BE49-F238E27FC236}">
                <a16:creationId xmlns:a16="http://schemas.microsoft.com/office/drawing/2014/main" id="{94842C94-0DDE-47D8-8C35-BDE8D2C157C7}"/>
              </a:ext>
            </a:extLst>
          </p:cNvPr>
          <p:cNvSpPr/>
          <p:nvPr/>
        </p:nvSpPr>
        <p:spPr>
          <a:xfrm>
            <a:off x="1668288" y="2095633"/>
            <a:ext cx="1156570" cy="18466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出典：経済産業省ＨＰ</a:t>
            </a:r>
          </a:p>
        </p:txBody>
      </p:sp>
      <p:sp>
        <p:nvSpPr>
          <p:cNvPr id="12" name="正方形/長方形 11"/>
          <p:cNvSpPr/>
          <p:nvPr/>
        </p:nvSpPr>
        <p:spPr>
          <a:xfrm>
            <a:off x="3566000" y="4295225"/>
            <a:ext cx="814647" cy="21544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（ルート案）　</a:t>
            </a:r>
            <a:endParaRPr kumimoji="0" lang="ja-JP" altLang="en-US" sz="1800" b="1" i="0" u="none" strike="noStrike" kern="1200" cap="none" spc="0" normalizeH="0" baseline="0" noProof="0" dirty="0">
              <a:ln>
                <a:noFill/>
              </a:ln>
              <a:solidFill>
                <a:prstClr val="black"/>
              </a:solidFill>
              <a:effectLst/>
              <a:uLnTx/>
              <a:uFillTx/>
              <a:latin typeface="Calibri"/>
              <a:ea typeface="Meiryo UI"/>
              <a:cs typeface="+mn-cs"/>
            </a:endParaRPr>
          </a:p>
        </p:txBody>
      </p:sp>
      <p:sp>
        <p:nvSpPr>
          <p:cNvPr id="69" name="正方形/長方形 68"/>
          <p:cNvSpPr/>
          <p:nvPr/>
        </p:nvSpPr>
        <p:spPr>
          <a:xfrm>
            <a:off x="4025784" y="2428658"/>
            <a:ext cx="1492716" cy="184666"/>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600" b="0" i="0" u="none" strike="noStrike" kern="1200" cap="none" spc="0" normalizeH="0" baseline="0" noProof="0" dirty="0">
                <a:ln>
                  <a:noFill/>
                </a:ln>
                <a:solidFill>
                  <a:prstClr val="black"/>
                </a:solidFill>
                <a:effectLst/>
                <a:uLnTx/>
                <a:uFillTx/>
                <a:latin typeface="Calibri"/>
                <a:ea typeface="Meiryo UI"/>
                <a:cs typeface="+mn-cs"/>
              </a:rPr>
              <a:t>提供：２０２５年日本国際博覧会協会</a:t>
            </a:r>
            <a:endParaRPr kumimoji="0" lang="ja-JP" altLang="en-US" sz="600" b="0" i="0" u="none" strike="noStrike" kern="1200" cap="none" spc="0" normalizeH="0" baseline="0" noProof="0" dirty="0">
              <a:ln>
                <a:noFill/>
              </a:ln>
              <a:solidFill>
                <a:prstClr val="black"/>
              </a:solidFill>
              <a:effectLst/>
              <a:uLnTx/>
              <a:uFillTx/>
              <a:latin typeface="Calibri"/>
              <a:ea typeface="Meiryo UI"/>
              <a:cs typeface="+mn-cs"/>
            </a:endParaRPr>
          </a:p>
        </p:txBody>
      </p:sp>
      <p:pic>
        <p:nvPicPr>
          <p:cNvPr id="73" name="図 72">
            <a:extLst>
              <a:ext uri="{FF2B5EF4-FFF2-40B4-BE49-F238E27FC236}">
                <a16:creationId xmlns:a16="http://schemas.microsoft.com/office/drawing/2014/main" id="{A4C902E2-3F1F-4DFF-A4E5-4A05FA0674C1}"/>
              </a:ext>
            </a:extLst>
          </p:cNvPr>
          <p:cNvPicPr>
            <a:picLocks noChangeAspect="1"/>
          </p:cNvPicPr>
          <p:nvPr/>
        </p:nvPicPr>
        <p:blipFill>
          <a:blip r:embed="rId10"/>
          <a:stretch>
            <a:fillRect/>
          </a:stretch>
        </p:blipFill>
        <p:spPr>
          <a:xfrm>
            <a:off x="4151899" y="1374810"/>
            <a:ext cx="1253924" cy="1072549"/>
          </a:xfrm>
          <a:prstGeom prst="rect">
            <a:avLst/>
          </a:prstGeom>
        </p:spPr>
      </p:pic>
      <p:sp>
        <p:nvSpPr>
          <p:cNvPr id="74" name="四角形吹き出し 73">
            <a:extLst>
              <a:ext uri="{FF2B5EF4-FFF2-40B4-BE49-F238E27FC236}">
                <a16:creationId xmlns:a16="http://schemas.microsoft.com/office/drawing/2014/main" id="{5F87DAC4-8969-4A39-85BA-8071836A5728}"/>
              </a:ext>
            </a:extLst>
          </p:cNvPr>
          <p:cNvSpPr/>
          <p:nvPr/>
        </p:nvSpPr>
        <p:spPr>
          <a:xfrm>
            <a:off x="5350153" y="2050093"/>
            <a:ext cx="879019" cy="424732"/>
          </a:xfrm>
          <a:prstGeom prst="wedgeRectCallout">
            <a:avLst/>
          </a:prstGeom>
          <a:noFill/>
        </p:spPr>
        <p:txBody>
          <a:bodyPr wrap="square">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空飛ぶクルマの離着陸場</a:t>
            </a:r>
            <a:endPar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6" name="正方形/長方形 45"/>
          <p:cNvSpPr/>
          <p:nvPr/>
        </p:nvSpPr>
        <p:spPr>
          <a:xfrm>
            <a:off x="288000" y="54000"/>
            <a:ext cx="8959455" cy="461665"/>
          </a:xfrm>
          <a:prstGeom prst="rect">
            <a:avLst/>
          </a:prstGeom>
        </p:spPr>
        <p:txBody>
          <a:bodyPr wrap="square"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alibri"/>
                <a:ea typeface="Meiryo UI"/>
                <a:cs typeface="+mn-cs"/>
              </a:rPr>
              <a:t>主な先端的サービスの内容①（移動、物流等）</a:t>
            </a:r>
            <a:endParaRPr kumimoji="0" lang="ja-JP" altLang="en-US" sz="2000" b="0" i="0" u="none" strike="noStrike" kern="1200" cap="none" spc="0" normalizeH="0" baseline="0" noProof="0" dirty="0">
              <a:ln>
                <a:noFill/>
              </a:ln>
              <a:solidFill>
                <a:prstClr val="black"/>
              </a:solidFill>
              <a:effectLst/>
              <a:uLnTx/>
              <a:uFillTx/>
              <a:latin typeface="Calibri"/>
              <a:ea typeface="Meiryo UI"/>
              <a:cs typeface="+mn-cs"/>
            </a:endParaRPr>
          </a:p>
        </p:txBody>
      </p:sp>
      <p:cxnSp>
        <p:nvCxnSpPr>
          <p:cNvPr id="56" name="直線コネクタ 55">
            <a:extLst>
              <a:ext uri="{FF2B5EF4-FFF2-40B4-BE49-F238E27FC236}">
                <a16:creationId xmlns:a16="http://schemas.microsoft.com/office/drawing/2014/main" id="{7B948E91-7041-4AE2-9676-3AF68FC2117A}"/>
              </a:ext>
            </a:extLst>
          </p:cNvPr>
          <p:cNvCxnSpPr/>
          <p:nvPr/>
        </p:nvCxnSpPr>
        <p:spPr>
          <a:xfrm>
            <a:off x="13622" y="499350"/>
            <a:ext cx="9108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43" name="スライド番号プレースホルダー 10"/>
          <p:cNvSpPr>
            <a:spLocks noGrp="1"/>
          </p:cNvSpPr>
          <p:nvPr>
            <p:ph type="sldNum" sz="quarter" idx="12"/>
          </p:nvPr>
        </p:nvSpPr>
        <p:spPr>
          <a:xfrm>
            <a:off x="7093857" y="6508841"/>
            <a:ext cx="2057400" cy="365125"/>
          </a:xfrm>
        </p:spPr>
        <p:txBody>
          <a:bodyPr/>
          <a:lstStyle/>
          <a:p>
            <a:fld id="{845123BD-465A-49E4-8895-6A8BFEECEF66}" type="slidenum">
              <a:rPr kumimoji="1" lang="ja-JP" altLang="en-US" sz="1600" smtClean="0"/>
              <a:t>4</a:t>
            </a:fld>
            <a:endParaRPr kumimoji="1" lang="ja-JP" altLang="en-US" sz="1600" dirty="0"/>
          </a:p>
        </p:txBody>
      </p:sp>
    </p:spTree>
    <p:extLst>
      <p:ext uri="{BB962C8B-B14F-4D97-AF65-F5344CB8AC3E}">
        <p14:creationId xmlns:p14="http://schemas.microsoft.com/office/powerpoint/2010/main" val="1077234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正方形/長方形 60">
            <a:extLst>
              <a:ext uri="{FF2B5EF4-FFF2-40B4-BE49-F238E27FC236}">
                <a16:creationId xmlns:a16="http://schemas.microsoft.com/office/drawing/2014/main" id="{AFB77B43-B226-40C8-8EF1-5A42EBB0FF4C}"/>
              </a:ext>
            </a:extLst>
          </p:cNvPr>
          <p:cNvSpPr/>
          <p:nvPr/>
        </p:nvSpPr>
        <p:spPr>
          <a:xfrm>
            <a:off x="921897" y="613078"/>
            <a:ext cx="2563690" cy="61637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Meiryo UI"/>
              <a:cs typeface="+mn-cs"/>
            </a:endParaRPr>
          </a:p>
        </p:txBody>
      </p:sp>
      <p:sp>
        <p:nvSpPr>
          <p:cNvPr id="62" name="正方形/長方形 61">
            <a:extLst>
              <a:ext uri="{FF2B5EF4-FFF2-40B4-BE49-F238E27FC236}">
                <a16:creationId xmlns:a16="http://schemas.microsoft.com/office/drawing/2014/main" id="{AFB77B43-B226-40C8-8EF1-5A42EBB0FF4C}"/>
              </a:ext>
            </a:extLst>
          </p:cNvPr>
          <p:cNvSpPr/>
          <p:nvPr/>
        </p:nvSpPr>
        <p:spPr>
          <a:xfrm>
            <a:off x="6377079" y="613078"/>
            <a:ext cx="2563690" cy="61637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Meiryo UI"/>
              <a:cs typeface="+mn-cs"/>
            </a:endParaRPr>
          </a:p>
        </p:txBody>
      </p:sp>
      <p:cxnSp>
        <p:nvCxnSpPr>
          <p:cNvPr id="57" name="直線コネクタ 56">
            <a:extLst>
              <a:ext uri="{FF2B5EF4-FFF2-40B4-BE49-F238E27FC236}">
                <a16:creationId xmlns:a16="http://schemas.microsoft.com/office/drawing/2014/main" id="{32C0A66D-FA68-4F91-80E5-0CDB6C27818D}"/>
              </a:ext>
            </a:extLst>
          </p:cNvPr>
          <p:cNvCxnSpPr>
            <a:cxnSpLocks/>
          </p:cNvCxnSpPr>
          <p:nvPr/>
        </p:nvCxnSpPr>
        <p:spPr>
          <a:xfrm>
            <a:off x="939600" y="4006800"/>
            <a:ext cx="7890395"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3" name="正方形/長方形 52">
            <a:extLst>
              <a:ext uri="{FF2B5EF4-FFF2-40B4-BE49-F238E27FC236}">
                <a16:creationId xmlns:a16="http://schemas.microsoft.com/office/drawing/2014/main" id="{65F3D3B6-EEA5-43E2-98B6-D4159C7606DF}"/>
              </a:ext>
            </a:extLst>
          </p:cNvPr>
          <p:cNvSpPr/>
          <p:nvPr/>
        </p:nvSpPr>
        <p:spPr>
          <a:xfrm>
            <a:off x="180000" y="1183576"/>
            <a:ext cx="314590" cy="564053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医療・健康 等</a:t>
            </a:r>
          </a:p>
        </p:txBody>
      </p:sp>
      <p:sp>
        <p:nvSpPr>
          <p:cNvPr id="28" name="テキスト ボックス 27">
            <a:extLst>
              <a:ext uri="{FF2B5EF4-FFF2-40B4-BE49-F238E27FC236}">
                <a16:creationId xmlns:a16="http://schemas.microsoft.com/office/drawing/2014/main" id="{A09C522A-8D75-4EF6-967F-F7FCFA239B36}"/>
              </a:ext>
            </a:extLst>
          </p:cNvPr>
          <p:cNvSpPr txBox="1"/>
          <p:nvPr/>
        </p:nvSpPr>
        <p:spPr>
          <a:xfrm>
            <a:off x="3558311" y="2661888"/>
            <a:ext cx="2783174" cy="769441"/>
          </a:xfrm>
          <a:prstGeom prst="rect">
            <a:avLst/>
          </a:prstGeom>
          <a:noFill/>
        </p:spPr>
        <p:txBody>
          <a:bodyPr wrap="square" rtlCol="0">
            <a:spAutoFit/>
          </a:bodyPr>
          <a:lstStyle/>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大阪府と大阪市が</a:t>
            </a:r>
            <a:r>
              <a:rPr kumimoji="1" lang="en-US" altLang="ja-JP" sz="1100" b="0" i="0" u="none" strike="noStrike" kern="1200" cap="none" spc="0" normalizeH="0" baseline="0" noProof="0" dirty="0">
                <a:ln>
                  <a:noFill/>
                </a:ln>
                <a:solidFill>
                  <a:prstClr val="black"/>
                </a:solidFill>
                <a:effectLst/>
                <a:uLnTx/>
                <a:uFillTx/>
                <a:latin typeface="Meiryo UI"/>
                <a:ea typeface="Meiryo UI"/>
                <a:cs typeface="+mn-cs"/>
              </a:rPr>
              <a:t>REBORN</a:t>
            </a: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をテーマに設置する「大阪パビリオン」では、未来の診断や健康ケア、未来医療が体験できるサービスを提供</a:t>
            </a:r>
            <a:endParaRPr kumimoji="1" lang="en-US" altLang="ja-JP" sz="11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9" name="テキスト ボックス 28">
            <a:extLst>
              <a:ext uri="{FF2B5EF4-FFF2-40B4-BE49-F238E27FC236}">
                <a16:creationId xmlns:a16="http://schemas.microsoft.com/office/drawing/2014/main" id="{F803626D-E088-4B36-AC1B-9698EF8448EC}"/>
              </a:ext>
            </a:extLst>
          </p:cNvPr>
          <p:cNvSpPr txBox="1"/>
          <p:nvPr/>
        </p:nvSpPr>
        <p:spPr>
          <a:xfrm>
            <a:off x="6318022" y="2663518"/>
            <a:ext cx="2557146" cy="769441"/>
          </a:xfrm>
          <a:prstGeom prst="rect">
            <a:avLst/>
          </a:prstGeom>
          <a:noFill/>
        </p:spPr>
        <p:txBody>
          <a:bodyPr wrap="square" rtlCol="0">
            <a:spAutoFit/>
          </a:bodyPr>
          <a:lstStyle/>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遠隔医療や遠隔投薬、</a:t>
            </a:r>
            <a:r>
              <a:rPr kumimoji="1" lang="en-US" altLang="ja-JP" sz="1100" b="0" i="0" u="none" strike="noStrike" kern="1200" cap="none" spc="0" normalizeH="0" baseline="0" noProof="0" dirty="0">
                <a:ln>
                  <a:noFill/>
                </a:ln>
                <a:solidFill>
                  <a:prstClr val="black"/>
                </a:solidFill>
                <a:effectLst/>
                <a:uLnTx/>
                <a:uFillTx/>
                <a:latin typeface="Meiryo UI"/>
                <a:ea typeface="Meiryo UI"/>
                <a:cs typeface="+mn-cs"/>
              </a:rPr>
              <a:t>AI</a:t>
            </a: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やロボットによる診療支援、再生医療などの先端医療サービスを、国籍や場所を問わず、日常的に享受することができる環境の整備</a:t>
            </a:r>
            <a:endParaRPr kumimoji="1" lang="en-US" altLang="ja-JP" sz="11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33" name="テキスト ボックス 32">
            <a:extLst>
              <a:ext uri="{FF2B5EF4-FFF2-40B4-BE49-F238E27FC236}">
                <a16:creationId xmlns:a16="http://schemas.microsoft.com/office/drawing/2014/main" id="{5868CA83-7A7F-4AA5-B958-444CB8AB6187}"/>
              </a:ext>
            </a:extLst>
          </p:cNvPr>
          <p:cNvSpPr txBox="1"/>
          <p:nvPr/>
        </p:nvSpPr>
        <p:spPr>
          <a:xfrm>
            <a:off x="3469561" y="1166400"/>
            <a:ext cx="2870387" cy="2616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Calibri"/>
                <a:ea typeface="Meiryo UI"/>
                <a:cs typeface="+mn-cs"/>
              </a:rPr>
              <a:t>＜“健康といのち”がコンセプトの万博＞</a:t>
            </a:r>
          </a:p>
        </p:txBody>
      </p:sp>
      <p:sp>
        <p:nvSpPr>
          <p:cNvPr id="34" name="テキスト ボックス 33">
            <a:extLst>
              <a:ext uri="{FF2B5EF4-FFF2-40B4-BE49-F238E27FC236}">
                <a16:creationId xmlns:a16="http://schemas.microsoft.com/office/drawing/2014/main" id="{35122323-182A-48C5-AA27-8B2BE7AC02D8}"/>
              </a:ext>
            </a:extLst>
          </p:cNvPr>
          <p:cNvSpPr txBox="1"/>
          <p:nvPr/>
        </p:nvSpPr>
        <p:spPr>
          <a:xfrm>
            <a:off x="6387273" y="1166400"/>
            <a:ext cx="2553496" cy="2616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Calibri"/>
                <a:ea typeface="Meiryo UI"/>
                <a:cs typeface="+mn-cs"/>
              </a:rPr>
              <a:t>＜先端国際医療の提供＞</a:t>
            </a:r>
          </a:p>
        </p:txBody>
      </p:sp>
      <p:pic>
        <p:nvPicPr>
          <p:cNvPr id="35" name="図 34">
            <a:extLst>
              <a:ext uri="{FF2B5EF4-FFF2-40B4-BE49-F238E27FC236}">
                <a16:creationId xmlns:a16="http://schemas.microsoft.com/office/drawing/2014/main" id="{04C941BB-0AEA-49D1-AEF9-4F06E4C71FAC}"/>
              </a:ext>
            </a:extLst>
          </p:cNvPr>
          <p:cNvPicPr>
            <a:picLocks noChangeAspect="1"/>
          </p:cNvPicPr>
          <p:nvPr/>
        </p:nvPicPr>
        <p:blipFill>
          <a:blip r:embed="rId3"/>
          <a:stretch>
            <a:fillRect/>
          </a:stretch>
        </p:blipFill>
        <p:spPr>
          <a:xfrm>
            <a:off x="6566547" y="1567665"/>
            <a:ext cx="1078910" cy="651691"/>
          </a:xfrm>
          <a:prstGeom prst="rect">
            <a:avLst/>
          </a:prstGeom>
          <a:effectLst>
            <a:softEdge rad="31750"/>
          </a:effectLst>
        </p:spPr>
      </p:pic>
      <p:sp>
        <p:nvSpPr>
          <p:cNvPr id="36" name="テキスト ボックス 35">
            <a:extLst>
              <a:ext uri="{FF2B5EF4-FFF2-40B4-BE49-F238E27FC236}">
                <a16:creationId xmlns:a16="http://schemas.microsoft.com/office/drawing/2014/main" id="{3A4CE49E-9738-423C-AE8A-0E529963F7C8}"/>
              </a:ext>
            </a:extLst>
          </p:cNvPr>
          <p:cNvSpPr txBox="1"/>
          <p:nvPr/>
        </p:nvSpPr>
        <p:spPr>
          <a:xfrm>
            <a:off x="7680582" y="1547408"/>
            <a:ext cx="98965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Calibri"/>
                <a:ea typeface="Meiryo UI"/>
                <a:cs typeface="+mn-cs"/>
              </a:rPr>
              <a:t>AI</a:t>
            </a:r>
            <a:r>
              <a:rPr kumimoji="1" lang="ja-JP" altLang="en-US" sz="900" b="0" i="0" u="none" strike="noStrike" kern="1200" cap="none" spc="0" normalizeH="0" baseline="0" noProof="0" dirty="0">
                <a:ln>
                  <a:noFill/>
                </a:ln>
                <a:solidFill>
                  <a:prstClr val="black"/>
                </a:solidFill>
                <a:effectLst/>
                <a:uLnTx/>
                <a:uFillTx/>
                <a:latin typeface="Calibri"/>
                <a:ea typeface="Meiryo UI"/>
                <a:cs typeface="+mn-cs"/>
              </a:rPr>
              <a:t>や遠隔で世界の最新医療を</a:t>
            </a:r>
          </a:p>
        </p:txBody>
      </p:sp>
      <p:pic>
        <p:nvPicPr>
          <p:cNvPr id="39" name="図 38">
            <a:extLst>
              <a:ext uri="{FF2B5EF4-FFF2-40B4-BE49-F238E27FC236}">
                <a16:creationId xmlns:a16="http://schemas.microsoft.com/office/drawing/2014/main" id="{9D64207E-42CC-482A-B630-83DB0C3C1D9C}"/>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l="10321" t="1" r="-147" b="8028"/>
          <a:stretch/>
        </p:blipFill>
        <p:spPr>
          <a:xfrm>
            <a:off x="7384849" y="1928666"/>
            <a:ext cx="1182549" cy="672567"/>
          </a:xfrm>
          <a:prstGeom prst="rect">
            <a:avLst/>
          </a:prstGeom>
          <a:effectLst>
            <a:softEdge rad="31750"/>
          </a:effectLst>
        </p:spPr>
      </p:pic>
      <p:sp>
        <p:nvSpPr>
          <p:cNvPr id="44" name="テキスト ボックス 43">
            <a:extLst>
              <a:ext uri="{FF2B5EF4-FFF2-40B4-BE49-F238E27FC236}">
                <a16:creationId xmlns:a16="http://schemas.microsoft.com/office/drawing/2014/main" id="{78DB82AD-B6FD-41F1-BD6E-8953C2D9ED81}"/>
              </a:ext>
            </a:extLst>
          </p:cNvPr>
          <p:cNvSpPr txBox="1"/>
          <p:nvPr/>
        </p:nvSpPr>
        <p:spPr>
          <a:xfrm>
            <a:off x="927184" y="2654972"/>
            <a:ext cx="2609761" cy="938719"/>
          </a:xfrm>
          <a:prstGeom prst="rect">
            <a:avLst/>
          </a:prstGeom>
          <a:noFill/>
        </p:spPr>
        <p:txBody>
          <a:bodyPr wrap="square" rtlCol="0">
            <a:spAutoFit/>
          </a:bodyPr>
          <a:lstStyle/>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広大な敷地で働く建設作業員の健康管理のために、バイタル情報や滞在場所環境、気象情報などを</a:t>
            </a:r>
            <a:r>
              <a:rPr kumimoji="1" lang="en-US" altLang="ja-JP" sz="1100" b="0" i="0" u="none" strike="noStrike" kern="1200" cap="none" spc="0" normalizeH="0" baseline="0" noProof="0" dirty="0">
                <a:ln>
                  <a:noFill/>
                </a:ln>
                <a:solidFill>
                  <a:prstClr val="black"/>
                </a:solidFill>
                <a:effectLst/>
                <a:uLnTx/>
                <a:uFillTx/>
                <a:latin typeface="Meiryo UI"/>
                <a:ea typeface="Meiryo UI"/>
                <a:cs typeface="+mn-cs"/>
              </a:rPr>
              <a:t>AI</a:t>
            </a: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解析し、個人にあった適切なタイミングでのアラートを通知する</a:t>
            </a:r>
            <a:endParaRPr kumimoji="1" lang="en-US" altLang="ja-JP" sz="11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45" name="テキスト ボックス 44">
            <a:extLst>
              <a:ext uri="{FF2B5EF4-FFF2-40B4-BE49-F238E27FC236}">
                <a16:creationId xmlns:a16="http://schemas.microsoft.com/office/drawing/2014/main" id="{341C2FF8-887B-4945-A21E-5B1B78B9E06C}"/>
              </a:ext>
            </a:extLst>
          </p:cNvPr>
          <p:cNvSpPr txBox="1"/>
          <p:nvPr/>
        </p:nvSpPr>
        <p:spPr>
          <a:xfrm>
            <a:off x="933570" y="1166400"/>
            <a:ext cx="2535991" cy="2616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Calibri"/>
                <a:ea typeface="Meiryo UI"/>
                <a:cs typeface="+mn-cs"/>
              </a:rPr>
              <a:t>＜建設作業員の健康管理＞</a:t>
            </a:r>
          </a:p>
        </p:txBody>
      </p:sp>
      <p:sp>
        <p:nvSpPr>
          <p:cNvPr id="47" name="テキスト ボックス 46">
            <a:extLst>
              <a:ext uri="{FF2B5EF4-FFF2-40B4-BE49-F238E27FC236}">
                <a16:creationId xmlns:a16="http://schemas.microsoft.com/office/drawing/2014/main" id="{11031B86-AD95-493C-A70D-00A9AE1D648D}"/>
              </a:ext>
            </a:extLst>
          </p:cNvPr>
          <p:cNvSpPr txBox="1"/>
          <p:nvPr/>
        </p:nvSpPr>
        <p:spPr>
          <a:xfrm>
            <a:off x="6362388" y="4064400"/>
            <a:ext cx="2497570" cy="2616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Calibri"/>
                <a:ea typeface="Meiryo UI"/>
                <a:cs typeface="+mn-cs"/>
              </a:rPr>
              <a:t>＜データ連携による次世代</a:t>
            </a:r>
            <a:r>
              <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PHR</a:t>
            </a:r>
            <a:r>
              <a:rPr kumimoji="1" lang="ja-JP" altLang="en-US" sz="1100" b="1" i="0" u="none" strike="noStrike" kern="1200" cap="none" spc="0" normalizeH="0" baseline="0" noProof="0" dirty="0">
                <a:ln>
                  <a:noFill/>
                </a:ln>
                <a:solidFill>
                  <a:prstClr val="black"/>
                </a:solidFill>
                <a:effectLst/>
                <a:uLnTx/>
                <a:uFillTx/>
                <a:latin typeface="Calibri"/>
                <a:ea typeface="Meiryo UI"/>
                <a:cs typeface="+mn-cs"/>
              </a:rPr>
              <a:t>＞</a:t>
            </a:r>
          </a:p>
        </p:txBody>
      </p:sp>
      <p:sp>
        <p:nvSpPr>
          <p:cNvPr id="46" name="テキスト ボックス 45">
            <a:extLst>
              <a:ext uri="{FF2B5EF4-FFF2-40B4-BE49-F238E27FC236}">
                <a16:creationId xmlns:a16="http://schemas.microsoft.com/office/drawing/2014/main" id="{02378A13-F47E-40CF-BEE6-CBD09203BA41}"/>
              </a:ext>
            </a:extLst>
          </p:cNvPr>
          <p:cNvSpPr txBox="1"/>
          <p:nvPr/>
        </p:nvSpPr>
        <p:spPr>
          <a:xfrm>
            <a:off x="853200" y="4064400"/>
            <a:ext cx="2680887" cy="2616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Calibri"/>
                <a:ea typeface="Meiryo UI"/>
                <a:cs typeface="+mn-cs"/>
              </a:rPr>
              <a:t>＜うめきたパークネス＞</a:t>
            </a:r>
          </a:p>
        </p:txBody>
      </p:sp>
      <p:sp>
        <p:nvSpPr>
          <p:cNvPr id="50" name="テキスト ボックス 49">
            <a:extLst>
              <a:ext uri="{FF2B5EF4-FFF2-40B4-BE49-F238E27FC236}">
                <a16:creationId xmlns:a16="http://schemas.microsoft.com/office/drawing/2014/main" id="{69E29BAD-7881-42D4-AA0F-0DEDE0169139}"/>
              </a:ext>
            </a:extLst>
          </p:cNvPr>
          <p:cNvSpPr txBox="1"/>
          <p:nvPr/>
        </p:nvSpPr>
        <p:spPr>
          <a:xfrm>
            <a:off x="925856" y="5552200"/>
            <a:ext cx="2596862" cy="1107996"/>
          </a:xfrm>
          <a:prstGeom prst="rect">
            <a:avLst/>
          </a:prstGeom>
          <a:noFill/>
        </p:spPr>
        <p:txBody>
          <a:bodyPr wrap="square" rtlCol="0">
            <a:spAutoFit/>
          </a:bodyPr>
          <a:lstStyle/>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健康増進サービス、リアルとデジタルの融合空間の創造、ロボットによる施設管理等により未来の公園を実現</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ヒューマンデータと</a:t>
            </a:r>
            <a:r>
              <a:rPr kumimoji="1" lang="en-US" altLang="ja-JP" sz="1100" b="0" i="0" u="none" strike="noStrike" kern="1200" cap="none" spc="0" normalizeH="0" baseline="0" noProof="0" dirty="0">
                <a:ln>
                  <a:noFill/>
                </a:ln>
                <a:solidFill>
                  <a:prstClr val="black"/>
                </a:solidFill>
                <a:effectLst/>
                <a:uLnTx/>
                <a:uFillTx/>
                <a:latin typeface="Meiryo UI"/>
                <a:ea typeface="Meiryo UI"/>
                <a:cs typeface="+mn-cs"/>
              </a:rPr>
              <a:t>AI</a:t>
            </a: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分析等のエビデンスに基づく個人にあった健康増進プログラムの提供</a:t>
            </a:r>
          </a:p>
        </p:txBody>
      </p:sp>
      <p:sp>
        <p:nvSpPr>
          <p:cNvPr id="51" name="テキスト ボックス 50">
            <a:extLst>
              <a:ext uri="{FF2B5EF4-FFF2-40B4-BE49-F238E27FC236}">
                <a16:creationId xmlns:a16="http://schemas.microsoft.com/office/drawing/2014/main" id="{70765CEF-60AF-417B-B861-AC74C5467751}"/>
              </a:ext>
            </a:extLst>
          </p:cNvPr>
          <p:cNvSpPr txBox="1"/>
          <p:nvPr/>
        </p:nvSpPr>
        <p:spPr>
          <a:xfrm>
            <a:off x="6360607" y="5552200"/>
            <a:ext cx="2424004" cy="938719"/>
          </a:xfrm>
          <a:prstGeom prst="rect">
            <a:avLst/>
          </a:prstGeom>
          <a:noFill/>
        </p:spPr>
        <p:txBody>
          <a:bodyPr wrap="square" rtlCol="0">
            <a:spAutoFit/>
          </a:bodyPr>
          <a:lstStyle/>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スーパーシティで実装するデータ連携基盤などを通じ、健康、医療、介護、薬剤、スポーツなどあらゆる分野のサービスをつなぎ高度化を図る、次世代</a:t>
            </a:r>
            <a:r>
              <a:rPr kumimoji="1" lang="en-US" altLang="ja-JP" sz="1100" b="0" i="0" u="none" strike="noStrike" kern="1200" cap="none" spc="0" normalizeH="0" baseline="0" noProof="0" dirty="0">
                <a:ln>
                  <a:noFill/>
                </a:ln>
                <a:solidFill>
                  <a:prstClr val="black"/>
                </a:solidFill>
                <a:effectLst/>
                <a:uLnTx/>
                <a:uFillTx/>
                <a:latin typeface="Meiryo UI"/>
                <a:ea typeface="Meiryo UI"/>
                <a:cs typeface="+mn-cs"/>
              </a:rPr>
              <a:t>PHR</a:t>
            </a: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を実現</a:t>
            </a:r>
            <a:endParaRPr kumimoji="1" lang="en-US" altLang="ja-JP" sz="1100" b="0" i="0" u="none" strike="noStrike" kern="1200" cap="none" spc="0" normalizeH="0" baseline="0" noProof="0" dirty="0">
              <a:ln>
                <a:noFill/>
              </a:ln>
              <a:solidFill>
                <a:prstClr val="black"/>
              </a:solidFill>
              <a:effectLst/>
              <a:uLnTx/>
              <a:uFillTx/>
              <a:latin typeface="Meiryo UI"/>
              <a:ea typeface="Meiryo UI"/>
              <a:cs typeface="+mn-cs"/>
            </a:endParaRPr>
          </a:p>
        </p:txBody>
      </p:sp>
      <p:pic>
        <p:nvPicPr>
          <p:cNvPr id="54" name="図 53">
            <a:extLst>
              <a:ext uri="{FF2B5EF4-FFF2-40B4-BE49-F238E27FC236}">
                <a16:creationId xmlns:a16="http://schemas.microsoft.com/office/drawing/2014/main" id="{DA5E5697-05B9-4457-8203-C2108FCFAE6E}"/>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6870126" y="4355350"/>
            <a:ext cx="1568591" cy="1156836"/>
          </a:xfrm>
          <a:prstGeom prst="rect">
            <a:avLst/>
          </a:prstGeom>
        </p:spPr>
      </p:pic>
      <p:pic>
        <p:nvPicPr>
          <p:cNvPr id="56" name="図 55">
            <a:extLst>
              <a:ext uri="{FF2B5EF4-FFF2-40B4-BE49-F238E27FC236}">
                <a16:creationId xmlns:a16="http://schemas.microsoft.com/office/drawing/2014/main" id="{F625AB74-7E67-44AD-980D-BA6D43EB7741}"/>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2278601" y="1817356"/>
            <a:ext cx="848592" cy="584865"/>
          </a:xfrm>
          <a:prstGeom prst="rect">
            <a:avLst/>
          </a:prstGeom>
        </p:spPr>
      </p:pic>
      <p:pic>
        <p:nvPicPr>
          <p:cNvPr id="7" name="図 6"/>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3582790" y="4355350"/>
            <a:ext cx="2746963" cy="1007010"/>
          </a:xfrm>
          <a:prstGeom prst="rect">
            <a:avLst/>
          </a:prstGeom>
        </p:spPr>
      </p:pic>
      <p:sp>
        <p:nvSpPr>
          <p:cNvPr id="13" name="正方形/長方形 12"/>
          <p:cNvSpPr/>
          <p:nvPr/>
        </p:nvSpPr>
        <p:spPr>
          <a:xfrm>
            <a:off x="3544486" y="5552200"/>
            <a:ext cx="2849069" cy="1107996"/>
          </a:xfrm>
          <a:prstGeom prst="rect">
            <a:avLst/>
          </a:prstGeom>
        </p:spPr>
        <p:txBody>
          <a:bodyPr wrap="square">
            <a:spAutoFit/>
          </a:bodyPr>
          <a:lstStyle/>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0" lang="ja-JP" altLang="en-US" sz="1100" b="0" i="0" u="none" strike="noStrike" kern="1200" cap="none" spc="0" normalizeH="0" baseline="0" noProof="0" dirty="0">
                <a:ln>
                  <a:noFill/>
                </a:ln>
                <a:solidFill>
                  <a:prstClr val="black"/>
                </a:solidFill>
                <a:effectLst/>
                <a:uLnTx/>
                <a:uFillTx/>
                <a:latin typeface="Calibri"/>
                <a:ea typeface="Meiryo UI"/>
                <a:cs typeface="+mn-cs"/>
              </a:rPr>
              <a:t>フューチャーライフ万博は、 </a:t>
            </a:r>
            <a:r>
              <a:rPr kumimoji="0" lang="en-US" altLang="ja-JP" sz="1100" b="0" i="0" u="none" strike="noStrike" kern="1200" cap="none" spc="0" normalizeH="0" baseline="0" noProof="0" dirty="0">
                <a:ln>
                  <a:noFill/>
                </a:ln>
                <a:solidFill>
                  <a:prstClr val="black"/>
                </a:solidFill>
                <a:effectLst/>
                <a:uLnTx/>
                <a:uFillTx/>
                <a:latin typeface="Calibri"/>
                <a:ea typeface="Meiryo UI"/>
                <a:cs typeface="+mn-cs"/>
              </a:rPr>
              <a:t>Society5.0</a:t>
            </a:r>
            <a:r>
              <a:rPr kumimoji="0" lang="ja-JP" altLang="en-US" sz="1100" b="0" i="0" u="none" strike="noStrike" kern="1200" cap="none" spc="0" normalizeH="0" baseline="0" noProof="0" dirty="0">
                <a:ln>
                  <a:noFill/>
                </a:ln>
                <a:solidFill>
                  <a:prstClr val="black"/>
                </a:solidFill>
                <a:effectLst/>
                <a:uLnTx/>
                <a:uFillTx/>
                <a:latin typeface="Calibri"/>
                <a:ea typeface="Meiryo UI"/>
                <a:cs typeface="+mn-cs"/>
              </a:rPr>
              <a:t>が実現する未来社会を「共創」によってつくりあげるインキュベーション型事業</a:t>
            </a:r>
            <a:endParaRPr kumimoji="0" lang="en-US" altLang="ja-JP" sz="1100" b="0" i="0" u="none" strike="noStrike" kern="1200" cap="none" spc="0" normalizeH="0" baseline="0" noProof="0" dirty="0">
              <a:ln>
                <a:noFill/>
              </a:ln>
              <a:solidFill>
                <a:prstClr val="black"/>
              </a:solidFill>
              <a:effectLst/>
              <a:uLnTx/>
              <a:uFillTx/>
              <a:latin typeface="Calibri"/>
              <a:ea typeface="Meiryo UI"/>
              <a:cs typeface="+mn-cs"/>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0" lang="ja-JP" altLang="en-US" sz="1100" b="0" i="0" u="none" strike="noStrike" kern="1200" cap="none" spc="0" normalizeH="0" baseline="0" noProof="0" dirty="0">
                <a:ln>
                  <a:noFill/>
                </a:ln>
                <a:solidFill>
                  <a:prstClr val="black"/>
                </a:solidFill>
                <a:effectLst/>
                <a:uLnTx/>
                <a:uFillTx/>
                <a:latin typeface="Calibri"/>
                <a:ea typeface="Meiryo UI"/>
                <a:cs typeface="+mn-cs"/>
              </a:rPr>
              <a:t>フューチャーライフパークを拠点に、未来のヘルスケアの実証・実装</a:t>
            </a:r>
            <a:r>
              <a:rPr kumimoji="0" lang="en-US" altLang="ja-JP" sz="1100" b="0" i="0" u="none" strike="noStrike" kern="1200" cap="none" spc="0" normalizeH="0" baseline="0" noProof="0" dirty="0">
                <a:ln>
                  <a:noFill/>
                </a:ln>
                <a:solidFill>
                  <a:prstClr val="black"/>
                </a:solidFill>
                <a:effectLst/>
                <a:uLnTx/>
                <a:uFillTx/>
                <a:latin typeface="Calibri"/>
                <a:ea typeface="Meiryo UI"/>
                <a:cs typeface="+mn-cs"/>
              </a:rPr>
              <a:t>(</a:t>
            </a:r>
            <a:r>
              <a:rPr kumimoji="0" lang="ja-JP" altLang="en-US" sz="1100" b="0" i="0" u="none" strike="noStrike" kern="1200" cap="none" spc="0" normalizeH="0" baseline="0" noProof="0" dirty="0">
                <a:ln>
                  <a:noFill/>
                </a:ln>
                <a:solidFill>
                  <a:prstClr val="black"/>
                </a:solidFill>
                <a:effectLst/>
                <a:uLnTx/>
                <a:uFillTx/>
                <a:latin typeface="Calibri"/>
                <a:ea typeface="Meiryo UI"/>
                <a:cs typeface="+mn-cs"/>
              </a:rPr>
              <a:t>健康医療等データ利活用、医療機器・福祉用具等</a:t>
            </a:r>
            <a:r>
              <a:rPr kumimoji="0" lang="en-US" altLang="ja-JP" sz="1100" b="0" i="0" u="none" strike="noStrike" kern="1200" cap="none" spc="0" normalizeH="0" baseline="0" noProof="0" dirty="0">
                <a:ln>
                  <a:noFill/>
                </a:ln>
                <a:solidFill>
                  <a:prstClr val="black"/>
                </a:solidFill>
                <a:effectLst/>
                <a:uLnTx/>
                <a:uFillTx/>
                <a:latin typeface="Calibri"/>
                <a:ea typeface="Meiryo UI"/>
                <a:cs typeface="+mn-cs"/>
              </a:rPr>
              <a:t>)</a:t>
            </a:r>
            <a:r>
              <a:rPr kumimoji="0" lang="ja-JP" altLang="en-US" sz="1100" b="0" i="0" u="none" strike="noStrike" kern="1200" cap="none" spc="0" normalizeH="0" baseline="0" noProof="0" dirty="0">
                <a:ln>
                  <a:noFill/>
                </a:ln>
                <a:solidFill>
                  <a:prstClr val="black"/>
                </a:solidFill>
                <a:effectLst/>
                <a:uLnTx/>
                <a:uFillTx/>
                <a:latin typeface="Calibri"/>
                <a:ea typeface="Meiryo UI"/>
                <a:cs typeface="+mn-cs"/>
              </a:rPr>
              <a:t>も行う</a:t>
            </a:r>
            <a:endParaRPr kumimoji="0" lang="en-US" altLang="ja-JP" sz="1100" b="0" i="0" u="none" strike="noStrike" kern="1200" cap="none" spc="0" normalizeH="0" baseline="0" noProof="0" dirty="0">
              <a:ln>
                <a:noFill/>
              </a:ln>
              <a:solidFill>
                <a:prstClr val="black"/>
              </a:solidFill>
              <a:effectLst/>
              <a:uLnTx/>
              <a:uFillTx/>
              <a:latin typeface="Calibri"/>
              <a:ea typeface="Meiryo UI"/>
              <a:cs typeface="+mn-cs"/>
            </a:endParaRPr>
          </a:p>
        </p:txBody>
      </p:sp>
      <p:sp>
        <p:nvSpPr>
          <p:cNvPr id="14" name="正方形/長方形 13"/>
          <p:cNvSpPr/>
          <p:nvPr/>
        </p:nvSpPr>
        <p:spPr>
          <a:xfrm>
            <a:off x="4021834" y="4064400"/>
            <a:ext cx="1737976" cy="26161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1" i="0" u="none" strike="noStrike" kern="1200" cap="none" spc="0" normalizeH="0" baseline="0" noProof="0" dirty="0">
                <a:ln>
                  <a:noFill/>
                </a:ln>
                <a:solidFill>
                  <a:prstClr val="black"/>
                </a:solidFill>
                <a:effectLst/>
                <a:uLnTx/>
                <a:uFillTx/>
                <a:latin typeface="Calibri"/>
                <a:ea typeface="Meiryo UI"/>
                <a:cs typeface="+mn-cs"/>
              </a:rPr>
              <a:t>＜フューチャーライフ万博＞</a:t>
            </a:r>
          </a:p>
        </p:txBody>
      </p:sp>
      <p:sp>
        <p:nvSpPr>
          <p:cNvPr id="5" name="正方形/長方形 4"/>
          <p:cNvSpPr/>
          <p:nvPr/>
        </p:nvSpPr>
        <p:spPr>
          <a:xfrm>
            <a:off x="4848768" y="5351833"/>
            <a:ext cx="1492716" cy="184666"/>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600" b="0" i="0" u="none" strike="noStrike" kern="1200" cap="none" spc="0" normalizeH="0" baseline="0" noProof="0" dirty="0">
                <a:ln>
                  <a:noFill/>
                </a:ln>
                <a:solidFill>
                  <a:prstClr val="black"/>
                </a:solidFill>
                <a:effectLst/>
                <a:uLnTx/>
                <a:uFillTx/>
                <a:latin typeface="Calibri"/>
                <a:ea typeface="Meiryo UI"/>
                <a:cs typeface="+mn-cs"/>
              </a:rPr>
              <a:t>提供：２０２５年日本国際博覧会協会</a:t>
            </a:r>
            <a:endParaRPr kumimoji="0" lang="ja-JP" altLang="en-US" sz="600" b="0" i="0" u="none" strike="noStrike" kern="1200" cap="none" spc="0" normalizeH="0" baseline="0" noProof="0" dirty="0">
              <a:ln>
                <a:noFill/>
              </a:ln>
              <a:solidFill>
                <a:prstClr val="black"/>
              </a:solidFill>
              <a:effectLst/>
              <a:uLnTx/>
              <a:uFillTx/>
              <a:latin typeface="Calibri"/>
              <a:ea typeface="Meiryo UI"/>
              <a:cs typeface="+mn-cs"/>
            </a:endParaRPr>
          </a:p>
        </p:txBody>
      </p:sp>
      <p:sp>
        <p:nvSpPr>
          <p:cNvPr id="64" name="矢印: 五方向 63">
            <a:extLst>
              <a:ext uri="{FF2B5EF4-FFF2-40B4-BE49-F238E27FC236}">
                <a16:creationId xmlns:a16="http://schemas.microsoft.com/office/drawing/2014/main" id="{2EBF221E-8AFC-458D-9CDC-29514C31E5E5}"/>
              </a:ext>
            </a:extLst>
          </p:cNvPr>
          <p:cNvSpPr/>
          <p:nvPr/>
        </p:nvSpPr>
        <p:spPr>
          <a:xfrm>
            <a:off x="1022400" y="669600"/>
            <a:ext cx="2376000" cy="458267"/>
          </a:xfrm>
          <a:prstGeom prst="homePlate">
            <a:avLst>
              <a:gd name="adj" fmla="val 3427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フェーズ</a:t>
            </a:r>
            <a:r>
              <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Ⅰ</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2024</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　</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Before</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万博</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8" name="矢印: 五方向 67">
            <a:extLst>
              <a:ext uri="{FF2B5EF4-FFF2-40B4-BE49-F238E27FC236}">
                <a16:creationId xmlns:a16="http://schemas.microsoft.com/office/drawing/2014/main" id="{FD0515B1-491B-4F80-BCA0-05D756C1ADCD}"/>
              </a:ext>
            </a:extLst>
          </p:cNvPr>
          <p:cNvSpPr/>
          <p:nvPr/>
        </p:nvSpPr>
        <p:spPr>
          <a:xfrm>
            <a:off x="6432107" y="669600"/>
            <a:ext cx="2376000" cy="458267"/>
          </a:xfrm>
          <a:prstGeom prst="homePlate">
            <a:avLst>
              <a:gd name="adj" fmla="val 3427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フェーズ</a:t>
            </a:r>
            <a:r>
              <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Ⅲ</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2026</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　</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After</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万博</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9" name="矢印: 五方向 68">
            <a:extLst>
              <a:ext uri="{FF2B5EF4-FFF2-40B4-BE49-F238E27FC236}">
                <a16:creationId xmlns:a16="http://schemas.microsoft.com/office/drawing/2014/main" id="{660A5EE3-AF77-4D51-81D1-7B2CBD398A17}"/>
              </a:ext>
            </a:extLst>
          </p:cNvPr>
          <p:cNvSpPr/>
          <p:nvPr/>
        </p:nvSpPr>
        <p:spPr>
          <a:xfrm>
            <a:off x="3618000" y="669600"/>
            <a:ext cx="2597895" cy="458267"/>
          </a:xfrm>
          <a:prstGeom prst="homePlate">
            <a:avLst>
              <a:gd name="adj" fmla="val 34277"/>
            </a:avLst>
          </a:prstGeom>
          <a:solidFill>
            <a:schemeClr val="accent2"/>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フェーズ</a:t>
            </a:r>
            <a:r>
              <a:rPr kumimoji="1" lang="en-US" altLang="ja-JP" sz="11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Ⅱ</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【2025</a:t>
            </a:r>
            <a:r>
              <a:rPr kumimoji="1"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年　</a:t>
            </a:r>
            <a:r>
              <a:rPr kumimoji="1" lang="en-US" altLang="ja-JP"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With</a:t>
            </a:r>
            <a:r>
              <a:rPr kumimoji="1"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万博</a:t>
            </a:r>
            <a:r>
              <a:rPr kumimoji="1" lang="en-US" altLang="ja-JP"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endParaRPr kumimoji="1"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59" name="正方形/長方形 58"/>
          <p:cNvSpPr/>
          <p:nvPr/>
        </p:nvSpPr>
        <p:spPr>
          <a:xfrm>
            <a:off x="288000" y="54000"/>
            <a:ext cx="8959455" cy="461665"/>
          </a:xfrm>
          <a:prstGeom prst="rect">
            <a:avLst/>
          </a:prstGeom>
        </p:spPr>
        <p:txBody>
          <a:bodyPr wrap="square"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alibri"/>
                <a:ea typeface="Meiryo UI"/>
                <a:cs typeface="+mn-cs"/>
              </a:rPr>
              <a:t>主な先端的サービスの内容②（医療、健康等）</a:t>
            </a:r>
            <a:endParaRPr kumimoji="0" lang="ja-JP" altLang="en-US" sz="2000" b="0" i="0" u="none" strike="noStrike" kern="1200" cap="none" spc="0" normalizeH="0" baseline="0" noProof="0" dirty="0">
              <a:ln>
                <a:noFill/>
              </a:ln>
              <a:solidFill>
                <a:prstClr val="black"/>
              </a:solidFill>
              <a:effectLst/>
              <a:uLnTx/>
              <a:uFillTx/>
              <a:latin typeface="Calibri"/>
              <a:ea typeface="Meiryo UI"/>
              <a:cs typeface="+mn-cs"/>
            </a:endParaRPr>
          </a:p>
        </p:txBody>
      </p:sp>
      <p:cxnSp>
        <p:nvCxnSpPr>
          <p:cNvPr id="80" name="直線コネクタ 79">
            <a:extLst>
              <a:ext uri="{FF2B5EF4-FFF2-40B4-BE49-F238E27FC236}">
                <a16:creationId xmlns:a16="http://schemas.microsoft.com/office/drawing/2014/main" id="{7B948E91-7041-4AE2-9676-3AF68FC2117A}"/>
              </a:ext>
            </a:extLst>
          </p:cNvPr>
          <p:cNvCxnSpPr/>
          <p:nvPr/>
        </p:nvCxnSpPr>
        <p:spPr>
          <a:xfrm>
            <a:off x="13622" y="499350"/>
            <a:ext cx="9108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72" name="テキスト ボックス 71">
            <a:extLst>
              <a:ext uri="{FF2B5EF4-FFF2-40B4-BE49-F238E27FC236}">
                <a16:creationId xmlns:a16="http://schemas.microsoft.com/office/drawing/2014/main" id="{0AD283CF-C015-42A1-9F0A-32101A0C4B19}"/>
              </a:ext>
            </a:extLst>
          </p:cNvPr>
          <p:cNvSpPr txBox="1"/>
          <p:nvPr/>
        </p:nvSpPr>
        <p:spPr>
          <a:xfrm>
            <a:off x="3657905" y="2381735"/>
            <a:ext cx="2534821" cy="2308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「大阪パビリオン」イメージ図</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81" name="図 8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46166" y="1527880"/>
            <a:ext cx="2586099" cy="870413"/>
          </a:xfrm>
          <a:prstGeom prst="rect">
            <a:avLst/>
          </a:prstGeom>
        </p:spPr>
      </p:pic>
      <p:pic>
        <p:nvPicPr>
          <p:cNvPr id="82" name="図 81"/>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1023304" y="4355350"/>
            <a:ext cx="2383601" cy="927490"/>
          </a:xfrm>
          <a:prstGeom prst="rect">
            <a:avLst/>
          </a:prstGeom>
        </p:spPr>
      </p:pic>
      <p:sp>
        <p:nvSpPr>
          <p:cNvPr id="43" name="正方形/長方形 42">
            <a:extLst>
              <a:ext uri="{FF2B5EF4-FFF2-40B4-BE49-F238E27FC236}">
                <a16:creationId xmlns:a16="http://schemas.microsoft.com/office/drawing/2014/main" id="{1FC4F3EF-A95D-4D7A-9A59-23CD8ED8D7F1}"/>
              </a:ext>
            </a:extLst>
          </p:cNvPr>
          <p:cNvSpPr/>
          <p:nvPr/>
        </p:nvSpPr>
        <p:spPr>
          <a:xfrm>
            <a:off x="547085" y="4076763"/>
            <a:ext cx="339498" cy="1260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ビジョン</a:t>
            </a:r>
            <a:endParaRPr kumimoji="1" lang="en-US" altLang="ja-JP" sz="105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イメージ</a:t>
            </a:r>
          </a:p>
        </p:txBody>
      </p:sp>
      <p:sp>
        <p:nvSpPr>
          <p:cNvPr id="48" name="正方形/長方形 47">
            <a:extLst>
              <a:ext uri="{FF2B5EF4-FFF2-40B4-BE49-F238E27FC236}">
                <a16:creationId xmlns:a16="http://schemas.microsoft.com/office/drawing/2014/main" id="{9CDB3785-1ED1-4097-BEF7-BD116B0CFDD1}"/>
              </a:ext>
            </a:extLst>
          </p:cNvPr>
          <p:cNvSpPr/>
          <p:nvPr/>
        </p:nvSpPr>
        <p:spPr>
          <a:xfrm>
            <a:off x="547085" y="5384106"/>
            <a:ext cx="339498" cy="1440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サービス内容</a:t>
            </a:r>
          </a:p>
        </p:txBody>
      </p:sp>
      <p:sp>
        <p:nvSpPr>
          <p:cNvPr id="49" name="正方形/長方形 48">
            <a:extLst>
              <a:ext uri="{FF2B5EF4-FFF2-40B4-BE49-F238E27FC236}">
                <a16:creationId xmlns:a16="http://schemas.microsoft.com/office/drawing/2014/main" id="{E3C5DACC-924A-4B3F-9155-DE11606EED7C}"/>
              </a:ext>
            </a:extLst>
          </p:cNvPr>
          <p:cNvSpPr/>
          <p:nvPr/>
        </p:nvSpPr>
        <p:spPr>
          <a:xfrm>
            <a:off x="546746" y="1183576"/>
            <a:ext cx="339498" cy="1260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ビジョン</a:t>
            </a:r>
            <a:endParaRPr kumimoji="1" lang="en-US" altLang="ja-JP" sz="105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イメージ</a:t>
            </a:r>
          </a:p>
        </p:txBody>
      </p:sp>
      <p:sp>
        <p:nvSpPr>
          <p:cNvPr id="55" name="正方形/長方形 54">
            <a:extLst>
              <a:ext uri="{FF2B5EF4-FFF2-40B4-BE49-F238E27FC236}">
                <a16:creationId xmlns:a16="http://schemas.microsoft.com/office/drawing/2014/main" id="{1123F9A0-12FD-4374-994B-EAADE8270F8D}"/>
              </a:ext>
            </a:extLst>
          </p:cNvPr>
          <p:cNvSpPr/>
          <p:nvPr/>
        </p:nvSpPr>
        <p:spPr>
          <a:xfrm>
            <a:off x="546746" y="2500355"/>
            <a:ext cx="339498" cy="1440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サービス内容</a:t>
            </a:r>
          </a:p>
        </p:txBody>
      </p:sp>
      <p:pic>
        <p:nvPicPr>
          <p:cNvPr id="52" name="図 51">
            <a:extLst>
              <a:ext uri="{FF2B5EF4-FFF2-40B4-BE49-F238E27FC236}">
                <a16:creationId xmlns:a16="http://schemas.microsoft.com/office/drawing/2014/main" id="{6192B3CB-C9AA-4709-9863-05CF377C1E61}"/>
              </a:ext>
            </a:extLst>
          </p:cNvPr>
          <p:cNvPicPr>
            <a:picLocks noChangeAspect="1"/>
          </p:cNvPicPr>
          <p:nvPr/>
        </p:nvPicPr>
        <p:blipFill>
          <a:blip r:embed="rId10"/>
          <a:stretch>
            <a:fillRect/>
          </a:stretch>
        </p:blipFill>
        <p:spPr>
          <a:xfrm>
            <a:off x="1121665" y="1455392"/>
            <a:ext cx="1092442" cy="979729"/>
          </a:xfrm>
          <a:prstGeom prst="rect">
            <a:avLst/>
          </a:prstGeom>
        </p:spPr>
      </p:pic>
      <p:sp>
        <p:nvSpPr>
          <p:cNvPr id="41" name="スライド番号プレースホルダー 10"/>
          <p:cNvSpPr>
            <a:spLocks noGrp="1"/>
          </p:cNvSpPr>
          <p:nvPr>
            <p:ph type="sldNum" sz="quarter" idx="12"/>
          </p:nvPr>
        </p:nvSpPr>
        <p:spPr>
          <a:xfrm>
            <a:off x="7093857" y="6494327"/>
            <a:ext cx="2057400" cy="365125"/>
          </a:xfrm>
        </p:spPr>
        <p:txBody>
          <a:bodyPr/>
          <a:lstStyle/>
          <a:p>
            <a:fld id="{845123BD-465A-49E4-8895-6A8BFEECEF66}" type="slidenum">
              <a:rPr kumimoji="1" lang="ja-JP" altLang="en-US" sz="1600" smtClean="0"/>
              <a:t>5</a:t>
            </a:fld>
            <a:endParaRPr kumimoji="1" lang="ja-JP" altLang="en-US" sz="1600" dirty="0"/>
          </a:p>
        </p:txBody>
      </p:sp>
    </p:spTree>
    <p:extLst>
      <p:ext uri="{BB962C8B-B14F-4D97-AF65-F5344CB8AC3E}">
        <p14:creationId xmlns:p14="http://schemas.microsoft.com/office/powerpoint/2010/main" val="3382021999"/>
      </p:ext>
    </p:extLst>
  </p:cSld>
  <p:clrMapOvr>
    <a:masterClrMapping/>
  </p:clrMapOvr>
</p:sld>
</file>

<file path=ppt/theme/theme1.xml><?xml version="1.0" encoding="utf-8"?>
<a:theme xmlns:a="http://schemas.openxmlformats.org/drawingml/2006/main" name="1_Office テーマ">
  <a:themeElements>
    <a:clrScheme name="Office テーマ">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CB7393D9412D424395D1A6BA920B9552" ma:contentTypeVersion="8" ma:contentTypeDescription="新しいドキュメントを作成します。" ma:contentTypeScope="" ma:versionID="ce3c89b3ce5b921407611183f13c422e">
  <xsd:schema xmlns:xsd="http://www.w3.org/2001/XMLSchema" xmlns:xs="http://www.w3.org/2001/XMLSchema" xmlns:p="http://schemas.microsoft.com/office/2006/metadata/properties" xmlns:ns2="8ae38aeb-6186-4489-856f-8276fcb73922" xmlns:ns3="806255d5-53f8-4a97-a6fe-f159c8c9013c" targetNamespace="http://schemas.microsoft.com/office/2006/metadata/properties" ma:root="true" ma:fieldsID="c417ecbfeb8253a11eba1dd18acd90ac" ns2:_="" ns3:_="">
    <xsd:import namespace="8ae38aeb-6186-4489-856f-8276fcb73922"/>
    <xsd:import namespace="806255d5-53f8-4a97-a6fe-f159c8c9013c"/>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e38aeb-6186-4489-856f-8276fcb739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画像タグ" ma:readOnly="false" ma:fieldId="{5cf76f15-5ced-4ddc-b409-7134ff3c332f}" ma:taxonomyMulti="true" ma:sspId="fd0b0efb-2064-4f34-a6cf-5b8ae1b87c54"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06255d5-53f8-4a97-a6fe-f159c8c9013c"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0a5c45f1-3a38-44f7-bbfb-43167a5ca53f}" ma:internalName="TaxCatchAll" ma:showField="CatchAllData" ma:web="806255d5-53f8-4a97-a6fe-f159c8c9013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ae38aeb-6186-4489-856f-8276fcb73922">
      <Terms xmlns="http://schemas.microsoft.com/office/infopath/2007/PartnerControls"/>
    </lcf76f155ced4ddcb4097134ff3c332f>
    <TaxCatchAll xmlns="806255d5-53f8-4a97-a6fe-f159c8c9013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169CAA-037B-4E73-A50F-EA7EFE5460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e38aeb-6186-4489-856f-8276fcb73922"/>
    <ds:schemaRef ds:uri="806255d5-53f8-4a97-a6fe-f159c8c901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D8D1B11-F911-4CE6-A533-0B73BE1F0A56}">
  <ds:schemaRefs>
    <ds:schemaRef ds:uri="http://schemas.microsoft.com/office/infopath/2007/PartnerControls"/>
    <ds:schemaRef ds:uri="http://www.w3.org/XML/1998/namespace"/>
    <ds:schemaRef ds:uri="http://schemas.openxmlformats.org/package/2006/metadata/core-properties"/>
    <ds:schemaRef ds:uri="http://schemas.microsoft.com/office/2006/documentManagement/types"/>
    <ds:schemaRef ds:uri="http://schemas.microsoft.com/office/2006/metadata/properties"/>
    <ds:schemaRef ds:uri="http://purl.org/dc/elements/1.1/"/>
    <ds:schemaRef ds:uri="http://purl.org/dc/dcmitype/"/>
    <ds:schemaRef ds:uri="http://purl.org/dc/terms/"/>
    <ds:schemaRef ds:uri="806255d5-53f8-4a97-a6fe-f159c8c9013c"/>
    <ds:schemaRef ds:uri="8ae38aeb-6186-4489-856f-8276fcb73922"/>
  </ds:schemaRefs>
</ds:datastoreItem>
</file>

<file path=customXml/itemProps3.xml><?xml version="1.0" encoding="utf-8"?>
<ds:datastoreItem xmlns:ds="http://schemas.openxmlformats.org/officeDocument/2006/customXml" ds:itemID="{3BE9AED5-1F33-4EE9-81D1-74A427769C4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1635</Words>
  <Application>Microsoft Office PowerPoint</Application>
  <PresentationFormat>画面に合わせる (4:3)</PresentationFormat>
  <Paragraphs>203</Paragraphs>
  <Slides>5</Slides>
  <Notes>4</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5</vt:i4>
      </vt:variant>
    </vt:vector>
  </HeadingPairs>
  <TitlesOfParts>
    <vt:vector size="16" baseType="lpstr">
      <vt:lpstr>Hiragino Sans W3</vt:lpstr>
      <vt:lpstr>Meiryo UI</vt:lpstr>
      <vt:lpstr>ＭＳ Ｐゴシック</vt:lpstr>
      <vt:lpstr>Yu Gothic UI</vt:lpstr>
      <vt:lpstr>メイリオ</vt:lpstr>
      <vt:lpstr>游ゴシック</vt:lpstr>
      <vt:lpstr>Arial</vt:lpstr>
      <vt:lpstr>Calibri</vt:lpstr>
      <vt:lpstr>Calibri Light</vt:lpstr>
      <vt:lpstr>Wingdings</vt:lpstr>
      <vt:lpstr>1_Office テーマ</vt:lpstr>
      <vt:lpstr>PowerPoint プレゼンテーション</vt:lpstr>
      <vt:lpstr>大阪府・大阪市スーパーシティ構想　～データで拡げる「健康といのち」～</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2022-06-13T04:30:35Z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0x010100CB7393D9412D424395D1A6BA920B9552</vt:lpwstr>
  </property>
  <property fmtid="{D5CDD505-2E9C-101B-9397-08002B2CF9AE}" pid="3" name="MediaServiceImageTags">
    <vt:lpwstr/>
  </property>
</Properties>
</file>