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147475716" r:id="rId2"/>
    <p:sldId id="2147475717" r:id="rId3"/>
  </p:sldIdLst>
  <p:sldSz cx="9906000" cy="6858000" type="A4"/>
  <p:notesSz cx="6807200" cy="9939338"/>
  <p:defaultTextStyle>
    <a:defPPr>
      <a:defRPr lang="en-US"/>
    </a:defPPr>
    <a:lvl1pPr marL="0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6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0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3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7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0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73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7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167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66FFFF"/>
    <a:srgbClr val="2E75B6"/>
    <a:srgbClr val="2F5597"/>
    <a:srgbClr val="2EB66F"/>
    <a:srgbClr val="DEEBF7"/>
    <a:srgbClr val="C55A11"/>
    <a:srgbClr val="5272AB"/>
    <a:srgbClr val="FBE5D6"/>
    <a:srgbClr val="B62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3" autoAdjust="0"/>
    <p:restoredTop sz="93114" autoAdjust="0"/>
  </p:normalViewPr>
  <p:slideViewPr>
    <p:cSldViewPr snapToGrid="0">
      <p:cViewPr varScale="1">
        <p:scale>
          <a:sx n="89" d="100"/>
          <a:sy n="89" d="100"/>
        </p:scale>
        <p:origin x="10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1"/>
        <p:guide pos="2144"/>
      </p:guideLst>
    </p:cSldViewPr>
  </p:notesViewPr>
  <p:gridSpacing cx="76200" cy="76200"/>
</p:viewPr>
</file>

<file path=ppt/_rels/presentation.xml.rels><?xml version="1.0" encoding="UTF-8" ?><Relationships xmlns="http://schemas.openxmlformats.org/package/2006/relationships"><Relationship Target="viewProps.xml" Type="http://schemas.openxmlformats.org/officeDocument/2006/relationships/viewProps" Id="rId8"></Relationship><Relationship Target="slides/slide2.xml" Type="http://schemas.openxmlformats.org/officeDocument/2006/relationships/slide" Id="rId3"></Relationship><Relationship Target="presProps.xml" Type="http://schemas.openxmlformats.org/officeDocument/2006/relationships/presProps" Id="rId7"></Relationship><Relationship Target="slides/slide1.xml" Type="http://schemas.openxmlformats.org/officeDocument/2006/relationships/slide" Id="rId2"></Relationship><Relationship Target="slideMasters/slideMaster1.xml" Type="http://schemas.openxmlformats.org/officeDocument/2006/relationships/slideMaster" Id="rId1"></Relationship><Relationship Target="commentAuthors.xml" Type="http://schemas.openxmlformats.org/officeDocument/2006/relationships/commentAuthors" Id="rId6"></Relationship><Relationship Target="handoutMasters/handoutMaster1.xml" Type="http://schemas.openxmlformats.org/officeDocument/2006/relationships/handoutMaster" Id="rId5"></Relationship><Relationship Target="tableStyles.xml" Type="http://schemas.openxmlformats.org/officeDocument/2006/relationships/tableStyles" Id="rId10"></Relationship><Relationship Target="notesMasters/notesMaster1.xml" Type="http://schemas.openxmlformats.org/officeDocument/2006/relationships/notesMaster" Id="rId4"></Relationship><Relationship Target="theme/theme1.xml" Type="http://schemas.openxmlformats.org/officeDocument/2006/relationships/theme" Id="rId9"></Relationship></Relationships>
</file>

<file path=ppt/handoutMasters/_rels/handoutMaster1.xml.rels><?xml version="1.0" encoding="UTF-8" ?><Relationships xmlns="http://schemas.openxmlformats.org/package/2006/relationships"><Relationship Target="../theme/theme3.xml" Type="http://schemas.openxmlformats.org/officeDocument/2006/relationships/theme" Id="rId1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4866562-CA9E-1280-A509-57994A371B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1998809-F0BC-1CDE-C2C5-6A1ECEE371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3C7F5-F9C4-4766-8C82-D9318AFE3016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81DD1C9-5C3C-D8A5-7763-342146BFDD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7134B-812D-083F-A667-C11EADB8AA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B3AE8-B615-451B-89A0-54966FEB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6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0B80A-913C-41A0-9957-995758CF3935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D82CC-0456-44B0-8E4E-E66C33F03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356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1pPr>
    <a:lvl2pPr marL="45784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2pPr>
    <a:lvl3pPr marL="91568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3pPr>
    <a:lvl4pPr marL="137352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4pPr>
    <a:lvl5pPr marL="183136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5pPr>
    <a:lvl6pPr marL="228920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6pPr>
    <a:lvl7pPr marL="2747040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7pPr>
    <a:lvl8pPr marL="3204881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8pPr>
    <a:lvl9pPr marL="3662721" algn="l" defTabSz="915680" rtl="0" eaLnBrk="1" latinLnBrk="0" hangingPunct="1">
      <a:defRPr kumimoji="1" sz="12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4B78E7-4ADC-4F26-A75C-4BFC92E9CF3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1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900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4B78E7-4ADC-4F26-A75C-4BFC92E9CF3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1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5648439"/>
      </p:ext>
    </p:extLst>
  </p:cSld>
  <p:clrMapOvr>
    <a:masterClrMapping/>
  </p:clrMapOvr>
</p:notes>
</file>

<file path=ppt/slideLayouts/_rels/slideLayout1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4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7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8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79380" y="3587750"/>
            <a:ext cx="7746986" cy="1655762"/>
          </a:xfrm>
          <a:prstGeom prst="rect">
            <a:avLst/>
          </a:prstGeom>
        </p:spPr>
        <p:txBody>
          <a:bodyPr/>
          <a:lstStyle>
            <a:lvl1pPr marL="456331" indent="-456331" algn="l">
              <a:buFont typeface="+mj-lt"/>
              <a:buAutoNum type="arabicPeriod"/>
              <a:defRPr sz="2395">
                <a:solidFill>
                  <a:srgbClr val="3688D6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6331" indent="0" algn="ctr">
              <a:buNone/>
              <a:defRPr sz="1996"/>
            </a:lvl2pPr>
            <a:lvl3pPr marL="912661" indent="0" algn="ctr">
              <a:buNone/>
              <a:defRPr sz="1796"/>
            </a:lvl3pPr>
            <a:lvl4pPr marL="1368992" indent="0" algn="ctr">
              <a:buNone/>
              <a:defRPr sz="1597"/>
            </a:lvl4pPr>
            <a:lvl5pPr marL="1825323" indent="0" algn="ctr">
              <a:buNone/>
              <a:defRPr sz="1597"/>
            </a:lvl5pPr>
            <a:lvl6pPr marL="2281653" indent="0" algn="ctr">
              <a:buNone/>
              <a:defRPr sz="1597"/>
            </a:lvl6pPr>
            <a:lvl7pPr marL="2737984" indent="0" algn="ctr">
              <a:buNone/>
              <a:defRPr sz="1597"/>
            </a:lvl7pPr>
            <a:lvl8pPr marL="3194314" indent="0" algn="ctr">
              <a:buNone/>
              <a:defRPr sz="1597"/>
            </a:lvl8pPr>
            <a:lvl9pPr marL="3650645" indent="0" algn="ctr">
              <a:buNone/>
              <a:defRPr sz="1597"/>
            </a:lvl9pPr>
          </a:lstStyle>
          <a:p>
            <a:r>
              <a:rPr lang="ja-JP" altLang="en-US" dirty="0"/>
              <a:t>もくじ（箇条書き）フォントサイズ</a:t>
            </a:r>
            <a:r>
              <a:rPr lang="en-US" altLang="ja-JP" dirty="0"/>
              <a:t>24pt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1" y="6475805"/>
            <a:ext cx="2228850" cy="365125"/>
          </a:xfrm>
        </p:spPr>
        <p:txBody>
          <a:bodyPr/>
          <a:lstStyle/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CB9906E-2D6E-C758-F78B-4F76B2F48218}"/>
              </a:ext>
            </a:extLst>
          </p:cNvPr>
          <p:cNvCxnSpPr>
            <a:cxnSpLocks/>
          </p:cNvCxnSpPr>
          <p:nvPr/>
        </p:nvCxnSpPr>
        <p:spPr>
          <a:xfrm>
            <a:off x="1" y="3408298"/>
            <a:ext cx="9923264" cy="0"/>
          </a:xfrm>
          <a:prstGeom prst="line">
            <a:avLst/>
          </a:prstGeom>
          <a:ln w="19050">
            <a:solidFill>
              <a:srgbClr val="2E75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56F39C5-2C0E-44E4-E1D6-FE76D6849E48}"/>
              </a:ext>
            </a:extLst>
          </p:cNvPr>
          <p:cNvSpPr/>
          <p:nvPr userDrawn="1"/>
        </p:nvSpPr>
        <p:spPr>
          <a:xfrm>
            <a:off x="0" y="0"/>
            <a:ext cx="2717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96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6404631-189D-1426-F493-078A6B76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876" y="2654729"/>
            <a:ext cx="9226075" cy="583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rgbClr val="3688D6"/>
                </a:solidFill>
              </a:defRPr>
            </a:lvl1pPr>
          </a:lstStyle>
          <a:p>
            <a:r>
              <a:rPr lang="ja-JP" altLang="en-US" dirty="0"/>
              <a:t>資料タイトル：フォントサイズ</a:t>
            </a:r>
            <a:r>
              <a:rPr lang="en-US" altLang="ja-JP" dirty="0"/>
              <a:t>32pt/</a:t>
            </a:r>
            <a:r>
              <a:rPr lang="ja-JP" altLang="en-US" dirty="0"/>
              <a:t>太字</a:t>
            </a:r>
            <a:endParaRPr lang="en-US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8BF005A4-1AF2-175B-5127-3550C2ECBF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77051" y="602918"/>
            <a:ext cx="2638425" cy="473407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r">
              <a:lnSpc>
                <a:spcPts val="1597"/>
              </a:lnSpc>
              <a:buNone/>
              <a:defRPr sz="1398"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2023</a:t>
            </a:r>
            <a:r>
              <a:rPr kumimoji="1" lang="ja-JP" altLang="en-US" dirty="0"/>
              <a:t>年（令和５年）　月　日〇〇へご説明資料</a:t>
            </a:r>
          </a:p>
        </p:txBody>
      </p:sp>
    </p:spTree>
    <p:extLst>
      <p:ext uri="{BB962C8B-B14F-4D97-AF65-F5344CB8AC3E}">
        <p14:creationId xmlns:p14="http://schemas.microsoft.com/office/powerpoint/2010/main" val="190043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9142" y="196855"/>
            <a:ext cx="9363975" cy="403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395"/>
            </a:lvl1pPr>
          </a:lstStyle>
          <a:p>
            <a:r>
              <a:rPr lang="ja-JP" altLang="en-US" dirty="0"/>
              <a:t>ページタイトル：</a:t>
            </a:r>
            <a:r>
              <a:rPr lang="en-US" altLang="ja-JP" dirty="0"/>
              <a:t>24pt/</a:t>
            </a:r>
            <a:r>
              <a:rPr lang="ja-JP" altLang="en-US" dirty="0"/>
              <a:t>太字</a:t>
            </a:r>
            <a:r>
              <a:rPr lang="en-US" altLang="ja-JP" dirty="0"/>
              <a:t>/</a:t>
            </a:r>
            <a:r>
              <a:rPr lang="ja-JP" altLang="en-US" dirty="0"/>
              <a:t>黒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2307" y="6492877"/>
            <a:ext cx="803695" cy="365125"/>
          </a:xfrm>
        </p:spPr>
        <p:txBody>
          <a:bodyPr/>
          <a:lstStyle/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2F29DB0-90F6-603F-2961-9261D8FE01BC}"/>
              </a:ext>
            </a:extLst>
          </p:cNvPr>
          <p:cNvCxnSpPr>
            <a:cxnSpLocks/>
          </p:cNvCxnSpPr>
          <p:nvPr/>
        </p:nvCxnSpPr>
        <p:spPr>
          <a:xfrm>
            <a:off x="1" y="630043"/>
            <a:ext cx="9923264" cy="0"/>
          </a:xfrm>
          <a:prstGeom prst="line">
            <a:avLst/>
          </a:prstGeom>
          <a:ln w="38100">
            <a:solidFill>
              <a:srgbClr val="368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639143" y="821658"/>
            <a:ext cx="7358329" cy="914400"/>
          </a:xfrm>
          <a:prstGeom prst="rect">
            <a:avLst/>
          </a:prstGeom>
        </p:spPr>
        <p:txBody>
          <a:bodyPr/>
          <a:lstStyle>
            <a:lvl1pPr marL="228166" indent="-228166">
              <a:buFont typeface="Wingdings" panose="05000000000000000000" pitchFamily="2" charset="2"/>
              <a:buChar char="Ø"/>
              <a:defRPr sz="1996"/>
            </a:lvl1pPr>
            <a:lvl2pPr marL="684496" indent="-228166">
              <a:buFont typeface="Wingdings" panose="05000000000000000000" pitchFamily="2" charset="2"/>
              <a:buChar char="ü"/>
              <a:defRPr sz="1796"/>
            </a:lvl2pPr>
          </a:lstStyle>
          <a:p>
            <a:pPr lvl="0"/>
            <a:r>
              <a:rPr lang="ja-JP" altLang="en-US" dirty="0"/>
              <a:t>リード文を付ける場合（矢羽根</a:t>
            </a:r>
            <a:r>
              <a:rPr lang="en-US" altLang="ja-JP" dirty="0"/>
              <a:t>/20pt)</a:t>
            </a:r>
          </a:p>
          <a:p>
            <a:pPr lvl="1"/>
            <a:r>
              <a:rPr lang="ja-JP" altLang="en-US" dirty="0"/>
              <a:t>第</a:t>
            </a:r>
            <a:r>
              <a:rPr lang="en-US" altLang="ja-JP" dirty="0"/>
              <a:t>2</a:t>
            </a:r>
            <a:r>
              <a:rPr lang="ja-JP" altLang="en-US" dirty="0"/>
              <a:t>階層（本文）（✔</a:t>
            </a:r>
            <a:r>
              <a:rPr lang="en-US" altLang="ja-JP" dirty="0"/>
              <a:t>/18PT)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A23F3E2-195F-B745-821D-4197A1A59A1C}"/>
              </a:ext>
            </a:extLst>
          </p:cNvPr>
          <p:cNvSpPr/>
          <p:nvPr/>
        </p:nvSpPr>
        <p:spPr>
          <a:xfrm>
            <a:off x="10003118" y="884333"/>
            <a:ext cx="1121580" cy="394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F994EFC-419E-9848-BB1B-DB37F42C38BF}"/>
              </a:ext>
            </a:extLst>
          </p:cNvPr>
          <p:cNvSpPr/>
          <p:nvPr/>
        </p:nvSpPr>
        <p:spPr>
          <a:xfrm>
            <a:off x="11124698" y="884333"/>
            <a:ext cx="563923" cy="394526"/>
          </a:xfrm>
          <a:prstGeom prst="rect">
            <a:avLst/>
          </a:prstGeom>
          <a:solidFill>
            <a:srgbClr val="3688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EFE3380-8B8C-3E47-A3E7-2711A05AD395}"/>
              </a:ext>
            </a:extLst>
          </p:cNvPr>
          <p:cNvSpPr/>
          <p:nvPr/>
        </p:nvSpPr>
        <p:spPr>
          <a:xfrm>
            <a:off x="11673061" y="884333"/>
            <a:ext cx="283773" cy="39452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261F76-447C-457F-4361-EBB696BB82B2}"/>
              </a:ext>
            </a:extLst>
          </p:cNvPr>
          <p:cNvSpPr/>
          <p:nvPr/>
        </p:nvSpPr>
        <p:spPr>
          <a:xfrm>
            <a:off x="12238567" y="884333"/>
            <a:ext cx="145147" cy="39452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EFE3380-8B8C-3E47-A3E7-2711A05AD395}"/>
              </a:ext>
            </a:extLst>
          </p:cNvPr>
          <p:cNvSpPr/>
          <p:nvPr/>
        </p:nvSpPr>
        <p:spPr>
          <a:xfrm>
            <a:off x="11956833" y="884333"/>
            <a:ext cx="283773" cy="394526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2185148" y="230597"/>
            <a:ext cx="2185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6" dirty="0">
                <a:solidFill>
                  <a:schemeClr val="bg1">
                    <a:lumMod val="65000"/>
                  </a:schemeClr>
                </a:solidFill>
              </a:rPr>
              <a:t>タイトルヘッダ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2185147" y="857674"/>
            <a:ext cx="2185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6" dirty="0">
                <a:solidFill>
                  <a:schemeClr val="bg1">
                    <a:lumMod val="65000"/>
                  </a:schemeClr>
                </a:solidFill>
              </a:rPr>
              <a:t>書き出し位置</a:t>
            </a:r>
          </a:p>
        </p:txBody>
      </p:sp>
      <p:sp>
        <p:nvSpPr>
          <p:cNvPr id="21" name="三角形 11">
            <a:extLst>
              <a:ext uri="{FF2B5EF4-FFF2-40B4-BE49-F238E27FC236}">
                <a16:creationId xmlns:a16="http://schemas.microsoft.com/office/drawing/2014/main" id="{D0BBBF41-9422-7840-BADC-953E66E8716A}"/>
              </a:ext>
            </a:extLst>
          </p:cNvPr>
          <p:cNvSpPr/>
          <p:nvPr/>
        </p:nvSpPr>
        <p:spPr>
          <a:xfrm rot="5400000">
            <a:off x="-477117" y="844212"/>
            <a:ext cx="326574" cy="311376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796"/>
          </a:p>
        </p:txBody>
      </p:sp>
    </p:spTree>
    <p:extLst>
      <p:ext uri="{BB962C8B-B14F-4D97-AF65-F5344CB8AC3E}">
        <p14:creationId xmlns:p14="http://schemas.microsoft.com/office/powerpoint/2010/main" val="2700678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9142" y="196855"/>
            <a:ext cx="9363975" cy="403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395"/>
            </a:lvl1pPr>
          </a:lstStyle>
          <a:p>
            <a:r>
              <a:rPr lang="ja-JP" altLang="en-US" dirty="0"/>
              <a:t>ページタイトル：</a:t>
            </a:r>
            <a:r>
              <a:rPr lang="en-US" altLang="ja-JP" dirty="0"/>
              <a:t>24pt/</a:t>
            </a:r>
            <a:r>
              <a:rPr lang="ja-JP" altLang="en-US" dirty="0"/>
              <a:t>太字</a:t>
            </a:r>
            <a:r>
              <a:rPr lang="en-US" altLang="ja-JP" dirty="0"/>
              <a:t>/</a:t>
            </a:r>
            <a:r>
              <a:rPr lang="ja-JP" altLang="en-US" dirty="0"/>
              <a:t>黒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2307" y="6492877"/>
            <a:ext cx="803695" cy="365125"/>
          </a:xfrm>
        </p:spPr>
        <p:txBody>
          <a:bodyPr/>
          <a:lstStyle/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2F29DB0-90F6-603F-2961-9261D8FE01BC}"/>
              </a:ext>
            </a:extLst>
          </p:cNvPr>
          <p:cNvCxnSpPr>
            <a:cxnSpLocks/>
          </p:cNvCxnSpPr>
          <p:nvPr/>
        </p:nvCxnSpPr>
        <p:spPr>
          <a:xfrm>
            <a:off x="1" y="630043"/>
            <a:ext cx="9923264" cy="0"/>
          </a:xfrm>
          <a:prstGeom prst="line">
            <a:avLst/>
          </a:prstGeom>
          <a:ln w="38100">
            <a:solidFill>
              <a:srgbClr val="368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639143" y="821658"/>
            <a:ext cx="7358329" cy="914400"/>
          </a:xfrm>
          <a:prstGeom prst="rect">
            <a:avLst/>
          </a:prstGeom>
        </p:spPr>
        <p:txBody>
          <a:bodyPr/>
          <a:lstStyle>
            <a:lvl1pPr marL="228166" indent="-228166">
              <a:buFont typeface="Wingdings" panose="05000000000000000000" pitchFamily="2" charset="2"/>
              <a:buChar char="Ø"/>
              <a:defRPr sz="1996"/>
            </a:lvl1pPr>
            <a:lvl2pPr marL="684496" indent="-228166">
              <a:buFont typeface="Wingdings" panose="05000000000000000000" pitchFamily="2" charset="2"/>
              <a:buChar char="ü"/>
              <a:defRPr sz="1796"/>
            </a:lvl2pPr>
          </a:lstStyle>
          <a:p>
            <a:pPr lvl="0"/>
            <a:r>
              <a:rPr lang="ja-JP" altLang="en-US" dirty="0"/>
              <a:t>リード文を付ける場合（矢羽根</a:t>
            </a:r>
            <a:r>
              <a:rPr lang="en-US" altLang="ja-JP" dirty="0"/>
              <a:t>/20pt)</a:t>
            </a:r>
          </a:p>
          <a:p>
            <a:pPr lvl="1"/>
            <a:r>
              <a:rPr lang="ja-JP" altLang="en-US" dirty="0"/>
              <a:t>第</a:t>
            </a:r>
            <a:r>
              <a:rPr lang="en-US" altLang="ja-JP" dirty="0"/>
              <a:t>2</a:t>
            </a:r>
            <a:r>
              <a:rPr lang="ja-JP" altLang="en-US" dirty="0"/>
              <a:t>階層（本文）（✔</a:t>
            </a:r>
            <a:r>
              <a:rPr lang="en-US" altLang="ja-JP" dirty="0"/>
              <a:t>/18PT)</a:t>
            </a:r>
          </a:p>
        </p:txBody>
      </p:sp>
    </p:spTree>
    <p:extLst>
      <p:ext uri="{BB962C8B-B14F-4D97-AF65-F5344CB8AC3E}">
        <p14:creationId xmlns:p14="http://schemas.microsoft.com/office/powerpoint/2010/main" val="300014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2307" y="6492877"/>
            <a:ext cx="803695" cy="365125"/>
          </a:xfrm>
        </p:spPr>
        <p:txBody>
          <a:bodyPr/>
          <a:lstStyle/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2F29DB0-90F6-603F-2961-9261D8FE01BC}"/>
              </a:ext>
            </a:extLst>
          </p:cNvPr>
          <p:cNvCxnSpPr>
            <a:cxnSpLocks/>
          </p:cNvCxnSpPr>
          <p:nvPr/>
        </p:nvCxnSpPr>
        <p:spPr>
          <a:xfrm>
            <a:off x="1" y="630043"/>
            <a:ext cx="9923264" cy="0"/>
          </a:xfrm>
          <a:prstGeom prst="line">
            <a:avLst/>
          </a:prstGeom>
          <a:ln w="38100">
            <a:solidFill>
              <a:srgbClr val="368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A23F3E2-195F-B745-821D-4197A1A59A1C}"/>
              </a:ext>
            </a:extLst>
          </p:cNvPr>
          <p:cNvSpPr/>
          <p:nvPr/>
        </p:nvSpPr>
        <p:spPr>
          <a:xfrm>
            <a:off x="10003118" y="884333"/>
            <a:ext cx="1121580" cy="394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F994EFC-419E-9848-BB1B-DB37F42C38BF}"/>
              </a:ext>
            </a:extLst>
          </p:cNvPr>
          <p:cNvSpPr/>
          <p:nvPr/>
        </p:nvSpPr>
        <p:spPr>
          <a:xfrm>
            <a:off x="11124698" y="884333"/>
            <a:ext cx="563923" cy="394526"/>
          </a:xfrm>
          <a:prstGeom prst="rect">
            <a:avLst/>
          </a:prstGeom>
          <a:solidFill>
            <a:srgbClr val="3688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EFE3380-8B8C-3E47-A3E7-2711A05AD395}"/>
              </a:ext>
            </a:extLst>
          </p:cNvPr>
          <p:cNvSpPr/>
          <p:nvPr/>
        </p:nvSpPr>
        <p:spPr>
          <a:xfrm>
            <a:off x="11673061" y="884333"/>
            <a:ext cx="283773" cy="39452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261F76-447C-457F-4361-EBB696BB82B2}"/>
              </a:ext>
            </a:extLst>
          </p:cNvPr>
          <p:cNvSpPr/>
          <p:nvPr/>
        </p:nvSpPr>
        <p:spPr>
          <a:xfrm>
            <a:off x="12238567" y="884333"/>
            <a:ext cx="145147" cy="39452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EFE3380-8B8C-3E47-A3E7-2711A05AD395}"/>
              </a:ext>
            </a:extLst>
          </p:cNvPr>
          <p:cNvSpPr/>
          <p:nvPr/>
        </p:nvSpPr>
        <p:spPr>
          <a:xfrm>
            <a:off x="11956833" y="884333"/>
            <a:ext cx="283773" cy="394526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2185148" y="230597"/>
            <a:ext cx="2185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6" dirty="0">
                <a:solidFill>
                  <a:schemeClr val="bg1">
                    <a:lumMod val="65000"/>
                  </a:schemeClr>
                </a:solidFill>
              </a:rPr>
              <a:t>タイトルヘッダ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2185147" y="857674"/>
            <a:ext cx="2185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6" dirty="0">
                <a:solidFill>
                  <a:schemeClr val="bg1">
                    <a:lumMod val="65000"/>
                  </a:schemeClr>
                </a:solidFill>
              </a:rPr>
              <a:t>書き出し位置</a:t>
            </a:r>
          </a:p>
        </p:txBody>
      </p:sp>
      <p:sp>
        <p:nvSpPr>
          <p:cNvPr id="21" name="三角形 11">
            <a:extLst>
              <a:ext uri="{FF2B5EF4-FFF2-40B4-BE49-F238E27FC236}">
                <a16:creationId xmlns:a16="http://schemas.microsoft.com/office/drawing/2014/main" id="{D0BBBF41-9422-7840-BADC-953E66E8716A}"/>
              </a:ext>
            </a:extLst>
          </p:cNvPr>
          <p:cNvSpPr/>
          <p:nvPr/>
        </p:nvSpPr>
        <p:spPr>
          <a:xfrm rot="5400000">
            <a:off x="-477117" y="844212"/>
            <a:ext cx="326574" cy="311376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796"/>
          </a:p>
        </p:txBody>
      </p:sp>
    </p:spTree>
    <p:extLst>
      <p:ext uri="{BB962C8B-B14F-4D97-AF65-F5344CB8AC3E}">
        <p14:creationId xmlns:p14="http://schemas.microsoft.com/office/powerpoint/2010/main" val="240931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1729" y="224728"/>
            <a:ext cx="9363975" cy="403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395"/>
            </a:lvl1pPr>
          </a:lstStyle>
          <a:p>
            <a:r>
              <a:rPr lang="ja-JP" altLang="en-US" dirty="0"/>
              <a:t>ページタイトル：</a:t>
            </a:r>
            <a:r>
              <a:rPr lang="en-US" altLang="ja-JP" dirty="0"/>
              <a:t>24pt/</a:t>
            </a:r>
            <a:r>
              <a:rPr lang="ja-JP" altLang="en-US" dirty="0"/>
              <a:t>太字</a:t>
            </a:r>
            <a:r>
              <a:rPr lang="en-US" altLang="ja-JP" dirty="0"/>
              <a:t>/</a:t>
            </a:r>
            <a:r>
              <a:rPr lang="ja-JP" altLang="en-US" dirty="0"/>
              <a:t>黒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2307" y="6492877"/>
            <a:ext cx="803695" cy="365125"/>
          </a:xfrm>
        </p:spPr>
        <p:txBody>
          <a:bodyPr/>
          <a:lstStyle/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2F29DB0-90F6-603F-2961-9261D8FE01BC}"/>
              </a:ext>
            </a:extLst>
          </p:cNvPr>
          <p:cNvCxnSpPr>
            <a:cxnSpLocks/>
          </p:cNvCxnSpPr>
          <p:nvPr/>
        </p:nvCxnSpPr>
        <p:spPr>
          <a:xfrm>
            <a:off x="-17264" y="620713"/>
            <a:ext cx="9923264" cy="0"/>
          </a:xfrm>
          <a:prstGeom prst="line">
            <a:avLst/>
          </a:prstGeom>
          <a:ln w="38100">
            <a:solidFill>
              <a:srgbClr val="368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A23F3E2-195F-B745-821D-4197A1A59A1C}"/>
              </a:ext>
            </a:extLst>
          </p:cNvPr>
          <p:cNvSpPr/>
          <p:nvPr/>
        </p:nvSpPr>
        <p:spPr>
          <a:xfrm>
            <a:off x="-2525059" y="887421"/>
            <a:ext cx="1121580" cy="394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F994EFC-419E-9848-BB1B-DB37F42C38BF}"/>
              </a:ext>
            </a:extLst>
          </p:cNvPr>
          <p:cNvSpPr/>
          <p:nvPr/>
        </p:nvSpPr>
        <p:spPr>
          <a:xfrm>
            <a:off x="-1403478" y="887421"/>
            <a:ext cx="563923" cy="394526"/>
          </a:xfrm>
          <a:prstGeom prst="rect">
            <a:avLst/>
          </a:prstGeom>
          <a:solidFill>
            <a:srgbClr val="3688D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EFE3380-8B8C-3E47-A3E7-2711A05AD395}"/>
              </a:ext>
            </a:extLst>
          </p:cNvPr>
          <p:cNvSpPr/>
          <p:nvPr/>
        </p:nvSpPr>
        <p:spPr>
          <a:xfrm>
            <a:off x="-855116" y="887421"/>
            <a:ext cx="283773" cy="39452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261F76-447C-457F-4361-EBB696BB82B2}"/>
              </a:ext>
            </a:extLst>
          </p:cNvPr>
          <p:cNvSpPr/>
          <p:nvPr/>
        </p:nvSpPr>
        <p:spPr>
          <a:xfrm>
            <a:off x="-289610" y="887421"/>
            <a:ext cx="145147" cy="39452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EFE3380-8B8C-3E47-A3E7-2711A05AD395}"/>
              </a:ext>
            </a:extLst>
          </p:cNvPr>
          <p:cNvSpPr/>
          <p:nvPr/>
        </p:nvSpPr>
        <p:spPr>
          <a:xfrm>
            <a:off x="-571344" y="887421"/>
            <a:ext cx="283773" cy="394526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49"/>
          </a:p>
        </p:txBody>
      </p:sp>
    </p:spTree>
    <p:extLst>
      <p:ext uri="{BB962C8B-B14F-4D97-AF65-F5344CB8AC3E}">
        <p14:creationId xmlns:p14="http://schemas.microsoft.com/office/powerpoint/2010/main" val="32938658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0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中面_C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A2426AA2-FB16-40F1-8E78-DC0F3336B3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0"/>
            <a:ext cx="9906349" cy="830114"/>
          </a:xfrm>
          <a:prstGeom prst="rect">
            <a:avLst/>
          </a:prstGeom>
          <a:solidFill>
            <a:srgbClr val="DEEBF7"/>
          </a:solidFill>
        </p:spPr>
        <p:txBody>
          <a:bodyPr lIns="288000" rIns="288000" bIns="72000" anchor="b" anchorCtr="0">
            <a:noAutofit/>
          </a:bodyPr>
          <a:lstStyle>
            <a:lvl1pPr fontAlgn="base">
              <a:defRPr sz="1660" b="1"/>
            </a:lvl1pPr>
          </a:lstStyle>
          <a:p>
            <a:r>
              <a:rPr kumimoji="1" lang="ja-JP" altLang="en-US" dirty="0"/>
              <a:t>マスター タイトルの書式設定</a:t>
            </a:r>
            <a:br>
              <a:rPr kumimoji="1" lang="en-US" altLang="ja-JP" dirty="0"/>
            </a:br>
            <a:r>
              <a:rPr kumimoji="1" lang="en-US" altLang="ja-JP" dirty="0"/>
              <a:t>2L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FC58E10-775B-4AB3-8F83-30BF296EA9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"/>
            <a:ext cx="1100600" cy="140616"/>
          </a:xfrm>
          <a:solidFill>
            <a:srgbClr val="2E75B6"/>
          </a:solidFill>
        </p:spPr>
        <p:txBody>
          <a:bodyPr wrap="none" lIns="180000" rIns="180000"/>
          <a:lstStyle>
            <a:lvl1pPr marL="0" indent="0">
              <a:buNone/>
              <a:defRPr sz="829" b="1">
                <a:solidFill>
                  <a:srgbClr val="FFFFFF"/>
                </a:solidFill>
              </a:defRPr>
            </a:lvl1pPr>
          </a:lstStyle>
          <a:p>
            <a:pPr lvl="0"/>
            <a:r>
              <a:rPr kumimoji="1" lang="ja-JP" altLang="en-US" dirty="0"/>
              <a:t>節 </a:t>
            </a:r>
            <a:r>
              <a:rPr kumimoji="1" lang="en-US" altLang="ja-JP" dirty="0"/>
              <a:t>SECTION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7FADD1A-47E1-43CB-A506-BD6147F5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0874" y="6640913"/>
            <a:ext cx="2161385" cy="113749"/>
          </a:xfrm>
        </p:spPr>
        <p:txBody>
          <a:bodyPr/>
          <a:lstStyle/>
          <a:p>
            <a:fld id="{0638AFE9-EB24-4E85-A937-181894F314B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4" y="212037"/>
            <a:ext cx="9805506" cy="386127"/>
          </a:xfrm>
        </p:spPr>
        <p:txBody>
          <a:bodyPr>
            <a:noAutofit/>
          </a:bodyPr>
          <a:lstStyle>
            <a:lvl1pPr algn="l">
              <a:defRPr sz="2395" b="1">
                <a:solidFill>
                  <a:srgbClr val="00206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C229C83-8ED9-4083-9FE1-027C59965095}"/>
              </a:ext>
            </a:extLst>
          </p:cNvPr>
          <p:cNvSpPr/>
          <p:nvPr/>
        </p:nvSpPr>
        <p:spPr>
          <a:xfrm>
            <a:off x="1" y="-11065"/>
            <a:ext cx="100495" cy="6336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96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3"/>
          </p:nvPr>
        </p:nvSpPr>
        <p:spPr>
          <a:xfrm>
            <a:off x="100494" y="14150"/>
            <a:ext cx="7768300" cy="293687"/>
          </a:xfrm>
        </p:spPr>
        <p:txBody>
          <a:bodyPr>
            <a:normAutofit/>
          </a:bodyPr>
          <a:lstStyle>
            <a:lvl1pPr marL="0" indent="0">
              <a:buNone/>
              <a:defRPr sz="1098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cxnSp>
        <p:nvCxnSpPr>
          <p:cNvPr id="9" name="直線コネクタ 8"/>
          <p:cNvCxnSpPr/>
          <p:nvPr userDrawn="1"/>
        </p:nvCxnSpPr>
        <p:spPr>
          <a:xfrm>
            <a:off x="100495" y="611414"/>
            <a:ext cx="954708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483007"/>
      </p:ext>
    </p:extLst>
  </p:cSld>
  <p:clrMapOvr>
    <a:masterClrMapping/>
  </p:clrMapOvr>
</p:sldLayout>
</file>

<file path=ppt/slideMasters/_rels/slideMaster1.xml.rels><?xml version="1.0" encoding="UTF-8" ?><Relationships xmlns="http://schemas.openxmlformats.org/package/2006/relationships"><Relationship Target="../slideLayouts/slideLayout8.xml" Type="http://schemas.openxmlformats.org/officeDocument/2006/relationships/slideLayout" Id="rId8"></Relationship><Relationship Target="../slideLayouts/slideLayout3.xml" Type="http://schemas.openxmlformats.org/officeDocument/2006/relationships/slideLayout" Id="rId3"></Relationship><Relationship Target="../slideLayouts/slideLayout7.xml" Type="http://schemas.openxmlformats.org/officeDocument/2006/relationships/slideLayout" Id="rId7"></Relationship><Relationship Target="../slideLayouts/slideLayout2.xml" Type="http://schemas.openxmlformats.org/officeDocument/2006/relationships/slideLayout" Id="rId2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5.xml" Type="http://schemas.openxmlformats.org/officeDocument/2006/relationships/slideLayout" Id="rId5"></Relationship><Relationship Target="../slideLayouts/slideLayout4.xml" Type="http://schemas.openxmlformats.org/officeDocument/2006/relationships/slideLayout" Id="rId4"></Relationship><Relationship Target="../theme/theme1.xml" Type="http://schemas.openxmlformats.org/officeDocument/2006/relationships/theme" Id="rId9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2026" y="2769079"/>
            <a:ext cx="9363975" cy="583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タイトル：フォントサイズ</a:t>
            </a:r>
            <a:r>
              <a:rPr lang="en-US" altLang="ja-JP" dirty="0"/>
              <a:t>26pt/</a:t>
            </a:r>
            <a:r>
              <a:rPr lang="ja-JP" altLang="en-US" dirty="0"/>
              <a:t>太字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1326" y="6492875"/>
            <a:ext cx="2228850" cy="3619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557962"/>
            <a:ext cx="3343275" cy="2317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6982" y="6557962"/>
            <a:ext cx="407893" cy="3000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5E9C7-7D57-4ACF-BFDF-ECA51650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317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1" r:id="rId8"/>
  </p:sldLayoutIdLst>
  <p:hf hdr="0" ftr="0" dt="0"/>
  <p:txStyles>
    <p:titleStyle>
      <a:lvl1pPr algn="l" defTabSz="912661" rtl="0" eaLnBrk="1" latinLnBrk="0" hangingPunct="1">
        <a:lnSpc>
          <a:spcPct val="90000"/>
        </a:lnSpc>
        <a:spcBef>
          <a:spcPct val="0"/>
        </a:spcBef>
        <a:buNone/>
        <a:defRPr kumimoji="1" sz="3194" b="1" kern="1200" baseline="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+mj-cs"/>
        </a:defRPr>
      </a:lvl1pPr>
    </p:titleStyle>
    <p:bodyStyle>
      <a:lvl1pPr marL="228166" indent="-228166" algn="l" defTabSz="912661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kumimoji="1" sz="2795" kern="1200">
          <a:solidFill>
            <a:schemeClr val="tx1"/>
          </a:solidFill>
          <a:latin typeface="+mn-lt"/>
          <a:ea typeface="+mn-ea"/>
          <a:cs typeface="+mn-cs"/>
        </a:defRPr>
      </a:lvl1pPr>
      <a:lvl2pPr marL="684496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2395" kern="1200">
          <a:solidFill>
            <a:schemeClr val="tx1"/>
          </a:solidFill>
          <a:latin typeface="+mn-lt"/>
          <a:ea typeface="+mn-ea"/>
          <a:cs typeface="+mn-cs"/>
        </a:defRPr>
      </a:lvl2pPr>
      <a:lvl3pPr marL="1140827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996" kern="1200">
          <a:solidFill>
            <a:schemeClr val="tx1"/>
          </a:solidFill>
          <a:latin typeface="+mn-lt"/>
          <a:ea typeface="+mn-ea"/>
          <a:cs typeface="+mn-cs"/>
        </a:defRPr>
      </a:lvl3pPr>
      <a:lvl4pPr marL="1597158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2053488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509819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966150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422480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878811" indent="-228166" algn="l" defTabSz="912661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56331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912661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368992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825323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281653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737984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194314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650645" algn="l" defTabSz="912661" rtl="0" eaLnBrk="1" latinLnBrk="0" hangingPunct="1">
        <a:defRPr kumimoji="1"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28" userDrawn="1">
          <p15:clr>
            <a:srgbClr val="F26B43"/>
          </p15:clr>
        </p15:guide>
        <p15:guide id="2" pos="3122" userDrawn="1">
          <p15:clr>
            <a:srgbClr val="F26B43"/>
          </p15:clr>
        </p15:guide>
        <p15:guide id="3" pos="158" userDrawn="1">
          <p15:clr>
            <a:srgbClr val="F26B43"/>
          </p15:clr>
        </p15:guide>
        <p15:guide id="4" pos="6072" userDrawn="1">
          <p15:clr>
            <a:srgbClr val="F26B43"/>
          </p15:clr>
        </p15:guide>
        <p15:guide id="5" orient="horz" pos="4098" userDrawn="1">
          <p15:clr>
            <a:srgbClr val="F26B43"/>
          </p15:clr>
        </p15:guide>
        <p15:guide id="6" orient="horz" pos="392" userDrawn="1">
          <p15:clr>
            <a:srgbClr val="F26B43"/>
          </p15:clr>
        </p15:guide>
        <p15:guide id="7" orient="horz" pos="119" userDrawn="1">
          <p15:clr>
            <a:srgbClr val="F26B43"/>
          </p15:clr>
        </p15:guide>
        <p15:guide id="8" orient="horz" pos="2266" userDrawn="1">
          <p15:clr>
            <a:srgbClr val="F26B43"/>
          </p15:clr>
        </p15:guide>
      </p15:sldGuideLst>
    </p:ext>
  </p:extLst>
</p:sldMaster>
</file>

<file path=ppt/slides/_rels/slide1.xml.rels><?xml version="1.0" encoding="UTF-8" ?><Relationships xmlns="http://schemas.openxmlformats.org/package/2006/relationships"><Relationship Target="../media/image1.png" Type="http://schemas.openxmlformats.org/officeDocument/2006/relationships/image" Id="rId3"></Relationship><Relationship Target="../notesSlides/notesSlide1.xml" Type="http://schemas.openxmlformats.org/officeDocument/2006/relationships/notesSlide" Id="rId2"></Relationship><Relationship Target="../slideLayouts/slideLayout7.xml" Type="http://schemas.openxmlformats.org/officeDocument/2006/relationships/slideLayout" Id="rId1"></Relationship></Relationships>
</file>

<file path=ppt/slides/_rels/slide2.xml.rels><?xml version="1.0" encoding="UTF-8" ?><Relationships xmlns="http://schemas.openxmlformats.org/package/2006/relationships"><Relationship Target="../notesSlides/notesSlide2.xml" Type="http://schemas.openxmlformats.org/officeDocument/2006/relationships/notesSlide" Id="rId2"></Relationship><Relationship Target="../slideLayouts/slideLayout7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9906349" cy="540000"/>
          </a:xfrm>
        </p:spPr>
        <p:txBody>
          <a:bodyPr/>
          <a:lstStyle/>
          <a:p>
            <a:r>
              <a:rPr lang="ja-JP" altLang="en-US" sz="2000" dirty="0"/>
              <a:t>全体計画のフェーズ</a:t>
            </a:r>
            <a:r>
              <a:rPr lang="en-US" altLang="ja-JP" sz="2000" dirty="0"/>
              <a:t>Ⅲ</a:t>
            </a:r>
            <a:r>
              <a:rPr lang="ja-JP" altLang="en-US" sz="2000" dirty="0"/>
              <a:t>（万博後）の検討について</a:t>
            </a:r>
            <a:endParaRPr kumimoji="1" lang="ja-JP" altLang="en-US" sz="2000" dirty="0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CC57D60E-A6F4-DF65-EE4D-A4D771018D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　</a:t>
            </a:r>
          </a:p>
        </p:txBody>
      </p:sp>
      <p:sp>
        <p:nvSpPr>
          <p:cNvPr id="21" name="テキスト プレースホルダー 3">
            <a:extLst>
              <a:ext uri="{FF2B5EF4-FFF2-40B4-BE49-F238E27FC236}">
                <a16:creationId xmlns:a16="http://schemas.microsoft.com/office/drawing/2014/main" id="{F0D1D773-7CA5-FE7F-37B0-3F2E357FEC3D}"/>
              </a:ext>
            </a:extLst>
          </p:cNvPr>
          <p:cNvSpPr txBox="1">
            <a:spLocks/>
          </p:cNvSpPr>
          <p:nvPr/>
        </p:nvSpPr>
        <p:spPr>
          <a:xfrm>
            <a:off x="201040" y="591053"/>
            <a:ext cx="5132960" cy="433727"/>
          </a:xfrm>
          <a:prstGeom prst="rect">
            <a:avLst/>
          </a:prstGeom>
        </p:spPr>
        <p:txBody>
          <a:bodyPr/>
          <a:lstStyle>
            <a:lvl1pPr marL="228166" indent="-228166" algn="l" defTabSz="912661" rtl="0" eaLnBrk="1" latinLnBrk="0" hangingPunct="1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kumimoji="1" sz="2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496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2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0827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158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3488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09819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6150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2480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8811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661" rtl="0" eaLnBrk="1" fontAlgn="auto" latinLnBrk="0" hangingPunct="1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スーパーシティのこれまでの主な成果と今後の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Meiryo UI"/>
                <a:cs typeface="+mn-cs"/>
              </a:rPr>
              <a:t>課題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943D399E-F664-4BA8-DB84-BACA6D1EF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38AFE9-EB24-4E85-A937-181894F314B4}" type="slidenum">
              <a:rPr kumimoji="1" lang="ja-JP" altLang="en-US" sz="1198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pPr marL="0" marR="0" lvl="0" indent="0" algn="r" defTabSz="4571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198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6A30BA2-4B17-4DB1-ADB4-AB4D263C08F1}"/>
              </a:ext>
            </a:extLst>
          </p:cNvPr>
          <p:cNvSpPr txBox="1"/>
          <p:nvPr/>
        </p:nvSpPr>
        <p:spPr>
          <a:xfrm>
            <a:off x="282757" y="886458"/>
            <a:ext cx="9364006" cy="1798092"/>
          </a:xfrm>
          <a:prstGeom prst="roundRect">
            <a:avLst>
              <a:gd name="adj" fmla="val 6307"/>
            </a:avLst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pPr marL="88900" marR="0" lvl="0" indent="-88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 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スーパーシティは、特定のエリアにおいて、「①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AI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などの先端サービス実装 ②データ連携・活用 ③規制改革」を複数分野で同時に展開可能</a:t>
            </a:r>
            <a:b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（全国で大阪市とつくば市の２か所のみ）であることが特長。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  「夢洲」「うめきた２期」においては、複数の先端サービス、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ORDEN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によるデータ連携・活用や規制改革を実現するなどの成果があった。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 今後、これらの成果を夢洲・うめきた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期はもとより、これら以外のエリアにおいても活かしていくことが重要。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 一方、全体計画（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R4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策定）では、フェーズ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Ⅲ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（万博後）における新たな展開に係る府・市の方針・取組等が具体化されておらず（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p.2</a:t>
            </a:r>
            <a:b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参照）、また、誰もが大阪市域で、府・市の関与がないにもかかわらず、スーパーシティを称した取組をするなどのリスクがある。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➡大阪府・市の適切かつ適正な関与の下で、スーパーシティが持続的に活用されていく新たな展開の検討が必要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B79125C-24E0-4FFE-B5F0-99A9FD6E1FB4}"/>
              </a:ext>
            </a:extLst>
          </p:cNvPr>
          <p:cNvSpPr txBox="1"/>
          <p:nvPr/>
        </p:nvSpPr>
        <p:spPr>
          <a:xfrm>
            <a:off x="337621" y="2958874"/>
            <a:ext cx="9230758" cy="3817623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0" marR="0" lvl="0" indent="0" algn="l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・ フェーズ</a:t>
            </a:r>
            <a:r>
              <a:rPr kumimoji="1" lang="en-US" altLang="ja-JP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Ⅰ</a:t>
            </a: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・</a:t>
            </a:r>
            <a:r>
              <a:rPr kumimoji="1" lang="en-US" altLang="ja-JP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Ⅱ</a:t>
            </a: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の取組状況を踏まえ、引き続き、夢洲・うめきた２期における取組のさらなる展開や、データ連携・活用のユースケースを検討。</a:t>
            </a:r>
            <a:endParaRPr kumimoji="1" lang="en-US" altLang="ja-JP" sz="13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l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・ スーパーシティの取組を行おうとするエリア・企業等からの提案を募り、府・市が選定のうえ、エリアと企業等とのマッチングや規制改革</a:t>
            </a:r>
            <a:br>
              <a:rPr kumimoji="1" lang="en-US" altLang="ja-JP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</a:b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　提案の共同検討、ブランディング支援など、府・市が公的に関与し、自立的・持続的なスーパーシティの仕組を検討。</a:t>
            </a:r>
            <a:endParaRPr kumimoji="1" lang="en-US" altLang="ja-JP" sz="13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l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・ スーパーシティの新たなフィールドとなり得るエリア（</a:t>
            </a:r>
            <a:r>
              <a:rPr kumimoji="1" lang="en-US" altLang="ja-JP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※</a:t>
            </a: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）において、モデルとなるべきスーパーシティ像のさらなる明確化を図るための</a:t>
            </a:r>
            <a:br>
              <a:rPr kumimoji="1" lang="en-US" altLang="ja-JP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</a:b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　実証的調査（モデル調査）等に取り組む。</a:t>
            </a:r>
            <a:endParaRPr kumimoji="1" lang="en-US" altLang="ja-JP" sz="13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l" defTabSz="457153" rtl="0" eaLnBrk="1" fontAlgn="auto" latinLnBrk="0" hangingPunct="1">
              <a:lnSpc>
                <a:spcPts val="11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1" lang="ja-JP" altLang="en-US" sz="1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　　　　　　　　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※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グリーンフィールド的エリア（新たな都市開発を行うエリア等）、ブラウンフィールド的エリア（すでに人が住んでいるエリア）の各１か所程度を想定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l" defTabSz="45715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・ これらの検討を進めることにより、さらなる内閣府への規制改革提案等も図っていく。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l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dirty="0">
                <a:solidFill>
                  <a:schemeClr val="tx1"/>
                </a:solidFill>
                <a:latin typeface="Segoe UI"/>
                <a:ea typeface="Meiryo UI"/>
              </a:rPr>
              <a:t>（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大阪府・大阪市において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R7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年度予算案に、府・市計</a:t>
            </a:r>
            <a: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60,600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千円を計上。）</a:t>
            </a:r>
            <a:endParaRPr kumimoji="1" lang="en-US" altLang="ja-JP" sz="1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l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28" name="テキスト プレースホルダー 3">
            <a:extLst>
              <a:ext uri="{FF2B5EF4-FFF2-40B4-BE49-F238E27FC236}">
                <a16:creationId xmlns:a16="http://schemas.microsoft.com/office/drawing/2014/main" id="{0BFDBE58-9A4C-4D18-A92A-FEBA28ADE005}"/>
              </a:ext>
            </a:extLst>
          </p:cNvPr>
          <p:cNvSpPr txBox="1">
            <a:spLocks/>
          </p:cNvSpPr>
          <p:nvPr/>
        </p:nvSpPr>
        <p:spPr>
          <a:xfrm>
            <a:off x="8621627" y="106001"/>
            <a:ext cx="1080000" cy="3114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資料　２</a:t>
            </a:r>
          </a:p>
        </p:txBody>
      </p:sp>
      <p:sp>
        <p:nvSpPr>
          <p:cNvPr id="30" name="テキスト プレースホルダー 3">
            <a:extLst>
              <a:ext uri="{FF2B5EF4-FFF2-40B4-BE49-F238E27FC236}">
                <a16:creationId xmlns:a16="http://schemas.microsoft.com/office/drawing/2014/main" id="{ECE7C6A3-49A3-439D-B737-D3E8B446D7A8}"/>
              </a:ext>
            </a:extLst>
          </p:cNvPr>
          <p:cNvSpPr txBox="1">
            <a:spLocks/>
          </p:cNvSpPr>
          <p:nvPr/>
        </p:nvSpPr>
        <p:spPr>
          <a:xfrm>
            <a:off x="264010" y="5031048"/>
            <a:ext cx="1934299" cy="342870"/>
          </a:xfrm>
          <a:prstGeom prst="rect">
            <a:avLst/>
          </a:prstGeom>
        </p:spPr>
        <p:txBody>
          <a:bodyPr/>
          <a:lstStyle>
            <a:lvl1pPr marL="228166" indent="-228166" algn="l" defTabSz="912661" rtl="0" eaLnBrk="1" latinLnBrk="0" hangingPunct="1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kumimoji="1" sz="2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496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2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0827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158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3488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09819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6150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2480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8811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661" rtl="0" eaLnBrk="1" fontAlgn="auto" latinLnBrk="0" hangingPunct="1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400" b="1" dirty="0">
                <a:solidFill>
                  <a:srgbClr val="000000"/>
                </a:solidFill>
                <a:latin typeface="Segoe UI"/>
                <a:ea typeface="Meiryo UI"/>
              </a:rPr>
              <a:t>【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Meiryo UI"/>
                <a:cs typeface="+mn-cs"/>
              </a:rPr>
              <a:t>想定ス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ケジュール</a:t>
            </a:r>
            <a:r>
              <a:rPr lang="en-US" altLang="ja-JP" sz="1400" b="1" dirty="0">
                <a:solidFill>
                  <a:srgbClr val="000000"/>
                </a:solidFill>
                <a:latin typeface="Segoe UI"/>
                <a:ea typeface="Meiryo UI"/>
              </a:rPr>
              <a:t>】</a:t>
            </a:r>
            <a:b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</a:b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13" name="フローチャート: 組合せ 12">
            <a:extLst>
              <a:ext uri="{FF2B5EF4-FFF2-40B4-BE49-F238E27FC236}">
                <a16:creationId xmlns:a16="http://schemas.microsoft.com/office/drawing/2014/main" id="{B9EC872E-9DE6-4D7B-8348-89DB74BBA4FF}"/>
              </a:ext>
            </a:extLst>
          </p:cNvPr>
          <p:cNvSpPr/>
          <p:nvPr/>
        </p:nvSpPr>
        <p:spPr>
          <a:xfrm>
            <a:off x="3576320" y="2739533"/>
            <a:ext cx="2753360" cy="129813"/>
          </a:xfrm>
          <a:prstGeom prst="flowChartMerge">
            <a:avLst/>
          </a:prstGeom>
          <a:solidFill>
            <a:srgbClr val="00B0F0">
              <a:alpha val="50196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88CA8A9F-A5D1-4177-9C87-1CC48D476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890" y="5280798"/>
            <a:ext cx="8618784" cy="150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2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9906349" cy="540000"/>
          </a:xfrm>
        </p:spPr>
        <p:txBody>
          <a:bodyPr/>
          <a:lstStyle/>
          <a:p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+mj-cs"/>
              </a:rPr>
              <a:t>全体計画のフェーズ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+mj-cs"/>
              </a:rPr>
              <a:t>Ⅲ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+mj-cs"/>
              </a:rPr>
              <a:t>の検討について</a:t>
            </a:r>
            <a:endParaRPr kumimoji="1" lang="ja-JP" altLang="en-US" sz="2000" dirty="0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CC57D60E-A6F4-DF65-EE4D-A4D771018D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　</a:t>
            </a:r>
          </a:p>
        </p:txBody>
      </p:sp>
      <p:sp>
        <p:nvSpPr>
          <p:cNvPr id="8" name="テキスト プレースホルダー 3">
            <a:extLst>
              <a:ext uri="{FF2B5EF4-FFF2-40B4-BE49-F238E27FC236}">
                <a16:creationId xmlns:a16="http://schemas.microsoft.com/office/drawing/2014/main" id="{867CACFA-7C5E-9A39-1505-38A99B3A5CDD}"/>
              </a:ext>
            </a:extLst>
          </p:cNvPr>
          <p:cNvSpPr txBox="1">
            <a:spLocks/>
          </p:cNvSpPr>
          <p:nvPr/>
        </p:nvSpPr>
        <p:spPr>
          <a:xfrm>
            <a:off x="48890" y="713830"/>
            <a:ext cx="7927095" cy="316942"/>
          </a:xfrm>
          <a:prstGeom prst="rect">
            <a:avLst/>
          </a:prstGeom>
        </p:spPr>
        <p:txBody>
          <a:bodyPr/>
          <a:lstStyle>
            <a:lvl1pPr marL="228166" indent="-228166" algn="l" defTabSz="912661" rtl="0" eaLnBrk="1" latinLnBrk="0" hangingPunct="1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kumimoji="1" sz="2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496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2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0827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9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158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3488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09819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6150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2480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8811" indent="-228166" algn="l" defTabSz="912661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kumimoji="1" sz="17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661" rtl="0" eaLnBrk="1" fontAlgn="auto" latinLnBrk="0" hangingPunct="1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+mn-cs"/>
              </a:rPr>
              <a:t>（参考）大阪のスーパーシティ構想の流れと取組状況（全体計画より）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EC56B5E-8A60-8EBC-B009-A25DCF363590}"/>
              </a:ext>
            </a:extLst>
          </p:cNvPr>
          <p:cNvSpPr/>
          <p:nvPr/>
        </p:nvSpPr>
        <p:spPr>
          <a:xfrm>
            <a:off x="353625" y="902086"/>
            <a:ext cx="9061283" cy="2439040"/>
          </a:xfrm>
          <a:prstGeom prst="rect">
            <a:avLst/>
          </a:prstGeom>
          <a:noFill/>
          <a:ln w="3175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285750" marR="0" lvl="0" indent="-28575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7898D9-41DD-BA52-EB73-3A375FE7A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1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38AFE9-EB24-4E85-A937-181894F314B4}" type="slidenum">
              <a:rPr kumimoji="1" lang="ja-JP" altLang="en-US" sz="1198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pPr marL="0" marR="0" lvl="0" indent="0" algn="r" defTabSz="4571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198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206DC267-098E-49C5-B250-A3D5D0DC1C1A}"/>
              </a:ext>
            </a:extLst>
          </p:cNvPr>
          <p:cNvSpPr txBox="1"/>
          <p:nvPr/>
        </p:nvSpPr>
        <p:spPr>
          <a:xfrm>
            <a:off x="448560" y="1151251"/>
            <a:ext cx="9289817" cy="86105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全体計画ではほとんどのサービスが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2025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年度までに実施するよう計画されており、万博後のフェーズ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Ⅲ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における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新たな展開に係る府・市の方針・取組等が具体化されていない。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AA65B966-FEAF-4336-B953-615B7AE922AD}"/>
              </a:ext>
            </a:extLst>
          </p:cNvPr>
          <p:cNvGraphicFramePr>
            <a:graphicFrameLocks noGrp="1"/>
          </p:cNvGraphicFramePr>
          <p:nvPr/>
        </p:nvGraphicFramePr>
        <p:xfrm>
          <a:off x="122685" y="2088287"/>
          <a:ext cx="9292223" cy="443425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50493">
                  <a:extLst>
                    <a:ext uri="{9D8B030D-6E8A-4147-A177-3AD203B41FA5}">
                      <a16:colId xmlns:a16="http://schemas.microsoft.com/office/drawing/2014/main" val="3343399595"/>
                    </a:ext>
                  </a:extLst>
                </a:gridCol>
                <a:gridCol w="1281730">
                  <a:extLst>
                    <a:ext uri="{9D8B030D-6E8A-4147-A177-3AD203B41FA5}">
                      <a16:colId xmlns:a16="http://schemas.microsoft.com/office/drawing/2014/main" val="348263061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1718938046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348388664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3353615716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1965190749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1142630944"/>
                    </a:ext>
                  </a:extLst>
                </a:gridCol>
              </a:tblGrid>
              <a:tr h="375536">
                <a:tc rowSpan="2" gridSpan="2"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400" b="1" kern="1200" dirty="0"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4406" marR="84406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ja-JP" altLang="en-US" sz="140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フェーズ</a:t>
                      </a:r>
                      <a:r>
                        <a:rPr kumimoji="1" lang="en-US" altLang="ja-JP" sz="140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Ⅰ</a:t>
                      </a:r>
                    </a:p>
                  </a:txBody>
                  <a:tcPr marL="84406" marR="84406" marT="0" marB="0" anchor="ctr"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en-US" altLang="ja-JP" sz="1000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en-US" altLang="ja-JP" sz="1000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ja-JP" altLang="en-US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フェーズ</a:t>
                      </a:r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Ⅱ</a:t>
                      </a: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ja-JP" altLang="en-US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フェーズ</a:t>
                      </a:r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Ⅲ</a:t>
                      </a: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848181"/>
                  </a:ext>
                </a:extLst>
              </a:tr>
              <a:tr h="343804">
                <a:tc gridSpan="2" vMerge="1"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400" b="1" kern="1200" dirty="0"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4406" marR="84406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75B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0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1400" b="1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0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1000" b="1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0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1000" b="1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0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1000" b="1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en-US" altLang="ja-JP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ja-JP" altLang="en-US" sz="1400" b="1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年度～</a:t>
                      </a:r>
                      <a:endParaRPr kumimoji="1" lang="en-US" altLang="ja-JP" sz="1400" b="1" kern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032275"/>
                  </a:ext>
                </a:extLst>
              </a:tr>
              <a:tr h="1267991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400" b="1" dirty="0">
                          <a:solidFill>
                            <a:srgbClr val="FFFFFF"/>
                          </a:solidFill>
                          <a:latin typeface="+mn-ea"/>
                          <a:ea typeface="+mn-ea"/>
                        </a:rPr>
                        <a:t>夢洲</a:t>
                      </a: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rgbClr val="FFFFFF"/>
                          </a:solidFill>
                          <a:latin typeface="+mn-ea"/>
                          <a:ea typeface="+mn-ea"/>
                        </a:rPr>
                        <a:t>夢洲</a:t>
                      </a: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rgbClr val="FFFFFF"/>
                          </a:solidFill>
                          <a:latin typeface="+mn-ea"/>
                          <a:ea typeface="+mn-ea"/>
                        </a:rPr>
                        <a:t>コンスト</a:t>
                      </a: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rgbClr val="FFFFFF"/>
                          </a:solidFill>
                          <a:latin typeface="+mn-ea"/>
                          <a:ea typeface="+mn-ea"/>
                        </a:rPr>
                        <a:t>ラクション</a:t>
                      </a: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</a:txBody>
                  <a:tcPr marL="66462" marR="66462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053140"/>
                  </a:ext>
                </a:extLst>
              </a:tr>
              <a:tr h="1061884">
                <a:tc vMerge="1">
                  <a:txBody>
                    <a:bodyPr/>
                    <a:lstStyle/>
                    <a:p>
                      <a:pPr algn="ctr"/>
                      <a:endParaRPr lang="en-US" altLang="ja-JP" b="1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 dirty="0">
                          <a:solidFill>
                            <a:srgbClr val="FFFFFF"/>
                          </a:solidFill>
                          <a:latin typeface="+mn-ea"/>
                          <a:ea typeface="+mn-ea"/>
                        </a:rPr>
                        <a:t>大阪・</a:t>
                      </a: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ja-JP" altLang="en-US" sz="1400" b="1" dirty="0">
                          <a:solidFill>
                            <a:srgbClr val="FFFFFF"/>
                          </a:solidFill>
                          <a:latin typeface="+mn-ea"/>
                          <a:ea typeface="+mn-ea"/>
                        </a:rPr>
                        <a:t>関西万博</a:t>
                      </a:r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endParaRPr lang="en-US" altLang="ja-JP" sz="1400" b="1" dirty="0">
                        <a:solidFill>
                          <a:srgbClr val="FFFFFF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ja-JP" altLang="en-US" sz="1050" b="0" kern="1200" dirty="0">
                          <a:solidFill>
                            <a:srgbClr val="595959"/>
                          </a:solidFill>
                          <a:latin typeface="+mn-ea"/>
                          <a:ea typeface="+mn-ea"/>
                          <a:cs typeface="+mn-cs"/>
                        </a:rPr>
                        <a:t>　　　</a:t>
                      </a:r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0" marB="7200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23" rtl="0" eaLnBrk="1" latinLnBrk="0" hangingPunct="1"/>
                      <a:endParaRPr kumimoji="1" lang="en-US" altLang="ja-JP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4956"/>
                  </a:ext>
                </a:extLst>
              </a:tr>
              <a:tr h="1385035">
                <a:tc gridSpan="2">
                  <a:txBody>
                    <a:bodyPr/>
                    <a:lstStyle/>
                    <a:p>
                      <a:pPr marL="0" algn="ctr" defTabSz="914423" rtl="0" eaLnBrk="1" latinLnBrk="0" hangingPunct="1"/>
                      <a:r>
                        <a:rPr kumimoji="1" lang="ja-JP" altLang="en-US" sz="1400" b="1" kern="1200" dirty="0">
                          <a:solidFill>
                            <a:srgbClr val="FFFFFF"/>
                          </a:solidFill>
                          <a:latin typeface="+mn-ea"/>
                          <a:ea typeface="+mn-ea"/>
                          <a:cs typeface="+mn-cs"/>
                        </a:rPr>
                        <a:t>うめきた２期</a:t>
                      </a:r>
                      <a:endParaRPr kumimoji="1" lang="en-US" altLang="ja-JP" sz="1400" b="1" kern="1200" dirty="0">
                        <a:solidFill>
                          <a:srgbClr val="FFFFFF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23" rtl="0" eaLnBrk="1" latinLnBrk="0" hangingPunct="1"/>
                      <a:endParaRPr kumimoji="1" lang="en-US" altLang="ja-JP" sz="1400" b="1" kern="1200" dirty="0">
                        <a:solidFill>
                          <a:srgbClr val="FFFFFF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23" rtl="0" eaLnBrk="1" latinLnBrk="0" hangingPunct="1"/>
                      <a:endParaRPr kumimoji="1" lang="en-US" altLang="ja-JP" sz="1400" b="1" kern="1200" dirty="0">
                        <a:solidFill>
                          <a:srgbClr val="FFFFFF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4406" marR="84406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75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latinLnBrk="0" hangingPunct="1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72000" marT="0" marB="72000" anchor="b">
                    <a:lnL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813625"/>
                  </a:ext>
                </a:extLst>
              </a:tr>
            </a:tbl>
          </a:graphicData>
        </a:graphic>
      </p:graphicFrame>
      <p:sp>
        <p:nvSpPr>
          <p:cNvPr id="51" name="矢印: 五方向 3">
            <a:extLst>
              <a:ext uri="{FF2B5EF4-FFF2-40B4-BE49-F238E27FC236}">
                <a16:creationId xmlns:a16="http://schemas.microsoft.com/office/drawing/2014/main" id="{F0D68E52-CBDB-4F70-A3AA-86B878237628}"/>
              </a:ext>
            </a:extLst>
          </p:cNvPr>
          <p:cNvSpPr/>
          <p:nvPr/>
        </p:nvSpPr>
        <p:spPr>
          <a:xfrm>
            <a:off x="6352023" y="2818544"/>
            <a:ext cx="3307393" cy="3703993"/>
          </a:xfrm>
          <a:prstGeom prst="homePlate">
            <a:avLst>
              <a:gd name="adj" fmla="val 15180"/>
            </a:avLst>
          </a:prstGeom>
          <a:gradFill flip="none" rotWithShape="1">
            <a:gsLst>
              <a:gs pos="10000">
                <a:schemeClr val="accent2">
                  <a:lumMod val="75000"/>
                  <a:alpha val="7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52" name="角丸四角形 13">
            <a:extLst>
              <a:ext uri="{FF2B5EF4-FFF2-40B4-BE49-F238E27FC236}">
                <a16:creationId xmlns:a16="http://schemas.microsoft.com/office/drawing/2014/main" id="{8CC16D43-DF80-41F2-A227-57C937BE7290}"/>
              </a:ext>
            </a:extLst>
          </p:cNvPr>
          <p:cNvSpPr/>
          <p:nvPr/>
        </p:nvSpPr>
        <p:spPr>
          <a:xfrm>
            <a:off x="5319471" y="2851145"/>
            <a:ext cx="972610" cy="199857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72000" rIns="0" bIns="72000" rtlCol="0" anchor="ctr" anchorCtr="0"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万博開催</a:t>
            </a:r>
          </a:p>
        </p:txBody>
      </p:sp>
      <p:sp>
        <p:nvSpPr>
          <p:cNvPr id="53" name="ホームベース 29">
            <a:extLst>
              <a:ext uri="{FF2B5EF4-FFF2-40B4-BE49-F238E27FC236}">
                <a16:creationId xmlns:a16="http://schemas.microsoft.com/office/drawing/2014/main" id="{F03DFFD3-96AA-4FC0-B194-63045B6336EA}"/>
              </a:ext>
            </a:extLst>
          </p:cNvPr>
          <p:cNvSpPr/>
          <p:nvPr/>
        </p:nvSpPr>
        <p:spPr>
          <a:xfrm>
            <a:off x="3487948" y="3378708"/>
            <a:ext cx="1830858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chemeClr val="bg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サービス実装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万博関連整備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4" name="角丸四角形 13">
            <a:extLst>
              <a:ext uri="{FF2B5EF4-FFF2-40B4-BE49-F238E27FC236}">
                <a16:creationId xmlns:a16="http://schemas.microsoft.com/office/drawing/2014/main" id="{9B9E0FCF-9C6F-4454-89FA-7B963460687F}"/>
              </a:ext>
            </a:extLst>
          </p:cNvPr>
          <p:cNvSpPr/>
          <p:nvPr/>
        </p:nvSpPr>
        <p:spPr>
          <a:xfrm>
            <a:off x="3014905" y="3255615"/>
            <a:ext cx="468000" cy="756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72000" rIns="0" bIns="72000" rtlCol="0" anchor="ctr" anchorCtr="0"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夢洲工事</a:t>
            </a:r>
            <a:endParaRPr kumimoji="1" lang="en-US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本格化</a:t>
            </a:r>
          </a:p>
        </p:txBody>
      </p:sp>
      <p:sp>
        <p:nvSpPr>
          <p:cNvPr id="55" name="ホームベース 19">
            <a:extLst>
              <a:ext uri="{FF2B5EF4-FFF2-40B4-BE49-F238E27FC236}">
                <a16:creationId xmlns:a16="http://schemas.microsoft.com/office/drawing/2014/main" id="{83EBF5AD-FBDA-49EC-9BA2-D60BEE936CF1}"/>
              </a:ext>
            </a:extLst>
          </p:cNvPr>
          <p:cNvSpPr/>
          <p:nvPr/>
        </p:nvSpPr>
        <p:spPr>
          <a:xfrm>
            <a:off x="1849691" y="5743138"/>
            <a:ext cx="2609676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rgbClr val="FFFFFF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73700" algn="l"/>
              </a:tabLst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サービス内容検討・実証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6" name="角丸四角形 13">
            <a:extLst>
              <a:ext uri="{FF2B5EF4-FFF2-40B4-BE49-F238E27FC236}">
                <a16:creationId xmlns:a16="http://schemas.microsoft.com/office/drawing/2014/main" id="{033D7487-36D8-455F-89EF-3BE71DD9591B}"/>
              </a:ext>
            </a:extLst>
          </p:cNvPr>
          <p:cNvSpPr/>
          <p:nvPr/>
        </p:nvSpPr>
        <p:spPr>
          <a:xfrm>
            <a:off x="4463296" y="5629256"/>
            <a:ext cx="473042" cy="792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72000" rIns="0" bIns="72000" rtlCol="0" anchor="ctr" anchorCtr="0"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一部先行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まちびらき</a:t>
            </a:r>
            <a:endParaRPr kumimoji="1" lang="zh-TW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7" name="ホームベース 14">
            <a:extLst>
              <a:ext uri="{FF2B5EF4-FFF2-40B4-BE49-F238E27FC236}">
                <a16:creationId xmlns:a16="http://schemas.microsoft.com/office/drawing/2014/main" id="{4328F414-D64A-4292-B74F-3E826229DC7C}"/>
              </a:ext>
            </a:extLst>
          </p:cNvPr>
          <p:cNvSpPr/>
          <p:nvPr/>
        </p:nvSpPr>
        <p:spPr>
          <a:xfrm>
            <a:off x="6307500" y="3378708"/>
            <a:ext cx="1512000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サービス実装</a:t>
            </a:r>
            <a:b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（万博跡地撤去）</a:t>
            </a:r>
          </a:p>
        </p:txBody>
      </p:sp>
      <p:sp>
        <p:nvSpPr>
          <p:cNvPr id="58" name="ホームベース 16">
            <a:extLst>
              <a:ext uri="{FF2B5EF4-FFF2-40B4-BE49-F238E27FC236}">
                <a16:creationId xmlns:a16="http://schemas.microsoft.com/office/drawing/2014/main" id="{BF1D73C1-9747-4A73-AE21-32AC61DD7C27}"/>
              </a:ext>
            </a:extLst>
          </p:cNvPr>
          <p:cNvSpPr/>
          <p:nvPr/>
        </p:nvSpPr>
        <p:spPr>
          <a:xfrm>
            <a:off x="7880314" y="3378708"/>
            <a:ext cx="1476000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chemeClr val="bg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2000" tIns="0" rIns="7200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サービス実装</a:t>
            </a:r>
            <a:b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（跡地開発）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9" name="ホームベース 11">
            <a:extLst>
              <a:ext uri="{FF2B5EF4-FFF2-40B4-BE49-F238E27FC236}">
                <a16:creationId xmlns:a16="http://schemas.microsoft.com/office/drawing/2014/main" id="{087A7C8C-CE44-463E-9D51-B505C5B08E59}"/>
              </a:ext>
            </a:extLst>
          </p:cNvPr>
          <p:cNvSpPr/>
          <p:nvPr/>
        </p:nvSpPr>
        <p:spPr>
          <a:xfrm>
            <a:off x="1849592" y="3378708"/>
            <a:ext cx="1157288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サービス内容検討・実証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0" name="ホームベース 11">
            <a:extLst>
              <a:ext uri="{FF2B5EF4-FFF2-40B4-BE49-F238E27FC236}">
                <a16:creationId xmlns:a16="http://schemas.microsoft.com/office/drawing/2014/main" id="{6BE43738-4E82-4C89-82AD-206005FB17DD}"/>
              </a:ext>
            </a:extLst>
          </p:cNvPr>
          <p:cNvSpPr/>
          <p:nvPr/>
        </p:nvSpPr>
        <p:spPr>
          <a:xfrm>
            <a:off x="1849592" y="4536119"/>
            <a:ext cx="3469433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サービス内容検討・実証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1" name="矢印: 五方向 3">
            <a:extLst>
              <a:ext uri="{FF2B5EF4-FFF2-40B4-BE49-F238E27FC236}">
                <a16:creationId xmlns:a16="http://schemas.microsoft.com/office/drawing/2014/main" id="{5D1A8C3C-2ADF-49F4-B473-96D5A8DD1B9B}"/>
              </a:ext>
            </a:extLst>
          </p:cNvPr>
          <p:cNvSpPr/>
          <p:nvPr/>
        </p:nvSpPr>
        <p:spPr>
          <a:xfrm>
            <a:off x="8565062" y="3887305"/>
            <a:ext cx="1215847" cy="646331"/>
          </a:xfrm>
          <a:prstGeom prst="homePlate">
            <a:avLst>
              <a:gd name="adj" fmla="val 37044"/>
            </a:avLst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大阪市域、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大阪府域へ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展開</a:t>
            </a:r>
          </a:p>
        </p:txBody>
      </p:sp>
      <p:sp>
        <p:nvSpPr>
          <p:cNvPr id="62" name="ホームベース 19">
            <a:extLst>
              <a:ext uri="{FF2B5EF4-FFF2-40B4-BE49-F238E27FC236}">
                <a16:creationId xmlns:a16="http://schemas.microsoft.com/office/drawing/2014/main" id="{3DA1BC86-8554-44BA-9994-CACF691C3F7C}"/>
              </a:ext>
            </a:extLst>
          </p:cNvPr>
          <p:cNvSpPr/>
          <p:nvPr/>
        </p:nvSpPr>
        <p:spPr>
          <a:xfrm>
            <a:off x="4973650" y="5743138"/>
            <a:ext cx="4426696" cy="504000"/>
          </a:xfrm>
          <a:prstGeom prst="homePlate">
            <a:avLst>
              <a:gd name="adj" fmla="val 33088"/>
            </a:avLst>
          </a:prstGeom>
          <a:solidFill>
            <a:srgbClr val="DEEBF7"/>
          </a:solidFill>
          <a:ln w="12700" cap="rnd">
            <a:solidFill>
              <a:srgbClr val="FFFFFF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73700" algn="l"/>
              </a:tabLst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サービス実証・提供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3" name="角丸四角形 13">
            <a:extLst>
              <a:ext uri="{FF2B5EF4-FFF2-40B4-BE49-F238E27FC236}">
                <a16:creationId xmlns:a16="http://schemas.microsoft.com/office/drawing/2014/main" id="{4F1054E9-C1E3-43DD-914B-FA12746D8C7A}"/>
              </a:ext>
            </a:extLst>
          </p:cNvPr>
          <p:cNvSpPr/>
          <p:nvPr/>
        </p:nvSpPr>
        <p:spPr>
          <a:xfrm>
            <a:off x="8519586" y="5629256"/>
            <a:ext cx="473042" cy="792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72000" rIns="0" bIns="72000" rtlCol="0" anchor="ctr" anchorCtr="0"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全体開業</a:t>
            </a:r>
            <a:endParaRPr kumimoji="1" lang="zh-TW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D78AD269-BFF5-4422-9C5D-1778CF2EF566}"/>
              </a:ext>
            </a:extLst>
          </p:cNvPr>
          <p:cNvSpPr/>
          <p:nvPr/>
        </p:nvSpPr>
        <p:spPr>
          <a:xfrm>
            <a:off x="5209135" y="4905784"/>
            <a:ext cx="1114408" cy="161583"/>
          </a:xfrm>
          <a:prstGeom prst="rect">
            <a:avLst/>
          </a:prstGeom>
        </p:spPr>
        <p:txBody>
          <a:bodyPr wrap="none" tIns="0" bIns="0">
            <a:spAutoFit/>
          </a:bodyPr>
          <a:lstStyle/>
          <a:p>
            <a:pPr marL="0" marR="0" lvl="0" indent="0" algn="l" defTabSz="914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　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4/13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～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10/13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228D4693-EC4B-4404-B751-4739C78527EC}"/>
              </a:ext>
            </a:extLst>
          </p:cNvPr>
          <p:cNvSpPr/>
          <p:nvPr/>
        </p:nvSpPr>
        <p:spPr>
          <a:xfrm>
            <a:off x="7828424" y="6224400"/>
            <a:ext cx="749352" cy="1615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2027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年度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FA924C35-AA37-419D-8283-4C01E3689F36}"/>
              </a:ext>
            </a:extLst>
          </p:cNvPr>
          <p:cNvSpPr/>
          <p:nvPr/>
        </p:nvSpPr>
        <p:spPr>
          <a:xfrm>
            <a:off x="4044868" y="6250250"/>
            <a:ext cx="514885" cy="161583"/>
          </a:xfrm>
          <a:prstGeom prst="rect">
            <a:avLst/>
          </a:prstGeom>
        </p:spPr>
        <p:txBody>
          <a:bodyPr wrap="none" tIns="0" bIns="0">
            <a:spAutoFit/>
          </a:bodyPr>
          <a:lstStyle/>
          <a:p>
            <a:pPr marL="0" marR="0" lvl="0" indent="0" algn="l" defTabSz="914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９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/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Arial" charset="0"/>
              </a:rPr>
              <a:t>６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/>
              <a:ea typeface="Meiryo UI"/>
              <a:cs typeface="Arial" charset="0"/>
            </a:endParaRPr>
          </a:p>
        </p:txBody>
      </p:sp>
      <p:sp>
        <p:nvSpPr>
          <p:cNvPr id="68" name="矢印: 五方向 67">
            <a:extLst>
              <a:ext uri="{FF2B5EF4-FFF2-40B4-BE49-F238E27FC236}">
                <a16:creationId xmlns:a16="http://schemas.microsoft.com/office/drawing/2014/main" id="{25A7082E-A68F-4A3B-9B2F-534867B09E66}"/>
              </a:ext>
            </a:extLst>
          </p:cNvPr>
          <p:cNvSpPr/>
          <p:nvPr/>
        </p:nvSpPr>
        <p:spPr>
          <a:xfrm>
            <a:off x="1860847" y="2876182"/>
            <a:ext cx="3455505" cy="279260"/>
          </a:xfrm>
          <a:prstGeom prst="homePlate">
            <a:avLst/>
          </a:prstGeom>
          <a:solidFill>
            <a:srgbClr val="FFC000"/>
          </a:solidFill>
          <a:ln w="28575">
            <a:noFill/>
            <a:headEnd w="lg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具体的な取組：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15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件</a:t>
            </a:r>
          </a:p>
        </p:txBody>
      </p:sp>
      <p:sp>
        <p:nvSpPr>
          <p:cNvPr id="69" name="矢印: 五方向 68">
            <a:extLst>
              <a:ext uri="{FF2B5EF4-FFF2-40B4-BE49-F238E27FC236}">
                <a16:creationId xmlns:a16="http://schemas.microsoft.com/office/drawing/2014/main" id="{741E8425-67B0-4149-9F35-BCB390696B46}"/>
              </a:ext>
            </a:extLst>
          </p:cNvPr>
          <p:cNvSpPr/>
          <p:nvPr/>
        </p:nvSpPr>
        <p:spPr>
          <a:xfrm>
            <a:off x="1848547" y="4179853"/>
            <a:ext cx="3455505" cy="270137"/>
          </a:xfrm>
          <a:prstGeom prst="homePlate">
            <a:avLst/>
          </a:prstGeom>
          <a:solidFill>
            <a:srgbClr val="FFC000"/>
          </a:solidFill>
          <a:ln w="28575">
            <a:noFill/>
            <a:headEnd w="lg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具体的な取組：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11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件</a:t>
            </a:r>
          </a:p>
        </p:txBody>
      </p:sp>
      <p:sp>
        <p:nvSpPr>
          <p:cNvPr id="31" name="矢印: 五方向 30">
            <a:extLst>
              <a:ext uri="{FF2B5EF4-FFF2-40B4-BE49-F238E27FC236}">
                <a16:creationId xmlns:a16="http://schemas.microsoft.com/office/drawing/2014/main" id="{533BD2C7-2745-4D97-A905-70C988BE3AAC}"/>
              </a:ext>
            </a:extLst>
          </p:cNvPr>
          <p:cNvSpPr/>
          <p:nvPr/>
        </p:nvSpPr>
        <p:spPr>
          <a:xfrm>
            <a:off x="1848546" y="5258484"/>
            <a:ext cx="6629974" cy="270137"/>
          </a:xfrm>
          <a:prstGeom prst="homePlate">
            <a:avLst/>
          </a:prstGeom>
          <a:gradFill flip="none" rotWithShape="1">
            <a:gsLst>
              <a:gs pos="43000">
                <a:schemeClr val="accent6">
                  <a:lumMod val="40000"/>
                  <a:lumOff val="60000"/>
                </a:schemeClr>
              </a:gs>
              <a:gs pos="66000">
                <a:srgbClr val="FFC000"/>
              </a:gs>
              <a:gs pos="83000">
                <a:srgbClr val="FFC000"/>
              </a:gs>
              <a:gs pos="100000">
                <a:srgbClr val="FFC000"/>
              </a:gs>
            </a:gsLst>
            <a:lin ang="10800000" scaled="1"/>
            <a:tileRect/>
          </a:gradFill>
          <a:ln w="28575">
            <a:noFill/>
            <a:headEnd w="lg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　　　　　　　　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具体的な取組：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12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件</a:t>
            </a:r>
          </a:p>
        </p:txBody>
      </p:sp>
    </p:spTree>
    <p:extLst>
      <p:ext uri="{BB962C8B-B14F-4D97-AF65-F5344CB8AC3E}">
        <p14:creationId xmlns:p14="http://schemas.microsoft.com/office/powerpoint/2010/main" val="2535836651"/>
      </p:ext>
    </p:extLst>
  </p:cSld>
  <p:clrMapOvr>
    <a:masterClrMapping/>
  </p:clrMapOvr>
</p:sld>
</file>

<file path=ppt/theme/theme1.xml><?xml version="1.0" encoding="utf-8"?>
<a:theme xmlns:a="http://schemas.openxmlformats.org/drawingml/2006/main" name="1_テーマ1">
  <a:themeElements>
    <a:clrScheme name="ユーザー定義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688D6"/>
      </a:accent1>
      <a:accent2>
        <a:srgbClr val="ED7D31"/>
      </a:accent2>
      <a:accent3>
        <a:srgbClr val="A5A5A5"/>
      </a:accent3>
      <a:accent4>
        <a:srgbClr val="9EE1D6"/>
      </a:accent4>
      <a:accent5>
        <a:srgbClr val="C7DAEB"/>
      </a:accent5>
      <a:accent6>
        <a:srgbClr val="F9E29B"/>
      </a:accent6>
      <a:hlink>
        <a:srgbClr val="0563C1"/>
      </a:hlink>
      <a:folHlink>
        <a:srgbClr val="954F72"/>
      </a:folHlink>
    </a:clrScheme>
    <a:fontScheme name="ユーザー定義 2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9E29B"/>
        </a:solidFill>
        <a:ln>
          <a:solidFill>
            <a:schemeClr val="tx1"/>
          </a:solidFill>
        </a:ln>
      </a:spPr>
      <a:bodyPr rtlCol="0" anchor="ctr"/>
      <a:lstStyle>
        <a:defPPr algn="ctr">
          <a:defRPr b="1" dirty="0" smtClean="0">
            <a:solidFill>
              <a:schemeClr val="tx1"/>
            </a:solidFill>
            <a:latin typeface="+mj-lt"/>
            <a:ea typeface="+mj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テーマ1" id="{E389B8A5-6C9C-4643-9329-64365EB7A5D1}" vid="{1F287007-D52C-41DC-B826-8806CE934D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