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11"/>
  </p:notesMasterIdLst>
  <p:sldIdLst>
    <p:sldId id="2147475676" r:id="rId2"/>
    <p:sldId id="2147475666" r:id="rId3"/>
    <p:sldId id="2147475668" r:id="rId4"/>
    <p:sldId id="2147475669" r:id="rId5"/>
    <p:sldId id="2147475670" r:id="rId6"/>
    <p:sldId id="2147475671" r:id="rId7"/>
    <p:sldId id="2147475672" r:id="rId8"/>
    <p:sldId id="2147475673" r:id="rId9"/>
    <p:sldId id="2147475675" r:id="rId10"/>
  </p:sldIdLst>
  <p:sldSz cx="9906000" cy="6858000" type="A4"/>
  <p:notesSz cx="6807200" cy="9939338"/>
  <p:defaultText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6" algn="l" defTabSz="457153" rtl="0" eaLnBrk="1" latinLnBrk="0" hangingPunct="1">
      <a:defRPr sz="1800" kern="1200">
        <a:solidFill>
          <a:schemeClr val="tx1"/>
        </a:solidFill>
        <a:latin typeface="+mn-lt"/>
        <a:ea typeface="+mn-ea"/>
        <a:cs typeface="+mn-cs"/>
      </a:defRPr>
    </a:lvl3pPr>
    <a:lvl4pPr marL="1371460" algn="l" defTabSz="457153" rtl="0" eaLnBrk="1" latinLnBrk="0" hangingPunct="1">
      <a:defRPr sz="1800" kern="1200">
        <a:solidFill>
          <a:schemeClr val="tx1"/>
        </a:solidFill>
        <a:latin typeface="+mn-lt"/>
        <a:ea typeface="+mn-ea"/>
        <a:cs typeface="+mn-cs"/>
      </a:defRPr>
    </a:lvl4pPr>
    <a:lvl5pPr marL="1828613" algn="l" defTabSz="457153" rtl="0" eaLnBrk="1" latinLnBrk="0" hangingPunct="1">
      <a:defRPr sz="1800" kern="1200">
        <a:solidFill>
          <a:schemeClr val="tx1"/>
        </a:solidFill>
        <a:latin typeface="+mn-lt"/>
        <a:ea typeface="+mn-ea"/>
        <a:cs typeface="+mn-cs"/>
      </a:defRPr>
    </a:lvl5pPr>
    <a:lvl6pPr marL="2285767" algn="l" defTabSz="457153" rtl="0" eaLnBrk="1" latinLnBrk="0" hangingPunct="1">
      <a:defRPr sz="1800" kern="1200">
        <a:solidFill>
          <a:schemeClr val="tx1"/>
        </a:solidFill>
        <a:latin typeface="+mn-lt"/>
        <a:ea typeface="+mn-ea"/>
        <a:cs typeface="+mn-cs"/>
      </a:defRPr>
    </a:lvl6pPr>
    <a:lvl7pPr marL="2742920" algn="l" defTabSz="457153" rtl="0" eaLnBrk="1" latinLnBrk="0" hangingPunct="1">
      <a:defRPr sz="1800" kern="1200">
        <a:solidFill>
          <a:schemeClr val="tx1"/>
        </a:solidFill>
        <a:latin typeface="+mn-lt"/>
        <a:ea typeface="+mn-ea"/>
        <a:cs typeface="+mn-cs"/>
      </a:defRPr>
    </a:lvl7pPr>
    <a:lvl8pPr marL="3200073" algn="l" defTabSz="457153" rtl="0" eaLnBrk="1" latinLnBrk="0" hangingPunct="1">
      <a:defRPr sz="1800" kern="1200">
        <a:solidFill>
          <a:schemeClr val="tx1"/>
        </a:solidFill>
        <a:latin typeface="+mn-lt"/>
        <a:ea typeface="+mn-ea"/>
        <a:cs typeface="+mn-cs"/>
      </a:defRPr>
    </a:lvl8pPr>
    <a:lvl9pPr marL="3657227" algn="l" defTabSz="4571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16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75B6"/>
    <a:srgbClr val="2F5597"/>
    <a:srgbClr val="2EB66F"/>
    <a:srgbClr val="DEEBF7"/>
    <a:srgbClr val="C55A11"/>
    <a:srgbClr val="5272AB"/>
    <a:srgbClr val="FBE5D6"/>
    <a:srgbClr val="B62E31"/>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3899" autoAdjust="0"/>
  </p:normalViewPr>
  <p:slideViewPr>
    <p:cSldViewPr snapToGrid="0">
      <p:cViewPr varScale="1">
        <p:scale>
          <a:sx n="97" d="100"/>
          <a:sy n="97" d="100"/>
        </p:scale>
        <p:origin x="1234" y="8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presProps.xml" Type="http://schemas.openxmlformats.org/officeDocument/2006/relationships/presProps" Id="rId13"></Relationship><Relationship Target="slides/slide2.xml" Type="http://schemas.openxmlformats.org/officeDocument/2006/relationships/slide" Id="rId3"></Relationship><Relationship Target="slides/slide6.xml" Type="http://schemas.openxmlformats.org/officeDocument/2006/relationships/slide" Id="rId7"></Relationship><Relationship Target="commentAuthors.xml" Type="http://schemas.openxmlformats.org/officeDocument/2006/relationships/commentAuthors" Id="rId12"></Relationship><Relationship Target="slides/slide1.xml" Type="http://schemas.openxmlformats.org/officeDocument/2006/relationships/slide" Id="rId2"></Relationship><Relationship Target="tableStyles.xml" Type="http://schemas.openxmlformats.org/officeDocument/2006/relationships/tableStyles" Id="rId16"></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notesMasters/notesMaster1.xml" Type="http://schemas.openxmlformats.org/officeDocument/2006/relationships/notesMaster" Id="rId11"></Relationship><Relationship Target="slides/slide4.xml" Type="http://schemas.openxmlformats.org/officeDocument/2006/relationships/slide" Id="rId5"></Relationship><Relationship Target="theme/theme1.xml" Type="http://schemas.openxmlformats.org/officeDocument/2006/relationships/theme" Id="rId15"></Relationship><Relationship Target="slides/slide9.xml" Type="http://schemas.openxmlformats.org/officeDocument/2006/relationships/slide" Id="rId10"></Relationship><Relationship Target="slides/slide3.xml" Type="http://schemas.openxmlformats.org/officeDocument/2006/relationships/slide" Id="rId4"></Relationship><Relationship Target="slides/slide8.xml" Type="http://schemas.openxmlformats.org/officeDocument/2006/relationships/slide" Id="rId9"></Relationship><Relationship Target="viewProps.xml" Type="http://schemas.openxmlformats.org/officeDocument/2006/relationships/viewProps" Id="rId14"></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9F0B80A-913C-41A0-9957-995758CF3935}"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4BD82CC-0456-44B0-8E4E-E66C33F03F88}" type="slidenum">
              <a:rPr kumimoji="1" lang="ja-JP" altLang="en-US" smtClean="0"/>
              <a:t>‹#›</a:t>
            </a:fld>
            <a:endParaRPr kumimoji="1" lang="ja-JP" altLang="en-US"/>
          </a:p>
        </p:txBody>
      </p:sp>
    </p:spTree>
    <p:extLst>
      <p:ext uri="{BB962C8B-B14F-4D97-AF65-F5344CB8AC3E}">
        <p14:creationId xmlns:p14="http://schemas.microsoft.com/office/powerpoint/2010/main" val="376735672"/>
      </p:ext>
    </p:extLst>
  </p:cSld>
  <p:clrMap bg1="lt1" tx1="dk1" bg2="lt2" tx2="dk2" accent1="accent1" accent2="accent2" accent3="accent3" accent4="accent4" accent5="accent5" accent6="accent6" hlink="hlink" folHlink="folHlink"/>
  <p:notesStyle>
    <a:lvl1pPr marL="0" algn="l" defTabSz="915680" rtl="0" eaLnBrk="1" latinLnBrk="0" hangingPunct="1">
      <a:defRPr kumimoji="1" sz="1202" kern="1200">
        <a:solidFill>
          <a:schemeClr val="tx1"/>
        </a:solidFill>
        <a:latin typeface="+mn-lt"/>
        <a:ea typeface="+mn-ea"/>
        <a:cs typeface="+mn-cs"/>
      </a:defRPr>
    </a:lvl1pPr>
    <a:lvl2pPr marL="457840" algn="l" defTabSz="915680" rtl="0" eaLnBrk="1" latinLnBrk="0" hangingPunct="1">
      <a:defRPr kumimoji="1" sz="1202" kern="1200">
        <a:solidFill>
          <a:schemeClr val="tx1"/>
        </a:solidFill>
        <a:latin typeface="+mn-lt"/>
        <a:ea typeface="+mn-ea"/>
        <a:cs typeface="+mn-cs"/>
      </a:defRPr>
    </a:lvl2pPr>
    <a:lvl3pPr marL="915680" algn="l" defTabSz="915680" rtl="0" eaLnBrk="1" latinLnBrk="0" hangingPunct="1">
      <a:defRPr kumimoji="1" sz="1202" kern="1200">
        <a:solidFill>
          <a:schemeClr val="tx1"/>
        </a:solidFill>
        <a:latin typeface="+mn-lt"/>
        <a:ea typeface="+mn-ea"/>
        <a:cs typeface="+mn-cs"/>
      </a:defRPr>
    </a:lvl3pPr>
    <a:lvl4pPr marL="1373520" algn="l" defTabSz="915680" rtl="0" eaLnBrk="1" latinLnBrk="0" hangingPunct="1">
      <a:defRPr kumimoji="1" sz="1202" kern="1200">
        <a:solidFill>
          <a:schemeClr val="tx1"/>
        </a:solidFill>
        <a:latin typeface="+mn-lt"/>
        <a:ea typeface="+mn-ea"/>
        <a:cs typeface="+mn-cs"/>
      </a:defRPr>
    </a:lvl4pPr>
    <a:lvl5pPr marL="1831360" algn="l" defTabSz="915680" rtl="0" eaLnBrk="1" latinLnBrk="0" hangingPunct="1">
      <a:defRPr kumimoji="1" sz="1202" kern="1200">
        <a:solidFill>
          <a:schemeClr val="tx1"/>
        </a:solidFill>
        <a:latin typeface="+mn-lt"/>
        <a:ea typeface="+mn-ea"/>
        <a:cs typeface="+mn-cs"/>
      </a:defRPr>
    </a:lvl5pPr>
    <a:lvl6pPr marL="2289200" algn="l" defTabSz="915680" rtl="0" eaLnBrk="1" latinLnBrk="0" hangingPunct="1">
      <a:defRPr kumimoji="1" sz="1202" kern="1200">
        <a:solidFill>
          <a:schemeClr val="tx1"/>
        </a:solidFill>
        <a:latin typeface="+mn-lt"/>
        <a:ea typeface="+mn-ea"/>
        <a:cs typeface="+mn-cs"/>
      </a:defRPr>
    </a:lvl6pPr>
    <a:lvl7pPr marL="2747040" algn="l" defTabSz="915680" rtl="0" eaLnBrk="1" latinLnBrk="0" hangingPunct="1">
      <a:defRPr kumimoji="1" sz="1202" kern="1200">
        <a:solidFill>
          <a:schemeClr val="tx1"/>
        </a:solidFill>
        <a:latin typeface="+mn-lt"/>
        <a:ea typeface="+mn-ea"/>
        <a:cs typeface="+mn-cs"/>
      </a:defRPr>
    </a:lvl7pPr>
    <a:lvl8pPr marL="3204881" algn="l" defTabSz="915680" rtl="0" eaLnBrk="1" latinLnBrk="0" hangingPunct="1">
      <a:defRPr kumimoji="1" sz="1202" kern="1200">
        <a:solidFill>
          <a:schemeClr val="tx1"/>
        </a:solidFill>
        <a:latin typeface="+mn-lt"/>
        <a:ea typeface="+mn-ea"/>
        <a:cs typeface="+mn-cs"/>
      </a:defRPr>
    </a:lvl8pPr>
    <a:lvl9pPr marL="3662721" algn="l" defTabSz="915680" rtl="0" eaLnBrk="1" latinLnBrk="0" hangingPunct="1">
      <a:defRPr kumimoji="1"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48268" rtl="0" eaLnBrk="1" fontAlgn="auto" latinLnBrk="0" hangingPunct="1">
              <a:lnSpc>
                <a:spcPct val="100000"/>
              </a:lnSpc>
              <a:spcBef>
                <a:spcPts val="0"/>
              </a:spcBef>
              <a:spcAft>
                <a:spcPts val="0"/>
              </a:spcAft>
              <a:buClrTx/>
              <a:buSzTx/>
              <a:buFontTx/>
              <a:buNone/>
              <a:tabLst/>
              <a:defRPr/>
            </a:pPr>
            <a:fld id="{CF2C950E-FEE9-4FA6-8B1C-55044FE35635}"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sym typeface="+mn-lt"/>
              </a:rPr>
              <a:pPr marL="0" marR="0" lvl="0" indent="0" algn="r" defTabSz="448268"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sym typeface="+mn-lt"/>
            </a:endParaRPr>
          </a:p>
        </p:txBody>
      </p:sp>
    </p:spTree>
    <p:extLst>
      <p:ext uri="{BB962C8B-B14F-4D97-AF65-F5344CB8AC3E}">
        <p14:creationId xmlns:p14="http://schemas.microsoft.com/office/powerpoint/2010/main" val="50399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7C5DCC-68DE-49C9-BAED-685B989A20E6}" type="slidenum">
              <a:rPr lang="en-US" altLang="ja-JP"/>
              <a:pPr>
                <a:defRPr/>
              </a:pPr>
              <a:t>‹#›</a:t>
            </a:fld>
            <a:endParaRPr lang="en-US" altLang="ja-JP"/>
          </a:p>
        </p:txBody>
      </p:sp>
    </p:spTree>
    <p:extLst>
      <p:ext uri="{BB962C8B-B14F-4D97-AF65-F5344CB8AC3E}">
        <p14:creationId xmlns:p14="http://schemas.microsoft.com/office/powerpoint/2010/main" val="233699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3D6CEC-EC8D-4A7D-B6F0-441AAC29C9B5}" type="slidenum">
              <a:rPr lang="en-US" altLang="ja-JP"/>
              <a:pPr>
                <a:defRPr/>
              </a:pPr>
              <a:t>‹#›</a:t>
            </a:fld>
            <a:endParaRPr lang="en-US" altLang="ja-JP"/>
          </a:p>
        </p:txBody>
      </p:sp>
    </p:spTree>
    <p:extLst>
      <p:ext uri="{BB962C8B-B14F-4D97-AF65-F5344CB8AC3E}">
        <p14:creationId xmlns:p14="http://schemas.microsoft.com/office/powerpoint/2010/main" val="264859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48FBCBF-8407-42F9-8D8A-51008A553EB9}" type="slidenum">
              <a:rPr lang="en-US" altLang="ja-JP"/>
              <a:pPr>
                <a:defRPr/>
              </a:pPr>
              <a:t>‹#›</a:t>
            </a:fld>
            <a:endParaRPr lang="en-US" altLang="ja-JP"/>
          </a:p>
        </p:txBody>
      </p:sp>
    </p:spTree>
    <p:extLst>
      <p:ext uri="{BB962C8B-B14F-4D97-AF65-F5344CB8AC3E}">
        <p14:creationId xmlns:p14="http://schemas.microsoft.com/office/powerpoint/2010/main" val="148113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95300"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029200" y="1600200"/>
            <a:ext cx="43815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95300" y="3938588"/>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5029200" y="3938588"/>
            <a:ext cx="43815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FF35817-F362-40F2-9FE1-7F48F7FAAC69}" type="slidenum">
              <a:rPr lang="en-US" altLang="ja-JP"/>
              <a:pPr>
                <a:defRPr/>
              </a:pPr>
              <a:t>‹#›</a:t>
            </a:fld>
            <a:endParaRPr lang="en-US" altLang="ja-JP"/>
          </a:p>
        </p:txBody>
      </p:sp>
    </p:spTree>
    <p:extLst>
      <p:ext uri="{BB962C8B-B14F-4D97-AF65-F5344CB8AC3E}">
        <p14:creationId xmlns:p14="http://schemas.microsoft.com/office/powerpoint/2010/main" val="261226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49148C-6FC3-46C3-828B-3EB197D1CDC0}" type="slidenum">
              <a:rPr lang="en-US" altLang="ja-JP"/>
              <a:pPr>
                <a:defRPr/>
              </a:pPr>
              <a:t>‹#›</a:t>
            </a:fld>
            <a:endParaRPr lang="en-US" altLang="ja-JP"/>
          </a:p>
        </p:txBody>
      </p:sp>
    </p:spTree>
    <p:extLst>
      <p:ext uri="{BB962C8B-B14F-4D97-AF65-F5344CB8AC3E}">
        <p14:creationId xmlns:p14="http://schemas.microsoft.com/office/powerpoint/2010/main" val="320780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AB8F089-39EF-40AB-8AAF-0DDD91566FD6}" type="slidenum">
              <a:rPr lang="en-US" altLang="ja-JP"/>
              <a:pPr>
                <a:defRPr/>
              </a:pPr>
              <a:t>‹#›</a:t>
            </a:fld>
            <a:endParaRPr lang="en-US" altLang="ja-JP"/>
          </a:p>
        </p:txBody>
      </p:sp>
    </p:spTree>
    <p:extLst>
      <p:ext uri="{BB962C8B-B14F-4D97-AF65-F5344CB8AC3E}">
        <p14:creationId xmlns:p14="http://schemas.microsoft.com/office/powerpoint/2010/main" val="359571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22C957D-D62A-4637-B8BF-1A55296039C4}" type="slidenum">
              <a:rPr lang="en-US" altLang="ja-JP"/>
              <a:pPr>
                <a:defRPr/>
              </a:pPr>
              <a:t>‹#›</a:t>
            </a:fld>
            <a:endParaRPr lang="en-US" altLang="ja-JP"/>
          </a:p>
        </p:txBody>
      </p:sp>
    </p:spTree>
    <p:extLst>
      <p:ext uri="{BB962C8B-B14F-4D97-AF65-F5344CB8AC3E}">
        <p14:creationId xmlns:p14="http://schemas.microsoft.com/office/powerpoint/2010/main" val="215578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70DC067-4AF9-4D19-836D-56A5FD3C5EBB}" type="slidenum">
              <a:rPr lang="en-US" altLang="ja-JP"/>
              <a:pPr>
                <a:defRPr/>
              </a:pPr>
              <a:t>‹#›</a:t>
            </a:fld>
            <a:endParaRPr lang="en-US" altLang="ja-JP"/>
          </a:p>
        </p:txBody>
      </p:sp>
    </p:spTree>
    <p:extLst>
      <p:ext uri="{BB962C8B-B14F-4D97-AF65-F5344CB8AC3E}">
        <p14:creationId xmlns:p14="http://schemas.microsoft.com/office/powerpoint/2010/main" val="385519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422F8F3-B63E-494E-BA97-E32CD15E15C0}" type="slidenum">
              <a:rPr lang="en-US" altLang="ja-JP"/>
              <a:pPr>
                <a:defRPr/>
              </a:pPr>
              <a:t>‹#›</a:t>
            </a:fld>
            <a:endParaRPr lang="en-US" altLang="ja-JP"/>
          </a:p>
        </p:txBody>
      </p:sp>
    </p:spTree>
    <p:extLst>
      <p:ext uri="{BB962C8B-B14F-4D97-AF65-F5344CB8AC3E}">
        <p14:creationId xmlns:p14="http://schemas.microsoft.com/office/powerpoint/2010/main" val="284850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438663" y="6389080"/>
            <a:ext cx="2311400" cy="311248"/>
          </a:xfrm>
          <a:ln/>
        </p:spPr>
        <p:txBody>
          <a:bodyPr/>
          <a:lstStyle>
            <a:lvl1pPr>
              <a:defRPr/>
            </a:lvl1pPr>
          </a:lstStyle>
          <a:p>
            <a:pPr>
              <a:defRPr/>
            </a:pPr>
            <a:fld id="{F5ED83BE-D324-43B5-A05C-EE6A5C9460D4}" type="slidenum">
              <a:rPr lang="en-US" altLang="ja-JP"/>
              <a:pPr>
                <a:defRPr/>
              </a:pPr>
              <a:t>‹#›</a:t>
            </a:fld>
            <a:endParaRPr lang="en-US" altLang="ja-JP"/>
          </a:p>
        </p:txBody>
      </p:sp>
    </p:spTree>
    <p:extLst>
      <p:ext uri="{BB962C8B-B14F-4D97-AF65-F5344CB8AC3E}">
        <p14:creationId xmlns:p14="http://schemas.microsoft.com/office/powerpoint/2010/main" val="402075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ED1921E-8A7E-439D-8BAE-5A89D394C81B}" type="slidenum">
              <a:rPr lang="en-US" altLang="ja-JP"/>
              <a:pPr>
                <a:defRPr/>
              </a:pPr>
              <a:t>‹#›</a:t>
            </a:fld>
            <a:endParaRPr lang="en-US" altLang="ja-JP"/>
          </a:p>
        </p:txBody>
      </p:sp>
    </p:spTree>
    <p:extLst>
      <p:ext uri="{BB962C8B-B14F-4D97-AF65-F5344CB8AC3E}">
        <p14:creationId xmlns:p14="http://schemas.microsoft.com/office/powerpoint/2010/main" val="38432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5E8B8A-8137-4AAA-86AB-7312B0A47D3F}" type="slidenum">
              <a:rPr lang="en-US" altLang="ja-JP"/>
              <a:pPr>
                <a:defRPr/>
              </a:pPr>
              <a:t>‹#›</a:t>
            </a:fld>
            <a:endParaRPr lang="en-US" altLang="ja-JP"/>
          </a:p>
        </p:txBody>
      </p:sp>
    </p:spTree>
    <p:extLst>
      <p:ext uri="{BB962C8B-B14F-4D97-AF65-F5344CB8AC3E}">
        <p14:creationId xmlns:p14="http://schemas.microsoft.com/office/powerpoint/2010/main" val="745283794"/>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theme/theme1.xml" Type="http://schemas.openxmlformats.org/officeDocument/2006/relationships/theme"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eaLnBrk="1" hangingPunct="1">
              <a:defRPr sz="1400"/>
            </a:lvl1pPr>
          </a:lstStyle>
          <a:p>
            <a:pPr>
              <a:defRPr/>
            </a:pPr>
            <a:fld id="{BEA26A1C-A1E7-437F-8558-A22E51040F61}" type="slidenum">
              <a:rPr lang="en-US" altLang="ja-JP"/>
              <a:pPr>
                <a:defRPr/>
              </a:pPr>
              <a:t>‹#›</a:t>
            </a:fld>
            <a:endParaRPr lang="en-US" altLang="ja-JP"/>
          </a:p>
        </p:txBody>
      </p:sp>
    </p:spTree>
    <p:extLst>
      <p:ext uri="{BB962C8B-B14F-4D97-AF65-F5344CB8AC3E}">
        <p14:creationId xmlns:p14="http://schemas.microsoft.com/office/powerpoint/2010/main" val="27531725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png" Type="http://schemas.openxmlformats.org/officeDocument/2006/relationships/image"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4.xml.rels><?xml version="1.0" encoding="UTF-8" ?><Relationships xmlns="http://schemas.openxmlformats.org/package/2006/relationships"><Relationship Target="../media/image2.jpeg" Type="http://schemas.openxmlformats.org/officeDocument/2006/relationships/image" Id="rId3"></Relationship><Relationship Target="../notesSlides/notesSlide4.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5.xml.rels><?xml version="1.0" encoding="UTF-8" ?><Relationships xmlns="http://schemas.openxmlformats.org/package/2006/relationships"><Relationship Target="../media/image3.jpeg" Type="http://schemas.openxmlformats.org/officeDocument/2006/relationships/image" Id="rId3"></Relationship><Relationship Target="../notesSlides/notesSlide5.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6.xml.rels><?xml version="1.0" encoding="UTF-8" ?><Relationships xmlns="http://schemas.openxmlformats.org/package/2006/relationships"><Relationship Target="../media/image4.png" Type="http://schemas.openxmlformats.org/officeDocument/2006/relationships/image" Id="rId3"></Relationship><Relationship Target="../notesSlides/notesSlide6.xml" Type="http://schemas.openxmlformats.org/officeDocument/2006/relationships/notesSlide" Id="rId2"></Relationship><Relationship Target="../slideLayouts/slideLayout7.xml" Type="http://schemas.openxmlformats.org/officeDocument/2006/relationships/slideLayout" Id="rId1"></Relationship><Relationship Target="../media/image5.png" Type="http://schemas.openxmlformats.org/officeDocument/2006/relationships/image" Id="rId4"></Relationship></Relationships>
</file>

<file path=ppt/slides/_rels/slide7.xml.rels><?xml version="1.0" encoding="UTF-8" ?><Relationships xmlns="http://schemas.openxmlformats.org/package/2006/relationships"><Relationship Target="../media/image6.png" Type="http://schemas.openxmlformats.org/officeDocument/2006/relationships/image" Id="rId3"></Relationship><Relationship Target="../notesSlides/notesSlide7.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8.xml.rels><?xml version="1.0" encoding="UTF-8" ?><Relationships xmlns="http://schemas.openxmlformats.org/package/2006/relationships"><Relationship Target="../media/image7.jpeg" Type="http://schemas.openxmlformats.org/officeDocument/2006/relationships/image" Id="rId3"></Relationship><Relationship Target="../notesSlides/notesSlide8.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9.xml.rels><?xml version="1.0" encoding="UTF-8" ?><Relationships xmlns="http://schemas.openxmlformats.org/package/2006/relationships"><Relationship Target="../notesSlides/notesSlide9.xml" Type="http://schemas.openxmlformats.org/officeDocument/2006/relationships/notesSlide" Id="rId2"></Relationship><Relationship Target="../slideLayouts/slideLayout7.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2C0A13E9-DBA9-31BF-4A60-E3BC8FBFEA6E}"/>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大阪スーパーシティ全体計画の推進状況について（規制改革）</a:t>
            </a:r>
          </a:p>
        </p:txBody>
      </p:sp>
      <p:sp>
        <p:nvSpPr>
          <p:cNvPr id="3" name="正方形/長方形 2">
            <a:extLst>
              <a:ext uri="{FF2B5EF4-FFF2-40B4-BE49-F238E27FC236}">
                <a16:creationId xmlns:a16="http://schemas.microsoft.com/office/drawing/2014/main" id="{874A774A-0B14-4DB6-9979-D8E3C9DDD39D}"/>
              </a:ext>
            </a:extLst>
          </p:cNvPr>
          <p:cNvSpPr/>
          <p:nvPr/>
        </p:nvSpPr>
        <p:spPr>
          <a:xfrm>
            <a:off x="176719" y="615608"/>
            <a:ext cx="9552562" cy="1521417"/>
          </a:xfrm>
          <a:prstGeom prst="rect">
            <a:avLst/>
          </a:prstGeom>
          <a:noFill/>
          <a:ln w="412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▶全体計画に位置付けた複数の規制改革が実現し、万博に向けた先端的サービスに活用されるなど、効果を発揮　</a:t>
            </a:r>
            <a:endPar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▶一部の規制改革については、万博までの時間的制約やコスト面の課題等により、引き続き検討</a:t>
            </a:r>
            <a:r>
              <a:rPr kumimoji="1" lang="ja-JP" altLang="en-US" sz="1600" b="1" dirty="0">
                <a:solidFill>
                  <a:schemeClr val="tx1"/>
                </a:solidFill>
                <a:latin typeface="Meiryo UI" panose="020B0604030504040204" pitchFamily="50" charset="-128"/>
                <a:ea typeface="Meiryo UI" panose="020B0604030504040204" pitchFamily="50" charset="-128"/>
              </a:rPr>
              <a:t>することとなった</a:t>
            </a:r>
            <a:br>
              <a:rPr kumimoji="1" lang="en-US" altLang="ja-JP" sz="1600" b="1" dirty="0">
                <a:solidFill>
                  <a:schemeClr val="tx1"/>
                </a:solidFill>
                <a:latin typeface="Meiryo UI" panose="020B0604030504040204" pitchFamily="50" charset="-128"/>
                <a:ea typeface="Meiryo UI" panose="020B0604030504040204" pitchFamily="50" charset="-128"/>
              </a:rPr>
            </a:b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ものや、 実現困難となったものがある</a:t>
            </a:r>
            <a:r>
              <a:rPr kumimoji="1" lang="ja-JP" altLang="en-US" sz="1600" b="1" dirty="0">
                <a:solidFill>
                  <a:schemeClr val="tx1"/>
                </a:solidFill>
                <a:latin typeface="Meiryo UI" panose="020B0604030504040204" pitchFamily="50" charset="-128"/>
                <a:ea typeface="Meiryo UI" panose="020B0604030504040204" pitchFamily="50" charset="-128"/>
              </a:rPr>
              <a:t>（実現困難なものについては、</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サービス内容を現行制度下で実現可能な</a:t>
            </a:r>
            <a:b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ものに変更する等により社会実装を進めた）</a:t>
            </a:r>
            <a:endPar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▶今後も、これまでの取組を検証・分析の上、引き続き取組を展開していく</a:t>
            </a:r>
            <a:endParaRPr kumimoji="1" lang="ja-JP" altLang="en-US" sz="1600" b="1"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2" name="四角形: 角を丸くする 31">
            <a:extLst>
              <a:ext uri="{FF2B5EF4-FFF2-40B4-BE49-F238E27FC236}">
                <a16:creationId xmlns:a16="http://schemas.microsoft.com/office/drawing/2014/main" id="{E59B62C8-C59C-4356-A09F-171897D0B6C1}"/>
              </a:ext>
            </a:extLst>
          </p:cNvPr>
          <p:cNvSpPr/>
          <p:nvPr/>
        </p:nvSpPr>
        <p:spPr>
          <a:xfrm>
            <a:off x="135899" y="4562397"/>
            <a:ext cx="1591519" cy="797112"/>
          </a:xfrm>
          <a:prstGeom prst="roundRect">
            <a:avLst>
              <a:gd name="adj" fmla="val 1004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今後も引き続きチャレンジする</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規制改革</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4" name="四角形: 角を丸くする 33">
            <a:extLst>
              <a:ext uri="{FF2B5EF4-FFF2-40B4-BE49-F238E27FC236}">
                <a16:creationId xmlns:a16="http://schemas.microsoft.com/office/drawing/2014/main" id="{3D86E40F-044C-433C-BD01-46158378BE67}"/>
              </a:ext>
            </a:extLst>
          </p:cNvPr>
          <p:cNvSpPr/>
          <p:nvPr/>
        </p:nvSpPr>
        <p:spPr>
          <a:xfrm>
            <a:off x="1627408" y="4562397"/>
            <a:ext cx="8094045" cy="797112"/>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▶ドローンの非接触充電のポート設置にかかる規制緩和</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▶温泉利用型健康増進施設で医師の指示に基づき治療のため温泉療養を行った場合の</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医療費控除適用対象期間について、利用頻度等の条件緩和（所得税法）　　　　</a:t>
            </a:r>
            <a:r>
              <a:rPr kumimoji="1" lang="ja-JP" altLang="en-US" sz="1600" dirty="0">
                <a:solidFill>
                  <a:schemeClr val="tx1"/>
                </a:solidFill>
                <a:latin typeface="Meiryo UI" panose="020B0604030504040204" pitchFamily="50" charset="-128"/>
                <a:ea typeface="Meiryo UI" panose="020B0604030504040204" pitchFamily="50" charset="-128"/>
              </a:rPr>
              <a:t>ほか４件</a:t>
            </a:r>
            <a:endPar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50" name="四角形: 角を丸くする 49">
            <a:extLst>
              <a:ext uri="{FF2B5EF4-FFF2-40B4-BE49-F238E27FC236}">
                <a16:creationId xmlns:a16="http://schemas.microsoft.com/office/drawing/2014/main" id="{8E6C884C-1EAA-4969-8337-E0F93F9BFA67}"/>
              </a:ext>
            </a:extLst>
          </p:cNvPr>
          <p:cNvSpPr/>
          <p:nvPr/>
        </p:nvSpPr>
        <p:spPr>
          <a:xfrm>
            <a:off x="135899" y="5435030"/>
            <a:ext cx="1591519" cy="1343603"/>
          </a:xfrm>
          <a:prstGeom prst="roundRect">
            <a:avLst>
              <a:gd name="adj" fmla="val 1004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検討継続が</a:t>
            </a:r>
            <a:b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困難となった</a:t>
            </a:r>
            <a:b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規制改革</a:t>
            </a:r>
          </a:p>
        </p:txBody>
      </p:sp>
      <p:sp>
        <p:nvSpPr>
          <p:cNvPr id="51" name="四角形: 角を丸くする 50">
            <a:extLst>
              <a:ext uri="{FF2B5EF4-FFF2-40B4-BE49-F238E27FC236}">
                <a16:creationId xmlns:a16="http://schemas.microsoft.com/office/drawing/2014/main" id="{E8CD8BDB-5556-495A-B2B9-486DB5EEA671}"/>
              </a:ext>
            </a:extLst>
          </p:cNvPr>
          <p:cNvSpPr/>
          <p:nvPr/>
        </p:nvSpPr>
        <p:spPr>
          <a:xfrm>
            <a:off x="1606818" y="5449935"/>
            <a:ext cx="8114687" cy="1328699"/>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▶万博工事におけるシャトルバスの自動運転化</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自動運転走行</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レベル２</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を大型第一種免許で</a:t>
            </a:r>
            <a:b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可能に</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charset="0"/>
              </a:rPr>
              <a:t>　　</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charset="0"/>
              </a:rPr>
              <a:t>（理由）万博工事におけるシャトルバスの自動運転化未実施となったため</a:t>
            </a:r>
            <a:endParaRPr kumimoji="1" lang="en-US" altLang="ja-JP" sz="16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▶機能性表示食品における表示できる機能の拡大</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charset="0"/>
              </a:rPr>
              <a:t>  </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charset="0"/>
              </a:rPr>
              <a:t>（理由）大阪ヘルスケアパビリオンの展示体験において対象となるものがないため</a:t>
            </a:r>
            <a:endPar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2" name="テキスト プレースホルダー 3">
            <a:extLst>
              <a:ext uri="{FF2B5EF4-FFF2-40B4-BE49-F238E27FC236}">
                <a16:creationId xmlns:a16="http://schemas.microsoft.com/office/drawing/2014/main" id="{E040A293-2ED7-E2E1-AECE-134753125BD8}"/>
              </a:ext>
            </a:extLst>
          </p:cNvPr>
          <p:cNvSpPr txBox="1">
            <a:spLocks/>
          </p:cNvSpPr>
          <p:nvPr/>
        </p:nvSpPr>
        <p:spPr>
          <a:xfrm>
            <a:off x="8641505" y="106001"/>
            <a:ext cx="1080000" cy="311481"/>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Meiryo UI" panose="020B0604030504040204" pitchFamily="50" charset="-128"/>
                <a:ea typeface="Meiryo UI" panose="020B0604030504040204" pitchFamily="50" charset="-128"/>
              </a:rPr>
              <a:t>資料　１</a:t>
            </a:r>
          </a:p>
        </p:txBody>
      </p:sp>
      <p:sp>
        <p:nvSpPr>
          <p:cNvPr id="15" name="四角形: 角を丸くする 14">
            <a:extLst>
              <a:ext uri="{FF2B5EF4-FFF2-40B4-BE49-F238E27FC236}">
                <a16:creationId xmlns:a16="http://schemas.microsoft.com/office/drawing/2014/main" id="{0F3FF646-C3B7-4F5E-ACD2-D2663A420CA0}"/>
              </a:ext>
            </a:extLst>
          </p:cNvPr>
          <p:cNvSpPr/>
          <p:nvPr/>
        </p:nvSpPr>
        <p:spPr>
          <a:xfrm>
            <a:off x="131311" y="2553972"/>
            <a:ext cx="9590141" cy="1960085"/>
          </a:xfrm>
          <a:prstGeom prst="roundRect">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 name="四角形: 角を丸くする 15">
            <a:extLst>
              <a:ext uri="{FF2B5EF4-FFF2-40B4-BE49-F238E27FC236}">
                <a16:creationId xmlns:a16="http://schemas.microsoft.com/office/drawing/2014/main" id="{79EB8C2F-243C-4240-B7E0-EF30D6F6FC64}"/>
              </a:ext>
            </a:extLst>
          </p:cNvPr>
          <p:cNvSpPr/>
          <p:nvPr/>
        </p:nvSpPr>
        <p:spPr>
          <a:xfrm>
            <a:off x="135899" y="2214674"/>
            <a:ext cx="1923924" cy="353652"/>
          </a:xfrm>
          <a:prstGeom prst="roundRect">
            <a:avLst>
              <a:gd name="adj" fmla="val 10049"/>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実現した規制改革</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0F573A1C-3307-4A09-95C8-F612EE8F6D68}"/>
              </a:ext>
            </a:extLst>
          </p:cNvPr>
          <p:cNvSpPr txBox="1"/>
          <p:nvPr/>
        </p:nvSpPr>
        <p:spPr>
          <a:xfrm>
            <a:off x="2100643" y="2188567"/>
            <a:ext cx="5262080" cy="369332"/>
          </a:xfrm>
          <a:prstGeom prst="rect">
            <a:avLst/>
          </a:prstGeom>
          <a:noFill/>
        </p:spPr>
        <p:txBody>
          <a:bodyPr wrap="square">
            <a:spAutoFit/>
          </a:bodyPr>
          <a:lstStyle/>
          <a:p>
            <a:r>
              <a:rPr lang="ja-JP" altLang="en-US" b="1" dirty="0"/>
              <a:t>（</a:t>
            </a:r>
            <a:r>
              <a:rPr lang="en-US" altLang="ja-JP" b="1" dirty="0"/>
              <a:t>18</a:t>
            </a:r>
            <a:r>
              <a:rPr lang="ja-JP" altLang="en-US" b="1" dirty="0"/>
              <a:t>提案中　</a:t>
            </a:r>
            <a:r>
              <a:rPr lang="en-US" altLang="ja-JP" b="1" dirty="0"/>
              <a:t>10</a:t>
            </a:r>
            <a:r>
              <a:rPr lang="ja-JP" altLang="en-US" b="1" dirty="0"/>
              <a:t>件実現）</a:t>
            </a:r>
          </a:p>
        </p:txBody>
      </p:sp>
      <p:sp>
        <p:nvSpPr>
          <p:cNvPr id="18" name="テキスト ボックス 17">
            <a:extLst>
              <a:ext uri="{FF2B5EF4-FFF2-40B4-BE49-F238E27FC236}">
                <a16:creationId xmlns:a16="http://schemas.microsoft.com/office/drawing/2014/main" id="{0EE2FDA8-792E-4F4F-B0FB-6522F2B39234}"/>
              </a:ext>
            </a:extLst>
          </p:cNvPr>
          <p:cNvSpPr txBox="1"/>
          <p:nvPr/>
        </p:nvSpPr>
        <p:spPr>
          <a:xfrm>
            <a:off x="224387" y="2622275"/>
            <a:ext cx="4824000" cy="18158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600" dirty="0">
                <a:latin typeface="Meiryo UI" panose="020B0604030504040204" pitchFamily="50" charset="-128"/>
                <a:ea typeface="Meiryo UI" panose="020B0604030504040204" pitchFamily="50" charset="-128"/>
              </a:rPr>
              <a:t>〇</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AI</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を活用した気象予報に係る気象予報士の設置</a:t>
            </a:r>
            <a:b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基準</a:t>
            </a:r>
            <a:r>
              <a:rPr kumimoji="1" lang="ja-JP" altLang="en-US" sz="1600" dirty="0">
                <a:latin typeface="Meiryo UI" panose="020B0604030504040204" pitchFamily="50" charset="-128"/>
                <a:ea typeface="Meiryo UI" panose="020B0604030504040204" pitchFamily="50" charset="-128"/>
              </a:rPr>
              <a:t>の緩和</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〇シャトルバスを活用した資材運搬（貨客混載）</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〇未承認医療機器等の一般向け展示</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〇特定自動運行（自動運転走行（レベル４）の運転</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　者がいない状態での自動運転）の許可制度の創設</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〇空飛ぶクルマの社会実装に向けた制度整備</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33894D2-A5C4-43BA-8CFF-A070700DCF83}"/>
              </a:ext>
            </a:extLst>
          </p:cNvPr>
          <p:cNvSpPr txBox="1"/>
          <p:nvPr/>
        </p:nvSpPr>
        <p:spPr>
          <a:xfrm>
            <a:off x="5186580" y="2496158"/>
            <a:ext cx="4594621" cy="213904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1" lang="ja-JP" altLang="en-US" sz="1600" dirty="0">
                <a:solidFill>
                  <a:srgbClr val="000000"/>
                </a:solidFill>
                <a:latin typeface="Meiryo UI" panose="020B0604030504040204" pitchFamily="50" charset="-128"/>
                <a:ea typeface="Meiryo UI" panose="020B0604030504040204" pitchFamily="50" charset="-128"/>
              </a:rPr>
              <a:t>〇万博に関する仮設建築物の建築に係る特例</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〇万博に関する仮設工作物の設置に係る特例</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〇ローカル５</a:t>
            </a:r>
            <a:r>
              <a:rPr kumimoji="1" lang="en-US" altLang="ja-JP" sz="1600" dirty="0">
                <a:solidFill>
                  <a:srgbClr val="000000"/>
                </a:solidFill>
                <a:latin typeface="Meiryo UI" panose="020B0604030504040204" pitchFamily="50" charset="-128"/>
                <a:ea typeface="Meiryo UI" panose="020B0604030504040204" pitchFamily="50" charset="-128"/>
              </a:rPr>
              <a:t>G</a:t>
            </a:r>
            <a:r>
              <a:rPr kumimoji="1" lang="ja-JP" altLang="en-US" sz="1600" dirty="0">
                <a:solidFill>
                  <a:srgbClr val="000000"/>
                </a:solidFill>
                <a:latin typeface="Meiryo UI" panose="020B0604030504040204" pitchFamily="50" charset="-128"/>
                <a:ea typeface="Meiryo UI" panose="020B0604030504040204" pitchFamily="50" charset="-128"/>
              </a:rPr>
              <a:t>の広域的な利用（他者土地利用）</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　に関する規制の緩和</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〇外国人一般を診療対象とした二国間協定の</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　対象国の拡大</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〇外国人企業活動促進事業に係る在留資格の変更</a:t>
            </a:r>
            <a:br>
              <a:rPr kumimoji="1" lang="en-US" altLang="ja-JP" sz="1600" dirty="0">
                <a:solidFill>
                  <a:srgbClr val="000000"/>
                </a:solidFill>
                <a:latin typeface="Meiryo UI" panose="020B0604030504040204" pitchFamily="50" charset="-128"/>
                <a:ea typeface="Meiryo UI" panose="020B0604030504040204" pitchFamily="50" charset="-128"/>
              </a:rPr>
            </a:br>
            <a:r>
              <a:rPr kumimoji="1" lang="ja-JP" altLang="en-US" sz="1600" dirty="0">
                <a:solidFill>
                  <a:srgbClr val="000000"/>
                </a:solidFill>
                <a:latin typeface="Meiryo UI" panose="020B0604030504040204" pitchFamily="50" charset="-128"/>
                <a:ea typeface="Meiryo UI" panose="020B0604030504040204" pitchFamily="50" charset="-128"/>
              </a:rPr>
              <a:t>　に係る特例</a:t>
            </a:r>
          </a:p>
        </p:txBody>
      </p:sp>
      <p:sp>
        <p:nvSpPr>
          <p:cNvPr id="2" name="スライド番号プレースホルダー 1">
            <a:extLst>
              <a:ext uri="{FF2B5EF4-FFF2-40B4-BE49-F238E27FC236}">
                <a16:creationId xmlns:a16="http://schemas.microsoft.com/office/drawing/2014/main" id="{E7DB7E96-602D-1529-8F7E-72A489B6F721}"/>
              </a:ext>
            </a:extLst>
          </p:cNvPr>
          <p:cNvSpPr>
            <a:spLocks noGrp="1"/>
          </p:cNvSpPr>
          <p:nvPr>
            <p:ph type="sldNum" sz="quarter" idx="12"/>
          </p:nvPr>
        </p:nvSpPr>
        <p:spPr/>
        <p:txBody>
          <a:bodyPr/>
          <a:lstStyle/>
          <a:p>
            <a:pPr>
              <a:defRPr/>
            </a:pPr>
            <a:fld id="{F5ED83BE-D324-43B5-A05C-EE6A5C9460D4}" type="slidenum">
              <a:rPr lang="en-US" altLang="ja-JP" smtClean="0"/>
              <a:pPr>
                <a:defRPr/>
              </a:pPr>
              <a:t>1</a:t>
            </a:fld>
            <a:endParaRPr lang="en-US" altLang="ja-JP" dirty="0"/>
          </a:p>
        </p:txBody>
      </p:sp>
    </p:spTree>
    <p:extLst>
      <p:ext uri="{BB962C8B-B14F-4D97-AF65-F5344CB8AC3E}">
        <p14:creationId xmlns:p14="http://schemas.microsoft.com/office/powerpoint/2010/main" val="249321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1983560"/>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夢洲コンストラクション</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53E6876E-4E46-2340-7664-C1DC07E37418}"/>
              </a:ext>
            </a:extLst>
          </p:cNvPr>
          <p:cNvSpPr txBox="1"/>
          <p:nvPr/>
        </p:nvSpPr>
        <p:spPr>
          <a:xfrm>
            <a:off x="3251604" y="2067564"/>
            <a:ext cx="5231876"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15</a:t>
            </a:r>
            <a:r>
              <a:rPr lang="ja-JP" altLang="en-US" sz="1400" b="1" dirty="0">
                <a:latin typeface="Meiryo UI" panose="020B0604030504040204" pitchFamily="50" charset="-128"/>
                <a:ea typeface="Meiryo UI" panose="020B0604030504040204" pitchFamily="50" charset="-128"/>
              </a:rPr>
              <a:t>サービス中　実施</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９件、概ね実施</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４件、実施せず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２件）</a:t>
            </a:r>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3670714706"/>
              </p:ext>
            </p:extLst>
          </p:nvPr>
        </p:nvGraphicFramePr>
        <p:xfrm>
          <a:off x="105911" y="2499492"/>
          <a:ext cx="9552561" cy="3728111"/>
        </p:xfrm>
        <a:graphic>
          <a:graphicData uri="http://schemas.openxmlformats.org/drawingml/2006/table">
            <a:tbl>
              <a:tblPr firstRow="1" bandRow="1"/>
              <a:tblGrid>
                <a:gridCol w="889769">
                  <a:extLst>
                    <a:ext uri="{9D8B030D-6E8A-4147-A177-3AD203B41FA5}">
                      <a16:colId xmlns:a16="http://schemas.microsoft.com/office/drawing/2014/main" val="631960915"/>
                    </a:ext>
                  </a:extLst>
                </a:gridCol>
                <a:gridCol w="1727200">
                  <a:extLst>
                    <a:ext uri="{9D8B030D-6E8A-4147-A177-3AD203B41FA5}">
                      <a16:colId xmlns:a16="http://schemas.microsoft.com/office/drawing/2014/main" val="3237600849"/>
                    </a:ext>
                  </a:extLst>
                </a:gridCol>
                <a:gridCol w="995680">
                  <a:extLst>
                    <a:ext uri="{9D8B030D-6E8A-4147-A177-3AD203B41FA5}">
                      <a16:colId xmlns:a16="http://schemas.microsoft.com/office/drawing/2014/main" val="757730067"/>
                    </a:ext>
                  </a:extLst>
                </a:gridCol>
                <a:gridCol w="5939912">
                  <a:extLst>
                    <a:ext uri="{9D8B030D-6E8A-4147-A177-3AD203B41FA5}">
                      <a16:colId xmlns:a16="http://schemas.microsoft.com/office/drawing/2014/main" val="2085892503"/>
                    </a:ext>
                  </a:extLst>
                </a:gridCol>
              </a:tblGrid>
              <a:tr h="48311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endParaRPr kumimoji="1" lang="en-US" altLang="ja-JP" sz="1400" b="1" kern="1200" dirty="0">
                        <a:solidFill>
                          <a:schemeClr val="tx1"/>
                        </a:solidFill>
                        <a:latin typeface="+mn-ea"/>
                        <a:ea typeface="+mn-ea"/>
                        <a:cs typeface="+mn-cs"/>
                      </a:endParaRP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　</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1174531">
                <a:tc rowSpan="5">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建設工事現場内外の移動の円滑化</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defTabSz="914400" rtl="0" eaLnBrk="1" fontAlgn="ctr" latinLnBrk="0" hangingPunct="1">
                        <a:lnSpc>
                          <a:spcPct val="100000"/>
                        </a:lnSpc>
                        <a:spcBef>
                          <a:spcPts val="0"/>
                        </a:spcBef>
                        <a:spcAft>
                          <a:spcPts val="0"/>
                        </a:spcAft>
                      </a:pPr>
                      <a:r>
                        <a:rPr kumimoji="1" lang="ja-JP" altLang="en-US" sz="1200" b="1" kern="1200" dirty="0">
                          <a:solidFill>
                            <a:schemeClr val="tx1"/>
                          </a:solidFill>
                          <a:latin typeface="Meiryo UI" panose="020B0604030504040204" pitchFamily="50" charset="-128"/>
                          <a:ea typeface="Meiryo UI" panose="020B0604030504040204" pitchFamily="50" charset="-128"/>
                        </a:rPr>
                        <a:t>①データなどの活用によ</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る交通量予測に基づく </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ピークシフト誘導</a:t>
                      </a:r>
                      <a:endParaRPr kumimoji="1" lang="ja-JP" altLang="en-US" sz="1200" b="1" kern="1200" dirty="0">
                        <a:solidFill>
                          <a:schemeClr val="tx1"/>
                        </a:solidFill>
                        <a:latin typeface="Meiryo UI" panose="020B0604030504040204" pitchFamily="50" charset="-128"/>
                        <a:ea typeface="Meiryo UI" panose="020B0604030504040204" pitchFamily="50" charset="-128"/>
                        <a:cs typeface="+mn-cs"/>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kern="0" dirty="0">
                          <a:solidFill>
                            <a:srgbClr val="000000"/>
                          </a:solidFill>
                          <a:effectLst/>
                        </a:rPr>
                        <a:t>実施</a:t>
                      </a:r>
                      <a:endParaRPr lang="en-US" altLang="ja-JP" sz="1200" kern="0" dirty="0">
                        <a:solidFill>
                          <a:srgbClr val="000000"/>
                        </a:solidFill>
                        <a:effectLs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3663" indent="-93663" algn="l" defTabSz="914400" rtl="0" eaLnBrk="1" fontAlgn="ctr" latinLnBrk="0" hangingPunct="1">
                        <a:lnSpc>
                          <a:spcPct val="100000"/>
                        </a:lnSpc>
                        <a:spcBef>
                          <a:spcPts val="0"/>
                        </a:spcBef>
                        <a:spcAft>
                          <a:spcPts val="0"/>
                        </a:spcAft>
                      </a:pPr>
                      <a:r>
                        <a:rPr kumimoji="1" lang="ja-JP" altLang="en-US" sz="1200" kern="0" dirty="0">
                          <a:solidFill>
                            <a:srgbClr val="000000"/>
                          </a:solidFill>
                          <a:effectLst/>
                          <a:highlight>
                            <a:srgbClr val="FFFFFF"/>
                          </a:highlight>
                          <a:latin typeface="+mn-lt"/>
                          <a:ea typeface="+mn-ea"/>
                          <a:cs typeface="+mn-cs"/>
                        </a:rPr>
                        <a:t>・大阪広域データ連携基盤（</a:t>
                      </a:r>
                      <a:r>
                        <a:rPr kumimoji="1" lang="en-US" sz="1200" kern="0" dirty="0">
                          <a:solidFill>
                            <a:srgbClr val="000000"/>
                          </a:solidFill>
                          <a:effectLst/>
                          <a:highlight>
                            <a:srgbClr val="FFFFFF"/>
                          </a:highlight>
                          <a:latin typeface="+mn-lt"/>
                          <a:ea typeface="+mn-ea"/>
                          <a:cs typeface="+mn-cs"/>
                        </a:rPr>
                        <a:t>ORDEN</a:t>
                      </a:r>
                      <a:r>
                        <a:rPr kumimoji="1" lang="ja-JP" altLang="en-US" sz="1200" kern="0" dirty="0">
                          <a:solidFill>
                            <a:srgbClr val="000000"/>
                          </a:solidFill>
                          <a:effectLst/>
                          <a:highlight>
                            <a:srgbClr val="FFFFFF"/>
                          </a:highlight>
                          <a:latin typeface="+mn-lt"/>
                          <a:ea typeface="+mn-ea"/>
                          <a:cs typeface="+mn-cs"/>
                        </a:rPr>
                        <a:t>）を活用した先端的サービスの調査検討を実施（</a:t>
                      </a:r>
                      <a:r>
                        <a:rPr kumimoji="1" lang="en-US" sz="1200" kern="0" dirty="0">
                          <a:solidFill>
                            <a:srgbClr val="000000"/>
                          </a:solidFill>
                          <a:effectLst/>
                          <a:highlight>
                            <a:srgbClr val="FFFFFF"/>
                          </a:highlight>
                          <a:latin typeface="+mn-lt"/>
                          <a:ea typeface="+mn-ea"/>
                          <a:cs typeface="+mn-cs"/>
                        </a:rPr>
                        <a:t>2024</a:t>
                      </a:r>
                    </a:p>
                    <a:p>
                      <a:pPr marL="93663" indent="-93663" algn="l" defTabSz="914400" rtl="0" eaLnBrk="1" fontAlgn="ctr" latinLnBrk="0" hangingPunct="1">
                        <a:lnSpc>
                          <a:spcPct val="100000"/>
                        </a:lnSpc>
                        <a:spcBef>
                          <a:spcPts val="0"/>
                        </a:spcBef>
                        <a:spcAft>
                          <a:spcPts val="0"/>
                        </a:spcAft>
                      </a:pPr>
                      <a:r>
                        <a:rPr kumimoji="1" lang="en-US" altLang="ja-JP" sz="1200" kern="0" dirty="0">
                          <a:solidFill>
                            <a:srgbClr val="000000"/>
                          </a:solidFill>
                          <a:effectLst/>
                          <a:highlight>
                            <a:srgbClr val="FFFFFF"/>
                          </a:highlight>
                          <a:latin typeface="+mn-lt"/>
                          <a:ea typeface="+mn-ea"/>
                          <a:cs typeface="+mn-cs"/>
                        </a:rPr>
                        <a:t> </a:t>
                      </a:r>
                      <a:r>
                        <a:rPr kumimoji="1" lang="ja-JP" altLang="en-US" sz="1200" kern="0" dirty="0">
                          <a:solidFill>
                            <a:srgbClr val="000000"/>
                          </a:solidFill>
                          <a:effectLst/>
                          <a:highlight>
                            <a:srgbClr val="FFFFFF"/>
                          </a:highlight>
                          <a:latin typeface="+mn-lt"/>
                          <a:ea typeface="+mn-ea"/>
                          <a:cs typeface="+mn-cs"/>
                        </a:rPr>
                        <a:t> 年</a:t>
                      </a:r>
                      <a:r>
                        <a:rPr kumimoji="1" lang="en-US" sz="1200" kern="0" dirty="0">
                          <a:solidFill>
                            <a:srgbClr val="000000"/>
                          </a:solidFill>
                          <a:effectLst/>
                          <a:highlight>
                            <a:srgbClr val="FFFFFF"/>
                          </a:highlight>
                          <a:latin typeface="+mn-lt"/>
                          <a:ea typeface="+mn-ea"/>
                          <a:cs typeface="+mn-cs"/>
                        </a:rPr>
                        <a:t>9</a:t>
                      </a:r>
                      <a:r>
                        <a:rPr kumimoji="1" lang="ja-JP" altLang="en-US" sz="1200" kern="0" dirty="0">
                          <a:solidFill>
                            <a:srgbClr val="000000"/>
                          </a:solidFill>
                          <a:effectLst/>
                          <a:highlight>
                            <a:srgbClr val="FFFFFF"/>
                          </a:highlight>
                          <a:latin typeface="+mn-lt"/>
                          <a:ea typeface="+mn-ea"/>
                          <a:cs typeface="+mn-cs"/>
                        </a:rPr>
                        <a:t>月</a:t>
                      </a:r>
                      <a:r>
                        <a:rPr kumimoji="1" lang="en-US" sz="1200" kern="0" dirty="0">
                          <a:solidFill>
                            <a:srgbClr val="000000"/>
                          </a:solidFill>
                          <a:effectLst/>
                          <a:highlight>
                            <a:srgbClr val="FFFFFF"/>
                          </a:highlight>
                          <a:latin typeface="+mn-lt"/>
                          <a:ea typeface="+mn-ea"/>
                          <a:cs typeface="+mn-cs"/>
                        </a:rPr>
                        <a:t>AI</a:t>
                      </a:r>
                      <a:r>
                        <a:rPr kumimoji="1" lang="ja-JP" altLang="en-US" sz="1200" kern="0" dirty="0">
                          <a:solidFill>
                            <a:srgbClr val="000000"/>
                          </a:solidFill>
                          <a:effectLst/>
                          <a:highlight>
                            <a:srgbClr val="FFFFFF"/>
                          </a:highlight>
                          <a:latin typeface="+mn-lt"/>
                          <a:ea typeface="+mn-ea"/>
                          <a:cs typeface="+mn-cs"/>
                        </a:rPr>
                        <a:t>交通量予測モデル構築）</a:t>
                      </a:r>
                      <a:endParaRPr kumimoji="1" lang="en-US" altLang="ja-JP" sz="1200" kern="0" dirty="0">
                        <a:solidFill>
                          <a:srgbClr val="000000"/>
                        </a:solidFill>
                        <a:effectLst/>
                        <a:highlight>
                          <a:srgbClr val="FFFFFF"/>
                        </a:highlight>
                        <a:latin typeface="+mn-lt"/>
                        <a:ea typeface="+mn-ea"/>
                        <a:cs typeface="+mn-cs"/>
                      </a:endParaRPr>
                    </a:p>
                    <a:p>
                      <a:pPr marL="93663" indent="-93663" algn="l" defTabSz="914400" rtl="0" eaLnBrk="1" fontAlgn="ctr" latinLnBrk="0" hangingPunct="1">
                        <a:lnSpc>
                          <a:spcPct val="100000"/>
                        </a:lnSpc>
                        <a:spcBef>
                          <a:spcPts val="0"/>
                        </a:spcBef>
                        <a:spcAft>
                          <a:spcPts val="0"/>
                        </a:spcAft>
                      </a:pPr>
                      <a:r>
                        <a:rPr kumimoji="1" lang="ja-JP" altLang="en-US" sz="1200" kern="0" dirty="0">
                          <a:solidFill>
                            <a:srgbClr val="000000"/>
                          </a:solidFill>
                          <a:effectLst/>
                          <a:highlight>
                            <a:srgbClr val="FFFFFF"/>
                          </a:highlight>
                          <a:latin typeface="+mn-lt"/>
                          <a:ea typeface="+mn-ea"/>
                          <a:cs typeface="+mn-cs"/>
                        </a:rPr>
                        <a:t>・夢洲周辺の一般交通量や通行台数を分析・予測し、事前に</a:t>
                      </a:r>
                      <a:r>
                        <a:rPr kumimoji="1" lang="ja-JP" altLang="en-US" sz="1200" kern="0" dirty="0">
                          <a:solidFill>
                            <a:srgbClr val="000000"/>
                          </a:solidFill>
                          <a:effectLst/>
                          <a:latin typeface="+mn-lt"/>
                          <a:ea typeface="+mn-ea"/>
                          <a:cs typeface="+mn-cs"/>
                        </a:rPr>
                        <a:t>万博工事車両の</a:t>
                      </a:r>
                      <a:r>
                        <a:rPr kumimoji="1" lang="ja-JP" altLang="en-US" sz="1200" kern="0" dirty="0">
                          <a:solidFill>
                            <a:srgbClr val="000000"/>
                          </a:solidFill>
                          <a:effectLst/>
                          <a:highlight>
                            <a:srgbClr val="FFFFFF"/>
                          </a:highlight>
                          <a:latin typeface="+mn-lt"/>
                          <a:ea typeface="+mn-ea"/>
                          <a:cs typeface="+mn-cs"/>
                        </a:rPr>
                        <a:t>通行可能台数を把握して工事車両調整</a:t>
                      </a:r>
                      <a:r>
                        <a:rPr kumimoji="1" lang="ja-JP" altLang="en-US" sz="1200" strike="noStrike" kern="0" dirty="0">
                          <a:solidFill>
                            <a:srgbClr val="000000"/>
                          </a:solidFill>
                          <a:effectLst/>
                          <a:highlight>
                            <a:srgbClr val="FFFFFF"/>
                          </a:highlight>
                          <a:latin typeface="+mn-lt"/>
                          <a:ea typeface="+mn-ea"/>
                          <a:cs typeface="+mn-cs"/>
                        </a:rPr>
                        <a:t>等</a:t>
                      </a:r>
                      <a:r>
                        <a:rPr kumimoji="1" lang="ja-JP" altLang="en-US" sz="1200" kern="0" dirty="0">
                          <a:solidFill>
                            <a:srgbClr val="000000"/>
                          </a:solidFill>
                          <a:effectLst/>
                          <a:highlight>
                            <a:srgbClr val="FFFFFF"/>
                          </a:highlight>
                          <a:latin typeface="+mn-lt"/>
                          <a:ea typeface="+mn-ea"/>
                          <a:cs typeface="+mn-cs"/>
                        </a:rPr>
                        <a:t>を実証</a:t>
                      </a:r>
                    </a:p>
                  </a:txBody>
                  <a:tcPr marL="68580" marR="68580" marT="0" marB="0">
                    <a:lnL w="3175" cap="flat" cmpd="sng" algn="ctr">
                      <a:solidFill>
                        <a:schemeClr val="tx1"/>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2738892"/>
                  </a:ext>
                </a:extLst>
              </a:tr>
              <a:tr h="414094">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defTabSz="914400" rtl="0" eaLnBrk="1" fontAlgn="ctr" latinLnBrk="0" hangingPunct="1">
                        <a:lnSpc>
                          <a:spcPct val="100000"/>
                        </a:lnSpc>
                        <a:spcBef>
                          <a:spcPts val="0"/>
                        </a:spcBef>
                        <a:spcAft>
                          <a:spcPts val="0"/>
                        </a:spcAft>
                      </a:pPr>
                      <a:r>
                        <a:rPr kumimoji="1" lang="ja-JP" altLang="en-US" sz="1200" b="1" kern="1200" dirty="0">
                          <a:solidFill>
                            <a:schemeClr val="tx1"/>
                          </a:solidFill>
                          <a:latin typeface="Meiryo UI" panose="020B0604030504040204" pitchFamily="50" charset="-128"/>
                          <a:ea typeface="Meiryo UI" panose="020B0604030504040204" pitchFamily="50" charset="-128"/>
                        </a:rPr>
                        <a:t>②位置情報及び</a:t>
                      </a:r>
                      <a:r>
                        <a:rPr kumimoji="1" lang="en-US" sz="1200" b="1" kern="1200" dirty="0">
                          <a:solidFill>
                            <a:schemeClr val="tx1"/>
                          </a:solidFill>
                          <a:latin typeface="Meiryo UI" panose="020B0604030504040204" pitchFamily="50" charset="-128"/>
                          <a:ea typeface="Meiryo UI" panose="020B0604030504040204" pitchFamily="50" charset="-128"/>
                        </a:rPr>
                        <a:t>AI</a:t>
                      </a:r>
                      <a:r>
                        <a:rPr kumimoji="1" lang="ja-JP" altLang="en-US" sz="1200" b="1" kern="1200" dirty="0">
                          <a:solidFill>
                            <a:schemeClr val="tx1"/>
                          </a:solidFill>
                          <a:latin typeface="Meiryo UI" panose="020B0604030504040204" pitchFamily="50" charset="-128"/>
                          <a:ea typeface="Meiryo UI" panose="020B0604030504040204" pitchFamily="50" charset="-128"/>
                        </a:rPr>
                        <a:t>カメ</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ラによる車両管理</a:t>
                      </a:r>
                      <a:endParaRPr kumimoji="1" lang="ja-JP" altLang="en-US" sz="1200" b="1" kern="1200" dirty="0">
                        <a:solidFill>
                          <a:schemeClr val="tx1"/>
                        </a:solidFill>
                        <a:latin typeface="Meiryo UI" panose="020B0604030504040204" pitchFamily="50" charset="-128"/>
                        <a:ea typeface="Meiryo UI" panose="020B0604030504040204" pitchFamily="50" charset="-128"/>
                        <a:cs typeface="+mn-cs"/>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概ね</a:t>
                      </a:r>
                      <a:r>
                        <a:rPr lang="ja-JP" altLang="en-US" sz="1200" b="0" kern="0" dirty="0">
                          <a:solidFill>
                            <a:srgbClr val="000000"/>
                          </a:solidFill>
                          <a:effectLst/>
                          <a:latin typeface="+mn-ea"/>
                          <a:ea typeface="+mn-ea"/>
                        </a:rPr>
                        <a:t>実施</a:t>
                      </a:r>
                      <a:endParaRPr lang="en-US" altLang="ja-JP" sz="1200" b="0" kern="0" dirty="0">
                        <a:solidFill>
                          <a:srgbClr val="000000"/>
                        </a:solidFill>
                        <a:effectLst/>
                        <a:latin typeface="+mn-ea"/>
                        <a:ea typeface="+mn-ea"/>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fontAlgn="ctr" latinLnBrk="0" hangingPunct="1">
                        <a:lnSpc>
                          <a:spcPct val="100000"/>
                        </a:lnSpc>
                        <a:spcBef>
                          <a:spcPts val="0"/>
                        </a:spcBef>
                        <a:spcAft>
                          <a:spcPts val="0"/>
                        </a:spcAft>
                      </a:pPr>
                      <a:r>
                        <a:rPr kumimoji="1" lang="ja-JP" altLang="en-US" sz="1200" kern="0" dirty="0">
                          <a:solidFill>
                            <a:srgbClr val="000000"/>
                          </a:solidFill>
                          <a:effectLst/>
                          <a:latin typeface="+mn-lt"/>
                          <a:ea typeface="+mn-ea"/>
                          <a:cs typeface="+mn-cs"/>
                        </a:rPr>
                        <a:t>・</a:t>
                      </a:r>
                      <a:r>
                        <a:rPr kumimoji="1" lang="ja-JP" altLang="en-US" sz="1200" kern="0" dirty="0">
                          <a:solidFill>
                            <a:schemeClr val="tx1"/>
                          </a:solidFill>
                          <a:effectLst/>
                          <a:latin typeface="+mn-lt"/>
                          <a:ea typeface="+mn-ea"/>
                          <a:cs typeface="+mn-cs"/>
                        </a:rPr>
                        <a:t>万博工事全体で</a:t>
                      </a:r>
                      <a:r>
                        <a:rPr kumimoji="1" lang="en-US" sz="1200" kern="0" dirty="0">
                          <a:solidFill>
                            <a:schemeClr val="tx1"/>
                          </a:solidFill>
                          <a:effectLst/>
                          <a:latin typeface="+mn-lt"/>
                          <a:ea typeface="+mn-ea"/>
                          <a:cs typeface="+mn-cs"/>
                        </a:rPr>
                        <a:t>AI</a:t>
                      </a:r>
                      <a:r>
                        <a:rPr kumimoji="1" lang="ja-JP" altLang="en-US" sz="1200" kern="0" dirty="0">
                          <a:solidFill>
                            <a:schemeClr val="tx1"/>
                          </a:solidFill>
                          <a:effectLst/>
                          <a:latin typeface="+mn-lt"/>
                          <a:ea typeface="+mn-ea"/>
                          <a:cs typeface="+mn-cs"/>
                        </a:rPr>
                        <a:t>カメラによる登録車両のナンバープレート自動照合を実施</a:t>
                      </a:r>
                      <a:endParaRPr kumimoji="1" lang="en-US" altLang="ja-JP" sz="1200" strike="sngStrike" kern="0" dirty="0">
                        <a:solidFill>
                          <a:schemeClr val="tx1"/>
                        </a:solidFill>
                        <a:effectLst/>
                        <a:highlight>
                          <a:srgbClr val="00FFFF"/>
                        </a:highligh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1082737"/>
                  </a:ext>
                </a:extLst>
              </a:tr>
              <a:tr h="414094">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defTabSz="914400" rtl="0" eaLnBrk="1" fontAlgn="ctr" latinLnBrk="0" hangingPunct="1">
                        <a:lnSpc>
                          <a:spcPct val="100000"/>
                        </a:lnSpc>
                        <a:spcBef>
                          <a:spcPts val="0"/>
                        </a:spcBef>
                        <a:spcAft>
                          <a:spcPts val="0"/>
                        </a:spcAft>
                      </a:pPr>
                      <a:r>
                        <a:rPr kumimoji="1" lang="ja-JP" altLang="en-US" sz="1200" b="1" kern="1200" dirty="0">
                          <a:solidFill>
                            <a:schemeClr val="tx1"/>
                          </a:solidFill>
                          <a:latin typeface="Meiryo UI" panose="020B0604030504040204" pitchFamily="50" charset="-128"/>
                          <a:ea typeface="Meiryo UI" panose="020B0604030504040204" pitchFamily="50" charset="-128"/>
                        </a:rPr>
                        <a:t>③カメラでの車両認識に</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よる入退場管理</a:t>
                      </a:r>
                      <a:endParaRPr kumimoji="1" lang="ja-JP" altLang="en-US" sz="1200" b="1" kern="1200" dirty="0">
                        <a:solidFill>
                          <a:schemeClr val="tx1"/>
                        </a:solidFill>
                        <a:latin typeface="Meiryo UI" panose="020B0604030504040204" pitchFamily="50" charset="-128"/>
                        <a:ea typeface="Meiryo UI" panose="020B0604030504040204" pitchFamily="50" charset="-128"/>
                        <a:cs typeface="+mn-cs"/>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kern="0" dirty="0">
                          <a:solidFill>
                            <a:srgbClr val="000000"/>
                          </a:solidFill>
                          <a:effectLst/>
                        </a:rPr>
                        <a:t>実施</a:t>
                      </a:r>
                      <a:endParaRPr lang="en-US" altLang="ja-JP" sz="1200" kern="0" dirty="0">
                        <a:solidFill>
                          <a:srgbClr val="000000"/>
                        </a:solidFill>
                        <a:effectLs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fontAlgn="ctr" latinLnBrk="0" hangingPunct="1">
                        <a:lnSpc>
                          <a:spcPct val="100000"/>
                        </a:lnSpc>
                        <a:spcBef>
                          <a:spcPts val="0"/>
                        </a:spcBef>
                        <a:spcAft>
                          <a:spcPts val="0"/>
                        </a:spcAft>
                      </a:pPr>
                      <a:r>
                        <a:rPr kumimoji="1" lang="ja-JP" altLang="en-US" sz="1200" kern="0" dirty="0">
                          <a:solidFill>
                            <a:srgbClr val="000000"/>
                          </a:solidFill>
                          <a:effectLst/>
                          <a:latin typeface="+mn-lt"/>
                          <a:ea typeface="+mn-ea"/>
                          <a:cs typeface="+mn-cs"/>
                        </a:rPr>
                        <a:t>・万博工事全体で</a:t>
                      </a:r>
                      <a:r>
                        <a:rPr kumimoji="1" lang="en-US" sz="1200" kern="0" dirty="0">
                          <a:solidFill>
                            <a:srgbClr val="000000"/>
                          </a:solidFill>
                          <a:effectLst/>
                          <a:latin typeface="+mn-lt"/>
                          <a:ea typeface="+mn-ea"/>
                          <a:cs typeface="+mn-cs"/>
                        </a:rPr>
                        <a:t>AI</a:t>
                      </a:r>
                      <a:r>
                        <a:rPr kumimoji="1" lang="ja-JP" altLang="en-US" sz="1200" kern="0" dirty="0">
                          <a:solidFill>
                            <a:srgbClr val="000000"/>
                          </a:solidFill>
                          <a:effectLst/>
                          <a:latin typeface="+mn-lt"/>
                          <a:ea typeface="+mn-ea"/>
                          <a:cs typeface="+mn-cs"/>
                        </a:rPr>
                        <a:t>カメラによる登録車両の車両番号自動照合による入退場管理を実施</a:t>
                      </a:r>
                      <a:endParaRPr kumimoji="1" lang="ja-JP" altLang="en-US" sz="1200" b="1" kern="1200" dirty="0">
                        <a:solidFill>
                          <a:schemeClr val="tx1"/>
                        </a:solidFill>
                        <a:latin typeface="+mn-ea"/>
                        <a:ea typeface="+mn-ea"/>
                        <a:cs typeface="+mn-cs"/>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95134177"/>
                  </a:ext>
                </a:extLst>
              </a:tr>
              <a:tr h="621141">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defTabSz="914400" rtl="0" eaLnBrk="1" fontAlgn="ctr" latinLnBrk="0" hangingPunct="1">
                        <a:lnSpc>
                          <a:spcPct val="100000"/>
                        </a:lnSpc>
                        <a:spcBef>
                          <a:spcPts val="0"/>
                        </a:spcBef>
                        <a:spcAft>
                          <a:spcPts val="0"/>
                        </a:spcAft>
                      </a:pPr>
                      <a:r>
                        <a:rPr kumimoji="1" lang="ja-JP" altLang="en-US" sz="1200" b="1" kern="1200" dirty="0">
                          <a:solidFill>
                            <a:schemeClr val="tx1"/>
                          </a:solidFill>
                          <a:latin typeface="Meiryo UI" panose="020B0604030504040204" pitchFamily="50" charset="-128"/>
                          <a:ea typeface="Meiryo UI" panose="020B0604030504040204" pitchFamily="50" charset="-128"/>
                        </a:rPr>
                        <a:t>④駅及び共同駐車場か</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らのシャトルバス・デマン</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ドバスの運転管理</a:t>
                      </a:r>
                      <a:endParaRPr kumimoji="1" lang="ja-JP" altLang="en-US" sz="1200" b="1" kern="1200" dirty="0">
                        <a:solidFill>
                          <a:schemeClr val="tx1"/>
                        </a:solidFill>
                        <a:latin typeface="Meiryo UI" panose="020B0604030504040204" pitchFamily="50" charset="-128"/>
                        <a:ea typeface="Meiryo UI" panose="020B0604030504040204" pitchFamily="50" charset="-128"/>
                        <a:cs typeface="+mn-cs"/>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概ね</a:t>
                      </a:r>
                      <a:r>
                        <a:rPr lang="ja-JP" altLang="en-US" sz="1200" b="0" kern="0" dirty="0">
                          <a:solidFill>
                            <a:srgbClr val="000000"/>
                          </a:solidFill>
                          <a:effectLst/>
                          <a:latin typeface="+mn-ea"/>
                          <a:ea typeface="+mn-ea"/>
                        </a:rPr>
                        <a:t>実施</a:t>
                      </a:r>
                      <a:endParaRPr lang="en-US" altLang="ja-JP" sz="1200" b="0" kern="0" dirty="0">
                        <a:solidFill>
                          <a:srgbClr val="000000"/>
                        </a:solidFill>
                        <a:effectLst/>
                        <a:latin typeface="+mn-ea"/>
                        <a:ea typeface="+mn-ea"/>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85725" algn="l" defTabSz="914400" rtl="0" eaLnBrk="1" fontAlgn="ctr" latinLnBrk="0" hangingPunct="1">
                        <a:lnSpc>
                          <a:spcPct val="100000"/>
                        </a:lnSpc>
                        <a:spcBef>
                          <a:spcPts val="0"/>
                        </a:spcBef>
                        <a:spcAft>
                          <a:spcPts val="0"/>
                        </a:spcAft>
                      </a:pPr>
                      <a:r>
                        <a:rPr kumimoji="1" lang="ja-JP" altLang="en-US" sz="1200" b="1" kern="1200" dirty="0">
                          <a:solidFill>
                            <a:schemeClr val="tx1"/>
                          </a:solidFill>
                        </a:rPr>
                        <a:t>・</a:t>
                      </a:r>
                      <a:r>
                        <a:rPr kumimoji="1" lang="ja-JP" altLang="en-US" sz="1200" kern="0" dirty="0">
                          <a:solidFill>
                            <a:srgbClr val="000000"/>
                          </a:solidFill>
                          <a:effectLst/>
                          <a:latin typeface="+mn-lt"/>
                          <a:ea typeface="+mn-ea"/>
                          <a:cs typeface="+mn-cs"/>
                        </a:rPr>
                        <a:t>シャトルバスサービスは、万博工事全体で工区バス乗降場を設置し、咲洲・舞洲から夢洲各工区への建設工事関係者の通勤バスを運行（定時定路線）</a:t>
                      </a:r>
                      <a:endParaRPr kumimoji="1" lang="en-US" altLang="ja-JP" sz="1200" kern="0" dirty="0">
                        <a:solidFill>
                          <a:srgbClr val="000000"/>
                        </a:solidFill>
                        <a:effectLst/>
                        <a:latin typeface="+mn-lt"/>
                        <a:ea typeface="+mn-ea"/>
                        <a:cs typeface="+mn-cs"/>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05871084"/>
                  </a:ext>
                </a:extLst>
              </a:tr>
              <a:tr h="621141">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defTabSz="914400" rtl="0" eaLnBrk="1" fontAlgn="ctr" latinLnBrk="0" hangingPunct="1">
                        <a:lnSpc>
                          <a:spcPct val="100000"/>
                        </a:lnSpc>
                        <a:spcBef>
                          <a:spcPts val="0"/>
                        </a:spcBef>
                        <a:spcAft>
                          <a:spcPts val="0"/>
                        </a:spcAft>
                      </a:pPr>
                      <a:r>
                        <a:rPr kumimoji="1" lang="ja-JP" altLang="en-US" sz="1200" b="1" kern="1200" dirty="0">
                          <a:solidFill>
                            <a:schemeClr val="tx1"/>
                          </a:solidFill>
                          <a:latin typeface="Meiryo UI" panose="020B0604030504040204" pitchFamily="50" charset="-128"/>
                          <a:ea typeface="Meiryo UI" panose="020B0604030504040204" pitchFamily="50" charset="-128"/>
                        </a:rPr>
                        <a:t>⑤建設工事現場内及び</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dirty="0">
                          <a:solidFill>
                            <a:schemeClr val="tx1"/>
                          </a:solidFill>
                          <a:latin typeface="Meiryo UI" panose="020B0604030504040204" pitchFamily="50" charset="-128"/>
                          <a:ea typeface="Meiryo UI" panose="020B0604030504040204" pitchFamily="50" charset="-128"/>
                        </a:rPr>
                        <a:t>   </a:t>
                      </a:r>
                      <a:r>
                        <a:rPr kumimoji="1" lang="ja-JP" altLang="en-US" sz="1200" b="1" kern="1200" dirty="0">
                          <a:solidFill>
                            <a:schemeClr val="tx1"/>
                          </a:solidFill>
                          <a:latin typeface="Meiryo UI" panose="020B0604030504040204" pitchFamily="50" charset="-128"/>
                          <a:ea typeface="Meiryo UI" panose="020B0604030504040204" pitchFamily="50" charset="-128"/>
                        </a:rPr>
                        <a:t>夢洲内でのパーソナル </a:t>
                      </a:r>
                      <a:endParaRPr kumimoji="1" lang="en-US" altLang="ja-JP" sz="1200" b="1" kern="1200" dirty="0">
                        <a:solidFill>
                          <a:schemeClr val="tx1"/>
                        </a:solidFill>
                        <a:latin typeface="Meiryo UI" panose="020B0604030504040204" pitchFamily="50" charset="-128"/>
                        <a:ea typeface="Meiryo UI" panose="020B0604030504040204" pitchFamily="50" charset="-128"/>
                      </a:endParaRPr>
                    </a:p>
                    <a:p>
                      <a:pPr marL="92075" indent="-92075" algn="l" defTabSz="914400" rtl="0" eaLnBrk="1" fontAlgn="ctr" latinLnBrk="0" hangingPunct="1">
                        <a:lnSpc>
                          <a:spcPct val="100000"/>
                        </a:lnSpc>
                        <a:spcBef>
                          <a:spcPts val="0"/>
                        </a:spcBef>
                        <a:spcAft>
                          <a:spcPts val="0"/>
                        </a:spcAft>
                      </a:pPr>
                      <a:r>
                        <a:rPr kumimoji="1" lang="en-US" altLang="ja-JP" sz="1200" b="1" kern="1200">
                          <a:solidFill>
                            <a:schemeClr val="tx1"/>
                          </a:solidFill>
                          <a:latin typeface="Meiryo UI" panose="020B0604030504040204" pitchFamily="50" charset="-128"/>
                          <a:ea typeface="Meiryo UI" panose="020B0604030504040204" pitchFamily="50" charset="-128"/>
                        </a:rPr>
                        <a:t>   </a:t>
                      </a:r>
                      <a:r>
                        <a:rPr kumimoji="1" lang="ja-JP" altLang="en-US" sz="1200" b="1" kern="1200">
                          <a:solidFill>
                            <a:schemeClr val="tx1"/>
                          </a:solidFill>
                          <a:latin typeface="Meiryo UI" panose="020B0604030504040204" pitchFamily="50" charset="-128"/>
                          <a:ea typeface="Meiryo UI" panose="020B0604030504040204" pitchFamily="50" charset="-128"/>
                        </a:rPr>
                        <a:t>モビリティ</a:t>
                      </a:r>
                      <a:r>
                        <a:rPr kumimoji="1" lang="ja-JP" altLang="en-US" sz="1200" b="1" kern="1200" dirty="0">
                          <a:solidFill>
                            <a:schemeClr val="tx1"/>
                          </a:solidFill>
                          <a:latin typeface="Meiryo UI" panose="020B0604030504040204" pitchFamily="50" charset="-128"/>
                          <a:ea typeface="Meiryo UI" panose="020B0604030504040204" pitchFamily="50" charset="-128"/>
                        </a:rPr>
                        <a:t>の導入</a:t>
                      </a:r>
                      <a:endParaRPr kumimoji="1" lang="ja-JP" altLang="en-US" sz="1200" b="1" kern="1200" dirty="0">
                        <a:solidFill>
                          <a:schemeClr val="tx1"/>
                        </a:solidFill>
                        <a:latin typeface="Meiryo UI" panose="020B0604030504040204" pitchFamily="50" charset="-128"/>
                        <a:ea typeface="Meiryo UI" panose="020B0604030504040204" pitchFamily="50" charset="-128"/>
                        <a:cs typeface="+mn-cs"/>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kern="0" dirty="0">
                          <a:solidFill>
                            <a:srgbClr val="000000"/>
                          </a:solidFill>
                          <a:effectLst/>
                        </a:rPr>
                        <a:t>実施</a:t>
                      </a:r>
                      <a:r>
                        <a:rPr kumimoji="1" lang="ja-JP" altLang="en-US" sz="1200" b="0" kern="1200" dirty="0">
                          <a:solidFill>
                            <a:schemeClr val="tx1"/>
                          </a:solidFill>
                          <a:effectLst/>
                          <a:latin typeface="+mn-ea"/>
                          <a:ea typeface="+mn-ea"/>
                          <a:cs typeface="+mn-cs"/>
                        </a:rPr>
                        <a:t>せず</a:t>
                      </a:r>
                      <a:endParaRPr lang="en-US" altLang="ja-JP" sz="1200" b="0" kern="0" dirty="0">
                        <a:solidFill>
                          <a:srgbClr val="000000"/>
                        </a:solidFill>
                        <a:effectLst/>
                        <a:latin typeface="+mn-ea"/>
                        <a:ea typeface="+mn-ea"/>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fontAlgn="ctr" latinLnBrk="0" hangingPunct="1">
                        <a:lnSpc>
                          <a:spcPct val="100000"/>
                        </a:lnSpc>
                        <a:spcBef>
                          <a:spcPts val="0"/>
                        </a:spcBef>
                        <a:spcAft>
                          <a:spcPts val="0"/>
                        </a:spcAft>
                      </a:pPr>
                      <a:r>
                        <a:rPr kumimoji="1" lang="ja-JP" altLang="en-US" sz="1200" b="0" kern="1200" dirty="0">
                          <a:solidFill>
                            <a:schemeClr val="tx1"/>
                          </a:solidFill>
                        </a:rPr>
                        <a:t>・導入に向けた試乗会等を実施するなど、検討を進めたものの導入に至らず</a:t>
                      </a:r>
                      <a:endParaRPr kumimoji="1" lang="ja-JP" altLang="en-US" sz="1200" b="0" kern="1200" dirty="0">
                        <a:solidFill>
                          <a:schemeClr val="tx1"/>
                        </a:solidFill>
                        <a:latin typeface="+mn-ea"/>
                        <a:ea typeface="+mn-ea"/>
                        <a:cs typeface="+mn-cs"/>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9591841"/>
                  </a:ext>
                </a:extLst>
              </a:tr>
            </a:tbl>
          </a:graphicData>
        </a:graphic>
      </p:graphicFrame>
      <p:sp>
        <p:nvSpPr>
          <p:cNvPr id="23" name="テキスト ボックス 22">
            <a:extLst>
              <a:ext uri="{FF2B5EF4-FFF2-40B4-BE49-F238E27FC236}">
                <a16:creationId xmlns:a16="http://schemas.microsoft.com/office/drawing/2014/main" id="{B4E135A5-2EE4-47C8-8E51-8A7C832C4337}"/>
              </a:ext>
            </a:extLst>
          </p:cNvPr>
          <p:cNvSpPr txBox="1"/>
          <p:nvPr/>
        </p:nvSpPr>
        <p:spPr>
          <a:xfrm>
            <a:off x="7934326" y="2236842"/>
            <a:ext cx="1869236"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ea typeface="+mn-ea"/>
              </a:rPr>
              <a:t>2025</a:t>
            </a:r>
            <a:r>
              <a:rPr kumimoji="1" lang="ja-JP" altLang="en-US" sz="1200" dirty="0">
                <a:latin typeface="+mn-ea"/>
                <a:ea typeface="+mn-ea"/>
              </a:rPr>
              <a:t>年</a:t>
            </a:r>
            <a:r>
              <a:rPr kumimoji="1" lang="en-US" altLang="ja-JP" sz="1200" dirty="0">
                <a:latin typeface="+mn-ea"/>
                <a:ea typeface="+mn-ea"/>
              </a:rPr>
              <a:t>3</a:t>
            </a:r>
            <a:r>
              <a:rPr kumimoji="1" lang="ja-JP" altLang="en-US" sz="1200" dirty="0">
                <a:latin typeface="+mn-ea"/>
                <a:ea typeface="+mn-ea"/>
              </a:rPr>
              <a:t>月末見込み）</a:t>
            </a:r>
            <a:endParaRPr lang="ja-JP" altLang="en-US" sz="1200" dirty="0"/>
          </a:p>
        </p:txBody>
      </p:sp>
      <p:sp>
        <p:nvSpPr>
          <p:cNvPr id="2" name="正方形/長方形 1">
            <a:extLst>
              <a:ext uri="{FF2B5EF4-FFF2-40B4-BE49-F238E27FC236}">
                <a16:creationId xmlns:a16="http://schemas.microsoft.com/office/drawing/2014/main" id="{B2A6B2E0-9F9A-55A7-2B4F-61C32FDFA381}"/>
              </a:ext>
            </a:extLst>
          </p:cNvPr>
          <p:cNvSpPr/>
          <p:nvPr/>
        </p:nvSpPr>
        <p:spPr>
          <a:xfrm>
            <a:off x="134312" y="640933"/>
            <a:ext cx="9552562" cy="1131306"/>
          </a:xfrm>
          <a:prstGeom prst="rect">
            <a:avLst/>
          </a:prstGeom>
          <a:noFill/>
          <a:ln w="412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50000"/>
              </a:lnSpc>
              <a:spcBef>
                <a:spcPct val="0"/>
              </a:spcBef>
              <a:spcAft>
                <a:spcPts val="60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▶全体計画に位置付けられた各プロジェクトの先端的サービスに</a:t>
            </a: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ついて、万博までに以下のとおり実施済みとなる予定。</a:t>
            </a:r>
            <a:br>
              <a:rPr kumimoji="1" lang="en-US" altLang="ja-JP"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一部のサービスについては、提案後の事情変化等により、事業内容を変更しているもの</a:t>
            </a:r>
            <a:r>
              <a:rPr kumimoji="1" lang="ja-JP" altLang="en-US" sz="1300" b="1" dirty="0">
                <a:solidFill>
                  <a:schemeClr val="tx1"/>
                </a:solidFill>
                <a:latin typeface="Meiryo UI" panose="020B0604030504040204" pitchFamily="50" charset="-128"/>
                <a:ea typeface="Meiryo UI" panose="020B0604030504040204" pitchFamily="50" charset="-128"/>
              </a:rPr>
              <a:t>が</a:t>
            </a: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ある。</a:t>
            </a:r>
            <a:endParaRPr kumimoji="1" lang="en-US" altLang="ja-JP"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50000"/>
              </a:lnSpc>
              <a:spcBef>
                <a:spcPct val="0"/>
              </a:spcBef>
              <a:spcAft>
                <a:spcPts val="60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▶今後、これらの成果を夢洲・うめきた</a:t>
            </a:r>
            <a:r>
              <a:rPr kumimoji="1" lang="en-US" altLang="ja-JP"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a:t>
            </a: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期はもとより、これら以外のエリアにおいても活かしていくことが重要。</a:t>
            </a:r>
          </a:p>
        </p:txBody>
      </p:sp>
      <p:sp>
        <p:nvSpPr>
          <p:cNvPr id="3" name="スライド番号プレースホルダー 2">
            <a:extLst>
              <a:ext uri="{FF2B5EF4-FFF2-40B4-BE49-F238E27FC236}">
                <a16:creationId xmlns:a16="http://schemas.microsoft.com/office/drawing/2014/main" id="{4335FF95-2A90-3FF1-F910-E548244CE9B5}"/>
              </a:ext>
            </a:extLst>
          </p:cNvPr>
          <p:cNvSpPr>
            <a:spLocks noGrp="1"/>
          </p:cNvSpPr>
          <p:nvPr>
            <p:ph type="sldNum" sz="quarter" idx="12"/>
          </p:nvPr>
        </p:nvSpPr>
        <p:spPr/>
        <p:txBody>
          <a:bodyPr/>
          <a:lstStyle/>
          <a:p>
            <a:pPr>
              <a:defRPr/>
            </a:pPr>
            <a:fld id="{F5ED83BE-D324-43B5-A05C-EE6A5C9460D4}" type="slidenum">
              <a:rPr lang="en-US" altLang="ja-JP" smtClean="0"/>
              <a:pPr>
                <a:defRPr/>
              </a:pPr>
              <a:t>2</a:t>
            </a:fld>
            <a:endParaRPr lang="en-US" altLang="ja-JP"/>
          </a:p>
        </p:txBody>
      </p:sp>
    </p:spTree>
    <p:extLst>
      <p:ext uri="{BB962C8B-B14F-4D97-AF65-F5344CB8AC3E}">
        <p14:creationId xmlns:p14="http://schemas.microsoft.com/office/powerpoint/2010/main" val="189492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22822" y="696041"/>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夢洲コンストラクション</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3D72C349-6E08-41AA-A93A-BDD3A3766B3C}"/>
              </a:ext>
            </a:extLst>
          </p:cNvPr>
          <p:cNvSpPr txBox="1"/>
          <p:nvPr/>
        </p:nvSpPr>
        <p:spPr>
          <a:xfrm>
            <a:off x="8108235" y="846322"/>
            <a:ext cx="1826350"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2000726942"/>
              </p:ext>
            </p:extLst>
          </p:nvPr>
        </p:nvGraphicFramePr>
        <p:xfrm>
          <a:off x="122822" y="1234453"/>
          <a:ext cx="9672593" cy="5202115"/>
        </p:xfrm>
        <a:graphic>
          <a:graphicData uri="http://schemas.openxmlformats.org/drawingml/2006/table">
            <a:tbl>
              <a:tblPr firstRow="1" bandRow="1"/>
              <a:tblGrid>
                <a:gridCol w="791578">
                  <a:extLst>
                    <a:ext uri="{9D8B030D-6E8A-4147-A177-3AD203B41FA5}">
                      <a16:colId xmlns:a16="http://schemas.microsoft.com/office/drawing/2014/main" val="631960915"/>
                    </a:ext>
                  </a:extLst>
                </a:gridCol>
                <a:gridCol w="1747520">
                  <a:extLst>
                    <a:ext uri="{9D8B030D-6E8A-4147-A177-3AD203B41FA5}">
                      <a16:colId xmlns:a16="http://schemas.microsoft.com/office/drawing/2014/main" val="3237600849"/>
                    </a:ext>
                  </a:extLst>
                </a:gridCol>
                <a:gridCol w="833120">
                  <a:extLst>
                    <a:ext uri="{9D8B030D-6E8A-4147-A177-3AD203B41FA5}">
                      <a16:colId xmlns:a16="http://schemas.microsoft.com/office/drawing/2014/main" val="2481083605"/>
                    </a:ext>
                  </a:extLst>
                </a:gridCol>
                <a:gridCol w="6300375">
                  <a:extLst>
                    <a:ext uri="{9D8B030D-6E8A-4147-A177-3AD203B41FA5}">
                      <a16:colId xmlns:a16="http://schemas.microsoft.com/office/drawing/2014/main" val="2085892503"/>
                    </a:ext>
                  </a:extLst>
                </a:gridCol>
              </a:tblGrid>
              <a:tr h="41385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endParaRPr kumimoji="1" lang="en-US" altLang="ja-JP" sz="1400" b="1" kern="1200" dirty="0">
                        <a:solidFill>
                          <a:schemeClr val="tx1"/>
                        </a:solidFill>
                        <a:latin typeface="+mn-ea"/>
                        <a:ea typeface="+mn-ea"/>
                        <a:cs typeface="+mn-cs"/>
                      </a:endParaRP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563711">
                <a:tc rowSpan="7">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altLang="en-US" sz="1200" b="1" kern="0" dirty="0">
                          <a:solidFill>
                            <a:srgbClr val="000000"/>
                          </a:solidFill>
                          <a:effectLst/>
                          <a:latin typeface="Meiryo UI" panose="020B0604030504040204" pitchFamily="50" charset="-128"/>
                          <a:ea typeface="Meiryo UI" panose="020B0604030504040204" pitchFamily="50" charset="-128"/>
                        </a:rPr>
                        <a:t>⑥</a:t>
                      </a:r>
                      <a:r>
                        <a:rPr lang="en-US" altLang="ja-JP" sz="1200" b="1" kern="0" dirty="0">
                          <a:solidFill>
                            <a:srgbClr val="000000"/>
                          </a:solidFill>
                          <a:effectLst/>
                          <a:latin typeface="Meiryo UI" panose="020B0604030504040204" pitchFamily="50" charset="-128"/>
                          <a:ea typeface="Meiryo UI" panose="020B0604030504040204" pitchFamily="50" charset="-128"/>
                        </a:rPr>
                        <a:t>BIM/CIM</a:t>
                      </a:r>
                      <a:r>
                        <a:rPr lang="ja-JP" altLang="en-US" sz="1200" b="1" kern="0" dirty="0">
                          <a:solidFill>
                            <a:srgbClr val="000000"/>
                          </a:solidFill>
                          <a:effectLst/>
                          <a:latin typeface="Meiryo UI" panose="020B0604030504040204" pitchFamily="50" charset="-128"/>
                          <a:ea typeface="Meiryo UI" panose="020B0604030504040204" pitchFamily="50" charset="-128"/>
                        </a:rPr>
                        <a:t>などを活用した建設工事の効率化</a:t>
                      </a: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200" kern="0" dirty="0">
                          <a:solidFill>
                            <a:srgbClr val="000000"/>
                          </a:solidFill>
                          <a:effectLst/>
                        </a:rPr>
                        <a:t>実施</a:t>
                      </a:r>
                      <a:endParaRPr lang="en-US" altLang="ja-JP" sz="1200" kern="0" dirty="0">
                        <a:solidFill>
                          <a:srgbClr val="000000"/>
                        </a:solidFill>
                        <a:effectLs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sz="1200" kern="100" dirty="0">
                          <a:solidFill>
                            <a:srgbClr val="000000"/>
                          </a:solidFill>
                          <a:effectLst/>
                        </a:rPr>
                        <a:t>・</a:t>
                      </a:r>
                      <a:r>
                        <a:rPr lang="ja-JP" sz="1200" kern="0" dirty="0">
                          <a:solidFill>
                            <a:srgbClr val="000000"/>
                          </a:solidFill>
                          <a:effectLst/>
                        </a:rPr>
                        <a:t>製作施工、資材管理に</a:t>
                      </a:r>
                      <a:r>
                        <a:rPr lang="en-US" sz="1200" kern="0" dirty="0">
                          <a:solidFill>
                            <a:srgbClr val="000000"/>
                          </a:solidFill>
                          <a:effectLst/>
                        </a:rPr>
                        <a:t>BIM</a:t>
                      </a:r>
                      <a:r>
                        <a:rPr lang="ja-JP" sz="1200" kern="0" dirty="0">
                          <a:solidFill>
                            <a:srgbClr val="000000"/>
                          </a:solidFill>
                          <a:effectLst/>
                        </a:rPr>
                        <a:t>データを活用</a:t>
                      </a:r>
                      <a:endParaRPr lang="ja-JP" sz="1200" strike="dblStrike" kern="100" baseline="0" dirty="0">
                        <a:effectLst/>
                      </a:endParaRPr>
                    </a:p>
                    <a:p>
                      <a:pPr algn="l">
                        <a:spcAft>
                          <a:spcPts val="0"/>
                        </a:spcAft>
                      </a:pPr>
                      <a:r>
                        <a:rPr lang="ja-JP" sz="1200" kern="0" dirty="0">
                          <a:solidFill>
                            <a:srgbClr val="000000"/>
                          </a:solidFill>
                          <a:effectLst/>
                        </a:rPr>
                        <a:t>・</a:t>
                      </a:r>
                      <a:r>
                        <a:rPr lang="en-US" sz="1200" kern="0" dirty="0">
                          <a:solidFill>
                            <a:srgbClr val="000000"/>
                          </a:solidFill>
                          <a:effectLst/>
                        </a:rPr>
                        <a:t>BIM</a:t>
                      </a:r>
                      <a:r>
                        <a:rPr lang="ja-JP" sz="1200" kern="0" dirty="0">
                          <a:solidFill>
                            <a:srgbClr val="000000"/>
                          </a:solidFill>
                          <a:effectLst/>
                        </a:rPr>
                        <a:t>モデルの工程情報を利用した工事進捗の可視化・管理システムを万博工事に適用</a:t>
                      </a:r>
                      <a:endParaRPr lang="ja-JP" sz="1200" kern="100" dirty="0">
                        <a:effectLst/>
                      </a:endParaRPr>
                    </a:p>
                    <a:p>
                      <a:pPr algn="l">
                        <a:spcAft>
                          <a:spcPts val="0"/>
                        </a:spcAft>
                      </a:pPr>
                      <a:r>
                        <a:rPr lang="ja-JP" sz="1200" kern="0" dirty="0">
                          <a:solidFill>
                            <a:srgbClr val="000000"/>
                          </a:solidFill>
                          <a:effectLst/>
                        </a:rPr>
                        <a:t>・万博工事全体をメタバース化する</a:t>
                      </a:r>
                      <a:r>
                        <a:rPr lang="en-US" sz="1200" kern="0" dirty="0">
                          <a:solidFill>
                            <a:srgbClr val="000000"/>
                          </a:solidFill>
                          <a:effectLst/>
                        </a:rPr>
                        <a:t>CPS</a:t>
                      </a:r>
                      <a:r>
                        <a:rPr lang="ja-JP" sz="1200" kern="0" dirty="0">
                          <a:solidFill>
                            <a:srgbClr val="000000"/>
                          </a:solidFill>
                          <a:effectLst/>
                        </a:rPr>
                        <a:t>（サイバーフィジカルシステム）を一部導入</a:t>
                      </a:r>
                      <a:endParaRPr lang="en-US" altLang="ja-JP" sz="1200" kern="0" dirty="0">
                        <a:solidFill>
                          <a:srgbClr val="000000"/>
                        </a:solidFill>
                        <a:effectLst/>
                      </a:endParaRPr>
                    </a:p>
                  </a:txBody>
                  <a:tcPr marL="68580" marR="68580" marT="0" marB="0">
                    <a:lnL w="3175" cap="flat" cmpd="sng" algn="ctr">
                      <a:solidFill>
                        <a:schemeClr val="tx1"/>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8994072"/>
                  </a:ext>
                </a:extLst>
              </a:tr>
              <a:tr h="453277">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solidFill>
                            <a:srgbClr val="000000"/>
                          </a:solidFill>
                          <a:effectLst/>
                          <a:latin typeface="Meiryo UI" panose="020B0604030504040204" pitchFamily="50" charset="-128"/>
                          <a:ea typeface="Meiryo UI" panose="020B0604030504040204" pitchFamily="50" charset="-128"/>
                        </a:rPr>
                        <a:t>⑦データ及びセンシングによる局所的な気象予測</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marR="0" lvl="0" indent="-66675" algn="ctr"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00"/>
                          </a:solidFill>
                          <a:effectLst/>
                        </a:rPr>
                        <a:t>実施</a:t>
                      </a:r>
                      <a:endParaRPr lang="en-US" altLang="ja-JP" sz="1200" kern="0" dirty="0">
                        <a:solidFill>
                          <a:srgbClr val="000000"/>
                        </a:solidFill>
                        <a:effectLs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r>
                        <a:rPr lang="ja-JP" sz="1200" kern="100" dirty="0">
                          <a:solidFill>
                            <a:srgbClr val="000000"/>
                          </a:solidFill>
                          <a:effectLst/>
                        </a:rPr>
                        <a:t>・建設工事向け</a:t>
                      </a:r>
                      <a:r>
                        <a:rPr lang="en-US" sz="1200" kern="100" dirty="0">
                          <a:solidFill>
                            <a:srgbClr val="000000"/>
                          </a:solidFill>
                          <a:effectLst/>
                        </a:rPr>
                        <a:t>AI</a:t>
                      </a:r>
                      <a:r>
                        <a:rPr lang="ja-JP" sz="1200" kern="100" dirty="0">
                          <a:solidFill>
                            <a:srgbClr val="000000"/>
                          </a:solidFill>
                          <a:effectLst/>
                        </a:rPr>
                        <a:t>気象予測サービスを実施</a:t>
                      </a:r>
                      <a:endParaRPr lang="ja-JP" sz="1200" kern="100" dirty="0">
                        <a:effectLst/>
                      </a:endParaRPr>
                    </a:p>
                    <a:p>
                      <a:pPr marL="66675" indent="-66675" algn="l"/>
                      <a:r>
                        <a:rPr lang="ja-JP" sz="1200" kern="100" dirty="0">
                          <a:solidFill>
                            <a:srgbClr val="000000"/>
                          </a:solidFill>
                          <a:effectLst/>
                        </a:rPr>
                        <a:t>・実証を経て、</a:t>
                      </a:r>
                      <a:r>
                        <a:rPr lang="en-US" sz="1200" kern="100" dirty="0">
                          <a:solidFill>
                            <a:srgbClr val="000000"/>
                          </a:solidFill>
                          <a:effectLst/>
                        </a:rPr>
                        <a:t>2025</a:t>
                      </a:r>
                      <a:r>
                        <a:rPr lang="ja-JP" sz="1200" kern="100" dirty="0">
                          <a:solidFill>
                            <a:srgbClr val="000000"/>
                          </a:solidFill>
                          <a:effectLst/>
                        </a:rPr>
                        <a:t>年度にサービス販売を予定</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75819500"/>
                  </a:ext>
                </a:extLst>
              </a:tr>
              <a:tr h="484613">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solidFill>
                            <a:srgbClr val="000000"/>
                          </a:solidFill>
                          <a:effectLst/>
                          <a:latin typeface="Meiryo UI" panose="020B0604030504040204" pitchFamily="50" charset="-128"/>
                          <a:ea typeface="Meiryo UI" panose="020B0604030504040204" pitchFamily="50" charset="-128"/>
                        </a:rPr>
                        <a:t>⑧ドローンを活用した</a:t>
                      </a:r>
                      <a:endParaRPr lang="en-US" altLang="ja-JP" sz="1200" b="1" kern="0" dirty="0">
                        <a:solidFill>
                          <a:srgbClr val="000000"/>
                        </a:solidFill>
                        <a:effectLst/>
                        <a:latin typeface="Meiryo UI" panose="020B0604030504040204" pitchFamily="50" charset="-128"/>
                        <a:ea typeface="Meiryo UI" panose="020B0604030504040204" pitchFamily="50" charset="-128"/>
                      </a:endParaRPr>
                    </a:p>
                    <a:p>
                      <a:pPr marL="133350" indent="-133350" algn="l"/>
                      <a:r>
                        <a:rPr lang="en-US" altLang="ja-JP" sz="1200" b="1" kern="0" dirty="0">
                          <a:solidFill>
                            <a:srgbClr val="000000"/>
                          </a:solidFill>
                          <a:effectLst/>
                          <a:latin typeface="Meiryo UI" panose="020B0604030504040204" pitchFamily="50" charset="-128"/>
                          <a:ea typeface="Meiryo UI" panose="020B0604030504040204" pitchFamily="50" charset="-128"/>
                        </a:rPr>
                        <a:t>   </a:t>
                      </a:r>
                      <a:r>
                        <a:rPr lang="ja-JP" sz="1200" b="1" kern="0" dirty="0">
                          <a:solidFill>
                            <a:srgbClr val="000000"/>
                          </a:solidFill>
                          <a:effectLst/>
                          <a:latin typeface="Meiryo UI" panose="020B0604030504040204" pitchFamily="50" charset="-128"/>
                          <a:ea typeface="Meiryo UI" panose="020B0604030504040204" pitchFamily="50" charset="-128"/>
                        </a:rPr>
                        <a:t>測量・工事管理</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marR="0" lvl="0" indent="-66675" algn="ctr" defTabSz="914400" rtl="0" eaLnBrk="1" fontAlgn="auto" latinLnBrk="0" hangingPunct="1">
                        <a:lnSpc>
                          <a:spcPts val="1700"/>
                        </a:lnSpc>
                        <a:spcBef>
                          <a:spcPts val="0"/>
                        </a:spcBef>
                        <a:spcAft>
                          <a:spcPts val="0"/>
                        </a:spcAft>
                        <a:buClrTx/>
                        <a:buSzTx/>
                        <a:buFontTx/>
                        <a:buNone/>
                        <a:tabLst/>
                        <a:defRPr/>
                      </a:pPr>
                      <a:r>
                        <a:rPr lang="ja-JP" altLang="ja-JP" sz="1200" b="0" kern="100" dirty="0">
                          <a:solidFill>
                            <a:schemeClr val="tx1"/>
                          </a:solidFill>
                          <a:effectLst/>
                        </a:rPr>
                        <a:t>実施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lnSpc>
                          <a:spcPts val="1700"/>
                        </a:lnSpc>
                      </a:pPr>
                      <a:r>
                        <a:rPr lang="ja-JP" sz="1200" kern="100" dirty="0">
                          <a:solidFill>
                            <a:schemeClr val="tx1"/>
                          </a:solidFill>
                          <a:effectLst/>
                        </a:rPr>
                        <a:t>・</a:t>
                      </a:r>
                      <a:r>
                        <a:rPr lang="ja-JP" altLang="en-US" sz="1200" kern="100" dirty="0">
                          <a:solidFill>
                            <a:schemeClr val="tx1"/>
                          </a:solidFill>
                          <a:effectLst/>
                        </a:rPr>
                        <a:t>ドローンにて工事管理（施工状況確認・記録等）を実施</a:t>
                      </a:r>
                      <a:endParaRPr lang="en-US" altLang="ja-JP" sz="1200" kern="100" dirty="0">
                        <a:solidFill>
                          <a:schemeClr val="tx1"/>
                        </a:solidFill>
                        <a:effectLst/>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8144915"/>
                  </a:ext>
                </a:extLst>
              </a:tr>
              <a:tr h="606847">
                <a:tc vMerge="1">
                  <a:txBody>
                    <a:bodyPr/>
                    <a:lstStyle/>
                    <a:p>
                      <a:endParaRPr kumimoji="1" lang="ja-JP" altLang="en-US"/>
                    </a:p>
                  </a:txBody>
                  <a:tcPr>
                    <a:lnT w="12700" cap="flat" cmpd="sng" algn="ctr">
                      <a:solidFill>
                        <a:srgbClr val="FFFFFF"/>
                      </a:solidFill>
                      <a:prstDash val="solid"/>
                      <a:round/>
                      <a:headEnd type="none" w="med" len="med"/>
                      <a:tailEnd type="none" w="med" len="med"/>
                    </a:lnT>
                  </a:tcPr>
                </a:tc>
                <a:tc>
                  <a:txBody>
                    <a:bodyPr/>
                    <a:lstStyle/>
                    <a:p>
                      <a:pPr marL="92075" indent="-92075"/>
                      <a:r>
                        <a:rPr lang="ja-JP" sz="1200" b="1" kern="100" dirty="0">
                          <a:solidFill>
                            <a:srgbClr val="000000"/>
                          </a:solidFill>
                          <a:effectLst/>
                          <a:latin typeface="Meiryo UI" panose="020B0604030504040204" pitchFamily="50" charset="-128"/>
                          <a:ea typeface="Meiryo UI" panose="020B0604030504040204" pitchFamily="50" charset="-128"/>
                        </a:rPr>
                        <a:t>⑨ドローンによる建設現</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場の見守り</a:t>
                      </a:r>
                      <a:endParaRPr kumimoji="1" lang="ja-JP" altLang="en-US" dirty="0"/>
                    </a:p>
                  </a:txBody>
                  <a:tcPr marL="68580" marR="68580" marT="0" marB="0">
                    <a:lnL w="12700" cmpd="sng">
                      <a:noFill/>
                      <a:prstDash val="soli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marR="0" lvl="0" indent="-66675" algn="ctr" defTabSz="914400" rtl="0" eaLnBrk="1" fontAlgn="auto" latinLnBrk="0" hangingPunct="1">
                        <a:lnSpc>
                          <a:spcPts val="1700"/>
                        </a:lnSpc>
                        <a:spcBef>
                          <a:spcPts val="0"/>
                        </a:spcBef>
                        <a:spcAft>
                          <a:spcPts val="0"/>
                        </a:spcAft>
                        <a:buClrTx/>
                        <a:buSzTx/>
                        <a:buFontTx/>
                        <a:buNone/>
                        <a:tabLst/>
                        <a:defRPr/>
                      </a:pPr>
                      <a:r>
                        <a:rPr lang="ja-JP" altLang="ja-JP" sz="1200" b="0" kern="100" dirty="0">
                          <a:solidFill>
                            <a:schemeClr val="tx1"/>
                          </a:solidFill>
                          <a:effectLst/>
                        </a:rPr>
                        <a:t>実施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lnSpc>
                          <a:spcPts val="1700"/>
                        </a:lnSpc>
                      </a:pPr>
                      <a:r>
                        <a:rPr lang="ja-JP" altLang="ja-JP" sz="1200" kern="100" dirty="0">
                          <a:solidFill>
                            <a:schemeClr val="tx1"/>
                          </a:solidFill>
                          <a:effectLst/>
                        </a:rPr>
                        <a:t>・ドローンによる工事管理、建設現場の見守り等を実施</a:t>
                      </a:r>
                      <a:endParaRPr lang="en-US" altLang="ja-JP" sz="1200" kern="100" dirty="0">
                        <a:solidFill>
                          <a:schemeClr val="tx1"/>
                        </a:solidFill>
                        <a:effectLst/>
                      </a:endParaRPr>
                    </a:p>
                    <a:p>
                      <a:pPr marL="66675" indent="-66675" algn="l">
                        <a:lnSpc>
                          <a:spcPts val="1700"/>
                        </a:lnSpc>
                      </a:pPr>
                      <a:r>
                        <a:rPr lang="ja-JP" altLang="en-US" sz="1200" kern="100" dirty="0">
                          <a:solidFill>
                            <a:schemeClr val="tx1"/>
                          </a:solidFill>
                          <a:effectLst/>
                        </a:rPr>
                        <a:t>　</a:t>
                      </a:r>
                      <a:r>
                        <a:rPr lang="ja-JP" altLang="ja-JP" sz="1200" kern="100" dirty="0">
                          <a:solidFill>
                            <a:schemeClr val="tx1"/>
                          </a:solidFill>
                          <a:effectLst/>
                        </a:rPr>
                        <a:t>（自律型の</a:t>
                      </a:r>
                      <a:r>
                        <a:rPr lang="en-US" altLang="ja-JP" sz="1200" kern="100" dirty="0">
                          <a:solidFill>
                            <a:schemeClr val="tx1"/>
                          </a:solidFill>
                          <a:effectLst/>
                        </a:rPr>
                        <a:t>AI</a:t>
                      </a:r>
                      <a:r>
                        <a:rPr lang="ja-JP" altLang="ja-JP" sz="1200" kern="100" dirty="0">
                          <a:solidFill>
                            <a:schemeClr val="tx1"/>
                          </a:solidFill>
                          <a:effectLst/>
                        </a:rPr>
                        <a:t>ドローンも活用）</a:t>
                      </a:r>
                      <a:r>
                        <a:rPr lang="en-US" altLang="ja-JP" sz="1200" kern="100" dirty="0">
                          <a:solidFill>
                            <a:schemeClr val="tx1"/>
                          </a:solidFill>
                          <a:effectLst/>
                        </a:rPr>
                        <a:t> </a:t>
                      </a: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5406637"/>
                  </a:ext>
                </a:extLst>
              </a:tr>
              <a:tr h="1122680">
                <a:tc vMerge="1">
                  <a:txBody>
                    <a:bodyPr/>
                    <a:lstStyle/>
                    <a:p>
                      <a:endParaRPr kumimoji="1" lang="ja-JP" altLang="en-US"/>
                    </a:p>
                  </a:txBody>
                  <a:tcPr/>
                </a:tc>
                <a:tc>
                  <a:txBody>
                    <a:bodyPr/>
                    <a:lstStyle/>
                    <a:p>
                      <a:pPr marL="92075" indent="-92075" algn="l"/>
                      <a:r>
                        <a:rPr lang="ja-JP" sz="1200" b="1" kern="100" dirty="0">
                          <a:solidFill>
                            <a:srgbClr val="000000"/>
                          </a:solidFill>
                          <a:effectLst/>
                          <a:latin typeface="Meiryo UI" panose="020B0604030504040204" pitchFamily="50" charset="-128"/>
                          <a:ea typeface="Meiryo UI" panose="020B0604030504040204" pitchFamily="50" charset="-128"/>
                        </a:rPr>
                        <a:t>⑩ドローンによる資材など</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の運搬、作業現場域</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内の高所などへの資材</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配送</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ja-JP" altLang="en-US" sz="1200" b="0" kern="100" dirty="0">
                          <a:solidFill>
                            <a:schemeClr val="tx1"/>
                          </a:solidFill>
                          <a:effectLst/>
                        </a:rPr>
                        <a:t>概ね</a:t>
                      </a:r>
                      <a:r>
                        <a:rPr lang="ja-JP" altLang="ja-JP" sz="1200" b="0" kern="100" dirty="0">
                          <a:solidFill>
                            <a:schemeClr val="tx1"/>
                          </a:solidFill>
                          <a:effectLst/>
                        </a:rPr>
                        <a:t>実施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700"/>
                        </a:lnSpc>
                      </a:pPr>
                      <a:r>
                        <a:rPr lang="ja-JP" altLang="en-US" sz="1200" kern="100" dirty="0">
                          <a:solidFill>
                            <a:schemeClr val="tx1"/>
                          </a:solidFill>
                          <a:effectLst/>
                        </a:rPr>
                        <a:t>・</a:t>
                      </a:r>
                      <a:r>
                        <a:rPr lang="ja-JP" altLang="ja-JP" sz="1200" kern="100" dirty="0">
                          <a:solidFill>
                            <a:schemeClr val="tx1"/>
                          </a:solidFill>
                          <a:effectLst/>
                        </a:rPr>
                        <a:t>咲洲～夢洲間による資機材海上搬送（レベル３（目視外）飛行）の実証を実施</a:t>
                      </a:r>
                      <a:endParaRPr lang="en-US" altLang="ja-JP" sz="1200" kern="100" dirty="0">
                        <a:solidFill>
                          <a:schemeClr val="tx1"/>
                        </a:solidFill>
                        <a:effectLst/>
                      </a:endParaRPr>
                    </a:p>
                    <a:p>
                      <a:pPr algn="l">
                        <a:lnSpc>
                          <a:spcPts val="1700"/>
                        </a:lnSpc>
                      </a:pPr>
                      <a:r>
                        <a:rPr lang="ja-JP" altLang="ja-JP" sz="1200" kern="100" dirty="0">
                          <a:solidFill>
                            <a:schemeClr val="tx1"/>
                          </a:solidFill>
                          <a:effectLst/>
                        </a:rPr>
                        <a:t>・</a:t>
                      </a:r>
                      <a:r>
                        <a:rPr lang="en-US" altLang="ja-JP" sz="1200" kern="100" dirty="0">
                          <a:solidFill>
                            <a:schemeClr val="tx1"/>
                          </a:solidFill>
                          <a:effectLst/>
                        </a:rPr>
                        <a:t>3D</a:t>
                      </a:r>
                      <a:r>
                        <a:rPr lang="ja-JP" altLang="ja-JP" sz="1200" kern="100" dirty="0">
                          <a:solidFill>
                            <a:schemeClr val="tx1"/>
                          </a:solidFill>
                          <a:effectLst/>
                        </a:rPr>
                        <a:t>都市モデル</a:t>
                      </a:r>
                      <a:r>
                        <a:rPr lang="en-US" altLang="ja-JP" sz="1200" kern="100" dirty="0">
                          <a:solidFill>
                            <a:schemeClr val="tx1"/>
                          </a:solidFill>
                          <a:effectLst/>
                        </a:rPr>
                        <a:t>×BIM</a:t>
                      </a:r>
                      <a:r>
                        <a:rPr lang="ja-JP" altLang="ja-JP" sz="1200" kern="100" dirty="0">
                          <a:solidFill>
                            <a:schemeClr val="tx1"/>
                          </a:solidFill>
                          <a:effectLst/>
                        </a:rPr>
                        <a:t>を活用した陸上自動搬送</a:t>
                      </a:r>
                      <a:r>
                        <a:rPr lang="ja-JP" altLang="en-US" sz="1200" kern="100" dirty="0">
                          <a:solidFill>
                            <a:schemeClr val="tx1"/>
                          </a:solidFill>
                          <a:effectLst/>
                        </a:rPr>
                        <a:t>（</a:t>
                      </a:r>
                      <a:r>
                        <a:rPr lang="ja-JP" altLang="ja-JP" sz="1200" kern="100" dirty="0">
                          <a:solidFill>
                            <a:schemeClr val="tx1"/>
                          </a:solidFill>
                          <a:effectLst/>
                        </a:rPr>
                        <a:t>ドローン自動搬送連携実証を実施</a:t>
                      </a:r>
                      <a:r>
                        <a:rPr lang="ja-JP" altLang="en-US" sz="1200" kern="100" dirty="0">
                          <a:solidFill>
                            <a:schemeClr val="tx1"/>
                          </a:solidFill>
                          <a:effectLst/>
                        </a:rPr>
                        <a:t>）</a:t>
                      </a:r>
                      <a:endParaRPr lang="en-US" altLang="ja-JP" sz="1200" kern="100" dirty="0">
                        <a:solidFill>
                          <a:schemeClr val="tx1"/>
                        </a:solidFill>
                        <a:effectLst/>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1395157"/>
                  </a:ext>
                </a:extLst>
              </a:tr>
              <a:tr h="728059">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a:r>
                        <a:rPr lang="ja-JP" sz="1200" b="1" kern="0" dirty="0">
                          <a:solidFill>
                            <a:srgbClr val="000000"/>
                          </a:solidFill>
                          <a:effectLst/>
                          <a:latin typeface="Meiryo UI" panose="020B0604030504040204" pitchFamily="50" charset="-128"/>
                          <a:ea typeface="Meiryo UI" panose="020B0604030504040204" pitchFamily="50" charset="-128"/>
                        </a:rPr>
                        <a:t>⑪シャトルバスを活用した</a:t>
                      </a:r>
                      <a:r>
                        <a:rPr lang="en-US" altLang="ja-JP" sz="1200" b="1" kern="0" dirty="0">
                          <a:solidFill>
                            <a:srgbClr val="000000"/>
                          </a:solidFill>
                          <a:effectLst/>
                          <a:latin typeface="Meiryo UI" panose="020B0604030504040204" pitchFamily="50" charset="-128"/>
                          <a:ea typeface="Meiryo UI" panose="020B0604030504040204" pitchFamily="50" charset="-128"/>
                        </a:rPr>
                        <a:t>  </a:t>
                      </a:r>
                    </a:p>
                    <a:p>
                      <a:pPr marL="92075" indent="-92075" algn="l"/>
                      <a:r>
                        <a:rPr lang="en-US" altLang="ja-JP" sz="1200" b="1" kern="0" dirty="0">
                          <a:solidFill>
                            <a:srgbClr val="000000"/>
                          </a:solidFill>
                          <a:effectLst/>
                          <a:latin typeface="Meiryo UI" panose="020B0604030504040204" pitchFamily="50" charset="-128"/>
                          <a:ea typeface="Meiryo UI" panose="020B0604030504040204" pitchFamily="50" charset="-128"/>
                        </a:rPr>
                        <a:t>   </a:t>
                      </a:r>
                      <a:r>
                        <a:rPr lang="ja-JP" sz="1200" b="1" kern="0" dirty="0">
                          <a:solidFill>
                            <a:srgbClr val="000000"/>
                          </a:solidFill>
                          <a:effectLst/>
                          <a:latin typeface="Meiryo UI" panose="020B0604030504040204" pitchFamily="50" charset="-128"/>
                          <a:ea typeface="Meiryo UI" panose="020B0604030504040204" pitchFamily="50" charset="-128"/>
                        </a:rPr>
                        <a:t>資材運搬（貨客混</a:t>
                      </a:r>
                      <a:endParaRPr lang="en-US" altLang="ja-JP" sz="1200" b="1" kern="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0" dirty="0">
                          <a:solidFill>
                            <a:srgbClr val="000000"/>
                          </a:solidFill>
                          <a:effectLst/>
                          <a:latin typeface="Meiryo UI" panose="020B0604030504040204" pitchFamily="50" charset="-128"/>
                          <a:ea typeface="Meiryo UI" panose="020B0604030504040204" pitchFamily="50" charset="-128"/>
                        </a:rPr>
                        <a:t>   </a:t>
                      </a:r>
                      <a:r>
                        <a:rPr lang="ja-JP" sz="1200" b="1" kern="0" dirty="0">
                          <a:solidFill>
                            <a:srgbClr val="000000"/>
                          </a:solidFill>
                          <a:effectLst/>
                          <a:latin typeface="Meiryo UI" panose="020B0604030504040204" pitchFamily="50" charset="-128"/>
                          <a:ea typeface="Meiryo UI" panose="020B0604030504040204" pitchFamily="50" charset="-128"/>
                        </a:rPr>
                        <a:t>載）</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ja-JP" sz="1200" b="0" kern="100" dirty="0">
                          <a:solidFill>
                            <a:schemeClr val="tx1"/>
                          </a:solidFill>
                          <a:effectLst/>
                        </a:rPr>
                        <a:t>実施</a:t>
                      </a:r>
                      <a:r>
                        <a:rPr lang="ja-JP" altLang="en-US" sz="1200" b="0" kern="100" dirty="0">
                          <a:solidFill>
                            <a:schemeClr val="tx1"/>
                          </a:solidFill>
                          <a:effectLst/>
                        </a:rPr>
                        <a:t>せず</a:t>
                      </a:r>
                      <a:endParaRPr lang="ja-JP" altLang="ja-JP" sz="1200" b="0" kern="100" dirty="0">
                        <a:solidFill>
                          <a:schemeClr val="tx1"/>
                        </a:solidFill>
                        <a:effectLs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dirty="0">
                          <a:solidFill>
                            <a:schemeClr val="tx1"/>
                          </a:solidFill>
                          <a:effectLst/>
                        </a:rPr>
                        <a:t>・シャトルバスについては、万博工事全体で工区バス乗降場を設置し、咲洲・舞洲から夢洲各工</a:t>
                      </a:r>
                      <a:r>
                        <a:rPr lang="en-US" altLang="ja-JP" sz="1200" kern="100" dirty="0">
                          <a:solidFill>
                            <a:schemeClr val="tx1"/>
                          </a:solidFill>
                          <a:effectLst/>
                        </a:rPr>
                        <a:t>  </a:t>
                      </a:r>
                    </a:p>
                    <a:p>
                      <a:pPr algn="l"/>
                      <a:r>
                        <a:rPr lang="en-US" altLang="ja-JP" sz="1200" kern="100" dirty="0">
                          <a:solidFill>
                            <a:schemeClr val="tx1"/>
                          </a:solidFill>
                          <a:effectLst/>
                        </a:rPr>
                        <a:t> </a:t>
                      </a:r>
                      <a:r>
                        <a:rPr lang="ja-JP" sz="1200" kern="100" dirty="0">
                          <a:solidFill>
                            <a:schemeClr val="tx1"/>
                          </a:solidFill>
                          <a:effectLst/>
                        </a:rPr>
                        <a:t>区への建設工事関係者の通勤バスを運行（定時定路線）</a:t>
                      </a:r>
                      <a:endParaRPr lang="en-US" altLang="ja-JP" sz="1200" kern="1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solidFill>
                            <a:schemeClr val="tx1"/>
                          </a:solidFill>
                          <a:effectLst/>
                        </a:rPr>
                        <a:t> </a:t>
                      </a:r>
                      <a:r>
                        <a:rPr lang="ja-JP" altLang="en-US" sz="1200" kern="100" dirty="0">
                          <a:solidFill>
                            <a:schemeClr val="tx1"/>
                          </a:solidFill>
                          <a:effectLst/>
                        </a:rPr>
                        <a:t>（</a:t>
                      </a:r>
                      <a:r>
                        <a:rPr kumimoji="1" lang="ja-JP" altLang="en-US" sz="1200" kern="100" dirty="0">
                          <a:solidFill>
                            <a:schemeClr val="tx1"/>
                          </a:solidFill>
                          <a:effectLst/>
                          <a:latin typeface="+mn-lt"/>
                          <a:ea typeface="+mn-ea"/>
                          <a:cs typeface="+mn-cs"/>
                        </a:rPr>
                        <a:t>貨客混載については、実証等に取り組んだが、工事関係者用駐車場が夢洲内に整備されたこ  </a:t>
                      </a:r>
                      <a:endParaRPr kumimoji="1" lang="en-US" altLang="ja-JP" sz="1200" kern="1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00" dirty="0">
                          <a:solidFill>
                            <a:schemeClr val="tx1"/>
                          </a:solidFill>
                          <a:effectLst/>
                          <a:latin typeface="+mn-lt"/>
                          <a:ea typeface="+mn-ea"/>
                          <a:cs typeface="+mn-cs"/>
                        </a:rPr>
                        <a:t>   </a:t>
                      </a:r>
                      <a:r>
                        <a:rPr kumimoji="1" lang="ja-JP" altLang="en-US" sz="1200" kern="100" dirty="0">
                          <a:solidFill>
                            <a:schemeClr val="tx1"/>
                          </a:solidFill>
                          <a:effectLst/>
                          <a:latin typeface="+mn-lt"/>
                          <a:ea typeface="+mn-ea"/>
                          <a:cs typeface="+mn-cs"/>
                        </a:rPr>
                        <a:t>とで、必要性が生じていない状況）</a:t>
                      </a:r>
                      <a:endParaRPr kumimoji="1" lang="en-US" altLang="ja-JP" sz="1200" kern="1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solidFill>
                          <a:srgbClr val="FF0000"/>
                        </a:solidFill>
                        <a:effectLst/>
                        <a:highlight>
                          <a:srgbClr val="00FFFF"/>
                        </a:highlight>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2298320"/>
                  </a:ext>
                </a:extLst>
              </a:tr>
              <a:tr h="629867">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a:r>
                        <a:rPr lang="ja-JP" sz="1200" b="1" kern="100" spc="-100" dirty="0">
                          <a:solidFill>
                            <a:srgbClr val="000000"/>
                          </a:solidFill>
                          <a:effectLst/>
                          <a:latin typeface="Meiryo UI" panose="020B0604030504040204" pitchFamily="50" charset="-128"/>
                          <a:ea typeface="Meiryo UI" panose="020B0604030504040204" pitchFamily="50" charset="-128"/>
                        </a:rPr>
                        <a:t>⑫</a:t>
                      </a:r>
                      <a:r>
                        <a:rPr lang="ja-JP" sz="1200" b="1" kern="0" dirty="0">
                          <a:solidFill>
                            <a:srgbClr val="000000"/>
                          </a:solidFill>
                          <a:effectLst/>
                          <a:latin typeface="Meiryo UI" panose="020B0604030504040204" pitchFamily="50" charset="-128"/>
                          <a:ea typeface="Meiryo UI" panose="020B0604030504040204" pitchFamily="50" charset="-128"/>
                        </a:rPr>
                        <a:t>遠隔型自動運転ロボッ</a:t>
                      </a:r>
                      <a:endParaRPr lang="en-US" altLang="ja-JP" sz="1200" b="1" kern="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0" dirty="0">
                          <a:solidFill>
                            <a:srgbClr val="000000"/>
                          </a:solidFill>
                          <a:effectLst/>
                          <a:latin typeface="Meiryo UI" panose="020B0604030504040204" pitchFamily="50" charset="-128"/>
                          <a:ea typeface="Meiryo UI" panose="020B0604030504040204" pitchFamily="50" charset="-128"/>
                        </a:rPr>
                        <a:t>   </a:t>
                      </a:r>
                      <a:r>
                        <a:rPr lang="ja-JP" sz="1200" b="1" kern="0" dirty="0">
                          <a:solidFill>
                            <a:srgbClr val="000000"/>
                          </a:solidFill>
                          <a:effectLst/>
                          <a:latin typeface="Meiryo UI" panose="020B0604030504040204" pitchFamily="50" charset="-128"/>
                          <a:ea typeface="Meiryo UI" panose="020B0604030504040204" pitchFamily="50" charset="-128"/>
                        </a:rPr>
                        <a:t>トを用いた物資運送</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49225" marR="0" lvl="0" indent="-149225"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chemeClr val="tx1"/>
                          </a:solidFill>
                          <a:effectLst/>
                        </a:rPr>
                        <a:t>概ね</a:t>
                      </a:r>
                      <a:r>
                        <a:rPr lang="ja-JP" altLang="ja-JP" sz="1200" b="0" kern="100" dirty="0">
                          <a:solidFill>
                            <a:schemeClr val="tx1"/>
                          </a:solidFill>
                          <a:effectLst/>
                        </a:rPr>
                        <a:t>実施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dirty="0">
                          <a:solidFill>
                            <a:schemeClr val="tx1"/>
                          </a:solidFill>
                          <a:effectLst/>
                        </a:rPr>
                        <a:t>・自動搬送車両・サービスロボットを用いた資機材搬送</a:t>
                      </a:r>
                      <a:r>
                        <a:rPr lang="ja-JP" altLang="en-US" sz="1200" kern="100" dirty="0">
                          <a:solidFill>
                            <a:schemeClr val="tx1"/>
                          </a:solidFill>
                          <a:effectLst/>
                        </a:rPr>
                        <a:t>について、建設現場での実証・試験適用を </a:t>
                      </a:r>
                      <a:endParaRPr lang="en-US" altLang="ja-JP" sz="1200" kern="100" dirty="0">
                        <a:solidFill>
                          <a:schemeClr val="tx1"/>
                        </a:solidFill>
                        <a:effectLst/>
                      </a:endParaRPr>
                    </a:p>
                    <a:p>
                      <a:pPr algn="l"/>
                      <a:r>
                        <a:rPr lang="en-US" altLang="ja-JP" sz="1200" kern="100" dirty="0">
                          <a:solidFill>
                            <a:schemeClr val="tx1"/>
                          </a:solidFill>
                          <a:effectLst/>
                        </a:rPr>
                        <a:t>  </a:t>
                      </a:r>
                      <a:r>
                        <a:rPr lang="ja-JP" altLang="en-US" sz="1200" kern="100" dirty="0">
                          <a:solidFill>
                            <a:schemeClr val="tx1"/>
                          </a:solidFill>
                          <a:effectLst/>
                        </a:rPr>
                        <a:t>継続</a:t>
                      </a:r>
                      <a:endParaRPr lang="ja-JP" sz="1200" kern="100" dirty="0">
                        <a:solidFill>
                          <a:schemeClr val="tx1"/>
                        </a:solidFill>
                        <a:effectLst/>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86862448"/>
                  </a:ext>
                </a:extLst>
              </a:tr>
            </a:tbl>
          </a:graphicData>
        </a:graphic>
      </p:graphicFrame>
      <p:pic>
        <p:nvPicPr>
          <p:cNvPr id="10" name="図 9">
            <a:extLst>
              <a:ext uri="{FF2B5EF4-FFF2-40B4-BE49-F238E27FC236}">
                <a16:creationId xmlns:a16="http://schemas.microsoft.com/office/drawing/2014/main" id="{8C4A34DB-2C38-4533-A05C-35DAA25523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70519" y="2282927"/>
            <a:ext cx="1640181" cy="1273541"/>
          </a:xfrm>
          <a:prstGeom prst="rect">
            <a:avLst/>
          </a:prstGeom>
        </p:spPr>
      </p:pic>
      <p:sp>
        <p:nvSpPr>
          <p:cNvPr id="11" name="テキスト ボックス 10">
            <a:extLst>
              <a:ext uri="{FF2B5EF4-FFF2-40B4-BE49-F238E27FC236}">
                <a16:creationId xmlns:a16="http://schemas.microsoft.com/office/drawing/2014/main" id="{B30BAA05-BE68-4543-99C9-125C78B80E93}"/>
              </a:ext>
            </a:extLst>
          </p:cNvPr>
          <p:cNvSpPr txBox="1"/>
          <p:nvPr/>
        </p:nvSpPr>
        <p:spPr>
          <a:xfrm>
            <a:off x="7454245" y="3556468"/>
            <a:ext cx="2412000" cy="230832"/>
          </a:xfrm>
          <a:prstGeom prst="rect">
            <a:avLst/>
          </a:prstGeom>
          <a:noFill/>
        </p:spPr>
        <p:txBody>
          <a:bodyPr wrap="square" lIns="0" rIns="0" rtlCol="0">
            <a:spAutoFit/>
          </a:bodyPr>
          <a:lstStyle/>
          <a:p>
            <a:pPr algn="ctr"/>
            <a:r>
              <a:rPr kumimoji="1" lang="ja-JP" altLang="en-US" sz="900" dirty="0">
                <a:latin typeface="Meiryo UI" panose="020B0604030504040204" pitchFamily="50" charset="-128"/>
                <a:ea typeface="Meiryo UI" panose="020B0604030504040204" pitchFamily="50" charset="-128"/>
              </a:rPr>
              <a:t>ドローンでの高所確認（㈱竹中工務店提供）</a:t>
            </a:r>
          </a:p>
        </p:txBody>
      </p:sp>
      <p:sp>
        <p:nvSpPr>
          <p:cNvPr id="2" name="スライド番号プレースホルダー 1">
            <a:extLst>
              <a:ext uri="{FF2B5EF4-FFF2-40B4-BE49-F238E27FC236}">
                <a16:creationId xmlns:a16="http://schemas.microsoft.com/office/drawing/2014/main" id="{14B3FD61-566E-7CBD-5F0B-45EE1C1AE24E}"/>
              </a:ext>
            </a:extLst>
          </p:cNvPr>
          <p:cNvSpPr>
            <a:spLocks noGrp="1"/>
          </p:cNvSpPr>
          <p:nvPr>
            <p:ph type="sldNum" sz="quarter" idx="12"/>
          </p:nvPr>
        </p:nvSpPr>
        <p:spPr/>
        <p:txBody>
          <a:bodyPr/>
          <a:lstStyle/>
          <a:p>
            <a:pPr>
              <a:defRPr/>
            </a:pPr>
            <a:fld id="{F5ED83BE-D324-43B5-A05C-EE6A5C9460D4}" type="slidenum">
              <a:rPr lang="en-US" altLang="ja-JP" smtClean="0"/>
              <a:pPr>
                <a:defRPr/>
              </a:pPr>
              <a:t>3</a:t>
            </a:fld>
            <a:endParaRPr lang="en-US" altLang="ja-JP"/>
          </a:p>
        </p:txBody>
      </p:sp>
    </p:spTree>
    <p:extLst>
      <p:ext uri="{BB962C8B-B14F-4D97-AF65-F5344CB8AC3E}">
        <p14:creationId xmlns:p14="http://schemas.microsoft.com/office/powerpoint/2010/main" val="281546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721813"/>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夢洲コンストラクション</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3D72C349-6E08-41AA-A93A-BDD3A3766B3C}"/>
              </a:ext>
            </a:extLst>
          </p:cNvPr>
          <p:cNvSpPr txBox="1"/>
          <p:nvPr/>
        </p:nvSpPr>
        <p:spPr>
          <a:xfrm>
            <a:off x="7962900" y="960746"/>
            <a:ext cx="1943099"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4125401880"/>
              </p:ext>
            </p:extLst>
          </p:nvPr>
        </p:nvGraphicFramePr>
        <p:xfrm>
          <a:off x="105911" y="1247906"/>
          <a:ext cx="9552561" cy="2752777"/>
        </p:xfrm>
        <a:graphic>
          <a:graphicData uri="http://schemas.openxmlformats.org/drawingml/2006/table">
            <a:tbl>
              <a:tblPr firstRow="1" bandRow="1"/>
              <a:tblGrid>
                <a:gridCol w="754917">
                  <a:extLst>
                    <a:ext uri="{9D8B030D-6E8A-4147-A177-3AD203B41FA5}">
                      <a16:colId xmlns:a16="http://schemas.microsoft.com/office/drawing/2014/main" val="631960915"/>
                    </a:ext>
                  </a:extLst>
                </a:gridCol>
                <a:gridCol w="1803544">
                  <a:extLst>
                    <a:ext uri="{9D8B030D-6E8A-4147-A177-3AD203B41FA5}">
                      <a16:colId xmlns:a16="http://schemas.microsoft.com/office/drawing/2014/main" val="3237600849"/>
                    </a:ext>
                  </a:extLst>
                </a:gridCol>
                <a:gridCol w="800188">
                  <a:extLst>
                    <a:ext uri="{9D8B030D-6E8A-4147-A177-3AD203B41FA5}">
                      <a16:colId xmlns:a16="http://schemas.microsoft.com/office/drawing/2014/main" val="842403659"/>
                    </a:ext>
                  </a:extLst>
                </a:gridCol>
                <a:gridCol w="6193912">
                  <a:extLst>
                    <a:ext uri="{9D8B030D-6E8A-4147-A177-3AD203B41FA5}">
                      <a16:colId xmlns:a16="http://schemas.microsoft.com/office/drawing/2014/main" val="2085892503"/>
                    </a:ext>
                  </a:extLst>
                </a:gridCol>
              </a:tblGrid>
              <a:tr h="31779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48777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建設作業員の安全・健康管理の円滑化</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a:r>
                        <a:rPr lang="ja-JP" sz="1200" b="1" kern="100" dirty="0">
                          <a:solidFill>
                            <a:srgbClr val="000000"/>
                          </a:solidFill>
                          <a:effectLst/>
                          <a:latin typeface="Meiryo UI" panose="020B0604030504040204" pitchFamily="50" charset="-128"/>
                          <a:ea typeface="Meiryo UI" panose="020B0604030504040204" pitchFamily="50" charset="-128"/>
                        </a:rPr>
                        <a:t>⑬</a:t>
                      </a:r>
                      <a:r>
                        <a:rPr lang="en-US" sz="1200" b="1" kern="100" dirty="0">
                          <a:solidFill>
                            <a:srgbClr val="000000"/>
                          </a:solidFill>
                          <a:effectLst/>
                          <a:latin typeface="Meiryo UI" panose="020B0604030504040204" pitchFamily="50" charset="-128"/>
                          <a:ea typeface="Meiryo UI" panose="020B0604030504040204" pitchFamily="50" charset="-128"/>
                        </a:rPr>
                        <a:t>AI</a:t>
                      </a:r>
                      <a:r>
                        <a:rPr lang="ja-JP" sz="1200" b="1" kern="100" dirty="0">
                          <a:solidFill>
                            <a:srgbClr val="000000"/>
                          </a:solidFill>
                          <a:effectLst/>
                          <a:latin typeface="Meiryo UI" panose="020B0604030504040204" pitchFamily="50" charset="-128"/>
                          <a:ea typeface="Meiryo UI" panose="020B0604030504040204" pitchFamily="50" charset="-128"/>
                        </a:rPr>
                        <a:t>による顔認証での建</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設作業員の入退場管理</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ja-JP" altLang="en-US" sz="1200" kern="100" dirty="0">
                          <a:effectLst/>
                          <a:latin typeface="+mn-ea"/>
                          <a:ea typeface="+mn-ea"/>
                          <a:cs typeface="Times New Roman" panose="02020603050405020304" pitchFamily="18" charset="0"/>
                        </a:rPr>
                        <a:t>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sz="1200" kern="0" dirty="0">
                          <a:solidFill>
                            <a:srgbClr val="000000"/>
                          </a:solidFill>
                          <a:effectLst/>
                        </a:rPr>
                        <a:t>・ 万博工事全体で顔認証技術による敷地共通の入退場管理システムを適用</a:t>
                      </a:r>
                      <a:endParaRPr lang="en-US" altLang="ja-JP" sz="1200" kern="0" dirty="0">
                        <a:solidFill>
                          <a:srgbClr val="000000"/>
                        </a:solidFill>
                        <a:effectLst/>
                      </a:endParaRPr>
                    </a:p>
                    <a:p>
                      <a:pPr algn="l">
                        <a:spcAft>
                          <a:spcPts val="0"/>
                        </a:spcAft>
                      </a:pP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2866029"/>
                  </a:ext>
                </a:extLst>
              </a:tr>
              <a:tr h="812953">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a:r>
                        <a:rPr lang="ja-JP" sz="1200" b="1" kern="100" dirty="0">
                          <a:solidFill>
                            <a:srgbClr val="000000"/>
                          </a:solidFill>
                          <a:effectLst/>
                          <a:latin typeface="Meiryo UI" panose="020B0604030504040204" pitchFamily="50" charset="-128"/>
                          <a:ea typeface="Meiryo UI" panose="020B0604030504040204" pitchFamily="50" charset="-128"/>
                        </a:rPr>
                        <a:t>⑭バイタル情報及び位置</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情報によるリアルタイム</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での安全・健康管理</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spc="-100" dirty="0">
                          <a:solidFill>
                            <a:srgbClr val="000000"/>
                          </a:solidFill>
                          <a:effectLst/>
                        </a:rPr>
                        <a:t>・</a:t>
                      </a:r>
                      <a:r>
                        <a:rPr lang="ja-JP" sz="1200" kern="0" dirty="0">
                          <a:solidFill>
                            <a:srgbClr val="000000"/>
                          </a:solidFill>
                          <a:effectLst/>
                        </a:rPr>
                        <a:t>バイタル情報及び位置情報によるリアルタイムでの安全・健康管理を実施</a:t>
                      </a:r>
                      <a:endParaRPr lang="ja-JP" sz="1200" kern="100" dirty="0">
                        <a:effectLst/>
                      </a:endParaRPr>
                    </a:p>
                    <a:p>
                      <a:pPr marL="85725" indent="-85725" algn="l">
                        <a:spcAft>
                          <a:spcPts val="0"/>
                        </a:spcAft>
                      </a:pPr>
                      <a:r>
                        <a:rPr lang="ja-JP" sz="1200" kern="100" dirty="0">
                          <a:solidFill>
                            <a:srgbClr val="000000"/>
                          </a:solidFill>
                          <a:effectLst/>
                        </a:rPr>
                        <a:t>・作業所ごとの暑さ指数を可視化できるシステムにより、現場チャットアプリにて管理者、作業員にアラートを発報</a:t>
                      </a:r>
                      <a:endParaRPr lang="ja-JP" sz="1200" kern="100" dirty="0">
                        <a:effectLst/>
                      </a:endParaRPr>
                    </a:p>
                    <a:p>
                      <a:pPr algn="l">
                        <a:spcAft>
                          <a:spcPts val="0"/>
                        </a:spcAft>
                      </a:pPr>
                      <a:r>
                        <a:rPr lang="ja-JP" sz="1200" kern="100" dirty="0">
                          <a:solidFill>
                            <a:srgbClr val="000000"/>
                          </a:solidFill>
                          <a:effectLst/>
                        </a:rPr>
                        <a:t>・休憩場所に設置した</a:t>
                      </a:r>
                      <a:r>
                        <a:rPr lang="en-US" sz="1200" kern="100" dirty="0">
                          <a:solidFill>
                            <a:srgbClr val="000000"/>
                          </a:solidFill>
                          <a:effectLst/>
                        </a:rPr>
                        <a:t>AI</a:t>
                      </a:r>
                      <a:r>
                        <a:rPr lang="ja-JP" sz="1200" kern="100" dirty="0">
                          <a:solidFill>
                            <a:srgbClr val="000000"/>
                          </a:solidFill>
                          <a:effectLst/>
                        </a:rPr>
                        <a:t>カメラにて、作業に行こうとする作業員の熱中症リスクを判定</a:t>
                      </a:r>
                      <a:endParaRPr lang="en-US" altLang="ja-JP" sz="1200" kern="100" dirty="0">
                        <a:solidFill>
                          <a:srgbClr val="000000"/>
                        </a:solidFill>
                        <a:effectLst/>
                      </a:endParaRPr>
                    </a:p>
                    <a:p>
                      <a:pPr algn="l">
                        <a:spcAft>
                          <a:spcPts val="0"/>
                        </a:spcAft>
                      </a:pP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68253277"/>
                  </a:ext>
                </a:extLst>
              </a:tr>
              <a:tr h="923885">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92075" indent="-92075" algn="l"/>
                      <a:r>
                        <a:rPr lang="ja-JP" sz="1200" b="1" kern="100" dirty="0">
                          <a:solidFill>
                            <a:srgbClr val="000000"/>
                          </a:solidFill>
                          <a:effectLst/>
                          <a:latin typeface="Meiryo UI" panose="020B0604030504040204" pitchFamily="50" charset="-128"/>
                          <a:ea typeface="Meiryo UI" panose="020B0604030504040204" pitchFamily="50" charset="-128"/>
                        </a:rPr>
                        <a:t>⑮建設資機材の位置情</a:t>
                      </a:r>
                      <a:r>
                        <a:rPr lang="en-US" altLang="ja-JP" sz="1200" b="1" kern="100" dirty="0">
                          <a:solidFill>
                            <a:srgbClr val="000000"/>
                          </a:solidFill>
                          <a:effectLst/>
                          <a:latin typeface="Meiryo UI" panose="020B0604030504040204" pitchFamily="50" charset="-128"/>
                          <a:ea typeface="Meiryo UI" panose="020B0604030504040204" pitchFamily="50" charset="-128"/>
                        </a:rPr>
                        <a:t> </a:t>
                      </a: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報及びカメラ画像を活</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用した建設現場の安全</a:t>
                      </a:r>
                      <a:endParaRPr lang="en-US" altLang="ja-JP" sz="1200" b="1" kern="100" dirty="0">
                        <a:solidFill>
                          <a:srgbClr val="000000"/>
                        </a:solidFill>
                        <a:effectLst/>
                        <a:latin typeface="Meiryo UI" panose="020B0604030504040204" pitchFamily="50" charset="-128"/>
                        <a:ea typeface="Meiryo UI" panose="020B0604030504040204" pitchFamily="50" charset="-128"/>
                      </a:endParaRPr>
                    </a:p>
                    <a:p>
                      <a:pPr marL="92075" indent="-92075" algn="l"/>
                      <a:r>
                        <a:rPr lang="en-US" altLang="ja-JP" sz="1200" b="1" kern="100" dirty="0">
                          <a:solidFill>
                            <a:srgbClr val="000000"/>
                          </a:solidFill>
                          <a:effectLst/>
                          <a:latin typeface="Meiryo UI" panose="020B0604030504040204" pitchFamily="50" charset="-128"/>
                          <a:ea typeface="Meiryo UI" panose="020B0604030504040204" pitchFamily="50" charset="-128"/>
                        </a:rPr>
                        <a:t>   </a:t>
                      </a:r>
                      <a:r>
                        <a:rPr lang="ja-JP" sz="1200" b="1" kern="100" dirty="0">
                          <a:solidFill>
                            <a:srgbClr val="000000"/>
                          </a:solidFill>
                          <a:effectLst/>
                          <a:latin typeface="Meiryo UI" panose="020B0604030504040204" pitchFamily="50" charset="-128"/>
                          <a:ea typeface="Meiryo UI" panose="020B0604030504040204" pitchFamily="50" charset="-128"/>
                        </a:rPr>
                        <a:t>管理</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indent="-133350" algn="l"/>
                      <a:r>
                        <a:rPr lang="ja-JP" sz="1200" kern="100" dirty="0">
                          <a:solidFill>
                            <a:srgbClr val="000000"/>
                          </a:solidFill>
                          <a:effectLst/>
                        </a:rPr>
                        <a:t>・カメラ画像を活用した建設現場の安全管理を集中管理モニター室を設置して実施</a:t>
                      </a:r>
                      <a:endParaRPr lang="ja-JP" sz="1200" kern="100" dirty="0">
                        <a:effectLst/>
                      </a:endParaRPr>
                    </a:p>
                    <a:p>
                      <a:pPr marL="133350" indent="-133350" algn="l"/>
                      <a:r>
                        <a:rPr lang="ja-JP" sz="1200" kern="100" dirty="0">
                          <a:solidFill>
                            <a:srgbClr val="000000"/>
                          </a:solidFill>
                          <a:effectLst/>
                        </a:rPr>
                        <a:t>・</a:t>
                      </a:r>
                      <a:r>
                        <a:rPr lang="en-US" sz="1200" kern="100" dirty="0">
                          <a:solidFill>
                            <a:srgbClr val="000000"/>
                          </a:solidFill>
                          <a:effectLst/>
                        </a:rPr>
                        <a:t>Web</a:t>
                      </a:r>
                      <a:r>
                        <a:rPr lang="ja-JP" sz="1200" kern="100" dirty="0">
                          <a:solidFill>
                            <a:srgbClr val="000000"/>
                          </a:solidFill>
                          <a:effectLst/>
                        </a:rPr>
                        <a:t>カメラを設置して、危険個所の監視を実施</a:t>
                      </a:r>
                      <a:endParaRPr lang="ja-JP" sz="1200" kern="100" dirty="0">
                        <a:effectLst/>
                      </a:endParaRPr>
                    </a:p>
                    <a:p>
                      <a:pPr algn="l">
                        <a:spcAft>
                          <a:spcPts val="0"/>
                        </a:spcAft>
                      </a:pPr>
                      <a:r>
                        <a:rPr lang="ja-JP" sz="1200" kern="0" dirty="0">
                          <a:solidFill>
                            <a:srgbClr val="000000"/>
                          </a:solidFill>
                          <a:effectLst/>
                        </a:rPr>
                        <a:t>・サーモグラフィカメラによる現場内の高温危険エリア管理（ドローン活用）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3841182"/>
                  </a:ext>
                </a:extLst>
              </a:tr>
            </a:tbl>
          </a:graphicData>
        </a:graphic>
      </p:graphicFrame>
      <p:pic>
        <p:nvPicPr>
          <p:cNvPr id="8" name="Picture 4">
            <a:extLst>
              <a:ext uri="{FF2B5EF4-FFF2-40B4-BE49-F238E27FC236}">
                <a16:creationId xmlns:a16="http://schemas.microsoft.com/office/drawing/2014/main" id="{F7B52A3B-09E8-430F-82AD-79AC80020CE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11523" y="4000312"/>
            <a:ext cx="3609601" cy="20304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2D7E010E-7644-441D-AFF6-981953EE8955}"/>
              </a:ext>
            </a:extLst>
          </p:cNvPr>
          <p:cNvSpPr txBox="1"/>
          <p:nvPr/>
        </p:nvSpPr>
        <p:spPr>
          <a:xfrm>
            <a:off x="6150323" y="6030712"/>
            <a:ext cx="3132000"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工事現場入場時の顔認証の様子（㈱大林組提供）</a:t>
            </a:r>
          </a:p>
        </p:txBody>
      </p:sp>
      <p:sp>
        <p:nvSpPr>
          <p:cNvPr id="2" name="スライド番号プレースホルダー 1">
            <a:extLst>
              <a:ext uri="{FF2B5EF4-FFF2-40B4-BE49-F238E27FC236}">
                <a16:creationId xmlns:a16="http://schemas.microsoft.com/office/drawing/2014/main" id="{CFE5A13B-F361-7FAE-5E73-D179401790BB}"/>
              </a:ext>
            </a:extLst>
          </p:cNvPr>
          <p:cNvSpPr>
            <a:spLocks noGrp="1"/>
          </p:cNvSpPr>
          <p:nvPr>
            <p:ph type="sldNum" sz="quarter" idx="12"/>
          </p:nvPr>
        </p:nvSpPr>
        <p:spPr/>
        <p:txBody>
          <a:bodyPr/>
          <a:lstStyle/>
          <a:p>
            <a:pPr>
              <a:defRPr/>
            </a:pPr>
            <a:fld id="{F5ED83BE-D324-43B5-A05C-EE6A5C9460D4}" type="slidenum">
              <a:rPr lang="en-US" altLang="ja-JP" smtClean="0"/>
              <a:pPr>
                <a:defRPr/>
              </a:pPr>
              <a:t>4</a:t>
            </a:fld>
            <a:endParaRPr lang="en-US" altLang="ja-JP"/>
          </a:p>
        </p:txBody>
      </p:sp>
    </p:spTree>
    <p:extLst>
      <p:ext uri="{BB962C8B-B14F-4D97-AF65-F5344CB8AC3E}">
        <p14:creationId xmlns:p14="http://schemas.microsoft.com/office/powerpoint/2010/main" val="247750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624662"/>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FFFFFF"/>
                </a:solidFill>
                <a:latin typeface="Meiryo UI" panose="020B0604030504040204" pitchFamily="50" charset="-128"/>
                <a:ea typeface="Meiryo UI" panose="020B0604030504040204" pitchFamily="50" charset="-128"/>
              </a:rPr>
              <a:t>大阪・関西万博</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3D72C349-6E08-41AA-A93A-BDD3A3766B3C}"/>
              </a:ext>
            </a:extLst>
          </p:cNvPr>
          <p:cNvSpPr txBox="1"/>
          <p:nvPr/>
        </p:nvSpPr>
        <p:spPr>
          <a:xfrm>
            <a:off x="8001001" y="863596"/>
            <a:ext cx="1905000"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4143587672"/>
              </p:ext>
            </p:extLst>
          </p:nvPr>
        </p:nvGraphicFramePr>
        <p:xfrm>
          <a:off x="105911" y="1140594"/>
          <a:ext cx="9552561" cy="5093344"/>
        </p:xfrm>
        <a:graphic>
          <a:graphicData uri="http://schemas.openxmlformats.org/drawingml/2006/table">
            <a:tbl>
              <a:tblPr firstRow="1" bandRow="1"/>
              <a:tblGrid>
                <a:gridCol w="754917">
                  <a:extLst>
                    <a:ext uri="{9D8B030D-6E8A-4147-A177-3AD203B41FA5}">
                      <a16:colId xmlns:a16="http://schemas.microsoft.com/office/drawing/2014/main" val="631960915"/>
                    </a:ext>
                  </a:extLst>
                </a:gridCol>
                <a:gridCol w="1757625">
                  <a:extLst>
                    <a:ext uri="{9D8B030D-6E8A-4147-A177-3AD203B41FA5}">
                      <a16:colId xmlns:a16="http://schemas.microsoft.com/office/drawing/2014/main" val="3237600849"/>
                    </a:ext>
                  </a:extLst>
                </a:gridCol>
                <a:gridCol w="968027">
                  <a:extLst>
                    <a:ext uri="{9D8B030D-6E8A-4147-A177-3AD203B41FA5}">
                      <a16:colId xmlns:a16="http://schemas.microsoft.com/office/drawing/2014/main" val="3107509751"/>
                    </a:ext>
                  </a:extLst>
                </a:gridCol>
                <a:gridCol w="6071992">
                  <a:extLst>
                    <a:ext uri="{9D8B030D-6E8A-4147-A177-3AD203B41FA5}">
                      <a16:colId xmlns:a16="http://schemas.microsoft.com/office/drawing/2014/main" val="2085892503"/>
                    </a:ext>
                  </a:extLst>
                </a:gridCol>
              </a:tblGrid>
              <a:tr h="4819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　状況</a:t>
                      </a:r>
                      <a:r>
                        <a:rPr kumimoji="1" lang="en-US" altLang="ja-JP" sz="1400" b="1" kern="1200" baseline="30000" dirty="0">
                          <a:solidFill>
                            <a:schemeClr val="tx1"/>
                          </a:solidFill>
                          <a:latin typeface="+mn-ea"/>
                          <a:ea typeface="+mn-ea"/>
                          <a:cs typeface="+mn-cs"/>
                        </a:rPr>
                        <a:t>※</a:t>
                      </a:r>
                      <a:endParaRPr kumimoji="1" lang="ja-JP" altLang="en-US" sz="1400" b="1" kern="1200" baseline="300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1239358">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大阪・関西万博で体験する近未来の医療・健康サービス</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l"/>
                      <a:r>
                        <a:rPr lang="ja-JP" sz="1200" b="1" kern="100" dirty="0">
                          <a:solidFill>
                            <a:srgbClr val="000000"/>
                          </a:solidFill>
                          <a:effectLst/>
                          <a:latin typeface="Meiryo UI" panose="020B0604030504040204" pitchFamily="50" charset="-128"/>
                          <a:ea typeface="Meiryo UI" panose="020B0604030504040204" pitchFamily="50" charset="-128"/>
                        </a:rPr>
                        <a:t>①ヘルスケアアプリ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事業内容を変更し実施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2075" indent="-92075" algn="l"/>
                      <a:r>
                        <a:rPr lang="ja-JP" sz="1200" kern="0" dirty="0">
                          <a:solidFill>
                            <a:srgbClr val="000000"/>
                          </a:solidFill>
                          <a:effectLst/>
                        </a:rPr>
                        <a:t>・アプリを</a:t>
                      </a:r>
                      <a:r>
                        <a:rPr lang="en-US" sz="1200" kern="0" dirty="0">
                          <a:solidFill>
                            <a:srgbClr val="000000"/>
                          </a:solidFill>
                          <a:effectLst/>
                        </a:rPr>
                        <a:t>2025</a:t>
                      </a:r>
                      <a:r>
                        <a:rPr lang="ja-JP" sz="1200" kern="0" dirty="0">
                          <a:solidFill>
                            <a:srgbClr val="000000"/>
                          </a:solidFill>
                          <a:effectLst/>
                        </a:rPr>
                        <a:t>年２月リリース。パビリオン体験に必要となる</a:t>
                      </a:r>
                      <a:endParaRPr lang="en-US" altLang="ja-JP" sz="1200" kern="0" dirty="0">
                        <a:solidFill>
                          <a:srgbClr val="000000"/>
                        </a:solidFill>
                        <a:effectLst/>
                      </a:endParaRPr>
                    </a:p>
                    <a:p>
                      <a:pPr algn="l"/>
                      <a:r>
                        <a:rPr lang="ja-JP" altLang="en-US" sz="1200" kern="0" dirty="0">
                          <a:solidFill>
                            <a:srgbClr val="000000"/>
                          </a:solidFill>
                          <a:effectLst/>
                        </a:rPr>
                        <a:t>　</a:t>
                      </a:r>
                      <a:r>
                        <a:rPr lang="ja-JP" sz="1200" kern="0" dirty="0">
                          <a:solidFill>
                            <a:srgbClr val="000000"/>
                          </a:solidFill>
                          <a:effectLst/>
                        </a:rPr>
                        <a:t>ニックネームや生年月日、性別等の登録やパビリオンでの</a:t>
                      </a:r>
                      <a:endParaRPr lang="en-US" altLang="ja-JP" sz="1200" kern="0" dirty="0">
                        <a:solidFill>
                          <a:srgbClr val="000000"/>
                        </a:solidFill>
                        <a:effectLst/>
                      </a:endParaRPr>
                    </a:p>
                    <a:p>
                      <a:pPr algn="l"/>
                      <a:r>
                        <a:rPr lang="ja-JP" altLang="en-US" sz="1200" kern="0" dirty="0">
                          <a:solidFill>
                            <a:srgbClr val="000000"/>
                          </a:solidFill>
                          <a:effectLst/>
                        </a:rPr>
                        <a:t>　</a:t>
                      </a:r>
                      <a:r>
                        <a:rPr lang="ja-JP" sz="1200" kern="0" dirty="0">
                          <a:solidFill>
                            <a:srgbClr val="000000"/>
                          </a:solidFill>
                          <a:effectLst/>
                        </a:rPr>
                        <a:t>体験履歴の記録などのサービスを提供（見込み）</a:t>
                      </a:r>
                      <a:endParaRPr lang="en-US" altLang="ja-JP" sz="1200" strike="sngStrike" kern="0" dirty="0">
                        <a:solidFill>
                          <a:srgbClr val="FF0000"/>
                        </a:solidFill>
                        <a:effectLst/>
                      </a:endParaRPr>
                    </a:p>
                    <a:p>
                      <a:pPr algn="l">
                        <a:spcAft>
                          <a:spcPts val="0"/>
                        </a:spcAft>
                      </a:pP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11240304"/>
                  </a:ext>
                </a:extLst>
              </a:tr>
              <a:tr h="82624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②まち中のスキャンマシン</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事業内容を変更し実施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r>
                        <a:rPr lang="ja-JP" sz="1200" kern="100" dirty="0">
                          <a:solidFill>
                            <a:schemeClr val="tx1"/>
                          </a:solidFill>
                          <a:effectLst/>
                        </a:rPr>
                        <a:t>・</a:t>
                      </a:r>
                      <a:r>
                        <a:rPr lang="ja-JP" altLang="en-US" sz="1200" kern="100" dirty="0">
                          <a:solidFill>
                            <a:schemeClr val="tx1"/>
                          </a:solidFill>
                          <a:effectLst/>
                        </a:rPr>
                        <a:t>当該スキャンマシンの名称を</a:t>
                      </a:r>
                      <a:r>
                        <a:rPr lang="ja-JP" sz="1200" kern="100" dirty="0">
                          <a:solidFill>
                            <a:schemeClr val="tx1"/>
                          </a:solidFill>
                          <a:effectLst/>
                        </a:rPr>
                        <a:t>「カラダ測定ポッド」</a:t>
                      </a:r>
                      <a:r>
                        <a:rPr lang="ja-JP" altLang="en-US" sz="1200" kern="100" dirty="0">
                          <a:solidFill>
                            <a:schemeClr val="tx1"/>
                          </a:solidFill>
                          <a:effectLst/>
                        </a:rPr>
                        <a:t>とした（</a:t>
                      </a:r>
                      <a:r>
                        <a:rPr lang="ja-JP" sz="1200" kern="100" dirty="0">
                          <a:solidFill>
                            <a:schemeClr val="tx1"/>
                          </a:solidFill>
                          <a:effectLst/>
                        </a:rPr>
                        <a:t>「ミライへのゲート」ゾーン</a:t>
                      </a:r>
                      <a:r>
                        <a:rPr lang="ja-JP" altLang="en-US" sz="1200" kern="100" dirty="0">
                          <a:solidFill>
                            <a:schemeClr val="tx1"/>
                          </a:solidFill>
                          <a:effectLst/>
                        </a:rPr>
                        <a:t>に設置）</a:t>
                      </a:r>
                      <a:endParaRPr lang="ja-JP" sz="1200" kern="100" dirty="0">
                        <a:solidFill>
                          <a:schemeClr val="tx1"/>
                        </a:solidFill>
                        <a:effectLst/>
                      </a:endParaRPr>
                    </a:p>
                    <a:p>
                      <a:pPr marL="88900" indent="-88900" algn="l"/>
                      <a:r>
                        <a:rPr lang="ja-JP" sz="1200" kern="100" dirty="0">
                          <a:solidFill>
                            <a:schemeClr val="tx1"/>
                          </a:solidFill>
                          <a:effectLst/>
                        </a:rPr>
                        <a:t>・パビリオン来館者には、健康データを測定する「カラダ測定ポッド」に入っていただき、心血管</a:t>
                      </a:r>
                      <a:endParaRPr lang="en-US" altLang="ja-JP" sz="1200" kern="100" dirty="0">
                        <a:solidFill>
                          <a:schemeClr val="tx1"/>
                        </a:solidFill>
                        <a:effectLst/>
                      </a:endParaRPr>
                    </a:p>
                    <a:p>
                      <a:pPr marL="88900" indent="-88900" algn="l"/>
                      <a:r>
                        <a:rPr lang="en-US" altLang="ja-JP" sz="1200" kern="100" dirty="0">
                          <a:solidFill>
                            <a:schemeClr val="tx1"/>
                          </a:solidFill>
                          <a:effectLst/>
                        </a:rPr>
                        <a:t>  </a:t>
                      </a:r>
                      <a:r>
                        <a:rPr lang="ja-JP" sz="1200" kern="100" dirty="0">
                          <a:solidFill>
                            <a:schemeClr val="tx1"/>
                          </a:solidFill>
                          <a:effectLst/>
                        </a:rPr>
                        <a:t>や筋骨格、肌・髪等の測定したデータをもとに生み出される</a:t>
                      </a:r>
                      <a:r>
                        <a:rPr lang="en-US" sz="1200" kern="100" dirty="0">
                          <a:solidFill>
                            <a:schemeClr val="tx1"/>
                          </a:solidFill>
                          <a:effectLst/>
                        </a:rPr>
                        <a:t>25</a:t>
                      </a:r>
                      <a:r>
                        <a:rPr lang="ja-JP" sz="1200" kern="100" dirty="0">
                          <a:solidFill>
                            <a:schemeClr val="tx1"/>
                          </a:solidFill>
                          <a:effectLst/>
                        </a:rPr>
                        <a:t>年後の「ミライのじぶん」アバターとともに、</a:t>
                      </a:r>
                      <a:r>
                        <a:rPr lang="en-US" sz="1200" kern="100" dirty="0">
                          <a:solidFill>
                            <a:schemeClr val="tx1"/>
                          </a:solidFill>
                          <a:effectLst/>
                        </a:rPr>
                        <a:t>2050</a:t>
                      </a:r>
                      <a:r>
                        <a:rPr lang="ja-JP" sz="1200" kern="100" dirty="0">
                          <a:solidFill>
                            <a:schemeClr val="tx1"/>
                          </a:solidFill>
                          <a:effectLst/>
                        </a:rPr>
                        <a:t>年の「ミライの都市生活」の体験を提供</a:t>
                      </a:r>
                      <a:endParaRPr lang="ja-JP" sz="1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887948"/>
                  </a:ext>
                </a:extLst>
              </a:tr>
              <a:tr h="61968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③都市移動用のモビリティ</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事業内容を変更し実施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49225" indent="-149225" algn="l"/>
                      <a:r>
                        <a:rPr lang="ja-JP" sz="1200" kern="0" dirty="0">
                          <a:solidFill>
                            <a:schemeClr val="tx1"/>
                          </a:solidFill>
                          <a:effectLst/>
                        </a:rPr>
                        <a:t>・</a:t>
                      </a:r>
                      <a:r>
                        <a:rPr lang="ja-JP" altLang="en-US" sz="1200" kern="0" dirty="0">
                          <a:solidFill>
                            <a:schemeClr val="tx1"/>
                          </a:solidFill>
                          <a:effectLst/>
                        </a:rPr>
                        <a:t>当該モビリティの名称を</a:t>
                      </a:r>
                      <a:r>
                        <a:rPr lang="ja-JP" sz="1200" kern="100" dirty="0">
                          <a:solidFill>
                            <a:schemeClr val="tx1"/>
                          </a:solidFill>
                          <a:effectLst/>
                        </a:rPr>
                        <a:t>「ミライのライド」</a:t>
                      </a:r>
                      <a:r>
                        <a:rPr lang="ja-JP" altLang="en-US" sz="1200" kern="100" dirty="0">
                          <a:solidFill>
                            <a:schemeClr val="tx1"/>
                          </a:solidFill>
                          <a:effectLst/>
                        </a:rPr>
                        <a:t>とした（</a:t>
                      </a:r>
                      <a:r>
                        <a:rPr lang="ja-JP" sz="1200" kern="100" dirty="0">
                          <a:solidFill>
                            <a:schemeClr val="tx1"/>
                          </a:solidFill>
                          <a:effectLst/>
                        </a:rPr>
                        <a:t>「ミライへのゲート」ゾーン</a:t>
                      </a:r>
                      <a:r>
                        <a:rPr lang="ja-JP" altLang="en-US" sz="1200" kern="100" dirty="0">
                          <a:solidFill>
                            <a:schemeClr val="tx1"/>
                          </a:solidFill>
                          <a:effectLst/>
                        </a:rPr>
                        <a:t>に設置）</a:t>
                      </a:r>
                      <a:endParaRPr lang="ja-JP" sz="1200" kern="100" dirty="0">
                        <a:solidFill>
                          <a:schemeClr val="tx1"/>
                        </a:solidFill>
                        <a:effectLst/>
                      </a:endParaRPr>
                    </a:p>
                    <a:p>
                      <a:pPr algn="l"/>
                      <a:r>
                        <a:rPr lang="ja-JP" sz="1200" kern="100" dirty="0">
                          <a:solidFill>
                            <a:schemeClr val="tx1"/>
                          </a:solidFill>
                          <a:effectLst/>
                        </a:rPr>
                        <a:t>・</a:t>
                      </a:r>
                      <a:r>
                        <a:rPr lang="ja-JP" altLang="en-US" sz="1200" kern="100" dirty="0">
                          <a:solidFill>
                            <a:schemeClr val="tx1"/>
                          </a:solidFill>
                          <a:effectLst/>
                        </a:rPr>
                        <a:t>当初予定していた</a:t>
                      </a:r>
                      <a:r>
                        <a:rPr lang="ja-JP" sz="1200" kern="100" dirty="0">
                          <a:solidFill>
                            <a:schemeClr val="tx1"/>
                          </a:solidFill>
                          <a:effectLst/>
                        </a:rPr>
                        <a:t>健康データの測定は、</a:t>
                      </a:r>
                      <a:r>
                        <a:rPr lang="ja-JP" altLang="en-US" sz="1200" kern="100" dirty="0">
                          <a:solidFill>
                            <a:schemeClr val="tx1"/>
                          </a:solidFill>
                          <a:effectLst/>
                        </a:rPr>
                        <a:t>②まち中のスキャンマシン（</a:t>
                      </a:r>
                      <a:r>
                        <a:rPr lang="ja-JP" sz="1200" kern="100" dirty="0">
                          <a:solidFill>
                            <a:schemeClr val="tx1"/>
                          </a:solidFill>
                          <a:effectLst/>
                        </a:rPr>
                        <a:t>カラダ測定ポッド</a:t>
                      </a:r>
                      <a:r>
                        <a:rPr lang="ja-JP" altLang="en-US" sz="1200" kern="100" dirty="0">
                          <a:solidFill>
                            <a:schemeClr val="tx1"/>
                          </a:solidFill>
                          <a:effectLst/>
                        </a:rPr>
                        <a:t>）</a:t>
                      </a:r>
                      <a:r>
                        <a:rPr lang="ja-JP" sz="1200" kern="100" dirty="0">
                          <a:solidFill>
                            <a:schemeClr val="tx1"/>
                          </a:solidFill>
                          <a:effectLst/>
                        </a:rPr>
                        <a:t>で</a:t>
                      </a:r>
                      <a:endParaRPr lang="en-US" altLang="ja-JP" sz="1200" kern="100" dirty="0">
                        <a:solidFill>
                          <a:schemeClr val="tx1"/>
                        </a:solidFill>
                        <a:effectLst/>
                      </a:endParaRPr>
                    </a:p>
                    <a:p>
                      <a:pPr algn="l"/>
                      <a:r>
                        <a:rPr lang="ja-JP" altLang="en-US" sz="1200" kern="100" dirty="0">
                          <a:solidFill>
                            <a:schemeClr val="tx1"/>
                          </a:solidFill>
                          <a:effectLst/>
                        </a:rPr>
                        <a:t>  </a:t>
                      </a:r>
                      <a:r>
                        <a:rPr lang="ja-JP" sz="1200" kern="100" dirty="0">
                          <a:solidFill>
                            <a:schemeClr val="tx1"/>
                          </a:solidFill>
                          <a:effectLst/>
                        </a:rPr>
                        <a:t>実施</a:t>
                      </a:r>
                      <a:endParaRPr lang="en-US" altLang="ja-JP" sz="1200" kern="100" dirty="0">
                        <a:solidFill>
                          <a:schemeClr val="tx1"/>
                        </a:solidFill>
                        <a:effectLst/>
                      </a:endParaRPr>
                    </a:p>
                    <a:p>
                      <a:pPr algn="l"/>
                      <a:endParaRPr lang="ja-JP" sz="1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8949840"/>
                  </a:ext>
                </a:extLst>
              </a:tr>
              <a:tr h="781454">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④ミライのフード体験</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事業内容を変更し実施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a:r>
                        <a:rPr lang="ja-JP" sz="1200" kern="0" dirty="0">
                          <a:solidFill>
                            <a:schemeClr val="tx1"/>
                          </a:solidFill>
                          <a:effectLst/>
                        </a:rPr>
                        <a:t>・</a:t>
                      </a:r>
                      <a:r>
                        <a:rPr lang="ja-JP" altLang="en-US" sz="1200" kern="0" dirty="0">
                          <a:solidFill>
                            <a:schemeClr val="tx1"/>
                          </a:solidFill>
                          <a:effectLst/>
                        </a:rPr>
                        <a:t>当該コンテンツの名称を「パーソナルフードスタンド」とした（⑤ミライのヘルスケア体験の１コンテンツとして展開）</a:t>
                      </a:r>
                      <a:endParaRPr lang="en-US" altLang="ja-JP" sz="1200" kern="0" dirty="0">
                        <a:solidFill>
                          <a:schemeClr val="tx1"/>
                        </a:solidFill>
                        <a:effectLst/>
                      </a:endParaRPr>
                    </a:p>
                    <a:p>
                      <a:pPr marL="88900" indent="-88900" algn="l"/>
                      <a:r>
                        <a:rPr lang="ja-JP" altLang="en-US" sz="1200" kern="0" dirty="0">
                          <a:solidFill>
                            <a:schemeClr val="tx1"/>
                          </a:solidFill>
                          <a:effectLst/>
                        </a:rPr>
                        <a:t>・パビリオン来館者に質問に答えてもらうことで、食に関するアドバイスやサンプル提供等を</a:t>
                      </a:r>
                      <a:endParaRPr lang="en-US" altLang="ja-JP" sz="1200" kern="0" dirty="0">
                        <a:solidFill>
                          <a:schemeClr val="tx1"/>
                        </a:solidFill>
                        <a:effectLst/>
                      </a:endParaRPr>
                    </a:p>
                    <a:p>
                      <a:pPr marL="88900" indent="-88900" algn="l"/>
                      <a:r>
                        <a:rPr lang="ja-JP" altLang="en-US" sz="1200" kern="0" dirty="0">
                          <a:solidFill>
                            <a:schemeClr val="tx1"/>
                          </a:solidFill>
                          <a:effectLst/>
                        </a:rPr>
                        <a:t>  実施</a:t>
                      </a:r>
                      <a:endParaRPr lang="ja-JP" sz="12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96333398"/>
                  </a:ext>
                </a:extLst>
              </a:tr>
              <a:tr h="413119">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⑤ミライのヘルスケア体験</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0" dirty="0">
                          <a:solidFill>
                            <a:schemeClr val="tx1"/>
                          </a:solidFill>
                          <a:effectLst/>
                        </a:rPr>
                        <a:t>・食や美容、フィットネス等をテーマとした協賛企業による様々な展示コンテンツを展開</a:t>
                      </a:r>
                      <a:endParaRPr lang="en-US" altLang="ja-JP" sz="1200" kern="0" dirty="0">
                        <a:solidFill>
                          <a:schemeClr val="tx1"/>
                        </a:solidFill>
                        <a:effectLs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2730270"/>
                  </a:ext>
                </a:extLst>
              </a:tr>
              <a:tr h="61968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⑥ミライの医療</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en-US"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a:r>
                        <a:rPr lang="ja-JP" sz="1200" kern="0" dirty="0">
                          <a:solidFill>
                            <a:schemeClr val="tx1"/>
                          </a:solidFill>
                          <a:effectLst/>
                        </a:rPr>
                        <a:t>・</a:t>
                      </a:r>
                      <a:r>
                        <a:rPr lang="ja-JP" altLang="en-US" sz="1200" kern="0" dirty="0">
                          <a:solidFill>
                            <a:schemeClr val="tx1"/>
                          </a:solidFill>
                          <a:effectLst/>
                        </a:rPr>
                        <a:t>当該展示の名称を</a:t>
                      </a:r>
                      <a:r>
                        <a:rPr lang="ja-JP" sz="1200" kern="0" dirty="0">
                          <a:solidFill>
                            <a:schemeClr val="tx1"/>
                          </a:solidFill>
                          <a:effectLst/>
                        </a:rPr>
                        <a:t>「ミライの都市」と</a:t>
                      </a:r>
                      <a:r>
                        <a:rPr lang="ja-JP" altLang="en-US" sz="1200" kern="0" dirty="0">
                          <a:solidFill>
                            <a:schemeClr val="tx1"/>
                          </a:solidFill>
                          <a:effectLst/>
                        </a:rPr>
                        <a:t>し</a:t>
                      </a:r>
                      <a:r>
                        <a:rPr lang="ja-JP" sz="1200" kern="0" dirty="0">
                          <a:solidFill>
                            <a:schemeClr val="tx1"/>
                          </a:solidFill>
                          <a:effectLst/>
                        </a:rPr>
                        <a:t>、医療のみならず、住まいや公共空間を含め様々な</a:t>
                      </a:r>
                      <a:endParaRPr lang="en-US" altLang="ja-JP" sz="1200" kern="0" dirty="0">
                        <a:solidFill>
                          <a:schemeClr val="tx1"/>
                        </a:solidFill>
                        <a:effectLst/>
                      </a:endParaRPr>
                    </a:p>
                    <a:p>
                      <a:pPr marL="88900" indent="-88900" algn="l"/>
                      <a:r>
                        <a:rPr lang="en-US" altLang="ja-JP" sz="1200" kern="0" dirty="0">
                          <a:solidFill>
                            <a:schemeClr val="tx1"/>
                          </a:solidFill>
                          <a:effectLst/>
                        </a:rPr>
                        <a:t>  </a:t>
                      </a:r>
                      <a:r>
                        <a:rPr lang="ja-JP" sz="1200" kern="0" dirty="0">
                          <a:solidFill>
                            <a:schemeClr val="tx1"/>
                          </a:solidFill>
                          <a:effectLst/>
                        </a:rPr>
                        <a:t>観点から体験できるゾーンとして、協賛企業による様々な展示コンテンツを展開</a:t>
                      </a:r>
                      <a:endParaRPr lang="ja-JP" sz="1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8563915"/>
                  </a:ext>
                </a:extLst>
              </a:tr>
            </a:tbl>
          </a:graphicData>
        </a:graphic>
      </p:graphicFrame>
      <p:sp>
        <p:nvSpPr>
          <p:cNvPr id="23" name="テキスト ボックス 22">
            <a:extLst>
              <a:ext uri="{FF2B5EF4-FFF2-40B4-BE49-F238E27FC236}">
                <a16:creationId xmlns:a16="http://schemas.microsoft.com/office/drawing/2014/main" id="{77D4338E-288E-4273-AC71-8F7344E4F6F1}"/>
              </a:ext>
            </a:extLst>
          </p:cNvPr>
          <p:cNvSpPr txBox="1"/>
          <p:nvPr/>
        </p:nvSpPr>
        <p:spPr>
          <a:xfrm>
            <a:off x="3118297" y="707707"/>
            <a:ext cx="553357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サービス中　実施</a:t>
            </a:r>
            <a:r>
              <a:rPr lang="en-US" altLang="ja-JP" sz="1400" b="1" dirty="0">
                <a:latin typeface="Meiryo UI" panose="020B0604030504040204" pitchFamily="50" charset="-128"/>
                <a:ea typeface="Meiryo UI" panose="020B0604030504040204" pitchFamily="50" charset="-128"/>
              </a:rPr>
              <a:t>:6</a:t>
            </a:r>
            <a:r>
              <a:rPr lang="ja-JP" altLang="en-US" sz="1400" b="1" dirty="0">
                <a:latin typeface="Meiryo UI" panose="020B0604030504040204" pitchFamily="50" charset="-128"/>
                <a:ea typeface="Meiryo UI" panose="020B0604030504040204" pitchFamily="50" charset="-128"/>
              </a:rPr>
              <a:t>件、事業内容を変更し実施</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件）</a:t>
            </a:r>
          </a:p>
        </p:txBody>
      </p:sp>
      <p:pic>
        <p:nvPicPr>
          <p:cNvPr id="24" name="図 23">
            <a:extLst>
              <a:ext uri="{FF2B5EF4-FFF2-40B4-BE49-F238E27FC236}">
                <a16:creationId xmlns:a16="http://schemas.microsoft.com/office/drawing/2014/main" id="{79EC7487-61AF-40AA-849B-43D8A576D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434" y="1649076"/>
            <a:ext cx="1981886" cy="1177408"/>
          </a:xfrm>
          <a:prstGeom prst="rect">
            <a:avLst/>
          </a:prstGeom>
        </p:spPr>
      </p:pic>
      <p:sp>
        <p:nvSpPr>
          <p:cNvPr id="2" name="テキスト ボックス 1">
            <a:extLst>
              <a:ext uri="{FF2B5EF4-FFF2-40B4-BE49-F238E27FC236}">
                <a16:creationId xmlns:a16="http://schemas.microsoft.com/office/drawing/2014/main" id="{3FED0C08-D44E-36F2-8A3D-887E7D8039D9}"/>
              </a:ext>
            </a:extLst>
          </p:cNvPr>
          <p:cNvSpPr txBox="1"/>
          <p:nvPr/>
        </p:nvSpPr>
        <p:spPr>
          <a:xfrm>
            <a:off x="105910" y="6435807"/>
            <a:ext cx="7181009"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a:t>
            </a:r>
            <a:r>
              <a:rPr kumimoji="1" lang="ja-JP" altLang="en-US" sz="1200" dirty="0">
                <a:latin typeface="+mn-ea"/>
              </a:rPr>
              <a:t>ヘルスケアアプリの先行リリースを除き、４月</a:t>
            </a:r>
            <a:r>
              <a:rPr kumimoji="1" lang="en-US" altLang="ja-JP" sz="1200" dirty="0">
                <a:latin typeface="+mn-ea"/>
              </a:rPr>
              <a:t>13</a:t>
            </a:r>
            <a:r>
              <a:rPr kumimoji="1" lang="ja-JP" altLang="en-US" sz="1200" dirty="0">
                <a:latin typeface="+mn-ea"/>
              </a:rPr>
              <a:t>日（日）からの万博開催期間に実施</a:t>
            </a:r>
            <a:endParaRPr lang="ja-JP" altLang="en-US" sz="1200" dirty="0"/>
          </a:p>
        </p:txBody>
      </p:sp>
      <p:sp>
        <p:nvSpPr>
          <p:cNvPr id="3" name="スライド番号プレースホルダー 2">
            <a:extLst>
              <a:ext uri="{FF2B5EF4-FFF2-40B4-BE49-F238E27FC236}">
                <a16:creationId xmlns:a16="http://schemas.microsoft.com/office/drawing/2014/main" id="{63261F7A-9902-6545-88CD-64D78C38B947}"/>
              </a:ext>
            </a:extLst>
          </p:cNvPr>
          <p:cNvSpPr>
            <a:spLocks noGrp="1"/>
          </p:cNvSpPr>
          <p:nvPr>
            <p:ph type="sldNum" sz="quarter" idx="12"/>
          </p:nvPr>
        </p:nvSpPr>
        <p:spPr/>
        <p:txBody>
          <a:bodyPr/>
          <a:lstStyle/>
          <a:p>
            <a:pPr>
              <a:defRPr/>
            </a:pPr>
            <a:fld id="{F5ED83BE-D324-43B5-A05C-EE6A5C9460D4}" type="slidenum">
              <a:rPr lang="en-US" altLang="ja-JP" smtClean="0"/>
              <a:pPr>
                <a:defRPr/>
              </a:pPr>
              <a:t>5</a:t>
            </a:fld>
            <a:endParaRPr lang="en-US" altLang="ja-JP"/>
          </a:p>
        </p:txBody>
      </p:sp>
    </p:spTree>
    <p:extLst>
      <p:ext uri="{BB962C8B-B14F-4D97-AF65-F5344CB8AC3E}">
        <p14:creationId xmlns:p14="http://schemas.microsoft.com/office/powerpoint/2010/main" val="251143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570595"/>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FFFFFF"/>
                </a:solidFill>
                <a:latin typeface="Meiryo UI" panose="020B0604030504040204" pitchFamily="50" charset="-128"/>
                <a:ea typeface="Meiryo UI" panose="020B0604030504040204" pitchFamily="50" charset="-128"/>
              </a:rPr>
              <a:t>大阪・関西万博</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3D72C349-6E08-41AA-A93A-BDD3A3766B3C}"/>
              </a:ext>
            </a:extLst>
          </p:cNvPr>
          <p:cNvSpPr txBox="1"/>
          <p:nvPr/>
        </p:nvSpPr>
        <p:spPr>
          <a:xfrm>
            <a:off x="7934325" y="738629"/>
            <a:ext cx="1971675"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1584278326"/>
              </p:ext>
            </p:extLst>
          </p:nvPr>
        </p:nvGraphicFramePr>
        <p:xfrm>
          <a:off x="105911" y="987831"/>
          <a:ext cx="9552562" cy="5547360"/>
        </p:xfrm>
        <a:graphic>
          <a:graphicData uri="http://schemas.openxmlformats.org/drawingml/2006/table">
            <a:tbl>
              <a:tblPr firstRow="1" bandRow="1"/>
              <a:tblGrid>
                <a:gridCol w="753925">
                  <a:extLst>
                    <a:ext uri="{9D8B030D-6E8A-4147-A177-3AD203B41FA5}">
                      <a16:colId xmlns:a16="http://schemas.microsoft.com/office/drawing/2014/main" val="631960915"/>
                    </a:ext>
                  </a:extLst>
                </a:gridCol>
                <a:gridCol w="1767873">
                  <a:extLst>
                    <a:ext uri="{9D8B030D-6E8A-4147-A177-3AD203B41FA5}">
                      <a16:colId xmlns:a16="http://schemas.microsoft.com/office/drawing/2014/main" val="3237600849"/>
                    </a:ext>
                  </a:extLst>
                </a:gridCol>
                <a:gridCol w="958771">
                  <a:extLst>
                    <a:ext uri="{9D8B030D-6E8A-4147-A177-3AD203B41FA5}">
                      <a16:colId xmlns:a16="http://schemas.microsoft.com/office/drawing/2014/main" val="1834291411"/>
                    </a:ext>
                  </a:extLst>
                </a:gridCol>
                <a:gridCol w="6071993">
                  <a:extLst>
                    <a:ext uri="{9D8B030D-6E8A-4147-A177-3AD203B41FA5}">
                      <a16:colId xmlns:a16="http://schemas.microsoft.com/office/drawing/2014/main" val="2085892503"/>
                    </a:ext>
                  </a:extLst>
                </a:gridCol>
              </a:tblGrid>
              <a:tr h="35261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　状況</a:t>
                      </a:r>
                      <a:r>
                        <a:rPr kumimoji="1" lang="en-US" altLang="ja-JP" sz="1400" b="1" kern="1200" baseline="30000" dirty="0">
                          <a:solidFill>
                            <a:schemeClr val="tx1"/>
                          </a:solidFill>
                          <a:latin typeface="+mn-ea"/>
                          <a:ea typeface="+mn-ea"/>
                          <a:cs typeface="+mn-cs"/>
                        </a:rPr>
                        <a:t>※</a:t>
                      </a:r>
                      <a:endParaRPr kumimoji="1" lang="ja-JP" altLang="en-US" sz="1400" b="1" kern="1200" baseline="300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0">
                <a:tc rowSpan="2">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a:t>
                      </a:r>
                    </a:p>
                    <a:p>
                      <a:r>
                        <a:rPr kumimoji="1" lang="ja-JP" altLang="en-US" sz="1200" b="1" dirty="0">
                          <a:solidFill>
                            <a:schemeClr val="tx1"/>
                          </a:solidFill>
                          <a:latin typeface="Meiryo UI" panose="020B0604030504040204" pitchFamily="50" charset="-128"/>
                          <a:ea typeface="Meiryo UI" panose="020B0604030504040204" pitchFamily="50" charset="-128"/>
                        </a:rPr>
                        <a:t>る自動運転車</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⑦万博会場へのアクセスの一部において、</a:t>
                      </a:r>
                      <a:r>
                        <a:rPr lang="en-US" sz="1200" b="1" kern="100" dirty="0">
                          <a:solidFill>
                            <a:srgbClr val="000000"/>
                          </a:solidFill>
                          <a:effectLst/>
                          <a:latin typeface="Meiryo UI" panose="020B0604030504040204" pitchFamily="50" charset="-128"/>
                          <a:ea typeface="Meiryo UI" panose="020B0604030504040204" pitchFamily="50" charset="-128"/>
                        </a:rPr>
                        <a:t>EV</a:t>
                      </a:r>
                      <a:r>
                        <a:rPr lang="ja-JP" sz="1200" b="1" kern="100" dirty="0">
                          <a:solidFill>
                            <a:srgbClr val="000000"/>
                          </a:solidFill>
                          <a:effectLst/>
                          <a:latin typeface="Meiryo UI" panose="020B0604030504040204" pitchFamily="50" charset="-128"/>
                          <a:ea typeface="Meiryo UI" panose="020B0604030504040204" pitchFamily="50" charset="-128"/>
                        </a:rPr>
                        <a:t>（電気）バスなどの自動運転（レベル４相当）を公道で実施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indent="-133350" algn="ctr"/>
                      <a:r>
                        <a:rPr lang="ja-JP" altLang="en-US" sz="1200" kern="100" dirty="0">
                          <a:effectLst/>
                          <a:latin typeface="+mn-ea"/>
                          <a:ea typeface="+mn-ea"/>
                          <a:cs typeface="Times New Roman" panose="02020603050405020304" pitchFamily="18" charset="0"/>
                        </a:rPr>
                        <a:t>実施</a:t>
                      </a:r>
                      <a:endParaRPr 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r>
                        <a:rPr lang="ja-JP" altLang="en-US" sz="1200" kern="100" dirty="0">
                          <a:solidFill>
                            <a:schemeClr val="tx1"/>
                          </a:solidFill>
                          <a:effectLst/>
                        </a:rPr>
                        <a:t>・バス事業者において車両の改造等を進めるとともに、</a:t>
                      </a:r>
                      <a:endParaRPr lang="en-US" altLang="ja-JP" sz="1200" kern="100" dirty="0">
                        <a:solidFill>
                          <a:schemeClr val="tx1"/>
                        </a:solidFill>
                        <a:effectLst/>
                      </a:endParaRPr>
                    </a:p>
                    <a:p>
                      <a:pPr marL="66675" indent="-66675" algn="l"/>
                      <a:r>
                        <a:rPr lang="ja-JP" altLang="en-US" sz="1200" kern="100" dirty="0">
                          <a:solidFill>
                            <a:schemeClr val="tx1"/>
                          </a:solidFill>
                          <a:effectLst/>
                        </a:rPr>
                        <a:t>　自動運転に係るインフラを整備し、</a:t>
                      </a:r>
                      <a:endParaRPr lang="en-US" altLang="ja-JP" sz="1200" kern="100" dirty="0">
                        <a:solidFill>
                          <a:schemeClr val="tx1"/>
                        </a:solidFill>
                        <a:effectLst/>
                      </a:endParaRPr>
                    </a:p>
                    <a:p>
                      <a:pPr marL="66675" indent="-66675" algn="l"/>
                      <a:r>
                        <a:rPr lang="ja-JP" altLang="en-US" sz="1200" kern="100" dirty="0">
                          <a:solidFill>
                            <a:schemeClr val="tx1"/>
                          </a:solidFill>
                          <a:effectLst/>
                        </a:rPr>
                        <a:t>　万博開催時の走行ルートで実証実験を実施</a:t>
                      </a:r>
                      <a:endParaRPr lang="en-US" altLang="ja-JP" sz="1200" kern="100" dirty="0">
                        <a:solidFill>
                          <a:schemeClr val="tx1"/>
                        </a:solidFill>
                        <a:effectLst/>
                      </a:endParaRPr>
                    </a:p>
                    <a:p>
                      <a:pPr marL="66675" indent="-66675" algn="l"/>
                      <a:r>
                        <a:rPr lang="ja-JP" altLang="en-US" sz="1200" kern="100" dirty="0">
                          <a:solidFill>
                            <a:schemeClr val="tx1"/>
                          </a:solidFill>
                          <a:effectLst/>
                        </a:rPr>
                        <a:t>・</a:t>
                      </a:r>
                      <a:r>
                        <a:rPr lang="en-US" altLang="ja-JP" sz="1200" kern="100" dirty="0">
                          <a:solidFill>
                            <a:schemeClr val="tx1"/>
                          </a:solidFill>
                          <a:effectLst/>
                        </a:rPr>
                        <a:t>2025</a:t>
                      </a:r>
                      <a:r>
                        <a:rPr lang="ja-JP" altLang="en-US" sz="1200" kern="100" dirty="0">
                          <a:solidFill>
                            <a:schemeClr val="tx1"/>
                          </a:solidFill>
                          <a:effectLst/>
                        </a:rPr>
                        <a:t>年</a:t>
                      </a:r>
                      <a:r>
                        <a:rPr lang="ja-JP" sz="1200" kern="100" dirty="0">
                          <a:solidFill>
                            <a:schemeClr val="tx1"/>
                          </a:solidFill>
                          <a:effectLst/>
                        </a:rPr>
                        <a:t>４月よりサービス提供開始</a:t>
                      </a:r>
                      <a:endParaRPr lang="en-US" altLang="ja-JP" sz="1200" kern="100" dirty="0">
                        <a:solidFill>
                          <a:schemeClr val="tx1"/>
                        </a:solidFill>
                        <a:effectLst/>
                      </a:endParaRPr>
                    </a:p>
                    <a:p>
                      <a:pPr marL="66675" indent="-66675"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新大阪駅・大阪駅ルート</a:t>
                      </a:r>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66675" indent="-66675"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舞洲駐車場～万博会場</a:t>
                      </a:r>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66675" indent="-66675" algn="l"/>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8689647"/>
                  </a:ext>
                </a:extLst>
              </a:tr>
              <a:tr h="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⑧万博会場内の移動の一部において、</a:t>
                      </a:r>
                      <a:r>
                        <a:rPr lang="en-US" sz="1200" b="1" kern="100" dirty="0">
                          <a:solidFill>
                            <a:srgbClr val="000000"/>
                          </a:solidFill>
                          <a:effectLst/>
                          <a:latin typeface="Meiryo UI" panose="020B0604030504040204" pitchFamily="50" charset="-128"/>
                          <a:ea typeface="Meiryo UI" panose="020B0604030504040204" pitchFamily="50" charset="-128"/>
                        </a:rPr>
                        <a:t>EV</a:t>
                      </a:r>
                      <a:r>
                        <a:rPr lang="ja-JP" sz="1200" b="1" kern="100" dirty="0">
                          <a:solidFill>
                            <a:srgbClr val="000000"/>
                          </a:solidFill>
                          <a:effectLst/>
                          <a:latin typeface="Meiryo UI" panose="020B0604030504040204" pitchFamily="50" charset="-128"/>
                          <a:ea typeface="Meiryo UI" panose="020B0604030504040204" pitchFamily="50" charset="-128"/>
                        </a:rPr>
                        <a:t>（電気）バスの自動運転（レベル４相当）を走行中給電などの新技術を搭載し実施</a:t>
                      </a:r>
                      <a:r>
                        <a:rPr lang="en-US" sz="1200" b="1" kern="100" dirty="0">
                          <a:solidFill>
                            <a:srgbClr val="000000"/>
                          </a:solidFill>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indent="-133350" algn="ctr"/>
                      <a:r>
                        <a:rPr lang="ja-JP" altLang="en-US" sz="1200" kern="100" dirty="0">
                          <a:effectLst/>
                          <a:latin typeface="+mn-ea"/>
                          <a:ea typeface="+mn-ea"/>
                          <a:cs typeface="Times New Roman" panose="02020603050405020304" pitchFamily="18" charset="0"/>
                        </a:rPr>
                        <a:t>実施</a:t>
                      </a:r>
                      <a:endParaRPr 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r>
                        <a:rPr lang="ja-JP" altLang="en-US" sz="1200" kern="100" dirty="0">
                          <a:solidFill>
                            <a:schemeClr val="tx1"/>
                          </a:solidFill>
                          <a:effectLst/>
                        </a:rPr>
                        <a:t>・バス事業者において車両の改造等を進めるとともに、</a:t>
                      </a:r>
                      <a:endParaRPr lang="en-US" altLang="ja-JP" sz="1200" kern="100" dirty="0">
                        <a:solidFill>
                          <a:schemeClr val="tx1"/>
                        </a:solidFill>
                        <a:effectLst/>
                      </a:endParaRPr>
                    </a:p>
                    <a:p>
                      <a:pPr marL="66675" indent="-66675" algn="l"/>
                      <a:r>
                        <a:rPr lang="ja-JP" altLang="en-US" sz="1200" kern="100" dirty="0">
                          <a:solidFill>
                            <a:schemeClr val="tx1"/>
                          </a:solidFill>
                          <a:effectLst/>
                        </a:rPr>
                        <a:t>　自動運転に係るインフラを整備し、</a:t>
                      </a:r>
                      <a:endParaRPr lang="en-US" altLang="ja-JP" sz="1200" kern="100" dirty="0">
                        <a:solidFill>
                          <a:schemeClr val="tx1"/>
                        </a:solidFill>
                        <a:effectLst/>
                      </a:endParaRPr>
                    </a:p>
                    <a:p>
                      <a:pPr marL="66675" indent="-66675" algn="l"/>
                      <a:r>
                        <a:rPr lang="ja-JP" altLang="en-US" sz="1200" kern="100" dirty="0">
                          <a:solidFill>
                            <a:schemeClr val="tx1"/>
                          </a:solidFill>
                          <a:effectLst/>
                        </a:rPr>
                        <a:t>　万博開催時の走行ルートで実証実験を実施</a:t>
                      </a:r>
                      <a:endParaRPr lang="en-US" altLang="ja-JP" sz="1200" kern="100" dirty="0">
                        <a:solidFill>
                          <a:schemeClr val="tx1"/>
                        </a:solidFill>
                        <a:effectLst/>
                      </a:endParaRPr>
                    </a:p>
                    <a:p>
                      <a:pPr marL="66675" indent="-66675" algn="l"/>
                      <a:r>
                        <a:rPr lang="ja-JP" altLang="en-US" sz="1200" kern="100" dirty="0">
                          <a:solidFill>
                            <a:schemeClr val="tx1"/>
                          </a:solidFill>
                          <a:effectLst/>
                        </a:rPr>
                        <a:t>・</a:t>
                      </a:r>
                      <a:r>
                        <a:rPr lang="en-US" altLang="ja-JP" sz="1200" kern="100" dirty="0">
                          <a:solidFill>
                            <a:schemeClr val="tx1"/>
                          </a:solidFill>
                          <a:effectLst/>
                        </a:rPr>
                        <a:t>2025</a:t>
                      </a:r>
                      <a:r>
                        <a:rPr lang="ja-JP" altLang="en-US" sz="1200" kern="100" dirty="0">
                          <a:solidFill>
                            <a:schemeClr val="tx1"/>
                          </a:solidFill>
                          <a:effectLst/>
                        </a:rPr>
                        <a:t>年</a:t>
                      </a:r>
                      <a:r>
                        <a:rPr lang="ja-JP" altLang="ja-JP" sz="1200" kern="100" dirty="0">
                          <a:solidFill>
                            <a:schemeClr val="tx1"/>
                          </a:solidFill>
                          <a:effectLst/>
                        </a:rPr>
                        <a:t>４月よりサービス提供開始</a:t>
                      </a:r>
                      <a:endParaRPr lang="en-US" altLang="ja-JP" sz="1200" kern="100" dirty="0">
                        <a:solidFill>
                          <a:schemeClr val="tx1"/>
                        </a:solidFill>
                        <a:effectLst/>
                      </a:endParaRPr>
                    </a:p>
                    <a:p>
                      <a:pPr marL="66675" indent="-66675"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（万博会場内の外周道路）</a:t>
                      </a:r>
                      <a:endParaRPr lang="ja-JP"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82760837"/>
                  </a:ext>
                </a:extLst>
              </a:tr>
              <a:tr h="0">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大阪・関西万博における空飛ぶクルマ</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⑨大阪市内、関西の主要空港、観光地を結ぶアクセス整備を、空飛ぶクルマの社会実装で実現</a:t>
                      </a:r>
                      <a:endParaRPr lang="ja-JP" sz="1200" kern="100" dirty="0">
                        <a:effectLst/>
                        <a:latin typeface="Meiryo UI" panose="020B0604030504040204" pitchFamily="50" charset="-128"/>
                        <a:ea typeface="Meiryo UI" panose="020B0604030504040204" pitchFamily="50" charset="-128"/>
                      </a:endParaRPr>
                    </a:p>
                    <a:p>
                      <a:pPr algn="l"/>
                      <a:r>
                        <a:rPr lang="en-US" sz="1200" b="1" kern="100" dirty="0">
                          <a:solidFill>
                            <a:srgbClr val="000000"/>
                          </a:solidFill>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endParaRPr>
                    </a:p>
                    <a:p>
                      <a:pPr marL="133350" indent="-133350" algn="l"/>
                      <a:r>
                        <a:rPr lang="en-US" sz="1200" b="1" kern="100" dirty="0">
                          <a:solidFill>
                            <a:srgbClr val="000000"/>
                          </a:solidFill>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indent="-133350" algn="ctr"/>
                      <a:r>
                        <a:rPr lang="ja-JP" altLang="en-US" sz="1200" kern="100" dirty="0">
                          <a:solidFill>
                            <a:schemeClr val="tx1"/>
                          </a:solidFill>
                          <a:effectLst/>
                          <a:latin typeface="+mn-ea"/>
                          <a:ea typeface="+mn-ea"/>
                          <a:cs typeface="Times New Roman" panose="02020603050405020304" pitchFamily="18" charset="0"/>
                        </a:rPr>
                        <a:t>実施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altLang="en-US" sz="1200" kern="100" dirty="0">
                          <a:solidFill>
                            <a:srgbClr val="000000"/>
                          </a:solidFill>
                          <a:effectLst/>
                        </a:rPr>
                        <a:t>・</a:t>
                      </a:r>
                      <a:r>
                        <a:rPr lang="ja-JP" sz="1200" kern="100" dirty="0">
                          <a:solidFill>
                            <a:srgbClr val="000000"/>
                          </a:solidFill>
                          <a:effectLst/>
                        </a:rPr>
                        <a:t>万博において</a:t>
                      </a:r>
                      <a:r>
                        <a:rPr lang="ja-JP" altLang="en-US" sz="1200" kern="100" dirty="0">
                          <a:solidFill>
                            <a:schemeClr val="tx1"/>
                          </a:solidFill>
                          <a:effectLst/>
                        </a:rPr>
                        <a:t>遊覧飛行や</a:t>
                      </a:r>
                      <a:r>
                        <a:rPr lang="ja-JP" sz="1200" kern="100" dirty="0">
                          <a:solidFill>
                            <a:schemeClr val="tx1"/>
                          </a:solidFill>
                          <a:effectLst/>
                        </a:rPr>
                        <a:t>２地点間運航</a:t>
                      </a:r>
                      <a:r>
                        <a:rPr lang="ja-JP" altLang="en-US" sz="1200" kern="100" dirty="0">
                          <a:solidFill>
                            <a:schemeClr val="tx1"/>
                          </a:solidFill>
                          <a:effectLst/>
                        </a:rPr>
                        <a:t>など</a:t>
                      </a:r>
                      <a:r>
                        <a:rPr lang="ja-JP" sz="1200" kern="100" dirty="0">
                          <a:solidFill>
                            <a:schemeClr val="tx1"/>
                          </a:solidFill>
                          <a:effectLst/>
                        </a:rPr>
                        <a:t>を実施予定</a:t>
                      </a:r>
                      <a:endParaRPr lang="en-US" altLang="ja-JP" sz="1200" kern="100" dirty="0">
                        <a:solidFill>
                          <a:schemeClr val="tx1"/>
                        </a:solidFill>
                        <a:effectLst/>
                      </a:endParaRPr>
                    </a:p>
                    <a:p>
                      <a:pPr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ANA</a:t>
                      </a: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ホールディングス</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/Joby Aviation Inc.</a:t>
                      </a: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：湾岸周辺エリアの飛行</a:t>
                      </a:r>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200" kern="100" dirty="0" err="1">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Soracle</a:t>
                      </a: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（住友商事・日本航空の</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JV</a:t>
                      </a: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）：会場－舞洲大阪ヘリポート</a:t>
                      </a:r>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丸紅：会場－尼崎フェニックス</a:t>
                      </a:r>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SkyDrive</a:t>
                      </a:r>
                      <a:r>
                        <a:rPr lang="ja-JP" altLang="en-US"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：会場－中央突堤</a:t>
                      </a:r>
                      <a:endParaRPr lang="en-US" altLang="ja-JP" sz="12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7009374"/>
                  </a:ext>
                </a:extLst>
              </a:tr>
              <a:tr h="634865">
                <a:tc rowSpan="2">
                  <a:txBody>
                    <a:bodyPr/>
                    <a:lstStyle/>
                    <a:p>
                      <a:r>
                        <a:rPr kumimoji="1" lang="en-US" altLang="ja-JP" sz="1200" b="1" dirty="0" err="1">
                          <a:solidFill>
                            <a:schemeClr val="tx1"/>
                          </a:solidFill>
                          <a:latin typeface="Meiryo UI" panose="020B0604030504040204" pitchFamily="50" charset="-128"/>
                          <a:ea typeface="Meiryo UI" panose="020B0604030504040204" pitchFamily="50" charset="-128"/>
                        </a:rPr>
                        <a:t>MaaS</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による移動の円滑化</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⑩</a:t>
                      </a:r>
                      <a:r>
                        <a:rPr lang="en-US" sz="1200" b="1" kern="100" dirty="0">
                          <a:solidFill>
                            <a:srgbClr val="000000"/>
                          </a:solidFill>
                          <a:effectLst/>
                          <a:latin typeface="Meiryo UI" panose="020B0604030504040204" pitchFamily="50" charset="-128"/>
                          <a:ea typeface="Meiryo UI" panose="020B0604030504040204" pitchFamily="50" charset="-128"/>
                        </a:rPr>
                        <a:t>OSAKA</a:t>
                      </a:r>
                      <a:r>
                        <a:rPr lang="ja-JP" sz="1200" b="1" kern="100" dirty="0">
                          <a:solidFill>
                            <a:srgbClr val="000000"/>
                          </a:solidFill>
                          <a:effectLst/>
                          <a:latin typeface="Meiryo UI" panose="020B0604030504040204" pitchFamily="50" charset="-128"/>
                          <a:ea typeface="Meiryo UI" panose="020B0604030504040204" pitchFamily="50" charset="-128"/>
                        </a:rPr>
                        <a:t>ファストパス（仮称）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indent="-133350" algn="ctr"/>
                      <a:r>
                        <a:rPr lang="ja-JP" altLang="en-US" sz="1200" kern="100" dirty="0">
                          <a:effectLst/>
                          <a:latin typeface="+mn-ea"/>
                          <a:ea typeface="+mn-ea"/>
                          <a:cs typeface="Times New Roman" panose="02020603050405020304" pitchFamily="18" charset="0"/>
                        </a:rPr>
                        <a:t>事業内容を</a:t>
                      </a:r>
                      <a:endParaRPr lang="en-US" altLang="ja-JP" sz="1200" kern="100" dirty="0">
                        <a:effectLst/>
                        <a:latin typeface="+mn-ea"/>
                        <a:ea typeface="+mn-ea"/>
                        <a:cs typeface="Times New Roman" panose="02020603050405020304" pitchFamily="18" charset="0"/>
                      </a:endParaRPr>
                    </a:p>
                    <a:p>
                      <a:pPr marL="133350" indent="-133350" algn="ctr"/>
                      <a:r>
                        <a:rPr lang="ja-JP" altLang="en-US" sz="1200" kern="100" dirty="0">
                          <a:effectLst/>
                          <a:latin typeface="+mn-ea"/>
                          <a:ea typeface="+mn-ea"/>
                          <a:cs typeface="Times New Roman" panose="02020603050405020304" pitchFamily="18" charset="0"/>
                        </a:rPr>
                        <a:t>変更し実施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49225" indent="-149225" algn="l"/>
                      <a:r>
                        <a:rPr lang="ja-JP" altLang="en-US" sz="1200" kern="0" dirty="0">
                          <a:solidFill>
                            <a:srgbClr val="000000"/>
                          </a:solidFill>
                          <a:effectLst/>
                        </a:rPr>
                        <a:t>・</a:t>
                      </a:r>
                      <a:r>
                        <a:rPr lang="ja-JP" altLang="en-US" sz="1200" kern="0" dirty="0">
                          <a:solidFill>
                            <a:schemeClr val="tx1"/>
                          </a:solidFill>
                          <a:effectLst/>
                        </a:rPr>
                        <a:t>これまでの実証等を経て、万博時における大阪市内の渋滞緩和に寄与するため、</a:t>
                      </a:r>
                    </a:p>
                    <a:p>
                      <a:pPr marL="149225" indent="-149225" algn="l"/>
                      <a:r>
                        <a:rPr lang="ja-JP" altLang="en-US" sz="1200" kern="0" dirty="0">
                          <a:solidFill>
                            <a:schemeClr val="tx1"/>
                          </a:solidFill>
                          <a:effectLst/>
                        </a:rPr>
                        <a:t>　駐車場事業者や商業施設等と連携したパークアンドライド推進施策の実装に向けて、</a:t>
                      </a:r>
                    </a:p>
                    <a:p>
                      <a:pPr marL="149225" indent="-149225" algn="l"/>
                      <a:r>
                        <a:rPr lang="ja-JP" altLang="en-US" sz="1200" kern="0" dirty="0">
                          <a:solidFill>
                            <a:schemeClr val="tx1"/>
                          </a:solidFill>
                          <a:effectLst/>
                        </a:rPr>
                        <a:t>　事業者において取り組むよう努めているところ</a:t>
                      </a:r>
                    </a:p>
                    <a:p>
                      <a:pPr marL="149225" indent="-149225" algn="l"/>
                      <a:r>
                        <a:rPr lang="ja-JP" altLang="en-US" sz="1200" kern="0" dirty="0">
                          <a:solidFill>
                            <a:schemeClr val="tx1"/>
                          </a:solidFill>
                          <a:effectLst/>
                        </a:rPr>
                        <a:t>・具体的には、大阪市内の大型イベントへの来場者を対象に、大阪市外の提携駐車場に</a:t>
                      </a:r>
                      <a:endParaRPr lang="en-US" altLang="ja-JP" sz="1200" kern="0" dirty="0">
                        <a:solidFill>
                          <a:schemeClr val="tx1"/>
                        </a:solidFill>
                        <a:effectLst/>
                      </a:endParaRPr>
                    </a:p>
                    <a:p>
                      <a:pPr marL="149225" indent="-149225" algn="l"/>
                      <a:r>
                        <a:rPr lang="ja-JP" altLang="en-US" sz="1200" kern="0" dirty="0">
                          <a:solidFill>
                            <a:schemeClr val="tx1"/>
                          </a:solidFill>
                          <a:effectLst/>
                        </a:rPr>
                        <a:t>　駐車し、公共交通機関でイベント会場へ移動すると、インセンティブとして特定の大型商業</a:t>
                      </a:r>
                      <a:endParaRPr lang="en-US" altLang="ja-JP" sz="1200" kern="0" dirty="0">
                        <a:solidFill>
                          <a:schemeClr val="tx1"/>
                        </a:solidFill>
                        <a:effectLst/>
                      </a:endParaRPr>
                    </a:p>
                    <a:p>
                      <a:pPr marL="149225" indent="-149225" algn="l"/>
                      <a:r>
                        <a:rPr lang="ja-JP" altLang="en-US" sz="1200" kern="0" dirty="0">
                          <a:solidFill>
                            <a:schemeClr val="tx1"/>
                          </a:solidFill>
                          <a:effectLst/>
                        </a:rPr>
                        <a:t>　施設で使用できるプレミア付きのデジタル商品券を購入可能とする方向で調整中</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65395294"/>
                  </a:ext>
                </a:extLst>
              </a:tr>
              <a:tr h="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solidFill>
                            <a:srgbClr val="000000"/>
                          </a:solidFill>
                          <a:effectLst/>
                          <a:latin typeface="Meiryo UI" panose="020B0604030504040204" pitchFamily="50" charset="-128"/>
                          <a:ea typeface="Meiryo UI" panose="020B0604030504040204" pitchFamily="50" charset="-128"/>
                        </a:rPr>
                        <a:t>⑪関西</a:t>
                      </a:r>
                      <a:r>
                        <a:rPr lang="en-US" sz="1200" b="1" kern="100" dirty="0" err="1">
                          <a:solidFill>
                            <a:srgbClr val="000000"/>
                          </a:solidFill>
                          <a:effectLst/>
                          <a:latin typeface="Meiryo UI" panose="020B0604030504040204" pitchFamily="50" charset="-128"/>
                          <a:ea typeface="Meiryo UI" panose="020B0604030504040204" pitchFamily="50" charset="-128"/>
                        </a:rPr>
                        <a:t>MaaS</a:t>
                      </a:r>
                      <a:r>
                        <a:rPr lang="ja-JP" sz="1200" b="1" kern="100" dirty="0">
                          <a:solidFill>
                            <a:srgbClr val="000000"/>
                          </a:solidFill>
                          <a:effectLst/>
                          <a:latin typeface="Meiryo UI" panose="020B0604030504040204" pitchFamily="50" charset="-128"/>
                          <a:ea typeface="Meiryo UI" panose="020B0604030504040204" pitchFamily="50" charset="-128"/>
                        </a:rPr>
                        <a:t>協議会による</a:t>
                      </a:r>
                      <a:r>
                        <a:rPr lang="en-US" sz="1200" b="1" kern="100" dirty="0" err="1">
                          <a:solidFill>
                            <a:srgbClr val="000000"/>
                          </a:solidFill>
                          <a:effectLst/>
                          <a:latin typeface="Meiryo UI" panose="020B0604030504040204" pitchFamily="50" charset="-128"/>
                          <a:ea typeface="Meiryo UI" panose="020B0604030504040204" pitchFamily="50" charset="-128"/>
                        </a:rPr>
                        <a:t>MaaS</a:t>
                      </a:r>
                      <a:r>
                        <a:rPr lang="ja-JP" sz="1200" b="1" kern="100" dirty="0">
                          <a:solidFill>
                            <a:srgbClr val="000000"/>
                          </a:solidFill>
                          <a:effectLst/>
                          <a:latin typeface="Meiryo UI" panose="020B0604030504040204" pitchFamily="50" charset="-128"/>
                          <a:ea typeface="Meiryo UI" panose="020B0604030504040204" pitchFamily="50" charset="-128"/>
                        </a:rPr>
                        <a:t>サービス</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indent="-133350" algn="ctr"/>
                      <a:r>
                        <a:rPr lang="ja-JP" altLang="en-US" sz="1200" kern="100" dirty="0">
                          <a:effectLst/>
                          <a:latin typeface="+mn-ea"/>
                          <a:ea typeface="+mn-ea"/>
                          <a:cs typeface="Times New Roman" panose="02020603050405020304" pitchFamily="18" charset="0"/>
                        </a:rPr>
                        <a:t>実施</a:t>
                      </a:r>
                      <a:endParaRPr 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66675" indent="-66675" algn="l"/>
                      <a:r>
                        <a:rPr lang="ja-JP" sz="1200" kern="100" dirty="0">
                          <a:solidFill>
                            <a:srgbClr val="000000"/>
                          </a:solidFill>
                          <a:effectLst/>
                        </a:rPr>
                        <a:t>・</a:t>
                      </a:r>
                      <a:r>
                        <a:rPr lang="en-US" altLang="ja-JP" sz="1200" kern="100" dirty="0">
                          <a:solidFill>
                            <a:srgbClr val="000000"/>
                          </a:solidFill>
                          <a:effectLst/>
                        </a:rPr>
                        <a:t>2023</a:t>
                      </a:r>
                      <a:r>
                        <a:rPr lang="ja-JP" sz="1200" kern="100" dirty="0">
                          <a:solidFill>
                            <a:srgbClr val="000000"/>
                          </a:solidFill>
                          <a:effectLst/>
                        </a:rPr>
                        <a:t>年</a:t>
                      </a:r>
                      <a:r>
                        <a:rPr lang="en-US" sz="1200" kern="100" dirty="0">
                          <a:solidFill>
                            <a:srgbClr val="000000"/>
                          </a:solidFill>
                          <a:effectLst/>
                        </a:rPr>
                        <a:t>9</a:t>
                      </a:r>
                      <a:r>
                        <a:rPr lang="ja-JP" sz="1200" kern="100" dirty="0">
                          <a:solidFill>
                            <a:srgbClr val="000000"/>
                          </a:solidFill>
                          <a:effectLst/>
                        </a:rPr>
                        <a:t>月</a:t>
                      </a:r>
                      <a:r>
                        <a:rPr lang="en-US" sz="1200" kern="100" dirty="0">
                          <a:solidFill>
                            <a:srgbClr val="000000"/>
                          </a:solidFill>
                          <a:effectLst/>
                        </a:rPr>
                        <a:t>5</a:t>
                      </a:r>
                      <a:r>
                        <a:rPr lang="ja-JP" sz="1200" kern="100" dirty="0">
                          <a:solidFill>
                            <a:srgbClr val="000000"/>
                          </a:solidFill>
                          <a:effectLst/>
                        </a:rPr>
                        <a:t>日に関西・鉄道７社が共同開発したアプリ「</a:t>
                      </a:r>
                      <a:r>
                        <a:rPr lang="en-US" sz="1200" kern="100" dirty="0">
                          <a:solidFill>
                            <a:srgbClr val="000000"/>
                          </a:solidFill>
                          <a:effectLst/>
                        </a:rPr>
                        <a:t>KANSAI</a:t>
                      </a:r>
                      <a:r>
                        <a:rPr lang="ja-JP" sz="1200" kern="100" dirty="0">
                          <a:solidFill>
                            <a:srgbClr val="000000"/>
                          </a:solidFill>
                          <a:effectLst/>
                        </a:rPr>
                        <a:t>　</a:t>
                      </a:r>
                      <a:r>
                        <a:rPr lang="en-US" sz="1200" kern="100" dirty="0" err="1">
                          <a:solidFill>
                            <a:srgbClr val="000000"/>
                          </a:solidFill>
                          <a:effectLst/>
                        </a:rPr>
                        <a:t>MaaS</a:t>
                      </a:r>
                      <a:r>
                        <a:rPr lang="ja-JP" sz="1200" kern="100" dirty="0">
                          <a:solidFill>
                            <a:srgbClr val="000000"/>
                          </a:solidFill>
                          <a:effectLst/>
                        </a:rPr>
                        <a:t>」をリリース。</a:t>
                      </a:r>
                      <a:r>
                        <a:rPr lang="en-US" altLang="ja-JP" sz="1200" kern="100" dirty="0">
                          <a:solidFill>
                            <a:srgbClr val="000000"/>
                          </a:solidFill>
                          <a:effectLst/>
                        </a:rPr>
                        <a:t>2024</a:t>
                      </a:r>
                      <a:r>
                        <a:rPr lang="ja-JP" sz="1200" kern="100" dirty="0">
                          <a:solidFill>
                            <a:srgbClr val="000000"/>
                          </a:solidFill>
                          <a:effectLst/>
                        </a:rPr>
                        <a:t>度には万博シャトルバスチケットの販売開始や</a:t>
                      </a:r>
                      <a:r>
                        <a:rPr lang="en-US" sz="1200" kern="100" dirty="0">
                          <a:solidFill>
                            <a:srgbClr val="000000"/>
                          </a:solidFill>
                          <a:effectLst/>
                        </a:rPr>
                        <a:t>QR</a:t>
                      </a:r>
                      <a:r>
                        <a:rPr lang="ja-JP" sz="1200" kern="100" dirty="0">
                          <a:solidFill>
                            <a:srgbClr val="000000"/>
                          </a:solidFill>
                          <a:effectLst/>
                        </a:rPr>
                        <a:t>電子チケットの強化を実施</a:t>
                      </a:r>
                      <a:endParaRPr lang="ja-JP" sz="1200" kern="100" dirty="0">
                        <a:effectLst/>
                      </a:endParaRPr>
                    </a:p>
                    <a:p>
                      <a:pPr marL="66675" indent="-66675" algn="l"/>
                      <a:r>
                        <a:rPr lang="ja-JP" sz="1200" kern="100" dirty="0">
                          <a:solidFill>
                            <a:srgbClr val="000000"/>
                          </a:solidFill>
                          <a:effectLst/>
                        </a:rPr>
                        <a:t>・引き続き関西</a:t>
                      </a:r>
                      <a:r>
                        <a:rPr lang="en-US" sz="1200" kern="100" dirty="0" err="1">
                          <a:solidFill>
                            <a:srgbClr val="000000"/>
                          </a:solidFill>
                          <a:effectLst/>
                        </a:rPr>
                        <a:t>MaaS</a:t>
                      </a:r>
                      <a:r>
                        <a:rPr lang="ja-JP" sz="1200" kern="100" dirty="0">
                          <a:solidFill>
                            <a:srgbClr val="000000"/>
                          </a:solidFill>
                          <a:effectLst/>
                        </a:rPr>
                        <a:t>協議会により観光、交通に関する電子チケット等のサービスを実施</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28967120"/>
                  </a:ext>
                </a:extLst>
              </a:tr>
            </a:tbl>
          </a:graphicData>
        </a:graphic>
      </p:graphicFrame>
      <p:pic>
        <p:nvPicPr>
          <p:cNvPr id="23" name="図 22" descr="緑のバス  自動的に生成された説明">
            <a:extLst>
              <a:ext uri="{FF2B5EF4-FFF2-40B4-BE49-F238E27FC236}">
                <a16:creationId xmlns:a16="http://schemas.microsoft.com/office/drawing/2014/main" id="{CF3F9D13-6A90-4FE7-AE60-F02866F18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449" y="1465347"/>
            <a:ext cx="2168112" cy="1626085"/>
          </a:xfrm>
          <a:prstGeom prst="rect">
            <a:avLst/>
          </a:prstGeom>
        </p:spPr>
      </p:pic>
      <p:pic>
        <p:nvPicPr>
          <p:cNvPr id="24" name="図 23">
            <a:extLst>
              <a:ext uri="{FF2B5EF4-FFF2-40B4-BE49-F238E27FC236}">
                <a16:creationId xmlns:a16="http://schemas.microsoft.com/office/drawing/2014/main" id="{6F3185E3-C8F4-49C0-A859-A3B8E42C67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990887" y="3562557"/>
            <a:ext cx="1601236" cy="1108337"/>
          </a:xfrm>
          <a:prstGeom prst="rect">
            <a:avLst/>
          </a:prstGeom>
        </p:spPr>
      </p:pic>
      <p:sp>
        <p:nvSpPr>
          <p:cNvPr id="10" name="大かっこ 9">
            <a:extLst>
              <a:ext uri="{FF2B5EF4-FFF2-40B4-BE49-F238E27FC236}">
                <a16:creationId xmlns:a16="http://schemas.microsoft.com/office/drawing/2014/main" id="{AF2BC326-64C8-4CB1-9B7F-AD579BD1B09E}"/>
              </a:ext>
            </a:extLst>
          </p:cNvPr>
          <p:cNvSpPr/>
          <p:nvPr/>
        </p:nvSpPr>
        <p:spPr>
          <a:xfrm>
            <a:off x="3623041" y="3968257"/>
            <a:ext cx="4330137" cy="78211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D00D1AF-BE8A-4250-8417-02F564D0EA8C}"/>
              </a:ext>
            </a:extLst>
          </p:cNvPr>
          <p:cNvSpPr txBox="1"/>
          <p:nvPr/>
        </p:nvSpPr>
        <p:spPr>
          <a:xfrm>
            <a:off x="105910" y="6534832"/>
            <a:ext cx="7181009"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a:t>
            </a:r>
            <a:r>
              <a:rPr kumimoji="1" lang="ja-JP" altLang="en-US" sz="1200" dirty="0">
                <a:latin typeface="+mn-ea"/>
              </a:rPr>
              <a:t>⑦⑧⑨は、４月</a:t>
            </a:r>
            <a:r>
              <a:rPr kumimoji="1" lang="en-US" altLang="ja-JP" sz="1200" dirty="0">
                <a:latin typeface="+mn-ea"/>
              </a:rPr>
              <a:t>13</a:t>
            </a:r>
            <a:r>
              <a:rPr kumimoji="1" lang="ja-JP" altLang="en-US" sz="1200" dirty="0">
                <a:latin typeface="+mn-ea"/>
              </a:rPr>
              <a:t>日（日）からの万博開催期間に実施</a:t>
            </a:r>
            <a:endParaRPr lang="ja-JP" altLang="en-US" sz="1200" dirty="0"/>
          </a:p>
        </p:txBody>
      </p:sp>
      <p:sp>
        <p:nvSpPr>
          <p:cNvPr id="12" name="大かっこ 11">
            <a:extLst>
              <a:ext uri="{FF2B5EF4-FFF2-40B4-BE49-F238E27FC236}">
                <a16:creationId xmlns:a16="http://schemas.microsoft.com/office/drawing/2014/main" id="{B3865AB2-BC94-42B2-9DF6-58F468F51AC5}"/>
              </a:ext>
            </a:extLst>
          </p:cNvPr>
          <p:cNvSpPr/>
          <p:nvPr/>
        </p:nvSpPr>
        <p:spPr>
          <a:xfrm>
            <a:off x="3761294" y="2162180"/>
            <a:ext cx="1696825" cy="32051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13FBD4D-B6BA-14AD-3014-32EBCE0646E6}"/>
              </a:ext>
            </a:extLst>
          </p:cNvPr>
          <p:cNvSpPr>
            <a:spLocks noGrp="1"/>
          </p:cNvSpPr>
          <p:nvPr>
            <p:ph type="sldNum" sz="quarter" idx="12"/>
          </p:nvPr>
        </p:nvSpPr>
        <p:spPr/>
        <p:txBody>
          <a:bodyPr/>
          <a:lstStyle/>
          <a:p>
            <a:pPr>
              <a:defRPr/>
            </a:pPr>
            <a:fld id="{F5ED83BE-D324-43B5-A05C-EE6A5C9460D4}" type="slidenum">
              <a:rPr lang="en-US" altLang="ja-JP" smtClean="0"/>
              <a:pPr>
                <a:defRPr/>
              </a:pPr>
              <a:t>6</a:t>
            </a:fld>
            <a:endParaRPr lang="en-US" altLang="ja-JP"/>
          </a:p>
        </p:txBody>
      </p:sp>
    </p:spTree>
    <p:extLst>
      <p:ext uri="{BB962C8B-B14F-4D97-AF65-F5344CB8AC3E}">
        <p14:creationId xmlns:p14="http://schemas.microsoft.com/office/powerpoint/2010/main" val="292605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675462"/>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うめきた２期</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1516519848"/>
              </p:ext>
            </p:extLst>
          </p:nvPr>
        </p:nvGraphicFramePr>
        <p:xfrm>
          <a:off x="105911" y="1181234"/>
          <a:ext cx="9552561" cy="5178925"/>
        </p:xfrm>
        <a:graphic>
          <a:graphicData uri="http://schemas.openxmlformats.org/drawingml/2006/table">
            <a:tbl>
              <a:tblPr firstRow="1" bandRow="1"/>
              <a:tblGrid>
                <a:gridCol w="1052329">
                  <a:extLst>
                    <a:ext uri="{9D8B030D-6E8A-4147-A177-3AD203B41FA5}">
                      <a16:colId xmlns:a16="http://schemas.microsoft.com/office/drawing/2014/main" val="631960915"/>
                    </a:ext>
                  </a:extLst>
                </a:gridCol>
                <a:gridCol w="1513840">
                  <a:extLst>
                    <a:ext uri="{9D8B030D-6E8A-4147-A177-3AD203B41FA5}">
                      <a16:colId xmlns:a16="http://schemas.microsoft.com/office/drawing/2014/main" val="3237600849"/>
                    </a:ext>
                  </a:extLst>
                </a:gridCol>
                <a:gridCol w="883920">
                  <a:extLst>
                    <a:ext uri="{9D8B030D-6E8A-4147-A177-3AD203B41FA5}">
                      <a16:colId xmlns:a16="http://schemas.microsoft.com/office/drawing/2014/main" val="785166927"/>
                    </a:ext>
                  </a:extLst>
                </a:gridCol>
                <a:gridCol w="6102472">
                  <a:extLst>
                    <a:ext uri="{9D8B030D-6E8A-4147-A177-3AD203B41FA5}">
                      <a16:colId xmlns:a16="http://schemas.microsoft.com/office/drawing/2014/main" val="2085892503"/>
                    </a:ext>
                  </a:extLst>
                </a:gridCol>
              </a:tblGrid>
              <a:tr h="47025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1368019">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ヒューマンデータ利活用に資するプラットフォームの提供</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effectLst/>
                          <a:latin typeface="Meiryo UI" panose="020B0604030504040204" pitchFamily="50" charset="-128"/>
                          <a:ea typeface="Meiryo UI" panose="020B0604030504040204" pitchFamily="50" charset="-128"/>
                        </a:rPr>
                        <a:t>①ヒューマンデータと</a:t>
                      </a:r>
                      <a:r>
                        <a:rPr lang="en-US" sz="1200" b="1" kern="100" dirty="0">
                          <a:effectLst/>
                          <a:latin typeface="Meiryo UI" panose="020B0604030504040204" pitchFamily="50" charset="-128"/>
                          <a:ea typeface="Meiryo UI" panose="020B0604030504040204" pitchFamily="50" charset="-128"/>
                        </a:rPr>
                        <a:t>AI</a:t>
                      </a:r>
                      <a:r>
                        <a:rPr lang="ja-JP" sz="1200" b="1" kern="100" dirty="0">
                          <a:effectLst/>
                          <a:latin typeface="Meiryo UI" panose="020B0604030504040204" pitchFamily="50" charset="-128"/>
                          <a:ea typeface="Meiryo UI" panose="020B0604030504040204" pitchFamily="50" charset="-128"/>
                        </a:rPr>
                        <a:t>分析などによるエビデンスに基づく健康増進プログラム</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dirty="0">
                          <a:solidFill>
                            <a:srgbClr val="000000"/>
                          </a:solidFill>
                          <a:effectLst/>
                        </a:rPr>
                        <a:t>・</a:t>
                      </a:r>
                      <a:r>
                        <a:rPr lang="en-US" sz="1200" kern="100" dirty="0">
                          <a:solidFill>
                            <a:srgbClr val="000000"/>
                          </a:solidFill>
                          <a:effectLst/>
                        </a:rPr>
                        <a:t>2025</a:t>
                      </a:r>
                      <a:r>
                        <a:rPr lang="ja-JP" sz="1200" kern="100" dirty="0">
                          <a:solidFill>
                            <a:srgbClr val="000000"/>
                          </a:solidFill>
                          <a:effectLst/>
                        </a:rPr>
                        <a:t>年</a:t>
                      </a:r>
                      <a:r>
                        <a:rPr lang="en-US" sz="1200" kern="100" dirty="0">
                          <a:solidFill>
                            <a:srgbClr val="000000"/>
                          </a:solidFill>
                          <a:effectLst/>
                        </a:rPr>
                        <a:t>3</a:t>
                      </a:r>
                      <a:r>
                        <a:rPr lang="ja-JP" sz="1200" kern="100" dirty="0">
                          <a:solidFill>
                            <a:srgbClr val="000000"/>
                          </a:solidFill>
                          <a:effectLst/>
                        </a:rPr>
                        <a:t>月</a:t>
                      </a:r>
                      <a:r>
                        <a:rPr lang="en-US" sz="1200" kern="100" dirty="0">
                          <a:solidFill>
                            <a:srgbClr val="000000"/>
                          </a:solidFill>
                          <a:effectLst/>
                        </a:rPr>
                        <a:t>21</a:t>
                      </a:r>
                      <a:r>
                        <a:rPr lang="ja-JP" sz="1200" kern="100" dirty="0">
                          <a:solidFill>
                            <a:srgbClr val="000000"/>
                          </a:solidFill>
                          <a:effectLst/>
                        </a:rPr>
                        <a:t>日開業の「うめきた温泉 蓮」において、</a:t>
                      </a:r>
                      <a:endParaRPr lang="en-US" altLang="ja-JP" sz="1200" kern="100" dirty="0">
                        <a:solidFill>
                          <a:srgbClr val="000000"/>
                        </a:solidFill>
                        <a:effectLst/>
                      </a:endParaRPr>
                    </a:p>
                    <a:p>
                      <a:pPr algn="l"/>
                      <a:r>
                        <a:rPr lang="en-US" altLang="ja-JP" sz="1200" kern="100" dirty="0">
                          <a:solidFill>
                            <a:srgbClr val="000000"/>
                          </a:solidFill>
                          <a:effectLst/>
                        </a:rPr>
                        <a:t>  </a:t>
                      </a:r>
                      <a:r>
                        <a:rPr lang="ja-JP" sz="1200" kern="100" dirty="0">
                          <a:solidFill>
                            <a:srgbClr val="000000"/>
                          </a:solidFill>
                          <a:effectLst/>
                        </a:rPr>
                        <a:t>デジタルと健康</a:t>
                      </a:r>
                      <a:r>
                        <a:rPr lang="ja-JP" altLang="en-US" sz="1200" kern="100" dirty="0">
                          <a:solidFill>
                            <a:srgbClr val="000000"/>
                          </a:solidFill>
                          <a:effectLst/>
                        </a:rPr>
                        <a:t>・</a:t>
                      </a:r>
                      <a:r>
                        <a:rPr lang="ja-JP" sz="1200" kern="100" dirty="0">
                          <a:solidFill>
                            <a:srgbClr val="000000"/>
                          </a:solidFill>
                          <a:effectLst/>
                        </a:rPr>
                        <a:t>医療・ウェルビーイングを掛け合わせた</a:t>
                      </a:r>
                      <a:endParaRPr lang="en-US" altLang="ja-JP" sz="1200" kern="100" dirty="0">
                        <a:solidFill>
                          <a:srgbClr val="000000"/>
                        </a:solidFill>
                        <a:effectLst/>
                      </a:endParaRPr>
                    </a:p>
                    <a:p>
                      <a:pPr algn="l"/>
                      <a:r>
                        <a:rPr lang="en-US" altLang="ja-JP" sz="1200" kern="100" dirty="0">
                          <a:solidFill>
                            <a:srgbClr val="000000"/>
                          </a:solidFill>
                          <a:effectLst/>
                        </a:rPr>
                        <a:t>  </a:t>
                      </a:r>
                      <a:r>
                        <a:rPr lang="ja-JP" sz="1200" kern="100" dirty="0">
                          <a:solidFill>
                            <a:srgbClr val="000000"/>
                          </a:solidFill>
                          <a:effectLst/>
                        </a:rPr>
                        <a:t>サービスを提供</a:t>
                      </a:r>
                      <a:endParaRPr lang="en-US" altLang="ja-JP" sz="1200" kern="100" dirty="0">
                        <a:solidFill>
                          <a:schemeClr val="tx1"/>
                        </a:solidFill>
                        <a:effectLst/>
                      </a:endParaRPr>
                    </a:p>
                    <a:p>
                      <a:pPr algn="l"/>
                      <a:r>
                        <a:rPr lang="ja-JP" altLang="en-US" sz="1200" kern="100" dirty="0">
                          <a:solidFill>
                            <a:srgbClr val="000000"/>
                          </a:solidFill>
                          <a:effectLst/>
                        </a:rPr>
                        <a:t>　</a:t>
                      </a:r>
                      <a:r>
                        <a:rPr lang="ja-JP" sz="1200" kern="100" dirty="0">
                          <a:solidFill>
                            <a:srgbClr val="000000"/>
                          </a:solidFill>
                          <a:effectLst/>
                        </a:rPr>
                        <a:t>（計測データの履歴などを確認でき、症状や目的に応じた</a:t>
                      </a:r>
                      <a:endParaRPr lang="en-US" altLang="ja-JP" sz="1200" kern="100" dirty="0">
                        <a:solidFill>
                          <a:srgbClr val="000000"/>
                        </a:solidFill>
                        <a:effectLst/>
                      </a:endParaRPr>
                    </a:p>
                    <a:p>
                      <a:pPr algn="l"/>
                      <a:r>
                        <a:rPr lang="en-US" altLang="ja-JP" sz="1200" kern="100" dirty="0">
                          <a:solidFill>
                            <a:srgbClr val="000000"/>
                          </a:solidFill>
                          <a:effectLst/>
                        </a:rPr>
                        <a:t>    </a:t>
                      </a:r>
                      <a:r>
                        <a:rPr lang="ja-JP" sz="1200" kern="100" dirty="0">
                          <a:solidFill>
                            <a:srgbClr val="000000"/>
                          </a:solidFill>
                          <a:effectLst/>
                        </a:rPr>
                        <a:t>過ごし方を提案するアプリも導入）</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1241903"/>
                  </a:ext>
                </a:extLst>
              </a:tr>
              <a:tr h="116648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パーソナルモビリティサービスのシェアサービス</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②パーソナルモビリティによるエリアの回遊性やラストワンマイルの移動快適性の向上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dirty="0">
                          <a:solidFill>
                            <a:srgbClr val="000000"/>
                          </a:solidFill>
                          <a:effectLst/>
                        </a:rPr>
                        <a:t>・</a:t>
                      </a:r>
                      <a:r>
                        <a:rPr lang="en-US" sz="1200" kern="100" dirty="0">
                          <a:solidFill>
                            <a:srgbClr val="000000"/>
                          </a:solidFill>
                          <a:effectLst/>
                        </a:rPr>
                        <a:t>2024</a:t>
                      </a:r>
                      <a:r>
                        <a:rPr lang="ja-JP" sz="1200" kern="100" dirty="0">
                          <a:solidFill>
                            <a:srgbClr val="000000"/>
                          </a:solidFill>
                          <a:effectLst/>
                        </a:rPr>
                        <a:t>年</a:t>
                      </a:r>
                      <a:r>
                        <a:rPr lang="en-US" sz="1200" kern="100" dirty="0">
                          <a:solidFill>
                            <a:srgbClr val="000000"/>
                          </a:solidFill>
                          <a:effectLst/>
                        </a:rPr>
                        <a:t>9</a:t>
                      </a:r>
                      <a:r>
                        <a:rPr lang="ja-JP" sz="1200" kern="100" dirty="0">
                          <a:solidFill>
                            <a:srgbClr val="000000"/>
                          </a:solidFill>
                          <a:effectLst/>
                        </a:rPr>
                        <a:t>月の先行まちびらき時に、電動マイクロモビリティのシェアリングサービス「</a:t>
                      </a:r>
                      <a:r>
                        <a:rPr lang="en-US" sz="1200" kern="100" dirty="0">
                          <a:solidFill>
                            <a:srgbClr val="000000"/>
                          </a:solidFill>
                          <a:effectLst/>
                        </a:rPr>
                        <a:t>LUUP</a:t>
                      </a:r>
                      <a:r>
                        <a:rPr lang="ja-JP" sz="1200" kern="100" dirty="0">
                          <a:solidFill>
                            <a:srgbClr val="000000"/>
                          </a:solidFill>
                          <a:effectLst/>
                        </a:rPr>
                        <a:t>」</a:t>
                      </a:r>
                      <a:r>
                        <a:rPr lang="en-US" altLang="ja-JP" sz="1200" kern="100" dirty="0">
                          <a:solidFill>
                            <a:srgbClr val="000000"/>
                          </a:solidFill>
                          <a:effectLst/>
                        </a:rPr>
                        <a:t> </a:t>
                      </a:r>
                    </a:p>
                    <a:p>
                      <a:pPr algn="l"/>
                      <a:r>
                        <a:rPr lang="en-US" altLang="ja-JP" sz="1200" kern="100" dirty="0">
                          <a:solidFill>
                            <a:srgbClr val="000000"/>
                          </a:solidFill>
                          <a:effectLst/>
                        </a:rPr>
                        <a:t>  </a:t>
                      </a:r>
                      <a:r>
                        <a:rPr lang="ja-JP" sz="1200" kern="100" dirty="0">
                          <a:solidFill>
                            <a:srgbClr val="000000"/>
                          </a:solidFill>
                          <a:effectLst/>
                        </a:rPr>
                        <a:t>のポートを導入</a:t>
                      </a:r>
                      <a:r>
                        <a:rPr lang="en-US" sz="1200" kern="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3329131"/>
                  </a:ext>
                </a:extLst>
              </a:tr>
              <a:tr h="1007689">
                <a:tc rowSpan="2">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先端技術を用いた公園</a:t>
                      </a:r>
                    </a:p>
                    <a:p>
                      <a:r>
                        <a:rPr kumimoji="1" lang="ja-JP" altLang="en-US" sz="1200" b="1" dirty="0">
                          <a:solidFill>
                            <a:schemeClr val="tx1"/>
                          </a:solidFill>
                          <a:latin typeface="Meiryo UI" panose="020B0604030504040204" pitchFamily="50" charset="-128"/>
                          <a:ea typeface="Meiryo UI" panose="020B0604030504040204" pitchFamily="50" charset="-128"/>
                        </a:rPr>
                        <a:t>内・建物内における施</a:t>
                      </a:r>
                    </a:p>
                    <a:p>
                      <a:r>
                        <a:rPr kumimoji="1" lang="ja-JP" altLang="en-US" sz="1200" b="1" dirty="0">
                          <a:solidFill>
                            <a:schemeClr val="tx1"/>
                          </a:solidFill>
                          <a:latin typeface="Meiryo UI" panose="020B0604030504040204" pitchFamily="50" charset="-128"/>
                          <a:ea typeface="Meiryo UI" panose="020B0604030504040204" pitchFamily="50" charset="-128"/>
                        </a:rPr>
                        <a:t>設管理、配送などのマ</a:t>
                      </a:r>
                    </a:p>
                    <a:p>
                      <a:r>
                        <a:rPr kumimoji="1" lang="ja-JP" altLang="en-US" sz="1200" b="1" dirty="0">
                          <a:solidFill>
                            <a:schemeClr val="tx1"/>
                          </a:solidFill>
                          <a:latin typeface="Meiryo UI" panose="020B0604030504040204" pitchFamily="50" charset="-128"/>
                          <a:ea typeface="Meiryo UI" panose="020B0604030504040204" pitchFamily="50" charset="-128"/>
                        </a:rPr>
                        <a:t>ネジメント高度化</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③画像解析を用いた施設管理（</a:t>
                      </a:r>
                      <a:r>
                        <a:rPr lang="en-US" sz="1200" b="1" kern="0" dirty="0">
                          <a:effectLst/>
                          <a:latin typeface="Meiryo UI" panose="020B0604030504040204" pitchFamily="50" charset="-128"/>
                          <a:ea typeface="Meiryo UI" panose="020B0604030504040204" pitchFamily="50" charset="-128"/>
                        </a:rPr>
                        <a:t>AI</a:t>
                      </a:r>
                      <a:r>
                        <a:rPr lang="ja-JP" sz="1200" b="1" kern="0" dirty="0">
                          <a:effectLst/>
                          <a:latin typeface="Meiryo UI" panose="020B0604030504040204" pitchFamily="50" charset="-128"/>
                          <a:ea typeface="Meiryo UI" panose="020B0604030504040204" pitchFamily="50" charset="-128"/>
                        </a:rPr>
                        <a:t>カメラやビーコン、センサーなど）</a:t>
                      </a:r>
                      <a:endParaRPr lang="en-US" altLang="ja-JP" sz="1200" b="1" kern="0" dirty="0">
                        <a:effectLst/>
                        <a:latin typeface="Meiryo UI" panose="020B0604030504040204" pitchFamily="50" charset="-128"/>
                        <a:ea typeface="Meiryo UI" panose="020B0604030504040204" pitchFamily="50" charset="-128"/>
                      </a:endParaRPr>
                    </a:p>
                    <a:p>
                      <a:pPr marL="133350" indent="-133350" algn="l"/>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dirty="0">
                          <a:solidFill>
                            <a:srgbClr val="000000"/>
                          </a:solidFill>
                          <a:effectLst/>
                        </a:rPr>
                        <a:t>・</a:t>
                      </a:r>
                      <a:r>
                        <a:rPr lang="en-US" sz="1200" kern="100" dirty="0">
                          <a:solidFill>
                            <a:srgbClr val="000000"/>
                          </a:solidFill>
                          <a:effectLst/>
                        </a:rPr>
                        <a:t>AI</a:t>
                      </a:r>
                      <a:r>
                        <a:rPr lang="ja-JP" sz="1200" kern="100" dirty="0">
                          <a:solidFill>
                            <a:srgbClr val="000000"/>
                          </a:solidFill>
                          <a:effectLst/>
                        </a:rPr>
                        <a:t>カメラや</a:t>
                      </a:r>
                      <a:r>
                        <a:rPr lang="en-US" sz="1200" kern="100" dirty="0">
                          <a:solidFill>
                            <a:srgbClr val="000000"/>
                          </a:solidFill>
                          <a:effectLst/>
                        </a:rPr>
                        <a:t>3D</a:t>
                      </a:r>
                      <a:r>
                        <a:rPr lang="ja-JP" sz="1200" kern="100" dirty="0">
                          <a:solidFill>
                            <a:srgbClr val="000000"/>
                          </a:solidFill>
                          <a:effectLst/>
                        </a:rPr>
                        <a:t>モデルの活用等による維持管理・運営業務の効率化等に向けて、実証実験を</a:t>
                      </a:r>
                      <a:endParaRPr lang="en-US" altLang="ja-JP" sz="1200" kern="100" dirty="0">
                        <a:solidFill>
                          <a:srgbClr val="000000"/>
                        </a:solidFill>
                        <a:effectLst/>
                      </a:endParaRPr>
                    </a:p>
                    <a:p>
                      <a:pPr algn="l"/>
                      <a:r>
                        <a:rPr lang="en-US" altLang="ja-JP" sz="1200" kern="100" dirty="0">
                          <a:solidFill>
                            <a:srgbClr val="000000"/>
                          </a:solidFill>
                          <a:effectLst/>
                        </a:rPr>
                        <a:t>  </a:t>
                      </a:r>
                      <a:r>
                        <a:rPr lang="ja-JP" sz="1200" kern="100" dirty="0">
                          <a:solidFill>
                            <a:srgbClr val="000000"/>
                          </a:solidFill>
                          <a:effectLst/>
                        </a:rPr>
                        <a:t>実施（</a:t>
                      </a:r>
                      <a:r>
                        <a:rPr lang="en-US" sz="1200" kern="100" dirty="0">
                          <a:solidFill>
                            <a:srgbClr val="000000"/>
                          </a:solidFill>
                          <a:effectLst/>
                        </a:rPr>
                        <a:t>2024</a:t>
                      </a:r>
                      <a:r>
                        <a:rPr lang="ja-JP" sz="1200" kern="100" dirty="0">
                          <a:solidFill>
                            <a:srgbClr val="000000"/>
                          </a:solidFill>
                          <a:effectLst/>
                        </a:rPr>
                        <a:t>年度～</a:t>
                      </a:r>
                      <a:r>
                        <a:rPr lang="en-US" sz="1200" kern="100" dirty="0">
                          <a:solidFill>
                            <a:srgbClr val="000000"/>
                          </a:solidFill>
                          <a:effectLst/>
                        </a:rPr>
                        <a:t>2026</a:t>
                      </a:r>
                      <a:r>
                        <a:rPr lang="ja-JP" sz="1200" kern="100" dirty="0">
                          <a:solidFill>
                            <a:srgbClr val="000000"/>
                          </a:solidFill>
                          <a:effectLst/>
                        </a:rPr>
                        <a:t>年度予定）</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410308"/>
                  </a:ext>
                </a:extLst>
              </a:tr>
              <a:tr h="1166481">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④</a:t>
                      </a:r>
                      <a:r>
                        <a:rPr lang="en-US" sz="1200" b="1" kern="0" dirty="0">
                          <a:effectLst/>
                          <a:latin typeface="Meiryo UI" panose="020B0604030504040204" pitchFamily="50" charset="-128"/>
                          <a:ea typeface="Meiryo UI" panose="020B0604030504040204" pitchFamily="50" charset="-128"/>
                        </a:rPr>
                        <a:t>ICT</a:t>
                      </a:r>
                      <a:r>
                        <a:rPr lang="ja-JP" sz="1200" b="1" kern="0" dirty="0">
                          <a:effectLst/>
                          <a:latin typeface="Meiryo UI" panose="020B0604030504040204" pitchFamily="50" charset="-128"/>
                          <a:ea typeface="Meiryo UI" panose="020B0604030504040204" pitchFamily="50" charset="-128"/>
                        </a:rPr>
                        <a:t>を活用した「みどり」管理（</a:t>
                      </a:r>
                      <a:r>
                        <a:rPr lang="en-US" sz="1200" b="1" kern="0" dirty="0">
                          <a:effectLst/>
                          <a:latin typeface="Meiryo UI" panose="020B0604030504040204" pitchFamily="50" charset="-128"/>
                          <a:ea typeface="Meiryo UI" panose="020B0604030504040204" pitchFamily="50" charset="-128"/>
                        </a:rPr>
                        <a:t>ICT</a:t>
                      </a:r>
                      <a:r>
                        <a:rPr lang="ja-JP" sz="1200" b="1" kern="0" dirty="0">
                          <a:effectLst/>
                          <a:latin typeface="Meiryo UI" panose="020B0604030504040204" pitchFamily="50" charset="-128"/>
                          <a:ea typeface="Meiryo UI" panose="020B0604030504040204" pitchFamily="50" charset="-128"/>
                        </a:rPr>
                        <a:t>、ロボットなどの活用）</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未実施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lang="ja-JP" sz="1200" kern="0" dirty="0">
                          <a:solidFill>
                            <a:schemeClr val="tx1"/>
                          </a:solidFill>
                          <a:effectLst/>
                        </a:rPr>
                        <a:t>・</a:t>
                      </a:r>
                      <a:r>
                        <a:rPr kumimoji="1" lang="ja-JP" altLang="en-US" sz="1200" b="0" i="0" u="none" strike="noStrike" kern="0" cap="none" spc="0" normalizeH="0" baseline="0" noProof="0" dirty="0">
                          <a:ln>
                            <a:noFill/>
                          </a:ln>
                          <a:solidFill>
                            <a:schemeClr val="tx1"/>
                          </a:solidFill>
                          <a:effectLst/>
                          <a:uLnTx/>
                          <a:uFillTx/>
                          <a:latin typeface="+mn-lt"/>
                          <a:ea typeface="+mn-ea"/>
                          <a:cs typeface="+mn-cs"/>
                        </a:rPr>
                        <a:t>公園全面開業（</a:t>
                      </a:r>
                      <a:r>
                        <a:rPr kumimoji="1" lang="en-US" altLang="ja-JP" sz="1200" b="0" i="0" u="none" strike="noStrike" kern="0" cap="none" spc="0" normalizeH="0" baseline="0" noProof="0" dirty="0">
                          <a:ln>
                            <a:noFill/>
                          </a:ln>
                          <a:solidFill>
                            <a:schemeClr val="tx1"/>
                          </a:solidFill>
                          <a:effectLst/>
                          <a:uLnTx/>
                          <a:uFillTx/>
                          <a:latin typeface="+mn-lt"/>
                          <a:ea typeface="+mn-ea"/>
                          <a:cs typeface="+mn-cs"/>
                        </a:rPr>
                        <a:t>2026</a:t>
                      </a:r>
                      <a:r>
                        <a:rPr kumimoji="1" lang="ja-JP" altLang="en-US" sz="1200" b="0" i="0" u="none" strike="noStrike" kern="0" cap="none" spc="0" normalizeH="0" baseline="0" noProof="0" dirty="0">
                          <a:ln>
                            <a:noFill/>
                          </a:ln>
                          <a:solidFill>
                            <a:schemeClr val="tx1"/>
                          </a:solidFill>
                          <a:effectLst/>
                          <a:uLnTx/>
                          <a:uFillTx/>
                          <a:latin typeface="+mn-lt"/>
                          <a:ea typeface="+mn-ea"/>
                          <a:cs typeface="+mn-cs"/>
                        </a:rPr>
                        <a:t>年度予定）以降のサービス実証に向け、うめきた公園の植栽管理業者とともに、サービス内容等について協議・準備中</a:t>
                      </a:r>
                      <a:endParaRPr kumimoji="1" lang="en-US" altLang="ja-JP" sz="1200" b="0" i="0" u="none" strike="noStrike" kern="0" cap="none" spc="0" normalizeH="0" baseline="0" noProof="0" dirty="0">
                        <a:ln>
                          <a:noFill/>
                        </a:ln>
                        <a:solidFill>
                          <a:schemeClr val="tx1"/>
                        </a:solidFill>
                        <a:effectLst/>
                        <a:uLnTx/>
                        <a:uFillTx/>
                        <a:latin typeface="+mn-lt"/>
                        <a:ea typeface="+mn-ea"/>
                        <a:cs typeface="+mn-cs"/>
                      </a:endParaRPr>
                    </a:p>
                    <a:p>
                      <a:pPr marL="85725" indent="-85725" algn="l">
                        <a:spcAft>
                          <a:spcPts val="0"/>
                        </a:spcAft>
                      </a:pPr>
                      <a:endParaRPr lang="ja-JP" sz="1200" kern="100" dirty="0">
                        <a:solidFill>
                          <a:srgbClr val="FF0000"/>
                        </a:solidFill>
                        <a:effectLst/>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8026631"/>
                  </a:ext>
                </a:extLst>
              </a:tr>
            </a:tbl>
          </a:graphicData>
        </a:graphic>
      </p:graphicFrame>
      <p:sp>
        <p:nvSpPr>
          <p:cNvPr id="24" name="テキスト ボックス 23">
            <a:extLst>
              <a:ext uri="{FF2B5EF4-FFF2-40B4-BE49-F238E27FC236}">
                <a16:creationId xmlns:a16="http://schemas.microsoft.com/office/drawing/2014/main" id="{27DE056B-E6DA-47CF-8754-856E9FF2D0A5}"/>
              </a:ext>
            </a:extLst>
          </p:cNvPr>
          <p:cNvSpPr txBox="1"/>
          <p:nvPr/>
        </p:nvSpPr>
        <p:spPr>
          <a:xfrm>
            <a:off x="3194311" y="740460"/>
            <a:ext cx="619461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rPr>
              <a:t>サービス中　実施</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９件、未実施</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３件）</a:t>
            </a:r>
            <a:endParaRPr lang="ja-JP" altLang="en-US" sz="1400" dirty="0">
              <a:solidFill>
                <a:srgbClr val="FF0000"/>
              </a:solidFill>
              <a:highlight>
                <a:srgbClr val="FFFF00"/>
              </a:highlight>
            </a:endParaRPr>
          </a:p>
        </p:txBody>
      </p:sp>
      <p:sp>
        <p:nvSpPr>
          <p:cNvPr id="25" name="テキスト ボックス 24">
            <a:extLst>
              <a:ext uri="{FF2B5EF4-FFF2-40B4-BE49-F238E27FC236}">
                <a16:creationId xmlns:a16="http://schemas.microsoft.com/office/drawing/2014/main" id="{3DE77D79-8E78-4F37-B72D-C2C2787E66C8}"/>
              </a:ext>
            </a:extLst>
          </p:cNvPr>
          <p:cNvSpPr txBox="1"/>
          <p:nvPr/>
        </p:nvSpPr>
        <p:spPr>
          <a:xfrm>
            <a:off x="8054619" y="889684"/>
            <a:ext cx="1847973"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pic>
        <p:nvPicPr>
          <p:cNvPr id="10" name="図 9">
            <a:extLst>
              <a:ext uri="{FF2B5EF4-FFF2-40B4-BE49-F238E27FC236}">
                <a16:creationId xmlns:a16="http://schemas.microsoft.com/office/drawing/2014/main" id="{C72976A3-AE52-44F7-968C-ADE8D48FD076}"/>
              </a:ext>
            </a:extLst>
          </p:cNvPr>
          <p:cNvPicPr>
            <a:picLocks noChangeAspect="1"/>
          </p:cNvPicPr>
          <p:nvPr/>
        </p:nvPicPr>
        <p:blipFill rotWithShape="1">
          <a:blip r:embed="rId3"/>
          <a:srcRect l="37825" t="14500" r="1131" b="8992"/>
          <a:stretch/>
        </p:blipFill>
        <p:spPr>
          <a:xfrm>
            <a:off x="7873807" y="1689471"/>
            <a:ext cx="1424665" cy="1116000"/>
          </a:xfrm>
          <a:prstGeom prst="rect">
            <a:avLst/>
          </a:prstGeom>
        </p:spPr>
      </p:pic>
      <p:sp>
        <p:nvSpPr>
          <p:cNvPr id="11" name="テキスト ボックス 10">
            <a:extLst>
              <a:ext uri="{FF2B5EF4-FFF2-40B4-BE49-F238E27FC236}">
                <a16:creationId xmlns:a16="http://schemas.microsoft.com/office/drawing/2014/main" id="{26810D0C-9321-4FD5-AC89-E1F43FC79FE3}"/>
              </a:ext>
            </a:extLst>
          </p:cNvPr>
          <p:cNvSpPr txBox="1"/>
          <p:nvPr/>
        </p:nvSpPr>
        <p:spPr>
          <a:xfrm>
            <a:off x="7686139" y="2771144"/>
            <a:ext cx="1800000" cy="230832"/>
          </a:xfrm>
          <a:prstGeom prst="rect">
            <a:avLst/>
          </a:prstGeom>
          <a:noFill/>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出典：うめきた温泉 蓮 </a:t>
            </a: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a:t>
            </a:r>
          </a:p>
        </p:txBody>
      </p:sp>
      <p:sp>
        <p:nvSpPr>
          <p:cNvPr id="2" name="スライド番号プレースホルダー 1">
            <a:extLst>
              <a:ext uri="{FF2B5EF4-FFF2-40B4-BE49-F238E27FC236}">
                <a16:creationId xmlns:a16="http://schemas.microsoft.com/office/drawing/2014/main" id="{D4E55EF1-124E-414F-5C11-F3E7658CE7F4}"/>
              </a:ext>
            </a:extLst>
          </p:cNvPr>
          <p:cNvSpPr>
            <a:spLocks noGrp="1"/>
          </p:cNvSpPr>
          <p:nvPr>
            <p:ph type="sldNum" sz="quarter" idx="12"/>
          </p:nvPr>
        </p:nvSpPr>
        <p:spPr/>
        <p:txBody>
          <a:bodyPr/>
          <a:lstStyle/>
          <a:p>
            <a:pPr>
              <a:defRPr/>
            </a:pPr>
            <a:fld id="{F5ED83BE-D324-43B5-A05C-EE6A5C9460D4}" type="slidenum">
              <a:rPr lang="en-US" altLang="ja-JP" smtClean="0"/>
              <a:pPr>
                <a:defRPr/>
              </a:pPr>
              <a:t>7</a:t>
            </a:fld>
            <a:endParaRPr lang="en-US" altLang="ja-JP"/>
          </a:p>
        </p:txBody>
      </p:sp>
    </p:spTree>
    <p:extLst>
      <p:ext uri="{BB962C8B-B14F-4D97-AF65-F5344CB8AC3E}">
        <p14:creationId xmlns:p14="http://schemas.microsoft.com/office/powerpoint/2010/main" val="415498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675462"/>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うめきた２期</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2487971459"/>
              </p:ext>
            </p:extLst>
          </p:nvPr>
        </p:nvGraphicFramePr>
        <p:xfrm>
          <a:off x="105911" y="1191395"/>
          <a:ext cx="9552561" cy="4998720"/>
        </p:xfrm>
        <a:graphic>
          <a:graphicData uri="http://schemas.openxmlformats.org/drawingml/2006/table">
            <a:tbl>
              <a:tblPr firstRow="1" bandRow="1"/>
              <a:tblGrid>
                <a:gridCol w="930409">
                  <a:extLst>
                    <a:ext uri="{9D8B030D-6E8A-4147-A177-3AD203B41FA5}">
                      <a16:colId xmlns:a16="http://schemas.microsoft.com/office/drawing/2014/main" val="631960915"/>
                    </a:ext>
                  </a:extLst>
                </a:gridCol>
                <a:gridCol w="1582133">
                  <a:extLst>
                    <a:ext uri="{9D8B030D-6E8A-4147-A177-3AD203B41FA5}">
                      <a16:colId xmlns:a16="http://schemas.microsoft.com/office/drawing/2014/main" val="3237600849"/>
                    </a:ext>
                  </a:extLst>
                </a:gridCol>
                <a:gridCol w="896907">
                  <a:extLst>
                    <a:ext uri="{9D8B030D-6E8A-4147-A177-3AD203B41FA5}">
                      <a16:colId xmlns:a16="http://schemas.microsoft.com/office/drawing/2014/main" val="1263110593"/>
                    </a:ext>
                  </a:extLst>
                </a:gridCol>
                <a:gridCol w="6143112">
                  <a:extLst>
                    <a:ext uri="{9D8B030D-6E8A-4147-A177-3AD203B41FA5}">
                      <a16:colId xmlns:a16="http://schemas.microsoft.com/office/drawing/2014/main" val="2085892503"/>
                    </a:ext>
                  </a:extLst>
                </a:gridCol>
              </a:tblGrid>
              <a:tr h="35261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0">
                <a:tc rowSpan="5">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リアルとデジタルの融合</a:t>
                      </a:r>
                    </a:p>
                    <a:p>
                      <a:r>
                        <a:rPr kumimoji="1" lang="ja-JP" altLang="en-US" sz="1200" b="1" dirty="0">
                          <a:solidFill>
                            <a:schemeClr val="tx1"/>
                          </a:solidFill>
                          <a:latin typeface="Meiryo UI" panose="020B0604030504040204" pitchFamily="50" charset="-128"/>
                          <a:ea typeface="Meiryo UI" panose="020B0604030504040204" pitchFamily="50" charset="-128"/>
                        </a:rPr>
                        <a:t>した都市空間＝</a:t>
                      </a:r>
                      <a:r>
                        <a:rPr kumimoji="1" lang="en-US" altLang="ja-JP" sz="1200" b="1" dirty="0" err="1">
                          <a:solidFill>
                            <a:schemeClr val="tx1"/>
                          </a:solidFill>
                          <a:latin typeface="Meiryo UI" panose="020B0604030504040204" pitchFamily="50" charset="-128"/>
                          <a:ea typeface="Meiryo UI" panose="020B0604030504040204" pitchFamily="50" charset="-128"/>
                        </a:rPr>
                        <a:t>Parkness</a:t>
                      </a:r>
                      <a:r>
                        <a:rPr kumimoji="1" lang="en-US" altLang="ja-JP" sz="1200" b="1"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を実現する</a:t>
                      </a:r>
                    </a:p>
                    <a:p>
                      <a:r>
                        <a:rPr kumimoji="1" lang="ja-JP" altLang="en-US" sz="1200" b="1" dirty="0">
                          <a:solidFill>
                            <a:schemeClr val="tx1"/>
                          </a:solidFill>
                          <a:latin typeface="Meiryo UI" panose="020B0604030504040204" pitchFamily="50" charset="-128"/>
                          <a:ea typeface="Meiryo UI" panose="020B0604030504040204" pitchFamily="50" charset="-128"/>
                        </a:rPr>
                        <a:t>ための </a:t>
                      </a:r>
                      <a:r>
                        <a:rPr kumimoji="1" lang="en-US" altLang="ja-JP" sz="1200" b="1" dirty="0">
                          <a:solidFill>
                            <a:schemeClr val="tx1"/>
                          </a:solidFill>
                          <a:latin typeface="Meiryo UI" panose="020B0604030504040204" pitchFamily="50" charset="-128"/>
                          <a:ea typeface="Meiryo UI" panose="020B0604030504040204" pitchFamily="50" charset="-128"/>
                        </a:rPr>
                        <a:t>DX </a:t>
                      </a:r>
                      <a:r>
                        <a:rPr kumimoji="1" lang="ja-JP" altLang="en-US" sz="1200" b="1" dirty="0">
                          <a:solidFill>
                            <a:schemeClr val="tx1"/>
                          </a:solidFill>
                          <a:latin typeface="Meiryo UI" panose="020B0604030504040204" pitchFamily="50" charset="-128"/>
                          <a:ea typeface="Meiryo UI" panose="020B0604030504040204" pitchFamily="50" charset="-128"/>
                        </a:rPr>
                        <a:t>推進</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⑤デジタルサイネージや</a:t>
                      </a:r>
                      <a:r>
                        <a:rPr lang="en-US" sz="1200" b="1" kern="0" dirty="0">
                          <a:effectLst/>
                          <a:latin typeface="Meiryo UI" panose="020B0604030504040204" pitchFamily="50" charset="-128"/>
                          <a:ea typeface="Meiryo UI" panose="020B0604030504040204" pitchFamily="50" charset="-128"/>
                        </a:rPr>
                        <a:t>LED</a:t>
                      </a:r>
                      <a:r>
                        <a:rPr lang="ja-JP" sz="1200" b="1" kern="0" dirty="0">
                          <a:effectLst/>
                          <a:latin typeface="Meiryo UI" panose="020B0604030504040204" pitchFamily="50" charset="-128"/>
                          <a:ea typeface="Meiryo UI" panose="020B0604030504040204" pitchFamily="50" charset="-128"/>
                        </a:rPr>
                        <a:t>ビジョンなどを用いた感性をシェアする空間の創造</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sz="1200" kern="0" dirty="0">
                          <a:solidFill>
                            <a:srgbClr val="000000"/>
                          </a:solidFill>
                          <a:effectLst/>
                        </a:rPr>
                        <a:t>・公園内及び公園施設にデジタルサイネージを設置し、運用開始</a:t>
                      </a:r>
                      <a:endParaRPr lang="en-US" altLang="ja-JP" sz="1200" kern="0" dirty="0">
                        <a:solidFill>
                          <a:srgbClr val="000000"/>
                        </a:solidFill>
                        <a:effectLst/>
                      </a:endParaRPr>
                    </a:p>
                    <a:p>
                      <a:pPr algn="l">
                        <a:spcAft>
                          <a:spcPts val="0"/>
                        </a:spcAft>
                      </a:pP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0049193"/>
                  </a:ext>
                </a:extLst>
              </a:tr>
              <a:tr h="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⑥ミラーワールドを構築し、</a:t>
                      </a:r>
                      <a:r>
                        <a:rPr lang="en-US" sz="1200" b="1" kern="0" dirty="0">
                          <a:effectLst/>
                          <a:latin typeface="Meiryo UI" panose="020B0604030504040204" pitchFamily="50" charset="-128"/>
                          <a:ea typeface="Meiryo UI" panose="020B0604030504040204" pitchFamily="50" charset="-128"/>
                        </a:rPr>
                        <a:t>MR</a:t>
                      </a:r>
                      <a:r>
                        <a:rPr lang="ja-JP" sz="1200" b="1" kern="0" dirty="0">
                          <a:effectLst/>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lang="en-US" altLang="ja-JP" sz="1200" b="1" kern="0" dirty="0">
                        <a:effectLst/>
                        <a:latin typeface="Meiryo UI" panose="020B0604030504040204" pitchFamily="50" charset="-128"/>
                        <a:ea typeface="Meiryo UI" panose="020B0604030504040204" pitchFamily="50" charset="-128"/>
                      </a:endParaRPr>
                    </a:p>
                    <a:p>
                      <a:pPr marL="133350" indent="-133350" algn="l"/>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sz="1200" kern="0" dirty="0">
                          <a:solidFill>
                            <a:srgbClr val="000000"/>
                          </a:solidFill>
                          <a:effectLst/>
                        </a:rPr>
                        <a:t>・うめきた公園を舞台に、現実世界と仮想空間が融合した</a:t>
                      </a:r>
                      <a:endParaRPr lang="en-US" altLang="ja-JP" sz="1200" kern="0" dirty="0">
                        <a:solidFill>
                          <a:srgbClr val="000000"/>
                        </a:solidFill>
                        <a:effectLst/>
                      </a:endParaRPr>
                    </a:p>
                    <a:p>
                      <a:pPr algn="l">
                        <a:spcAft>
                          <a:spcPts val="0"/>
                        </a:spcAft>
                      </a:pPr>
                      <a:r>
                        <a:rPr lang="ja-JP" altLang="en-US" sz="1200" kern="0" dirty="0">
                          <a:solidFill>
                            <a:srgbClr val="000000"/>
                          </a:solidFill>
                          <a:effectLst/>
                        </a:rPr>
                        <a:t>　</a:t>
                      </a:r>
                      <a:r>
                        <a:rPr lang="ja-JP" sz="1200" kern="0" dirty="0">
                          <a:solidFill>
                            <a:srgbClr val="000000"/>
                          </a:solidFill>
                          <a:effectLst/>
                        </a:rPr>
                        <a:t>新たな空間エンターテインメントプロジェクト</a:t>
                      </a:r>
                      <a:endParaRPr lang="en-US" altLang="ja-JP" sz="1200" kern="0" dirty="0">
                        <a:solidFill>
                          <a:srgbClr val="000000"/>
                        </a:solidFill>
                        <a:effectLst/>
                      </a:endParaRPr>
                    </a:p>
                    <a:p>
                      <a:pPr algn="l">
                        <a:spcAft>
                          <a:spcPts val="0"/>
                        </a:spcAft>
                      </a:pPr>
                      <a:r>
                        <a:rPr lang="ja-JP" altLang="en-US" sz="1200" kern="0" dirty="0">
                          <a:solidFill>
                            <a:srgbClr val="000000"/>
                          </a:solidFill>
                          <a:effectLst/>
                        </a:rPr>
                        <a:t>　</a:t>
                      </a:r>
                      <a:r>
                        <a:rPr lang="ja-JP" sz="1200" kern="0" dirty="0">
                          <a:solidFill>
                            <a:srgbClr val="000000"/>
                          </a:solidFill>
                          <a:effectLst/>
                        </a:rPr>
                        <a:t>「ミラージュ大阪」を実証中（～</a:t>
                      </a:r>
                      <a:r>
                        <a:rPr lang="en-US" sz="1200" kern="0" dirty="0">
                          <a:solidFill>
                            <a:srgbClr val="000000"/>
                          </a:solidFill>
                          <a:effectLst/>
                        </a:rPr>
                        <a:t>2025</a:t>
                      </a:r>
                      <a:r>
                        <a:rPr lang="ja-JP" sz="1200" kern="0" dirty="0">
                          <a:solidFill>
                            <a:srgbClr val="000000"/>
                          </a:solidFill>
                          <a:effectLst/>
                        </a:rPr>
                        <a:t>年</a:t>
                      </a:r>
                      <a:r>
                        <a:rPr lang="en-US" sz="1200" kern="0" dirty="0">
                          <a:solidFill>
                            <a:srgbClr val="000000"/>
                          </a:solidFill>
                          <a:effectLst/>
                        </a:rPr>
                        <a:t>12</a:t>
                      </a:r>
                      <a:r>
                        <a:rPr lang="ja-JP" sz="1200" kern="0" dirty="0">
                          <a:solidFill>
                            <a:srgbClr val="000000"/>
                          </a:solidFill>
                          <a:effectLst/>
                        </a:rPr>
                        <a:t>月</a:t>
                      </a:r>
                      <a:r>
                        <a:rPr lang="en-US" sz="1200" kern="0" dirty="0">
                          <a:solidFill>
                            <a:srgbClr val="000000"/>
                          </a:solidFill>
                          <a:effectLst/>
                        </a:rPr>
                        <a:t>31</a:t>
                      </a:r>
                      <a:r>
                        <a:rPr lang="ja-JP" sz="1200" kern="0" dirty="0">
                          <a:solidFill>
                            <a:srgbClr val="000000"/>
                          </a:solidFill>
                          <a:effectLst/>
                        </a:rPr>
                        <a:t>日）</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39479041"/>
                  </a:ext>
                </a:extLst>
              </a:tr>
              <a:tr h="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⑦</a:t>
                      </a:r>
                      <a:r>
                        <a:rPr lang="en-US" sz="1200" b="1" kern="0" dirty="0">
                          <a:effectLst/>
                          <a:latin typeface="Meiryo UI" panose="020B0604030504040204" pitchFamily="50" charset="-128"/>
                          <a:ea typeface="Meiryo UI" panose="020B0604030504040204" pitchFamily="50" charset="-128"/>
                        </a:rPr>
                        <a:t>Social Good</a:t>
                      </a:r>
                      <a:r>
                        <a:rPr lang="ja-JP" sz="1200" b="1" kern="0" dirty="0">
                          <a:effectLst/>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未実施</a:t>
                      </a:r>
                      <a:endParaRPr lang="ja-JP" altLang="ja-JP" sz="1200" kern="100" dirty="0">
                        <a:solidFill>
                          <a:schemeClr val="tx1"/>
                        </a:solidFill>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altLang="en-US" sz="1200" kern="0" dirty="0">
                          <a:solidFill>
                            <a:srgbClr val="000000"/>
                          </a:solidFill>
                          <a:effectLst/>
                        </a:rPr>
                        <a:t>・</a:t>
                      </a:r>
                      <a:r>
                        <a:rPr lang="en-US" altLang="ja-JP" sz="1200" kern="0" dirty="0">
                          <a:solidFill>
                            <a:srgbClr val="000000"/>
                          </a:solidFill>
                          <a:effectLst/>
                        </a:rPr>
                        <a:t>2024</a:t>
                      </a:r>
                      <a:r>
                        <a:rPr lang="ja-JP" altLang="en-US" sz="1200" kern="0" dirty="0">
                          <a:solidFill>
                            <a:srgbClr val="000000"/>
                          </a:solidFill>
                          <a:effectLst/>
                        </a:rPr>
                        <a:t>年度、うめきた公園等において、クリーンアップ活動の実証実験を実施</a:t>
                      </a:r>
                    </a:p>
                    <a:p>
                      <a:pPr algn="l">
                        <a:spcAft>
                          <a:spcPts val="0"/>
                        </a:spcAft>
                      </a:pPr>
                      <a:r>
                        <a:rPr lang="en-US" altLang="ja-JP" sz="1200" kern="0" dirty="0">
                          <a:solidFill>
                            <a:srgbClr val="000000"/>
                          </a:solidFill>
                          <a:effectLst/>
                        </a:rPr>
                        <a:t> </a:t>
                      </a:r>
                      <a:r>
                        <a:rPr lang="ja-JP" altLang="en-US" sz="1200" kern="0" dirty="0">
                          <a:solidFill>
                            <a:srgbClr val="000000"/>
                          </a:solidFill>
                          <a:effectLst/>
                        </a:rPr>
                        <a:t>（アプリを介し、参加者に対してまちの商業施設等で使えるポイントの進呈）</a:t>
                      </a:r>
                    </a:p>
                    <a:p>
                      <a:pPr algn="l">
                        <a:spcAft>
                          <a:spcPts val="0"/>
                        </a:spcAft>
                      </a:pPr>
                      <a:r>
                        <a:rPr lang="ja-JP" altLang="en-US" sz="1200" kern="0" dirty="0">
                          <a:solidFill>
                            <a:srgbClr val="000000"/>
                          </a:solidFill>
                          <a:effectLst/>
                        </a:rPr>
                        <a:t>・上記のほか、</a:t>
                      </a:r>
                      <a:r>
                        <a:rPr lang="en-US" altLang="ja-JP" sz="1200" kern="0" dirty="0">
                          <a:solidFill>
                            <a:srgbClr val="000000"/>
                          </a:solidFill>
                          <a:effectLst/>
                        </a:rPr>
                        <a:t>2022</a:t>
                      </a:r>
                      <a:r>
                        <a:rPr lang="ja-JP" altLang="en-US" sz="1200" kern="0" dirty="0">
                          <a:solidFill>
                            <a:srgbClr val="000000"/>
                          </a:solidFill>
                          <a:effectLst/>
                        </a:rPr>
                        <a:t>年度国土交通省スマートシティ実装化支援事業における実証内容も踏ま  </a:t>
                      </a:r>
                      <a:endParaRPr lang="en-US" altLang="ja-JP" sz="1200" kern="0" dirty="0">
                        <a:solidFill>
                          <a:srgbClr val="000000"/>
                        </a:solidFill>
                        <a:effectLst/>
                      </a:endParaRPr>
                    </a:p>
                    <a:p>
                      <a:pPr algn="l">
                        <a:spcAft>
                          <a:spcPts val="0"/>
                        </a:spcAft>
                      </a:pPr>
                      <a:r>
                        <a:rPr lang="en-US" altLang="ja-JP" sz="1200" kern="0" dirty="0">
                          <a:solidFill>
                            <a:srgbClr val="000000"/>
                          </a:solidFill>
                          <a:effectLst/>
                        </a:rPr>
                        <a:t>  </a:t>
                      </a:r>
                      <a:r>
                        <a:rPr lang="ja-JP" altLang="en-US" sz="1200" kern="0" dirty="0">
                          <a:solidFill>
                            <a:srgbClr val="000000"/>
                          </a:solidFill>
                          <a:effectLst/>
                        </a:rPr>
                        <a:t>え、実施可否を含め継続検討予定（</a:t>
                      </a:r>
                      <a:r>
                        <a:rPr lang="en-US" altLang="ja-JP" sz="1200" kern="0" dirty="0">
                          <a:solidFill>
                            <a:srgbClr val="000000"/>
                          </a:solidFill>
                          <a:effectLst/>
                        </a:rPr>
                        <a:t>2025</a:t>
                      </a:r>
                      <a:r>
                        <a:rPr lang="ja-JP" altLang="en-US" sz="1200" kern="0" dirty="0">
                          <a:solidFill>
                            <a:srgbClr val="000000"/>
                          </a:solidFill>
                          <a:effectLst/>
                        </a:rPr>
                        <a:t>年度以降）</a:t>
                      </a: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3448297"/>
                  </a:ext>
                </a:extLst>
              </a:tr>
              <a:tr h="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⑧来街者に対する混雑状況などの提供</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未実施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sz="1200" kern="0" dirty="0">
                          <a:solidFill>
                            <a:srgbClr val="000000"/>
                          </a:solidFill>
                          <a:effectLst/>
                        </a:rPr>
                        <a:t>・</a:t>
                      </a:r>
                      <a:r>
                        <a:rPr lang="en-US" sz="1200" kern="0" dirty="0">
                          <a:solidFill>
                            <a:srgbClr val="000000"/>
                          </a:solidFill>
                          <a:effectLst/>
                        </a:rPr>
                        <a:t>2022</a:t>
                      </a:r>
                      <a:r>
                        <a:rPr lang="ja-JP" sz="1200" kern="0" dirty="0">
                          <a:solidFill>
                            <a:srgbClr val="000000"/>
                          </a:solidFill>
                          <a:effectLst/>
                        </a:rPr>
                        <a:t>年度国土交通省スマートシティ実装化支援事業における実証内容を踏まえて、実施</a:t>
                      </a:r>
                      <a:endParaRPr lang="en-US" altLang="ja-JP" sz="1200" kern="0" dirty="0">
                        <a:solidFill>
                          <a:srgbClr val="000000"/>
                        </a:solidFill>
                        <a:effectLst/>
                      </a:endParaRPr>
                    </a:p>
                    <a:p>
                      <a:pPr algn="l">
                        <a:spcAft>
                          <a:spcPts val="0"/>
                        </a:spcAft>
                      </a:pPr>
                      <a:r>
                        <a:rPr lang="en-US" altLang="ja-JP" sz="1200" kern="0" dirty="0">
                          <a:solidFill>
                            <a:srgbClr val="000000"/>
                          </a:solidFill>
                          <a:effectLst/>
                        </a:rPr>
                        <a:t> </a:t>
                      </a:r>
                      <a:r>
                        <a:rPr lang="ja-JP" sz="1200" kern="0" dirty="0">
                          <a:solidFill>
                            <a:srgbClr val="000000"/>
                          </a:solidFill>
                          <a:effectLst/>
                        </a:rPr>
                        <a:t>可否を含め継続検討予定（</a:t>
                      </a:r>
                      <a:r>
                        <a:rPr lang="en-US" sz="1200" kern="0" dirty="0">
                          <a:solidFill>
                            <a:srgbClr val="000000"/>
                          </a:solidFill>
                          <a:effectLst/>
                        </a:rPr>
                        <a:t>2025</a:t>
                      </a:r>
                      <a:r>
                        <a:rPr lang="ja-JP" sz="1200" kern="0" dirty="0">
                          <a:solidFill>
                            <a:srgbClr val="000000"/>
                          </a:solidFill>
                          <a:effectLst/>
                        </a:rPr>
                        <a:t>年度以降）</a:t>
                      </a:r>
                      <a:endParaRPr lang="en-US" altLang="ja-JP" sz="1200" kern="0" dirty="0">
                        <a:solidFill>
                          <a:srgbClr val="000000"/>
                        </a:solidFill>
                        <a:effectLst/>
                      </a:endParaRPr>
                    </a:p>
                    <a:p>
                      <a:pPr algn="l">
                        <a:spcAft>
                          <a:spcPts val="0"/>
                        </a:spcAft>
                      </a:pP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4750771"/>
                  </a:ext>
                </a:extLst>
              </a:tr>
              <a:tr h="0">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⑨都市公園の行為許可・占用許可などの行政手続きのオンライン化</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ja-JP" sz="1200" kern="0" dirty="0">
                          <a:solidFill>
                            <a:srgbClr val="000000"/>
                          </a:solidFill>
                          <a:effectLst/>
                        </a:rPr>
                        <a:t>・占用許可、設置許可については、大阪市においてオンライン化対応済み</a:t>
                      </a:r>
                      <a:endParaRPr lang="ja-JP" sz="1200" kern="100" dirty="0">
                        <a:effectLst/>
                      </a:endParaRPr>
                    </a:p>
                    <a:p>
                      <a:pPr algn="l">
                        <a:spcAft>
                          <a:spcPts val="0"/>
                        </a:spcAft>
                      </a:pPr>
                      <a:r>
                        <a:rPr lang="ja-JP" sz="1200" kern="0" dirty="0">
                          <a:solidFill>
                            <a:srgbClr val="000000"/>
                          </a:solidFill>
                          <a:effectLst/>
                        </a:rPr>
                        <a:t>・行為許可については、オンライン化するとともに、支払い手続きのキャッシュレス化により、</a:t>
                      </a:r>
                      <a:endParaRPr lang="en-US" altLang="ja-JP" sz="1200" kern="0" dirty="0">
                        <a:solidFill>
                          <a:srgbClr val="000000"/>
                        </a:solidFill>
                        <a:effectLst/>
                      </a:endParaRPr>
                    </a:p>
                    <a:p>
                      <a:pPr algn="l">
                        <a:spcAft>
                          <a:spcPts val="0"/>
                        </a:spcAft>
                      </a:pPr>
                      <a:r>
                        <a:rPr lang="en-US" altLang="ja-JP" sz="1200" kern="0" dirty="0">
                          <a:solidFill>
                            <a:srgbClr val="000000"/>
                          </a:solidFill>
                          <a:effectLst/>
                        </a:rPr>
                        <a:t>  </a:t>
                      </a:r>
                      <a:r>
                        <a:rPr lang="ja-JP" sz="1200" kern="0" dirty="0">
                          <a:solidFill>
                            <a:srgbClr val="000000"/>
                          </a:solidFill>
                          <a:effectLst/>
                        </a:rPr>
                        <a:t>効率的に業務を推進</a:t>
                      </a:r>
                      <a:endParaRPr lang="en-US" altLang="ja-JP" sz="1200" kern="0" dirty="0">
                        <a:solidFill>
                          <a:srgbClr val="000000"/>
                        </a:solidFill>
                        <a:effectLst/>
                      </a:endParaRPr>
                    </a:p>
                    <a:p>
                      <a:pPr algn="l">
                        <a:spcAft>
                          <a:spcPts val="0"/>
                        </a:spcAft>
                      </a:pP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41898888"/>
                  </a:ext>
                </a:extLst>
              </a:tr>
            </a:tbl>
          </a:graphicData>
        </a:graphic>
      </p:graphicFrame>
      <p:pic>
        <p:nvPicPr>
          <p:cNvPr id="17" name="Picture 6" descr="グラングリーン大阪」にて現実と幻想が重なり合う、まったく新しいMR体験ができる「MIRRORGE OSAKA（ミラージュ大阪）」が9月8日(日)よりプレオープン。期間限定で無料体験を開始！  | ティフォン株式会社のプレスリリース">
            <a:extLst>
              <a:ext uri="{FF2B5EF4-FFF2-40B4-BE49-F238E27FC236}">
                <a16:creationId xmlns:a16="http://schemas.microsoft.com/office/drawing/2014/main" id="{B46323E2-A8EB-46B5-8C8B-79334B9EB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053" y="2435192"/>
            <a:ext cx="2228082" cy="124772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8CDBDAF1-2BEA-427E-9579-1D487E97BC63}"/>
              </a:ext>
            </a:extLst>
          </p:cNvPr>
          <p:cNvSpPr txBox="1"/>
          <p:nvPr/>
        </p:nvSpPr>
        <p:spPr>
          <a:xfrm>
            <a:off x="8001001" y="889684"/>
            <a:ext cx="1901592"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sp>
        <p:nvSpPr>
          <p:cNvPr id="8" name="テキスト ボックス 7">
            <a:extLst>
              <a:ext uri="{FF2B5EF4-FFF2-40B4-BE49-F238E27FC236}">
                <a16:creationId xmlns:a16="http://schemas.microsoft.com/office/drawing/2014/main" id="{775E5404-8E7E-435C-8E0B-DE9F8C48DCF1}"/>
              </a:ext>
            </a:extLst>
          </p:cNvPr>
          <p:cNvSpPr txBox="1"/>
          <p:nvPr/>
        </p:nvSpPr>
        <p:spPr>
          <a:xfrm>
            <a:off x="7019185" y="3682916"/>
            <a:ext cx="2983520"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出典：ティフォン㈱ </a:t>
            </a:r>
            <a:r>
              <a:rPr kumimoji="1" lang="en-US" altLang="ja-JP" sz="1050" dirty="0">
                <a:latin typeface="Meiryo UI" panose="020B0604030504040204" pitchFamily="50" charset="-128"/>
                <a:ea typeface="Meiryo UI" panose="020B0604030504040204" pitchFamily="50" charset="-128"/>
              </a:rPr>
              <a:t>Web</a:t>
            </a:r>
            <a:r>
              <a:rPr kumimoji="1" lang="ja-JP" altLang="en-US" sz="1050" dirty="0">
                <a:latin typeface="Meiryo UI" panose="020B0604030504040204" pitchFamily="50" charset="-128"/>
                <a:ea typeface="Meiryo UI" panose="020B0604030504040204" pitchFamily="50" charset="-128"/>
              </a:rPr>
              <a:t>サイト</a:t>
            </a:r>
          </a:p>
        </p:txBody>
      </p:sp>
      <p:sp>
        <p:nvSpPr>
          <p:cNvPr id="2" name="スライド番号プレースホルダー 1">
            <a:extLst>
              <a:ext uri="{FF2B5EF4-FFF2-40B4-BE49-F238E27FC236}">
                <a16:creationId xmlns:a16="http://schemas.microsoft.com/office/drawing/2014/main" id="{BD865FE8-5831-9091-8661-18026899DB70}"/>
              </a:ext>
            </a:extLst>
          </p:cNvPr>
          <p:cNvSpPr>
            <a:spLocks noGrp="1"/>
          </p:cNvSpPr>
          <p:nvPr>
            <p:ph type="sldNum" sz="quarter" idx="12"/>
          </p:nvPr>
        </p:nvSpPr>
        <p:spPr/>
        <p:txBody>
          <a:bodyPr/>
          <a:lstStyle/>
          <a:p>
            <a:pPr>
              <a:defRPr/>
            </a:pPr>
            <a:fld id="{F5ED83BE-D324-43B5-A05C-EE6A5C9460D4}" type="slidenum">
              <a:rPr lang="en-US" altLang="ja-JP" smtClean="0"/>
              <a:pPr>
                <a:defRPr/>
              </a:pPr>
              <a:t>8</a:t>
            </a:fld>
            <a:endParaRPr lang="en-US" altLang="ja-JP"/>
          </a:p>
        </p:txBody>
      </p:sp>
    </p:spTree>
    <p:extLst>
      <p:ext uri="{BB962C8B-B14F-4D97-AF65-F5344CB8AC3E}">
        <p14:creationId xmlns:p14="http://schemas.microsoft.com/office/powerpoint/2010/main" val="234103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A703F2CF-4A48-938A-AE1B-D921BD441C7D}"/>
              </a:ext>
            </a:extLst>
          </p:cNvPr>
          <p:cNvSpPr txBox="1">
            <a:spLocks/>
          </p:cNvSpPr>
          <p:nvPr/>
        </p:nvSpPr>
        <p:spPr>
          <a:xfrm>
            <a:off x="1" y="0"/>
            <a:ext cx="9906349" cy="540000"/>
          </a:xfrm>
          <a:prstGeom prst="rect">
            <a:avLst/>
          </a:prstGeom>
          <a:solidFill>
            <a:srgbClr val="DEEBF7"/>
          </a:solidFill>
        </p:spPr>
        <p:txBody>
          <a:bodyPr vert="horz" lIns="288000" tIns="45720" rIns="288000" bIns="72000" rtlCol="0" anchor="b" anchorCtr="0">
            <a:noAutofit/>
          </a:bodyPr>
          <a:lstStyle>
            <a:lvl1pPr algn="l" defTabSz="912661" rtl="0" eaLnBrk="1" fontAlgn="base" latinLnBrk="0" hangingPunct="1">
              <a:lnSpc>
                <a:spcPct val="90000"/>
              </a:lnSpc>
              <a:spcBef>
                <a:spcPct val="0"/>
              </a:spcBef>
              <a:buNone/>
              <a:defRPr kumimoji="1" sz="1660" b="1" kern="1200" baseline="0">
                <a:solidFill>
                  <a:schemeClr val="tx1"/>
                </a:solidFill>
                <a:latin typeface="Segoe UI" panose="020B0502040204020203" pitchFamily="34" charset="0"/>
                <a:ea typeface="メイリオ" panose="020B0604030504040204" pitchFamily="50" charset="-128"/>
                <a:cs typeface="+mj-cs"/>
              </a:defRPr>
            </a:lvl1pPr>
          </a:lstStyle>
          <a:p>
            <a:pPr marL="0" marR="0" lvl="0" indent="0" algn="l" defTabSz="912661" rtl="0" eaLnBrk="1" fontAlgn="base"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j-cs"/>
              </a:rPr>
              <a:t>大阪スーパーシティ全体計画の推進状況について（先端的サービス）</a:t>
            </a:r>
          </a:p>
        </p:txBody>
      </p:sp>
      <p:sp>
        <p:nvSpPr>
          <p:cNvPr id="21" name="四角形: 角を丸くする 20">
            <a:extLst>
              <a:ext uri="{FF2B5EF4-FFF2-40B4-BE49-F238E27FC236}">
                <a16:creationId xmlns:a16="http://schemas.microsoft.com/office/drawing/2014/main" id="{1DF3FCEC-EB30-49C7-B44A-A770B93DF990}"/>
              </a:ext>
            </a:extLst>
          </p:cNvPr>
          <p:cNvSpPr/>
          <p:nvPr/>
        </p:nvSpPr>
        <p:spPr>
          <a:xfrm>
            <a:off x="134312" y="675462"/>
            <a:ext cx="3060000" cy="3823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うめきた２期</a:t>
            </a:r>
            <a:endPar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aphicFrame>
        <p:nvGraphicFramePr>
          <p:cNvPr id="20" name="表 19">
            <a:extLst>
              <a:ext uri="{FF2B5EF4-FFF2-40B4-BE49-F238E27FC236}">
                <a16:creationId xmlns:a16="http://schemas.microsoft.com/office/drawing/2014/main" id="{C3422035-F55E-42E3-B685-2A218C66FB42}"/>
              </a:ext>
            </a:extLst>
          </p:cNvPr>
          <p:cNvGraphicFramePr>
            <a:graphicFrameLocks noGrp="1"/>
          </p:cNvGraphicFramePr>
          <p:nvPr>
            <p:extLst>
              <p:ext uri="{D42A27DB-BD31-4B8C-83A1-F6EECF244321}">
                <p14:modId xmlns:p14="http://schemas.microsoft.com/office/powerpoint/2010/main" val="4226721093"/>
              </p:ext>
            </p:extLst>
          </p:nvPr>
        </p:nvGraphicFramePr>
        <p:xfrm>
          <a:off x="105911" y="1191394"/>
          <a:ext cx="9552561" cy="4305166"/>
        </p:xfrm>
        <a:graphic>
          <a:graphicData uri="http://schemas.openxmlformats.org/drawingml/2006/table">
            <a:tbl>
              <a:tblPr firstRow="1" bandRow="1"/>
              <a:tblGrid>
                <a:gridCol w="930409">
                  <a:extLst>
                    <a:ext uri="{9D8B030D-6E8A-4147-A177-3AD203B41FA5}">
                      <a16:colId xmlns:a16="http://schemas.microsoft.com/office/drawing/2014/main" val="631960915"/>
                    </a:ext>
                  </a:extLst>
                </a:gridCol>
                <a:gridCol w="1656080">
                  <a:extLst>
                    <a:ext uri="{9D8B030D-6E8A-4147-A177-3AD203B41FA5}">
                      <a16:colId xmlns:a16="http://schemas.microsoft.com/office/drawing/2014/main" val="3237600849"/>
                    </a:ext>
                  </a:extLst>
                </a:gridCol>
                <a:gridCol w="1087120">
                  <a:extLst>
                    <a:ext uri="{9D8B030D-6E8A-4147-A177-3AD203B41FA5}">
                      <a16:colId xmlns:a16="http://schemas.microsoft.com/office/drawing/2014/main" val="4197141934"/>
                    </a:ext>
                  </a:extLst>
                </a:gridCol>
                <a:gridCol w="5878952">
                  <a:extLst>
                    <a:ext uri="{9D8B030D-6E8A-4147-A177-3AD203B41FA5}">
                      <a16:colId xmlns:a16="http://schemas.microsoft.com/office/drawing/2014/main" val="2085892503"/>
                    </a:ext>
                  </a:extLst>
                </a:gridCol>
              </a:tblGrid>
              <a:tr h="4756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先端サービス項目</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実施</a:t>
                      </a:r>
                    </a:p>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latin typeface="+mn-ea"/>
                          <a:ea typeface="+mn-ea"/>
                          <a:cs typeface="+mn-cs"/>
                        </a:rPr>
                        <a:t>状況</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defTabSz="914400" rtl="0" eaLnBrk="1" fontAlgn="ctr" latinLnBrk="0" hangingPunct="1">
                        <a:lnSpc>
                          <a:spcPct val="100000"/>
                        </a:lnSpc>
                        <a:spcBef>
                          <a:spcPts val="0"/>
                        </a:spcBef>
                        <a:spcAft>
                          <a:spcPts val="0"/>
                        </a:spcAft>
                      </a:pPr>
                      <a:r>
                        <a:rPr kumimoji="1" lang="ja-JP" altLang="en-US" sz="1400" b="1" kern="1200" dirty="0">
                          <a:solidFill>
                            <a:schemeClr val="tx1"/>
                          </a:solidFill>
                        </a:rPr>
                        <a:t>先端的サービスの状況</a:t>
                      </a:r>
                      <a:endParaRPr kumimoji="1" lang="ja-JP" altLang="en-US" sz="1400" b="1" kern="1200" dirty="0">
                        <a:solidFill>
                          <a:schemeClr val="tx1"/>
                        </a:solidFill>
                        <a:latin typeface="+mn-ea"/>
                        <a:ea typeface="+mn-ea"/>
                        <a:cs typeface="+mn-cs"/>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807033588"/>
                  </a:ext>
                </a:extLst>
              </a:tr>
              <a:tr h="1019156">
                <a:tc rowSpan="2">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リアルとデジタルの融合</a:t>
                      </a:r>
                    </a:p>
                    <a:p>
                      <a:r>
                        <a:rPr kumimoji="1" lang="ja-JP" altLang="en-US" sz="1200" b="1" dirty="0">
                          <a:solidFill>
                            <a:schemeClr val="tx1"/>
                          </a:solidFill>
                          <a:latin typeface="Meiryo UI" panose="020B0604030504040204" pitchFamily="50" charset="-128"/>
                          <a:ea typeface="Meiryo UI" panose="020B0604030504040204" pitchFamily="50" charset="-128"/>
                        </a:rPr>
                        <a:t>した都市空間＝</a:t>
                      </a:r>
                      <a:r>
                        <a:rPr kumimoji="1" lang="en-US" altLang="ja-JP" sz="1200" b="1" dirty="0" err="1">
                          <a:solidFill>
                            <a:schemeClr val="tx1"/>
                          </a:solidFill>
                          <a:latin typeface="Meiryo UI" panose="020B0604030504040204" pitchFamily="50" charset="-128"/>
                          <a:ea typeface="Meiryo UI" panose="020B0604030504040204" pitchFamily="50" charset="-128"/>
                        </a:rPr>
                        <a:t>Parkness</a:t>
                      </a:r>
                      <a:r>
                        <a:rPr kumimoji="1" lang="en-US" altLang="ja-JP" sz="1200" b="1"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を実現する</a:t>
                      </a:r>
                    </a:p>
                    <a:p>
                      <a:r>
                        <a:rPr kumimoji="1" lang="ja-JP" altLang="en-US" sz="1200" b="1" dirty="0">
                          <a:solidFill>
                            <a:schemeClr val="tx1"/>
                          </a:solidFill>
                          <a:latin typeface="Meiryo UI" panose="020B0604030504040204" pitchFamily="50" charset="-128"/>
                          <a:ea typeface="Meiryo UI" panose="020B0604030504040204" pitchFamily="50" charset="-128"/>
                        </a:rPr>
                        <a:t>ための </a:t>
                      </a:r>
                      <a:r>
                        <a:rPr kumimoji="1" lang="en-US" altLang="ja-JP" sz="1200" b="1" dirty="0">
                          <a:solidFill>
                            <a:schemeClr val="tx1"/>
                          </a:solidFill>
                          <a:latin typeface="Meiryo UI" panose="020B0604030504040204" pitchFamily="50" charset="-128"/>
                          <a:ea typeface="Meiryo UI" panose="020B0604030504040204" pitchFamily="50" charset="-128"/>
                        </a:rPr>
                        <a:t>DX </a:t>
                      </a:r>
                      <a:r>
                        <a:rPr kumimoji="1" lang="ja-JP" altLang="en-US" sz="1200" b="1" dirty="0">
                          <a:solidFill>
                            <a:schemeClr val="tx1"/>
                          </a:solidFill>
                          <a:latin typeface="Meiryo UI" panose="020B0604030504040204" pitchFamily="50" charset="-128"/>
                          <a:ea typeface="Meiryo UI" panose="020B0604030504040204" pitchFamily="50" charset="-128"/>
                        </a:rPr>
                        <a:t>推進</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100" dirty="0">
                          <a:effectLst/>
                          <a:latin typeface="Meiryo UI" panose="020B0604030504040204" pitchFamily="50" charset="-128"/>
                          <a:ea typeface="Meiryo UI" panose="020B0604030504040204" pitchFamily="50" charset="-128"/>
                        </a:rPr>
                        <a:t>⑩リアルタイム・オンラインサービスを支える大容量通信網（ローカル５</a:t>
                      </a:r>
                      <a:r>
                        <a:rPr lang="en-US" sz="1200" b="1" kern="100" dirty="0">
                          <a:effectLst/>
                          <a:latin typeface="Meiryo UI" panose="020B0604030504040204" pitchFamily="50" charset="-128"/>
                          <a:ea typeface="Meiryo UI" panose="020B0604030504040204" pitchFamily="50" charset="-128"/>
                        </a:rPr>
                        <a:t>G</a:t>
                      </a:r>
                      <a:r>
                        <a:rPr lang="ja-JP" sz="1200" b="1" kern="100" dirty="0">
                          <a:effectLst/>
                          <a:latin typeface="Meiryo UI" panose="020B0604030504040204" pitchFamily="50" charset="-128"/>
                          <a:ea typeface="Meiryo UI" panose="020B0604030504040204" pitchFamily="50" charset="-128"/>
                        </a:rPr>
                        <a:t>など）の整備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ja-JP" sz="1200" kern="100" dirty="0">
                          <a:solidFill>
                            <a:srgbClr val="000000"/>
                          </a:solidFill>
                          <a:effectLst/>
                        </a:rPr>
                        <a:t>・キャリア５</a:t>
                      </a:r>
                      <a:r>
                        <a:rPr lang="en-US" sz="1200" kern="100" dirty="0">
                          <a:solidFill>
                            <a:srgbClr val="000000"/>
                          </a:solidFill>
                          <a:effectLst/>
                        </a:rPr>
                        <a:t>G</a:t>
                      </a:r>
                      <a:r>
                        <a:rPr lang="ja-JP" sz="1200" kern="100" dirty="0">
                          <a:solidFill>
                            <a:srgbClr val="000000"/>
                          </a:solidFill>
                          <a:effectLst/>
                        </a:rPr>
                        <a:t>や</a:t>
                      </a:r>
                      <a:r>
                        <a:rPr lang="en-US" sz="1200" kern="100" dirty="0">
                          <a:solidFill>
                            <a:srgbClr val="000000"/>
                          </a:solidFill>
                          <a:effectLst/>
                        </a:rPr>
                        <a:t>Wi-Fi</a:t>
                      </a:r>
                      <a:r>
                        <a:rPr lang="ja-JP" sz="1200" kern="100" dirty="0">
                          <a:solidFill>
                            <a:srgbClr val="000000"/>
                          </a:solidFill>
                          <a:effectLst/>
                        </a:rPr>
                        <a:t>等による通信環境を整備</a:t>
                      </a:r>
                      <a:endParaRPr lang="ja-JP" sz="1200" kern="100" dirty="0">
                        <a:effectLst/>
                      </a:endParaRPr>
                    </a:p>
                    <a:p>
                      <a:pPr algn="l"/>
                      <a:r>
                        <a:rPr lang="en-US" altLang="ja-JP" sz="1200" kern="0" dirty="0">
                          <a:solidFill>
                            <a:srgbClr val="000000"/>
                          </a:solidFill>
                          <a:effectLst/>
                        </a:rPr>
                        <a:t> </a:t>
                      </a:r>
                      <a:r>
                        <a:rPr lang="ja-JP" sz="1200" kern="0" dirty="0">
                          <a:solidFill>
                            <a:srgbClr val="000000"/>
                          </a:solidFill>
                          <a:effectLst/>
                        </a:rPr>
                        <a:t>（今後、状況変化等（新たな利用者ニーズなど）が生じた場合、ローカル</a:t>
                      </a:r>
                      <a:r>
                        <a:rPr lang="en-US" sz="1200" kern="0" dirty="0">
                          <a:solidFill>
                            <a:srgbClr val="000000"/>
                          </a:solidFill>
                          <a:effectLst/>
                        </a:rPr>
                        <a:t>5G</a:t>
                      </a:r>
                      <a:r>
                        <a:rPr lang="ja-JP" sz="1200" kern="0" dirty="0">
                          <a:solidFill>
                            <a:srgbClr val="000000"/>
                          </a:solidFill>
                          <a:effectLst/>
                        </a:rPr>
                        <a:t>等適切な通信</a:t>
                      </a:r>
                      <a:r>
                        <a:rPr lang="en-US" altLang="ja-JP" sz="1200" kern="0" dirty="0">
                          <a:solidFill>
                            <a:srgbClr val="000000"/>
                          </a:solidFill>
                          <a:effectLst/>
                        </a:rPr>
                        <a:t>  </a:t>
                      </a:r>
                    </a:p>
                    <a:p>
                      <a:pPr algn="l"/>
                      <a:r>
                        <a:rPr lang="en-US" altLang="ja-JP" sz="1200" kern="0" dirty="0">
                          <a:solidFill>
                            <a:srgbClr val="000000"/>
                          </a:solidFill>
                          <a:effectLst/>
                        </a:rPr>
                        <a:t>   </a:t>
                      </a:r>
                      <a:r>
                        <a:rPr lang="ja-JP" sz="1200" kern="0" dirty="0">
                          <a:solidFill>
                            <a:srgbClr val="000000"/>
                          </a:solidFill>
                          <a:effectLst/>
                        </a:rPr>
                        <a:t>環境について検討）</a:t>
                      </a:r>
                      <a:endParaRPr lang="en-US" altLang="ja-JP" sz="1200" kern="0" dirty="0">
                        <a:solidFill>
                          <a:srgbClr val="000000"/>
                        </a:solidFill>
                        <a:effectLst/>
                      </a:endParaRPr>
                    </a:p>
                    <a:p>
                      <a:pPr algn="l"/>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3687840"/>
                  </a:ext>
                </a:extLst>
              </a:tr>
              <a:tr h="1630649">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88900" indent="-88900" algn="l"/>
                      <a:r>
                        <a:rPr lang="ja-JP" sz="1200" b="1" kern="100" dirty="0">
                          <a:effectLst/>
                          <a:latin typeface="Meiryo UI" panose="020B0604030504040204" pitchFamily="50" charset="-128"/>
                          <a:ea typeface="Meiryo UI" panose="020B0604030504040204" pitchFamily="50" charset="-128"/>
                        </a:rPr>
                        <a:t>⑪先端的な技術や先駆</a:t>
                      </a:r>
                      <a:r>
                        <a:rPr lang="en-US" altLang="ja-JP" sz="1200" b="1" kern="100" dirty="0">
                          <a:effectLst/>
                          <a:latin typeface="Meiryo UI" panose="020B0604030504040204" pitchFamily="50" charset="-128"/>
                          <a:ea typeface="Meiryo UI" panose="020B0604030504040204" pitchFamily="50" charset="-128"/>
                        </a:rPr>
                        <a:t>  </a:t>
                      </a:r>
                    </a:p>
                    <a:p>
                      <a:pPr marL="88900" indent="-88900" algn="l"/>
                      <a:r>
                        <a:rPr lang="ja-JP" altLang="en-US"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的サービスを通じた</a:t>
                      </a:r>
                      <a:r>
                        <a:rPr lang="en-US" altLang="ja-JP" sz="1200" b="1" kern="100" dirty="0">
                          <a:effectLst/>
                          <a:latin typeface="Meiryo UI" panose="020B0604030504040204" pitchFamily="50" charset="-128"/>
                          <a:ea typeface="Meiryo UI" panose="020B0604030504040204" pitchFamily="50" charset="-128"/>
                        </a:rPr>
                        <a:t>  </a:t>
                      </a:r>
                    </a:p>
                    <a:p>
                      <a:pPr marL="88900" indent="-88900" algn="l"/>
                      <a:r>
                        <a:rPr lang="en-US" altLang="ja-JP"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「様々な体験価値」を</a:t>
                      </a:r>
                      <a:endParaRPr lang="en-US" altLang="ja-JP" sz="1200" b="1" kern="100" dirty="0">
                        <a:effectLst/>
                        <a:latin typeface="Meiryo UI" panose="020B0604030504040204" pitchFamily="50" charset="-128"/>
                        <a:ea typeface="Meiryo UI" panose="020B0604030504040204" pitchFamily="50" charset="-128"/>
                      </a:endParaRPr>
                    </a:p>
                    <a:p>
                      <a:pPr marL="88900" indent="-88900" algn="l"/>
                      <a:r>
                        <a:rPr lang="en-US" altLang="ja-JP"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市民や来街者に提供</a:t>
                      </a:r>
                      <a:endParaRPr lang="en-US" altLang="ja-JP" sz="1200" b="1" kern="100" dirty="0">
                        <a:effectLst/>
                        <a:latin typeface="Meiryo UI" panose="020B0604030504040204" pitchFamily="50" charset="-128"/>
                        <a:ea typeface="Meiryo UI" panose="020B0604030504040204" pitchFamily="50" charset="-128"/>
                      </a:endParaRPr>
                    </a:p>
                    <a:p>
                      <a:pPr marL="88900" indent="-88900" algn="l"/>
                      <a:r>
                        <a:rPr lang="en-US" altLang="ja-JP"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し、市民の</a:t>
                      </a:r>
                      <a:r>
                        <a:rPr lang="en-US" sz="1200" b="1" kern="100" dirty="0">
                          <a:effectLst/>
                          <a:latin typeface="Meiryo UI" panose="020B0604030504040204" pitchFamily="50" charset="-128"/>
                          <a:ea typeface="Meiryo UI" panose="020B0604030504040204" pitchFamily="50" charset="-128"/>
                        </a:rPr>
                        <a:t>QoL</a:t>
                      </a:r>
                      <a:r>
                        <a:rPr lang="ja-JP" sz="1200" b="1" kern="100" dirty="0">
                          <a:effectLst/>
                          <a:latin typeface="Meiryo UI" panose="020B0604030504040204" pitchFamily="50" charset="-128"/>
                          <a:ea typeface="Meiryo UI" panose="020B0604030504040204" pitchFamily="50" charset="-128"/>
                        </a:rPr>
                        <a:t>向上</a:t>
                      </a:r>
                      <a:r>
                        <a:rPr lang="en-US" altLang="ja-JP" sz="1200" b="1" kern="100" dirty="0">
                          <a:effectLst/>
                          <a:latin typeface="Meiryo UI" panose="020B0604030504040204" pitchFamily="50" charset="-128"/>
                          <a:ea typeface="Meiryo UI" panose="020B0604030504040204" pitchFamily="50" charset="-128"/>
                        </a:rPr>
                        <a:t>  </a:t>
                      </a:r>
                    </a:p>
                    <a:p>
                      <a:pPr marL="88900" indent="-88900" algn="l"/>
                      <a:r>
                        <a:rPr lang="en-US" altLang="ja-JP"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とライフデザインイノ</a:t>
                      </a:r>
                      <a:endParaRPr lang="en-US" altLang="ja-JP" sz="1200" b="1" kern="100" dirty="0">
                        <a:effectLst/>
                        <a:latin typeface="Meiryo UI" panose="020B0604030504040204" pitchFamily="50" charset="-128"/>
                        <a:ea typeface="Meiryo UI" panose="020B0604030504040204" pitchFamily="50" charset="-128"/>
                      </a:endParaRPr>
                    </a:p>
                    <a:p>
                      <a:pPr marL="88900" indent="-88900" algn="l"/>
                      <a:r>
                        <a:rPr lang="en-US" altLang="ja-JP"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ベーションを実現する</a:t>
                      </a:r>
                      <a:endParaRPr lang="en-US" altLang="ja-JP" sz="1200" b="1" kern="100" dirty="0">
                        <a:effectLst/>
                        <a:latin typeface="Meiryo UI" panose="020B0604030504040204" pitchFamily="50" charset="-128"/>
                        <a:ea typeface="Meiryo UI" panose="020B0604030504040204" pitchFamily="50" charset="-128"/>
                      </a:endParaRPr>
                    </a:p>
                    <a:p>
                      <a:pPr marL="88900" indent="-88900" algn="l"/>
                      <a:r>
                        <a:rPr lang="en-US" altLang="ja-JP" sz="1200" b="1" kern="100" dirty="0">
                          <a:effectLst/>
                          <a:latin typeface="Meiryo UI" panose="020B0604030504040204" pitchFamily="50" charset="-128"/>
                          <a:ea typeface="Meiryo UI" panose="020B0604030504040204" pitchFamily="50" charset="-128"/>
                        </a:rPr>
                        <a:t>   </a:t>
                      </a:r>
                      <a:r>
                        <a:rPr lang="ja-JP" sz="1200" b="1" kern="100" dirty="0">
                          <a:effectLst/>
                          <a:latin typeface="Meiryo UI" panose="020B0604030504040204" pitchFamily="50" charset="-128"/>
                          <a:ea typeface="Meiryo UI" panose="020B0604030504040204" pitchFamily="50" charset="-128"/>
                        </a:rPr>
                        <a:t>環境の整備</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実施</a:t>
                      </a:r>
                      <a:endParaRPr lang="ja-JP" altLang="ja-JP" sz="1200" kern="100" dirty="0">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a:r>
                        <a:rPr lang="ja-JP" sz="1200" kern="0" dirty="0">
                          <a:solidFill>
                            <a:srgbClr val="000000"/>
                          </a:solidFill>
                          <a:effectLst/>
                        </a:rPr>
                        <a:t>・先行まちびらき記念のオープニングイベント（</a:t>
                      </a:r>
                      <a:r>
                        <a:rPr lang="en-US" sz="1200" kern="0" dirty="0">
                          <a:solidFill>
                            <a:srgbClr val="000000"/>
                          </a:solidFill>
                          <a:effectLst/>
                        </a:rPr>
                        <a:t>3</a:t>
                      </a:r>
                      <a:r>
                        <a:rPr lang="ja-JP" sz="1200" kern="0" dirty="0">
                          <a:solidFill>
                            <a:srgbClr val="000000"/>
                          </a:solidFill>
                          <a:effectLst/>
                        </a:rPr>
                        <a:t>日間で約</a:t>
                      </a:r>
                      <a:r>
                        <a:rPr lang="en-US" sz="1200" kern="0" dirty="0">
                          <a:solidFill>
                            <a:srgbClr val="000000"/>
                          </a:solidFill>
                          <a:effectLst/>
                        </a:rPr>
                        <a:t>50</a:t>
                      </a:r>
                      <a:r>
                        <a:rPr lang="ja-JP" sz="1200" kern="0" dirty="0">
                          <a:solidFill>
                            <a:srgbClr val="000000"/>
                          </a:solidFill>
                          <a:effectLst/>
                        </a:rPr>
                        <a:t>万人来場）をはじめ、定期的なイベントとして、「</a:t>
                      </a:r>
                      <a:r>
                        <a:rPr lang="en-US" sz="1200" kern="0" dirty="0">
                          <a:solidFill>
                            <a:srgbClr val="000000"/>
                          </a:solidFill>
                          <a:effectLst/>
                        </a:rPr>
                        <a:t>YOSETE UMEKITA</a:t>
                      </a:r>
                      <a:r>
                        <a:rPr lang="ja-JP" sz="1200" kern="0" dirty="0">
                          <a:solidFill>
                            <a:srgbClr val="000000"/>
                          </a:solidFill>
                          <a:effectLst/>
                        </a:rPr>
                        <a:t>」（芝生で音楽・ダンス等を楽しむ企画）や、「</a:t>
                      </a:r>
                      <a:r>
                        <a:rPr lang="en-US" sz="1200" kern="0" dirty="0">
                          <a:solidFill>
                            <a:srgbClr val="000000"/>
                          </a:solidFill>
                          <a:effectLst/>
                        </a:rPr>
                        <a:t>UMEKITA PUBLIC SCOOP</a:t>
                      </a:r>
                      <a:r>
                        <a:rPr lang="ja-JP" sz="1200" kern="0" dirty="0">
                          <a:solidFill>
                            <a:srgbClr val="000000"/>
                          </a:solidFill>
                          <a:effectLst/>
                        </a:rPr>
                        <a:t>」（アフター</a:t>
                      </a:r>
                      <a:r>
                        <a:rPr lang="en-US" sz="1200" kern="0" dirty="0">
                          <a:solidFill>
                            <a:srgbClr val="000000"/>
                          </a:solidFill>
                          <a:effectLst/>
                        </a:rPr>
                        <a:t>5</a:t>
                      </a:r>
                      <a:r>
                        <a:rPr lang="ja-JP" sz="1200" kern="0" dirty="0">
                          <a:solidFill>
                            <a:srgbClr val="000000"/>
                          </a:solidFill>
                          <a:effectLst/>
                        </a:rPr>
                        <a:t>等に気軽に参加できる講座・体験型プログラム）等を実施中</a:t>
                      </a:r>
                      <a:endParaRPr lang="ja-JP" sz="1200" kern="100" dirty="0">
                        <a:effectLst/>
                      </a:endParaRPr>
                    </a:p>
                    <a:p>
                      <a:pPr marL="88900" indent="-88900" algn="l"/>
                      <a:r>
                        <a:rPr lang="ja-JP" sz="1200" kern="0" dirty="0">
                          <a:solidFill>
                            <a:srgbClr val="000000"/>
                          </a:solidFill>
                          <a:effectLst/>
                        </a:rPr>
                        <a:t>・</a:t>
                      </a:r>
                      <a:r>
                        <a:rPr lang="en-US" sz="1200" kern="0" dirty="0">
                          <a:solidFill>
                            <a:srgbClr val="000000"/>
                          </a:solidFill>
                          <a:effectLst/>
                        </a:rPr>
                        <a:t>2024</a:t>
                      </a:r>
                      <a:r>
                        <a:rPr lang="ja-JP" sz="1200" kern="0" dirty="0">
                          <a:solidFill>
                            <a:srgbClr val="000000"/>
                          </a:solidFill>
                          <a:effectLst/>
                        </a:rPr>
                        <a:t>年度内閣府調査事業として、キッチンカーによる提供サービス拡大に向けた調査を実施</a:t>
                      </a:r>
                      <a:br>
                        <a:rPr lang="en-US" altLang="ja-JP" sz="1200" kern="0" dirty="0">
                          <a:solidFill>
                            <a:srgbClr val="000000"/>
                          </a:solidFill>
                          <a:effectLst/>
                        </a:rPr>
                      </a:br>
                      <a:r>
                        <a:rPr lang="ja-JP" sz="1200" kern="0" dirty="0">
                          <a:solidFill>
                            <a:srgbClr val="000000"/>
                          </a:solidFill>
                          <a:effectLst/>
                        </a:rPr>
                        <a:t>（</a:t>
                      </a:r>
                      <a:r>
                        <a:rPr lang="en-US" sz="1200" kern="0" dirty="0">
                          <a:solidFill>
                            <a:srgbClr val="000000"/>
                          </a:solidFill>
                          <a:effectLst/>
                        </a:rPr>
                        <a:t>11</a:t>
                      </a:r>
                      <a:r>
                        <a:rPr lang="ja-JP" sz="1200" kern="0" dirty="0">
                          <a:solidFill>
                            <a:srgbClr val="000000"/>
                          </a:solidFill>
                          <a:effectLst/>
                        </a:rPr>
                        <a:t>月に実証イベント実施済、</a:t>
                      </a:r>
                      <a:r>
                        <a:rPr lang="en-US" sz="1200" kern="0" dirty="0">
                          <a:solidFill>
                            <a:srgbClr val="000000"/>
                          </a:solidFill>
                          <a:effectLst/>
                        </a:rPr>
                        <a:t>3</a:t>
                      </a:r>
                      <a:r>
                        <a:rPr lang="ja-JP" sz="1200" kern="0" dirty="0">
                          <a:solidFill>
                            <a:srgbClr val="000000"/>
                          </a:solidFill>
                          <a:effectLst/>
                        </a:rPr>
                        <a:t>月末に実施成果をとりまとめ）</a:t>
                      </a:r>
                      <a:endParaRPr lang="en-US" altLang="ja-JP" sz="1200" kern="0" dirty="0">
                        <a:solidFill>
                          <a:srgbClr val="000000"/>
                        </a:solidFill>
                        <a:effectLst/>
                      </a:endParaRPr>
                    </a:p>
                    <a:p>
                      <a:pPr algn="l"/>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4456741"/>
                  </a:ext>
                </a:extLst>
              </a:tr>
              <a:tr h="1179755">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駅を活用したまちなか・</a:t>
                      </a:r>
                    </a:p>
                    <a:p>
                      <a:r>
                        <a:rPr kumimoji="1" lang="ja-JP" altLang="en-US" sz="1200" b="1" dirty="0">
                          <a:solidFill>
                            <a:schemeClr val="tx1"/>
                          </a:solidFill>
                          <a:latin typeface="Meiryo UI" panose="020B0604030504040204" pitchFamily="50" charset="-128"/>
                          <a:ea typeface="Meiryo UI" panose="020B0604030504040204" pitchFamily="50" charset="-128"/>
                        </a:rPr>
                        <a:t>便利なヘルスケア環境</a:t>
                      </a:r>
                    </a:p>
                    <a:p>
                      <a:r>
                        <a:rPr kumimoji="1" lang="ja-JP" altLang="en-US" sz="1200" b="1" dirty="0">
                          <a:solidFill>
                            <a:schemeClr val="tx1"/>
                          </a:solidFill>
                          <a:latin typeface="Meiryo UI" panose="020B0604030504040204" pitchFamily="50" charset="-128"/>
                          <a:ea typeface="Meiryo UI" panose="020B0604030504040204" pitchFamily="50" charset="-128"/>
                        </a:rPr>
                        <a:t>の構築</a:t>
                      </a:r>
                    </a:p>
                  </a:txBody>
                  <a:tcPr marL="91499" marR="91499" marT="72046" marB="72046"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33350" indent="-133350" algn="l"/>
                      <a:r>
                        <a:rPr lang="ja-JP" sz="1200" b="1" kern="0" dirty="0">
                          <a:effectLst/>
                          <a:latin typeface="Meiryo UI" panose="020B0604030504040204" pitchFamily="50" charset="-128"/>
                          <a:ea typeface="Meiryo UI" panose="020B0604030504040204" pitchFamily="50" charset="-128"/>
                        </a:rPr>
                        <a:t>⑫</a:t>
                      </a:r>
                      <a:r>
                        <a:rPr lang="en-US" sz="1200" b="1" kern="0" dirty="0">
                          <a:effectLst/>
                          <a:latin typeface="Meiryo UI" panose="020B0604030504040204" pitchFamily="50" charset="-128"/>
                          <a:ea typeface="Meiryo UI" panose="020B0604030504040204" pitchFamily="50" charset="-128"/>
                        </a:rPr>
                        <a:t>Station Health </a:t>
                      </a:r>
                    </a:p>
                    <a:p>
                      <a:pPr marL="133350" indent="-133350" algn="l"/>
                      <a:r>
                        <a:rPr lang="en-US" sz="1200" b="1" kern="0" dirty="0">
                          <a:effectLst/>
                          <a:latin typeface="Meiryo UI" panose="020B0604030504040204" pitchFamily="50" charset="-128"/>
                          <a:ea typeface="Meiryo UI" panose="020B0604030504040204" pitchFamily="50" charset="-128"/>
                        </a:rPr>
                        <a:t>   Care</a:t>
                      </a:r>
                      <a:endParaRPr lang="ja-JP" sz="1200" kern="100" dirty="0">
                        <a:effectLst/>
                        <a:latin typeface="Meiryo UI" panose="020B0604030504040204" pitchFamily="50" charset="-128"/>
                        <a:ea typeface="Meiryo UI" panose="020B0604030504040204" pitchFamily="50" charset="-128"/>
                      </a:endParaRPr>
                    </a:p>
                  </a:txBody>
                  <a:tcPr marL="68580" marR="68580" marT="0" marB="0">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chemeClr val="tx1"/>
                          </a:solidFill>
                          <a:effectLst/>
                          <a:latin typeface="+mn-ea"/>
                          <a:ea typeface="+mn-ea"/>
                          <a:cs typeface="Times New Roman" panose="02020603050405020304" pitchFamily="18" charset="0"/>
                        </a:rPr>
                        <a:t>実施</a:t>
                      </a:r>
                      <a:endParaRPr lang="ja-JP" altLang="ja-JP" sz="1200" b="0" kern="100" dirty="0">
                        <a:solidFill>
                          <a:schemeClr val="tx1"/>
                        </a:solidFill>
                        <a:effectLst/>
                        <a:latin typeface="+mn-ea"/>
                        <a:ea typeface="+mn-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tx1"/>
                          </a:solidFill>
                          <a:effectLst/>
                        </a:rPr>
                        <a:t>・大阪・関西万博の大阪パビリオンへの協賛の展示物として「カラダ測定ポッド」を大阪主</a:t>
                      </a:r>
                      <a:endParaRPr lang="en-US" altLang="ja-JP" sz="1200" kern="0" dirty="0">
                        <a:solidFill>
                          <a:schemeClr val="tx1"/>
                        </a:solidFill>
                        <a:effectLst/>
                      </a:endParaRPr>
                    </a:p>
                    <a:p>
                      <a:pPr marL="133350" marR="0" lvl="0" indent="-133350" algn="l" defTabSz="914400" rtl="0" eaLnBrk="1" fontAlgn="auto" latinLnBrk="0" hangingPunct="1">
                        <a:lnSpc>
                          <a:spcPct val="100000"/>
                        </a:lnSpc>
                        <a:spcBef>
                          <a:spcPts val="0"/>
                        </a:spcBef>
                        <a:spcAft>
                          <a:spcPts val="0"/>
                        </a:spcAft>
                        <a:buClrTx/>
                        <a:buSzTx/>
                        <a:buFontTx/>
                        <a:buNone/>
                        <a:tabLst/>
                        <a:defRPr/>
                      </a:pPr>
                      <a:r>
                        <a:rPr lang="en-US" altLang="ja-JP" sz="1200" kern="0" dirty="0">
                          <a:solidFill>
                            <a:schemeClr val="tx1"/>
                          </a:solidFill>
                          <a:effectLst/>
                        </a:rPr>
                        <a:t>  </a:t>
                      </a:r>
                      <a:r>
                        <a:rPr lang="ja-JP" altLang="en-US" sz="1200" kern="0" dirty="0">
                          <a:solidFill>
                            <a:schemeClr val="tx1"/>
                          </a:solidFill>
                          <a:effectLst/>
                        </a:rPr>
                        <a:t>要駅に設置</a:t>
                      </a:r>
                      <a:endParaRPr lang="en-US" altLang="ja-JP" sz="1200" kern="0" dirty="0">
                        <a:solidFill>
                          <a:schemeClr val="tx1"/>
                        </a:solidFill>
                        <a:effectLst/>
                      </a:endParaRPr>
                    </a:p>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tx1"/>
                          </a:solidFill>
                          <a:effectLst/>
                        </a:rPr>
                        <a:t>・これを活用してパビリオンが健康データを取得していく見込み</a:t>
                      </a:r>
                      <a:endParaRPr lang="ja-JP" sz="1200" kern="100" dirty="0">
                        <a:solidFill>
                          <a:schemeClr val="tx1"/>
                        </a:solidFill>
                        <a:effectLst/>
                        <a:latin typeface="+mn-lt"/>
                        <a:ea typeface="游明朝" panose="02020400000000000000" pitchFamily="18" charset="-128"/>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87815921"/>
                  </a:ext>
                </a:extLst>
              </a:tr>
            </a:tbl>
          </a:graphicData>
        </a:graphic>
      </p:graphicFrame>
      <p:sp>
        <p:nvSpPr>
          <p:cNvPr id="7" name="テキスト ボックス 6">
            <a:extLst>
              <a:ext uri="{FF2B5EF4-FFF2-40B4-BE49-F238E27FC236}">
                <a16:creationId xmlns:a16="http://schemas.microsoft.com/office/drawing/2014/main" id="{20201ED4-785B-4F29-BF2B-E071720531A6}"/>
              </a:ext>
            </a:extLst>
          </p:cNvPr>
          <p:cNvSpPr txBox="1"/>
          <p:nvPr/>
        </p:nvSpPr>
        <p:spPr>
          <a:xfrm>
            <a:off x="7991475" y="889684"/>
            <a:ext cx="1892067" cy="276999"/>
          </a:xfrm>
          <a:prstGeom prst="rect">
            <a:avLst/>
          </a:prstGeom>
          <a:noFill/>
        </p:spPr>
        <p:txBody>
          <a:bodyPr wrap="square">
            <a:spAutoFit/>
          </a:bodyPr>
          <a:lstStyle/>
          <a:p>
            <a:r>
              <a:rPr kumimoji="1" lang="ja-JP" altLang="en-US" sz="1200" dirty="0">
                <a:latin typeface="+mn-ea"/>
                <a:ea typeface="+mn-ea"/>
              </a:rPr>
              <a:t> （</a:t>
            </a:r>
            <a:r>
              <a:rPr kumimoji="1" lang="en-US" altLang="ja-JP" sz="1200" dirty="0">
                <a:latin typeface="+mn-ea"/>
              </a:rPr>
              <a:t>2025</a:t>
            </a:r>
            <a:r>
              <a:rPr kumimoji="1" lang="ja-JP" altLang="en-US" sz="1200" dirty="0">
                <a:latin typeface="+mn-ea"/>
              </a:rPr>
              <a:t>年</a:t>
            </a:r>
            <a:r>
              <a:rPr kumimoji="1" lang="en-US" altLang="ja-JP" sz="1200" dirty="0">
                <a:latin typeface="+mn-ea"/>
              </a:rPr>
              <a:t>3</a:t>
            </a:r>
            <a:r>
              <a:rPr kumimoji="1" lang="ja-JP" altLang="en-US" sz="1200" dirty="0">
                <a:latin typeface="+mn-ea"/>
              </a:rPr>
              <a:t>月末見込み</a:t>
            </a:r>
            <a:r>
              <a:rPr kumimoji="1" lang="ja-JP" altLang="en-US" sz="1200" dirty="0">
                <a:latin typeface="+mn-ea"/>
                <a:ea typeface="+mn-ea"/>
              </a:rPr>
              <a:t>）</a:t>
            </a:r>
            <a:endParaRPr lang="ja-JP" altLang="en-US" sz="1200" dirty="0"/>
          </a:p>
        </p:txBody>
      </p:sp>
      <p:sp>
        <p:nvSpPr>
          <p:cNvPr id="2" name="スライド番号プレースホルダー 1">
            <a:extLst>
              <a:ext uri="{FF2B5EF4-FFF2-40B4-BE49-F238E27FC236}">
                <a16:creationId xmlns:a16="http://schemas.microsoft.com/office/drawing/2014/main" id="{8954D3DC-040B-09D3-6ADF-32446221D160}"/>
              </a:ext>
            </a:extLst>
          </p:cNvPr>
          <p:cNvSpPr>
            <a:spLocks noGrp="1"/>
          </p:cNvSpPr>
          <p:nvPr>
            <p:ph type="sldNum" sz="quarter" idx="12"/>
          </p:nvPr>
        </p:nvSpPr>
        <p:spPr/>
        <p:txBody>
          <a:bodyPr/>
          <a:lstStyle/>
          <a:p>
            <a:pPr>
              <a:defRPr/>
            </a:pPr>
            <a:fld id="{F5ED83BE-D324-43B5-A05C-EE6A5C9460D4}" type="slidenum">
              <a:rPr lang="en-US" altLang="ja-JP" smtClean="0"/>
              <a:pPr>
                <a:defRPr/>
              </a:pPr>
              <a:t>9</a:t>
            </a:fld>
            <a:endParaRPr lang="en-US" altLang="ja-JP"/>
          </a:p>
        </p:txBody>
      </p:sp>
    </p:spTree>
    <p:extLst>
      <p:ext uri="{BB962C8B-B14F-4D97-AF65-F5344CB8AC3E}">
        <p14:creationId xmlns:p14="http://schemas.microsoft.com/office/powerpoint/2010/main" val="11204189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3425</Words>
  <Application>Microsoft Office PowerPoint</Application>
  <PresentationFormat>A4 210 x 297 mm</PresentationFormat>
  <Paragraphs>337</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ＭＳ Ｐゴシック</vt:lpstr>
      <vt:lpstr>游ゴシック</vt:lpstr>
      <vt:lpstr>游明朝</vt:lpstr>
      <vt:lpstr>Arial</vt:lpstr>
      <vt:lpstr>Segoe UI</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2025-03-05T07:39:38Z</dcterms:modified>
</cp:coreProperties>
</file>