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0" r:id="rId1"/>
  </p:sldMasterIdLst>
  <p:notesMasterIdLst>
    <p:notesMasterId r:id="rId8"/>
  </p:notesMasterIdLst>
  <p:handoutMasterIdLst>
    <p:handoutMasterId r:id="rId9"/>
  </p:handoutMasterIdLst>
  <p:sldIdLst>
    <p:sldId id="256" r:id="rId2"/>
    <p:sldId id="270" r:id="rId3"/>
    <p:sldId id="271" r:id="rId4"/>
    <p:sldId id="274" r:id="rId5"/>
    <p:sldId id="272" r:id="rId6"/>
    <p:sldId id="273" r:id="rId7"/>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88D6"/>
    <a:srgbClr val="ECF9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7" autoAdjust="0"/>
    <p:restoredTop sz="94660"/>
  </p:normalViewPr>
  <p:slideViewPr>
    <p:cSldViewPr snapToGrid="0">
      <p:cViewPr varScale="1">
        <p:scale>
          <a:sx n="97" d="100"/>
          <a:sy n="97" d="100"/>
        </p:scale>
        <p:origin x="1147" y="8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CE9B2617-1E81-4790-9EA2-A5405CAF395D}" type="datetimeFigureOut">
              <a:rPr kumimoji="1" lang="ja-JP" altLang="en-US" smtClean="0"/>
              <a:t>2026/6/9</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A23AE733-F394-4C88-9EC9-A6C290C6E73D}" type="slidenum">
              <a:rPr kumimoji="1" lang="ja-JP" altLang="en-US" smtClean="0"/>
              <a:t>‹#›</a:t>
            </a:fld>
            <a:endParaRPr kumimoji="1" lang="ja-JP" altLang="en-US"/>
          </a:p>
        </p:txBody>
      </p:sp>
    </p:spTree>
    <p:extLst>
      <p:ext uri="{BB962C8B-B14F-4D97-AF65-F5344CB8AC3E}">
        <p14:creationId xmlns:p14="http://schemas.microsoft.com/office/powerpoint/2010/main" val="1426282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3EE931A-FB35-465F-979C-E7AF853F0EE0}" type="datetimeFigureOut">
              <a:rPr kumimoji="1" lang="ja-JP" altLang="en-US" smtClean="0"/>
              <a:t>2026/6/9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2758C69-C00C-4F00-AF1E-01E4761AD5C2}" type="slidenum">
              <a:rPr kumimoji="1" lang="ja-JP" altLang="en-US" smtClean="0"/>
              <a:t>‹#›</a:t>
            </a:fld>
            <a:endParaRPr kumimoji="1" lang="ja-JP" altLang="en-US"/>
          </a:p>
        </p:txBody>
      </p:sp>
    </p:spTree>
    <p:extLst>
      <p:ext uri="{BB962C8B-B14F-4D97-AF65-F5344CB8AC3E}">
        <p14:creationId xmlns:p14="http://schemas.microsoft.com/office/powerpoint/2010/main" val="431497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34B78E7-4ADC-4F26-A75C-4BFC92E9CF3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40633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34B78E7-4ADC-4F26-A75C-4BFC92E9CF3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00681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34B78E7-4ADC-4F26-A75C-4BFC92E9CF3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96343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34B78E7-4ADC-4F26-A75C-4BFC92E9CF3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6889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34B78E7-4ADC-4F26-A75C-4BFC92E9CF3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44772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表紙">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079380" y="3587750"/>
            <a:ext cx="7746986" cy="1655762"/>
          </a:xfrm>
          <a:prstGeom prst="rect">
            <a:avLst/>
          </a:prstGeom>
        </p:spPr>
        <p:txBody>
          <a:bodyPr/>
          <a:lstStyle>
            <a:lvl1pPr marL="457200" indent="-457200" algn="l">
              <a:buFont typeface="+mj-lt"/>
              <a:buAutoNum type="arabicPeriod"/>
              <a:defRPr sz="2400">
                <a:solidFill>
                  <a:srgbClr val="3688D6"/>
                </a:solidFill>
                <a:latin typeface="メイリオ" panose="020B0604030504040204" pitchFamily="50" charset="-128"/>
                <a:ea typeface="メイリオ"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もくじ（箇条書き）フォントサイズ</a:t>
            </a:r>
            <a:r>
              <a:rPr lang="en-US" altLang="ja-JP" dirty="0"/>
              <a:t>24pt</a:t>
            </a:r>
            <a:endParaRPr lang="en-US" dirty="0"/>
          </a:p>
        </p:txBody>
      </p:sp>
      <p:sp>
        <p:nvSpPr>
          <p:cNvPr id="4" name="Date Placeholder 3"/>
          <p:cNvSpPr>
            <a:spLocks noGrp="1"/>
          </p:cNvSpPr>
          <p:nvPr>
            <p:ph type="dt" sz="half" idx="10"/>
          </p:nvPr>
        </p:nvSpPr>
        <p:spPr/>
        <p:txBody>
          <a:bodyPr/>
          <a:lstStyle/>
          <a:p>
            <a:fld id="{B90F065B-0E3D-4A32-8E62-DE11B2DCC480}" type="datetime1">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77150" y="6475804"/>
            <a:ext cx="2228850" cy="365125"/>
          </a:xfrm>
        </p:spPr>
        <p:txBody>
          <a:bodyPr/>
          <a:lstStyle/>
          <a:p>
            <a:fld id="{9B05E9C7-7D57-4ACF-BFDF-ECA516508D05}"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BCB9906E-2D6E-C758-F78B-4F76B2F48218}"/>
              </a:ext>
            </a:extLst>
          </p:cNvPr>
          <p:cNvCxnSpPr>
            <a:cxnSpLocks/>
          </p:cNvCxnSpPr>
          <p:nvPr/>
        </p:nvCxnSpPr>
        <p:spPr>
          <a:xfrm>
            <a:off x="0" y="3408298"/>
            <a:ext cx="9923264" cy="0"/>
          </a:xfrm>
          <a:prstGeom prst="line">
            <a:avLst/>
          </a:prstGeom>
          <a:ln w="19050">
            <a:solidFill>
              <a:srgbClr val="2E75B6"/>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656F39C5-2C0E-44E4-E1D6-FE76D6849E48}"/>
              </a:ext>
            </a:extLst>
          </p:cNvPr>
          <p:cNvSpPr/>
          <p:nvPr/>
        </p:nvSpPr>
        <p:spPr>
          <a:xfrm>
            <a:off x="-1" y="0"/>
            <a:ext cx="271727"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p>
        </p:txBody>
      </p:sp>
      <p:sp>
        <p:nvSpPr>
          <p:cNvPr id="10" name="Title Placeholder 1">
            <a:extLst>
              <a:ext uri="{FF2B5EF4-FFF2-40B4-BE49-F238E27FC236}">
                <a16:creationId xmlns:a16="http://schemas.microsoft.com/office/drawing/2014/main" id="{F6404631-189D-1426-F493-078A6B76A1C7}"/>
              </a:ext>
            </a:extLst>
          </p:cNvPr>
          <p:cNvSpPr>
            <a:spLocks noGrp="1"/>
          </p:cNvSpPr>
          <p:nvPr>
            <p:ph type="title" hasCustomPrompt="1"/>
          </p:nvPr>
        </p:nvSpPr>
        <p:spPr>
          <a:xfrm>
            <a:off x="406875" y="2654729"/>
            <a:ext cx="9226075" cy="583780"/>
          </a:xfrm>
          <a:prstGeom prst="rect">
            <a:avLst/>
          </a:prstGeom>
        </p:spPr>
        <p:txBody>
          <a:bodyPr vert="horz" lIns="91440" tIns="45720" rIns="91440" bIns="45720" rtlCol="0" anchor="ctr">
            <a:normAutofit/>
          </a:bodyPr>
          <a:lstStyle>
            <a:lvl1pPr>
              <a:defRPr baseline="0">
                <a:solidFill>
                  <a:srgbClr val="3688D6"/>
                </a:solidFill>
              </a:defRPr>
            </a:lvl1pPr>
          </a:lstStyle>
          <a:p>
            <a:r>
              <a:rPr lang="ja-JP" altLang="en-US" dirty="0"/>
              <a:t>資料タイトル：フォントサイズ</a:t>
            </a:r>
            <a:r>
              <a:rPr lang="en-US" altLang="ja-JP" dirty="0"/>
              <a:t>32pt/</a:t>
            </a:r>
            <a:r>
              <a:rPr lang="ja-JP" altLang="en-US" dirty="0"/>
              <a:t>太字</a:t>
            </a:r>
            <a:endParaRPr lang="en-US" dirty="0"/>
          </a:p>
        </p:txBody>
      </p:sp>
    </p:spTree>
    <p:extLst>
      <p:ext uri="{BB962C8B-B14F-4D97-AF65-F5344CB8AC3E}">
        <p14:creationId xmlns:p14="http://schemas.microsoft.com/office/powerpoint/2010/main" val="1683584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83869919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4C26960-47D8-4F0D-80FA-AF94153B91CE}" type="datetime1">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9102306" y="6492876"/>
            <a:ext cx="803695" cy="365125"/>
          </a:xfrm>
        </p:spPr>
        <p:txBody>
          <a:bodyPr/>
          <a:lstStyle/>
          <a:p>
            <a:fld id="{9B05E9C7-7D57-4ACF-BFDF-ECA516508D05}"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F2F29DB0-90F6-603F-2961-9261D8FE01BC}"/>
              </a:ext>
            </a:extLst>
          </p:cNvPr>
          <p:cNvCxnSpPr>
            <a:cxnSpLocks/>
          </p:cNvCxnSpPr>
          <p:nvPr/>
        </p:nvCxnSpPr>
        <p:spPr>
          <a:xfrm>
            <a:off x="0" y="630043"/>
            <a:ext cx="9923264" cy="0"/>
          </a:xfrm>
          <a:prstGeom prst="line">
            <a:avLst/>
          </a:prstGeom>
          <a:ln w="38100">
            <a:solidFill>
              <a:srgbClr val="3688D6"/>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2A23F3E2-195F-B745-821D-4197A1A59A1C}"/>
              </a:ext>
            </a:extLst>
          </p:cNvPr>
          <p:cNvSpPr/>
          <p:nvPr/>
        </p:nvSpPr>
        <p:spPr>
          <a:xfrm>
            <a:off x="10003117" y="884332"/>
            <a:ext cx="1121580" cy="3945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5" name="正方形/長方形 14">
            <a:extLst>
              <a:ext uri="{FF2B5EF4-FFF2-40B4-BE49-F238E27FC236}">
                <a16:creationId xmlns:a16="http://schemas.microsoft.com/office/drawing/2014/main" id="{0F994EFC-419E-9848-BB1B-DB37F42C38BF}"/>
              </a:ext>
            </a:extLst>
          </p:cNvPr>
          <p:cNvSpPr/>
          <p:nvPr/>
        </p:nvSpPr>
        <p:spPr>
          <a:xfrm>
            <a:off x="11124698" y="884332"/>
            <a:ext cx="563923" cy="394526"/>
          </a:xfrm>
          <a:prstGeom prst="rect">
            <a:avLst/>
          </a:prstGeom>
          <a:solidFill>
            <a:srgbClr val="3688D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6" name="正方形/長方形 15">
            <a:extLst>
              <a:ext uri="{FF2B5EF4-FFF2-40B4-BE49-F238E27FC236}">
                <a16:creationId xmlns:a16="http://schemas.microsoft.com/office/drawing/2014/main" id="{1EFE3380-8B8C-3E47-A3E7-2711A05AD395}"/>
              </a:ext>
            </a:extLst>
          </p:cNvPr>
          <p:cNvSpPr/>
          <p:nvPr/>
        </p:nvSpPr>
        <p:spPr>
          <a:xfrm>
            <a:off x="11673060" y="884332"/>
            <a:ext cx="283773" cy="394526"/>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7" name="正方形/長方形 16">
            <a:extLst>
              <a:ext uri="{FF2B5EF4-FFF2-40B4-BE49-F238E27FC236}">
                <a16:creationId xmlns:a16="http://schemas.microsoft.com/office/drawing/2014/main" id="{B1261F76-447C-457F-4361-EBB696BB82B2}"/>
              </a:ext>
            </a:extLst>
          </p:cNvPr>
          <p:cNvSpPr/>
          <p:nvPr/>
        </p:nvSpPr>
        <p:spPr>
          <a:xfrm>
            <a:off x="12238567" y="884332"/>
            <a:ext cx="145147" cy="394526"/>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8" name="正方形/長方形 17">
            <a:extLst>
              <a:ext uri="{FF2B5EF4-FFF2-40B4-BE49-F238E27FC236}">
                <a16:creationId xmlns:a16="http://schemas.microsoft.com/office/drawing/2014/main" id="{1EFE3380-8B8C-3E47-A3E7-2711A05AD395}"/>
              </a:ext>
            </a:extLst>
          </p:cNvPr>
          <p:cNvSpPr/>
          <p:nvPr/>
        </p:nvSpPr>
        <p:spPr>
          <a:xfrm>
            <a:off x="11956832" y="884332"/>
            <a:ext cx="283773" cy="39452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0" name="テキスト ボックス 9"/>
          <p:cNvSpPr txBox="1"/>
          <p:nvPr/>
        </p:nvSpPr>
        <p:spPr>
          <a:xfrm>
            <a:off x="-2185148" y="230597"/>
            <a:ext cx="2185147" cy="369332"/>
          </a:xfrm>
          <a:prstGeom prst="rect">
            <a:avLst/>
          </a:prstGeom>
          <a:noFill/>
        </p:spPr>
        <p:txBody>
          <a:bodyPr wrap="square" rtlCol="0">
            <a:spAutoFit/>
          </a:bodyPr>
          <a:lstStyle/>
          <a:p>
            <a:r>
              <a:rPr kumimoji="1" lang="ja-JP" altLang="en-US" sz="1800" dirty="0">
                <a:solidFill>
                  <a:schemeClr val="bg1">
                    <a:lumMod val="65000"/>
                  </a:schemeClr>
                </a:solidFill>
              </a:rPr>
              <a:t>タイトルヘッダ</a:t>
            </a:r>
          </a:p>
        </p:txBody>
      </p:sp>
      <p:sp>
        <p:nvSpPr>
          <p:cNvPr id="20" name="テキスト ボックス 19"/>
          <p:cNvSpPr txBox="1"/>
          <p:nvPr/>
        </p:nvSpPr>
        <p:spPr>
          <a:xfrm>
            <a:off x="-2185147" y="857674"/>
            <a:ext cx="2185147" cy="369332"/>
          </a:xfrm>
          <a:prstGeom prst="rect">
            <a:avLst/>
          </a:prstGeom>
          <a:noFill/>
        </p:spPr>
        <p:txBody>
          <a:bodyPr wrap="square" rtlCol="0">
            <a:spAutoFit/>
          </a:bodyPr>
          <a:lstStyle/>
          <a:p>
            <a:r>
              <a:rPr kumimoji="1" lang="ja-JP" altLang="en-US" sz="1800" dirty="0">
                <a:solidFill>
                  <a:schemeClr val="bg1">
                    <a:lumMod val="65000"/>
                  </a:schemeClr>
                </a:solidFill>
              </a:rPr>
              <a:t>書き出し位置</a:t>
            </a:r>
          </a:p>
        </p:txBody>
      </p:sp>
      <p:sp>
        <p:nvSpPr>
          <p:cNvPr id="21" name="三角形 11">
            <a:extLst>
              <a:ext uri="{FF2B5EF4-FFF2-40B4-BE49-F238E27FC236}">
                <a16:creationId xmlns:a16="http://schemas.microsoft.com/office/drawing/2014/main" id="{D0BBBF41-9422-7840-BADC-953E66E8716A}"/>
              </a:ext>
            </a:extLst>
          </p:cNvPr>
          <p:cNvSpPr/>
          <p:nvPr/>
        </p:nvSpPr>
        <p:spPr>
          <a:xfrm rot="5400000">
            <a:off x="-477117" y="844212"/>
            <a:ext cx="326574" cy="311376"/>
          </a:xfrm>
          <a:prstGeom prs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800"/>
          </a:p>
        </p:txBody>
      </p:sp>
    </p:spTree>
    <p:extLst>
      <p:ext uri="{BB962C8B-B14F-4D97-AF65-F5344CB8AC3E}">
        <p14:creationId xmlns:p14="http://schemas.microsoft.com/office/powerpoint/2010/main" val="3435656584"/>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1728" y="224728"/>
            <a:ext cx="9363975" cy="403074"/>
          </a:xfrm>
          <a:prstGeom prst="rect">
            <a:avLst/>
          </a:prstGeom>
        </p:spPr>
        <p:txBody>
          <a:bodyPr>
            <a:noAutofit/>
          </a:bodyPr>
          <a:lstStyle>
            <a:lvl1pPr>
              <a:defRPr sz="2400"/>
            </a:lvl1pPr>
          </a:lstStyle>
          <a:p>
            <a:r>
              <a:rPr lang="ja-JP" altLang="en-US" dirty="0"/>
              <a:t>ページタイトル：</a:t>
            </a:r>
            <a:r>
              <a:rPr lang="en-US" altLang="ja-JP" dirty="0"/>
              <a:t>24pt/</a:t>
            </a:r>
            <a:r>
              <a:rPr lang="ja-JP" altLang="en-US" dirty="0"/>
              <a:t>太字</a:t>
            </a:r>
            <a:r>
              <a:rPr lang="en-US" altLang="ja-JP" dirty="0"/>
              <a:t>/</a:t>
            </a:r>
            <a:r>
              <a:rPr lang="ja-JP" altLang="en-US" dirty="0"/>
              <a:t>黒</a:t>
            </a:r>
            <a:endParaRPr lang="en-US" dirty="0"/>
          </a:p>
        </p:txBody>
      </p:sp>
      <p:sp>
        <p:nvSpPr>
          <p:cNvPr id="4" name="Date Placeholder 3"/>
          <p:cNvSpPr>
            <a:spLocks noGrp="1"/>
          </p:cNvSpPr>
          <p:nvPr>
            <p:ph type="dt" sz="half" idx="10"/>
          </p:nvPr>
        </p:nvSpPr>
        <p:spPr/>
        <p:txBody>
          <a:bodyPr/>
          <a:lstStyle/>
          <a:p>
            <a:fld id="{33B41AEC-1AC2-4AEC-BCAD-8263F74A9558}" type="datetime1">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9102306" y="6492876"/>
            <a:ext cx="803695" cy="365125"/>
          </a:xfrm>
        </p:spPr>
        <p:txBody>
          <a:bodyPr/>
          <a:lstStyle/>
          <a:p>
            <a:fld id="{9B05E9C7-7D57-4ACF-BFDF-ECA516508D05}"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F2F29DB0-90F6-603F-2961-9261D8FE01BC}"/>
              </a:ext>
            </a:extLst>
          </p:cNvPr>
          <p:cNvCxnSpPr>
            <a:cxnSpLocks/>
          </p:cNvCxnSpPr>
          <p:nvPr/>
        </p:nvCxnSpPr>
        <p:spPr>
          <a:xfrm>
            <a:off x="-17264" y="620713"/>
            <a:ext cx="9923264" cy="0"/>
          </a:xfrm>
          <a:prstGeom prst="line">
            <a:avLst/>
          </a:prstGeom>
          <a:ln w="38100">
            <a:solidFill>
              <a:srgbClr val="3688D6"/>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2A23F3E2-195F-B745-821D-4197A1A59A1C}"/>
              </a:ext>
            </a:extLst>
          </p:cNvPr>
          <p:cNvSpPr/>
          <p:nvPr/>
        </p:nvSpPr>
        <p:spPr>
          <a:xfrm>
            <a:off x="-2525060" y="887420"/>
            <a:ext cx="1121580" cy="3945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5" name="正方形/長方形 14">
            <a:extLst>
              <a:ext uri="{FF2B5EF4-FFF2-40B4-BE49-F238E27FC236}">
                <a16:creationId xmlns:a16="http://schemas.microsoft.com/office/drawing/2014/main" id="{0F994EFC-419E-9848-BB1B-DB37F42C38BF}"/>
              </a:ext>
            </a:extLst>
          </p:cNvPr>
          <p:cNvSpPr/>
          <p:nvPr/>
        </p:nvSpPr>
        <p:spPr>
          <a:xfrm>
            <a:off x="-1403479" y="887420"/>
            <a:ext cx="563923" cy="394526"/>
          </a:xfrm>
          <a:prstGeom prst="rect">
            <a:avLst/>
          </a:prstGeom>
          <a:solidFill>
            <a:srgbClr val="3688D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6" name="正方形/長方形 15">
            <a:extLst>
              <a:ext uri="{FF2B5EF4-FFF2-40B4-BE49-F238E27FC236}">
                <a16:creationId xmlns:a16="http://schemas.microsoft.com/office/drawing/2014/main" id="{1EFE3380-8B8C-3E47-A3E7-2711A05AD395}"/>
              </a:ext>
            </a:extLst>
          </p:cNvPr>
          <p:cNvSpPr/>
          <p:nvPr/>
        </p:nvSpPr>
        <p:spPr>
          <a:xfrm>
            <a:off x="-855117" y="887420"/>
            <a:ext cx="283773" cy="394526"/>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7" name="正方形/長方形 16">
            <a:extLst>
              <a:ext uri="{FF2B5EF4-FFF2-40B4-BE49-F238E27FC236}">
                <a16:creationId xmlns:a16="http://schemas.microsoft.com/office/drawing/2014/main" id="{B1261F76-447C-457F-4361-EBB696BB82B2}"/>
              </a:ext>
            </a:extLst>
          </p:cNvPr>
          <p:cNvSpPr/>
          <p:nvPr/>
        </p:nvSpPr>
        <p:spPr>
          <a:xfrm>
            <a:off x="-289610" y="887420"/>
            <a:ext cx="145147" cy="394526"/>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8" name="正方形/長方形 17">
            <a:extLst>
              <a:ext uri="{FF2B5EF4-FFF2-40B4-BE49-F238E27FC236}">
                <a16:creationId xmlns:a16="http://schemas.microsoft.com/office/drawing/2014/main" id="{1EFE3380-8B8C-3E47-A3E7-2711A05AD395}"/>
              </a:ext>
            </a:extLst>
          </p:cNvPr>
          <p:cNvSpPr/>
          <p:nvPr/>
        </p:nvSpPr>
        <p:spPr>
          <a:xfrm>
            <a:off x="-571345" y="887420"/>
            <a:ext cx="283773" cy="39452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Tree>
    <p:extLst>
      <p:ext uri="{BB962C8B-B14F-4D97-AF65-F5344CB8AC3E}">
        <p14:creationId xmlns:p14="http://schemas.microsoft.com/office/powerpoint/2010/main" val="3116909194"/>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2026" y="2769079"/>
            <a:ext cx="9363975" cy="583780"/>
          </a:xfrm>
          <a:prstGeom prst="rect">
            <a:avLst/>
          </a:prstGeom>
        </p:spPr>
        <p:txBody>
          <a:bodyPr vert="horz" lIns="91440" tIns="45720" rIns="91440" bIns="45720" rtlCol="0" anchor="ctr">
            <a:normAutofit/>
          </a:bodyPr>
          <a:lstStyle/>
          <a:p>
            <a:r>
              <a:rPr lang="ja-JP" altLang="en-US" dirty="0"/>
              <a:t>タイトル：フォントサイズ</a:t>
            </a:r>
            <a:r>
              <a:rPr lang="en-US" altLang="ja-JP" dirty="0"/>
              <a:t>26pt/</a:t>
            </a:r>
            <a:r>
              <a:rPr lang="ja-JP" altLang="en-US" dirty="0"/>
              <a:t>太字</a:t>
            </a:r>
            <a:endParaRPr lang="en-US" dirty="0"/>
          </a:p>
        </p:txBody>
      </p:sp>
      <p:sp>
        <p:nvSpPr>
          <p:cNvPr id="4" name="Date Placeholder 3"/>
          <p:cNvSpPr>
            <a:spLocks noGrp="1"/>
          </p:cNvSpPr>
          <p:nvPr>
            <p:ph type="dt" sz="half" idx="2"/>
          </p:nvPr>
        </p:nvSpPr>
        <p:spPr>
          <a:xfrm>
            <a:off x="671325" y="6492875"/>
            <a:ext cx="2228850" cy="361950"/>
          </a:xfrm>
          <a:prstGeom prst="rect">
            <a:avLst/>
          </a:prstGeom>
        </p:spPr>
        <p:txBody>
          <a:bodyPr vert="horz" lIns="91440" tIns="45720" rIns="91440" bIns="45720" rtlCol="0" anchor="ctr"/>
          <a:lstStyle>
            <a:lvl1pPr algn="l">
              <a:defRPr sz="1200">
                <a:solidFill>
                  <a:schemeClr val="tx1">
                    <a:tint val="75000"/>
                  </a:schemeClr>
                </a:solidFill>
              </a:defRPr>
            </a:lvl1pPr>
          </a:lstStyle>
          <a:p>
            <a:fld id="{DDEE72A7-387A-431D-A0A3-8470968121B7}" type="datetime1">
              <a:rPr kumimoji="1" lang="ja-JP" altLang="en-US" smtClean="0"/>
              <a:t>2026/6/9</a:t>
            </a:fld>
            <a:endParaRPr kumimoji="1" lang="ja-JP" altLang="en-US"/>
          </a:p>
        </p:txBody>
      </p:sp>
      <p:sp>
        <p:nvSpPr>
          <p:cNvPr id="5" name="Footer Placeholder 4"/>
          <p:cNvSpPr>
            <a:spLocks noGrp="1"/>
          </p:cNvSpPr>
          <p:nvPr>
            <p:ph type="ftr" sz="quarter" idx="3"/>
          </p:nvPr>
        </p:nvSpPr>
        <p:spPr>
          <a:xfrm>
            <a:off x="3281363" y="6557962"/>
            <a:ext cx="3343275" cy="23177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526982" y="6557962"/>
            <a:ext cx="407893" cy="300038"/>
          </a:xfrm>
          <a:prstGeom prst="rect">
            <a:avLst/>
          </a:prstGeom>
        </p:spPr>
        <p:txBody>
          <a:bodyPr vert="horz" lIns="91440" tIns="45720" rIns="91440" bIns="45720" rtlCol="0" anchor="ctr"/>
          <a:lstStyle>
            <a:lvl1pPr algn="r">
              <a:defRPr sz="1200">
                <a:solidFill>
                  <a:schemeClr val="tx1">
                    <a:tint val="75000"/>
                  </a:schemeClr>
                </a:solidFill>
              </a:defRPr>
            </a:lvl1pPr>
          </a:lstStyle>
          <a:p>
            <a:fld id="{9B05E9C7-7D57-4ACF-BFDF-ECA516508D05}" type="slidenum">
              <a:rPr kumimoji="1" lang="ja-JP" altLang="en-US" smtClean="0"/>
              <a:t>‹#›</a:t>
            </a:fld>
            <a:endParaRPr kumimoji="1" lang="ja-JP" altLang="en-US"/>
          </a:p>
        </p:txBody>
      </p:sp>
    </p:spTree>
    <p:extLst>
      <p:ext uri="{BB962C8B-B14F-4D97-AF65-F5344CB8AC3E}">
        <p14:creationId xmlns:p14="http://schemas.microsoft.com/office/powerpoint/2010/main" val="2243855959"/>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Lst>
  <p:hf hdr="0" ftr="0" dt="0"/>
  <p:txStyles>
    <p:titleStyle>
      <a:lvl1pPr algn="l" defTabSz="914400" rtl="0" eaLnBrk="1" latinLnBrk="0" hangingPunct="1">
        <a:lnSpc>
          <a:spcPct val="90000"/>
        </a:lnSpc>
        <a:spcBef>
          <a:spcPct val="0"/>
        </a:spcBef>
        <a:buNone/>
        <a:defRPr kumimoji="1" sz="3200" b="1" kern="1200" baseline="0">
          <a:solidFill>
            <a:schemeClr val="tx1"/>
          </a:solidFill>
          <a:latin typeface="Segoe UI" panose="020B0502040204020203" pitchFamily="34" charset="0"/>
          <a:ea typeface="メイリオ"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27">
          <p15:clr>
            <a:srgbClr val="F26B43"/>
          </p15:clr>
        </p15:guide>
        <p15:guide id="2" pos="3120">
          <p15:clr>
            <a:srgbClr val="F26B43"/>
          </p15:clr>
        </p15:guide>
        <p15:guide id="3" pos="158">
          <p15:clr>
            <a:srgbClr val="F26B43"/>
          </p15:clr>
        </p15:guide>
        <p15:guide id="4" pos="6068">
          <p15:clr>
            <a:srgbClr val="F26B43"/>
          </p15:clr>
        </p15:guide>
        <p15:guide id="5" orient="horz" pos="4088">
          <p15:clr>
            <a:srgbClr val="F26B43"/>
          </p15:clr>
        </p15:guide>
        <p15:guide id="6" orient="horz" pos="391">
          <p15:clr>
            <a:srgbClr val="F26B43"/>
          </p15:clr>
        </p15:guide>
        <p15:guide id="7" orient="horz" pos="119">
          <p15:clr>
            <a:srgbClr val="F26B43"/>
          </p15:clr>
        </p15:guide>
        <p15:guide id="8" orient="horz" pos="22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ja-JP" altLang="en-US" dirty="0"/>
              <a:t>先端的サービス及び規制改⾰事項総括表</a:t>
            </a:r>
            <a:endParaRPr kumimoji="1" lang="ja-JP" altLang="en-US" dirty="0"/>
          </a:p>
        </p:txBody>
      </p:sp>
      <p:sp>
        <p:nvSpPr>
          <p:cNvPr id="6" name="テキスト プレースホルダー 3">
            <a:extLst>
              <a:ext uri="{FF2B5EF4-FFF2-40B4-BE49-F238E27FC236}">
                <a16:creationId xmlns:a16="http://schemas.microsoft.com/office/drawing/2014/main" id="{4DB9A787-BE7A-4754-A583-3ACBDB4F78BD}"/>
              </a:ext>
            </a:extLst>
          </p:cNvPr>
          <p:cNvSpPr txBox="1">
            <a:spLocks/>
          </p:cNvSpPr>
          <p:nvPr/>
        </p:nvSpPr>
        <p:spPr>
          <a:xfrm>
            <a:off x="7839852" y="216318"/>
            <a:ext cx="1544293" cy="372281"/>
          </a:xfrm>
          <a:prstGeom prst="rect">
            <a:avLst/>
          </a:prstGeom>
          <a:solidFill>
            <a:schemeClr val="bg1"/>
          </a:solidFill>
          <a:ln>
            <a:solidFill>
              <a:schemeClr val="tx1"/>
            </a:solidFill>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1800" dirty="0"/>
              <a:t>資料　２－２</a:t>
            </a:r>
          </a:p>
        </p:txBody>
      </p:sp>
    </p:spTree>
    <p:extLst>
      <p:ext uri="{BB962C8B-B14F-4D97-AF65-F5344CB8AC3E}">
        <p14:creationId xmlns:p14="http://schemas.microsoft.com/office/powerpoint/2010/main" val="149376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D78628C5-5247-42F0-9DAD-370770BEE779}"/>
              </a:ext>
            </a:extLst>
          </p:cNvPr>
          <p:cNvGraphicFramePr>
            <a:graphicFrameLocks noGrp="1"/>
          </p:cNvGraphicFramePr>
          <p:nvPr>
            <p:extLst>
              <p:ext uri="{D42A27DB-BD31-4B8C-83A1-F6EECF244321}">
                <p14:modId xmlns:p14="http://schemas.microsoft.com/office/powerpoint/2010/main" val="2408720142"/>
              </p:ext>
            </p:extLst>
          </p:nvPr>
        </p:nvGraphicFramePr>
        <p:xfrm>
          <a:off x="246490" y="111317"/>
          <a:ext cx="9350732" cy="6551869"/>
        </p:xfrm>
        <a:graphic>
          <a:graphicData uri="http://schemas.openxmlformats.org/drawingml/2006/table">
            <a:tbl>
              <a:tblPr/>
              <a:tblGrid>
                <a:gridCol w="2075291">
                  <a:extLst>
                    <a:ext uri="{9D8B030D-6E8A-4147-A177-3AD203B41FA5}">
                      <a16:colId xmlns:a16="http://schemas.microsoft.com/office/drawing/2014/main" val="388358509"/>
                    </a:ext>
                  </a:extLst>
                </a:gridCol>
                <a:gridCol w="3069203">
                  <a:extLst>
                    <a:ext uri="{9D8B030D-6E8A-4147-A177-3AD203B41FA5}">
                      <a16:colId xmlns:a16="http://schemas.microsoft.com/office/drawing/2014/main" val="672936580"/>
                    </a:ext>
                  </a:extLst>
                </a:gridCol>
                <a:gridCol w="2529082">
                  <a:extLst>
                    <a:ext uri="{9D8B030D-6E8A-4147-A177-3AD203B41FA5}">
                      <a16:colId xmlns:a16="http://schemas.microsoft.com/office/drawing/2014/main" val="2413371268"/>
                    </a:ext>
                  </a:extLst>
                </a:gridCol>
                <a:gridCol w="559052">
                  <a:extLst>
                    <a:ext uri="{9D8B030D-6E8A-4147-A177-3AD203B41FA5}">
                      <a16:colId xmlns:a16="http://schemas.microsoft.com/office/drawing/2014/main" val="2522478739"/>
                    </a:ext>
                  </a:extLst>
                </a:gridCol>
                <a:gridCol w="559052">
                  <a:extLst>
                    <a:ext uri="{9D8B030D-6E8A-4147-A177-3AD203B41FA5}">
                      <a16:colId xmlns:a16="http://schemas.microsoft.com/office/drawing/2014/main" val="57100530"/>
                    </a:ext>
                  </a:extLst>
                </a:gridCol>
                <a:gridCol w="559052">
                  <a:extLst>
                    <a:ext uri="{9D8B030D-6E8A-4147-A177-3AD203B41FA5}">
                      <a16:colId xmlns:a16="http://schemas.microsoft.com/office/drawing/2014/main" val="2222820141"/>
                    </a:ext>
                  </a:extLst>
                </a:gridCol>
              </a:tblGrid>
              <a:tr h="548193">
                <a:tc gridSpan="6">
                  <a:txBody>
                    <a:bodyPr/>
                    <a:lstStyle/>
                    <a:p>
                      <a:pPr algn="l" fontAlgn="ctr"/>
                      <a:r>
                        <a:rPr lang="ja-JP" altLang="en-US" sz="1200" b="1" i="0" u="none" strike="noStrike" dirty="0">
                          <a:solidFill>
                            <a:srgbClr val="000000"/>
                          </a:solidFill>
                          <a:effectLst/>
                          <a:latin typeface="Yu Gothic" panose="020B0400000000000000" pitchFamily="50" charset="-128"/>
                          <a:ea typeface="Yu Gothic" panose="020B0400000000000000" pitchFamily="50" charset="-128"/>
                        </a:rPr>
                        <a:t>先端的サービスの実施状況</a:t>
                      </a:r>
                      <a:br>
                        <a:rPr lang="ja-JP" altLang="en-US" sz="1200" b="1" i="0" u="none" strike="noStrike" dirty="0">
                          <a:solidFill>
                            <a:srgbClr val="000000"/>
                          </a:solidFill>
                          <a:effectLst/>
                          <a:latin typeface="Yu Gothic" panose="020B0400000000000000" pitchFamily="50" charset="-128"/>
                          <a:ea typeface="Yu Gothic" panose="020B0400000000000000" pitchFamily="50" charset="-128"/>
                        </a:rPr>
                      </a:br>
                      <a:r>
                        <a:rPr lang="ja-JP" altLang="en-US" sz="1200" b="1" i="0" u="none" strike="noStrike" dirty="0">
                          <a:solidFill>
                            <a:srgbClr val="000000"/>
                          </a:solidFill>
                          <a:effectLst/>
                          <a:latin typeface="Yu Gothic" panose="020B0400000000000000" pitchFamily="50" charset="-128"/>
                          <a:ea typeface="Yu Gothic" panose="020B0400000000000000" pitchFamily="50" charset="-128"/>
                        </a:rPr>
                        <a:t>　（夢洲）夢洲コンストラクション</a:t>
                      </a:r>
                    </a:p>
                  </a:txBody>
                  <a:tcPr marL="3696" marR="3696" marT="3696"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76658369"/>
                  </a:ext>
                </a:extLst>
              </a:tr>
              <a:tr h="360359">
                <a:tc>
                  <a:txBody>
                    <a:bodyPr/>
                    <a:lstStyle/>
                    <a:p>
                      <a:pPr algn="ctr"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大分類</a:t>
                      </a:r>
                    </a:p>
                  </a:txBody>
                  <a:tcPr marL="3696" marR="3696" marT="369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先端的サービス項目</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事業者の状況</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実施中</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一部実施中</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検討中</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725378184"/>
                  </a:ext>
                </a:extLst>
              </a:tr>
              <a:tr h="361751">
                <a:tc rowSpan="5">
                  <a:txBody>
                    <a:bodyPr/>
                    <a:lstStyle/>
                    <a:p>
                      <a:pPr algn="l"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建設工事現場内外の移動の円滑化</a:t>
                      </a:r>
                    </a:p>
                  </a:txBody>
                  <a:tcPr marL="3696" marR="3696" marT="369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①データなどの活用による交通量予測に基づくピークシフト誘導</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・実施事業者　　ゼネコン各社、サービス</a:t>
                      </a:r>
                      <a:r>
                        <a:rPr lang="en-US" altLang="ja-JP" sz="800" b="0" i="0" u="none" strike="noStrike">
                          <a:solidFill>
                            <a:srgbClr val="000000"/>
                          </a:solidFill>
                          <a:effectLst/>
                          <a:latin typeface="Meiryo UI" panose="020B0604030504040204" pitchFamily="50" charset="-128"/>
                          <a:ea typeface="Meiryo UI" panose="020B0604030504040204" pitchFamily="50" charset="-128"/>
                        </a:rPr>
                        <a:t>/</a:t>
                      </a:r>
                      <a:r>
                        <a:rPr lang="ja-JP" altLang="en-US" sz="800" b="0" i="0" u="none" strike="noStrike">
                          <a:solidFill>
                            <a:srgbClr val="000000"/>
                          </a:solidFill>
                          <a:effectLst/>
                          <a:latin typeface="Meiryo UI" panose="020B0604030504040204" pitchFamily="50" charset="-128"/>
                          <a:ea typeface="Meiryo UI" panose="020B0604030504040204" pitchFamily="50" charset="-128"/>
                        </a:rPr>
                        <a:t>システム開発事業者、 行政機関</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0942491"/>
                  </a:ext>
                </a:extLst>
              </a:tr>
              <a:tr h="361751">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②位置情報及び</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AI</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カメラによる車両管理</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・実施事業者　　ゼネコン各社、行政機関</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1923446"/>
                  </a:ext>
                </a:extLst>
              </a:tr>
              <a:tr h="361751">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③カメラでの車両認識による入退場管理</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・実施事業者　　ゼネコン各社、行政機関</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3944557"/>
                  </a:ext>
                </a:extLst>
              </a:tr>
              <a:tr h="361751">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④駅及び共同駐車場からのシャトルバス・デマンドバスの運転管理</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・実施事業者　　ゼネコン各社、バス事業者</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0390318"/>
                  </a:ext>
                </a:extLst>
              </a:tr>
              <a:tr h="361751">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⑤建設工事現場内及び夢洲内でのパーソナルモビリティの導入</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・実施事業者　　ゼネコン</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6107145"/>
                  </a:ext>
                </a:extLst>
              </a:tr>
              <a:tr h="361751">
                <a:tc rowSpan="7">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建設工事・資材運搬の円滑化</a:t>
                      </a:r>
                    </a:p>
                  </a:txBody>
                  <a:tcPr marL="3696" marR="3696" marT="369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⑥</a:t>
                      </a:r>
                      <a:r>
                        <a:rPr lang="en-US" altLang="ja-JP" sz="800" b="0" i="0" u="none" strike="noStrike">
                          <a:solidFill>
                            <a:srgbClr val="000000"/>
                          </a:solidFill>
                          <a:effectLst/>
                          <a:latin typeface="Meiryo UI" panose="020B0604030504040204" pitchFamily="50" charset="-128"/>
                          <a:ea typeface="Meiryo UI" panose="020B0604030504040204" pitchFamily="50" charset="-128"/>
                        </a:rPr>
                        <a:t>BIM/CIM</a:t>
                      </a:r>
                      <a:r>
                        <a:rPr lang="ja-JP" altLang="en-US" sz="800" b="0" i="0" u="none" strike="noStrike">
                          <a:solidFill>
                            <a:srgbClr val="000000"/>
                          </a:solidFill>
                          <a:effectLst/>
                          <a:latin typeface="Meiryo UI" panose="020B0604030504040204" pitchFamily="50" charset="-128"/>
                          <a:ea typeface="Meiryo UI" panose="020B0604030504040204" pitchFamily="50" charset="-128"/>
                        </a:rPr>
                        <a:t>などを活用した建設工事の効率化</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・実施事業者　　ゼネコン各社</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5641389"/>
                  </a:ext>
                </a:extLst>
              </a:tr>
              <a:tr h="361751">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⑦データ及びセンシングによる局所的な気象予測</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・実施事業者　　ゼネコン各社、サービス</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システム開発事業者 </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3634762"/>
                  </a:ext>
                </a:extLst>
              </a:tr>
              <a:tr h="361751">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⑧ドローンを活用した測量・工事管理</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・実施事業者　　ゼネコン各社、サービス</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システム開発事業者　</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6405339"/>
                  </a:ext>
                </a:extLst>
              </a:tr>
              <a:tr h="361751">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⑨ドローンによる建設現場の見守り</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・実施事業者　　ゼネコン、サービス</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システム開発事業者</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8890372"/>
                  </a:ext>
                </a:extLst>
              </a:tr>
              <a:tr h="361751">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⑩ドローンによる資材などの運搬、作業現場域内の高所などへの資材配送</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・実施事業者　　ゼネコン、サービス</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システム開発事業者</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727897"/>
                  </a:ext>
                </a:extLst>
              </a:tr>
              <a:tr h="361751">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⑪シャトルバスを活用した資材運搬（貨客混載）</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・実施事業者　　ゼネコン各社、バス事業者</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3177939"/>
                  </a:ext>
                </a:extLst>
              </a:tr>
              <a:tr h="361751">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⑫遠隔型自動運転ロボットを用いた物資運送</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・実施事業者　　ゼネコン</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7868109"/>
                  </a:ext>
                </a:extLst>
              </a:tr>
              <a:tr h="361751">
                <a:tc rowSpan="3">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建設作業員の安全・健康管理の円滑化</a:t>
                      </a:r>
                    </a:p>
                  </a:txBody>
                  <a:tcPr marL="3696" marR="3696" marT="369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⑬</a:t>
                      </a:r>
                      <a:r>
                        <a:rPr lang="en-US" altLang="ja-JP" sz="800" b="0" i="0" u="none" strike="noStrike">
                          <a:solidFill>
                            <a:srgbClr val="000000"/>
                          </a:solidFill>
                          <a:effectLst/>
                          <a:latin typeface="Meiryo UI" panose="020B0604030504040204" pitchFamily="50" charset="-128"/>
                          <a:ea typeface="Meiryo UI" panose="020B0604030504040204" pitchFamily="50" charset="-128"/>
                        </a:rPr>
                        <a:t>AI</a:t>
                      </a:r>
                      <a:r>
                        <a:rPr lang="ja-JP" altLang="en-US" sz="800" b="0" i="0" u="none" strike="noStrike">
                          <a:solidFill>
                            <a:srgbClr val="000000"/>
                          </a:solidFill>
                          <a:effectLst/>
                          <a:latin typeface="Meiryo UI" panose="020B0604030504040204" pitchFamily="50" charset="-128"/>
                          <a:ea typeface="Meiryo UI" panose="020B0604030504040204" pitchFamily="50" charset="-128"/>
                        </a:rPr>
                        <a:t>による顔認証での建設作業員の入退場管理</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・実施事業者　　ゼネコン各社</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652123"/>
                  </a:ext>
                </a:extLst>
              </a:tr>
              <a:tr h="361751">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⑭バイタル情報及び位置情報によるリアルタイムでの安全・健康管理</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・実施事業者　　ゼネコン各社</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0736288"/>
                  </a:ext>
                </a:extLst>
              </a:tr>
              <a:tr h="361751">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⑮建設資機材の位置情報及びカメラ画像を活用した建設現場の安全管理</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・実施事業者　　ゼネコン各社</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696" marR="3696" marT="369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2422715629"/>
                  </a:ext>
                </a:extLst>
              </a:tr>
              <a:tr h="217052">
                <a:tc>
                  <a:txBody>
                    <a:bodyPr/>
                    <a:lstStyle/>
                    <a:p>
                      <a:pPr algn="l" fontAlgn="b"/>
                      <a:r>
                        <a:rPr lang="ja-JP" altLang="en-US" sz="700" b="0" i="0" u="none" strike="noStrike">
                          <a:solidFill>
                            <a:srgbClr val="000000"/>
                          </a:solidFill>
                          <a:effectLst/>
                          <a:latin typeface="Yu Gothic" panose="020B0400000000000000" pitchFamily="50" charset="-128"/>
                          <a:ea typeface="Yu Gothic" panose="020B0400000000000000" pitchFamily="50" charset="-128"/>
                        </a:rPr>
                        <a:t>　</a:t>
                      </a:r>
                    </a:p>
                  </a:txBody>
                  <a:tcPr marL="3696" marR="3696" marT="3696" marB="0" anchor="b">
                    <a:lnL w="1270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ja-JP" altLang="en-US" sz="700" b="0" i="0" u="none" strike="noStrike">
                          <a:solidFill>
                            <a:srgbClr val="000000"/>
                          </a:solidFill>
                          <a:effectLst/>
                          <a:latin typeface="Yu Gothic" panose="020B0400000000000000" pitchFamily="50" charset="-128"/>
                          <a:ea typeface="Yu Gothic" panose="020B0400000000000000" pitchFamily="50" charset="-128"/>
                        </a:rPr>
                        <a:t>　</a:t>
                      </a:r>
                    </a:p>
                  </a:txBody>
                  <a:tcPr marL="3696" marR="3696" marT="3696" marB="0" anchor="b">
                    <a:lnL>
                      <a:noFill/>
                    </a:lnL>
                    <a:lnR>
                      <a:noFill/>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zh-TW" altLang="en-US" sz="900" b="0" i="0" u="none" strike="noStrike">
                          <a:solidFill>
                            <a:srgbClr val="000000"/>
                          </a:solidFill>
                          <a:effectLst/>
                          <a:latin typeface="Yu Gothic" panose="020B0400000000000000" pitchFamily="50" charset="-128"/>
                          <a:ea typeface="Yu Gothic" panose="020B0400000000000000" pitchFamily="50" charset="-128"/>
                        </a:rPr>
                        <a:t>全 </a:t>
                      </a:r>
                      <a:r>
                        <a:rPr lang="en-US" altLang="zh-TW" sz="900" b="0" i="0" u="none" strike="noStrike">
                          <a:solidFill>
                            <a:srgbClr val="000000"/>
                          </a:solidFill>
                          <a:effectLst/>
                          <a:latin typeface="Yu Gothic" panose="020B0400000000000000" pitchFamily="50" charset="-128"/>
                          <a:ea typeface="Yu Gothic" panose="020B0400000000000000" pitchFamily="50" charset="-128"/>
                        </a:rPr>
                        <a:t>15 </a:t>
                      </a:r>
                      <a:r>
                        <a:rPr lang="zh-TW" altLang="en-US" sz="900" b="0" i="0" u="none" strike="noStrike">
                          <a:solidFill>
                            <a:srgbClr val="000000"/>
                          </a:solidFill>
                          <a:effectLst/>
                          <a:latin typeface="Yu Gothic" panose="020B0400000000000000" pitchFamily="50" charset="-128"/>
                          <a:ea typeface="Yu Gothic" panose="020B0400000000000000" pitchFamily="50" charset="-128"/>
                        </a:rPr>
                        <a:t>項目　　小計　</a:t>
                      </a:r>
                    </a:p>
                  </a:txBody>
                  <a:tcPr marL="3696" marR="3696" marT="3696"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a:solidFill>
                            <a:srgbClr val="000000"/>
                          </a:solidFill>
                          <a:effectLst/>
                          <a:latin typeface="Yu Gothic" panose="020B0400000000000000" pitchFamily="50" charset="-128"/>
                          <a:ea typeface="Yu Gothic" panose="020B0400000000000000" pitchFamily="50" charset="-128"/>
                        </a:rPr>
                        <a:t>8</a:t>
                      </a:r>
                    </a:p>
                  </a:txBody>
                  <a:tcPr marL="3696" marR="3696" marT="36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a:solidFill>
                            <a:srgbClr val="000000"/>
                          </a:solidFill>
                          <a:effectLst/>
                          <a:latin typeface="Yu Gothic" panose="020B0400000000000000" pitchFamily="50" charset="-128"/>
                          <a:ea typeface="Yu Gothic" panose="020B0400000000000000" pitchFamily="50" charset="-128"/>
                        </a:rPr>
                        <a:t>4</a:t>
                      </a:r>
                    </a:p>
                  </a:txBody>
                  <a:tcPr marL="3696" marR="3696" marT="36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rgbClr val="000000"/>
                          </a:solidFill>
                          <a:effectLst/>
                          <a:latin typeface="Yu Gothic" panose="020B0400000000000000" pitchFamily="50" charset="-128"/>
                          <a:ea typeface="Yu Gothic" panose="020B0400000000000000" pitchFamily="50" charset="-128"/>
                        </a:rPr>
                        <a:t>3</a:t>
                      </a:r>
                    </a:p>
                  </a:txBody>
                  <a:tcPr marL="3696" marR="3696" marT="369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7596543"/>
                  </a:ext>
                </a:extLst>
              </a:tr>
            </a:tbl>
          </a:graphicData>
        </a:graphic>
      </p:graphicFrame>
      <p:sp>
        <p:nvSpPr>
          <p:cNvPr id="14" name="スライド番号プレースホルダー 4">
            <a:extLst>
              <a:ext uri="{FF2B5EF4-FFF2-40B4-BE49-F238E27FC236}">
                <a16:creationId xmlns:a16="http://schemas.microsoft.com/office/drawing/2014/main" id="{E040E292-4C54-4130-9A29-B276BB06E04E}"/>
              </a:ext>
            </a:extLst>
          </p:cNvPr>
          <p:cNvSpPr txBox="1">
            <a:spLocks/>
          </p:cNvSpPr>
          <p:nvPr/>
        </p:nvSpPr>
        <p:spPr>
          <a:xfrm>
            <a:off x="7744614" y="6613279"/>
            <a:ext cx="2161386" cy="161687"/>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457474">
              <a:defRPr/>
            </a:pPr>
            <a:r>
              <a:rPr kumimoji="1" lang="en-US" altLang="ja-JP" sz="1051" dirty="0">
                <a:solidFill>
                  <a:prstClr val="black"/>
                </a:solidFill>
                <a:latin typeface="Meiryo UI"/>
                <a:ea typeface="Meiryo UI"/>
              </a:rPr>
              <a:t>1</a:t>
            </a:r>
          </a:p>
          <a:p>
            <a:pPr algn="r" defTabSz="457474">
              <a:defRPr/>
            </a:pPr>
            <a:endParaRPr kumimoji="1" lang="ja-JP" altLang="en-US" sz="1051" dirty="0">
              <a:solidFill>
                <a:prstClr val="black"/>
              </a:solidFill>
              <a:latin typeface="Meiryo UI"/>
              <a:ea typeface="Meiryo UI"/>
            </a:endParaRPr>
          </a:p>
        </p:txBody>
      </p:sp>
    </p:spTree>
    <p:extLst>
      <p:ext uri="{BB962C8B-B14F-4D97-AF65-F5344CB8AC3E}">
        <p14:creationId xmlns:p14="http://schemas.microsoft.com/office/powerpoint/2010/main" val="2722659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4">
            <a:extLst>
              <a:ext uri="{FF2B5EF4-FFF2-40B4-BE49-F238E27FC236}">
                <a16:creationId xmlns:a16="http://schemas.microsoft.com/office/drawing/2014/main" id="{5FB0101C-C87A-4525-8D59-FD7A15DCF39C}"/>
              </a:ext>
            </a:extLst>
          </p:cNvPr>
          <p:cNvSpPr txBox="1">
            <a:spLocks/>
          </p:cNvSpPr>
          <p:nvPr/>
        </p:nvSpPr>
        <p:spPr>
          <a:xfrm>
            <a:off x="7744614" y="6613279"/>
            <a:ext cx="2161386" cy="161687"/>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457474">
              <a:defRPr/>
            </a:pPr>
            <a:r>
              <a:rPr kumimoji="1" lang="en-US" altLang="ja-JP" sz="1051" dirty="0">
                <a:solidFill>
                  <a:prstClr val="black"/>
                </a:solidFill>
                <a:latin typeface="Meiryo UI"/>
                <a:ea typeface="Meiryo UI"/>
              </a:rPr>
              <a:t>2</a:t>
            </a:r>
          </a:p>
          <a:p>
            <a:pPr algn="r" defTabSz="457474">
              <a:defRPr/>
            </a:pPr>
            <a:endParaRPr kumimoji="1" lang="ja-JP" altLang="en-US" sz="1051" dirty="0">
              <a:solidFill>
                <a:prstClr val="black"/>
              </a:solidFill>
              <a:latin typeface="Meiryo UI"/>
              <a:ea typeface="Meiryo UI"/>
            </a:endParaRPr>
          </a:p>
        </p:txBody>
      </p:sp>
      <p:graphicFrame>
        <p:nvGraphicFramePr>
          <p:cNvPr id="3" name="表 2">
            <a:extLst>
              <a:ext uri="{FF2B5EF4-FFF2-40B4-BE49-F238E27FC236}">
                <a16:creationId xmlns:a16="http://schemas.microsoft.com/office/drawing/2014/main" id="{52248989-08AA-4B99-BB63-79C714CCA02A}"/>
              </a:ext>
            </a:extLst>
          </p:cNvPr>
          <p:cNvGraphicFramePr>
            <a:graphicFrameLocks noGrp="1"/>
          </p:cNvGraphicFramePr>
          <p:nvPr>
            <p:extLst>
              <p:ext uri="{D42A27DB-BD31-4B8C-83A1-F6EECF244321}">
                <p14:modId xmlns:p14="http://schemas.microsoft.com/office/powerpoint/2010/main" val="173451941"/>
              </p:ext>
            </p:extLst>
          </p:nvPr>
        </p:nvGraphicFramePr>
        <p:xfrm>
          <a:off x="477080" y="5292"/>
          <a:ext cx="8738483" cy="6769677"/>
        </p:xfrm>
        <a:graphic>
          <a:graphicData uri="http://schemas.openxmlformats.org/drawingml/2006/table">
            <a:tbl>
              <a:tblPr/>
              <a:tblGrid>
                <a:gridCol w="2476261">
                  <a:extLst>
                    <a:ext uri="{9D8B030D-6E8A-4147-A177-3AD203B41FA5}">
                      <a16:colId xmlns:a16="http://schemas.microsoft.com/office/drawing/2014/main" val="2744158787"/>
                    </a:ext>
                  </a:extLst>
                </a:gridCol>
                <a:gridCol w="2476261">
                  <a:extLst>
                    <a:ext uri="{9D8B030D-6E8A-4147-A177-3AD203B41FA5}">
                      <a16:colId xmlns:a16="http://schemas.microsoft.com/office/drawing/2014/main" val="2982211084"/>
                    </a:ext>
                  </a:extLst>
                </a:gridCol>
                <a:gridCol w="2218617">
                  <a:extLst>
                    <a:ext uri="{9D8B030D-6E8A-4147-A177-3AD203B41FA5}">
                      <a16:colId xmlns:a16="http://schemas.microsoft.com/office/drawing/2014/main" val="4090898271"/>
                    </a:ext>
                  </a:extLst>
                </a:gridCol>
                <a:gridCol w="522448">
                  <a:extLst>
                    <a:ext uri="{9D8B030D-6E8A-4147-A177-3AD203B41FA5}">
                      <a16:colId xmlns:a16="http://schemas.microsoft.com/office/drawing/2014/main" val="1000924385"/>
                    </a:ext>
                  </a:extLst>
                </a:gridCol>
                <a:gridCol w="522448">
                  <a:extLst>
                    <a:ext uri="{9D8B030D-6E8A-4147-A177-3AD203B41FA5}">
                      <a16:colId xmlns:a16="http://schemas.microsoft.com/office/drawing/2014/main" val="4086905357"/>
                    </a:ext>
                  </a:extLst>
                </a:gridCol>
                <a:gridCol w="522448">
                  <a:extLst>
                    <a:ext uri="{9D8B030D-6E8A-4147-A177-3AD203B41FA5}">
                      <a16:colId xmlns:a16="http://schemas.microsoft.com/office/drawing/2014/main" val="666903139"/>
                    </a:ext>
                  </a:extLst>
                </a:gridCol>
              </a:tblGrid>
              <a:tr h="512454">
                <a:tc gridSpan="6">
                  <a:txBody>
                    <a:bodyPr/>
                    <a:lstStyle/>
                    <a:p>
                      <a:pPr algn="l" fontAlgn="b"/>
                      <a:r>
                        <a:rPr lang="ja-JP" altLang="en-US" sz="1200" b="1" i="0" u="none" strike="noStrike" dirty="0">
                          <a:solidFill>
                            <a:srgbClr val="000000"/>
                          </a:solidFill>
                          <a:effectLst/>
                          <a:latin typeface="Yu Gothic" panose="020B0400000000000000" pitchFamily="50" charset="-128"/>
                          <a:ea typeface="Yu Gothic" panose="020B0400000000000000" pitchFamily="50" charset="-128"/>
                        </a:rPr>
                        <a:t>先端的サービスの実施状況</a:t>
                      </a:r>
                      <a:br>
                        <a:rPr lang="ja-JP" altLang="en-US" sz="1200" b="1" i="0" u="none" strike="noStrike" dirty="0">
                          <a:solidFill>
                            <a:srgbClr val="000000"/>
                          </a:solidFill>
                          <a:effectLst/>
                          <a:latin typeface="Yu Gothic" panose="020B0400000000000000" pitchFamily="50" charset="-128"/>
                          <a:ea typeface="Yu Gothic" panose="020B0400000000000000" pitchFamily="50" charset="-128"/>
                        </a:rPr>
                      </a:br>
                      <a:r>
                        <a:rPr lang="ja-JP" altLang="en-US" sz="1200" b="1" i="0" u="none" strike="noStrike" dirty="0">
                          <a:solidFill>
                            <a:srgbClr val="000000"/>
                          </a:solidFill>
                          <a:effectLst/>
                          <a:latin typeface="Yu Gothic" panose="020B0400000000000000" pitchFamily="50" charset="-128"/>
                          <a:ea typeface="Yu Gothic" panose="020B0400000000000000" pitchFamily="50" charset="-128"/>
                        </a:rPr>
                        <a:t>　（夢洲）大阪・関西万博</a:t>
                      </a:r>
                    </a:p>
                  </a:txBody>
                  <a:tcPr marL="3499" marR="3499" marT="3499"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33352361"/>
                  </a:ext>
                </a:extLst>
              </a:tr>
              <a:tr h="332645">
                <a:tc>
                  <a:txBody>
                    <a:bodyPr/>
                    <a:lstStyle/>
                    <a:p>
                      <a:pPr algn="ctr"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大分類</a:t>
                      </a:r>
                    </a:p>
                  </a:txBody>
                  <a:tcPr marL="3499" marR="3499" marT="349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先端的サービス項目</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事業者の状況</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実施中</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一部実施中</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検討中</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3540371035"/>
                  </a:ext>
                </a:extLst>
              </a:tr>
              <a:tr h="333930">
                <a:tc rowSpan="6">
                  <a:txBody>
                    <a:bodyPr/>
                    <a:lstStyle/>
                    <a:p>
                      <a:pPr algn="l"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大阪・関西万博で体験する近未来の医療・健康サービス</a:t>
                      </a:r>
                    </a:p>
                  </a:txBody>
                  <a:tcPr marL="3499" marR="3499" marT="349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①ヘルスケアアプリ</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zh-TW" altLang="en-US" sz="800" b="0" i="0" u="none" strike="noStrike">
                          <a:solidFill>
                            <a:srgbClr val="000000"/>
                          </a:solidFill>
                          <a:effectLst/>
                          <a:latin typeface="Meiryo UI" panose="020B0604030504040204" pitchFamily="50" charset="-128"/>
                          <a:ea typeface="Meiryo UI" panose="020B0604030504040204" pitchFamily="50" charset="-128"/>
                        </a:rPr>
                        <a:t>事業者決定済</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8583983"/>
                  </a:ext>
                </a:extLst>
              </a:tr>
              <a:tr h="407956">
                <a:tc vMerge="1">
                  <a:txBody>
                    <a:bodyPr/>
                    <a:lstStyle/>
                    <a:p>
                      <a:endParaRPr kumimoji="1" lang="ja-JP" altLang="en-US"/>
                    </a:p>
                  </a:txBody>
                  <a:tcPr/>
                </a:tc>
                <a:tc>
                  <a:txBody>
                    <a:bodyPr/>
                    <a:lstStyle/>
                    <a:p>
                      <a:pPr algn="just"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②まち中のスキャンマシン</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取得するデータの項目や取得方法に応じて、センシング技術の開発・提供を担う事業者（協賛企業）を現在調整中</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234480"/>
                  </a:ext>
                </a:extLst>
              </a:tr>
              <a:tr h="333930">
                <a:tc vMerge="1">
                  <a:txBody>
                    <a:bodyPr/>
                    <a:lstStyle/>
                    <a:p>
                      <a:endParaRPr kumimoji="1" lang="ja-JP" altLang="en-US"/>
                    </a:p>
                  </a:txBody>
                  <a:tcPr/>
                </a:tc>
                <a:tc>
                  <a:txBody>
                    <a:bodyPr/>
                    <a:lstStyle/>
                    <a:p>
                      <a:pPr algn="just"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③都市移動用のモビリティ</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リフトライドについては、パビリオン全体の展示整備と併せ、構築予定</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3988907"/>
                  </a:ext>
                </a:extLst>
              </a:tr>
              <a:tr h="333930">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④ミライのフード体験</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現在調整中</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8583574"/>
                  </a:ext>
                </a:extLst>
              </a:tr>
              <a:tr h="333930">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⑤ミライのヘルスケア体験</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複数者決定しているが、新規協賛獲得に向け、引き続き調整中</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4092129"/>
                  </a:ext>
                </a:extLst>
              </a:tr>
              <a:tr h="333930">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⑥ミライの医療</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複数者決定しているが、新規協賛獲得に向け、引き続き調整中</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3304302"/>
                  </a:ext>
                </a:extLst>
              </a:tr>
              <a:tr h="706389">
                <a:tc rowSpan="2">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大阪・関西万博における自動運転車</a:t>
                      </a:r>
                    </a:p>
                  </a:txBody>
                  <a:tcPr marL="3499" marR="3499" marT="349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⑦万博会場へのアクセスの一部において、</a:t>
                      </a:r>
                      <a:r>
                        <a:rPr lang="en-US" altLang="ja-JP" sz="800" b="0" i="0" u="none" strike="noStrike">
                          <a:solidFill>
                            <a:srgbClr val="000000"/>
                          </a:solidFill>
                          <a:effectLst/>
                          <a:latin typeface="Meiryo UI" panose="020B0604030504040204" pitchFamily="50" charset="-128"/>
                          <a:ea typeface="Meiryo UI" panose="020B0604030504040204" pitchFamily="50" charset="-128"/>
                        </a:rPr>
                        <a:t>EV</a:t>
                      </a:r>
                      <a:r>
                        <a:rPr lang="ja-JP" altLang="en-US" sz="800" b="0" i="0" u="none" strike="noStrike">
                          <a:solidFill>
                            <a:srgbClr val="000000"/>
                          </a:solidFill>
                          <a:effectLst/>
                          <a:latin typeface="Meiryo UI" panose="020B0604030504040204" pitchFamily="50" charset="-128"/>
                          <a:ea typeface="Meiryo UI" panose="020B0604030504040204" pitchFamily="50" charset="-128"/>
                        </a:rPr>
                        <a:t>（電気）バスなどの自動運転（レベル４相当）を公道で実施　</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＜自動運転バスの運行事業者＞</a:t>
                      </a:r>
                      <a:br>
                        <a:rPr lang="ja-JP" altLang="en-US" sz="800" b="0" i="0" u="none" strike="noStrike">
                          <a:solidFill>
                            <a:srgbClr val="000000"/>
                          </a:solidFill>
                          <a:effectLst/>
                          <a:latin typeface="Meiryo UI" panose="020B0604030504040204" pitchFamily="50" charset="-128"/>
                          <a:ea typeface="Meiryo UI" panose="020B0604030504040204" pitchFamily="50" charset="-128"/>
                        </a:rPr>
                      </a:br>
                      <a:r>
                        <a:rPr lang="ja-JP" altLang="en-US" sz="800" b="0" i="0" u="none" strike="noStrike">
                          <a:solidFill>
                            <a:srgbClr val="000000"/>
                          </a:solidFill>
                          <a:effectLst/>
                          <a:latin typeface="Meiryo UI" panose="020B0604030504040204" pitchFamily="50" charset="-128"/>
                          <a:ea typeface="Meiryo UI" panose="020B0604030504040204" pitchFamily="50" charset="-128"/>
                        </a:rPr>
                        <a:t>新大阪駅・大阪駅ルート：</a:t>
                      </a:r>
                      <a:br>
                        <a:rPr lang="ja-JP" altLang="en-US" sz="800" b="0" i="0" u="none" strike="noStrike">
                          <a:solidFill>
                            <a:srgbClr val="000000"/>
                          </a:solidFill>
                          <a:effectLst/>
                          <a:latin typeface="Meiryo UI" panose="020B0604030504040204" pitchFamily="50" charset="-128"/>
                          <a:ea typeface="Meiryo UI" panose="020B0604030504040204" pitchFamily="50" charset="-128"/>
                        </a:rPr>
                      </a:br>
                      <a:r>
                        <a:rPr lang="ja-JP" altLang="en-US" sz="800" b="0" i="0" u="none" strike="noStrike">
                          <a:solidFill>
                            <a:srgbClr val="000000"/>
                          </a:solidFill>
                          <a:effectLst/>
                          <a:latin typeface="Meiryo UI" panose="020B0604030504040204" pitchFamily="50" charset="-128"/>
                          <a:ea typeface="Meiryo UI" panose="020B0604030504040204" pitchFamily="50" charset="-128"/>
                        </a:rPr>
                        <a:t>京阪バス（株）、阪急バス（株）</a:t>
                      </a:r>
                      <a:br>
                        <a:rPr lang="ja-JP" altLang="en-US" sz="800" b="0" i="0" u="none" strike="noStrike">
                          <a:solidFill>
                            <a:srgbClr val="000000"/>
                          </a:solidFill>
                          <a:effectLst/>
                          <a:latin typeface="Meiryo UI" panose="020B0604030504040204" pitchFamily="50" charset="-128"/>
                          <a:ea typeface="Meiryo UI" panose="020B0604030504040204" pitchFamily="50" charset="-128"/>
                        </a:rPr>
                      </a:br>
                      <a:r>
                        <a:rPr lang="ja-JP" altLang="en-US" sz="800" b="0" i="0" u="none" strike="noStrike">
                          <a:solidFill>
                            <a:srgbClr val="000000"/>
                          </a:solidFill>
                          <a:effectLst/>
                          <a:latin typeface="Meiryo UI" panose="020B0604030504040204" pitchFamily="50" charset="-128"/>
                          <a:ea typeface="Meiryo UI" panose="020B0604030504040204" pitchFamily="50" charset="-128"/>
                        </a:rPr>
                        <a:t>舞洲駐車場～万博会場：</a:t>
                      </a:r>
                      <a:br>
                        <a:rPr lang="ja-JP" altLang="en-US" sz="800" b="0" i="0" u="none" strike="noStrike">
                          <a:solidFill>
                            <a:srgbClr val="000000"/>
                          </a:solidFill>
                          <a:effectLst/>
                          <a:latin typeface="Meiryo UI" panose="020B0604030504040204" pitchFamily="50" charset="-128"/>
                          <a:ea typeface="Meiryo UI" panose="020B0604030504040204" pitchFamily="50" charset="-128"/>
                        </a:rPr>
                      </a:br>
                      <a:r>
                        <a:rPr lang="ja-JP" altLang="en-US" sz="800" b="0" i="0" u="none" strike="noStrike">
                          <a:solidFill>
                            <a:srgbClr val="000000"/>
                          </a:solidFill>
                          <a:effectLst/>
                          <a:latin typeface="Meiryo UI" panose="020B0604030504040204" pitchFamily="50" charset="-128"/>
                          <a:ea typeface="Meiryo UI" panose="020B0604030504040204" pitchFamily="50" charset="-128"/>
                        </a:rPr>
                        <a:t>大阪市高速電気軌道株式会社</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6333333"/>
                  </a:ext>
                </a:extLst>
              </a:tr>
              <a:tr h="1079321">
                <a:tc vMerge="1">
                  <a:txBody>
                    <a:bodyPr/>
                    <a:lstStyle/>
                    <a:p>
                      <a:endParaRPr kumimoji="1" lang="ja-JP" altLang="en-US"/>
                    </a:p>
                  </a:txBody>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⑧万博会場内の移動の一部において、</a:t>
                      </a:r>
                      <a:r>
                        <a:rPr lang="en-US" altLang="ja-JP" sz="800" b="0" i="0" u="none" strike="noStrike">
                          <a:solidFill>
                            <a:srgbClr val="000000"/>
                          </a:solidFill>
                          <a:effectLst/>
                          <a:latin typeface="Meiryo UI" panose="020B0604030504040204" pitchFamily="50" charset="-128"/>
                          <a:ea typeface="Meiryo UI" panose="020B0604030504040204" pitchFamily="50" charset="-128"/>
                        </a:rPr>
                        <a:t>EV</a:t>
                      </a:r>
                      <a:r>
                        <a:rPr lang="ja-JP" altLang="en-US" sz="800" b="0" i="0" u="none" strike="noStrike">
                          <a:solidFill>
                            <a:srgbClr val="000000"/>
                          </a:solidFill>
                          <a:effectLst/>
                          <a:latin typeface="Meiryo UI" panose="020B0604030504040204" pitchFamily="50" charset="-128"/>
                          <a:ea typeface="Meiryo UI" panose="020B0604030504040204" pitchFamily="50" charset="-128"/>
                        </a:rPr>
                        <a:t>（電気）バスの自動運転（レベル４相当）を走行中給電などの新技術を搭載し実施</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＜自動運転バスの運行事業者＞</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万博会場内の外周道路：</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大阪市高速電気軌道株式会社</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EV</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バスの導入や走行中給電の実証を行う事業者＞</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関西電力株式会社、大阪市高速電気軌道株式会社</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株式会社ダイヘン、株式会社大林組</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2537257"/>
                  </a:ext>
                </a:extLst>
              </a:tr>
              <a:tr h="1213593">
                <a:tc>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大阪・関西万博における空飛ぶクルマ</a:t>
                      </a:r>
                    </a:p>
                  </a:txBody>
                  <a:tcPr marL="3499" marR="3499" marT="349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⑨大阪市内、関西の主要空港、観光地を結ぶアクセス整備を、空飛ぶクルマの社会実装で実現</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会場内ポート運営者：</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オリックス株式会社</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会場外ポート運営事業者：</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未定（中央突堤については公募中）</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運航事業者</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ANA</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ホールディングス株式会社</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/Joby </a:t>
                      </a:r>
                      <a:r>
                        <a:rPr lang="en-US" altLang="ja-JP" sz="800" b="0" i="0" u="none" strike="noStrike" dirty="0" err="1">
                          <a:solidFill>
                            <a:srgbClr val="000000"/>
                          </a:solidFill>
                          <a:effectLst/>
                          <a:latin typeface="Meiryo UI" panose="020B0604030504040204" pitchFamily="50" charset="-128"/>
                          <a:ea typeface="Meiryo UI" panose="020B0604030504040204" pitchFamily="50" charset="-128"/>
                        </a:rPr>
                        <a:t>Avitation</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 Inc.</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日本航空株式会社、丸紅株式会社、株式会社</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SkyDrive</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4527563"/>
                  </a:ext>
                </a:extLst>
              </a:tr>
              <a:tr h="333930">
                <a:tc rowSpan="2">
                  <a:txBody>
                    <a:bodyPr/>
                    <a:lstStyle/>
                    <a:p>
                      <a:pPr algn="l" rtl="0" fontAlgn="ctr"/>
                      <a:r>
                        <a:rPr lang="en-US" altLang="ja-JP" sz="800" b="1" i="0" u="none" strike="noStrike">
                          <a:solidFill>
                            <a:srgbClr val="000000"/>
                          </a:solidFill>
                          <a:effectLst/>
                          <a:latin typeface="Meiryo UI" panose="020B0604030504040204" pitchFamily="50" charset="-128"/>
                          <a:ea typeface="Meiryo UI" panose="020B0604030504040204" pitchFamily="50" charset="-128"/>
                        </a:rPr>
                        <a:t>MaaS</a:t>
                      </a:r>
                      <a:r>
                        <a:rPr lang="ja-JP" altLang="en-US" sz="800" b="1" i="0" u="none" strike="noStrike">
                          <a:solidFill>
                            <a:srgbClr val="000000"/>
                          </a:solidFill>
                          <a:effectLst/>
                          <a:latin typeface="Meiryo UI" panose="020B0604030504040204" pitchFamily="50" charset="-128"/>
                          <a:ea typeface="Meiryo UI" panose="020B0604030504040204" pitchFamily="50" charset="-128"/>
                        </a:rPr>
                        <a:t>による移動の円滑化</a:t>
                      </a:r>
                    </a:p>
                  </a:txBody>
                  <a:tcPr marL="3499" marR="3499" marT="349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⑩</a:t>
                      </a:r>
                      <a:r>
                        <a:rPr lang="en-US" altLang="ja-JP" sz="800" b="0" i="0" u="none" strike="noStrike">
                          <a:solidFill>
                            <a:srgbClr val="000000"/>
                          </a:solidFill>
                          <a:effectLst/>
                          <a:latin typeface="Meiryo UI" panose="020B0604030504040204" pitchFamily="50" charset="-128"/>
                          <a:ea typeface="Meiryo UI" panose="020B0604030504040204" pitchFamily="50" charset="-128"/>
                        </a:rPr>
                        <a:t>OSAKA</a:t>
                      </a:r>
                      <a:r>
                        <a:rPr lang="ja-JP" altLang="en-US" sz="800" b="0" i="0" u="none" strike="noStrike">
                          <a:solidFill>
                            <a:srgbClr val="000000"/>
                          </a:solidFill>
                          <a:effectLst/>
                          <a:latin typeface="Meiryo UI" panose="020B0604030504040204" pitchFamily="50" charset="-128"/>
                          <a:ea typeface="Meiryo UI" panose="020B0604030504040204" pitchFamily="50" charset="-128"/>
                        </a:rPr>
                        <a:t>ファストパス（仮称）</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NTT</a:t>
                      </a:r>
                      <a:r>
                        <a:rPr lang="ja-JP" altLang="en-US" sz="800" b="0" i="0" u="none" strike="noStrike">
                          <a:solidFill>
                            <a:srgbClr val="000000"/>
                          </a:solidFill>
                          <a:effectLst/>
                          <a:latin typeface="Meiryo UI" panose="020B0604030504040204" pitchFamily="50" charset="-128"/>
                          <a:ea typeface="Meiryo UI" panose="020B0604030504040204" pitchFamily="50" charset="-128"/>
                        </a:rPr>
                        <a:t>西日本を中心に検討を実施</a:t>
                      </a:r>
                      <a:br>
                        <a:rPr lang="ja-JP" altLang="en-US" sz="800" b="0" i="0" u="none" strike="noStrike">
                          <a:solidFill>
                            <a:srgbClr val="000000"/>
                          </a:solidFill>
                          <a:effectLst/>
                          <a:latin typeface="Meiryo UI" panose="020B0604030504040204" pitchFamily="50" charset="-128"/>
                          <a:ea typeface="Meiryo UI" panose="020B0604030504040204" pitchFamily="50" charset="-128"/>
                        </a:rPr>
                      </a:br>
                      <a:r>
                        <a:rPr lang="ja-JP" altLang="en-US" sz="800" b="0" i="0" u="none" strike="noStrike">
                          <a:solidFill>
                            <a:srgbClr val="000000"/>
                          </a:solidFill>
                          <a:effectLst/>
                          <a:latin typeface="Meiryo UI" panose="020B0604030504040204" pitchFamily="50" charset="-128"/>
                          <a:ea typeface="Meiryo UI" panose="020B0604030504040204" pitchFamily="50" charset="-128"/>
                        </a:rPr>
                        <a:t>将来的には、サービスの外販も視野</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5688031"/>
                  </a:ext>
                </a:extLst>
              </a:tr>
              <a:tr h="333930">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⑪関西</a:t>
                      </a:r>
                      <a:r>
                        <a:rPr lang="en-US" altLang="ja-JP" sz="800" b="0" i="0" u="none" strike="noStrike">
                          <a:solidFill>
                            <a:srgbClr val="000000"/>
                          </a:solidFill>
                          <a:effectLst/>
                          <a:latin typeface="Meiryo UI" panose="020B0604030504040204" pitchFamily="50" charset="-128"/>
                          <a:ea typeface="Meiryo UI" panose="020B0604030504040204" pitchFamily="50" charset="-128"/>
                        </a:rPr>
                        <a:t>MaaS</a:t>
                      </a:r>
                      <a:r>
                        <a:rPr lang="ja-JP" altLang="en-US" sz="800" b="0" i="0" u="none" strike="noStrike">
                          <a:solidFill>
                            <a:srgbClr val="000000"/>
                          </a:solidFill>
                          <a:effectLst/>
                          <a:latin typeface="Meiryo UI" panose="020B0604030504040204" pitchFamily="50" charset="-128"/>
                          <a:ea typeface="Meiryo UI" panose="020B0604030504040204" pitchFamily="50" charset="-128"/>
                        </a:rPr>
                        <a:t>協議会による</a:t>
                      </a:r>
                      <a:r>
                        <a:rPr lang="en-US" altLang="ja-JP" sz="800" b="0" i="0" u="none" strike="noStrike">
                          <a:solidFill>
                            <a:srgbClr val="000000"/>
                          </a:solidFill>
                          <a:effectLst/>
                          <a:latin typeface="Meiryo UI" panose="020B0604030504040204" pitchFamily="50" charset="-128"/>
                          <a:ea typeface="Meiryo UI" panose="020B0604030504040204" pitchFamily="50" charset="-128"/>
                        </a:rPr>
                        <a:t>MaaS</a:t>
                      </a:r>
                      <a:r>
                        <a:rPr lang="ja-JP" altLang="en-US" sz="800" b="0" i="0" u="none" strike="noStrike">
                          <a:solidFill>
                            <a:srgbClr val="000000"/>
                          </a:solidFill>
                          <a:effectLst/>
                          <a:latin typeface="Meiryo UI" panose="020B0604030504040204" pitchFamily="50" charset="-128"/>
                          <a:ea typeface="Meiryo UI" panose="020B0604030504040204" pitchFamily="50" charset="-128"/>
                        </a:rPr>
                        <a:t>サービス</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関西</a:t>
                      </a:r>
                      <a:r>
                        <a:rPr lang="en-US" sz="800" b="0" i="0" u="none" strike="noStrike">
                          <a:solidFill>
                            <a:srgbClr val="000000"/>
                          </a:solidFill>
                          <a:effectLst/>
                          <a:latin typeface="Meiryo UI" panose="020B0604030504040204" pitchFamily="50" charset="-128"/>
                          <a:ea typeface="Meiryo UI" panose="020B0604030504040204" pitchFamily="50" charset="-128"/>
                        </a:rPr>
                        <a:t>MaaS</a:t>
                      </a:r>
                      <a:r>
                        <a:rPr lang="ja-JP" altLang="en-US" sz="800" b="0" i="0" u="none" strike="noStrike">
                          <a:solidFill>
                            <a:srgbClr val="000000"/>
                          </a:solidFill>
                          <a:effectLst/>
                          <a:latin typeface="Meiryo UI" panose="020B0604030504040204" pitchFamily="50" charset="-128"/>
                          <a:ea typeface="Meiryo UI" panose="020B0604030504040204" pitchFamily="50" charset="-128"/>
                        </a:rPr>
                        <a:t>協議会</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〇</a:t>
                      </a:r>
                    </a:p>
                  </a:txBody>
                  <a:tcPr marL="3499" marR="3499" marT="34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ー</a:t>
                      </a:r>
                    </a:p>
                  </a:txBody>
                  <a:tcPr marL="3499" marR="3499" marT="349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2051472962"/>
                  </a:ext>
                </a:extLst>
              </a:tr>
              <a:tr h="179809">
                <a:tc>
                  <a:txBody>
                    <a:bodyPr/>
                    <a:lstStyle/>
                    <a:p>
                      <a:pPr algn="l" fontAlgn="b"/>
                      <a:r>
                        <a:rPr lang="ja-JP" altLang="en-US" sz="700" b="0" i="0" u="none" strike="noStrike">
                          <a:solidFill>
                            <a:srgbClr val="000000"/>
                          </a:solidFill>
                          <a:effectLst/>
                          <a:latin typeface="Yu Gothic" panose="020B0400000000000000" pitchFamily="50" charset="-128"/>
                          <a:ea typeface="Yu Gothic" panose="020B0400000000000000" pitchFamily="50" charset="-128"/>
                        </a:rPr>
                        <a:t>　</a:t>
                      </a:r>
                    </a:p>
                  </a:txBody>
                  <a:tcPr marL="3499" marR="3499" marT="3499" marB="0" anchor="b">
                    <a:lnL w="1270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ja-JP" altLang="en-US" sz="700" b="0" i="0" u="none" strike="noStrike">
                          <a:solidFill>
                            <a:srgbClr val="000000"/>
                          </a:solidFill>
                          <a:effectLst/>
                          <a:latin typeface="Yu Gothic" panose="020B0400000000000000" pitchFamily="50" charset="-128"/>
                          <a:ea typeface="Yu Gothic" panose="020B0400000000000000" pitchFamily="50" charset="-128"/>
                        </a:rPr>
                        <a:t>　</a:t>
                      </a:r>
                    </a:p>
                  </a:txBody>
                  <a:tcPr marL="3499" marR="3499" marT="3499" marB="0" anchor="b">
                    <a:lnL>
                      <a:noFill/>
                    </a:lnL>
                    <a:lnR>
                      <a:noFill/>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zh-TW" altLang="en-US" sz="800" b="0" i="0" u="none" strike="noStrike">
                          <a:solidFill>
                            <a:srgbClr val="000000"/>
                          </a:solidFill>
                          <a:effectLst/>
                          <a:latin typeface="Yu Gothic" panose="020B0400000000000000" pitchFamily="50" charset="-128"/>
                          <a:ea typeface="Yu Gothic" panose="020B0400000000000000" pitchFamily="50" charset="-128"/>
                        </a:rPr>
                        <a:t>全 </a:t>
                      </a:r>
                      <a:r>
                        <a:rPr lang="en-US" altLang="zh-TW" sz="800" b="0" i="0" u="none" strike="noStrike">
                          <a:solidFill>
                            <a:srgbClr val="000000"/>
                          </a:solidFill>
                          <a:effectLst/>
                          <a:latin typeface="Yu Gothic" panose="020B0400000000000000" pitchFamily="50" charset="-128"/>
                          <a:ea typeface="Yu Gothic" panose="020B0400000000000000" pitchFamily="50" charset="-128"/>
                        </a:rPr>
                        <a:t>11 </a:t>
                      </a:r>
                      <a:r>
                        <a:rPr lang="zh-TW" altLang="en-US" sz="800" b="0" i="0" u="none" strike="noStrike">
                          <a:solidFill>
                            <a:srgbClr val="000000"/>
                          </a:solidFill>
                          <a:effectLst/>
                          <a:latin typeface="Yu Gothic" panose="020B0400000000000000" pitchFamily="50" charset="-128"/>
                          <a:ea typeface="Yu Gothic" panose="020B0400000000000000" pitchFamily="50" charset="-128"/>
                        </a:rPr>
                        <a:t>項目　　小計　</a:t>
                      </a:r>
                    </a:p>
                  </a:txBody>
                  <a:tcPr marL="3499" marR="3499" marT="3499"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800" b="0" i="0" u="none" strike="noStrike">
                          <a:solidFill>
                            <a:srgbClr val="000000"/>
                          </a:solidFill>
                          <a:effectLst/>
                          <a:latin typeface="Yu Gothic" panose="020B0400000000000000" pitchFamily="50" charset="-128"/>
                          <a:ea typeface="Yu Gothic" panose="020B0400000000000000" pitchFamily="50" charset="-128"/>
                        </a:rPr>
                        <a:t>0</a:t>
                      </a:r>
                    </a:p>
                  </a:txBody>
                  <a:tcPr marL="3499" marR="3499" marT="34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800" b="0" i="0" u="none" strike="noStrike">
                          <a:solidFill>
                            <a:srgbClr val="000000"/>
                          </a:solidFill>
                          <a:effectLst/>
                          <a:latin typeface="Yu Gothic" panose="020B0400000000000000" pitchFamily="50" charset="-128"/>
                          <a:ea typeface="Yu Gothic" panose="020B0400000000000000" pitchFamily="50" charset="-128"/>
                        </a:rPr>
                        <a:t>1</a:t>
                      </a:r>
                    </a:p>
                  </a:txBody>
                  <a:tcPr marL="3499" marR="3499" marT="34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800" b="0" i="0" u="none" strike="noStrike" dirty="0">
                          <a:solidFill>
                            <a:srgbClr val="000000"/>
                          </a:solidFill>
                          <a:effectLst/>
                          <a:latin typeface="Yu Gothic" panose="020B0400000000000000" pitchFamily="50" charset="-128"/>
                          <a:ea typeface="Yu Gothic" panose="020B0400000000000000" pitchFamily="50" charset="-128"/>
                        </a:rPr>
                        <a:t>10</a:t>
                      </a:r>
                    </a:p>
                  </a:txBody>
                  <a:tcPr marL="3499" marR="3499" marT="3499"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6392994"/>
                  </a:ext>
                </a:extLst>
              </a:tr>
            </a:tbl>
          </a:graphicData>
        </a:graphic>
      </p:graphicFrame>
    </p:spTree>
    <p:extLst>
      <p:ext uri="{BB962C8B-B14F-4D97-AF65-F5344CB8AC3E}">
        <p14:creationId xmlns:p14="http://schemas.microsoft.com/office/powerpoint/2010/main" val="3245152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4">
            <a:extLst>
              <a:ext uri="{FF2B5EF4-FFF2-40B4-BE49-F238E27FC236}">
                <a16:creationId xmlns:a16="http://schemas.microsoft.com/office/drawing/2014/main" id="{89CF52E7-5A48-4874-AF7E-1B334A0AB379}"/>
              </a:ext>
            </a:extLst>
          </p:cNvPr>
          <p:cNvSpPr txBox="1">
            <a:spLocks/>
          </p:cNvSpPr>
          <p:nvPr/>
        </p:nvSpPr>
        <p:spPr>
          <a:xfrm>
            <a:off x="7744614" y="6613279"/>
            <a:ext cx="2161386" cy="161687"/>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457474">
              <a:defRPr/>
            </a:pPr>
            <a:r>
              <a:rPr kumimoji="1" lang="en-US" altLang="ja-JP" sz="1051" dirty="0">
                <a:solidFill>
                  <a:prstClr val="black"/>
                </a:solidFill>
                <a:latin typeface="Meiryo UI"/>
                <a:ea typeface="Meiryo UI"/>
              </a:rPr>
              <a:t>3</a:t>
            </a:r>
          </a:p>
        </p:txBody>
      </p:sp>
      <p:graphicFrame>
        <p:nvGraphicFramePr>
          <p:cNvPr id="3" name="表 2">
            <a:extLst>
              <a:ext uri="{FF2B5EF4-FFF2-40B4-BE49-F238E27FC236}">
                <a16:creationId xmlns:a16="http://schemas.microsoft.com/office/drawing/2014/main" id="{363B74BE-CFEF-4DDA-A648-7F9D7DA25BAD}"/>
              </a:ext>
            </a:extLst>
          </p:cNvPr>
          <p:cNvGraphicFramePr>
            <a:graphicFrameLocks noGrp="1"/>
          </p:cNvGraphicFramePr>
          <p:nvPr>
            <p:extLst>
              <p:ext uri="{D42A27DB-BD31-4B8C-83A1-F6EECF244321}">
                <p14:modId xmlns:p14="http://schemas.microsoft.com/office/powerpoint/2010/main" val="1590240106"/>
              </p:ext>
            </p:extLst>
          </p:nvPr>
        </p:nvGraphicFramePr>
        <p:xfrm>
          <a:off x="318053" y="1"/>
          <a:ext cx="9183755" cy="6774965"/>
        </p:xfrm>
        <a:graphic>
          <a:graphicData uri="http://schemas.openxmlformats.org/drawingml/2006/table">
            <a:tbl>
              <a:tblPr/>
              <a:tblGrid>
                <a:gridCol w="2602441">
                  <a:extLst>
                    <a:ext uri="{9D8B030D-6E8A-4147-A177-3AD203B41FA5}">
                      <a16:colId xmlns:a16="http://schemas.microsoft.com/office/drawing/2014/main" val="2609316606"/>
                    </a:ext>
                  </a:extLst>
                </a:gridCol>
                <a:gridCol w="2602441">
                  <a:extLst>
                    <a:ext uri="{9D8B030D-6E8A-4147-A177-3AD203B41FA5}">
                      <a16:colId xmlns:a16="http://schemas.microsoft.com/office/drawing/2014/main" val="3624178960"/>
                    </a:ext>
                  </a:extLst>
                </a:gridCol>
                <a:gridCol w="2331666">
                  <a:extLst>
                    <a:ext uri="{9D8B030D-6E8A-4147-A177-3AD203B41FA5}">
                      <a16:colId xmlns:a16="http://schemas.microsoft.com/office/drawing/2014/main" val="365728498"/>
                    </a:ext>
                  </a:extLst>
                </a:gridCol>
                <a:gridCol w="549069">
                  <a:extLst>
                    <a:ext uri="{9D8B030D-6E8A-4147-A177-3AD203B41FA5}">
                      <a16:colId xmlns:a16="http://schemas.microsoft.com/office/drawing/2014/main" val="1616807614"/>
                    </a:ext>
                  </a:extLst>
                </a:gridCol>
                <a:gridCol w="549069">
                  <a:extLst>
                    <a:ext uri="{9D8B030D-6E8A-4147-A177-3AD203B41FA5}">
                      <a16:colId xmlns:a16="http://schemas.microsoft.com/office/drawing/2014/main" val="3885715692"/>
                    </a:ext>
                  </a:extLst>
                </a:gridCol>
                <a:gridCol w="549069">
                  <a:extLst>
                    <a:ext uri="{9D8B030D-6E8A-4147-A177-3AD203B41FA5}">
                      <a16:colId xmlns:a16="http://schemas.microsoft.com/office/drawing/2014/main" val="3074273136"/>
                    </a:ext>
                  </a:extLst>
                </a:gridCol>
              </a:tblGrid>
              <a:tr h="610068">
                <a:tc gridSpan="6">
                  <a:txBody>
                    <a:bodyPr/>
                    <a:lstStyle/>
                    <a:p>
                      <a:pPr algn="l" fontAlgn="b"/>
                      <a:r>
                        <a:rPr lang="ja-JP" altLang="en-US" sz="1200" b="1" i="0" u="none" strike="noStrike" dirty="0">
                          <a:solidFill>
                            <a:srgbClr val="000000"/>
                          </a:solidFill>
                          <a:effectLst/>
                          <a:latin typeface="Yu Gothic" panose="020B0400000000000000" pitchFamily="50" charset="-128"/>
                          <a:ea typeface="Yu Gothic" panose="020B0400000000000000" pitchFamily="50" charset="-128"/>
                        </a:rPr>
                        <a:t>先端的サービスの実施状況</a:t>
                      </a:r>
                      <a:br>
                        <a:rPr lang="ja-JP" altLang="en-US" sz="1200" b="1" i="0" u="none" strike="noStrike" dirty="0">
                          <a:solidFill>
                            <a:srgbClr val="000000"/>
                          </a:solidFill>
                          <a:effectLst/>
                          <a:latin typeface="Yu Gothic" panose="020B0400000000000000" pitchFamily="50" charset="-128"/>
                          <a:ea typeface="Yu Gothic" panose="020B0400000000000000" pitchFamily="50" charset="-128"/>
                        </a:rPr>
                      </a:br>
                      <a:r>
                        <a:rPr lang="ja-JP" altLang="en-US" sz="1200" b="1" i="0" u="none" strike="noStrike" dirty="0">
                          <a:solidFill>
                            <a:srgbClr val="000000"/>
                          </a:solidFill>
                          <a:effectLst/>
                          <a:latin typeface="Yu Gothic" panose="020B0400000000000000" pitchFamily="50" charset="-128"/>
                          <a:ea typeface="Yu Gothic" panose="020B0400000000000000" pitchFamily="50" charset="-128"/>
                        </a:rPr>
                        <a:t>　うめきた２期 </a:t>
                      </a:r>
                      <a:r>
                        <a:rPr lang="en-US" sz="1200" b="1" i="0" u="none" strike="noStrike" dirty="0" err="1">
                          <a:solidFill>
                            <a:srgbClr val="000000"/>
                          </a:solidFill>
                          <a:effectLst/>
                          <a:latin typeface="Yu Gothic" panose="020B0400000000000000" pitchFamily="50" charset="-128"/>
                          <a:ea typeface="Yu Gothic" panose="020B0400000000000000" pitchFamily="50" charset="-128"/>
                        </a:rPr>
                        <a:t>Parkness</a:t>
                      </a:r>
                      <a:r>
                        <a:rPr lang="en-US" sz="1200" b="1" i="0" u="none" strike="noStrike" dirty="0">
                          <a:solidFill>
                            <a:srgbClr val="000000"/>
                          </a:solidFill>
                          <a:effectLst/>
                          <a:latin typeface="Yu Gothic" panose="020B0400000000000000" pitchFamily="50" charset="-128"/>
                          <a:ea typeface="Yu Gothic" panose="020B0400000000000000" pitchFamily="50" charset="-128"/>
                        </a:rPr>
                        <a:t> Challenge</a:t>
                      </a:r>
                    </a:p>
                  </a:txBody>
                  <a:tcPr marL="3928" marR="3928" marT="3928"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61238656"/>
                  </a:ext>
                </a:extLst>
              </a:tr>
              <a:tr h="396010">
                <a:tc>
                  <a:txBody>
                    <a:bodyPr/>
                    <a:lstStyle/>
                    <a:p>
                      <a:pPr algn="ctr" rtl="0"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大分類</a:t>
                      </a:r>
                    </a:p>
                  </a:txBody>
                  <a:tcPr marL="3928" marR="3928" marT="392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先端的サービス項目</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事業者の状況</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実施中</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一部実施中</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検討中</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3970289350"/>
                  </a:ext>
                </a:extLst>
              </a:tr>
              <a:tr h="397538">
                <a:tc>
                  <a:txBody>
                    <a:bodyPr/>
                    <a:lstStyle/>
                    <a:p>
                      <a:pPr algn="l"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ヒューマンデータ利活用に資するプラットフォームの提供</a:t>
                      </a:r>
                    </a:p>
                  </a:txBody>
                  <a:tcPr marL="3928" marR="3928" marT="392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①ヒューマンデータと</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AI</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分析などによるエビデンスに基づく健康増進プログラム</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事業者選定済み</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7654549"/>
                  </a:ext>
                </a:extLst>
              </a:tr>
              <a:tr h="397538">
                <a:tc>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パーソナルモビリティサービスのシェアサービス</a:t>
                      </a:r>
                    </a:p>
                  </a:txBody>
                  <a:tcPr marL="3928" marR="3928" marT="392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②パーソナルモビリティによるエリアの回遊性やラストワンマイルの移動快適性の向上</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うめきた２期事業者において今後選定予定</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8361571"/>
                  </a:ext>
                </a:extLst>
              </a:tr>
              <a:tr h="397538">
                <a:tc rowSpan="2">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先端技術を用いた公園内・建物内における施設管理、配送などのマネジメント高度化</a:t>
                      </a:r>
                    </a:p>
                  </a:txBody>
                  <a:tcPr marL="3928" marR="3928" marT="392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③画像解析を用いた施設管理（</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AI</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カメラやビーコン、センサーなど）</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うめきた２期事業者において今後選定予定</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8737923"/>
                  </a:ext>
                </a:extLst>
              </a:tr>
              <a:tr h="397538">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④</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ICT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を活用した「みどり」管理（</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ICT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、ロボットなどの活用）</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うめきた２期事業者において選定中</a:t>
                      </a:r>
                      <a:br>
                        <a:rPr lang="ja-JP" altLang="en-US" sz="800" b="0" i="0" u="none" strike="noStrike">
                          <a:solidFill>
                            <a:srgbClr val="000000"/>
                          </a:solidFill>
                          <a:effectLst/>
                          <a:latin typeface="Meiryo UI" panose="020B0604030504040204" pitchFamily="50" charset="-128"/>
                          <a:ea typeface="Meiryo UI" panose="020B0604030504040204" pitchFamily="50" charset="-128"/>
                        </a:rPr>
                      </a:br>
                      <a:endParaRPr lang="ja-JP" altLang="en-US" sz="800" b="0" i="0" u="none" strike="noStrike">
                        <a:solidFill>
                          <a:srgbClr val="000000"/>
                        </a:solidFill>
                        <a:effectLst/>
                        <a:latin typeface="Meiryo UI" panose="020B0604030504040204" pitchFamily="50" charset="-128"/>
                        <a:ea typeface="Meiryo UI" panose="020B0604030504040204" pitchFamily="50" charset="-128"/>
                      </a:endParaRP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7704623"/>
                  </a:ext>
                </a:extLst>
              </a:tr>
              <a:tr h="397538">
                <a:tc rowSpan="7">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リアルとデジタルの融合した都市空間＝</a:t>
                      </a:r>
                      <a:r>
                        <a:rPr lang="en-US" altLang="ja-JP" sz="800" b="1" i="0" u="none" strike="noStrike">
                          <a:solidFill>
                            <a:srgbClr val="000000"/>
                          </a:solidFill>
                          <a:effectLst/>
                          <a:latin typeface="Meiryo UI" panose="020B0604030504040204" pitchFamily="50" charset="-128"/>
                          <a:ea typeface="Meiryo UI" panose="020B0604030504040204" pitchFamily="50" charset="-128"/>
                        </a:rPr>
                        <a:t>Parkness</a:t>
                      </a:r>
                      <a:r>
                        <a:rPr lang="ja-JP" altLang="en-US" sz="800" b="1" i="0" u="none" strike="noStrike">
                          <a:solidFill>
                            <a:srgbClr val="000000"/>
                          </a:solidFill>
                          <a:effectLst/>
                          <a:latin typeface="Meiryo UI" panose="020B0604030504040204" pitchFamily="50" charset="-128"/>
                          <a:ea typeface="Meiryo UI" panose="020B0604030504040204" pitchFamily="50" charset="-128"/>
                        </a:rPr>
                        <a:t>を実現するためのＤＸ推進</a:t>
                      </a:r>
                    </a:p>
                  </a:txBody>
                  <a:tcPr marL="3928" marR="3928" marT="392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⑤デジタルサイネージや</a:t>
                      </a:r>
                      <a:r>
                        <a:rPr lang="en-US" altLang="ja-JP" sz="800" b="0" i="0" u="none" strike="noStrike">
                          <a:solidFill>
                            <a:srgbClr val="000000"/>
                          </a:solidFill>
                          <a:effectLst/>
                          <a:latin typeface="Meiryo UI" panose="020B0604030504040204" pitchFamily="50" charset="-128"/>
                          <a:ea typeface="Meiryo UI" panose="020B0604030504040204" pitchFamily="50" charset="-128"/>
                        </a:rPr>
                        <a:t>LED</a:t>
                      </a:r>
                      <a:r>
                        <a:rPr lang="ja-JP" altLang="en-US" sz="800" b="0" i="0" u="none" strike="noStrike">
                          <a:solidFill>
                            <a:srgbClr val="000000"/>
                          </a:solidFill>
                          <a:effectLst/>
                          <a:latin typeface="Meiryo UI" panose="020B0604030504040204" pitchFamily="50" charset="-128"/>
                          <a:ea typeface="Meiryo UI" panose="020B0604030504040204" pitchFamily="50" charset="-128"/>
                        </a:rPr>
                        <a:t>ビジョンなどを用いた感性をシェアする空間の創造</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うめきた２期開発事業者、うめきた２期事業者において今後選定予定</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7995837"/>
                  </a:ext>
                </a:extLst>
              </a:tr>
              <a:tr h="495393">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⑥ミラーワールドを構築し、</a:t>
                      </a:r>
                      <a:r>
                        <a:rPr lang="en-US" altLang="ja-JP" sz="800" b="0" i="0" u="none" strike="noStrike">
                          <a:solidFill>
                            <a:srgbClr val="000000"/>
                          </a:solidFill>
                          <a:effectLst/>
                          <a:latin typeface="Meiryo UI" panose="020B0604030504040204" pitchFamily="50" charset="-128"/>
                          <a:ea typeface="Meiryo UI" panose="020B0604030504040204" pitchFamily="50" charset="-128"/>
                        </a:rPr>
                        <a:t>MR</a:t>
                      </a:r>
                      <a:r>
                        <a:rPr lang="ja-JP" altLang="en-US" sz="800" b="0" i="0" u="none" strike="noStrike">
                          <a:solidFill>
                            <a:srgbClr val="000000"/>
                          </a:solidFill>
                          <a:effectLst/>
                          <a:latin typeface="Meiryo UI" panose="020B0604030504040204" pitchFamily="50" charset="-128"/>
                          <a:ea typeface="Meiryo UI" panose="020B0604030504040204" pitchFamily="50" charset="-128"/>
                        </a:rPr>
                        <a:t>技術により現実と重ね合わせることで、絶景・癒し・ホラーなど、多種多様なテーマの世界を体験できるイベントを検討</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うめきた２期開発事業者にて選定中</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5507236"/>
                  </a:ext>
                </a:extLst>
              </a:tr>
              <a:tr h="397538">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⑦</a:t>
                      </a:r>
                      <a:r>
                        <a:rPr lang="en-US" altLang="ja-JP" sz="800" b="0" i="0" u="none" strike="noStrike">
                          <a:solidFill>
                            <a:srgbClr val="000000"/>
                          </a:solidFill>
                          <a:effectLst/>
                          <a:latin typeface="Meiryo UI" panose="020B0604030504040204" pitchFamily="50" charset="-128"/>
                          <a:ea typeface="Meiryo UI" panose="020B0604030504040204" pitchFamily="50" charset="-128"/>
                        </a:rPr>
                        <a:t>Social Good</a:t>
                      </a:r>
                      <a:r>
                        <a:rPr lang="ja-JP" altLang="en-US" sz="800" b="0" i="0" u="none" strike="noStrike">
                          <a:solidFill>
                            <a:srgbClr val="000000"/>
                          </a:solidFill>
                          <a:effectLst/>
                          <a:latin typeface="Meiryo UI" panose="020B0604030504040204" pitchFamily="50" charset="-128"/>
                          <a:ea typeface="Meiryo UI" panose="020B0604030504040204" pitchFamily="50" charset="-128"/>
                        </a:rPr>
                        <a:t>な活動を行った会員に対し、公園で提供するサービスに利用できるポイントの発行</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うめきた２期開発事業者、うめきた２期事業者において今後選定予定</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5525509"/>
                  </a:ext>
                </a:extLst>
              </a:tr>
              <a:tr h="397538">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⑧来街者に対する混雑状況などの提供</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うめきた２期事業者において今後選定予定</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5320382"/>
                  </a:ext>
                </a:extLst>
              </a:tr>
              <a:tr h="397538">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⑨都市公園の行為許可・占用許可などの行政手続きのオンライン化</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今後、指定管理者を決定予定</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4145255"/>
                  </a:ext>
                </a:extLst>
              </a:tr>
              <a:tr h="397538">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⑩リアルタイム・オンラインサービスを支える大容量通信網（ローカル５</a:t>
                      </a:r>
                      <a:r>
                        <a:rPr lang="en-US" altLang="ja-JP" sz="800" b="0" i="0" u="none" strike="noStrike">
                          <a:solidFill>
                            <a:srgbClr val="000000"/>
                          </a:solidFill>
                          <a:effectLst/>
                          <a:latin typeface="Meiryo UI" panose="020B0604030504040204" pitchFamily="50" charset="-128"/>
                          <a:ea typeface="Meiryo UI" panose="020B0604030504040204" pitchFamily="50" charset="-128"/>
                        </a:rPr>
                        <a:t>G</a:t>
                      </a:r>
                      <a:r>
                        <a:rPr lang="ja-JP" altLang="en-US" sz="800" b="0" i="0" u="none" strike="noStrike">
                          <a:solidFill>
                            <a:srgbClr val="000000"/>
                          </a:solidFill>
                          <a:effectLst/>
                          <a:latin typeface="Meiryo UI" panose="020B0604030504040204" pitchFamily="50" charset="-128"/>
                          <a:ea typeface="Meiryo UI" panose="020B0604030504040204" pitchFamily="50" charset="-128"/>
                        </a:rPr>
                        <a:t>など）の整備　</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うめきた２期事業者において今後選定予定</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2117867"/>
                  </a:ext>
                </a:extLst>
              </a:tr>
              <a:tr h="495393">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⑪先端的な技術や先駆的サービスを通じた「様々な体験価値」を市民や来街者に提供し、市民の</a:t>
                      </a:r>
                      <a:r>
                        <a:rPr lang="en-US" altLang="ja-JP" sz="800" b="0" i="0" u="none" strike="noStrike">
                          <a:solidFill>
                            <a:srgbClr val="000000"/>
                          </a:solidFill>
                          <a:effectLst/>
                          <a:latin typeface="Meiryo UI" panose="020B0604030504040204" pitchFamily="50" charset="-128"/>
                          <a:ea typeface="Meiryo UI" panose="020B0604030504040204" pitchFamily="50" charset="-128"/>
                        </a:rPr>
                        <a:t>QoL</a:t>
                      </a:r>
                      <a:r>
                        <a:rPr lang="ja-JP" altLang="en-US" sz="800" b="0" i="0" u="none" strike="noStrike">
                          <a:solidFill>
                            <a:srgbClr val="000000"/>
                          </a:solidFill>
                          <a:effectLst/>
                          <a:latin typeface="Meiryo UI" panose="020B0604030504040204" pitchFamily="50" charset="-128"/>
                          <a:ea typeface="Meiryo UI" panose="020B0604030504040204" pitchFamily="50" charset="-128"/>
                        </a:rPr>
                        <a:t>向上とライフデザインイノベーションを実現する環境の整備</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うめきた２期事業者において今後選定予定</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7445800"/>
                  </a:ext>
                </a:extLst>
              </a:tr>
              <a:tr h="397538">
                <a:tc>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駅を活用したまちなか・便利なヘルスケア環境の構築</a:t>
                      </a:r>
                    </a:p>
                  </a:txBody>
                  <a:tcPr marL="3928" marR="3928" marT="392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l" fontAlgn="ctr"/>
                      <a:r>
                        <a:rPr lang="en-US" sz="800" b="0" i="0" u="none" strike="noStrike">
                          <a:solidFill>
                            <a:srgbClr val="000000"/>
                          </a:solidFill>
                          <a:effectLst/>
                          <a:latin typeface="Meiryo UI" panose="020B0604030504040204" pitchFamily="50" charset="-128"/>
                          <a:ea typeface="Meiryo UI" panose="020B0604030504040204" pitchFamily="50" charset="-128"/>
                        </a:rPr>
                        <a:t>⑫Station Health Care</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多方面の事業者と協議中</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928" marR="3928" marT="39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〇</a:t>
                      </a:r>
                    </a:p>
                  </a:txBody>
                  <a:tcPr marL="3928" marR="3928" marT="392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477697711"/>
                  </a:ext>
                </a:extLst>
              </a:tr>
              <a:tr h="214059">
                <a:tc>
                  <a:txBody>
                    <a:bodyPr/>
                    <a:lstStyle/>
                    <a:p>
                      <a:pPr algn="l" fontAlgn="b"/>
                      <a:r>
                        <a:rPr lang="ja-JP" altLang="en-US" sz="800" b="0" i="0" u="none" strike="noStrike">
                          <a:solidFill>
                            <a:srgbClr val="000000"/>
                          </a:solidFill>
                          <a:effectLst/>
                          <a:latin typeface="Yu Gothic" panose="020B0400000000000000" pitchFamily="50" charset="-128"/>
                          <a:ea typeface="Yu Gothic" panose="020B0400000000000000" pitchFamily="50" charset="-128"/>
                        </a:rPr>
                        <a:t>　</a:t>
                      </a:r>
                    </a:p>
                  </a:txBody>
                  <a:tcPr marL="3928" marR="3928" marT="3928" marB="0" anchor="b">
                    <a:lnL w="1270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ja-JP" altLang="en-US" sz="800" b="0" i="0" u="none" strike="noStrike">
                          <a:solidFill>
                            <a:srgbClr val="000000"/>
                          </a:solidFill>
                          <a:effectLst/>
                          <a:latin typeface="Yu Gothic" panose="020B0400000000000000" pitchFamily="50" charset="-128"/>
                          <a:ea typeface="Yu Gothic" panose="020B0400000000000000" pitchFamily="50" charset="-128"/>
                        </a:rPr>
                        <a:t>　</a:t>
                      </a:r>
                    </a:p>
                  </a:txBody>
                  <a:tcPr marL="3928" marR="3928" marT="3928" marB="0" anchor="b">
                    <a:lnL>
                      <a:noFill/>
                    </a:lnL>
                    <a:lnR>
                      <a:noFill/>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zh-TW" altLang="en-US" sz="900" b="0" i="0" u="none" strike="noStrike">
                          <a:solidFill>
                            <a:srgbClr val="000000"/>
                          </a:solidFill>
                          <a:effectLst/>
                          <a:latin typeface="Yu Gothic" panose="020B0400000000000000" pitchFamily="50" charset="-128"/>
                          <a:ea typeface="Yu Gothic" panose="020B0400000000000000" pitchFamily="50" charset="-128"/>
                        </a:rPr>
                        <a:t>全 </a:t>
                      </a:r>
                      <a:r>
                        <a:rPr lang="en-US" altLang="zh-TW" sz="900" b="0" i="0" u="none" strike="noStrike">
                          <a:solidFill>
                            <a:srgbClr val="000000"/>
                          </a:solidFill>
                          <a:effectLst/>
                          <a:latin typeface="Yu Gothic" panose="020B0400000000000000" pitchFamily="50" charset="-128"/>
                          <a:ea typeface="Yu Gothic" panose="020B0400000000000000" pitchFamily="50" charset="-128"/>
                        </a:rPr>
                        <a:t>12 </a:t>
                      </a:r>
                      <a:r>
                        <a:rPr lang="zh-TW" altLang="en-US" sz="900" b="0" i="0" u="none" strike="noStrike">
                          <a:solidFill>
                            <a:srgbClr val="000000"/>
                          </a:solidFill>
                          <a:effectLst/>
                          <a:latin typeface="Yu Gothic" panose="020B0400000000000000" pitchFamily="50" charset="-128"/>
                          <a:ea typeface="Yu Gothic" panose="020B0400000000000000" pitchFamily="50" charset="-128"/>
                        </a:rPr>
                        <a:t>項目　　小計　</a:t>
                      </a:r>
                    </a:p>
                  </a:txBody>
                  <a:tcPr marL="3928" marR="3928" marT="3928"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a:solidFill>
                            <a:srgbClr val="000000"/>
                          </a:solidFill>
                          <a:effectLst/>
                          <a:latin typeface="Yu Gothic" panose="020B0400000000000000" pitchFamily="50" charset="-128"/>
                          <a:ea typeface="Yu Gothic" panose="020B0400000000000000" pitchFamily="50" charset="-128"/>
                        </a:rPr>
                        <a:t>1</a:t>
                      </a:r>
                    </a:p>
                  </a:txBody>
                  <a:tcPr marL="3928" marR="3928" marT="39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a:solidFill>
                            <a:srgbClr val="000000"/>
                          </a:solidFill>
                          <a:effectLst/>
                          <a:latin typeface="Yu Gothic" panose="020B0400000000000000" pitchFamily="50" charset="-128"/>
                          <a:ea typeface="Yu Gothic" panose="020B0400000000000000" pitchFamily="50" charset="-128"/>
                        </a:rPr>
                        <a:t>1</a:t>
                      </a:r>
                    </a:p>
                  </a:txBody>
                  <a:tcPr marL="3928" marR="3928" marT="39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rgbClr val="000000"/>
                          </a:solidFill>
                          <a:effectLst/>
                          <a:latin typeface="Yu Gothic" panose="020B0400000000000000" pitchFamily="50" charset="-128"/>
                          <a:ea typeface="Yu Gothic" panose="020B0400000000000000" pitchFamily="50" charset="-128"/>
                        </a:rPr>
                        <a:t>10</a:t>
                      </a:r>
                    </a:p>
                  </a:txBody>
                  <a:tcPr marL="3928" marR="3928" marT="392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7574657"/>
                  </a:ext>
                </a:extLst>
              </a:tr>
              <a:tr h="177364">
                <a:tc>
                  <a:txBody>
                    <a:bodyPr/>
                    <a:lstStyle/>
                    <a:p>
                      <a:pPr algn="l" fontAlgn="b"/>
                      <a:endParaRPr lang="ja-JP" altLang="en-US" sz="800" b="0" i="0" u="none" strike="noStrike">
                        <a:solidFill>
                          <a:srgbClr val="000000"/>
                        </a:solidFill>
                        <a:effectLst/>
                        <a:latin typeface="Yu Gothic" panose="020B0400000000000000" pitchFamily="50" charset="-128"/>
                        <a:ea typeface="Yu Gothic" panose="020B0400000000000000" pitchFamily="50" charset="-128"/>
                      </a:endParaRPr>
                    </a:p>
                  </a:txBody>
                  <a:tcPr marL="3928" marR="3928" marT="392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ja-JP" altLang="en-US" sz="800" b="0" i="0" u="none" strike="noStrike">
                        <a:solidFill>
                          <a:srgbClr val="000000"/>
                        </a:solidFill>
                        <a:effectLst/>
                        <a:latin typeface="Yu Gothic" panose="020B0400000000000000" pitchFamily="50" charset="-128"/>
                        <a:ea typeface="Yu Gothic" panose="020B0400000000000000" pitchFamily="50" charset="-128"/>
                      </a:endParaRPr>
                    </a:p>
                  </a:txBody>
                  <a:tcPr marL="3928" marR="3928" marT="392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ja-JP" altLang="en-US" sz="800" b="0" i="0" u="none" strike="noStrike">
                          <a:solidFill>
                            <a:srgbClr val="000000"/>
                          </a:solidFill>
                          <a:effectLst/>
                          <a:latin typeface="Yu Gothic" panose="020B0400000000000000" pitchFamily="50" charset="-128"/>
                          <a:ea typeface="Yu Gothic" panose="020B0400000000000000" pitchFamily="50" charset="-128"/>
                        </a:rPr>
                        <a:t>　</a:t>
                      </a:r>
                    </a:p>
                  </a:txBody>
                  <a:tcPr marL="3928" marR="3928" marT="392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ja-JP" altLang="en-US" sz="900" b="0" i="0" u="none" strike="noStrike">
                        <a:solidFill>
                          <a:srgbClr val="000000"/>
                        </a:solidFill>
                        <a:effectLst/>
                        <a:latin typeface="Yu Gothic" panose="020B0400000000000000" pitchFamily="50" charset="-128"/>
                        <a:ea typeface="Yu Gothic" panose="020B0400000000000000" pitchFamily="50" charset="-128"/>
                      </a:endParaRPr>
                    </a:p>
                  </a:txBody>
                  <a:tcPr marL="3928" marR="3928" marT="392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ja-JP" altLang="en-US" sz="900" b="0" i="0" u="none" strike="noStrike">
                        <a:solidFill>
                          <a:srgbClr val="000000"/>
                        </a:solidFill>
                        <a:effectLst/>
                        <a:latin typeface="Yu Gothic" panose="020B0400000000000000" pitchFamily="50" charset="-128"/>
                        <a:ea typeface="Yu Gothic" panose="020B0400000000000000" pitchFamily="50" charset="-128"/>
                      </a:endParaRPr>
                    </a:p>
                  </a:txBody>
                  <a:tcPr marL="3928" marR="3928" marT="392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ja-JP" altLang="en-US" sz="900" b="0" i="0" u="none" strike="noStrike" dirty="0">
                        <a:solidFill>
                          <a:srgbClr val="000000"/>
                        </a:solidFill>
                        <a:effectLst/>
                        <a:latin typeface="Yu Gothic" panose="020B0400000000000000" pitchFamily="50" charset="-128"/>
                        <a:ea typeface="Yu Gothic" panose="020B0400000000000000" pitchFamily="50" charset="-128"/>
                      </a:endParaRPr>
                    </a:p>
                  </a:txBody>
                  <a:tcPr marL="3928" marR="3928" marT="392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0779993"/>
                  </a:ext>
                </a:extLst>
              </a:tr>
              <a:tr h="411298">
                <a:tc>
                  <a:txBody>
                    <a:bodyPr/>
                    <a:lstStyle/>
                    <a:p>
                      <a:pPr algn="l" fontAlgn="b"/>
                      <a:endParaRPr lang="ja-JP" altLang="en-US" sz="900" b="0" i="0" u="sng" strike="noStrike">
                        <a:solidFill>
                          <a:srgbClr val="000000"/>
                        </a:solidFill>
                        <a:effectLst/>
                        <a:latin typeface="Yu Gothic" panose="020B0400000000000000" pitchFamily="50" charset="-128"/>
                        <a:ea typeface="Yu Gothic" panose="020B0400000000000000" pitchFamily="50" charset="-128"/>
                      </a:endParaRPr>
                    </a:p>
                  </a:txBody>
                  <a:tcPr marL="3928" marR="3928" marT="3928" marB="0" anchor="b">
                    <a:lnL>
                      <a:noFill/>
                    </a:lnL>
                    <a:lnR>
                      <a:noFill/>
                    </a:lnR>
                    <a:lnT>
                      <a:noFill/>
                    </a:lnT>
                    <a:lnB>
                      <a:noFill/>
                    </a:lnB>
                  </a:tcPr>
                </a:tc>
                <a:tc>
                  <a:txBody>
                    <a:bodyPr/>
                    <a:lstStyle/>
                    <a:p>
                      <a:pPr algn="l" fontAlgn="b"/>
                      <a:endParaRPr lang="ja-JP" altLang="en-US" sz="800" b="0" i="0" u="none" strike="noStrike">
                        <a:solidFill>
                          <a:srgbClr val="000000"/>
                        </a:solidFill>
                        <a:effectLst/>
                        <a:latin typeface="Yu Gothic" panose="020B0400000000000000" pitchFamily="50" charset="-128"/>
                        <a:ea typeface="Yu Gothic" panose="020B0400000000000000" pitchFamily="50" charset="-128"/>
                      </a:endParaRPr>
                    </a:p>
                  </a:txBody>
                  <a:tcPr marL="3928" marR="3928" marT="3928"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ctr" fontAlgn="b"/>
                      <a:r>
                        <a:rPr lang="en-US" altLang="zh-TW" sz="900" b="0" i="0" u="none" strike="noStrike" dirty="0">
                          <a:solidFill>
                            <a:srgbClr val="000000"/>
                          </a:solidFill>
                          <a:effectLst/>
                          <a:latin typeface="Yu Gothic" panose="020B0400000000000000" pitchFamily="50" charset="-128"/>
                          <a:ea typeface="Yu Gothic" panose="020B0400000000000000" pitchFamily="50" charset="-128"/>
                        </a:rPr>
                        <a:t>【</a:t>
                      </a:r>
                      <a:r>
                        <a:rPr lang="zh-TW" altLang="en-US" sz="900" b="0" i="0" u="none" strike="noStrike" dirty="0">
                          <a:solidFill>
                            <a:srgbClr val="000000"/>
                          </a:solidFill>
                          <a:effectLst/>
                          <a:latin typeface="Yu Gothic" panose="020B0400000000000000" pitchFamily="50" charset="-128"/>
                          <a:ea typeface="Yu Gothic" panose="020B0400000000000000" pitchFamily="50" charset="-128"/>
                        </a:rPr>
                        <a:t>総合計</a:t>
                      </a:r>
                      <a:r>
                        <a:rPr lang="en-US" altLang="zh-TW" sz="900" b="0" i="0" u="none" strike="noStrike" dirty="0">
                          <a:solidFill>
                            <a:srgbClr val="000000"/>
                          </a:solidFill>
                          <a:effectLst/>
                          <a:latin typeface="Yu Gothic" panose="020B0400000000000000" pitchFamily="50" charset="-128"/>
                          <a:ea typeface="Yu Gothic" panose="020B0400000000000000" pitchFamily="50" charset="-128"/>
                        </a:rPr>
                        <a:t>38</a:t>
                      </a:r>
                      <a:r>
                        <a:rPr lang="zh-TW" altLang="en-US" sz="900" b="0" i="0" u="none" strike="noStrike" dirty="0">
                          <a:solidFill>
                            <a:srgbClr val="000000"/>
                          </a:solidFill>
                          <a:effectLst/>
                          <a:latin typeface="Yu Gothic" panose="020B0400000000000000" pitchFamily="50" charset="-128"/>
                          <a:ea typeface="Yu Gothic" panose="020B0400000000000000" pitchFamily="50" charset="-128"/>
                        </a:rPr>
                        <a:t>項目</a:t>
                      </a:r>
                      <a:r>
                        <a:rPr lang="en-US" altLang="zh-TW" sz="900" b="0" i="0" u="none" strike="noStrike" dirty="0">
                          <a:solidFill>
                            <a:srgbClr val="000000"/>
                          </a:solidFill>
                          <a:effectLst/>
                          <a:latin typeface="Yu Gothic" panose="020B0400000000000000" pitchFamily="50" charset="-128"/>
                          <a:ea typeface="Yu Gothic" panose="020B0400000000000000" pitchFamily="50" charset="-128"/>
                        </a:rPr>
                        <a:t>】</a:t>
                      </a:r>
                      <a:r>
                        <a:rPr lang="zh-TW" altLang="en-US" sz="900" b="0" i="0" u="none" strike="noStrike" dirty="0">
                          <a:solidFill>
                            <a:srgbClr val="000000"/>
                          </a:solidFill>
                          <a:effectLst/>
                          <a:latin typeface="Yu Gothic" panose="020B0400000000000000" pitchFamily="50" charset="-128"/>
                          <a:ea typeface="Yu Gothic" panose="020B0400000000000000" pitchFamily="50" charset="-128"/>
                        </a:rPr>
                        <a:t>　実施中：</a:t>
                      </a:r>
                      <a:r>
                        <a:rPr lang="en-US" altLang="zh-TW" sz="900" b="0" i="0" u="none" strike="noStrike" dirty="0">
                          <a:solidFill>
                            <a:srgbClr val="000000"/>
                          </a:solidFill>
                          <a:effectLst/>
                          <a:latin typeface="Yu Gothic" panose="020B0400000000000000" pitchFamily="50" charset="-128"/>
                          <a:ea typeface="Yu Gothic" panose="020B0400000000000000" pitchFamily="50" charset="-128"/>
                        </a:rPr>
                        <a:t>9</a:t>
                      </a:r>
                      <a:r>
                        <a:rPr lang="zh-TW" altLang="en-US" sz="900" b="0" i="0" u="none" strike="noStrike" dirty="0">
                          <a:solidFill>
                            <a:srgbClr val="000000"/>
                          </a:solidFill>
                          <a:effectLst/>
                          <a:latin typeface="Yu Gothic" panose="020B0400000000000000" pitchFamily="50" charset="-128"/>
                          <a:ea typeface="Yu Gothic" panose="020B0400000000000000" pitchFamily="50" charset="-128"/>
                        </a:rPr>
                        <a:t>　一部実施中：６　検討中：</a:t>
                      </a:r>
                      <a:r>
                        <a:rPr lang="en-US" altLang="zh-TW" sz="900" b="0" i="0" u="none" strike="noStrike" dirty="0">
                          <a:solidFill>
                            <a:srgbClr val="000000"/>
                          </a:solidFill>
                          <a:effectLst/>
                          <a:latin typeface="Yu Gothic" panose="020B0400000000000000" pitchFamily="50" charset="-128"/>
                          <a:ea typeface="Yu Gothic" panose="020B0400000000000000" pitchFamily="50" charset="-128"/>
                        </a:rPr>
                        <a:t>23</a:t>
                      </a:r>
                    </a:p>
                  </a:txBody>
                  <a:tcPr marL="3928" marR="3928" marT="392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18900808"/>
                  </a:ext>
                </a:extLst>
              </a:tr>
            </a:tbl>
          </a:graphicData>
        </a:graphic>
      </p:graphicFrame>
    </p:spTree>
    <p:extLst>
      <p:ext uri="{BB962C8B-B14F-4D97-AF65-F5344CB8AC3E}">
        <p14:creationId xmlns:p14="http://schemas.microsoft.com/office/powerpoint/2010/main" val="2580765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4">
            <a:extLst>
              <a:ext uri="{FF2B5EF4-FFF2-40B4-BE49-F238E27FC236}">
                <a16:creationId xmlns:a16="http://schemas.microsoft.com/office/drawing/2014/main" id="{DA1489DA-53AE-4E08-A77A-4089047B3970}"/>
              </a:ext>
            </a:extLst>
          </p:cNvPr>
          <p:cNvSpPr txBox="1">
            <a:spLocks/>
          </p:cNvSpPr>
          <p:nvPr/>
        </p:nvSpPr>
        <p:spPr>
          <a:xfrm>
            <a:off x="7811850" y="6645192"/>
            <a:ext cx="2161386" cy="42561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457474">
              <a:defRPr/>
            </a:pPr>
            <a:r>
              <a:rPr kumimoji="1" lang="en-US" altLang="ja-JP" sz="1051" dirty="0">
                <a:solidFill>
                  <a:prstClr val="black"/>
                </a:solidFill>
                <a:latin typeface="Meiryo UI"/>
                <a:ea typeface="Meiryo UI"/>
              </a:rPr>
              <a:t>4</a:t>
            </a:r>
            <a:endParaRPr kumimoji="1" lang="ja-JP" altLang="en-US" sz="1051" dirty="0">
              <a:solidFill>
                <a:prstClr val="black"/>
              </a:solidFill>
              <a:latin typeface="Meiryo UI"/>
              <a:ea typeface="Meiryo UI"/>
            </a:endParaRPr>
          </a:p>
        </p:txBody>
      </p:sp>
      <p:graphicFrame>
        <p:nvGraphicFramePr>
          <p:cNvPr id="4" name="表 3">
            <a:extLst>
              <a:ext uri="{FF2B5EF4-FFF2-40B4-BE49-F238E27FC236}">
                <a16:creationId xmlns:a16="http://schemas.microsoft.com/office/drawing/2014/main" id="{DE9365B9-966C-473A-A6BC-63B5F5ACB0BA}"/>
              </a:ext>
            </a:extLst>
          </p:cNvPr>
          <p:cNvGraphicFramePr>
            <a:graphicFrameLocks noGrp="1"/>
          </p:cNvGraphicFramePr>
          <p:nvPr>
            <p:extLst>
              <p:ext uri="{D42A27DB-BD31-4B8C-83A1-F6EECF244321}">
                <p14:modId xmlns:p14="http://schemas.microsoft.com/office/powerpoint/2010/main" val="1927881453"/>
              </p:ext>
            </p:extLst>
          </p:nvPr>
        </p:nvGraphicFramePr>
        <p:xfrm>
          <a:off x="554473" y="80139"/>
          <a:ext cx="8841597" cy="6697713"/>
        </p:xfrm>
        <a:graphic>
          <a:graphicData uri="http://schemas.openxmlformats.org/drawingml/2006/table">
            <a:tbl>
              <a:tblPr/>
              <a:tblGrid>
                <a:gridCol w="123761">
                  <a:extLst>
                    <a:ext uri="{9D8B030D-6E8A-4147-A177-3AD203B41FA5}">
                      <a16:colId xmlns:a16="http://schemas.microsoft.com/office/drawing/2014/main" val="1744930596"/>
                    </a:ext>
                  </a:extLst>
                </a:gridCol>
                <a:gridCol w="183168">
                  <a:extLst>
                    <a:ext uri="{9D8B030D-6E8A-4147-A177-3AD203B41FA5}">
                      <a16:colId xmlns:a16="http://schemas.microsoft.com/office/drawing/2014/main" val="4239490884"/>
                    </a:ext>
                  </a:extLst>
                </a:gridCol>
                <a:gridCol w="1559409">
                  <a:extLst>
                    <a:ext uri="{9D8B030D-6E8A-4147-A177-3AD203B41FA5}">
                      <a16:colId xmlns:a16="http://schemas.microsoft.com/office/drawing/2014/main" val="1340258849"/>
                    </a:ext>
                  </a:extLst>
                </a:gridCol>
                <a:gridCol w="2145222">
                  <a:extLst>
                    <a:ext uri="{9D8B030D-6E8A-4147-A177-3AD203B41FA5}">
                      <a16:colId xmlns:a16="http://schemas.microsoft.com/office/drawing/2014/main" val="4281115352"/>
                    </a:ext>
                  </a:extLst>
                </a:gridCol>
                <a:gridCol w="2700000">
                  <a:extLst>
                    <a:ext uri="{9D8B030D-6E8A-4147-A177-3AD203B41FA5}">
                      <a16:colId xmlns:a16="http://schemas.microsoft.com/office/drawing/2014/main" val="4138945718"/>
                    </a:ext>
                  </a:extLst>
                </a:gridCol>
                <a:gridCol w="525743">
                  <a:extLst>
                    <a:ext uri="{9D8B030D-6E8A-4147-A177-3AD203B41FA5}">
                      <a16:colId xmlns:a16="http://schemas.microsoft.com/office/drawing/2014/main" val="881084908"/>
                    </a:ext>
                  </a:extLst>
                </a:gridCol>
                <a:gridCol w="525743">
                  <a:extLst>
                    <a:ext uri="{9D8B030D-6E8A-4147-A177-3AD203B41FA5}">
                      <a16:colId xmlns:a16="http://schemas.microsoft.com/office/drawing/2014/main" val="2314760501"/>
                    </a:ext>
                  </a:extLst>
                </a:gridCol>
                <a:gridCol w="525743">
                  <a:extLst>
                    <a:ext uri="{9D8B030D-6E8A-4147-A177-3AD203B41FA5}">
                      <a16:colId xmlns:a16="http://schemas.microsoft.com/office/drawing/2014/main" val="404245078"/>
                    </a:ext>
                  </a:extLst>
                </a:gridCol>
                <a:gridCol w="552808">
                  <a:extLst>
                    <a:ext uri="{9D8B030D-6E8A-4147-A177-3AD203B41FA5}">
                      <a16:colId xmlns:a16="http://schemas.microsoft.com/office/drawing/2014/main" val="2355579379"/>
                    </a:ext>
                  </a:extLst>
                </a:gridCol>
              </a:tblGrid>
              <a:tr h="181353">
                <a:tc>
                  <a:txBody>
                    <a:bodyPr/>
                    <a:lstStyle/>
                    <a:p>
                      <a:pPr algn="l" fontAlgn="b"/>
                      <a:endParaRPr lang="ja-JP" altLang="en-US" sz="6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2948" marR="2948" marT="2948" marB="0" anchor="b">
                    <a:lnL>
                      <a:noFill/>
                    </a:lnL>
                    <a:lnR>
                      <a:noFill/>
                    </a:lnR>
                    <a:lnT>
                      <a:noFill/>
                    </a:lnT>
                    <a:lnB>
                      <a:noFill/>
                    </a:lnB>
                  </a:tcPr>
                </a:tc>
                <a:tc gridSpan="2">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〇規制改革事項の状況</a:t>
                      </a:r>
                    </a:p>
                  </a:txBody>
                  <a:tcPr marL="2948" marR="2948" marT="2948"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b"/>
                      <a:endParaRPr lang="ja-JP" altLang="en-US" sz="700" b="0" i="0" u="none" strike="noStrike" dirty="0">
                        <a:solidFill>
                          <a:srgbClr val="000000"/>
                        </a:solidFill>
                        <a:effectLst/>
                        <a:latin typeface="Meiryo UI" panose="020B0604030504040204" pitchFamily="50" charset="-128"/>
                        <a:ea typeface="Meiryo UI" panose="020B0604030504040204" pitchFamily="50" charset="-128"/>
                      </a:endParaRPr>
                    </a:p>
                  </a:txBody>
                  <a:tcPr marL="2948" marR="2948" marT="294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ja-JP" altLang="en-US" sz="800" b="0" i="0" u="none" strike="noStrike">
                        <a:solidFill>
                          <a:srgbClr val="000000"/>
                        </a:solidFill>
                        <a:effectLst/>
                        <a:latin typeface="Meiryo UI" panose="020B0604030504040204" pitchFamily="50" charset="-128"/>
                        <a:ea typeface="Meiryo UI" panose="020B0604030504040204" pitchFamily="50" charset="-128"/>
                      </a:endParaRPr>
                    </a:p>
                  </a:txBody>
                  <a:tcPr marL="2948" marR="2948" marT="294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ja-JP" altLang="en-US" sz="800" b="0" i="0" u="none" strike="noStrike">
                        <a:solidFill>
                          <a:srgbClr val="000000"/>
                        </a:solidFill>
                        <a:effectLst/>
                        <a:latin typeface="Meiryo UI" panose="020B0604030504040204" pitchFamily="50" charset="-128"/>
                        <a:ea typeface="Meiryo UI" panose="020B0604030504040204" pitchFamily="50" charset="-128"/>
                      </a:endParaRPr>
                    </a:p>
                  </a:txBody>
                  <a:tcPr marL="2948" marR="2948" marT="294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solidFill>
                          <a:srgbClr val="000000"/>
                        </a:solidFill>
                        <a:effectLst/>
                        <a:latin typeface="Meiryo UI" panose="020B0604030504040204" pitchFamily="50" charset="-128"/>
                        <a:ea typeface="Meiryo UI" panose="020B0604030504040204" pitchFamily="50" charset="-128"/>
                      </a:endParaRPr>
                    </a:p>
                  </a:txBody>
                  <a:tcPr marL="2948" marR="2948" marT="294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solidFill>
                          <a:srgbClr val="000000"/>
                        </a:solidFill>
                        <a:effectLst/>
                        <a:latin typeface="Meiryo UI" panose="020B0604030504040204" pitchFamily="50" charset="-128"/>
                        <a:ea typeface="Meiryo UI" panose="020B0604030504040204" pitchFamily="50" charset="-128"/>
                      </a:endParaRPr>
                    </a:p>
                  </a:txBody>
                  <a:tcPr marL="2948" marR="2948" marT="294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5604804"/>
                  </a:ext>
                </a:extLst>
              </a:tr>
              <a:tr h="306034">
                <a:tc>
                  <a:txBody>
                    <a:bodyPr/>
                    <a:lstStyle/>
                    <a:p>
                      <a:pPr algn="l" fontAlgn="b"/>
                      <a:r>
                        <a:rPr lang="ja-JP" altLang="en-US" sz="5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大分類</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先端的サービス項目</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規制改革の内容</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措置済</a:t>
                      </a:r>
                      <a:endParaRPr lang="en-US" altLang="ja-JP" sz="8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全国</a:t>
                      </a: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800" b="1" i="0" u="none" strike="noStrike" dirty="0">
                        <a:solidFill>
                          <a:srgbClr val="000000"/>
                        </a:solidFill>
                        <a:effectLst/>
                        <a:latin typeface="Meiryo UI" panose="020B0604030504040204" pitchFamily="50" charset="-128"/>
                        <a:ea typeface="Meiryo UI" panose="020B0604030504040204" pitchFamily="50" charset="-128"/>
                      </a:endParaRP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措置済</a:t>
                      </a:r>
                      <a:endParaRPr lang="en-US" altLang="ja-JP" sz="8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特区</a:t>
                      </a: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検討中</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区域</a:t>
                      </a:r>
                      <a:br>
                        <a:rPr lang="ja-JP" altLang="en-US" sz="800" b="1" i="0" u="none" strike="noStrike">
                          <a:solidFill>
                            <a:srgbClr val="000000"/>
                          </a:solidFill>
                          <a:effectLst/>
                          <a:latin typeface="Meiryo UI" panose="020B0604030504040204" pitchFamily="50" charset="-128"/>
                          <a:ea typeface="Meiryo UI" panose="020B0604030504040204" pitchFamily="50" charset="-128"/>
                        </a:rPr>
                      </a:br>
                      <a:r>
                        <a:rPr lang="ja-JP" altLang="en-US" sz="800" b="1" i="0" u="none" strike="noStrike">
                          <a:solidFill>
                            <a:srgbClr val="000000"/>
                          </a:solidFill>
                          <a:effectLst/>
                          <a:latin typeface="Meiryo UI" panose="020B0604030504040204" pitchFamily="50" charset="-128"/>
                          <a:ea typeface="Meiryo UI" panose="020B0604030504040204" pitchFamily="50" charset="-128"/>
                        </a:rPr>
                        <a:t>計画</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867245772"/>
                  </a:ext>
                </a:extLst>
              </a:tr>
              <a:tr h="136016">
                <a:tc>
                  <a:txBody>
                    <a:bodyPr/>
                    <a:lstStyle/>
                    <a:p>
                      <a:pPr algn="l" fontAlgn="ctr"/>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ctr">
                    <a:lnL>
                      <a:noFill/>
                    </a:lnL>
                    <a:lnR w="12700" cap="flat" cmpd="sng" algn="ctr">
                      <a:solidFill>
                        <a:srgbClr val="000000"/>
                      </a:solidFill>
                      <a:prstDash val="solid"/>
                      <a:round/>
                      <a:headEnd type="none" w="med" len="med"/>
                      <a:tailEnd type="none" w="med" len="med"/>
                    </a:lnR>
                    <a:lnT>
                      <a:noFill/>
                    </a:lnT>
                    <a:lnB>
                      <a:noFill/>
                    </a:lnB>
                  </a:tcPr>
                </a:tc>
                <a:tc gridSpan="8">
                  <a:txBody>
                    <a:bodyPr/>
                    <a:lstStyle/>
                    <a:p>
                      <a:pPr algn="l"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夢洲：夢洲コンストラクション</a:t>
                      </a:r>
                    </a:p>
                  </a:txBody>
                  <a:tcPr marL="2948" marR="2948" marT="294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lnL w="12700" cmpd="sng">
                      <a:noFill/>
                      <a:prstDash val="soli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mpd="sng">
                      <a:noFill/>
                      <a:prstDash val="soli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91861942"/>
                  </a:ext>
                </a:extLst>
              </a:tr>
              <a:tr h="698209">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6">
                  <a:txBody>
                    <a:bodyPr/>
                    <a:lstStyle/>
                    <a:p>
                      <a:pPr algn="l"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建設工事・資材運搬の円滑化</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⑦データ及びセンシングによる局所的な気象予測</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ソフトウェアを活用した気象予報に係る気象予報士の設置基準の緩和</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気象業務法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6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・気象の予報業務について現象の予想の時間に応じて設置するべき気象予報士の人数について、一定の条件のもと設置人数を１人以上とする設置基準の緩和</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5449780"/>
                  </a:ext>
                </a:extLst>
              </a:tr>
              <a:tr h="204023">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⑧ドローンを活用した測量・工事管理</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非接触充電のポート設置にかかる規制緩和</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電波法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6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・ドローンの非接触充電用ポート設置時の高周波利用設備設置申請の緩和</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1611370"/>
                  </a:ext>
                </a:extLst>
              </a:tr>
              <a:tr h="204023">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⑨ドローンによる建設現場の見守り</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689572352"/>
                  </a:ext>
                </a:extLst>
              </a:tr>
              <a:tr h="294699">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⑩ドローンによる資材などの運搬、作業現場域内の高所などへの資材配送</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19893350"/>
                  </a:ext>
                </a:extLst>
              </a:tr>
              <a:tr h="648337">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rowSpan="2">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⑪シャトルバスを活用した資材運搬（貨客混載）</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夢洲建設工事におけるシャトルバス等による貨客混載輸送</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貨物自動車運送事業法関連通達</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5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・夢洲内建設工事へ工事関係者を乗せるシャトルバスに、工事関係の携行品等を運送する貨客混載輸送を可能とする規制の緩和</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6232465"/>
                  </a:ext>
                </a:extLst>
              </a:tr>
              <a:tr h="649472">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dirty="0">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レベル２の自動運転走行にかかる規制緩和</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道路交通法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6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・レベル２の部分運転自動化のシャトルバスによる、限定されたエリア内、利用者であれば、大型第一種免許等で運転を可能とする規制の緩和</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7297307"/>
                  </a:ext>
                </a:extLst>
              </a:tr>
              <a:tr h="136016">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gridSpan="8">
                  <a:txBody>
                    <a:bodyPr/>
                    <a:lstStyle/>
                    <a:p>
                      <a:pPr algn="l"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夢洲：大阪・関西万博</a:t>
                      </a:r>
                    </a:p>
                  </a:txBody>
                  <a:tcPr marL="2948" marR="2948" marT="294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lnL w="12700" cmpd="sng">
                      <a:noFill/>
                      <a:prstDash val="soli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mpd="sng">
                      <a:noFill/>
                      <a:prstDash val="soli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99587799"/>
                  </a:ext>
                </a:extLst>
              </a:tr>
              <a:tr h="334369">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大阪・関西万博で体験する近未来の医療・健康サービス</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④ミライのフード体験</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表示できる機能の拡大</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食品表示法に基づく食品表示基準（機能性表示食品）</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endParaRPr lang="en-US" altLang="ja-JP" sz="1600" b="0" i="0" u="none" strike="noStrike" dirty="0">
                        <a:solidFill>
                          <a:srgbClr val="000000"/>
                        </a:solidFill>
                        <a:effectLst/>
                        <a:latin typeface="Meiryo UI" panose="020B0604030504040204" pitchFamily="50" charset="-128"/>
                        <a:ea typeface="Meiryo UI" panose="020B0604030504040204" pitchFamily="50" charset="-128"/>
                      </a:endParaRP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5452094"/>
                  </a:ext>
                </a:extLst>
              </a:tr>
              <a:tr h="402377">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⑥ミライの医療</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未承認の医療機器、再生医療等製品の一般向け展示を禁止する規制の緩和</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未承認医療機器等の展示に関するガイドライン細則</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endParaRPr lang="en-US" altLang="ja-JP" sz="1600" b="0" i="0" u="none" strike="noStrike" dirty="0">
                        <a:solidFill>
                          <a:srgbClr val="000000"/>
                        </a:solidFill>
                        <a:effectLst/>
                        <a:latin typeface="Meiryo UI" panose="020B0604030504040204" pitchFamily="50" charset="-128"/>
                        <a:ea typeface="Meiryo UI" panose="020B0604030504040204" pitchFamily="50" charset="-128"/>
                      </a:endParaRP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8152571"/>
                  </a:ext>
                </a:extLst>
              </a:tr>
              <a:tr h="903365">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大阪・関西万博における自動運転車</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⑦万博会場へのアクセスの一部において、</a:t>
                      </a:r>
                      <a:r>
                        <a:rPr lang="en-US" altLang="ja-JP" sz="800" b="0" i="0" u="none" strike="noStrike">
                          <a:solidFill>
                            <a:srgbClr val="000000"/>
                          </a:solidFill>
                          <a:effectLst/>
                          <a:latin typeface="Meiryo UI" panose="020B0604030504040204" pitchFamily="50" charset="-128"/>
                          <a:ea typeface="Meiryo UI" panose="020B0604030504040204" pitchFamily="50" charset="-128"/>
                        </a:rPr>
                        <a:t>EV</a:t>
                      </a:r>
                      <a:r>
                        <a:rPr lang="ja-JP" altLang="en-US" sz="800" b="0" i="0" u="none" strike="noStrike">
                          <a:solidFill>
                            <a:srgbClr val="000000"/>
                          </a:solidFill>
                          <a:effectLst/>
                          <a:latin typeface="Meiryo UI" panose="020B0604030504040204" pitchFamily="50" charset="-128"/>
                          <a:ea typeface="Meiryo UI" panose="020B0604030504040204" pitchFamily="50" charset="-128"/>
                        </a:rPr>
                        <a:t>（電気）バスなどの自動運転（レベル４相当）を公道で実施　</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特定自動運行に係る許可制度の創設</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道路交通法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6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・自動運転レベル４に相当する運転者がいない状態での自動運転である特定自動運行の許可制度を創設</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2533789"/>
                  </a:ext>
                </a:extLst>
              </a:tr>
              <a:tr h="876162">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大阪・関西万博における空飛ぶクルマ</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⑨大阪市内、関西の主要空港、観光地を結ぶアクセス整備を、空飛ぶクルマの社会実装で実現</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空飛ぶクルマの社会実装に向けた制度整備</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航空法等</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・搭載義務燃料の設定、離着陸時の進入表面のこう配条件の緩和、機体充電作業の軽微な保守への位置づけポート設置における許可取得の申請手続き簡素化等</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700" b="0" i="0" u="none" strike="noStrike" dirty="0">
                          <a:solidFill>
                            <a:srgbClr val="000000"/>
                          </a:solidFill>
                          <a:effectLst/>
                          <a:latin typeface="Meiryo UI" panose="020B0604030504040204" pitchFamily="50" charset="-128"/>
                          <a:ea typeface="Meiryo UI" panose="020B0604030504040204" pitchFamily="50" charset="-128"/>
                        </a:rPr>
                        <a:t>（一部）</a:t>
                      </a:r>
                      <a:endParaRPr lang="ja-JP" altLang="en-US" sz="800" b="0" i="0" u="none" strike="noStrike" dirty="0">
                        <a:solidFill>
                          <a:srgbClr val="000000"/>
                        </a:solidFill>
                        <a:effectLst/>
                        <a:latin typeface="Meiryo UI" panose="020B0604030504040204" pitchFamily="50" charset="-128"/>
                        <a:ea typeface="Meiryo UI" panose="020B0604030504040204" pitchFamily="50" charset="-128"/>
                      </a:endParaRP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2898601"/>
                  </a:ext>
                </a:extLst>
              </a:tr>
              <a:tr h="717479">
                <a:tc>
                  <a:txBody>
                    <a:bodyPr/>
                    <a:lstStyle/>
                    <a:p>
                      <a:pPr algn="l" fontAlgn="b"/>
                      <a:r>
                        <a:rPr lang="ja-JP" altLang="en-US" sz="4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2948" marR="2948" marT="2948"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700" b="0" i="0" u="none" strike="noStrike">
                          <a:solidFill>
                            <a:srgbClr val="000000"/>
                          </a:solidFill>
                          <a:effectLst/>
                          <a:latin typeface="Meiryo UI" panose="020B0604030504040204" pitchFamily="50" charset="-128"/>
                          <a:ea typeface="Meiryo UI" panose="020B0604030504040204" pitchFamily="50" charset="-128"/>
                        </a:rPr>
                        <a:t>　</a:t>
                      </a:r>
                    </a:p>
                  </a:txBody>
                  <a:tcPr marL="2948" marR="2948" marT="29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altLang="ja-JP" sz="800" b="1" i="0" u="none" strike="noStrike">
                          <a:solidFill>
                            <a:srgbClr val="000000"/>
                          </a:solidFill>
                          <a:effectLst/>
                          <a:latin typeface="Meiryo UI" panose="020B0604030504040204" pitchFamily="50" charset="-128"/>
                          <a:ea typeface="Meiryo UI" panose="020B0604030504040204" pitchFamily="50" charset="-128"/>
                        </a:rPr>
                        <a:t>MaaS</a:t>
                      </a:r>
                      <a:r>
                        <a:rPr lang="ja-JP" altLang="en-US" sz="800" b="1" i="0" u="none" strike="noStrike">
                          <a:solidFill>
                            <a:srgbClr val="000000"/>
                          </a:solidFill>
                          <a:effectLst/>
                          <a:latin typeface="Meiryo UI" panose="020B0604030504040204" pitchFamily="50" charset="-128"/>
                          <a:ea typeface="Meiryo UI" panose="020B0604030504040204" pitchFamily="50" charset="-128"/>
                        </a:rPr>
                        <a:t>による移動の円滑化</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⑩</a:t>
                      </a:r>
                      <a:r>
                        <a:rPr lang="en-US" altLang="ja-JP" sz="800" b="0" i="0" u="none" strike="noStrike">
                          <a:solidFill>
                            <a:srgbClr val="000000"/>
                          </a:solidFill>
                          <a:effectLst/>
                          <a:latin typeface="Meiryo UI" panose="020B0604030504040204" pitchFamily="50" charset="-128"/>
                          <a:ea typeface="Meiryo UI" panose="020B0604030504040204" pitchFamily="50" charset="-128"/>
                        </a:rPr>
                        <a:t>OSAKA</a:t>
                      </a:r>
                      <a:r>
                        <a:rPr lang="ja-JP" altLang="en-US" sz="800" b="0" i="0" u="none" strike="noStrike">
                          <a:solidFill>
                            <a:srgbClr val="000000"/>
                          </a:solidFill>
                          <a:effectLst/>
                          <a:latin typeface="Meiryo UI" panose="020B0604030504040204" pitchFamily="50" charset="-128"/>
                          <a:ea typeface="Meiryo UI" panose="020B0604030504040204" pitchFamily="50" charset="-128"/>
                        </a:rPr>
                        <a:t>ファストパス（仮称）</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ダイナミックプライシングを活用した際の路上駐車場、路外駐車場に係る変動駐車料金の設定・表示に関する特例</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駐車場法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6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・乗合バス、鉄道などの混雑緩和のための変動運賃などの設定に関する特例</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道路運送法、鉄道事業法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endParaRPr lang="en-US" altLang="ja-JP" sz="1600" b="0" i="0" u="none" strike="noStrike" dirty="0">
                        <a:solidFill>
                          <a:srgbClr val="000000"/>
                        </a:solidFill>
                        <a:effectLst/>
                        <a:latin typeface="Meiryo UI" panose="020B0604030504040204" pitchFamily="50" charset="-128"/>
                        <a:ea typeface="Meiryo UI" panose="020B0604030504040204" pitchFamily="50" charset="-128"/>
                      </a:endParaRP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2948" marR="2948" marT="2948"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2948" marR="2948" marT="2948"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734376"/>
                  </a:ext>
                </a:extLst>
              </a:tr>
            </a:tbl>
          </a:graphicData>
        </a:graphic>
      </p:graphicFrame>
    </p:spTree>
    <p:extLst>
      <p:ext uri="{BB962C8B-B14F-4D97-AF65-F5344CB8AC3E}">
        <p14:creationId xmlns:p14="http://schemas.microsoft.com/office/powerpoint/2010/main" val="1090568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4">
            <a:extLst>
              <a:ext uri="{FF2B5EF4-FFF2-40B4-BE49-F238E27FC236}">
                <a16:creationId xmlns:a16="http://schemas.microsoft.com/office/drawing/2014/main" id="{91947F31-A648-4343-94E8-39D86C959F83}"/>
              </a:ext>
            </a:extLst>
          </p:cNvPr>
          <p:cNvSpPr txBox="1">
            <a:spLocks/>
          </p:cNvSpPr>
          <p:nvPr/>
        </p:nvSpPr>
        <p:spPr>
          <a:xfrm>
            <a:off x="7744614" y="6613279"/>
            <a:ext cx="2161386" cy="161687"/>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457474">
              <a:defRPr/>
            </a:pPr>
            <a:r>
              <a:rPr kumimoji="1" lang="en-US" altLang="ja-JP" sz="1051" dirty="0">
                <a:solidFill>
                  <a:prstClr val="black"/>
                </a:solidFill>
                <a:latin typeface="Meiryo UI"/>
                <a:ea typeface="Meiryo UI"/>
              </a:rPr>
              <a:t>5</a:t>
            </a:r>
          </a:p>
        </p:txBody>
      </p:sp>
      <p:graphicFrame>
        <p:nvGraphicFramePr>
          <p:cNvPr id="3" name="表 2">
            <a:extLst>
              <a:ext uri="{FF2B5EF4-FFF2-40B4-BE49-F238E27FC236}">
                <a16:creationId xmlns:a16="http://schemas.microsoft.com/office/drawing/2014/main" id="{70B1F569-2B10-4325-B167-2A3DE7E8DEF7}"/>
              </a:ext>
            </a:extLst>
          </p:cNvPr>
          <p:cNvGraphicFramePr>
            <a:graphicFrameLocks noGrp="1"/>
          </p:cNvGraphicFramePr>
          <p:nvPr>
            <p:extLst>
              <p:ext uri="{D42A27DB-BD31-4B8C-83A1-F6EECF244321}">
                <p14:modId xmlns:p14="http://schemas.microsoft.com/office/powerpoint/2010/main" val="1969358143"/>
              </p:ext>
            </p:extLst>
          </p:nvPr>
        </p:nvGraphicFramePr>
        <p:xfrm>
          <a:off x="554472" y="180892"/>
          <a:ext cx="8848370" cy="6496216"/>
        </p:xfrm>
        <a:graphic>
          <a:graphicData uri="http://schemas.openxmlformats.org/drawingml/2006/table">
            <a:tbl>
              <a:tblPr/>
              <a:tblGrid>
                <a:gridCol w="123762">
                  <a:extLst>
                    <a:ext uri="{9D8B030D-6E8A-4147-A177-3AD203B41FA5}">
                      <a16:colId xmlns:a16="http://schemas.microsoft.com/office/drawing/2014/main" val="3689683878"/>
                    </a:ext>
                  </a:extLst>
                </a:gridCol>
                <a:gridCol w="183169">
                  <a:extLst>
                    <a:ext uri="{9D8B030D-6E8A-4147-A177-3AD203B41FA5}">
                      <a16:colId xmlns:a16="http://schemas.microsoft.com/office/drawing/2014/main" val="2953427252"/>
                    </a:ext>
                  </a:extLst>
                </a:gridCol>
                <a:gridCol w="1559410">
                  <a:extLst>
                    <a:ext uri="{9D8B030D-6E8A-4147-A177-3AD203B41FA5}">
                      <a16:colId xmlns:a16="http://schemas.microsoft.com/office/drawing/2014/main" val="1596676641"/>
                    </a:ext>
                  </a:extLst>
                </a:gridCol>
                <a:gridCol w="2145222">
                  <a:extLst>
                    <a:ext uri="{9D8B030D-6E8A-4147-A177-3AD203B41FA5}">
                      <a16:colId xmlns:a16="http://schemas.microsoft.com/office/drawing/2014/main" val="2699706186"/>
                    </a:ext>
                  </a:extLst>
                </a:gridCol>
                <a:gridCol w="2707200">
                  <a:extLst>
                    <a:ext uri="{9D8B030D-6E8A-4147-A177-3AD203B41FA5}">
                      <a16:colId xmlns:a16="http://schemas.microsoft.com/office/drawing/2014/main" val="1821276034"/>
                    </a:ext>
                  </a:extLst>
                </a:gridCol>
                <a:gridCol w="525600">
                  <a:extLst>
                    <a:ext uri="{9D8B030D-6E8A-4147-A177-3AD203B41FA5}">
                      <a16:colId xmlns:a16="http://schemas.microsoft.com/office/drawing/2014/main" val="96192666"/>
                    </a:ext>
                  </a:extLst>
                </a:gridCol>
                <a:gridCol w="525600">
                  <a:extLst>
                    <a:ext uri="{9D8B030D-6E8A-4147-A177-3AD203B41FA5}">
                      <a16:colId xmlns:a16="http://schemas.microsoft.com/office/drawing/2014/main" val="875593097"/>
                    </a:ext>
                  </a:extLst>
                </a:gridCol>
                <a:gridCol w="525600">
                  <a:extLst>
                    <a:ext uri="{9D8B030D-6E8A-4147-A177-3AD203B41FA5}">
                      <a16:colId xmlns:a16="http://schemas.microsoft.com/office/drawing/2014/main" val="3144067069"/>
                    </a:ext>
                  </a:extLst>
                </a:gridCol>
                <a:gridCol w="552807">
                  <a:extLst>
                    <a:ext uri="{9D8B030D-6E8A-4147-A177-3AD203B41FA5}">
                      <a16:colId xmlns:a16="http://schemas.microsoft.com/office/drawing/2014/main" val="2510177261"/>
                    </a:ext>
                  </a:extLst>
                </a:gridCol>
              </a:tblGrid>
              <a:tr h="171858">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gridSpan="8">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うめきた２期 </a:t>
                      </a:r>
                    </a:p>
                  </a:txBody>
                  <a:tcPr marL="3837" marR="3837" marT="3837"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50123369"/>
                  </a:ext>
                </a:extLst>
              </a:tr>
              <a:tr h="1021121">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ヒューマンデータ利活用に資するプラットフォームの提供</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①ヒューマンデータと</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AI</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分析などによるエビデンスに基づく健康増進プログラム</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温泉利用型健康増進施設で医師の指示に基づき治療のため温泉療養を行った場合の医療費控除適用対象期間について、利用頻度等の条件緩和</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所得税法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6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・「連続して１カ月以内に７日以上」が要件となっているが、都市型湯治においては日数等の要件を緩和</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1317858"/>
                  </a:ext>
                </a:extLst>
              </a:tr>
              <a:tr h="809163">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l" rtl="0" fontAlgn="ct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リアルとデジタルの融合した都市空間＝</a:t>
                      </a:r>
                      <a:r>
                        <a:rPr lang="en-US" altLang="ja-JP" sz="800" b="1" i="0" u="none" strike="noStrike" dirty="0" err="1">
                          <a:solidFill>
                            <a:srgbClr val="000000"/>
                          </a:solidFill>
                          <a:effectLst/>
                          <a:latin typeface="Meiryo UI" panose="020B0604030504040204" pitchFamily="50" charset="-128"/>
                          <a:ea typeface="Meiryo UI" panose="020B0604030504040204" pitchFamily="50" charset="-128"/>
                        </a:rPr>
                        <a:t>Parkness</a:t>
                      </a:r>
                      <a:r>
                        <a:rPr lang="ja-JP" altLang="en-US" sz="800" b="1" i="0" u="none" strike="noStrike" dirty="0">
                          <a:solidFill>
                            <a:srgbClr val="000000"/>
                          </a:solidFill>
                          <a:effectLst/>
                          <a:latin typeface="Meiryo UI" panose="020B0604030504040204" pitchFamily="50" charset="-128"/>
                          <a:ea typeface="Meiryo UI" panose="020B0604030504040204" pitchFamily="50" charset="-128"/>
                        </a:rPr>
                        <a:t>を実現するためのＤＸ推進</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⑩リアルタイム・オンラインサービスを支える大容量通信網（ローカル５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G</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など）の整備　</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ローカル５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G</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の広域的な利用（他者土地利用）に関する規制の緩和</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電波法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6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・都心部では、ローカル５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G</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のカバーエリアが他者土地に及ぶ可能性が高く、周波数帯分割等による干渉調整策等の制度化</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3414897"/>
                  </a:ext>
                </a:extLst>
              </a:tr>
              <a:tr h="844966">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rowSpan="2">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⑪先端的な技術や先駆的サービスを通じた「様々な体験価値」を市民や来街者に提供し、市民の</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QoL</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向上とライフデザインイノベーションを実現する環境の整備</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万博関連の仮設建築物に関する許可期間の制限緩和</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建築基準法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6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・「様々な体験価値」の提供の場となる仮設興行場、仮設店舗などの仮設建築物を建築する場合における建築許可期間の緩和</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endParaRPr lang="ja-JP" altLang="en-US" sz="1600" b="0" i="0" u="none" strike="noStrike" dirty="0">
                        <a:solidFill>
                          <a:srgbClr val="000000"/>
                        </a:solidFill>
                        <a:effectLst/>
                        <a:latin typeface="Meiryo UI" panose="020B0604030504040204" pitchFamily="50" charset="-128"/>
                        <a:ea typeface="Meiryo UI" panose="020B0604030504040204" pitchFamily="50" charset="-128"/>
                      </a:endParaRP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9301803"/>
                  </a:ext>
                </a:extLst>
              </a:tr>
              <a:tr h="664515">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万博関連の仮設工作物設置に係る特例</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都市公園法</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br>
                        <a:rPr lang="en-US" altLang="ja-JP"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・都市公園内に設置する万博関連の仮設工作物に係る占用許可基準の緩和</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9050058"/>
                  </a:ext>
                </a:extLst>
              </a:tr>
              <a:tr h="171858">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gridSpan="8">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万博後（</a:t>
                      </a:r>
                      <a:r>
                        <a:rPr lang="en-US" altLang="ja-JP" sz="900" b="1" i="0" u="none" strike="noStrike" dirty="0">
                          <a:solidFill>
                            <a:srgbClr val="000000"/>
                          </a:solidFill>
                          <a:effectLst/>
                          <a:latin typeface="Meiryo UI" panose="020B0604030504040204" pitchFamily="50" charset="-128"/>
                          <a:ea typeface="Meiryo UI" panose="020B0604030504040204" pitchFamily="50" charset="-128"/>
                        </a:rPr>
                        <a:t>2026</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年度以降）の展開</a:t>
                      </a:r>
                    </a:p>
                  </a:txBody>
                  <a:tcPr marL="3837" marR="3837" marT="3837"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13479778"/>
                  </a:ext>
                </a:extLst>
              </a:tr>
              <a:tr h="401001">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4">
                  <a:txBody>
                    <a:bodyPr/>
                    <a:lstStyle/>
                    <a:p>
                      <a:pPr algn="l" rtl="0" fontAlgn="ctr"/>
                      <a:r>
                        <a:rPr lang="ja-JP" altLang="en-US" sz="800" b="1" i="0" u="none" strike="noStrike">
                          <a:solidFill>
                            <a:srgbClr val="000000"/>
                          </a:solidFill>
                          <a:effectLst/>
                          <a:latin typeface="Meiryo UI" panose="020B0604030504040204" pitchFamily="50" charset="-128"/>
                          <a:ea typeface="Meiryo UI" panose="020B0604030504040204" pitchFamily="50" charset="-128"/>
                        </a:rPr>
                        <a:t>先端国際医療の提供</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①外国人医師の参画</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　（二国間協定の活用、英語による医師など国家試験の実施）</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外国人一般を診療対象とした二国間協定の締結に係る要請をワンストップ化</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2948500"/>
                  </a:ext>
                </a:extLst>
              </a:tr>
              <a:tr h="401001">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医師国家試験、看護師国家試験の英語による実施</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医政局所管国家試験実施細則</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3351998"/>
                  </a:ext>
                </a:extLst>
              </a:tr>
              <a:tr h="408162">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②海外とのオンライン診療</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海外からのオンライン診療の実施要件等の明確化</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オンライン診療の適切な実施に関する指針</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5954412"/>
                  </a:ext>
                </a:extLst>
              </a:tr>
              <a:tr h="558537">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③海外承認国内未承認薬の使用</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医療水準の高い国において承認された医薬品（国内未承認）について、医療機関による輸入を可能とする</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医薬品等輸入手続質疑応答集</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(Q</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7825696"/>
                  </a:ext>
                </a:extLst>
              </a:tr>
              <a:tr h="177586">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gridSpan="8">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その他の規制改革</a:t>
                      </a:r>
                    </a:p>
                  </a:txBody>
                  <a:tcPr marL="3837" marR="3837" marT="3837"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2011535"/>
                  </a:ext>
                </a:extLst>
              </a:tr>
              <a:tr h="637305">
                <a:tc>
                  <a:txBody>
                    <a:bodyPr/>
                    <a:lstStyle/>
                    <a:p>
                      <a:pPr algn="l" fontAlgn="b"/>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837" marR="3837" marT="3837"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tc gridSpan="2">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国家戦略特別区域外国人創業活動促進事業に係る在留資格の変更にかかる特例</a:t>
                      </a:r>
                      <a:br>
                        <a:rPr lang="ja-JP" altLang="en-US" sz="800" b="0" i="0" u="none" strike="noStrike">
                          <a:solidFill>
                            <a:srgbClr val="000000"/>
                          </a:solidFill>
                          <a:effectLst/>
                          <a:latin typeface="Meiryo UI" panose="020B0604030504040204" pitchFamily="50" charset="-128"/>
                          <a:ea typeface="Meiryo UI" panose="020B0604030504040204" pitchFamily="50" charset="-128"/>
                        </a:rPr>
                      </a:br>
                      <a:br>
                        <a:rPr lang="ja-JP" altLang="en-US" sz="800" b="0" i="0" u="none" strike="noStrike">
                          <a:solidFill>
                            <a:srgbClr val="000000"/>
                          </a:solidFill>
                          <a:effectLst/>
                          <a:latin typeface="Meiryo UI" panose="020B0604030504040204" pitchFamily="50" charset="-128"/>
                          <a:ea typeface="Meiryo UI" panose="020B0604030504040204" pitchFamily="50" charset="-128"/>
                        </a:rPr>
                      </a:br>
                      <a:r>
                        <a:rPr lang="ja-JP" altLang="en-US" sz="800" b="0" i="0" u="none" strike="noStrike">
                          <a:solidFill>
                            <a:srgbClr val="000000"/>
                          </a:solidFill>
                          <a:effectLst/>
                          <a:latin typeface="Meiryo UI" panose="020B0604030504040204" pitchFamily="50" charset="-128"/>
                          <a:ea typeface="Meiryo UI" panose="020B0604030504040204" pitchFamily="50" charset="-128"/>
                        </a:rPr>
                        <a:t>（起業準備活動期間の延長）</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外国人起業活動促進事業（経済産業省事業）の期間内（最長</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年）に起業に至らなかった外国人が、国家戦略特別区域外国人創業活動促進事業を活用（最長６か月）することを認める。</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25400" cap="flat" cmpd="dbl" algn="ctr">
                      <a:solidFill>
                        <a:srgbClr val="000000"/>
                      </a:solidFill>
                      <a:prstDash val="solid"/>
                      <a:round/>
                      <a:headEnd type="none" w="med" len="med"/>
                      <a:tailEnd type="none" w="med" len="med"/>
                    </a:lnB>
                  </a:tcPr>
                </a:tc>
                <a:tc>
                  <a:txBody>
                    <a:bodyPr/>
                    <a:lstStyle/>
                    <a:p>
                      <a:pPr algn="ctr" fontAlgn="ctr"/>
                      <a:r>
                        <a:rPr lang="ja-JP" altLang="en-US" sz="1600" b="0" i="0" u="none" strike="noStrike">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rtl="0"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ー</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2148454649"/>
                  </a:ext>
                </a:extLst>
              </a:tr>
              <a:tr h="229143">
                <a:tc>
                  <a:txBody>
                    <a:bodyPr/>
                    <a:lstStyle/>
                    <a:p>
                      <a:pPr algn="l" fontAlgn="ctr"/>
                      <a:endPar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837" marR="3837" marT="3837"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ctr">
                    <a:lnL w="1270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ctr">
                    <a:lnL>
                      <a:noFill/>
                    </a:lnL>
                    <a:lnR>
                      <a:noFill/>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　</a:t>
                      </a:r>
                    </a:p>
                  </a:txBody>
                  <a:tcPr marL="3837" marR="3837" marT="3837" marB="0" anchor="ctr">
                    <a:lnL>
                      <a:noFill/>
                    </a:lnL>
                    <a:lnR>
                      <a:noFill/>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zh-TW" altLang="en-US" sz="900" b="0" i="0" u="none" strike="noStrike">
                          <a:solidFill>
                            <a:srgbClr val="000000"/>
                          </a:solidFill>
                          <a:effectLst/>
                          <a:latin typeface="Meiryo UI" panose="020B0604030504040204" pitchFamily="50" charset="-128"/>
                          <a:ea typeface="Meiryo UI" panose="020B0604030504040204" pitchFamily="50" charset="-128"/>
                        </a:rPr>
                        <a:t>全 </a:t>
                      </a:r>
                      <a:r>
                        <a:rPr lang="en-US" altLang="zh-TW" sz="900" b="0" i="0" u="none" strike="noStrike">
                          <a:solidFill>
                            <a:srgbClr val="000000"/>
                          </a:solidFill>
                          <a:effectLst/>
                          <a:latin typeface="Meiryo UI" panose="020B0604030504040204" pitchFamily="50" charset="-128"/>
                          <a:ea typeface="Meiryo UI" panose="020B0604030504040204" pitchFamily="50" charset="-128"/>
                        </a:rPr>
                        <a:t>18 </a:t>
                      </a:r>
                      <a:r>
                        <a:rPr lang="zh-TW" altLang="en-US" sz="900" b="0" i="0" u="none" strike="noStrike">
                          <a:solidFill>
                            <a:srgbClr val="000000"/>
                          </a:solidFill>
                          <a:effectLst/>
                          <a:latin typeface="Meiryo UI" panose="020B0604030504040204" pitchFamily="50" charset="-128"/>
                          <a:ea typeface="Meiryo UI" panose="020B0604030504040204" pitchFamily="50" charset="-128"/>
                        </a:rPr>
                        <a:t>項目　　計　</a:t>
                      </a:r>
                    </a:p>
                  </a:txBody>
                  <a:tcPr marL="3837" marR="3837" marT="3837"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6</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a:t>
                      </a:r>
                    </a:p>
                  </a:txBody>
                  <a:tcPr marL="3837" marR="3837" marT="38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8</a:t>
                      </a:r>
                    </a:p>
                  </a:txBody>
                  <a:tcPr marL="3837" marR="3837" marT="3837"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p>
                  </a:txBody>
                  <a:tcPr marL="3837" marR="3837" marT="3837" marB="0" anchor="ctr">
                    <a:lnL w="25400" cap="flat" cmpd="dbl"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9056298"/>
                  </a:ext>
                </a:extLst>
              </a:tr>
            </a:tbl>
          </a:graphicData>
        </a:graphic>
      </p:graphicFrame>
    </p:spTree>
    <p:extLst>
      <p:ext uri="{BB962C8B-B14F-4D97-AF65-F5344CB8AC3E}">
        <p14:creationId xmlns:p14="http://schemas.microsoft.com/office/powerpoint/2010/main" val="1213562943"/>
      </p:ext>
    </p:extLst>
  </p:cSld>
  <p:clrMapOvr>
    <a:masterClrMapping/>
  </p:clrMapOvr>
</p:sld>
</file>

<file path=ppt/theme/theme1.xml><?xml version="1.0" encoding="utf-8"?>
<a:theme xmlns:a="http://schemas.openxmlformats.org/drawingml/2006/main" name="1_テーマ1">
  <a:themeElements>
    <a:clrScheme name="ユーザー定義 2">
      <a:dk1>
        <a:srgbClr val="000000"/>
      </a:dk1>
      <a:lt1>
        <a:srgbClr val="FFFFFF"/>
      </a:lt1>
      <a:dk2>
        <a:srgbClr val="44546A"/>
      </a:dk2>
      <a:lt2>
        <a:srgbClr val="E7E6E6"/>
      </a:lt2>
      <a:accent1>
        <a:srgbClr val="3688D6"/>
      </a:accent1>
      <a:accent2>
        <a:srgbClr val="ED7D31"/>
      </a:accent2>
      <a:accent3>
        <a:srgbClr val="A5A5A5"/>
      </a:accent3>
      <a:accent4>
        <a:srgbClr val="9EE1D6"/>
      </a:accent4>
      <a:accent5>
        <a:srgbClr val="C7DAEB"/>
      </a:accent5>
      <a:accent6>
        <a:srgbClr val="F9E29B"/>
      </a:accent6>
      <a:hlink>
        <a:srgbClr val="0563C1"/>
      </a:hlink>
      <a:folHlink>
        <a:srgbClr val="954F72"/>
      </a:folHlink>
    </a:clrScheme>
    <a:fontScheme name="ユーザー定義 2">
      <a:majorFont>
        <a:latin typeface="Segoe UI"/>
        <a:ea typeface="Meiryo UI"/>
        <a:cs typeface=""/>
      </a:majorFont>
      <a:minorFont>
        <a:latin typeface="Segoe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テーマ1" id="{E389B8A5-6C9C-4643-9329-64365EB7A5D1}" vid="{1F287007-D52C-41DC-B826-8806CE934D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2616</Words>
  <Application>Microsoft Office PowerPoint</Application>
  <PresentationFormat>A4 210 x 297 mm</PresentationFormat>
  <Paragraphs>441</Paragraphs>
  <Slides>6</Slides>
  <Notes>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Meiryo UI</vt:lpstr>
      <vt:lpstr>ＭＳ Ｐゴシック</vt:lpstr>
      <vt:lpstr>メイリオ</vt:lpstr>
      <vt:lpstr>Yu Gothic</vt:lpstr>
      <vt:lpstr>Yu Gothic</vt:lpstr>
      <vt:lpstr>Arial</vt:lpstr>
      <vt:lpstr>Segoe UI</vt:lpstr>
      <vt:lpstr>1_テーマ1</vt:lpstr>
      <vt:lpstr>先端的サービス及び規制改⾰事項総括表</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2024-03-22T04:38:53Z</dcterms:created>
  <dcterms:modified xsi:type="dcterms:W3CDTF">2026-06-09T00:18:27Z</dcterms:modified>
</cp:coreProperties>
</file>