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87" r:id="rId2"/>
  </p:sldMasterIdLst>
  <p:notesMasterIdLst>
    <p:notesMasterId r:id="rId41"/>
  </p:notesMasterIdLst>
  <p:sldIdLst>
    <p:sldId id="260" r:id="rId3"/>
    <p:sldId id="400" r:id="rId4"/>
    <p:sldId id="401" r:id="rId5"/>
    <p:sldId id="2607" r:id="rId6"/>
    <p:sldId id="2608" r:id="rId7"/>
    <p:sldId id="2610" r:id="rId8"/>
    <p:sldId id="141169362" r:id="rId9"/>
    <p:sldId id="141169339" r:id="rId10"/>
    <p:sldId id="141169725" r:id="rId11"/>
    <p:sldId id="141169341" r:id="rId12"/>
    <p:sldId id="141169724" r:id="rId13"/>
    <p:sldId id="141169720" r:id="rId14"/>
    <p:sldId id="2584" r:id="rId15"/>
    <p:sldId id="2585" r:id="rId16"/>
    <p:sldId id="141169200" r:id="rId17"/>
    <p:sldId id="141169201" r:id="rId18"/>
    <p:sldId id="141169363" r:id="rId19"/>
    <p:sldId id="141169292" r:id="rId20"/>
    <p:sldId id="141169293" r:id="rId21"/>
    <p:sldId id="141169204" r:id="rId22"/>
    <p:sldId id="141169727" r:id="rId23"/>
    <p:sldId id="2627" r:id="rId24"/>
    <p:sldId id="141169721" r:id="rId25"/>
    <p:sldId id="141169349" r:id="rId26"/>
    <p:sldId id="141169350" r:id="rId27"/>
    <p:sldId id="141169352" r:id="rId28"/>
    <p:sldId id="141169364" r:id="rId29"/>
    <p:sldId id="141169354" r:id="rId30"/>
    <p:sldId id="141169355" r:id="rId31"/>
    <p:sldId id="141169356" r:id="rId32"/>
    <p:sldId id="141169357" r:id="rId33"/>
    <p:sldId id="141169358" r:id="rId34"/>
    <p:sldId id="141169359" r:id="rId35"/>
    <p:sldId id="141169233" r:id="rId36"/>
    <p:sldId id="141169307" r:id="rId37"/>
    <p:sldId id="141169726" r:id="rId38"/>
    <p:sldId id="141169717" r:id="rId39"/>
    <p:sldId id="141169719" r:id="rId4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9E29B"/>
    <a:srgbClr val="E2F0D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3784" autoAdjust="0"/>
  </p:normalViewPr>
  <p:slideViewPr>
    <p:cSldViewPr snapToGrid="0" showGuides="1">
      <p:cViewPr varScale="1">
        <p:scale>
          <a:sx n="96" d="100"/>
          <a:sy n="96" d="100"/>
        </p:scale>
        <p:origin x="89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2B4DBE-407F-4B1C-9297-CEE4DBD5BB55}" type="datetimeFigureOut">
              <a:rPr kumimoji="1" lang="ja-JP" altLang="en-US" smtClean="0"/>
              <a:t>2024/4/25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34B78E7-4ADC-4F26-A75C-4BFC92E9CF3D}" type="slidenum">
              <a:rPr kumimoji="1" lang="ja-JP" altLang="en-US" smtClean="0"/>
              <a:t>‹#›</a:t>
            </a:fld>
            <a:endParaRPr kumimoji="1" lang="ja-JP" altLang="en-US"/>
          </a:p>
        </p:txBody>
      </p:sp>
    </p:spTree>
    <p:extLst>
      <p:ext uri="{BB962C8B-B14F-4D97-AF65-F5344CB8AC3E}">
        <p14:creationId xmlns:p14="http://schemas.microsoft.com/office/powerpoint/2010/main" val="3715500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34B78E7-4ADC-4F26-A75C-4BFC92E9CF3D}" type="slidenum">
              <a:rPr kumimoji="1" lang="ja-JP" altLang="en-US" smtClean="0"/>
              <a:t>1</a:t>
            </a:fld>
            <a:endParaRPr kumimoji="1" lang="ja-JP" altLang="en-US"/>
          </a:p>
        </p:txBody>
      </p:sp>
    </p:spTree>
    <p:extLst>
      <p:ext uri="{BB962C8B-B14F-4D97-AF65-F5344CB8AC3E}">
        <p14:creationId xmlns:p14="http://schemas.microsoft.com/office/powerpoint/2010/main" val="208267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32</a:t>
            </a:fld>
            <a:endParaRPr kumimoji="1" lang="ja-JP" altLang="en-US"/>
          </a:p>
        </p:txBody>
      </p:sp>
    </p:spTree>
    <p:extLst>
      <p:ext uri="{BB962C8B-B14F-4D97-AF65-F5344CB8AC3E}">
        <p14:creationId xmlns:p14="http://schemas.microsoft.com/office/powerpoint/2010/main" val="18315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35</a:t>
            </a:fld>
            <a:endParaRPr kumimoji="1" lang="ja-JP" altLang="en-US"/>
          </a:p>
        </p:txBody>
      </p:sp>
    </p:spTree>
    <p:extLst>
      <p:ext uri="{BB962C8B-B14F-4D97-AF65-F5344CB8AC3E}">
        <p14:creationId xmlns:p14="http://schemas.microsoft.com/office/powerpoint/2010/main" val="156132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a:t>
            </a:fld>
            <a:endParaRPr kumimoji="1" lang="ja-JP" altLang="en-US"/>
          </a:p>
        </p:txBody>
      </p:sp>
    </p:spTree>
    <p:extLst>
      <p:ext uri="{BB962C8B-B14F-4D97-AF65-F5344CB8AC3E}">
        <p14:creationId xmlns:p14="http://schemas.microsoft.com/office/powerpoint/2010/main" val="147241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5</a:t>
            </a:fld>
            <a:endParaRPr kumimoji="1" lang="ja-JP" altLang="en-US"/>
          </a:p>
        </p:txBody>
      </p:sp>
    </p:spTree>
    <p:extLst>
      <p:ext uri="{BB962C8B-B14F-4D97-AF65-F5344CB8AC3E}">
        <p14:creationId xmlns:p14="http://schemas.microsoft.com/office/powerpoint/2010/main" val="293769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14</a:t>
            </a:fld>
            <a:endParaRPr kumimoji="1" lang="ja-JP" altLang="en-US"/>
          </a:p>
        </p:txBody>
      </p:sp>
    </p:spTree>
    <p:extLst>
      <p:ext uri="{BB962C8B-B14F-4D97-AF65-F5344CB8AC3E}">
        <p14:creationId xmlns:p14="http://schemas.microsoft.com/office/powerpoint/2010/main" val="250615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15</a:t>
            </a:fld>
            <a:endParaRPr kumimoji="1" lang="ja-JP" altLang="en-US"/>
          </a:p>
        </p:txBody>
      </p:sp>
    </p:spTree>
    <p:extLst>
      <p:ext uri="{BB962C8B-B14F-4D97-AF65-F5344CB8AC3E}">
        <p14:creationId xmlns:p14="http://schemas.microsoft.com/office/powerpoint/2010/main" val="52111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25</a:t>
            </a:fld>
            <a:endParaRPr kumimoji="1" lang="ja-JP" altLang="en-US"/>
          </a:p>
        </p:txBody>
      </p:sp>
    </p:spTree>
    <p:extLst>
      <p:ext uri="{BB962C8B-B14F-4D97-AF65-F5344CB8AC3E}">
        <p14:creationId xmlns:p14="http://schemas.microsoft.com/office/powerpoint/2010/main" val="184885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26</a:t>
            </a:fld>
            <a:endParaRPr kumimoji="1" lang="ja-JP" altLang="en-US"/>
          </a:p>
        </p:txBody>
      </p:sp>
    </p:spTree>
    <p:extLst>
      <p:ext uri="{BB962C8B-B14F-4D97-AF65-F5344CB8AC3E}">
        <p14:creationId xmlns:p14="http://schemas.microsoft.com/office/powerpoint/2010/main" val="398439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30</a:t>
            </a:fld>
            <a:endParaRPr kumimoji="1" lang="ja-JP" altLang="en-US"/>
          </a:p>
        </p:txBody>
      </p:sp>
    </p:spTree>
    <p:extLst>
      <p:ext uri="{BB962C8B-B14F-4D97-AF65-F5344CB8AC3E}">
        <p14:creationId xmlns:p14="http://schemas.microsoft.com/office/powerpoint/2010/main" val="185192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31</a:t>
            </a:fld>
            <a:endParaRPr kumimoji="1" lang="ja-JP" altLang="en-US"/>
          </a:p>
        </p:txBody>
      </p:sp>
    </p:spTree>
    <p:extLst>
      <p:ext uri="{BB962C8B-B14F-4D97-AF65-F5344CB8AC3E}">
        <p14:creationId xmlns:p14="http://schemas.microsoft.com/office/powerpoint/2010/main" val="42940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79380" y="3587750"/>
            <a:ext cx="7746986" cy="1655762"/>
          </a:xfrm>
          <a:prstGeom prst="rect">
            <a:avLst/>
          </a:prstGeom>
        </p:spPr>
        <p:txBody>
          <a:bodyPr/>
          <a:lstStyle>
            <a:lvl1pPr marL="457200" indent="-457200" algn="l">
              <a:buFont typeface="+mj-lt"/>
              <a:buAutoNum type="arabicPeriod"/>
              <a:defRPr sz="2400">
                <a:solidFill>
                  <a:srgbClr val="3688D6"/>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もくじ（箇条書き）フォントサイズ</a:t>
            </a:r>
            <a:r>
              <a:rPr lang="en-US" altLang="ja-JP" dirty="0"/>
              <a:t>24pt</a:t>
            </a:r>
            <a:endParaRPr lang="en-US" dirty="0"/>
          </a:p>
        </p:txBody>
      </p:sp>
      <p:sp>
        <p:nvSpPr>
          <p:cNvPr id="4" name="Date Placeholder 3"/>
          <p:cNvSpPr>
            <a:spLocks noGrp="1"/>
          </p:cNvSpPr>
          <p:nvPr>
            <p:ph type="dt" sz="half" idx="10"/>
          </p:nvPr>
        </p:nvSpPr>
        <p:spPr/>
        <p:txBody>
          <a:bodyPr/>
          <a:lstStyle/>
          <a:p>
            <a:fld id="{10A9024C-5C81-446F-963B-C2BB028E7B8A}" type="datetime1">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5804"/>
            <a:ext cx="2228850"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BCB9906E-2D6E-C758-F78B-4F76B2F48218}"/>
              </a:ext>
            </a:extLst>
          </p:cNvPr>
          <p:cNvCxnSpPr>
            <a:cxnSpLocks/>
          </p:cNvCxnSpPr>
          <p:nvPr/>
        </p:nvCxnSpPr>
        <p:spPr>
          <a:xfrm>
            <a:off x="0" y="3408298"/>
            <a:ext cx="9923264"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56F39C5-2C0E-44E4-E1D6-FE76D6849E48}"/>
              </a:ext>
            </a:extLst>
          </p:cNvPr>
          <p:cNvSpPr/>
          <p:nvPr userDrawn="1"/>
        </p:nvSpPr>
        <p:spPr>
          <a:xfrm>
            <a:off x="-1" y="0"/>
            <a:ext cx="2717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Title Placeholder 1">
            <a:extLst>
              <a:ext uri="{FF2B5EF4-FFF2-40B4-BE49-F238E27FC236}">
                <a16:creationId xmlns:a16="http://schemas.microsoft.com/office/drawing/2014/main" id="{F6404631-189D-1426-F493-078A6B76A1C7}"/>
              </a:ext>
            </a:extLst>
          </p:cNvPr>
          <p:cNvSpPr>
            <a:spLocks noGrp="1"/>
          </p:cNvSpPr>
          <p:nvPr>
            <p:ph type="title" hasCustomPrompt="1"/>
          </p:nvPr>
        </p:nvSpPr>
        <p:spPr>
          <a:xfrm>
            <a:off x="406875" y="2654729"/>
            <a:ext cx="9226075" cy="583780"/>
          </a:xfrm>
          <a:prstGeom prst="rect">
            <a:avLst/>
          </a:prstGeom>
        </p:spPr>
        <p:txBody>
          <a:bodyPr vert="horz" lIns="91440" tIns="45720" rIns="91440" bIns="45720" rtlCol="0" anchor="ctr">
            <a:normAutofit/>
          </a:bodyPr>
          <a:lstStyle>
            <a:lvl1pPr>
              <a:defRPr baseline="0">
                <a:solidFill>
                  <a:srgbClr val="3688D6"/>
                </a:solidFill>
              </a:defRPr>
            </a:lvl1pPr>
          </a:lstStyle>
          <a:p>
            <a:r>
              <a:rPr lang="ja-JP" altLang="en-US" dirty="0"/>
              <a:t>資料タイトル：フォントサイズ</a:t>
            </a:r>
            <a:r>
              <a:rPr lang="en-US" altLang="ja-JP" dirty="0"/>
              <a:t>32pt/</a:t>
            </a:r>
            <a:r>
              <a:rPr lang="ja-JP" altLang="en-US" dirty="0"/>
              <a:t>太字</a:t>
            </a:r>
            <a:endParaRPr lang="en-US" dirty="0"/>
          </a:p>
        </p:txBody>
      </p:sp>
      <p:sp>
        <p:nvSpPr>
          <p:cNvPr id="11" name="テキスト プレースホルダー 10">
            <a:extLst>
              <a:ext uri="{FF2B5EF4-FFF2-40B4-BE49-F238E27FC236}">
                <a16:creationId xmlns:a16="http://schemas.microsoft.com/office/drawing/2014/main" id="{8BF005A4-1AF2-175B-5127-3550C2ECBF74}"/>
              </a:ext>
            </a:extLst>
          </p:cNvPr>
          <p:cNvSpPr>
            <a:spLocks noGrp="1"/>
          </p:cNvSpPr>
          <p:nvPr>
            <p:ph type="body" sz="quarter" idx="13" hasCustomPrompt="1"/>
          </p:nvPr>
        </p:nvSpPr>
        <p:spPr>
          <a:xfrm>
            <a:off x="6877050" y="602918"/>
            <a:ext cx="2638425" cy="473407"/>
          </a:xfrm>
          <a:prstGeom prst="rect">
            <a:avLst/>
          </a:prstGeom>
          <a:ln>
            <a:noFill/>
          </a:ln>
        </p:spPr>
        <p:txBody>
          <a:bodyPr/>
          <a:lstStyle>
            <a:lvl1pPr marL="0" indent="0" algn="r">
              <a:lnSpc>
                <a:spcPts val="1600"/>
              </a:lnSpc>
              <a:buNone/>
              <a:defRPr sz="1400">
                <a:latin typeface="+mn-ea"/>
                <a:ea typeface="+mn-ea"/>
              </a:defRPr>
            </a:lvl1pPr>
          </a:lstStyle>
          <a:p>
            <a:pPr lvl="0"/>
            <a:r>
              <a:rPr kumimoji="1" lang="en-US" altLang="ja-JP" dirty="0"/>
              <a:t>2023</a:t>
            </a:r>
            <a:r>
              <a:rPr kumimoji="1" lang="ja-JP" altLang="en-US" dirty="0"/>
              <a:t>年（令和５年）　月　日〇〇へご説明資料</a:t>
            </a:r>
          </a:p>
        </p:txBody>
      </p:sp>
    </p:spTree>
    <p:extLst>
      <p:ext uri="{BB962C8B-B14F-4D97-AF65-F5344CB8AC3E}">
        <p14:creationId xmlns:p14="http://schemas.microsoft.com/office/powerpoint/2010/main" val="157186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中扉_A">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288010" y="3429000"/>
            <a:ext cx="9329981"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288010" y="2843816"/>
            <a:ext cx="9329981" cy="431987"/>
          </a:xfrm>
        </p:spPr>
        <p:txBody>
          <a:bodyPr/>
          <a:lstStyle>
            <a:lvl1pPr>
              <a:defRPr sz="2802"/>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288010" y="2382065"/>
            <a:ext cx="9329981" cy="339418"/>
          </a:xfrm>
        </p:spPr>
        <p:txBody>
          <a:bodyPr/>
          <a:lstStyle>
            <a:lvl1pPr marL="0" indent="0">
              <a:buNone/>
              <a:defRPr sz="2001" b="1">
                <a:solidFill>
                  <a:srgbClr val="2E75B6"/>
                </a:solidFill>
              </a:defRPr>
            </a:lvl1pPr>
            <a:lvl2pPr marL="180108" indent="0">
              <a:buNone/>
              <a:defRPr/>
            </a:lvl2pPr>
            <a:lvl3pPr marL="432259" indent="0">
              <a:buNone/>
              <a:defRPr/>
            </a:lvl3pPr>
            <a:lvl4pPr marL="0" indent="0">
              <a:buNone/>
              <a:defRPr/>
            </a:lvl4pPr>
            <a:lvl5pPr marL="0" indent="0">
              <a:buNone/>
              <a:defRPr/>
            </a:lvl5pPr>
          </a:lstStyle>
          <a:p>
            <a:pPr lvl="0"/>
            <a:r>
              <a:rPr kumimoji="1" lang="ja-JP" altLang="en-US"/>
              <a:t>章 </a:t>
            </a:r>
            <a:r>
              <a:rPr kumimoji="1" lang="en-US" altLang="ja-JP"/>
              <a:t>CHAPTER</a:t>
            </a:r>
            <a:endParaRPr kumimoji="1" lang="ja-JP" altLang="en-US"/>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306021" y="3537006"/>
            <a:ext cx="9293958" cy="305477"/>
          </a:xfrm>
        </p:spPr>
        <p:txBody>
          <a:bodyPr/>
          <a:lstStyle>
            <a:lvl1pPr marL="0" indent="0">
              <a:buNone/>
              <a:defRPr sz="1801"/>
            </a:lvl1pPr>
            <a:lvl2pPr marL="180108" indent="0">
              <a:buNone/>
              <a:defRPr sz="1801"/>
            </a:lvl2pPr>
            <a:lvl3pPr marL="432259" indent="0">
              <a:buNone/>
              <a:defRPr sz="1801"/>
            </a:lvl3pPr>
            <a:lvl4pPr marL="0" indent="0">
              <a:buNone/>
              <a:defRPr sz="1801"/>
            </a:lvl4pPr>
            <a:lvl5pPr marL="0" indent="0">
              <a:buNone/>
              <a:defRPr sz="1801"/>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374033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906350" cy="830114"/>
          </a:xfrm>
          <a:prstGeom prst="rect">
            <a:avLst/>
          </a:prstGeom>
          <a:solidFill>
            <a:srgbClr val="DEEBF7"/>
          </a:solidFill>
        </p:spPr>
        <p:txBody>
          <a:bodyPr lIns="288000" rIns="288000" bIns="72000" anchor="b" anchorCtr="0">
            <a:noAutofit/>
          </a:bodyPr>
          <a:lstStyle>
            <a:lvl1pPr fontAlgn="base">
              <a:defRPr sz="1801" b="1"/>
            </a:lvl1pPr>
          </a:lstStyle>
          <a:p>
            <a:r>
              <a:rPr kumimoji="1" lang="ja-JP" altLang="en-US"/>
              <a:t>マスター タイトルの書式設定</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88010" y="1010573"/>
            <a:ext cx="9329981" cy="867060"/>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74335" cy="152738"/>
          </a:xfrm>
          <a:solidFill>
            <a:srgbClr val="2E75B6"/>
          </a:solidFill>
        </p:spPr>
        <p:txBody>
          <a:bodyPr wrap="none" lIns="180000" rIns="180000"/>
          <a:lstStyle>
            <a:lvl1pPr marL="0" indent="0">
              <a:buNone/>
              <a:defRPr sz="901"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97971766"/>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79380" y="3587750"/>
            <a:ext cx="7746986" cy="1655762"/>
          </a:xfrm>
          <a:prstGeom prst="rect">
            <a:avLst/>
          </a:prstGeom>
        </p:spPr>
        <p:txBody>
          <a:bodyPr/>
          <a:lstStyle>
            <a:lvl1pPr marL="457200" indent="-457200" algn="l">
              <a:buFont typeface="+mj-lt"/>
              <a:buAutoNum type="arabicPeriod"/>
              <a:defRPr sz="2400">
                <a:solidFill>
                  <a:srgbClr val="3688D6"/>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もくじ（箇条書き）フォントサイズ</a:t>
            </a:r>
            <a:r>
              <a:rPr lang="en-US" altLang="ja-JP" dirty="0"/>
              <a:t>24pt</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5804"/>
            <a:ext cx="2228850"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BCB9906E-2D6E-C758-F78B-4F76B2F48218}"/>
              </a:ext>
            </a:extLst>
          </p:cNvPr>
          <p:cNvCxnSpPr>
            <a:cxnSpLocks/>
          </p:cNvCxnSpPr>
          <p:nvPr/>
        </p:nvCxnSpPr>
        <p:spPr>
          <a:xfrm>
            <a:off x="0" y="3408298"/>
            <a:ext cx="9923264"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56F39C5-2C0E-44E4-E1D6-FE76D6849E48}"/>
              </a:ext>
            </a:extLst>
          </p:cNvPr>
          <p:cNvSpPr/>
          <p:nvPr userDrawn="1"/>
        </p:nvSpPr>
        <p:spPr>
          <a:xfrm>
            <a:off x="-1" y="0"/>
            <a:ext cx="2717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Title Placeholder 1">
            <a:extLst>
              <a:ext uri="{FF2B5EF4-FFF2-40B4-BE49-F238E27FC236}">
                <a16:creationId xmlns:a16="http://schemas.microsoft.com/office/drawing/2014/main" id="{F6404631-189D-1426-F493-078A6B76A1C7}"/>
              </a:ext>
            </a:extLst>
          </p:cNvPr>
          <p:cNvSpPr>
            <a:spLocks noGrp="1"/>
          </p:cNvSpPr>
          <p:nvPr>
            <p:ph type="title" hasCustomPrompt="1"/>
          </p:nvPr>
        </p:nvSpPr>
        <p:spPr>
          <a:xfrm>
            <a:off x="406875" y="2654729"/>
            <a:ext cx="9226075" cy="583780"/>
          </a:xfrm>
          <a:prstGeom prst="rect">
            <a:avLst/>
          </a:prstGeom>
        </p:spPr>
        <p:txBody>
          <a:bodyPr vert="horz" lIns="91440" tIns="45720" rIns="91440" bIns="45720" rtlCol="0" anchor="ctr">
            <a:normAutofit/>
          </a:bodyPr>
          <a:lstStyle>
            <a:lvl1pPr>
              <a:defRPr baseline="0">
                <a:solidFill>
                  <a:srgbClr val="3688D6"/>
                </a:solidFill>
              </a:defRPr>
            </a:lvl1pPr>
          </a:lstStyle>
          <a:p>
            <a:r>
              <a:rPr lang="ja-JP" altLang="en-US" dirty="0"/>
              <a:t>資料タイトル：フォントサイズ</a:t>
            </a:r>
            <a:r>
              <a:rPr lang="en-US" altLang="ja-JP" dirty="0"/>
              <a:t>32pt/</a:t>
            </a:r>
            <a:r>
              <a:rPr lang="ja-JP" altLang="en-US" dirty="0"/>
              <a:t>太字</a:t>
            </a:r>
            <a:endParaRPr lang="en-US" dirty="0"/>
          </a:p>
        </p:txBody>
      </p:sp>
      <p:sp>
        <p:nvSpPr>
          <p:cNvPr id="11" name="テキスト プレースホルダー 10">
            <a:extLst>
              <a:ext uri="{FF2B5EF4-FFF2-40B4-BE49-F238E27FC236}">
                <a16:creationId xmlns:a16="http://schemas.microsoft.com/office/drawing/2014/main" id="{8BF005A4-1AF2-175B-5127-3550C2ECBF74}"/>
              </a:ext>
            </a:extLst>
          </p:cNvPr>
          <p:cNvSpPr>
            <a:spLocks noGrp="1"/>
          </p:cNvSpPr>
          <p:nvPr>
            <p:ph type="body" sz="quarter" idx="13" hasCustomPrompt="1"/>
          </p:nvPr>
        </p:nvSpPr>
        <p:spPr>
          <a:xfrm>
            <a:off x="6877050" y="602918"/>
            <a:ext cx="2638425" cy="473407"/>
          </a:xfrm>
          <a:prstGeom prst="rect">
            <a:avLst/>
          </a:prstGeom>
          <a:ln>
            <a:noFill/>
          </a:ln>
        </p:spPr>
        <p:txBody>
          <a:bodyPr/>
          <a:lstStyle>
            <a:lvl1pPr marL="0" indent="0" algn="r">
              <a:lnSpc>
                <a:spcPts val="1600"/>
              </a:lnSpc>
              <a:buNone/>
              <a:defRPr sz="1400">
                <a:latin typeface="+mn-ea"/>
                <a:ea typeface="+mn-ea"/>
              </a:defRPr>
            </a:lvl1pPr>
          </a:lstStyle>
          <a:p>
            <a:pPr lvl="0"/>
            <a:r>
              <a:rPr kumimoji="1" lang="en-US" altLang="ja-JP" dirty="0"/>
              <a:t>2023</a:t>
            </a:r>
            <a:r>
              <a:rPr kumimoji="1" lang="ja-JP" altLang="en-US" dirty="0"/>
              <a:t>年（令和５年）　月　日〇〇へご説明資料</a:t>
            </a:r>
          </a:p>
        </p:txBody>
      </p:sp>
    </p:spTree>
    <p:extLst>
      <p:ext uri="{BB962C8B-B14F-4D97-AF65-F5344CB8AC3E}">
        <p14:creationId xmlns:p14="http://schemas.microsoft.com/office/powerpoint/2010/main" val="127118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42683392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Tree>
    <p:extLst>
      <p:ext uri="{BB962C8B-B14F-4D97-AF65-F5344CB8AC3E}">
        <p14:creationId xmlns:p14="http://schemas.microsoft.com/office/powerpoint/2010/main" val="423172387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8D247-47B5-43EB-A8B2-349479162EF7}"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30555005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728" y="224728"/>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17264" y="62071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2525060" y="887420"/>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403479" y="887420"/>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855117" y="887420"/>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289610" y="887420"/>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571345" y="887420"/>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Tree>
    <p:extLst>
      <p:ext uri="{BB962C8B-B14F-4D97-AF65-F5344CB8AC3E}">
        <p14:creationId xmlns:p14="http://schemas.microsoft.com/office/powerpoint/2010/main" val="359082112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48F8D247-47B5-43EB-A8B2-349479162EF7}" type="datetimeFigureOut">
              <a:rPr kumimoji="1" lang="ja-JP" altLang="en-US" smtClean="0"/>
              <a:t>2024/4/25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1600307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0"/>
            <a:ext cx="9906349"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dirty="0"/>
              <a:t>マスター タイトルの書式設定</a:t>
            </a:r>
            <a:br>
              <a:rPr kumimoji="1" lang="en-US" altLang="ja-JP" dirty="0"/>
            </a:br>
            <a:r>
              <a:rPr kumimoji="1" lang="en-US" altLang="ja-JP" dirty="0"/>
              <a:t>2L</a:t>
            </a:r>
            <a:endParaRPr kumimoji="1" lang="ja-JP" altLang="en-US" dirty="0"/>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1"/>
            <a:ext cx="1100600"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dirty="0"/>
              <a:t>節 </a:t>
            </a:r>
            <a:r>
              <a:rPr kumimoji="1" lang="en-US" altLang="ja-JP" dirty="0"/>
              <a:t>SECTION</a:t>
            </a:r>
            <a:endParaRPr kumimoji="1" lang="ja-JP" altLang="en-US" dirty="0"/>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7600873" y="6640912"/>
            <a:ext cx="2161385" cy="113749"/>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564211151"/>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30200" y="796049"/>
            <a:ext cx="9216887"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48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5874E622-D5E4-4638-9B96-4CD3831F0D55}" type="datetime1">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193471555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99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327D94B2-3E0F-4999-A612-1B5CB4DBAD89}" type="datetime1">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Tree>
    <p:extLst>
      <p:ext uri="{BB962C8B-B14F-4D97-AF65-F5344CB8AC3E}">
        <p14:creationId xmlns:p14="http://schemas.microsoft.com/office/powerpoint/2010/main" val="22792308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F3DAA-73F6-44CC-8B35-AE4D9FD33982}" type="datetime1">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28081926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728" y="224728"/>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208A36E8-881C-4F09-8B03-1E5067866D26}" type="datetime1">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17264" y="62071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2525060" y="887420"/>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403479" y="887420"/>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855117" y="887420"/>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289610" y="887420"/>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571345" y="887420"/>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Tree>
    <p:extLst>
      <p:ext uri="{BB962C8B-B14F-4D97-AF65-F5344CB8AC3E}">
        <p14:creationId xmlns:p14="http://schemas.microsoft.com/office/powerpoint/2010/main" val="11259129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F9E9D5EC-920C-495C-A13F-A97E1D2845DA}" type="datetime1">
              <a:rPr kumimoji="1" lang="ja-JP" altLang="en-US" smtClean="0"/>
              <a:t>2024/4/25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6158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0"/>
            <a:ext cx="9906349"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dirty="0"/>
              <a:t>マスター タイトルの書式設定</a:t>
            </a:r>
            <a:br>
              <a:rPr kumimoji="1" lang="en-US" altLang="ja-JP" dirty="0"/>
            </a:br>
            <a:r>
              <a:rPr kumimoji="1" lang="en-US" altLang="ja-JP" dirty="0"/>
              <a:t>2L</a:t>
            </a:r>
            <a:endParaRPr kumimoji="1" lang="ja-JP" altLang="en-US" dirty="0"/>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1"/>
            <a:ext cx="1100600"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dirty="0"/>
              <a:t>節 </a:t>
            </a:r>
            <a:r>
              <a:rPr kumimoji="1" lang="en-US" altLang="ja-JP" dirty="0"/>
              <a:t>SECTION</a:t>
            </a:r>
            <a:endParaRPr kumimoji="1" lang="ja-JP" altLang="en-US" dirty="0"/>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7600873" y="6640912"/>
            <a:ext cx="2161385" cy="113749"/>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4236918747"/>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30200" y="796049"/>
            <a:ext cx="9216887"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8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6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026" y="2769079"/>
            <a:ext cx="9363975" cy="583780"/>
          </a:xfrm>
          <a:prstGeom prst="rect">
            <a:avLst/>
          </a:prstGeom>
        </p:spPr>
        <p:txBody>
          <a:bodyPr vert="horz" lIns="91440" tIns="45720" rIns="91440" bIns="45720" rtlCol="0" anchor="ctr">
            <a:normAutofit/>
          </a:bodyPr>
          <a:lstStyle/>
          <a:p>
            <a:r>
              <a:rPr lang="ja-JP" altLang="en-US" dirty="0"/>
              <a:t>タイトル：フォントサイズ</a:t>
            </a:r>
            <a:r>
              <a:rPr lang="en-US" altLang="ja-JP" dirty="0"/>
              <a:t>26pt/</a:t>
            </a:r>
            <a:r>
              <a:rPr lang="ja-JP" altLang="en-US" dirty="0"/>
              <a:t>太字</a:t>
            </a:r>
            <a:endParaRPr lang="en-US" dirty="0"/>
          </a:p>
        </p:txBody>
      </p:sp>
      <p:sp>
        <p:nvSpPr>
          <p:cNvPr id="4" name="Date Placeholder 3"/>
          <p:cNvSpPr>
            <a:spLocks noGrp="1"/>
          </p:cNvSpPr>
          <p:nvPr>
            <p:ph type="dt" sz="half" idx="2"/>
          </p:nvPr>
        </p:nvSpPr>
        <p:spPr>
          <a:xfrm>
            <a:off x="671325" y="6492875"/>
            <a:ext cx="2228850" cy="361950"/>
          </a:xfrm>
          <a:prstGeom prst="rect">
            <a:avLst/>
          </a:prstGeom>
        </p:spPr>
        <p:txBody>
          <a:bodyPr vert="horz" lIns="91440" tIns="45720" rIns="91440" bIns="45720" rtlCol="0" anchor="ctr"/>
          <a:lstStyle>
            <a:lvl1pPr algn="l">
              <a:defRPr sz="1200">
                <a:solidFill>
                  <a:schemeClr val="tx1">
                    <a:tint val="75000"/>
                  </a:schemeClr>
                </a:solidFill>
              </a:defRPr>
            </a:lvl1pPr>
          </a:lstStyle>
          <a:p>
            <a:fld id="{3ACCB48F-3025-4537-81B1-90C2C8138E45}" type="datetime1">
              <a:rPr kumimoji="1" lang="ja-JP" altLang="en-US" smtClean="0"/>
              <a:t>2024/4/25</a:t>
            </a:fld>
            <a:endParaRPr kumimoji="1" lang="ja-JP" altLang="en-US"/>
          </a:p>
        </p:txBody>
      </p:sp>
      <p:sp>
        <p:nvSpPr>
          <p:cNvPr id="5" name="Footer Placeholder 4"/>
          <p:cNvSpPr>
            <a:spLocks noGrp="1"/>
          </p:cNvSpPr>
          <p:nvPr>
            <p:ph type="ftr" sz="quarter" idx="3"/>
          </p:nvPr>
        </p:nvSpPr>
        <p:spPr>
          <a:xfrm>
            <a:off x="3281363" y="6557962"/>
            <a:ext cx="3343275" cy="2317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26982" y="6557962"/>
            <a:ext cx="407893" cy="300038"/>
          </a:xfrm>
          <a:prstGeom prst="rect">
            <a:avLst/>
          </a:prstGeom>
        </p:spPr>
        <p:txBody>
          <a:bodyPr vert="horz" lIns="91440" tIns="45720" rIns="91440" bIns="45720" rtlCol="0" anchor="ctr"/>
          <a:lstStyle>
            <a:lvl1pPr algn="r">
              <a:defRPr sz="1200">
                <a:solidFill>
                  <a:schemeClr val="tx1">
                    <a:tint val="75000"/>
                  </a:schemeClr>
                </a:solidFill>
              </a:defRPr>
            </a:lvl1p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1942560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5" r:id="rId4"/>
    <p:sldLayoutId id="2147483666" r:id="rId5"/>
    <p:sldLayoutId id="2147483667" r:id="rId6"/>
    <p:sldLayoutId id="2147483669" r:id="rId7"/>
    <p:sldLayoutId id="2147483670" r:id="rId8"/>
    <p:sldLayoutId id="2147483671"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kumimoji="1" sz="3200" b="1" kern="1200" baseline="0">
          <a:solidFill>
            <a:schemeClr val="tx1"/>
          </a:solidFill>
          <a:latin typeface="Segoe UI" panose="020B0502040204020203" pitchFamily="34" charset="0"/>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3120" userDrawn="1">
          <p15:clr>
            <a:srgbClr val="F26B43"/>
          </p15:clr>
        </p15:guide>
        <p15:guide id="3" pos="158">
          <p15:clr>
            <a:srgbClr val="F26B43"/>
          </p15:clr>
        </p15:guide>
        <p15:guide id="4" pos="6068" userDrawn="1">
          <p15:clr>
            <a:srgbClr val="F26B43"/>
          </p15:clr>
        </p15:guide>
        <p15:guide id="5" orient="horz" pos="4088" userDrawn="1">
          <p15:clr>
            <a:srgbClr val="F26B43"/>
          </p15:clr>
        </p15:guide>
        <p15:guide id="6" orient="horz" pos="391">
          <p15:clr>
            <a:srgbClr val="F26B43"/>
          </p15:clr>
        </p15:guide>
        <p15:guide id="7" orient="horz" pos="119">
          <p15:clr>
            <a:srgbClr val="F26B43"/>
          </p15:clr>
        </p15:guide>
        <p15:guide id="8" orient="horz" pos="22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026" y="2769079"/>
            <a:ext cx="9363975" cy="583780"/>
          </a:xfrm>
          <a:prstGeom prst="rect">
            <a:avLst/>
          </a:prstGeom>
        </p:spPr>
        <p:txBody>
          <a:bodyPr vert="horz" lIns="91440" tIns="45720" rIns="91440" bIns="45720" rtlCol="0" anchor="ctr">
            <a:normAutofit/>
          </a:bodyPr>
          <a:lstStyle/>
          <a:p>
            <a:r>
              <a:rPr lang="ja-JP" altLang="en-US" dirty="0"/>
              <a:t>タイトル：フォントサイズ</a:t>
            </a:r>
            <a:r>
              <a:rPr lang="en-US" altLang="ja-JP" dirty="0"/>
              <a:t>26pt/</a:t>
            </a:r>
            <a:r>
              <a:rPr lang="ja-JP" altLang="en-US" dirty="0"/>
              <a:t>太字</a:t>
            </a:r>
            <a:endParaRPr lang="en-US" dirty="0"/>
          </a:p>
        </p:txBody>
      </p:sp>
      <p:sp>
        <p:nvSpPr>
          <p:cNvPr id="4" name="Date Placeholder 3"/>
          <p:cNvSpPr>
            <a:spLocks noGrp="1"/>
          </p:cNvSpPr>
          <p:nvPr>
            <p:ph type="dt" sz="half" idx="2"/>
          </p:nvPr>
        </p:nvSpPr>
        <p:spPr>
          <a:xfrm>
            <a:off x="671325" y="6492875"/>
            <a:ext cx="2228850" cy="361950"/>
          </a:xfrm>
          <a:prstGeom prst="rect">
            <a:avLst/>
          </a:prstGeom>
        </p:spPr>
        <p:txBody>
          <a:bodyPr vert="horz" lIns="91440" tIns="45720" rIns="91440" bIns="45720" rtlCol="0" anchor="ctr"/>
          <a:lstStyle>
            <a:lvl1pPr algn="l">
              <a:defRPr sz="1200">
                <a:solidFill>
                  <a:schemeClr val="tx1">
                    <a:tint val="75000"/>
                  </a:schemeClr>
                </a:solidFill>
              </a:defRPr>
            </a:lvl1pPr>
          </a:lstStyle>
          <a:p>
            <a:fld id="{48F8D247-47B5-43EB-A8B2-349479162EF7}" type="datetimeFigureOut">
              <a:rPr kumimoji="1" lang="ja-JP" altLang="en-US" smtClean="0"/>
              <a:t>2024/4/25</a:t>
            </a:fld>
            <a:endParaRPr kumimoji="1" lang="ja-JP" altLang="en-US"/>
          </a:p>
        </p:txBody>
      </p:sp>
      <p:sp>
        <p:nvSpPr>
          <p:cNvPr id="5" name="Footer Placeholder 4"/>
          <p:cNvSpPr>
            <a:spLocks noGrp="1"/>
          </p:cNvSpPr>
          <p:nvPr>
            <p:ph type="ftr" sz="quarter" idx="3"/>
          </p:nvPr>
        </p:nvSpPr>
        <p:spPr>
          <a:xfrm>
            <a:off x="3281363" y="6557962"/>
            <a:ext cx="3343275" cy="2317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26982" y="6557962"/>
            <a:ext cx="407893" cy="300038"/>
          </a:xfrm>
          <a:prstGeom prst="rect">
            <a:avLst/>
          </a:prstGeom>
        </p:spPr>
        <p:txBody>
          <a:bodyPr vert="horz" lIns="91440" tIns="45720" rIns="91440" bIns="45720" rtlCol="0" anchor="ctr"/>
          <a:lstStyle>
            <a:lvl1pPr algn="r">
              <a:defRPr sz="1200">
                <a:solidFill>
                  <a:schemeClr val="tx1">
                    <a:tint val="75000"/>
                  </a:schemeClr>
                </a:solidFill>
              </a:defRPr>
            </a:lvl1p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13879318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kumimoji="1" sz="3200" b="1" kern="1200" baseline="0">
          <a:solidFill>
            <a:schemeClr val="tx1"/>
          </a:solidFill>
          <a:latin typeface="Segoe UI" panose="020B0502040204020203" pitchFamily="34" charset="0"/>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3120">
          <p15:clr>
            <a:srgbClr val="F26B43"/>
          </p15:clr>
        </p15:guide>
        <p15:guide id="3" pos="158">
          <p15:clr>
            <a:srgbClr val="F26B43"/>
          </p15:clr>
        </p15:guide>
        <p15:guide id="4" pos="6068">
          <p15:clr>
            <a:srgbClr val="F26B43"/>
          </p15:clr>
        </p15:guide>
        <p15:guide id="5" orient="horz" pos="4088">
          <p15:clr>
            <a:srgbClr val="F26B43"/>
          </p15:clr>
        </p15:guide>
        <p15:guide id="6" orient="horz" pos="391">
          <p15:clr>
            <a:srgbClr val="F26B43"/>
          </p15:clr>
        </p15:guide>
        <p15:guide id="7" orient="horz" pos="119">
          <p15:clr>
            <a:srgbClr val="F26B43"/>
          </p15:clr>
        </p15:guide>
        <p15:guide id="8" orient="horz" pos="22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大阪スーパーシティ全体計画</a:t>
            </a:r>
            <a:r>
              <a:rPr lang="ja-JP" altLang="en-US"/>
              <a:t>の推進状況</a:t>
            </a:r>
            <a:endParaRPr kumimoji="1" lang="ja-JP" altLang="en-US" dirty="0"/>
          </a:p>
        </p:txBody>
      </p:sp>
      <p:sp>
        <p:nvSpPr>
          <p:cNvPr id="3" name="スライド番号プレースホルダー 2">
            <a:extLst>
              <a:ext uri="{FF2B5EF4-FFF2-40B4-BE49-F238E27FC236}">
                <a16:creationId xmlns:a16="http://schemas.microsoft.com/office/drawing/2014/main" id="{E1DEC29A-D0EB-8625-9493-8336E004977E}"/>
              </a:ext>
            </a:extLst>
          </p:cNvPr>
          <p:cNvSpPr>
            <a:spLocks noGrp="1"/>
          </p:cNvSpPr>
          <p:nvPr>
            <p:ph type="sldNum" sz="quarter" idx="12"/>
          </p:nvPr>
        </p:nvSpPr>
        <p:spPr>
          <a:xfrm>
            <a:off x="7470962" y="6501840"/>
            <a:ext cx="2228850" cy="365125"/>
          </a:xfrm>
        </p:spPr>
        <p:txBody>
          <a:bodyPr/>
          <a:lstStyle/>
          <a:p>
            <a:fld id="{9B05E9C7-7D57-4ACF-BFDF-ECA516508D05}" type="slidenum">
              <a:rPr kumimoji="1" lang="ja-JP" altLang="en-US" smtClean="0"/>
              <a:t>1</a:t>
            </a:fld>
            <a:endParaRPr kumimoji="1" lang="ja-JP" altLang="en-US" dirty="0"/>
          </a:p>
        </p:txBody>
      </p:sp>
      <p:sp>
        <p:nvSpPr>
          <p:cNvPr id="6" name="正方形/長方形 5">
            <a:extLst>
              <a:ext uri="{FF2B5EF4-FFF2-40B4-BE49-F238E27FC236}">
                <a16:creationId xmlns:a16="http://schemas.microsoft.com/office/drawing/2014/main" id="{985D5F8E-0F2A-7244-42DD-B091A890C9D3}"/>
              </a:ext>
            </a:extLst>
          </p:cNvPr>
          <p:cNvSpPr/>
          <p:nvPr/>
        </p:nvSpPr>
        <p:spPr>
          <a:xfrm>
            <a:off x="3648364" y="5634183"/>
            <a:ext cx="5867111" cy="69272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j-lt"/>
                <a:ea typeface="+mj-ea"/>
              </a:rPr>
              <a:t>本資料は、全体計画第３章のうち、「実現をめざす先端的サービス詳細」及び「規制改革の内容」を、</a:t>
            </a:r>
            <a:r>
              <a:rPr kumimoji="1" lang="en-US" altLang="ja-JP" sz="1400" dirty="0">
                <a:solidFill>
                  <a:schemeClr val="tx1"/>
                </a:solidFill>
                <a:latin typeface="+mj-lt"/>
                <a:ea typeface="+mj-ea"/>
              </a:rPr>
              <a:t>2023</a:t>
            </a:r>
            <a:r>
              <a:rPr kumimoji="1" lang="ja-JP" altLang="en-US" sz="1400" dirty="0">
                <a:solidFill>
                  <a:schemeClr val="tx1"/>
                </a:solidFill>
                <a:latin typeface="+mj-lt"/>
                <a:ea typeface="+mj-ea"/>
              </a:rPr>
              <a:t>（令和５）年</a:t>
            </a:r>
            <a:r>
              <a:rPr kumimoji="1" lang="en-US" altLang="ja-JP" sz="1400" dirty="0">
                <a:solidFill>
                  <a:schemeClr val="tx1"/>
                </a:solidFill>
                <a:latin typeface="+mj-lt"/>
                <a:ea typeface="+mj-ea"/>
              </a:rPr>
              <a:t>12</a:t>
            </a:r>
            <a:r>
              <a:rPr kumimoji="1" lang="ja-JP" altLang="en-US" sz="1400" dirty="0">
                <a:solidFill>
                  <a:schemeClr val="tx1"/>
                </a:solidFill>
                <a:latin typeface="+mj-lt"/>
                <a:ea typeface="+mj-ea"/>
              </a:rPr>
              <a:t>月末現在に更新したものである。</a:t>
            </a:r>
            <a:endParaRPr kumimoji="1" lang="en-US" altLang="ja-JP" sz="1400" dirty="0">
              <a:solidFill>
                <a:schemeClr val="tx1"/>
              </a:solidFill>
              <a:latin typeface="+mj-lt"/>
              <a:ea typeface="+mj-ea"/>
            </a:endParaRPr>
          </a:p>
        </p:txBody>
      </p:sp>
      <p:sp>
        <p:nvSpPr>
          <p:cNvPr id="5" name="テキスト プレースホルダー 3">
            <a:extLst>
              <a:ext uri="{FF2B5EF4-FFF2-40B4-BE49-F238E27FC236}">
                <a16:creationId xmlns:a16="http://schemas.microsoft.com/office/drawing/2014/main" id="{9057C3BF-A8B2-FB30-AA5A-B2E6F3E2A8F2}"/>
              </a:ext>
            </a:extLst>
          </p:cNvPr>
          <p:cNvSpPr txBox="1">
            <a:spLocks/>
          </p:cNvSpPr>
          <p:nvPr/>
        </p:nvSpPr>
        <p:spPr>
          <a:xfrm>
            <a:off x="8316058" y="278677"/>
            <a:ext cx="1431662" cy="292955"/>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000000"/>
                </a:solidFill>
                <a:effectLst/>
                <a:uLnTx/>
                <a:uFillTx/>
                <a:latin typeface="Segoe UI"/>
                <a:ea typeface="Meiryo UI"/>
                <a:cs typeface="+mn-cs"/>
              </a:rPr>
              <a:t>資料　２－１</a:t>
            </a:r>
          </a:p>
        </p:txBody>
      </p:sp>
    </p:spTree>
    <p:extLst>
      <p:ext uri="{BB962C8B-B14F-4D97-AF65-F5344CB8AC3E}">
        <p14:creationId xmlns:p14="http://schemas.microsoft.com/office/powerpoint/2010/main" val="140498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285683645"/>
              </p:ext>
            </p:extLst>
          </p:nvPr>
        </p:nvGraphicFramePr>
        <p:xfrm>
          <a:off x="93000" y="1020277"/>
          <a:ext cx="9720000" cy="437699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93143">
                  <a:extLst>
                    <a:ext uri="{9D8B030D-6E8A-4147-A177-3AD203B41FA5}">
                      <a16:colId xmlns:a16="http://schemas.microsoft.com/office/drawing/2014/main" val="2907636419"/>
                    </a:ext>
                  </a:extLst>
                </a:gridCol>
                <a:gridCol w="428285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690083">
                <a:tc>
                  <a:txBody>
                    <a:bodyPr/>
                    <a:lstStyle/>
                    <a:p>
                      <a:pPr marL="177800" marR="0" lvl="0" indent="-17780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⑩ドローンによる資材などの運搬、作業現場域内の高所などへの資材配送</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・工事用途におけるドローンのユースケース検討、及びデータ連携、非接触給電装置に関する規制緩和</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規則改正</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に向けて、総務省等と連携し実証を実施（内閣府調査事業）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76213" indent="-176213"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176213" indent="-176213"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・万博工事にて、咲洲～夢洲間の全自動ドローンによる資機材海上搬送を計画中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76213" indent="-176213"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・作業所事務所近接ドローンポートからの資機材ドローン搬送を検討し、実証実験を実施</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76213" marR="0" lvl="0" indent="-176213"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176213" indent="-176213" algn="l" rtl="0" fontAlgn="ctr">
                        <a:tabLst>
                          <a:tab pos="176213" algn="l"/>
                        </a:tabLst>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・非接触給電装置については、関連する規制緩和をめざし、実証結果を基に改良を予定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［ドローン活用］</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［非接触給電］ドローン本体の普及状況を見ながら開発をめざす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472890">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⑪シャトルバスを活用した資材運搬（貨客混載）</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lvl="0" indent="-88900" algn="ctr" defTabSz="914400" rtl="0" eaLnBrk="1" fontAlgn="auto" latinLnBrk="0" hangingPunct="1">
                        <a:lnSpc>
                          <a:spcPts val="14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一部実施中</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r>
                        <a:rPr kumimoji="1" lang="ja-JP" altLang="en-US" sz="900" dirty="0">
                          <a:solidFill>
                            <a:schemeClr val="tx1"/>
                          </a:solidFill>
                          <a:latin typeface="Meiryo UI" panose="020B0604030504040204" pitchFamily="50" charset="-128"/>
                          <a:ea typeface="Meiryo UI" panose="020B0604030504040204" pitchFamily="50" charset="-128"/>
                        </a:rPr>
                        <a:t>・オンデマンドバス・貨客混載輸送の実証</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（内閣府調査事業）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r>
                        <a:rPr kumimoji="1" lang="ja-JP" altLang="en-US" sz="900" dirty="0">
                          <a:solidFill>
                            <a:schemeClr val="tx1"/>
                          </a:solidFill>
                          <a:latin typeface="Meiryo UI" panose="020B0604030504040204" pitchFamily="50" charset="-128"/>
                          <a:ea typeface="Meiryo UI" panose="020B0604030504040204" pitchFamily="50" charset="-128"/>
                        </a:rPr>
                        <a:t>・万博工事全体で工区バス乗降場を設置し、咲洲・舞洲から夢洲各工区への建設工事関係者の</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バス</a:t>
                      </a:r>
                      <a:r>
                        <a:rPr kumimoji="1" lang="ja-JP" altLang="en-US" sz="900" dirty="0">
                          <a:solidFill>
                            <a:schemeClr val="tx1"/>
                          </a:solidFill>
                          <a:latin typeface="Meiryo UI" panose="020B0604030504040204" pitchFamily="50" charset="-128"/>
                          <a:ea typeface="Meiryo UI" panose="020B0604030504040204" pitchFamily="50" charset="-128"/>
                        </a:rPr>
                        <a:t>通勤</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定時定路線シャトル</a:t>
                      </a:r>
                      <a:r>
                        <a:rPr kumimoji="1" lang="ja-JP" altLang="en-US" sz="900" dirty="0">
                          <a:solidFill>
                            <a:schemeClr val="tx1"/>
                          </a:solidFill>
                          <a:latin typeface="Meiryo UI" panose="020B0604030504040204" pitchFamily="50" charset="-128"/>
                          <a:ea typeface="Meiryo UI" panose="020B0604030504040204" pitchFamily="50" charset="-128"/>
                        </a:rPr>
                        <a:t>バスを運行中</a:t>
                      </a:r>
                      <a:endParaRPr kumimoji="1" lang="ja-JP" altLang="en-US" sz="900" strike="sngStrike" dirty="0">
                        <a:solidFill>
                          <a:schemeClr val="tx1"/>
                        </a:solidFill>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rPr>
                        <a:t>・実施事業者</a:t>
                      </a:r>
                    </a:p>
                    <a:p>
                      <a:pPr algn="just"/>
                      <a:r>
                        <a:rPr kumimoji="1" lang="ja-JP" altLang="en-US" sz="900" dirty="0">
                          <a:solidFill>
                            <a:schemeClr val="tx1"/>
                          </a:solidFill>
                          <a:latin typeface="Meiryo UI" panose="020B0604030504040204" pitchFamily="50" charset="-128"/>
                          <a:ea typeface="Meiryo UI" panose="020B0604030504040204" pitchFamily="50" charset="-128"/>
                        </a:rPr>
                        <a:t>  ゼネコン各社、バス</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just"/>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事業者</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・サービス提供開始：</a:t>
                      </a:r>
                      <a:endPar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貨客混載</a:t>
                      </a: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利用者のニーズに応じて今後検討</a:t>
                      </a:r>
                    </a:p>
                    <a:p>
                      <a:pPr marL="0"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900" b="0" i="0" u="none" strike="sng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854017">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⑫遠隔型自動運転ロボットを用いた物資運送</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・自動搬送車両・サービスロボットを用いた資機材搬送を検討し、実証実験を実施中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2547904"/>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10</a:t>
            </a:fld>
            <a:endParaRPr kumimoji="1" lang="ja-JP" altLang="en-US"/>
          </a:p>
        </p:txBody>
      </p:sp>
      <p:sp>
        <p:nvSpPr>
          <p:cNvPr id="3" name="テキスト ボックス 2">
            <a:extLst>
              <a:ext uri="{FF2B5EF4-FFF2-40B4-BE49-F238E27FC236}">
                <a16:creationId xmlns:a16="http://schemas.microsoft.com/office/drawing/2014/main" id="{464DE78D-6C49-2651-BA0C-98635BD19165}"/>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26873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1747198394"/>
              </p:ext>
            </p:extLst>
          </p:nvPr>
        </p:nvGraphicFramePr>
        <p:xfrm>
          <a:off x="93000" y="1018001"/>
          <a:ext cx="9720000" cy="3515101"/>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9065">
                  <a:extLst>
                    <a:ext uri="{9D8B030D-6E8A-4147-A177-3AD203B41FA5}">
                      <a16:colId xmlns:a16="http://schemas.microsoft.com/office/drawing/2014/main" val="1404051939"/>
                    </a:ext>
                  </a:extLst>
                </a:gridCol>
                <a:gridCol w="4286935">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131125">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⑬</a:t>
                      </a: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AI</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による顔認証での建設作業員の入退場管理</a:t>
                      </a:r>
                      <a:endParaRPr kumimoji="1" lang="ja-JP" altLang="en-US" sz="900" b="0" strike="sng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108069" marB="108069"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万博工事全体で顔認証技術による敷地共通の入退場管理システムを稼働中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044000">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⑭バイタル情報及び位置情報によるリアルタイムでの安全・健康管理</a:t>
                      </a:r>
                    </a:p>
                  </a:txBody>
                  <a:tcPr marL="91499" marR="91499" marT="108069" marB="108069"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・必要な職種についてバイタル情報及び位置情報によるリアルタイムでの安全・健康管理を実施中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・作業所ごとの暑さ指数を可視化し、現場チャットアプリにて管理者、作業員にアラートを発報できるシステムを稼働中</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7781394"/>
                  </a:ext>
                </a:extLst>
              </a:tr>
              <a:tr h="979976">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⑮建設資機材の位置情報及びカメラ画像を活用した建設現場の安全管理</a:t>
                      </a:r>
                    </a:p>
                  </a:txBody>
                  <a:tcPr marL="91499" marR="91499" marT="108069" marB="108069"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85725"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・集中管理モニター室において、カメラ画像を活用した建設現場の安全管理を実施</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1440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・システムを利用した定点観測カメラ映像の情報共有や</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Web</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カメラによる危険個所の監視を実施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algn="l" rtl="0" fontAlgn="ct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11</a:t>
            </a:fld>
            <a:endParaRPr kumimoji="1" lang="ja-JP" altLang="en-US"/>
          </a:p>
        </p:txBody>
      </p:sp>
      <p:sp>
        <p:nvSpPr>
          <p:cNvPr id="3" name="テキスト ボックス 2">
            <a:extLst>
              <a:ext uri="{FF2B5EF4-FFF2-40B4-BE49-F238E27FC236}">
                <a16:creationId xmlns:a16="http://schemas.microsoft.com/office/drawing/2014/main" id="{092B6EB2-717F-0150-DD39-04AAB242DA5D}"/>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67308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a:extLst>
              <a:ext uri="{FF2B5EF4-FFF2-40B4-BE49-F238E27FC236}">
                <a16:creationId xmlns:a16="http://schemas.microsoft.com/office/drawing/2014/main" id="{816F2097-E770-48B3-B6BE-AE3BE783DC61}"/>
              </a:ext>
            </a:extLst>
          </p:cNvPr>
          <p:cNvGraphicFramePr>
            <a:graphicFrameLocks noGrp="1"/>
          </p:cNvGraphicFramePr>
          <p:nvPr>
            <p:extLst>
              <p:ext uri="{D42A27DB-BD31-4B8C-83A1-F6EECF244321}">
                <p14:modId xmlns:p14="http://schemas.microsoft.com/office/powerpoint/2010/main" val="162920179"/>
              </p:ext>
            </p:extLst>
          </p:nvPr>
        </p:nvGraphicFramePr>
        <p:xfrm>
          <a:off x="251986" y="1000517"/>
          <a:ext cx="9402028" cy="5542420"/>
        </p:xfrm>
        <a:graphic>
          <a:graphicData uri="http://schemas.openxmlformats.org/drawingml/2006/table">
            <a:tbl>
              <a:tblPr firstRow="1" bandRow="1">
                <a:tableStyleId>{5940675A-B579-460E-94D1-54222C63F5DA}</a:tableStyleId>
              </a:tblPr>
              <a:tblGrid>
                <a:gridCol w="1266552">
                  <a:extLst>
                    <a:ext uri="{9D8B030D-6E8A-4147-A177-3AD203B41FA5}">
                      <a16:colId xmlns:a16="http://schemas.microsoft.com/office/drawing/2014/main" val="627285008"/>
                    </a:ext>
                  </a:extLst>
                </a:gridCol>
                <a:gridCol w="1671411">
                  <a:extLst>
                    <a:ext uri="{9D8B030D-6E8A-4147-A177-3AD203B41FA5}">
                      <a16:colId xmlns:a16="http://schemas.microsoft.com/office/drawing/2014/main" val="232150186"/>
                    </a:ext>
                  </a:extLst>
                </a:gridCol>
                <a:gridCol w="919132">
                  <a:extLst>
                    <a:ext uri="{9D8B030D-6E8A-4147-A177-3AD203B41FA5}">
                      <a16:colId xmlns:a16="http://schemas.microsoft.com/office/drawing/2014/main" val="1053372980"/>
                    </a:ext>
                  </a:extLst>
                </a:gridCol>
                <a:gridCol w="3605440">
                  <a:extLst>
                    <a:ext uri="{9D8B030D-6E8A-4147-A177-3AD203B41FA5}">
                      <a16:colId xmlns:a16="http://schemas.microsoft.com/office/drawing/2014/main" val="1667408104"/>
                    </a:ext>
                  </a:extLst>
                </a:gridCol>
                <a:gridCol w="1939493">
                  <a:extLst>
                    <a:ext uri="{9D8B030D-6E8A-4147-A177-3AD203B41FA5}">
                      <a16:colId xmlns:a16="http://schemas.microsoft.com/office/drawing/2014/main" val="3949838282"/>
                    </a:ext>
                  </a:extLst>
                </a:gridCol>
              </a:tblGrid>
              <a:tr h="360000">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措置状況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規制改革の状況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978217">
                <a:tc rowSpan="6">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建設工事・資材運搬の円滑化</a:t>
                      </a: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26000" indent="-180000" algn="just">
                        <a:lnSpc>
                          <a:spcPct val="100000"/>
                        </a:lnSpc>
                        <a:spcBef>
                          <a:spcPts val="0"/>
                        </a:spcBef>
                        <a:spcAft>
                          <a:spcPts val="600"/>
                        </a:spcAft>
                      </a:pPr>
                      <a:r>
                        <a:rPr kumimoji="1" lang="ja-JP" altLang="en-US" sz="1050" b="0" dirty="0">
                          <a:solidFill>
                            <a:schemeClr val="tx1"/>
                          </a:solidFill>
                          <a:latin typeface="Meiryo UI" panose="020B0604030504040204" pitchFamily="50" charset="-128"/>
                          <a:ea typeface="Meiryo UI" panose="020B0604030504040204" pitchFamily="50" charset="-128"/>
                        </a:rPr>
                        <a:t>⑦データ及びセンシングによる局所的な気象予測</a:t>
                      </a:r>
                      <a:endParaRPr kumimoji="1" lang="ja-JP" altLang="en-US" sz="1050" b="0" strike="sngStrike"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rtl="0" fontAlgn="ctr"/>
                      <a:endParaRPr lang="en-US" altLang="ja-JP" sz="1000" b="0" i="0" u="none" strike="sngStrike" dirty="0">
                        <a:solidFill>
                          <a:schemeClr val="tx1"/>
                        </a:solidFill>
                        <a:effectLst/>
                        <a:latin typeface="Meiryo UI" panose="020B0604030504040204" pitchFamily="50" charset="-128"/>
                        <a:ea typeface="Meiryo UI" panose="020B0604030504040204" pitchFamily="50" charset="-128"/>
                      </a:endParaRPr>
                    </a:p>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「気象等の予報業務の許可等に関する審査基準」の一部改正（令和４年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月）</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just">
                        <a:lnSpc>
                          <a:spcPct val="100000"/>
                        </a:lnSpc>
                        <a:spcBef>
                          <a:spcPts val="0"/>
                        </a:spcBef>
                        <a:spcAft>
                          <a:spcPts val="600"/>
                        </a:spcAft>
                        <a:buFont typeface="Arial" panose="020B0604020202020204" pitchFamily="34" charset="0"/>
                        <a:buNone/>
                      </a:pPr>
                      <a:r>
                        <a:rPr lang="ja-JP" altLang="en-US" sz="1000">
                          <a:solidFill>
                            <a:schemeClr val="tx1"/>
                          </a:solidFill>
                          <a:latin typeface="Meiryo UI" panose="020B0604030504040204" pitchFamily="50" charset="-128"/>
                          <a:ea typeface="Meiryo UI" panose="020B0604030504040204" pitchFamily="50" charset="-128"/>
                        </a:rPr>
                        <a:t>ー</a:t>
                      </a:r>
                      <a:endParaRPr lang="ja-JP" altLang="en-US" sz="100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474374">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80000" algn="just" defTabSz="912114" rtl="0" eaLnBrk="1" fontAlgn="auto" latinLnBrk="0" hangingPunct="1">
                        <a:lnSpc>
                          <a:spcPct val="100000"/>
                        </a:lnSpc>
                        <a:spcBef>
                          <a:spcPts val="0"/>
                        </a:spcBef>
                        <a:spcAft>
                          <a:spcPts val="60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⑧ドローンを活用した測量・工事管理</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algn="ctr">
                        <a:spcBef>
                          <a:spcPts val="0"/>
                        </a:spcBef>
                        <a:spcAft>
                          <a:spcPts val="600"/>
                        </a:spcAft>
                      </a:pPr>
                      <a:r>
                        <a:rPr kumimoji="1" lang="ja-JP" altLang="en-US" sz="1000" b="0"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mn-cs"/>
                        </a:rPr>
                        <a:t>検討中</a:t>
                      </a:r>
                      <a:endParaRPr kumimoji="1" lang="en-US" altLang="ja-JP" sz="1000" b="0"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marL="85725" marR="0" lvl="0" indent="-85725" algn="just" defTabSz="912114" rtl="0" eaLnBrk="1" fontAlgn="auto" latinLnBrk="0" hangingPunct="1">
                        <a:lnSpc>
                          <a:spcPct val="100000"/>
                        </a:lnSpc>
                        <a:spcBef>
                          <a:spcPts val="0"/>
                        </a:spcBef>
                        <a:spcAft>
                          <a:spcPts val="60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rPr>
                        <a:t>2022</a:t>
                      </a:r>
                      <a:r>
                        <a:rPr kumimoji="1" lang="ja-JP" altLang="en-US" sz="1000" b="0" dirty="0">
                          <a:solidFill>
                            <a:schemeClr val="tx1"/>
                          </a:solidFill>
                          <a:latin typeface="Meiryo UI" panose="020B0604030504040204" pitchFamily="50" charset="-128"/>
                          <a:ea typeface="Meiryo UI" panose="020B0604030504040204" pitchFamily="50" charset="-128"/>
                        </a:rPr>
                        <a:t>年度、内閣府調査事業を活用した実証実験にて判明した漏洩電波について対策を追加検討中</a:t>
                      </a:r>
                      <a:endParaRPr kumimoji="1" lang="en-US" altLang="ja-JP" sz="1000" b="0" strike="sngStrike" dirty="0">
                        <a:solidFill>
                          <a:schemeClr val="tx1"/>
                        </a:solidFill>
                        <a:latin typeface="Meiryo UI" panose="020B0604030504040204" pitchFamily="50" charset="-128"/>
                        <a:ea typeface="Meiryo UI" panose="020B0604030504040204" pitchFamily="50" charset="-128"/>
                      </a:endParaRPr>
                    </a:p>
                    <a:p>
                      <a:pPr marL="85725" marR="0" lvl="0" indent="-85725" algn="just" defTabSz="912114" rtl="0" eaLnBrk="1" fontAlgn="auto" latinLnBrk="0" hangingPunct="1">
                        <a:lnSpc>
                          <a:spcPct val="100000"/>
                        </a:lnSpc>
                        <a:spcBef>
                          <a:spcPts val="0"/>
                        </a:spcBef>
                        <a:spcAft>
                          <a:spcPts val="600"/>
                        </a:spcAft>
                        <a:buClrTx/>
                        <a:buSzTx/>
                        <a:buFontTx/>
                        <a:buNone/>
                        <a:tabLst/>
                        <a:defRPr/>
                      </a:pPr>
                      <a:r>
                        <a:rPr kumimoji="1" lang="ja-JP" altLang="en-US" sz="1000" b="0" strike="noStrike" dirty="0">
                          <a:solidFill>
                            <a:schemeClr val="tx1"/>
                          </a:solidFill>
                          <a:latin typeface="Meiryo UI" panose="020B0604030504040204" pitchFamily="50" charset="-128"/>
                          <a:ea typeface="Meiryo UI" panose="020B0604030504040204" pitchFamily="50" charset="-128"/>
                        </a:rPr>
                        <a:t>・</a:t>
                      </a:r>
                      <a:r>
                        <a:rPr kumimoji="1" lang="en-US" altLang="ja-JP" sz="1000" b="0" strike="noStrike" dirty="0">
                          <a:solidFill>
                            <a:schemeClr val="tx1"/>
                          </a:solidFill>
                          <a:latin typeface="Meiryo UI" panose="020B0604030504040204" pitchFamily="50" charset="-128"/>
                          <a:ea typeface="Meiryo UI" panose="020B0604030504040204" pitchFamily="50" charset="-128"/>
                        </a:rPr>
                        <a:t>2023</a:t>
                      </a:r>
                      <a:r>
                        <a:rPr kumimoji="1" lang="ja-JP" altLang="en-US" sz="1000" b="0" strike="noStrike" dirty="0">
                          <a:solidFill>
                            <a:schemeClr val="tx1"/>
                          </a:solidFill>
                          <a:latin typeface="Meiryo UI" panose="020B0604030504040204" pitchFamily="50" charset="-128"/>
                          <a:ea typeface="Meiryo UI" panose="020B0604030504040204" pitchFamily="50" charset="-128"/>
                        </a:rPr>
                        <a:t>年４月、国家戦略特区</a:t>
                      </a:r>
                      <a:r>
                        <a:rPr kumimoji="1" lang="en-US" altLang="ja-JP" sz="1000" b="0" strike="noStrike" dirty="0">
                          <a:solidFill>
                            <a:schemeClr val="tx1"/>
                          </a:solidFill>
                          <a:latin typeface="Meiryo UI" panose="020B0604030504040204" pitchFamily="50" charset="-128"/>
                          <a:ea typeface="Meiryo UI" panose="020B0604030504040204" pitchFamily="50" charset="-128"/>
                        </a:rPr>
                        <a:t>WG</a:t>
                      </a:r>
                      <a:r>
                        <a:rPr kumimoji="1" lang="ja-JP" altLang="en-US" sz="1000" b="0" strike="noStrike" dirty="0">
                          <a:solidFill>
                            <a:schemeClr val="tx1"/>
                          </a:solidFill>
                          <a:latin typeface="Meiryo UI" panose="020B0604030504040204" pitchFamily="50" charset="-128"/>
                          <a:ea typeface="Meiryo UI" panose="020B0604030504040204" pitchFamily="50" charset="-128"/>
                        </a:rPr>
                        <a:t>で無人航空機用のワイヤレス伝送装置に係る型式指定の制度化について議論</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marL="0" marR="0" lvl="0" indent="0" algn="l" defTabSz="912114" rtl="0" eaLnBrk="1" fontAlgn="auto" latinLnBrk="0" hangingPunct="1">
                        <a:lnSpc>
                          <a:spcPct val="100000"/>
                        </a:lnSpc>
                        <a:spcBef>
                          <a:spcPts val="0"/>
                        </a:spcBef>
                        <a:spcAft>
                          <a:spcPts val="60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ドローン非接触充電装置に係る「個別申請」及び「型式指定」をめざして漏洩電波対策を検討</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29600" marR="0" lvl="0" indent="-182563" algn="l" defTabSz="912114" rtl="0" eaLnBrk="1" fontAlgn="auto" latinLnBrk="0" hangingPunct="1">
                        <a:lnSpc>
                          <a:spcPct val="100000"/>
                        </a:lnSpc>
                        <a:spcBef>
                          <a:spcPts val="0"/>
                        </a:spcBef>
                        <a:spcAft>
                          <a:spcPts val="60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非接触充電装置は、</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ドローン本体の普及状況を見ながら</a:t>
                      </a:r>
                      <a:r>
                        <a:rPr kumimoji="1" lang="ja-JP" altLang="en-US" sz="1000" b="0" dirty="0">
                          <a:solidFill>
                            <a:schemeClr val="tx1"/>
                          </a:solidFill>
                          <a:latin typeface="Meiryo UI" panose="020B0604030504040204" pitchFamily="50" charset="-128"/>
                          <a:ea typeface="Meiryo UI" panose="020B0604030504040204" pitchFamily="50" charset="-128"/>
                        </a:rPr>
                        <a:t>開発をめざす</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2630983"/>
                  </a:ext>
                </a:extLst>
              </a:tr>
              <a:tr h="474374">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80000" algn="just" defTabSz="844083" rtl="0" eaLnBrk="1" fontAlgn="auto" latinLnBrk="0" hangingPunct="1">
                        <a:lnSpc>
                          <a:spcPct val="100000"/>
                        </a:lnSpc>
                        <a:spcBef>
                          <a:spcPts val="0"/>
                        </a:spcBef>
                        <a:spcAft>
                          <a:spcPts val="60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⑨ドローンによる建設現場の見守り</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tc vMerge="1">
                  <a:txBody>
                    <a:bodyPr/>
                    <a:lstStyle/>
                    <a:p>
                      <a:pPr marL="88900" marR="0" lvl="0" indent="-88900" algn="l"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・非接触充電のポート設置にかかる規制緩和</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電波法</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3122333210"/>
                  </a:ext>
                </a:extLst>
              </a:tr>
              <a:tr h="790177">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80000" algn="just" defTabSz="844083" rtl="0" eaLnBrk="1" fontAlgn="auto" latinLnBrk="0" hangingPunct="1">
                        <a:lnSpc>
                          <a:spcPct val="100000"/>
                        </a:lnSpc>
                        <a:spcBef>
                          <a:spcPts val="0"/>
                        </a:spcBef>
                        <a:spcAft>
                          <a:spcPts val="600"/>
                        </a:spcAft>
                        <a:buClrTx/>
                        <a:buSzTx/>
                        <a:buFontTx/>
                        <a:buNone/>
                        <a:tabLst/>
                        <a:defRPr/>
                      </a:pP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⑩ドローンによる資材などの運搬、</a:t>
                      </a:r>
                      <a:r>
                        <a:rPr lang="ja-JP" altLang="en-US" sz="1050" b="0" dirty="0">
                          <a:solidFill>
                            <a:schemeClr val="tx1"/>
                          </a:solidFill>
                          <a:latin typeface="Meiryo UI" panose="020B0604030504040204" pitchFamily="50" charset="-128"/>
                          <a:ea typeface="Meiryo UI" panose="020B0604030504040204" pitchFamily="50" charset="-128"/>
                        </a:rPr>
                        <a:t>作業現場域内の高所などへの資材配送</a:t>
                      </a:r>
                      <a:endParaRPr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tc vMerge="1">
                  <a:txBody>
                    <a:bodyPr/>
                    <a:lstStyle/>
                    <a:p>
                      <a:pPr marL="88900" marR="0" lvl="0" indent="-88900" algn="l"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・非接触充電のポート設置にかかる規制緩和</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電波法</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1238304584"/>
                  </a:ext>
                </a:extLst>
              </a:tr>
              <a:tr h="1241278">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1">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rowSpan="2">
                  <a:txBody>
                    <a:bodyPr/>
                    <a:lstStyle/>
                    <a:p>
                      <a:pPr marL="126000" marR="0" lvl="0" indent="-180000" algn="just" defTabSz="844083" rtl="0" eaLnBrk="1" fontAlgn="auto" latinLnBrk="0" hangingPunct="1">
                        <a:lnSpc>
                          <a:spcPct val="100000"/>
                        </a:lnSpc>
                        <a:spcBef>
                          <a:spcPts val="0"/>
                        </a:spcBef>
                        <a:spcAft>
                          <a:spcPts val="60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⑪シャトルバスを活用した資材運搬（貨客混載）</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844083"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1000" dirty="0">
                          <a:solidFill>
                            <a:schemeClr val="tx1"/>
                          </a:solidFill>
                          <a:latin typeface="Meiryo UI" panose="020B0604030504040204" pitchFamily="50" charset="-128"/>
                          <a:ea typeface="Meiryo UI" panose="020B0604030504040204" pitchFamily="50" charset="-128"/>
                        </a:rPr>
                        <a:t>万博会場の建設工事における夢洲への荷物の運送についての貨物自動車運送事業法上の取り扱いの明確化（令和５年３月）</a:t>
                      </a:r>
                      <a:endParaRPr lang="en-US" altLang="ja-JP" sz="100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844083"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1000" strike="noStrike" dirty="0">
                          <a:solidFill>
                            <a:schemeClr val="tx1"/>
                          </a:solidFill>
                          <a:latin typeface="Meiryo UI" panose="020B0604030504040204" pitchFamily="50" charset="-128"/>
                          <a:ea typeface="Meiryo UI" panose="020B0604030504040204" pitchFamily="50" charset="-128"/>
                        </a:rPr>
                        <a:t>ー</a:t>
                      </a:r>
                      <a:endParaRPr lang="en-US" altLang="ja-JP" sz="1000" strike="noStrike"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224000">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66700" indent="-180975"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年度内閣府委託実証の結果や特区</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WG</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での警察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85725" indent="0"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庁意見から、現状は、規制の緩和は難しい状況</a:t>
                      </a: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en-US" altLang="ja-JP"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関係省庁の意見を受け、当初の規制緩和提案を方針変更</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0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9424937"/>
                  </a:ext>
                </a:extLst>
              </a:tr>
            </a:tbl>
          </a:graphicData>
        </a:graphic>
      </p:graphicFrame>
      <p:sp>
        <p:nvSpPr>
          <p:cNvPr id="2" name="タイトル 1">
            <a:extLst>
              <a:ext uri="{FF2B5EF4-FFF2-40B4-BE49-F238E27FC236}">
                <a16:creationId xmlns:a16="http://schemas.microsoft.com/office/drawing/2014/main" id="{6D3E870B-4860-4F0E-9195-501A46C34B6C}"/>
              </a:ext>
            </a:extLst>
          </p:cNvPr>
          <p:cNvSpPr>
            <a:spLocks noGrp="1"/>
          </p:cNvSpPr>
          <p:nvPr>
            <p:ph type="title"/>
          </p:nvPr>
        </p:nvSpPr>
        <p:spPr>
          <a:xfrm>
            <a:off x="0" y="2506"/>
            <a:ext cx="9906349" cy="830114"/>
          </a:xfrm>
          <a:solidFill>
            <a:schemeClr val="accent6"/>
          </a:solidFill>
        </p:spPr>
        <p:txBody>
          <a:bodyPr vert="horz" lIns="288185" tIns="0" rIns="288185" bIns="72046" rtlCol="0" anchor="b" anchorCtr="0">
            <a:noAutofit/>
          </a:bodyPr>
          <a:lstStyle/>
          <a:p>
            <a:r>
              <a:rPr lang="ja-JP" altLang="en-US" dirty="0"/>
              <a:t>夢洲：夢</a:t>
            </a:r>
            <a:r>
              <a:rPr lang="ja-JP" altLang="en-US"/>
              <a:t>洲コンストラクション</a:t>
            </a:r>
            <a:br>
              <a:rPr lang="en-US" altLang="ja-JP" dirty="0"/>
            </a:br>
            <a:r>
              <a:rPr lang="ja-JP" altLang="en-US" dirty="0"/>
              <a:t>　規制改革の内容</a:t>
            </a:r>
          </a:p>
        </p:txBody>
      </p:sp>
      <p:sp>
        <p:nvSpPr>
          <p:cNvPr id="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1415"/>
            <a:ext cx="3602309" cy="180115"/>
          </a:xfrm>
          <a:prstGeom prst="rect">
            <a:avLst/>
          </a:prstGeom>
          <a:solidFill>
            <a:schemeClr val="accent2"/>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9" name="スライド番号プレースホルダー 4">
            <a:extLst>
              <a:ext uri="{FF2B5EF4-FFF2-40B4-BE49-F238E27FC236}">
                <a16:creationId xmlns:a16="http://schemas.microsoft.com/office/drawing/2014/main" id="{B98BA827-E37F-4774-93BB-5987BDCCB6FA}"/>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12</a:t>
            </a:fld>
            <a:endParaRPr kumimoji="1" lang="ja-JP" altLang="en-US"/>
          </a:p>
        </p:txBody>
      </p:sp>
      <p:sp>
        <p:nvSpPr>
          <p:cNvPr id="3" name="テキスト ボックス 2">
            <a:extLst>
              <a:ext uri="{FF2B5EF4-FFF2-40B4-BE49-F238E27FC236}">
                <a16:creationId xmlns:a16="http://schemas.microsoft.com/office/drawing/2014/main" id="{2C314895-CD70-B3E6-7DD9-CE2BE9297981}"/>
              </a:ext>
            </a:extLst>
          </p:cNvPr>
          <p:cNvSpPr txBox="1"/>
          <p:nvPr/>
        </p:nvSpPr>
        <p:spPr>
          <a:xfrm>
            <a:off x="7715821" y="80750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86371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a:t>夢洲：大阪・関西万博</a:t>
            </a:r>
          </a:p>
        </p:txBody>
      </p:sp>
      <p:sp>
        <p:nvSpPr>
          <p:cNvPr id="4" name="スライド番号プレースホルダー 4">
            <a:extLst>
              <a:ext uri="{FF2B5EF4-FFF2-40B4-BE49-F238E27FC236}">
                <a16:creationId xmlns:a16="http://schemas.microsoft.com/office/drawing/2014/main" id="{20128847-AAEF-702B-7970-13036237B26D}"/>
              </a:ext>
            </a:extLst>
          </p:cNvPr>
          <p:cNvSpPr txBox="1">
            <a:spLocks/>
          </p:cNvSpPr>
          <p:nvPr/>
        </p:nvSpPr>
        <p:spPr>
          <a:xfrm>
            <a:off x="7684000" y="6607661"/>
            <a:ext cx="2161385" cy="1137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6788">
              <a:defRPr/>
            </a:pPr>
            <a:fld id="{0638AFE9-EB24-4E85-A937-181894F314B4}" type="slidenum">
              <a:rPr lang="ja-JP" altLang="en-US" sz="1200" smtClean="0">
                <a:solidFill>
                  <a:srgbClr val="000000">
                    <a:tint val="75000"/>
                  </a:srgbClr>
                </a:solidFill>
                <a:latin typeface="Meiryo UI"/>
                <a:ea typeface="Meiryo UI"/>
              </a:rPr>
              <a:pPr algn="r" defTabSz="456788">
                <a:defRPr/>
              </a:pPr>
              <a:t>13</a:t>
            </a:fld>
            <a:endParaRPr lang="ja-JP" altLang="en-US" sz="1200" dirty="0">
              <a:solidFill>
                <a:srgbClr val="000000">
                  <a:tint val="75000"/>
                </a:srgbClr>
              </a:solidFill>
              <a:latin typeface="Meiryo UI"/>
              <a:ea typeface="Meiryo UI"/>
            </a:endParaRPr>
          </a:p>
        </p:txBody>
      </p:sp>
    </p:spTree>
    <p:extLst>
      <p:ext uri="{BB962C8B-B14F-4D97-AF65-F5344CB8AC3E}">
        <p14:creationId xmlns:p14="http://schemas.microsoft.com/office/powerpoint/2010/main" val="194167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92" y="1642175"/>
            <a:ext cx="2623900" cy="2623900"/>
          </a:xfrm>
          <a:prstGeom prst="rect">
            <a:avLst/>
          </a:prstGeom>
        </p:spPr>
      </p:pic>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全体概要</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009" y="907114"/>
            <a:ext cx="4796375" cy="237140"/>
          </a:xfrm>
        </p:spPr>
        <p:txBody>
          <a:bodyPr wrap="square" anchor="ctr" anchorCtr="0">
            <a:spAutoFit/>
          </a:bodyPr>
          <a:lstStyle/>
          <a:p>
            <a:r>
              <a:rPr lang="ja-JP" altLang="en-US" sz="1400" dirty="0"/>
              <a:t>夢洲地区の総面積</a:t>
            </a:r>
            <a:r>
              <a:rPr lang="en-US" altLang="ja-JP" sz="1400" dirty="0"/>
              <a:t>390ha</a:t>
            </a:r>
            <a:r>
              <a:rPr lang="ja-JP" altLang="en-US" sz="1400" dirty="0"/>
              <a:t>のうち、約</a:t>
            </a:r>
            <a:r>
              <a:rPr lang="en-US" altLang="ja-JP" sz="1400" dirty="0"/>
              <a:t>155ha</a:t>
            </a:r>
            <a:r>
              <a:rPr lang="ja-JP" altLang="en-US" sz="1400" dirty="0"/>
              <a:t>が万博会場である。</a:t>
            </a:r>
          </a:p>
        </p:txBody>
      </p:sp>
      <p:sp>
        <p:nvSpPr>
          <p:cNvPr id="5" name="テキスト プレースホルダー 4">
            <a:extLst>
              <a:ext uri="{FF2B5EF4-FFF2-40B4-BE49-F238E27FC236}">
                <a16:creationId xmlns:a16="http://schemas.microsoft.com/office/drawing/2014/main" id="{1630143F-F4D5-4671-8061-7DF92C56D2D4}"/>
              </a:ext>
            </a:extLst>
          </p:cNvPr>
          <p:cNvSpPr>
            <a:spLocks noGrp="1"/>
          </p:cNvSpPr>
          <p:nvPr>
            <p:ph type="body" sz="quarter" idx="11"/>
          </p:nvPr>
        </p:nvSpPr>
        <p:spPr/>
        <p:txBody>
          <a:bodyPr/>
          <a:lstStyle/>
          <a:p>
            <a:endParaRPr lang="ja-JP" altLang="en-US"/>
          </a:p>
        </p:txBody>
      </p:sp>
      <p:pic>
        <p:nvPicPr>
          <p:cNvPr id="34" name="図 33">
            <a:extLst>
              <a:ext uri="{FF2B5EF4-FFF2-40B4-BE49-F238E27FC236}">
                <a16:creationId xmlns:a16="http://schemas.microsoft.com/office/drawing/2014/main" id="{4A6B64DE-8231-4D16-B925-53D07DC91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6395" y="1531123"/>
            <a:ext cx="6391660" cy="4518905"/>
          </a:xfrm>
          <a:prstGeom prst="rect">
            <a:avLst/>
          </a:prstGeom>
        </p:spPr>
      </p:pic>
      <p:sp>
        <p:nvSpPr>
          <p:cNvPr id="41" name="正方形/長方形 40">
            <a:extLst>
              <a:ext uri="{FF2B5EF4-FFF2-40B4-BE49-F238E27FC236}">
                <a16:creationId xmlns:a16="http://schemas.microsoft.com/office/drawing/2014/main" id="{0CC89534-BE32-441B-BB1F-1BD446A2AA80}"/>
              </a:ext>
            </a:extLst>
          </p:cNvPr>
          <p:cNvSpPr/>
          <p:nvPr/>
        </p:nvSpPr>
        <p:spPr>
          <a:xfrm>
            <a:off x="6155104" y="6050028"/>
            <a:ext cx="3347413" cy="218448"/>
          </a:xfrm>
          <a:prstGeom prst="rect">
            <a:avLst/>
          </a:prstGeom>
        </p:spPr>
        <p:txBody>
          <a:bodyPr wrap="square">
            <a:spAutoFit/>
          </a:bodyPr>
          <a:lstStyle/>
          <a:p>
            <a:pPr algn="r" defTabSz="914949">
              <a:defRPr/>
            </a:pPr>
            <a:r>
              <a:rPr kumimoji="1" lang="ja-JP" altLang="en-US" sz="800" dirty="0">
                <a:latin typeface="メイリオ" panose="020B0604030504040204" pitchFamily="50" charset="-128"/>
                <a:ea typeface="メイリオ" panose="020B0604030504040204" pitchFamily="50" charset="-128"/>
                <a:cs typeface="Times New Roman" panose="02020603050405020304" pitchFamily="18" charset="0"/>
              </a:rPr>
              <a:t>出典：公益社団法人２０２５年日本国際博覧会協会</a:t>
            </a:r>
            <a:r>
              <a:rPr kumimoji="1" lang="en-US" altLang="ja-JP" sz="800" dirty="0">
                <a:latin typeface="メイリオ" panose="020B0604030504040204" pitchFamily="50" charset="-128"/>
                <a:ea typeface="メイリオ" panose="020B0604030504040204" pitchFamily="50" charset="-128"/>
                <a:cs typeface="Times New Roman" panose="02020603050405020304" pitchFamily="18" charset="0"/>
              </a:rPr>
              <a:t>HP</a:t>
            </a:r>
            <a:r>
              <a:rPr kumimoji="1" lang="ja-JP" altLang="en-US" sz="800" dirty="0">
                <a:latin typeface="メイリオ" panose="020B0604030504040204" pitchFamily="50" charset="-128"/>
                <a:ea typeface="メイリオ" panose="020B0604030504040204" pitchFamily="50" charset="-128"/>
                <a:cs typeface="Times New Roman" panose="02020603050405020304" pitchFamily="18" charset="0"/>
              </a:rPr>
              <a:t>より抜粋</a:t>
            </a:r>
            <a:endParaRPr kumimoji="1" lang="ja-JP" altLang="en-US" sz="800" dirty="0">
              <a:latin typeface="メイリオ" panose="020B0604030504040204" pitchFamily="50" charset="-128"/>
              <a:ea typeface="メイリオ" panose="020B0604030504040204" pitchFamily="50" charset="-128"/>
            </a:endParaRPr>
          </a:p>
        </p:txBody>
      </p:sp>
      <p:cxnSp>
        <p:nvCxnSpPr>
          <p:cNvPr id="51" name="直線コネクタ 50">
            <a:extLst>
              <a:ext uri="{FF2B5EF4-FFF2-40B4-BE49-F238E27FC236}">
                <a16:creationId xmlns:a16="http://schemas.microsoft.com/office/drawing/2014/main" id="{625FB0FF-E59D-48BC-88AB-8D26F9F6AFEE}"/>
              </a:ext>
            </a:extLst>
          </p:cNvPr>
          <p:cNvCxnSpPr>
            <a:cxnSpLocks/>
          </p:cNvCxnSpPr>
          <p:nvPr/>
        </p:nvCxnSpPr>
        <p:spPr>
          <a:xfrm flipH="1" flipV="1">
            <a:off x="5270994" y="4266075"/>
            <a:ext cx="945485" cy="306435"/>
          </a:xfrm>
          <a:prstGeom prst="line">
            <a:avLst/>
          </a:prstGeom>
          <a:ln w="254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C38071A-6BF0-40E8-9205-B5C77C72D5E8}"/>
              </a:ext>
            </a:extLst>
          </p:cNvPr>
          <p:cNvCxnSpPr>
            <a:cxnSpLocks/>
          </p:cNvCxnSpPr>
          <p:nvPr/>
        </p:nvCxnSpPr>
        <p:spPr>
          <a:xfrm flipH="1">
            <a:off x="975349" y="3429000"/>
            <a:ext cx="2362646" cy="0"/>
          </a:xfrm>
          <a:prstGeom prst="line">
            <a:avLst/>
          </a:prstGeom>
          <a:ln w="25400">
            <a:solidFill>
              <a:srgbClr val="A9A9A9"/>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4B2B3049-612F-445A-B8FA-7A1907F11B8A}"/>
              </a:ext>
            </a:extLst>
          </p:cNvPr>
          <p:cNvSpPr/>
          <p:nvPr/>
        </p:nvSpPr>
        <p:spPr>
          <a:xfrm>
            <a:off x="367946" y="3036055"/>
            <a:ext cx="607403" cy="50198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16"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14" name="スライド番号プレースホルダー 4">
            <a:extLst>
              <a:ext uri="{FF2B5EF4-FFF2-40B4-BE49-F238E27FC236}">
                <a16:creationId xmlns:a16="http://schemas.microsoft.com/office/drawing/2014/main" id="{AF44A2E9-4161-4230-A617-8F27DB62DE8C}"/>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14</a:t>
            </a:fld>
            <a:endParaRPr kumimoji="1" lang="ja-JP" altLang="en-US"/>
          </a:p>
        </p:txBody>
      </p:sp>
    </p:spTree>
    <p:extLst>
      <p:ext uri="{BB962C8B-B14F-4D97-AF65-F5344CB8AC3E}">
        <p14:creationId xmlns:p14="http://schemas.microsoft.com/office/powerpoint/2010/main" val="407904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AA326C2D-3433-4CBA-BA8B-56E51BB55D86}"/>
              </a:ext>
            </a:extLst>
          </p:cNvPr>
          <p:cNvSpPr>
            <a:spLocks noChangeAspect="1"/>
          </p:cNvSpPr>
          <p:nvPr/>
        </p:nvSpPr>
        <p:spPr>
          <a:xfrm>
            <a:off x="2233949" y="1500630"/>
            <a:ext cx="5112702" cy="5112702"/>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Aft>
                <a:spcPts val="600"/>
              </a:spcAft>
              <a:defRPr/>
            </a:pPr>
            <a:endParaRPr kumimoji="1" lang="ja-JP" altLang="en-US" sz="1801" b="1">
              <a:solidFill>
                <a:srgbClr val="2E75B6"/>
              </a:solidFill>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全体概要</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010" y="907114"/>
            <a:ext cx="6469378" cy="237140"/>
          </a:xfrm>
        </p:spPr>
        <p:txBody>
          <a:bodyPr wrap="none" anchor="ctr" anchorCtr="0">
            <a:spAutoFit/>
          </a:bodyPr>
          <a:lstStyle/>
          <a:p>
            <a:r>
              <a:rPr lang="ja-JP" altLang="en-US" sz="1400" dirty="0"/>
              <a:t>大阪・関西万博では、４つの特徴的な先端的サービスをはじめ様々な取組が進められる。</a:t>
            </a:r>
          </a:p>
        </p:txBody>
      </p:sp>
      <p:sp>
        <p:nvSpPr>
          <p:cNvPr id="9" name="テキスト ボックス 8">
            <a:extLst>
              <a:ext uri="{FF2B5EF4-FFF2-40B4-BE49-F238E27FC236}">
                <a16:creationId xmlns:a16="http://schemas.microsoft.com/office/drawing/2014/main" id="{FFD5CC5C-2047-47BF-A6EF-A8607B67D0B2}"/>
              </a:ext>
            </a:extLst>
          </p:cNvPr>
          <p:cNvSpPr txBox="1"/>
          <p:nvPr/>
        </p:nvSpPr>
        <p:spPr>
          <a:xfrm>
            <a:off x="301503" y="1434725"/>
            <a:ext cx="3043599" cy="338771"/>
          </a:xfrm>
          <a:prstGeom prst="roundRect">
            <a:avLst>
              <a:gd name="adj" fmla="val 0"/>
            </a:avLst>
          </a:prstGeom>
          <a:solidFill>
            <a:srgbClr val="2E75B6"/>
          </a:solidFill>
        </p:spPr>
        <p:txBody>
          <a:bodyPr wrap="square" rtlCol="0">
            <a:spAutoFit/>
          </a:bodyPr>
          <a:lstStyle>
            <a:defPPr>
              <a:defRPr lang="en-US"/>
            </a:defPPr>
            <a:lvl1pPr algn="ctr">
              <a:defRPr kumimoji="1" b="1">
                <a:solidFill>
                  <a:schemeClr val="bg1"/>
                </a:solidFill>
              </a:defRPr>
            </a:lvl1pPr>
          </a:lstStyle>
          <a:p>
            <a:r>
              <a:rPr lang="ja-JP" altLang="en-US" sz="1601" dirty="0"/>
              <a:t>未来社会のショーケース・イメージ</a:t>
            </a:r>
          </a:p>
        </p:txBody>
      </p:sp>
      <p:pic>
        <p:nvPicPr>
          <p:cNvPr id="10" name="図 9">
            <a:extLst>
              <a:ext uri="{FF2B5EF4-FFF2-40B4-BE49-F238E27FC236}">
                <a16:creationId xmlns:a16="http://schemas.microsoft.com/office/drawing/2014/main" id="{93F12ABA-BE32-4F11-8AC7-D39C0D8270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1503" y="1807041"/>
            <a:ext cx="3043599" cy="2106699"/>
          </a:xfrm>
          <a:prstGeom prst="rect">
            <a:avLst/>
          </a:prstGeom>
        </p:spPr>
      </p:pic>
      <p:sp>
        <p:nvSpPr>
          <p:cNvPr id="11" name="正方形/長方形 10">
            <a:extLst>
              <a:ext uri="{FF2B5EF4-FFF2-40B4-BE49-F238E27FC236}">
                <a16:creationId xmlns:a16="http://schemas.microsoft.com/office/drawing/2014/main" id="{F97B2436-BCAE-4158-845A-6DBCA41BF03B}"/>
              </a:ext>
            </a:extLst>
          </p:cNvPr>
          <p:cNvSpPr/>
          <p:nvPr/>
        </p:nvSpPr>
        <p:spPr>
          <a:xfrm>
            <a:off x="205577" y="6551387"/>
            <a:ext cx="1929970" cy="215582"/>
          </a:xfrm>
          <a:prstGeom prst="rect">
            <a:avLst/>
          </a:prstGeom>
        </p:spPr>
        <p:txBody>
          <a:bodyPr wrap="none">
            <a:spAutoFit/>
          </a:bodyPr>
          <a:lstStyle/>
          <a:p>
            <a:pPr>
              <a:defRPr/>
            </a:pPr>
            <a:r>
              <a:rPr lang="ja-JP" altLang="ja-JP" sz="800" dirty="0">
                <a:solidFill>
                  <a:prstClr val="black"/>
                </a:solidFill>
                <a:latin typeface="+mn-ea"/>
                <a:cs typeface="ＭＳ Ｐゴシック" panose="020B0600070205080204" pitchFamily="50" charset="-128"/>
              </a:rPr>
              <a:t>提供：</a:t>
            </a:r>
            <a:r>
              <a:rPr lang="ja-JP" altLang="en-US" sz="800" dirty="0">
                <a:solidFill>
                  <a:prstClr val="black"/>
                </a:solidFill>
                <a:latin typeface="+mn-ea"/>
                <a:cs typeface="ＭＳ Ｐゴシック" panose="020B0600070205080204" pitchFamily="50" charset="-128"/>
              </a:rPr>
              <a:t>２０２５</a:t>
            </a:r>
            <a:r>
              <a:rPr lang="ja-JP" altLang="ja-JP" sz="800" dirty="0">
                <a:solidFill>
                  <a:prstClr val="black"/>
                </a:solidFill>
                <a:latin typeface="+mn-ea"/>
                <a:cs typeface="ＭＳ Ｐゴシック" panose="020B0600070205080204" pitchFamily="50" charset="-128"/>
              </a:rPr>
              <a:t>年日本国際博覧会協会</a:t>
            </a:r>
            <a:endParaRPr lang="ja-JP" altLang="en-US" sz="800" dirty="0">
              <a:solidFill>
                <a:prstClr val="black"/>
              </a:solidFill>
              <a:latin typeface="+mn-ea"/>
            </a:endParaRPr>
          </a:p>
        </p:txBody>
      </p:sp>
      <p:pic>
        <p:nvPicPr>
          <p:cNvPr id="12" name="図 11">
            <a:extLst>
              <a:ext uri="{FF2B5EF4-FFF2-40B4-BE49-F238E27FC236}">
                <a16:creationId xmlns:a16="http://schemas.microsoft.com/office/drawing/2014/main" id="{8D020B05-B164-4F1C-856D-B1BF339AB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04" y="4517072"/>
            <a:ext cx="3043598" cy="2039081"/>
          </a:xfrm>
          <a:prstGeom prst="rect">
            <a:avLst/>
          </a:prstGeom>
        </p:spPr>
      </p:pic>
      <p:sp>
        <p:nvSpPr>
          <p:cNvPr id="13" name="正方形/長方形 12">
            <a:extLst>
              <a:ext uri="{FF2B5EF4-FFF2-40B4-BE49-F238E27FC236}">
                <a16:creationId xmlns:a16="http://schemas.microsoft.com/office/drawing/2014/main" id="{E15967BD-AA39-451A-8599-83B3AC8096F8}"/>
              </a:ext>
            </a:extLst>
          </p:cNvPr>
          <p:cNvSpPr/>
          <p:nvPr/>
        </p:nvSpPr>
        <p:spPr>
          <a:xfrm>
            <a:off x="301503" y="4174432"/>
            <a:ext cx="3043599" cy="338771"/>
          </a:xfrm>
          <a:prstGeom prst="rect">
            <a:avLst/>
          </a:prstGeom>
          <a:solidFill>
            <a:srgbClr val="2E75B6"/>
          </a:solidFill>
        </p:spPr>
        <p:txBody>
          <a:bodyPr wrap="square" rtlCol="0">
            <a:spAutoFit/>
          </a:bodyPr>
          <a:lstStyle/>
          <a:p>
            <a:pPr algn="ctr"/>
            <a:r>
              <a:rPr kumimoji="1" lang="ja-JP" altLang="en-US" sz="1601" b="1" dirty="0">
                <a:solidFill>
                  <a:schemeClr val="bg1"/>
                </a:solidFill>
              </a:rPr>
              <a:t>大阪・関西万博会場イメージ図</a:t>
            </a:r>
          </a:p>
        </p:txBody>
      </p:sp>
      <p:sp>
        <p:nvSpPr>
          <p:cNvPr id="14" name="Text Box 6">
            <a:extLst>
              <a:ext uri="{FF2B5EF4-FFF2-40B4-BE49-F238E27FC236}">
                <a16:creationId xmlns:a16="http://schemas.microsoft.com/office/drawing/2014/main" id="{7FF04328-F937-4043-B5DD-59530087C615}"/>
              </a:ext>
            </a:extLst>
          </p:cNvPr>
          <p:cNvSpPr txBox="1">
            <a:spLocks noChangeAspect="1" noChangeArrowheads="1"/>
          </p:cNvSpPr>
          <p:nvPr/>
        </p:nvSpPr>
        <p:spPr bwMode="gray">
          <a:xfrm>
            <a:off x="3892098" y="1434725"/>
            <a:ext cx="2774233" cy="522335"/>
          </a:xfrm>
          <a:prstGeom prst="rect">
            <a:avLst/>
          </a:prstGeom>
          <a:solidFill>
            <a:srgbClr val="2E75B6"/>
          </a:solidFill>
        </p:spPr>
        <p:txBody>
          <a:bodyPr wrap="square" rtlCol="0" anchor="ctr">
            <a:noAutofit/>
          </a:bodyPr>
          <a:lstStyle>
            <a:defPPr>
              <a:defRPr lang="en-US"/>
            </a:defPPr>
            <a:lvl1pPr algn="ctr">
              <a:defRPr kumimoji="1" sz="1600" b="1">
                <a:solidFill>
                  <a:schemeClr val="bg1"/>
                </a:solidFill>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r>
              <a:rPr lang="ja-JP" altLang="en-US" sz="1401" dirty="0"/>
              <a:t>① 近未来の医療・健康サービス</a:t>
            </a:r>
            <a:endParaRPr lang="en-US" altLang="ja-JP" sz="1401" dirty="0"/>
          </a:p>
        </p:txBody>
      </p:sp>
      <p:sp>
        <p:nvSpPr>
          <p:cNvPr id="15" name="Text Box 6">
            <a:extLst>
              <a:ext uri="{FF2B5EF4-FFF2-40B4-BE49-F238E27FC236}">
                <a16:creationId xmlns:a16="http://schemas.microsoft.com/office/drawing/2014/main" id="{0B163FF6-199E-4D95-AC47-B1887A13EAB4}"/>
              </a:ext>
            </a:extLst>
          </p:cNvPr>
          <p:cNvSpPr txBox="1">
            <a:spLocks noChangeArrowheads="1"/>
          </p:cNvSpPr>
          <p:nvPr/>
        </p:nvSpPr>
        <p:spPr bwMode="gray">
          <a:xfrm>
            <a:off x="6749946" y="1434724"/>
            <a:ext cx="2774233" cy="523556"/>
          </a:xfrm>
          <a:prstGeom prst="rect">
            <a:avLst/>
          </a:prstGeom>
          <a:solidFill>
            <a:srgbClr val="2E75B6"/>
          </a:solidFill>
        </p:spPr>
        <p:txBody>
          <a:bodyPr wrap="square" rtlCol="0" anchor="ctr" anchorCtr="1">
            <a:noAutofit/>
          </a:bodyPr>
          <a:lstStyle>
            <a:defPPr>
              <a:defRPr lang="en-US"/>
            </a:defPPr>
            <a:lvl1pPr algn="ctr">
              <a:defRPr kumimoji="1" sz="1400" b="1">
                <a:solidFill>
                  <a:schemeClr val="bg1"/>
                </a:solidFill>
              </a:defRPr>
            </a:lvl1pPr>
            <a:lvl2pPr marL="742950" indent="-285750" fontAlgn="base">
              <a:defRPr kumimoji="1" sz="2400">
                <a:latin typeface="Times New Roman" pitchFamily="18" charset="0"/>
                <a:ea typeface="ＭＳ Ｐゴシック" charset="-128"/>
              </a:defRPr>
            </a:lvl2pPr>
            <a:lvl3pPr marL="1143000" indent="-228600" fontAlgn="base">
              <a:defRPr kumimoji="1" sz="2400">
                <a:latin typeface="Times New Roman" pitchFamily="18" charset="0"/>
                <a:ea typeface="ＭＳ Ｐゴシック" charset="-128"/>
              </a:defRPr>
            </a:lvl3pPr>
            <a:lvl4pPr marL="1600200" indent="-228600" fontAlgn="base">
              <a:defRPr kumimoji="1" sz="2400">
                <a:latin typeface="Times New Roman" pitchFamily="18" charset="0"/>
                <a:ea typeface="ＭＳ Ｐゴシック" charset="-128"/>
              </a:defRPr>
            </a:lvl4pPr>
            <a:lvl5pPr marL="2057400" indent="-228600" fontAlgn="base">
              <a:defRPr kumimoji="1" sz="2400">
                <a:latin typeface="Times New Roman" pitchFamily="18" charset="0"/>
                <a:ea typeface="ＭＳ Ｐゴシック" charset="-128"/>
              </a:defRPr>
            </a:lvl5pPr>
            <a:lvl6pPr marL="2514600" indent="-228600" fontAlgn="base">
              <a:spcBef>
                <a:spcPct val="0"/>
              </a:spcBef>
              <a:spcAft>
                <a:spcPct val="0"/>
              </a:spcAft>
              <a:defRPr kumimoji="1" sz="2400">
                <a:latin typeface="Times New Roman" pitchFamily="18" charset="0"/>
                <a:ea typeface="ＭＳ Ｐゴシック" charset="-128"/>
              </a:defRPr>
            </a:lvl6pPr>
            <a:lvl7pPr marL="2971800" indent="-228600" fontAlgn="base">
              <a:spcBef>
                <a:spcPct val="0"/>
              </a:spcBef>
              <a:spcAft>
                <a:spcPct val="0"/>
              </a:spcAft>
              <a:defRPr kumimoji="1" sz="2400">
                <a:latin typeface="Times New Roman" pitchFamily="18" charset="0"/>
                <a:ea typeface="ＭＳ Ｐゴシック" charset="-128"/>
              </a:defRPr>
            </a:lvl7pPr>
            <a:lvl8pPr marL="3429000" indent="-228600" fontAlgn="base">
              <a:spcBef>
                <a:spcPct val="0"/>
              </a:spcBef>
              <a:spcAft>
                <a:spcPct val="0"/>
              </a:spcAft>
              <a:defRPr kumimoji="1" sz="2400">
                <a:latin typeface="Times New Roman" pitchFamily="18" charset="0"/>
                <a:ea typeface="ＭＳ Ｐゴシック" charset="-128"/>
              </a:defRPr>
            </a:lvl8pPr>
            <a:lvl9pPr marL="3886200" indent="-228600" fontAlgn="base">
              <a:spcBef>
                <a:spcPct val="0"/>
              </a:spcBef>
              <a:spcAft>
                <a:spcPct val="0"/>
              </a:spcAft>
              <a:defRPr kumimoji="1" sz="2400">
                <a:latin typeface="Times New Roman" pitchFamily="18" charset="0"/>
                <a:ea typeface="ＭＳ Ｐゴシック" charset="-128"/>
              </a:defRPr>
            </a:lvl9pPr>
          </a:lstStyle>
          <a:p>
            <a:r>
              <a:rPr lang="ja-JP" altLang="en-US" sz="1401" dirty="0"/>
              <a:t>②自動運転車</a:t>
            </a:r>
            <a:endParaRPr lang="en-US" altLang="ja-JP" sz="1401" dirty="0"/>
          </a:p>
        </p:txBody>
      </p:sp>
      <p:sp>
        <p:nvSpPr>
          <p:cNvPr id="17" name="正方形/長方形 16">
            <a:extLst>
              <a:ext uri="{FF2B5EF4-FFF2-40B4-BE49-F238E27FC236}">
                <a16:creationId xmlns:a16="http://schemas.microsoft.com/office/drawing/2014/main" id="{611C43AC-9424-4BFE-B82B-9FDC49D88F37}"/>
              </a:ext>
            </a:extLst>
          </p:cNvPr>
          <p:cNvSpPr/>
          <p:nvPr/>
        </p:nvSpPr>
        <p:spPr>
          <a:xfrm>
            <a:off x="3892098" y="1958280"/>
            <a:ext cx="2774233" cy="201817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18" name="正方形/長方形 17">
            <a:extLst>
              <a:ext uri="{FF2B5EF4-FFF2-40B4-BE49-F238E27FC236}">
                <a16:creationId xmlns:a16="http://schemas.microsoft.com/office/drawing/2014/main" id="{D7FC33D4-EE47-45E6-AA70-82B2699D36C8}"/>
              </a:ext>
            </a:extLst>
          </p:cNvPr>
          <p:cNvSpPr/>
          <p:nvPr/>
        </p:nvSpPr>
        <p:spPr>
          <a:xfrm>
            <a:off x="6749946" y="1958280"/>
            <a:ext cx="2774233" cy="201817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19" name="正方形/長方形 18">
            <a:extLst>
              <a:ext uri="{FF2B5EF4-FFF2-40B4-BE49-F238E27FC236}">
                <a16:creationId xmlns:a16="http://schemas.microsoft.com/office/drawing/2014/main" id="{6A769185-AE9B-4CAB-AFF3-C1F0DD67437B}"/>
              </a:ext>
            </a:extLst>
          </p:cNvPr>
          <p:cNvSpPr/>
          <p:nvPr/>
        </p:nvSpPr>
        <p:spPr>
          <a:xfrm>
            <a:off x="3889733" y="4566863"/>
            <a:ext cx="2774233" cy="211237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20" name="Text Box 6">
            <a:extLst>
              <a:ext uri="{FF2B5EF4-FFF2-40B4-BE49-F238E27FC236}">
                <a16:creationId xmlns:a16="http://schemas.microsoft.com/office/drawing/2014/main" id="{ACEC08DE-1E06-41B9-93B0-7D2FFCA3F3F7}"/>
              </a:ext>
            </a:extLst>
          </p:cNvPr>
          <p:cNvSpPr txBox="1">
            <a:spLocks noChangeArrowheads="1"/>
          </p:cNvSpPr>
          <p:nvPr/>
        </p:nvSpPr>
        <p:spPr bwMode="gray">
          <a:xfrm>
            <a:off x="6749946" y="4138541"/>
            <a:ext cx="2774233" cy="468300"/>
          </a:xfrm>
          <a:prstGeom prst="rect">
            <a:avLst/>
          </a:prstGeom>
          <a:solidFill>
            <a:srgbClr val="2E75B6"/>
          </a:solidFill>
        </p:spPr>
        <p:txBody>
          <a:bodyPr wrap="square" rtlCol="0" anchor="ctr" anchorCtr="0">
            <a:noAutofit/>
          </a:bodyPr>
          <a:lstStyle>
            <a:defPPr>
              <a:defRPr lang="en-US"/>
            </a:defPPr>
            <a:lvl1pPr algn="ctr">
              <a:defRPr kumimoji="1" sz="1400" b="1">
                <a:solidFill>
                  <a:schemeClr val="bg1"/>
                </a:solidFill>
              </a:defRPr>
            </a:lvl1pPr>
            <a:lvl2pPr marL="742950" indent="-285750" fontAlgn="base">
              <a:defRPr kumimoji="1" sz="2400">
                <a:latin typeface="Times New Roman" pitchFamily="18" charset="0"/>
                <a:ea typeface="ＭＳ Ｐゴシック" charset="-128"/>
              </a:defRPr>
            </a:lvl2pPr>
            <a:lvl3pPr marL="1143000" indent="-228600" fontAlgn="base">
              <a:defRPr kumimoji="1" sz="2400">
                <a:latin typeface="Times New Roman" pitchFamily="18" charset="0"/>
                <a:ea typeface="ＭＳ Ｐゴシック" charset="-128"/>
              </a:defRPr>
            </a:lvl3pPr>
            <a:lvl4pPr marL="1600200" indent="-228600" fontAlgn="base">
              <a:defRPr kumimoji="1" sz="2400">
                <a:latin typeface="Times New Roman" pitchFamily="18" charset="0"/>
                <a:ea typeface="ＭＳ Ｐゴシック" charset="-128"/>
              </a:defRPr>
            </a:lvl4pPr>
            <a:lvl5pPr marL="2057400" indent="-228600" fontAlgn="base">
              <a:defRPr kumimoji="1" sz="2400">
                <a:latin typeface="Times New Roman" pitchFamily="18" charset="0"/>
                <a:ea typeface="ＭＳ Ｐゴシック" charset="-128"/>
              </a:defRPr>
            </a:lvl5pPr>
            <a:lvl6pPr marL="2514600" indent="-228600" fontAlgn="base">
              <a:spcBef>
                <a:spcPct val="0"/>
              </a:spcBef>
              <a:spcAft>
                <a:spcPct val="0"/>
              </a:spcAft>
              <a:defRPr kumimoji="1" sz="2400">
                <a:latin typeface="Times New Roman" pitchFamily="18" charset="0"/>
                <a:ea typeface="ＭＳ Ｐゴシック" charset="-128"/>
              </a:defRPr>
            </a:lvl6pPr>
            <a:lvl7pPr marL="2971800" indent="-228600" fontAlgn="base">
              <a:spcBef>
                <a:spcPct val="0"/>
              </a:spcBef>
              <a:spcAft>
                <a:spcPct val="0"/>
              </a:spcAft>
              <a:defRPr kumimoji="1" sz="2400">
                <a:latin typeface="Times New Roman" pitchFamily="18" charset="0"/>
                <a:ea typeface="ＭＳ Ｐゴシック" charset="-128"/>
              </a:defRPr>
            </a:lvl7pPr>
            <a:lvl8pPr marL="3429000" indent="-228600" fontAlgn="base">
              <a:spcBef>
                <a:spcPct val="0"/>
              </a:spcBef>
              <a:spcAft>
                <a:spcPct val="0"/>
              </a:spcAft>
              <a:defRPr kumimoji="1" sz="2400">
                <a:latin typeface="Times New Roman" pitchFamily="18" charset="0"/>
                <a:ea typeface="ＭＳ Ｐゴシック" charset="-128"/>
              </a:defRPr>
            </a:lvl8pPr>
            <a:lvl9pPr marL="3886200" indent="-228600" fontAlgn="base">
              <a:spcBef>
                <a:spcPct val="0"/>
              </a:spcBef>
              <a:spcAft>
                <a:spcPct val="0"/>
              </a:spcAft>
              <a:defRPr kumimoji="1" sz="2400">
                <a:latin typeface="Times New Roman" pitchFamily="18" charset="0"/>
                <a:ea typeface="ＭＳ Ｐゴシック" charset="-128"/>
              </a:defRPr>
            </a:lvl9pPr>
          </a:lstStyle>
          <a:p>
            <a:pPr defTabSz="914972" fontAlgn="ctr">
              <a:spcAft>
                <a:spcPts val="300"/>
              </a:spcAft>
              <a:buClr>
                <a:srgbClr val="2EB66F"/>
              </a:buClr>
            </a:pPr>
            <a:r>
              <a:rPr lang="ja-JP" altLang="en-US" sz="1201" dirty="0"/>
              <a:t>④</a:t>
            </a:r>
            <a:r>
              <a:rPr lang="en-US" altLang="ja-JP" sz="1401" dirty="0" err="1">
                <a:latin typeface="Meiryo UI" panose="020B0604030504040204" pitchFamily="50" charset="-128"/>
                <a:ea typeface="Meiryo UI" panose="020B0604030504040204" pitchFamily="50" charset="-128"/>
              </a:rPr>
              <a:t>MaaS</a:t>
            </a:r>
            <a:r>
              <a:rPr lang="ja-JP" altLang="en-US" sz="1401" dirty="0">
                <a:latin typeface="Meiryo UI" panose="020B0604030504040204" pitchFamily="50" charset="-128"/>
                <a:ea typeface="Meiryo UI" panose="020B0604030504040204" pitchFamily="50" charset="-128"/>
              </a:rPr>
              <a:t>による移動の円滑化</a:t>
            </a:r>
            <a:endParaRPr lang="en-US" altLang="ja-JP" sz="140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726C9272-001A-4330-9F2D-349321CB9C67}"/>
              </a:ext>
            </a:extLst>
          </p:cNvPr>
          <p:cNvSpPr/>
          <p:nvPr/>
        </p:nvSpPr>
        <p:spPr>
          <a:xfrm>
            <a:off x="6749946" y="4609030"/>
            <a:ext cx="2774233" cy="207328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23" name="テキスト ボックス 22">
            <a:extLst>
              <a:ext uri="{FF2B5EF4-FFF2-40B4-BE49-F238E27FC236}">
                <a16:creationId xmlns:a16="http://schemas.microsoft.com/office/drawing/2014/main" id="{1D63012C-7BF7-4834-A2E8-D276CB703884}"/>
              </a:ext>
            </a:extLst>
          </p:cNvPr>
          <p:cNvSpPr txBox="1"/>
          <p:nvPr/>
        </p:nvSpPr>
        <p:spPr>
          <a:xfrm>
            <a:off x="3940140" y="1990820"/>
            <a:ext cx="2665709" cy="623648"/>
          </a:xfrm>
          <a:prstGeom prst="rect">
            <a:avLst/>
          </a:prstGeom>
          <a:noFill/>
          <a:ln>
            <a:noFill/>
          </a:ln>
        </p:spPr>
        <p:txBody>
          <a:bodyPr wrap="square" lIns="0" tIns="0" rIns="0" bIns="0" rtlCol="0">
            <a:spAutoFit/>
          </a:bodyPr>
          <a:lstStyle/>
          <a:p>
            <a:pPr marL="180108" indent="-180108" algn="just" defTabSz="912661" fontAlgn="ctr">
              <a:lnSpc>
                <a:spcPts val="1201"/>
              </a:lnSpc>
              <a:buClr>
                <a:srgbClr val="2E75B6"/>
              </a:buClr>
              <a:buFont typeface="Wingdings" panose="05000000000000000000" pitchFamily="2" charset="2"/>
              <a:buChar char="l"/>
              <a:defRPr/>
            </a:pPr>
            <a:r>
              <a:rPr kumimoji="1" lang="ja-JP" altLang="en-US" sz="1201" dirty="0"/>
              <a:t>大阪ヘルスケアパビリオンでは、来館者のヘルスケアデータを取得し、未来のフード、ヘルスケアなど、パーソナライズされた体験ができるサービスを提供</a:t>
            </a:r>
            <a:endParaRPr kumimoji="1" lang="en-US" altLang="ja-JP" sz="1201" dirty="0"/>
          </a:p>
        </p:txBody>
      </p:sp>
      <p:sp>
        <p:nvSpPr>
          <p:cNvPr id="29" name="テキスト ボックス 28">
            <a:extLst>
              <a:ext uri="{FF2B5EF4-FFF2-40B4-BE49-F238E27FC236}">
                <a16:creationId xmlns:a16="http://schemas.microsoft.com/office/drawing/2014/main" id="{E7EE29A2-2824-43E5-BF07-D2A7CA698989}"/>
              </a:ext>
            </a:extLst>
          </p:cNvPr>
          <p:cNvSpPr txBox="1"/>
          <p:nvPr/>
        </p:nvSpPr>
        <p:spPr>
          <a:xfrm>
            <a:off x="3940140" y="4650317"/>
            <a:ext cx="2665709" cy="546653"/>
          </a:xfrm>
          <a:prstGeom prst="rect">
            <a:avLst/>
          </a:prstGeom>
          <a:noFill/>
          <a:ln>
            <a:noFill/>
          </a:ln>
        </p:spPr>
        <p:txBody>
          <a:bodyPr wrap="square" lIns="0" tIns="0" rIns="0" bIns="0" rtlCol="0">
            <a:spAutoFit/>
          </a:bodyPr>
          <a:lstStyle/>
          <a:p>
            <a:pPr marL="180108" indent="-180108" algn="just" defTabSz="912661" fontAlgn="ctr">
              <a:lnSpc>
                <a:spcPts val="1201"/>
              </a:lnSpc>
              <a:spcAft>
                <a:spcPts val="600"/>
              </a:spcAft>
              <a:buClr>
                <a:srgbClr val="2E75B6"/>
              </a:buClr>
              <a:buFont typeface="Wingdings" panose="05000000000000000000" pitchFamily="2" charset="2"/>
              <a:buChar char="l"/>
              <a:defRPr/>
            </a:pPr>
            <a:r>
              <a:rPr kumimoji="1" lang="ja-JP" altLang="en-US" sz="1201" dirty="0"/>
              <a:t>日本初の空飛ぶクルマの社会実装</a:t>
            </a:r>
            <a:endParaRPr kumimoji="1" lang="en-US" altLang="ja-JP" sz="1201" dirty="0"/>
          </a:p>
          <a:p>
            <a:pPr marL="180108" indent="-180108" algn="just" defTabSz="912661" fontAlgn="ctr">
              <a:lnSpc>
                <a:spcPts val="1201"/>
              </a:lnSpc>
              <a:spcAft>
                <a:spcPts val="600"/>
              </a:spcAft>
              <a:buClr>
                <a:srgbClr val="2E75B6"/>
              </a:buClr>
              <a:buFont typeface="Wingdings" panose="05000000000000000000" pitchFamily="2" charset="2"/>
              <a:buChar char="l"/>
              <a:defRPr/>
            </a:pPr>
            <a:r>
              <a:rPr kumimoji="1" lang="ja-JP" altLang="en-US" sz="1201" dirty="0"/>
              <a:t>大阪市内、関西の主要空港・観光地から万博会場を結ぶアクセスを担う</a:t>
            </a:r>
            <a:endParaRPr kumimoji="1" lang="en-US" altLang="ja-JP" sz="1201" dirty="0"/>
          </a:p>
        </p:txBody>
      </p:sp>
      <p:sp>
        <p:nvSpPr>
          <p:cNvPr id="5" name="テキスト プレースホルダー 4">
            <a:extLst>
              <a:ext uri="{FF2B5EF4-FFF2-40B4-BE49-F238E27FC236}">
                <a16:creationId xmlns:a16="http://schemas.microsoft.com/office/drawing/2014/main" id="{1630143F-F4D5-4671-8061-7DF92C56D2D4}"/>
              </a:ext>
            </a:extLst>
          </p:cNvPr>
          <p:cNvSpPr>
            <a:spLocks noGrp="1"/>
          </p:cNvSpPr>
          <p:nvPr>
            <p:ph type="body" sz="quarter" idx="11"/>
          </p:nvPr>
        </p:nvSpPr>
        <p:spPr/>
        <p:txBody>
          <a:bodyPr/>
          <a:lstStyle/>
          <a:p>
            <a:endParaRPr lang="ja-JP" altLang="en-US"/>
          </a:p>
        </p:txBody>
      </p:sp>
      <p:pic>
        <p:nvPicPr>
          <p:cNvPr id="44" name="図 43">
            <a:extLst>
              <a:ext uri="{FF2B5EF4-FFF2-40B4-BE49-F238E27FC236}">
                <a16:creationId xmlns:a16="http://schemas.microsoft.com/office/drawing/2014/main" id="{9F939BBE-20C5-40D5-A91F-D94B267BA1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7012" y="5299657"/>
            <a:ext cx="1556452" cy="1178460"/>
          </a:xfrm>
          <a:prstGeom prst="rect">
            <a:avLst/>
          </a:prstGeom>
        </p:spPr>
      </p:pic>
      <p:sp>
        <p:nvSpPr>
          <p:cNvPr id="39" name="正方形/長方形 38">
            <a:extLst>
              <a:ext uri="{FF2B5EF4-FFF2-40B4-BE49-F238E27FC236}">
                <a16:creationId xmlns:a16="http://schemas.microsoft.com/office/drawing/2014/main" id="{B757C1B3-7B81-49DA-AAB5-03060AFF9B07}"/>
              </a:ext>
            </a:extLst>
          </p:cNvPr>
          <p:cNvSpPr/>
          <p:nvPr/>
        </p:nvSpPr>
        <p:spPr>
          <a:xfrm>
            <a:off x="229095" y="3879688"/>
            <a:ext cx="2930886" cy="215582"/>
          </a:xfrm>
          <a:prstGeom prst="rect">
            <a:avLst/>
          </a:prstGeom>
        </p:spPr>
        <p:txBody>
          <a:bodyPr wrap="none">
            <a:spAutoFit/>
          </a:bodyPr>
          <a:lstStyle/>
          <a:p>
            <a:r>
              <a:rPr lang="ja-JP" altLang="en-US" sz="800" dirty="0">
                <a:latin typeface="+mn-ea"/>
              </a:rPr>
              <a:t>出典：２０２５年日本国際博覧会基本計画（</a:t>
            </a:r>
            <a:r>
              <a:rPr lang="en-US" altLang="ja-JP" sz="800" dirty="0">
                <a:latin typeface="+mn-ea"/>
              </a:rPr>
              <a:t>2020</a:t>
            </a:r>
            <a:r>
              <a:rPr lang="ja-JP" altLang="en-US" sz="800" dirty="0">
                <a:latin typeface="+mn-ea"/>
              </a:rPr>
              <a:t>年</a:t>
            </a:r>
            <a:r>
              <a:rPr lang="en-US" altLang="ja-JP" sz="800" dirty="0">
                <a:latin typeface="+mn-ea"/>
              </a:rPr>
              <a:t>12</a:t>
            </a:r>
            <a:r>
              <a:rPr lang="ja-JP" altLang="en-US" sz="800" dirty="0">
                <a:latin typeface="+mn-ea"/>
              </a:rPr>
              <a:t>月）</a:t>
            </a:r>
          </a:p>
        </p:txBody>
      </p:sp>
      <p:sp>
        <p:nvSpPr>
          <p:cNvPr id="46" name="テキスト ボックス 45">
            <a:extLst>
              <a:ext uri="{FF2B5EF4-FFF2-40B4-BE49-F238E27FC236}">
                <a16:creationId xmlns:a16="http://schemas.microsoft.com/office/drawing/2014/main" id="{E91BAB7E-6ABF-448D-BFE1-E3BC5585C8B1}"/>
              </a:ext>
            </a:extLst>
          </p:cNvPr>
          <p:cNvSpPr txBox="1"/>
          <p:nvPr/>
        </p:nvSpPr>
        <p:spPr>
          <a:xfrm>
            <a:off x="6800743" y="1990820"/>
            <a:ext cx="2665709" cy="623648"/>
          </a:xfrm>
          <a:prstGeom prst="rect">
            <a:avLst/>
          </a:prstGeom>
          <a:noFill/>
          <a:ln>
            <a:noFill/>
          </a:ln>
        </p:spPr>
        <p:txBody>
          <a:bodyPr wrap="square" lIns="0" tIns="0" rIns="0" bIns="0" rtlCol="0">
            <a:spAutoFit/>
          </a:bodyPr>
          <a:lstStyle>
            <a:defPPr>
              <a:defRPr lang="en-US"/>
            </a:defPPr>
            <a:lvl1pPr marL="285750" indent="-285750">
              <a:buFont typeface="Wingdings" panose="05000000000000000000" pitchFamily="2" charset="2"/>
              <a:buChar char="l"/>
              <a:defRPr kumimoji="1" sz="1200">
                <a:solidFill>
                  <a:srgbClr val="FF0000"/>
                </a:solidFill>
                <a:latin typeface="Meiryo UI" panose="020B0604030504040204" pitchFamily="50" charset="-128"/>
                <a:ea typeface="Meiryo UI" panose="020B0604030504040204" pitchFamily="50" charset="-128"/>
              </a:defRPr>
            </a:lvl1pPr>
          </a:lstStyle>
          <a:p>
            <a:pPr marL="180108" indent="-180108" algn="just" defTabSz="912661" fontAlgn="ctr">
              <a:lnSpc>
                <a:spcPts val="1201"/>
              </a:lnSpc>
              <a:buClr>
                <a:srgbClr val="2E75B6"/>
              </a:buClr>
              <a:defRPr/>
            </a:pPr>
            <a:r>
              <a:rPr lang="ja-JP" altLang="en-US" sz="1201" dirty="0">
                <a:solidFill>
                  <a:schemeClr val="tx1"/>
                </a:solidFill>
                <a:latin typeface="+mj-lt"/>
                <a:ea typeface="+mn-ea"/>
              </a:rPr>
              <a:t>カーボンニュートラルの観点から</a:t>
            </a:r>
            <a:r>
              <a:rPr lang="en-US" altLang="ja-JP" sz="1201" dirty="0">
                <a:solidFill>
                  <a:schemeClr val="tx1"/>
                </a:solidFill>
                <a:latin typeface="+mj-lt"/>
                <a:ea typeface="+mn-ea"/>
              </a:rPr>
              <a:t>EV(</a:t>
            </a:r>
            <a:r>
              <a:rPr lang="ja-JP" altLang="en-US" sz="1201" dirty="0">
                <a:solidFill>
                  <a:schemeClr val="tx1"/>
                </a:solidFill>
                <a:latin typeface="+mj-lt"/>
                <a:ea typeface="+mn-ea"/>
              </a:rPr>
              <a:t>電気</a:t>
            </a:r>
            <a:r>
              <a:rPr lang="en-US" altLang="ja-JP" sz="1201" dirty="0">
                <a:solidFill>
                  <a:schemeClr val="tx1"/>
                </a:solidFill>
                <a:latin typeface="+mj-lt"/>
                <a:ea typeface="+mn-ea"/>
              </a:rPr>
              <a:t>)</a:t>
            </a:r>
            <a:r>
              <a:rPr lang="ja-JP" altLang="en-US" sz="1201" dirty="0">
                <a:solidFill>
                  <a:schemeClr val="tx1"/>
                </a:solidFill>
                <a:latin typeface="+mj-lt"/>
                <a:ea typeface="+mn-ea"/>
              </a:rPr>
              <a:t>バスなどを導入するとともに、万博会場内外のバスの移動の一部において自動運転（レベル４相当）で実施</a:t>
            </a:r>
            <a:endParaRPr lang="en-US" altLang="ja-JP" sz="1201" dirty="0">
              <a:solidFill>
                <a:schemeClr val="tx1"/>
              </a:solidFill>
              <a:latin typeface="+mj-lt"/>
              <a:ea typeface="+mn-ea"/>
            </a:endParaRPr>
          </a:p>
        </p:txBody>
      </p:sp>
      <p:sp>
        <p:nvSpPr>
          <p:cNvPr id="35"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32" name="スライド番号プレースホルダー 4">
            <a:extLst>
              <a:ext uri="{FF2B5EF4-FFF2-40B4-BE49-F238E27FC236}">
                <a16:creationId xmlns:a16="http://schemas.microsoft.com/office/drawing/2014/main" id="{FA58C531-383E-46FF-8597-000B5606D6F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15</a:t>
            </a:fld>
            <a:endParaRPr kumimoji="1" lang="ja-JP" altLang="en-US"/>
          </a:p>
        </p:txBody>
      </p:sp>
      <p:grpSp>
        <p:nvGrpSpPr>
          <p:cNvPr id="72" name="グループ化 71">
            <a:extLst>
              <a:ext uri="{FF2B5EF4-FFF2-40B4-BE49-F238E27FC236}">
                <a16:creationId xmlns:a16="http://schemas.microsoft.com/office/drawing/2014/main" id="{6E065F17-2E22-4850-BC14-E199656659AA}"/>
              </a:ext>
            </a:extLst>
          </p:cNvPr>
          <p:cNvGrpSpPr/>
          <p:nvPr/>
        </p:nvGrpSpPr>
        <p:grpSpPr>
          <a:xfrm>
            <a:off x="7223973" y="2661524"/>
            <a:ext cx="1965661" cy="1124038"/>
            <a:chOff x="2829674" y="1689903"/>
            <a:chExt cx="4659146" cy="3743624"/>
          </a:xfrm>
        </p:grpSpPr>
        <p:pic>
          <p:nvPicPr>
            <p:cNvPr id="73" name="図 72">
              <a:extLst>
                <a:ext uri="{FF2B5EF4-FFF2-40B4-BE49-F238E27FC236}">
                  <a16:creationId xmlns:a16="http://schemas.microsoft.com/office/drawing/2014/main" id="{4D027BBF-4CEC-4BDE-9B9B-52C162138F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9674" y="1689903"/>
              <a:ext cx="4659146" cy="3743624"/>
            </a:xfrm>
            <a:prstGeom prst="rect">
              <a:avLst/>
            </a:prstGeom>
          </p:spPr>
        </p:pic>
        <p:grpSp>
          <p:nvGrpSpPr>
            <p:cNvPr id="74" name="グループ化 73">
              <a:extLst>
                <a:ext uri="{FF2B5EF4-FFF2-40B4-BE49-F238E27FC236}">
                  <a16:creationId xmlns:a16="http://schemas.microsoft.com/office/drawing/2014/main" id="{FE712793-A9D1-4893-96D0-B0187CF27FEC}"/>
                </a:ext>
              </a:extLst>
            </p:cNvPr>
            <p:cNvGrpSpPr/>
            <p:nvPr/>
          </p:nvGrpSpPr>
          <p:grpSpPr>
            <a:xfrm>
              <a:off x="3118766" y="1924420"/>
              <a:ext cx="3801912" cy="2826611"/>
              <a:chOff x="-363901" y="150220"/>
              <a:chExt cx="9591151" cy="4886629"/>
            </a:xfrm>
          </p:grpSpPr>
          <p:cxnSp>
            <p:nvCxnSpPr>
              <p:cNvPr id="80" name="直線コネクタ 79">
                <a:extLst>
                  <a:ext uri="{FF2B5EF4-FFF2-40B4-BE49-F238E27FC236}">
                    <a16:creationId xmlns:a16="http://schemas.microsoft.com/office/drawing/2014/main" id="{938C0D7C-E57F-4C45-BD42-8C1819BEC905}"/>
                  </a:ext>
                </a:extLst>
              </p:cNvPr>
              <p:cNvCxnSpPr>
                <a:cxnSpLocks/>
              </p:cNvCxnSpPr>
              <p:nvPr/>
            </p:nvCxnSpPr>
            <p:spPr>
              <a:xfrm flipH="1">
                <a:off x="7974136" y="2587002"/>
                <a:ext cx="1253114" cy="10863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1BECF04B-0EDA-4C03-A2D0-BA564A5E48A5}"/>
                  </a:ext>
                </a:extLst>
              </p:cNvPr>
              <p:cNvCxnSpPr>
                <a:cxnSpLocks/>
              </p:cNvCxnSpPr>
              <p:nvPr/>
            </p:nvCxnSpPr>
            <p:spPr>
              <a:xfrm flipH="1">
                <a:off x="3172892" y="1549204"/>
                <a:ext cx="439811" cy="5166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7B3F2463-E870-4060-BC09-72BE5337D668}"/>
                  </a:ext>
                </a:extLst>
              </p:cNvPr>
              <p:cNvCxnSpPr>
                <a:cxnSpLocks/>
              </p:cNvCxnSpPr>
              <p:nvPr/>
            </p:nvCxnSpPr>
            <p:spPr>
              <a:xfrm flipH="1">
                <a:off x="-363901" y="151421"/>
                <a:ext cx="1690018" cy="17135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A96CD27-905E-4257-ACB4-56BD24C0F7D9}"/>
                  </a:ext>
                </a:extLst>
              </p:cNvPr>
              <p:cNvCxnSpPr>
                <a:cxnSpLocks/>
              </p:cNvCxnSpPr>
              <p:nvPr/>
            </p:nvCxnSpPr>
            <p:spPr>
              <a:xfrm flipH="1" flipV="1">
                <a:off x="-327250" y="1864962"/>
                <a:ext cx="1814210" cy="8180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16805A8-7E5F-4FF5-9D87-71BB47234CA5}"/>
                  </a:ext>
                </a:extLst>
              </p:cNvPr>
              <p:cNvCxnSpPr>
                <a:cxnSpLocks/>
                <a:endCxn id="97" idx="2"/>
              </p:cNvCxnSpPr>
              <p:nvPr/>
            </p:nvCxnSpPr>
            <p:spPr>
              <a:xfrm flipH="1" flipV="1">
                <a:off x="3745359" y="1518484"/>
                <a:ext cx="3825620" cy="8344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CBC98304-1438-4B29-A64E-2CF1A8477CA9}"/>
                  </a:ext>
                </a:extLst>
              </p:cNvPr>
              <p:cNvCxnSpPr>
                <a:cxnSpLocks/>
              </p:cNvCxnSpPr>
              <p:nvPr/>
            </p:nvCxnSpPr>
            <p:spPr>
              <a:xfrm>
                <a:off x="6801313" y="4663688"/>
                <a:ext cx="714690" cy="37316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20269205-EB80-4BA5-863B-3FDBB97076AC}"/>
                  </a:ext>
                </a:extLst>
              </p:cNvPr>
              <p:cNvCxnSpPr>
                <a:cxnSpLocks/>
              </p:cNvCxnSpPr>
              <p:nvPr/>
            </p:nvCxnSpPr>
            <p:spPr>
              <a:xfrm flipH="1" flipV="1">
                <a:off x="5922567" y="4404055"/>
                <a:ext cx="897072" cy="2452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44EFF32D-44F9-45CC-840A-18A6FEF07ECB}"/>
                  </a:ext>
                </a:extLst>
              </p:cNvPr>
              <p:cNvCxnSpPr>
                <a:cxnSpLocks/>
              </p:cNvCxnSpPr>
              <p:nvPr/>
            </p:nvCxnSpPr>
            <p:spPr>
              <a:xfrm flipH="1">
                <a:off x="7634850" y="3889862"/>
                <a:ext cx="115671" cy="4085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9CD4B5EB-8E5D-4A2F-A6BB-D633FD83D590}"/>
                  </a:ext>
                </a:extLst>
              </p:cNvPr>
              <p:cNvCxnSpPr>
                <a:cxnSpLocks/>
                <a:stCxn id="95" idx="2"/>
              </p:cNvCxnSpPr>
              <p:nvPr/>
            </p:nvCxnSpPr>
            <p:spPr>
              <a:xfrm flipH="1" flipV="1">
                <a:off x="1783641" y="3532319"/>
                <a:ext cx="1087332" cy="217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67778E6-7CA8-48E8-BA4F-C1E466EB6AB5}"/>
                  </a:ext>
                </a:extLst>
              </p:cNvPr>
              <p:cNvCxnSpPr>
                <a:cxnSpLocks/>
              </p:cNvCxnSpPr>
              <p:nvPr/>
            </p:nvCxnSpPr>
            <p:spPr>
              <a:xfrm flipH="1">
                <a:off x="1783286" y="3135112"/>
                <a:ext cx="290202" cy="425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FCFC1F67-ABA8-426D-869F-0D21128FD397}"/>
                  </a:ext>
                </a:extLst>
              </p:cNvPr>
              <p:cNvCxnSpPr>
                <a:cxnSpLocks/>
              </p:cNvCxnSpPr>
              <p:nvPr/>
            </p:nvCxnSpPr>
            <p:spPr>
              <a:xfrm flipH="1">
                <a:off x="2000071" y="2797870"/>
                <a:ext cx="329855" cy="4305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52D574D-45A2-4092-A37E-4599A0901B81}"/>
                  </a:ext>
                </a:extLst>
              </p:cNvPr>
              <p:cNvCxnSpPr>
                <a:cxnSpLocks/>
              </p:cNvCxnSpPr>
              <p:nvPr/>
            </p:nvCxnSpPr>
            <p:spPr>
              <a:xfrm flipH="1" flipV="1">
                <a:off x="1431984" y="2668698"/>
                <a:ext cx="879618" cy="1435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3966294-7862-44FF-AA18-9052267E8858}"/>
                  </a:ext>
                </a:extLst>
              </p:cNvPr>
              <p:cNvCxnSpPr>
                <a:cxnSpLocks/>
              </p:cNvCxnSpPr>
              <p:nvPr/>
            </p:nvCxnSpPr>
            <p:spPr>
              <a:xfrm flipH="1">
                <a:off x="7570977" y="1979779"/>
                <a:ext cx="439810" cy="3731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B6CFEFE6-0AA6-4CB0-9BBC-5A883B149CBE}"/>
                  </a:ext>
                </a:extLst>
              </p:cNvPr>
              <p:cNvCxnSpPr>
                <a:cxnSpLocks/>
                <a:stCxn id="99" idx="0"/>
              </p:cNvCxnSpPr>
              <p:nvPr/>
            </p:nvCxnSpPr>
            <p:spPr>
              <a:xfrm flipH="1" flipV="1">
                <a:off x="8248040" y="1939946"/>
                <a:ext cx="933331" cy="5368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3A975180-0CFC-45EF-9FE8-8DD36F44BC64}"/>
                  </a:ext>
                </a:extLst>
              </p:cNvPr>
              <p:cNvCxnSpPr>
                <a:cxnSpLocks/>
              </p:cNvCxnSpPr>
              <p:nvPr/>
            </p:nvCxnSpPr>
            <p:spPr>
              <a:xfrm flipH="1">
                <a:off x="7741928" y="3659016"/>
                <a:ext cx="232208" cy="2554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円弧 94">
                <a:extLst>
                  <a:ext uri="{FF2B5EF4-FFF2-40B4-BE49-F238E27FC236}">
                    <a16:creationId xmlns:a16="http://schemas.microsoft.com/office/drawing/2014/main" id="{43C186E2-B203-4C9D-B62E-DE6B3810E3F0}"/>
                  </a:ext>
                </a:extLst>
              </p:cNvPr>
              <p:cNvSpPr/>
              <p:nvPr/>
            </p:nvSpPr>
            <p:spPr>
              <a:xfrm>
                <a:off x="2756673" y="1866912"/>
                <a:ext cx="3934691" cy="2819618"/>
              </a:xfrm>
              <a:prstGeom prst="arc">
                <a:avLst>
                  <a:gd name="adj1" fmla="val 3217648"/>
                  <a:gd name="adj2" fmla="val 957296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6" name="円弧 95">
                <a:extLst>
                  <a:ext uri="{FF2B5EF4-FFF2-40B4-BE49-F238E27FC236}">
                    <a16:creationId xmlns:a16="http://schemas.microsoft.com/office/drawing/2014/main" id="{9728D1E2-3460-47E8-8F83-F519A3F02450}"/>
                  </a:ext>
                </a:extLst>
              </p:cNvPr>
              <p:cNvSpPr/>
              <p:nvPr/>
            </p:nvSpPr>
            <p:spPr>
              <a:xfrm rot="1980000">
                <a:off x="1117661" y="1131283"/>
                <a:ext cx="109820" cy="86599"/>
              </a:xfrm>
              <a:prstGeom prst="arc">
                <a:avLst>
                  <a:gd name="adj1" fmla="val 20905447"/>
                  <a:gd name="adj2" fmla="val 1137319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7" name="円弧 96">
                <a:extLst>
                  <a:ext uri="{FF2B5EF4-FFF2-40B4-BE49-F238E27FC236}">
                    <a16:creationId xmlns:a16="http://schemas.microsoft.com/office/drawing/2014/main" id="{3A210E7D-472B-40C3-9147-98865E3BEA22}"/>
                  </a:ext>
                </a:extLst>
              </p:cNvPr>
              <p:cNvSpPr/>
              <p:nvPr/>
            </p:nvSpPr>
            <p:spPr>
              <a:xfrm rot="1920000">
                <a:off x="3568702" y="1508179"/>
                <a:ext cx="235841" cy="239605"/>
              </a:xfrm>
              <a:prstGeom prst="arc">
                <a:avLst>
                  <a:gd name="adj1" fmla="val 10975567"/>
                  <a:gd name="adj2" fmla="val 15647328"/>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8" name="円弧 97">
                <a:extLst>
                  <a:ext uri="{FF2B5EF4-FFF2-40B4-BE49-F238E27FC236}">
                    <a16:creationId xmlns:a16="http://schemas.microsoft.com/office/drawing/2014/main" id="{7FA40D64-941A-4A08-8BA0-9C7177B656BB}"/>
                  </a:ext>
                </a:extLst>
              </p:cNvPr>
              <p:cNvSpPr/>
              <p:nvPr/>
            </p:nvSpPr>
            <p:spPr>
              <a:xfrm rot="2220000">
                <a:off x="8000046" y="1905354"/>
                <a:ext cx="276070" cy="274555"/>
              </a:xfrm>
              <a:prstGeom prst="arc">
                <a:avLst>
                  <a:gd name="adj1" fmla="val 10831155"/>
                  <a:gd name="adj2" fmla="val 1660692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9" name="円弧 98">
                <a:extLst>
                  <a:ext uri="{FF2B5EF4-FFF2-40B4-BE49-F238E27FC236}">
                    <a16:creationId xmlns:a16="http://schemas.microsoft.com/office/drawing/2014/main" id="{00E6AE43-A133-4F11-889A-F06B1DB0D268}"/>
                  </a:ext>
                </a:extLst>
              </p:cNvPr>
              <p:cNvSpPr/>
              <p:nvPr/>
            </p:nvSpPr>
            <p:spPr>
              <a:xfrm rot="2400000">
                <a:off x="8980987" y="2455018"/>
                <a:ext cx="238618" cy="206888"/>
              </a:xfrm>
              <a:prstGeom prst="arc">
                <a:avLst>
                  <a:gd name="adj1" fmla="val 16072490"/>
                  <a:gd name="adj2" fmla="val 215754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cxnSp>
            <p:nvCxnSpPr>
              <p:cNvPr id="100" name="直線コネクタ 99">
                <a:extLst>
                  <a:ext uri="{FF2B5EF4-FFF2-40B4-BE49-F238E27FC236}">
                    <a16:creationId xmlns:a16="http://schemas.microsoft.com/office/drawing/2014/main" id="{64357737-F152-41BC-BDDC-F43E8CD4D248}"/>
                  </a:ext>
                </a:extLst>
              </p:cNvPr>
              <p:cNvCxnSpPr>
                <a:cxnSpLocks/>
              </p:cNvCxnSpPr>
              <p:nvPr/>
            </p:nvCxnSpPr>
            <p:spPr>
              <a:xfrm>
                <a:off x="7570977" y="3630313"/>
                <a:ext cx="160033" cy="312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2634F19C-7B7B-4C0D-B8C2-F8062AFD3C7A}"/>
                  </a:ext>
                </a:extLst>
              </p:cNvPr>
              <p:cNvCxnSpPr>
                <a:cxnSpLocks/>
              </p:cNvCxnSpPr>
              <p:nvPr/>
            </p:nvCxnSpPr>
            <p:spPr>
              <a:xfrm flipH="1">
                <a:off x="7552655" y="3637325"/>
                <a:ext cx="4398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3CFBCBB2-BB1A-4BC0-A2B0-216755D81B3D}"/>
                  </a:ext>
                </a:extLst>
              </p:cNvPr>
              <p:cNvCxnSpPr>
                <a:cxnSpLocks/>
              </p:cNvCxnSpPr>
              <p:nvPr/>
            </p:nvCxnSpPr>
            <p:spPr>
              <a:xfrm>
                <a:off x="1304218" y="150220"/>
                <a:ext cx="549248" cy="2651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677FFE1A-11CC-4FA0-BB7A-F39E61F37783}"/>
                  </a:ext>
                </a:extLst>
              </p:cNvPr>
              <p:cNvCxnSpPr>
                <a:cxnSpLocks/>
                <a:stCxn id="96" idx="2"/>
              </p:cNvCxnSpPr>
              <p:nvPr/>
            </p:nvCxnSpPr>
            <p:spPr>
              <a:xfrm flipV="1">
                <a:off x="1132115" y="429715"/>
                <a:ext cx="703026" cy="7157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グループ化 74">
              <a:extLst>
                <a:ext uri="{FF2B5EF4-FFF2-40B4-BE49-F238E27FC236}">
                  <a16:creationId xmlns:a16="http://schemas.microsoft.com/office/drawing/2014/main" id="{C1E13552-EA5F-4F68-89CB-8095C4077BC5}"/>
                </a:ext>
              </a:extLst>
            </p:cNvPr>
            <p:cNvGrpSpPr/>
            <p:nvPr/>
          </p:nvGrpSpPr>
          <p:grpSpPr>
            <a:xfrm>
              <a:off x="6242342" y="4324479"/>
              <a:ext cx="203393" cy="418254"/>
              <a:chOff x="7515993" y="4299409"/>
              <a:chExt cx="513102" cy="723073"/>
            </a:xfrm>
          </p:grpSpPr>
          <p:cxnSp>
            <p:nvCxnSpPr>
              <p:cNvPr id="78" name="直線コネクタ 77">
                <a:extLst>
                  <a:ext uri="{FF2B5EF4-FFF2-40B4-BE49-F238E27FC236}">
                    <a16:creationId xmlns:a16="http://schemas.microsoft.com/office/drawing/2014/main" id="{AA4276B7-A289-4516-8885-808D22FFACF4}"/>
                  </a:ext>
                </a:extLst>
              </p:cNvPr>
              <p:cNvCxnSpPr>
                <a:cxnSpLocks/>
              </p:cNvCxnSpPr>
              <p:nvPr/>
            </p:nvCxnSpPr>
            <p:spPr>
              <a:xfrm>
                <a:off x="7647551" y="4299409"/>
                <a:ext cx="381544" cy="2781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C2DDF83C-211D-48BB-8D8B-ADB4E7C8D9C0}"/>
                  </a:ext>
                </a:extLst>
              </p:cNvPr>
              <p:cNvCxnSpPr>
                <a:cxnSpLocks/>
              </p:cNvCxnSpPr>
              <p:nvPr/>
            </p:nvCxnSpPr>
            <p:spPr>
              <a:xfrm flipH="1">
                <a:off x="7515993" y="4591909"/>
                <a:ext cx="494778" cy="4305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6" name="楕円 75">
              <a:extLst>
                <a:ext uri="{FF2B5EF4-FFF2-40B4-BE49-F238E27FC236}">
                  <a16:creationId xmlns:a16="http://schemas.microsoft.com/office/drawing/2014/main" id="{DF2290DC-3ED9-4CB7-BC21-21E6BD22E124}"/>
                </a:ext>
              </a:extLst>
            </p:cNvPr>
            <p:cNvSpPr/>
            <p:nvPr/>
          </p:nvSpPr>
          <p:spPr>
            <a:xfrm>
              <a:off x="3702171" y="2465588"/>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801" dirty="0">
                <a:solidFill>
                  <a:schemeClr val="tx1"/>
                </a:solidFill>
              </a:endParaRPr>
            </a:p>
          </p:txBody>
        </p:sp>
        <p:sp>
          <p:nvSpPr>
            <p:cNvPr id="77" name="楕円 76">
              <a:extLst>
                <a:ext uri="{FF2B5EF4-FFF2-40B4-BE49-F238E27FC236}">
                  <a16:creationId xmlns:a16="http://schemas.microsoft.com/office/drawing/2014/main" id="{84F12B7B-A3B8-45E2-BCCB-13426E89519C}"/>
                </a:ext>
              </a:extLst>
            </p:cNvPr>
            <p:cNvSpPr/>
            <p:nvPr/>
          </p:nvSpPr>
          <p:spPr>
            <a:xfrm>
              <a:off x="4506216" y="2979435"/>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801" dirty="0">
                <a:solidFill>
                  <a:schemeClr val="tx1"/>
                </a:solidFill>
              </a:endParaRPr>
            </a:p>
          </p:txBody>
        </p:sp>
      </p:grpSp>
      <p:sp>
        <p:nvSpPr>
          <p:cNvPr id="64" name="Text Box 6">
            <a:extLst>
              <a:ext uri="{FF2B5EF4-FFF2-40B4-BE49-F238E27FC236}">
                <a16:creationId xmlns:a16="http://schemas.microsoft.com/office/drawing/2014/main" id="{0B163FF6-199E-4D95-AC47-B1887A13EAB4}"/>
              </a:ext>
            </a:extLst>
          </p:cNvPr>
          <p:cNvSpPr txBox="1">
            <a:spLocks noChangeArrowheads="1"/>
          </p:cNvSpPr>
          <p:nvPr/>
        </p:nvSpPr>
        <p:spPr bwMode="gray">
          <a:xfrm>
            <a:off x="3892708" y="4120963"/>
            <a:ext cx="2774233" cy="468300"/>
          </a:xfrm>
          <a:prstGeom prst="rect">
            <a:avLst/>
          </a:prstGeom>
          <a:solidFill>
            <a:srgbClr val="2E75B6"/>
          </a:solidFill>
        </p:spPr>
        <p:txBody>
          <a:bodyPr wrap="square" rtlCol="0" anchor="ctr" anchorCtr="1">
            <a:noAutofit/>
          </a:bodyPr>
          <a:lstStyle>
            <a:defPPr>
              <a:defRPr lang="en-US"/>
            </a:defPPr>
            <a:lvl1pPr algn="ctr">
              <a:defRPr kumimoji="1" sz="1400" b="1">
                <a:solidFill>
                  <a:schemeClr val="bg1"/>
                </a:solidFill>
              </a:defRPr>
            </a:lvl1pPr>
            <a:lvl2pPr marL="742950" indent="-285750" fontAlgn="base">
              <a:defRPr kumimoji="1" sz="2400">
                <a:latin typeface="Times New Roman" pitchFamily="18" charset="0"/>
                <a:ea typeface="ＭＳ Ｐゴシック" charset="-128"/>
              </a:defRPr>
            </a:lvl2pPr>
            <a:lvl3pPr marL="1143000" indent="-228600" fontAlgn="base">
              <a:defRPr kumimoji="1" sz="2400">
                <a:latin typeface="Times New Roman" pitchFamily="18" charset="0"/>
                <a:ea typeface="ＭＳ Ｐゴシック" charset="-128"/>
              </a:defRPr>
            </a:lvl3pPr>
            <a:lvl4pPr marL="1600200" indent="-228600" fontAlgn="base">
              <a:defRPr kumimoji="1" sz="2400">
                <a:latin typeface="Times New Roman" pitchFamily="18" charset="0"/>
                <a:ea typeface="ＭＳ Ｐゴシック" charset="-128"/>
              </a:defRPr>
            </a:lvl4pPr>
            <a:lvl5pPr marL="2057400" indent="-228600" fontAlgn="base">
              <a:defRPr kumimoji="1" sz="2400">
                <a:latin typeface="Times New Roman" pitchFamily="18" charset="0"/>
                <a:ea typeface="ＭＳ Ｐゴシック" charset="-128"/>
              </a:defRPr>
            </a:lvl5pPr>
            <a:lvl6pPr marL="2514600" indent="-228600" fontAlgn="base">
              <a:spcBef>
                <a:spcPct val="0"/>
              </a:spcBef>
              <a:spcAft>
                <a:spcPct val="0"/>
              </a:spcAft>
              <a:defRPr kumimoji="1" sz="2400">
                <a:latin typeface="Times New Roman" pitchFamily="18" charset="0"/>
                <a:ea typeface="ＭＳ Ｐゴシック" charset="-128"/>
              </a:defRPr>
            </a:lvl6pPr>
            <a:lvl7pPr marL="2971800" indent="-228600" fontAlgn="base">
              <a:spcBef>
                <a:spcPct val="0"/>
              </a:spcBef>
              <a:spcAft>
                <a:spcPct val="0"/>
              </a:spcAft>
              <a:defRPr kumimoji="1" sz="2400">
                <a:latin typeface="Times New Roman" pitchFamily="18" charset="0"/>
                <a:ea typeface="ＭＳ Ｐゴシック" charset="-128"/>
              </a:defRPr>
            </a:lvl7pPr>
            <a:lvl8pPr marL="3429000" indent="-228600" fontAlgn="base">
              <a:spcBef>
                <a:spcPct val="0"/>
              </a:spcBef>
              <a:spcAft>
                <a:spcPct val="0"/>
              </a:spcAft>
              <a:defRPr kumimoji="1" sz="2400">
                <a:latin typeface="Times New Roman" pitchFamily="18" charset="0"/>
                <a:ea typeface="ＭＳ Ｐゴシック" charset="-128"/>
              </a:defRPr>
            </a:lvl8pPr>
            <a:lvl9pPr marL="3886200" indent="-228600" fontAlgn="base">
              <a:spcBef>
                <a:spcPct val="0"/>
              </a:spcBef>
              <a:spcAft>
                <a:spcPct val="0"/>
              </a:spcAft>
              <a:defRPr kumimoji="1" sz="2400">
                <a:latin typeface="Times New Roman" pitchFamily="18" charset="0"/>
                <a:ea typeface="ＭＳ Ｐゴシック" charset="-128"/>
              </a:defRPr>
            </a:lvl9pPr>
          </a:lstStyle>
          <a:p>
            <a:r>
              <a:rPr lang="ja-JP" altLang="en-US" sz="1401" dirty="0"/>
              <a:t>③空飛ぶクルマ</a:t>
            </a:r>
            <a:endParaRPr lang="ja-JP" altLang="en-US" sz="1401" strike="sngStrike" dirty="0">
              <a:solidFill>
                <a:srgbClr val="FF0000"/>
              </a:solidFill>
            </a:endParaRPr>
          </a:p>
        </p:txBody>
      </p:sp>
      <p:sp>
        <p:nvSpPr>
          <p:cNvPr id="62" name="正方形/長方形 61">
            <a:extLst>
              <a:ext uri="{FF2B5EF4-FFF2-40B4-BE49-F238E27FC236}">
                <a16:creationId xmlns:a16="http://schemas.microsoft.com/office/drawing/2014/main" id="{B757C1B3-7B81-49DA-AAB5-03060AFF9B07}"/>
              </a:ext>
            </a:extLst>
          </p:cNvPr>
          <p:cNvSpPr/>
          <p:nvPr/>
        </p:nvSpPr>
        <p:spPr>
          <a:xfrm>
            <a:off x="4331471" y="3775272"/>
            <a:ext cx="1686158" cy="215582"/>
          </a:xfrm>
          <a:prstGeom prst="rect">
            <a:avLst/>
          </a:prstGeom>
        </p:spPr>
        <p:txBody>
          <a:bodyPr wrap="none">
            <a:spAutoFit/>
          </a:bodyPr>
          <a:lstStyle/>
          <a:p>
            <a:r>
              <a:rPr kumimoji="1" lang="ja-JP" altLang="en-US" sz="800" dirty="0">
                <a:latin typeface="Meiryo UI" panose="020B0604030504040204" pitchFamily="50" charset="-128"/>
                <a:ea typeface="Meiryo UI" panose="020B0604030504040204" pitchFamily="50" charset="-128"/>
              </a:rPr>
              <a:t>「大阪ヘルスケアパビリオン」イメージ図</a:t>
            </a:r>
            <a:endParaRPr lang="ja-JP" altLang="en-US" sz="800" dirty="0">
              <a:latin typeface="+mn-ea"/>
            </a:endParaRPr>
          </a:p>
        </p:txBody>
      </p:sp>
      <p:pic>
        <p:nvPicPr>
          <p:cNvPr id="65" name="図 64"/>
          <p:cNvPicPr>
            <a:picLocks noChangeAspect="1"/>
          </p:cNvPicPr>
          <p:nvPr/>
        </p:nvPicPr>
        <p:blipFill>
          <a:blip r:embed="rId7"/>
          <a:stretch>
            <a:fillRect/>
          </a:stretch>
        </p:blipFill>
        <p:spPr>
          <a:xfrm>
            <a:off x="4430396" y="2704207"/>
            <a:ext cx="1805730" cy="1085878"/>
          </a:xfrm>
          <a:prstGeom prst="rect">
            <a:avLst/>
          </a:prstGeom>
        </p:spPr>
      </p:pic>
      <p:sp>
        <p:nvSpPr>
          <p:cNvPr id="67" name="正方形/長方形 66">
            <a:extLst>
              <a:ext uri="{FF2B5EF4-FFF2-40B4-BE49-F238E27FC236}">
                <a16:creationId xmlns:a16="http://schemas.microsoft.com/office/drawing/2014/main" id="{7ACCAE7E-043C-48F0-9A01-9E0C5D95814E}"/>
              </a:ext>
            </a:extLst>
          </p:cNvPr>
          <p:cNvSpPr/>
          <p:nvPr/>
        </p:nvSpPr>
        <p:spPr>
          <a:xfrm>
            <a:off x="4490356" y="6449595"/>
            <a:ext cx="1143995" cy="215582"/>
          </a:xfrm>
          <a:prstGeom prst="rect">
            <a:avLst/>
          </a:prstGeom>
        </p:spPr>
        <p:txBody>
          <a:bodyPr wrap="none">
            <a:spAutoFit/>
          </a:bodyPr>
          <a:lstStyle/>
          <a:p>
            <a:pPr>
              <a:defRPr/>
            </a:pPr>
            <a:r>
              <a:rPr lang="zh-TW" altLang="en-US" sz="800" dirty="0">
                <a:latin typeface="+mn-ea"/>
                <a:cs typeface="ＭＳ Ｐゴシック" panose="020B0600070205080204" pitchFamily="50" charset="-128"/>
              </a:rPr>
              <a:t>出典：経済産業省</a:t>
            </a:r>
            <a:r>
              <a:rPr lang="en-US" altLang="zh-TW" sz="800" dirty="0">
                <a:latin typeface="+mn-ea"/>
                <a:cs typeface="ＭＳ Ｐゴシック" panose="020B0600070205080204" pitchFamily="50" charset="-128"/>
              </a:rPr>
              <a:t>HP</a:t>
            </a:r>
            <a:endParaRPr lang="ja-JP" altLang="en-US" sz="800" dirty="0">
              <a:latin typeface="+mn-ea"/>
            </a:endParaRPr>
          </a:p>
        </p:txBody>
      </p:sp>
      <p:pic>
        <p:nvPicPr>
          <p:cNvPr id="68" name="図 67"/>
          <p:cNvPicPr>
            <a:picLocks noChangeAspect="1"/>
          </p:cNvPicPr>
          <p:nvPr/>
        </p:nvPicPr>
        <p:blipFill rotWithShape="1">
          <a:blip r:embed="rId8"/>
          <a:srcRect l="12560" t="35030" r="37643" b="8363"/>
          <a:stretch/>
        </p:blipFill>
        <p:spPr>
          <a:xfrm>
            <a:off x="7418556" y="5647486"/>
            <a:ext cx="1361743" cy="870307"/>
          </a:xfrm>
          <a:prstGeom prst="rect">
            <a:avLst/>
          </a:prstGeom>
        </p:spPr>
      </p:pic>
      <p:sp>
        <p:nvSpPr>
          <p:cNvPr id="69" name="テキスト ボックス 68">
            <a:extLst>
              <a:ext uri="{FF2B5EF4-FFF2-40B4-BE49-F238E27FC236}">
                <a16:creationId xmlns:a16="http://schemas.microsoft.com/office/drawing/2014/main" id="{E7EE29A2-2824-43E5-BF07-D2A7CA698989}"/>
              </a:ext>
            </a:extLst>
          </p:cNvPr>
          <p:cNvSpPr txBox="1"/>
          <p:nvPr/>
        </p:nvSpPr>
        <p:spPr>
          <a:xfrm>
            <a:off x="6800743" y="4639203"/>
            <a:ext cx="2665709" cy="846929"/>
          </a:xfrm>
          <a:prstGeom prst="rect">
            <a:avLst/>
          </a:prstGeom>
          <a:noFill/>
          <a:ln>
            <a:noFill/>
          </a:ln>
        </p:spPr>
        <p:txBody>
          <a:bodyPr wrap="square" lIns="0" tIns="0" rIns="0" bIns="0" rtlCol="0">
            <a:spAutoFit/>
          </a:bodyPr>
          <a:lstStyle/>
          <a:p>
            <a:pPr marL="166366" indent="-166366" defTabSz="843026" fontAlgn="ctr">
              <a:lnSpc>
                <a:spcPts val="1201"/>
              </a:lnSpc>
              <a:spcAft>
                <a:spcPts val="600"/>
              </a:spcAft>
              <a:buClr>
                <a:srgbClr val="2E75B6"/>
              </a:buClr>
              <a:buFont typeface="Wingdings" panose="05000000000000000000" pitchFamily="2" charset="2"/>
              <a:buChar char="l"/>
              <a:defRPr/>
            </a:pPr>
            <a:r>
              <a:rPr kumimoji="1" lang="en-US" altLang="ja-JP" sz="1201" dirty="0">
                <a:latin typeface="Meiryo UI" panose="020B0604030504040204" pitchFamily="50" charset="-128"/>
                <a:ea typeface="Meiryo UI" panose="020B0604030504040204" pitchFamily="50" charset="-128"/>
              </a:rPr>
              <a:t>OSAKA</a:t>
            </a:r>
            <a:r>
              <a:rPr kumimoji="1" lang="ja-JP" altLang="en-US" sz="1201" dirty="0">
                <a:latin typeface="Meiryo UI" panose="020B0604030504040204" pitchFamily="50" charset="-128"/>
                <a:ea typeface="Meiryo UI" panose="020B0604030504040204" pitchFamily="50" charset="-128"/>
              </a:rPr>
              <a:t>ファストパス（仮称）による混雑情報の提供や来場交通プランの案内を実施</a:t>
            </a:r>
            <a:endParaRPr kumimoji="1" lang="en-US" altLang="ja-JP" sz="1201" dirty="0">
              <a:solidFill>
                <a:srgbClr val="FF0000"/>
              </a:solidFill>
              <a:latin typeface="Meiryo UI" panose="020B0604030504040204" pitchFamily="50" charset="-128"/>
              <a:ea typeface="Meiryo UI" panose="020B0604030504040204" pitchFamily="50" charset="-128"/>
            </a:endParaRPr>
          </a:p>
          <a:p>
            <a:pPr marL="166366" indent="-166366" defTabSz="843026" fontAlgn="ctr">
              <a:lnSpc>
                <a:spcPts val="1201"/>
              </a:lnSpc>
              <a:spcAft>
                <a:spcPts val="600"/>
              </a:spcAft>
              <a:buClr>
                <a:srgbClr val="2E75B6"/>
              </a:buClr>
              <a:buFont typeface="Wingdings" panose="05000000000000000000" pitchFamily="2" charset="2"/>
              <a:buChar char="l"/>
              <a:defRPr/>
            </a:pPr>
            <a:r>
              <a:rPr kumimoji="1" lang="ja-JP" altLang="en-US" sz="1201" dirty="0">
                <a:latin typeface="Meiryo UI" panose="020B0604030504040204" pitchFamily="50" charset="-128"/>
                <a:ea typeface="Meiryo UI" panose="020B0604030504040204" pitchFamily="50" charset="-128"/>
              </a:rPr>
              <a:t>万博関連情報の連携による関西</a:t>
            </a:r>
            <a:r>
              <a:rPr kumimoji="1" lang="en-US" altLang="ja-JP" sz="1201" dirty="0" err="1">
                <a:latin typeface="Meiryo UI" panose="020B0604030504040204" pitchFamily="50" charset="-128"/>
                <a:ea typeface="Meiryo UI" panose="020B0604030504040204" pitchFamily="50" charset="-128"/>
              </a:rPr>
              <a:t>MaaS</a:t>
            </a:r>
            <a:r>
              <a:rPr kumimoji="1" lang="ja-JP" altLang="en-US" sz="1201" dirty="0">
                <a:latin typeface="Meiryo UI" panose="020B0604030504040204" pitchFamily="50" charset="-128"/>
                <a:ea typeface="Meiryo UI" panose="020B0604030504040204" pitchFamily="50" charset="-128"/>
              </a:rPr>
              <a:t>の機能拡充</a:t>
            </a:r>
            <a:endParaRPr kumimoji="1" lang="en-US" altLang="ja-JP" sz="1201" dirty="0">
              <a:latin typeface="Meiryo UI" panose="020B0604030504040204" pitchFamily="50" charset="-128"/>
              <a:ea typeface="Meiryo UI" panose="020B0604030504040204" pitchFamily="50" charset="-128"/>
            </a:endParaRPr>
          </a:p>
        </p:txBody>
      </p:sp>
      <p:sp>
        <p:nvSpPr>
          <p:cNvPr id="108" name="正方形/長方形 107">
            <a:extLst>
              <a:ext uri="{FF2B5EF4-FFF2-40B4-BE49-F238E27FC236}">
                <a16:creationId xmlns:a16="http://schemas.microsoft.com/office/drawing/2014/main" id="{B757C1B3-7B81-49DA-AAB5-03060AFF9B07}"/>
              </a:ext>
            </a:extLst>
          </p:cNvPr>
          <p:cNvSpPr/>
          <p:nvPr/>
        </p:nvSpPr>
        <p:spPr>
          <a:xfrm>
            <a:off x="7203416" y="6478117"/>
            <a:ext cx="1792024" cy="215582"/>
          </a:xfrm>
          <a:prstGeom prst="rect">
            <a:avLst/>
          </a:prstGeom>
        </p:spPr>
        <p:txBody>
          <a:bodyPr wrap="none">
            <a:spAutoFit/>
          </a:bodyPr>
          <a:lstStyle/>
          <a:p>
            <a:pPr defTabSz="360527">
              <a:defRPr/>
            </a:pPr>
            <a:r>
              <a:rPr lang="ja-JP" altLang="en-US" sz="800" kern="0" dirty="0">
                <a:latin typeface="Meiryo UI" panose="020B0604030504040204" pitchFamily="50" charset="-128"/>
                <a:ea typeface="Meiryo UI" panose="020B0604030504040204" pitchFamily="50" charset="-128"/>
              </a:rPr>
              <a:t>出典：関西</a:t>
            </a:r>
            <a:r>
              <a:rPr lang="en-US" altLang="ja-JP" sz="800" kern="0" dirty="0" err="1">
                <a:latin typeface="Meiryo UI" panose="020B0604030504040204" pitchFamily="50" charset="-128"/>
                <a:ea typeface="Meiryo UI" panose="020B0604030504040204" pitchFamily="50" charset="-128"/>
              </a:rPr>
              <a:t>MaaS</a:t>
            </a:r>
            <a:r>
              <a:rPr lang="ja-JP" altLang="en-US" sz="800" kern="0" dirty="0">
                <a:latin typeface="Meiryo UI" panose="020B0604030504040204" pitchFamily="50" charset="-128"/>
                <a:ea typeface="Meiryo UI" panose="020B0604030504040204" pitchFamily="50" charset="-128"/>
              </a:rPr>
              <a:t>協議会プレスリリース</a:t>
            </a:r>
            <a:endParaRPr lang="en-US" altLang="ja-JP" sz="800" kern="0" dirty="0">
              <a:solidFill>
                <a:prstClr val="black"/>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3292BF72-5AAE-4CD7-B404-58D94D327EE1}"/>
              </a:ext>
            </a:extLst>
          </p:cNvPr>
          <p:cNvSpPr txBox="1"/>
          <p:nvPr/>
        </p:nvSpPr>
        <p:spPr>
          <a:xfrm>
            <a:off x="6811247" y="3786365"/>
            <a:ext cx="3252491" cy="21558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4949">
              <a:defRPr/>
            </a:pPr>
            <a:r>
              <a:rPr kumimoji="1" lang="ja-JP" altLang="en-US" sz="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出典：公益社団法人２０２５年日本国際博覧会協会</a:t>
            </a:r>
            <a:r>
              <a:rPr kumimoji="1" lang="en-US" altLang="ja-JP" sz="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HP</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2330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08EC9ED-CF06-4B2C-9D0D-CC193D8C5B8A}"/>
              </a:ext>
            </a:extLst>
          </p:cNvPr>
          <p:cNvGraphicFramePr>
            <a:graphicFrameLocks noGrp="1"/>
          </p:cNvGraphicFramePr>
          <p:nvPr/>
        </p:nvGraphicFramePr>
        <p:xfrm>
          <a:off x="288185" y="1015184"/>
          <a:ext cx="9329981" cy="5251227"/>
        </p:xfrm>
        <a:graphic>
          <a:graphicData uri="http://schemas.openxmlformats.org/drawingml/2006/table">
            <a:tbl>
              <a:tblPr firstRow="1" bandRow="1">
                <a:tableStyleId>{6E25E649-3F16-4E02-A733-19D2CDBF48F0}</a:tableStyleId>
              </a:tblPr>
              <a:tblGrid>
                <a:gridCol w="918589">
                  <a:extLst>
                    <a:ext uri="{9D8B030D-6E8A-4147-A177-3AD203B41FA5}">
                      <a16:colId xmlns:a16="http://schemas.microsoft.com/office/drawing/2014/main" val="3343399595"/>
                    </a:ext>
                  </a:extLst>
                </a:gridCol>
                <a:gridCol w="1072374">
                  <a:extLst>
                    <a:ext uri="{9D8B030D-6E8A-4147-A177-3AD203B41FA5}">
                      <a16:colId xmlns:a16="http://schemas.microsoft.com/office/drawing/2014/main" val="2216780778"/>
                    </a:ext>
                  </a:extLst>
                </a:gridCol>
                <a:gridCol w="1719415">
                  <a:extLst>
                    <a:ext uri="{9D8B030D-6E8A-4147-A177-3AD203B41FA5}">
                      <a16:colId xmlns:a16="http://schemas.microsoft.com/office/drawing/2014/main" val="1718938046"/>
                    </a:ext>
                  </a:extLst>
                </a:gridCol>
                <a:gridCol w="1873201">
                  <a:extLst>
                    <a:ext uri="{9D8B030D-6E8A-4147-A177-3AD203B41FA5}">
                      <a16:colId xmlns:a16="http://schemas.microsoft.com/office/drawing/2014/main" val="1562956198"/>
                    </a:ext>
                  </a:extLst>
                </a:gridCol>
                <a:gridCol w="1873201">
                  <a:extLst>
                    <a:ext uri="{9D8B030D-6E8A-4147-A177-3AD203B41FA5}">
                      <a16:colId xmlns:a16="http://schemas.microsoft.com/office/drawing/2014/main" val="4152553691"/>
                    </a:ext>
                  </a:extLst>
                </a:gridCol>
                <a:gridCol w="1873201">
                  <a:extLst>
                    <a:ext uri="{9D8B030D-6E8A-4147-A177-3AD203B41FA5}">
                      <a16:colId xmlns:a16="http://schemas.microsoft.com/office/drawing/2014/main" val="3483886642"/>
                    </a:ext>
                  </a:extLst>
                </a:gridCol>
              </a:tblGrid>
              <a:tr h="504323">
                <a:tc gridSpan="2">
                  <a:txBody>
                    <a:bodyPr/>
                    <a:lstStyle/>
                    <a:p>
                      <a:pPr marL="0" algn="ctr" defTabSz="914423" rtl="0" eaLnBrk="1" latinLnBrk="0" hangingPunct="1"/>
                      <a:endParaRPr kumimoji="1" lang="ja-JP" altLang="en-US" sz="1100" b="1" kern="1200" dirty="0">
                        <a:solidFill>
                          <a:schemeClr val="tx1"/>
                        </a:solidFill>
                        <a:latin typeface="+mn-ea"/>
                        <a:ea typeface="+mn-ea"/>
                        <a:cs typeface="+mn-cs"/>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tcPr>
                </a:tc>
                <a:tc gridSpan="2">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Ⅰ</a:t>
                      </a:r>
                    </a:p>
                    <a:p>
                      <a:pPr algn="ct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2024</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Before</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kumimoji="1" lang="ja-JP" altLang="en-US" sz="1100">
                        <a:solidFill>
                          <a:schemeClr val="tx1"/>
                        </a:solidFill>
                        <a:latin typeface="+mn-ea"/>
                        <a:ea typeface="+mn-ea"/>
                      </a:endParaRPr>
                    </a:p>
                  </a:txBody>
                  <a:tcPr marL="72000" marR="7200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Ⅱ</a:t>
                      </a:r>
                    </a:p>
                    <a:p>
                      <a:pPr algn="ctr"/>
                      <a:r>
                        <a:rPr kumimoji="1" lang="en-US" altLang="ja-JP" sz="1100" dirty="0">
                          <a:solidFill>
                            <a:schemeClr val="tx1"/>
                          </a:solidFill>
                          <a:latin typeface="+mn-ea"/>
                          <a:ea typeface="+mn-ea"/>
                        </a:rPr>
                        <a:t>2025</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With</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Ⅲ</a:t>
                      </a:r>
                    </a:p>
                    <a:p>
                      <a:pPr algn="ctr"/>
                      <a:r>
                        <a:rPr kumimoji="1" lang="en-US" altLang="ja-JP" sz="1100" dirty="0">
                          <a:solidFill>
                            <a:schemeClr val="tx1"/>
                          </a:solidFill>
                          <a:latin typeface="+mn-ea"/>
                          <a:ea typeface="+mn-ea"/>
                        </a:rPr>
                        <a:t>2026</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After</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803090">
                <a:tc gridSpan="2">
                  <a:txBody>
                    <a:bodyPr/>
                    <a:lstStyle/>
                    <a:p>
                      <a:pPr algn="ctr"/>
                      <a:r>
                        <a:rPr kumimoji="1" lang="ja-JP" altLang="en-US" sz="1100" b="1" dirty="0">
                          <a:solidFill>
                            <a:srgbClr val="FFFFFF"/>
                          </a:solidFill>
                          <a:latin typeface="+mn-ea"/>
                          <a:ea typeface="+mn-ea"/>
                        </a:rPr>
                        <a:t>利用者</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3780898"/>
                  </a:ext>
                </a:extLst>
              </a:tr>
              <a:tr h="482115">
                <a:tc rowSpan="4">
                  <a:txBody>
                    <a:bodyPr/>
                    <a:lstStyle/>
                    <a:p>
                      <a:pPr algn="ctr"/>
                      <a:r>
                        <a:rPr kumimoji="1" lang="ja-JP" altLang="en-US" sz="1100" b="1" dirty="0">
                          <a:solidFill>
                            <a:srgbClr val="FFFFFF"/>
                          </a:solidFill>
                          <a:latin typeface="+mn-ea"/>
                          <a:ea typeface="+mn-ea"/>
                        </a:rPr>
                        <a:t>主な</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先端的</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サービス</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rgbClr val="FFFFFF"/>
                          </a:solidFill>
                          <a:latin typeface="+mn-ea"/>
                          <a:ea typeface="+mn-ea"/>
                        </a:rPr>
                        <a:t>近未来の医療・健康サービス</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rowSpan="4">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0405740"/>
                  </a:ext>
                </a:extLst>
              </a:tr>
              <a:tr h="482116">
                <a:tc vMerge="1">
                  <a:txBody>
                    <a:bodyPr/>
                    <a:lstStyle/>
                    <a:p>
                      <a:pPr algn="ctr"/>
                      <a:endParaRPr kumimoji="1" lang="en-US" altLang="ja-JP" sz="1100" b="1">
                        <a:solidFill>
                          <a:srgbClr val="FFFFFF"/>
                        </a:solidFill>
                        <a:latin typeface="+mn-ea"/>
                        <a:ea typeface="+mn-ea"/>
                      </a:endParaRPr>
                    </a:p>
                  </a:txBody>
                  <a:tcPr marL="72000" marR="7200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rgbClr val="FFFFFF"/>
                          </a:solidFill>
                          <a:latin typeface="+mn-ea"/>
                          <a:ea typeface="+mn-ea"/>
                        </a:rPr>
                        <a:t>自動運転車</a:t>
                      </a:r>
                      <a:endParaRPr kumimoji="1" lang="en-US" altLang="ja-JP" sz="1100" b="1" dirty="0">
                        <a:solidFill>
                          <a:srgbClr val="FFFFFF"/>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50699614"/>
                  </a:ext>
                </a:extLst>
              </a:tr>
              <a:tr h="1020547">
                <a:tc vMerge="1">
                  <a:txBody>
                    <a:bodyPr/>
                    <a:lstStyle/>
                    <a:p>
                      <a:pPr algn="ctr"/>
                      <a:endParaRPr kumimoji="1" lang="en-US" altLang="ja-JP" sz="1100" b="1">
                        <a:solidFill>
                          <a:srgbClr val="FFFFFF"/>
                        </a:solidFill>
                        <a:latin typeface="+mn-ea"/>
                        <a:ea typeface="+mn-ea"/>
                      </a:endParaRPr>
                    </a:p>
                  </a:txBody>
                  <a:tcPr marL="72000" marR="7200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rgbClr val="FFFFFF"/>
                          </a:solidFill>
                          <a:latin typeface="+mn-ea"/>
                          <a:ea typeface="+mn-ea"/>
                        </a:rPr>
                        <a:t>空飛ぶクルマ</a:t>
                      </a:r>
                      <a:endParaRPr kumimoji="1" lang="en-US" altLang="ja-JP" sz="1100" b="1" dirty="0">
                        <a:solidFill>
                          <a:srgbClr val="FFFFFF"/>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71094798"/>
                  </a:ext>
                </a:extLst>
              </a:tr>
              <a:tr h="577650">
                <a:tc vMerge="1">
                  <a:txBody>
                    <a:bodyPr/>
                    <a:lstStyle/>
                    <a:p>
                      <a:pPr algn="ctr"/>
                      <a:endParaRPr kumimoji="1" lang="en-US" altLang="ja-JP" sz="1100" b="1">
                        <a:solidFill>
                          <a:srgbClr val="FFFFFF"/>
                        </a:solidFill>
                        <a:latin typeface="+mn-ea"/>
                        <a:ea typeface="+mn-ea"/>
                      </a:endParaRPr>
                    </a:p>
                  </a:txBody>
                  <a:tcPr marL="72000" marR="7200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en-US" altLang="ja-JP" sz="1100" b="1" dirty="0" err="1">
                          <a:solidFill>
                            <a:schemeClr val="bg1"/>
                          </a:solidFill>
                          <a:latin typeface="+mn-ea"/>
                          <a:ea typeface="+mn-ea"/>
                        </a:rPr>
                        <a:t>MaaS</a:t>
                      </a:r>
                      <a:r>
                        <a:rPr kumimoji="1" lang="ja-JP" altLang="en-US" sz="1100" b="1" dirty="0">
                          <a:solidFill>
                            <a:schemeClr val="bg1"/>
                          </a:solidFill>
                          <a:latin typeface="+mn-ea"/>
                          <a:ea typeface="+mn-ea"/>
                        </a:rPr>
                        <a:t>による移動の円滑化</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17851740"/>
                  </a:ext>
                </a:extLst>
              </a:tr>
              <a:tr h="690693">
                <a:tc rowSpan="2">
                  <a:txBody>
                    <a:bodyPr/>
                    <a:lstStyle/>
                    <a:p>
                      <a:pPr algn="ctr"/>
                      <a:r>
                        <a:rPr kumimoji="1" lang="ja-JP" altLang="en-US" sz="1100" b="1" dirty="0">
                          <a:solidFill>
                            <a:schemeClr val="bg1"/>
                          </a:solidFill>
                          <a:latin typeface="+mn-ea"/>
                          <a:ea typeface="+mn-ea"/>
                        </a:rPr>
                        <a:t>データ</a:t>
                      </a:r>
                      <a:endParaRPr kumimoji="1" lang="en-US" altLang="ja-JP" sz="1100" b="1" dirty="0">
                        <a:solidFill>
                          <a:schemeClr val="bg1"/>
                        </a:solidFill>
                        <a:latin typeface="+mn-ea"/>
                        <a:ea typeface="+mn-ea"/>
                      </a:endParaRPr>
                    </a:p>
                    <a:p>
                      <a:pPr algn="ctr"/>
                      <a:r>
                        <a:rPr kumimoji="1" lang="ja-JP" altLang="en-US" sz="1100" b="1" dirty="0">
                          <a:solidFill>
                            <a:schemeClr val="bg1"/>
                          </a:solidFill>
                          <a:latin typeface="+mn-ea"/>
                          <a:ea typeface="+mn-ea"/>
                        </a:rPr>
                        <a:t>連携</a:t>
                      </a:r>
                      <a:r>
                        <a:rPr kumimoji="1" lang="en-US" altLang="ja-JP" sz="1100" b="1" baseline="50000" dirty="0">
                          <a:solidFill>
                            <a:schemeClr val="bg1"/>
                          </a:solidFill>
                          <a:latin typeface="+mn-ea"/>
                          <a:ea typeface="+mn-ea"/>
                        </a:rPr>
                        <a:t>※</a:t>
                      </a:r>
                      <a:endParaRPr kumimoji="1" lang="ja-JP" altLang="en-US" sz="1100" b="1" baseline="50000"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chemeClr val="tx1"/>
                          </a:solidFill>
                          <a:latin typeface="+mn-ea"/>
                          <a:ea typeface="+mn-ea"/>
                        </a:rPr>
                        <a:t>データ</a:t>
                      </a:r>
                      <a:r>
                        <a:rPr kumimoji="1" lang="en-US" altLang="ja-JP" sz="1100" b="1" baseline="50000" dirty="0">
                          <a:solidFill>
                            <a:schemeClr val="tx1"/>
                          </a:solidFill>
                          <a:latin typeface="+mn-ea"/>
                          <a:ea typeface="+mn-ea"/>
                        </a:rPr>
                        <a:t>※</a:t>
                      </a:r>
                      <a:endParaRPr kumimoji="1" lang="ja-JP" altLang="en-US" sz="1800" baseline="50000" dirty="0">
                        <a:solidFill>
                          <a:schemeClr val="tx1"/>
                        </a:solidFill>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9053140"/>
                  </a:ext>
                </a:extLst>
              </a:tr>
              <a:tr h="690693">
                <a:tc vMerge="1">
                  <a:txBody>
                    <a:bodyPr/>
                    <a:lstStyle/>
                    <a:p>
                      <a:endParaRPr kumimoji="1" lang="ja-JP" altLang="en-US" sz="11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dirty="0">
                          <a:solidFill>
                            <a:srgbClr val="000000"/>
                          </a:solidFill>
                          <a:latin typeface="+mn-ea"/>
                          <a:ea typeface="+mn-ea"/>
                        </a:rPr>
                        <a:t>ローカル</a:t>
                      </a:r>
                      <a:br>
                        <a:rPr kumimoji="1" lang="en-US" altLang="ja-JP" sz="1100" b="1" dirty="0">
                          <a:solidFill>
                            <a:srgbClr val="000000"/>
                          </a:solidFill>
                          <a:latin typeface="+mn-ea"/>
                          <a:ea typeface="+mn-ea"/>
                        </a:rPr>
                      </a:br>
                      <a:r>
                        <a:rPr kumimoji="1" lang="ja-JP" altLang="en-US" sz="1100" b="1" dirty="0">
                          <a:solidFill>
                            <a:srgbClr val="000000"/>
                          </a:solidFill>
                          <a:latin typeface="+mn-ea"/>
                          <a:ea typeface="+mn-ea"/>
                        </a:rPr>
                        <a:t>プラットフォーム</a:t>
                      </a:r>
                      <a:endParaRPr kumimoji="1" lang="ja-JP" altLang="en-US" sz="1800" dirty="0"/>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14956"/>
                  </a:ext>
                </a:extLst>
              </a:tr>
            </a:tbl>
          </a:graphicData>
        </a:graphic>
      </p:graphicFrame>
      <p:sp>
        <p:nvSpPr>
          <p:cNvPr id="2" name="タイトル 1">
            <a:extLst>
              <a:ext uri="{FF2B5EF4-FFF2-40B4-BE49-F238E27FC236}">
                <a16:creationId xmlns:a16="http://schemas.microsoft.com/office/drawing/2014/main" id="{64A98CDE-3C84-4F47-9A9E-291696A851BA}"/>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事業スケジュール</a:t>
            </a:r>
          </a:p>
        </p:txBody>
      </p:sp>
      <p:sp>
        <p:nvSpPr>
          <p:cNvPr id="9" name="ホームベース 10">
            <a:extLst>
              <a:ext uri="{FF2B5EF4-FFF2-40B4-BE49-F238E27FC236}">
                <a16:creationId xmlns:a16="http://schemas.microsoft.com/office/drawing/2014/main" id="{C09341DD-4D35-41F7-A3BA-796956D63577}"/>
              </a:ext>
            </a:extLst>
          </p:cNvPr>
          <p:cNvSpPr/>
          <p:nvPr/>
        </p:nvSpPr>
        <p:spPr>
          <a:xfrm>
            <a:off x="4120616" y="1938892"/>
            <a:ext cx="1756113" cy="26296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入場券販売・万博</a:t>
            </a:r>
            <a:r>
              <a:rPr kumimoji="1" lang="en-US" altLang="ja-JP" sz="1001">
                <a:solidFill>
                  <a:prstClr val="black"/>
                </a:solidFill>
                <a:latin typeface="+mn-ea"/>
              </a:rPr>
              <a:t>ID</a:t>
            </a:r>
            <a:endParaRPr kumimoji="1" lang="ja-JP" altLang="en-US" sz="1001">
              <a:solidFill>
                <a:prstClr val="black"/>
              </a:solidFill>
              <a:latin typeface="+mn-ea"/>
            </a:endParaRPr>
          </a:p>
        </p:txBody>
      </p:sp>
      <p:sp>
        <p:nvSpPr>
          <p:cNvPr id="10" name="ホームベース 11">
            <a:extLst>
              <a:ext uri="{FF2B5EF4-FFF2-40B4-BE49-F238E27FC236}">
                <a16:creationId xmlns:a16="http://schemas.microsoft.com/office/drawing/2014/main" id="{8474727A-1684-4479-8F2F-6E5D143C46E1}"/>
              </a:ext>
            </a:extLst>
          </p:cNvPr>
          <p:cNvSpPr/>
          <p:nvPr/>
        </p:nvSpPr>
        <p:spPr>
          <a:xfrm>
            <a:off x="2262513" y="1602652"/>
            <a:ext cx="3614216" cy="258812"/>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a:solidFill>
                  <a:prstClr val="black"/>
                </a:solidFill>
                <a:latin typeface="+mn-ea"/>
              </a:rPr>
              <a:t>　会場インフラ整備</a:t>
            </a:r>
          </a:p>
        </p:txBody>
      </p:sp>
      <p:sp>
        <p:nvSpPr>
          <p:cNvPr id="20" name="ホームベース 18">
            <a:extLst>
              <a:ext uri="{FF2B5EF4-FFF2-40B4-BE49-F238E27FC236}">
                <a16:creationId xmlns:a16="http://schemas.microsoft.com/office/drawing/2014/main" id="{9AC93A74-ED62-4BF9-9B4E-E0BC7DE67A5C}"/>
              </a:ext>
            </a:extLst>
          </p:cNvPr>
          <p:cNvSpPr/>
          <p:nvPr/>
        </p:nvSpPr>
        <p:spPr>
          <a:xfrm>
            <a:off x="2262513" y="2452942"/>
            <a:ext cx="2129656"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サービスの内容検討</a:t>
            </a:r>
            <a:endParaRPr kumimoji="1" lang="en-US" altLang="ja-JP" sz="1001">
              <a:solidFill>
                <a:prstClr val="black"/>
              </a:solidFill>
              <a:latin typeface="+mn-ea"/>
            </a:endParaRPr>
          </a:p>
        </p:txBody>
      </p:sp>
      <p:sp>
        <p:nvSpPr>
          <p:cNvPr id="50" name="ホームベース 18">
            <a:extLst>
              <a:ext uri="{FF2B5EF4-FFF2-40B4-BE49-F238E27FC236}">
                <a16:creationId xmlns:a16="http://schemas.microsoft.com/office/drawing/2014/main" id="{B4DB5842-140C-4089-A2AD-96D17F1ACF19}"/>
              </a:ext>
            </a:extLst>
          </p:cNvPr>
          <p:cNvSpPr/>
          <p:nvPr/>
        </p:nvSpPr>
        <p:spPr>
          <a:xfrm>
            <a:off x="4399318" y="2452942"/>
            <a:ext cx="1454992"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実証</a:t>
            </a:r>
            <a:endParaRPr kumimoji="1" lang="en-US" altLang="ja-JP" sz="1001" dirty="0">
              <a:solidFill>
                <a:prstClr val="black"/>
              </a:solidFill>
              <a:latin typeface="+mn-ea"/>
            </a:endParaRPr>
          </a:p>
        </p:txBody>
      </p:sp>
      <p:sp>
        <p:nvSpPr>
          <p:cNvPr id="52" name="ホームベース 18">
            <a:extLst>
              <a:ext uri="{FF2B5EF4-FFF2-40B4-BE49-F238E27FC236}">
                <a16:creationId xmlns:a16="http://schemas.microsoft.com/office/drawing/2014/main" id="{8B0BC4B6-4D36-436F-8E31-3C791A1ADD5B}"/>
              </a:ext>
            </a:extLst>
          </p:cNvPr>
          <p:cNvSpPr/>
          <p:nvPr/>
        </p:nvSpPr>
        <p:spPr>
          <a:xfrm>
            <a:off x="2255351" y="2910326"/>
            <a:ext cx="3619967"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サービス内容検討・実証</a:t>
            </a:r>
          </a:p>
        </p:txBody>
      </p:sp>
      <p:sp>
        <p:nvSpPr>
          <p:cNvPr id="53" name="ホームベース 18">
            <a:extLst>
              <a:ext uri="{FF2B5EF4-FFF2-40B4-BE49-F238E27FC236}">
                <a16:creationId xmlns:a16="http://schemas.microsoft.com/office/drawing/2014/main" id="{BFEE4DD9-0CD0-4FA2-9D97-FC1493C2DE81}"/>
              </a:ext>
            </a:extLst>
          </p:cNvPr>
          <p:cNvSpPr/>
          <p:nvPr/>
        </p:nvSpPr>
        <p:spPr>
          <a:xfrm>
            <a:off x="2960998" y="3386806"/>
            <a:ext cx="2893313"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ポート施設設計・整備</a:t>
            </a:r>
            <a:endParaRPr kumimoji="1" lang="en-US" altLang="ja-JP" sz="1001">
              <a:solidFill>
                <a:prstClr val="black"/>
              </a:solidFill>
              <a:latin typeface="+mn-ea"/>
            </a:endParaRPr>
          </a:p>
        </p:txBody>
      </p:sp>
      <p:sp>
        <p:nvSpPr>
          <p:cNvPr id="54" name="ホームベース 18">
            <a:extLst>
              <a:ext uri="{FF2B5EF4-FFF2-40B4-BE49-F238E27FC236}">
                <a16:creationId xmlns:a16="http://schemas.microsoft.com/office/drawing/2014/main" id="{4FE9A298-AA7F-4A20-85BC-107C96278D67}"/>
              </a:ext>
            </a:extLst>
          </p:cNvPr>
          <p:cNvSpPr/>
          <p:nvPr/>
        </p:nvSpPr>
        <p:spPr>
          <a:xfrm>
            <a:off x="2262513" y="4503179"/>
            <a:ext cx="3612806"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サービスの内容検討・実証</a:t>
            </a:r>
            <a:endParaRPr kumimoji="1" lang="en-US" altLang="ja-JP" sz="1001" dirty="0">
              <a:solidFill>
                <a:prstClr val="black"/>
              </a:solidFill>
              <a:latin typeface="+mn-ea"/>
            </a:endParaRPr>
          </a:p>
        </p:txBody>
      </p:sp>
      <p:sp>
        <p:nvSpPr>
          <p:cNvPr id="32" name="角丸四角形 1">
            <a:extLst>
              <a:ext uri="{FF2B5EF4-FFF2-40B4-BE49-F238E27FC236}">
                <a16:creationId xmlns:a16="http://schemas.microsoft.com/office/drawing/2014/main" id="{1557F632-19B8-4CAC-A7E3-C3C99F29E150}"/>
              </a:ext>
            </a:extLst>
          </p:cNvPr>
          <p:cNvSpPr/>
          <p:nvPr/>
        </p:nvSpPr>
        <p:spPr>
          <a:xfrm>
            <a:off x="5910743" y="1528743"/>
            <a:ext cx="938947" cy="4694620"/>
          </a:xfrm>
          <a:prstGeom prst="rect">
            <a:avLst/>
          </a:prstGeom>
          <a:solidFill>
            <a:srgbClr val="9DC3E6"/>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2001" b="1" dirty="0">
                <a:solidFill>
                  <a:prstClr val="black"/>
                </a:solidFill>
                <a:latin typeface="+mn-ea"/>
              </a:rPr>
              <a:t>大阪・関西万博</a:t>
            </a:r>
            <a:endParaRPr kumimoji="1" lang="en-US" altLang="ja-JP" sz="2001" b="1" dirty="0">
              <a:solidFill>
                <a:prstClr val="black"/>
              </a:solidFill>
              <a:latin typeface="+mn-ea"/>
            </a:endParaRPr>
          </a:p>
          <a:p>
            <a:pPr algn="ctr" defTabSz="422294" fontAlgn="ctr">
              <a:defRPr/>
            </a:pPr>
            <a:r>
              <a:rPr kumimoji="1" lang="ja-JP" altLang="en-US" sz="2001" b="1" dirty="0">
                <a:solidFill>
                  <a:prstClr val="black"/>
                </a:solidFill>
                <a:latin typeface="+mn-ea"/>
              </a:rPr>
              <a:t>（２０２５年）</a:t>
            </a:r>
            <a:endParaRPr kumimoji="1" lang="en-US" altLang="ja-JP" sz="2001" b="1" dirty="0">
              <a:solidFill>
                <a:prstClr val="black"/>
              </a:solidFill>
              <a:latin typeface="+mn-ea"/>
            </a:endParaRPr>
          </a:p>
        </p:txBody>
      </p:sp>
      <p:sp>
        <p:nvSpPr>
          <p:cNvPr id="67" name="ホームベース 18">
            <a:extLst>
              <a:ext uri="{FF2B5EF4-FFF2-40B4-BE49-F238E27FC236}">
                <a16:creationId xmlns:a16="http://schemas.microsoft.com/office/drawing/2014/main" id="{BAF0910A-2E81-44EF-9C0E-C458ED1CDB83}"/>
              </a:ext>
            </a:extLst>
          </p:cNvPr>
          <p:cNvSpPr/>
          <p:nvPr/>
        </p:nvSpPr>
        <p:spPr>
          <a:xfrm>
            <a:off x="3742454" y="3724052"/>
            <a:ext cx="2134275"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運航事業者による事業許可・試験など</a:t>
            </a:r>
            <a:endParaRPr kumimoji="1" lang="en-US" altLang="ja-JP" sz="1001" dirty="0">
              <a:solidFill>
                <a:prstClr val="black"/>
              </a:solidFill>
              <a:latin typeface="+mn-ea"/>
            </a:endParaRPr>
          </a:p>
        </p:txBody>
      </p:sp>
      <p:sp>
        <p:nvSpPr>
          <p:cNvPr id="68" name="ホームベース 18">
            <a:extLst>
              <a:ext uri="{FF2B5EF4-FFF2-40B4-BE49-F238E27FC236}">
                <a16:creationId xmlns:a16="http://schemas.microsoft.com/office/drawing/2014/main" id="{3921C492-F71C-4383-8ACF-A314428F55CD}"/>
              </a:ext>
            </a:extLst>
          </p:cNvPr>
          <p:cNvSpPr/>
          <p:nvPr/>
        </p:nvSpPr>
        <p:spPr>
          <a:xfrm>
            <a:off x="2262513" y="4036371"/>
            <a:ext cx="3612806"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機体メーカーによる機体開発</a:t>
            </a:r>
            <a:endParaRPr kumimoji="1" lang="en-US" altLang="ja-JP" sz="1001">
              <a:solidFill>
                <a:prstClr val="black"/>
              </a:solidFill>
              <a:latin typeface="+mn-ea"/>
            </a:endParaRPr>
          </a:p>
        </p:txBody>
      </p:sp>
      <p:sp>
        <p:nvSpPr>
          <p:cNvPr id="24"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19" name="スライド番号プレースホルダー 4">
            <a:extLst>
              <a:ext uri="{FF2B5EF4-FFF2-40B4-BE49-F238E27FC236}">
                <a16:creationId xmlns:a16="http://schemas.microsoft.com/office/drawing/2014/main" id="{96F06C1A-5ED6-421D-B054-29E9FC77BBF2}"/>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16</a:t>
            </a:fld>
            <a:endParaRPr kumimoji="1" lang="ja-JP" altLang="en-US"/>
          </a:p>
        </p:txBody>
      </p:sp>
      <p:sp>
        <p:nvSpPr>
          <p:cNvPr id="23" name="ホームベース 18">
            <a:extLst>
              <a:ext uri="{FF2B5EF4-FFF2-40B4-BE49-F238E27FC236}">
                <a16:creationId xmlns:a16="http://schemas.microsoft.com/office/drawing/2014/main" id="{10CCCE8A-CED9-4065-B28D-B3B30A7C86A5}"/>
              </a:ext>
            </a:extLst>
          </p:cNvPr>
          <p:cNvSpPr/>
          <p:nvPr/>
        </p:nvSpPr>
        <p:spPr>
          <a:xfrm>
            <a:off x="4940928" y="5121160"/>
            <a:ext cx="1852154" cy="2976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prstClr val="black"/>
                </a:solidFill>
                <a:latin typeface="+mn-ea"/>
              </a:rPr>
              <a:t>会場発生データ</a:t>
            </a:r>
            <a:r>
              <a:rPr kumimoji="1" lang="en-US" altLang="ja-JP" sz="1001" dirty="0">
                <a:solidFill>
                  <a:prstClr val="black"/>
                </a:solidFill>
                <a:latin typeface="+mn-ea"/>
              </a:rPr>
              <a:t>/</a:t>
            </a:r>
            <a:r>
              <a:rPr kumimoji="1" lang="ja-JP" altLang="en-US" sz="1001" dirty="0">
                <a:solidFill>
                  <a:prstClr val="black"/>
                </a:solidFill>
                <a:latin typeface="+mn-ea"/>
              </a:rPr>
              <a:t>来場体験データ</a:t>
            </a:r>
          </a:p>
        </p:txBody>
      </p:sp>
      <p:sp>
        <p:nvSpPr>
          <p:cNvPr id="25" name="ホームベース 13">
            <a:extLst>
              <a:ext uri="{FF2B5EF4-FFF2-40B4-BE49-F238E27FC236}">
                <a16:creationId xmlns:a16="http://schemas.microsoft.com/office/drawing/2014/main" id="{ED10AE27-AE64-444C-AF6D-2CD32D28AD26}"/>
              </a:ext>
            </a:extLst>
          </p:cNvPr>
          <p:cNvSpPr/>
          <p:nvPr/>
        </p:nvSpPr>
        <p:spPr>
          <a:xfrm>
            <a:off x="4963108" y="5723734"/>
            <a:ext cx="1829974" cy="327258"/>
          </a:xfrm>
          <a:prstGeom prst="homePlate">
            <a:avLst>
              <a:gd name="adj" fmla="val 47061"/>
            </a:avLst>
          </a:prstGeom>
          <a:solidFill>
            <a:srgbClr val="A6A6A6"/>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r>
              <a:rPr kumimoji="1" lang="ja-JP" altLang="en-US" sz="901" dirty="0">
                <a:solidFill>
                  <a:prstClr val="white"/>
                </a:solidFill>
                <a:latin typeface="+mn-ea"/>
              </a:rPr>
              <a:t>万博</a:t>
            </a:r>
            <a:r>
              <a:rPr kumimoji="1" lang="en-US" altLang="ja-JP" sz="901" dirty="0">
                <a:solidFill>
                  <a:prstClr val="white"/>
                </a:solidFill>
                <a:latin typeface="+mn-ea"/>
              </a:rPr>
              <a:t>ICT-PF</a:t>
            </a:r>
            <a:r>
              <a:rPr kumimoji="1" lang="ja-JP" altLang="en-US" sz="901" dirty="0">
                <a:solidFill>
                  <a:prstClr val="white"/>
                </a:solidFill>
                <a:latin typeface="+mn-ea"/>
              </a:rPr>
              <a:t>運用</a:t>
            </a:r>
            <a:endParaRPr kumimoji="1" lang="en-US" altLang="ja-JP" sz="901" dirty="0">
              <a:solidFill>
                <a:prstClr val="white"/>
              </a:solidFill>
              <a:latin typeface="+mn-ea"/>
            </a:endParaRPr>
          </a:p>
        </p:txBody>
      </p:sp>
      <p:sp>
        <p:nvSpPr>
          <p:cNvPr id="27" name="正方形/長方形 26"/>
          <p:cNvSpPr/>
          <p:nvPr/>
        </p:nvSpPr>
        <p:spPr>
          <a:xfrm>
            <a:off x="285934" y="6377964"/>
            <a:ext cx="4637628" cy="14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n-ea"/>
              </a:rPr>
              <a:t>※</a:t>
            </a:r>
            <a:r>
              <a:rPr kumimoji="1" lang="ja-JP" altLang="en-US" sz="800" dirty="0">
                <a:solidFill>
                  <a:schemeClr val="tx1"/>
                </a:solidFill>
                <a:latin typeface="+mn-ea"/>
              </a:rPr>
              <a:t>　データ連携及びデータは、　</a:t>
            </a:r>
            <a:r>
              <a:rPr kumimoji="1" lang="en-US" altLang="ja-JP" sz="800" dirty="0">
                <a:solidFill>
                  <a:schemeClr val="tx1"/>
                </a:solidFill>
                <a:latin typeface="+mn-ea"/>
              </a:rPr>
              <a:t>ORDEN</a:t>
            </a:r>
            <a:r>
              <a:rPr kumimoji="1" lang="ja-JP" altLang="en-US" sz="800" dirty="0">
                <a:solidFill>
                  <a:schemeClr val="tx1"/>
                </a:solidFill>
                <a:latin typeface="+mn-ea"/>
              </a:rPr>
              <a:t>検討状況を踏まえ検討予定</a:t>
            </a:r>
          </a:p>
        </p:txBody>
      </p:sp>
    </p:spTree>
    <p:extLst>
      <p:ext uri="{BB962C8B-B14F-4D97-AF65-F5344CB8AC3E}">
        <p14:creationId xmlns:p14="http://schemas.microsoft.com/office/powerpoint/2010/main" val="116158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dirty="0"/>
              <a:t>実現をめざす先端的サービス</a:t>
            </a:r>
          </a:p>
        </p:txBody>
      </p:sp>
      <p:sp>
        <p:nvSpPr>
          <p:cNvPr id="3" name="テキスト プレースホルダー 2"/>
          <p:cNvSpPr>
            <a:spLocks noGrp="1"/>
          </p:cNvSpPr>
          <p:nvPr>
            <p:ph type="body" sz="quarter" idx="11"/>
          </p:nvPr>
        </p:nvSpPr>
        <p:spPr/>
        <p:txBody>
          <a:bodyPr/>
          <a:lstStyle/>
          <a:p>
            <a:endParaRPr kumimoji="1" lang="ja-JP" altLang="en-US"/>
          </a:p>
        </p:txBody>
      </p:sp>
      <p:sp>
        <p:nvSpPr>
          <p:cNvPr id="10"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7" name="スライド番号プレースホルダー 4">
            <a:extLst>
              <a:ext uri="{FF2B5EF4-FFF2-40B4-BE49-F238E27FC236}">
                <a16:creationId xmlns:a16="http://schemas.microsoft.com/office/drawing/2014/main" id="{EA918E62-D525-45B5-81B8-24B885EE80F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17</a:t>
            </a:fld>
            <a:endParaRPr kumimoji="1" lang="ja-JP" altLang="en-US"/>
          </a:p>
        </p:txBody>
      </p:sp>
      <p:graphicFrame>
        <p:nvGraphicFramePr>
          <p:cNvPr id="4" name="表 3">
            <a:extLst>
              <a:ext uri="{FF2B5EF4-FFF2-40B4-BE49-F238E27FC236}">
                <a16:creationId xmlns:a16="http://schemas.microsoft.com/office/drawing/2014/main" id="{499D92A5-68E3-98FC-62D7-9EE5145746A3}"/>
              </a:ext>
            </a:extLst>
          </p:cNvPr>
          <p:cNvGraphicFramePr>
            <a:graphicFrameLocks noGrp="1"/>
          </p:cNvGraphicFramePr>
          <p:nvPr>
            <p:extLst>
              <p:ext uri="{D42A27DB-BD31-4B8C-83A1-F6EECF244321}">
                <p14:modId xmlns:p14="http://schemas.microsoft.com/office/powerpoint/2010/main" val="2386679377"/>
              </p:ext>
            </p:extLst>
          </p:nvPr>
        </p:nvGraphicFramePr>
        <p:xfrm>
          <a:off x="178864" y="1176802"/>
          <a:ext cx="9583394" cy="3719376"/>
        </p:xfrm>
        <a:graphic>
          <a:graphicData uri="http://schemas.openxmlformats.org/drawingml/2006/table">
            <a:tbl>
              <a:tblPr firstRow="1" bandRow="1">
                <a:tableStyleId>{5940675A-B579-460E-94D1-54222C63F5DA}</a:tableStyleId>
              </a:tblPr>
              <a:tblGrid>
                <a:gridCol w="1694337">
                  <a:extLst>
                    <a:ext uri="{9D8B030D-6E8A-4147-A177-3AD203B41FA5}">
                      <a16:colId xmlns:a16="http://schemas.microsoft.com/office/drawing/2014/main" val="627285008"/>
                    </a:ext>
                  </a:extLst>
                </a:gridCol>
                <a:gridCol w="3674355">
                  <a:extLst>
                    <a:ext uri="{9D8B030D-6E8A-4147-A177-3AD203B41FA5}">
                      <a16:colId xmlns:a16="http://schemas.microsoft.com/office/drawing/2014/main" val="232150186"/>
                    </a:ext>
                  </a:extLst>
                </a:gridCol>
                <a:gridCol w="4214702">
                  <a:extLst>
                    <a:ext uri="{9D8B030D-6E8A-4147-A177-3AD203B41FA5}">
                      <a16:colId xmlns:a16="http://schemas.microsoft.com/office/drawing/2014/main" val="1667408104"/>
                    </a:ext>
                  </a:extLst>
                </a:gridCol>
              </a:tblGrid>
              <a:tr h="396254">
                <a:tc>
                  <a:txBody>
                    <a:bodyPr/>
                    <a:lstStyle/>
                    <a:p>
                      <a:pPr marL="0" indent="0" algn="ctr" fontAlgn="ctr">
                        <a:lnSpc>
                          <a:spcPct val="100000"/>
                        </a:lnSpc>
                        <a:spcBef>
                          <a:spcPts val="0"/>
                        </a:spcBef>
                        <a:spcAft>
                          <a:spcPts val="0"/>
                        </a:spcAft>
                      </a:pPr>
                      <a:r>
                        <a:rPr kumimoji="1" lang="ja-JP" altLang="en-US" sz="1400" b="1" dirty="0">
                          <a:solidFill>
                            <a:schemeClr val="tx1"/>
                          </a:solidFill>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solidFill>
                            <a:schemeClr val="tx1"/>
                          </a:solidFill>
                          <a:latin typeface="+mn-ea"/>
                          <a:ea typeface="+mn-ea"/>
                        </a:rPr>
                        <a:t>概要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42076">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大阪・関西万博で体験する近未来の医療・健康サービス</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大阪府と大阪市が</a:t>
                      </a:r>
                      <a:r>
                        <a:rPr kumimoji="1" lang="en-US" altLang="ja-JP" sz="1200" dirty="0">
                          <a:solidFill>
                            <a:schemeClr val="tx1"/>
                          </a:solidFill>
                          <a:latin typeface="Meiryo UI" panose="020B0604030504040204" pitchFamily="50" charset="-128"/>
                          <a:ea typeface="Meiryo UI" panose="020B0604030504040204" pitchFamily="50" charset="-128"/>
                        </a:rPr>
                        <a:t>REBORN</a:t>
                      </a:r>
                      <a:r>
                        <a:rPr kumimoji="1" lang="ja-JP" altLang="en-US" sz="1200" dirty="0">
                          <a:solidFill>
                            <a:schemeClr val="tx1"/>
                          </a:solidFill>
                          <a:latin typeface="Meiryo UI" panose="020B0604030504040204" pitchFamily="50" charset="-128"/>
                          <a:ea typeface="Meiryo UI" panose="020B0604030504040204" pitchFamily="50" charset="-128"/>
                        </a:rPr>
                        <a:t>をテーマに設置する「大阪ヘルスケアパビリオン」では、未来の診断や健康ケア、未来医療が体験できるサービスを提供する。</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just">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①</a:t>
                      </a:r>
                      <a:r>
                        <a:rPr kumimoji="1" lang="ja-JP" altLang="en-US" sz="1200" strike="noStrike" dirty="0">
                          <a:solidFill>
                            <a:schemeClr val="tx1"/>
                          </a:solidFill>
                          <a:latin typeface="Meiryo UI" panose="020B0604030504040204" pitchFamily="50" charset="-128"/>
                          <a:ea typeface="Meiryo UI" panose="020B0604030504040204" pitchFamily="50" charset="-128"/>
                        </a:rPr>
                        <a:t>ヘルスケアアプリ</a:t>
                      </a:r>
                      <a:endParaRPr kumimoji="1" lang="en-US" altLang="ja-JP" sz="1200" strike="noStrike"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②</a:t>
                      </a:r>
                      <a:r>
                        <a:rPr kumimoji="1" lang="ja-JP" altLang="en-US" sz="1200" dirty="0">
                          <a:solidFill>
                            <a:schemeClr val="tx1"/>
                          </a:solidFill>
                          <a:latin typeface="Meiryo UI" panose="020B0604030504040204" pitchFamily="50" charset="-128"/>
                          <a:ea typeface="Meiryo UI" panose="020B0604030504040204" pitchFamily="50" charset="-128"/>
                        </a:rPr>
                        <a:t>まち中のスキャンマシン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③</a:t>
                      </a:r>
                      <a:r>
                        <a:rPr kumimoji="1" lang="ja-JP" altLang="en-US" sz="1200" dirty="0">
                          <a:solidFill>
                            <a:schemeClr val="tx1"/>
                          </a:solidFill>
                          <a:latin typeface="Meiryo UI" panose="020B0604030504040204" pitchFamily="50" charset="-128"/>
                          <a:ea typeface="Meiryo UI" panose="020B0604030504040204" pitchFamily="50" charset="-128"/>
                        </a:rPr>
                        <a:t>都市移動用のモビリティ</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④ミライの</a:t>
                      </a:r>
                      <a:r>
                        <a:rPr kumimoji="1" lang="ja-JP" altLang="en-US" sz="1200" dirty="0">
                          <a:solidFill>
                            <a:schemeClr val="tx1"/>
                          </a:solidFill>
                          <a:latin typeface="Meiryo UI" panose="020B0604030504040204" pitchFamily="50" charset="-128"/>
                          <a:ea typeface="Meiryo UI" panose="020B0604030504040204" pitchFamily="50" charset="-128"/>
                        </a:rPr>
                        <a:t>フード体験</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⑤ミライの</a:t>
                      </a:r>
                      <a:r>
                        <a:rPr kumimoji="1" lang="ja-JP" altLang="en-US" sz="1200" dirty="0">
                          <a:solidFill>
                            <a:schemeClr val="tx1"/>
                          </a:solidFill>
                          <a:latin typeface="Meiryo UI" panose="020B0604030504040204" pitchFamily="50" charset="-128"/>
                          <a:ea typeface="Meiryo UI" panose="020B0604030504040204" pitchFamily="50" charset="-128"/>
                        </a:rPr>
                        <a:t>ヘルスケア体験</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⑥</a:t>
                      </a:r>
                      <a:r>
                        <a:rPr kumimoji="1" lang="ja-JP" altLang="en-US" sz="1200" dirty="0">
                          <a:solidFill>
                            <a:schemeClr val="tx1"/>
                          </a:solidFill>
                          <a:latin typeface="Meiryo UI" panose="020B0604030504040204" pitchFamily="50" charset="-128"/>
                          <a:ea typeface="Meiryo UI" panose="020B0604030504040204" pitchFamily="50" charset="-128"/>
                        </a:rPr>
                        <a:t>ミライの医療</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876082">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大阪・関西万博における自動運転車</a:t>
                      </a:r>
                      <a:endParaRPr kumimoji="1" lang="ja-JP" altLang="en-US" sz="1200" b="1" strike="sngStrike"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just" defTabSz="912114"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自動運転による万博アクセス、会場内移動を実現する。</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⑦万博会場へのアクセスの一部において、</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1200" dirty="0">
                          <a:solidFill>
                            <a:schemeClr val="tx1"/>
                          </a:solidFill>
                        </a:rPr>
                        <a:t>公道で</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　</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180975" indent="-180975" algn="just" defTabSz="912114" rtl="0" eaLnBrk="1" latinLnBrk="0" hangingPunct="1">
                        <a:buFont typeface="Arial" panose="020B0604020202020204" pitchFamily="34" charset="0"/>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⑧万博会場内の移動の一部において、</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（電気）バスの自動運転（レベル４相当）</a:t>
                      </a:r>
                      <a:r>
                        <a:rPr kumimoji="1" lang="ja-JP" altLang="en-US" sz="1200" dirty="0">
                          <a:solidFill>
                            <a:schemeClr val="tx1"/>
                          </a:solidFill>
                          <a:latin typeface="+mn-ea"/>
                        </a:rPr>
                        <a:t>を走行中給電などの新技術を搭載し</a:t>
                      </a:r>
                      <a:r>
                        <a:rPr kumimoji="1" lang="ja-JP" altLang="en-US" sz="1200" dirty="0">
                          <a:solidFill>
                            <a:schemeClr val="tx1"/>
                          </a:solidFill>
                        </a:rPr>
                        <a:t>実施</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5100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大阪・関西万博における空飛ぶクルマ</a:t>
                      </a:r>
                      <a:endParaRPr kumimoji="1" lang="ja-JP" altLang="en-US" sz="1200" b="1" strike="sngStrike"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just" defTabSz="912114"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会場周辺を中心とする「遊覧飛行」、会場と空港や大阪市内などを結ぶ「二地点間輸送」を実現する。</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just" defTabSz="912114" rtl="0" eaLnBrk="1" latinLnBrk="0" hangingPunct="1">
                        <a:buFont typeface="Arial" panose="020B0604020202020204" pitchFamily="34" charset="0"/>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⑨大阪市内、関西の主要空港、観光地を結ぶアクセス整備を、空飛ぶクルマの社会実装で実現</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69487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Meiryo UI" panose="020B0604030504040204" pitchFamily="50" charset="-128"/>
                          <a:ea typeface="Meiryo UI" panose="020B0604030504040204" pitchFamily="50" charset="-128"/>
                        </a:rPr>
                        <a:t>MaaS</a:t>
                      </a:r>
                      <a:r>
                        <a:rPr kumimoji="1" lang="ja-JP" altLang="en-US" sz="1200" b="1" dirty="0">
                          <a:solidFill>
                            <a:schemeClr val="tx1"/>
                          </a:solidFill>
                          <a:latin typeface="Meiryo UI" panose="020B0604030504040204" pitchFamily="50" charset="-128"/>
                          <a:ea typeface="Meiryo UI" panose="020B0604030504040204" pitchFamily="50" charset="-128"/>
                        </a:rPr>
                        <a:t>による移動の円滑化</a:t>
                      </a: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indent="0" algn="just" defTabSz="912661" fontAlgn="ctr">
                        <a:lnSpc>
                          <a:spcPct val="110000"/>
                        </a:lnSpc>
                        <a:buClr>
                          <a:srgbClr val="2E75B6"/>
                        </a:buClr>
                        <a:buFont typeface="Wingdings" panose="05000000000000000000" pitchFamily="2" charset="2"/>
                        <a:buNone/>
                        <a:defRPr/>
                      </a:pPr>
                      <a:r>
                        <a:rPr lang="en-US" altLang="ja-JP" sz="1200" dirty="0" err="1">
                          <a:solidFill>
                            <a:schemeClr val="tx1"/>
                          </a:solidFill>
                          <a:latin typeface="+mn-ea"/>
                          <a:ea typeface="+mn-ea"/>
                        </a:rPr>
                        <a:t>MaaS</a:t>
                      </a:r>
                      <a:r>
                        <a:rPr lang="ja-JP" altLang="en-US" sz="1200" dirty="0">
                          <a:solidFill>
                            <a:schemeClr val="tx1"/>
                          </a:solidFill>
                          <a:latin typeface="+mn-ea"/>
                          <a:ea typeface="+mn-ea"/>
                        </a:rPr>
                        <a:t>による経路検索・予約・決済、会場混雑情報の提供など、シームレスな移動を実現する。</a:t>
                      </a:r>
                      <a:endParaRPr kumimoji="1" lang="en-US" altLang="ja-JP" sz="1200" dirty="0">
                        <a:solidFill>
                          <a:schemeClr val="tx1"/>
                        </a:solidFill>
                        <a:latin typeface="+mn-ea"/>
                        <a:ea typeface="+mn-ea"/>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strike="noStrike" kern="1200" dirty="0">
                          <a:solidFill>
                            <a:schemeClr val="tx1"/>
                          </a:solidFill>
                          <a:latin typeface="+mn-ea"/>
                          <a:ea typeface="+mn-ea"/>
                          <a:cs typeface="+mn-cs"/>
                        </a:rPr>
                        <a:t>⑩</a:t>
                      </a:r>
                      <a:r>
                        <a:rPr kumimoji="1" lang="en-US" altLang="ja-JP" sz="1200" b="0" i="0" u="none" strike="noStrike" kern="1200" cap="none" spc="0" normalizeH="0" baseline="0" noProof="0" dirty="0">
                          <a:ln>
                            <a:noFill/>
                          </a:ln>
                          <a:solidFill>
                            <a:schemeClr val="tx1"/>
                          </a:solidFill>
                          <a:effectLst/>
                          <a:uLnTx/>
                          <a:uFillTx/>
                          <a:latin typeface="+mn-ea"/>
                          <a:ea typeface="+mn-ea"/>
                          <a:cs typeface="+mn-cs"/>
                        </a:rPr>
                        <a:t>OSAKA</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ファストパス（仮称）</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80975"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kern="1200" dirty="0">
                          <a:solidFill>
                            <a:schemeClr val="tx1"/>
                          </a:solidFill>
                          <a:latin typeface="+mn-ea"/>
                          <a:ea typeface="+mn-ea"/>
                          <a:cs typeface="+mn-cs"/>
                        </a:rPr>
                        <a:t>⑪</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関西</a:t>
                      </a:r>
                      <a:r>
                        <a:rPr kumimoji="1" lang="en-US" altLang="ja-JP" sz="1200" b="0" i="0" u="none" strike="noStrike" kern="1200" cap="none" spc="0" normalizeH="0" baseline="0" noProof="0" dirty="0" err="1">
                          <a:ln>
                            <a:noFill/>
                          </a:ln>
                          <a:solidFill>
                            <a:schemeClr val="tx1"/>
                          </a:solidFill>
                          <a:effectLst/>
                          <a:uLnTx/>
                          <a:uFillTx/>
                          <a:latin typeface="+mn-ea"/>
                          <a:ea typeface="+mn-ea"/>
                          <a:cs typeface="+mn-cs"/>
                        </a:rPr>
                        <a:t>MaaS</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協議会による</a:t>
                      </a:r>
                      <a:r>
                        <a:rPr kumimoji="1" lang="en-US" altLang="ja-JP" sz="1200" b="0" i="0" u="none" strike="noStrike" kern="1200" cap="none" spc="0" normalizeH="0" baseline="0" noProof="0" dirty="0" err="1">
                          <a:ln>
                            <a:noFill/>
                          </a:ln>
                          <a:solidFill>
                            <a:schemeClr val="tx1"/>
                          </a:solidFill>
                          <a:effectLst/>
                          <a:uLnTx/>
                          <a:uFillTx/>
                          <a:latin typeface="+mn-ea"/>
                          <a:ea typeface="+mn-ea"/>
                          <a:cs typeface="+mn-cs"/>
                        </a:rPr>
                        <a:t>MaaS</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サービス</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7714501"/>
                  </a:ext>
                </a:extLst>
              </a:tr>
            </a:tbl>
          </a:graphicData>
        </a:graphic>
      </p:graphicFrame>
    </p:spTree>
    <p:extLst>
      <p:ext uri="{BB962C8B-B14F-4D97-AF65-F5344CB8AC3E}">
        <p14:creationId xmlns:p14="http://schemas.microsoft.com/office/powerpoint/2010/main" val="225927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sz="1801" dirty="0">
                <a:latin typeface="Meiryo UI" panose="020B0604030504040204" pitchFamily="50" charset="-128"/>
                <a:ea typeface="Meiryo UI" panose="020B0604030504040204" pitchFamily="50" charset="-128"/>
              </a:rPr>
              <a:t>大阪・関西万博で体験する近未来の医療・健康サービス</a:t>
            </a:r>
            <a:endParaRPr lang="ja-JP" altLang="en-US" dirty="0"/>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grpSp>
        <p:nvGrpSpPr>
          <p:cNvPr id="3" name="グループ化 2">
            <a:extLst>
              <a:ext uri="{FF2B5EF4-FFF2-40B4-BE49-F238E27FC236}">
                <a16:creationId xmlns:a16="http://schemas.microsoft.com/office/drawing/2014/main" id="{DB4419D6-C9EE-4FC0-AB6C-0E94865FBEB8}"/>
              </a:ext>
            </a:extLst>
          </p:cNvPr>
          <p:cNvGrpSpPr/>
          <p:nvPr/>
        </p:nvGrpSpPr>
        <p:grpSpPr>
          <a:xfrm>
            <a:off x="1532565" y="5280964"/>
            <a:ext cx="2684691" cy="1353823"/>
            <a:chOff x="549693" y="5184182"/>
            <a:chExt cx="2861032" cy="1501373"/>
          </a:xfrm>
        </p:grpSpPr>
        <p:pic>
          <p:nvPicPr>
            <p:cNvPr id="14" name="図 13">
              <a:extLst>
                <a:ext uri="{FF2B5EF4-FFF2-40B4-BE49-F238E27FC236}">
                  <a16:creationId xmlns:a16="http://schemas.microsoft.com/office/drawing/2014/main" id="{A5EB6714-8201-45C6-A48C-D7F2E79D2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93" y="5184182"/>
              <a:ext cx="1733762" cy="1501373"/>
            </a:xfrm>
            <a:prstGeom prst="rect">
              <a:avLst/>
            </a:prstGeom>
          </p:spPr>
        </p:pic>
        <p:pic>
          <p:nvPicPr>
            <p:cNvPr id="15" name="図 14">
              <a:extLst>
                <a:ext uri="{FF2B5EF4-FFF2-40B4-BE49-F238E27FC236}">
                  <a16:creationId xmlns:a16="http://schemas.microsoft.com/office/drawing/2014/main" id="{053413B0-17B4-4CC0-A4CB-49BA5FE6F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3455" y="5664476"/>
              <a:ext cx="1127270" cy="1021079"/>
            </a:xfrm>
            <a:prstGeom prst="rect">
              <a:avLst/>
            </a:prstGeom>
          </p:spPr>
        </p:pic>
      </p:grpSp>
      <p:pic>
        <p:nvPicPr>
          <p:cNvPr id="16" name="図 15">
            <a:extLst>
              <a:ext uri="{FF2B5EF4-FFF2-40B4-BE49-F238E27FC236}">
                <a16:creationId xmlns:a16="http://schemas.microsoft.com/office/drawing/2014/main" id="{5BE993B0-6990-495A-9937-09FC55D064E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44157" y="5275065"/>
            <a:ext cx="2367814" cy="1331896"/>
          </a:xfrm>
          <a:prstGeom prst="rect">
            <a:avLst/>
          </a:prstGeom>
        </p:spPr>
      </p:pic>
      <p:sp>
        <p:nvSpPr>
          <p:cNvPr id="22" name="テキスト ボックス 21">
            <a:extLst>
              <a:ext uri="{FF2B5EF4-FFF2-40B4-BE49-F238E27FC236}">
                <a16:creationId xmlns:a16="http://schemas.microsoft.com/office/drawing/2014/main" id="{85BCFB29-3FDD-4AA3-9491-2E7EBB08CE27}"/>
              </a:ext>
            </a:extLst>
          </p:cNvPr>
          <p:cNvSpPr txBox="1"/>
          <p:nvPr/>
        </p:nvSpPr>
        <p:spPr>
          <a:xfrm>
            <a:off x="5844158" y="4829069"/>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②サービスイメージ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まち中のスキャンマシン</a:t>
            </a:r>
            <a:endParaRPr kumimoji="1" lang="ja-JP" altLang="en-US" sz="1201" dirty="0">
              <a:solidFill>
                <a:schemeClr val="tx1"/>
              </a:solidFill>
              <a:latin typeface="+mn-ea"/>
            </a:endParaRPr>
          </a:p>
        </p:txBody>
      </p:sp>
      <p:sp>
        <p:nvSpPr>
          <p:cNvPr id="23" name="テキスト ボックス 22">
            <a:extLst>
              <a:ext uri="{FF2B5EF4-FFF2-40B4-BE49-F238E27FC236}">
                <a16:creationId xmlns:a16="http://schemas.microsoft.com/office/drawing/2014/main" id="{111070B9-EC33-4E89-9A4B-C513B9DA8D92}"/>
              </a:ext>
            </a:extLst>
          </p:cNvPr>
          <p:cNvSpPr txBox="1"/>
          <p:nvPr/>
        </p:nvSpPr>
        <p:spPr>
          <a:xfrm>
            <a:off x="1532566" y="4834967"/>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①サービスイメージ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ヘルスケアアプリ</a:t>
            </a:r>
            <a:endParaRPr kumimoji="1" lang="ja-JP" altLang="en-US" sz="1201" dirty="0">
              <a:solidFill>
                <a:schemeClr val="tx1"/>
              </a:solidFill>
              <a:latin typeface="+mn-ea"/>
            </a:endParaRPr>
          </a:p>
        </p:txBody>
      </p:sp>
      <p:sp>
        <p:nvSpPr>
          <p:cNvPr id="17" name="正方形/長方形 16">
            <a:extLst>
              <a:ext uri="{FF2B5EF4-FFF2-40B4-BE49-F238E27FC236}">
                <a16:creationId xmlns:a16="http://schemas.microsoft.com/office/drawing/2014/main" id="{BEFBCF56-3D4A-45E7-AA4A-2AC25192101D}"/>
              </a:ext>
            </a:extLst>
          </p:cNvPr>
          <p:cNvSpPr/>
          <p:nvPr/>
        </p:nvSpPr>
        <p:spPr>
          <a:xfrm>
            <a:off x="5747445" y="6606961"/>
            <a:ext cx="3765522" cy="215582"/>
          </a:xfrm>
          <a:prstGeom prst="rect">
            <a:avLst/>
          </a:prstGeom>
        </p:spPr>
        <p:txBody>
          <a:bodyPr wrap="square">
            <a:spAutoFit/>
          </a:bodyPr>
          <a:lstStyle/>
          <a:p>
            <a:pPr>
              <a:defRPr/>
            </a:pPr>
            <a:r>
              <a:rPr kumimoji="1" lang="ja-JP" altLang="en-US" sz="800" dirty="0">
                <a:solidFill>
                  <a:prstClr val="black"/>
                </a:solidFill>
                <a:latin typeface="+mn-ea"/>
              </a:rPr>
              <a:t>出典：２０２５年日本国際博覧会大阪パビリオン出展基本計画（</a:t>
            </a:r>
            <a:r>
              <a:rPr kumimoji="1" lang="en-US" altLang="ja-JP" sz="800" dirty="0">
                <a:solidFill>
                  <a:prstClr val="black"/>
                </a:solidFill>
                <a:latin typeface="+mn-ea"/>
              </a:rPr>
              <a:t>2022</a:t>
            </a:r>
            <a:r>
              <a:rPr kumimoji="1" lang="ja-JP" altLang="en-US" sz="800" dirty="0">
                <a:solidFill>
                  <a:prstClr val="black"/>
                </a:solidFill>
                <a:latin typeface="+mn-ea"/>
              </a:rPr>
              <a:t>年</a:t>
            </a:r>
            <a:r>
              <a:rPr kumimoji="1" lang="en-US" altLang="ja-JP" sz="800" dirty="0">
                <a:solidFill>
                  <a:prstClr val="black"/>
                </a:solidFill>
                <a:latin typeface="+mn-ea"/>
              </a:rPr>
              <a:t>3</a:t>
            </a:r>
            <a:r>
              <a:rPr kumimoji="1" lang="ja-JP" altLang="en-US" sz="800" dirty="0">
                <a:solidFill>
                  <a:prstClr val="black"/>
                </a:solidFill>
                <a:latin typeface="+mn-ea"/>
              </a:rPr>
              <a:t>月）</a:t>
            </a:r>
            <a:endParaRPr kumimoji="1" lang="en-US" altLang="ja-JP" sz="800" dirty="0">
              <a:solidFill>
                <a:prstClr val="black"/>
              </a:solidFill>
              <a:latin typeface="+mn-ea"/>
            </a:endParaRPr>
          </a:p>
        </p:txBody>
      </p:sp>
      <p:sp>
        <p:nvSpPr>
          <p:cNvPr id="18" name="スライド番号プレースホルダー 4">
            <a:extLst>
              <a:ext uri="{FF2B5EF4-FFF2-40B4-BE49-F238E27FC236}">
                <a16:creationId xmlns:a16="http://schemas.microsoft.com/office/drawing/2014/main" id="{2B1AE590-3590-41BA-BD5C-F9551F70543B}"/>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18</a:t>
            </a:fld>
            <a:endParaRPr kumimoji="1" lang="ja-JP" altLang="en-US"/>
          </a:p>
        </p:txBody>
      </p:sp>
      <p:graphicFrame>
        <p:nvGraphicFramePr>
          <p:cNvPr id="4" name="表 3">
            <a:extLst>
              <a:ext uri="{FF2B5EF4-FFF2-40B4-BE49-F238E27FC236}">
                <a16:creationId xmlns:a16="http://schemas.microsoft.com/office/drawing/2014/main" id="{4CFCC183-0526-1F08-3A02-02DC39EB577D}"/>
              </a:ext>
            </a:extLst>
          </p:cNvPr>
          <p:cNvGraphicFramePr>
            <a:graphicFrameLocks noGrp="1"/>
          </p:cNvGraphicFramePr>
          <p:nvPr>
            <p:extLst>
              <p:ext uri="{D42A27DB-BD31-4B8C-83A1-F6EECF244321}">
                <p14:modId xmlns:p14="http://schemas.microsoft.com/office/powerpoint/2010/main" val="1394752252"/>
              </p:ext>
            </p:extLst>
          </p:nvPr>
        </p:nvGraphicFramePr>
        <p:xfrm>
          <a:off x="93000" y="989426"/>
          <a:ext cx="9720000" cy="3716833"/>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14004">
                  <a:extLst>
                    <a:ext uri="{9D8B030D-6E8A-4147-A177-3AD203B41FA5}">
                      <a16:colId xmlns:a16="http://schemas.microsoft.com/office/drawing/2014/main" val="2348148281"/>
                    </a:ext>
                  </a:extLst>
                </a:gridCol>
                <a:gridCol w="4261996">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007050">
                <a:tc>
                  <a:txBody>
                    <a:bodyPr/>
                    <a:lstStyle/>
                    <a:p>
                      <a:pPr algn="just"/>
                      <a:r>
                        <a:rPr kumimoji="1" lang="ja-JP" altLang="en-US" sz="900" b="0" dirty="0">
                          <a:solidFill>
                            <a:schemeClr val="tx1"/>
                          </a:solidFill>
                          <a:latin typeface="Meiryo UI" panose="020B0604030504040204" pitchFamily="50" charset="-128"/>
                          <a:ea typeface="Meiryo UI" panose="020B0604030504040204" pitchFamily="50" charset="-128"/>
                        </a:rPr>
                        <a:t>①ヘルスケアアプリ</a:t>
                      </a: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・ヘルスケアアプリについては、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データプラットフォームの構築と合わせ、開発・サービス提供を担う事業者（協賛企業）を決定。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・パビリオン来館者には、健康に関する様々なパーソナルデータを計測する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ポッドに入っていただき、心機能や骨格、肌・髪等に関するデータを取得する計画であり、取得するデータの項目や取得方法について現在検討中。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rPr>
                        <a:t>事業者決定済</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（先行サービス提供開始未定）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342733">
                <a:tc>
                  <a:txBody>
                    <a:bodyPr/>
                    <a:lstStyle/>
                    <a:p>
                      <a:pPr marL="177800" indent="-177800" algn="just"/>
                      <a:r>
                        <a:rPr kumimoji="1" lang="ja-JP" altLang="en-US" sz="900" dirty="0">
                          <a:solidFill>
                            <a:schemeClr val="tx1"/>
                          </a:solidFill>
                          <a:latin typeface="Meiryo UI" panose="020B0604030504040204" pitchFamily="50" charset="-128"/>
                          <a:ea typeface="Meiryo UI" panose="020B0604030504040204" pitchFamily="50" charset="-128"/>
                        </a:rPr>
                        <a:t>②まち中のスキャン</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7800" indent="-177800" algn="just"/>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マシン</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・まち中のスキャンマシンについては、「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ポッド」に名称を変え、「ミライへのゲート」ゾーンの１コンテンツとして計画。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・パビリオン来館者には、健康に関する様々なパーソナルデータを計測する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ポッドに入っていただき、心機能や骨格、肌・髪等に関するデータを取得する計画であり、取得するデータの項目や取得方法について現在検討中。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・センシング技術の開発・提供を担う事業者（協賛企業）については現在調整中。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取得するデータの項目や取得方法に応じて、センシング技術の開発・提供を担う事業者（協賛企業）を現在調整中</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（先行サービス提供開始未定）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007050">
                <a:tc>
                  <a:txBody>
                    <a:bodyPr/>
                    <a:lstStyle/>
                    <a:p>
                      <a:pPr marL="177800" marR="0" lvl="0" indent="-177800" algn="just"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③都市移動用のモビリティ</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・都市移動用のモビリティについては、「リフトライド」に名称を変え、「ミライへのゲート」ゾーンの１コンテンツとして計画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・パビリオン来館者には、健康に関する様々なパーソナルデータを計測する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ポッドに入っていただき、心機能や骨格、肌・髪等に関するデータを取得する計画であり、取得するデータの項目や取得方法について現在検討中。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リフトライドについては、パビリオン全体の展示整備と併せ、構築予定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bl>
          </a:graphicData>
        </a:graphic>
      </p:graphicFrame>
      <p:sp>
        <p:nvSpPr>
          <p:cNvPr id="5" name="テキスト ボックス 4">
            <a:extLst>
              <a:ext uri="{FF2B5EF4-FFF2-40B4-BE49-F238E27FC236}">
                <a16:creationId xmlns:a16="http://schemas.microsoft.com/office/drawing/2014/main" id="{3EEFCA12-DBFB-D3B6-2A59-021F95F423C3}"/>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59900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sz="1801" dirty="0">
                <a:latin typeface="Meiryo UI" panose="020B0604030504040204" pitchFamily="50" charset="-128"/>
                <a:ea typeface="Meiryo UI" panose="020B0604030504040204" pitchFamily="50" charset="-128"/>
              </a:rPr>
              <a:t>大阪・関西万博で体験する近未来の医療・健康サービス</a:t>
            </a:r>
            <a:endParaRPr lang="ja-JP" altLang="en-US" dirty="0"/>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pic>
        <p:nvPicPr>
          <p:cNvPr id="18" name="図 17" descr="屋内, グループ, フロント, 民衆 が含まれている画像  自動的に生成された説明">
            <a:extLst>
              <a:ext uri="{FF2B5EF4-FFF2-40B4-BE49-F238E27FC236}">
                <a16:creationId xmlns:a16="http://schemas.microsoft.com/office/drawing/2014/main" id="{D3F77D8B-CA9E-481D-A2A1-7B78CF489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0399" y="5358876"/>
            <a:ext cx="2265537" cy="1359045"/>
          </a:xfrm>
          <a:prstGeom prst="rect">
            <a:avLst/>
          </a:prstGeom>
        </p:spPr>
      </p:pic>
      <p:pic>
        <p:nvPicPr>
          <p:cNvPr id="20" name="図 19">
            <a:extLst>
              <a:ext uri="{FF2B5EF4-FFF2-40B4-BE49-F238E27FC236}">
                <a16:creationId xmlns:a16="http://schemas.microsoft.com/office/drawing/2014/main" id="{499219DE-EF33-4D5F-A115-844B6D0181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a:off x="4911606" y="5358876"/>
            <a:ext cx="2415954" cy="1359045"/>
          </a:xfrm>
          <a:prstGeom prst="rect">
            <a:avLst/>
          </a:prstGeom>
          <a:noFill/>
          <a:ln>
            <a:noFill/>
          </a:ln>
        </p:spPr>
      </p:pic>
      <p:sp>
        <p:nvSpPr>
          <p:cNvPr id="15" name="テキスト ボックス 14">
            <a:extLst>
              <a:ext uri="{FF2B5EF4-FFF2-40B4-BE49-F238E27FC236}">
                <a16:creationId xmlns:a16="http://schemas.microsoft.com/office/drawing/2014/main" id="{16A8653A-08BD-4C78-8B0A-97A67A0C4A14}"/>
              </a:ext>
            </a:extLst>
          </p:cNvPr>
          <p:cNvSpPr txBox="1"/>
          <p:nvPr/>
        </p:nvSpPr>
        <p:spPr>
          <a:xfrm>
            <a:off x="1538435" y="4932735"/>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⑤サービスイメージ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ミライのヘルスケア体験</a:t>
            </a:r>
            <a:endParaRPr kumimoji="1" lang="ja-JP" altLang="en-US" sz="1201" dirty="0">
              <a:solidFill>
                <a:schemeClr val="tx1"/>
              </a:solidFill>
              <a:latin typeface="+mn-ea"/>
            </a:endParaRPr>
          </a:p>
        </p:txBody>
      </p:sp>
      <p:sp>
        <p:nvSpPr>
          <p:cNvPr id="16" name="テキスト ボックス 15">
            <a:extLst>
              <a:ext uri="{FF2B5EF4-FFF2-40B4-BE49-F238E27FC236}">
                <a16:creationId xmlns:a16="http://schemas.microsoft.com/office/drawing/2014/main" id="{18CA5EC3-A13E-4771-B9CE-D26CB023EC48}"/>
              </a:ext>
            </a:extLst>
          </p:cNvPr>
          <p:cNvSpPr txBox="1"/>
          <p:nvPr/>
        </p:nvSpPr>
        <p:spPr>
          <a:xfrm>
            <a:off x="4851251" y="4954196"/>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⑥サービスイメージ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ミライの医療</a:t>
            </a:r>
            <a:endParaRPr kumimoji="1" lang="ja-JP" altLang="en-US" sz="1201" dirty="0">
              <a:solidFill>
                <a:schemeClr val="tx1"/>
              </a:solidFill>
              <a:latin typeface="+mn-ea"/>
            </a:endParaRPr>
          </a:p>
        </p:txBody>
      </p:sp>
      <p:sp>
        <p:nvSpPr>
          <p:cNvPr id="14" name="正方形/長方形 13">
            <a:extLst>
              <a:ext uri="{FF2B5EF4-FFF2-40B4-BE49-F238E27FC236}">
                <a16:creationId xmlns:a16="http://schemas.microsoft.com/office/drawing/2014/main" id="{BEFBCF56-3D4A-45E7-AA4A-2AC25192101D}"/>
              </a:ext>
            </a:extLst>
          </p:cNvPr>
          <p:cNvSpPr/>
          <p:nvPr/>
        </p:nvSpPr>
        <p:spPr>
          <a:xfrm>
            <a:off x="7292106" y="6372966"/>
            <a:ext cx="2161386" cy="338771"/>
          </a:xfrm>
          <a:prstGeom prst="rect">
            <a:avLst/>
          </a:prstGeom>
        </p:spPr>
        <p:txBody>
          <a:bodyPr wrap="square">
            <a:spAutoFit/>
          </a:bodyPr>
          <a:lstStyle/>
          <a:p>
            <a:pPr>
              <a:defRPr/>
            </a:pPr>
            <a:r>
              <a:rPr kumimoji="1" lang="ja-JP" altLang="en-US" sz="800" dirty="0">
                <a:solidFill>
                  <a:prstClr val="black"/>
                </a:solidFill>
                <a:latin typeface="+mn-ea"/>
              </a:rPr>
              <a:t>出典：２０２５年日本国際博覧会大阪パビリオン出展基本計画（</a:t>
            </a:r>
            <a:r>
              <a:rPr kumimoji="1" lang="en-US" altLang="ja-JP" sz="800" dirty="0">
                <a:solidFill>
                  <a:prstClr val="black"/>
                </a:solidFill>
                <a:latin typeface="+mn-ea"/>
              </a:rPr>
              <a:t>2022</a:t>
            </a:r>
            <a:r>
              <a:rPr kumimoji="1" lang="ja-JP" altLang="en-US" sz="800" dirty="0">
                <a:solidFill>
                  <a:prstClr val="black"/>
                </a:solidFill>
                <a:latin typeface="+mn-ea"/>
              </a:rPr>
              <a:t>年</a:t>
            </a:r>
            <a:r>
              <a:rPr kumimoji="1" lang="en-US" altLang="ja-JP" sz="800" dirty="0">
                <a:solidFill>
                  <a:prstClr val="black"/>
                </a:solidFill>
                <a:latin typeface="+mn-ea"/>
              </a:rPr>
              <a:t>3</a:t>
            </a:r>
            <a:r>
              <a:rPr kumimoji="1" lang="ja-JP" altLang="en-US" sz="800" dirty="0">
                <a:solidFill>
                  <a:prstClr val="black"/>
                </a:solidFill>
                <a:latin typeface="+mn-ea"/>
              </a:rPr>
              <a:t>月）</a:t>
            </a:r>
            <a:endParaRPr kumimoji="1" lang="en-US" altLang="ja-JP" sz="800" dirty="0">
              <a:solidFill>
                <a:prstClr val="black"/>
              </a:solidFill>
              <a:latin typeface="+mn-ea"/>
            </a:endParaRPr>
          </a:p>
        </p:txBody>
      </p:sp>
      <p:sp>
        <p:nvSpPr>
          <p:cNvPr id="13"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19</a:t>
            </a:fld>
            <a:endParaRPr kumimoji="1" lang="ja-JP" altLang="en-US" dirty="0"/>
          </a:p>
        </p:txBody>
      </p:sp>
      <p:graphicFrame>
        <p:nvGraphicFramePr>
          <p:cNvPr id="3" name="表 2">
            <a:extLst>
              <a:ext uri="{FF2B5EF4-FFF2-40B4-BE49-F238E27FC236}">
                <a16:creationId xmlns:a16="http://schemas.microsoft.com/office/drawing/2014/main" id="{6A21C0F3-CA50-0622-E852-B0C6DDC6E3AC}"/>
              </a:ext>
            </a:extLst>
          </p:cNvPr>
          <p:cNvGraphicFramePr>
            <a:graphicFrameLocks noGrp="1"/>
          </p:cNvGraphicFramePr>
          <p:nvPr>
            <p:extLst>
              <p:ext uri="{D42A27DB-BD31-4B8C-83A1-F6EECF244321}">
                <p14:modId xmlns:p14="http://schemas.microsoft.com/office/powerpoint/2010/main" val="3744567954"/>
              </p:ext>
            </p:extLst>
          </p:nvPr>
        </p:nvGraphicFramePr>
        <p:xfrm>
          <a:off x="92825" y="1004454"/>
          <a:ext cx="9720000" cy="3498222"/>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8175">
                  <a:extLst>
                    <a:ext uri="{9D8B030D-6E8A-4147-A177-3AD203B41FA5}">
                      <a16:colId xmlns:a16="http://schemas.microsoft.com/office/drawing/2014/main" val="2803130328"/>
                    </a:ext>
                  </a:extLst>
                </a:gridCol>
                <a:gridCol w="4267825">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170557">
                <a:tc>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④ミライのフード体験</a:t>
                      </a:r>
                    </a:p>
                  </a:txBody>
                  <a:tcPr marL="90000"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・機能性表示食品に係るサービス提供を担う事業者（協賛企業）については現在調整中。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・事業者を早期に決定するとともに、サービス内容の具体化に向け、引き続き、調整を進める。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・なお、循環型植物プラントなどの展示については、「アクアポニックス」として、パビリオン屋外での設置を計画。</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現在調整中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797108">
                <a:tc>
                  <a:txBody>
                    <a:bodyPr/>
                    <a:lstStyle/>
                    <a:p>
                      <a:pPr marL="177800" indent="-177800"/>
                      <a:r>
                        <a:rPr kumimoji="1" lang="ja-JP" altLang="en-US" sz="900" dirty="0">
                          <a:solidFill>
                            <a:schemeClr val="tx1"/>
                          </a:solidFill>
                          <a:latin typeface="Meiryo UI" panose="020B0604030504040204" pitchFamily="50" charset="-128"/>
                          <a:ea typeface="Meiryo UI" panose="020B0604030504040204" pitchFamily="50" charset="-128"/>
                        </a:rPr>
                        <a:t>⑤ミライのヘルスケア体験</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・サービス提供を担う事業者（協賛企業）を複数者決定。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・各々の協賛企業によるサービス内容や、ゾーン内のゾーニング計画等について現在検討・調整中。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複数者決定しているが、新規協賛獲得に向け、引き続き調整中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a:solidFill>
                            <a:schemeClr val="tx1"/>
                          </a:solidFill>
                          <a:effectLst/>
                          <a:latin typeface="Meiryo UI" panose="020B0604030504040204" pitchFamily="50" charset="-128"/>
                          <a:ea typeface="Meiryo UI" panose="020B0604030504040204" pitchFamily="50" charset="-128"/>
                        </a:rPr>
                      </a:br>
                      <a:r>
                        <a:rPr lang="ja-JP" altLang="en-US" sz="900" b="0" i="0" u="none" strike="noStrike">
                          <a:solidFill>
                            <a:schemeClr val="tx1"/>
                          </a:solidFill>
                          <a:effectLst/>
                          <a:latin typeface="Meiryo UI" panose="020B0604030504040204" pitchFamily="50" charset="-128"/>
                          <a:ea typeface="Meiryo UI" panose="020B0604030504040204" pitchFamily="50" charset="-128"/>
                        </a:rPr>
                        <a:t>　</a:t>
                      </a:r>
                      <a:r>
                        <a:rPr lang="en-US" altLang="ja-JP" sz="900" b="0" i="0" u="none" strike="noStrike">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170557">
                <a:tc>
                  <a:txBody>
                    <a:bodyPr/>
                    <a:lstStyle/>
                    <a:p>
                      <a:pPr marL="177800" marR="0" lvl="0" indent="-177800" algn="l"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⑥ミライの医療</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・ミライの医療については、「ミライの都市」とゾーン名称を変え、医療のみならず、住まいや公共空間を含め様々な観点から体験できるゾーンとして計画。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・サービス提供を担う事業者（協賛企業）を複数者決定。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・各々の協賛企業によるサービス内容や、ゾーン内のゾーニング計画等について現在検討・調整中。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・なお、培養肉製造装置の展示や試食体験についても検討中。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複数者決定しているが、新規協賛獲得に向け、引き続き調整中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bl>
          </a:graphicData>
        </a:graphic>
      </p:graphicFrame>
      <p:sp>
        <p:nvSpPr>
          <p:cNvPr id="4" name="テキスト ボックス 3">
            <a:extLst>
              <a:ext uri="{FF2B5EF4-FFF2-40B4-BE49-F238E27FC236}">
                <a16:creationId xmlns:a16="http://schemas.microsoft.com/office/drawing/2014/main" id="{8FC3E525-4BC3-8A4F-D17F-31938BADAE87}"/>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231372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a:t>構想実現に向けたチャレンジ</a:t>
            </a:r>
          </a:p>
        </p:txBody>
      </p:sp>
      <p:sp>
        <p:nvSpPr>
          <p:cNvPr id="4" name="テキスト プレースホルダー 3">
            <a:extLst>
              <a:ext uri="{FF2B5EF4-FFF2-40B4-BE49-F238E27FC236}">
                <a16:creationId xmlns:a16="http://schemas.microsoft.com/office/drawing/2014/main" id="{55DB217C-63B6-4E2F-AA50-5E9158C663B4}"/>
              </a:ext>
            </a:extLst>
          </p:cNvPr>
          <p:cNvSpPr>
            <a:spLocks noGrp="1"/>
          </p:cNvSpPr>
          <p:nvPr>
            <p:ph type="body" sz="quarter" idx="10"/>
          </p:nvPr>
        </p:nvSpPr>
        <p:spPr>
          <a:xfrm>
            <a:off x="288010" y="2384061"/>
            <a:ext cx="9329981" cy="338771"/>
          </a:xfrm>
        </p:spPr>
        <p:txBody>
          <a:bodyPr/>
          <a:lstStyle/>
          <a:p>
            <a:r>
              <a:rPr lang="ja-JP" altLang="en-US" dirty="0"/>
              <a:t>第３章</a:t>
            </a:r>
          </a:p>
        </p:txBody>
      </p:sp>
      <p:pic>
        <p:nvPicPr>
          <p:cNvPr id="6" name="図 5">
            <a:extLst>
              <a:ext uri="{FF2B5EF4-FFF2-40B4-BE49-F238E27FC236}">
                <a16:creationId xmlns:a16="http://schemas.microsoft.com/office/drawing/2014/main" id="{A8A0ED96-9D25-92F2-0A83-D3841A23B521}"/>
              </a:ext>
            </a:extLst>
          </p:cNvPr>
          <p:cNvPicPr>
            <a:picLocks noChangeAspect="1"/>
          </p:cNvPicPr>
          <p:nvPr/>
        </p:nvPicPr>
        <p:blipFill>
          <a:blip r:embed="rId2"/>
          <a:stretch>
            <a:fillRect/>
          </a:stretch>
        </p:blipFill>
        <p:spPr>
          <a:xfrm>
            <a:off x="7471089" y="6492208"/>
            <a:ext cx="2225233" cy="365792"/>
          </a:xfrm>
          <a:prstGeom prst="rect">
            <a:avLst/>
          </a:prstGeom>
        </p:spPr>
      </p:pic>
    </p:spTree>
    <p:extLst>
      <p:ext uri="{BB962C8B-B14F-4D97-AF65-F5344CB8AC3E}">
        <p14:creationId xmlns:p14="http://schemas.microsoft.com/office/powerpoint/2010/main" val="327463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dirty="0">
                <a:latin typeface="Meiryo UI" panose="020B0604030504040204" pitchFamily="50" charset="-128"/>
                <a:ea typeface="Meiryo UI" panose="020B0604030504040204" pitchFamily="50" charset="-128"/>
              </a:rPr>
              <a:t>大阪・関西万博における自動運転車</a:t>
            </a:r>
            <a:endParaRPr lang="ja-JP" altLang="en-US" strike="sngStrike" dirty="0">
              <a:solidFill>
                <a:srgbClr val="FF0000"/>
              </a:solidFill>
            </a:endParaRPr>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20</a:t>
            </a:fld>
            <a:endParaRPr kumimoji="1" lang="ja-JP" altLang="en-US" dirty="0"/>
          </a:p>
        </p:txBody>
      </p:sp>
      <p:pic>
        <p:nvPicPr>
          <p:cNvPr id="4" name="図 3">
            <a:extLst>
              <a:ext uri="{FF2B5EF4-FFF2-40B4-BE49-F238E27FC236}">
                <a16:creationId xmlns:a16="http://schemas.microsoft.com/office/drawing/2014/main" id="{7279C689-3C69-4784-B977-1D3AEEDCBF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78734" y="5087972"/>
            <a:ext cx="2809341" cy="1580253"/>
          </a:xfrm>
          <a:prstGeom prst="rect">
            <a:avLst/>
          </a:prstGeom>
        </p:spPr>
      </p:pic>
      <p:sp>
        <p:nvSpPr>
          <p:cNvPr id="5" name="正方形/長方形 4">
            <a:extLst>
              <a:ext uri="{FF2B5EF4-FFF2-40B4-BE49-F238E27FC236}">
                <a16:creationId xmlns:a16="http://schemas.microsoft.com/office/drawing/2014/main" id="{F0BA48F5-A650-452A-A0E7-6C84A229C533}"/>
              </a:ext>
            </a:extLst>
          </p:cNvPr>
          <p:cNvSpPr/>
          <p:nvPr/>
        </p:nvSpPr>
        <p:spPr>
          <a:xfrm>
            <a:off x="3710547" y="6668225"/>
            <a:ext cx="2681286" cy="215582"/>
          </a:xfrm>
          <a:prstGeom prst="rect">
            <a:avLst/>
          </a:prstGeom>
        </p:spPr>
        <p:txBody>
          <a:bodyPr wrap="square">
            <a:spAutoFit/>
          </a:bodyPr>
          <a:lstStyle/>
          <a:p>
            <a:r>
              <a:rPr lang="ja-JP" altLang="en-US" sz="800" dirty="0">
                <a:latin typeface="+mn-ea"/>
              </a:rPr>
              <a:t>提供：関西電力株式会社・大阪市高速電気軌道株式会社</a:t>
            </a:r>
          </a:p>
        </p:txBody>
      </p:sp>
      <p:sp>
        <p:nvSpPr>
          <p:cNvPr id="17" name="テキスト ボックス 16">
            <a:extLst>
              <a:ext uri="{FF2B5EF4-FFF2-40B4-BE49-F238E27FC236}">
                <a16:creationId xmlns:a16="http://schemas.microsoft.com/office/drawing/2014/main" id="{6AE7E9E2-0EEB-4F02-9030-15455E297BF1}"/>
              </a:ext>
            </a:extLst>
          </p:cNvPr>
          <p:cNvSpPr txBox="1"/>
          <p:nvPr/>
        </p:nvSpPr>
        <p:spPr>
          <a:xfrm>
            <a:off x="431039" y="5091854"/>
            <a:ext cx="3214079" cy="64674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⑧サービスイメージ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万博会場内の移動の一部において、</a:t>
            </a:r>
            <a:r>
              <a:rPr kumimoji="1" lang="en-US" altLang="ja-JP" sz="1201" dirty="0">
                <a:solidFill>
                  <a:schemeClr val="tx1"/>
                </a:solidFill>
                <a:latin typeface="Meiryo UI" panose="020B0604030504040204" pitchFamily="50" charset="-128"/>
                <a:ea typeface="Meiryo UI" panose="020B0604030504040204" pitchFamily="50" charset="-128"/>
              </a:rPr>
              <a:t>EV</a:t>
            </a:r>
            <a:r>
              <a:rPr kumimoji="1" lang="ja-JP" altLang="en-US" sz="1201" dirty="0">
                <a:solidFill>
                  <a:schemeClr val="tx1"/>
                </a:solidFill>
                <a:latin typeface="Meiryo UI" panose="020B0604030504040204" pitchFamily="50" charset="-128"/>
                <a:ea typeface="Meiryo UI" panose="020B0604030504040204" pitchFamily="50" charset="-128"/>
              </a:rPr>
              <a:t>（電気）バスの自動運転（レベル４相当）で実施</a:t>
            </a:r>
            <a:endParaRPr kumimoji="1" lang="ja-JP" altLang="en-US" sz="1201" dirty="0">
              <a:solidFill>
                <a:schemeClr val="tx1"/>
              </a:solidFill>
              <a:latin typeface="+mn-ea"/>
            </a:endParaRPr>
          </a:p>
        </p:txBody>
      </p:sp>
      <p:graphicFrame>
        <p:nvGraphicFramePr>
          <p:cNvPr id="3" name="表 2">
            <a:extLst>
              <a:ext uri="{FF2B5EF4-FFF2-40B4-BE49-F238E27FC236}">
                <a16:creationId xmlns:a16="http://schemas.microsoft.com/office/drawing/2014/main" id="{C2998B1E-A48D-7559-DA38-658A61C0A3C1}"/>
              </a:ext>
            </a:extLst>
          </p:cNvPr>
          <p:cNvGraphicFramePr>
            <a:graphicFrameLocks noGrp="1"/>
          </p:cNvGraphicFramePr>
          <p:nvPr>
            <p:extLst>
              <p:ext uri="{D42A27DB-BD31-4B8C-83A1-F6EECF244321}">
                <p14:modId xmlns:p14="http://schemas.microsoft.com/office/powerpoint/2010/main" val="448044625"/>
              </p:ext>
            </p:extLst>
          </p:nvPr>
        </p:nvGraphicFramePr>
        <p:xfrm>
          <a:off x="93000" y="979901"/>
          <a:ext cx="9720000" cy="4082011"/>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753">
                  <a:extLst>
                    <a:ext uri="{9D8B030D-6E8A-4147-A177-3AD203B41FA5}">
                      <a16:colId xmlns:a16="http://schemas.microsoft.com/office/drawing/2014/main" val="366268564"/>
                    </a:ext>
                  </a:extLst>
                </a:gridCol>
                <a:gridCol w="429524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415345">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438604">
                <a:tc>
                  <a:txBody>
                    <a:bodyPr/>
                    <a:lstStyle/>
                    <a:p>
                      <a:pPr marL="126000"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⑦</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万博会場へのアクセスの一部において、</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900" dirty="0">
                          <a:solidFill>
                            <a:schemeClr val="tx1"/>
                          </a:solidFill>
                          <a:latin typeface="Meiryo UI" panose="020B0604030504040204" pitchFamily="50" charset="-128"/>
                          <a:ea typeface="Meiryo UI" panose="020B0604030504040204" pitchFamily="50" charset="-128"/>
                        </a:rPr>
                        <a:t>公道で</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実施　</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rtl="0" fontAlgn="ct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月に、学識経験者、国、博覧会協会、バス事業者等による大阪市自動運転バス実装協議会を発足し、万博での自動運転実現に向けた課題の検討・調整を開始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協議会等開催実績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協議会（第１回：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日、第２回：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日第３回：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新大阪駅・大阪駅ルート部会（第１回：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日、第２回：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舞洲駐車場ルート部会（第１回：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＜検討の対象とするルート＞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（１）新大阪駅・大阪駅ルート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（２）舞洲駐車場～万博会場</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（３）万博会場内の外周道路</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バス事業者において車両の購入・改造等を進めるとともに、</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年度中の実証</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実験に向けて、関係機関と調整中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＜自動運転バスの運行事業者＞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（１）新大阪駅・大阪駅ルート：</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京阪バス（株）、阪急バス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（２）舞洲駐車場～万博会場：</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大阪市高速電気軌道株式会社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・本格サービス提供開始：　</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2157906">
                <a:tc>
                  <a:txBody>
                    <a:bodyPr/>
                    <a:lstStyle/>
                    <a:p>
                      <a:pPr marL="126000" indent="-177800" algn="just" defTabSz="912114"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⑧万博会場内の移動の一部において、</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（電気）バスの自動運転（レベル４相当）を走行中給電などの新技術を搭載し実施　</a:t>
                      </a:r>
                    </a:p>
                  </a:txBody>
                  <a:tcPr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＜自動運転バスの運行事業者＞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（３）万博会場内の外周道路：</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大阪市高速電気軌道株式会社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バスの導入や走行中給電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の実証を行う事業者＞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関西電力株式会社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大阪市高速電気軌道株式会社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株式会社ダイヘン</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株式会社大林組</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・本格サービス提供開始：</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4869645"/>
                  </a:ext>
                </a:extLst>
              </a:tr>
            </a:tbl>
          </a:graphicData>
        </a:graphic>
      </p:graphicFrame>
      <p:sp>
        <p:nvSpPr>
          <p:cNvPr id="7" name="テキスト ボックス 6">
            <a:extLst>
              <a:ext uri="{FF2B5EF4-FFF2-40B4-BE49-F238E27FC236}">
                <a16:creationId xmlns:a16="http://schemas.microsoft.com/office/drawing/2014/main" id="{5A2905D7-E169-A1BC-4FB3-441E4BC1B1E0}"/>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45113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dirty="0">
                <a:latin typeface="Meiryo UI" panose="020B0604030504040204" pitchFamily="50" charset="-128"/>
                <a:ea typeface="Meiryo UI" panose="020B0604030504040204" pitchFamily="50" charset="-128"/>
              </a:rPr>
              <a:t>大阪・関西万博における空飛ぶクルマ</a:t>
            </a:r>
            <a:endParaRPr lang="ja-JP" altLang="en-US" dirty="0"/>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21</a:t>
            </a:fld>
            <a:endParaRPr kumimoji="1" lang="ja-JP" altLang="en-US"/>
          </a:p>
        </p:txBody>
      </p:sp>
      <p:pic>
        <p:nvPicPr>
          <p:cNvPr id="4" name="図 3">
            <a:extLst>
              <a:ext uri="{FF2B5EF4-FFF2-40B4-BE49-F238E27FC236}">
                <a16:creationId xmlns:a16="http://schemas.microsoft.com/office/drawing/2014/main" id="{2839B99F-736D-4ACC-B467-F9073D4F49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02309" y="4665121"/>
            <a:ext cx="2954050" cy="1969665"/>
          </a:xfrm>
          <a:prstGeom prst="rect">
            <a:avLst/>
          </a:prstGeom>
        </p:spPr>
      </p:pic>
      <p:sp>
        <p:nvSpPr>
          <p:cNvPr id="13" name="正方形/長方形 12"/>
          <p:cNvSpPr/>
          <p:nvPr/>
        </p:nvSpPr>
        <p:spPr>
          <a:xfrm>
            <a:off x="6579983" y="6419204"/>
            <a:ext cx="1143995" cy="215582"/>
          </a:xfrm>
          <a:prstGeom prst="rect">
            <a:avLst/>
          </a:prstGeom>
        </p:spPr>
        <p:txBody>
          <a:bodyPr wrap="none">
            <a:spAutoFit/>
          </a:bodyPr>
          <a:lstStyle/>
          <a:p>
            <a:pPr algn="ctr" defTabSz="914972" fontAlgn="ctr">
              <a:defRPr/>
            </a:pPr>
            <a:r>
              <a:rPr kumimoji="1" lang="zh-TW" altLang="en-US" sz="800" dirty="0">
                <a:latin typeface="Meiryo UI" panose="020B0604030504040204" pitchFamily="50" charset="-128"/>
                <a:ea typeface="Meiryo UI" panose="020B0604030504040204" pitchFamily="50" charset="-128"/>
              </a:rPr>
              <a:t>出典：経済産業省</a:t>
            </a:r>
            <a:r>
              <a:rPr kumimoji="1" lang="en-US" altLang="zh-TW" sz="800" dirty="0">
                <a:latin typeface="Meiryo UI" panose="020B0604030504040204" pitchFamily="50" charset="-128"/>
                <a:ea typeface="Meiryo UI" panose="020B0604030504040204" pitchFamily="50" charset="-128"/>
              </a:rPr>
              <a:t>HP</a:t>
            </a:r>
            <a:endParaRPr kumimoji="1" lang="zh-TW" altLang="en-US" sz="8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E4D8CD7-A9A3-49A9-A4D4-C6736952D73E}"/>
              </a:ext>
            </a:extLst>
          </p:cNvPr>
          <p:cNvSpPr txBox="1"/>
          <p:nvPr/>
        </p:nvSpPr>
        <p:spPr>
          <a:xfrm>
            <a:off x="587256" y="4665121"/>
            <a:ext cx="3015053" cy="64674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⑨サービスイメージ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大阪市内、関西の主要空港、観光地を結ぶアクセス整備を、空飛ぶクルマの社会実装で実現</a:t>
            </a:r>
            <a:endParaRPr kumimoji="1" lang="ja-JP" altLang="en-US" sz="1201" dirty="0">
              <a:solidFill>
                <a:schemeClr val="tx1"/>
              </a:solidFill>
              <a:latin typeface="+mn-ea"/>
            </a:endParaRPr>
          </a:p>
        </p:txBody>
      </p:sp>
      <p:graphicFrame>
        <p:nvGraphicFramePr>
          <p:cNvPr id="3" name="表 2">
            <a:extLst>
              <a:ext uri="{FF2B5EF4-FFF2-40B4-BE49-F238E27FC236}">
                <a16:creationId xmlns:a16="http://schemas.microsoft.com/office/drawing/2014/main" id="{F545523D-B171-EA7D-B398-F7E25A56DCCF}"/>
              </a:ext>
            </a:extLst>
          </p:cNvPr>
          <p:cNvGraphicFramePr>
            <a:graphicFrameLocks noGrp="1"/>
          </p:cNvGraphicFramePr>
          <p:nvPr/>
        </p:nvGraphicFramePr>
        <p:xfrm>
          <a:off x="93000" y="1005137"/>
          <a:ext cx="9720000" cy="360474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753">
                  <a:extLst>
                    <a:ext uri="{9D8B030D-6E8A-4147-A177-3AD203B41FA5}">
                      <a16:colId xmlns:a16="http://schemas.microsoft.com/office/drawing/2014/main" val="3892681948"/>
                    </a:ext>
                  </a:extLst>
                </a:gridCol>
                <a:gridCol w="429524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3244740">
                <a:tc>
                  <a:txBody>
                    <a:bodyPr/>
                    <a:lstStyle/>
                    <a:p>
                      <a:pPr marL="126000" indent="-177800" algn="just"/>
                      <a:r>
                        <a:rPr kumimoji="1" lang="ja-JP" altLang="en-US" sz="900" b="0" dirty="0">
                          <a:solidFill>
                            <a:schemeClr val="tx1"/>
                          </a:solidFill>
                          <a:latin typeface="Meiryo UI" panose="020B0604030504040204" pitchFamily="50" charset="-128"/>
                          <a:ea typeface="Meiryo UI" panose="020B0604030504040204" pitchFamily="50" charset="-128"/>
                        </a:rPr>
                        <a:t>⑨大阪市内、関西の主要空港、観光地を結ぶアクセス整備を、空飛ぶクルマの社会実装で実現</a:t>
                      </a: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年２月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日、博覧会協会が会場内ポート運営者及び運航事業者を発表。</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just"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年２月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27</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日、「大阪・関西万博 空飛ぶクルマ 準備会議」（第１回）を開催し、</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大阪城東部地区（森之宮）、大阪港地区（中央突堤）、桜島地区、関西国際空港</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を会場外ポートの候補地として先行的に議論を進めていくことについて合意</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年８月７日、「大阪・関西万博 空飛ぶクルマ 準備会議」（第２回）を開催し、会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just"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場外ポート候補地に尼崎地区（フェニックス事業用地）が追加され、日本航空株式会社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は桜島地区、丸紅株式会社は尼崎地区（フェニックス事業用地）、株式会社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SkyDrive</a:t>
                      </a: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は大阪港地区（中央突堤）を候補地として、引き続き具体的な検討を進めていくことにつ</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いて合意</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年９月８日、大阪市は中央突堤での会場外ポートの整備を進めるため、会場外ポー</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ト整備及び維持管理・運営を行う事業者の公募を開始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（１）会場内ポート運営者：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オリックス株式会社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（２）会場外ポート運営事業者：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未定（中央突堤については公募中）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（３）運航事業者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ANA</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ホールディングス株式会社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/Joby Aviation Inc.</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日本航空株式会社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丸紅株式会社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株式会社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SkyDrive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・万博時における２地点間運航をめざす</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
        <p:nvSpPr>
          <p:cNvPr id="5" name="テキスト ボックス 4">
            <a:extLst>
              <a:ext uri="{FF2B5EF4-FFF2-40B4-BE49-F238E27FC236}">
                <a16:creationId xmlns:a16="http://schemas.microsoft.com/office/drawing/2014/main" id="{D84B822A-C0C5-CABD-6BAF-D83A9EEC4650}"/>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40279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0" y="6536"/>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a:t>
            </a:r>
            <a:r>
              <a:rPr lang="en-US" altLang="ja-JP" dirty="0" err="1">
                <a:latin typeface="Meiryo UI" panose="020B0604030504040204" pitchFamily="50" charset="-128"/>
                <a:ea typeface="Meiryo UI" panose="020B0604030504040204" pitchFamily="50" charset="-128"/>
              </a:rPr>
              <a:t>MaaS</a:t>
            </a:r>
            <a:r>
              <a:rPr lang="ja-JP" altLang="en-US" dirty="0">
                <a:latin typeface="Meiryo UI" panose="020B0604030504040204" pitchFamily="50" charset="-128"/>
                <a:ea typeface="Meiryo UI" panose="020B0604030504040204" pitchFamily="50" charset="-128"/>
              </a:rPr>
              <a:t>による移動の円滑化</a:t>
            </a:r>
            <a:endParaRPr lang="ja-JP" altLang="en-US" strike="sngStrike" dirty="0">
              <a:solidFill>
                <a:srgbClr val="FF0000"/>
              </a:solidFill>
            </a:endParaRPr>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22</a:t>
            </a:fld>
            <a:endParaRPr kumimoji="1" lang="ja-JP" altLang="en-US"/>
          </a:p>
        </p:txBody>
      </p:sp>
      <p:graphicFrame>
        <p:nvGraphicFramePr>
          <p:cNvPr id="3" name="表 2">
            <a:extLst>
              <a:ext uri="{FF2B5EF4-FFF2-40B4-BE49-F238E27FC236}">
                <a16:creationId xmlns:a16="http://schemas.microsoft.com/office/drawing/2014/main" id="{180A7859-C81F-6CDC-FA3A-4E19D4F53537}"/>
              </a:ext>
            </a:extLst>
          </p:cNvPr>
          <p:cNvGraphicFramePr>
            <a:graphicFrameLocks noGrp="1"/>
          </p:cNvGraphicFramePr>
          <p:nvPr>
            <p:extLst>
              <p:ext uri="{D42A27DB-BD31-4B8C-83A1-F6EECF244321}">
                <p14:modId xmlns:p14="http://schemas.microsoft.com/office/powerpoint/2010/main" val="1130993453"/>
              </p:ext>
            </p:extLst>
          </p:nvPr>
        </p:nvGraphicFramePr>
        <p:xfrm>
          <a:off x="93000" y="998073"/>
          <a:ext cx="9720000" cy="2818496"/>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753">
                  <a:extLst>
                    <a:ext uri="{9D8B030D-6E8A-4147-A177-3AD203B41FA5}">
                      <a16:colId xmlns:a16="http://schemas.microsoft.com/office/drawing/2014/main" val="2468872683"/>
                    </a:ext>
                  </a:extLst>
                </a:gridCol>
                <a:gridCol w="429524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620000">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rPr>
                        <a:t>⑩</a:t>
                      </a:r>
                      <a:r>
                        <a:rPr kumimoji="1" lang="en-US" altLang="ja-JP" sz="900" dirty="0">
                          <a:solidFill>
                            <a:schemeClr val="tx1"/>
                          </a:solidFill>
                          <a:latin typeface="Meiryo UI" panose="020B0604030504040204" pitchFamily="50" charset="-128"/>
                          <a:ea typeface="Meiryo UI" panose="020B0604030504040204" pitchFamily="50" charset="-128"/>
                        </a:rPr>
                        <a:t>OSAKA</a:t>
                      </a:r>
                      <a:r>
                        <a:rPr kumimoji="1" lang="ja-JP" altLang="en-US" sz="900" dirty="0">
                          <a:solidFill>
                            <a:schemeClr val="tx1"/>
                          </a:solidFill>
                          <a:latin typeface="Meiryo UI" panose="020B0604030504040204" pitchFamily="50" charset="-128"/>
                          <a:ea typeface="Meiryo UI" panose="020B0604030504040204" pitchFamily="50" charset="-128"/>
                        </a:rPr>
                        <a:t>ファストパス（仮称）</a:t>
                      </a:r>
                    </a:p>
                  </a:txBody>
                  <a:tcPr marL="91499" marR="91499"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5250" marR="0" lvl="0" indent="-9525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検討中</a:t>
                      </a: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marR="0" lvl="0" indent="-87313"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・駐車場</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特定エリア</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におけるダイナミックプライシング・パークアンドライドの推進施策をイベント等と連携して実施し、万博時における大阪市内の混雑緩和を実現することをめざし検討中。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54000" marR="0" lvl="0" indent="-87313"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a:t>
                      </a:r>
                      <a:r>
                        <a:rPr lang="en-US" altLang="ja-JP" sz="900" u="none" kern="100" dirty="0">
                          <a:solidFill>
                            <a:schemeClr val="tx1"/>
                          </a:solidFill>
                          <a:effectLst/>
                          <a:latin typeface="Meiryo UI" panose="020B0604030504040204" pitchFamily="50" charset="-128"/>
                          <a:ea typeface="Meiryo UI" panose="020B0604030504040204" pitchFamily="50" charset="-128"/>
                        </a:rPr>
                        <a:t>2023</a:t>
                      </a:r>
                      <a:r>
                        <a:rPr lang="ja-JP" altLang="en-US" sz="900" u="none" kern="100" dirty="0">
                          <a:solidFill>
                            <a:schemeClr val="tx1"/>
                          </a:solidFill>
                          <a:effectLst/>
                          <a:latin typeface="Meiryo UI" panose="020B0604030504040204" pitchFamily="50" charset="-128"/>
                          <a:ea typeface="Meiryo UI" panose="020B0604030504040204" pitchFamily="50" charset="-128"/>
                        </a:rPr>
                        <a:t>年度中に大阪府内の概ね</a:t>
                      </a:r>
                      <a:r>
                        <a:rPr lang="en-US" altLang="ja-JP" sz="900" u="none" kern="100" dirty="0">
                          <a:solidFill>
                            <a:schemeClr val="tx1"/>
                          </a:solidFill>
                          <a:effectLst/>
                          <a:latin typeface="Meiryo UI" panose="020B0604030504040204" pitchFamily="50" charset="-128"/>
                          <a:ea typeface="Meiryo UI" panose="020B0604030504040204" pitchFamily="50" charset="-128"/>
                        </a:rPr>
                        <a:t>100</a:t>
                      </a:r>
                      <a:r>
                        <a:rPr lang="ja-JP" altLang="en-US" sz="900" u="none" kern="100" dirty="0">
                          <a:solidFill>
                            <a:schemeClr val="tx1"/>
                          </a:solidFill>
                          <a:effectLst/>
                          <a:latin typeface="Meiryo UI" panose="020B0604030504040204" pitchFamily="50" charset="-128"/>
                          <a:ea typeface="Meiryo UI" panose="020B0604030504040204" pitchFamily="50" charset="-128"/>
                        </a:rPr>
                        <a:t>台以上の規模の駐車場を</a:t>
                      </a:r>
                      <a:r>
                        <a:rPr lang="en-US" altLang="ja-JP" sz="900" u="none" kern="100" dirty="0">
                          <a:solidFill>
                            <a:schemeClr val="tx1"/>
                          </a:solidFill>
                          <a:effectLst/>
                          <a:latin typeface="Meiryo UI" panose="020B0604030504040204" pitchFamily="50" charset="-128"/>
                          <a:ea typeface="Meiryo UI" panose="020B0604030504040204" pitchFamily="50" charset="-128"/>
                        </a:rPr>
                        <a:t>3</a:t>
                      </a:r>
                      <a:r>
                        <a:rPr lang="ja-JP" altLang="en-US" sz="900" u="none" kern="100" dirty="0">
                          <a:solidFill>
                            <a:schemeClr val="tx1"/>
                          </a:solidFill>
                          <a:effectLst/>
                          <a:latin typeface="Meiryo UI" panose="020B0604030504040204" pitchFamily="50" charset="-128"/>
                          <a:ea typeface="Meiryo UI" panose="020B0604030504040204" pitchFamily="50" charset="-128"/>
                        </a:rPr>
                        <a:t>箇所設定し、シミュレーションを実施し、駐車場のダイナックプライシングの条件（エリア時間対象者）整理。</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87313" marR="0" lvl="0" indent="-87313"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・リアルタイム交通量予測に向けたデータ連携に関する規制及び課題の整理。</a:t>
                      </a: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ja-JP" sz="900" dirty="0"/>
                        <a:t>NTT</a:t>
                      </a:r>
                      <a:r>
                        <a:rPr lang="ja-JP" altLang="en-US" sz="900" dirty="0"/>
                        <a:t>西日本を中心に検討を実施</a:t>
                      </a:r>
                      <a:br>
                        <a:rPr lang="ja-JP" altLang="en-US" sz="900" dirty="0"/>
                      </a:br>
                      <a:r>
                        <a:rPr lang="ja-JP" altLang="en-US" sz="900" dirty="0"/>
                        <a:t>将来的には、サービスの外販も視野</a:t>
                      </a:r>
                      <a:endParaRPr lang="ja-JP" altLang="en-US" sz="900" u="none" kern="100" dirty="0">
                        <a:solidFill>
                          <a:schemeClr val="tx1"/>
                        </a:solidFill>
                        <a:effectLst/>
                        <a:latin typeface="Meiryo UI" panose="020B0604030504040204" pitchFamily="50" charset="-128"/>
                        <a:ea typeface="Meiryo UI" panose="020B0604030504040204" pitchFamily="50" charset="-128"/>
                      </a:endParaRP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・実証実験：</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　</a:t>
                      </a:r>
                      <a:r>
                        <a:rPr lang="en-US" altLang="ja-JP" sz="900" u="none" kern="100" dirty="0">
                          <a:solidFill>
                            <a:schemeClr val="tx1"/>
                          </a:solidFill>
                          <a:effectLst/>
                          <a:latin typeface="Meiryo UI" panose="020B0604030504040204" pitchFamily="50" charset="-128"/>
                          <a:ea typeface="Meiryo UI" panose="020B0604030504040204" pitchFamily="50" charset="-128"/>
                        </a:rPr>
                        <a:t>2024</a:t>
                      </a:r>
                      <a:r>
                        <a:rPr lang="ja-JP" altLang="en-US" sz="900" u="none" kern="100" dirty="0">
                          <a:solidFill>
                            <a:schemeClr val="tx1"/>
                          </a:solidFill>
                          <a:effectLst/>
                          <a:latin typeface="Meiryo UI" panose="020B0604030504040204" pitchFamily="50" charset="-128"/>
                          <a:ea typeface="Meiryo UI" panose="020B0604030504040204" pitchFamily="50" charset="-128"/>
                        </a:rPr>
                        <a:t>年度、実フィールドでの検証の検討</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a:t>
                      </a:r>
                      <a:r>
                        <a:rPr lang="en-US" altLang="ja-JP" sz="900" u="none" kern="100" dirty="0">
                          <a:solidFill>
                            <a:schemeClr val="tx1"/>
                          </a:solidFill>
                          <a:effectLst/>
                          <a:latin typeface="Meiryo UI" panose="020B0604030504040204" pitchFamily="50" charset="-128"/>
                          <a:ea typeface="Meiryo UI" panose="020B0604030504040204" pitchFamily="50" charset="-128"/>
                        </a:rPr>
                        <a:t>2025</a:t>
                      </a:r>
                      <a:r>
                        <a:rPr lang="ja-JP" altLang="en-US" sz="900" u="none" kern="100" dirty="0">
                          <a:solidFill>
                            <a:schemeClr val="tx1"/>
                          </a:solidFill>
                          <a:effectLst/>
                          <a:latin typeface="Meiryo UI" panose="020B0604030504040204" pitchFamily="50" charset="-128"/>
                          <a:ea typeface="Meiryo UI" panose="020B0604030504040204" pitchFamily="50" charset="-128"/>
                        </a:rPr>
                        <a:t>年４月までに実装をめざす</a:t>
                      </a: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838496">
                <a:tc>
                  <a:txBody>
                    <a:bodyPr/>
                    <a:lstStyle/>
                    <a:p>
                      <a:pPr marL="126000" indent="-179388" algn="just"/>
                      <a:r>
                        <a:rPr lang="ja-JP" altLang="en-US" sz="900" dirty="0">
                          <a:solidFill>
                            <a:schemeClr val="tx1"/>
                          </a:solidFill>
                          <a:latin typeface="Meiryo UI" panose="020B0604030504040204" pitchFamily="50" charset="-128"/>
                          <a:ea typeface="Meiryo UI" panose="020B0604030504040204" pitchFamily="50" charset="-128"/>
                        </a:rPr>
                        <a:t>⑪関西</a:t>
                      </a:r>
                      <a:r>
                        <a:rPr lang="en-US" altLang="ja-JP" sz="900" dirty="0" err="1">
                          <a:solidFill>
                            <a:schemeClr val="tx1"/>
                          </a:solidFill>
                          <a:latin typeface="Meiryo UI" panose="020B0604030504040204" pitchFamily="50" charset="-128"/>
                          <a:ea typeface="Meiryo UI" panose="020B0604030504040204" pitchFamily="50" charset="-128"/>
                        </a:rPr>
                        <a:t>MaaS</a:t>
                      </a:r>
                      <a:r>
                        <a:rPr lang="ja-JP" altLang="en-US" sz="900" dirty="0">
                          <a:solidFill>
                            <a:schemeClr val="tx1"/>
                          </a:solidFill>
                          <a:latin typeface="Meiryo UI" panose="020B0604030504040204" pitchFamily="50" charset="-128"/>
                          <a:ea typeface="Meiryo UI" panose="020B0604030504040204" pitchFamily="50" charset="-128"/>
                        </a:rPr>
                        <a:t>協議会による</a:t>
                      </a:r>
                      <a:r>
                        <a:rPr lang="en-US" altLang="ja-JP" sz="900" dirty="0" err="1">
                          <a:solidFill>
                            <a:schemeClr val="tx1"/>
                          </a:solidFill>
                          <a:latin typeface="Meiryo UI" panose="020B0604030504040204" pitchFamily="50" charset="-128"/>
                          <a:ea typeface="Meiryo UI" panose="020B0604030504040204" pitchFamily="50" charset="-128"/>
                        </a:rPr>
                        <a:t>MaaS</a:t>
                      </a:r>
                      <a:r>
                        <a:rPr lang="ja-JP" altLang="en-US" sz="900" dirty="0">
                          <a:solidFill>
                            <a:schemeClr val="tx1"/>
                          </a:solidFill>
                          <a:latin typeface="Meiryo UI" panose="020B0604030504040204" pitchFamily="50" charset="-128"/>
                          <a:ea typeface="Meiryo UI" panose="020B0604030504040204" pitchFamily="50" charset="-128"/>
                        </a:rPr>
                        <a:t>サービス</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91499" marR="91499"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日に関西・鉄道７社が共同開発した「</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KANSAI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err="1">
                          <a:solidFill>
                            <a:schemeClr val="tx1"/>
                          </a:solidFill>
                          <a:effectLst/>
                          <a:latin typeface="Meiryo UI" panose="020B0604030504040204" pitchFamily="50" charset="-128"/>
                          <a:ea typeface="Meiryo UI" panose="020B0604030504040204" pitchFamily="50" charset="-128"/>
                        </a:rPr>
                        <a:t>MaaS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アプリ」をリリース。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関西</a:t>
                      </a:r>
                      <a:r>
                        <a:rPr lang="en-US" sz="900" b="0" i="0" u="none" strike="noStrike" dirty="0" err="1">
                          <a:solidFill>
                            <a:schemeClr val="tx1"/>
                          </a:solidFill>
                          <a:effectLst/>
                          <a:latin typeface="Meiryo UI" panose="020B0604030504040204" pitchFamily="50" charset="-128"/>
                          <a:ea typeface="Meiryo UI" panose="020B0604030504040204" pitchFamily="50" charset="-128"/>
                        </a:rPr>
                        <a:t>MaaS</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協議会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・引き続き、バージョンアップに</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より順次機能を拡充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4" name="テキスト ボックス 3">
            <a:extLst>
              <a:ext uri="{FF2B5EF4-FFF2-40B4-BE49-F238E27FC236}">
                <a16:creationId xmlns:a16="http://schemas.microsoft.com/office/drawing/2014/main" id="{4D09BB77-34C3-6EFC-7AFF-0242700B03B5}"/>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422449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E870B-4860-4F0E-9195-501A46C34B6C}"/>
              </a:ext>
            </a:extLst>
          </p:cNvPr>
          <p:cNvSpPr>
            <a:spLocks noGrp="1"/>
          </p:cNvSpPr>
          <p:nvPr>
            <p:ph type="title"/>
          </p:nvPr>
        </p:nvSpPr>
        <p:spPr>
          <a:solidFill>
            <a:srgbClr val="F9E29B"/>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規制改革の内容</a:t>
            </a:r>
          </a:p>
        </p:txBody>
      </p:sp>
      <p:sp>
        <p:nvSpPr>
          <p:cNvPr id="19"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2891"/>
            <a:ext cx="3602309" cy="180115"/>
          </a:xfrm>
          <a:prstGeom prst="rect">
            <a:avLst/>
          </a:prstGeom>
          <a:solidFill>
            <a:srgbClr val="ED7D31"/>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7" name="スライド番号プレースホルダー 4">
            <a:extLst>
              <a:ext uri="{FF2B5EF4-FFF2-40B4-BE49-F238E27FC236}">
                <a16:creationId xmlns:a16="http://schemas.microsoft.com/office/drawing/2014/main" id="{62BEAB62-9776-485D-B41F-72C5664E46C8}"/>
              </a:ext>
            </a:extLst>
          </p:cNvPr>
          <p:cNvSpPr>
            <a:spLocks noGrp="1"/>
          </p:cNvSpPr>
          <p:nvPr>
            <p:ph type="sldNum" sz="quarter" idx="12"/>
          </p:nvPr>
        </p:nvSpPr>
        <p:spPr>
          <a:xfrm>
            <a:off x="7610599" y="6699812"/>
            <a:ext cx="2161386" cy="123190"/>
          </a:xfrm>
        </p:spPr>
        <p:txBody>
          <a:bodyPr/>
          <a:lstStyle/>
          <a:p>
            <a:fld id="{0638AFE9-EB24-4E85-A937-181894F314B4}" type="slidenum">
              <a:rPr kumimoji="1" lang="ja-JP" altLang="en-US" smtClean="0"/>
              <a:pPr/>
              <a:t>23</a:t>
            </a:fld>
            <a:endParaRPr kumimoji="1" lang="ja-JP" altLang="en-US"/>
          </a:p>
        </p:txBody>
      </p:sp>
      <p:graphicFrame>
        <p:nvGraphicFramePr>
          <p:cNvPr id="3" name="表 2">
            <a:extLst>
              <a:ext uri="{FF2B5EF4-FFF2-40B4-BE49-F238E27FC236}">
                <a16:creationId xmlns:a16="http://schemas.microsoft.com/office/drawing/2014/main" id="{9A05BF2B-A262-66D5-0CE1-E78537028A9B}"/>
              </a:ext>
            </a:extLst>
          </p:cNvPr>
          <p:cNvGraphicFramePr>
            <a:graphicFrameLocks noGrp="1"/>
          </p:cNvGraphicFramePr>
          <p:nvPr>
            <p:extLst>
              <p:ext uri="{D42A27DB-BD31-4B8C-83A1-F6EECF244321}">
                <p14:modId xmlns:p14="http://schemas.microsoft.com/office/powerpoint/2010/main" val="4116210326"/>
              </p:ext>
            </p:extLst>
          </p:nvPr>
        </p:nvGraphicFramePr>
        <p:xfrm>
          <a:off x="62144" y="1033237"/>
          <a:ext cx="9700113" cy="5327514"/>
        </p:xfrm>
        <a:graphic>
          <a:graphicData uri="http://schemas.openxmlformats.org/drawingml/2006/table">
            <a:tbl>
              <a:tblPr firstRow="1" bandRow="1">
                <a:tableStyleId>{5940675A-B579-460E-94D1-54222C63F5DA}</a:tableStyleId>
              </a:tblPr>
              <a:tblGrid>
                <a:gridCol w="1267892">
                  <a:extLst>
                    <a:ext uri="{9D8B030D-6E8A-4147-A177-3AD203B41FA5}">
                      <a16:colId xmlns:a16="http://schemas.microsoft.com/office/drawing/2014/main" val="627285008"/>
                    </a:ext>
                  </a:extLst>
                </a:gridCol>
                <a:gridCol w="1837113">
                  <a:extLst>
                    <a:ext uri="{9D8B030D-6E8A-4147-A177-3AD203B41FA5}">
                      <a16:colId xmlns:a16="http://schemas.microsoft.com/office/drawing/2014/main" val="232150186"/>
                    </a:ext>
                  </a:extLst>
                </a:gridCol>
                <a:gridCol w="789709">
                  <a:extLst>
                    <a:ext uri="{9D8B030D-6E8A-4147-A177-3AD203B41FA5}">
                      <a16:colId xmlns:a16="http://schemas.microsoft.com/office/drawing/2014/main" val="3920693116"/>
                    </a:ext>
                  </a:extLst>
                </a:gridCol>
                <a:gridCol w="2934698">
                  <a:extLst>
                    <a:ext uri="{9D8B030D-6E8A-4147-A177-3AD203B41FA5}">
                      <a16:colId xmlns:a16="http://schemas.microsoft.com/office/drawing/2014/main" val="1667408104"/>
                    </a:ext>
                  </a:extLst>
                </a:gridCol>
                <a:gridCol w="2870701">
                  <a:extLst>
                    <a:ext uri="{9D8B030D-6E8A-4147-A177-3AD203B41FA5}">
                      <a16:colId xmlns:a16="http://schemas.microsoft.com/office/drawing/2014/main" val="3769439585"/>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措置状況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規制改革の状況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569325">
                <a:tc rowSpan="2">
                  <a:txBody>
                    <a:bodyPr/>
                    <a:lstStyle/>
                    <a:p>
                      <a:r>
                        <a:rPr kumimoji="1" lang="ja-JP" altLang="en-US" sz="1050" b="1" dirty="0">
                          <a:solidFill>
                            <a:schemeClr val="tx1"/>
                          </a:solidFill>
                          <a:latin typeface="+mn-ea"/>
                          <a:ea typeface="+mn-ea"/>
                        </a:rPr>
                        <a:t>大阪・関西万博で体験する近未来の医療・健康サービス</a:t>
                      </a:r>
                    </a:p>
                  </a:txBody>
                  <a:tcPr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80000" indent="-180000" algn="just"/>
                      <a:r>
                        <a:rPr kumimoji="1" lang="ja-JP" altLang="en-US" sz="900" dirty="0">
                          <a:solidFill>
                            <a:schemeClr val="tx1"/>
                          </a:solidFill>
                          <a:latin typeface="Meiryo UI" panose="020B0604030504040204" pitchFamily="50" charset="-128"/>
                          <a:ea typeface="Meiryo UI" panose="020B0604030504040204" pitchFamily="50" charset="-128"/>
                        </a:rPr>
                        <a:t>④ミライのフード体験</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・機能性表示食品について、表示できる機能の拡大について、</a:t>
                      </a:r>
                      <a:r>
                        <a:rPr lang="zh-TW" altLang="en-US" sz="900" b="0" i="0" u="none" strike="noStrike" dirty="0">
                          <a:solidFill>
                            <a:schemeClr val="tx1"/>
                          </a:solidFill>
                          <a:effectLst/>
                          <a:latin typeface="Meiryo UI" panose="020B0604030504040204" pitchFamily="50" charset="-128"/>
                          <a:ea typeface="Meiryo UI" panose="020B0604030504040204" pitchFamily="50" charset="-128"/>
                        </a:rPr>
                        <a:t>今後検討予定</a:t>
                      </a:r>
                      <a:endParaRPr lang="en-US" altLang="zh-TW"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事業者が決定し、サービス内容が具体化でき次第、表示できる機能の拡大について、関係省庁へ確認・調整予定</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306097">
                <a:tc vMerge="1">
                  <a:txBody>
                    <a:bodyPr/>
                    <a:lstStyle/>
                    <a:p>
                      <a:endParaRPr kumimoji="1" lang="ja-JP" altLang="en-US"/>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⑥ミライの医療</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5725"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・未承認の医療機器、再生医療等製品の一般向け展示を禁止する規制（未承認医療機器等の展示に関するガイドライン細則）については、現行法で対応可との省庁見解</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67044621"/>
                  </a:ext>
                </a:extLst>
              </a:tr>
              <a:tr h="740033">
                <a:tc>
                  <a:txBody>
                    <a:bodyPr/>
                    <a:lstStyle/>
                    <a:p>
                      <a:r>
                        <a:rPr kumimoji="1" lang="ja-JP" altLang="en-US" sz="1050" b="1" dirty="0">
                          <a:solidFill>
                            <a:schemeClr val="tx1"/>
                          </a:solidFill>
                          <a:latin typeface="+mn-ea"/>
                          <a:ea typeface="+mn-ea"/>
                        </a:rPr>
                        <a:t>大阪・関西万博における自動運転車</a:t>
                      </a:r>
                      <a:endParaRPr kumimoji="1" lang="ja-JP" altLang="en-US" sz="1050" b="1" dirty="0">
                        <a:solidFill>
                          <a:srgbClr val="FF0000"/>
                        </a:solidFill>
                        <a:latin typeface="+mn-ea"/>
                        <a:ea typeface="+mn-ea"/>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26000" marR="0" lvl="0" indent="-180000" algn="just"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⑦</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万博会場へのアクセスの一部において、</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900" dirty="0">
                          <a:solidFill>
                            <a:schemeClr val="tx1"/>
                          </a:solidFill>
                          <a:latin typeface="Meiryo UI" panose="020B0604030504040204" pitchFamily="50" charset="-128"/>
                          <a:ea typeface="Meiryo UI" panose="020B0604030504040204" pitchFamily="50" charset="-128"/>
                        </a:rPr>
                        <a:t>公道で</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実施　</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改正道路交通法施行（</a:t>
                      </a:r>
                      <a:r>
                        <a:rPr lang="en-US" altLang="ja-JP" sz="900" b="0" i="0" u="none" strike="noStrike">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a:solidFill>
                            <a:schemeClr val="tx1"/>
                          </a:solidFill>
                          <a:effectLst/>
                          <a:latin typeface="Meiryo UI" panose="020B0604030504040204" pitchFamily="50" charset="-128"/>
                          <a:ea typeface="Meiryo UI" panose="020B0604030504040204" pitchFamily="50" charset="-128"/>
                        </a:rPr>
                        <a:t>年</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４月）</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285871">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大阪・関西万博における空飛ぶクルマ</a:t>
                      </a:r>
                      <a:endParaRPr kumimoji="1" lang="ja-JP" altLang="en-US" sz="1050" b="1" strike="sngStrike" dirty="0">
                        <a:solidFill>
                          <a:srgbClr val="FF0000"/>
                        </a:solidFill>
                        <a:latin typeface="+mn-ea"/>
                        <a:ea typeface="+mn-ea"/>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⑨大阪市内、関西の主要空港、観光地を結ぶアクセス整備を、空飛ぶクルマの社会実装で実現</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一部措置済み（全国）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年度内閣府調査事業により、大阪・関西万博時の２地点間運航実現や、万博後の商用運航の拡大を見据えた検証を実施</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・「空の移動革命に向けた官民協議会」において、機体の安全性、操縦者の免許、交通管理、離着陸場等に関する制度整備について検討中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月、国土交通省により、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VP</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（バーティポート）整備指針が公表、航空法施行規則一部改正。</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年度以降も引き続き「空の移動革命に向けた官民協議会」において、機体の安全性、操縦者の免許、交通管理、離着陸場等に関する制度整備について検討</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06618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50" b="1" dirty="0" err="1">
                          <a:solidFill>
                            <a:schemeClr val="tx1"/>
                          </a:solidFill>
                          <a:latin typeface="+mn-ea"/>
                          <a:ea typeface="+mn-ea"/>
                        </a:rPr>
                        <a:t>MaaS</a:t>
                      </a:r>
                      <a:r>
                        <a:rPr kumimoji="1" lang="ja-JP" altLang="en-US" sz="1050" b="1" dirty="0">
                          <a:solidFill>
                            <a:schemeClr val="tx1"/>
                          </a:solidFill>
                          <a:latin typeface="+mn-ea"/>
                          <a:ea typeface="+mn-ea"/>
                        </a:rPr>
                        <a:t>による移動の円滑化</a:t>
                      </a: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⑩</a:t>
                      </a:r>
                      <a:r>
                        <a:rPr kumimoji="1" lang="en-US" altLang="ja-JP" sz="900" dirty="0">
                          <a:solidFill>
                            <a:schemeClr val="tx1"/>
                          </a:solidFill>
                          <a:latin typeface="Meiryo UI" panose="020B0604030504040204" pitchFamily="50" charset="-128"/>
                          <a:ea typeface="Meiryo UI" panose="020B0604030504040204" pitchFamily="50" charset="-128"/>
                        </a:rPr>
                        <a:t>OSAKA</a:t>
                      </a:r>
                      <a:r>
                        <a:rPr kumimoji="1" lang="ja-JP" altLang="en-US" sz="900" dirty="0">
                          <a:solidFill>
                            <a:schemeClr val="tx1"/>
                          </a:solidFill>
                          <a:latin typeface="Meiryo UI" panose="020B0604030504040204" pitchFamily="50" charset="-128"/>
                          <a:ea typeface="Meiryo UI" panose="020B0604030504040204" pitchFamily="50" charset="-128"/>
                        </a:rPr>
                        <a:t>ファストパス（仮称）</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912114" rtl="0" eaLnBrk="1" latinLnBrk="0" hangingPunct="1">
                        <a:buFont typeface="Arial" panose="020B0604020202020204" pitchFamily="34" charset="0"/>
                        <a:buNone/>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検討中</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marR="0" lvl="0" indent="-88900" algn="just"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2023</a:t>
                      </a:r>
                      <a:r>
                        <a:rPr kumimoji="1" lang="ja-JP" altLang="en-US" sz="900" b="0" dirty="0">
                          <a:solidFill>
                            <a:schemeClr val="tx1"/>
                          </a:solidFill>
                          <a:latin typeface="Meiryo UI" panose="020B0604030504040204" pitchFamily="50" charset="-128"/>
                          <a:ea typeface="Meiryo UI" panose="020B0604030504040204" pitchFamily="50" charset="-128"/>
                        </a:rPr>
                        <a:t>年度内閣府調査事業により、</a:t>
                      </a:r>
                      <a:r>
                        <a:rPr kumimoji="1" lang="ja-JP" altLang="en-US" sz="900" b="0" strike="noStrike" dirty="0">
                          <a:solidFill>
                            <a:schemeClr val="tx1"/>
                          </a:solidFill>
                          <a:latin typeface="Meiryo UI" panose="020B0604030504040204" pitchFamily="50" charset="-128"/>
                          <a:ea typeface="Meiryo UI" panose="020B0604030504040204" pitchFamily="50" charset="-128"/>
                        </a:rPr>
                        <a:t>駐車場のダイナミックプライシングに関する</a:t>
                      </a:r>
                      <a:r>
                        <a:rPr kumimoji="1" lang="ja-JP" altLang="en-US" sz="900" b="0" dirty="0">
                          <a:solidFill>
                            <a:schemeClr val="tx1"/>
                          </a:solidFill>
                          <a:latin typeface="Meiryo UI" panose="020B0604030504040204" pitchFamily="50" charset="-128"/>
                          <a:ea typeface="Meiryo UI" panose="020B0604030504040204" pitchFamily="50" charset="-128"/>
                        </a:rPr>
                        <a:t>規制改革を検討</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en-US" altLang="ja-JP" sz="900" b="0" strike="sngStrike" dirty="0">
                        <a:solidFill>
                          <a:schemeClr val="tx1"/>
                        </a:solidFill>
                        <a:latin typeface="Meiryo UI" panose="020B0604030504040204" pitchFamily="50" charset="-128"/>
                        <a:ea typeface="Meiryo UI" panose="020B0604030504040204" pitchFamily="50" charset="-128"/>
                      </a:endParaRPr>
                    </a:p>
                    <a:p>
                      <a:pPr marL="54000" marR="0" lvl="0" indent="-88900"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年度、フィールド実証及びサービスの実装に向けた事業者との調整等の推進</a:t>
                      </a: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21946744"/>
                  </a:ext>
                </a:extLst>
              </a:tr>
            </a:tbl>
          </a:graphicData>
        </a:graphic>
      </p:graphicFrame>
      <p:sp>
        <p:nvSpPr>
          <p:cNvPr id="4" name="テキスト ボックス 3">
            <a:extLst>
              <a:ext uri="{FF2B5EF4-FFF2-40B4-BE49-F238E27FC236}">
                <a16:creationId xmlns:a16="http://schemas.microsoft.com/office/drawing/2014/main" id="{FA650547-2AB5-5FE6-7F98-6A24D42A9AAD}"/>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244536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dirty="0"/>
              <a:t>うめきた２期 </a:t>
            </a:r>
            <a:r>
              <a:rPr lang="en-US" altLang="ja-JP" dirty="0" err="1"/>
              <a:t>Parkness</a:t>
            </a:r>
            <a:r>
              <a:rPr lang="en-US" altLang="ja-JP" dirty="0"/>
              <a:t> Challenge</a:t>
            </a:r>
            <a:endParaRPr lang="ja-JP" altLang="en-US" dirty="0"/>
          </a:p>
        </p:txBody>
      </p:sp>
      <p:sp>
        <p:nvSpPr>
          <p:cNvPr id="4" name="スライド番号プレースホルダー 4">
            <a:extLst>
              <a:ext uri="{FF2B5EF4-FFF2-40B4-BE49-F238E27FC236}">
                <a16:creationId xmlns:a16="http://schemas.microsoft.com/office/drawing/2014/main" id="{BAF158CB-85EC-D025-E947-F102A20E1E75}"/>
              </a:ext>
            </a:extLst>
          </p:cNvPr>
          <p:cNvSpPr txBox="1">
            <a:spLocks/>
          </p:cNvSpPr>
          <p:nvPr/>
        </p:nvSpPr>
        <p:spPr>
          <a:xfrm>
            <a:off x="7659062" y="6591036"/>
            <a:ext cx="2161385" cy="1137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6788">
              <a:defRPr/>
            </a:pPr>
            <a:fld id="{0638AFE9-EB24-4E85-A937-181894F314B4}" type="slidenum">
              <a:rPr lang="ja-JP" altLang="en-US" sz="1200" smtClean="0">
                <a:solidFill>
                  <a:srgbClr val="000000">
                    <a:tint val="75000"/>
                  </a:srgbClr>
                </a:solidFill>
                <a:latin typeface="Meiryo UI"/>
                <a:ea typeface="Meiryo UI"/>
              </a:rPr>
              <a:pPr algn="r" defTabSz="456788">
                <a:defRPr/>
              </a:pPr>
              <a:t>24</a:t>
            </a:fld>
            <a:endParaRPr lang="ja-JP" altLang="en-US" sz="1200" dirty="0">
              <a:solidFill>
                <a:srgbClr val="000000">
                  <a:tint val="75000"/>
                </a:srgbClr>
              </a:solidFill>
              <a:latin typeface="Meiryo UI"/>
              <a:ea typeface="Meiryo UI"/>
            </a:endParaRPr>
          </a:p>
        </p:txBody>
      </p:sp>
    </p:spTree>
    <p:extLst>
      <p:ext uri="{BB962C8B-B14F-4D97-AF65-F5344CB8AC3E}">
        <p14:creationId xmlns:p14="http://schemas.microsoft.com/office/powerpoint/2010/main" val="229283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t>　全体概要</a:t>
            </a:r>
            <a:endParaRPr lang="en-US" altLang="ja-JP" dirty="0"/>
          </a:p>
        </p:txBody>
      </p:sp>
      <p:sp>
        <p:nvSpPr>
          <p:cNvPr id="30"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43"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185" y="907114"/>
            <a:ext cx="9350019" cy="1813967"/>
          </a:xfrm>
        </p:spPr>
        <p:txBody>
          <a:bodyPr/>
          <a:lstStyle/>
          <a:p>
            <a:pPr algn="just">
              <a:defRPr/>
            </a:pPr>
            <a:r>
              <a:rPr lang="ja-JP" altLang="ja-JP" sz="1400" dirty="0">
                <a:solidFill>
                  <a:prstClr val="black"/>
                </a:solidFill>
                <a:latin typeface="Meiryo UI"/>
                <a:ea typeface="Meiryo UI"/>
              </a:rPr>
              <a:t>都心の大規模ターミナル前に立地するうめきた</a:t>
            </a:r>
            <a:r>
              <a:rPr lang="ja-JP" altLang="en-US" sz="1400" dirty="0">
                <a:solidFill>
                  <a:prstClr val="black"/>
                </a:solidFill>
                <a:latin typeface="Meiryo UI"/>
                <a:ea typeface="Meiryo UI"/>
              </a:rPr>
              <a:t>２</a:t>
            </a:r>
            <a:r>
              <a:rPr lang="ja-JP" altLang="ja-JP" sz="1400" dirty="0">
                <a:solidFill>
                  <a:prstClr val="black"/>
                </a:solidFill>
                <a:latin typeface="Meiryo UI"/>
                <a:ea typeface="Meiryo UI"/>
              </a:rPr>
              <a:t>期</a:t>
            </a:r>
            <a:r>
              <a:rPr lang="ja-JP" altLang="en-US" sz="1400" dirty="0">
                <a:solidFill>
                  <a:prstClr val="black"/>
                </a:solidFill>
                <a:latin typeface="Meiryo UI"/>
                <a:ea typeface="Meiryo UI"/>
              </a:rPr>
              <a:t>では</a:t>
            </a:r>
            <a:r>
              <a:rPr lang="ja-JP" altLang="ja-JP" sz="1400" dirty="0">
                <a:solidFill>
                  <a:prstClr val="black"/>
                </a:solidFill>
                <a:latin typeface="Meiryo UI"/>
                <a:ea typeface="Meiryo UI"/>
              </a:rPr>
              <a:t>、国際競争力</a:t>
            </a:r>
            <a:r>
              <a:rPr lang="ja-JP" altLang="ja-JP" sz="1400" dirty="0">
                <a:latin typeface="Meiryo UI"/>
                <a:ea typeface="Meiryo UI"/>
              </a:rPr>
              <a:t>の向上を</a:t>
            </a:r>
            <a:r>
              <a:rPr lang="ja-JP" altLang="en-US" sz="1400" dirty="0">
                <a:latin typeface="Meiryo UI"/>
                <a:ea typeface="Meiryo UI"/>
              </a:rPr>
              <a:t>めざし、</a:t>
            </a:r>
            <a:r>
              <a:rPr lang="ja-JP" altLang="ja-JP" sz="1400" dirty="0">
                <a:latin typeface="Meiryo UI"/>
                <a:ea typeface="Meiryo UI"/>
              </a:rPr>
              <a:t>隣接する先行開発区域（</a:t>
            </a:r>
            <a:r>
              <a:rPr lang="ja-JP" altLang="en-US" sz="1400" dirty="0">
                <a:latin typeface="Meiryo UI"/>
                <a:ea typeface="Meiryo UI"/>
              </a:rPr>
              <a:t>１</a:t>
            </a:r>
            <a:r>
              <a:rPr lang="ja-JP" altLang="ja-JP" sz="1400" dirty="0">
                <a:latin typeface="Meiryo UI"/>
                <a:ea typeface="Meiryo UI"/>
              </a:rPr>
              <a:t>期）とあわせて、業務（延床約</a:t>
            </a:r>
            <a:r>
              <a:rPr lang="en-US" altLang="ja-JP" sz="1400" dirty="0">
                <a:latin typeface="Meiryo UI"/>
                <a:ea typeface="Meiryo UI"/>
              </a:rPr>
              <a:t>30</a:t>
            </a:r>
            <a:r>
              <a:rPr lang="ja-JP" altLang="ja-JP" sz="1400" dirty="0">
                <a:latin typeface="Meiryo UI"/>
                <a:ea typeface="Meiryo UI"/>
              </a:rPr>
              <a:t>万㎡）・</a:t>
            </a:r>
            <a:r>
              <a:rPr lang="ja-JP" altLang="en-US" sz="1400" dirty="0">
                <a:latin typeface="Meiryo UI"/>
                <a:ea typeface="Meiryo UI"/>
              </a:rPr>
              <a:t>　</a:t>
            </a:r>
            <a:r>
              <a:rPr lang="ja-JP" altLang="ja-JP" sz="1400" dirty="0">
                <a:latin typeface="Meiryo UI"/>
                <a:ea typeface="Meiryo UI"/>
              </a:rPr>
              <a:t>商業（延床約</a:t>
            </a:r>
            <a:r>
              <a:rPr lang="ja-JP" altLang="en-US" sz="1400" dirty="0">
                <a:latin typeface="Meiryo UI"/>
                <a:ea typeface="Meiryo UI"/>
              </a:rPr>
              <a:t>９</a:t>
            </a:r>
            <a:r>
              <a:rPr lang="ja-JP" altLang="ja-JP" sz="1400" dirty="0">
                <a:latin typeface="Meiryo UI"/>
                <a:ea typeface="Meiryo UI"/>
              </a:rPr>
              <a:t>万㎡）など</a:t>
            </a:r>
            <a:r>
              <a:rPr lang="ja-JP" altLang="en-US" sz="1400" dirty="0">
                <a:latin typeface="Meiryo UI"/>
                <a:ea typeface="Meiryo UI"/>
              </a:rPr>
              <a:t>質の高い都市機能を</a:t>
            </a:r>
            <a:r>
              <a:rPr lang="ja-JP" altLang="ja-JP" sz="1400" dirty="0">
                <a:latin typeface="Meiryo UI"/>
                <a:ea typeface="Meiryo UI"/>
              </a:rPr>
              <a:t>集積</a:t>
            </a:r>
            <a:r>
              <a:rPr lang="ja-JP" altLang="en-US" sz="1400" dirty="0">
                <a:latin typeface="Meiryo UI"/>
                <a:ea typeface="Meiryo UI"/>
              </a:rPr>
              <a:t>させ</a:t>
            </a:r>
            <a:r>
              <a:rPr lang="ja-JP" altLang="ja-JP" sz="1400" dirty="0">
                <a:latin typeface="Meiryo UI"/>
                <a:ea typeface="Meiryo UI"/>
              </a:rPr>
              <a:t>、年間</a:t>
            </a:r>
            <a:r>
              <a:rPr lang="en-US" altLang="ja-JP" sz="1400" dirty="0">
                <a:solidFill>
                  <a:prstClr val="black"/>
                </a:solidFill>
                <a:latin typeface="Meiryo UI"/>
                <a:ea typeface="Meiryo UI"/>
              </a:rPr>
              <a:t>7000</a:t>
            </a:r>
            <a:r>
              <a:rPr lang="ja-JP" altLang="ja-JP" sz="1400" dirty="0">
                <a:solidFill>
                  <a:prstClr val="black"/>
                </a:solidFill>
                <a:latin typeface="Meiryo UI"/>
                <a:ea typeface="Meiryo UI"/>
              </a:rPr>
              <a:t>万人を超える来街者を想定</a:t>
            </a:r>
            <a:r>
              <a:rPr lang="ja-JP" altLang="en-US" sz="1400" dirty="0">
                <a:solidFill>
                  <a:prstClr val="black"/>
                </a:solidFill>
                <a:latin typeface="Meiryo UI"/>
                <a:ea typeface="Meiryo UI"/>
              </a:rPr>
              <a:t>。</a:t>
            </a:r>
            <a:endParaRPr lang="en-US" altLang="ja-JP" sz="1400" dirty="0">
              <a:solidFill>
                <a:prstClr val="black"/>
              </a:solidFill>
              <a:latin typeface="Meiryo UI"/>
              <a:ea typeface="Meiryo UI"/>
            </a:endParaRPr>
          </a:p>
          <a:p>
            <a:pPr algn="just">
              <a:defRPr/>
            </a:pPr>
            <a:r>
              <a:rPr lang="ja-JP" altLang="en-US" sz="1400" dirty="0">
                <a:solidFill>
                  <a:prstClr val="black"/>
                </a:solidFill>
                <a:latin typeface="Meiryo UI"/>
                <a:ea typeface="Meiryo UI"/>
              </a:rPr>
              <a:t>２</a:t>
            </a:r>
            <a:r>
              <a:rPr lang="ja-JP" altLang="ja-JP" sz="1400" dirty="0">
                <a:solidFill>
                  <a:prstClr val="black"/>
                </a:solidFill>
                <a:latin typeface="Meiryo UI"/>
                <a:ea typeface="Meiryo UI"/>
              </a:rPr>
              <a:t>期地区の約半分を占める大規模な「みどり」を活用し、ワーカー・観光客など来街者に「みどり」を使った体験や行動変容の機会の創出を図る</a:t>
            </a:r>
            <a:r>
              <a:rPr lang="ja-JP" altLang="en-US" sz="1400" dirty="0">
                <a:solidFill>
                  <a:prstClr val="black"/>
                </a:solidFill>
                <a:latin typeface="Meiryo UI"/>
                <a:ea typeface="Meiryo UI"/>
              </a:rPr>
              <a:t>。</a:t>
            </a:r>
            <a:endParaRPr lang="en-US" altLang="ja-JP" sz="1400" dirty="0">
              <a:solidFill>
                <a:prstClr val="black"/>
              </a:solidFill>
              <a:latin typeface="Meiryo UI"/>
              <a:ea typeface="Meiryo UI"/>
            </a:endParaRPr>
          </a:p>
          <a:p>
            <a:pPr algn="just">
              <a:defRPr/>
            </a:pPr>
            <a:r>
              <a:rPr lang="ja-JP" altLang="ja-JP" sz="1400" dirty="0">
                <a:solidFill>
                  <a:prstClr val="black"/>
                </a:solidFill>
                <a:latin typeface="Meiryo UI"/>
                <a:ea typeface="Meiryo UI"/>
              </a:rPr>
              <a:t>例えば、ヒューマンデータと</a:t>
            </a:r>
            <a:r>
              <a:rPr lang="en-US" altLang="ja-JP" sz="1400" dirty="0">
                <a:solidFill>
                  <a:prstClr val="black"/>
                </a:solidFill>
                <a:latin typeface="Meiryo UI"/>
                <a:ea typeface="Meiryo UI"/>
              </a:rPr>
              <a:t>AI</a:t>
            </a:r>
            <a:r>
              <a:rPr lang="ja-JP" altLang="ja-JP" sz="1400" dirty="0">
                <a:solidFill>
                  <a:prstClr val="black"/>
                </a:solidFill>
                <a:latin typeface="Meiryo UI"/>
                <a:ea typeface="Meiryo UI"/>
              </a:rPr>
              <a:t>分析</a:t>
            </a:r>
            <a:r>
              <a:rPr lang="ja-JP" altLang="en-US" sz="1400" dirty="0">
                <a:solidFill>
                  <a:prstClr val="black"/>
                </a:solidFill>
                <a:latin typeface="Meiryo UI"/>
                <a:ea typeface="Meiryo UI"/>
              </a:rPr>
              <a:t>など</a:t>
            </a:r>
            <a:r>
              <a:rPr lang="ja-JP" altLang="ja-JP" sz="1400" dirty="0">
                <a:solidFill>
                  <a:prstClr val="black"/>
                </a:solidFill>
                <a:latin typeface="Meiryo UI"/>
                <a:ea typeface="Meiryo UI"/>
              </a:rPr>
              <a:t>による健康増進プログラムの提供による未病対策、</a:t>
            </a:r>
            <a:r>
              <a:rPr lang="ja-JP" altLang="en-US" sz="1400" dirty="0">
                <a:solidFill>
                  <a:prstClr val="black"/>
                </a:solidFill>
                <a:latin typeface="Meiryo UI"/>
                <a:ea typeface="Meiryo UI"/>
              </a:rPr>
              <a:t>多様な体験や実証実験を可能とするリアルとデジタルの融合した新たな価値創造空間の創出</a:t>
            </a:r>
            <a:r>
              <a:rPr lang="ja-JP" altLang="en-US" sz="1400" dirty="0">
                <a:latin typeface="Meiryo UI" panose="020B0604030504040204" pitchFamily="50" charset="-128"/>
                <a:ea typeface="Meiryo UI" panose="020B0604030504040204" pitchFamily="50" charset="-128"/>
              </a:rPr>
              <a:t>やこれを支える大容量通信網（ローカル５</a:t>
            </a:r>
            <a:r>
              <a:rPr lang="en-US" altLang="ja-JP" sz="1400" dirty="0">
                <a:latin typeface="Meiryo UI" panose="020B0604030504040204" pitchFamily="50" charset="-128"/>
                <a:ea typeface="Meiryo UI" panose="020B0604030504040204" pitchFamily="50" charset="-128"/>
              </a:rPr>
              <a:t>G</a:t>
            </a:r>
            <a:r>
              <a:rPr lang="ja-JP" altLang="en-US" sz="1400" dirty="0">
                <a:latin typeface="Meiryo UI" panose="020B0604030504040204" pitchFamily="50" charset="-128"/>
                <a:ea typeface="Meiryo UI" panose="020B0604030504040204" pitchFamily="50" charset="-128"/>
              </a:rPr>
              <a:t>など）の整備など</a:t>
            </a:r>
            <a:r>
              <a:rPr lang="ja-JP" altLang="en-US" sz="1400" dirty="0">
                <a:latin typeface="Meiryo UI"/>
                <a:ea typeface="Meiryo UI"/>
              </a:rPr>
              <a:t>、</a:t>
            </a:r>
            <a:r>
              <a:rPr lang="ja-JP" altLang="ja-JP" sz="1400" dirty="0">
                <a:latin typeface="Meiryo UI"/>
                <a:ea typeface="Meiryo UI"/>
              </a:rPr>
              <a:t>来街者の利便性向上に資する先端的サービスを提供する</a:t>
            </a:r>
            <a:r>
              <a:rPr lang="ja-JP" altLang="en-US" sz="1400" dirty="0">
                <a:latin typeface="Meiryo UI"/>
                <a:ea typeface="Meiryo UI"/>
              </a:rPr>
              <a:t>。</a:t>
            </a:r>
            <a:endParaRPr lang="ja-JP" altLang="ja-JP" sz="1400" dirty="0">
              <a:latin typeface="Meiryo UI"/>
              <a:ea typeface="Meiryo UI"/>
            </a:endParaRPr>
          </a:p>
        </p:txBody>
      </p:sp>
      <p:sp>
        <p:nvSpPr>
          <p:cNvPr id="46" name="二等辺三角形 45">
            <a:extLst>
              <a:ext uri="{FF2B5EF4-FFF2-40B4-BE49-F238E27FC236}">
                <a16:creationId xmlns:a16="http://schemas.microsoft.com/office/drawing/2014/main" id="{A4C46E1D-2944-4ED1-8937-14BBF06581A7}"/>
              </a:ext>
            </a:extLst>
          </p:cNvPr>
          <p:cNvSpPr/>
          <p:nvPr/>
        </p:nvSpPr>
        <p:spPr>
          <a:xfrm rot="10800000">
            <a:off x="4359501" y="2684189"/>
            <a:ext cx="1631427" cy="187611"/>
          </a:xfrm>
          <a:prstGeom prs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pic>
        <p:nvPicPr>
          <p:cNvPr id="42" name="図 41" descr="ダイアグラム&#10;&#10;自動的に生成された説明">
            <a:extLst>
              <a:ext uri="{FF2B5EF4-FFF2-40B4-BE49-F238E27FC236}">
                <a16:creationId xmlns:a16="http://schemas.microsoft.com/office/drawing/2014/main" id="{D3C1ABF6-07BB-42FE-8A86-17FCD73B3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584" y="2885619"/>
            <a:ext cx="5722019" cy="3959992"/>
          </a:xfrm>
          <a:prstGeom prst="rect">
            <a:avLst/>
          </a:prstGeom>
        </p:spPr>
      </p:pic>
      <p:grpSp>
        <p:nvGrpSpPr>
          <p:cNvPr id="81" name="グループ化 80">
            <a:extLst>
              <a:ext uri="{FF2B5EF4-FFF2-40B4-BE49-F238E27FC236}">
                <a16:creationId xmlns:a16="http://schemas.microsoft.com/office/drawing/2014/main" id="{B8CAC89C-E184-4EAA-9783-2E1D5EE62B4D}"/>
              </a:ext>
            </a:extLst>
          </p:cNvPr>
          <p:cNvGrpSpPr/>
          <p:nvPr/>
        </p:nvGrpSpPr>
        <p:grpSpPr>
          <a:xfrm>
            <a:off x="288010" y="4670416"/>
            <a:ext cx="2431149" cy="1209868"/>
            <a:chOff x="225425" y="4293136"/>
            <a:chExt cx="2429591" cy="1209092"/>
          </a:xfrm>
        </p:grpSpPr>
        <p:sp>
          <p:nvSpPr>
            <p:cNvPr id="82" name="楕円 81">
              <a:extLst>
                <a:ext uri="{FF2B5EF4-FFF2-40B4-BE49-F238E27FC236}">
                  <a16:creationId xmlns:a16="http://schemas.microsoft.com/office/drawing/2014/main" id="{81282F97-A193-4EE7-9DCA-F29B18733297}"/>
                </a:ext>
              </a:extLst>
            </p:cNvPr>
            <p:cNvSpPr/>
            <p:nvPr/>
          </p:nvSpPr>
          <p:spPr>
            <a:xfrm>
              <a:off x="225425" y="4293136"/>
              <a:ext cx="2429591" cy="1209092"/>
            </a:xfrm>
            <a:prstGeom prst="ellipse">
              <a:avLst/>
            </a:prstGeom>
            <a:solidFill>
              <a:srgbClr val="F7D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83" name="テキスト ボックス 82">
              <a:extLst>
                <a:ext uri="{FF2B5EF4-FFF2-40B4-BE49-F238E27FC236}">
                  <a16:creationId xmlns:a16="http://schemas.microsoft.com/office/drawing/2014/main" id="{AD75BC1D-BEC1-418E-8292-E520F1EB1358}"/>
                </a:ext>
              </a:extLst>
            </p:cNvPr>
            <p:cNvSpPr txBox="1"/>
            <p:nvPr/>
          </p:nvSpPr>
          <p:spPr>
            <a:xfrm>
              <a:off x="313464" y="4528350"/>
              <a:ext cx="2253513" cy="738664"/>
            </a:xfrm>
            <a:prstGeom prst="rect">
              <a:avLst/>
            </a:prstGeom>
            <a:noFill/>
            <a:ln>
              <a:noFill/>
            </a:ln>
          </p:spPr>
          <p:txBody>
            <a:bodyPr wrap="square" rtlCol="0">
              <a:spAutoFit/>
            </a:bodyPr>
            <a:lstStyle/>
            <a:p>
              <a:pPr algn="ctr"/>
              <a:r>
                <a:rPr kumimoji="1" lang="ja-JP" altLang="en-US" sz="1401" b="1" dirty="0"/>
                <a:t>イノベーション施設を核として</a:t>
              </a:r>
              <a:endParaRPr kumimoji="1" lang="en-US" altLang="ja-JP" sz="1401" b="1" dirty="0"/>
            </a:p>
            <a:p>
              <a:pPr algn="ctr"/>
              <a:r>
                <a:rPr kumimoji="1" lang="ja-JP" altLang="en-US" sz="1401" b="1" dirty="0"/>
                <a:t>「みどり」と「イノベーション」の</a:t>
              </a:r>
              <a:endParaRPr kumimoji="1" lang="en-US" altLang="ja-JP" sz="1401" b="1" dirty="0"/>
            </a:p>
            <a:p>
              <a:pPr algn="ctr"/>
              <a:r>
                <a:rPr kumimoji="1" lang="ja-JP" altLang="en-US" sz="1401" b="1" dirty="0"/>
                <a:t>融合拠点を実現</a:t>
              </a:r>
            </a:p>
          </p:txBody>
        </p:sp>
      </p:grpSp>
      <p:sp>
        <p:nvSpPr>
          <p:cNvPr id="84" name="フリーフォーム: 図形 23">
            <a:extLst>
              <a:ext uri="{FF2B5EF4-FFF2-40B4-BE49-F238E27FC236}">
                <a16:creationId xmlns:a16="http://schemas.microsoft.com/office/drawing/2014/main" id="{04B8CED2-4EAD-4F97-BCFF-228A6CB427BE}"/>
              </a:ext>
            </a:extLst>
          </p:cNvPr>
          <p:cNvSpPr/>
          <p:nvPr/>
        </p:nvSpPr>
        <p:spPr>
          <a:xfrm>
            <a:off x="5466755" y="3762020"/>
            <a:ext cx="2513317" cy="2212182"/>
          </a:xfrm>
          <a:custGeom>
            <a:avLst/>
            <a:gdLst>
              <a:gd name="connsiteX0" fmla="*/ 0 w 2511706"/>
              <a:gd name="connsiteY0" fmla="*/ 81022 h 2210764"/>
              <a:gd name="connsiteX1" fmla="*/ 567159 w 2511706"/>
              <a:gd name="connsiteY1" fmla="*/ 2106592 h 2210764"/>
              <a:gd name="connsiteX2" fmla="*/ 833377 w 2511706"/>
              <a:gd name="connsiteY2" fmla="*/ 2210764 h 2210764"/>
              <a:gd name="connsiteX3" fmla="*/ 1736202 w 2511706"/>
              <a:gd name="connsiteY3" fmla="*/ 2083443 h 2210764"/>
              <a:gd name="connsiteX4" fmla="*/ 1632030 w 2511706"/>
              <a:gd name="connsiteY4" fmla="*/ 1585731 h 2210764"/>
              <a:gd name="connsiteX5" fmla="*/ 2361235 w 2511706"/>
              <a:gd name="connsiteY5" fmla="*/ 1238491 h 2210764"/>
              <a:gd name="connsiteX6" fmla="*/ 2511706 w 2511706"/>
              <a:gd name="connsiteY6" fmla="*/ 763929 h 2210764"/>
              <a:gd name="connsiteX7" fmla="*/ 127321 w 2511706"/>
              <a:gd name="connsiteY7" fmla="*/ 0 h 2210764"/>
              <a:gd name="connsiteX8" fmla="*/ 0 w 2511706"/>
              <a:gd name="connsiteY8" fmla="*/ 81022 h 221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1706" h="2210764">
                <a:moveTo>
                  <a:pt x="0" y="81022"/>
                </a:moveTo>
                <a:lnTo>
                  <a:pt x="567159" y="2106592"/>
                </a:lnTo>
                <a:lnTo>
                  <a:pt x="833377" y="2210764"/>
                </a:lnTo>
                <a:lnTo>
                  <a:pt x="1736202" y="2083443"/>
                </a:lnTo>
                <a:lnTo>
                  <a:pt x="1632030" y="1585731"/>
                </a:lnTo>
                <a:lnTo>
                  <a:pt x="2361235" y="1238491"/>
                </a:lnTo>
                <a:lnTo>
                  <a:pt x="2511706" y="763929"/>
                </a:lnTo>
                <a:lnTo>
                  <a:pt x="127321" y="0"/>
                </a:lnTo>
                <a:lnTo>
                  <a:pt x="0" y="81022"/>
                </a:lnTo>
                <a:close/>
              </a:path>
            </a:pathLst>
          </a:custGeom>
          <a:noFill/>
          <a:ln w="76200">
            <a:solidFill>
              <a:srgbClr val="B62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grpSp>
        <p:nvGrpSpPr>
          <p:cNvPr id="85" name="グループ化 84">
            <a:extLst>
              <a:ext uri="{FF2B5EF4-FFF2-40B4-BE49-F238E27FC236}">
                <a16:creationId xmlns:a16="http://schemas.microsoft.com/office/drawing/2014/main" id="{AFA3C3A4-8092-42D0-8F81-5EA8DA54FCD1}"/>
              </a:ext>
            </a:extLst>
          </p:cNvPr>
          <p:cNvGrpSpPr/>
          <p:nvPr/>
        </p:nvGrpSpPr>
        <p:grpSpPr>
          <a:xfrm>
            <a:off x="604632" y="3394902"/>
            <a:ext cx="1511698" cy="353461"/>
            <a:chOff x="375864" y="3287690"/>
            <a:chExt cx="1510729" cy="353234"/>
          </a:xfrm>
        </p:grpSpPr>
        <p:sp>
          <p:nvSpPr>
            <p:cNvPr id="86" name="正方形/長方形 85">
              <a:extLst>
                <a:ext uri="{FF2B5EF4-FFF2-40B4-BE49-F238E27FC236}">
                  <a16:creationId xmlns:a16="http://schemas.microsoft.com/office/drawing/2014/main" id="{46E285D0-8AF7-410A-91EE-984850D7573A}"/>
                </a:ext>
              </a:extLst>
            </p:cNvPr>
            <p:cNvSpPr/>
            <p:nvPr/>
          </p:nvSpPr>
          <p:spPr>
            <a:xfrm>
              <a:off x="375864" y="3287690"/>
              <a:ext cx="1510729" cy="353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87" name="正方形/長方形 86">
              <a:extLst>
                <a:ext uri="{FF2B5EF4-FFF2-40B4-BE49-F238E27FC236}">
                  <a16:creationId xmlns:a16="http://schemas.microsoft.com/office/drawing/2014/main" id="{66646024-1AEB-448B-A515-8E97B724F3C2}"/>
                </a:ext>
              </a:extLst>
            </p:cNvPr>
            <p:cNvSpPr/>
            <p:nvPr/>
          </p:nvSpPr>
          <p:spPr>
            <a:xfrm>
              <a:off x="486137" y="3399224"/>
              <a:ext cx="590975" cy="142417"/>
            </a:xfrm>
            <a:prstGeom prst="rect">
              <a:avLst/>
            </a:prstGeom>
            <a:noFill/>
            <a:ln w="28575">
              <a:solidFill>
                <a:srgbClr val="B62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88" name="テキスト ボックス 87">
              <a:extLst>
                <a:ext uri="{FF2B5EF4-FFF2-40B4-BE49-F238E27FC236}">
                  <a16:creationId xmlns:a16="http://schemas.microsoft.com/office/drawing/2014/main" id="{A808986E-6373-4B11-8AE5-7D9EF633B228}"/>
                </a:ext>
              </a:extLst>
            </p:cNvPr>
            <p:cNvSpPr txBox="1"/>
            <p:nvPr/>
          </p:nvSpPr>
          <p:spPr>
            <a:xfrm>
              <a:off x="1109022" y="3348908"/>
              <a:ext cx="777571" cy="253916"/>
            </a:xfrm>
            <a:prstGeom prst="rect">
              <a:avLst/>
            </a:prstGeom>
            <a:noFill/>
            <a:ln>
              <a:noFill/>
            </a:ln>
          </p:spPr>
          <p:txBody>
            <a:bodyPr wrap="square" rtlCol="0">
              <a:spAutoFit/>
            </a:bodyPr>
            <a:lstStyle/>
            <a:p>
              <a:r>
                <a:rPr kumimoji="1" lang="ja-JP" altLang="en-US" sz="1051" dirty="0"/>
                <a:t>公園エリア</a:t>
              </a:r>
            </a:p>
          </p:txBody>
        </p:sp>
      </p:grpSp>
      <p:sp>
        <p:nvSpPr>
          <p:cNvPr id="89" name="テキスト ボックス 88">
            <a:extLst>
              <a:ext uri="{FF2B5EF4-FFF2-40B4-BE49-F238E27FC236}">
                <a16:creationId xmlns:a16="http://schemas.microsoft.com/office/drawing/2014/main" id="{8C08A002-930F-4380-9872-24E3930B001B}"/>
              </a:ext>
            </a:extLst>
          </p:cNvPr>
          <p:cNvSpPr txBox="1"/>
          <p:nvPr/>
        </p:nvSpPr>
        <p:spPr>
          <a:xfrm>
            <a:off x="451817" y="6352513"/>
            <a:ext cx="3538541" cy="461961"/>
          </a:xfrm>
          <a:prstGeom prst="rect">
            <a:avLst/>
          </a:prstGeom>
          <a:solidFill>
            <a:schemeClr val="bg1"/>
          </a:solidFill>
          <a:ln>
            <a:noFill/>
          </a:ln>
        </p:spPr>
        <p:txBody>
          <a:bodyPr wrap="square" rtlCol="0">
            <a:spAutoFit/>
          </a:bodyPr>
          <a:lstStyle/>
          <a:p>
            <a:r>
              <a:rPr kumimoji="1" lang="en-US" altLang="ja-JP" sz="800" dirty="0"/>
              <a:t>※</a:t>
            </a:r>
            <a:r>
              <a:rPr kumimoji="1" lang="ja-JP" altLang="en-US" sz="800" dirty="0"/>
              <a:t>民間開発事業者資料などをもとに作成</a:t>
            </a:r>
            <a:r>
              <a:rPr lang="ja-JP" altLang="en-US" sz="800" dirty="0">
                <a:latin typeface="+mn-ea"/>
              </a:rPr>
              <a:t>。</a:t>
            </a:r>
            <a:r>
              <a:rPr lang="en-US" altLang="ja-JP" sz="800" dirty="0">
                <a:latin typeface="+mn-ea"/>
              </a:rPr>
              <a:t>2022</a:t>
            </a:r>
            <a:r>
              <a:rPr lang="ja-JP" altLang="en-US" sz="800" dirty="0">
                <a:latin typeface="+mn-ea"/>
              </a:rPr>
              <a:t>年</a:t>
            </a:r>
            <a:r>
              <a:rPr lang="en-US" altLang="ja-JP" sz="800" dirty="0">
                <a:latin typeface="+mn-ea"/>
              </a:rPr>
              <a:t>5</a:t>
            </a:r>
            <a:r>
              <a:rPr lang="ja-JP" altLang="en-US" sz="800" dirty="0">
                <a:latin typeface="+mn-ea"/>
              </a:rPr>
              <a:t>月時点のイメージ図であり、</a:t>
            </a:r>
            <a:endParaRPr lang="en-US" altLang="ja-JP" sz="800" dirty="0">
              <a:latin typeface="+mn-ea"/>
            </a:endParaRPr>
          </a:p>
          <a:p>
            <a:r>
              <a:rPr lang="ja-JP" altLang="en-US" sz="800" dirty="0">
                <a:latin typeface="+mn-ea"/>
              </a:rPr>
              <a:t>　 今後変更の可能性あり。</a:t>
            </a:r>
            <a:r>
              <a:rPr lang="en-US" altLang="ja-JP" sz="800" dirty="0">
                <a:latin typeface="+mn-ea"/>
              </a:rPr>
              <a:t>【</a:t>
            </a:r>
            <a:r>
              <a:rPr lang="ja-JP" altLang="en-US" sz="800" dirty="0">
                <a:latin typeface="+mn-ea"/>
              </a:rPr>
              <a:t>提供者：うめきた</a:t>
            </a:r>
            <a:r>
              <a:rPr lang="en-US" altLang="ja-JP" sz="800" dirty="0">
                <a:latin typeface="+mn-ea"/>
              </a:rPr>
              <a:t>2</a:t>
            </a:r>
            <a:r>
              <a:rPr lang="ja-JP" altLang="en-US" sz="800" dirty="0">
                <a:latin typeface="+mn-ea"/>
              </a:rPr>
              <a:t>期地区開発事業者</a:t>
            </a:r>
            <a:r>
              <a:rPr lang="en-US" altLang="ja-JP" sz="800" dirty="0">
                <a:latin typeface="+mn-ea"/>
              </a:rPr>
              <a:t>】</a:t>
            </a:r>
          </a:p>
          <a:p>
            <a:r>
              <a:rPr lang="en-US" altLang="ja-JP" sz="800" dirty="0">
                <a:latin typeface="+mn-ea"/>
              </a:rPr>
              <a:t>※</a:t>
            </a:r>
            <a:r>
              <a:rPr lang="ja-JP" altLang="en-US" sz="800" dirty="0">
                <a:latin typeface="+mn-ea"/>
              </a:rPr>
              <a:t>公園、公園施設の名称は全て仮称であり今後変更の可能性があります</a:t>
            </a:r>
          </a:p>
        </p:txBody>
      </p:sp>
      <p:cxnSp>
        <p:nvCxnSpPr>
          <p:cNvPr id="91" name="直線コネクタ 90">
            <a:extLst>
              <a:ext uri="{FF2B5EF4-FFF2-40B4-BE49-F238E27FC236}">
                <a16:creationId xmlns:a16="http://schemas.microsoft.com/office/drawing/2014/main" id="{1291E768-8F25-4B43-B368-ECC572ADCCD4}"/>
              </a:ext>
            </a:extLst>
          </p:cNvPr>
          <p:cNvCxnSpPr/>
          <p:nvPr/>
        </p:nvCxnSpPr>
        <p:spPr>
          <a:xfrm flipH="1">
            <a:off x="4458804" y="3515288"/>
            <a:ext cx="30809" cy="249448"/>
          </a:xfrm>
          <a:prstGeom prst="line">
            <a:avLst/>
          </a:prstGeom>
          <a:ln w="22225">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92" name="テキスト ボックス 39">
            <a:extLst>
              <a:ext uri="{FF2B5EF4-FFF2-40B4-BE49-F238E27FC236}">
                <a16:creationId xmlns:a16="http://schemas.microsoft.com/office/drawing/2014/main" id="{9B69A278-BF1D-44D9-AA9D-25468E2964B4}"/>
              </a:ext>
            </a:extLst>
          </p:cNvPr>
          <p:cNvSpPr txBox="1"/>
          <p:nvPr/>
        </p:nvSpPr>
        <p:spPr bwMode="gray">
          <a:xfrm>
            <a:off x="7144362" y="4130593"/>
            <a:ext cx="541248" cy="391879"/>
          </a:xfrm>
          <a:prstGeom prst="rect">
            <a:avLst/>
          </a:prstGeom>
          <a:solidFill>
            <a:srgbClr val="0066FF">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みんなの</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キューブ</a:t>
            </a:r>
          </a:p>
        </p:txBody>
      </p:sp>
      <p:cxnSp>
        <p:nvCxnSpPr>
          <p:cNvPr id="93" name="直線コネクタ 92">
            <a:extLst>
              <a:ext uri="{FF2B5EF4-FFF2-40B4-BE49-F238E27FC236}">
                <a16:creationId xmlns:a16="http://schemas.microsoft.com/office/drawing/2014/main" id="{C59D3B5E-FE1B-4A1D-9E69-BCE16997AC56}"/>
              </a:ext>
            </a:extLst>
          </p:cNvPr>
          <p:cNvCxnSpPr>
            <a:stCxn id="92" idx="2"/>
          </p:cNvCxnSpPr>
          <p:nvPr/>
        </p:nvCxnSpPr>
        <p:spPr>
          <a:xfrm flipH="1">
            <a:off x="7414414" y="4522472"/>
            <a:ext cx="572" cy="194354"/>
          </a:xfrm>
          <a:prstGeom prst="line">
            <a:avLst/>
          </a:prstGeom>
          <a:ln w="25400">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94" name="テキスト ボックス 39">
            <a:extLst>
              <a:ext uri="{FF2B5EF4-FFF2-40B4-BE49-F238E27FC236}">
                <a16:creationId xmlns:a16="http://schemas.microsoft.com/office/drawing/2014/main" id="{79A89CBE-CD44-4736-9AC4-6F7F94ABCD3F}"/>
              </a:ext>
            </a:extLst>
          </p:cNvPr>
          <p:cNvSpPr txBox="1"/>
          <p:nvPr/>
        </p:nvSpPr>
        <p:spPr bwMode="gray">
          <a:xfrm>
            <a:off x="7955662" y="4130592"/>
            <a:ext cx="808848" cy="391879"/>
          </a:xfrm>
          <a:prstGeom prst="rect">
            <a:avLst/>
          </a:prstGeom>
          <a:solidFill>
            <a:srgbClr val="0066FF">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エデュテインメント</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キューブ</a:t>
            </a:r>
          </a:p>
        </p:txBody>
      </p:sp>
      <p:cxnSp>
        <p:nvCxnSpPr>
          <p:cNvPr id="95" name="直線コネクタ 94">
            <a:extLst>
              <a:ext uri="{FF2B5EF4-FFF2-40B4-BE49-F238E27FC236}">
                <a16:creationId xmlns:a16="http://schemas.microsoft.com/office/drawing/2014/main" id="{635879C0-BC21-4946-B8D7-12E3E3E6A252}"/>
              </a:ext>
            </a:extLst>
          </p:cNvPr>
          <p:cNvCxnSpPr>
            <a:stCxn id="94" idx="2"/>
          </p:cNvCxnSpPr>
          <p:nvPr/>
        </p:nvCxnSpPr>
        <p:spPr>
          <a:xfrm flipH="1">
            <a:off x="7784759" y="4522471"/>
            <a:ext cx="575327" cy="79409"/>
          </a:xfrm>
          <a:prstGeom prst="line">
            <a:avLst/>
          </a:prstGeom>
          <a:ln w="25400">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pic>
        <p:nvPicPr>
          <p:cNvPr id="96" name="図 95">
            <a:extLst>
              <a:ext uri="{FF2B5EF4-FFF2-40B4-BE49-F238E27FC236}">
                <a16:creationId xmlns:a16="http://schemas.microsoft.com/office/drawing/2014/main" id="{A22F3C3F-51BD-4605-AEDD-F7EA0047DFD2}"/>
              </a:ext>
            </a:extLst>
          </p:cNvPr>
          <p:cNvPicPr>
            <a:picLocks noChangeAspect="1"/>
          </p:cNvPicPr>
          <p:nvPr/>
        </p:nvPicPr>
        <p:blipFill>
          <a:blip r:embed="rId4"/>
          <a:stretch>
            <a:fillRect/>
          </a:stretch>
        </p:blipFill>
        <p:spPr>
          <a:xfrm rot="5400000">
            <a:off x="9097636" y="3503960"/>
            <a:ext cx="451879" cy="494240"/>
          </a:xfrm>
          <a:prstGeom prst="rect">
            <a:avLst/>
          </a:prstGeom>
        </p:spPr>
      </p:pic>
      <p:sp>
        <p:nvSpPr>
          <p:cNvPr id="97" name="テキスト ボックス 39">
            <a:extLst>
              <a:ext uri="{FF2B5EF4-FFF2-40B4-BE49-F238E27FC236}">
                <a16:creationId xmlns:a16="http://schemas.microsoft.com/office/drawing/2014/main" id="{891F9D63-0AC6-476B-84D7-03F362642D2A}"/>
              </a:ext>
            </a:extLst>
          </p:cNvPr>
          <p:cNvSpPr txBox="1"/>
          <p:nvPr/>
        </p:nvSpPr>
        <p:spPr bwMode="gray">
          <a:xfrm>
            <a:off x="6470657" y="6041100"/>
            <a:ext cx="673705" cy="442319"/>
          </a:xfrm>
          <a:prstGeom prst="rect">
            <a:avLst/>
          </a:prstGeom>
          <a:solidFill>
            <a:srgbClr val="0066FF">
              <a:alpha val="76000"/>
            </a:srgbClr>
          </a:solidFill>
        </p:spPr>
        <p:style>
          <a:lnRef idx="0">
            <a:scrgbClr r="0" g="0" b="0"/>
          </a:lnRef>
          <a:fillRef idx="0">
            <a:scrgbClr r="0" g="0" b="0"/>
          </a:fillRef>
          <a:effectRef idx="0">
            <a:scrgbClr r="0" g="0" b="0"/>
          </a:effectRef>
          <a:fontRef idx="minor">
            <a:schemeClr val="tx1"/>
          </a:fontRef>
        </p:style>
        <p:txBody>
          <a:bodyPr wrap="square" lIns="36023" tIns="36023" rIns="36023" bIns="36023"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ネクスト</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イノベーション</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ミュージアム</a:t>
            </a:r>
          </a:p>
        </p:txBody>
      </p:sp>
      <p:cxnSp>
        <p:nvCxnSpPr>
          <p:cNvPr id="98" name="直線コネクタ 97">
            <a:extLst>
              <a:ext uri="{FF2B5EF4-FFF2-40B4-BE49-F238E27FC236}">
                <a16:creationId xmlns:a16="http://schemas.microsoft.com/office/drawing/2014/main" id="{311420C3-F8CD-43CF-B76F-6D2EECA84D08}"/>
              </a:ext>
            </a:extLst>
          </p:cNvPr>
          <p:cNvCxnSpPr>
            <a:stCxn id="97" idx="0"/>
          </p:cNvCxnSpPr>
          <p:nvPr/>
        </p:nvCxnSpPr>
        <p:spPr>
          <a:xfrm flipH="1" flipV="1">
            <a:off x="6735870" y="5779570"/>
            <a:ext cx="71640" cy="261530"/>
          </a:xfrm>
          <a:prstGeom prst="line">
            <a:avLst/>
          </a:prstGeom>
          <a:ln w="25400">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99" name="正方形/長方形 98">
            <a:extLst>
              <a:ext uri="{FF2B5EF4-FFF2-40B4-BE49-F238E27FC236}">
                <a16:creationId xmlns:a16="http://schemas.microsoft.com/office/drawing/2014/main" id="{24EE8BDC-EFFA-4531-B68E-C1945B2BACF9}"/>
              </a:ext>
            </a:extLst>
          </p:cNvPr>
          <p:cNvSpPr/>
          <p:nvPr/>
        </p:nvSpPr>
        <p:spPr>
          <a:xfrm>
            <a:off x="3019942" y="5542596"/>
            <a:ext cx="1186908" cy="391879"/>
          </a:xfrm>
          <a:prstGeom prst="rect">
            <a:avLst/>
          </a:prstGeom>
          <a:solidFill>
            <a:schemeClr val="bg1"/>
          </a:solidFill>
        </p:spPr>
        <p:txBody>
          <a:bodyPr wrap="square" lIns="36023" tIns="72046" rIns="36023" bIns="72046">
            <a:spAutoFit/>
          </a:bodyPr>
          <a:lstStyle/>
          <a:p>
            <a:pPr algn="ctr"/>
            <a:r>
              <a:rPr lang="ja-JP" altLang="en-US" sz="800" b="1" dirty="0">
                <a:latin typeface="+mn-ea"/>
              </a:rPr>
              <a:t>大阪駅（うめきたエリア）</a:t>
            </a:r>
          </a:p>
          <a:p>
            <a:pPr algn="ctr"/>
            <a:r>
              <a:rPr lang="ja-JP" altLang="en-US" sz="800" b="1" dirty="0">
                <a:latin typeface="+mn-ea"/>
              </a:rPr>
              <a:t>（</a:t>
            </a:r>
            <a:r>
              <a:rPr lang="en-US" altLang="ja-JP" sz="800" b="1" dirty="0">
                <a:latin typeface="+mn-ea"/>
              </a:rPr>
              <a:t>2023</a:t>
            </a:r>
            <a:r>
              <a:rPr lang="ja-JP" altLang="en-US" sz="800" b="1" dirty="0">
                <a:latin typeface="+mn-ea"/>
              </a:rPr>
              <a:t>年３月開業）</a:t>
            </a:r>
          </a:p>
        </p:txBody>
      </p:sp>
      <p:sp>
        <p:nvSpPr>
          <p:cNvPr id="100" name="テキスト ボックス 39">
            <a:extLst>
              <a:ext uri="{FF2B5EF4-FFF2-40B4-BE49-F238E27FC236}">
                <a16:creationId xmlns:a16="http://schemas.microsoft.com/office/drawing/2014/main" id="{EEC1DE3E-5248-492A-BE28-DAC59D1A6478}"/>
              </a:ext>
            </a:extLst>
          </p:cNvPr>
          <p:cNvSpPr txBox="1"/>
          <p:nvPr/>
        </p:nvSpPr>
        <p:spPr bwMode="gray">
          <a:xfrm>
            <a:off x="6222889" y="4408026"/>
            <a:ext cx="690427" cy="26868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56331">
              <a:defRPr/>
            </a:pPr>
            <a:r>
              <a:rPr lang="ja-JP" altLang="en-US" sz="800" b="1" dirty="0">
                <a:solidFill>
                  <a:prstClr val="white"/>
                </a:solidFill>
                <a:latin typeface="メイリオ" panose="020B0604030504040204" pitchFamily="50" charset="-128"/>
                <a:ea typeface="メイリオ" panose="020B0604030504040204" pitchFamily="50" charset="-128"/>
              </a:rPr>
              <a:t>うめ</a:t>
            </a:r>
            <a:r>
              <a:rPr lang="ja-JP" altLang="en-US" sz="800" b="1" dirty="0" err="1">
                <a:solidFill>
                  <a:prstClr val="white"/>
                </a:solidFill>
                <a:latin typeface="メイリオ" panose="020B0604030504040204" pitchFamily="50" charset="-128"/>
                <a:ea typeface="メイリオ" panose="020B0604030504040204" pitchFamily="50" charset="-128"/>
              </a:rPr>
              <a:t>きたの</a:t>
            </a:r>
            <a:r>
              <a:rPr lang="ja-JP" altLang="en-US" sz="800" b="1" dirty="0">
                <a:solidFill>
                  <a:prstClr val="white"/>
                </a:solidFill>
                <a:latin typeface="メイリオ" panose="020B0604030504040204" pitchFamily="50" charset="-128"/>
                <a:ea typeface="メイリオ" panose="020B0604030504040204" pitchFamily="50" charset="-128"/>
              </a:rPr>
              <a:t>森</a:t>
            </a:r>
          </a:p>
        </p:txBody>
      </p:sp>
      <p:sp>
        <p:nvSpPr>
          <p:cNvPr id="101" name="テキスト ボックス 39">
            <a:extLst>
              <a:ext uri="{FF2B5EF4-FFF2-40B4-BE49-F238E27FC236}">
                <a16:creationId xmlns:a16="http://schemas.microsoft.com/office/drawing/2014/main" id="{656051CB-5D40-4FE2-8504-017612B14F8D}"/>
              </a:ext>
            </a:extLst>
          </p:cNvPr>
          <p:cNvSpPr txBox="1"/>
          <p:nvPr/>
        </p:nvSpPr>
        <p:spPr bwMode="gray">
          <a:xfrm>
            <a:off x="3567232" y="5011073"/>
            <a:ext cx="720778" cy="26868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non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56331">
              <a:defRPr/>
            </a:pPr>
            <a:r>
              <a:rPr lang="ja-JP" altLang="en-US" sz="800" b="1" dirty="0">
                <a:solidFill>
                  <a:prstClr val="white"/>
                </a:solidFill>
                <a:latin typeface="Meiryo UI" panose="020B0604030504040204" pitchFamily="50" charset="-128"/>
                <a:ea typeface="Meiryo UI" panose="020B0604030504040204" pitchFamily="50" charset="-128"/>
              </a:rPr>
              <a:t>大屋根スペース</a:t>
            </a:r>
          </a:p>
        </p:txBody>
      </p:sp>
      <p:sp>
        <p:nvSpPr>
          <p:cNvPr id="102" name="テキスト ボックス 39">
            <a:extLst>
              <a:ext uri="{FF2B5EF4-FFF2-40B4-BE49-F238E27FC236}">
                <a16:creationId xmlns:a16="http://schemas.microsoft.com/office/drawing/2014/main" id="{1C88B14E-0A0A-4A90-9CC4-BA343BFDC4CA}"/>
              </a:ext>
            </a:extLst>
          </p:cNvPr>
          <p:cNvSpPr txBox="1"/>
          <p:nvPr/>
        </p:nvSpPr>
        <p:spPr bwMode="gray">
          <a:xfrm>
            <a:off x="4068148" y="4591137"/>
            <a:ext cx="655282" cy="31912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square" lIns="36023" tIns="36023" rIns="36023" bIns="36023"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リフレクション</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広場</a:t>
            </a:r>
          </a:p>
        </p:txBody>
      </p:sp>
      <p:sp>
        <p:nvSpPr>
          <p:cNvPr id="103" name="テキスト ボックス 39">
            <a:extLst>
              <a:ext uri="{FF2B5EF4-FFF2-40B4-BE49-F238E27FC236}">
                <a16:creationId xmlns:a16="http://schemas.microsoft.com/office/drawing/2014/main" id="{1547664C-58C9-46C5-BFA1-A1EBD82ECA4E}"/>
              </a:ext>
            </a:extLst>
          </p:cNvPr>
          <p:cNvSpPr txBox="1"/>
          <p:nvPr/>
        </p:nvSpPr>
        <p:spPr bwMode="gray">
          <a:xfrm>
            <a:off x="2456263" y="4348590"/>
            <a:ext cx="571585" cy="268689"/>
          </a:xfrm>
          <a:prstGeom prst="rect">
            <a:avLst/>
          </a:prstGeom>
          <a:solidFill>
            <a:schemeClr val="bg1">
              <a:lumMod val="95000"/>
              <a:alpha val="76000"/>
            </a:schemeClr>
          </a:solidFill>
          <a:ln w="3175">
            <a:solidFill>
              <a:schemeClr val="tx1"/>
            </a:solidFill>
          </a:ln>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latin typeface="Meiryo UI" panose="020B0604030504040204" pitchFamily="50" charset="-128"/>
                <a:ea typeface="Meiryo UI" panose="020B0604030504040204" pitchFamily="50" charset="-128"/>
              </a:rPr>
              <a:t>都市型スパ</a:t>
            </a:r>
          </a:p>
        </p:txBody>
      </p:sp>
      <p:sp>
        <p:nvSpPr>
          <p:cNvPr id="104" name="テキスト ボックス 39">
            <a:extLst>
              <a:ext uri="{FF2B5EF4-FFF2-40B4-BE49-F238E27FC236}">
                <a16:creationId xmlns:a16="http://schemas.microsoft.com/office/drawing/2014/main" id="{E865D77F-9D75-4949-8698-AC0323E963F6}"/>
              </a:ext>
            </a:extLst>
          </p:cNvPr>
          <p:cNvSpPr txBox="1"/>
          <p:nvPr/>
        </p:nvSpPr>
        <p:spPr bwMode="gray">
          <a:xfrm>
            <a:off x="5127791" y="3469972"/>
            <a:ext cx="576369" cy="180115"/>
          </a:xfrm>
          <a:prstGeom prst="rect">
            <a:avLst/>
          </a:prstGeom>
          <a:solidFill>
            <a:srgbClr val="A66637"/>
          </a:solidFill>
        </p:spPr>
        <p:style>
          <a:lnRef idx="0">
            <a:scrgbClr r="0" g="0" b="0"/>
          </a:lnRef>
          <a:fillRef idx="0">
            <a:scrgbClr r="0" g="0" b="0"/>
          </a:fillRef>
          <a:effectRef idx="0">
            <a:scrgbClr r="0" g="0" b="0"/>
          </a:effectRef>
          <a:fontRef idx="minor">
            <a:schemeClr val="tx1"/>
          </a:fontRef>
        </p:style>
        <p:txBody>
          <a:bodyPr wrap="square" lIns="72046" tIns="72046" rIns="72046" bIns="72046" rtlCol="0" anchor="ctr" anchorCtr="0">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レストラン</a:t>
            </a:r>
          </a:p>
        </p:txBody>
      </p:sp>
      <p:cxnSp>
        <p:nvCxnSpPr>
          <p:cNvPr id="105" name="直線コネクタ 104">
            <a:extLst>
              <a:ext uri="{FF2B5EF4-FFF2-40B4-BE49-F238E27FC236}">
                <a16:creationId xmlns:a16="http://schemas.microsoft.com/office/drawing/2014/main" id="{FBB8E4BC-6AAA-46D2-9F9B-FC60ADB97E81}"/>
              </a:ext>
            </a:extLst>
          </p:cNvPr>
          <p:cNvCxnSpPr>
            <a:stCxn id="104" idx="2"/>
          </p:cNvCxnSpPr>
          <p:nvPr/>
        </p:nvCxnSpPr>
        <p:spPr>
          <a:xfrm flipH="1">
            <a:off x="4898598" y="3650088"/>
            <a:ext cx="517378" cy="114648"/>
          </a:xfrm>
          <a:prstGeom prst="line">
            <a:avLst/>
          </a:prstGeom>
          <a:ln w="22225">
            <a:solidFill>
              <a:srgbClr val="A66637"/>
            </a:solidFill>
            <a:headEnd type="none"/>
            <a:tailEnd type="oval" w="sm" len="sm"/>
          </a:ln>
        </p:spPr>
        <p:style>
          <a:lnRef idx="1">
            <a:schemeClr val="accent2"/>
          </a:lnRef>
          <a:fillRef idx="0">
            <a:schemeClr val="accent2"/>
          </a:fillRef>
          <a:effectRef idx="0">
            <a:schemeClr val="accent2"/>
          </a:effectRef>
          <a:fontRef idx="minor">
            <a:schemeClr val="tx1"/>
          </a:fontRef>
        </p:style>
      </p:cxnSp>
      <p:cxnSp>
        <p:nvCxnSpPr>
          <p:cNvPr id="106" name="直線コネクタ 105">
            <a:extLst>
              <a:ext uri="{FF2B5EF4-FFF2-40B4-BE49-F238E27FC236}">
                <a16:creationId xmlns:a16="http://schemas.microsoft.com/office/drawing/2014/main" id="{516044D6-B317-42F3-BBB1-8B9554779996}"/>
              </a:ext>
            </a:extLst>
          </p:cNvPr>
          <p:cNvCxnSpPr>
            <a:stCxn id="104" idx="2"/>
          </p:cNvCxnSpPr>
          <p:nvPr/>
        </p:nvCxnSpPr>
        <p:spPr>
          <a:xfrm>
            <a:off x="5415976" y="3650088"/>
            <a:ext cx="518729" cy="757938"/>
          </a:xfrm>
          <a:prstGeom prst="line">
            <a:avLst/>
          </a:prstGeom>
          <a:ln w="22225">
            <a:solidFill>
              <a:srgbClr val="A66637"/>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107" name="テキスト ボックス 106">
            <a:extLst>
              <a:ext uri="{FF2B5EF4-FFF2-40B4-BE49-F238E27FC236}">
                <a16:creationId xmlns:a16="http://schemas.microsoft.com/office/drawing/2014/main" id="{0FB0F309-ADC3-42AF-BFFF-16E116DF9510}"/>
              </a:ext>
            </a:extLst>
          </p:cNvPr>
          <p:cNvSpPr txBox="1"/>
          <p:nvPr/>
        </p:nvSpPr>
        <p:spPr bwMode="gray">
          <a:xfrm>
            <a:off x="5735828" y="3238101"/>
            <a:ext cx="3782425" cy="198875"/>
          </a:xfrm>
          <a:prstGeom prst="rect">
            <a:avLst/>
          </a:prstGeom>
          <a:solidFill>
            <a:schemeClr val="bg1"/>
          </a:solidFill>
        </p:spPr>
        <p:txBody>
          <a:bodyPr vert="horz" wrap="square" lIns="0" tIns="36023" rIns="0" bIns="0" rtlCol="0">
            <a:noAutofit/>
          </a:bodyPr>
          <a:lstStyle/>
          <a:p>
            <a:r>
              <a:rPr kumimoji="1" lang="ja-JP" altLang="en-US" sz="800" dirty="0"/>
              <a:t>　　    ・・・</a:t>
            </a:r>
            <a:r>
              <a:rPr lang="ja-JP" altLang="en-US" sz="800" dirty="0"/>
              <a:t>公園内（ｲノベーション施設）　　　　</a:t>
            </a:r>
            <a:r>
              <a:rPr kumimoji="1" lang="ja-JP" altLang="en-US" sz="800" dirty="0"/>
              <a:t>・・・公園内（その他）</a:t>
            </a:r>
            <a:r>
              <a:rPr lang="ja-JP" altLang="en-US" sz="800" dirty="0"/>
              <a:t>　　　　・・・民間建物内</a:t>
            </a:r>
            <a:r>
              <a:rPr kumimoji="1" lang="ja-JP" altLang="en-US" sz="800" dirty="0"/>
              <a:t>　</a:t>
            </a:r>
          </a:p>
        </p:txBody>
      </p:sp>
      <p:sp>
        <p:nvSpPr>
          <p:cNvPr id="108" name="正方形/長方形 107">
            <a:extLst>
              <a:ext uri="{FF2B5EF4-FFF2-40B4-BE49-F238E27FC236}">
                <a16:creationId xmlns:a16="http://schemas.microsoft.com/office/drawing/2014/main" id="{6926BC1C-CA75-4B8C-831C-69745BCD4AAF}"/>
              </a:ext>
            </a:extLst>
          </p:cNvPr>
          <p:cNvSpPr/>
          <p:nvPr/>
        </p:nvSpPr>
        <p:spPr>
          <a:xfrm>
            <a:off x="5775540" y="3305046"/>
            <a:ext cx="202968" cy="92259"/>
          </a:xfrm>
          <a:prstGeom prst="rect">
            <a:avLst/>
          </a:prstGeom>
          <a:solidFill>
            <a:srgbClr val="0070C0">
              <a:alpha val="76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4"/>
          </a:p>
        </p:txBody>
      </p:sp>
      <p:sp>
        <p:nvSpPr>
          <p:cNvPr id="109" name="正方形/長方形 108">
            <a:extLst>
              <a:ext uri="{FF2B5EF4-FFF2-40B4-BE49-F238E27FC236}">
                <a16:creationId xmlns:a16="http://schemas.microsoft.com/office/drawing/2014/main" id="{F66629D1-870B-4420-A734-2A4375CF47AF}"/>
              </a:ext>
            </a:extLst>
          </p:cNvPr>
          <p:cNvSpPr/>
          <p:nvPr/>
        </p:nvSpPr>
        <p:spPr>
          <a:xfrm>
            <a:off x="7401238" y="3305046"/>
            <a:ext cx="202968" cy="92259"/>
          </a:xfrm>
          <a:prstGeom prst="rect">
            <a:avLst/>
          </a:prstGeom>
          <a:solidFill>
            <a:schemeClr val="accent2">
              <a:lumMod val="50000"/>
              <a:alpha val="76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4"/>
          </a:p>
        </p:txBody>
      </p:sp>
      <p:sp>
        <p:nvSpPr>
          <p:cNvPr id="110" name="正方形/長方形 109">
            <a:extLst>
              <a:ext uri="{FF2B5EF4-FFF2-40B4-BE49-F238E27FC236}">
                <a16:creationId xmlns:a16="http://schemas.microsoft.com/office/drawing/2014/main" id="{68C2D312-D57D-47B6-8E2E-51B768105A05}"/>
              </a:ext>
            </a:extLst>
          </p:cNvPr>
          <p:cNvSpPr/>
          <p:nvPr/>
        </p:nvSpPr>
        <p:spPr>
          <a:xfrm>
            <a:off x="8589294" y="3305046"/>
            <a:ext cx="202968" cy="92259"/>
          </a:xfrm>
          <a:prstGeom prst="rect">
            <a:avLst/>
          </a:prstGeom>
          <a:solidFill>
            <a:schemeClr val="bg1">
              <a:lumMod val="95000"/>
              <a:alpha val="76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4"/>
          </a:p>
        </p:txBody>
      </p:sp>
      <p:sp>
        <p:nvSpPr>
          <p:cNvPr id="111" name="テキスト ボックス 39">
            <a:extLst>
              <a:ext uri="{FF2B5EF4-FFF2-40B4-BE49-F238E27FC236}">
                <a16:creationId xmlns:a16="http://schemas.microsoft.com/office/drawing/2014/main" id="{90FFADA7-13C5-43E9-83DA-77AF1A6A1EA5}"/>
              </a:ext>
            </a:extLst>
          </p:cNvPr>
          <p:cNvSpPr txBox="1"/>
          <p:nvPr/>
        </p:nvSpPr>
        <p:spPr bwMode="gray">
          <a:xfrm>
            <a:off x="3069880" y="4733736"/>
            <a:ext cx="433678" cy="31912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square" lIns="36023" tIns="36023" rIns="36023" bIns="36023"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アクセス</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ランタン</a:t>
            </a:r>
          </a:p>
        </p:txBody>
      </p:sp>
      <p:sp>
        <p:nvSpPr>
          <p:cNvPr id="113" name="フリーフォーム: 図形 22">
            <a:extLst>
              <a:ext uri="{FF2B5EF4-FFF2-40B4-BE49-F238E27FC236}">
                <a16:creationId xmlns:a16="http://schemas.microsoft.com/office/drawing/2014/main" id="{605D1B59-C8F5-4C20-A5AA-1945058A97DB}"/>
              </a:ext>
            </a:extLst>
          </p:cNvPr>
          <p:cNvSpPr/>
          <p:nvPr/>
        </p:nvSpPr>
        <p:spPr>
          <a:xfrm>
            <a:off x="2826035" y="3402973"/>
            <a:ext cx="2814452" cy="2536482"/>
          </a:xfrm>
          <a:custGeom>
            <a:avLst/>
            <a:gdLst>
              <a:gd name="connsiteX0" fmla="*/ 1238491 w 2812648"/>
              <a:gd name="connsiteY0" fmla="*/ 405114 h 2534856"/>
              <a:gd name="connsiteX1" fmla="*/ 1284790 w 2812648"/>
              <a:gd name="connsiteY1" fmla="*/ 0 h 2534856"/>
              <a:gd name="connsiteX2" fmla="*/ 2141316 w 2812648"/>
              <a:gd name="connsiteY2" fmla="*/ 254643 h 2534856"/>
              <a:gd name="connsiteX3" fmla="*/ 2314936 w 2812648"/>
              <a:gd name="connsiteY3" fmla="*/ 439838 h 2534856"/>
              <a:gd name="connsiteX4" fmla="*/ 2812648 w 2812648"/>
              <a:gd name="connsiteY4" fmla="*/ 2534856 h 2534856"/>
              <a:gd name="connsiteX5" fmla="*/ 1551007 w 2812648"/>
              <a:gd name="connsiteY5" fmla="*/ 2314937 h 2534856"/>
              <a:gd name="connsiteX6" fmla="*/ 0 w 2812648"/>
              <a:gd name="connsiteY6" fmla="*/ 1620456 h 2534856"/>
              <a:gd name="connsiteX7" fmla="*/ 1238491 w 2812648"/>
              <a:gd name="connsiteY7" fmla="*/ 405114 h 25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2534856">
                <a:moveTo>
                  <a:pt x="1238491" y="405114"/>
                </a:moveTo>
                <a:lnTo>
                  <a:pt x="1284790" y="0"/>
                </a:lnTo>
                <a:lnTo>
                  <a:pt x="2141316" y="254643"/>
                </a:lnTo>
                <a:lnTo>
                  <a:pt x="2314936" y="439838"/>
                </a:lnTo>
                <a:lnTo>
                  <a:pt x="2812648" y="2534856"/>
                </a:lnTo>
                <a:lnTo>
                  <a:pt x="1551007" y="2314937"/>
                </a:lnTo>
                <a:lnTo>
                  <a:pt x="0" y="1620456"/>
                </a:lnTo>
                <a:lnTo>
                  <a:pt x="1238491" y="405114"/>
                </a:lnTo>
                <a:close/>
              </a:path>
            </a:pathLst>
          </a:custGeom>
          <a:noFill/>
          <a:ln w="76200">
            <a:solidFill>
              <a:srgbClr val="B62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114" name="テキスト ボックス 39">
            <a:extLst>
              <a:ext uri="{FF2B5EF4-FFF2-40B4-BE49-F238E27FC236}">
                <a16:creationId xmlns:a16="http://schemas.microsoft.com/office/drawing/2014/main" id="{F9D027C3-5258-410F-9A4D-E801EE71F3FE}"/>
              </a:ext>
            </a:extLst>
          </p:cNvPr>
          <p:cNvSpPr txBox="1"/>
          <p:nvPr/>
        </p:nvSpPr>
        <p:spPr bwMode="gray">
          <a:xfrm>
            <a:off x="4137288" y="3252113"/>
            <a:ext cx="761311" cy="268689"/>
          </a:xfrm>
          <a:prstGeom prst="rect">
            <a:avLst/>
          </a:prstGeom>
          <a:solidFill>
            <a:srgbClr val="0070C0">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56331">
              <a:defRPr/>
            </a:pPr>
            <a:r>
              <a:rPr lang="ja-JP" altLang="en-US" sz="800" b="1" dirty="0">
                <a:solidFill>
                  <a:prstClr val="white"/>
                </a:solidFill>
                <a:latin typeface="Meiryo UI" panose="020B0604030504040204" pitchFamily="50" charset="-128"/>
                <a:ea typeface="Meiryo UI" panose="020B0604030504040204" pitchFamily="50" charset="-128"/>
              </a:rPr>
              <a:t>スポーツキューブ</a:t>
            </a:r>
          </a:p>
        </p:txBody>
      </p:sp>
      <p:sp>
        <p:nvSpPr>
          <p:cNvPr id="45" name="テキスト ボックス 44">
            <a:extLst>
              <a:ext uri="{FF2B5EF4-FFF2-40B4-BE49-F238E27FC236}">
                <a16:creationId xmlns:a16="http://schemas.microsoft.com/office/drawing/2014/main" id="{A3FC4620-CED2-4987-AE0D-9EF2EA376788}"/>
              </a:ext>
            </a:extLst>
          </p:cNvPr>
          <p:cNvSpPr txBox="1"/>
          <p:nvPr/>
        </p:nvSpPr>
        <p:spPr>
          <a:xfrm>
            <a:off x="305971" y="2898104"/>
            <a:ext cx="9329981" cy="307974"/>
          </a:xfrm>
          <a:prstGeom prst="rect">
            <a:avLst/>
          </a:prstGeom>
          <a:solidFill>
            <a:schemeClr val="bg1"/>
          </a:solidFill>
          <a:ln>
            <a:solidFill>
              <a:schemeClr val="tx1"/>
            </a:solidFill>
          </a:ln>
        </p:spPr>
        <p:txBody>
          <a:bodyPr wrap="square" rtlCol="0">
            <a:spAutoFit/>
          </a:bodyPr>
          <a:lstStyle/>
          <a:p>
            <a:pPr algn="ctr"/>
            <a:r>
              <a:rPr kumimoji="1" lang="ja-JP" altLang="en-US" sz="1401" b="1" dirty="0"/>
              <a:t>うめきた２期において先端的サービス</a:t>
            </a:r>
            <a:r>
              <a:rPr lang="ja-JP" altLang="en-US" sz="1401" b="1" dirty="0"/>
              <a:t>を提供し</a:t>
            </a:r>
            <a:r>
              <a:rPr kumimoji="1" lang="ja-JP" altLang="en-US" sz="1401" b="1" dirty="0"/>
              <a:t>、他の地区での将来的なまちづくりに活用</a:t>
            </a:r>
          </a:p>
        </p:txBody>
      </p:sp>
      <p:sp>
        <p:nvSpPr>
          <p:cNvPr id="41"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25</a:t>
            </a:fld>
            <a:endParaRPr kumimoji="1" lang="ja-JP" altLang="en-US" dirty="0"/>
          </a:p>
        </p:txBody>
      </p:sp>
    </p:spTree>
    <p:extLst>
      <p:ext uri="{BB962C8B-B14F-4D97-AF65-F5344CB8AC3E}">
        <p14:creationId xmlns:p14="http://schemas.microsoft.com/office/powerpoint/2010/main" val="75357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98CDE-3C84-4F47-9A9E-291696A851BA}"/>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t>　事業スケジュール</a:t>
            </a:r>
          </a:p>
        </p:txBody>
      </p:sp>
      <p:sp>
        <p:nvSpPr>
          <p:cNvPr id="50" name="テキスト ボックス 49">
            <a:extLst>
              <a:ext uri="{FF2B5EF4-FFF2-40B4-BE49-F238E27FC236}">
                <a16:creationId xmlns:a16="http://schemas.microsoft.com/office/drawing/2014/main" id="{8A0A287E-9B4A-4C36-A1FA-9FC7ADC66A6F}"/>
              </a:ext>
            </a:extLst>
          </p:cNvPr>
          <p:cNvSpPr txBox="1"/>
          <p:nvPr/>
        </p:nvSpPr>
        <p:spPr>
          <a:xfrm>
            <a:off x="797268" y="929166"/>
            <a:ext cx="4674945" cy="739138"/>
          </a:xfrm>
          <a:prstGeom prst="rect">
            <a:avLst/>
          </a:prstGeom>
          <a:solidFill>
            <a:srgbClr val="FFC000"/>
          </a:solidFill>
          <a:ln>
            <a:solidFill>
              <a:srgbClr val="FF0000"/>
            </a:solidFill>
          </a:ln>
        </p:spPr>
        <p:txBody>
          <a:bodyPr wrap="square" lIns="0" tIns="0" rIns="0" bIns="0" rtlCol="0">
            <a:spAutoFit/>
          </a:bodyPr>
          <a:lstStyle/>
          <a:p>
            <a:pPr algn="ctr"/>
            <a:r>
              <a:rPr kumimoji="1" lang="ja-JP" altLang="en-US" sz="1601" dirty="0">
                <a:solidFill>
                  <a:srgbClr val="FF0000"/>
                </a:solidFill>
                <a:latin typeface="Meiryo UI" panose="020B0604030504040204" pitchFamily="50" charset="-128"/>
                <a:ea typeface="Meiryo UI" panose="020B0604030504040204" pitchFamily="50" charset="-128"/>
              </a:rPr>
              <a:t>要調整</a:t>
            </a:r>
            <a:endParaRPr kumimoji="1" lang="en-US" altLang="ja-JP" sz="1601" dirty="0">
              <a:solidFill>
                <a:srgbClr val="FF0000"/>
              </a:solidFill>
              <a:latin typeface="Meiryo UI" panose="020B0604030504040204" pitchFamily="50" charset="-128"/>
              <a:ea typeface="Meiryo UI" panose="020B0604030504040204" pitchFamily="50" charset="-128"/>
            </a:endParaRPr>
          </a:p>
          <a:p>
            <a:pPr algn="l"/>
            <a:r>
              <a:rPr kumimoji="1" lang="ja-JP" altLang="en-US" sz="1601" dirty="0">
                <a:solidFill>
                  <a:srgbClr val="FF0000"/>
                </a:solidFill>
                <a:latin typeface="Meiryo UI" panose="020B0604030504040204" pitchFamily="50" charset="-128"/>
                <a:ea typeface="Meiryo UI" panose="020B0604030504040204" pitchFamily="50" charset="-128"/>
              </a:rPr>
              <a:t>（記載する場合でも記載内容は他のプロジェクトとの調整を希望します。）</a:t>
            </a:r>
            <a:endParaRPr kumimoji="1" lang="en-US" altLang="ja-JP" sz="1601" dirty="0">
              <a:solidFill>
                <a:srgbClr val="FF0000"/>
              </a:solidFill>
              <a:latin typeface="Meiryo UI" panose="020B0604030504040204" pitchFamily="50" charset="-128"/>
              <a:ea typeface="Meiryo UI" panose="020B0604030504040204" pitchFamily="50" charset="-128"/>
            </a:endParaRPr>
          </a:p>
        </p:txBody>
      </p:sp>
      <p:sp>
        <p:nvSpPr>
          <p:cNvPr id="9" name="テキスト プレースホルダー 34">
            <a:extLst>
              <a:ext uri="{FF2B5EF4-FFF2-40B4-BE49-F238E27FC236}">
                <a16:creationId xmlns:a16="http://schemas.microsoft.com/office/drawing/2014/main" id="{535084B9-7327-44F4-9F3E-F66F295B920F}"/>
              </a:ext>
            </a:extLst>
          </p:cNvPr>
          <p:cNvSpPr txBox="1">
            <a:spLocks/>
          </p:cNvSpPr>
          <p:nvPr/>
        </p:nvSpPr>
        <p:spPr>
          <a:xfrm>
            <a:off x="0" y="6537"/>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graphicFrame>
        <p:nvGraphicFramePr>
          <p:cNvPr id="14" name="表 13">
            <a:extLst>
              <a:ext uri="{FF2B5EF4-FFF2-40B4-BE49-F238E27FC236}">
                <a16:creationId xmlns:a16="http://schemas.microsoft.com/office/drawing/2014/main" id="{9BD6DB21-0C47-4E5E-806F-8124E14873E2}"/>
              </a:ext>
            </a:extLst>
          </p:cNvPr>
          <p:cNvGraphicFramePr>
            <a:graphicFrameLocks noGrp="1"/>
          </p:cNvGraphicFramePr>
          <p:nvPr/>
        </p:nvGraphicFramePr>
        <p:xfrm>
          <a:off x="315502" y="912188"/>
          <a:ext cx="9329981" cy="5466787"/>
        </p:xfrm>
        <a:graphic>
          <a:graphicData uri="http://schemas.openxmlformats.org/drawingml/2006/table">
            <a:tbl>
              <a:tblPr firstRow="1" bandRow="1">
                <a:tableStyleId>{6E25E649-3F16-4E02-A733-19D2CDBF48F0}</a:tableStyleId>
              </a:tblPr>
              <a:tblGrid>
                <a:gridCol w="792508">
                  <a:extLst>
                    <a:ext uri="{9D8B030D-6E8A-4147-A177-3AD203B41FA5}">
                      <a16:colId xmlns:a16="http://schemas.microsoft.com/office/drawing/2014/main" val="3343399595"/>
                    </a:ext>
                  </a:extLst>
                </a:gridCol>
                <a:gridCol w="1044670">
                  <a:extLst>
                    <a:ext uri="{9D8B030D-6E8A-4147-A177-3AD203B41FA5}">
                      <a16:colId xmlns:a16="http://schemas.microsoft.com/office/drawing/2014/main" val="3482630612"/>
                    </a:ext>
                  </a:extLst>
                </a:gridCol>
                <a:gridCol w="2884145">
                  <a:extLst>
                    <a:ext uri="{9D8B030D-6E8A-4147-A177-3AD203B41FA5}">
                      <a16:colId xmlns:a16="http://schemas.microsoft.com/office/drawing/2014/main" val="1718938046"/>
                    </a:ext>
                  </a:extLst>
                </a:gridCol>
                <a:gridCol w="2105153">
                  <a:extLst>
                    <a:ext uri="{9D8B030D-6E8A-4147-A177-3AD203B41FA5}">
                      <a16:colId xmlns:a16="http://schemas.microsoft.com/office/drawing/2014/main" val="4152553691"/>
                    </a:ext>
                  </a:extLst>
                </a:gridCol>
                <a:gridCol w="2503505">
                  <a:extLst>
                    <a:ext uri="{9D8B030D-6E8A-4147-A177-3AD203B41FA5}">
                      <a16:colId xmlns:a16="http://schemas.microsoft.com/office/drawing/2014/main" val="3483886642"/>
                    </a:ext>
                  </a:extLst>
                </a:gridCol>
              </a:tblGrid>
              <a:tr h="435355">
                <a:tc gridSpan="2">
                  <a:txBody>
                    <a:bodyPr/>
                    <a:lstStyle/>
                    <a:p>
                      <a:pPr marL="0" algn="ctr" defTabSz="914423" rtl="0" eaLnBrk="1" latinLnBrk="0" hangingPunct="1"/>
                      <a:endParaRPr kumimoji="1" lang="ja-JP" altLang="en-US" sz="1100" b="1" kern="1200" dirty="0">
                        <a:solidFill>
                          <a:schemeClr val="tx1"/>
                        </a:solidFill>
                        <a:latin typeface="+mn-ea"/>
                        <a:ea typeface="+mn-ea"/>
                        <a:cs typeface="+mn-cs"/>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Ⅰ</a:t>
                      </a:r>
                    </a:p>
                    <a:p>
                      <a:pPr algn="ct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2024</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Before</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Ⅱ</a:t>
                      </a:r>
                    </a:p>
                    <a:p>
                      <a:pPr algn="ctr"/>
                      <a:r>
                        <a:rPr kumimoji="1" lang="en-US" altLang="ja-JP" sz="1100" dirty="0">
                          <a:solidFill>
                            <a:schemeClr val="tx1"/>
                          </a:solidFill>
                          <a:latin typeface="+mn-ea"/>
                          <a:ea typeface="+mn-ea"/>
                        </a:rPr>
                        <a:t>2025</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With</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Ⅲ</a:t>
                      </a:r>
                    </a:p>
                    <a:p>
                      <a:pPr algn="ctr"/>
                      <a:r>
                        <a:rPr kumimoji="1" lang="en-US" altLang="ja-JP" sz="1100" dirty="0">
                          <a:solidFill>
                            <a:schemeClr val="tx1"/>
                          </a:solidFill>
                          <a:latin typeface="+mn-ea"/>
                          <a:ea typeface="+mn-ea"/>
                        </a:rPr>
                        <a:t>2026</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After</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1075238">
                <a:tc gridSpan="2">
                  <a:txBody>
                    <a:bodyPr/>
                    <a:lstStyle/>
                    <a:p>
                      <a:pPr algn="ctr"/>
                      <a:r>
                        <a:rPr kumimoji="1" lang="ja-JP" altLang="en-US" sz="1100" b="1" dirty="0">
                          <a:solidFill>
                            <a:srgbClr val="FFFFFF"/>
                          </a:solidFill>
                          <a:latin typeface="+mn-ea"/>
                          <a:ea typeface="+mn-ea"/>
                        </a:rPr>
                        <a:t>利用者</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3780898"/>
                  </a:ext>
                </a:extLst>
              </a:tr>
              <a:tr h="2559646">
                <a:tc gridSpan="2">
                  <a:txBody>
                    <a:bodyPr/>
                    <a:lstStyle/>
                    <a:p>
                      <a:pPr algn="ctr"/>
                      <a:r>
                        <a:rPr kumimoji="1" lang="ja-JP" altLang="en-US" sz="1100" b="1" dirty="0">
                          <a:solidFill>
                            <a:srgbClr val="FFFFFF"/>
                          </a:solidFill>
                          <a:latin typeface="+mn-ea"/>
                          <a:ea typeface="+mn-ea"/>
                        </a:rPr>
                        <a:t>主な</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先端的サービス</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0405740"/>
                  </a:ext>
                </a:extLst>
              </a:tr>
              <a:tr h="857076">
                <a:tc rowSpan="2">
                  <a:txBody>
                    <a:bodyPr/>
                    <a:lstStyle/>
                    <a:p>
                      <a:pPr algn="ctr"/>
                      <a:r>
                        <a:rPr kumimoji="1" lang="ja-JP" altLang="en-US" sz="1100" b="1" dirty="0">
                          <a:solidFill>
                            <a:srgbClr val="FFFFFF"/>
                          </a:solidFill>
                          <a:latin typeface="+mn-ea"/>
                          <a:ea typeface="+mn-ea"/>
                        </a:rPr>
                        <a:t>データ</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連携</a:t>
                      </a:r>
                      <a:r>
                        <a:rPr kumimoji="1" lang="en-US" altLang="ja-JP" sz="1100" b="1" baseline="50000" dirty="0">
                          <a:solidFill>
                            <a:schemeClr val="bg1"/>
                          </a:solidFill>
                          <a:latin typeface="+mn-ea"/>
                          <a:ea typeface="+mn-ea"/>
                        </a:rPr>
                        <a:t>※</a:t>
                      </a:r>
                      <a:endParaRPr kumimoji="1" lang="ja-JP" altLang="en-US" sz="1100" b="1" baseline="50000"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rgbClr val="000000"/>
                          </a:solidFill>
                          <a:latin typeface="+mn-ea"/>
                          <a:ea typeface="+mn-ea"/>
                        </a:rPr>
                        <a:t>データ</a:t>
                      </a:r>
                      <a:r>
                        <a:rPr kumimoji="1" lang="en-US" altLang="ja-JP" sz="1100" b="1" baseline="50000" dirty="0">
                          <a:solidFill>
                            <a:schemeClr val="tx1"/>
                          </a:solidFill>
                          <a:latin typeface="+mn-ea"/>
                          <a:ea typeface="+mn-ea"/>
                        </a:rPr>
                        <a:t>※</a:t>
                      </a:r>
                      <a:endParaRPr kumimoji="1" lang="ja-JP" altLang="en-US" sz="1100" b="1" baseline="50000" dirty="0">
                        <a:solidFill>
                          <a:schemeClr val="tx1"/>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9053140"/>
                  </a:ext>
                </a:extLst>
              </a:tr>
              <a:tr h="539472">
                <a:tc vMerge="1">
                  <a:txBody>
                    <a:bodyPr/>
                    <a:lstStyle/>
                    <a:p>
                      <a:endParaRPr kumimoji="1" lang="ja-JP" altLang="en-US" sz="11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dirty="0">
                          <a:solidFill>
                            <a:srgbClr val="000000"/>
                          </a:solidFill>
                          <a:latin typeface="+mn-ea"/>
                          <a:ea typeface="+mn-ea"/>
                        </a:rPr>
                        <a:t>ローカル</a:t>
                      </a:r>
                      <a:br>
                        <a:rPr kumimoji="1" lang="en-US" altLang="ja-JP" sz="1100" b="1" dirty="0">
                          <a:solidFill>
                            <a:srgbClr val="000000"/>
                          </a:solidFill>
                          <a:latin typeface="+mn-ea"/>
                          <a:ea typeface="+mn-ea"/>
                        </a:rPr>
                      </a:br>
                      <a:r>
                        <a:rPr kumimoji="1" lang="ja-JP" altLang="en-US" sz="1100" b="1" dirty="0">
                          <a:solidFill>
                            <a:srgbClr val="000000"/>
                          </a:solidFill>
                          <a:latin typeface="+mn-ea"/>
                          <a:ea typeface="+mn-ea"/>
                        </a:rPr>
                        <a:t>プラットフォーム</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14956"/>
                  </a:ext>
                </a:extLst>
              </a:tr>
            </a:tbl>
          </a:graphicData>
        </a:graphic>
      </p:graphicFrame>
      <p:sp>
        <p:nvSpPr>
          <p:cNvPr id="16" name="ホームベース 15">
            <a:extLst>
              <a:ext uri="{FF2B5EF4-FFF2-40B4-BE49-F238E27FC236}">
                <a16:creationId xmlns:a16="http://schemas.microsoft.com/office/drawing/2014/main" id="{E602BBD3-F42D-4B8C-A494-F4C45B593F3E}"/>
              </a:ext>
            </a:extLst>
          </p:cNvPr>
          <p:cNvSpPr/>
          <p:nvPr/>
        </p:nvSpPr>
        <p:spPr>
          <a:xfrm>
            <a:off x="2261166" y="5941782"/>
            <a:ext cx="2498957" cy="368318"/>
          </a:xfrm>
          <a:prstGeom prst="homePlate">
            <a:avLst/>
          </a:prstGeom>
          <a:solidFill>
            <a:srgbClr val="A6A6A6"/>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defTabSz="422294" fontAlgn="ctr">
              <a:defRPr/>
            </a:pPr>
            <a:r>
              <a:rPr kumimoji="1" lang="ja-JP" altLang="en-US" sz="1001" b="1" dirty="0">
                <a:solidFill>
                  <a:prstClr val="white"/>
                </a:solidFill>
                <a:latin typeface="+mn-ea"/>
              </a:rPr>
              <a:t>検討・調達・整備</a:t>
            </a:r>
          </a:p>
        </p:txBody>
      </p:sp>
      <p:sp>
        <p:nvSpPr>
          <p:cNvPr id="17" name="ホームベース 9">
            <a:extLst>
              <a:ext uri="{FF2B5EF4-FFF2-40B4-BE49-F238E27FC236}">
                <a16:creationId xmlns:a16="http://schemas.microsoft.com/office/drawing/2014/main" id="{079C10D5-0C04-45B8-88B0-4D7B7AD776C4}"/>
              </a:ext>
            </a:extLst>
          </p:cNvPr>
          <p:cNvSpPr/>
          <p:nvPr/>
        </p:nvSpPr>
        <p:spPr>
          <a:xfrm>
            <a:off x="4990098" y="2039050"/>
            <a:ext cx="4646979"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企業・オフィスワーカー</a:t>
            </a:r>
          </a:p>
        </p:txBody>
      </p:sp>
      <p:sp>
        <p:nvSpPr>
          <p:cNvPr id="34" name="角丸四角形 50">
            <a:extLst>
              <a:ext uri="{FF2B5EF4-FFF2-40B4-BE49-F238E27FC236}">
                <a16:creationId xmlns:a16="http://schemas.microsoft.com/office/drawing/2014/main" id="{3EA27927-1786-4FAF-9344-FDF0793675F6}"/>
              </a:ext>
            </a:extLst>
          </p:cNvPr>
          <p:cNvSpPr/>
          <p:nvPr/>
        </p:nvSpPr>
        <p:spPr>
          <a:xfrm>
            <a:off x="4233613" y="1670558"/>
            <a:ext cx="216139" cy="576369"/>
          </a:xfrm>
          <a:prstGeom prst="rect">
            <a:avLst/>
          </a:prstGeom>
          <a:solidFill>
            <a:srgbClr val="9DC3E6"/>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defTabSz="422294" fontAlgn="ctr">
              <a:defRPr/>
            </a:pPr>
            <a:r>
              <a:rPr kumimoji="1" lang="ja-JP" altLang="en-US" sz="901" b="1" dirty="0">
                <a:solidFill>
                  <a:prstClr val="black"/>
                </a:solidFill>
                <a:latin typeface="+mn-ea"/>
              </a:rPr>
              <a:t>新駅開業</a:t>
            </a:r>
          </a:p>
        </p:txBody>
      </p:sp>
      <p:sp>
        <p:nvSpPr>
          <p:cNvPr id="18" name="ホームベース 10">
            <a:extLst>
              <a:ext uri="{FF2B5EF4-FFF2-40B4-BE49-F238E27FC236}">
                <a16:creationId xmlns:a16="http://schemas.microsoft.com/office/drawing/2014/main" id="{760E0E6D-F998-4EC1-BBBD-B69DA63D9F21}"/>
              </a:ext>
            </a:extLst>
          </p:cNvPr>
          <p:cNvSpPr/>
          <p:nvPr/>
        </p:nvSpPr>
        <p:spPr>
          <a:xfrm>
            <a:off x="2252343" y="1706581"/>
            <a:ext cx="1945247" cy="252162"/>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うめきた（新駅）整備</a:t>
            </a:r>
          </a:p>
        </p:txBody>
      </p:sp>
      <p:sp>
        <p:nvSpPr>
          <p:cNvPr id="19" name="ホームベース 11">
            <a:extLst>
              <a:ext uri="{FF2B5EF4-FFF2-40B4-BE49-F238E27FC236}">
                <a16:creationId xmlns:a16="http://schemas.microsoft.com/office/drawing/2014/main" id="{07E83DD9-C87E-4E62-B313-2C0E14ECB55A}"/>
              </a:ext>
            </a:extLst>
          </p:cNvPr>
          <p:cNvSpPr/>
          <p:nvPr/>
        </p:nvSpPr>
        <p:spPr>
          <a:xfrm>
            <a:off x="2252343" y="1383649"/>
            <a:ext cx="5882449" cy="252162"/>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インフラ整備（都市公園・道路など）</a:t>
            </a:r>
          </a:p>
        </p:txBody>
      </p:sp>
      <p:sp>
        <p:nvSpPr>
          <p:cNvPr id="29" name="ホームベース 18">
            <a:extLst>
              <a:ext uri="{FF2B5EF4-FFF2-40B4-BE49-F238E27FC236}">
                <a16:creationId xmlns:a16="http://schemas.microsoft.com/office/drawing/2014/main" id="{2B5A4831-4023-4416-8C03-92CED78A4896}"/>
              </a:ext>
            </a:extLst>
          </p:cNvPr>
          <p:cNvSpPr/>
          <p:nvPr/>
        </p:nvSpPr>
        <p:spPr>
          <a:xfrm>
            <a:off x="4934620" y="3063752"/>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prstClr val="black"/>
                </a:solidFill>
                <a:latin typeface="+mn-ea"/>
              </a:rPr>
              <a:t>２ パーソナルモビリティのシェアサービス</a:t>
            </a:r>
          </a:p>
        </p:txBody>
      </p:sp>
      <p:sp>
        <p:nvSpPr>
          <p:cNvPr id="53" name="ホームベース 9">
            <a:extLst>
              <a:ext uri="{FF2B5EF4-FFF2-40B4-BE49-F238E27FC236}">
                <a16:creationId xmlns:a16="http://schemas.microsoft.com/office/drawing/2014/main" id="{079C10D5-0C04-45B8-88B0-4D7B7AD776C4}"/>
              </a:ext>
            </a:extLst>
          </p:cNvPr>
          <p:cNvSpPr/>
          <p:nvPr/>
        </p:nvSpPr>
        <p:spPr>
          <a:xfrm>
            <a:off x="4990098" y="1706581"/>
            <a:ext cx="4646979"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来街者（買物客・観光客・府民・市民）</a:t>
            </a:r>
          </a:p>
        </p:txBody>
      </p:sp>
      <p:sp>
        <p:nvSpPr>
          <p:cNvPr id="42" name="テキスト ボックス 41">
            <a:extLst>
              <a:ext uri="{FF2B5EF4-FFF2-40B4-BE49-F238E27FC236}">
                <a16:creationId xmlns:a16="http://schemas.microsoft.com/office/drawing/2014/main" id="{9843B4A5-D033-4EE2-BA9C-D1264A7C49BC}"/>
              </a:ext>
            </a:extLst>
          </p:cNvPr>
          <p:cNvSpPr txBox="1"/>
          <p:nvPr/>
        </p:nvSpPr>
        <p:spPr>
          <a:xfrm>
            <a:off x="5071901" y="2456302"/>
            <a:ext cx="3996973" cy="121692"/>
          </a:xfrm>
          <a:prstGeom prst="rect">
            <a:avLst/>
          </a:prstGeom>
          <a:noFill/>
          <a:ln w="6350">
            <a:noFill/>
          </a:ln>
        </p:spPr>
        <p:txBody>
          <a:bodyPr vert="horz" wrap="square" lIns="72046" tIns="0" rIns="72046" bIns="0" rtlCol="0" anchor="ctr" anchorCtr="0">
            <a:noAutofit/>
          </a:bodyPr>
          <a:lstStyle/>
          <a:p>
            <a:pPr defTabSz="422294" fontAlgn="ctr">
              <a:defRPr/>
            </a:pPr>
            <a:r>
              <a:rPr kumimoji="1" lang="en-US" altLang="ja-JP" sz="1001" dirty="0">
                <a:solidFill>
                  <a:prstClr val="black"/>
                </a:solidFill>
                <a:latin typeface="+mn-ea"/>
              </a:rPr>
              <a:t>※</a:t>
            </a:r>
            <a:r>
              <a:rPr kumimoji="1" lang="ja-JP" altLang="en-US" sz="1001" dirty="0">
                <a:solidFill>
                  <a:prstClr val="black"/>
                </a:solidFill>
                <a:latin typeface="+mn-ea"/>
              </a:rPr>
              <a:t>その他、パートナー事業者に応じて追加するサービスあり</a:t>
            </a:r>
          </a:p>
        </p:txBody>
      </p:sp>
      <p:sp>
        <p:nvSpPr>
          <p:cNvPr id="25" name="ホームベース 25">
            <a:extLst>
              <a:ext uri="{FF2B5EF4-FFF2-40B4-BE49-F238E27FC236}">
                <a16:creationId xmlns:a16="http://schemas.microsoft.com/office/drawing/2014/main" id="{7D3EE9EC-8A8C-4927-A242-0AE169A5A898}"/>
              </a:ext>
            </a:extLst>
          </p:cNvPr>
          <p:cNvSpPr/>
          <p:nvPr/>
        </p:nvSpPr>
        <p:spPr>
          <a:xfrm>
            <a:off x="4934620" y="3520531"/>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prstClr val="black"/>
                </a:solidFill>
                <a:latin typeface="+mn-ea"/>
              </a:rPr>
              <a:t>３ 先端技術を用いた公園内・建物内における施</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　　　　　 設管理、配送などのマネジメント高度化</a:t>
            </a:r>
            <a:endParaRPr kumimoji="1" lang="en-US" altLang="ja-JP" sz="1001" dirty="0">
              <a:solidFill>
                <a:prstClr val="black"/>
              </a:solidFill>
              <a:latin typeface="+mn-ea"/>
            </a:endParaRPr>
          </a:p>
        </p:txBody>
      </p:sp>
      <p:sp>
        <p:nvSpPr>
          <p:cNvPr id="26" name="ホームベース 34">
            <a:extLst>
              <a:ext uri="{FF2B5EF4-FFF2-40B4-BE49-F238E27FC236}">
                <a16:creationId xmlns:a16="http://schemas.microsoft.com/office/drawing/2014/main" id="{BE36EC46-184F-413A-BBF0-CF39AF71A3C5}"/>
              </a:ext>
            </a:extLst>
          </p:cNvPr>
          <p:cNvSpPr/>
          <p:nvPr/>
        </p:nvSpPr>
        <p:spPr>
          <a:xfrm>
            <a:off x="2213489" y="3520531"/>
            <a:ext cx="3061963" cy="363833"/>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検討・実証</a:t>
            </a:r>
            <a:endParaRPr kumimoji="1" lang="en-US" altLang="ja-JP" sz="1001" dirty="0">
              <a:solidFill>
                <a:prstClr val="black"/>
              </a:solidFill>
              <a:latin typeface="+mn-ea"/>
            </a:endParaRPr>
          </a:p>
        </p:txBody>
      </p:sp>
      <p:sp>
        <p:nvSpPr>
          <p:cNvPr id="31" name="ホームベース 17">
            <a:extLst>
              <a:ext uri="{FF2B5EF4-FFF2-40B4-BE49-F238E27FC236}">
                <a16:creationId xmlns:a16="http://schemas.microsoft.com/office/drawing/2014/main" id="{A712A7BA-4743-4734-9F8C-D4C314039983}"/>
              </a:ext>
            </a:extLst>
          </p:cNvPr>
          <p:cNvSpPr/>
          <p:nvPr/>
        </p:nvSpPr>
        <p:spPr>
          <a:xfrm>
            <a:off x="4934620" y="2606973"/>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prstClr val="black"/>
                </a:solidFill>
                <a:latin typeface="+mn-ea"/>
              </a:rPr>
              <a:t>１ ヒューマンデータ利活用に資するプラットホームの提供</a:t>
            </a:r>
            <a:endParaRPr kumimoji="1" lang="en-US" altLang="ja-JP" sz="1001" dirty="0">
              <a:solidFill>
                <a:prstClr val="black"/>
              </a:solidFill>
              <a:latin typeface="+mn-ea"/>
            </a:endParaRPr>
          </a:p>
        </p:txBody>
      </p:sp>
      <p:sp>
        <p:nvSpPr>
          <p:cNvPr id="32" name="ホームベース 33">
            <a:extLst>
              <a:ext uri="{FF2B5EF4-FFF2-40B4-BE49-F238E27FC236}">
                <a16:creationId xmlns:a16="http://schemas.microsoft.com/office/drawing/2014/main" id="{A61E52CE-32E8-47C4-A91C-D0443555A6A7}"/>
              </a:ext>
            </a:extLst>
          </p:cNvPr>
          <p:cNvSpPr/>
          <p:nvPr/>
        </p:nvSpPr>
        <p:spPr>
          <a:xfrm>
            <a:off x="2213489" y="2606973"/>
            <a:ext cx="3061963" cy="364625"/>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検討</a:t>
            </a:r>
            <a:endParaRPr kumimoji="1" lang="en-US" altLang="ja-JP" sz="1001" dirty="0">
              <a:solidFill>
                <a:prstClr val="black"/>
              </a:solidFill>
              <a:latin typeface="+mn-ea"/>
            </a:endParaRPr>
          </a:p>
        </p:txBody>
      </p:sp>
      <p:sp>
        <p:nvSpPr>
          <p:cNvPr id="30" name="ホームベース 43">
            <a:extLst>
              <a:ext uri="{FF2B5EF4-FFF2-40B4-BE49-F238E27FC236}">
                <a16:creationId xmlns:a16="http://schemas.microsoft.com/office/drawing/2014/main" id="{5E50ADCD-58EC-4216-8DA2-CDCCF3A158E7}"/>
              </a:ext>
            </a:extLst>
          </p:cNvPr>
          <p:cNvSpPr/>
          <p:nvPr/>
        </p:nvSpPr>
        <p:spPr>
          <a:xfrm>
            <a:off x="2213489" y="3063752"/>
            <a:ext cx="3061963" cy="364625"/>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検討・実証　　　</a:t>
            </a:r>
            <a:r>
              <a:rPr kumimoji="1" lang="ja-JP" altLang="en-US" sz="901" dirty="0">
                <a:solidFill>
                  <a:prstClr val="black"/>
                </a:solidFill>
                <a:latin typeface="+mn-ea"/>
              </a:rPr>
              <a:t>　　　　　　　　　　　　　　　　　　　</a:t>
            </a:r>
            <a:endParaRPr kumimoji="1" lang="en-US" altLang="ja-JP" sz="901" dirty="0">
              <a:solidFill>
                <a:prstClr val="black"/>
              </a:solidFill>
              <a:latin typeface="+mn-ea"/>
            </a:endParaRPr>
          </a:p>
        </p:txBody>
      </p:sp>
      <p:sp>
        <p:nvSpPr>
          <p:cNvPr id="45" name="ホームベース 33">
            <a:extLst>
              <a:ext uri="{FF2B5EF4-FFF2-40B4-BE49-F238E27FC236}">
                <a16:creationId xmlns:a16="http://schemas.microsoft.com/office/drawing/2014/main" id="{A61E52CE-32E8-47C4-A91C-D0443555A6A7}"/>
              </a:ext>
            </a:extLst>
          </p:cNvPr>
          <p:cNvSpPr/>
          <p:nvPr/>
        </p:nvSpPr>
        <p:spPr>
          <a:xfrm>
            <a:off x="4990098" y="5116300"/>
            <a:ext cx="4667132" cy="495981"/>
          </a:xfrm>
          <a:prstGeom prst="homePlate">
            <a:avLst/>
          </a:prstGeom>
          <a:solidFill>
            <a:schemeClr val="bg1"/>
          </a:solidFill>
          <a:ln w="6350">
            <a:solidFill>
              <a:schemeClr val="tx1"/>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schemeClr val="tx1"/>
                </a:solidFill>
                <a:latin typeface="+mn-ea"/>
              </a:rPr>
              <a:t>ヒューマンデータ、人流データなど</a:t>
            </a:r>
            <a:endParaRPr kumimoji="1" lang="en-US" altLang="ja-JP" sz="1001" dirty="0">
              <a:solidFill>
                <a:schemeClr val="tx1"/>
              </a:solidFill>
              <a:latin typeface="+mn-ea"/>
            </a:endParaRPr>
          </a:p>
        </p:txBody>
      </p:sp>
      <p:sp>
        <p:nvSpPr>
          <p:cNvPr id="27" name="ホームベース 20">
            <a:extLst>
              <a:ext uri="{FF2B5EF4-FFF2-40B4-BE49-F238E27FC236}">
                <a16:creationId xmlns:a16="http://schemas.microsoft.com/office/drawing/2014/main" id="{9FB4A1FF-CE5E-47AA-8200-59089AF3C6EA}"/>
              </a:ext>
            </a:extLst>
          </p:cNvPr>
          <p:cNvSpPr/>
          <p:nvPr/>
        </p:nvSpPr>
        <p:spPr>
          <a:xfrm>
            <a:off x="4934620" y="3976517"/>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a:r>
              <a:rPr kumimoji="1" lang="ja-JP" altLang="en-US" sz="1001" dirty="0">
                <a:solidFill>
                  <a:prstClr val="black"/>
                </a:solidFill>
                <a:latin typeface="+mn-ea"/>
              </a:rPr>
              <a:t>４ </a:t>
            </a:r>
            <a:r>
              <a:rPr kumimoji="1" lang="ja-JP" altLang="en-US" sz="1001" dirty="0">
                <a:solidFill>
                  <a:schemeClr val="tx1"/>
                </a:solidFill>
                <a:latin typeface="+mn-ea"/>
              </a:rPr>
              <a:t>リアルとデジタルの融合した都市空間</a:t>
            </a:r>
            <a:endParaRPr kumimoji="1" lang="en-US" altLang="ja-JP" sz="1001" dirty="0">
              <a:solidFill>
                <a:schemeClr val="tx1"/>
              </a:solidFill>
              <a:latin typeface="+mn-ea"/>
            </a:endParaRPr>
          </a:p>
          <a:p>
            <a:r>
              <a:rPr kumimoji="1" lang="en-US" altLang="ja-JP" sz="1001" dirty="0">
                <a:solidFill>
                  <a:schemeClr val="tx1"/>
                </a:solidFill>
                <a:latin typeface="+mn-ea"/>
              </a:rPr>
              <a:t>        </a:t>
            </a:r>
            <a:r>
              <a:rPr kumimoji="1" lang="ja-JP" altLang="en-US" sz="1001" dirty="0">
                <a:solidFill>
                  <a:schemeClr val="tx1"/>
                </a:solidFill>
                <a:latin typeface="+mn-ea"/>
              </a:rPr>
              <a:t>＝</a:t>
            </a:r>
            <a:r>
              <a:rPr kumimoji="1" lang="en-US" altLang="ja-JP" sz="1001" dirty="0" err="1">
                <a:solidFill>
                  <a:schemeClr val="tx1"/>
                </a:solidFill>
                <a:latin typeface="+mn-ea"/>
              </a:rPr>
              <a:t>Parkness</a:t>
            </a:r>
            <a:r>
              <a:rPr kumimoji="1" lang="ja-JP" altLang="en-US" sz="1001" dirty="0">
                <a:solidFill>
                  <a:schemeClr val="tx1"/>
                </a:solidFill>
                <a:latin typeface="+mn-ea"/>
              </a:rPr>
              <a:t>を実現するための</a:t>
            </a:r>
            <a:r>
              <a:rPr kumimoji="1" lang="en-US" altLang="ja-JP" sz="1001" dirty="0">
                <a:solidFill>
                  <a:schemeClr val="tx1"/>
                </a:solidFill>
                <a:latin typeface="+mn-ea"/>
              </a:rPr>
              <a:t>DX</a:t>
            </a:r>
            <a:r>
              <a:rPr kumimoji="1" lang="ja-JP" altLang="en-US" sz="1001" dirty="0">
                <a:solidFill>
                  <a:schemeClr val="tx1"/>
                </a:solidFill>
                <a:latin typeface="+mn-ea"/>
              </a:rPr>
              <a:t>推進</a:t>
            </a:r>
          </a:p>
        </p:txBody>
      </p:sp>
      <p:sp>
        <p:nvSpPr>
          <p:cNvPr id="28" name="ホームベース 36">
            <a:extLst>
              <a:ext uri="{FF2B5EF4-FFF2-40B4-BE49-F238E27FC236}">
                <a16:creationId xmlns:a16="http://schemas.microsoft.com/office/drawing/2014/main" id="{9160B1FB-8BA5-4D4C-BD60-16B3475834EC}"/>
              </a:ext>
            </a:extLst>
          </p:cNvPr>
          <p:cNvSpPr/>
          <p:nvPr/>
        </p:nvSpPr>
        <p:spPr>
          <a:xfrm>
            <a:off x="2213488" y="3976517"/>
            <a:ext cx="3061963" cy="364625"/>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サービス内容検討、</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官民体制の検討・実証</a:t>
            </a:r>
            <a:endParaRPr kumimoji="1" lang="en-US" altLang="ja-JP" sz="1001" dirty="0">
              <a:solidFill>
                <a:prstClr val="black"/>
              </a:solidFill>
              <a:latin typeface="+mn-ea"/>
            </a:endParaRPr>
          </a:p>
        </p:txBody>
      </p:sp>
      <p:sp>
        <p:nvSpPr>
          <p:cNvPr id="37" name="正方形/長方形 36"/>
          <p:cNvSpPr/>
          <p:nvPr/>
        </p:nvSpPr>
        <p:spPr>
          <a:xfrm>
            <a:off x="285934" y="6395944"/>
            <a:ext cx="4637628" cy="25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n-ea"/>
              </a:rPr>
              <a:t>※</a:t>
            </a:r>
            <a:r>
              <a:rPr kumimoji="1" lang="ja-JP" altLang="en-US" sz="800" dirty="0">
                <a:solidFill>
                  <a:schemeClr val="tx1"/>
                </a:solidFill>
                <a:latin typeface="+mn-ea"/>
              </a:rPr>
              <a:t>　データ連携及びデータは、　</a:t>
            </a:r>
            <a:r>
              <a:rPr kumimoji="1" lang="en-US" altLang="ja-JP" sz="800" dirty="0">
                <a:solidFill>
                  <a:schemeClr val="tx1"/>
                </a:solidFill>
                <a:latin typeface="+mn-ea"/>
              </a:rPr>
              <a:t>ORDEN</a:t>
            </a:r>
            <a:r>
              <a:rPr kumimoji="1" lang="ja-JP" altLang="en-US" sz="800" dirty="0">
                <a:solidFill>
                  <a:schemeClr val="tx1"/>
                </a:solidFill>
                <a:latin typeface="+mn-ea"/>
              </a:rPr>
              <a:t>検討状況を踏まえ検討予定</a:t>
            </a:r>
            <a:endParaRPr kumimoji="1" lang="en-US" altLang="ja-JP" sz="800" dirty="0">
              <a:solidFill>
                <a:schemeClr val="tx1"/>
              </a:solidFill>
              <a:latin typeface="+mn-ea"/>
            </a:endParaRPr>
          </a:p>
          <a:p>
            <a:r>
              <a:rPr kumimoji="1" lang="en-US" altLang="ja-JP" sz="800" dirty="0">
                <a:solidFill>
                  <a:schemeClr val="tx1"/>
                </a:solidFill>
                <a:latin typeface="+mn-ea"/>
              </a:rPr>
              <a:t>※※</a:t>
            </a:r>
            <a:r>
              <a:rPr kumimoji="1" lang="ja-JP" altLang="en-US" sz="800" dirty="0">
                <a:solidFill>
                  <a:schemeClr val="tx1"/>
                </a:solidFill>
                <a:latin typeface="+mn-ea"/>
              </a:rPr>
              <a:t>　先端的サービス５のプラットフォームは、別途検討</a:t>
            </a:r>
          </a:p>
        </p:txBody>
      </p:sp>
      <p:sp>
        <p:nvSpPr>
          <p:cNvPr id="33" name="ホームベース 17">
            <a:extLst>
              <a:ext uri="{FF2B5EF4-FFF2-40B4-BE49-F238E27FC236}">
                <a16:creationId xmlns:a16="http://schemas.microsoft.com/office/drawing/2014/main" id="{A712A7BA-4743-4734-9F8C-D4C314039983}"/>
              </a:ext>
            </a:extLst>
          </p:cNvPr>
          <p:cNvSpPr/>
          <p:nvPr/>
        </p:nvSpPr>
        <p:spPr>
          <a:xfrm>
            <a:off x="4934620" y="4479918"/>
            <a:ext cx="4683002" cy="364625"/>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schemeClr val="tx1"/>
                </a:solidFill>
                <a:latin typeface="+mn-ea"/>
              </a:rPr>
              <a:t>５ 駅を活用したまちなか・便利なヘルスケア環境の構築</a:t>
            </a:r>
            <a:endParaRPr kumimoji="1" lang="en-US" altLang="ja-JP" sz="1001" baseline="50000" dirty="0">
              <a:solidFill>
                <a:schemeClr val="tx1"/>
              </a:solidFill>
              <a:latin typeface="+mn-ea"/>
            </a:endParaRPr>
          </a:p>
        </p:txBody>
      </p:sp>
      <p:sp>
        <p:nvSpPr>
          <p:cNvPr id="35" name="ホームベース 33">
            <a:extLst>
              <a:ext uri="{FF2B5EF4-FFF2-40B4-BE49-F238E27FC236}">
                <a16:creationId xmlns:a16="http://schemas.microsoft.com/office/drawing/2014/main" id="{A61E52CE-32E8-47C4-A91C-D0443555A6A7}"/>
              </a:ext>
            </a:extLst>
          </p:cNvPr>
          <p:cNvSpPr/>
          <p:nvPr/>
        </p:nvSpPr>
        <p:spPr>
          <a:xfrm>
            <a:off x="2213489" y="4479918"/>
            <a:ext cx="3061963" cy="364625"/>
          </a:xfrm>
          <a:prstGeom prst="homePlate">
            <a:avLst/>
          </a:prstGeom>
          <a:solidFill>
            <a:schemeClr val="bg1"/>
          </a:solidFill>
          <a:ln w="6350">
            <a:solidFill>
              <a:schemeClr val="tx1"/>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schemeClr val="tx1"/>
                </a:solidFill>
                <a:latin typeface="+mn-ea"/>
              </a:rPr>
              <a:t>サービス内容</a:t>
            </a:r>
            <a:endParaRPr kumimoji="1" lang="en-US" altLang="ja-JP" sz="1001" dirty="0">
              <a:solidFill>
                <a:schemeClr val="tx1"/>
              </a:solidFill>
              <a:latin typeface="+mn-ea"/>
            </a:endParaRPr>
          </a:p>
          <a:p>
            <a:pPr defTabSz="422294" fontAlgn="ctr">
              <a:defRPr/>
            </a:pPr>
            <a:r>
              <a:rPr kumimoji="1" lang="ja-JP" altLang="en-US" sz="1001" dirty="0">
                <a:solidFill>
                  <a:schemeClr val="tx1"/>
                </a:solidFill>
                <a:latin typeface="+mn-ea"/>
              </a:rPr>
              <a:t>検討・実証</a:t>
            </a:r>
            <a:endParaRPr kumimoji="1" lang="en-US" altLang="ja-JP" sz="1001" dirty="0">
              <a:solidFill>
                <a:schemeClr val="tx1"/>
              </a:solidFill>
              <a:latin typeface="+mn-ea"/>
            </a:endParaRPr>
          </a:p>
        </p:txBody>
      </p:sp>
      <p:sp>
        <p:nvSpPr>
          <p:cNvPr id="44" name="角丸四角形 1">
            <a:extLst>
              <a:ext uri="{FF2B5EF4-FFF2-40B4-BE49-F238E27FC236}">
                <a16:creationId xmlns:a16="http://schemas.microsoft.com/office/drawing/2014/main" id="{630FB0A5-7E98-4DF0-833A-58577DB8BFB0}"/>
              </a:ext>
            </a:extLst>
          </p:cNvPr>
          <p:cNvSpPr/>
          <p:nvPr/>
        </p:nvSpPr>
        <p:spPr>
          <a:xfrm>
            <a:off x="8134791" y="1343434"/>
            <a:ext cx="241355" cy="5035542"/>
          </a:xfrm>
          <a:prstGeom prst="rect">
            <a:avLst/>
          </a:prstGeom>
          <a:solidFill>
            <a:srgbClr val="9DC3E6">
              <a:alpha val="75000"/>
            </a:srgb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901" b="1" dirty="0">
                <a:solidFill>
                  <a:prstClr val="black"/>
                </a:solidFill>
                <a:latin typeface="+mn-ea"/>
              </a:rPr>
              <a:t>全体</a:t>
            </a:r>
            <a:r>
              <a:rPr kumimoji="1" lang="ja-JP" altLang="en-US" sz="901" b="1" dirty="0" err="1">
                <a:solidFill>
                  <a:prstClr val="black"/>
                </a:solidFill>
                <a:latin typeface="+mn-ea"/>
              </a:rPr>
              <a:t>ま</a:t>
            </a:r>
            <a:r>
              <a:rPr kumimoji="1" lang="ja-JP" altLang="en-US" sz="901" b="1" dirty="0">
                <a:solidFill>
                  <a:prstClr val="black"/>
                </a:solidFill>
                <a:latin typeface="+mn-ea"/>
              </a:rPr>
              <a:t>ちびらき（２０２７年</a:t>
            </a:r>
            <a:r>
              <a:rPr kumimoji="1" lang="ja-JP" altLang="en-US" sz="901" b="1" dirty="0">
                <a:solidFill>
                  <a:schemeClr val="tx1"/>
                </a:solidFill>
                <a:latin typeface="+mn-ea"/>
              </a:rPr>
              <a:t>度</a:t>
            </a:r>
            <a:r>
              <a:rPr kumimoji="1" lang="ja-JP" altLang="en-US" sz="901" b="1" dirty="0">
                <a:solidFill>
                  <a:prstClr val="black"/>
                </a:solidFill>
                <a:latin typeface="+mn-ea"/>
              </a:rPr>
              <a:t>）</a:t>
            </a:r>
            <a:endParaRPr kumimoji="1" lang="en-US" altLang="ja-JP" sz="901" b="1" dirty="0">
              <a:solidFill>
                <a:prstClr val="black"/>
              </a:solidFill>
              <a:latin typeface="+mn-ea"/>
            </a:endParaRPr>
          </a:p>
        </p:txBody>
      </p:sp>
      <p:sp>
        <p:nvSpPr>
          <p:cNvPr id="41" name="角丸四角形 1">
            <a:extLst>
              <a:ext uri="{FF2B5EF4-FFF2-40B4-BE49-F238E27FC236}">
                <a16:creationId xmlns:a16="http://schemas.microsoft.com/office/drawing/2014/main" id="{630FB0A5-7E98-4DF0-833A-58577DB8BFB0}"/>
              </a:ext>
            </a:extLst>
          </p:cNvPr>
          <p:cNvSpPr/>
          <p:nvPr/>
        </p:nvSpPr>
        <p:spPr>
          <a:xfrm>
            <a:off x="4711318" y="1343435"/>
            <a:ext cx="239512" cy="5035541"/>
          </a:xfrm>
          <a:prstGeom prst="rect">
            <a:avLst/>
          </a:prstGeom>
          <a:solidFill>
            <a:srgbClr val="9DC3E6">
              <a:alpha val="75000"/>
            </a:srgb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901" b="1" dirty="0">
                <a:solidFill>
                  <a:prstClr val="black"/>
                </a:solidFill>
                <a:latin typeface="+mn-ea"/>
              </a:rPr>
              <a:t>一部先行</a:t>
            </a:r>
            <a:r>
              <a:rPr kumimoji="1" lang="ja-JP" altLang="en-US" sz="901" b="1" dirty="0" err="1">
                <a:solidFill>
                  <a:prstClr val="black"/>
                </a:solidFill>
                <a:latin typeface="+mn-ea"/>
              </a:rPr>
              <a:t>ま</a:t>
            </a:r>
            <a:r>
              <a:rPr kumimoji="1" lang="ja-JP" altLang="en-US" sz="901" b="1" dirty="0">
                <a:solidFill>
                  <a:prstClr val="black"/>
                </a:solidFill>
                <a:latin typeface="+mn-ea"/>
              </a:rPr>
              <a:t>ちびらき（２０２４年度</a:t>
            </a:r>
            <a:r>
              <a:rPr kumimoji="1" lang="ja-JP" altLang="en-US" sz="901" b="1" dirty="0">
                <a:solidFill>
                  <a:schemeClr val="tx1"/>
                </a:solidFill>
                <a:latin typeface="+mn-ea"/>
              </a:rPr>
              <a:t>夏頃</a:t>
            </a:r>
            <a:r>
              <a:rPr kumimoji="1" lang="ja-JP" altLang="en-US" sz="901" b="1" dirty="0">
                <a:solidFill>
                  <a:prstClr val="black"/>
                </a:solidFill>
                <a:latin typeface="+mn-ea"/>
              </a:rPr>
              <a:t>）</a:t>
            </a:r>
            <a:endParaRPr kumimoji="1" lang="en-US" altLang="ja-JP" sz="901" b="1" dirty="0">
              <a:solidFill>
                <a:prstClr val="black"/>
              </a:solidFill>
              <a:latin typeface="+mn-ea"/>
            </a:endParaRPr>
          </a:p>
        </p:txBody>
      </p:sp>
      <p:sp>
        <p:nvSpPr>
          <p:cNvPr id="15" name="ホームベース 13">
            <a:extLst>
              <a:ext uri="{FF2B5EF4-FFF2-40B4-BE49-F238E27FC236}">
                <a16:creationId xmlns:a16="http://schemas.microsoft.com/office/drawing/2014/main" id="{BD87D04A-33CE-44CC-B91F-FF539E3C19C1}"/>
              </a:ext>
            </a:extLst>
          </p:cNvPr>
          <p:cNvSpPr/>
          <p:nvPr/>
        </p:nvSpPr>
        <p:spPr>
          <a:xfrm>
            <a:off x="4979241" y="5940337"/>
            <a:ext cx="4666242" cy="360231"/>
          </a:xfrm>
          <a:prstGeom prst="homePlate">
            <a:avLst>
              <a:gd name="adj" fmla="val 47061"/>
            </a:avLst>
          </a:prstGeom>
          <a:solidFill>
            <a:srgbClr val="A6A6A6"/>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defTabSz="422294" fontAlgn="ctr">
              <a:defRPr/>
            </a:pPr>
            <a:r>
              <a:rPr kumimoji="1" lang="ja-JP" altLang="en-US" sz="1001" b="1" dirty="0">
                <a:solidFill>
                  <a:schemeClr val="bg1"/>
                </a:solidFill>
                <a:latin typeface="+mn-ea"/>
              </a:rPr>
              <a:t>うめきた２期データプラットフォーム運用</a:t>
            </a:r>
            <a:r>
              <a:rPr kumimoji="1" lang="en-US" altLang="ja-JP" sz="1201" b="1" baseline="30000" dirty="0">
                <a:solidFill>
                  <a:schemeClr val="bg1"/>
                </a:solidFill>
                <a:latin typeface="+mn-ea"/>
              </a:rPr>
              <a:t>※※</a:t>
            </a:r>
          </a:p>
          <a:p>
            <a:pPr defTabSz="422294" fontAlgn="ctr">
              <a:defRPr/>
            </a:pPr>
            <a:r>
              <a:rPr kumimoji="1" lang="ja-JP" altLang="en-US" sz="1001" b="1" dirty="0">
                <a:solidFill>
                  <a:schemeClr val="bg1"/>
                </a:solidFill>
                <a:latin typeface="+mn-ea"/>
              </a:rPr>
              <a:t>（運用主体：うめきた２期開発事業者及び今後選定するパートナー企業）</a:t>
            </a:r>
          </a:p>
        </p:txBody>
      </p:sp>
      <p:sp>
        <p:nvSpPr>
          <p:cNvPr id="3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26</a:t>
            </a:fld>
            <a:endParaRPr kumimoji="1" lang="ja-JP" altLang="en-US" dirty="0"/>
          </a:p>
        </p:txBody>
      </p:sp>
    </p:spTree>
    <p:extLst>
      <p:ext uri="{BB962C8B-B14F-4D97-AF65-F5344CB8AC3E}">
        <p14:creationId xmlns:p14="http://schemas.microsoft.com/office/powerpoint/2010/main" val="269175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462060854"/>
              </p:ext>
            </p:extLst>
          </p:nvPr>
        </p:nvGraphicFramePr>
        <p:xfrm>
          <a:off x="57705" y="945306"/>
          <a:ext cx="9790590" cy="5579242"/>
        </p:xfrm>
        <a:graphic>
          <a:graphicData uri="http://schemas.openxmlformats.org/drawingml/2006/table">
            <a:tbl>
              <a:tblPr firstRow="1" bandRow="1">
                <a:tableStyleId>{5940675A-B579-460E-94D1-54222C63F5DA}</a:tableStyleId>
              </a:tblPr>
              <a:tblGrid>
                <a:gridCol w="1784411">
                  <a:extLst>
                    <a:ext uri="{9D8B030D-6E8A-4147-A177-3AD203B41FA5}">
                      <a16:colId xmlns:a16="http://schemas.microsoft.com/office/drawing/2014/main" val="627285008"/>
                    </a:ext>
                  </a:extLst>
                </a:gridCol>
                <a:gridCol w="3699791">
                  <a:extLst>
                    <a:ext uri="{9D8B030D-6E8A-4147-A177-3AD203B41FA5}">
                      <a16:colId xmlns:a16="http://schemas.microsoft.com/office/drawing/2014/main" val="232150186"/>
                    </a:ext>
                  </a:extLst>
                </a:gridCol>
                <a:gridCol w="4306388">
                  <a:extLst>
                    <a:ext uri="{9D8B030D-6E8A-4147-A177-3AD203B41FA5}">
                      <a16:colId xmlns:a16="http://schemas.microsoft.com/office/drawing/2014/main" val="1667408104"/>
                    </a:ext>
                  </a:extLst>
                </a:gridCol>
              </a:tblGrid>
              <a:tr h="341694">
                <a:tc>
                  <a:txBody>
                    <a:body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0058" marR="90058"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概要</a:t>
                      </a:r>
                    </a:p>
                  </a:txBody>
                  <a:tcPr marL="90058" marR="90058"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先端的サービス項目</a:t>
                      </a:r>
                    </a:p>
                  </a:txBody>
                  <a:tcPr marL="90058" marR="90058"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693328">
                <a:tc>
                  <a:txBody>
                    <a:bodyPr/>
                    <a:lstStyle/>
                    <a:p>
                      <a:pPr marL="0" indent="0" algn="l">
                        <a:buFont typeface="Arial" panose="020B0604020202020204" pitchFamily="34" charset="0"/>
                        <a:buNone/>
                      </a:pPr>
                      <a:r>
                        <a:rPr lang="ja-JP" altLang="en-US" sz="1100" b="1" dirty="0">
                          <a:latin typeface="Meiryo UI" panose="020B0604030504040204" pitchFamily="50" charset="-128"/>
                          <a:ea typeface="Meiryo UI" panose="020B0604030504040204" pitchFamily="50" charset="-128"/>
                        </a:rPr>
                        <a:t>ヒューマンデータ利活用に資するプラットフォームの提供</a:t>
                      </a:r>
                      <a:endParaRPr lang="en-US" altLang="ja-JP" sz="1100" b="1" dirty="0">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strike="noStrike" baseline="0" dirty="0">
                          <a:solidFill>
                            <a:schemeClr val="tx1"/>
                          </a:solidFill>
                          <a:latin typeface="Meiryo UI" panose="020B0604030504040204" pitchFamily="50" charset="-128"/>
                          <a:ea typeface="Meiryo UI" panose="020B0604030504040204" pitchFamily="50" charset="-128"/>
                        </a:rPr>
                        <a:t>うめきた２期地区の来街者のヒューマンデータ（心理、生理、脳情報、行動など）を本人同意のもと取得し、先進的なサービスや製品開発を志向するサービス事業者が当該データを活用できる環境の構築をめざす。</a:t>
                      </a:r>
                      <a:endParaRPr kumimoji="1" lang="en-US" altLang="ja-JP" sz="1100" strike="noStrike" baseline="0" dirty="0">
                        <a:solidFill>
                          <a:schemeClr val="tx1"/>
                        </a:solidFill>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①ヒューマンデータと</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分析などによるエビデンスに基づく健康増進プログラム</a:t>
                      </a:r>
                    </a:p>
                  </a:txBody>
                  <a:tcPr marL="90058" marR="90058" marT="36023" marB="36023"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535528">
                <a:tc>
                  <a:txBody>
                    <a:bodyPr/>
                    <a:lstStyle/>
                    <a:p>
                      <a:pPr marL="0" indent="0" algn="l">
                        <a:buFont typeface="Arial" panose="020B0604020202020204" pitchFamily="34" charset="0"/>
                        <a:buNone/>
                        <a:tabLst>
                          <a:tab pos="177800" algn="l"/>
                        </a:tabLst>
                      </a:pPr>
                      <a:r>
                        <a:rPr kumimoji="1" lang="ja-JP" altLang="en-US" sz="1100" b="1" dirty="0">
                          <a:solidFill>
                            <a:schemeClr val="tx1"/>
                          </a:solidFill>
                          <a:latin typeface="Meiryo UI" panose="020B0604030504040204" pitchFamily="50" charset="-128"/>
                          <a:ea typeface="Meiryo UI" panose="020B0604030504040204" pitchFamily="50" charset="-128"/>
                        </a:rPr>
                        <a:t>パーソナルモビリティサービスのシェアサービス</a:t>
                      </a: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パーソナルモビリティ</a:t>
                      </a:r>
                      <a:r>
                        <a:rPr kumimoji="1" lang="en-US" altLang="ja-JP" sz="1100" baseline="300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の利用環境を整備することにより、利用者の公園内外の移動を円滑にする。</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シェアサイクル、電動キックボード、低速モビリティ、自動走行モビリティなど</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②パーソナルモビリティによるエリアの回遊性やラストワンマイルの移動快適性の向上</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696169">
                <a:tc>
                  <a:txBody>
                    <a:bodyPr/>
                    <a:lstStyle/>
                    <a:p>
                      <a:pPr marL="0" indent="0">
                        <a:buFont typeface="Arial" panose="020B0604020202020204" pitchFamily="34" charset="0"/>
                        <a:buNone/>
                      </a:pPr>
                      <a:r>
                        <a:rPr kumimoji="1" lang="ja-JP" altLang="en-US" sz="1100" b="1" dirty="0">
                          <a:solidFill>
                            <a:schemeClr val="tx1"/>
                          </a:solidFill>
                          <a:latin typeface="Meiryo UI" panose="020B0604030504040204" pitchFamily="50" charset="-128"/>
                          <a:ea typeface="Meiryo UI" panose="020B0604030504040204" pitchFamily="50" charset="-128"/>
                        </a:rPr>
                        <a:t>先端技術を用いた公園内・建物内における施設管理、配送などのマネジメント高度化</a:t>
                      </a: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人手不足が深刻化する中、建物・公園の維持管理・運営業務について、画像解析・ロボット・ドローンなどの技術を活用することにより、業務の省人化・無人化をめざす。</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③画像解析を用いた施設管理（</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カメラやビーコン、センサーなど）</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④</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を活用した「みどり」管理（</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ロボットなどの活用）</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2085934">
                <a:tc>
                  <a:txBody>
                    <a:bodyPr/>
                    <a:lstStyle/>
                    <a:p>
                      <a:pPr marL="0" indent="0">
                        <a:buFont typeface="Arial" panose="020B0604020202020204" pitchFamily="34" charset="0"/>
                        <a:buNone/>
                      </a:pPr>
                      <a:r>
                        <a:rPr kumimoji="1" lang="ja-JP" altLang="en-US" sz="1100" b="1" dirty="0">
                          <a:solidFill>
                            <a:schemeClr val="tx1"/>
                          </a:solidFill>
                          <a:latin typeface="Meiryo UI"/>
                          <a:ea typeface="Meiryo UI"/>
                        </a:rPr>
                        <a:t>リアルとデジタルの融合した都市空間＝</a:t>
                      </a:r>
                      <a:r>
                        <a:rPr kumimoji="1" lang="en-US" altLang="ja-JP" sz="1100" b="1" dirty="0" err="1">
                          <a:solidFill>
                            <a:schemeClr val="tx1"/>
                          </a:solidFill>
                          <a:latin typeface="Meiryo UI"/>
                          <a:ea typeface="Meiryo UI"/>
                        </a:rPr>
                        <a:t>Parkness</a:t>
                      </a:r>
                      <a:r>
                        <a:rPr kumimoji="1" lang="ja-JP" altLang="en-US" sz="1100" b="1" dirty="0">
                          <a:solidFill>
                            <a:schemeClr val="tx1"/>
                          </a:solidFill>
                          <a:latin typeface="Meiryo UI"/>
                          <a:ea typeface="Meiryo UI"/>
                        </a:rPr>
                        <a:t>を実現するためのＤＸ推進</a:t>
                      </a: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多様な体験や実証実験を可能とするリアルとデジタルの融合した新たな価値創造空間の創出や</a:t>
                      </a:r>
                      <a:r>
                        <a:rPr lang="ja-JP" altLang="en-US" sz="1100" dirty="0">
                          <a:latin typeface="Meiryo UI" panose="020B0604030504040204" pitchFamily="50" charset="-128"/>
                          <a:ea typeface="Meiryo UI" panose="020B0604030504040204" pitchFamily="50" charset="-128"/>
                        </a:rPr>
                        <a:t>これを支える</a:t>
                      </a:r>
                      <a:r>
                        <a:rPr kumimoji="1" lang="ja-JP" altLang="en-US" sz="1100" dirty="0">
                          <a:solidFill>
                            <a:schemeClr val="tx1"/>
                          </a:solidFill>
                          <a:latin typeface="Meiryo UI" panose="020B0604030504040204" pitchFamily="50" charset="-128"/>
                          <a:ea typeface="Meiryo UI" panose="020B0604030504040204" pitchFamily="50" charset="-128"/>
                        </a:rPr>
                        <a:t>大容量通信網（ローカル５</a:t>
                      </a:r>
                      <a:r>
                        <a:rPr kumimoji="1" lang="en-US" altLang="ja-JP" sz="1100" dirty="0">
                          <a:solidFill>
                            <a:schemeClr val="tx1"/>
                          </a:solidFill>
                          <a:latin typeface="Meiryo UI" panose="020B0604030504040204" pitchFamily="50" charset="-128"/>
                          <a:ea typeface="Meiryo UI" panose="020B0604030504040204" pitchFamily="50" charset="-128"/>
                        </a:rPr>
                        <a:t>G</a:t>
                      </a:r>
                      <a:r>
                        <a:rPr kumimoji="1" lang="ja-JP" altLang="en-US" sz="1100" dirty="0">
                          <a:solidFill>
                            <a:schemeClr val="tx1"/>
                          </a:solidFill>
                          <a:latin typeface="Meiryo UI" panose="020B0604030504040204" pitchFamily="50" charset="-128"/>
                          <a:ea typeface="Meiryo UI" panose="020B0604030504040204" pitchFamily="50" charset="-128"/>
                        </a:rPr>
                        <a:t>など）</a:t>
                      </a:r>
                      <a:r>
                        <a:rPr lang="ja-JP" altLang="en-US" sz="1100" dirty="0">
                          <a:latin typeface="Meiryo UI" panose="020B0604030504040204" pitchFamily="50" charset="-128"/>
                          <a:ea typeface="Meiryo UI" panose="020B0604030504040204" pitchFamily="50" charset="-128"/>
                        </a:rPr>
                        <a:t>の整備など、</a:t>
                      </a:r>
                      <a:r>
                        <a:rPr kumimoji="1" lang="ja-JP" altLang="en-US" sz="1100" strike="noStrike" dirty="0">
                          <a:solidFill>
                            <a:schemeClr val="tx1"/>
                          </a:solidFill>
                          <a:latin typeface="Meiryo UI" panose="020B0604030504040204" pitchFamily="50" charset="-128"/>
                          <a:ea typeface="Meiryo UI" panose="020B0604030504040204" pitchFamily="50" charset="-128"/>
                        </a:rPr>
                        <a:t>来街者</a:t>
                      </a:r>
                      <a:r>
                        <a:rPr kumimoji="1" lang="ja-JP" altLang="en-US" sz="1100" dirty="0">
                          <a:solidFill>
                            <a:schemeClr val="tx1"/>
                          </a:solidFill>
                          <a:latin typeface="Meiryo UI" panose="020B0604030504040204" pitchFamily="50" charset="-128"/>
                          <a:ea typeface="Meiryo UI" panose="020B0604030504040204" pitchFamily="50" charset="-128"/>
                        </a:rPr>
                        <a:t>の利便性向上に資する先端的サービスの提供をめざす。</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⑤デジタルサイネージや</a:t>
                      </a:r>
                      <a:r>
                        <a:rPr kumimoji="1" lang="en-US" altLang="ja-JP" sz="1100" dirty="0">
                          <a:solidFill>
                            <a:schemeClr val="tx1"/>
                          </a:solidFill>
                          <a:latin typeface="Meiryo UI" panose="020B0604030504040204" pitchFamily="50" charset="-128"/>
                          <a:ea typeface="Meiryo UI" panose="020B0604030504040204" pitchFamily="50" charset="-128"/>
                        </a:rPr>
                        <a:t>LED</a:t>
                      </a:r>
                      <a:r>
                        <a:rPr kumimoji="1" lang="ja-JP" altLang="en-US" sz="1100"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⑥ミラーワールドを構築し、</a:t>
                      </a:r>
                      <a:r>
                        <a:rPr kumimoji="1" lang="en-US" altLang="ja-JP" sz="1100" dirty="0">
                          <a:solidFill>
                            <a:schemeClr val="tx1"/>
                          </a:solidFill>
                          <a:latin typeface="Meiryo UI" panose="020B0604030504040204" pitchFamily="50" charset="-128"/>
                          <a:ea typeface="Meiryo UI" panose="020B0604030504040204" pitchFamily="50" charset="-128"/>
                        </a:rPr>
                        <a:t>MR</a:t>
                      </a:r>
                      <a:r>
                        <a:rPr kumimoji="1" lang="ja-JP" altLang="en-US" sz="1100"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技術により現実と重ね合わせることで、絶景・癒し・ホラーなど、多種多様なテーマの世界を体験できるイベントを検討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⑦</a:t>
                      </a:r>
                      <a:r>
                        <a:rPr kumimoji="1" lang="en-US" altLang="ja-JP" sz="1100" dirty="0">
                          <a:solidFill>
                            <a:schemeClr val="tx1"/>
                          </a:solidFill>
                          <a:latin typeface="Meiryo UI" panose="020B0604030504040204" pitchFamily="50" charset="-128"/>
                          <a:ea typeface="Meiryo UI" panose="020B0604030504040204" pitchFamily="50" charset="-128"/>
                        </a:rPr>
                        <a:t>Social Good</a:t>
                      </a:r>
                      <a:r>
                        <a:rPr kumimoji="1" lang="ja-JP" altLang="en-US" sz="1100" dirty="0">
                          <a:solidFill>
                            <a:schemeClr val="tx1"/>
                          </a:solidFill>
                          <a:latin typeface="Meiryo UI" panose="020B0604030504040204" pitchFamily="50" charset="-128"/>
                          <a:ea typeface="Meiryo UI" panose="020B0604030504040204" pitchFamily="50" charset="-128"/>
                        </a:rPr>
                        <a:t>な活動を行った会員に対し、公園で提供するサービスに利用できるポイントの発行</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⑧来街者に対する混雑状況などの提供</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⑨都市公園の行為許可・占用許可などの行政手続きのオンライン化</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n-lt"/>
                          <a:ea typeface="+mn-ea"/>
                        </a:rPr>
                        <a:t>⑩</a:t>
                      </a:r>
                      <a:r>
                        <a:rPr kumimoji="1" lang="ja-JP" altLang="en-US" sz="1100" dirty="0">
                          <a:solidFill>
                            <a:schemeClr val="tx1"/>
                          </a:solidFill>
                          <a:latin typeface="Meiryo UI" panose="020B0604030504040204" pitchFamily="50" charset="-128"/>
                          <a:ea typeface="Meiryo UI" panose="020B0604030504040204" pitchFamily="50" charset="-128"/>
                        </a:rPr>
                        <a:t>リアルタイム・オンラインサービスを支える大容量通信網（ローカル５</a:t>
                      </a:r>
                      <a:r>
                        <a:rPr kumimoji="1" lang="en-US" altLang="ja-JP" sz="1100" dirty="0">
                          <a:solidFill>
                            <a:schemeClr val="tx1"/>
                          </a:solidFill>
                          <a:latin typeface="Meiryo UI" panose="020B0604030504040204" pitchFamily="50" charset="-128"/>
                          <a:ea typeface="Meiryo UI" panose="020B0604030504040204" pitchFamily="50" charset="-128"/>
                        </a:rPr>
                        <a:t>G</a:t>
                      </a:r>
                      <a:r>
                        <a:rPr kumimoji="1" lang="ja-JP" altLang="en-US" sz="1100" dirty="0">
                          <a:solidFill>
                            <a:schemeClr val="tx1"/>
                          </a:solidFill>
                          <a:latin typeface="Meiryo UI" panose="020B0604030504040204" pitchFamily="50" charset="-128"/>
                          <a:ea typeface="Meiryo UI" panose="020B0604030504040204" pitchFamily="50" charset="-128"/>
                        </a:rPr>
                        <a:t>など）の整備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a:ea typeface="Meiryo UI"/>
                        </a:rPr>
                        <a:t>⑪先端的な技術や先駆的サービスを通じた「様々な体験価値」を市民や来街者に提供し、市民の</a:t>
                      </a:r>
                      <a:r>
                        <a:rPr kumimoji="1" lang="en-US" altLang="ja-JP" sz="1100" dirty="0">
                          <a:solidFill>
                            <a:schemeClr val="tx1"/>
                          </a:solidFill>
                          <a:latin typeface="+mn-lt"/>
                          <a:ea typeface="+mn-ea"/>
                        </a:rPr>
                        <a:t>QoL</a:t>
                      </a:r>
                      <a:r>
                        <a:rPr kumimoji="1" lang="ja-JP" altLang="en-US" sz="1100" dirty="0">
                          <a:solidFill>
                            <a:schemeClr val="tx1"/>
                          </a:solidFill>
                          <a:latin typeface="Meiryo UI"/>
                          <a:ea typeface="Meiryo UI"/>
                        </a:rPr>
                        <a:t>向上とライフデザインイノベーション</a:t>
                      </a:r>
                      <a:r>
                        <a:rPr kumimoji="1" lang="ja-JP" altLang="en-US" sz="1100" dirty="0">
                          <a:solidFill>
                            <a:schemeClr val="tx1"/>
                          </a:solidFill>
                          <a:latin typeface="Meiryo UI" panose="020B0604030504040204" pitchFamily="50" charset="-128"/>
                          <a:ea typeface="Meiryo UI" panose="020B0604030504040204" pitchFamily="50" charset="-128"/>
                        </a:rPr>
                        <a:t>を実現する</a:t>
                      </a:r>
                      <a:r>
                        <a:rPr lang="ja-JP" sz="1100" noProof="0" dirty="0">
                          <a:latin typeface="Meiryo UI" panose="020B0604030504040204" pitchFamily="50" charset="-128"/>
                          <a:ea typeface="Meiryo UI" panose="020B0604030504040204" pitchFamily="50" charset="-128"/>
                        </a:rPr>
                        <a:t>環境の整備</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7429037"/>
                  </a:ext>
                </a:extLst>
              </a:tr>
              <a:tr h="851129">
                <a:tc>
                  <a:txBody>
                    <a:bodyPr/>
                    <a:lstStyle/>
                    <a:p>
                      <a:pPr marL="0" marR="0" lvl="0" indent="0" algn="l"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駅を活用した</a:t>
                      </a:r>
                      <a:r>
                        <a:rPr lang="ja-JP" altLang="en-US" sz="1100" b="1" dirty="0">
                          <a:solidFill>
                            <a:schemeClr val="tx1"/>
                          </a:solidFill>
                          <a:latin typeface="Meiryo UI" panose="020B0604030504040204" pitchFamily="50" charset="-128"/>
                          <a:ea typeface="Meiryo UI" panose="020B0604030504040204" pitchFamily="50" charset="-128"/>
                        </a:rPr>
                        <a:t>まちなか・便利なヘルスケア環境の構築</a:t>
                      </a:r>
                      <a:endParaRPr lang="en-US" altLang="ja-JP" sz="1100" b="1" dirty="0">
                        <a:solidFill>
                          <a:schemeClr val="tx1"/>
                        </a:solidFill>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strike="noStrike" baseline="0" dirty="0">
                          <a:solidFill>
                            <a:schemeClr val="tx1"/>
                          </a:solidFill>
                          <a:latin typeface="Meiryo UI" panose="020B0604030504040204" pitchFamily="50" charset="-128"/>
                          <a:ea typeface="Meiryo UI" panose="020B0604030504040204" pitchFamily="50" charset="-128"/>
                        </a:rPr>
                        <a:t>大阪駅（うめきたエリア）（</a:t>
                      </a:r>
                      <a:r>
                        <a:rPr kumimoji="1" lang="en-US" altLang="ja-JP" sz="1100" strike="noStrike" baseline="0" dirty="0">
                          <a:solidFill>
                            <a:schemeClr val="tx1"/>
                          </a:solidFill>
                          <a:latin typeface="Meiryo UI" panose="020B0604030504040204" pitchFamily="50" charset="-128"/>
                          <a:ea typeface="Meiryo UI" panose="020B0604030504040204" pitchFamily="50" charset="-128"/>
                        </a:rPr>
                        <a:t>2023</a:t>
                      </a:r>
                      <a:r>
                        <a:rPr kumimoji="1" lang="ja-JP" altLang="en-US" sz="1100" strike="noStrike" baseline="0" dirty="0">
                          <a:solidFill>
                            <a:schemeClr val="tx1"/>
                          </a:solidFill>
                          <a:latin typeface="Meiryo UI" panose="020B0604030504040204" pitchFamily="50" charset="-128"/>
                          <a:ea typeface="Meiryo UI" panose="020B0604030504040204" pitchFamily="50" charset="-128"/>
                        </a:rPr>
                        <a:t>年</a:t>
                      </a:r>
                      <a:r>
                        <a:rPr kumimoji="1" lang="en-US" altLang="ja-JP" sz="1100" strike="noStrike" baseline="0" dirty="0">
                          <a:solidFill>
                            <a:schemeClr val="tx1"/>
                          </a:solidFill>
                          <a:latin typeface="Meiryo UI" panose="020B0604030504040204" pitchFamily="50" charset="-128"/>
                          <a:ea typeface="Meiryo UI" panose="020B0604030504040204" pitchFamily="50" charset="-128"/>
                        </a:rPr>
                        <a:t>3</a:t>
                      </a:r>
                      <a:r>
                        <a:rPr kumimoji="1" lang="ja-JP" altLang="en-US" sz="1100" strike="noStrike" baseline="0" dirty="0">
                          <a:solidFill>
                            <a:schemeClr val="tx1"/>
                          </a:solidFill>
                          <a:latin typeface="Meiryo UI" panose="020B0604030504040204" pitchFamily="50" charset="-128"/>
                          <a:ea typeface="Meiryo UI" panose="020B0604030504040204" pitchFamily="50" charset="-128"/>
                        </a:rPr>
                        <a:t>月開業）において、スマートゲートを活用し行動変容を促すとともに、センサーやデバイスを敷設した健康計測スポットの設置により、手軽に健康状態を計測できる環境を整備することで、疾病の予兆の早期把握につなげ、更なる健康行動を促進する。</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⑫</a:t>
                      </a:r>
                      <a:r>
                        <a:rPr lang="en-US" altLang="ja-JP" sz="1100" b="0" dirty="0">
                          <a:latin typeface="Meiryo UI" panose="020B0604030504040204" pitchFamily="50" charset="-128"/>
                          <a:ea typeface="Meiryo UI" panose="020B0604030504040204" pitchFamily="50" charset="-128"/>
                        </a:rPr>
                        <a:t>Station</a:t>
                      </a:r>
                      <a:r>
                        <a:rPr lang="ja-JP" altLang="en-US" sz="1100" b="0" dirty="0">
                          <a:latin typeface="Meiryo UI" panose="020B0604030504040204" pitchFamily="50" charset="-128"/>
                          <a:ea typeface="Meiryo UI" panose="020B0604030504040204" pitchFamily="50" charset="-128"/>
                        </a:rPr>
                        <a:t> </a:t>
                      </a:r>
                      <a:r>
                        <a:rPr lang="en-US" altLang="ja-JP" sz="1100" b="0" dirty="0">
                          <a:latin typeface="Meiryo UI" panose="020B0604030504040204" pitchFamily="50" charset="-128"/>
                          <a:ea typeface="Meiryo UI" panose="020B0604030504040204" pitchFamily="50" charset="-128"/>
                        </a:rPr>
                        <a:t>Health</a:t>
                      </a:r>
                      <a:r>
                        <a:rPr lang="ja-JP" altLang="en-US" sz="1100" b="0" dirty="0">
                          <a:latin typeface="Meiryo UI" panose="020B0604030504040204" pitchFamily="50" charset="-128"/>
                          <a:ea typeface="Meiryo UI" panose="020B0604030504040204" pitchFamily="50" charset="-128"/>
                        </a:rPr>
                        <a:t> </a:t>
                      </a:r>
                      <a:r>
                        <a:rPr lang="en-US" altLang="ja-JP" sz="1100" b="0" dirty="0">
                          <a:latin typeface="Meiryo UI" panose="020B0604030504040204" pitchFamily="50" charset="-128"/>
                          <a:ea typeface="Meiryo UI" panose="020B0604030504040204" pitchFamily="50" charset="-128"/>
                        </a:rPr>
                        <a:t>Care</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210817"/>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7"/>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27</a:t>
            </a:fld>
            <a:endParaRPr kumimoji="1" lang="ja-JP" altLang="en-US"/>
          </a:p>
        </p:txBody>
      </p:sp>
    </p:spTree>
    <p:extLst>
      <p:ext uri="{BB962C8B-B14F-4D97-AF65-F5344CB8AC3E}">
        <p14:creationId xmlns:p14="http://schemas.microsoft.com/office/powerpoint/2010/main" val="33720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1566032639"/>
              </p:ext>
            </p:extLst>
          </p:nvPr>
        </p:nvGraphicFramePr>
        <p:xfrm>
          <a:off x="93000" y="979901"/>
          <a:ext cx="9720000" cy="2630655"/>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97378">
                  <a:extLst>
                    <a:ext uri="{9D8B030D-6E8A-4147-A177-3AD203B41FA5}">
                      <a16:colId xmlns:a16="http://schemas.microsoft.com/office/drawing/2014/main" val="3889610445"/>
                    </a:ext>
                  </a:extLst>
                </a:gridCol>
                <a:gridCol w="4278622">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panose="020B0604030504040204" pitchFamily="50" charset="-128"/>
                          <a:ea typeface="Meiryo UI" panose="020B0604030504040204" pitchFamily="50" charset="-128"/>
                        </a:rPr>
                        <a:t>スケジュール</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予定</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754083">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①ヒューマンデータと</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分析などによるエビデンスに基づく健康増進プログラム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年上旬のサービス提供に向け、ヒューマンデータの</a:t>
                      </a:r>
                      <a:r>
                        <a:rPr lang="ja-JP" altLang="en-US" sz="900" b="0" i="0" u="none" strike="noStrike">
                          <a:solidFill>
                            <a:srgbClr val="000000"/>
                          </a:solidFill>
                          <a:effectLst/>
                          <a:latin typeface="Meiryo UI" panose="020B0604030504040204" pitchFamily="50" charset="-128"/>
                          <a:ea typeface="Meiryo UI" panose="020B0604030504040204" pitchFamily="50" charset="-128"/>
                        </a:rPr>
                        <a:t>取得及び提供</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等について検討中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事業者選定済み</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年上旬</a:t>
                      </a:r>
                      <a:endParaRPr lang="ja-JP" altLang="en-US" sz="900" b="0" i="0" u="none" strike="sngStrike" dirty="0">
                        <a:solidFill>
                          <a:schemeClr val="accent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516572">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②パーソナルモビリティによるエリアの回遊性やラストワンマイルの移動快適性の向上</a:t>
                      </a: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年度以降の先行まちびらきエリアでのサービス実証に向けて複数のベンダー候補と走行エリア等について協議・準備中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うめきた２期事業者</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において今後選定</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サービス内容（走行エリア、ポート場所など）の検討、実施体制の検討：～</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・公園や周辺道路の概成状況にあわせてサービス実証等：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28</a:t>
            </a:fld>
            <a:endParaRPr kumimoji="1" lang="ja-JP" altLang="en-US"/>
          </a:p>
        </p:txBody>
      </p:sp>
      <p:sp>
        <p:nvSpPr>
          <p:cNvPr id="19" name="テキスト ボックス 18">
            <a:extLst>
              <a:ext uri="{FF2B5EF4-FFF2-40B4-BE49-F238E27FC236}">
                <a16:creationId xmlns:a16="http://schemas.microsoft.com/office/drawing/2014/main" id="{50A5DC59-C617-4D3E-942E-6862D5EC5AE4}"/>
              </a:ext>
            </a:extLst>
          </p:cNvPr>
          <p:cNvSpPr txBox="1"/>
          <p:nvPr/>
        </p:nvSpPr>
        <p:spPr>
          <a:xfrm>
            <a:off x="158326" y="4441269"/>
            <a:ext cx="4493877"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①サービスイメージ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ヒューマンデータと</a:t>
            </a:r>
            <a:r>
              <a:rPr kumimoji="1" lang="en-US" altLang="ja-JP" sz="1201" dirty="0">
                <a:solidFill>
                  <a:schemeClr val="tx1"/>
                </a:solidFill>
                <a:latin typeface="Meiryo UI" panose="020B0604030504040204" pitchFamily="50" charset="-128"/>
                <a:ea typeface="Meiryo UI" panose="020B0604030504040204" pitchFamily="50" charset="-128"/>
              </a:rPr>
              <a:t>AI</a:t>
            </a:r>
            <a:r>
              <a:rPr kumimoji="1" lang="ja-JP" altLang="en-US" sz="1201" dirty="0">
                <a:solidFill>
                  <a:schemeClr val="tx1"/>
                </a:solidFill>
                <a:latin typeface="Meiryo UI" panose="020B0604030504040204" pitchFamily="50" charset="-128"/>
                <a:ea typeface="Meiryo UI" panose="020B0604030504040204" pitchFamily="50" charset="-128"/>
              </a:rPr>
              <a:t>分析などによるエビデンスに基づく健康増進プログラム</a:t>
            </a:r>
            <a:endParaRPr kumimoji="1" lang="ja-JP" altLang="en-US" sz="1201" dirty="0">
              <a:solidFill>
                <a:schemeClr val="tx1"/>
              </a:solidFill>
              <a:latin typeface="+mn-ea"/>
            </a:endParaRPr>
          </a:p>
        </p:txBody>
      </p:sp>
      <p:grpSp>
        <p:nvGrpSpPr>
          <p:cNvPr id="3" name="グループ化 2"/>
          <p:cNvGrpSpPr/>
          <p:nvPr/>
        </p:nvGrpSpPr>
        <p:grpSpPr>
          <a:xfrm>
            <a:off x="431626" y="4883863"/>
            <a:ext cx="8920282" cy="1542999"/>
            <a:chOff x="219419" y="4343751"/>
            <a:chExt cx="8914564" cy="1542010"/>
          </a:xfrm>
        </p:grpSpPr>
        <p:pic>
          <p:nvPicPr>
            <p:cNvPr id="14" name="図 13">
              <a:extLst>
                <a:ext uri="{FF2B5EF4-FFF2-40B4-BE49-F238E27FC236}">
                  <a16:creationId xmlns:a16="http://schemas.microsoft.com/office/drawing/2014/main" id="{90A2BC34-2BDB-40CA-82C7-E416AB640AFD}"/>
                </a:ext>
              </a:extLst>
            </p:cNvPr>
            <p:cNvPicPr>
              <a:picLocks noChangeAspect="1"/>
            </p:cNvPicPr>
            <p:nvPr/>
          </p:nvPicPr>
          <p:blipFill rotWithShape="1">
            <a:blip r:embed="rId2"/>
            <a:srcRect b="61371"/>
            <a:stretch/>
          </p:blipFill>
          <p:spPr>
            <a:xfrm>
              <a:off x="228856" y="4343751"/>
              <a:ext cx="5449246" cy="1172362"/>
            </a:xfrm>
            <a:prstGeom prst="rect">
              <a:avLst/>
            </a:prstGeom>
          </p:spPr>
        </p:pic>
        <p:sp>
          <p:nvSpPr>
            <p:cNvPr id="15" name="テキスト ボックス 27"/>
            <p:cNvSpPr txBox="1"/>
            <p:nvPr/>
          </p:nvSpPr>
          <p:spPr>
            <a:xfrm>
              <a:off x="219419" y="5478884"/>
              <a:ext cx="2092741" cy="308446"/>
            </a:xfrm>
            <a:prstGeom prst="rect">
              <a:avLst/>
            </a:prstGeom>
            <a:solidFill>
              <a:schemeClr val="bg1"/>
            </a:solidFill>
            <a:ln>
              <a:noFill/>
            </a:ln>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051" dirty="0"/>
                <a:t>インフィニティープール</a:t>
              </a:r>
              <a:endParaRPr kumimoji="1" lang="en-US" altLang="ja-JP" sz="1051" dirty="0"/>
            </a:p>
            <a:p>
              <a:pPr algn="ctr"/>
              <a:r>
                <a:rPr kumimoji="1" lang="ja-JP" altLang="en-US" sz="1001" dirty="0"/>
                <a:t>（</a:t>
              </a:r>
              <a:r>
                <a:rPr kumimoji="1" lang="ja-JP" altLang="en-US" sz="800" dirty="0"/>
                <a:t>屋外温水プール）</a:t>
              </a:r>
            </a:p>
          </p:txBody>
        </p:sp>
        <p:sp>
          <p:nvSpPr>
            <p:cNvPr id="16" name="テキスト ボックス 15"/>
            <p:cNvSpPr txBox="1"/>
            <p:nvPr/>
          </p:nvSpPr>
          <p:spPr>
            <a:xfrm>
              <a:off x="2375161" y="5487086"/>
              <a:ext cx="1173709" cy="266206"/>
            </a:xfrm>
            <a:prstGeom prst="rect">
              <a:avLst/>
            </a:prstGeom>
            <a:solidFill>
              <a:schemeClr val="bg1"/>
            </a:solidFill>
            <a:ln>
              <a:noFill/>
            </a:ln>
          </p:spPr>
          <p:txBody>
            <a:bodyPr wrap="square" rtlCol="0">
              <a:noAutofit/>
            </a:bodyPr>
            <a:lstStyle/>
            <a:p>
              <a:pPr algn="ctr"/>
              <a:r>
                <a:rPr kumimoji="1" lang="ja-JP" altLang="en-US" sz="1051" dirty="0"/>
                <a:t>温浴施設</a:t>
              </a:r>
            </a:p>
          </p:txBody>
        </p:sp>
        <p:sp>
          <p:nvSpPr>
            <p:cNvPr id="17" name="テキスト ボックス 16"/>
            <p:cNvSpPr txBox="1"/>
            <p:nvPr/>
          </p:nvSpPr>
          <p:spPr>
            <a:xfrm>
              <a:off x="4019648" y="5491776"/>
              <a:ext cx="1381533" cy="266206"/>
            </a:xfrm>
            <a:prstGeom prst="rect">
              <a:avLst/>
            </a:prstGeom>
            <a:solidFill>
              <a:schemeClr val="bg1"/>
            </a:solidFill>
            <a:ln>
              <a:noFill/>
            </a:ln>
          </p:spPr>
          <p:txBody>
            <a:bodyPr wrap="square" rtlCol="0">
              <a:noAutofit/>
            </a:bodyPr>
            <a:lstStyle/>
            <a:p>
              <a:pPr algn="ctr"/>
              <a:r>
                <a:rPr kumimoji="1" lang="ja-JP" altLang="en-US" sz="1051" dirty="0"/>
                <a:t>屋内プール</a:t>
              </a:r>
            </a:p>
          </p:txBody>
        </p:sp>
        <p:sp>
          <p:nvSpPr>
            <p:cNvPr id="18" name="テキスト ボックス 17"/>
            <p:cNvSpPr txBox="1"/>
            <p:nvPr/>
          </p:nvSpPr>
          <p:spPr>
            <a:xfrm>
              <a:off x="5797797" y="5502142"/>
              <a:ext cx="1336410" cy="371498"/>
            </a:xfrm>
            <a:prstGeom prst="rect">
              <a:avLst/>
            </a:prstGeom>
            <a:solidFill>
              <a:schemeClr val="bg1"/>
            </a:solidFill>
            <a:ln>
              <a:noFill/>
            </a:ln>
          </p:spPr>
          <p:txBody>
            <a:bodyPr wrap="square" rtlCol="0">
              <a:noAutofit/>
            </a:bodyPr>
            <a:lstStyle/>
            <a:p>
              <a:pPr algn="ctr"/>
              <a:r>
                <a:rPr kumimoji="1" lang="ja-JP" altLang="en-US" sz="1051" dirty="0"/>
                <a:t>運動施設</a:t>
              </a:r>
            </a:p>
          </p:txBody>
        </p:sp>
        <p:sp>
          <p:nvSpPr>
            <p:cNvPr id="20" name="テキスト ボックス 19"/>
            <p:cNvSpPr txBox="1"/>
            <p:nvPr/>
          </p:nvSpPr>
          <p:spPr>
            <a:xfrm>
              <a:off x="7596000" y="5490021"/>
              <a:ext cx="1361481" cy="395740"/>
            </a:xfrm>
            <a:prstGeom prst="rect">
              <a:avLst/>
            </a:prstGeom>
            <a:solidFill>
              <a:schemeClr val="bg1"/>
            </a:solidFill>
            <a:ln>
              <a:noFill/>
            </a:ln>
          </p:spPr>
          <p:txBody>
            <a:bodyPr wrap="square" rtlCol="0">
              <a:noAutofit/>
            </a:bodyPr>
            <a:lstStyle/>
            <a:p>
              <a:pPr algn="ctr"/>
              <a:r>
                <a:rPr kumimoji="1" lang="ja-JP" altLang="en-US" sz="1051" dirty="0"/>
                <a:t>健康増進サロン</a:t>
              </a:r>
            </a:p>
          </p:txBody>
        </p:sp>
        <p:pic>
          <p:nvPicPr>
            <p:cNvPr id="21" name="図 20">
              <a:extLst>
                <a:ext uri="{FF2B5EF4-FFF2-40B4-BE49-F238E27FC236}">
                  <a16:creationId xmlns:a16="http://schemas.microsoft.com/office/drawing/2014/main" id="{90A2BC34-2BDB-40CA-82C7-E416AB640AFD}"/>
                </a:ext>
              </a:extLst>
            </p:cNvPr>
            <p:cNvPicPr>
              <a:picLocks noChangeAspect="1"/>
            </p:cNvPicPr>
            <p:nvPr/>
          </p:nvPicPr>
          <p:blipFill rotWithShape="1">
            <a:blip r:embed="rId2"/>
            <a:srcRect l="18257" t="51200" r="16439" b="11335"/>
            <a:stretch/>
          </p:blipFill>
          <p:spPr>
            <a:xfrm>
              <a:off x="5520876" y="4379949"/>
              <a:ext cx="3613107" cy="1154446"/>
            </a:xfrm>
            <a:prstGeom prst="rect">
              <a:avLst/>
            </a:prstGeom>
          </p:spPr>
        </p:pic>
      </p:grpSp>
      <p:sp>
        <p:nvSpPr>
          <p:cNvPr id="4" name="テキスト ボックス 3">
            <a:extLst>
              <a:ext uri="{FF2B5EF4-FFF2-40B4-BE49-F238E27FC236}">
                <a16:creationId xmlns:a16="http://schemas.microsoft.com/office/drawing/2014/main" id="{F5686BE4-9B8A-5CEB-B29D-A3B1128DDFCF}"/>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866000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pic>
        <p:nvPicPr>
          <p:cNvPr id="46" name="図 45">
            <a:extLst>
              <a:ext uri="{FF2B5EF4-FFF2-40B4-BE49-F238E27FC236}">
                <a16:creationId xmlns:a16="http://schemas.microsoft.com/office/drawing/2014/main" id="{6843A018-E9EF-45F4-B681-40E6B99C7D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r="185"/>
          <a:stretch/>
        </p:blipFill>
        <p:spPr>
          <a:xfrm>
            <a:off x="1387079" y="4818737"/>
            <a:ext cx="2755790" cy="1688022"/>
          </a:xfrm>
          <a:prstGeom prst="rect">
            <a:avLst/>
          </a:prstGeom>
        </p:spPr>
      </p:pic>
      <p:pic>
        <p:nvPicPr>
          <p:cNvPr id="49" name="図 48">
            <a:extLst>
              <a:ext uri="{FF2B5EF4-FFF2-40B4-BE49-F238E27FC236}">
                <a16:creationId xmlns:a16="http://schemas.microsoft.com/office/drawing/2014/main" id="{6D66957D-AF57-4992-AE16-3872F1A182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223" y="4782365"/>
            <a:ext cx="2378995" cy="1784250"/>
          </a:xfrm>
          <a:prstGeom prst="rect">
            <a:avLst/>
          </a:prstGeom>
        </p:spPr>
      </p:pic>
      <p:sp>
        <p:nvSpPr>
          <p:cNvPr id="16" name="テキスト ボックス 15">
            <a:extLst>
              <a:ext uri="{FF2B5EF4-FFF2-40B4-BE49-F238E27FC236}">
                <a16:creationId xmlns:a16="http://schemas.microsoft.com/office/drawing/2014/main" id="{AB063E5F-AAA2-4904-AACE-3C16E0F5A733}"/>
              </a:ext>
            </a:extLst>
          </p:cNvPr>
          <p:cNvSpPr txBox="1"/>
          <p:nvPr/>
        </p:nvSpPr>
        <p:spPr>
          <a:xfrm>
            <a:off x="948950" y="4287344"/>
            <a:ext cx="2518615"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③サービスイメージ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画像解析を用いた施設管理</a:t>
            </a:r>
            <a:endParaRPr kumimoji="1" lang="ja-JP" altLang="en-US" sz="1201" dirty="0">
              <a:solidFill>
                <a:schemeClr val="tx1"/>
              </a:solidFill>
              <a:latin typeface="+mn-ea"/>
            </a:endParaRPr>
          </a:p>
        </p:txBody>
      </p:sp>
      <p:sp>
        <p:nvSpPr>
          <p:cNvPr id="17" name="テキスト ボックス 16">
            <a:extLst>
              <a:ext uri="{FF2B5EF4-FFF2-40B4-BE49-F238E27FC236}">
                <a16:creationId xmlns:a16="http://schemas.microsoft.com/office/drawing/2014/main" id="{A559BD6F-FBB8-4353-94FC-497EFD11F67C}"/>
              </a:ext>
            </a:extLst>
          </p:cNvPr>
          <p:cNvSpPr txBox="1"/>
          <p:nvPr/>
        </p:nvSpPr>
        <p:spPr>
          <a:xfrm>
            <a:off x="5723357" y="4292083"/>
            <a:ext cx="3522432"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④サービスイメージ</a:t>
            </a:r>
            <a:endParaRPr kumimoji="1" lang="en-US" altLang="ja-JP" sz="1201" b="1" u="sng" dirty="0">
              <a:solidFill>
                <a:schemeClr val="tx1"/>
              </a:solidFill>
              <a:latin typeface="+mn-ea"/>
            </a:endParaRPr>
          </a:p>
          <a:p>
            <a:pPr algn="l"/>
            <a:r>
              <a:rPr kumimoji="1" lang="en-US" altLang="ja-JP" sz="1201" dirty="0">
                <a:solidFill>
                  <a:schemeClr val="tx1"/>
                </a:solidFill>
                <a:latin typeface="Meiryo UI" panose="020B0604030504040204" pitchFamily="50" charset="-128"/>
                <a:ea typeface="Meiryo UI" panose="020B0604030504040204" pitchFamily="50" charset="-128"/>
              </a:rPr>
              <a:t>ICT</a:t>
            </a:r>
            <a:r>
              <a:rPr kumimoji="1" lang="ja-JP" altLang="en-US" sz="1201" dirty="0">
                <a:solidFill>
                  <a:schemeClr val="tx1"/>
                </a:solidFill>
                <a:latin typeface="Meiryo UI" panose="020B0604030504040204" pitchFamily="50" charset="-128"/>
                <a:ea typeface="Meiryo UI" panose="020B0604030504040204" pitchFamily="50" charset="-128"/>
              </a:rPr>
              <a:t>を活用した「みどり」管理</a:t>
            </a:r>
            <a:endParaRPr kumimoji="1" lang="ja-JP" altLang="en-US" sz="1201" dirty="0">
              <a:solidFill>
                <a:schemeClr val="tx1"/>
              </a:solidFill>
              <a:latin typeface="+mn-ea"/>
            </a:endParaRPr>
          </a:p>
        </p:txBody>
      </p:sp>
      <p:graphicFrame>
        <p:nvGraphicFramePr>
          <p:cNvPr id="15" name="表 14">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791009100"/>
              </p:ext>
            </p:extLst>
          </p:nvPr>
        </p:nvGraphicFramePr>
        <p:xfrm>
          <a:off x="71876" y="1012431"/>
          <a:ext cx="9762248" cy="3240646"/>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6550">
                  <a:extLst>
                    <a:ext uri="{9D8B030D-6E8A-4147-A177-3AD203B41FA5}">
                      <a16:colId xmlns:a16="http://schemas.microsoft.com/office/drawing/2014/main" val="4176983789"/>
                    </a:ext>
                  </a:extLst>
                </a:gridCol>
                <a:gridCol w="4311698">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36407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③画像解析を用いた施設管理（</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カメラやビーコン、センサーなど）</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58" marR="90058"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年度以降の</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先行まちびらきエリア（南街区賃貸棟を想定でのサービス実証に向けて複数のベンダー候補とサービス内容等について協議・準備中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・サービス内容検討、実施体制の検討</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516572">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④</a:t>
                      </a:r>
                      <a:r>
                        <a:rPr kumimoji="1" lang="en-US" altLang="ja-JP" sz="900" dirty="0">
                          <a:solidFill>
                            <a:schemeClr val="tx1"/>
                          </a:solidFill>
                          <a:latin typeface="Meiryo UI" panose="020B0604030504040204" pitchFamily="50" charset="-128"/>
                          <a:ea typeface="Meiryo UI" panose="020B0604030504040204" pitchFamily="50" charset="-128"/>
                        </a:rPr>
                        <a:t>ICT</a:t>
                      </a:r>
                      <a:r>
                        <a:rPr kumimoji="1" lang="ja-JP" altLang="en-US" sz="900" dirty="0">
                          <a:solidFill>
                            <a:schemeClr val="tx1"/>
                          </a:solidFill>
                          <a:latin typeface="Meiryo UI" panose="020B0604030504040204" pitchFamily="50" charset="-128"/>
                          <a:ea typeface="Meiryo UI" panose="020B0604030504040204" pitchFamily="50" charset="-128"/>
                        </a:rPr>
                        <a:t>を活用した「みどり」管理（</a:t>
                      </a:r>
                      <a:r>
                        <a:rPr kumimoji="1" lang="en-US" altLang="ja-JP" sz="900" dirty="0">
                          <a:solidFill>
                            <a:schemeClr val="tx1"/>
                          </a:solidFill>
                          <a:latin typeface="Meiryo UI" panose="020B0604030504040204" pitchFamily="50" charset="-128"/>
                          <a:ea typeface="Meiryo UI" panose="020B0604030504040204" pitchFamily="50" charset="-128"/>
                        </a:rPr>
                        <a:t>ICT</a:t>
                      </a:r>
                      <a:r>
                        <a:rPr kumimoji="1" lang="ja-JP" altLang="en-US" sz="900" dirty="0" err="1">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ロボットなどの活用）</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58" marR="90058"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年度以降の先行まちびらきエリアでのサービス実証に向け、 うめきた公園の植栽管理予定業者とサービス内容等について協議・準備中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うめきた２期事業者において選定中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・サービス内容検討、実施体制の検討：</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3" name="スライド番号プレースホルダー 4">
            <a:extLst>
              <a:ext uri="{FF2B5EF4-FFF2-40B4-BE49-F238E27FC236}">
                <a16:creationId xmlns:a16="http://schemas.microsoft.com/office/drawing/2014/main" id="{9E06724C-FA85-5F23-67BD-8E0AC86A1035}"/>
              </a:ext>
            </a:extLst>
          </p:cNvPr>
          <p:cNvSpPr txBox="1">
            <a:spLocks/>
          </p:cNvSpPr>
          <p:nvPr/>
        </p:nvSpPr>
        <p:spPr>
          <a:xfrm>
            <a:off x="7600872" y="6634786"/>
            <a:ext cx="2161386" cy="12319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38AFE9-EB24-4E85-A937-181894F314B4}" type="slidenum">
              <a:rPr kumimoji="1" lang="ja-JP" altLang="en-US" smtClean="0"/>
              <a:pPr/>
              <a:t>29</a:t>
            </a:fld>
            <a:endParaRPr kumimoji="1" lang="ja-JP" altLang="en-US"/>
          </a:p>
        </p:txBody>
      </p:sp>
      <p:sp>
        <p:nvSpPr>
          <p:cNvPr id="4" name="テキスト ボックス 3">
            <a:extLst>
              <a:ext uri="{FF2B5EF4-FFF2-40B4-BE49-F238E27FC236}">
                <a16:creationId xmlns:a16="http://schemas.microsoft.com/office/drawing/2014/main" id="{02F6881C-1CBF-50A7-7048-3649C10ACD29}"/>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09832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913" y="4864985"/>
            <a:ext cx="1605089" cy="160508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987" y="5160539"/>
            <a:ext cx="1323061" cy="828531"/>
          </a:xfrm>
          <a:prstGeom prst="rect">
            <a:avLst/>
          </a:prstGeom>
        </p:spPr>
      </p:pic>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２つのグリーンフィールドの３つのプロジェクト</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010" y="907114"/>
            <a:ext cx="9329981" cy="237140"/>
          </a:xfrm>
        </p:spPr>
        <p:txBody>
          <a:bodyPr/>
          <a:lstStyle/>
          <a:p>
            <a:r>
              <a:rPr lang="ja-JP" altLang="en-US" sz="1400" dirty="0"/>
              <a:t>２つのグリーンフィールドで３つのプロジェクトを展開する。</a:t>
            </a:r>
          </a:p>
        </p:txBody>
      </p:sp>
      <p:sp>
        <p:nvSpPr>
          <p:cNvPr id="13"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15" name="テキスト プレースホルダー 6">
            <a:extLst>
              <a:ext uri="{FF2B5EF4-FFF2-40B4-BE49-F238E27FC236}">
                <a16:creationId xmlns:a16="http://schemas.microsoft.com/office/drawing/2014/main" id="{1E189975-C8C3-4E73-A002-0B8EAA9823DE}"/>
              </a:ext>
            </a:extLst>
          </p:cNvPr>
          <p:cNvSpPr txBox="1">
            <a:spLocks/>
          </p:cNvSpPr>
          <p:nvPr/>
        </p:nvSpPr>
        <p:spPr>
          <a:xfrm>
            <a:off x="499701" y="2532535"/>
            <a:ext cx="2521616" cy="609789"/>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defRPr/>
            </a:pPr>
            <a:r>
              <a:rPr lang="en-US" altLang="ja-JP" sz="1201" dirty="0"/>
              <a:t>390ha</a:t>
            </a:r>
            <a:r>
              <a:rPr lang="ja-JP" altLang="en-US" sz="1201" dirty="0"/>
              <a:t>の広大な夢洲で</a:t>
            </a:r>
            <a:br>
              <a:rPr lang="en-US" altLang="ja-JP" sz="1201" dirty="0"/>
            </a:br>
            <a:r>
              <a:rPr lang="ja-JP" altLang="en-US" sz="1201" dirty="0"/>
              <a:t>最先端技術の活用による</a:t>
            </a:r>
            <a:br>
              <a:rPr lang="en-US" altLang="ja-JP" sz="1201" dirty="0"/>
            </a:br>
            <a:r>
              <a:rPr lang="ja-JP" altLang="en-US" sz="1201" dirty="0"/>
              <a:t>建設工事の安全かつ円滑な実施</a:t>
            </a:r>
          </a:p>
        </p:txBody>
      </p:sp>
      <p:pic>
        <p:nvPicPr>
          <p:cNvPr id="19" name="図 18">
            <a:extLst>
              <a:ext uri="{FF2B5EF4-FFF2-40B4-BE49-F238E27FC236}">
                <a16:creationId xmlns:a16="http://schemas.microsoft.com/office/drawing/2014/main" id="{FF3D0CA2-D4A7-4F06-AC7B-44D5DFE33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89" y="3205069"/>
            <a:ext cx="2332140" cy="1574794"/>
          </a:xfrm>
          <a:prstGeom prst="rect">
            <a:avLst/>
          </a:prstGeom>
          <a:ln>
            <a:noFill/>
          </a:ln>
          <a:effectLst/>
        </p:spPr>
      </p:pic>
      <p:sp>
        <p:nvSpPr>
          <p:cNvPr id="21" name="楕円 20">
            <a:extLst>
              <a:ext uri="{FF2B5EF4-FFF2-40B4-BE49-F238E27FC236}">
                <a16:creationId xmlns:a16="http://schemas.microsoft.com/office/drawing/2014/main" id="{73346A87-C7C9-4C2E-B4D3-19FAE97AD32F}"/>
              </a:ext>
            </a:extLst>
          </p:cNvPr>
          <p:cNvSpPr>
            <a:spLocks noChangeAspect="1"/>
          </p:cNvSpPr>
          <p:nvPr/>
        </p:nvSpPr>
        <p:spPr>
          <a:xfrm>
            <a:off x="1526359" y="1981261"/>
            <a:ext cx="468300" cy="468300"/>
          </a:xfrm>
          <a:prstGeom prst="ellipse">
            <a:avLst/>
          </a:prstGeom>
          <a:noFill/>
          <a:ln w="127000">
            <a:gradFill flip="none" rotWithShape="1">
              <a:gsLst>
                <a:gs pos="100000">
                  <a:srgbClr val="E2F0D9"/>
                </a:gs>
                <a:gs pos="0">
                  <a:srgbClr val="A9D18E"/>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24208" rtlCol="0" anchor="ctr" anchorCtr="1"/>
          <a:lstStyle/>
          <a:p>
            <a:pPr>
              <a:spcAft>
                <a:spcPts val="600"/>
              </a:spcAft>
              <a:defRPr/>
            </a:pPr>
            <a:r>
              <a:rPr lang="en-US" altLang="ja-JP" sz="1601" dirty="0">
                <a:solidFill>
                  <a:srgbClr val="000000"/>
                </a:solidFill>
                <a:latin typeface="Meiryo UI"/>
                <a:ea typeface="Meiryo UI"/>
              </a:rPr>
              <a:t>2023</a:t>
            </a:r>
            <a:r>
              <a:rPr lang="ja-JP" altLang="en-US" sz="1051" dirty="0">
                <a:solidFill>
                  <a:srgbClr val="000000"/>
                </a:solidFill>
                <a:latin typeface="Meiryo UI"/>
                <a:ea typeface="Meiryo UI"/>
              </a:rPr>
              <a:t>年</a:t>
            </a:r>
            <a:r>
              <a:rPr lang="ja-JP" altLang="en-US" sz="1051" dirty="0">
                <a:solidFill>
                  <a:schemeClr val="tx1"/>
                </a:solidFill>
                <a:latin typeface="Meiryo UI"/>
                <a:ea typeface="Meiryo UI"/>
              </a:rPr>
              <a:t>度</a:t>
            </a:r>
            <a:r>
              <a:rPr lang="ja-JP" altLang="en-US" sz="1051" dirty="0">
                <a:solidFill>
                  <a:srgbClr val="000000"/>
                </a:solidFill>
                <a:latin typeface="Meiryo UI"/>
                <a:ea typeface="Meiryo UI"/>
              </a:rPr>
              <a:t>～</a:t>
            </a:r>
            <a:endParaRPr kumimoji="1" lang="en-US" altLang="ja-JP" sz="1601" dirty="0">
              <a:solidFill>
                <a:srgbClr val="000000"/>
              </a:solidFill>
              <a:latin typeface="Meiryo UI" panose="020B0604030504040204" pitchFamily="50" charset="-128"/>
              <a:ea typeface="Meiryo UI" panose="020B0604030504040204" pitchFamily="50" charset="-128"/>
            </a:endParaRPr>
          </a:p>
          <a:p>
            <a:pPr>
              <a:spcAft>
                <a:spcPts val="600"/>
              </a:spcAft>
              <a:defRPr/>
            </a:pPr>
            <a:r>
              <a:rPr kumimoji="1" lang="ja-JP" altLang="en-US" sz="1601" b="1" dirty="0">
                <a:solidFill>
                  <a:srgbClr val="000000"/>
                </a:solidFill>
                <a:latin typeface="Meiryo UI" panose="020B0604030504040204" pitchFamily="50" charset="-128"/>
                <a:ea typeface="Meiryo UI" panose="020B0604030504040204" pitchFamily="50" charset="-128"/>
              </a:rPr>
              <a:t>夢洲コンストラクション</a:t>
            </a:r>
          </a:p>
        </p:txBody>
      </p:sp>
      <p:sp>
        <p:nvSpPr>
          <p:cNvPr id="16" name="テキスト プレースホルダー 6">
            <a:extLst>
              <a:ext uri="{FF2B5EF4-FFF2-40B4-BE49-F238E27FC236}">
                <a16:creationId xmlns:a16="http://schemas.microsoft.com/office/drawing/2014/main" id="{BE2FCCDB-29A4-451E-AF88-61F46F134354}"/>
              </a:ext>
            </a:extLst>
          </p:cNvPr>
          <p:cNvSpPr txBox="1">
            <a:spLocks/>
          </p:cNvSpPr>
          <p:nvPr/>
        </p:nvSpPr>
        <p:spPr>
          <a:xfrm>
            <a:off x="6687580" y="2532535"/>
            <a:ext cx="2521616" cy="609789"/>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pPr>
            <a:r>
              <a:rPr lang="en-US" altLang="ja-JP" sz="1201" dirty="0"/>
              <a:t>250</a:t>
            </a:r>
            <a:r>
              <a:rPr lang="ja-JP" altLang="en-US" sz="1201" dirty="0"/>
              <a:t>万人</a:t>
            </a:r>
            <a:r>
              <a:rPr lang="en-US" altLang="ja-JP" sz="1201" dirty="0"/>
              <a:t>/</a:t>
            </a:r>
            <a:r>
              <a:rPr lang="ja-JP" altLang="en-US" sz="1201" dirty="0"/>
              <a:t>日が行きかう都心で　　　　　　みどり</a:t>
            </a:r>
            <a:r>
              <a:rPr lang="en-US" altLang="ja-JP" sz="1201" dirty="0"/>
              <a:t>×</a:t>
            </a:r>
            <a:r>
              <a:rPr lang="en-US" altLang="ja-JP" sz="1201" dirty="0" err="1"/>
              <a:t>IoT</a:t>
            </a:r>
            <a:r>
              <a:rPr lang="en-US" altLang="ja-JP" sz="1201" dirty="0"/>
              <a:t>×</a:t>
            </a:r>
            <a:r>
              <a:rPr lang="ja-JP" altLang="en-US" sz="1201" dirty="0"/>
              <a:t>健康による　　　　　　</a:t>
            </a:r>
            <a:r>
              <a:rPr lang="en-US" altLang="ja-JP" sz="1201" dirty="0" err="1"/>
              <a:t>Parkness</a:t>
            </a:r>
            <a:r>
              <a:rPr lang="ja-JP" altLang="en-US" sz="1201" dirty="0"/>
              <a:t>　</a:t>
            </a:r>
            <a:r>
              <a:rPr lang="en-US" altLang="ja-JP" sz="1201" dirty="0"/>
              <a:t>Challenge</a:t>
            </a:r>
          </a:p>
        </p:txBody>
      </p:sp>
      <p:sp>
        <p:nvSpPr>
          <p:cNvPr id="22" name="楕円 21">
            <a:extLst>
              <a:ext uri="{FF2B5EF4-FFF2-40B4-BE49-F238E27FC236}">
                <a16:creationId xmlns:a16="http://schemas.microsoft.com/office/drawing/2014/main" id="{0110274A-3F03-4907-94FA-17555008B543}"/>
              </a:ext>
            </a:extLst>
          </p:cNvPr>
          <p:cNvSpPr>
            <a:spLocks noChangeAspect="1"/>
          </p:cNvSpPr>
          <p:nvPr/>
        </p:nvSpPr>
        <p:spPr>
          <a:xfrm>
            <a:off x="7714238" y="1981261"/>
            <a:ext cx="468300" cy="468300"/>
          </a:xfrm>
          <a:prstGeom prst="ellipse">
            <a:avLst/>
          </a:prstGeom>
          <a:noFill/>
          <a:ln w="127000">
            <a:gradFill flip="none" rotWithShape="1">
              <a:gsLst>
                <a:gs pos="100000">
                  <a:srgbClr val="E2F0D9"/>
                </a:gs>
                <a:gs pos="50000">
                  <a:srgbClr val="A9D18E"/>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24208" rtlCol="0" anchor="ctr" anchorCtr="1"/>
          <a:lstStyle/>
          <a:p>
            <a:pPr>
              <a:spcAft>
                <a:spcPts val="600"/>
              </a:spcAft>
              <a:defRPr/>
            </a:pPr>
            <a:r>
              <a:rPr lang="en-US" altLang="ja-JP" sz="1601" dirty="0">
                <a:solidFill>
                  <a:srgbClr val="000000"/>
                </a:solidFill>
                <a:latin typeface="Meiryo UI"/>
                <a:ea typeface="Meiryo UI"/>
              </a:rPr>
              <a:t>2024</a:t>
            </a:r>
            <a:r>
              <a:rPr lang="ja-JP" altLang="en-US" sz="1051" dirty="0">
                <a:solidFill>
                  <a:srgbClr val="000000"/>
                </a:solidFill>
                <a:latin typeface="Meiryo UI"/>
                <a:ea typeface="Meiryo UI"/>
              </a:rPr>
              <a:t>年</a:t>
            </a:r>
            <a:r>
              <a:rPr lang="ja-JP" altLang="en-US" sz="1051" dirty="0">
                <a:solidFill>
                  <a:schemeClr val="tx1"/>
                </a:solidFill>
                <a:latin typeface="Meiryo UI"/>
                <a:ea typeface="Meiryo UI"/>
              </a:rPr>
              <a:t>度</a:t>
            </a:r>
            <a:r>
              <a:rPr lang="ja-JP" altLang="en-US" sz="1051" dirty="0">
                <a:solidFill>
                  <a:srgbClr val="000000"/>
                </a:solidFill>
                <a:latin typeface="Meiryo UI"/>
                <a:ea typeface="Meiryo UI"/>
              </a:rPr>
              <a:t>～</a:t>
            </a:r>
            <a:r>
              <a:rPr lang="en-US" altLang="ja-JP" sz="1051" dirty="0">
                <a:solidFill>
                  <a:srgbClr val="000000"/>
                </a:solidFill>
                <a:latin typeface="Meiryo UI"/>
                <a:ea typeface="Meiryo UI"/>
              </a:rPr>
              <a:t>	</a:t>
            </a:r>
          </a:p>
          <a:p>
            <a:pPr>
              <a:spcAft>
                <a:spcPts val="600"/>
              </a:spcAft>
              <a:defRPr/>
            </a:pPr>
            <a:r>
              <a:rPr kumimoji="1" lang="ja-JP" altLang="en-US" sz="1601" b="1" dirty="0">
                <a:solidFill>
                  <a:srgbClr val="000000"/>
                </a:solidFill>
                <a:latin typeface="Meiryo UI" panose="020B0604030504040204" pitchFamily="50" charset="-128"/>
                <a:ea typeface="Meiryo UI" panose="020B0604030504040204" pitchFamily="50" charset="-128"/>
              </a:rPr>
              <a:t>うめきた２期</a:t>
            </a:r>
          </a:p>
        </p:txBody>
      </p:sp>
      <p:sp>
        <p:nvSpPr>
          <p:cNvPr id="17" name="テキスト プレースホルダー 6">
            <a:extLst>
              <a:ext uri="{FF2B5EF4-FFF2-40B4-BE49-F238E27FC236}">
                <a16:creationId xmlns:a16="http://schemas.microsoft.com/office/drawing/2014/main" id="{604999F9-995A-409F-B05B-8A654E284F88}"/>
              </a:ext>
            </a:extLst>
          </p:cNvPr>
          <p:cNvSpPr txBox="1">
            <a:spLocks/>
          </p:cNvSpPr>
          <p:nvPr/>
        </p:nvSpPr>
        <p:spPr>
          <a:xfrm>
            <a:off x="3592608" y="2532535"/>
            <a:ext cx="2523681" cy="609789"/>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pPr>
            <a:r>
              <a:rPr lang="ja-JP" altLang="en-US" sz="1201" dirty="0"/>
              <a:t>世界から集う</a:t>
            </a:r>
            <a:r>
              <a:rPr lang="en-US" altLang="ja-JP" sz="1201" dirty="0"/>
              <a:t>2820</a:t>
            </a:r>
            <a:r>
              <a:rPr lang="ja-JP" altLang="en-US" sz="1201" dirty="0"/>
              <a:t>万人</a:t>
            </a:r>
            <a:r>
              <a:rPr lang="en-US" altLang="ja-JP" sz="1201" baseline="30000" dirty="0"/>
              <a:t>※</a:t>
            </a:r>
            <a:r>
              <a:rPr lang="ja-JP" altLang="en-US" sz="1201" dirty="0"/>
              <a:t>が</a:t>
            </a:r>
            <a:br>
              <a:rPr lang="en-US" altLang="ja-JP" sz="1201" dirty="0"/>
            </a:br>
            <a:r>
              <a:rPr lang="ja-JP" altLang="en-US" sz="1201" dirty="0"/>
              <a:t>いのち輝く未来社会のデザインをテーマに最先端技術を体現</a:t>
            </a:r>
          </a:p>
        </p:txBody>
      </p:sp>
      <p:pic>
        <p:nvPicPr>
          <p:cNvPr id="20" name="図 19">
            <a:extLst>
              <a:ext uri="{FF2B5EF4-FFF2-40B4-BE49-F238E27FC236}">
                <a16:creationId xmlns:a16="http://schemas.microsoft.com/office/drawing/2014/main" id="{3A6E82DB-B19A-43FC-9D26-369CEFF3B78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88796" y="3215502"/>
            <a:ext cx="2332142" cy="1553926"/>
          </a:xfrm>
          <a:prstGeom prst="rect">
            <a:avLst/>
          </a:prstGeom>
          <a:ln>
            <a:noFill/>
          </a:ln>
          <a:effectLst/>
        </p:spPr>
      </p:pic>
      <p:sp>
        <p:nvSpPr>
          <p:cNvPr id="23" name="楕円 22">
            <a:extLst>
              <a:ext uri="{FF2B5EF4-FFF2-40B4-BE49-F238E27FC236}">
                <a16:creationId xmlns:a16="http://schemas.microsoft.com/office/drawing/2014/main" id="{C653CEA4-8B8F-42C0-8308-D09022D525EE}"/>
              </a:ext>
            </a:extLst>
          </p:cNvPr>
          <p:cNvSpPr>
            <a:spLocks noChangeAspect="1"/>
          </p:cNvSpPr>
          <p:nvPr/>
        </p:nvSpPr>
        <p:spPr>
          <a:xfrm>
            <a:off x="4620298" y="1981261"/>
            <a:ext cx="468300" cy="468300"/>
          </a:xfrm>
          <a:prstGeom prst="ellipse">
            <a:avLst/>
          </a:prstGeom>
          <a:noFill/>
          <a:ln w="127000">
            <a:gradFill flip="none" rotWithShape="1">
              <a:gsLst>
                <a:gs pos="100000">
                  <a:srgbClr val="A9D18E"/>
                </a:gs>
                <a:gs pos="0">
                  <a:srgbClr val="548235"/>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24208" rtlCol="0" anchor="ctr" anchorCtr="1"/>
          <a:lstStyle/>
          <a:p>
            <a:pPr>
              <a:spcAft>
                <a:spcPts val="600"/>
              </a:spcAft>
              <a:defRPr/>
            </a:pPr>
            <a:r>
              <a:rPr lang="en-US" altLang="ja-JP" sz="1601" dirty="0">
                <a:solidFill>
                  <a:schemeClr val="tx1"/>
                </a:solidFill>
                <a:latin typeface="Meiryo UI"/>
                <a:ea typeface="Meiryo UI"/>
              </a:rPr>
              <a:t>2025</a:t>
            </a:r>
            <a:r>
              <a:rPr lang="ja-JP" altLang="en-US" sz="1051" dirty="0">
                <a:solidFill>
                  <a:schemeClr val="tx1"/>
                </a:solidFill>
                <a:latin typeface="Meiryo UI"/>
                <a:ea typeface="Meiryo UI"/>
              </a:rPr>
              <a:t>年度</a:t>
            </a:r>
            <a:endParaRPr kumimoji="1" lang="en-US" altLang="ja-JP" sz="1601" dirty="0">
              <a:solidFill>
                <a:schemeClr val="tx1"/>
              </a:solidFill>
              <a:latin typeface="Meiryo UI" panose="020B0604030504040204" pitchFamily="50" charset="-128"/>
              <a:ea typeface="Meiryo UI" panose="020B0604030504040204" pitchFamily="50" charset="-128"/>
            </a:endParaRPr>
          </a:p>
          <a:p>
            <a:pPr>
              <a:spcAft>
                <a:spcPts val="600"/>
              </a:spcAft>
              <a:defRPr/>
            </a:pPr>
            <a:r>
              <a:rPr kumimoji="1" lang="ja-JP" altLang="en-US" sz="1601" b="1" dirty="0">
                <a:solidFill>
                  <a:srgbClr val="000000"/>
                </a:solidFill>
                <a:latin typeface="Meiryo UI" panose="020B0604030504040204" pitchFamily="50" charset="-128"/>
                <a:ea typeface="Meiryo UI" panose="020B0604030504040204" pitchFamily="50" charset="-128"/>
              </a:rPr>
              <a:t>大阪・関西万博</a:t>
            </a:r>
          </a:p>
        </p:txBody>
      </p:sp>
      <p:sp>
        <p:nvSpPr>
          <p:cNvPr id="28" name="楕円 27">
            <a:extLst>
              <a:ext uri="{FF2B5EF4-FFF2-40B4-BE49-F238E27FC236}">
                <a16:creationId xmlns:a16="http://schemas.microsoft.com/office/drawing/2014/main" id="{6361EE20-B6EE-4357-A553-400A32BC50E9}"/>
              </a:ext>
            </a:extLst>
          </p:cNvPr>
          <p:cNvSpPr/>
          <p:nvPr/>
        </p:nvSpPr>
        <p:spPr>
          <a:xfrm>
            <a:off x="6221691" y="5642683"/>
            <a:ext cx="508326" cy="508326"/>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33" name="楕円 32">
            <a:extLst>
              <a:ext uri="{FF2B5EF4-FFF2-40B4-BE49-F238E27FC236}">
                <a16:creationId xmlns:a16="http://schemas.microsoft.com/office/drawing/2014/main" id="{1B27B89B-2B0C-4281-B9AB-368FAEDFC81B}"/>
              </a:ext>
            </a:extLst>
          </p:cNvPr>
          <p:cNvSpPr/>
          <p:nvPr/>
        </p:nvSpPr>
        <p:spPr>
          <a:xfrm>
            <a:off x="6903455" y="5148881"/>
            <a:ext cx="508326" cy="508326"/>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grpSp>
        <p:nvGrpSpPr>
          <p:cNvPr id="10" name="グループ化 9">
            <a:extLst>
              <a:ext uri="{FF2B5EF4-FFF2-40B4-BE49-F238E27FC236}">
                <a16:creationId xmlns:a16="http://schemas.microsoft.com/office/drawing/2014/main" id="{3B744D88-379E-4B85-9C26-6328A3A5EB03}"/>
              </a:ext>
            </a:extLst>
          </p:cNvPr>
          <p:cNvGrpSpPr/>
          <p:nvPr/>
        </p:nvGrpSpPr>
        <p:grpSpPr>
          <a:xfrm>
            <a:off x="494856" y="1417034"/>
            <a:ext cx="8714340" cy="269143"/>
            <a:chOff x="511472" y="1668929"/>
            <a:chExt cx="8708754" cy="268970"/>
          </a:xfrm>
        </p:grpSpPr>
        <p:sp>
          <p:nvSpPr>
            <p:cNvPr id="31" name="テキスト ボックス 30">
              <a:extLst>
                <a:ext uri="{FF2B5EF4-FFF2-40B4-BE49-F238E27FC236}">
                  <a16:creationId xmlns:a16="http://schemas.microsoft.com/office/drawing/2014/main" id="{25503394-FDB2-4D43-916E-DE4B8EB62CA6}"/>
                </a:ext>
              </a:extLst>
            </p:cNvPr>
            <p:cNvSpPr txBox="1"/>
            <p:nvPr/>
          </p:nvSpPr>
          <p:spPr>
            <a:xfrm>
              <a:off x="2689014" y="1668929"/>
              <a:ext cx="933246" cy="236988"/>
            </a:xfrm>
            <a:prstGeom prst="rect">
              <a:avLst/>
            </a:prstGeom>
          </p:spPr>
          <p:txBody>
            <a:bodyPr wrap="square" lIns="0" tIns="0" rIns="0" bIns="0">
              <a:spAutoFit/>
            </a:bodyPr>
            <a:lstStyle>
              <a:defPPr>
                <a:defRPr lang="en-US"/>
              </a:defPPr>
              <a:lvl1pPr marR="0" lvl="0" indent="0" algn="ctr" defTabSz="912114" fontAlgn="ctr">
                <a:lnSpc>
                  <a:spcPct val="110000"/>
                </a:lnSpc>
                <a:spcBef>
                  <a:spcPts val="0"/>
                </a:spcBef>
                <a:spcAft>
                  <a:spcPts val="600"/>
                </a:spcAft>
                <a:buClr>
                  <a:srgbClr val="2E75B6"/>
                </a:buClr>
                <a:buSzTx/>
                <a:buFont typeface="Wingdings" panose="05000000000000000000" pitchFamily="2" charset="2"/>
                <a:buNone/>
                <a:tabLst/>
                <a:defRPr kumimoji="1" sz="1400" b="1" i="0" u="none" strike="noStrike" cap="none" spc="0" normalizeH="0" baseline="0">
                  <a:ln>
                    <a:noFill/>
                  </a:ln>
                  <a:solidFill>
                    <a:prstClr val="black"/>
                  </a:solidFill>
                  <a:effectLst/>
                  <a:uLnTx/>
                  <a:uFillTx/>
                  <a:latin typeface="Meiryo UI"/>
                  <a:ea typeface="Meiryo UI"/>
                </a:defRPr>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solidFill>
                    <a:schemeClr val="tx1"/>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solidFill>
                    <a:schemeClr val="tx1"/>
                  </a:solidFill>
                </a:defRPr>
              </a:lvl3pPr>
              <a:lvl4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4pPr>
              <a:lvl5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5pPr>
              <a:lvl6pPr marL="2508314" indent="-228029" defTabSz="912114">
                <a:lnSpc>
                  <a:spcPct val="90000"/>
                </a:lnSpc>
                <a:spcBef>
                  <a:spcPts val="499"/>
                </a:spcBef>
                <a:buFont typeface="Arial" panose="020B0604020202020204" pitchFamily="34" charset="0"/>
                <a:buChar char="•"/>
                <a:defRPr kumimoji="1" sz="1795">
                  <a:solidFill>
                    <a:schemeClr val="tx1"/>
                  </a:solidFill>
                </a:defRPr>
              </a:lvl6pPr>
              <a:lvl7pPr marL="2964371" indent="-228029" defTabSz="912114">
                <a:lnSpc>
                  <a:spcPct val="90000"/>
                </a:lnSpc>
                <a:spcBef>
                  <a:spcPts val="499"/>
                </a:spcBef>
                <a:buFont typeface="Arial" panose="020B0604020202020204" pitchFamily="34" charset="0"/>
                <a:buChar char="•"/>
                <a:defRPr kumimoji="1" sz="1795">
                  <a:solidFill>
                    <a:schemeClr val="tx1"/>
                  </a:solidFill>
                </a:defRPr>
              </a:lvl7pPr>
              <a:lvl8pPr marL="3420428" indent="-228029" defTabSz="912114">
                <a:lnSpc>
                  <a:spcPct val="90000"/>
                </a:lnSpc>
                <a:spcBef>
                  <a:spcPts val="499"/>
                </a:spcBef>
                <a:buFont typeface="Arial" panose="020B0604020202020204" pitchFamily="34" charset="0"/>
                <a:buChar char="•"/>
                <a:defRPr kumimoji="1" sz="1795">
                  <a:solidFill>
                    <a:schemeClr val="tx1"/>
                  </a:solidFill>
                </a:defRPr>
              </a:lvl8pPr>
              <a:lvl9pPr marL="3876485" indent="-228029" defTabSz="912114">
                <a:lnSpc>
                  <a:spcPct val="90000"/>
                </a:lnSpc>
                <a:spcBef>
                  <a:spcPts val="499"/>
                </a:spcBef>
                <a:buFont typeface="Arial" panose="020B0604020202020204" pitchFamily="34" charset="0"/>
                <a:buChar char="•"/>
                <a:defRPr kumimoji="1" sz="1795">
                  <a:solidFill>
                    <a:schemeClr val="tx1"/>
                  </a:solidFill>
                </a:defRPr>
              </a:lvl9pPr>
            </a:lstStyle>
            <a:p>
              <a:r>
                <a:rPr lang="ja-JP" altLang="en-US" sz="1401">
                  <a:solidFill>
                    <a:schemeClr val="accent6">
                      <a:lumMod val="75000"/>
                    </a:schemeClr>
                  </a:solidFill>
                </a:rPr>
                <a:t>夢洲</a:t>
              </a:r>
            </a:p>
          </p:txBody>
        </p:sp>
        <p:sp>
          <p:nvSpPr>
            <p:cNvPr id="35" name="テキスト ボックス 34">
              <a:extLst>
                <a:ext uri="{FF2B5EF4-FFF2-40B4-BE49-F238E27FC236}">
                  <a16:creationId xmlns:a16="http://schemas.microsoft.com/office/drawing/2014/main" id="{9109115E-F3A7-4043-9E49-3D7463E3C3C0}"/>
                </a:ext>
              </a:extLst>
            </p:cNvPr>
            <p:cNvSpPr txBox="1"/>
            <p:nvPr/>
          </p:nvSpPr>
          <p:spPr>
            <a:xfrm>
              <a:off x="7436703" y="1668929"/>
              <a:ext cx="933246" cy="236988"/>
            </a:xfrm>
            <a:prstGeom prst="rect">
              <a:avLst/>
            </a:prstGeom>
          </p:spPr>
          <p:txBody>
            <a:bodyPr wrap="square" lIns="0" tIns="0" rIns="0" bIns="0">
              <a:spAutoFit/>
            </a:bodyPr>
            <a:lstStyle>
              <a:defPPr>
                <a:defRPr lang="en-US"/>
              </a:defPPr>
              <a:lvl1pPr marR="0" lvl="0" indent="0" algn="ctr" defTabSz="912114" fontAlgn="ctr">
                <a:lnSpc>
                  <a:spcPct val="110000"/>
                </a:lnSpc>
                <a:spcBef>
                  <a:spcPts val="0"/>
                </a:spcBef>
                <a:spcAft>
                  <a:spcPts val="600"/>
                </a:spcAft>
                <a:buClr>
                  <a:srgbClr val="2E75B6"/>
                </a:buClr>
                <a:buSzTx/>
                <a:buFont typeface="Wingdings" panose="05000000000000000000" pitchFamily="2" charset="2"/>
                <a:buNone/>
                <a:tabLst/>
                <a:defRPr kumimoji="1" sz="1400" b="1" i="0" u="none" strike="noStrike" cap="none" spc="0" normalizeH="0" baseline="0">
                  <a:ln>
                    <a:noFill/>
                  </a:ln>
                  <a:solidFill>
                    <a:prstClr val="black"/>
                  </a:solidFill>
                  <a:effectLst/>
                  <a:uLnTx/>
                  <a:uFillTx/>
                  <a:latin typeface="Meiryo UI"/>
                  <a:ea typeface="Meiryo UI"/>
                </a:defRPr>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solidFill>
                    <a:schemeClr val="tx1"/>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solidFill>
                    <a:schemeClr val="tx1"/>
                  </a:solidFill>
                </a:defRPr>
              </a:lvl3pPr>
              <a:lvl4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4pPr>
              <a:lvl5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5pPr>
              <a:lvl6pPr marL="2508314" indent="-228029" defTabSz="912114">
                <a:lnSpc>
                  <a:spcPct val="90000"/>
                </a:lnSpc>
                <a:spcBef>
                  <a:spcPts val="499"/>
                </a:spcBef>
                <a:buFont typeface="Arial" panose="020B0604020202020204" pitchFamily="34" charset="0"/>
                <a:buChar char="•"/>
                <a:defRPr kumimoji="1" sz="1795">
                  <a:solidFill>
                    <a:schemeClr val="tx1"/>
                  </a:solidFill>
                </a:defRPr>
              </a:lvl6pPr>
              <a:lvl7pPr marL="2964371" indent="-228029" defTabSz="912114">
                <a:lnSpc>
                  <a:spcPct val="90000"/>
                </a:lnSpc>
                <a:spcBef>
                  <a:spcPts val="499"/>
                </a:spcBef>
                <a:buFont typeface="Arial" panose="020B0604020202020204" pitchFamily="34" charset="0"/>
                <a:buChar char="•"/>
                <a:defRPr kumimoji="1" sz="1795">
                  <a:solidFill>
                    <a:schemeClr val="tx1"/>
                  </a:solidFill>
                </a:defRPr>
              </a:lvl7pPr>
              <a:lvl8pPr marL="3420428" indent="-228029" defTabSz="912114">
                <a:lnSpc>
                  <a:spcPct val="90000"/>
                </a:lnSpc>
                <a:spcBef>
                  <a:spcPts val="499"/>
                </a:spcBef>
                <a:buFont typeface="Arial" panose="020B0604020202020204" pitchFamily="34" charset="0"/>
                <a:buChar char="•"/>
                <a:defRPr kumimoji="1" sz="1795">
                  <a:solidFill>
                    <a:schemeClr val="tx1"/>
                  </a:solidFill>
                </a:defRPr>
              </a:lvl8pPr>
              <a:lvl9pPr marL="3876485" indent="-228029" defTabSz="912114">
                <a:lnSpc>
                  <a:spcPct val="90000"/>
                </a:lnSpc>
                <a:spcBef>
                  <a:spcPts val="499"/>
                </a:spcBef>
                <a:buFont typeface="Arial" panose="020B0604020202020204" pitchFamily="34" charset="0"/>
                <a:buChar char="•"/>
                <a:defRPr kumimoji="1" sz="1795">
                  <a:solidFill>
                    <a:schemeClr val="tx1"/>
                  </a:solidFill>
                </a:defRPr>
              </a:lvl9pPr>
            </a:lstStyle>
            <a:p>
              <a:r>
                <a:rPr lang="ja-JP" altLang="en-US" sz="1401" dirty="0">
                  <a:solidFill>
                    <a:schemeClr val="accent6">
                      <a:lumMod val="75000"/>
                    </a:schemeClr>
                  </a:solidFill>
                </a:rPr>
                <a:t>うめきた２期</a:t>
              </a:r>
            </a:p>
          </p:txBody>
        </p:sp>
        <p:cxnSp>
          <p:nvCxnSpPr>
            <p:cNvPr id="38" name="直線コネクタ 37">
              <a:extLst>
                <a:ext uri="{FF2B5EF4-FFF2-40B4-BE49-F238E27FC236}">
                  <a16:creationId xmlns:a16="http://schemas.microsoft.com/office/drawing/2014/main" id="{06C99F83-28F4-43BE-9F0B-F98F5A807BF1}"/>
                </a:ext>
              </a:extLst>
            </p:cNvPr>
            <p:cNvCxnSpPr>
              <a:cxnSpLocks/>
            </p:cNvCxnSpPr>
            <p:nvPr/>
          </p:nvCxnSpPr>
          <p:spPr>
            <a:xfrm>
              <a:off x="511472" y="1937899"/>
              <a:ext cx="561679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49C0AC2-97CF-4A00-96C8-168A763763D9}"/>
                </a:ext>
              </a:extLst>
            </p:cNvPr>
            <p:cNvCxnSpPr>
              <a:cxnSpLocks/>
            </p:cNvCxnSpPr>
            <p:nvPr/>
          </p:nvCxnSpPr>
          <p:spPr>
            <a:xfrm>
              <a:off x="6682470" y="1937899"/>
              <a:ext cx="253775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41" name="コネクタ: カギ線 40">
            <a:extLst>
              <a:ext uri="{FF2B5EF4-FFF2-40B4-BE49-F238E27FC236}">
                <a16:creationId xmlns:a16="http://schemas.microsoft.com/office/drawing/2014/main" id="{815C29DA-6461-4DE9-95F1-AF32CCCDEB6C}"/>
              </a:ext>
            </a:extLst>
          </p:cNvPr>
          <p:cNvCxnSpPr>
            <a:cxnSpLocks/>
            <a:stCxn id="19" idx="3"/>
            <a:endCxn id="28" idx="2"/>
          </p:cNvCxnSpPr>
          <p:nvPr/>
        </p:nvCxnSpPr>
        <p:spPr>
          <a:xfrm>
            <a:off x="2818029" y="3992467"/>
            <a:ext cx="3403663" cy="1904380"/>
          </a:xfrm>
          <a:prstGeom prst="bentConnector3">
            <a:avLst>
              <a:gd name="adj1" fmla="val 15907"/>
            </a:avLst>
          </a:prstGeom>
          <a:ln w="12700" cap="rnd">
            <a:solidFill>
              <a:srgbClr val="548235"/>
            </a:solidFill>
            <a:round/>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63CE3B3F-A0B4-4599-B4D6-A5C04EF3BF1B}"/>
              </a:ext>
            </a:extLst>
          </p:cNvPr>
          <p:cNvCxnSpPr>
            <a:cxnSpLocks/>
            <a:stCxn id="20" idx="1"/>
            <a:endCxn id="28" idx="2"/>
          </p:cNvCxnSpPr>
          <p:nvPr/>
        </p:nvCxnSpPr>
        <p:spPr>
          <a:xfrm rot="10800000" flipH="1" flipV="1">
            <a:off x="3588795" y="3992465"/>
            <a:ext cx="2632896" cy="1904381"/>
          </a:xfrm>
          <a:prstGeom prst="bentConnector3">
            <a:avLst>
              <a:gd name="adj1" fmla="val -8688"/>
            </a:avLst>
          </a:prstGeom>
          <a:ln w="12700" cap="rnd">
            <a:solidFill>
              <a:srgbClr val="548235"/>
            </a:solidFill>
            <a:round/>
          </a:ln>
        </p:spPr>
        <p:style>
          <a:lnRef idx="1">
            <a:schemeClr val="accent1"/>
          </a:lnRef>
          <a:fillRef idx="0">
            <a:schemeClr val="accent1"/>
          </a:fillRef>
          <a:effectRef idx="0">
            <a:schemeClr val="accent1"/>
          </a:effectRef>
          <a:fontRef idx="minor">
            <a:schemeClr val="tx1"/>
          </a:fontRef>
        </p:style>
      </p:cxnSp>
      <p:sp>
        <p:nvSpPr>
          <p:cNvPr id="25" name="テキスト プレースホルダー 6">
            <a:extLst>
              <a:ext uri="{FF2B5EF4-FFF2-40B4-BE49-F238E27FC236}">
                <a16:creationId xmlns:a16="http://schemas.microsoft.com/office/drawing/2014/main" id="{D11EA321-12F7-40B3-A8EA-19DD19F03BBF}"/>
              </a:ext>
            </a:extLst>
          </p:cNvPr>
          <p:cNvSpPr txBox="1">
            <a:spLocks/>
          </p:cNvSpPr>
          <p:nvPr/>
        </p:nvSpPr>
        <p:spPr>
          <a:xfrm>
            <a:off x="3592608" y="4937467"/>
            <a:ext cx="2436672" cy="323372"/>
          </a:xfrm>
          <a:prstGeom prst="rect">
            <a:avLst/>
          </a:prstGeom>
        </p:spPr>
        <p:txBody>
          <a:bodyPr wrap="square" lIns="0" tIns="0" rIns="0" bIns="0" anchor="t" anchorCtr="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nSpc>
                <a:spcPct val="100000"/>
              </a:lnSpc>
              <a:spcAft>
                <a:spcPts val="200"/>
              </a:spcAft>
              <a:buClr>
                <a:srgbClr val="000000"/>
              </a:buClr>
              <a:buFont typeface="Yu Gothic Medium" panose="020B0500000000000000" pitchFamily="50" charset="-128"/>
              <a:buChar char="※"/>
            </a:pPr>
            <a:r>
              <a:rPr lang="ja-JP" altLang="en-US" sz="1051" dirty="0"/>
              <a:t>開催期間中（</a:t>
            </a:r>
            <a:r>
              <a:rPr lang="en-US" altLang="ja-JP" sz="1051" dirty="0"/>
              <a:t>4</a:t>
            </a:r>
            <a:r>
              <a:rPr lang="ja-JP" altLang="en-US" sz="1051" dirty="0"/>
              <a:t>月</a:t>
            </a:r>
            <a:r>
              <a:rPr lang="en-US" altLang="ja-JP" sz="1051" dirty="0"/>
              <a:t>13</a:t>
            </a:r>
            <a:r>
              <a:rPr lang="ja-JP" altLang="en-US" sz="1051" dirty="0"/>
              <a:t>日～</a:t>
            </a:r>
            <a:r>
              <a:rPr lang="en-US" altLang="ja-JP" sz="1051" dirty="0"/>
              <a:t>10</a:t>
            </a:r>
            <a:r>
              <a:rPr lang="ja-JP" altLang="en-US" sz="1051" dirty="0"/>
              <a:t>月</a:t>
            </a:r>
            <a:r>
              <a:rPr lang="en-US" altLang="ja-JP" sz="1051" dirty="0"/>
              <a:t>13</a:t>
            </a:r>
            <a:r>
              <a:rPr lang="ja-JP" altLang="en-US" sz="1051" dirty="0"/>
              <a:t>日）における想定来場者数</a:t>
            </a:r>
          </a:p>
        </p:txBody>
      </p:sp>
      <p:cxnSp>
        <p:nvCxnSpPr>
          <p:cNvPr id="61" name="コネクタ: カギ線 60">
            <a:extLst>
              <a:ext uri="{FF2B5EF4-FFF2-40B4-BE49-F238E27FC236}">
                <a16:creationId xmlns:a16="http://schemas.microsoft.com/office/drawing/2014/main" id="{91D874B5-ED92-481A-8762-4AA0B0CBEA76}"/>
              </a:ext>
            </a:extLst>
          </p:cNvPr>
          <p:cNvCxnSpPr>
            <a:cxnSpLocks/>
            <a:endCxn id="33" idx="6"/>
          </p:cNvCxnSpPr>
          <p:nvPr/>
        </p:nvCxnSpPr>
        <p:spPr>
          <a:xfrm flipH="1">
            <a:off x="7411781" y="4066756"/>
            <a:ext cx="1603097" cy="1336289"/>
          </a:xfrm>
          <a:prstGeom prst="bentConnector3">
            <a:avLst>
              <a:gd name="adj1" fmla="val -14269"/>
            </a:avLst>
          </a:prstGeom>
          <a:ln w="12700" cap="rnd">
            <a:solidFill>
              <a:srgbClr val="548235"/>
            </a:solidFill>
            <a:round/>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4158986" y="4779903"/>
            <a:ext cx="1759070" cy="21259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kumimoji="1" lang="ja-JP" altLang="en-US" sz="800" dirty="0">
                <a:solidFill>
                  <a:schemeClr val="tx1"/>
                </a:solidFill>
              </a:rPr>
              <a:t>提供：２０２５年日本国際博覧会協会</a:t>
            </a:r>
          </a:p>
        </p:txBody>
      </p:sp>
      <p:sp>
        <p:nvSpPr>
          <p:cNvPr id="34" name="スライド番号プレースホルダー 4">
            <a:extLst>
              <a:ext uri="{FF2B5EF4-FFF2-40B4-BE49-F238E27FC236}">
                <a16:creationId xmlns:a16="http://schemas.microsoft.com/office/drawing/2014/main" id="{4792AE1C-8580-4491-8936-A143F61E97D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a:t>
            </a:fld>
            <a:endParaRPr kumimoji="1" lang="ja-JP" altLang="en-US"/>
          </a:p>
        </p:txBody>
      </p:sp>
      <p:pic>
        <p:nvPicPr>
          <p:cNvPr id="29" name="図 2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45797" y="3215502"/>
            <a:ext cx="2327042" cy="1494836"/>
          </a:xfrm>
          <a:prstGeom prst="rect">
            <a:avLst/>
          </a:prstGeom>
        </p:spPr>
      </p:pic>
      <p:sp>
        <p:nvSpPr>
          <p:cNvPr id="30" name="テキスト ボックス 29">
            <a:extLst>
              <a:ext uri="{FF2B5EF4-FFF2-40B4-BE49-F238E27FC236}">
                <a16:creationId xmlns:a16="http://schemas.microsoft.com/office/drawing/2014/main" id="{961F2D18-F7ED-4447-A6B6-2BE837075FF0}"/>
              </a:ext>
            </a:extLst>
          </p:cNvPr>
          <p:cNvSpPr txBox="1"/>
          <p:nvPr/>
        </p:nvSpPr>
        <p:spPr>
          <a:xfrm>
            <a:off x="6717609" y="4728253"/>
            <a:ext cx="2268123" cy="123190"/>
          </a:xfrm>
          <a:prstGeom prst="rect">
            <a:avLst/>
          </a:prstGeom>
          <a:noFill/>
        </p:spPr>
        <p:txBody>
          <a:bodyPr wrap="square" lIns="36023" tIns="0" rIns="36023" bIns="0" rtlCol="0">
            <a:spAutoFit/>
          </a:bodyPr>
          <a:lstStyle/>
          <a:p>
            <a:pPr defTabSz="456331">
              <a:defRPr/>
            </a:pPr>
            <a:r>
              <a:rPr kumimoji="1" lang="ja-JP" altLang="en-US" sz="800" dirty="0">
                <a:latin typeface="+mn-ea"/>
              </a:rPr>
              <a:t>イメージパース（提供：うめきた</a:t>
            </a:r>
            <a:r>
              <a:rPr kumimoji="1" lang="en-US" altLang="ja-JP" sz="800" dirty="0">
                <a:latin typeface="+mn-ea"/>
              </a:rPr>
              <a:t>2</a:t>
            </a:r>
            <a:r>
              <a:rPr kumimoji="1" lang="ja-JP" altLang="en-US" sz="800" dirty="0">
                <a:latin typeface="+mn-ea"/>
              </a:rPr>
              <a:t>期地区開発事業者</a:t>
            </a:r>
            <a:r>
              <a:rPr kumimoji="1" lang="en-US" altLang="ja-JP" sz="800" dirty="0">
                <a:latin typeface="+mn-ea"/>
              </a:rPr>
              <a:t>)</a:t>
            </a:r>
          </a:p>
        </p:txBody>
      </p:sp>
      <p:sp>
        <p:nvSpPr>
          <p:cNvPr id="36" name="角丸四角形 13">
            <a:extLst>
              <a:ext uri="{FF2B5EF4-FFF2-40B4-BE49-F238E27FC236}">
                <a16:creationId xmlns:a16="http://schemas.microsoft.com/office/drawing/2014/main" id="{7C691D13-84C9-44C7-9C56-4587FF2731F9}"/>
              </a:ext>
            </a:extLst>
          </p:cNvPr>
          <p:cNvSpPr/>
          <p:nvPr/>
        </p:nvSpPr>
        <p:spPr>
          <a:xfrm>
            <a:off x="7881854" y="5452577"/>
            <a:ext cx="1565535" cy="685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defTabSz="457474" fontAlgn="base">
              <a:spcAft>
                <a:spcPts val="300"/>
              </a:spcAft>
              <a:defRPr/>
            </a:pPr>
            <a:r>
              <a:rPr kumimoji="1" lang="en-US" altLang="ja-JP" sz="1401" dirty="0">
                <a:solidFill>
                  <a:schemeClr val="tx1"/>
                </a:solidFill>
                <a:latin typeface="Meiryo UI" panose="020B0604030504040204" pitchFamily="50" charset="-128"/>
                <a:ea typeface="Meiryo UI" panose="020B0604030504040204" pitchFamily="50" charset="-128"/>
              </a:rPr>
              <a:t>2</a:t>
            </a:r>
            <a:r>
              <a:rPr kumimoji="1" lang="ja-JP" altLang="en-US" sz="1401" dirty="0" err="1">
                <a:solidFill>
                  <a:schemeClr val="tx1"/>
                </a:solidFill>
                <a:latin typeface="Meiryo UI" panose="020B0604030504040204" pitchFamily="50" charset="-128"/>
                <a:ea typeface="Meiryo UI" panose="020B0604030504040204" pitchFamily="50" charset="-128"/>
              </a:rPr>
              <a:t>つの</a:t>
            </a:r>
            <a:r>
              <a:rPr kumimoji="1" lang="ja-JP" altLang="en-US" sz="1401" dirty="0">
                <a:solidFill>
                  <a:schemeClr val="tx1"/>
                </a:solidFill>
                <a:latin typeface="Meiryo UI" panose="020B0604030504040204" pitchFamily="50" charset="-128"/>
                <a:ea typeface="Meiryo UI" panose="020B0604030504040204" pitchFamily="50" charset="-128"/>
              </a:rPr>
              <a:t>グリーンフィールド</a:t>
            </a:r>
          </a:p>
          <a:p>
            <a:pPr marL="216130" indent="-108065" defTabSz="457474" fontAlgn="base">
              <a:buFont typeface="Arial" panose="020B0604020202020204" pitchFamily="34" charset="0"/>
              <a:buChar char="•"/>
              <a:defRPr/>
            </a:pPr>
            <a:r>
              <a:rPr kumimoji="1" lang="ja-JP" altLang="en-US" sz="1401" dirty="0">
                <a:solidFill>
                  <a:schemeClr val="tx1"/>
                </a:solidFill>
                <a:latin typeface="Meiryo UI" panose="020B0604030504040204" pitchFamily="50" charset="-128"/>
                <a:ea typeface="Meiryo UI" panose="020B0604030504040204" pitchFamily="50" charset="-128"/>
              </a:rPr>
              <a:t>夢洲</a:t>
            </a:r>
            <a:endParaRPr kumimoji="1" lang="en-US" altLang="ja-JP" sz="1401" dirty="0">
              <a:solidFill>
                <a:schemeClr val="tx1"/>
              </a:solidFill>
              <a:latin typeface="Meiryo UI" panose="020B0604030504040204" pitchFamily="50" charset="-128"/>
              <a:ea typeface="Meiryo UI" panose="020B0604030504040204" pitchFamily="50" charset="-128"/>
            </a:endParaRPr>
          </a:p>
          <a:p>
            <a:pPr marL="216130" indent="-108065" defTabSz="457474" fontAlgn="base">
              <a:buFont typeface="Arial" panose="020B0604020202020204" pitchFamily="34" charset="0"/>
              <a:buChar char="•"/>
              <a:defRPr/>
            </a:pPr>
            <a:r>
              <a:rPr kumimoji="1" lang="ja-JP" altLang="en-US" sz="1401" dirty="0">
                <a:solidFill>
                  <a:schemeClr val="tx1"/>
                </a:solidFill>
                <a:latin typeface="Meiryo UI" panose="020B0604030504040204" pitchFamily="50" charset="-128"/>
                <a:ea typeface="Meiryo UI" panose="020B0604030504040204" pitchFamily="50" charset="-128"/>
              </a:rPr>
              <a:t>うめきた２期</a:t>
            </a:r>
          </a:p>
        </p:txBody>
      </p:sp>
    </p:spTree>
    <p:extLst>
      <p:ext uri="{BB962C8B-B14F-4D97-AF65-F5344CB8AC3E}">
        <p14:creationId xmlns:p14="http://schemas.microsoft.com/office/powerpoint/2010/main" val="333987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557079065"/>
              </p:ext>
            </p:extLst>
          </p:nvPr>
        </p:nvGraphicFramePr>
        <p:xfrm>
          <a:off x="92825" y="1010431"/>
          <a:ext cx="9720000" cy="3898925"/>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928">
                  <a:extLst>
                    <a:ext uri="{9D8B030D-6E8A-4147-A177-3AD203B41FA5}">
                      <a16:colId xmlns:a16="http://schemas.microsoft.com/office/drawing/2014/main" val="312296061"/>
                    </a:ext>
                  </a:extLst>
                </a:gridCol>
                <a:gridCol w="4295072">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162546">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⑤デジタルサイネージや</a:t>
                      </a:r>
                      <a:r>
                        <a:rPr kumimoji="1" lang="en-US" altLang="ja-JP" sz="900" dirty="0">
                          <a:solidFill>
                            <a:schemeClr val="tx1"/>
                          </a:solidFill>
                          <a:latin typeface="Meiryo UI" panose="020B0604030504040204" pitchFamily="50" charset="-128"/>
                          <a:ea typeface="Meiryo UI" panose="020B0604030504040204" pitchFamily="50" charset="-128"/>
                        </a:rPr>
                        <a:t>LED</a:t>
                      </a:r>
                      <a:r>
                        <a:rPr kumimoji="1" lang="ja-JP" altLang="en-US" sz="900"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年度以降の先行まちびらきエリアでのサービス実証に向け、掲出位置・内容について府市と協議するなど準備中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うめきた２期開発事業者、うめきた２期事業者において今後選定</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・実施体制の検討、サイネージなど設置に</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向けた設計施工検討、ベンダーなど選定・</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掲出内容の検討</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213833">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⑥ミラーワールドを構築し、</a:t>
                      </a:r>
                      <a:r>
                        <a:rPr kumimoji="1" lang="en-US" altLang="ja-JP" sz="900" dirty="0">
                          <a:solidFill>
                            <a:schemeClr val="tx1"/>
                          </a:solidFill>
                          <a:latin typeface="Meiryo UI" panose="020B0604030504040204" pitchFamily="50" charset="-128"/>
                          <a:ea typeface="Meiryo UI" panose="020B0604030504040204" pitchFamily="50" charset="-128"/>
                        </a:rPr>
                        <a:t>MR</a:t>
                      </a:r>
                      <a:r>
                        <a:rPr kumimoji="1" lang="ja-JP" altLang="en-US" sz="900"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技術により現実と重ね合わせることで、絶景・癒し・ホラーなど、多種多様なテーマの世界を体験できるイベントを検討</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日にグランフロント大阪にて実証イベントを実施</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まちびらきエリアでのサービス実証に</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向けて検討中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期開発事業者にて選定中</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・サービス検討、実施体制の検討及び実証</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イベントを実施</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・サービス実証等に向けて継続検討</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2026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162546">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⑦</a:t>
                      </a:r>
                      <a:r>
                        <a:rPr kumimoji="1" lang="en-US" altLang="ja-JP" sz="900" dirty="0">
                          <a:solidFill>
                            <a:schemeClr val="tx1"/>
                          </a:solidFill>
                          <a:latin typeface="Meiryo UI" panose="020B0604030504040204" pitchFamily="50" charset="-128"/>
                          <a:ea typeface="Meiryo UI" panose="020B0604030504040204" pitchFamily="50" charset="-128"/>
                        </a:rPr>
                        <a:t>Social Good</a:t>
                      </a:r>
                      <a:r>
                        <a:rPr kumimoji="1" lang="ja-JP" altLang="en-US" sz="900" dirty="0">
                          <a:solidFill>
                            <a:schemeClr val="tx1"/>
                          </a:solidFill>
                          <a:latin typeface="Meiryo UI" panose="020B0604030504040204" pitchFamily="50" charset="-128"/>
                          <a:ea typeface="Meiryo UI" panose="020B0604030504040204" pitchFamily="50" charset="-128"/>
                        </a:rPr>
                        <a:t>な活動を行った会員に対し、公園で提供するサービスに利用できるポイントの発行</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年度国土交通省スマートシティ実装化支援事業における実証内容を踏まえて、実施可否を含め検討中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うめきた２期開発事業者、うめきた２期事業者において今後選定予定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・サービス検討、実施体制の検討、実証</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及び実装に向けた検討</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18" name="テキスト ボックス 17">
            <a:extLst>
              <a:ext uri="{FF2B5EF4-FFF2-40B4-BE49-F238E27FC236}">
                <a16:creationId xmlns:a16="http://schemas.microsoft.com/office/drawing/2014/main" id="{1462F40E-0620-4AC6-9F32-94C999133B9E}"/>
              </a:ext>
            </a:extLst>
          </p:cNvPr>
          <p:cNvSpPr txBox="1"/>
          <p:nvPr/>
        </p:nvSpPr>
        <p:spPr>
          <a:xfrm>
            <a:off x="263064" y="5363214"/>
            <a:ext cx="1732195" cy="82853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⑤サービスイメージ</a:t>
            </a:r>
            <a:endParaRPr kumimoji="1" lang="en-US" altLang="ja-JP" sz="1201" b="1" u="sng" dirty="0">
              <a:solidFill>
                <a:schemeClr val="tx1"/>
              </a:solidFill>
              <a:latin typeface="+mn-ea"/>
            </a:endParaRPr>
          </a:p>
          <a:p>
            <a:pPr algn="just"/>
            <a:r>
              <a:rPr kumimoji="1" lang="ja-JP" altLang="en-US" sz="1201" dirty="0">
                <a:solidFill>
                  <a:schemeClr val="tx1"/>
                </a:solidFill>
                <a:latin typeface="Meiryo UI" panose="020B0604030504040204" pitchFamily="50" charset="-128"/>
                <a:ea typeface="Meiryo UI" panose="020B0604030504040204" pitchFamily="50" charset="-128"/>
              </a:rPr>
              <a:t>デジタルサイネージや</a:t>
            </a:r>
            <a:r>
              <a:rPr kumimoji="1" lang="en-US" altLang="ja-JP" sz="1201" dirty="0">
                <a:solidFill>
                  <a:schemeClr val="tx1"/>
                </a:solidFill>
                <a:latin typeface="Meiryo UI" panose="020B0604030504040204" pitchFamily="50" charset="-128"/>
                <a:ea typeface="Meiryo UI" panose="020B0604030504040204" pitchFamily="50" charset="-128"/>
              </a:rPr>
              <a:t>LED</a:t>
            </a:r>
            <a:r>
              <a:rPr kumimoji="1" lang="ja-JP" altLang="en-US" sz="1201"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ja-JP" altLang="en-US" sz="1201" dirty="0">
              <a:solidFill>
                <a:schemeClr val="tx1"/>
              </a:solidFill>
              <a:latin typeface="+mn-ea"/>
            </a:endParaRPr>
          </a:p>
        </p:txBody>
      </p:sp>
      <p:sp>
        <p:nvSpPr>
          <p:cNvPr id="19" name="テキスト ボックス 18">
            <a:extLst>
              <a:ext uri="{FF2B5EF4-FFF2-40B4-BE49-F238E27FC236}">
                <a16:creationId xmlns:a16="http://schemas.microsoft.com/office/drawing/2014/main" id="{B9AFCB68-9FB9-46B4-A080-EB416AF0BFA8}"/>
              </a:ext>
            </a:extLst>
          </p:cNvPr>
          <p:cNvSpPr txBox="1"/>
          <p:nvPr/>
        </p:nvSpPr>
        <p:spPr>
          <a:xfrm>
            <a:off x="4737731" y="5372542"/>
            <a:ext cx="2386714" cy="1016314"/>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⑥サービスイメージ</a:t>
            </a:r>
            <a:endParaRPr kumimoji="1" lang="en-US" altLang="ja-JP" sz="1201" b="1" u="sng" dirty="0">
              <a:solidFill>
                <a:schemeClr val="tx1"/>
              </a:solidFill>
              <a:latin typeface="+mn-ea"/>
            </a:endParaRPr>
          </a:p>
          <a:p>
            <a:pPr algn="just"/>
            <a:r>
              <a:rPr kumimoji="1" lang="ja-JP" altLang="en-US" sz="1201" dirty="0">
                <a:solidFill>
                  <a:schemeClr val="tx1"/>
                </a:solidFill>
                <a:latin typeface="Meiryo UI" panose="020B0604030504040204" pitchFamily="50" charset="-128"/>
                <a:ea typeface="Meiryo UI" panose="020B0604030504040204" pitchFamily="50" charset="-128"/>
              </a:rPr>
              <a:t>ミラーワールドを構築し、</a:t>
            </a:r>
            <a:r>
              <a:rPr kumimoji="1" lang="en-US" altLang="ja-JP" sz="1201" dirty="0">
                <a:solidFill>
                  <a:schemeClr val="tx1"/>
                </a:solidFill>
                <a:latin typeface="Meiryo UI" panose="020B0604030504040204" pitchFamily="50" charset="-128"/>
                <a:ea typeface="Meiryo UI" panose="020B0604030504040204" pitchFamily="50" charset="-128"/>
              </a:rPr>
              <a:t>MR</a:t>
            </a:r>
            <a:r>
              <a:rPr kumimoji="1" lang="ja-JP" altLang="en-US" sz="1201"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技術により現実と重ね合わせることで、絶景・癒し・ホラーなど、多種多様なテーマの世界を体験できるイベントを検討</a:t>
            </a:r>
            <a:endParaRPr kumimoji="1" lang="ja-JP" altLang="en-US" sz="1201" dirty="0">
              <a:solidFill>
                <a:schemeClr val="tx1"/>
              </a:solidFill>
              <a:latin typeface="+mn-ea"/>
            </a:endParaRPr>
          </a:p>
        </p:txBody>
      </p:sp>
      <p:pic>
        <p:nvPicPr>
          <p:cNvPr id="22" name="図 21" descr="草, 男, 立つ, ウォーキング が含まれている画像&#10;&#10;自動的に生成された説明">
            <a:extLst>
              <a:ext uri="{FF2B5EF4-FFF2-40B4-BE49-F238E27FC236}">
                <a16:creationId xmlns:a16="http://schemas.microsoft.com/office/drawing/2014/main" id="{C2391DE2-5A5E-4A94-B917-0BA522EEB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445" y="5432704"/>
            <a:ext cx="2127086" cy="130435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260" y="5432705"/>
            <a:ext cx="2348174" cy="1298402"/>
          </a:xfrm>
          <a:prstGeom prst="rect">
            <a:avLst/>
          </a:prstGeom>
        </p:spPr>
      </p:pic>
      <p:sp>
        <p:nvSpPr>
          <p:cNvPr id="20" name="スライド番号プレースホルダー 4">
            <a:extLst>
              <a:ext uri="{FF2B5EF4-FFF2-40B4-BE49-F238E27FC236}">
                <a16:creationId xmlns:a16="http://schemas.microsoft.com/office/drawing/2014/main" id="{BCEEDABD-5B9C-4031-B954-2BD3695F941F}"/>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30</a:t>
            </a:fld>
            <a:endParaRPr kumimoji="1" lang="ja-JP" altLang="en-US"/>
          </a:p>
        </p:txBody>
      </p:sp>
      <p:sp>
        <p:nvSpPr>
          <p:cNvPr id="3" name="テキスト ボックス 2">
            <a:extLst>
              <a:ext uri="{FF2B5EF4-FFF2-40B4-BE49-F238E27FC236}">
                <a16:creationId xmlns:a16="http://schemas.microsoft.com/office/drawing/2014/main" id="{C71AD80E-84C7-05C1-824D-C55CC679B5BF}"/>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341559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967299062"/>
              </p:ext>
            </p:extLst>
          </p:nvPr>
        </p:nvGraphicFramePr>
        <p:xfrm>
          <a:off x="93000" y="1004888"/>
          <a:ext cx="9754110" cy="5307319"/>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6550">
                  <a:extLst>
                    <a:ext uri="{9D8B030D-6E8A-4147-A177-3AD203B41FA5}">
                      <a16:colId xmlns:a16="http://schemas.microsoft.com/office/drawing/2014/main" val="2899399753"/>
                    </a:ext>
                  </a:extLst>
                </a:gridCol>
                <a:gridCol w="4303560">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36407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⑧来街者に対する混雑状況などの提供</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年度国道交通省スマートシティ実装化支援事業における実証内容を踏まえて、実施可否を含め検討中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・サービス検討、実施体制の検討、実証及び実装に向けた検討：</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・先行まちびらきエリアでサービス実証等：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75669476"/>
                  </a:ext>
                </a:extLst>
              </a:tr>
              <a:tr h="100759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⑨都市公園の行為許可・占用許可などの行政手続きのオンライン化</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・占用許可、設置許可については、大阪市においてオンライン化対応済み</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・行為許可については、今後決定予定の指定管理者において対応を検討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今後、指定管理者を決定予定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今後決定予定の指定管理者において行為許可に係るオンライン化対応を検討：</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36407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⑩リアルタイム・オンラインサービスを支える大容量通信網（ローカル５</a:t>
                      </a:r>
                      <a:r>
                        <a:rPr kumimoji="1" lang="en-US" altLang="ja-JP" sz="900" dirty="0">
                          <a:solidFill>
                            <a:schemeClr val="tx1"/>
                          </a:solidFill>
                          <a:latin typeface="Meiryo UI" panose="020B0604030504040204" pitchFamily="50" charset="-128"/>
                          <a:ea typeface="Meiryo UI" panose="020B0604030504040204" pitchFamily="50" charset="-128"/>
                        </a:rPr>
                        <a:t>G</a:t>
                      </a:r>
                      <a:r>
                        <a:rPr kumimoji="1" lang="ja-JP" altLang="en-US" sz="900" dirty="0">
                          <a:solidFill>
                            <a:schemeClr val="tx1"/>
                          </a:solidFill>
                          <a:latin typeface="Meiryo UI" panose="020B0604030504040204" pitchFamily="50" charset="-128"/>
                          <a:ea typeface="Meiryo UI" panose="020B0604030504040204" pitchFamily="50" charset="-128"/>
                        </a:rPr>
                        <a:t>など）の整備</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年夏頃の一部先行まちびらきに向け、５</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不感知対策も含めたキャリア５</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によるエリア通信環境整備を準備中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・キャリア５</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によるエリア通信環境整備を準備：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・先行まちびらきエリアでのサービス実証等に向けて継続検討：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r h="1211577">
                <a:tc>
                  <a:txBody>
                    <a:bodyPr/>
                    <a:lstStyle/>
                    <a:p>
                      <a:pPr marL="126000" marR="0" lvl="0" indent="-177800" algn="just"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⑪先端的な技術や先駆的サービスを通じた「様々な体験価値」を市民や来街者に提供し、市民の</a:t>
                      </a:r>
                      <a:r>
                        <a:rPr kumimoji="1" lang="en-US" altLang="ja-JP" sz="900" dirty="0" err="1">
                          <a:solidFill>
                            <a:schemeClr val="tx1"/>
                          </a:solidFill>
                          <a:latin typeface="Meiryo UI" panose="020B0604030504040204" pitchFamily="50" charset="-128"/>
                          <a:ea typeface="Meiryo UI" panose="020B0604030504040204" pitchFamily="50" charset="-128"/>
                        </a:rPr>
                        <a:t>QoL</a:t>
                      </a:r>
                      <a:r>
                        <a:rPr kumimoji="1" lang="ja-JP" altLang="en-US" sz="900" dirty="0">
                          <a:solidFill>
                            <a:schemeClr val="tx1"/>
                          </a:solidFill>
                          <a:latin typeface="Meiryo UI" panose="020B0604030504040204" pitchFamily="50" charset="-128"/>
                          <a:ea typeface="Meiryo UI" panose="020B0604030504040204" pitchFamily="50" charset="-128"/>
                        </a:rPr>
                        <a:t>向上とライフデザインイノベーションを実現する</a:t>
                      </a:r>
                      <a:r>
                        <a:rPr lang="ja-JP" altLang="en-US" sz="900" dirty="0">
                          <a:solidFill>
                            <a:schemeClr val="tx1"/>
                          </a:solidFill>
                          <a:latin typeface="Meiryo UI" panose="020B0604030504040204" pitchFamily="50" charset="-128"/>
                          <a:ea typeface="Meiryo UI" panose="020B0604030504040204" pitchFamily="50" charset="-128"/>
                        </a:rPr>
                        <a:t>環境の整備</a:t>
                      </a: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年度以降の先行まちびらきエリアでのサービス実証に向け、課題抽出等検討中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・体制の検討、課題抽出、技術検討、実証及び実装に向けた検討：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0662530"/>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31</a:t>
            </a:fld>
            <a:endParaRPr kumimoji="1" lang="ja-JP" altLang="en-US"/>
          </a:p>
        </p:txBody>
      </p:sp>
      <p:sp>
        <p:nvSpPr>
          <p:cNvPr id="3" name="テキスト ボックス 2">
            <a:extLst>
              <a:ext uri="{FF2B5EF4-FFF2-40B4-BE49-F238E27FC236}">
                <a16:creationId xmlns:a16="http://schemas.microsoft.com/office/drawing/2014/main" id="{3C985B96-FB44-A1AF-93A6-0E771323AD1C}"/>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474377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634313992"/>
              </p:ext>
            </p:extLst>
          </p:nvPr>
        </p:nvGraphicFramePr>
        <p:xfrm>
          <a:off x="92825" y="1002696"/>
          <a:ext cx="9720000" cy="2112468"/>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928">
                  <a:extLst>
                    <a:ext uri="{9D8B030D-6E8A-4147-A177-3AD203B41FA5}">
                      <a16:colId xmlns:a16="http://schemas.microsoft.com/office/drawing/2014/main" val="3091066683"/>
                    </a:ext>
                  </a:extLst>
                </a:gridCol>
                <a:gridCol w="4295072">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365747">
                <a:tc>
                  <a:txBody>
                    <a:bodyPr/>
                    <a:lstStyle/>
                    <a:p>
                      <a:pPr marL="177800" marR="0" lvl="0" indent="-177800" algn="l" defTabSz="912114"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⑫</a:t>
                      </a:r>
                      <a:r>
                        <a:rPr lang="en-US" altLang="ja-JP" sz="900" b="0" dirty="0">
                          <a:solidFill>
                            <a:schemeClr val="tx1"/>
                          </a:solidFill>
                          <a:latin typeface="Meiryo UI" panose="020B0604030504040204" pitchFamily="50" charset="-128"/>
                          <a:ea typeface="Meiryo UI" panose="020B0604030504040204" pitchFamily="50" charset="-128"/>
                        </a:rPr>
                        <a:t>Station</a:t>
                      </a:r>
                      <a:r>
                        <a:rPr lang="ja-JP" altLang="en-US" sz="900" b="0" dirty="0">
                          <a:solidFill>
                            <a:schemeClr val="tx1"/>
                          </a:solidFill>
                          <a:latin typeface="Meiryo UI" panose="020B0604030504040204" pitchFamily="50" charset="-128"/>
                          <a:ea typeface="Meiryo UI" panose="020B0604030504040204" pitchFamily="50" charset="-128"/>
                        </a:rPr>
                        <a:t> </a:t>
                      </a:r>
                      <a:r>
                        <a:rPr lang="en-US" altLang="ja-JP" sz="900" b="0" dirty="0">
                          <a:solidFill>
                            <a:schemeClr val="tx1"/>
                          </a:solidFill>
                          <a:latin typeface="Meiryo UI" panose="020B0604030504040204" pitchFamily="50" charset="-128"/>
                          <a:ea typeface="Meiryo UI" panose="020B0604030504040204" pitchFamily="50" charset="-128"/>
                        </a:rPr>
                        <a:t>Health</a:t>
                      </a:r>
                      <a:r>
                        <a:rPr lang="ja-JP" altLang="en-US" sz="900" b="0" dirty="0">
                          <a:solidFill>
                            <a:schemeClr val="tx1"/>
                          </a:solidFill>
                          <a:latin typeface="Meiryo UI" panose="020B0604030504040204" pitchFamily="50" charset="-128"/>
                          <a:ea typeface="Meiryo UI" panose="020B0604030504040204" pitchFamily="50" charset="-128"/>
                        </a:rPr>
                        <a:t> </a:t>
                      </a:r>
                      <a:r>
                        <a:rPr lang="en-US" altLang="ja-JP" sz="900" b="0" dirty="0">
                          <a:solidFill>
                            <a:schemeClr val="tx1"/>
                          </a:solidFill>
                          <a:latin typeface="Meiryo UI" panose="020B0604030504040204" pitchFamily="50" charset="-128"/>
                          <a:ea typeface="Meiryo UI" panose="020B0604030504040204" pitchFamily="50" charset="-128"/>
                        </a:rPr>
                        <a:t>Care</a:t>
                      </a:r>
                    </a:p>
                  </a:txBody>
                  <a:tcPr marL="91499" marR="91499" marT="45749" marB="45749"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検討中</a:t>
                      </a:r>
                      <a:endPar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76200" marR="0" lvl="0" indent="-76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・健康計測スポット活用の動機を高めるための、健康関連データを使った具体的なサービスについて検討</a:t>
                      </a:r>
                    </a:p>
                    <a:p>
                      <a:pPr marL="76200" marR="0" lvl="0" indent="-76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・健康計測スポットについて、ポッド型の計測機器を西日本旅客鉄道株式会社で設計・製造すること</a:t>
                      </a:r>
                      <a:r>
                        <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を決定</a:t>
                      </a:r>
                      <a:endPar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2114"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多方面の事業者と</a:t>
                      </a:r>
                      <a:endPar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2114" rtl="0" eaLnBrk="1" fontAlgn="auto" latinLnBrk="0" hangingPunct="1">
                        <a:lnSpc>
                          <a:spcPts val="12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協議中</a:t>
                      </a:r>
                      <a:endPar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963" marR="0" lvl="0" indent="-80963"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・健康計測スポット開発及びサービスの具体化</a:t>
                      </a:r>
                      <a:endParaRPr lang="en-US" altLang="ja-JP" sz="900" noProof="0" dirty="0">
                        <a:solidFill>
                          <a:schemeClr val="tx1"/>
                        </a:solidFill>
                        <a:latin typeface="Meiryo UI" panose="020B0604030504040204" pitchFamily="50" charset="-128"/>
                        <a:ea typeface="Meiryo UI" panose="020B0604030504040204" pitchFamily="50" charset="-128"/>
                      </a:endParaRPr>
                    </a:p>
                    <a:p>
                      <a:pPr marL="80963" marR="0" lvl="0" indent="-80963" algn="just" defTabSz="914400" rtl="0" eaLnBrk="1" fontAlgn="auto" latinLnBrk="0" hangingPunct="1">
                        <a:lnSpc>
                          <a:spcPts val="1200"/>
                        </a:lnSpc>
                        <a:spcBef>
                          <a:spcPts val="0"/>
                        </a:spcBef>
                        <a:spcAft>
                          <a:spcPts val="0"/>
                        </a:spcAft>
                        <a:buClrTx/>
                        <a:buSzTx/>
                        <a:buFontTx/>
                        <a:buNone/>
                        <a:tabLst/>
                        <a:defRPr/>
                      </a:pPr>
                      <a:r>
                        <a:rPr lang="en-US" altLang="ja-JP" sz="900" noProof="0" dirty="0">
                          <a:solidFill>
                            <a:schemeClr val="tx1"/>
                          </a:solidFill>
                          <a:latin typeface="Meiryo UI" panose="020B0604030504040204" pitchFamily="50" charset="-128"/>
                          <a:ea typeface="Meiryo UI" panose="020B0604030504040204" pitchFamily="50" charset="-128"/>
                        </a:rPr>
                        <a:t> </a:t>
                      </a:r>
                      <a:r>
                        <a:rPr lang="ja-JP" altLang="en-US" sz="900" noProof="0" dirty="0">
                          <a:solidFill>
                            <a:schemeClr val="tx1"/>
                          </a:solidFill>
                          <a:latin typeface="Meiryo UI" panose="020B0604030504040204" pitchFamily="50" charset="-128"/>
                          <a:ea typeface="Meiryo UI" panose="020B0604030504040204" pitchFamily="50" charset="-128"/>
                        </a:rPr>
                        <a:t>：</a:t>
                      </a:r>
                      <a:r>
                        <a:rPr lang="en-US" altLang="ja-JP" sz="900" noProof="0" dirty="0">
                          <a:solidFill>
                            <a:schemeClr val="tx1"/>
                          </a:solidFill>
                          <a:latin typeface="Meiryo UI" panose="020B0604030504040204" pitchFamily="50" charset="-128"/>
                          <a:ea typeface="Meiryo UI" panose="020B0604030504040204" pitchFamily="50" charset="-128"/>
                        </a:rPr>
                        <a:t>2023</a:t>
                      </a:r>
                      <a:r>
                        <a:rPr lang="ja-JP" altLang="en-US" sz="900" noProof="0" dirty="0">
                          <a:solidFill>
                            <a:schemeClr val="tx1"/>
                          </a:solidFill>
                          <a:latin typeface="Meiryo UI" panose="020B0604030504040204" pitchFamily="50" charset="-128"/>
                          <a:ea typeface="Meiryo UI" panose="020B0604030504040204" pitchFamily="50" charset="-128"/>
                        </a:rPr>
                        <a:t>年度</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・健康計測スポット設置</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　（大阪駅（うめきたエリア））</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en-US" altLang="ja-JP" sz="900" noProof="0" dirty="0">
                          <a:solidFill>
                            <a:schemeClr val="tx1"/>
                          </a:solidFill>
                          <a:latin typeface="Meiryo UI" panose="020B0604030504040204" pitchFamily="50" charset="-128"/>
                          <a:ea typeface="Meiryo UI" panose="020B0604030504040204" pitchFamily="50" charset="-128"/>
                        </a:rPr>
                        <a:t> </a:t>
                      </a:r>
                      <a:r>
                        <a:rPr lang="ja-JP" altLang="en-US" sz="900" noProof="0" dirty="0">
                          <a:solidFill>
                            <a:schemeClr val="tx1"/>
                          </a:solidFill>
                          <a:latin typeface="Meiryo UI" panose="020B0604030504040204" pitchFamily="50" charset="-128"/>
                          <a:ea typeface="Meiryo UI" panose="020B0604030504040204" pitchFamily="50" charset="-128"/>
                        </a:rPr>
                        <a:t>：</a:t>
                      </a:r>
                      <a:r>
                        <a:rPr lang="en-US" altLang="ja-JP" sz="900" noProof="0" dirty="0">
                          <a:solidFill>
                            <a:schemeClr val="tx1"/>
                          </a:solidFill>
                          <a:latin typeface="Meiryo UI" panose="020B0604030504040204" pitchFamily="50" charset="-128"/>
                          <a:ea typeface="Meiryo UI" panose="020B0604030504040204" pitchFamily="50" charset="-128"/>
                        </a:rPr>
                        <a:t>2024</a:t>
                      </a:r>
                      <a:r>
                        <a:rPr lang="ja-JP" altLang="en-US" sz="900" noProof="0" dirty="0">
                          <a:solidFill>
                            <a:schemeClr val="tx1"/>
                          </a:solidFill>
                          <a:latin typeface="Meiryo UI" panose="020B0604030504040204" pitchFamily="50" charset="-128"/>
                          <a:ea typeface="Meiryo UI" panose="020B0604030504040204" pitchFamily="50" charset="-128"/>
                        </a:rPr>
                        <a:t>年度</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・健康</a:t>
                      </a:r>
                      <a:r>
                        <a:rPr lang="ja-JP" altLang="en-US" sz="900" strike="noStrike" noProof="0" dirty="0">
                          <a:solidFill>
                            <a:schemeClr val="tx1"/>
                          </a:solidFill>
                          <a:latin typeface="Meiryo UI" panose="020B0604030504040204" pitchFamily="50" charset="-128"/>
                          <a:ea typeface="Meiryo UI" panose="020B0604030504040204" pitchFamily="50" charset="-128"/>
                        </a:rPr>
                        <a:t>計測スポットの拡大</a:t>
                      </a:r>
                      <a:endParaRPr lang="en-US" altLang="ja-JP" sz="900" strike="noStrike"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strike="noStrike" noProof="0" dirty="0">
                          <a:solidFill>
                            <a:schemeClr val="tx1"/>
                          </a:solidFill>
                          <a:latin typeface="Meiryo UI" panose="020B0604030504040204" pitchFamily="50" charset="-128"/>
                          <a:ea typeface="Meiryo UI" panose="020B0604030504040204" pitchFamily="50" charset="-128"/>
                        </a:rPr>
                        <a:t> ：</a:t>
                      </a:r>
                      <a:r>
                        <a:rPr lang="en-US" altLang="ja-JP" sz="900" noProof="0" dirty="0">
                          <a:solidFill>
                            <a:schemeClr val="tx1"/>
                          </a:solidFill>
                          <a:latin typeface="Meiryo UI" panose="020B0604030504040204" pitchFamily="50" charset="-128"/>
                          <a:ea typeface="Meiryo UI" panose="020B0604030504040204" pitchFamily="50" charset="-128"/>
                        </a:rPr>
                        <a:t>2024</a:t>
                      </a:r>
                      <a:r>
                        <a:rPr lang="ja-JP" altLang="en-US" sz="900" noProof="0" dirty="0">
                          <a:solidFill>
                            <a:schemeClr val="tx1"/>
                          </a:solidFill>
                          <a:latin typeface="Meiryo UI" panose="020B0604030504040204" pitchFamily="50" charset="-128"/>
                          <a:ea typeface="Meiryo UI" panose="020B0604030504040204" pitchFamily="50" charset="-128"/>
                        </a:rPr>
                        <a:t>年度以降</a:t>
                      </a: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　</a:t>
                      </a:r>
                      <a:endParaRPr lang="en-US" altLang="ja-JP" sz="900" noProof="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767871"/>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26" name="四角形: 角を丸くする 27">
            <a:extLst>
              <a:ext uri="{FF2B5EF4-FFF2-40B4-BE49-F238E27FC236}">
                <a16:creationId xmlns:a16="http://schemas.microsoft.com/office/drawing/2014/main" id="{1330E301-ABF1-4915-BEDA-C05D90410A34}"/>
              </a:ext>
            </a:extLst>
          </p:cNvPr>
          <p:cNvSpPr/>
          <p:nvPr/>
        </p:nvSpPr>
        <p:spPr>
          <a:xfrm>
            <a:off x="327625" y="3721995"/>
            <a:ext cx="9282620" cy="199079"/>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99" tIns="45749" rIns="91499" bIns="45749" numCol="1" spcCol="0" rtlCol="0" fromWordArt="0" anchor="ctr" anchorCtr="0" forceAA="0" compatLnSpc="1">
            <a:prstTxWarp prst="textNoShape">
              <a:avLst/>
            </a:prstTxWarp>
            <a:noAutofit/>
          </a:bodyPr>
          <a:lstStyle/>
          <a:p>
            <a:pPr algn="ctr"/>
            <a:r>
              <a:rPr lang="en-US" altLang="ja-JP" sz="1001" b="1" dirty="0">
                <a:latin typeface="BIZ UDPゴシック" panose="020B0400000000000000" pitchFamily="50" charset="-128"/>
                <a:ea typeface="BIZ UDPゴシック" panose="020B0400000000000000" pitchFamily="50" charset="-128"/>
                <a:cs typeface="Aharoni" panose="02010803020104030203" pitchFamily="2" charset="-79"/>
              </a:rPr>
              <a:t>Station</a:t>
            </a:r>
            <a:r>
              <a:rPr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rPr>
              <a:t> </a:t>
            </a:r>
            <a:r>
              <a:rPr lang="en-US" altLang="ja-JP" sz="1001" b="1" dirty="0">
                <a:latin typeface="BIZ UDPゴシック" panose="020B0400000000000000" pitchFamily="50" charset="-128"/>
                <a:ea typeface="BIZ UDPゴシック" panose="020B0400000000000000" pitchFamily="50" charset="-128"/>
                <a:cs typeface="Aharoni" panose="02010803020104030203" pitchFamily="2" charset="-79"/>
              </a:rPr>
              <a:t>Health</a:t>
            </a:r>
            <a:r>
              <a:rPr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rPr>
              <a:t> </a:t>
            </a:r>
            <a:r>
              <a:rPr lang="en-US" altLang="ja-JP" sz="1001" b="1" dirty="0">
                <a:latin typeface="BIZ UDPゴシック" panose="020B0400000000000000" pitchFamily="50" charset="-128"/>
                <a:ea typeface="BIZ UDPゴシック" panose="020B0400000000000000" pitchFamily="50" charset="-128"/>
                <a:cs typeface="Aharoni" panose="02010803020104030203" pitchFamily="2" charset="-79"/>
              </a:rPr>
              <a:t>Care</a:t>
            </a:r>
            <a:r>
              <a:rPr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rPr>
              <a:t> のイメージ</a:t>
            </a:r>
            <a:endParaRPr kumimoji="1"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endParaRPr>
          </a:p>
        </p:txBody>
      </p:sp>
      <p:sp>
        <p:nvSpPr>
          <p:cNvPr id="49" name="テキスト ボックス 48">
            <a:extLst>
              <a:ext uri="{FF2B5EF4-FFF2-40B4-BE49-F238E27FC236}">
                <a16:creationId xmlns:a16="http://schemas.microsoft.com/office/drawing/2014/main" id="{50A5DC59-C617-4D3E-942E-6862D5EC5AE4}"/>
              </a:ext>
            </a:extLst>
          </p:cNvPr>
          <p:cNvSpPr txBox="1"/>
          <p:nvPr/>
        </p:nvSpPr>
        <p:spPr>
          <a:xfrm>
            <a:off x="269436" y="3277342"/>
            <a:ext cx="3043395"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⑫サービスイメージ　</a:t>
            </a:r>
            <a:endParaRPr kumimoji="1" lang="en-US" altLang="ja-JP" sz="1201" b="1" u="sng" dirty="0">
              <a:solidFill>
                <a:schemeClr val="tx1"/>
              </a:solidFill>
              <a:latin typeface="+mn-ea"/>
            </a:endParaRPr>
          </a:p>
          <a:p>
            <a:pPr algn="l"/>
            <a:r>
              <a:rPr lang="en-US" altLang="ja-JP" sz="1201" dirty="0">
                <a:solidFill>
                  <a:schemeClr val="tx1"/>
                </a:solidFill>
                <a:latin typeface="Meiryo UI" panose="020B0604030504040204" pitchFamily="50" charset="-128"/>
                <a:ea typeface="Meiryo UI" panose="020B0604030504040204" pitchFamily="50" charset="-128"/>
              </a:rPr>
              <a:t>Station</a:t>
            </a:r>
            <a:r>
              <a:rPr lang="ja-JP" altLang="en-US" sz="1201" dirty="0">
                <a:solidFill>
                  <a:schemeClr val="tx1"/>
                </a:solidFill>
                <a:latin typeface="Meiryo UI" panose="020B0604030504040204" pitchFamily="50" charset="-128"/>
                <a:ea typeface="Meiryo UI" panose="020B0604030504040204" pitchFamily="50" charset="-128"/>
              </a:rPr>
              <a:t> </a:t>
            </a:r>
            <a:r>
              <a:rPr lang="en-US" altLang="ja-JP" sz="1201" dirty="0">
                <a:solidFill>
                  <a:schemeClr val="tx1"/>
                </a:solidFill>
                <a:latin typeface="Meiryo UI" panose="020B0604030504040204" pitchFamily="50" charset="-128"/>
                <a:ea typeface="Meiryo UI" panose="020B0604030504040204" pitchFamily="50" charset="-128"/>
              </a:rPr>
              <a:t>Health</a:t>
            </a:r>
            <a:r>
              <a:rPr lang="ja-JP" altLang="en-US" sz="1201" dirty="0">
                <a:solidFill>
                  <a:schemeClr val="tx1"/>
                </a:solidFill>
                <a:latin typeface="Meiryo UI" panose="020B0604030504040204" pitchFamily="50" charset="-128"/>
                <a:ea typeface="Meiryo UI" panose="020B0604030504040204" pitchFamily="50" charset="-128"/>
              </a:rPr>
              <a:t> </a:t>
            </a:r>
            <a:r>
              <a:rPr lang="en-US" altLang="ja-JP" sz="1201" dirty="0">
                <a:solidFill>
                  <a:schemeClr val="tx1"/>
                </a:solidFill>
                <a:latin typeface="Meiryo UI" panose="020B0604030504040204" pitchFamily="50" charset="-128"/>
                <a:ea typeface="Meiryo UI" panose="020B0604030504040204" pitchFamily="50" charset="-128"/>
              </a:rPr>
              <a:t>Care</a:t>
            </a:r>
          </a:p>
        </p:txBody>
      </p:sp>
      <p:grpSp>
        <p:nvGrpSpPr>
          <p:cNvPr id="8" name="グループ化 7"/>
          <p:cNvGrpSpPr/>
          <p:nvPr/>
        </p:nvGrpSpPr>
        <p:grpSpPr>
          <a:xfrm>
            <a:off x="639490" y="4058313"/>
            <a:ext cx="8915163" cy="2517359"/>
            <a:chOff x="149163" y="4388336"/>
            <a:chExt cx="8909448" cy="2515745"/>
          </a:xfrm>
        </p:grpSpPr>
        <p:grpSp>
          <p:nvGrpSpPr>
            <p:cNvPr id="18" name="グループ化 17"/>
            <p:cNvGrpSpPr/>
            <p:nvPr/>
          </p:nvGrpSpPr>
          <p:grpSpPr>
            <a:xfrm>
              <a:off x="149163" y="4388336"/>
              <a:ext cx="8909448" cy="2515745"/>
              <a:chOff x="289842" y="4342722"/>
              <a:chExt cx="8909448" cy="2515745"/>
            </a:xfrm>
          </p:grpSpPr>
          <p:pic>
            <p:nvPicPr>
              <p:cNvPr id="7" name="図 6"/>
              <p:cNvPicPr>
                <a:picLocks noChangeAspect="1"/>
              </p:cNvPicPr>
              <p:nvPr/>
            </p:nvPicPr>
            <p:blipFill>
              <a:blip>
                <a:extLst>
                  <a:ext uri="{28A0092B-C50C-407E-A947-70E740481C1C}">
                    <a14:useLocalDpi xmlns:a14="http://schemas.microsoft.com/office/drawing/2010/main" val="0"/>
                  </a:ext>
                </a:extLst>
              </a:blip>
              <a:stretch>
                <a:fillRect/>
              </a:stretch>
            </p:blipFill>
            <p:spPr>
              <a:xfrm>
                <a:off x="289842" y="4457452"/>
                <a:ext cx="2120118" cy="1338230"/>
              </a:xfrm>
              <a:prstGeom prst="rect">
                <a:avLst/>
              </a:prstGeom>
              <a:effectLst>
                <a:softEdge rad="127000"/>
              </a:effectLst>
            </p:spPr>
          </p:pic>
          <p:grpSp>
            <p:nvGrpSpPr>
              <p:cNvPr id="13" name="グループ化 12"/>
              <p:cNvGrpSpPr/>
              <p:nvPr/>
            </p:nvGrpSpPr>
            <p:grpSpPr>
              <a:xfrm>
                <a:off x="2322128" y="4342722"/>
                <a:ext cx="6877162" cy="2515745"/>
                <a:chOff x="2496939" y="4342722"/>
                <a:chExt cx="6877162" cy="2515745"/>
              </a:xfrm>
            </p:grpSpPr>
            <p:sp>
              <p:nvSpPr>
                <p:cNvPr id="53" name="円弧 52">
                  <a:extLst>
                    <a:ext uri="{FF2B5EF4-FFF2-40B4-BE49-F238E27FC236}">
                      <a16:creationId xmlns:a16="http://schemas.microsoft.com/office/drawing/2014/main" id="{1444F17A-DE69-4857-9033-A56F0608C0B2}"/>
                    </a:ext>
                  </a:extLst>
                </p:cNvPr>
                <p:cNvSpPr/>
                <p:nvPr/>
              </p:nvSpPr>
              <p:spPr>
                <a:xfrm rot="11180089">
                  <a:off x="3901390" y="4723684"/>
                  <a:ext cx="4429564" cy="1217718"/>
                </a:xfrm>
                <a:prstGeom prst="arc">
                  <a:avLst>
                    <a:gd name="adj1" fmla="val 3026784"/>
                    <a:gd name="adj2" fmla="val 10781959"/>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949">
                    <a:defRPr/>
                  </a:pPr>
                  <a:endParaRPr kumimoji="1" lang="ja-JP" altLang="en-US" sz="1001">
                    <a:solidFill>
                      <a:prstClr val="black"/>
                    </a:solidFill>
                    <a:latin typeface="BIZ UDPゴシック" panose="020B0400000000000000" pitchFamily="50" charset="-128"/>
                    <a:ea typeface="BIZ UDPゴシック" panose="020B0400000000000000" pitchFamily="50" charset="-128"/>
                  </a:endParaRPr>
                </a:p>
              </p:txBody>
            </p:sp>
            <p:sp>
              <p:nvSpPr>
                <p:cNvPr id="15" name="円弧 14"/>
                <p:cNvSpPr/>
                <p:nvPr/>
              </p:nvSpPr>
              <p:spPr>
                <a:xfrm>
                  <a:off x="3279446" y="4684439"/>
                  <a:ext cx="4702267" cy="1673348"/>
                </a:xfrm>
                <a:prstGeom prst="arc">
                  <a:avLst>
                    <a:gd name="adj1" fmla="val 20889984"/>
                    <a:gd name="adj2" fmla="val 20400336"/>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949">
                    <a:defRPr/>
                  </a:pPr>
                  <a:endParaRPr kumimoji="1" lang="ja-JP" altLang="en-US" sz="1001">
                    <a:solidFill>
                      <a:prstClr val="black"/>
                    </a:solidFill>
                    <a:latin typeface="BIZ UDPゴシック" panose="020B0400000000000000" pitchFamily="50" charset="-128"/>
                    <a:ea typeface="BIZ UDPゴシック" panose="020B0400000000000000" pitchFamily="50" charset="-128"/>
                  </a:endParaRPr>
                </a:p>
              </p:txBody>
            </p:sp>
            <p:sp>
              <p:nvSpPr>
                <p:cNvPr id="20" name="円弧 19"/>
                <p:cNvSpPr/>
                <p:nvPr/>
              </p:nvSpPr>
              <p:spPr>
                <a:xfrm>
                  <a:off x="3349811" y="4708121"/>
                  <a:ext cx="4436013" cy="1667065"/>
                </a:xfrm>
                <a:prstGeom prst="arc">
                  <a:avLst>
                    <a:gd name="adj1" fmla="val 2378765"/>
                    <a:gd name="adj2" fmla="val 848277"/>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949">
                    <a:defRPr/>
                  </a:pPr>
                  <a:endParaRPr kumimoji="1" lang="ja-JP" altLang="en-US" sz="1001">
                    <a:solidFill>
                      <a:prstClr val="black"/>
                    </a:solidFill>
                    <a:latin typeface="BIZ UDPゴシック" panose="020B0400000000000000" pitchFamily="50" charset="-128"/>
                    <a:ea typeface="BIZ UDPゴシック" panose="020B0400000000000000" pitchFamily="50" charset="-128"/>
                  </a:endParaRPr>
                </a:p>
              </p:txBody>
            </p:sp>
            <p:sp>
              <p:nvSpPr>
                <p:cNvPr id="21" name="二等辺三角形 20"/>
                <p:cNvSpPr/>
                <p:nvPr/>
              </p:nvSpPr>
              <p:spPr>
                <a:xfrm rot="14682752">
                  <a:off x="7391620" y="5896034"/>
                  <a:ext cx="193668" cy="108697"/>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sp>
              <p:nvSpPr>
                <p:cNvPr id="23" name="二等辺三角形 22"/>
                <p:cNvSpPr/>
                <p:nvPr/>
              </p:nvSpPr>
              <p:spPr>
                <a:xfrm rot="7675795">
                  <a:off x="6952533" y="4800594"/>
                  <a:ext cx="193668" cy="108697"/>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BD656EC1-08CD-4578-893B-15D47221E08C}"/>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22811" y="4342722"/>
                  <a:ext cx="1015146" cy="814660"/>
                </a:xfrm>
                <a:prstGeom prst="rect">
                  <a:avLst/>
                </a:prstGeom>
              </p:spPr>
            </p:pic>
            <p:sp>
              <p:nvSpPr>
                <p:cNvPr id="34" name="テキスト ボックス 33">
                  <a:extLst>
                    <a:ext uri="{FF2B5EF4-FFF2-40B4-BE49-F238E27FC236}">
                      <a16:creationId xmlns:a16="http://schemas.microsoft.com/office/drawing/2014/main" id="{90015A74-5FE6-1B32-4164-BF8982786192}"/>
                    </a:ext>
                  </a:extLst>
                </p:cNvPr>
                <p:cNvSpPr txBox="1"/>
                <p:nvPr/>
              </p:nvSpPr>
              <p:spPr>
                <a:xfrm>
                  <a:off x="4022370" y="5038527"/>
                  <a:ext cx="1794703" cy="369332"/>
                </a:xfrm>
                <a:prstGeom prst="rect">
                  <a:avLst/>
                </a:prstGeom>
                <a:noFill/>
              </p:spPr>
              <p:txBody>
                <a:bodyPr wrap="square" rtlCol="0">
                  <a:spAutoFit/>
                </a:bodyPr>
                <a:lstStyle/>
                <a:p>
                  <a:r>
                    <a:rPr kumimoji="1" lang="ja-JP" altLang="en-US" sz="1001" b="1" dirty="0">
                      <a:solidFill>
                        <a:schemeClr val="accent1"/>
                      </a:solidFill>
                      <a:latin typeface="BIZ UDPゴシック" panose="020B0400000000000000" pitchFamily="50" charset="-128"/>
                      <a:ea typeface="BIZ UDPゴシック" panose="020B0400000000000000" pitchFamily="50" charset="-128"/>
                    </a:rPr>
                    <a:t>スマートゲート</a:t>
                  </a:r>
                  <a:endParaRPr kumimoji="1" lang="en-US" altLang="ja-JP" sz="1001" b="1" dirty="0">
                    <a:solidFill>
                      <a:schemeClr val="accent1"/>
                    </a:solidFill>
                    <a:latin typeface="BIZ UDPゴシック" panose="020B0400000000000000" pitchFamily="50" charset="-128"/>
                    <a:ea typeface="BIZ UDPゴシック" panose="020B0400000000000000" pitchFamily="50" charset="-128"/>
                  </a:endParaRPr>
                </a:p>
                <a:p>
                  <a:r>
                    <a:rPr kumimoji="1" lang="ja-JP" altLang="en-US" sz="800" dirty="0">
                      <a:solidFill>
                        <a:schemeClr val="accent1"/>
                      </a:solidFill>
                      <a:latin typeface="BIZ UDPゴシック" panose="020B0400000000000000" pitchFamily="50" charset="-128"/>
                      <a:ea typeface="BIZ UDPゴシック" panose="020B0400000000000000" pitchFamily="50" charset="-128"/>
                    </a:rPr>
                    <a:t>アプリと連動した行動変容の促進</a:t>
                  </a:r>
                </a:p>
              </p:txBody>
            </p:sp>
            <p:sp>
              <p:nvSpPr>
                <p:cNvPr id="35" name="テキスト ボックス 34">
                  <a:extLst>
                    <a:ext uri="{FF2B5EF4-FFF2-40B4-BE49-F238E27FC236}">
                      <a16:creationId xmlns:a16="http://schemas.microsoft.com/office/drawing/2014/main" id="{4C5C33EE-7619-77AF-6087-E11BDD2059B3}"/>
                    </a:ext>
                  </a:extLst>
                </p:cNvPr>
                <p:cNvSpPr txBox="1"/>
                <p:nvPr/>
              </p:nvSpPr>
              <p:spPr>
                <a:xfrm>
                  <a:off x="6949970" y="5079237"/>
                  <a:ext cx="1160490" cy="246349"/>
                </a:xfrm>
                <a:prstGeom prst="rect">
                  <a:avLst/>
                </a:prstGeom>
                <a:noFill/>
              </p:spPr>
              <p:txBody>
                <a:bodyPr wrap="square" rtlCol="0">
                  <a:spAutoFit/>
                </a:bodyPr>
                <a:lstStyle/>
                <a:p>
                  <a:r>
                    <a:rPr kumimoji="1" lang="ja-JP" altLang="en-US" sz="1001" b="1" dirty="0">
                      <a:solidFill>
                        <a:schemeClr val="accent1"/>
                      </a:solidFill>
                      <a:latin typeface="BIZ UDPゴシック" panose="020B0400000000000000" pitchFamily="50" charset="-128"/>
                      <a:ea typeface="BIZ UDPゴシック" panose="020B0400000000000000" pitchFamily="50" charset="-128"/>
                    </a:rPr>
                    <a:t>セルフケアアプリ</a:t>
                  </a:r>
                </a:p>
              </p:txBody>
            </p:sp>
            <p:sp>
              <p:nvSpPr>
                <p:cNvPr id="36" name="テキスト ボックス 35">
                  <a:extLst>
                    <a:ext uri="{FF2B5EF4-FFF2-40B4-BE49-F238E27FC236}">
                      <a16:creationId xmlns:a16="http://schemas.microsoft.com/office/drawing/2014/main" id="{54F49B11-32E4-F985-30FA-F9C5B3512E01}"/>
                    </a:ext>
                  </a:extLst>
                </p:cNvPr>
                <p:cNvSpPr txBox="1"/>
                <p:nvPr/>
              </p:nvSpPr>
              <p:spPr>
                <a:xfrm>
                  <a:off x="4972815" y="6489135"/>
                  <a:ext cx="1648853" cy="369332"/>
                </a:xfrm>
                <a:prstGeom prst="rect">
                  <a:avLst/>
                </a:prstGeom>
                <a:noFill/>
              </p:spPr>
              <p:txBody>
                <a:bodyPr wrap="square" rtlCol="0">
                  <a:spAutoFit/>
                </a:bodyPr>
                <a:lstStyle/>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ヘルスケアアクティビティ</a:t>
                  </a:r>
                  <a:endParaRPr kumimoji="1" lang="en-US" altLang="ja-JP" sz="1001" b="1"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accent1"/>
                      </a:solidFill>
                      <a:latin typeface="BIZ UDPゴシック" panose="020B0400000000000000" pitchFamily="50" charset="-128"/>
                      <a:ea typeface="BIZ UDPゴシック" panose="020B0400000000000000" pitchFamily="50" charset="-128"/>
                    </a:rPr>
                    <a:t>移動の延長での健康行動促進</a:t>
                  </a:r>
                </a:p>
              </p:txBody>
            </p:sp>
            <p:sp>
              <p:nvSpPr>
                <p:cNvPr id="37" name="テキスト ボックス 36">
                  <a:extLst>
                    <a:ext uri="{FF2B5EF4-FFF2-40B4-BE49-F238E27FC236}">
                      <a16:creationId xmlns:a16="http://schemas.microsoft.com/office/drawing/2014/main" id="{9DC95C57-E21E-BD5F-8D7F-2755A16C797B}"/>
                    </a:ext>
                  </a:extLst>
                </p:cNvPr>
                <p:cNvSpPr txBox="1"/>
                <p:nvPr/>
              </p:nvSpPr>
              <p:spPr>
                <a:xfrm>
                  <a:off x="2496939" y="5790627"/>
                  <a:ext cx="1278682" cy="369332"/>
                </a:xfrm>
                <a:prstGeom prst="rect">
                  <a:avLst/>
                </a:prstGeom>
                <a:solidFill>
                  <a:srgbClr val="FFFFFF">
                    <a:alpha val="50196"/>
                  </a:srgbClr>
                </a:solidFill>
              </p:spPr>
              <p:txBody>
                <a:bodyPr wrap="square" rtlCol="0">
                  <a:spAutoFit/>
                </a:bodyPr>
                <a:lstStyle/>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健康計測スポット</a:t>
                  </a:r>
                  <a:endParaRPr kumimoji="1" lang="en-US" altLang="ja-JP" sz="600" b="1"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accent1"/>
                      </a:solidFill>
                      <a:latin typeface="BIZ UDPゴシック" panose="020B0400000000000000" pitchFamily="50" charset="-128"/>
                      <a:ea typeface="BIZ UDPゴシック" panose="020B0400000000000000" pitchFamily="50" charset="-128"/>
                    </a:rPr>
                    <a:t>各種</a:t>
                  </a:r>
                  <a:r>
                    <a:rPr kumimoji="1" lang="en-US" altLang="ja-JP" sz="800" dirty="0">
                      <a:solidFill>
                        <a:schemeClr val="accent1"/>
                      </a:solidFill>
                      <a:latin typeface="BIZ UDPゴシック" panose="020B0400000000000000" pitchFamily="50" charset="-128"/>
                      <a:ea typeface="BIZ UDPゴシック" panose="020B0400000000000000" pitchFamily="50" charset="-128"/>
                    </a:rPr>
                    <a:t>PHR</a:t>
                  </a:r>
                  <a:r>
                    <a:rPr kumimoji="1" lang="ja-JP" altLang="en-US" sz="800" dirty="0">
                      <a:solidFill>
                        <a:schemeClr val="accent1"/>
                      </a:solidFill>
                      <a:latin typeface="BIZ UDPゴシック" panose="020B0400000000000000" pitchFamily="50" charset="-128"/>
                      <a:ea typeface="BIZ UDPゴシック" panose="020B0400000000000000" pitchFamily="50" charset="-128"/>
                    </a:rPr>
                    <a:t>データ取得</a:t>
                  </a:r>
                </a:p>
              </p:txBody>
            </p:sp>
            <p:sp>
              <p:nvSpPr>
                <p:cNvPr id="48" name="二等辺三角形 47"/>
                <p:cNvSpPr/>
                <p:nvPr/>
              </p:nvSpPr>
              <p:spPr>
                <a:xfrm rot="8763396" flipH="1">
                  <a:off x="8228584" y="5454865"/>
                  <a:ext cx="251052" cy="198306"/>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sp>
              <p:nvSpPr>
                <p:cNvPr id="5" name="楕円 4"/>
                <p:cNvSpPr/>
                <p:nvPr/>
              </p:nvSpPr>
              <p:spPr>
                <a:xfrm>
                  <a:off x="8016896" y="6388107"/>
                  <a:ext cx="1357205" cy="311228"/>
                </a:xfrm>
                <a:prstGeom prst="ellipse">
                  <a:avLst/>
                </a:prstGeom>
                <a:gradFill flip="none" rotWithShape="1">
                  <a:gsLst>
                    <a:gs pos="4000">
                      <a:schemeClr val="accent1">
                        <a:lumMod val="20000"/>
                        <a:lumOff val="80000"/>
                      </a:schemeClr>
                    </a:gs>
                    <a:gs pos="0">
                      <a:schemeClr val="accent5">
                        <a:lumMod val="20000"/>
                        <a:lumOff val="80000"/>
                        <a:shade val="30000"/>
                        <a:satMod val="115000"/>
                      </a:schemeClr>
                    </a:gs>
                    <a:gs pos="75000">
                      <a:schemeClr val="accent1">
                        <a:lumMod val="20000"/>
                        <a:lumOff val="80000"/>
                      </a:schemeClr>
                    </a:gs>
                    <a:gs pos="100000">
                      <a:schemeClr val="accent5">
                        <a:lumMod val="20000"/>
                        <a:lumOff val="80000"/>
                        <a:shade val="100000"/>
                        <a:satMod val="115000"/>
                      </a:schemeClr>
                    </a:gs>
                  </a:gsLst>
                  <a:path path="circle">
                    <a:fillToRect r="100000" b="100000"/>
                  </a:path>
                  <a:tileRect l="-100000" t="-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様々な分野に</a:t>
                  </a:r>
                  <a:endParaRPr kumimoji="1" lang="en-US" altLang="ja-JP" sz="1001" b="1"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健康データを活用</a:t>
                  </a:r>
                </a:p>
              </p:txBody>
            </p:sp>
            <p:pic>
              <p:nvPicPr>
                <p:cNvPr id="11" name="図 10">
                  <a:extLst>
                    <a:ext uri="{FF2B5EF4-FFF2-40B4-BE49-F238E27FC236}">
                      <a16:creationId xmlns:a16="http://schemas.microsoft.com/office/drawing/2014/main" id="{ADA5FE6C-A244-4AF4-8EAE-234A81C76664}"/>
                    </a:ext>
                  </a:extLst>
                </p:cNvPr>
                <p:cNvPicPr>
                  <a:picLocks noChangeAspect="1"/>
                </p:cNvPicPr>
                <p:nvPr/>
              </p:nvPicPr>
              <p:blipFill rotWithShape="1">
                <a:blip r:embed="rId4"/>
                <a:srcRect l="6644" t="7337" r="7091" b="10631"/>
                <a:stretch/>
              </p:blipFill>
              <p:spPr>
                <a:xfrm>
                  <a:off x="4115660" y="6243614"/>
                  <a:ext cx="747187" cy="492285"/>
                </a:xfrm>
                <a:prstGeom prst="rect">
                  <a:avLst/>
                </a:prstGeom>
              </p:spPr>
            </p:pic>
            <p:pic>
              <p:nvPicPr>
                <p:cNvPr id="10" name="図 9">
                  <a:extLst>
                    <a:ext uri="{FF2B5EF4-FFF2-40B4-BE49-F238E27FC236}">
                      <a16:creationId xmlns:a16="http://schemas.microsoft.com/office/drawing/2014/main" id="{FDBB60B5-2641-493C-A2B7-945D52EA4D19}"/>
                    </a:ext>
                  </a:extLst>
                </p:cNvPr>
                <p:cNvPicPr>
                  <a:picLocks noChangeAspect="1"/>
                </p:cNvPicPr>
                <p:nvPr/>
              </p:nvPicPr>
              <p:blipFill>
                <a:blip r:embed="rId5"/>
                <a:stretch>
                  <a:fillRect/>
                </a:stretch>
              </p:blipFill>
              <p:spPr>
                <a:xfrm>
                  <a:off x="4724405" y="5647774"/>
                  <a:ext cx="898435" cy="555877"/>
                </a:xfrm>
                <a:prstGeom prst="rect">
                  <a:avLst/>
                </a:prstGeom>
              </p:spPr>
            </p:pic>
            <p:pic>
              <p:nvPicPr>
                <p:cNvPr id="14" name="図 13">
                  <a:extLst>
                    <a:ext uri="{FF2B5EF4-FFF2-40B4-BE49-F238E27FC236}">
                      <a16:creationId xmlns:a16="http://schemas.microsoft.com/office/drawing/2014/main" id="{A04617F8-5814-4E54-B746-2FE9DFC5A76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53895" y="4433037"/>
                  <a:ext cx="763001" cy="660589"/>
                </a:xfrm>
                <a:prstGeom prst="rect">
                  <a:avLst/>
                </a:prstGeom>
              </p:spPr>
            </p:pic>
            <p:sp>
              <p:nvSpPr>
                <p:cNvPr id="19" name="二等辺三角形 18"/>
                <p:cNvSpPr/>
                <p:nvPr/>
              </p:nvSpPr>
              <p:spPr>
                <a:xfrm rot="19253838">
                  <a:off x="3628345" y="5924912"/>
                  <a:ext cx="202901" cy="103751"/>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pic>
              <p:nvPicPr>
                <p:cNvPr id="59" name="図 58">
                  <a:extLst>
                    <a:ext uri="{FF2B5EF4-FFF2-40B4-BE49-F238E27FC236}">
                      <a16:creationId xmlns:a16="http://schemas.microsoft.com/office/drawing/2014/main" id="{D70F1369-9F50-4AB6-B377-703F5AEC2F6F}"/>
                    </a:ext>
                  </a:extLst>
                </p:cNvPr>
                <p:cNvPicPr>
                  <a:picLocks noChangeAspect="1"/>
                </p:cNvPicPr>
                <p:nvPr/>
              </p:nvPicPr>
              <p:blipFill>
                <a:blip r:embed="rId7">
                  <a:duotone>
                    <a:schemeClr val="accent1">
                      <a:shade val="45000"/>
                      <a:satMod val="135000"/>
                    </a:schemeClr>
                    <a:prstClr val="white"/>
                  </a:duotone>
                </a:blip>
                <a:stretch>
                  <a:fillRect/>
                </a:stretch>
              </p:blipFill>
              <p:spPr>
                <a:xfrm>
                  <a:off x="2726196" y="4994956"/>
                  <a:ext cx="787970" cy="795672"/>
                </a:xfrm>
                <a:prstGeom prst="rect">
                  <a:avLst/>
                </a:prstGeom>
              </p:spPr>
            </p:pic>
          </p:grpSp>
        </p:grpSp>
        <p:pic>
          <p:nvPicPr>
            <p:cNvPr id="33" name="図 32">
              <a:extLst>
                <a:ext uri="{FF2B5EF4-FFF2-40B4-BE49-F238E27FC236}">
                  <a16:creationId xmlns:a16="http://schemas.microsoft.com/office/drawing/2014/main" id="{F856FF1A-630F-4943-82D7-B18568A90926}"/>
                </a:ext>
              </a:extLst>
            </p:cNvPr>
            <p:cNvPicPr>
              <a:picLocks noChangeAspect="1"/>
            </p:cNvPicPr>
            <p:nvPr/>
          </p:nvPicPr>
          <p:blipFill rotWithShape="1">
            <a:blip r:embed="rId8" cstate="print">
              <a:clrChange>
                <a:clrFrom>
                  <a:srgbClr val="19A662"/>
                </a:clrFrom>
                <a:clrTo>
                  <a:srgbClr val="19A662">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763411" y="5402106"/>
              <a:ext cx="1145136" cy="921789"/>
            </a:xfrm>
            <a:prstGeom prst="rect">
              <a:avLst/>
            </a:prstGeom>
          </p:spPr>
        </p:pic>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410" y="5946966"/>
              <a:ext cx="913170" cy="608780"/>
            </a:xfrm>
            <a:prstGeom prst="rect">
              <a:avLst/>
            </a:prstGeom>
          </p:spPr>
        </p:pic>
      </p:grpSp>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830" y="4019492"/>
            <a:ext cx="2006327" cy="1403672"/>
          </a:xfrm>
          <a:prstGeom prst="rect">
            <a:avLst/>
          </a:prstGeom>
        </p:spPr>
      </p:pic>
      <p:sp>
        <p:nvSpPr>
          <p:cNvPr id="17" name="テキスト ボックス 16"/>
          <p:cNvSpPr txBox="1"/>
          <p:nvPr/>
        </p:nvSpPr>
        <p:spPr>
          <a:xfrm>
            <a:off x="406649" y="5577775"/>
            <a:ext cx="2057245" cy="23098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sz="901" kern="100" dirty="0">
                <a:solidFill>
                  <a:schemeClr val="tx1"/>
                </a:solidFill>
                <a:latin typeface="Meiryo UI 本文"/>
                <a:ea typeface="Meiryo UI" panose="020B0604030504040204" pitchFamily="50" charset="-128"/>
                <a:cs typeface="Times New Roman" panose="02020603050405020304" pitchFamily="18" charset="0"/>
              </a:rPr>
              <a:t>出典：</a:t>
            </a:r>
            <a:r>
              <a:rPr kumimoji="1" lang="zh-CN" altLang="en-US" sz="901" kern="100" dirty="0">
                <a:solidFill>
                  <a:schemeClr val="tx1"/>
                </a:solidFill>
                <a:latin typeface="Meiryo UI 本文"/>
                <a:ea typeface="Meiryo UI" panose="020B0604030504040204" pitchFamily="50" charset="-128"/>
                <a:cs typeface="Times New Roman" panose="02020603050405020304" pitchFamily="18" charset="0"/>
              </a:rPr>
              <a:t>西日本旅客鉄道株式会社</a:t>
            </a:r>
            <a:endParaRPr kumimoji="1" lang="ja-JP" altLang="en-US" sz="901" dirty="0">
              <a:solidFill>
                <a:schemeClr val="tx1"/>
              </a:solidFill>
            </a:endParaRPr>
          </a:p>
        </p:txBody>
      </p:sp>
      <p:sp>
        <p:nvSpPr>
          <p:cNvPr id="3" name="テキスト ボックス 2">
            <a:extLst>
              <a:ext uri="{FF2B5EF4-FFF2-40B4-BE49-F238E27FC236}">
                <a16:creationId xmlns:a16="http://schemas.microsoft.com/office/drawing/2014/main" id="{68BCBAF5-2ED7-736D-7C29-BED7FC2D4CA7}"/>
              </a:ext>
            </a:extLst>
          </p:cNvPr>
          <p:cNvSpPr txBox="1"/>
          <p:nvPr/>
        </p:nvSpPr>
        <p:spPr>
          <a:xfrm>
            <a:off x="397057" y="5405517"/>
            <a:ext cx="2302442" cy="25407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99" tIns="45749" rIns="91499" bIns="45749" rtlCol="0" anchor="t">
            <a:spAutoFit/>
          </a:bodyPr>
          <a:lstStyle/>
          <a:p>
            <a:r>
              <a:rPr lang="zh-CN" altLang="en-US" sz="1051" kern="100" dirty="0">
                <a:solidFill>
                  <a:schemeClr val="tx1"/>
                </a:solidFill>
                <a:latin typeface="Meiryo UI 本文"/>
                <a:ea typeface="Meiryo UI"/>
                <a:cs typeface="Times New Roman"/>
              </a:rPr>
              <a:t>大阪駅</a:t>
            </a:r>
            <a:r>
              <a:rPr lang="ja-JP" altLang="en-US" sz="1051" kern="100" dirty="0">
                <a:solidFill>
                  <a:schemeClr val="tx1"/>
                </a:solidFill>
                <a:latin typeface="Meiryo UI 本文"/>
                <a:ea typeface="Meiryo UI"/>
                <a:cs typeface="Times New Roman"/>
              </a:rPr>
              <a:t>（</a:t>
            </a:r>
            <a:r>
              <a:rPr lang="zh-CN" altLang="en-US" sz="1051" kern="100" dirty="0">
                <a:solidFill>
                  <a:schemeClr val="tx1"/>
                </a:solidFill>
                <a:latin typeface="Meiryo UI 本文"/>
                <a:ea typeface="Meiryo UI"/>
                <a:cs typeface="Times New Roman"/>
              </a:rPr>
              <a:t>うめきたエリア</a:t>
            </a:r>
            <a:r>
              <a:rPr lang="ja-JP" altLang="en-US" sz="1051" kern="100" dirty="0">
                <a:solidFill>
                  <a:schemeClr val="tx1"/>
                </a:solidFill>
                <a:latin typeface="Meiryo UI 本文"/>
                <a:ea typeface="Meiryo UI"/>
                <a:cs typeface="Times New Roman"/>
              </a:rPr>
              <a:t>）</a:t>
            </a:r>
            <a:r>
              <a:rPr lang="zh-CN" altLang="en-US" sz="1051" kern="100" dirty="0">
                <a:solidFill>
                  <a:schemeClr val="tx1"/>
                </a:solidFill>
                <a:latin typeface="Meiryo UI 本文"/>
                <a:ea typeface="Meiryo UI"/>
                <a:cs typeface="Times New Roman"/>
              </a:rPr>
              <a:t>改札コンコース</a:t>
            </a:r>
            <a:endParaRPr lang="zh-CN" altLang="en-US" sz="1751" dirty="0">
              <a:solidFill>
                <a:schemeClr val="tx1"/>
              </a:solidFill>
            </a:endParaRPr>
          </a:p>
        </p:txBody>
      </p:sp>
      <p:sp>
        <p:nvSpPr>
          <p:cNvPr id="38"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32</a:t>
            </a:fld>
            <a:endParaRPr kumimoji="1" lang="ja-JP" altLang="en-US" dirty="0"/>
          </a:p>
        </p:txBody>
      </p:sp>
      <p:sp>
        <p:nvSpPr>
          <p:cNvPr id="6" name="テキスト ボックス 5">
            <a:extLst>
              <a:ext uri="{FF2B5EF4-FFF2-40B4-BE49-F238E27FC236}">
                <a16:creationId xmlns:a16="http://schemas.microsoft.com/office/drawing/2014/main" id="{C97750D5-3B4B-8006-282A-A1D829A12D42}"/>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4215303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E870B-4860-4F0E-9195-501A46C34B6C}"/>
              </a:ext>
            </a:extLst>
          </p:cNvPr>
          <p:cNvSpPr>
            <a:spLocks noGrp="1"/>
          </p:cNvSpPr>
          <p:nvPr>
            <p:ph type="title"/>
          </p:nvPr>
        </p:nvSpPr>
        <p:spPr>
          <a:solidFill>
            <a:srgbClr val="F9E29B"/>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t>　規制改革の内容</a:t>
            </a:r>
          </a:p>
        </p:txBody>
      </p:sp>
      <p:sp>
        <p:nvSpPr>
          <p:cNvPr id="10"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ED7D31"/>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7" name="スライド番号プレースホルダー 4">
            <a:extLst>
              <a:ext uri="{FF2B5EF4-FFF2-40B4-BE49-F238E27FC236}">
                <a16:creationId xmlns:a16="http://schemas.microsoft.com/office/drawing/2014/main" id="{86615CC8-9114-4F76-98BC-ABDB200C03C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33</a:t>
            </a:fld>
            <a:endParaRPr kumimoji="1" lang="ja-JP" altLang="en-US"/>
          </a:p>
        </p:txBody>
      </p:sp>
      <p:graphicFrame>
        <p:nvGraphicFramePr>
          <p:cNvPr id="8" name="表 7">
            <a:extLst>
              <a:ext uri="{FF2B5EF4-FFF2-40B4-BE49-F238E27FC236}">
                <a16:creationId xmlns:a16="http://schemas.microsoft.com/office/drawing/2014/main" id="{80BC5F2C-222C-41C1-8E8E-D99EB0EC672F}"/>
              </a:ext>
            </a:extLst>
          </p:cNvPr>
          <p:cNvGraphicFramePr>
            <a:graphicFrameLocks noGrp="1"/>
          </p:cNvGraphicFramePr>
          <p:nvPr>
            <p:extLst>
              <p:ext uri="{D42A27DB-BD31-4B8C-83A1-F6EECF244321}">
                <p14:modId xmlns:p14="http://schemas.microsoft.com/office/powerpoint/2010/main" val="3493909782"/>
              </p:ext>
            </p:extLst>
          </p:nvPr>
        </p:nvGraphicFramePr>
        <p:xfrm>
          <a:off x="251986" y="1035454"/>
          <a:ext cx="9402028" cy="3876753"/>
        </p:xfrm>
        <a:graphic>
          <a:graphicData uri="http://schemas.openxmlformats.org/drawingml/2006/table">
            <a:tbl>
              <a:tblPr firstRow="1" bandRow="1">
                <a:tableStyleId>{5940675A-B579-460E-94D1-54222C63F5DA}</a:tableStyleId>
              </a:tblPr>
              <a:tblGrid>
                <a:gridCol w="1266552">
                  <a:extLst>
                    <a:ext uri="{9D8B030D-6E8A-4147-A177-3AD203B41FA5}">
                      <a16:colId xmlns:a16="http://schemas.microsoft.com/office/drawing/2014/main" val="627285008"/>
                    </a:ext>
                  </a:extLst>
                </a:gridCol>
                <a:gridCol w="2113023">
                  <a:extLst>
                    <a:ext uri="{9D8B030D-6E8A-4147-A177-3AD203B41FA5}">
                      <a16:colId xmlns:a16="http://schemas.microsoft.com/office/drawing/2014/main" val="232150186"/>
                    </a:ext>
                  </a:extLst>
                </a:gridCol>
                <a:gridCol w="934720">
                  <a:extLst>
                    <a:ext uri="{9D8B030D-6E8A-4147-A177-3AD203B41FA5}">
                      <a16:colId xmlns:a16="http://schemas.microsoft.com/office/drawing/2014/main" val="1913895691"/>
                    </a:ext>
                  </a:extLst>
                </a:gridCol>
                <a:gridCol w="3148240">
                  <a:extLst>
                    <a:ext uri="{9D8B030D-6E8A-4147-A177-3AD203B41FA5}">
                      <a16:colId xmlns:a16="http://schemas.microsoft.com/office/drawing/2014/main" val="1667408104"/>
                    </a:ext>
                  </a:extLst>
                </a:gridCol>
                <a:gridCol w="1939493">
                  <a:extLst>
                    <a:ext uri="{9D8B030D-6E8A-4147-A177-3AD203B41FA5}">
                      <a16:colId xmlns:a16="http://schemas.microsoft.com/office/drawing/2014/main" val="1728157285"/>
                    </a:ext>
                  </a:extLst>
                </a:gridCol>
              </a:tblGrid>
              <a:tr h="274444">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措置状況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規制改革の状況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96831">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eiryo UI" panose="020B0604030504040204" pitchFamily="50" charset="-128"/>
                          <a:ea typeface="Meiryo UI" panose="020B0604030504040204" pitchFamily="50" charset="-128"/>
                        </a:rPr>
                        <a:t>ヒューマンデータ利活用に資するプラットフォームの提供</a:t>
                      </a:r>
                      <a:endParaRPr kumimoji="1" lang="en-US" altLang="ja-JP" sz="1100" strike="noStrike" baseline="0" dirty="0">
                        <a:solidFill>
                          <a:schemeClr val="tx1"/>
                        </a:solidFill>
                        <a:latin typeface="Meiryo UI 本文"/>
                        <a:ea typeface="Meiryo UI" panose="020B0604030504040204" pitchFamily="50" charset="-128"/>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E29B"/>
                    </a:solidFill>
                  </a:tcPr>
                </a:tc>
                <a:tc>
                  <a:txBody>
                    <a:bodyPr/>
                    <a:lstStyle/>
                    <a:p>
                      <a:pPr marL="126000" indent="-177800" algn="l" defTabSz="912114" rtl="0" eaLnBrk="1" latinLnBrk="0" hangingPunct="1"/>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①</a:t>
                      </a:r>
                      <a:r>
                        <a:rPr kumimoji="1" lang="ja-JP" altLang="en-US" sz="900" b="0" strike="noStrike" kern="1200" baseline="0" dirty="0">
                          <a:solidFill>
                            <a:schemeClr val="tx1"/>
                          </a:solidFill>
                          <a:latin typeface="Meiryo UI" panose="020B0604030504040204" pitchFamily="50" charset="-128"/>
                          <a:ea typeface="Meiryo UI" panose="020B0604030504040204" pitchFamily="50" charset="-128"/>
                          <a:cs typeface="+mn-cs"/>
                        </a:rPr>
                        <a:t>ヒューマンデータと</a:t>
                      </a:r>
                      <a:r>
                        <a:rPr kumimoji="1" lang="en-US" altLang="ja-JP" sz="900" b="0" strike="noStrike" kern="1200" baseline="0" dirty="0">
                          <a:solidFill>
                            <a:schemeClr val="tx1"/>
                          </a:solidFill>
                          <a:latin typeface="Meiryo UI" panose="020B0604030504040204" pitchFamily="50" charset="-128"/>
                          <a:ea typeface="Meiryo UI" panose="020B0604030504040204" pitchFamily="50" charset="-128"/>
                          <a:cs typeface="+mn-cs"/>
                        </a:rPr>
                        <a:t>AI</a:t>
                      </a:r>
                      <a:r>
                        <a:rPr kumimoji="1" lang="ja-JP" altLang="en-US" sz="900" b="0" strike="noStrike" kern="1200" baseline="0" dirty="0">
                          <a:solidFill>
                            <a:schemeClr val="tx1"/>
                          </a:solidFill>
                          <a:latin typeface="Meiryo UI" panose="020B0604030504040204" pitchFamily="50" charset="-128"/>
                          <a:ea typeface="Meiryo UI" panose="020B0604030504040204" pitchFamily="50" charset="-128"/>
                          <a:cs typeface="+mn-cs"/>
                        </a:rPr>
                        <a:t>分析などによるエビデンスに基づく健康増進プログラム</a:t>
                      </a:r>
                      <a:endParaRPr kumimoji="1" lang="en-US" altLang="ja-JP" sz="900" b="0"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厚生労働省等において、温泉療養効果に関する医学的・科学的なエビデンスの調査研究の結果を踏まえて検討</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厚生労働省等において、温泉療養効果に関する医学的・科学的なエビデンスの調査研究の結果を踏まえて検討</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044670">
                <a:tc rowSpan="2">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a:ea typeface="Meiryo UI"/>
                        </a:rPr>
                        <a:t>リアルとデジタルの融合した都市空間＝</a:t>
                      </a:r>
                      <a:r>
                        <a:rPr kumimoji="1" lang="en-US" altLang="ja-JP" sz="1100" b="1" dirty="0" err="1">
                          <a:solidFill>
                            <a:schemeClr val="tx1"/>
                          </a:solidFill>
                          <a:latin typeface="Meiryo UI"/>
                          <a:ea typeface="Meiryo UI"/>
                        </a:rPr>
                        <a:t>Parkness</a:t>
                      </a:r>
                      <a:r>
                        <a:rPr kumimoji="1" lang="ja-JP" altLang="en-US" sz="1100" b="1" dirty="0">
                          <a:solidFill>
                            <a:schemeClr val="tx1"/>
                          </a:solidFill>
                          <a:latin typeface="Meiryo UI"/>
                          <a:ea typeface="Meiryo UI"/>
                        </a:rPr>
                        <a:t>を実現するためのＤＸ推進</a:t>
                      </a:r>
                    </a:p>
                  </a:txBody>
                  <a:tcPr marL="91499" marR="91499" marT="45749" marB="45749"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E29B"/>
                    </a:solidFill>
                  </a:tcPr>
                </a:tc>
                <a:tc>
                  <a:txBody>
                    <a:bodyPr/>
                    <a:lstStyle/>
                    <a:p>
                      <a:pPr marL="126000" marR="0" lvl="0" indent="-177800" algn="l" defTabSz="912114"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⑩リアルタイム・オンラインサービスを支える大容量通信網（ローカル５</a:t>
                      </a:r>
                      <a:r>
                        <a:rPr kumimoji="1" lang="en-US" altLang="ja-JP" sz="900" b="0" kern="1200" dirty="0">
                          <a:solidFill>
                            <a:schemeClr val="tx1"/>
                          </a:solidFill>
                          <a:latin typeface="Meiryo UI" panose="020B0604030504040204" pitchFamily="50" charset="-128"/>
                          <a:ea typeface="Meiryo UI" panose="020B0604030504040204" pitchFamily="50" charset="-128"/>
                          <a:cs typeface="+mn-cs"/>
                        </a:rPr>
                        <a:t>G</a:t>
                      </a: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など）の整備　</a:t>
                      </a:r>
                      <a:endParaRPr kumimoji="1" lang="en-US" altLang="ja-JP" sz="900" b="0" kern="1200" dirty="0">
                        <a:solidFill>
                          <a:schemeClr val="tx1"/>
                        </a:solidFill>
                        <a:latin typeface="Meiryo UI" panose="020B0604030504040204" pitchFamily="50" charset="-128"/>
                        <a:ea typeface="Meiryo UI" panose="020B0604030504040204" pitchFamily="50" charset="-128"/>
                        <a:cs typeface="+mn-cs"/>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Tx/>
                        <a:buNone/>
                        <a:tabLst/>
                        <a:defRPr/>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「ローカル５ </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G </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導入に関するガイドライン」の改定（</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2023</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年８月</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31 </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日）</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txBody>
                  <a:tcPr marL="91499" marR="91499"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Tx/>
                        <a:buNone/>
                        <a:tabLst/>
                        <a:defRPr/>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総務省にて新たに示された制度の活用を含め、ユースケースの具体化を検討</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260808">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1">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77800" algn="l" rtl="0" eaLnBrk="1" fontAlgn="auto" latinLnBrk="0" hangingPunct="1">
                        <a:lnSpc>
                          <a:spcPct val="100000"/>
                        </a:lnSpc>
                        <a:spcBef>
                          <a:spcPts val="0"/>
                        </a:spcBef>
                        <a:spcAft>
                          <a:spcPts val="0"/>
                        </a:spcAft>
                        <a:buClrTx/>
                        <a:buSzTx/>
                        <a:buFontTx/>
                        <a:buNone/>
                      </a:pP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⑪先端的な技術や先駆的サービスを通じた「様々な体験価値」を市民や来街者に提供し、市民の</a:t>
                      </a:r>
                      <a:r>
                        <a:rPr kumimoji="1" lang="en-US" altLang="ja-JP" sz="900" b="0" kern="1200" dirty="0">
                          <a:solidFill>
                            <a:schemeClr val="tx1"/>
                          </a:solidFill>
                          <a:latin typeface="Meiryo UI" panose="020B0604030504040204" pitchFamily="50" charset="-128"/>
                          <a:ea typeface="Meiryo UI" panose="020B0604030504040204" pitchFamily="50" charset="-128"/>
                          <a:cs typeface="+mn-cs"/>
                        </a:rPr>
                        <a:t>QoL</a:t>
                      </a: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向上とライフデザインイノベーションを実現する</a:t>
                      </a:r>
                      <a:r>
                        <a:rPr lang="ja-JP" sz="900" noProof="0" dirty="0">
                          <a:solidFill>
                            <a:schemeClr val="tx1"/>
                          </a:solidFill>
                          <a:latin typeface="Meiryo UI" panose="020B0604030504040204" pitchFamily="50" charset="-128"/>
                          <a:ea typeface="Meiryo UI" panose="020B0604030504040204" pitchFamily="50" charset="-128"/>
                        </a:rPr>
                        <a:t>環境の整備</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（特区）</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万博関連の仮設建築物や仮設工作物に関する特例通知発出（</a:t>
                      </a:r>
                      <a:r>
                        <a:rPr kumimoji="1" lang="en-US" altLang="ja-JP" sz="900" dirty="0">
                          <a:solidFill>
                            <a:schemeClr val="tx1"/>
                          </a:solidFill>
                          <a:latin typeface="Meiryo UI" panose="020B0604030504040204" pitchFamily="50" charset="-128"/>
                          <a:ea typeface="Meiryo UI" panose="020B0604030504040204" pitchFamily="50" charset="-128"/>
                        </a:rPr>
                        <a:t>2022</a:t>
                      </a:r>
                      <a:r>
                        <a:rPr kumimoji="1" lang="ja-JP" altLang="en-US" sz="900" dirty="0">
                          <a:solidFill>
                            <a:schemeClr val="tx1"/>
                          </a:solidFill>
                          <a:latin typeface="Meiryo UI" panose="020B0604030504040204" pitchFamily="50" charset="-128"/>
                          <a:ea typeface="Meiryo UI" panose="020B0604030504040204" pitchFamily="50" charset="-128"/>
                        </a:rPr>
                        <a:t>年４月）</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ー</a:t>
                      </a: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
        <p:nvSpPr>
          <p:cNvPr id="3" name="テキスト ボックス 2">
            <a:extLst>
              <a:ext uri="{FF2B5EF4-FFF2-40B4-BE49-F238E27FC236}">
                <a16:creationId xmlns:a16="http://schemas.microsoft.com/office/drawing/2014/main" id="{39453599-4BD0-63A9-3B4A-767DF80C1A69}"/>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2373564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dirty="0"/>
              <a:t>万博後（</a:t>
            </a:r>
            <a:r>
              <a:rPr lang="en-US" altLang="ja-JP" dirty="0"/>
              <a:t>2026</a:t>
            </a:r>
            <a:r>
              <a:rPr lang="ja-JP" altLang="en-US" dirty="0"/>
              <a:t>年度以降）の展開</a:t>
            </a:r>
          </a:p>
        </p:txBody>
      </p:sp>
      <p:sp>
        <p:nvSpPr>
          <p:cNvPr id="4" name="スライド番号プレースホルダー 4">
            <a:extLst>
              <a:ext uri="{FF2B5EF4-FFF2-40B4-BE49-F238E27FC236}">
                <a16:creationId xmlns:a16="http://schemas.microsoft.com/office/drawing/2014/main" id="{BBDF5073-55CB-44A8-0ADC-08595F06036F}"/>
              </a:ext>
            </a:extLst>
          </p:cNvPr>
          <p:cNvSpPr txBox="1">
            <a:spLocks/>
          </p:cNvSpPr>
          <p:nvPr/>
        </p:nvSpPr>
        <p:spPr>
          <a:xfrm>
            <a:off x="7600873" y="6640912"/>
            <a:ext cx="2161385" cy="1137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6788">
              <a:defRPr/>
            </a:pPr>
            <a:fld id="{0638AFE9-EB24-4E85-A937-181894F314B4}" type="slidenum">
              <a:rPr lang="ja-JP" altLang="en-US" sz="1200" smtClean="0">
                <a:solidFill>
                  <a:srgbClr val="000000">
                    <a:tint val="75000"/>
                  </a:srgbClr>
                </a:solidFill>
                <a:latin typeface="Meiryo UI"/>
                <a:ea typeface="Meiryo UI"/>
              </a:rPr>
              <a:pPr algn="r" defTabSz="456788">
                <a:defRPr/>
              </a:pPr>
              <a:t>34</a:t>
            </a:fld>
            <a:endParaRPr lang="ja-JP" altLang="en-US" sz="1200" dirty="0">
              <a:solidFill>
                <a:srgbClr val="000000">
                  <a:tint val="75000"/>
                </a:srgbClr>
              </a:solidFill>
              <a:latin typeface="Meiryo UI"/>
              <a:ea typeface="Meiryo UI"/>
            </a:endParaRPr>
          </a:p>
        </p:txBody>
      </p:sp>
    </p:spTree>
    <p:extLst>
      <p:ext uri="{BB962C8B-B14F-4D97-AF65-F5344CB8AC3E}">
        <p14:creationId xmlns:p14="http://schemas.microsoft.com/office/powerpoint/2010/main" val="2909675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万博後（</a:t>
            </a:r>
            <a:r>
              <a:rPr lang="en-US" altLang="ja-JP" dirty="0"/>
              <a:t>2026</a:t>
            </a:r>
            <a:r>
              <a:rPr lang="ja-JP" altLang="en-US" dirty="0"/>
              <a:t>年度以降）の展開</a:t>
            </a:r>
            <a:br>
              <a:rPr lang="en-US" altLang="ja-JP" dirty="0"/>
            </a:br>
            <a:r>
              <a:rPr lang="ja-JP" altLang="en-US" dirty="0"/>
              <a:t>　概要</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185" y="907115"/>
            <a:ext cx="9329981" cy="1025553"/>
          </a:xfrm>
        </p:spPr>
        <p:txBody>
          <a:bodyPr/>
          <a:lstStyle/>
          <a:p>
            <a:pPr algn="just"/>
            <a:r>
              <a:rPr lang="ja-JP" altLang="en-US" sz="1400" dirty="0"/>
              <a:t>大胆な規制改革を伴う先端的サービスを実装するとともに、イノベーションの担い手となる企業等の創業支援・ビジネス環境整備にも注力し、大阪府域につなげていく。</a:t>
            </a:r>
          </a:p>
          <a:p>
            <a:pPr algn="just"/>
            <a:r>
              <a:rPr lang="ja-JP" altLang="en-US" sz="1400" dirty="0"/>
              <a:t>スーパーシティ構想の実現に向けて取り組んだ、先端的サービスの実装と大阪広域データ連携基盤（</a:t>
            </a:r>
            <a:r>
              <a:rPr lang="en-US" altLang="ja-JP" sz="1400" dirty="0"/>
              <a:t>ORDEN</a:t>
            </a:r>
            <a:r>
              <a:rPr lang="ja-JP" altLang="en-US" sz="1400" dirty="0"/>
              <a:t>）を活用したデータ連携は、様々な分野へも展開し、住民の</a:t>
            </a:r>
            <a:r>
              <a:rPr lang="en-US" altLang="ja-JP" sz="1400" dirty="0"/>
              <a:t>QoL</a:t>
            </a:r>
            <a:r>
              <a:rPr lang="ja-JP" altLang="en-US" sz="1400" dirty="0"/>
              <a:t>向上と都市競争力の強化をめざしていく。</a:t>
            </a:r>
            <a:endParaRPr lang="en-US" altLang="ja-JP" sz="1400" dirty="0"/>
          </a:p>
        </p:txBody>
      </p:sp>
      <p:sp>
        <p:nvSpPr>
          <p:cNvPr id="5" name="テキスト プレースホルダー 4">
            <a:extLst>
              <a:ext uri="{FF2B5EF4-FFF2-40B4-BE49-F238E27FC236}">
                <a16:creationId xmlns:a16="http://schemas.microsoft.com/office/drawing/2014/main" id="{1630143F-F4D5-4671-8061-7DF92C56D2D4}"/>
              </a:ext>
            </a:extLst>
          </p:cNvPr>
          <p:cNvSpPr>
            <a:spLocks noGrp="1"/>
          </p:cNvSpPr>
          <p:nvPr>
            <p:ph type="body" sz="quarter" idx="11"/>
          </p:nvPr>
        </p:nvSpPr>
        <p:spPr/>
        <p:txBody>
          <a:bodyPr/>
          <a:lstStyle/>
          <a:p>
            <a:endParaRPr lang="ja-JP" altLang="en-US"/>
          </a:p>
        </p:txBody>
      </p:sp>
      <p:sp>
        <p:nvSpPr>
          <p:cNvPr id="6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7"/>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56" name="スライド番号プレースホルダー 4">
            <a:extLst>
              <a:ext uri="{FF2B5EF4-FFF2-40B4-BE49-F238E27FC236}">
                <a16:creationId xmlns:a16="http://schemas.microsoft.com/office/drawing/2014/main" id="{043C19FA-5FAA-49CC-B367-DDB260E3DCA7}"/>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35</a:t>
            </a:fld>
            <a:endParaRPr kumimoji="1" lang="ja-JP" altLang="en-US"/>
          </a:p>
        </p:txBody>
      </p:sp>
      <p:sp>
        <p:nvSpPr>
          <p:cNvPr id="104" name="テキスト ボックス 103">
            <a:extLst>
              <a:ext uri="{FF2B5EF4-FFF2-40B4-BE49-F238E27FC236}">
                <a16:creationId xmlns:a16="http://schemas.microsoft.com/office/drawing/2014/main" id="{E267A7F1-C279-4253-A5ED-664D0BFDF868}"/>
              </a:ext>
            </a:extLst>
          </p:cNvPr>
          <p:cNvSpPr txBox="1"/>
          <p:nvPr/>
        </p:nvSpPr>
        <p:spPr>
          <a:xfrm>
            <a:off x="735653" y="2281714"/>
            <a:ext cx="2027888" cy="338771"/>
          </a:xfrm>
          <a:prstGeom prst="rect">
            <a:avLst/>
          </a:prstGeom>
          <a:noFill/>
        </p:spPr>
        <p:txBody>
          <a:bodyPr wrap="square">
            <a:spAutoFit/>
          </a:bodyPr>
          <a:lstStyle/>
          <a:p>
            <a:pPr algn="ctr" defTabSz="457474" fontAlgn="base">
              <a:defRPr/>
            </a:pPr>
            <a:r>
              <a:rPr kumimoji="1" lang="ja-JP" altLang="en-US" sz="1601" b="1" dirty="0">
                <a:solidFill>
                  <a:schemeClr val="bg1"/>
                </a:solidFill>
                <a:latin typeface="Meiryo UI" panose="020B0604030504040204" pitchFamily="50" charset="-128"/>
                <a:ea typeface="Meiryo UI" panose="020B0604030504040204" pitchFamily="50" charset="-128"/>
              </a:rPr>
              <a:t>先端国際医療の供</a:t>
            </a:r>
          </a:p>
        </p:txBody>
      </p:sp>
      <p:sp>
        <p:nvSpPr>
          <p:cNvPr id="55" name="テキスト ボックス 54">
            <a:extLst>
              <a:ext uri="{FF2B5EF4-FFF2-40B4-BE49-F238E27FC236}">
                <a16:creationId xmlns:a16="http://schemas.microsoft.com/office/drawing/2014/main" id="{D0A4C147-CCDC-4AD5-80B1-80DADF12D089}"/>
              </a:ext>
            </a:extLst>
          </p:cNvPr>
          <p:cNvSpPr txBox="1"/>
          <p:nvPr/>
        </p:nvSpPr>
        <p:spPr>
          <a:xfrm>
            <a:off x="806250" y="2322059"/>
            <a:ext cx="3746402" cy="464578"/>
          </a:xfrm>
          <a:prstGeom prst="rect">
            <a:avLst/>
          </a:prstGeom>
          <a:solidFill>
            <a:srgbClr val="34B973"/>
          </a:solidFill>
        </p:spPr>
        <p:txBody>
          <a:bodyPr wrap="square" rtlCol="0">
            <a:noAutofit/>
          </a:bodyPr>
          <a:lstStyle/>
          <a:p>
            <a:pPr algn="ctr" defTabSz="457474" fontAlgn="base">
              <a:defRPr/>
            </a:pPr>
            <a:endParaRPr kumimoji="1" lang="ja-JP" altLang="en-US" sz="1601" b="1">
              <a:solidFill>
                <a:prstClr val="white"/>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E267A7F1-C279-4253-A5ED-664D0BFDF868}"/>
              </a:ext>
            </a:extLst>
          </p:cNvPr>
          <p:cNvSpPr txBox="1"/>
          <p:nvPr/>
        </p:nvSpPr>
        <p:spPr>
          <a:xfrm>
            <a:off x="3616051" y="2322059"/>
            <a:ext cx="936600" cy="230980"/>
          </a:xfrm>
          <a:prstGeom prst="rect">
            <a:avLst/>
          </a:prstGeom>
          <a:solidFill>
            <a:srgbClr val="34B973"/>
          </a:solidFill>
          <a:ln>
            <a:noFill/>
          </a:ln>
        </p:spPr>
        <p:txBody>
          <a:bodyPr wrap="square">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医療・健康など</a:t>
            </a:r>
          </a:p>
        </p:txBody>
      </p:sp>
      <p:sp>
        <p:nvSpPr>
          <p:cNvPr id="57" name="テキスト ボックス 56">
            <a:extLst>
              <a:ext uri="{FF2B5EF4-FFF2-40B4-BE49-F238E27FC236}">
                <a16:creationId xmlns:a16="http://schemas.microsoft.com/office/drawing/2014/main" id="{E267A7F1-C279-4253-A5ED-664D0BFDF868}"/>
              </a:ext>
            </a:extLst>
          </p:cNvPr>
          <p:cNvSpPr txBox="1"/>
          <p:nvPr/>
        </p:nvSpPr>
        <p:spPr>
          <a:xfrm>
            <a:off x="806250" y="2447069"/>
            <a:ext cx="3746402" cy="338899"/>
          </a:xfrm>
          <a:prstGeom prst="rect">
            <a:avLst/>
          </a:prstGeom>
          <a:noFill/>
        </p:spPr>
        <p:txBody>
          <a:bodyPr wrap="square">
            <a:spAutoFit/>
          </a:bodyPr>
          <a:lstStyle/>
          <a:p>
            <a:pPr algn="ctr" defTabSz="457474" fontAlgn="base">
              <a:defRPr/>
            </a:pPr>
            <a:r>
              <a:rPr kumimoji="1" lang="ja-JP" altLang="en-US" sz="1601" b="1" dirty="0">
                <a:solidFill>
                  <a:prstClr val="white"/>
                </a:solidFill>
                <a:latin typeface="Meiryo UI" panose="020B0604030504040204" pitchFamily="50" charset="-128"/>
                <a:ea typeface="Meiryo UI" panose="020B0604030504040204" pitchFamily="50" charset="-128"/>
              </a:rPr>
              <a:t>先端国際医療の提供</a:t>
            </a:r>
          </a:p>
        </p:txBody>
      </p:sp>
      <p:sp>
        <p:nvSpPr>
          <p:cNvPr id="60" name="テキスト ボックス 59">
            <a:extLst>
              <a:ext uri="{FF2B5EF4-FFF2-40B4-BE49-F238E27FC236}">
                <a16:creationId xmlns:a16="http://schemas.microsoft.com/office/drawing/2014/main" id="{98543F61-D9B0-43B9-841E-0434A1D990D4}"/>
              </a:ext>
            </a:extLst>
          </p:cNvPr>
          <p:cNvSpPr txBox="1"/>
          <p:nvPr/>
        </p:nvSpPr>
        <p:spPr>
          <a:xfrm>
            <a:off x="806250" y="2821600"/>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4B973"/>
                </a:solidFill>
                <a:latin typeface="Meiryo UI"/>
                <a:ea typeface="Meiryo UI"/>
              </a:rPr>
              <a:t>日常化された先端医療サービスの実現</a:t>
            </a:r>
            <a:endParaRPr kumimoji="1" lang="en-US" altLang="ja-JP" sz="1101" b="1" dirty="0">
              <a:solidFill>
                <a:srgbClr val="34B973"/>
              </a:solidFill>
              <a:latin typeface="Meiryo UI"/>
              <a:ea typeface="Meiryo UI"/>
            </a:endParaRPr>
          </a:p>
        </p:txBody>
      </p:sp>
      <p:sp>
        <p:nvSpPr>
          <p:cNvPr id="61" name="テキスト ボックス 60">
            <a:extLst>
              <a:ext uri="{FF2B5EF4-FFF2-40B4-BE49-F238E27FC236}">
                <a16:creationId xmlns:a16="http://schemas.microsoft.com/office/drawing/2014/main" id="{A94FECA4-6013-43AF-8782-24EABA962095}"/>
              </a:ext>
            </a:extLst>
          </p:cNvPr>
          <p:cNvSpPr txBox="1"/>
          <p:nvPr/>
        </p:nvSpPr>
        <p:spPr>
          <a:xfrm>
            <a:off x="5458221" y="2821600"/>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4B973"/>
                </a:solidFill>
                <a:latin typeface="Meiryo UI"/>
                <a:ea typeface="Meiryo UI"/>
              </a:rPr>
              <a:t>次世代</a:t>
            </a:r>
            <a:r>
              <a:rPr kumimoji="1" lang="en-US" altLang="ja-JP" sz="1101" b="1" dirty="0">
                <a:solidFill>
                  <a:srgbClr val="34B973"/>
                </a:solidFill>
                <a:latin typeface="Meiryo UI"/>
                <a:ea typeface="Meiryo UI"/>
              </a:rPr>
              <a:t>PHR</a:t>
            </a:r>
            <a:r>
              <a:rPr kumimoji="1" lang="ja-JP" altLang="en-US" sz="1101" b="1" dirty="0">
                <a:solidFill>
                  <a:srgbClr val="34B973"/>
                </a:solidFill>
                <a:latin typeface="Meiryo UI"/>
                <a:ea typeface="Meiryo UI"/>
              </a:rPr>
              <a:t>と新たなテクノロジーを活用</a:t>
            </a:r>
          </a:p>
        </p:txBody>
      </p:sp>
      <p:sp>
        <p:nvSpPr>
          <p:cNvPr id="116" name="テキスト ボックス 115">
            <a:extLst>
              <a:ext uri="{FF2B5EF4-FFF2-40B4-BE49-F238E27FC236}">
                <a16:creationId xmlns:a16="http://schemas.microsoft.com/office/drawing/2014/main" id="{38938F6D-5861-4AB4-9B28-53C8868A30D8}"/>
              </a:ext>
            </a:extLst>
          </p:cNvPr>
          <p:cNvSpPr txBox="1"/>
          <p:nvPr/>
        </p:nvSpPr>
        <p:spPr>
          <a:xfrm>
            <a:off x="3564512" y="1993314"/>
            <a:ext cx="2881847" cy="246379"/>
          </a:xfrm>
          <a:prstGeom prst="rect">
            <a:avLst/>
          </a:prstGeom>
          <a:noFill/>
          <a:ln>
            <a:noFill/>
          </a:ln>
        </p:spPr>
        <p:txBody>
          <a:bodyPr wrap="square" lIns="0" tIns="0" rIns="0" bIns="0" rtlCol="0">
            <a:spAutoFit/>
          </a:bodyPr>
          <a:lstStyle/>
          <a:p>
            <a:pPr algn="ctr"/>
            <a:r>
              <a:rPr kumimoji="1" lang="ja-JP" altLang="en-US" sz="1601" b="1" dirty="0">
                <a:solidFill>
                  <a:srgbClr val="34B973"/>
                </a:solidFill>
              </a:rPr>
              <a:t>豊かに暮らす健康長寿社会</a:t>
            </a:r>
          </a:p>
        </p:txBody>
      </p:sp>
      <p:cxnSp>
        <p:nvCxnSpPr>
          <p:cNvPr id="7" name="直線コネクタ 6">
            <a:extLst>
              <a:ext uri="{FF2B5EF4-FFF2-40B4-BE49-F238E27FC236}">
                <a16:creationId xmlns:a16="http://schemas.microsoft.com/office/drawing/2014/main" id="{EA24BE41-C818-41A6-BCEE-DCCDF3D2968A}"/>
              </a:ext>
            </a:extLst>
          </p:cNvPr>
          <p:cNvCxnSpPr>
            <a:cxnSpLocks/>
          </p:cNvCxnSpPr>
          <p:nvPr/>
        </p:nvCxnSpPr>
        <p:spPr>
          <a:xfrm>
            <a:off x="808746" y="2245704"/>
            <a:ext cx="8393380" cy="5452"/>
          </a:xfrm>
          <a:prstGeom prst="line">
            <a:avLst/>
          </a:prstGeom>
          <a:ln w="28575">
            <a:solidFill>
              <a:srgbClr val="2EB66F"/>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C1366DC7-012F-4713-83F3-51BDE2A811CD}"/>
              </a:ext>
            </a:extLst>
          </p:cNvPr>
          <p:cNvSpPr txBox="1"/>
          <p:nvPr/>
        </p:nvSpPr>
        <p:spPr>
          <a:xfrm>
            <a:off x="5458221" y="2322818"/>
            <a:ext cx="3746402" cy="469864"/>
          </a:xfrm>
          <a:prstGeom prst="rect">
            <a:avLst/>
          </a:prstGeom>
          <a:solidFill>
            <a:srgbClr val="36B975"/>
          </a:solidFill>
        </p:spPr>
        <p:txBody>
          <a:bodyPr wrap="square" rtlCol="0">
            <a:noAutofit/>
          </a:bodyPr>
          <a:lstStyle/>
          <a:p>
            <a:pPr algn="ctr" defTabSz="457474" fontAlgn="base">
              <a:defRPr/>
            </a:pPr>
            <a:endParaRPr kumimoji="1" lang="en-US" altLang="ja-JP" sz="1601" b="1">
              <a:solidFill>
                <a:prstClr val="white"/>
              </a:solidFill>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E267A7F1-C279-4253-A5ED-664D0BFDF868}"/>
              </a:ext>
            </a:extLst>
          </p:cNvPr>
          <p:cNvSpPr txBox="1"/>
          <p:nvPr/>
        </p:nvSpPr>
        <p:spPr>
          <a:xfrm>
            <a:off x="8268022" y="2322817"/>
            <a:ext cx="936600" cy="230980"/>
          </a:xfrm>
          <a:prstGeom prst="rect">
            <a:avLst/>
          </a:prstGeom>
          <a:solidFill>
            <a:srgbClr val="34B973"/>
          </a:solidFill>
        </p:spPr>
        <p:txBody>
          <a:bodyPr wrap="square">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医療</a:t>
            </a:r>
            <a:r>
              <a:rPr kumimoji="1" lang="ja-JP" altLang="en-US" sz="800" b="1" dirty="0">
                <a:solidFill>
                  <a:prstClr val="white"/>
                </a:solidFill>
                <a:latin typeface="Meiryo UI" panose="020B0604030504040204" pitchFamily="50" charset="-128"/>
                <a:ea typeface="Meiryo UI" panose="020B0604030504040204" pitchFamily="50" charset="-128"/>
              </a:rPr>
              <a:t>・健康など</a:t>
            </a:r>
          </a:p>
        </p:txBody>
      </p:sp>
      <p:sp>
        <p:nvSpPr>
          <p:cNvPr id="59" name="テキスト ボックス 58">
            <a:extLst>
              <a:ext uri="{FF2B5EF4-FFF2-40B4-BE49-F238E27FC236}">
                <a16:creationId xmlns:a16="http://schemas.microsoft.com/office/drawing/2014/main" id="{0A6DA80B-4A9C-46CE-B243-17D9426D8D80}"/>
              </a:ext>
            </a:extLst>
          </p:cNvPr>
          <p:cNvSpPr txBox="1"/>
          <p:nvPr/>
        </p:nvSpPr>
        <p:spPr>
          <a:xfrm>
            <a:off x="5458221" y="2478020"/>
            <a:ext cx="3746402" cy="338899"/>
          </a:xfrm>
          <a:prstGeom prst="rect">
            <a:avLst/>
          </a:prstGeom>
          <a:noFill/>
        </p:spPr>
        <p:txBody>
          <a:bodyPr wrap="square">
            <a:spAutoFit/>
          </a:bodyPr>
          <a:lstStyle/>
          <a:p>
            <a:pPr algn="ctr" defTabSz="457474" fontAlgn="base">
              <a:defRPr/>
            </a:pPr>
            <a:r>
              <a:rPr kumimoji="1" lang="ja-JP" altLang="en-US" sz="1601" b="1" dirty="0">
                <a:solidFill>
                  <a:prstClr val="white"/>
                </a:solidFill>
                <a:latin typeface="Meiryo UI" panose="020B0604030504040204" pitchFamily="50" charset="-128"/>
                <a:ea typeface="Meiryo UI" panose="020B0604030504040204" pitchFamily="50" charset="-128"/>
              </a:rPr>
              <a:t>データ連携などによるサービスの高度化</a:t>
            </a:r>
          </a:p>
        </p:txBody>
      </p:sp>
      <p:sp>
        <p:nvSpPr>
          <p:cNvPr id="93" name="テキスト ボックス 92">
            <a:extLst>
              <a:ext uri="{FF2B5EF4-FFF2-40B4-BE49-F238E27FC236}">
                <a16:creationId xmlns:a16="http://schemas.microsoft.com/office/drawing/2014/main" id="{AC36BEF8-F0ED-484A-B5C7-F4B482EEEF8A}"/>
              </a:ext>
            </a:extLst>
          </p:cNvPr>
          <p:cNvSpPr txBox="1"/>
          <p:nvPr/>
        </p:nvSpPr>
        <p:spPr>
          <a:xfrm>
            <a:off x="806250" y="5057926"/>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55A9B"/>
                </a:solidFill>
                <a:latin typeface="Meiryo UI"/>
                <a:ea typeface="Meiryo UI"/>
              </a:rPr>
              <a:t>多様なサービスをつないで街を活性化</a:t>
            </a:r>
          </a:p>
        </p:txBody>
      </p:sp>
      <p:sp>
        <p:nvSpPr>
          <p:cNvPr id="94" name="テキスト ボックス 93">
            <a:extLst>
              <a:ext uri="{FF2B5EF4-FFF2-40B4-BE49-F238E27FC236}">
                <a16:creationId xmlns:a16="http://schemas.microsoft.com/office/drawing/2014/main" id="{7BA1C96D-D721-4546-BD11-65166E851A65}"/>
              </a:ext>
            </a:extLst>
          </p:cNvPr>
          <p:cNvSpPr txBox="1"/>
          <p:nvPr/>
        </p:nvSpPr>
        <p:spPr>
          <a:xfrm>
            <a:off x="5458221" y="5057926"/>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55A9B"/>
                </a:solidFill>
                <a:latin typeface="Meiryo UI"/>
                <a:ea typeface="Meiryo UI"/>
              </a:rPr>
              <a:t>街なかにポートが存在する日常モビリティ</a:t>
            </a:r>
          </a:p>
        </p:txBody>
      </p:sp>
      <p:sp>
        <p:nvSpPr>
          <p:cNvPr id="118" name="テキスト ボックス 117">
            <a:extLst>
              <a:ext uri="{FF2B5EF4-FFF2-40B4-BE49-F238E27FC236}">
                <a16:creationId xmlns:a16="http://schemas.microsoft.com/office/drawing/2014/main" id="{1A6013DB-1857-4ADF-980B-DE1CBAC21B9C}"/>
              </a:ext>
            </a:extLst>
          </p:cNvPr>
          <p:cNvSpPr txBox="1"/>
          <p:nvPr/>
        </p:nvSpPr>
        <p:spPr>
          <a:xfrm>
            <a:off x="3564512" y="4257453"/>
            <a:ext cx="2881847" cy="246379"/>
          </a:xfrm>
          <a:prstGeom prst="rect">
            <a:avLst/>
          </a:prstGeom>
          <a:noFill/>
          <a:ln>
            <a:noFill/>
          </a:ln>
        </p:spPr>
        <p:txBody>
          <a:bodyPr wrap="square" lIns="0" tIns="0" rIns="0" bIns="0" rtlCol="0">
            <a:spAutoFit/>
          </a:bodyPr>
          <a:lstStyle/>
          <a:p>
            <a:pPr algn="ctr"/>
            <a:r>
              <a:rPr kumimoji="1" lang="ja-JP" altLang="en-US" sz="1601" b="1" dirty="0">
                <a:solidFill>
                  <a:srgbClr val="355A9B"/>
                </a:solidFill>
              </a:rPr>
              <a:t>ストレスフリーな最適移動社会</a:t>
            </a:r>
          </a:p>
        </p:txBody>
      </p:sp>
      <p:cxnSp>
        <p:nvCxnSpPr>
          <p:cNvPr id="64" name="直線コネクタ 63">
            <a:extLst>
              <a:ext uri="{FF2B5EF4-FFF2-40B4-BE49-F238E27FC236}">
                <a16:creationId xmlns:a16="http://schemas.microsoft.com/office/drawing/2014/main" id="{FFC7507E-4E1E-466D-9A4B-10A9DC2E6A69}"/>
              </a:ext>
            </a:extLst>
          </p:cNvPr>
          <p:cNvCxnSpPr>
            <a:cxnSpLocks/>
          </p:cNvCxnSpPr>
          <p:nvPr/>
        </p:nvCxnSpPr>
        <p:spPr>
          <a:xfrm>
            <a:off x="808746" y="4503831"/>
            <a:ext cx="8393380"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AACD166E-B36A-46FA-BD2C-1C0F49843A8A}"/>
              </a:ext>
            </a:extLst>
          </p:cNvPr>
          <p:cNvSpPr txBox="1"/>
          <p:nvPr/>
        </p:nvSpPr>
        <p:spPr>
          <a:xfrm>
            <a:off x="806250" y="4568736"/>
            <a:ext cx="3746402" cy="468300"/>
          </a:xfrm>
          <a:prstGeom prst="rect">
            <a:avLst/>
          </a:prstGeom>
          <a:solidFill>
            <a:srgbClr val="355A9B"/>
          </a:solidFill>
        </p:spPr>
        <p:txBody>
          <a:bodyPr wrap="square" rtlCol="0">
            <a:noAutofit/>
          </a:bodyPr>
          <a:lstStyle/>
          <a:p>
            <a:pPr algn="ctr" defTabSz="457474" fontAlgn="base">
              <a:defRPr/>
            </a:pPr>
            <a:endParaRPr kumimoji="1" lang="ja-JP" altLang="en-US" sz="1601" b="1">
              <a:solidFill>
                <a:prstClr val="white"/>
              </a:solidFill>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AACD166E-B36A-46FA-BD2C-1C0F49843A8A}"/>
              </a:ext>
            </a:extLst>
          </p:cNvPr>
          <p:cNvSpPr txBox="1"/>
          <p:nvPr/>
        </p:nvSpPr>
        <p:spPr>
          <a:xfrm>
            <a:off x="3616051" y="4568736"/>
            <a:ext cx="936600" cy="230980"/>
          </a:xfrm>
          <a:prstGeom prst="rect">
            <a:avLst/>
          </a:prstGeom>
          <a:solidFill>
            <a:srgbClr val="355A9B"/>
          </a:solidFill>
          <a:ln>
            <a:noFill/>
          </a:ln>
        </p:spPr>
        <p:txBody>
          <a:bodyPr wrap="square" rtlCol="0">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移動・物流など</a:t>
            </a:r>
          </a:p>
        </p:txBody>
      </p:sp>
      <p:sp>
        <p:nvSpPr>
          <p:cNvPr id="90" name="テキスト ボックス 89">
            <a:extLst>
              <a:ext uri="{FF2B5EF4-FFF2-40B4-BE49-F238E27FC236}">
                <a16:creationId xmlns:a16="http://schemas.microsoft.com/office/drawing/2014/main" id="{953A1A78-9C07-43F0-90A0-E5BC68A4DF92}"/>
              </a:ext>
            </a:extLst>
          </p:cNvPr>
          <p:cNvSpPr txBox="1"/>
          <p:nvPr/>
        </p:nvSpPr>
        <p:spPr>
          <a:xfrm>
            <a:off x="806250" y="4714072"/>
            <a:ext cx="3746402" cy="338771"/>
          </a:xfrm>
          <a:prstGeom prst="rect">
            <a:avLst/>
          </a:prstGeom>
          <a:noFill/>
        </p:spPr>
        <p:txBody>
          <a:bodyPr wrap="square">
            <a:spAutoFit/>
          </a:bodyPr>
          <a:lstStyle/>
          <a:p>
            <a:pPr algn="ctr" defTabSz="457474" fontAlgn="base">
              <a:defRPr/>
            </a:pPr>
            <a:r>
              <a:rPr kumimoji="1" lang="ja-JP" altLang="en-US" sz="1601" b="1" dirty="0">
                <a:solidFill>
                  <a:schemeClr val="bg1"/>
                </a:solidFill>
                <a:latin typeface="Meiryo UI" panose="020B0604030504040204" pitchFamily="50" charset="-128"/>
                <a:ea typeface="Meiryo UI" panose="020B0604030504040204" pitchFamily="50" charset="-128"/>
              </a:rPr>
              <a:t>万博後の</a:t>
            </a:r>
            <a:r>
              <a:rPr kumimoji="1" lang="en-US" altLang="ja-JP" sz="1601" b="1" dirty="0" err="1">
                <a:solidFill>
                  <a:schemeClr val="bg1"/>
                </a:solidFill>
                <a:latin typeface="Meiryo UI" panose="020B0604030504040204" pitchFamily="50" charset="-128"/>
                <a:ea typeface="Meiryo UI" panose="020B0604030504040204" pitchFamily="50" charset="-128"/>
              </a:rPr>
              <a:t>MaaS</a:t>
            </a:r>
            <a:endParaRPr kumimoji="1" lang="en-US" altLang="ja-JP" sz="1601" b="1" dirty="0">
              <a:solidFill>
                <a:schemeClr val="bg1"/>
              </a:solidFill>
              <a:latin typeface="Meiryo UI" panose="020B0604030504040204" pitchFamily="50" charset="-128"/>
              <a:ea typeface="Meiryo UI" panose="020B0604030504040204" pitchFamily="50" charset="-128"/>
            </a:endParaRPr>
          </a:p>
        </p:txBody>
      </p:sp>
      <p:sp>
        <p:nvSpPr>
          <p:cNvPr id="91" name="テキスト ボックス 90">
            <a:extLst>
              <a:ext uri="{FF2B5EF4-FFF2-40B4-BE49-F238E27FC236}">
                <a16:creationId xmlns:a16="http://schemas.microsoft.com/office/drawing/2014/main" id="{63C85C8D-3E53-4B9C-9713-9EC6391D874D}"/>
              </a:ext>
            </a:extLst>
          </p:cNvPr>
          <p:cNvSpPr txBox="1"/>
          <p:nvPr/>
        </p:nvSpPr>
        <p:spPr>
          <a:xfrm>
            <a:off x="5458221" y="4561667"/>
            <a:ext cx="3746402" cy="468300"/>
          </a:xfrm>
          <a:prstGeom prst="rect">
            <a:avLst/>
          </a:prstGeom>
          <a:solidFill>
            <a:srgbClr val="355A9B"/>
          </a:solidFill>
        </p:spPr>
        <p:txBody>
          <a:bodyPr wrap="square" rtlCol="0">
            <a:noAutofit/>
          </a:bodyPr>
          <a:lstStyle/>
          <a:p>
            <a:pPr algn="ctr" defTabSz="457474" fontAlgn="base">
              <a:defRPr/>
            </a:pPr>
            <a:endParaRPr kumimoji="1" lang="en-US" altLang="ja-JP" sz="1601" b="1">
              <a:solidFill>
                <a:prstClr val="white"/>
              </a:solidFill>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AACD166E-B36A-46FA-BD2C-1C0F49843A8A}"/>
              </a:ext>
            </a:extLst>
          </p:cNvPr>
          <p:cNvSpPr txBox="1"/>
          <p:nvPr/>
        </p:nvSpPr>
        <p:spPr>
          <a:xfrm>
            <a:off x="8268022" y="4561667"/>
            <a:ext cx="936600" cy="230980"/>
          </a:xfrm>
          <a:prstGeom prst="rect">
            <a:avLst/>
          </a:prstGeom>
          <a:solidFill>
            <a:srgbClr val="355A9B"/>
          </a:solidFill>
        </p:spPr>
        <p:txBody>
          <a:bodyPr wrap="square" rtlCol="0">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移動・物流など</a:t>
            </a:r>
          </a:p>
        </p:txBody>
      </p:sp>
      <p:sp>
        <p:nvSpPr>
          <p:cNvPr id="92" name="テキスト ボックス 91">
            <a:extLst>
              <a:ext uri="{FF2B5EF4-FFF2-40B4-BE49-F238E27FC236}">
                <a16:creationId xmlns:a16="http://schemas.microsoft.com/office/drawing/2014/main" id="{9C78FAA3-E628-4561-B85E-A09FD4B0D757}"/>
              </a:ext>
            </a:extLst>
          </p:cNvPr>
          <p:cNvSpPr txBox="1"/>
          <p:nvPr/>
        </p:nvSpPr>
        <p:spPr>
          <a:xfrm>
            <a:off x="5458221" y="4692737"/>
            <a:ext cx="3746402" cy="338771"/>
          </a:xfrm>
          <a:prstGeom prst="rect">
            <a:avLst/>
          </a:prstGeom>
          <a:noFill/>
        </p:spPr>
        <p:txBody>
          <a:bodyPr wrap="square">
            <a:spAutoFit/>
          </a:bodyPr>
          <a:lstStyle/>
          <a:p>
            <a:pPr algn="ctr" defTabSz="457474" fontAlgn="base">
              <a:defRPr/>
            </a:pPr>
            <a:r>
              <a:rPr kumimoji="1" lang="ja-JP" altLang="en-US" sz="1601" b="1" dirty="0">
                <a:solidFill>
                  <a:prstClr val="white"/>
                </a:solidFill>
                <a:latin typeface="Meiryo UI" panose="020B0604030504040204" pitchFamily="50" charset="-128"/>
                <a:ea typeface="Meiryo UI" panose="020B0604030504040204" pitchFamily="50" charset="-128"/>
              </a:rPr>
              <a:t>日常での空飛ぶクルマ普及</a:t>
            </a:r>
          </a:p>
        </p:txBody>
      </p:sp>
      <p:pic>
        <p:nvPicPr>
          <p:cNvPr id="48" name="図 47" descr="ペンでタブレットに書き込む医師">
            <a:extLst>
              <a:ext uri="{FF2B5EF4-FFF2-40B4-BE49-F238E27FC236}">
                <a16:creationId xmlns:a16="http://schemas.microsoft.com/office/drawing/2014/main" id="{C6354D2C-0813-4161-9C99-E40449CD5FE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706274" y="3023437"/>
            <a:ext cx="1896034" cy="1242308"/>
          </a:xfrm>
          <a:prstGeom prst="rect">
            <a:avLst/>
          </a:prstGeom>
        </p:spPr>
      </p:pic>
      <p:pic>
        <p:nvPicPr>
          <p:cNvPr id="49" name="図 48">
            <a:extLst>
              <a:ext uri="{FF2B5EF4-FFF2-40B4-BE49-F238E27FC236}">
                <a16:creationId xmlns:a16="http://schemas.microsoft.com/office/drawing/2014/main" id="{E59ACE26-F542-427B-8DF5-D6C2488DC5B9}"/>
              </a:ext>
            </a:extLst>
          </p:cNvPr>
          <p:cNvPicPr>
            <a:picLocks noChangeAspect="1"/>
          </p:cNvPicPr>
          <p:nvPr/>
        </p:nvPicPr>
        <p:blipFill>
          <a:blip r:embed="rId4"/>
          <a:stretch>
            <a:fillRect/>
          </a:stretch>
        </p:blipFill>
        <p:spPr>
          <a:xfrm>
            <a:off x="6182732" y="2959271"/>
            <a:ext cx="2345990" cy="1346307"/>
          </a:xfrm>
          <a:prstGeom prst="rect">
            <a:avLst/>
          </a:prstGeom>
        </p:spPr>
      </p:pic>
      <p:pic>
        <p:nvPicPr>
          <p:cNvPr id="50" name="図 49">
            <a:extLst>
              <a:ext uri="{FF2B5EF4-FFF2-40B4-BE49-F238E27FC236}">
                <a16:creationId xmlns:a16="http://schemas.microsoft.com/office/drawing/2014/main" id="{7F184FB9-7D95-4B0F-95BA-8AA2F1AC62C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03717" y="5238657"/>
            <a:ext cx="1964305" cy="1417162"/>
          </a:xfrm>
          <a:prstGeom prst="rect">
            <a:avLst/>
          </a:prstGeom>
          <a:effectLst/>
        </p:spPr>
      </p:pic>
      <p:pic>
        <p:nvPicPr>
          <p:cNvPr id="21" name="図 20"/>
          <p:cNvPicPr>
            <a:picLocks noChangeAspect="1"/>
          </p:cNvPicPr>
          <p:nvPr/>
        </p:nvPicPr>
        <p:blipFill>
          <a:blip r:embed="rId6"/>
          <a:stretch>
            <a:fillRect/>
          </a:stretch>
        </p:blipFill>
        <p:spPr>
          <a:xfrm>
            <a:off x="814084" y="5467249"/>
            <a:ext cx="3738568" cy="1246190"/>
          </a:xfrm>
          <a:prstGeom prst="rect">
            <a:avLst/>
          </a:prstGeom>
        </p:spPr>
      </p:pic>
      <p:sp>
        <p:nvSpPr>
          <p:cNvPr id="38" name="正方形/長方形 37">
            <a:extLst>
              <a:ext uri="{FF2B5EF4-FFF2-40B4-BE49-F238E27FC236}">
                <a16:creationId xmlns:a16="http://schemas.microsoft.com/office/drawing/2014/main" id="{406330A8-BEFC-4064-8E82-8F305209335E}"/>
              </a:ext>
            </a:extLst>
          </p:cNvPr>
          <p:cNvSpPr/>
          <p:nvPr/>
        </p:nvSpPr>
        <p:spPr>
          <a:xfrm>
            <a:off x="6345778" y="6677989"/>
            <a:ext cx="1614135" cy="12319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spAutoFit/>
          </a:bodyPr>
          <a:lstStyle/>
          <a:p>
            <a:r>
              <a:rPr kumimoji="1" lang="zh-TW" altLang="en-US" sz="800" dirty="0">
                <a:solidFill>
                  <a:schemeClr val="tx1"/>
                </a:solidFill>
              </a:rPr>
              <a:t>出典：経済産業省</a:t>
            </a:r>
            <a:r>
              <a:rPr kumimoji="1" lang="en-US" altLang="zh-TW" sz="800" dirty="0">
                <a:solidFill>
                  <a:schemeClr val="tx1"/>
                </a:solidFill>
              </a:rPr>
              <a:t>HP</a:t>
            </a:r>
          </a:p>
        </p:txBody>
      </p:sp>
    </p:spTree>
    <p:extLst>
      <p:ext uri="{BB962C8B-B14F-4D97-AF65-F5344CB8AC3E}">
        <p14:creationId xmlns:p14="http://schemas.microsoft.com/office/powerpoint/2010/main" val="2658915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CE12A-6339-4C17-8533-3501069E4E18}"/>
              </a:ext>
            </a:extLst>
          </p:cNvPr>
          <p:cNvSpPr>
            <a:spLocks noGrp="1"/>
          </p:cNvSpPr>
          <p:nvPr>
            <p:ph type="title"/>
          </p:nvPr>
        </p:nvSpPr>
        <p:spPr>
          <a:solidFill>
            <a:schemeClr val="accent6"/>
          </a:solidFill>
        </p:spPr>
        <p:txBody>
          <a:bodyPr anchor="ctr"/>
          <a:lstStyle/>
          <a:p>
            <a:pPr defTabSz="842520"/>
            <a:br>
              <a:rPr lang="en-US" altLang="ja-JP" sz="1200" dirty="0"/>
            </a:br>
            <a:r>
              <a:rPr lang="ja-JP" altLang="en-US" sz="1660" dirty="0"/>
              <a:t>万博後（</a:t>
            </a:r>
            <a:r>
              <a:rPr lang="en-US" altLang="ja-JP" sz="1660" dirty="0"/>
              <a:t>2026</a:t>
            </a:r>
            <a:r>
              <a:rPr lang="ja-JP" altLang="en-US" sz="1660" dirty="0"/>
              <a:t>年度以降）の展開</a:t>
            </a:r>
            <a:br>
              <a:rPr lang="en-US" altLang="ja-JP" sz="1660" dirty="0"/>
            </a:br>
            <a:r>
              <a:rPr lang="ja-JP" altLang="en-US" sz="1660"/>
              <a:t>　規制改革の内容</a:t>
            </a:r>
            <a:endParaRPr lang="en-US" altLang="ja-JP" sz="1660" dirty="0">
              <a:latin typeface="+mn-ea"/>
            </a:endParaRPr>
          </a:p>
        </p:txBody>
      </p:sp>
      <p:sp>
        <p:nvSpPr>
          <p:cNvPr id="7" name="テキスト プレースホルダー 6">
            <a:extLst>
              <a:ext uri="{FF2B5EF4-FFF2-40B4-BE49-F238E27FC236}">
                <a16:creationId xmlns:a16="http://schemas.microsoft.com/office/drawing/2014/main" id="{B7504B96-FE07-8462-F724-8DDCA5441E6C}"/>
              </a:ext>
            </a:extLst>
          </p:cNvPr>
          <p:cNvSpPr>
            <a:spLocks noGrp="1"/>
          </p:cNvSpPr>
          <p:nvPr>
            <p:ph type="body" sz="quarter" idx="11"/>
          </p:nvPr>
        </p:nvSpPr>
        <p:spPr/>
        <p:txBody>
          <a:bodyPr/>
          <a:lstStyle/>
          <a:p>
            <a:r>
              <a:rPr lang="ja-JP" altLang="en-US" dirty="0"/>
              <a:t>　</a:t>
            </a:r>
          </a:p>
        </p:txBody>
      </p:sp>
      <p:sp>
        <p:nvSpPr>
          <p:cNvPr id="8" name="スライド番号プレースホルダー 4">
            <a:extLst>
              <a:ext uri="{FF2B5EF4-FFF2-40B4-BE49-F238E27FC236}">
                <a16:creationId xmlns:a16="http://schemas.microsoft.com/office/drawing/2014/main" id="{9F20BF5F-EB23-4D4B-9BF5-C19FFFF8B4BB}"/>
              </a:ext>
            </a:extLst>
          </p:cNvPr>
          <p:cNvSpPr>
            <a:spLocks noGrp="1"/>
          </p:cNvSpPr>
          <p:nvPr>
            <p:ph type="sldNum" sz="quarter" idx="12"/>
          </p:nvPr>
        </p:nvSpPr>
        <p:spPr/>
        <p:txBody>
          <a:bodyPr/>
          <a:lstStyle/>
          <a:p>
            <a:pPr marL="0" marR="0" lvl="0" indent="0" algn="r" defTabSz="456788" rtl="0" eaLnBrk="1" fontAlgn="auto" latinLnBrk="0" hangingPunct="1">
              <a:lnSpc>
                <a:spcPct val="100000"/>
              </a:lnSpc>
              <a:spcBef>
                <a:spcPts val="0"/>
              </a:spcBef>
              <a:spcAft>
                <a:spcPts val="0"/>
              </a:spcAft>
              <a:buClrTx/>
              <a:buSzTx/>
              <a:buFontTx/>
              <a:buNone/>
              <a:tabLst/>
              <a:defRPr/>
            </a:pPr>
            <a:fld id="{0638AFE9-EB24-4E85-A937-181894F314B4}" type="slidenum">
              <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rPr>
              <a:pPr marL="0" marR="0" lvl="0" indent="0" algn="r" defTabSz="456788"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endParaRPr>
          </a:p>
        </p:txBody>
      </p:sp>
      <p:graphicFrame>
        <p:nvGraphicFramePr>
          <p:cNvPr id="9" name="表 8">
            <a:extLst>
              <a:ext uri="{FF2B5EF4-FFF2-40B4-BE49-F238E27FC236}">
                <a16:creationId xmlns:a16="http://schemas.microsoft.com/office/drawing/2014/main" id="{9C0A6BB5-D971-1FF3-7B44-5991ACB059FA}"/>
              </a:ext>
            </a:extLst>
          </p:cNvPr>
          <p:cNvGraphicFramePr>
            <a:graphicFrameLocks noGrp="1"/>
          </p:cNvGraphicFramePr>
          <p:nvPr>
            <p:extLst>
              <p:ext uri="{D42A27DB-BD31-4B8C-83A1-F6EECF244321}">
                <p14:modId xmlns:p14="http://schemas.microsoft.com/office/powerpoint/2010/main" val="1755233805"/>
              </p:ext>
            </p:extLst>
          </p:nvPr>
        </p:nvGraphicFramePr>
        <p:xfrm>
          <a:off x="254999" y="1035454"/>
          <a:ext cx="9396001" cy="3874774"/>
        </p:xfrm>
        <a:graphic>
          <a:graphicData uri="http://schemas.openxmlformats.org/drawingml/2006/table">
            <a:tbl>
              <a:tblPr firstRow="1" bandRow="1">
                <a:tableStyleId>{5940675A-B579-460E-94D1-54222C63F5DA}</a:tableStyleId>
              </a:tblPr>
              <a:tblGrid>
                <a:gridCol w="1265740">
                  <a:extLst>
                    <a:ext uri="{9D8B030D-6E8A-4147-A177-3AD203B41FA5}">
                      <a16:colId xmlns:a16="http://schemas.microsoft.com/office/drawing/2014/main" val="627285008"/>
                    </a:ext>
                  </a:extLst>
                </a:gridCol>
                <a:gridCol w="1842947">
                  <a:extLst>
                    <a:ext uri="{9D8B030D-6E8A-4147-A177-3AD203B41FA5}">
                      <a16:colId xmlns:a16="http://schemas.microsoft.com/office/drawing/2014/main" val="232150186"/>
                    </a:ext>
                  </a:extLst>
                </a:gridCol>
                <a:gridCol w="834654">
                  <a:extLst>
                    <a:ext uri="{9D8B030D-6E8A-4147-A177-3AD203B41FA5}">
                      <a16:colId xmlns:a16="http://schemas.microsoft.com/office/drawing/2014/main" val="1386317403"/>
                    </a:ext>
                  </a:extLst>
                </a:gridCol>
                <a:gridCol w="3747738">
                  <a:extLst>
                    <a:ext uri="{9D8B030D-6E8A-4147-A177-3AD203B41FA5}">
                      <a16:colId xmlns:a16="http://schemas.microsoft.com/office/drawing/2014/main" val="1667408104"/>
                    </a:ext>
                  </a:extLst>
                </a:gridCol>
                <a:gridCol w="1704922">
                  <a:extLst>
                    <a:ext uri="{9D8B030D-6E8A-4147-A177-3AD203B41FA5}">
                      <a16:colId xmlns:a16="http://schemas.microsoft.com/office/drawing/2014/main" val="1728157285"/>
                    </a:ext>
                  </a:extLst>
                </a:gridCol>
              </a:tblGrid>
              <a:tr h="381119">
                <a:tc>
                  <a:txBody>
                    <a:bodyPr/>
                    <a:lstStyle/>
                    <a:p>
                      <a:pPr marL="0" indent="0" algn="ctr" fontAlgn="ctr">
                        <a:lnSpc>
                          <a:spcPct val="100000"/>
                        </a:lnSpc>
                        <a:spcBef>
                          <a:spcPts val="0"/>
                        </a:spcBef>
                        <a:spcAft>
                          <a:spcPts val="0"/>
                        </a:spcAft>
                      </a:pPr>
                      <a:r>
                        <a:rPr kumimoji="1" lang="ja-JP" altLang="en-US" sz="1100" b="1" dirty="0">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措置状況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規制改革の状況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846000">
                <a:tc rowSpan="4">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050" b="1" strike="noStrike" baseline="0" dirty="0">
                          <a:solidFill>
                            <a:schemeClr val="tx1"/>
                          </a:solidFill>
                          <a:latin typeface="Meiryo UI" panose="020B0604030504040204" pitchFamily="50" charset="-128"/>
                          <a:ea typeface="Meiryo UI" panose="020B0604030504040204" pitchFamily="50" charset="-128"/>
                        </a:rPr>
                        <a:t>先端国際医療の提供</a:t>
                      </a:r>
                      <a:endParaRPr kumimoji="1" lang="ja-JP" altLang="en-US" sz="1050" b="1" dirty="0">
                        <a:solidFill>
                          <a:schemeClr val="tx1"/>
                        </a:solidFill>
                        <a:latin typeface="Meiryo UI"/>
                        <a:ea typeface="Meiryo UI"/>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marL="126000" indent="-177800" algn="just" defTabSz="912114" rtl="0" eaLnBrk="1" latinLnBrk="0" hangingPunct="1"/>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①外国人医師の参画</a:t>
                      </a:r>
                    </a:p>
                    <a:p>
                      <a:pPr marL="126000" indent="-177800" algn="just" defTabSz="912114" rtl="0" eaLnBrk="1" latinLnBrk="0" hangingPunct="1"/>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　（二国間協定の活用、英語による医師など国家試験の実施）</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（特区）</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外国人一般を診療対象とした二国間協定の締結に係る要請をワンストップで行うことを可能とする特例措置の創設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年３月、４月）</a:t>
                      </a:r>
                      <a:endParaRPr lang="ja-JP" altLang="en-US" sz="105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ー</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846000">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外国人統計情報、医療ニーズ等を調査・検討</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月、内閣府発注の先端的な国際医療サービス実現に向けた調査事業に協力</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月、府内</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の外国人患者受入れ拠点病院に対し、二国間協定に基づく外国人医師の受入れ意向調査を実施</a:t>
                      </a:r>
                      <a:endParaRPr lang="ja-JP" altLang="en-US" sz="105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引き続き検討</a:t>
                      </a:r>
                    </a:p>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573672"/>
                  </a:ext>
                </a:extLst>
              </a:tr>
              <a:tr h="796886">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rgbClr val="FF0000"/>
                        </a:solidFill>
                        <a:latin typeface="Meiryo UI"/>
                        <a:ea typeface="Meiryo UI"/>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77800" algn="just" defTabSz="912114"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②海外とのオンライン診療</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50" b="0" i="0" u="none" strike="noStrike">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具体的なユースケース等を検討中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引き続き検討</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004769">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1">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77800" algn="just" rtl="0" eaLnBrk="1" fontAlgn="auto" latinLnBrk="0" hangingPunct="1">
                        <a:lnSpc>
                          <a:spcPct val="100000"/>
                        </a:lnSpc>
                        <a:spcBef>
                          <a:spcPts val="0"/>
                        </a:spcBef>
                        <a:spcAft>
                          <a:spcPts val="0"/>
                        </a:spcAft>
                        <a:buClrTx/>
                        <a:buSzTx/>
                        <a:buFontTx/>
                        <a:buNone/>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③海外承認国内未承認薬の使用</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規制緩和に向けた実証を検討中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引き続き検討</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
        <p:nvSpPr>
          <p:cNvPr id="13" name="テキスト プレースホルダー 34">
            <a:extLst>
              <a:ext uri="{FF2B5EF4-FFF2-40B4-BE49-F238E27FC236}">
                <a16:creationId xmlns:a16="http://schemas.microsoft.com/office/drawing/2014/main" id="{5277D84C-0322-4415-94DD-E8DD005C00CB}"/>
              </a:ext>
            </a:extLst>
          </p:cNvPr>
          <p:cNvSpPr txBox="1">
            <a:spLocks/>
          </p:cNvSpPr>
          <p:nvPr/>
        </p:nvSpPr>
        <p:spPr>
          <a:xfrm>
            <a:off x="0" y="6536"/>
            <a:ext cx="3602309" cy="180115"/>
          </a:xfrm>
          <a:prstGeom prst="rect">
            <a:avLst/>
          </a:prstGeom>
          <a:solidFill>
            <a:schemeClr val="accent2"/>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5" name="テキスト ボックス 4">
            <a:extLst>
              <a:ext uri="{FF2B5EF4-FFF2-40B4-BE49-F238E27FC236}">
                <a16:creationId xmlns:a16="http://schemas.microsoft.com/office/drawing/2014/main" id="{74BA61E5-A04D-04B2-3C0F-27334712815D}"/>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371840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CE12A-6339-4C17-8533-3501069E4E18}"/>
              </a:ext>
            </a:extLst>
          </p:cNvPr>
          <p:cNvSpPr>
            <a:spLocks noGrp="1"/>
          </p:cNvSpPr>
          <p:nvPr>
            <p:ph type="title"/>
          </p:nvPr>
        </p:nvSpPr>
        <p:spPr/>
        <p:txBody>
          <a:bodyPr anchor="b"/>
          <a:lstStyle/>
          <a:p>
            <a:pPr defTabSz="842520"/>
            <a:r>
              <a:rPr lang="ja-JP" altLang="en-US" sz="2000" dirty="0">
                <a:latin typeface="+mn-ea"/>
              </a:rPr>
              <a:t>（参考）区域計画記載特定事業等にかかる特区メニューの活用状況</a:t>
            </a:r>
            <a:endParaRPr lang="en-US" altLang="ja-JP" sz="2000" dirty="0">
              <a:latin typeface="+mn-ea"/>
            </a:endParaRPr>
          </a:p>
        </p:txBody>
      </p:sp>
      <p:sp>
        <p:nvSpPr>
          <p:cNvPr id="7" name="テキスト プレースホルダー 6">
            <a:extLst>
              <a:ext uri="{FF2B5EF4-FFF2-40B4-BE49-F238E27FC236}">
                <a16:creationId xmlns:a16="http://schemas.microsoft.com/office/drawing/2014/main" id="{B7504B96-FE07-8462-F724-8DDCA5441E6C}"/>
              </a:ext>
            </a:extLst>
          </p:cNvPr>
          <p:cNvSpPr>
            <a:spLocks noGrp="1"/>
          </p:cNvSpPr>
          <p:nvPr>
            <p:ph type="body" sz="quarter" idx="11"/>
          </p:nvPr>
        </p:nvSpPr>
        <p:spPr/>
        <p:txBody>
          <a:bodyPr/>
          <a:lstStyle/>
          <a:p>
            <a:r>
              <a:rPr lang="ja-JP" altLang="en-US" dirty="0"/>
              <a:t>　</a:t>
            </a:r>
          </a:p>
        </p:txBody>
      </p:sp>
      <p:sp>
        <p:nvSpPr>
          <p:cNvPr id="8" name="スライド番号プレースホルダー 4">
            <a:extLst>
              <a:ext uri="{FF2B5EF4-FFF2-40B4-BE49-F238E27FC236}">
                <a16:creationId xmlns:a16="http://schemas.microsoft.com/office/drawing/2014/main" id="{9F20BF5F-EB23-4D4B-9BF5-C19FFFF8B4BB}"/>
              </a:ext>
            </a:extLst>
          </p:cNvPr>
          <p:cNvSpPr>
            <a:spLocks noGrp="1"/>
          </p:cNvSpPr>
          <p:nvPr>
            <p:ph type="sldNum" sz="quarter" idx="12"/>
          </p:nvPr>
        </p:nvSpPr>
        <p:spPr/>
        <p:txBody>
          <a:bodyPr/>
          <a:lstStyle/>
          <a:p>
            <a:pPr marL="0" marR="0" lvl="0" indent="0" algn="r" defTabSz="456788" rtl="0" eaLnBrk="1" fontAlgn="auto" latinLnBrk="0" hangingPunct="1">
              <a:lnSpc>
                <a:spcPct val="100000"/>
              </a:lnSpc>
              <a:spcBef>
                <a:spcPts val="0"/>
              </a:spcBef>
              <a:spcAft>
                <a:spcPts val="0"/>
              </a:spcAft>
              <a:buClrTx/>
              <a:buSzTx/>
              <a:buFontTx/>
              <a:buNone/>
              <a:tabLst/>
              <a:defRPr/>
            </a:pPr>
            <a:fld id="{0638AFE9-EB24-4E85-A937-181894F314B4}" type="slidenum">
              <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rPr>
              <a:pPr marL="0" marR="0" lvl="0" indent="0" algn="r" defTabSz="456788"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srgbClr val="000000">
                  <a:tint val="75000"/>
                </a:srgbClr>
              </a:solidFill>
              <a:effectLst/>
              <a:uLnTx/>
              <a:uFillTx/>
              <a:latin typeface="Meiryo UI"/>
              <a:ea typeface="Meiryo UI"/>
              <a:cs typeface="+mn-cs"/>
            </a:endParaRPr>
          </a:p>
        </p:txBody>
      </p:sp>
      <p:graphicFrame>
        <p:nvGraphicFramePr>
          <p:cNvPr id="4" name="表 3">
            <a:extLst>
              <a:ext uri="{FF2B5EF4-FFF2-40B4-BE49-F238E27FC236}">
                <a16:creationId xmlns:a16="http://schemas.microsoft.com/office/drawing/2014/main" id="{CF712418-EBE4-802C-7875-DA07FBB83F43}"/>
              </a:ext>
            </a:extLst>
          </p:cNvPr>
          <p:cNvGraphicFramePr>
            <a:graphicFrameLocks noGrp="1"/>
          </p:cNvGraphicFramePr>
          <p:nvPr>
            <p:extLst>
              <p:ext uri="{D42A27DB-BD31-4B8C-83A1-F6EECF244321}">
                <p14:modId xmlns:p14="http://schemas.microsoft.com/office/powerpoint/2010/main" val="3287084829"/>
              </p:ext>
            </p:extLst>
          </p:nvPr>
        </p:nvGraphicFramePr>
        <p:xfrm>
          <a:off x="250825" y="1058410"/>
          <a:ext cx="9396000" cy="3972447"/>
        </p:xfrm>
        <a:graphic>
          <a:graphicData uri="http://schemas.openxmlformats.org/drawingml/2006/table">
            <a:tbl>
              <a:tblPr firstRow="1" bandRow="1">
                <a:tableStyleId>{5940675A-B579-460E-94D1-54222C63F5DA}</a:tableStyleId>
              </a:tblPr>
              <a:tblGrid>
                <a:gridCol w="1666800">
                  <a:extLst>
                    <a:ext uri="{9D8B030D-6E8A-4147-A177-3AD203B41FA5}">
                      <a16:colId xmlns:a16="http://schemas.microsoft.com/office/drawing/2014/main" val="627285008"/>
                    </a:ext>
                  </a:extLst>
                </a:gridCol>
                <a:gridCol w="2199600">
                  <a:extLst>
                    <a:ext uri="{9D8B030D-6E8A-4147-A177-3AD203B41FA5}">
                      <a16:colId xmlns:a16="http://schemas.microsoft.com/office/drawing/2014/main" val="232150186"/>
                    </a:ext>
                  </a:extLst>
                </a:gridCol>
                <a:gridCol w="2977200">
                  <a:extLst>
                    <a:ext uri="{9D8B030D-6E8A-4147-A177-3AD203B41FA5}">
                      <a16:colId xmlns:a16="http://schemas.microsoft.com/office/drawing/2014/main" val="1667408104"/>
                    </a:ext>
                  </a:extLst>
                </a:gridCol>
                <a:gridCol w="2552400">
                  <a:extLst>
                    <a:ext uri="{9D8B030D-6E8A-4147-A177-3AD203B41FA5}">
                      <a16:colId xmlns:a16="http://schemas.microsoft.com/office/drawing/2014/main" val="1728157285"/>
                    </a:ext>
                  </a:extLst>
                </a:gridCol>
              </a:tblGrid>
              <a:tr h="320286">
                <a:tc>
                  <a:txBody>
                    <a:bodyPr/>
                    <a:lstStyle/>
                    <a:p>
                      <a:pPr marL="0" indent="0" algn="ctr" fontAlgn="ctr">
                        <a:lnSpc>
                          <a:spcPct val="100000"/>
                        </a:lnSpc>
                        <a:spcBef>
                          <a:spcPts val="0"/>
                        </a:spcBef>
                        <a:spcAft>
                          <a:spcPts val="0"/>
                        </a:spcAft>
                      </a:pPr>
                      <a:r>
                        <a:rPr kumimoji="1" lang="ja-JP" altLang="en-US" sz="1100" b="1" dirty="0">
                          <a:latin typeface="+mn-ea"/>
                          <a:ea typeface="+mn-ea"/>
                        </a:rPr>
                        <a:t>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特定事業の名称</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事項</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内容</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備考</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173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法第２条第２項に規定する特定事業</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900" dirty="0">
                          <a:solidFill>
                            <a:schemeClr val="tx1"/>
                          </a:solidFill>
                          <a:latin typeface="+mn-ea"/>
                        </a:rPr>
                        <a:t>データ連携基盤整備事業</a:t>
                      </a:r>
                      <a:endParaRPr kumimoji="1" lang="en-US" altLang="ja-JP"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defRPr/>
                      </a:pPr>
                      <a:r>
                        <a:rPr kumimoji="1" lang="ja-JP" altLang="en-US" sz="900" dirty="0">
                          <a:solidFill>
                            <a:schemeClr val="tx1"/>
                          </a:solidFill>
                          <a:latin typeface="+mn-ea"/>
                        </a:rPr>
                        <a:t>府が大阪広域データ連携基盤（</a:t>
                      </a:r>
                      <a:r>
                        <a:rPr kumimoji="1" lang="en-US" altLang="ja-JP" sz="900" dirty="0">
                          <a:solidFill>
                            <a:schemeClr val="tx1"/>
                          </a:solidFill>
                          <a:latin typeface="+mn-ea"/>
                        </a:rPr>
                        <a:t>ORDEN</a:t>
                      </a:r>
                      <a:r>
                        <a:rPr kumimoji="1" lang="ja-JP" altLang="en-US" sz="900" dirty="0">
                          <a:solidFill>
                            <a:schemeClr val="tx1"/>
                          </a:solidFill>
                          <a:latin typeface="+mn-ea"/>
                        </a:rPr>
                        <a:t>）を整備し、先端的区域データ活用事業活動を実施する主体にデータを提供</a:t>
                      </a:r>
                      <a:endParaRPr kumimoji="1" lang="en-US" altLang="ja-JP"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措置済み</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区域計画に記載</a:t>
                      </a:r>
                      <a:r>
                        <a:rPr kumimoji="1" lang="ja-JP" altLang="en-US" sz="900" b="0">
                          <a:solidFill>
                            <a:schemeClr val="tx1"/>
                          </a:solidFill>
                          <a:latin typeface="Meiryo UI" panose="020B0604030504040204" pitchFamily="50" charset="-128"/>
                          <a:ea typeface="Meiryo UI" panose="020B0604030504040204" pitchFamily="50" charset="-128"/>
                        </a:rPr>
                        <a:t>し、</a:t>
                      </a:r>
                      <a:r>
                        <a:rPr kumimoji="1" lang="en-US" altLang="ja-JP" sz="900" b="0">
                          <a:solidFill>
                            <a:schemeClr val="tx1"/>
                          </a:solidFill>
                          <a:latin typeface="Meiryo UI" panose="020B0604030504040204" pitchFamily="50" charset="-128"/>
                          <a:ea typeface="Meiryo UI" panose="020B0604030504040204" pitchFamily="50" charset="-128"/>
                        </a:rPr>
                        <a:t>2023</a:t>
                      </a:r>
                      <a:r>
                        <a:rPr kumimoji="1" lang="ja-JP" altLang="en-US" sz="900" b="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月より実施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1046093"/>
                  </a:ext>
                </a:extLst>
              </a:tr>
              <a:tr h="12173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法第２条第２項に規定する特定事業</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900" b="0" i="0" u="none" strike="noStrike" kern="1200" cap="none" spc="0" normalizeH="0" baseline="0" noProof="0" dirty="0">
                          <a:ln>
                            <a:noFill/>
                          </a:ln>
                          <a:solidFill>
                            <a:schemeClr val="tx1"/>
                          </a:solidFill>
                          <a:effectLst/>
                          <a:uLnTx/>
                          <a:uFillTx/>
                          <a:latin typeface="Meiryo UI"/>
                          <a:ea typeface="+mn-ea"/>
                          <a:cs typeface="+mn-cs"/>
                        </a:rPr>
                        <a:t>外国人創業活動促進事業</a:t>
                      </a:r>
                      <a:endParaRPr kumimoji="1" lang="en-US" altLang="ja-JP"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defRPr/>
                      </a:pPr>
                      <a:r>
                        <a:rPr kumimoji="1" lang="ja-JP" altLang="en-US" sz="900" b="0" i="0" u="none" strike="noStrike" kern="1200" cap="none" spc="0" normalizeH="0" baseline="0" noProof="0" dirty="0">
                          <a:ln>
                            <a:noFill/>
                          </a:ln>
                          <a:solidFill>
                            <a:schemeClr val="tx1"/>
                          </a:solidFill>
                          <a:effectLst/>
                          <a:uLnTx/>
                          <a:uFillTx/>
                          <a:latin typeface="Meiryo UI"/>
                          <a:ea typeface="+mn-ea"/>
                          <a:cs typeface="+mn-cs"/>
                        </a:rPr>
                        <a:t>外国人創業活動促進事業を導入し大阪市内における外国人による創業活動を促進、</a:t>
                      </a:r>
                      <a:r>
                        <a:rPr kumimoji="1" lang="en-US" altLang="ja-JP" sz="900" dirty="0">
                          <a:solidFill>
                            <a:schemeClr val="tx1"/>
                          </a:solidFill>
                          <a:latin typeface="+mn-ea"/>
                        </a:rPr>
                        <a:t>【</a:t>
                      </a:r>
                      <a:r>
                        <a:rPr kumimoji="1" lang="ja-JP" altLang="en-US" sz="900" dirty="0">
                          <a:solidFill>
                            <a:schemeClr val="tx1"/>
                          </a:solidFill>
                          <a:latin typeface="+mn-ea"/>
                        </a:rPr>
                        <a:t>創業人材の受入れに係る出入国管理及び難民認定法</a:t>
                      </a:r>
                      <a:r>
                        <a:rPr kumimoji="1" lang="en-US" altLang="ja-JP" sz="900" dirty="0">
                          <a:solidFill>
                            <a:schemeClr val="tx1"/>
                          </a:solidFill>
                          <a:latin typeface="+mn-ea"/>
                        </a:rPr>
                        <a:t>】</a:t>
                      </a:r>
                      <a:endParaRPr kumimoji="1" lang="ja-JP" altLang="en-US"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措置済み</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区域計画に記載</a:t>
                      </a:r>
                      <a:r>
                        <a:rPr kumimoji="1" lang="ja-JP" altLang="en-US" sz="900" b="0">
                          <a:solidFill>
                            <a:schemeClr val="tx1"/>
                          </a:solidFill>
                          <a:latin typeface="Meiryo UI" panose="020B0604030504040204" pitchFamily="50" charset="-128"/>
                          <a:ea typeface="Meiryo UI" panose="020B0604030504040204" pitchFamily="50" charset="-128"/>
                        </a:rPr>
                        <a:t>し、</a:t>
                      </a:r>
                      <a:r>
                        <a:rPr kumimoji="1" lang="en-US" altLang="ja-JP" sz="900" b="0">
                          <a:solidFill>
                            <a:schemeClr val="tx1"/>
                          </a:solidFill>
                          <a:latin typeface="Meiryo UI" panose="020B0604030504040204" pitchFamily="50" charset="-128"/>
                          <a:ea typeface="Meiryo UI" panose="020B0604030504040204" pitchFamily="50" charset="-128"/>
                        </a:rPr>
                        <a:t>2024</a:t>
                      </a:r>
                      <a:r>
                        <a:rPr kumimoji="1" lang="ja-JP" altLang="en-US" sz="900" b="0">
                          <a:solidFill>
                            <a:schemeClr val="tx1"/>
                          </a:solidFill>
                          <a:latin typeface="Meiryo UI" panose="020B0604030504040204" pitchFamily="50" charset="-128"/>
                          <a:ea typeface="Meiryo UI" panose="020B0604030504040204" pitchFamily="50" charset="-128"/>
                        </a:rPr>
                        <a:t>年度中</a:t>
                      </a:r>
                      <a:r>
                        <a:rPr kumimoji="1" lang="ja-JP" altLang="en-US" sz="900" b="0" dirty="0">
                          <a:solidFill>
                            <a:schemeClr val="tx1"/>
                          </a:solidFill>
                          <a:latin typeface="Meiryo UI" panose="020B0604030504040204" pitchFamily="50" charset="-128"/>
                          <a:ea typeface="Meiryo UI" panose="020B0604030504040204" pitchFamily="50" charset="-128"/>
                        </a:rPr>
                        <a:t>に実施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75356602"/>
                  </a:ext>
                </a:extLst>
              </a:tr>
              <a:tr h="12173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国家戦略特別区域における産業の国際競争力の強化及び国際的な経済活動の拠点の形成のために必要な事項</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80000" indent="-180000" algn="just"/>
                      <a:r>
                        <a:rPr kumimoji="1" lang="ja-JP" altLang="en-US" sz="900" dirty="0">
                          <a:solidFill>
                            <a:schemeClr val="tx1"/>
                          </a:solidFill>
                          <a:latin typeface="+mn-ea"/>
                          <a:ea typeface="+mn-ea"/>
                        </a:rPr>
                        <a:t>大阪・関西万博に関連する仮</a:t>
                      </a:r>
                      <a:endParaRPr kumimoji="1" lang="en-US" altLang="ja-JP" sz="900" dirty="0">
                        <a:solidFill>
                          <a:schemeClr val="tx1"/>
                        </a:solidFill>
                        <a:latin typeface="+mn-ea"/>
                        <a:ea typeface="+mn-ea"/>
                      </a:endParaRPr>
                    </a:p>
                    <a:p>
                      <a:pPr marL="180000" indent="-180000" algn="just"/>
                      <a:r>
                        <a:rPr kumimoji="1" lang="ja-JP" altLang="en-US" sz="900" dirty="0">
                          <a:solidFill>
                            <a:schemeClr val="tx1"/>
                          </a:solidFill>
                          <a:latin typeface="+mn-ea"/>
                          <a:ea typeface="+mn-ea"/>
                        </a:rPr>
                        <a:t>設建築物の建築</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n-ea"/>
                          <a:ea typeface="+mn-ea"/>
                        </a:rPr>
                        <a:t>大阪・関西万博における仮設建築物の特例</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建築基準法</a:t>
                      </a:r>
                      <a:r>
                        <a:rPr kumimoji="1" lang="en-US" altLang="ja-JP" sz="900" dirty="0">
                          <a:solidFill>
                            <a:schemeClr val="tx1"/>
                          </a:solidFill>
                          <a:latin typeface="+mn-ea"/>
                          <a:ea typeface="+mn-ea"/>
                        </a:rPr>
                        <a:t>】</a:t>
                      </a:r>
                    </a:p>
                    <a:p>
                      <a:pPr marL="0" marR="0" lvl="0" indent="0"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n-ea"/>
                          <a:ea typeface="+mn-ea"/>
                        </a:rPr>
                        <a:t>大阪駅前（大阪マルビル跡地）において、大阪・関西万博の会場と大阪駅の間を結ぶシャトルバスのターミナルの仮設待合所を建築し、来場者の円滑な輸送を支えることで、大阪・関西万博の円滑な開催を通じた先端的サービスの社会実装を推進</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措置済み</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区域計画に記載し、</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年９月に着工予定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6105589"/>
                  </a:ext>
                </a:extLst>
              </a:tr>
            </a:tbl>
          </a:graphicData>
        </a:graphic>
      </p:graphicFrame>
      <p:sp>
        <p:nvSpPr>
          <p:cNvPr id="3" name="テキスト ボックス 2">
            <a:extLst>
              <a:ext uri="{FF2B5EF4-FFF2-40B4-BE49-F238E27FC236}">
                <a16:creationId xmlns:a16="http://schemas.microsoft.com/office/drawing/2014/main" id="{F4C65AFE-C715-A85C-D869-DFFE8F07D3F6}"/>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70518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B5F44A-4040-46CB-9D7D-B0618A0B4FDB}"/>
              </a:ext>
            </a:extLst>
          </p:cNvPr>
          <p:cNvSpPr>
            <a:spLocks noGrp="1"/>
          </p:cNvSpPr>
          <p:nvPr>
            <p:ph type="title"/>
          </p:nvPr>
        </p:nvSpPr>
        <p:spPr>
          <a:xfrm>
            <a:off x="1" y="-1"/>
            <a:ext cx="9906349" cy="775033"/>
          </a:xfrm>
        </p:spPr>
        <p:txBody>
          <a:bodyPr/>
          <a:lstStyle/>
          <a:p>
            <a:r>
              <a:rPr kumimoji="1" lang="ja-JP" altLang="en-US" sz="2400" dirty="0"/>
              <a:t>（</a:t>
            </a:r>
            <a:r>
              <a:rPr lang="ja-JP" altLang="en-US" sz="2400" dirty="0"/>
              <a:t>参考）大阪</a:t>
            </a:r>
            <a:r>
              <a:rPr kumimoji="1" lang="ja-JP" altLang="en-US" sz="2400" dirty="0"/>
              <a:t>のスーパーシティ構想の流れ</a:t>
            </a:r>
          </a:p>
        </p:txBody>
      </p:sp>
      <p:sp>
        <p:nvSpPr>
          <p:cNvPr id="3" name="テキスト プレースホルダー 2">
            <a:extLst>
              <a:ext uri="{FF2B5EF4-FFF2-40B4-BE49-F238E27FC236}">
                <a16:creationId xmlns:a16="http://schemas.microsoft.com/office/drawing/2014/main" id="{8D3A6270-9981-419D-BEC8-C3E013F9445D}"/>
              </a:ext>
            </a:extLst>
          </p:cNvPr>
          <p:cNvSpPr>
            <a:spLocks noGrp="1"/>
          </p:cNvSpPr>
          <p:nvPr>
            <p:ph type="body" sz="quarter" idx="11"/>
          </p:nvPr>
        </p:nvSpPr>
        <p:spPr/>
        <p:txBody>
          <a:bodyPr>
            <a:normAutofit fontScale="47500" lnSpcReduction="20000"/>
          </a:bodyPr>
          <a:lstStyle/>
          <a:p>
            <a:r>
              <a:rPr kumimoji="1" lang="ja-JP" altLang="en-US" dirty="0"/>
              <a:t>　</a:t>
            </a:r>
          </a:p>
        </p:txBody>
      </p:sp>
      <p:graphicFrame>
        <p:nvGraphicFramePr>
          <p:cNvPr id="6" name="表 5">
            <a:extLst>
              <a:ext uri="{FF2B5EF4-FFF2-40B4-BE49-F238E27FC236}">
                <a16:creationId xmlns:a16="http://schemas.microsoft.com/office/drawing/2014/main" id="{8BFDC3CC-EC88-41FC-D111-34B26D63F570}"/>
              </a:ext>
            </a:extLst>
          </p:cNvPr>
          <p:cNvGraphicFramePr>
            <a:graphicFrameLocks noGrp="1"/>
          </p:cNvGraphicFramePr>
          <p:nvPr>
            <p:extLst>
              <p:ext uri="{D42A27DB-BD31-4B8C-83A1-F6EECF244321}">
                <p14:modId xmlns:p14="http://schemas.microsoft.com/office/powerpoint/2010/main" val="3371372869"/>
              </p:ext>
            </p:extLst>
          </p:nvPr>
        </p:nvGraphicFramePr>
        <p:xfrm>
          <a:off x="378827" y="1091853"/>
          <a:ext cx="9292223" cy="4674293"/>
        </p:xfrm>
        <a:graphic>
          <a:graphicData uri="http://schemas.openxmlformats.org/drawingml/2006/table">
            <a:tbl>
              <a:tblPr firstRow="1" bandRow="1">
                <a:tableStyleId>{6E25E649-3F16-4E02-A733-19D2CDBF48F0}</a:tableStyleId>
              </a:tblPr>
              <a:tblGrid>
                <a:gridCol w="671678">
                  <a:extLst>
                    <a:ext uri="{9D8B030D-6E8A-4147-A177-3AD203B41FA5}">
                      <a16:colId xmlns:a16="http://schemas.microsoft.com/office/drawing/2014/main" val="3343399595"/>
                    </a:ext>
                  </a:extLst>
                </a:gridCol>
                <a:gridCol w="1060545">
                  <a:extLst>
                    <a:ext uri="{9D8B030D-6E8A-4147-A177-3AD203B41FA5}">
                      <a16:colId xmlns:a16="http://schemas.microsoft.com/office/drawing/2014/main" val="3482630612"/>
                    </a:ext>
                  </a:extLst>
                </a:gridCol>
                <a:gridCol w="1152000">
                  <a:extLst>
                    <a:ext uri="{9D8B030D-6E8A-4147-A177-3AD203B41FA5}">
                      <a16:colId xmlns:a16="http://schemas.microsoft.com/office/drawing/2014/main" val="1718938046"/>
                    </a:ext>
                  </a:extLst>
                </a:gridCol>
                <a:gridCol w="1152000">
                  <a:extLst>
                    <a:ext uri="{9D8B030D-6E8A-4147-A177-3AD203B41FA5}">
                      <a16:colId xmlns:a16="http://schemas.microsoft.com/office/drawing/2014/main" val="3483886642"/>
                    </a:ext>
                  </a:extLst>
                </a:gridCol>
                <a:gridCol w="1152000">
                  <a:extLst>
                    <a:ext uri="{9D8B030D-6E8A-4147-A177-3AD203B41FA5}">
                      <a16:colId xmlns:a16="http://schemas.microsoft.com/office/drawing/2014/main" val="3353615716"/>
                    </a:ext>
                  </a:extLst>
                </a:gridCol>
                <a:gridCol w="2016000">
                  <a:extLst>
                    <a:ext uri="{9D8B030D-6E8A-4147-A177-3AD203B41FA5}">
                      <a16:colId xmlns:a16="http://schemas.microsoft.com/office/drawing/2014/main" val="1965190749"/>
                    </a:ext>
                  </a:extLst>
                </a:gridCol>
                <a:gridCol w="2088000">
                  <a:extLst>
                    <a:ext uri="{9D8B030D-6E8A-4147-A177-3AD203B41FA5}">
                      <a16:colId xmlns:a16="http://schemas.microsoft.com/office/drawing/2014/main" val="1142630944"/>
                    </a:ext>
                  </a:extLst>
                </a:gridCol>
              </a:tblGrid>
              <a:tr h="359481">
                <a:tc rowSpan="2" gridSpan="2">
                  <a:txBody>
                    <a:bodyPr/>
                    <a:lstStyle/>
                    <a:p>
                      <a:pPr marL="0" algn="ctr" defTabSz="914423" rtl="0" eaLnBrk="1" latinLnBrk="0" hangingPunct="1"/>
                      <a:endParaRPr kumimoji="1" lang="ja-JP" altLang="en-US" sz="1400" b="1" kern="1200" dirty="0">
                        <a:solidFill>
                          <a:schemeClr val="bg1"/>
                        </a:solidFill>
                        <a:latin typeface="+mn-ea"/>
                        <a:ea typeface="+mn-ea"/>
                        <a:cs typeface="+mn-cs"/>
                      </a:endParaRPr>
                    </a:p>
                  </a:txBody>
                  <a:tcPr marL="84406" marR="84406" marT="0" marB="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gridSpan="3">
                  <a:txBody>
                    <a:bodyPr/>
                    <a:lstStyle/>
                    <a:p>
                      <a:pPr marL="0" algn="ctr" defTabSz="914423" rtl="0" eaLnBrk="1" latinLnBrk="0" hangingPunct="1"/>
                      <a:r>
                        <a:rPr kumimoji="1" lang="ja-JP" altLang="en-US" sz="1400" kern="1200" dirty="0">
                          <a:solidFill>
                            <a:srgbClr val="000000"/>
                          </a:solidFill>
                          <a:latin typeface="+mn-ea"/>
                          <a:ea typeface="+mn-ea"/>
                        </a:rPr>
                        <a:t>フェーズ</a:t>
                      </a:r>
                      <a:r>
                        <a:rPr kumimoji="1" lang="en-US" altLang="ja-JP" sz="1400" kern="1200" dirty="0">
                          <a:solidFill>
                            <a:srgbClr val="000000"/>
                          </a:solidFill>
                          <a:latin typeface="+mn-ea"/>
                          <a:ea typeface="+mn-ea"/>
                        </a:rPr>
                        <a:t>Ⅰ</a:t>
                      </a:r>
                    </a:p>
                  </a:txBody>
                  <a:tcPr marL="84406" marR="84406" marT="0" marB="0" anchor="ctr">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400" b="1" kern="1200" dirty="0">
                          <a:solidFill>
                            <a:srgbClr val="000000"/>
                          </a:solidFill>
                          <a:latin typeface="+mn-ea"/>
                          <a:ea typeface="+mn-ea"/>
                          <a:cs typeface="+mn-cs"/>
                        </a:rPr>
                        <a:t>フェーズ</a:t>
                      </a:r>
                      <a:r>
                        <a:rPr kumimoji="1" lang="en-US" altLang="ja-JP" sz="1400" b="1" kern="1200" dirty="0">
                          <a:solidFill>
                            <a:srgbClr val="000000"/>
                          </a:solidFill>
                          <a:latin typeface="+mn-ea"/>
                          <a:ea typeface="+mn-ea"/>
                          <a:cs typeface="+mn-cs"/>
                        </a:rPr>
                        <a:t>Ⅱ</a:t>
                      </a: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400" b="1" kern="1200" dirty="0">
                          <a:solidFill>
                            <a:srgbClr val="000000"/>
                          </a:solidFill>
                          <a:latin typeface="+mn-ea"/>
                          <a:ea typeface="+mn-ea"/>
                          <a:cs typeface="+mn-cs"/>
                        </a:rPr>
                        <a:t>フェーズ</a:t>
                      </a:r>
                      <a:r>
                        <a:rPr kumimoji="1" lang="en-US" altLang="ja-JP" sz="1400" b="1" kern="1200" dirty="0">
                          <a:solidFill>
                            <a:srgbClr val="000000"/>
                          </a:solidFill>
                          <a:latin typeface="+mn-ea"/>
                          <a:ea typeface="+mn-ea"/>
                          <a:cs typeface="+mn-cs"/>
                        </a:rPr>
                        <a:t>Ⅲ</a:t>
                      </a:r>
                    </a:p>
                  </a:txBody>
                  <a:tcPr marL="84406" marR="84406" marT="0" marB="0"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253848181"/>
                  </a:ext>
                </a:extLst>
              </a:tr>
              <a:tr h="359481">
                <a:tc gridSpan="2" vMerge="1">
                  <a:txBody>
                    <a:bodyPr/>
                    <a:lstStyle/>
                    <a:p>
                      <a:pPr marL="0" algn="ctr" defTabSz="914423" rtl="0" eaLnBrk="1" latinLnBrk="0" hangingPunct="1"/>
                      <a:endParaRPr kumimoji="1" lang="ja-JP" altLang="en-US" sz="1400" b="1" kern="1200" dirty="0">
                        <a:solidFill>
                          <a:schemeClr val="bg1"/>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vMerge="1">
                  <a:txBody>
                    <a:bodyPr/>
                    <a:lstStyle/>
                    <a:p>
                      <a:endParaRPr kumimoji="1" lang="ja-JP" altLang="en-US"/>
                    </a:p>
                  </a:txBody>
                  <a:tcPr/>
                </a:tc>
                <a:tc>
                  <a:txBody>
                    <a:bodyPr/>
                    <a:lstStyle/>
                    <a:p>
                      <a:pPr marL="0" algn="ctr" defTabSz="914423" rtl="0" eaLnBrk="1" latinLnBrk="0" hangingPunct="1"/>
                      <a:r>
                        <a:rPr kumimoji="1" lang="en-US" altLang="ja-JP" sz="1400" b="1" kern="1200" dirty="0">
                          <a:solidFill>
                            <a:srgbClr val="000000"/>
                          </a:solidFill>
                          <a:latin typeface="+mn-ea"/>
                          <a:ea typeface="+mn-ea"/>
                        </a:rPr>
                        <a:t>2022</a:t>
                      </a:r>
                      <a:r>
                        <a:rPr kumimoji="1" lang="ja-JP" altLang="en-US" sz="1000" b="1" kern="1200" dirty="0">
                          <a:solidFill>
                            <a:srgbClr val="000000"/>
                          </a:solidFill>
                          <a:latin typeface="+mn-ea"/>
                          <a:ea typeface="+mn-ea"/>
                        </a:rPr>
                        <a:t>年度</a:t>
                      </a:r>
                      <a:endParaRPr kumimoji="1" lang="en-US" altLang="ja-JP" sz="14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2023</a:t>
                      </a:r>
                      <a:r>
                        <a:rPr kumimoji="1" lang="ja-JP" altLang="en-US" sz="1000" b="1" kern="1200" dirty="0">
                          <a:solidFill>
                            <a:srgbClr val="000000"/>
                          </a:solidFill>
                          <a:latin typeface="+mn-ea"/>
                          <a:ea typeface="+mn-ea"/>
                        </a:rPr>
                        <a:t>年度</a:t>
                      </a:r>
                      <a:endParaRPr kumimoji="1" lang="en-US" altLang="ja-JP" sz="10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2024</a:t>
                      </a:r>
                      <a:r>
                        <a:rPr kumimoji="1" lang="ja-JP" altLang="en-US" sz="1000" b="1" kern="1200" dirty="0">
                          <a:solidFill>
                            <a:srgbClr val="000000"/>
                          </a:solidFill>
                          <a:latin typeface="+mn-ea"/>
                          <a:ea typeface="+mn-ea"/>
                        </a:rPr>
                        <a:t>年度</a:t>
                      </a:r>
                      <a:endParaRPr kumimoji="1" lang="en-US" altLang="ja-JP" sz="10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2025</a:t>
                      </a:r>
                      <a:r>
                        <a:rPr kumimoji="1" lang="ja-JP" altLang="en-US" sz="1000" b="1" kern="1200" dirty="0">
                          <a:solidFill>
                            <a:srgbClr val="000000"/>
                          </a:solidFill>
                          <a:latin typeface="+mn-ea"/>
                          <a:ea typeface="+mn-ea"/>
                        </a:rPr>
                        <a:t>年度</a:t>
                      </a:r>
                      <a:endParaRPr kumimoji="1" lang="en-US" altLang="ja-JP" sz="10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2026</a:t>
                      </a:r>
                      <a:r>
                        <a:rPr kumimoji="1" lang="ja-JP" altLang="en-US" sz="1400" b="1" kern="1200" dirty="0">
                          <a:solidFill>
                            <a:srgbClr val="000000"/>
                          </a:solidFill>
                          <a:latin typeface="+mn-ea"/>
                          <a:ea typeface="+mn-ea"/>
                        </a:rPr>
                        <a:t>年度～</a:t>
                      </a:r>
                      <a:endParaRPr kumimoji="1" lang="en-US" altLang="ja-JP" sz="14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790859">
                <a:tc rowSpan="2">
                  <a:txBody>
                    <a:bodyPr/>
                    <a:lstStyle/>
                    <a:p>
                      <a:pPr algn="ctr"/>
                      <a:r>
                        <a:rPr lang="ja-JP" altLang="en-US" sz="1400" b="1" dirty="0">
                          <a:solidFill>
                            <a:srgbClr val="FFFFFF"/>
                          </a:solidFill>
                          <a:latin typeface="+mn-ea"/>
                          <a:ea typeface="+mn-ea"/>
                        </a:rPr>
                        <a:t>夢洲</a:t>
                      </a:r>
                      <a:endParaRPr lang="en-US" altLang="ja-JP" sz="1400" b="1" dirty="0">
                        <a:solidFill>
                          <a:srgbClr val="FFFFFF"/>
                        </a:solidFill>
                        <a:latin typeface="+mn-ea"/>
                        <a:ea typeface="+mn-ea"/>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mn-ea"/>
                          <a:ea typeface="+mn-ea"/>
                        </a:rPr>
                        <a:t>夢洲</a:t>
                      </a:r>
                      <a:endParaRPr lang="en-US" altLang="ja-JP" sz="14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mn-ea"/>
                          <a:ea typeface="+mn-ea"/>
                        </a:rPr>
                        <a:t>コンスト</a:t>
                      </a:r>
                      <a:endParaRPr lang="en-US" altLang="ja-JP" sz="14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mn-ea"/>
                          <a:ea typeface="+mn-ea"/>
                        </a:rPr>
                        <a:t>ラクション</a:t>
                      </a:r>
                      <a:endParaRPr lang="en-US" altLang="ja-JP" sz="1400" b="1" dirty="0">
                        <a:solidFill>
                          <a:srgbClr val="FFFFFF"/>
                        </a:solidFill>
                        <a:latin typeface="+mn-ea"/>
                        <a:ea typeface="+mn-ea"/>
                      </a:endParaRPr>
                    </a:p>
                  </a:txBody>
                  <a:tcPr marL="66462" marR="664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862755">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altLang="en-US" sz="1400" b="1" dirty="0">
                          <a:solidFill>
                            <a:srgbClr val="FFFFFF"/>
                          </a:solidFill>
                          <a:latin typeface="+mn-ea"/>
                          <a:ea typeface="+mn-ea"/>
                        </a:rPr>
                        <a:t>大阪・</a:t>
                      </a:r>
                      <a:endParaRPr lang="en-US" altLang="ja-JP" sz="1400" b="1" dirty="0">
                        <a:solidFill>
                          <a:srgbClr val="FFFFFF"/>
                        </a:solidFill>
                        <a:latin typeface="+mn-ea"/>
                        <a:ea typeface="+mn-ea"/>
                      </a:endParaRPr>
                    </a:p>
                    <a:p>
                      <a:pPr algn="ctr"/>
                      <a:r>
                        <a:rPr lang="ja-JP" altLang="en-US" sz="1400" b="1" dirty="0">
                          <a:solidFill>
                            <a:srgbClr val="FFFFFF"/>
                          </a:solidFill>
                          <a:latin typeface="+mn-ea"/>
                          <a:ea typeface="+mn-ea"/>
                        </a:rPr>
                        <a:t>関西万博</a:t>
                      </a:r>
                      <a:endParaRPr lang="en-US" altLang="ja-JP" sz="1400" b="1" dirty="0">
                        <a:solidFill>
                          <a:srgbClr val="FFFFFF"/>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r>
                        <a:rPr kumimoji="1" lang="ja-JP" altLang="en-US" sz="1050" b="0" kern="1200" dirty="0">
                          <a:solidFill>
                            <a:srgbClr val="595959"/>
                          </a:solidFill>
                          <a:latin typeface="+mn-ea"/>
                          <a:ea typeface="+mn-ea"/>
                          <a:cs typeface="+mn-cs"/>
                        </a:rPr>
                        <a:t>　　　</a:t>
                      </a:r>
                      <a:endParaRPr kumimoji="1" lang="ja-JP" altLang="en-US" sz="1050" b="0" kern="1200" dirty="0">
                        <a:solidFill>
                          <a:schemeClr val="tx1"/>
                        </a:solidFill>
                        <a:latin typeface="+mn-ea"/>
                        <a:ea typeface="+mn-ea"/>
                        <a:cs typeface="+mn-cs"/>
                      </a:endParaRPr>
                    </a:p>
                  </a:txBody>
                  <a:tcPr marL="36000" marR="36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latinLnBrk="0" hangingPunct="1"/>
                      <a:endParaRPr kumimoji="1" lang="en-US" altLang="ja-JP"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862755">
                <a:tc gridSpan="2">
                  <a:txBody>
                    <a:bodyPr/>
                    <a:lstStyle/>
                    <a:p>
                      <a:pPr marL="0" algn="ctr" defTabSz="914423" rtl="0" eaLnBrk="1" latinLnBrk="0" hangingPunct="1"/>
                      <a:r>
                        <a:rPr kumimoji="1" lang="ja-JP" altLang="en-US" sz="1400" b="1" kern="1200" dirty="0">
                          <a:solidFill>
                            <a:srgbClr val="FFFFFF"/>
                          </a:solidFill>
                          <a:latin typeface="+mn-ea"/>
                          <a:ea typeface="+mn-ea"/>
                          <a:cs typeface="+mn-cs"/>
                        </a:rPr>
                        <a:t>うめきた２期</a:t>
                      </a:r>
                      <a:endParaRPr kumimoji="1" lang="en-US" altLang="ja-JP" sz="1400" b="1" kern="1200" dirty="0">
                        <a:solidFill>
                          <a:srgbClr val="FFFFFF"/>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a:txBody>
                    <a:bodyPr/>
                    <a:lstStyle/>
                    <a:p>
                      <a:endParaRPr kumimoji="1" lang="ja-JP" altLang="en-US"/>
                    </a:p>
                  </a:txBody>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13625"/>
                  </a:ext>
                </a:extLst>
              </a:tr>
              <a:tr h="359481">
                <a:tc rowSpan="4" gridSpan="2">
                  <a:txBody>
                    <a:bodyPr/>
                    <a:lstStyle/>
                    <a:p>
                      <a:pPr marL="0" algn="ctr" defTabSz="914423" rtl="0" eaLnBrk="1" latinLnBrk="0" hangingPunct="1"/>
                      <a:r>
                        <a:rPr kumimoji="1" lang="ja-JP" altLang="en-US" sz="1400" b="1" kern="1200" dirty="0">
                          <a:solidFill>
                            <a:srgbClr val="FFFFFF"/>
                          </a:solidFill>
                          <a:latin typeface="+mn-ea"/>
                          <a:ea typeface="+mn-ea"/>
                          <a:cs typeface="+mn-cs"/>
                        </a:rPr>
                        <a:t>大阪広域</a:t>
                      </a:r>
                      <a:endParaRPr kumimoji="1" lang="en-US" altLang="ja-JP" sz="1400" b="1" kern="1200" dirty="0">
                        <a:solidFill>
                          <a:srgbClr val="FFFFFF"/>
                        </a:solidFill>
                        <a:latin typeface="+mn-ea"/>
                        <a:ea typeface="+mn-ea"/>
                        <a:cs typeface="+mn-cs"/>
                      </a:endParaRPr>
                    </a:p>
                    <a:p>
                      <a:pPr marL="0" algn="ctr" defTabSz="914423" rtl="0" eaLnBrk="1" latinLnBrk="0" hangingPunct="1"/>
                      <a:r>
                        <a:rPr kumimoji="1" lang="ja-JP" altLang="en-US" sz="1400" b="1" kern="1200" dirty="0">
                          <a:solidFill>
                            <a:srgbClr val="FFFFFF"/>
                          </a:solidFill>
                          <a:latin typeface="+mn-ea"/>
                          <a:ea typeface="+mn-ea"/>
                          <a:cs typeface="+mn-cs"/>
                        </a:rPr>
                        <a:t>データ連携基盤</a:t>
                      </a:r>
                      <a:endParaRPr kumimoji="1" lang="en-US" altLang="ja-JP" sz="1400" b="1" kern="1200" dirty="0">
                        <a:solidFill>
                          <a:srgbClr val="FFFFFF"/>
                        </a:solidFill>
                        <a:latin typeface="+mn-ea"/>
                        <a:ea typeface="+mn-ea"/>
                        <a:cs typeface="+mn-cs"/>
                      </a:endParaRPr>
                    </a:p>
                    <a:p>
                      <a:pPr marL="0" algn="ctr" defTabSz="914423" rtl="0" eaLnBrk="1" latinLnBrk="0" hangingPunct="1"/>
                      <a:r>
                        <a:rPr kumimoji="1" lang="ja-JP" altLang="en-US" sz="1400" b="1" kern="1200" dirty="0">
                          <a:solidFill>
                            <a:srgbClr val="FFFFFF"/>
                          </a:solidFill>
                          <a:latin typeface="+mn-ea"/>
                          <a:ea typeface="+mn-ea"/>
                          <a:cs typeface="+mn-cs"/>
                        </a:rPr>
                        <a:t>（</a:t>
                      </a:r>
                      <a:r>
                        <a:rPr kumimoji="1" lang="en-US" altLang="ja-JP" sz="1400" b="1" kern="1200" dirty="0">
                          <a:solidFill>
                            <a:srgbClr val="FFFFFF"/>
                          </a:solidFill>
                          <a:latin typeface="+mn-ea"/>
                          <a:ea typeface="+mn-ea"/>
                          <a:cs typeface="+mn-cs"/>
                        </a:rPr>
                        <a:t>ORDEN</a:t>
                      </a:r>
                      <a:r>
                        <a:rPr kumimoji="1" lang="ja-JP" altLang="en-US" sz="1400" b="1" kern="1200" dirty="0">
                          <a:solidFill>
                            <a:srgbClr val="FFFFFF"/>
                          </a:solidFill>
                          <a:latin typeface="+mn-ea"/>
                          <a:ea typeface="+mn-ea"/>
                          <a:cs typeface="+mn-cs"/>
                        </a:rPr>
                        <a:t>）</a:t>
                      </a:r>
                      <a:endParaRPr kumimoji="1" lang="en-US" altLang="ja-JP" sz="1400" b="1" kern="1200" dirty="0">
                        <a:solidFill>
                          <a:srgbClr val="FFFFFF"/>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4" hMerge="1">
                  <a:txBody>
                    <a:bodyPr/>
                    <a:lstStyle/>
                    <a:p>
                      <a:endParaRPr kumimoji="1" lang="ja-JP" altLang="en-US"/>
                    </a:p>
                  </a:txBody>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168260"/>
                  </a:ext>
                </a:extLst>
              </a:tr>
              <a:tr h="35948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50" b="0" kern="1200" dirty="0">
                        <a:ln>
                          <a:solidFill>
                            <a:srgbClr val="595959"/>
                          </a:solidFill>
                        </a:ln>
                        <a:solidFill>
                          <a:schemeClr val="bg1">
                            <a:lumMod val="85000"/>
                          </a:schemeClr>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142860"/>
                  </a:ext>
                </a:extLst>
              </a:tr>
              <a:tr h="360000">
                <a:tc gridSpan="2" vMerge="1">
                  <a:txBody>
                    <a:bodyPr/>
                    <a:lstStyle/>
                    <a:p>
                      <a:pPr marL="0" algn="ctr" defTabSz="914423" rtl="0" eaLnBrk="1" latinLnBrk="0" hangingPunct="1"/>
                      <a:endParaRPr kumimoji="1" lang="en-US" altLang="ja-JP" sz="1400" b="1" kern="1200" dirty="0">
                        <a:solidFill>
                          <a:srgbClr val="FFFFFF"/>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vMerge="1">
                  <a:txBody>
                    <a:bodyPr/>
                    <a:lstStyle/>
                    <a:p>
                      <a:endParaRPr kumimoji="1" lang="ja-JP" altLang="en-US"/>
                    </a:p>
                  </a:txBody>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452690"/>
                  </a:ext>
                </a:extLst>
              </a:tr>
              <a:tr h="36000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858997"/>
                  </a:ext>
                </a:extLst>
              </a:tr>
            </a:tbl>
          </a:graphicData>
        </a:graphic>
      </p:graphicFrame>
      <p:sp>
        <p:nvSpPr>
          <p:cNvPr id="7" name="矢印: 五方向 3">
            <a:extLst>
              <a:ext uri="{FF2B5EF4-FFF2-40B4-BE49-F238E27FC236}">
                <a16:creationId xmlns:a16="http://schemas.microsoft.com/office/drawing/2014/main" id="{D1ACA547-3563-2409-2E2F-E4D3631CD64C}"/>
              </a:ext>
            </a:extLst>
          </p:cNvPr>
          <p:cNvSpPr/>
          <p:nvPr/>
        </p:nvSpPr>
        <p:spPr>
          <a:xfrm>
            <a:off x="7594837" y="1821534"/>
            <a:ext cx="2116622" cy="3204000"/>
          </a:xfrm>
          <a:prstGeom prst="homePlate">
            <a:avLst>
              <a:gd name="adj" fmla="val 15180"/>
            </a:avLst>
          </a:prstGeom>
          <a:gradFill flip="none" rotWithShape="1">
            <a:gsLst>
              <a:gs pos="10000">
                <a:schemeClr val="accent2">
                  <a:lumMod val="75000"/>
                  <a:alpha val="70000"/>
                </a:schemeClr>
              </a:gs>
              <a:gs pos="100000">
                <a:schemeClr val="bg1"/>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8" name="角丸四角形 13">
            <a:extLst>
              <a:ext uri="{FF2B5EF4-FFF2-40B4-BE49-F238E27FC236}">
                <a16:creationId xmlns:a16="http://schemas.microsoft.com/office/drawing/2014/main" id="{5C1F7DB0-1076-74C9-CF70-86A520FEC865}"/>
              </a:ext>
            </a:extLst>
          </p:cNvPr>
          <p:cNvSpPr/>
          <p:nvPr/>
        </p:nvSpPr>
        <p:spPr>
          <a:xfrm>
            <a:off x="5586246" y="1821533"/>
            <a:ext cx="972610" cy="1440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万博開催</a:t>
            </a:r>
          </a:p>
        </p:txBody>
      </p:sp>
      <p:sp>
        <p:nvSpPr>
          <p:cNvPr id="9" name="ホームベース 29">
            <a:extLst>
              <a:ext uri="{FF2B5EF4-FFF2-40B4-BE49-F238E27FC236}">
                <a16:creationId xmlns:a16="http://schemas.microsoft.com/office/drawing/2014/main" id="{8B3183E4-09D0-10F5-DAA6-B39D7EB933B3}"/>
              </a:ext>
            </a:extLst>
          </p:cNvPr>
          <p:cNvSpPr/>
          <p:nvPr/>
        </p:nvSpPr>
        <p:spPr>
          <a:xfrm>
            <a:off x="3754723" y="1945051"/>
            <a:ext cx="1830858" cy="504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サービス実装</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万博関連整備</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角丸四角形 13">
            <a:extLst>
              <a:ext uri="{FF2B5EF4-FFF2-40B4-BE49-F238E27FC236}">
                <a16:creationId xmlns:a16="http://schemas.microsoft.com/office/drawing/2014/main" id="{879AC299-B66C-6A90-F989-9F94DCB09421}"/>
              </a:ext>
            </a:extLst>
          </p:cNvPr>
          <p:cNvSpPr/>
          <p:nvPr/>
        </p:nvSpPr>
        <p:spPr>
          <a:xfrm>
            <a:off x="3281680" y="1821957"/>
            <a:ext cx="468000" cy="756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夢洲工事</a:t>
            </a:r>
            <a:endParaRPr kumimoji="1" lang="en-US" altLang="zh-TW"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本格化</a:t>
            </a:r>
          </a:p>
        </p:txBody>
      </p:sp>
      <p:sp>
        <p:nvSpPr>
          <p:cNvPr id="12" name="ホームベース 19">
            <a:extLst>
              <a:ext uri="{FF2B5EF4-FFF2-40B4-BE49-F238E27FC236}">
                <a16:creationId xmlns:a16="http://schemas.microsoft.com/office/drawing/2014/main" id="{90F3C42A-3E26-7C05-D74F-475CE6BCA47A}"/>
              </a:ext>
            </a:extLst>
          </p:cNvPr>
          <p:cNvSpPr/>
          <p:nvPr/>
        </p:nvSpPr>
        <p:spPr>
          <a:xfrm>
            <a:off x="2116466" y="3639517"/>
            <a:ext cx="2609676" cy="504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3">
            <a:extLst>
              <a:ext uri="{FF2B5EF4-FFF2-40B4-BE49-F238E27FC236}">
                <a16:creationId xmlns:a16="http://schemas.microsoft.com/office/drawing/2014/main" id="{1FAC3262-D7CB-4926-D4B6-1FACCBCF70FB}"/>
              </a:ext>
            </a:extLst>
          </p:cNvPr>
          <p:cNvSpPr/>
          <p:nvPr/>
        </p:nvSpPr>
        <p:spPr>
          <a:xfrm>
            <a:off x="4730071" y="3504364"/>
            <a:ext cx="473042" cy="79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一部先行</a:t>
            </a:r>
            <a:endPar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まちびらき</a:t>
            </a:r>
            <a:endPar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 name="ホームベース 14">
            <a:extLst>
              <a:ext uri="{FF2B5EF4-FFF2-40B4-BE49-F238E27FC236}">
                <a16:creationId xmlns:a16="http://schemas.microsoft.com/office/drawing/2014/main" id="{A0E8AB39-C977-6CF7-8CCE-FF2D951D1612}"/>
              </a:ext>
            </a:extLst>
          </p:cNvPr>
          <p:cNvSpPr/>
          <p:nvPr/>
        </p:nvSpPr>
        <p:spPr>
          <a:xfrm>
            <a:off x="6574275" y="1945051"/>
            <a:ext cx="1512000" cy="504000"/>
          </a:xfrm>
          <a:prstGeom prst="homePlate">
            <a:avLst>
              <a:gd name="adj" fmla="val 33088"/>
            </a:avLst>
          </a:prstGeom>
          <a:solidFill>
            <a:srgbClr val="DEEBF7"/>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サービス実装</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（万博跡地撤去）</a:t>
            </a:r>
          </a:p>
        </p:txBody>
      </p:sp>
      <p:sp>
        <p:nvSpPr>
          <p:cNvPr id="15" name="ホームベース 16">
            <a:extLst>
              <a:ext uri="{FF2B5EF4-FFF2-40B4-BE49-F238E27FC236}">
                <a16:creationId xmlns:a16="http://schemas.microsoft.com/office/drawing/2014/main" id="{E83144B4-2235-FB4D-B983-9450ECECE4B0}"/>
              </a:ext>
            </a:extLst>
          </p:cNvPr>
          <p:cNvSpPr/>
          <p:nvPr/>
        </p:nvSpPr>
        <p:spPr>
          <a:xfrm>
            <a:off x="8147089" y="1945051"/>
            <a:ext cx="1476000" cy="504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lIns="72000" tIns="0" rIns="72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サービス実装</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（跡地開発）</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 name="ホームベース 11">
            <a:extLst>
              <a:ext uri="{FF2B5EF4-FFF2-40B4-BE49-F238E27FC236}">
                <a16:creationId xmlns:a16="http://schemas.microsoft.com/office/drawing/2014/main" id="{6718AACC-0B2F-8C14-DC09-A434318B2D9A}"/>
              </a:ext>
            </a:extLst>
          </p:cNvPr>
          <p:cNvSpPr/>
          <p:nvPr/>
        </p:nvSpPr>
        <p:spPr>
          <a:xfrm>
            <a:off x="2116367" y="1945051"/>
            <a:ext cx="1157288" cy="504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ホームベース 11">
            <a:extLst>
              <a:ext uri="{FF2B5EF4-FFF2-40B4-BE49-F238E27FC236}">
                <a16:creationId xmlns:a16="http://schemas.microsoft.com/office/drawing/2014/main" id="{ECCFFF17-B356-2873-0805-D26BF32D6148}"/>
              </a:ext>
            </a:extLst>
          </p:cNvPr>
          <p:cNvSpPr/>
          <p:nvPr/>
        </p:nvSpPr>
        <p:spPr>
          <a:xfrm>
            <a:off x="2116367" y="2779116"/>
            <a:ext cx="3469433" cy="504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ホームベース 19">
            <a:extLst>
              <a:ext uri="{FF2B5EF4-FFF2-40B4-BE49-F238E27FC236}">
                <a16:creationId xmlns:a16="http://schemas.microsoft.com/office/drawing/2014/main" id="{D539431B-8BF7-7D8C-58E1-36A5D966CB94}"/>
              </a:ext>
            </a:extLst>
          </p:cNvPr>
          <p:cNvSpPr/>
          <p:nvPr/>
        </p:nvSpPr>
        <p:spPr>
          <a:xfrm>
            <a:off x="4323853" y="5164707"/>
            <a:ext cx="3151841" cy="504000"/>
          </a:xfrm>
          <a:prstGeom prst="homePlate">
            <a:avLst>
              <a:gd name="adj" fmla="val 33088"/>
            </a:avLst>
          </a:prstGeom>
          <a:solidFill>
            <a:schemeClr val="bg1"/>
          </a:solidFill>
          <a:ln w="31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a:ea typeface="Meiryo UI"/>
                <a:cs typeface="+mn-cs"/>
              </a:rPr>
              <a:t>ポータルサービス（マイド・ア・おおさか）</a:t>
            </a:r>
          </a:p>
        </p:txBody>
      </p:sp>
      <p:sp>
        <p:nvSpPr>
          <p:cNvPr id="20" name="矢印: 五方向 3">
            <a:extLst>
              <a:ext uri="{FF2B5EF4-FFF2-40B4-BE49-F238E27FC236}">
                <a16:creationId xmlns:a16="http://schemas.microsoft.com/office/drawing/2014/main" id="{6837734E-CBC9-89D9-EE1B-5A19A659CF52}"/>
              </a:ext>
            </a:extLst>
          </p:cNvPr>
          <p:cNvSpPr/>
          <p:nvPr/>
        </p:nvSpPr>
        <p:spPr>
          <a:xfrm>
            <a:off x="8648339" y="2840649"/>
            <a:ext cx="1041581" cy="646331"/>
          </a:xfrm>
          <a:prstGeom prst="homePlate">
            <a:avLst>
              <a:gd name="adj" fmla="val 37044"/>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Meiryo UI"/>
                <a:cs typeface="+mn-cs"/>
              </a:rPr>
              <a:t>大阪市域、</a:t>
            </a:r>
            <a:endParaRPr kumimoji="1" lang="en-US" altLang="ja-JP" sz="1200" b="0" i="0" u="none" strike="noStrike" kern="1200" cap="none" spc="0" normalizeH="0" baseline="0" noProof="0" dirty="0">
              <a:ln>
                <a:noFill/>
              </a:ln>
              <a:solidFill>
                <a:srgbClr val="000000"/>
              </a:solidFill>
              <a:effectLst/>
              <a:uLnTx/>
              <a:uFillTx/>
              <a:latin typeface="Segoe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Meiryo UI"/>
                <a:cs typeface="+mn-cs"/>
              </a:rPr>
              <a:t>大阪府域へ</a:t>
            </a:r>
            <a:endParaRPr kumimoji="1" lang="en-US" altLang="ja-JP" sz="1200" b="0" i="0" u="none" strike="noStrike" kern="1200" cap="none" spc="0" normalizeH="0" baseline="0" noProof="0" dirty="0">
              <a:ln>
                <a:noFill/>
              </a:ln>
              <a:solidFill>
                <a:srgbClr val="000000"/>
              </a:solidFill>
              <a:effectLst/>
              <a:uLnTx/>
              <a:uFillTx/>
              <a:latin typeface="Segoe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Meiryo UI"/>
                <a:cs typeface="+mn-cs"/>
              </a:rPr>
              <a:t>展開</a:t>
            </a:r>
          </a:p>
        </p:txBody>
      </p:sp>
      <p:sp>
        <p:nvSpPr>
          <p:cNvPr id="21" name="正方形/長方形 20">
            <a:extLst>
              <a:ext uri="{FF2B5EF4-FFF2-40B4-BE49-F238E27FC236}">
                <a16:creationId xmlns:a16="http://schemas.microsoft.com/office/drawing/2014/main" id="{08D105DD-51F6-39EE-87F7-0D122DB826F5}"/>
              </a:ext>
            </a:extLst>
          </p:cNvPr>
          <p:cNvSpPr/>
          <p:nvPr/>
        </p:nvSpPr>
        <p:spPr>
          <a:xfrm>
            <a:off x="5161006" y="4146360"/>
            <a:ext cx="396000" cy="16998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Segoe UI"/>
                <a:ea typeface="Meiryo UI"/>
                <a:cs typeface="+mn-cs"/>
              </a:rPr>
              <a:t>９月</a:t>
            </a:r>
            <a:endParaRPr kumimoji="1" lang="ja-JP" altLang="en-US" sz="105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22" name="ホームベース 19">
            <a:extLst>
              <a:ext uri="{FF2B5EF4-FFF2-40B4-BE49-F238E27FC236}">
                <a16:creationId xmlns:a16="http://schemas.microsoft.com/office/drawing/2014/main" id="{12C8E8AA-A044-ED88-DEC7-F0AEC2F9AF95}"/>
              </a:ext>
            </a:extLst>
          </p:cNvPr>
          <p:cNvSpPr/>
          <p:nvPr/>
        </p:nvSpPr>
        <p:spPr>
          <a:xfrm>
            <a:off x="5240425" y="3639517"/>
            <a:ext cx="4426696" cy="504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サービス実証・提供</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角丸四角形 13">
            <a:extLst>
              <a:ext uri="{FF2B5EF4-FFF2-40B4-BE49-F238E27FC236}">
                <a16:creationId xmlns:a16="http://schemas.microsoft.com/office/drawing/2014/main" id="{8187CD04-99A6-7C22-B5A2-BE1F9D8A751A}"/>
              </a:ext>
            </a:extLst>
          </p:cNvPr>
          <p:cNvSpPr/>
          <p:nvPr/>
        </p:nvSpPr>
        <p:spPr>
          <a:xfrm>
            <a:off x="8088269" y="3504364"/>
            <a:ext cx="473042" cy="79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全体開業</a:t>
            </a:r>
            <a:endPar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08739C68-4179-B5FD-09AF-E18C1CE77CEF}"/>
              </a:ext>
            </a:extLst>
          </p:cNvPr>
          <p:cNvSpPr/>
          <p:nvPr/>
        </p:nvSpPr>
        <p:spPr>
          <a:xfrm>
            <a:off x="5475910" y="3265993"/>
            <a:ext cx="1114408" cy="161583"/>
          </a:xfrm>
          <a:prstGeom prst="rect">
            <a:avLst/>
          </a:prstGeom>
        </p:spPr>
        <p:txBody>
          <a:bodyPr wrap="none" tIns="0" bIns="0">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4/13</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10/13</a:t>
            </a:r>
          </a:p>
        </p:txBody>
      </p:sp>
      <p:sp>
        <p:nvSpPr>
          <p:cNvPr id="25" name="正方形/長方形 24">
            <a:extLst>
              <a:ext uri="{FF2B5EF4-FFF2-40B4-BE49-F238E27FC236}">
                <a16:creationId xmlns:a16="http://schemas.microsoft.com/office/drawing/2014/main" id="{AFF6F857-104A-6014-E561-80C26496B914}"/>
              </a:ext>
            </a:extLst>
          </p:cNvPr>
          <p:cNvSpPr/>
          <p:nvPr/>
        </p:nvSpPr>
        <p:spPr>
          <a:xfrm>
            <a:off x="7397107" y="4120779"/>
            <a:ext cx="749352" cy="16158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Segoe UI"/>
                <a:ea typeface="Meiryo UI"/>
                <a:cs typeface="+mn-cs"/>
              </a:rPr>
              <a:t>2027</a:t>
            </a:r>
            <a:r>
              <a:rPr kumimoji="1" lang="ja-JP" altLang="en-US" sz="1050" b="0" i="0" u="none" strike="noStrike" kern="1200" cap="none" spc="0" normalizeH="0" baseline="0" noProof="0" dirty="0">
                <a:ln>
                  <a:noFill/>
                </a:ln>
                <a:solidFill>
                  <a:srgbClr val="000000"/>
                </a:solidFill>
                <a:effectLst/>
                <a:uLnTx/>
                <a:uFillTx/>
                <a:latin typeface="Segoe UI"/>
                <a:ea typeface="Meiryo UI"/>
                <a:cs typeface="+mn-cs"/>
              </a:rPr>
              <a:t>年度</a:t>
            </a:r>
          </a:p>
        </p:txBody>
      </p:sp>
      <p:sp>
        <p:nvSpPr>
          <p:cNvPr id="26" name="ホームベース 19">
            <a:extLst>
              <a:ext uri="{FF2B5EF4-FFF2-40B4-BE49-F238E27FC236}">
                <a16:creationId xmlns:a16="http://schemas.microsoft.com/office/drawing/2014/main" id="{BCBB7DF7-341E-CD79-3CDD-BBAB631CDFAB}"/>
              </a:ext>
            </a:extLst>
          </p:cNvPr>
          <p:cNvSpPr/>
          <p:nvPr/>
        </p:nvSpPr>
        <p:spPr>
          <a:xfrm>
            <a:off x="3720897" y="4454173"/>
            <a:ext cx="5946223" cy="504000"/>
          </a:xfrm>
          <a:prstGeom prst="homePlate">
            <a:avLst>
              <a:gd name="adj" fmla="val 37646"/>
            </a:avLst>
          </a:prstGeom>
          <a:solidFill>
            <a:srgbClr val="DEEBF7"/>
          </a:solidFill>
          <a:ln w="635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a:ea typeface="Meiryo UI"/>
                <a:cs typeface="+mn-cs"/>
              </a:rPr>
              <a:t>スーパーシティにおける活用</a:t>
            </a:r>
            <a:endParaRPr kumimoji="1" lang="en-US" altLang="ja-JP" sz="12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a:ea typeface="Meiryo UI"/>
                <a:cs typeface="+mn-cs"/>
              </a:rPr>
              <a:t>（夢洲コンストラクション、</a:t>
            </a:r>
            <a:r>
              <a:rPr kumimoji="1" lang="en-US" altLang="ja-JP" sz="1200" b="1" i="0" u="none" strike="noStrike" kern="1200" cap="none" spc="0" normalizeH="0" baseline="0" noProof="0" dirty="0">
                <a:ln>
                  <a:noFill/>
                </a:ln>
                <a:solidFill>
                  <a:srgbClr val="000000"/>
                </a:solidFill>
                <a:effectLst/>
                <a:uLnTx/>
                <a:uFillTx/>
                <a:latin typeface="Meiryo UI"/>
                <a:ea typeface="Meiryo UI"/>
                <a:cs typeface="+mn-cs"/>
              </a:rPr>
              <a:t>OSAKA</a:t>
            </a:r>
            <a:r>
              <a:rPr kumimoji="1" lang="ja-JP" altLang="en-US" sz="1200" b="1" i="0" u="none" strike="noStrike" kern="1200" cap="none" spc="0" normalizeH="0" baseline="0" noProof="0" dirty="0">
                <a:ln>
                  <a:noFill/>
                </a:ln>
                <a:solidFill>
                  <a:srgbClr val="000000"/>
                </a:solidFill>
                <a:effectLst/>
                <a:uLnTx/>
                <a:uFillTx/>
                <a:latin typeface="Meiryo UI"/>
                <a:ea typeface="Meiryo UI"/>
                <a:cs typeface="+mn-cs"/>
              </a:rPr>
              <a:t>ファストパス（仮称）、うめきた２期など）</a:t>
            </a:r>
          </a:p>
        </p:txBody>
      </p:sp>
      <p:sp>
        <p:nvSpPr>
          <p:cNvPr id="27" name="テキスト プレースホルダー 33">
            <a:extLst>
              <a:ext uri="{FF2B5EF4-FFF2-40B4-BE49-F238E27FC236}">
                <a16:creationId xmlns:a16="http://schemas.microsoft.com/office/drawing/2014/main" id="{E406E084-A9B9-1776-8649-13F3DDD75C90}"/>
              </a:ext>
            </a:extLst>
          </p:cNvPr>
          <p:cNvSpPr txBox="1">
            <a:spLocks/>
          </p:cNvSpPr>
          <p:nvPr/>
        </p:nvSpPr>
        <p:spPr>
          <a:xfrm>
            <a:off x="378827" y="5802764"/>
            <a:ext cx="9247705" cy="372410"/>
          </a:xfrm>
          <a:prstGeom prst="rect">
            <a:avLst/>
          </a:prstGeom>
        </p:spPr>
        <p:txBody>
          <a:bodyPr vert="horz" wrap="square" lIns="0" tIns="0" rIns="0" bIns="0" rtlCol="0">
            <a:spAutoFit/>
          </a:bodyPr>
          <a:lstStyle>
            <a:lvl1pPr marL="180000" indent="-180000" defTabSz="912114" fontAlgn="ctr">
              <a:lnSpc>
                <a:spcPct val="110000"/>
              </a:lnSpc>
              <a:spcBef>
                <a:spcPts val="0"/>
              </a:spcBef>
              <a:spcAft>
                <a:spcPts val="600"/>
              </a:spcAft>
              <a:buClr>
                <a:srgbClr val="2E75B6"/>
              </a:buClr>
              <a:buFont typeface="Wingdings" panose="05000000000000000000" pitchFamily="2" charset="2"/>
              <a:buChar char="l"/>
              <a:defRPr kumimoji="1" sz="1400"/>
            </a:lvl1pPr>
            <a:lvl2pPr marL="324000" indent="-144000" defTabSz="912114" fontAlgn="ctr">
              <a:lnSpc>
                <a:spcPct val="110000"/>
              </a:lnSpc>
              <a:spcBef>
                <a:spcPts val="0"/>
              </a:spcBef>
              <a:spcAft>
                <a:spcPts val="600"/>
              </a:spcAft>
              <a:buClr>
                <a:srgbClr val="2E2E2E"/>
              </a:buClr>
              <a:buFont typeface="BIZ UDPゴシック" panose="020B0400000000000000" pitchFamily="50" charset="-128"/>
              <a:buChar char="-"/>
              <a:defRPr kumimoji="1" sz="1400">
                <a:solidFill>
                  <a:srgbClr val="2E2E2E"/>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Segoe UI"/>
                <a:ea typeface="Meiryo UI"/>
                <a:cs typeface="+mn-cs"/>
              </a:rPr>
              <a:t>ORDEN</a:t>
            </a: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では多くの市町村のニーズが見込めるポータルサービス、</a:t>
            </a:r>
            <a:r>
              <a:rPr kumimoji="1" lang="en-US" altLang="ja-JP" sz="1100" b="0" i="0" u="none" strike="noStrike" kern="1200" cap="none" spc="0" normalizeH="0" baseline="0" noProof="0" dirty="0">
                <a:ln>
                  <a:noFill/>
                </a:ln>
                <a:solidFill>
                  <a:srgbClr val="000000"/>
                </a:solidFill>
                <a:effectLst/>
                <a:uLnTx/>
                <a:uFillTx/>
                <a:latin typeface="Segoe UI"/>
                <a:ea typeface="Meiryo UI"/>
                <a:cs typeface="+mn-cs"/>
              </a:rPr>
              <a:t>ORDEN-ID</a:t>
            </a: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の運用やより効果的なサービス提供を通じ、府内市町村への</a:t>
            </a:r>
            <a:r>
              <a:rPr kumimoji="1" lang="en-US" altLang="ja-JP" sz="1100" b="0" i="0" u="none" strike="noStrike" kern="1200" cap="none" spc="0" normalizeH="0" baseline="0" noProof="0" dirty="0">
                <a:ln>
                  <a:noFill/>
                </a:ln>
                <a:solidFill>
                  <a:srgbClr val="000000"/>
                </a:solidFill>
                <a:effectLst/>
                <a:uLnTx/>
                <a:uFillTx/>
                <a:latin typeface="Segoe UI"/>
                <a:ea typeface="Meiryo UI"/>
                <a:cs typeface="+mn-cs"/>
              </a:rPr>
              <a:t>ORDEN</a:t>
            </a: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利用促進もはかり、　その先の先端的サービスの大阪府域への展開につなげていく。データガバナンスを確立し、利活用可能なデータを整備・拡充していく。</a:t>
            </a:r>
          </a:p>
        </p:txBody>
      </p:sp>
      <p:sp>
        <p:nvSpPr>
          <p:cNvPr id="29" name="ホームベース 19">
            <a:extLst>
              <a:ext uri="{FF2B5EF4-FFF2-40B4-BE49-F238E27FC236}">
                <a16:creationId xmlns:a16="http://schemas.microsoft.com/office/drawing/2014/main" id="{69D59982-C9F7-D433-1939-18AE72B5A841}"/>
              </a:ext>
            </a:extLst>
          </p:cNvPr>
          <p:cNvSpPr/>
          <p:nvPr/>
        </p:nvSpPr>
        <p:spPr>
          <a:xfrm>
            <a:off x="7684674" y="5167624"/>
            <a:ext cx="1938415" cy="504000"/>
          </a:xfrm>
          <a:prstGeom prst="homePlate">
            <a:avLst>
              <a:gd name="adj" fmla="val 33088"/>
            </a:avLst>
          </a:prstGeom>
          <a:solidFill>
            <a:schemeClr val="bg1"/>
          </a:solidFill>
          <a:ln w="635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Segoe UI"/>
                <a:ea typeface="Meiryo UI"/>
                <a:cs typeface="+mn-cs"/>
              </a:rPr>
              <a:t>行政・民間利用の拡充</a:t>
            </a:r>
            <a:endParaRPr kumimoji="1" lang="en-US" altLang="ja-JP" sz="1100" b="0" i="0" u="none" strike="noStrike" kern="1200" cap="none" spc="0" normalizeH="0" baseline="0" noProof="0" dirty="0">
              <a:ln>
                <a:noFill/>
              </a:ln>
              <a:solidFill>
                <a:prstClr val="black"/>
              </a:solidFill>
              <a:effectLst/>
              <a:uLnTx/>
              <a:uFillTx/>
              <a:latin typeface="Segoe UI"/>
              <a:ea typeface="Meiryo UI"/>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他自治体への横展開</a:t>
            </a:r>
            <a:endParaRPr kumimoji="1" lang="en-US" altLang="ja-JP" sz="11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30" name="正方形/長方形 29">
            <a:extLst>
              <a:ext uri="{FF2B5EF4-FFF2-40B4-BE49-F238E27FC236}">
                <a16:creationId xmlns:a16="http://schemas.microsoft.com/office/drawing/2014/main" id="{E303C572-EDD5-A939-C945-1CD300657A68}"/>
              </a:ext>
            </a:extLst>
          </p:cNvPr>
          <p:cNvSpPr/>
          <p:nvPr/>
        </p:nvSpPr>
        <p:spPr>
          <a:xfrm>
            <a:off x="7558837" y="5167624"/>
            <a:ext cx="72000" cy="504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31" name="正方形/長方形 30">
            <a:extLst>
              <a:ext uri="{FF2B5EF4-FFF2-40B4-BE49-F238E27FC236}">
                <a16:creationId xmlns:a16="http://schemas.microsoft.com/office/drawing/2014/main" id="{9EC11326-71BA-A290-EF6B-41CC67F4AE1A}"/>
              </a:ext>
            </a:extLst>
          </p:cNvPr>
          <p:cNvSpPr/>
          <p:nvPr/>
        </p:nvSpPr>
        <p:spPr>
          <a:xfrm>
            <a:off x="7492810" y="5167624"/>
            <a:ext cx="36000" cy="504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51" name="ホームベース 19">
            <a:extLst>
              <a:ext uri="{FF2B5EF4-FFF2-40B4-BE49-F238E27FC236}">
                <a16:creationId xmlns:a16="http://schemas.microsoft.com/office/drawing/2014/main" id="{DA5532E8-8E8B-DE7C-99E9-1273F946D6DC}"/>
              </a:ext>
            </a:extLst>
          </p:cNvPr>
          <p:cNvSpPr/>
          <p:nvPr/>
        </p:nvSpPr>
        <p:spPr>
          <a:xfrm>
            <a:off x="1100601" y="6367560"/>
            <a:ext cx="568374" cy="28575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ホームベース 19">
            <a:extLst>
              <a:ext uri="{FF2B5EF4-FFF2-40B4-BE49-F238E27FC236}">
                <a16:creationId xmlns:a16="http://schemas.microsoft.com/office/drawing/2014/main" id="{78F3D739-9B7E-9B77-3754-7AAF94283943}"/>
              </a:ext>
            </a:extLst>
          </p:cNvPr>
          <p:cNvSpPr/>
          <p:nvPr/>
        </p:nvSpPr>
        <p:spPr>
          <a:xfrm>
            <a:off x="3421304" y="6391329"/>
            <a:ext cx="456996" cy="228015"/>
          </a:xfrm>
          <a:prstGeom prst="homePlate">
            <a:avLst>
              <a:gd name="adj" fmla="val 33088"/>
            </a:avLst>
          </a:prstGeom>
          <a:solidFill>
            <a:schemeClr val="bg1"/>
          </a:solidFill>
          <a:ln w="31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54" name="テキスト ボックス 53">
            <a:extLst>
              <a:ext uri="{FF2B5EF4-FFF2-40B4-BE49-F238E27FC236}">
                <a16:creationId xmlns:a16="http://schemas.microsoft.com/office/drawing/2014/main" id="{86BF41A2-E4DD-D7A0-6C53-CE547B11DCA9}"/>
              </a:ext>
            </a:extLst>
          </p:cNvPr>
          <p:cNvSpPr txBox="1"/>
          <p:nvPr/>
        </p:nvSpPr>
        <p:spPr>
          <a:xfrm>
            <a:off x="391417" y="6379630"/>
            <a:ext cx="569450" cy="261610"/>
          </a:xfrm>
          <a:prstGeom prst="rect">
            <a:avLst/>
          </a:prstGeom>
          <a:noFill/>
          <a:ln>
            <a:solidFill>
              <a:schemeClr val="tx1"/>
            </a:solidFill>
          </a:ln>
        </p:spPr>
        <p:txBody>
          <a:bodyPr wrap="square">
            <a:spAutoFit/>
          </a:bodyPr>
          <a:lstStyle/>
          <a:p>
            <a:pPr algn="ctr"/>
            <a:r>
              <a:rPr kumimoji="1" lang="ja-JP" altLang="en-US" sz="1100" b="1">
                <a:solidFill>
                  <a:srgbClr val="000000"/>
                </a:solidFill>
                <a:latin typeface="Segoe UI"/>
                <a:ea typeface="Meiryo UI"/>
              </a:rPr>
              <a:t>凡例</a:t>
            </a:r>
            <a:endParaRPr lang="ja-JP" altLang="en-US" sz="1100" b="1"/>
          </a:p>
        </p:txBody>
      </p:sp>
      <p:sp>
        <p:nvSpPr>
          <p:cNvPr id="4" name="テキスト ボックス 3">
            <a:extLst>
              <a:ext uri="{FF2B5EF4-FFF2-40B4-BE49-F238E27FC236}">
                <a16:creationId xmlns:a16="http://schemas.microsoft.com/office/drawing/2014/main" id="{6971ED2C-2D62-13FF-600F-7EEAB139D075}"/>
              </a:ext>
            </a:extLst>
          </p:cNvPr>
          <p:cNvSpPr txBox="1"/>
          <p:nvPr/>
        </p:nvSpPr>
        <p:spPr>
          <a:xfrm>
            <a:off x="1626444" y="6386620"/>
            <a:ext cx="1726013"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スーパーシティ構想の流れ</a:t>
            </a:r>
            <a:endParaRPr kumimoji="0" lang="en-US" altLang="ja-JP"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06A17ED7-6CDF-02D4-9477-C707FB9E1D0A}"/>
              </a:ext>
            </a:extLst>
          </p:cNvPr>
          <p:cNvSpPr txBox="1"/>
          <p:nvPr/>
        </p:nvSpPr>
        <p:spPr>
          <a:xfrm>
            <a:off x="3947147" y="6389065"/>
            <a:ext cx="4951562" cy="261610"/>
          </a:xfrm>
          <a:prstGeom prst="rect">
            <a:avLst/>
          </a:prstGeom>
          <a:noFill/>
        </p:spPr>
        <p:txBody>
          <a:bodyPr wrap="square">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a:ea typeface="Meiryo UI"/>
                <a:cs typeface="+mn-cs"/>
              </a:rPr>
              <a:t>ORDEN</a:t>
            </a:r>
            <a:r>
              <a:rPr kumimoji="1" lang="ja-JP" altLang="en-US" sz="1100" dirty="0">
                <a:solidFill>
                  <a:srgbClr val="000000"/>
                </a:solidFill>
                <a:latin typeface="Meiryo UI"/>
                <a:ea typeface="Meiryo UI"/>
              </a:rPr>
              <a:t>の整備にかかる流れ</a:t>
            </a:r>
            <a:endParaRPr kumimoji="1" lang="ja-JP" altLang="en-US" sz="11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2" name="スライド番号プレースホルダー 4">
            <a:extLst>
              <a:ext uri="{FF2B5EF4-FFF2-40B4-BE49-F238E27FC236}">
                <a16:creationId xmlns:a16="http://schemas.microsoft.com/office/drawing/2014/main" id="{1FC18A0B-0B83-DAEC-52C9-C74B4B6D7D6A}"/>
              </a:ext>
            </a:extLst>
          </p:cNvPr>
          <p:cNvSpPr>
            <a:spLocks noGrp="1"/>
          </p:cNvSpPr>
          <p:nvPr>
            <p:ph type="sldNum" sz="quarter" idx="12"/>
          </p:nvPr>
        </p:nvSpPr>
        <p:spPr>
          <a:xfrm>
            <a:off x="7600873" y="6640912"/>
            <a:ext cx="2161385" cy="113749"/>
          </a:xfrm>
        </p:spPr>
        <p:txBody>
          <a:bodyPr/>
          <a:lstStyle/>
          <a:p>
            <a:pPr marL="0" marR="0" lvl="0" indent="0" algn="r" defTabSz="456788" rtl="0" eaLnBrk="1" fontAlgn="auto" latinLnBrk="0" hangingPunct="1">
              <a:lnSpc>
                <a:spcPct val="100000"/>
              </a:lnSpc>
              <a:spcBef>
                <a:spcPts val="0"/>
              </a:spcBef>
              <a:spcAft>
                <a:spcPts val="0"/>
              </a:spcAft>
              <a:buClrTx/>
              <a:buSzTx/>
              <a:buFontTx/>
              <a:buNone/>
              <a:tabLst/>
              <a:defRPr/>
            </a:pPr>
            <a:fld id="{0638AFE9-EB24-4E85-A937-181894F314B4}" type="slidenum">
              <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rPr>
              <a:pPr marL="0" marR="0" lvl="0" indent="0" algn="r" defTabSz="456788" rtl="0" eaLnBrk="1" fontAlgn="auto" latinLnBrk="0" hangingPunct="1">
                <a:lnSpc>
                  <a:spcPct val="100000"/>
                </a:lnSpc>
                <a:spcBef>
                  <a:spcPts val="0"/>
                </a:spcBef>
                <a:spcAft>
                  <a:spcPts val="0"/>
                </a:spcAft>
                <a:buClrTx/>
                <a:buSzTx/>
                <a:buFontTx/>
                <a:buNone/>
                <a:tabLst/>
                <a:defRPr/>
              </a:pPr>
              <a:t>38</a:t>
            </a:fld>
            <a:endParaRPr kumimoji="0" lang="ja-JP" altLang="en-US" sz="1200" b="0" i="0" u="none" strike="noStrike" kern="1200" cap="none" spc="0" normalizeH="0" baseline="0" noProof="0" dirty="0">
              <a:ln>
                <a:noFill/>
              </a:ln>
              <a:solidFill>
                <a:srgbClr val="000000">
                  <a:tint val="75000"/>
                </a:srgbClr>
              </a:solidFill>
              <a:effectLst/>
              <a:uLnTx/>
              <a:uFillTx/>
              <a:latin typeface="Meiryo UI"/>
              <a:ea typeface="Meiryo UI"/>
              <a:cs typeface="+mn-cs"/>
            </a:endParaRPr>
          </a:p>
        </p:txBody>
      </p:sp>
    </p:spTree>
    <p:extLst>
      <p:ext uri="{BB962C8B-B14F-4D97-AF65-F5344CB8AC3E}">
        <p14:creationId xmlns:p14="http://schemas.microsoft.com/office/powerpoint/2010/main" val="260106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a:t>夢洲：夢洲コンストラクション</a:t>
            </a:r>
          </a:p>
        </p:txBody>
      </p:sp>
      <p:pic>
        <p:nvPicPr>
          <p:cNvPr id="2" name="図 1">
            <a:extLst>
              <a:ext uri="{FF2B5EF4-FFF2-40B4-BE49-F238E27FC236}">
                <a16:creationId xmlns:a16="http://schemas.microsoft.com/office/drawing/2014/main" id="{1D60BD4E-2241-4C32-0EC1-954308CB6E95}"/>
              </a:ext>
            </a:extLst>
          </p:cNvPr>
          <p:cNvPicPr>
            <a:picLocks noChangeAspect="1"/>
          </p:cNvPicPr>
          <p:nvPr/>
        </p:nvPicPr>
        <p:blipFill>
          <a:blip r:embed="rId2"/>
          <a:stretch>
            <a:fillRect/>
          </a:stretch>
        </p:blipFill>
        <p:spPr>
          <a:xfrm>
            <a:off x="7542807" y="6492208"/>
            <a:ext cx="2225233" cy="365792"/>
          </a:xfrm>
          <a:prstGeom prst="rect">
            <a:avLst/>
          </a:prstGeom>
        </p:spPr>
      </p:pic>
    </p:spTree>
    <p:extLst>
      <p:ext uri="{BB962C8B-B14F-4D97-AF65-F5344CB8AC3E}">
        <p14:creationId xmlns:p14="http://schemas.microsoft.com/office/powerpoint/2010/main" val="120579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a:t>夢洲：夢洲コンストラクション</a:t>
            </a:r>
            <a:br>
              <a:rPr lang="en-US" altLang="ja-JP"/>
            </a:br>
            <a:r>
              <a:rPr lang="ja-JP" altLang="en-US"/>
              <a:t>　全体概要 </a:t>
            </a:r>
            <a:endParaRPr lang="en-US" altLang="ja-JP"/>
          </a:p>
        </p:txBody>
      </p:sp>
      <p:pic>
        <p:nvPicPr>
          <p:cNvPr id="6" name="図 5">
            <a:extLst>
              <a:ext uri="{FF2B5EF4-FFF2-40B4-BE49-F238E27FC236}">
                <a16:creationId xmlns:a16="http://schemas.microsoft.com/office/drawing/2014/main" id="{2E1D038D-D210-40C7-BE12-FEB88C0A3F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98320" y="858095"/>
            <a:ext cx="3419671" cy="2570905"/>
          </a:xfrm>
          <a:prstGeom prst="rect">
            <a:avLst/>
          </a:prstGeom>
        </p:spPr>
      </p:pic>
      <p:grpSp>
        <p:nvGrpSpPr>
          <p:cNvPr id="4" name="グループ化 3">
            <a:extLst>
              <a:ext uri="{FF2B5EF4-FFF2-40B4-BE49-F238E27FC236}">
                <a16:creationId xmlns:a16="http://schemas.microsoft.com/office/drawing/2014/main" id="{069854A4-2361-4434-8671-B4B07056FD34}"/>
              </a:ext>
            </a:extLst>
          </p:cNvPr>
          <p:cNvGrpSpPr/>
          <p:nvPr/>
        </p:nvGrpSpPr>
        <p:grpSpPr>
          <a:xfrm>
            <a:off x="282232" y="3538399"/>
            <a:ext cx="9341537" cy="2981888"/>
            <a:chOff x="287824" y="3590561"/>
            <a:chExt cx="9335549" cy="2979977"/>
          </a:xfrm>
        </p:grpSpPr>
        <p:sp>
          <p:nvSpPr>
            <p:cNvPr id="7" name="テキスト ボックス 6">
              <a:extLst>
                <a:ext uri="{FF2B5EF4-FFF2-40B4-BE49-F238E27FC236}">
                  <a16:creationId xmlns:a16="http://schemas.microsoft.com/office/drawing/2014/main" id="{D9D4D24E-94C1-4588-95FC-E6B149CE0D47}"/>
                </a:ext>
              </a:extLst>
            </p:cNvPr>
            <p:cNvSpPr txBox="1"/>
            <p:nvPr/>
          </p:nvSpPr>
          <p:spPr>
            <a:xfrm>
              <a:off x="287825" y="3590561"/>
              <a:ext cx="9324000" cy="368884"/>
            </a:xfrm>
            <a:prstGeom prst="rect">
              <a:avLst/>
            </a:prstGeom>
            <a:solidFill>
              <a:srgbClr val="2E75B6"/>
            </a:solidFill>
          </p:spPr>
          <p:txBody>
            <a:bodyPr wrap="square" rtlCol="0">
              <a:spAutoFit/>
            </a:bodyPr>
            <a:lstStyle/>
            <a:p>
              <a:pPr algn="ctr"/>
              <a:r>
                <a:rPr kumimoji="1" lang="ja-JP" altLang="en-US" sz="1801" b="1">
                  <a:solidFill>
                    <a:schemeClr val="bg1"/>
                  </a:solidFill>
                </a:rPr>
                <a:t>夢洲コンストラクションの３つの柱</a:t>
              </a:r>
            </a:p>
          </p:txBody>
        </p:sp>
        <p:sp>
          <p:nvSpPr>
            <p:cNvPr id="10" name="テキスト ボックス 9">
              <a:extLst>
                <a:ext uri="{FF2B5EF4-FFF2-40B4-BE49-F238E27FC236}">
                  <a16:creationId xmlns:a16="http://schemas.microsoft.com/office/drawing/2014/main" id="{C8A8A8C5-B247-4883-8CEA-33C9ABB53064}"/>
                </a:ext>
              </a:extLst>
            </p:cNvPr>
            <p:cNvSpPr txBox="1"/>
            <p:nvPr/>
          </p:nvSpPr>
          <p:spPr>
            <a:xfrm>
              <a:off x="3505808" y="4088548"/>
              <a:ext cx="2888035" cy="523220"/>
            </a:xfrm>
            <a:prstGeom prst="rect">
              <a:avLst/>
            </a:prstGeom>
            <a:solidFill>
              <a:srgbClr val="9DC3E6"/>
            </a:solidFill>
          </p:spPr>
          <p:txBody>
            <a:bodyPr wrap="square" rtlCol="0">
              <a:spAutoFit/>
            </a:bodyPr>
            <a:lstStyle/>
            <a:p>
              <a:pPr algn="ctr"/>
              <a:r>
                <a:rPr kumimoji="1" lang="ja-JP" altLang="en-US" sz="1401" b="1" dirty="0"/>
                <a:t>建設工事・資材運搬</a:t>
              </a:r>
              <a:endParaRPr kumimoji="1" lang="en-US" altLang="ja-JP" sz="1401" b="1" dirty="0"/>
            </a:p>
            <a:p>
              <a:pPr algn="ctr"/>
              <a:r>
                <a:rPr kumimoji="1" lang="ja-JP" altLang="en-US" sz="1401" b="1" dirty="0"/>
                <a:t>円滑化</a:t>
              </a:r>
            </a:p>
          </p:txBody>
        </p:sp>
        <p:sp>
          <p:nvSpPr>
            <p:cNvPr id="12" name="テキスト ボックス 11">
              <a:extLst>
                <a:ext uri="{FF2B5EF4-FFF2-40B4-BE49-F238E27FC236}">
                  <a16:creationId xmlns:a16="http://schemas.microsoft.com/office/drawing/2014/main" id="{12D328C1-E779-43DF-A4E6-96CA4816B34B}"/>
                </a:ext>
              </a:extLst>
            </p:cNvPr>
            <p:cNvSpPr txBox="1"/>
            <p:nvPr/>
          </p:nvSpPr>
          <p:spPr>
            <a:xfrm>
              <a:off x="287825" y="4088548"/>
              <a:ext cx="2888035" cy="523220"/>
            </a:xfrm>
            <a:prstGeom prst="rect">
              <a:avLst/>
            </a:prstGeom>
            <a:solidFill>
              <a:srgbClr val="9DC3E6"/>
            </a:solidFill>
          </p:spPr>
          <p:txBody>
            <a:bodyPr wrap="square" rtlCol="0">
              <a:spAutoFit/>
            </a:bodyPr>
            <a:lstStyle/>
            <a:p>
              <a:pPr algn="ctr"/>
              <a:r>
                <a:rPr kumimoji="1" lang="ja-JP" altLang="en-US" sz="1401" b="1"/>
                <a:t>建設工事現場内外の移動</a:t>
              </a:r>
              <a:endParaRPr kumimoji="1" lang="en-US" altLang="ja-JP" sz="1401" b="1"/>
            </a:p>
            <a:p>
              <a:pPr algn="ctr"/>
              <a:r>
                <a:rPr kumimoji="1" lang="ja-JP" altLang="en-US" sz="1401" b="1"/>
                <a:t>円滑化</a:t>
              </a:r>
            </a:p>
          </p:txBody>
        </p:sp>
        <p:sp>
          <p:nvSpPr>
            <p:cNvPr id="13" name="テキスト ボックス 12">
              <a:extLst>
                <a:ext uri="{FF2B5EF4-FFF2-40B4-BE49-F238E27FC236}">
                  <a16:creationId xmlns:a16="http://schemas.microsoft.com/office/drawing/2014/main" id="{DCD2C25F-477A-424F-B8BD-9AFC46515970}"/>
                </a:ext>
              </a:extLst>
            </p:cNvPr>
            <p:cNvSpPr txBox="1"/>
            <p:nvPr/>
          </p:nvSpPr>
          <p:spPr>
            <a:xfrm>
              <a:off x="6723791" y="4084868"/>
              <a:ext cx="2888035" cy="523220"/>
            </a:xfrm>
            <a:prstGeom prst="rect">
              <a:avLst/>
            </a:prstGeom>
            <a:solidFill>
              <a:srgbClr val="9DC3E6"/>
            </a:solidFill>
          </p:spPr>
          <p:txBody>
            <a:bodyPr wrap="square" rtlCol="0">
              <a:spAutoFit/>
            </a:bodyPr>
            <a:lstStyle/>
            <a:p>
              <a:pPr algn="ctr"/>
              <a:r>
                <a:rPr kumimoji="1" lang="ja-JP" altLang="en-US" sz="1401" b="1" dirty="0"/>
                <a:t>建設作業員の安全・健康管理</a:t>
              </a:r>
              <a:endParaRPr kumimoji="1" lang="en-US" altLang="ja-JP" sz="1401" b="1" dirty="0"/>
            </a:p>
            <a:p>
              <a:pPr algn="ctr"/>
              <a:r>
                <a:rPr kumimoji="1" lang="ja-JP" altLang="en-US" sz="1401" b="1" dirty="0"/>
                <a:t>円滑化</a:t>
              </a:r>
            </a:p>
          </p:txBody>
        </p:sp>
        <p:sp>
          <p:nvSpPr>
            <p:cNvPr id="14" name="テキスト プレースホルダー 4">
              <a:extLst>
                <a:ext uri="{FF2B5EF4-FFF2-40B4-BE49-F238E27FC236}">
                  <a16:creationId xmlns:a16="http://schemas.microsoft.com/office/drawing/2014/main" id="{A4CDD52B-22D9-4E9E-B325-9373E14B00F6}"/>
                </a:ext>
              </a:extLst>
            </p:cNvPr>
            <p:cNvSpPr txBox="1">
              <a:spLocks/>
            </p:cNvSpPr>
            <p:nvPr/>
          </p:nvSpPr>
          <p:spPr>
            <a:xfrm>
              <a:off x="287824" y="4598169"/>
              <a:ext cx="2888037" cy="1169551"/>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buFont typeface="Arial" panose="020B0604020202020204" pitchFamily="34" charset="0"/>
                <a:buChar char="•"/>
              </a:pPr>
              <a:r>
                <a:rPr lang="ja-JP" altLang="en-US" sz="1201" dirty="0"/>
                <a:t>データなどの活用による交通量予測に基づくピークシフト誘導</a:t>
              </a:r>
              <a:endParaRPr lang="en-US" altLang="ja-JP" sz="1201" dirty="0"/>
            </a:p>
            <a:p>
              <a:pPr algn="just">
                <a:buFont typeface="Arial" panose="020B0604020202020204" pitchFamily="34" charset="0"/>
                <a:buChar char="•"/>
              </a:pPr>
              <a:r>
                <a:rPr lang="ja-JP" altLang="en-US" sz="1201" dirty="0"/>
                <a:t>位置情報及び</a:t>
              </a:r>
              <a:r>
                <a:rPr lang="en-US" altLang="ja-JP" sz="1201" dirty="0"/>
                <a:t>AI</a:t>
              </a:r>
              <a:r>
                <a:rPr lang="ja-JP" altLang="en-US" sz="1201" dirty="0"/>
                <a:t>カメラによる車両管理</a:t>
              </a:r>
              <a:endParaRPr lang="en-US" altLang="ja-JP" sz="1201" dirty="0"/>
            </a:p>
            <a:p>
              <a:pPr algn="just">
                <a:buFont typeface="Arial" panose="020B0604020202020204" pitchFamily="34" charset="0"/>
                <a:buChar char="•"/>
              </a:pPr>
              <a:r>
                <a:rPr lang="ja-JP" altLang="en-US" sz="1201" dirty="0">
                  <a:latin typeface="Meiryo UI" panose="020B0604030504040204" pitchFamily="50" charset="-128"/>
                  <a:ea typeface="Meiryo UI" panose="020B0604030504040204" pitchFamily="50" charset="-128"/>
                </a:rPr>
                <a:t>駅及び共同駐車場からのシャトルバス・デマンドバスの運転管理</a:t>
              </a:r>
              <a:endParaRPr lang="en-US" altLang="ja-JP" sz="1201" dirty="0">
                <a:highlight>
                  <a:srgbClr val="FFFF00"/>
                </a:highlight>
              </a:endParaRPr>
            </a:p>
          </p:txBody>
        </p:sp>
        <p:sp>
          <p:nvSpPr>
            <p:cNvPr id="15" name="テキスト プレースホルダー 4">
              <a:extLst>
                <a:ext uri="{FF2B5EF4-FFF2-40B4-BE49-F238E27FC236}">
                  <a16:creationId xmlns:a16="http://schemas.microsoft.com/office/drawing/2014/main" id="{1604F142-55DF-479E-A6EA-20C1EA621176}"/>
                </a:ext>
              </a:extLst>
            </p:cNvPr>
            <p:cNvSpPr txBox="1">
              <a:spLocks/>
            </p:cNvSpPr>
            <p:nvPr/>
          </p:nvSpPr>
          <p:spPr>
            <a:xfrm>
              <a:off x="3464490" y="4608088"/>
              <a:ext cx="2982218" cy="1043363"/>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buFont typeface="Arial" panose="020B0604020202020204" pitchFamily="34" charset="0"/>
                <a:buChar char="•"/>
              </a:pPr>
              <a:r>
                <a:rPr lang="en-US" altLang="ja-JP" sz="1201" dirty="0"/>
                <a:t>BIM/CIM</a:t>
              </a:r>
              <a:r>
                <a:rPr lang="ja-JP" altLang="en-US" sz="1201" dirty="0"/>
                <a:t>などを活用した建設工事の効率化</a:t>
              </a:r>
              <a:endParaRPr lang="en-US" altLang="ja-JP" sz="1201" dirty="0"/>
            </a:p>
            <a:p>
              <a:pPr algn="just">
                <a:buFont typeface="Arial" panose="020B0604020202020204" pitchFamily="34" charset="0"/>
                <a:buChar char="•"/>
              </a:pPr>
              <a:r>
                <a:rPr lang="ja-JP" altLang="en-US" sz="1201" dirty="0"/>
                <a:t>データ及びセンシングによる局所的な気象予測</a:t>
              </a:r>
              <a:endParaRPr lang="en-US" altLang="ja-JP" sz="1201" dirty="0"/>
            </a:p>
            <a:p>
              <a:pPr algn="just">
                <a:buFont typeface="Arial" panose="020B0604020202020204" pitchFamily="34" charset="0"/>
                <a:buChar char="•"/>
              </a:pPr>
              <a:r>
                <a:rPr lang="ja-JP" altLang="en-US" sz="1201" dirty="0"/>
                <a:t>ドローンによる建設工事の円滑化</a:t>
              </a:r>
              <a:endParaRPr lang="en-US" altLang="ja-JP" sz="1201" dirty="0"/>
            </a:p>
            <a:p>
              <a:pPr algn="just">
                <a:buFont typeface="Arial" panose="020B0604020202020204" pitchFamily="34" charset="0"/>
                <a:buChar char="•"/>
              </a:pPr>
              <a:r>
                <a:rPr lang="ja-JP" altLang="en-US" sz="1201" dirty="0"/>
                <a:t>シャトルバスを活用した資材運搬</a:t>
              </a:r>
              <a:r>
                <a:rPr lang="en-US" altLang="ja-JP" sz="1201" dirty="0"/>
                <a:t>(</a:t>
              </a:r>
              <a:r>
                <a:rPr lang="ja-JP" altLang="en-US" sz="1201" dirty="0"/>
                <a:t>貨客混載</a:t>
              </a:r>
              <a:r>
                <a:rPr lang="en-US" altLang="ja-JP" sz="1201" dirty="0"/>
                <a:t>)</a:t>
              </a:r>
              <a:endParaRPr lang="ja-JP" altLang="en-US" sz="1201" dirty="0"/>
            </a:p>
          </p:txBody>
        </p:sp>
        <p:sp>
          <p:nvSpPr>
            <p:cNvPr id="16" name="テキスト プレースホルダー 4">
              <a:extLst>
                <a:ext uri="{FF2B5EF4-FFF2-40B4-BE49-F238E27FC236}">
                  <a16:creationId xmlns:a16="http://schemas.microsoft.com/office/drawing/2014/main" id="{55B03E04-D7A8-4A17-86BD-45EB0CDEC6D7}"/>
                </a:ext>
              </a:extLst>
            </p:cNvPr>
            <p:cNvSpPr txBox="1">
              <a:spLocks/>
            </p:cNvSpPr>
            <p:nvPr/>
          </p:nvSpPr>
          <p:spPr>
            <a:xfrm>
              <a:off x="6735336" y="4598169"/>
              <a:ext cx="2888037" cy="889474"/>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buFont typeface="Arial" panose="020B0604020202020204" pitchFamily="34" charset="0"/>
                <a:buChar char="•"/>
              </a:pPr>
              <a:r>
                <a:rPr lang="en-US" altLang="ja-JP" sz="1201" dirty="0"/>
                <a:t>AI</a:t>
              </a:r>
              <a:r>
                <a:rPr lang="ja-JP" altLang="en-US" sz="1201" dirty="0"/>
                <a:t>による顔認証での建設作業員の入退場管理</a:t>
              </a:r>
            </a:p>
            <a:p>
              <a:pPr algn="just">
                <a:buFont typeface="Arial" panose="020B0604020202020204" pitchFamily="34" charset="0"/>
                <a:buChar char="•"/>
              </a:pPr>
              <a:r>
                <a:rPr lang="ja-JP" altLang="en-US" sz="1201" dirty="0"/>
                <a:t>バイタル情報及び位置情報によるリアルタイムでの安全・健康管理</a:t>
              </a:r>
            </a:p>
          </p:txBody>
        </p:sp>
        <p:sp>
          <p:nvSpPr>
            <p:cNvPr id="19" name="テキスト ボックス 18">
              <a:extLst>
                <a:ext uri="{FF2B5EF4-FFF2-40B4-BE49-F238E27FC236}">
                  <a16:creationId xmlns:a16="http://schemas.microsoft.com/office/drawing/2014/main" id="{4C2FB5A4-CD45-4877-97B1-D2060053D402}"/>
                </a:ext>
              </a:extLst>
            </p:cNvPr>
            <p:cNvSpPr txBox="1"/>
            <p:nvPr/>
          </p:nvSpPr>
          <p:spPr>
            <a:xfrm>
              <a:off x="287825" y="6047318"/>
              <a:ext cx="9335548" cy="523220"/>
            </a:xfrm>
            <a:prstGeom prst="rect">
              <a:avLst/>
            </a:prstGeom>
            <a:noFill/>
            <a:ln>
              <a:solidFill>
                <a:srgbClr val="2E75B6"/>
              </a:solidFill>
            </a:ln>
          </p:spPr>
          <p:txBody>
            <a:bodyPr wrap="square" rtlCol="0">
              <a:spAutoFit/>
            </a:bodyPr>
            <a:lstStyle/>
            <a:p>
              <a:pPr algn="ctr"/>
              <a:r>
                <a:rPr kumimoji="1" lang="ja-JP" altLang="en-US" sz="1401" b="1" dirty="0"/>
                <a:t>夢洲コンストラクションで実現した技術やサービスを</a:t>
              </a:r>
              <a:endParaRPr kumimoji="1" lang="en-US" altLang="ja-JP" sz="1401" b="1" dirty="0"/>
            </a:p>
            <a:p>
              <a:pPr algn="ctr"/>
              <a:r>
                <a:rPr kumimoji="1" lang="ja-JP" altLang="en-US" sz="1401" b="1" dirty="0"/>
                <a:t>全国の大規模建設工事を始め、まちづくりにも発展的に活用</a:t>
              </a:r>
            </a:p>
          </p:txBody>
        </p:sp>
        <p:sp>
          <p:nvSpPr>
            <p:cNvPr id="17" name="二等辺三角形 16">
              <a:extLst>
                <a:ext uri="{FF2B5EF4-FFF2-40B4-BE49-F238E27FC236}">
                  <a16:creationId xmlns:a16="http://schemas.microsoft.com/office/drawing/2014/main" id="{54B5A65F-80EA-48D4-BBC7-4FA7403D2329}"/>
                </a:ext>
              </a:extLst>
            </p:cNvPr>
            <p:cNvSpPr/>
            <p:nvPr/>
          </p:nvSpPr>
          <p:spPr>
            <a:xfrm rot="10800000">
              <a:off x="3971765" y="5800555"/>
              <a:ext cx="1956122" cy="160502"/>
            </a:xfrm>
            <a:prstGeom prs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grpSp>
      <p:sp>
        <p:nvSpPr>
          <p:cNvPr id="23" name="テキスト ボックス 22">
            <a:extLst>
              <a:ext uri="{FF2B5EF4-FFF2-40B4-BE49-F238E27FC236}">
                <a16:creationId xmlns:a16="http://schemas.microsoft.com/office/drawing/2014/main" id="{79AF9A75-4F9B-40D6-80F6-7A69AD29BCFB}"/>
              </a:ext>
            </a:extLst>
          </p:cNvPr>
          <p:cNvSpPr txBox="1"/>
          <p:nvPr/>
        </p:nvSpPr>
        <p:spPr>
          <a:xfrm>
            <a:off x="288185" y="907114"/>
            <a:ext cx="5910135" cy="2051107"/>
          </a:xfrm>
          <a:prstGeom prst="rect">
            <a:avLst/>
          </a:prstGeom>
          <a:noFill/>
        </p:spPr>
        <p:txBody>
          <a:bodyPr wrap="square" lIns="0" tIns="0" rIns="0" bIns="0">
            <a:spAutoFit/>
          </a:bodyPr>
          <a:lstStyle/>
          <a:p>
            <a:pPr marL="180108" indent="-180108" algn="just" defTabSz="912661" fontAlgn="ctr">
              <a:lnSpc>
                <a:spcPct val="110000"/>
              </a:lnSpc>
              <a:spcAft>
                <a:spcPts val="600"/>
              </a:spcAft>
              <a:buClr>
                <a:srgbClr val="2E75B6"/>
              </a:buClr>
              <a:buFont typeface="Wingdings" panose="05000000000000000000" pitchFamily="2" charset="2"/>
              <a:buChar char="l"/>
              <a:defRPr/>
            </a:pPr>
            <a:r>
              <a:rPr kumimoji="1" lang="ja-JP" altLang="en-US" sz="1401" dirty="0">
                <a:solidFill>
                  <a:prstClr val="black"/>
                </a:solidFill>
                <a:latin typeface="Meiryo UI"/>
                <a:ea typeface="Meiryo UI"/>
              </a:rPr>
              <a:t>夢洲では、</a:t>
            </a:r>
            <a:r>
              <a:rPr kumimoji="1" lang="en-US" altLang="ja-JP" sz="1401" dirty="0">
                <a:solidFill>
                  <a:prstClr val="black"/>
                </a:solidFill>
                <a:latin typeface="Meiryo UI"/>
                <a:ea typeface="Meiryo UI"/>
              </a:rPr>
              <a:t>2025</a:t>
            </a:r>
            <a:r>
              <a:rPr kumimoji="1" lang="ja-JP" altLang="en-US" sz="1401" dirty="0">
                <a:solidFill>
                  <a:prstClr val="black"/>
                </a:solidFill>
                <a:latin typeface="Meiryo UI"/>
                <a:ea typeface="Meiryo UI"/>
              </a:rPr>
              <a:t>年大阪・関西万博の開催に向け、会場整備やインフラ整備などの建設工事を円滑に行うため、工事車両の渋滞対策や作業員の円滑な移動などに取り組む。</a:t>
            </a:r>
            <a:endParaRPr kumimoji="1" lang="en-US" altLang="ja-JP" sz="1401" dirty="0">
              <a:solidFill>
                <a:prstClr val="black"/>
              </a:solidFill>
              <a:latin typeface="Meiryo UI"/>
              <a:ea typeface="Meiryo UI"/>
            </a:endParaRPr>
          </a:p>
          <a:p>
            <a:pPr marL="180108" indent="-180108" algn="just" defTabSz="912661" fontAlgn="ctr">
              <a:lnSpc>
                <a:spcPct val="110000"/>
              </a:lnSpc>
              <a:spcAft>
                <a:spcPts val="600"/>
              </a:spcAft>
              <a:buClr>
                <a:srgbClr val="2E75B6"/>
              </a:buClr>
              <a:buFont typeface="Wingdings" panose="05000000000000000000" pitchFamily="2" charset="2"/>
              <a:buChar char="l"/>
              <a:defRPr/>
            </a:pPr>
            <a:r>
              <a:rPr kumimoji="1" lang="en-US" altLang="ja-JP" sz="1401" dirty="0" err="1">
                <a:solidFill>
                  <a:prstClr val="black"/>
                </a:solidFill>
                <a:latin typeface="Meiryo UI"/>
                <a:ea typeface="Meiryo UI"/>
              </a:rPr>
              <a:t>i</a:t>
            </a:r>
            <a:r>
              <a:rPr kumimoji="1" lang="en-US" altLang="ja-JP" sz="1401" dirty="0">
                <a:solidFill>
                  <a:prstClr val="black"/>
                </a:solidFill>
                <a:latin typeface="Meiryo UI"/>
                <a:ea typeface="Meiryo UI"/>
              </a:rPr>
              <a:t>-Construction</a:t>
            </a:r>
            <a:r>
              <a:rPr kumimoji="1" lang="ja-JP" altLang="en-US" sz="1401" dirty="0">
                <a:solidFill>
                  <a:prstClr val="black"/>
                </a:solidFill>
                <a:latin typeface="Meiryo UI"/>
                <a:ea typeface="Meiryo UI"/>
              </a:rPr>
              <a:t>の取組をデータ（</a:t>
            </a:r>
            <a:r>
              <a:rPr kumimoji="1" lang="en-US" altLang="ja-JP" sz="1401" dirty="0">
                <a:solidFill>
                  <a:prstClr val="black"/>
                </a:solidFill>
                <a:latin typeface="Meiryo UI"/>
                <a:ea typeface="Meiryo UI"/>
              </a:rPr>
              <a:t>BIM/CIM</a:t>
            </a:r>
            <a:r>
              <a:rPr kumimoji="1" lang="ja-JP" altLang="en-US" sz="1401" dirty="0">
                <a:solidFill>
                  <a:prstClr val="black"/>
                </a:solidFill>
                <a:latin typeface="Meiryo UI"/>
                <a:ea typeface="Meiryo UI"/>
              </a:rPr>
              <a:t>含む）とデータ連携基盤の活用により一層発展させる。</a:t>
            </a:r>
            <a:endParaRPr kumimoji="1" lang="en-US" altLang="ja-JP" sz="1401" dirty="0">
              <a:solidFill>
                <a:prstClr val="black"/>
              </a:solidFill>
              <a:latin typeface="Meiryo UI"/>
              <a:ea typeface="Meiryo UI"/>
            </a:endParaRPr>
          </a:p>
          <a:p>
            <a:pPr marL="180108" indent="-180108" algn="just" defTabSz="912661" fontAlgn="ctr">
              <a:lnSpc>
                <a:spcPct val="110000"/>
              </a:lnSpc>
              <a:spcAft>
                <a:spcPts val="600"/>
              </a:spcAft>
              <a:buClr>
                <a:srgbClr val="2E75B6"/>
              </a:buClr>
              <a:buFont typeface="Wingdings" panose="05000000000000000000" pitchFamily="2" charset="2"/>
              <a:buChar char="l"/>
              <a:defRPr/>
            </a:pPr>
            <a:r>
              <a:rPr kumimoji="1" lang="ja-JP" altLang="en-US" sz="1401" dirty="0">
                <a:solidFill>
                  <a:prstClr val="black"/>
                </a:solidFill>
                <a:latin typeface="Meiryo UI"/>
                <a:ea typeface="Meiryo UI"/>
              </a:rPr>
              <a:t>グリーンフィールドである夢洲を実証の場に、最先端技術の活用に</a:t>
            </a:r>
            <a:r>
              <a:rPr kumimoji="1" lang="ja-JP" altLang="en-US" sz="1401" dirty="0">
                <a:latin typeface="Meiryo UI"/>
                <a:ea typeface="Meiryo UI"/>
              </a:rPr>
              <a:t>よる建設工事の安全かつ円滑な実施を通して、</a:t>
            </a:r>
            <a:r>
              <a:rPr kumimoji="1" lang="en-US" altLang="ja-JP" sz="1401" dirty="0" err="1">
                <a:latin typeface="Meiryo UI"/>
                <a:ea typeface="Meiryo UI"/>
              </a:rPr>
              <a:t>QoL</a:t>
            </a:r>
            <a:r>
              <a:rPr kumimoji="1" lang="ja-JP" altLang="en-US" sz="1401" dirty="0">
                <a:latin typeface="Meiryo UI"/>
                <a:ea typeface="Meiryo UI"/>
              </a:rPr>
              <a:t>を高める技術の創出を推進し、将来の</a:t>
            </a:r>
            <a:r>
              <a:rPr kumimoji="1" lang="ja-JP" altLang="en-US" sz="1401" dirty="0">
                <a:solidFill>
                  <a:prstClr val="black"/>
                </a:solidFill>
                <a:latin typeface="Meiryo UI"/>
                <a:ea typeface="Meiryo UI"/>
              </a:rPr>
              <a:t>まちづくりに活かしていく。</a:t>
            </a:r>
          </a:p>
        </p:txBody>
      </p:sp>
      <p:sp>
        <p:nvSpPr>
          <p:cNvPr id="1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20" name="スライド番号プレースホルダー 4">
            <a:extLst>
              <a:ext uri="{FF2B5EF4-FFF2-40B4-BE49-F238E27FC236}">
                <a16:creationId xmlns:a16="http://schemas.microsoft.com/office/drawing/2014/main" id="{78F687E6-5408-4342-B1E7-280F1B2CD988}"/>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5</a:t>
            </a:fld>
            <a:endParaRPr kumimoji="1" lang="ja-JP" altLang="en-US"/>
          </a:p>
        </p:txBody>
      </p:sp>
    </p:spTree>
    <p:extLst>
      <p:ext uri="{BB962C8B-B14F-4D97-AF65-F5344CB8AC3E}">
        <p14:creationId xmlns:p14="http://schemas.microsoft.com/office/powerpoint/2010/main" val="384348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98CDE-3C84-4F47-9A9E-291696A851BA}"/>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t>　事業スケジュール </a:t>
            </a:r>
          </a:p>
        </p:txBody>
      </p:sp>
      <p:sp>
        <p:nvSpPr>
          <p:cNvPr id="51"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graphicFrame>
        <p:nvGraphicFramePr>
          <p:cNvPr id="36" name="表 35">
            <a:extLst>
              <a:ext uri="{FF2B5EF4-FFF2-40B4-BE49-F238E27FC236}">
                <a16:creationId xmlns:a16="http://schemas.microsoft.com/office/drawing/2014/main" id="{51527102-C592-4ECA-9C62-CCB079433C1D}"/>
              </a:ext>
            </a:extLst>
          </p:cNvPr>
          <p:cNvGraphicFramePr>
            <a:graphicFrameLocks noGrp="1"/>
          </p:cNvGraphicFramePr>
          <p:nvPr/>
        </p:nvGraphicFramePr>
        <p:xfrm>
          <a:off x="287658" y="975445"/>
          <a:ext cx="9329982" cy="5510632"/>
        </p:xfrm>
        <a:graphic>
          <a:graphicData uri="http://schemas.openxmlformats.org/drawingml/2006/table">
            <a:tbl>
              <a:tblPr firstRow="1" bandRow="1">
                <a:tableStyleId>{6E25E649-3F16-4E02-A733-19D2CDBF48F0}</a:tableStyleId>
              </a:tblPr>
              <a:tblGrid>
                <a:gridCol w="792508">
                  <a:extLst>
                    <a:ext uri="{9D8B030D-6E8A-4147-A177-3AD203B41FA5}">
                      <a16:colId xmlns:a16="http://schemas.microsoft.com/office/drawing/2014/main" val="3343399595"/>
                    </a:ext>
                  </a:extLst>
                </a:gridCol>
                <a:gridCol w="1044670">
                  <a:extLst>
                    <a:ext uri="{9D8B030D-6E8A-4147-A177-3AD203B41FA5}">
                      <a16:colId xmlns:a16="http://schemas.microsoft.com/office/drawing/2014/main" val="3482630612"/>
                    </a:ext>
                  </a:extLst>
                </a:gridCol>
                <a:gridCol w="1873201">
                  <a:extLst>
                    <a:ext uri="{9D8B030D-6E8A-4147-A177-3AD203B41FA5}">
                      <a16:colId xmlns:a16="http://schemas.microsoft.com/office/drawing/2014/main" val="1718938046"/>
                    </a:ext>
                  </a:extLst>
                </a:gridCol>
                <a:gridCol w="1873201">
                  <a:extLst>
                    <a:ext uri="{9D8B030D-6E8A-4147-A177-3AD203B41FA5}">
                      <a16:colId xmlns:a16="http://schemas.microsoft.com/office/drawing/2014/main" val="1562956198"/>
                    </a:ext>
                  </a:extLst>
                </a:gridCol>
                <a:gridCol w="1873201">
                  <a:extLst>
                    <a:ext uri="{9D8B030D-6E8A-4147-A177-3AD203B41FA5}">
                      <a16:colId xmlns:a16="http://schemas.microsoft.com/office/drawing/2014/main" val="4152553691"/>
                    </a:ext>
                  </a:extLst>
                </a:gridCol>
                <a:gridCol w="1873201">
                  <a:extLst>
                    <a:ext uri="{9D8B030D-6E8A-4147-A177-3AD203B41FA5}">
                      <a16:colId xmlns:a16="http://schemas.microsoft.com/office/drawing/2014/main" val="3483886642"/>
                    </a:ext>
                  </a:extLst>
                </a:gridCol>
              </a:tblGrid>
              <a:tr h="504323">
                <a:tc gridSpan="2">
                  <a:txBody>
                    <a:bodyPr/>
                    <a:lstStyle/>
                    <a:p>
                      <a:pPr marL="0" algn="ctr" defTabSz="914423" rtl="0" eaLnBrk="1" latinLnBrk="0" hangingPunct="1"/>
                      <a:endParaRPr kumimoji="1" lang="ja-JP" altLang="en-US" sz="1100" b="1" kern="1200" dirty="0">
                        <a:solidFill>
                          <a:schemeClr val="tx1"/>
                        </a:solidFill>
                        <a:latin typeface="+mn-ea"/>
                        <a:ea typeface="+mn-ea"/>
                        <a:cs typeface="+mn-cs"/>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tc gridSpan="2">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Ⅰ</a:t>
                      </a:r>
                    </a:p>
                    <a:p>
                      <a:pPr algn="ct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2024</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Before</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kumimoji="1" lang="ja-JP" altLang="en-US" sz="1100">
                        <a:solidFill>
                          <a:schemeClr val="tx1"/>
                        </a:solidFill>
                        <a:latin typeface="+mn-ea"/>
                        <a:ea typeface="+mn-ea"/>
                      </a:endParaRPr>
                    </a:p>
                  </a:txBody>
                  <a:tcPr marL="72000" marR="7200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Ⅱ</a:t>
                      </a:r>
                    </a:p>
                    <a:p>
                      <a:pPr algn="ctr"/>
                      <a:r>
                        <a:rPr kumimoji="1" lang="en-US" altLang="ja-JP" sz="1100" dirty="0">
                          <a:solidFill>
                            <a:schemeClr val="tx1"/>
                          </a:solidFill>
                          <a:latin typeface="+mn-ea"/>
                          <a:ea typeface="+mn-ea"/>
                        </a:rPr>
                        <a:t>2025</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With</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Ⅲ</a:t>
                      </a:r>
                    </a:p>
                    <a:p>
                      <a:pPr algn="ctr"/>
                      <a:r>
                        <a:rPr kumimoji="1" lang="en-US" altLang="ja-JP" sz="1100" dirty="0">
                          <a:solidFill>
                            <a:schemeClr val="tx1"/>
                          </a:solidFill>
                          <a:latin typeface="+mn-ea"/>
                          <a:ea typeface="+mn-ea"/>
                        </a:rPr>
                        <a:t>2026</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After</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803090">
                <a:tc gridSpan="2">
                  <a:txBody>
                    <a:bodyPr/>
                    <a:lstStyle/>
                    <a:p>
                      <a:pPr algn="ctr"/>
                      <a:r>
                        <a:rPr kumimoji="1" lang="ja-JP" altLang="en-US" sz="1100" b="1" strike="noStrike" dirty="0">
                          <a:solidFill>
                            <a:schemeClr val="bg1"/>
                          </a:solidFill>
                          <a:latin typeface="+mn-ea"/>
                          <a:ea typeface="+mn-ea"/>
                        </a:rPr>
                        <a:t>利用者</a:t>
                      </a:r>
                      <a:endParaRPr kumimoji="1" lang="en-US" altLang="ja-JP" sz="1100" b="1" strike="noStrike"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3780898"/>
                  </a:ext>
                </a:extLst>
              </a:tr>
              <a:tr h="1928461">
                <a:tc gridSpan="2">
                  <a:txBody>
                    <a:bodyPr/>
                    <a:lstStyle/>
                    <a:p>
                      <a:pPr algn="ctr"/>
                      <a:r>
                        <a:rPr kumimoji="1" lang="ja-JP" altLang="en-US" sz="1100" b="1" dirty="0">
                          <a:solidFill>
                            <a:srgbClr val="FFFFFF"/>
                          </a:solidFill>
                          <a:latin typeface="+mn-ea"/>
                          <a:ea typeface="+mn-ea"/>
                        </a:rPr>
                        <a:t>主な</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先端的サービス</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0405740"/>
                  </a:ext>
                </a:extLst>
              </a:tr>
              <a:tr h="1369303">
                <a:tc rowSpan="2">
                  <a:txBody>
                    <a:bodyPr/>
                    <a:lstStyle/>
                    <a:p>
                      <a:pPr algn="ctr"/>
                      <a:r>
                        <a:rPr kumimoji="1" lang="ja-JP" altLang="en-US" sz="1100" b="1" dirty="0">
                          <a:solidFill>
                            <a:schemeClr val="bg1"/>
                          </a:solidFill>
                          <a:latin typeface="+mn-ea"/>
                          <a:ea typeface="+mn-ea"/>
                        </a:rPr>
                        <a:t>データ</a:t>
                      </a:r>
                      <a:endParaRPr kumimoji="1" lang="en-US" altLang="ja-JP" sz="1100" b="1" dirty="0">
                        <a:solidFill>
                          <a:schemeClr val="bg1"/>
                        </a:solidFill>
                        <a:latin typeface="+mn-ea"/>
                        <a:ea typeface="+mn-ea"/>
                      </a:endParaRPr>
                    </a:p>
                    <a:p>
                      <a:pPr algn="ctr"/>
                      <a:r>
                        <a:rPr kumimoji="1" lang="ja-JP" altLang="en-US" sz="1100" b="1" dirty="0">
                          <a:solidFill>
                            <a:schemeClr val="bg1"/>
                          </a:solidFill>
                          <a:latin typeface="+mn-ea"/>
                          <a:ea typeface="+mn-ea"/>
                        </a:rPr>
                        <a:t>連携</a:t>
                      </a:r>
                      <a:r>
                        <a:rPr kumimoji="1" lang="en-US" altLang="ja-JP" sz="1100" b="1" baseline="50000" dirty="0">
                          <a:solidFill>
                            <a:schemeClr val="bg1"/>
                          </a:solidFill>
                          <a:latin typeface="+mn-ea"/>
                          <a:ea typeface="+mn-ea"/>
                        </a:rPr>
                        <a:t>※</a:t>
                      </a:r>
                      <a:endParaRPr kumimoji="1" lang="ja-JP" altLang="en-US" sz="1100" b="1" baseline="50000"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rgbClr val="000000"/>
                          </a:solidFill>
                          <a:latin typeface="+mn-ea"/>
                          <a:ea typeface="+mn-ea"/>
                        </a:rPr>
                        <a:t>データ</a:t>
                      </a:r>
                      <a:endParaRPr kumimoji="1" lang="ja-JP" altLang="en-US" sz="1100" b="1" strike="sngStrike" dirty="0">
                        <a:solidFill>
                          <a:srgbClr val="FF0000"/>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9053140"/>
                  </a:ext>
                </a:extLst>
              </a:tr>
              <a:tr h="533742">
                <a:tc vMerge="1">
                  <a:txBody>
                    <a:bodyPr/>
                    <a:lstStyle/>
                    <a:p>
                      <a:endParaRPr kumimoji="1" lang="ja-JP" altLang="en-US" sz="11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a:solidFill>
                            <a:srgbClr val="000000"/>
                          </a:solidFill>
                          <a:latin typeface="+mn-ea"/>
                          <a:ea typeface="+mn-ea"/>
                        </a:rPr>
                        <a:t>ローカル</a:t>
                      </a:r>
                      <a:br>
                        <a:rPr kumimoji="1" lang="en-US" altLang="ja-JP" sz="1100" b="1">
                          <a:solidFill>
                            <a:srgbClr val="000000"/>
                          </a:solidFill>
                          <a:latin typeface="+mn-ea"/>
                          <a:ea typeface="+mn-ea"/>
                        </a:rPr>
                      </a:br>
                      <a:r>
                        <a:rPr kumimoji="1" lang="ja-JP" altLang="en-US" sz="1100" b="1">
                          <a:solidFill>
                            <a:srgbClr val="000000"/>
                          </a:solidFill>
                          <a:latin typeface="+mn-ea"/>
                          <a:ea typeface="+mn-ea"/>
                        </a:rPr>
                        <a:t>プラットフォーム</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14956"/>
                  </a:ext>
                </a:extLst>
              </a:tr>
              <a:tr h="371713">
                <a:tc gridSpan="2">
                  <a:txBody>
                    <a:bodyPr/>
                    <a:lstStyle/>
                    <a:p>
                      <a:pPr algn="ctr"/>
                      <a:r>
                        <a:rPr kumimoji="1" lang="ja-JP" altLang="en-US" sz="1100" b="1" dirty="0">
                          <a:solidFill>
                            <a:srgbClr val="FFFFFF"/>
                          </a:solidFill>
                          <a:latin typeface="+mn-ea"/>
                          <a:ea typeface="+mn-ea"/>
                        </a:rPr>
                        <a:t>通信インフラなど</a:t>
                      </a: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5813625"/>
                  </a:ext>
                </a:extLst>
              </a:tr>
            </a:tbl>
          </a:graphicData>
        </a:graphic>
      </p:graphicFrame>
      <p:sp>
        <p:nvSpPr>
          <p:cNvPr id="39" name="ホームベース 15">
            <a:extLst>
              <a:ext uri="{FF2B5EF4-FFF2-40B4-BE49-F238E27FC236}">
                <a16:creationId xmlns:a16="http://schemas.microsoft.com/office/drawing/2014/main" id="{9C8A8545-6798-4041-9F0C-855BBEFBBE4A}"/>
              </a:ext>
            </a:extLst>
          </p:cNvPr>
          <p:cNvSpPr/>
          <p:nvPr/>
        </p:nvSpPr>
        <p:spPr>
          <a:xfrm>
            <a:off x="2161210" y="5608246"/>
            <a:ext cx="2373699" cy="263497"/>
          </a:xfrm>
          <a:prstGeom prst="homePlate">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algn="ctr" defTabSz="422294" fontAlgn="ctr">
              <a:defRPr/>
            </a:pPr>
            <a:r>
              <a:rPr kumimoji="1" lang="ja-JP" altLang="en-US" sz="1001" dirty="0">
                <a:solidFill>
                  <a:prstClr val="white"/>
                </a:solidFill>
                <a:latin typeface="+mn-ea"/>
              </a:rPr>
              <a:t>検討・調達・実証</a:t>
            </a:r>
            <a:endParaRPr kumimoji="1" lang="en-US" altLang="ja-JP" sz="1001" dirty="0">
              <a:solidFill>
                <a:prstClr val="white"/>
              </a:solidFill>
              <a:latin typeface="+mn-ea"/>
            </a:endParaRPr>
          </a:p>
        </p:txBody>
      </p:sp>
      <p:sp>
        <p:nvSpPr>
          <p:cNvPr id="40" name="ホームベース 10">
            <a:extLst>
              <a:ext uri="{FF2B5EF4-FFF2-40B4-BE49-F238E27FC236}">
                <a16:creationId xmlns:a16="http://schemas.microsoft.com/office/drawing/2014/main" id="{C09341DD-4D35-41F7-A3BA-796956D63577}"/>
              </a:ext>
            </a:extLst>
          </p:cNvPr>
          <p:cNvSpPr/>
          <p:nvPr/>
        </p:nvSpPr>
        <p:spPr>
          <a:xfrm>
            <a:off x="3212422" y="1769969"/>
            <a:ext cx="2664132" cy="21613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建設会社（万博会場基盤整備）</a:t>
            </a:r>
          </a:p>
        </p:txBody>
      </p:sp>
      <p:sp>
        <p:nvSpPr>
          <p:cNvPr id="41" name="ホームベース 11">
            <a:extLst>
              <a:ext uri="{FF2B5EF4-FFF2-40B4-BE49-F238E27FC236}">
                <a16:creationId xmlns:a16="http://schemas.microsoft.com/office/drawing/2014/main" id="{8474727A-1684-4479-8F2F-6E5D143C46E1}"/>
              </a:ext>
            </a:extLst>
          </p:cNvPr>
          <p:cNvSpPr/>
          <p:nvPr/>
        </p:nvSpPr>
        <p:spPr>
          <a:xfrm>
            <a:off x="4001346" y="1517110"/>
            <a:ext cx="1870369" cy="21613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建設会社（パビリオンなど整備）</a:t>
            </a:r>
          </a:p>
        </p:txBody>
      </p:sp>
      <p:sp>
        <p:nvSpPr>
          <p:cNvPr id="42" name="ホームベース 12">
            <a:extLst>
              <a:ext uri="{FF2B5EF4-FFF2-40B4-BE49-F238E27FC236}">
                <a16:creationId xmlns:a16="http://schemas.microsoft.com/office/drawing/2014/main" id="{A5814862-B7EF-4A59-A7C9-458E820D2A89}"/>
              </a:ext>
            </a:extLst>
          </p:cNvPr>
          <p:cNvSpPr/>
          <p:nvPr/>
        </p:nvSpPr>
        <p:spPr>
          <a:xfrm>
            <a:off x="2161210" y="6184497"/>
            <a:ext cx="3097986" cy="216139"/>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通信インフラ（光ファイバーなど）整備</a:t>
            </a:r>
          </a:p>
        </p:txBody>
      </p:sp>
      <p:sp>
        <p:nvSpPr>
          <p:cNvPr id="43" name="ホームベース 23">
            <a:extLst>
              <a:ext uri="{FF2B5EF4-FFF2-40B4-BE49-F238E27FC236}">
                <a16:creationId xmlns:a16="http://schemas.microsoft.com/office/drawing/2014/main" id="{2CC9EAEC-B1DA-46E1-AD5F-C224C19C5108}"/>
              </a:ext>
            </a:extLst>
          </p:cNvPr>
          <p:cNvSpPr/>
          <p:nvPr/>
        </p:nvSpPr>
        <p:spPr>
          <a:xfrm>
            <a:off x="3990051" y="3406666"/>
            <a:ext cx="4572056" cy="227108"/>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局所的な気象予測</a:t>
            </a:r>
          </a:p>
        </p:txBody>
      </p:sp>
      <p:sp>
        <p:nvSpPr>
          <p:cNvPr id="45" name="ホームベース 25">
            <a:extLst>
              <a:ext uri="{FF2B5EF4-FFF2-40B4-BE49-F238E27FC236}">
                <a16:creationId xmlns:a16="http://schemas.microsoft.com/office/drawing/2014/main" id="{5F7956B9-0178-43AE-A51D-CCF2692B50FF}"/>
              </a:ext>
            </a:extLst>
          </p:cNvPr>
          <p:cNvSpPr/>
          <p:nvPr/>
        </p:nvSpPr>
        <p:spPr>
          <a:xfrm>
            <a:off x="3990051" y="2899093"/>
            <a:ext cx="4572057" cy="22702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36023" tIns="0" rIns="0" bIns="0" rtlCol="0" anchor="ctr" anchorCtr="0"/>
          <a:lstStyle/>
          <a:p>
            <a:pPr defTabSz="422294" fontAlgn="ctr">
              <a:defRPr/>
            </a:pPr>
            <a:r>
              <a:rPr kumimoji="1" lang="en-US" altLang="ja-JP" sz="800" dirty="0">
                <a:solidFill>
                  <a:prstClr val="black"/>
                </a:solidFill>
                <a:latin typeface="+mn-ea"/>
              </a:rPr>
              <a:t>AI</a:t>
            </a:r>
            <a:r>
              <a:rPr kumimoji="1" lang="ja-JP" altLang="en-US" sz="800" dirty="0">
                <a:solidFill>
                  <a:prstClr val="black"/>
                </a:solidFill>
                <a:latin typeface="+mn-ea"/>
              </a:rPr>
              <a:t>による顔認証での建設作業員の入退場管理</a:t>
            </a:r>
            <a:endParaRPr kumimoji="1" lang="en-US" altLang="ja-JP" sz="800" dirty="0">
              <a:solidFill>
                <a:prstClr val="black"/>
              </a:solidFill>
              <a:latin typeface="+mn-ea"/>
            </a:endParaRPr>
          </a:p>
        </p:txBody>
      </p:sp>
      <p:sp>
        <p:nvSpPr>
          <p:cNvPr id="46" name="ホームベース 18">
            <a:extLst>
              <a:ext uri="{FF2B5EF4-FFF2-40B4-BE49-F238E27FC236}">
                <a16:creationId xmlns:a16="http://schemas.microsoft.com/office/drawing/2014/main" id="{9AC93A74-ED62-4BF9-9B4E-E0BC7DE67A5C}"/>
              </a:ext>
            </a:extLst>
          </p:cNvPr>
          <p:cNvSpPr/>
          <p:nvPr/>
        </p:nvSpPr>
        <p:spPr>
          <a:xfrm>
            <a:off x="3990051" y="2637123"/>
            <a:ext cx="4572057" cy="231975"/>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シャトルバス</a:t>
            </a:r>
            <a:endParaRPr kumimoji="1" lang="en-US" altLang="ja-JP" sz="800" dirty="0">
              <a:solidFill>
                <a:prstClr val="black"/>
              </a:solidFill>
              <a:latin typeface="+mn-ea"/>
            </a:endParaRPr>
          </a:p>
        </p:txBody>
      </p:sp>
      <p:sp>
        <p:nvSpPr>
          <p:cNvPr id="47" name="ホームベース 17">
            <a:extLst>
              <a:ext uri="{FF2B5EF4-FFF2-40B4-BE49-F238E27FC236}">
                <a16:creationId xmlns:a16="http://schemas.microsoft.com/office/drawing/2014/main" id="{C5564473-6245-4A03-91F9-67660135E05E}"/>
              </a:ext>
            </a:extLst>
          </p:cNvPr>
          <p:cNvSpPr/>
          <p:nvPr/>
        </p:nvSpPr>
        <p:spPr>
          <a:xfrm>
            <a:off x="3990051" y="2379783"/>
            <a:ext cx="4572057" cy="232255"/>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36023" tIns="0" rIns="0" bIns="0" rtlCol="0" anchor="ctr" anchorCtr="0"/>
          <a:lstStyle/>
          <a:p>
            <a:pPr defTabSz="422294" fontAlgn="ctr"/>
            <a:r>
              <a:rPr kumimoji="1" lang="ja-JP" altLang="en-US" sz="800" dirty="0">
                <a:solidFill>
                  <a:prstClr val="black"/>
                </a:solidFill>
                <a:latin typeface="+mn-ea"/>
              </a:rPr>
              <a:t>ピークシフト誘導、位置情報及び</a:t>
            </a:r>
            <a:r>
              <a:rPr kumimoji="1" lang="en-US" altLang="ja-JP" sz="800" dirty="0">
                <a:solidFill>
                  <a:schemeClr val="tx1"/>
                </a:solidFill>
                <a:latin typeface="+mn-ea"/>
              </a:rPr>
              <a:t>AI</a:t>
            </a:r>
            <a:r>
              <a:rPr kumimoji="1" lang="ja-JP" altLang="en-US" sz="800" dirty="0">
                <a:solidFill>
                  <a:schemeClr val="tx1"/>
                </a:solidFill>
                <a:latin typeface="+mn-ea"/>
              </a:rPr>
              <a:t>カメラによる</a:t>
            </a:r>
            <a:endParaRPr kumimoji="1" lang="en-US" altLang="ja-JP" sz="800" dirty="0">
              <a:solidFill>
                <a:schemeClr val="tx1"/>
              </a:solidFill>
              <a:latin typeface="+mn-ea"/>
            </a:endParaRPr>
          </a:p>
          <a:p>
            <a:pPr defTabSz="422294" fontAlgn="ctr"/>
            <a:r>
              <a:rPr kumimoji="1" lang="ja-JP" altLang="en-US" sz="800" dirty="0">
                <a:solidFill>
                  <a:schemeClr val="tx1"/>
                </a:solidFill>
                <a:latin typeface="+mn-ea"/>
              </a:rPr>
              <a:t>車両管理、車両認識による入退場管理</a:t>
            </a:r>
            <a:endParaRPr kumimoji="1" lang="en-US" altLang="ja-JP" sz="800" dirty="0">
              <a:solidFill>
                <a:schemeClr val="tx1"/>
              </a:solidFill>
              <a:latin typeface="+mn-ea"/>
            </a:endParaRPr>
          </a:p>
        </p:txBody>
      </p:sp>
      <p:sp>
        <p:nvSpPr>
          <p:cNvPr id="48" name="ホームベース 33">
            <a:extLst>
              <a:ext uri="{FF2B5EF4-FFF2-40B4-BE49-F238E27FC236}">
                <a16:creationId xmlns:a16="http://schemas.microsoft.com/office/drawing/2014/main" id="{3DF2BEC3-0BE2-47D3-9187-E6C530B4B5A6}"/>
              </a:ext>
            </a:extLst>
          </p:cNvPr>
          <p:cNvSpPr/>
          <p:nvPr/>
        </p:nvSpPr>
        <p:spPr>
          <a:xfrm>
            <a:off x="2161210" y="2380685"/>
            <a:ext cx="1794827" cy="1752635"/>
          </a:xfrm>
          <a:prstGeom prst="homePlate">
            <a:avLst>
              <a:gd name="adj" fmla="val 13992"/>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prstClr val="black"/>
                </a:solidFill>
                <a:latin typeface="+mn-ea"/>
              </a:rPr>
              <a:t>実証・試行</a:t>
            </a:r>
            <a:endParaRPr kumimoji="1" lang="en-US" altLang="ja-JP" sz="1001" dirty="0">
              <a:solidFill>
                <a:prstClr val="black"/>
              </a:solidFill>
              <a:latin typeface="+mn-ea"/>
            </a:endParaRPr>
          </a:p>
        </p:txBody>
      </p:sp>
      <p:grpSp>
        <p:nvGrpSpPr>
          <p:cNvPr id="50" name="グループ化 49">
            <a:extLst>
              <a:ext uri="{FF2B5EF4-FFF2-40B4-BE49-F238E27FC236}">
                <a16:creationId xmlns:a16="http://schemas.microsoft.com/office/drawing/2014/main" id="{C74339E0-07A7-4D47-AE8E-98D9B3412998}"/>
              </a:ext>
            </a:extLst>
          </p:cNvPr>
          <p:cNvGrpSpPr/>
          <p:nvPr/>
        </p:nvGrpSpPr>
        <p:grpSpPr>
          <a:xfrm>
            <a:off x="2773729" y="4264717"/>
            <a:ext cx="5788377" cy="1270811"/>
            <a:chOff x="2772125" y="4255450"/>
            <a:chExt cx="5784667" cy="1269996"/>
          </a:xfrm>
        </p:grpSpPr>
        <p:sp>
          <p:nvSpPr>
            <p:cNvPr id="56" name="ホームベース 42">
              <a:extLst>
                <a:ext uri="{FF2B5EF4-FFF2-40B4-BE49-F238E27FC236}">
                  <a16:creationId xmlns:a16="http://schemas.microsoft.com/office/drawing/2014/main" id="{6BEFFC44-E5C0-4983-849C-A22FC128F088}"/>
                </a:ext>
              </a:extLst>
            </p:cNvPr>
            <p:cNvSpPr/>
            <p:nvPr/>
          </p:nvSpPr>
          <p:spPr>
            <a:xfrm>
              <a:off x="2772125" y="4514588"/>
              <a:ext cx="5784667" cy="214829"/>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r>
                <a:rPr kumimoji="1" lang="ja-JP" altLang="en-US" sz="1001" dirty="0">
                  <a:solidFill>
                    <a:prstClr val="black"/>
                  </a:solidFill>
                  <a:latin typeface="+mn-ea"/>
                </a:rPr>
                <a:t>　　　　　　　　　　工事車両予約情報・工事車両属性</a:t>
              </a:r>
            </a:p>
          </p:txBody>
        </p:sp>
        <p:sp>
          <p:nvSpPr>
            <p:cNvPr id="57" name="ホームベース 44">
              <a:extLst>
                <a:ext uri="{FF2B5EF4-FFF2-40B4-BE49-F238E27FC236}">
                  <a16:creationId xmlns:a16="http://schemas.microsoft.com/office/drawing/2014/main" id="{BD8661EF-BF2A-43DA-A232-F23E5719D35A}"/>
                </a:ext>
              </a:extLst>
            </p:cNvPr>
            <p:cNvSpPr/>
            <p:nvPr/>
          </p:nvSpPr>
          <p:spPr>
            <a:xfrm>
              <a:off x="3987668" y="5032864"/>
              <a:ext cx="4569124" cy="228518"/>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　　　　　　建設作業員の属性</a:t>
              </a:r>
            </a:p>
          </p:txBody>
        </p:sp>
        <p:sp>
          <p:nvSpPr>
            <p:cNvPr id="62" name="ホームベース 45">
              <a:extLst>
                <a:ext uri="{FF2B5EF4-FFF2-40B4-BE49-F238E27FC236}">
                  <a16:creationId xmlns:a16="http://schemas.microsoft.com/office/drawing/2014/main" id="{F058E23C-71B0-4B05-9CFB-1FA8507B0F23}"/>
                </a:ext>
              </a:extLst>
            </p:cNvPr>
            <p:cNvSpPr/>
            <p:nvPr/>
          </p:nvSpPr>
          <p:spPr>
            <a:xfrm>
              <a:off x="3987668" y="4773726"/>
              <a:ext cx="4569124" cy="21600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　　　　　　　　工事工程など</a:t>
              </a:r>
            </a:p>
          </p:txBody>
        </p:sp>
        <p:sp>
          <p:nvSpPr>
            <p:cNvPr id="63" name="ホームベース 47">
              <a:extLst>
                <a:ext uri="{FF2B5EF4-FFF2-40B4-BE49-F238E27FC236}">
                  <a16:creationId xmlns:a16="http://schemas.microsoft.com/office/drawing/2014/main" id="{EEB2BE04-D6E6-4FB8-84D3-9E2CD7B39456}"/>
                </a:ext>
              </a:extLst>
            </p:cNvPr>
            <p:cNvSpPr/>
            <p:nvPr/>
          </p:nvSpPr>
          <p:spPr>
            <a:xfrm>
              <a:off x="2772125" y="4255450"/>
              <a:ext cx="5784667" cy="222714"/>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r>
                <a:rPr kumimoji="1" lang="ja-JP" altLang="en-US" sz="1001" dirty="0">
                  <a:solidFill>
                    <a:prstClr val="black"/>
                  </a:solidFill>
                  <a:latin typeface="+mn-ea"/>
                </a:rPr>
                <a:t>　　　　　　　　　　工事車両通行情報（</a:t>
              </a:r>
              <a:r>
                <a:rPr kumimoji="1" lang="en-US" altLang="ja-JP" sz="1001" dirty="0">
                  <a:solidFill>
                    <a:prstClr val="black"/>
                  </a:solidFill>
                  <a:latin typeface="+mn-ea"/>
                </a:rPr>
                <a:t>AI</a:t>
              </a:r>
              <a:r>
                <a:rPr kumimoji="1" lang="ja-JP" altLang="en-US" sz="1001" dirty="0">
                  <a:solidFill>
                    <a:prstClr val="black"/>
                  </a:solidFill>
                  <a:latin typeface="+mn-ea"/>
                </a:rPr>
                <a:t>カメラなど）</a:t>
              </a:r>
            </a:p>
          </p:txBody>
        </p:sp>
        <p:sp>
          <p:nvSpPr>
            <p:cNvPr id="81" name="ホームベース 31">
              <a:extLst>
                <a:ext uri="{FF2B5EF4-FFF2-40B4-BE49-F238E27FC236}">
                  <a16:creationId xmlns:a16="http://schemas.microsoft.com/office/drawing/2014/main" id="{4E406CDE-D7B6-4DF7-9A9A-623BA8E4EF3B}"/>
                </a:ext>
              </a:extLst>
            </p:cNvPr>
            <p:cNvSpPr/>
            <p:nvPr/>
          </p:nvSpPr>
          <p:spPr>
            <a:xfrm>
              <a:off x="3987668" y="5291999"/>
              <a:ext cx="4569124" cy="233447"/>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srgbClr val="FF0000"/>
                  </a:solidFill>
                  <a:latin typeface="+mn-ea"/>
                </a:rPr>
                <a:t>　　　　　　　　</a:t>
              </a:r>
              <a:r>
                <a:rPr kumimoji="1" lang="ja-JP" altLang="en-US" sz="1001" dirty="0">
                  <a:solidFill>
                    <a:schemeClr val="tx1"/>
                  </a:solidFill>
                  <a:latin typeface="+mn-ea"/>
                </a:rPr>
                <a:t>人流・バイタル</a:t>
              </a:r>
            </a:p>
          </p:txBody>
        </p:sp>
      </p:grpSp>
      <p:sp>
        <p:nvSpPr>
          <p:cNvPr id="85" name="ホームベース 15">
            <a:extLst>
              <a:ext uri="{FF2B5EF4-FFF2-40B4-BE49-F238E27FC236}">
                <a16:creationId xmlns:a16="http://schemas.microsoft.com/office/drawing/2014/main" id="{25A45913-9735-410A-AFFD-72BFC9520CE0}"/>
              </a:ext>
            </a:extLst>
          </p:cNvPr>
          <p:cNvSpPr/>
          <p:nvPr/>
        </p:nvSpPr>
        <p:spPr>
          <a:xfrm>
            <a:off x="4565297" y="5608245"/>
            <a:ext cx="1327991" cy="269654"/>
          </a:xfrm>
          <a:prstGeom prst="homePlate">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defRPr/>
            </a:pPr>
            <a:r>
              <a:rPr kumimoji="1" lang="ja-JP" altLang="en-US" sz="1001" dirty="0">
                <a:solidFill>
                  <a:prstClr val="white"/>
                </a:solidFill>
                <a:latin typeface="+mn-ea"/>
              </a:rPr>
              <a:t>建設</a:t>
            </a:r>
            <a:r>
              <a:rPr kumimoji="1" lang="en-US" altLang="ja-JP" sz="1001" dirty="0">
                <a:solidFill>
                  <a:prstClr val="white"/>
                </a:solidFill>
                <a:latin typeface="+mn-ea"/>
              </a:rPr>
              <a:t>PF</a:t>
            </a:r>
            <a:r>
              <a:rPr kumimoji="1" lang="ja-JP" altLang="en-US" sz="1001" dirty="0">
                <a:solidFill>
                  <a:prstClr val="white"/>
                </a:solidFill>
                <a:latin typeface="+mn-ea"/>
              </a:rPr>
              <a:t>運用</a:t>
            </a:r>
            <a:endParaRPr kumimoji="1" lang="en-US" altLang="ja-JP" sz="1001" dirty="0">
              <a:solidFill>
                <a:prstClr val="white"/>
              </a:solidFill>
              <a:latin typeface="+mn-ea"/>
            </a:endParaRPr>
          </a:p>
        </p:txBody>
      </p:sp>
      <p:sp>
        <p:nvSpPr>
          <p:cNvPr id="86" name="ホームベース 23">
            <a:extLst>
              <a:ext uri="{FF2B5EF4-FFF2-40B4-BE49-F238E27FC236}">
                <a16:creationId xmlns:a16="http://schemas.microsoft.com/office/drawing/2014/main" id="{FA656DCD-9EAA-47B4-B8C9-70B7C2A4D7F2}"/>
              </a:ext>
            </a:extLst>
          </p:cNvPr>
          <p:cNvSpPr/>
          <p:nvPr/>
        </p:nvSpPr>
        <p:spPr>
          <a:xfrm>
            <a:off x="3990051" y="3926713"/>
            <a:ext cx="4572056" cy="227867"/>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画像解析による現場管理</a:t>
            </a:r>
          </a:p>
        </p:txBody>
      </p:sp>
      <p:sp>
        <p:nvSpPr>
          <p:cNvPr id="87" name="ホームベース 25">
            <a:extLst>
              <a:ext uri="{FF2B5EF4-FFF2-40B4-BE49-F238E27FC236}">
                <a16:creationId xmlns:a16="http://schemas.microsoft.com/office/drawing/2014/main" id="{C2519E34-0B6C-400F-BD37-712718805580}"/>
              </a:ext>
            </a:extLst>
          </p:cNvPr>
          <p:cNvSpPr/>
          <p:nvPr/>
        </p:nvSpPr>
        <p:spPr>
          <a:xfrm>
            <a:off x="3990051" y="3151755"/>
            <a:ext cx="4572057" cy="226528"/>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ドローンの活用</a:t>
            </a:r>
            <a:endParaRPr kumimoji="1" lang="en-US" altLang="ja-JP" sz="800" dirty="0">
              <a:solidFill>
                <a:prstClr val="black"/>
              </a:solidFill>
              <a:latin typeface="+mn-ea"/>
            </a:endParaRPr>
          </a:p>
        </p:txBody>
      </p:sp>
      <p:sp>
        <p:nvSpPr>
          <p:cNvPr id="88" name="ホームベース 20">
            <a:extLst>
              <a:ext uri="{FF2B5EF4-FFF2-40B4-BE49-F238E27FC236}">
                <a16:creationId xmlns:a16="http://schemas.microsoft.com/office/drawing/2014/main" id="{CA1BBF8C-D2BB-4F7A-A266-5CC3C5AE5C22}"/>
              </a:ext>
            </a:extLst>
          </p:cNvPr>
          <p:cNvSpPr/>
          <p:nvPr/>
        </p:nvSpPr>
        <p:spPr>
          <a:xfrm>
            <a:off x="3990051" y="3671504"/>
            <a:ext cx="4572056" cy="221574"/>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バイタルデータ取得</a:t>
            </a:r>
            <a:endParaRPr kumimoji="1" lang="en-US" altLang="ja-JP" sz="800" dirty="0">
              <a:solidFill>
                <a:prstClr val="black"/>
              </a:solidFill>
              <a:latin typeface="+mn-ea"/>
            </a:endParaRPr>
          </a:p>
        </p:txBody>
      </p:sp>
      <p:sp>
        <p:nvSpPr>
          <p:cNvPr id="89" name="ホームベース 10">
            <a:extLst>
              <a:ext uri="{FF2B5EF4-FFF2-40B4-BE49-F238E27FC236}">
                <a16:creationId xmlns:a16="http://schemas.microsoft.com/office/drawing/2014/main" id="{72EFEC47-5DCE-4B1E-921E-7AD2B6BBE563}"/>
              </a:ext>
            </a:extLst>
          </p:cNvPr>
          <p:cNvSpPr/>
          <p:nvPr/>
        </p:nvSpPr>
        <p:spPr>
          <a:xfrm>
            <a:off x="2161210" y="2022828"/>
            <a:ext cx="3710505" cy="21613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建設会社（インフラ整備）</a:t>
            </a:r>
          </a:p>
        </p:txBody>
      </p:sp>
      <p:sp>
        <p:nvSpPr>
          <p:cNvPr id="90" name="ホームベース 11">
            <a:extLst>
              <a:ext uri="{FF2B5EF4-FFF2-40B4-BE49-F238E27FC236}">
                <a16:creationId xmlns:a16="http://schemas.microsoft.com/office/drawing/2014/main" id="{ECA41EE9-69CE-4E59-AE71-EF82695A5959}"/>
              </a:ext>
            </a:extLst>
          </p:cNvPr>
          <p:cNvSpPr/>
          <p:nvPr/>
        </p:nvSpPr>
        <p:spPr>
          <a:xfrm>
            <a:off x="6830617" y="1517109"/>
            <a:ext cx="1731843" cy="468999"/>
          </a:xfrm>
          <a:prstGeom prst="homePlate">
            <a:avLst>
              <a:gd name="adj" fmla="val 30491"/>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建設会社</a:t>
            </a:r>
            <a:endParaRPr kumimoji="1" lang="en-US" altLang="ja-JP" sz="1001" dirty="0">
              <a:solidFill>
                <a:prstClr val="black"/>
              </a:solidFill>
              <a:latin typeface="+mn-ea"/>
            </a:endParaRPr>
          </a:p>
          <a:p>
            <a:pPr defTabSz="422294" fontAlgn="ctr">
              <a:defRPr/>
            </a:pPr>
            <a:r>
              <a:rPr kumimoji="1" lang="ja-JP" altLang="en-US" sz="1001" dirty="0">
                <a:solidFill>
                  <a:schemeClr val="tx1"/>
                </a:solidFill>
                <a:latin typeface="+mn-ea"/>
              </a:rPr>
              <a:t>（万博会場撤去）</a:t>
            </a:r>
          </a:p>
        </p:txBody>
      </p:sp>
      <p:sp>
        <p:nvSpPr>
          <p:cNvPr id="91" name="ホームベース 10">
            <a:extLst>
              <a:ext uri="{FF2B5EF4-FFF2-40B4-BE49-F238E27FC236}">
                <a16:creationId xmlns:a16="http://schemas.microsoft.com/office/drawing/2014/main" id="{C39EFD3C-DE66-4AB1-8B11-0980AF5C13C2}"/>
              </a:ext>
            </a:extLst>
          </p:cNvPr>
          <p:cNvSpPr/>
          <p:nvPr/>
        </p:nvSpPr>
        <p:spPr>
          <a:xfrm>
            <a:off x="8562460" y="1501494"/>
            <a:ext cx="1055179" cy="737473"/>
          </a:xfrm>
          <a:prstGeom prst="homePlate">
            <a:avLst>
              <a:gd name="adj" fmla="val 17948"/>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wrap="none" lIns="36023" tIns="0" rIns="0" bIns="0" rtlCol="0" anchor="ctr" anchorCtr="0"/>
          <a:lstStyle/>
          <a:p>
            <a:pPr defTabSz="422294" fontAlgn="ctr">
              <a:defRPr/>
            </a:pPr>
            <a:r>
              <a:rPr kumimoji="1" lang="ja-JP" altLang="en-US" sz="1001" dirty="0">
                <a:solidFill>
                  <a:prstClr val="black"/>
                </a:solidFill>
                <a:latin typeface="+mn-ea"/>
              </a:rPr>
              <a:t> 建設会社</a:t>
            </a:r>
            <a:endParaRPr kumimoji="1" lang="en-US" altLang="ja-JP" sz="1001" dirty="0">
              <a:solidFill>
                <a:prstClr val="black"/>
              </a:solidFill>
              <a:latin typeface="+mn-ea"/>
            </a:endParaRPr>
          </a:p>
          <a:p>
            <a:pPr defTabSz="422294" fontAlgn="ctr">
              <a:defRPr/>
            </a:pPr>
            <a:r>
              <a:rPr kumimoji="1" lang="ja-JP" altLang="en-US" sz="1001" dirty="0">
                <a:solidFill>
                  <a:schemeClr val="tx1"/>
                </a:solidFill>
                <a:latin typeface="+mn-ea"/>
              </a:rPr>
              <a:t>（跡地開発</a:t>
            </a:r>
            <a:endParaRPr kumimoji="1" lang="en-US" altLang="ja-JP" sz="1001" dirty="0">
              <a:solidFill>
                <a:schemeClr val="tx1"/>
              </a:solidFill>
              <a:latin typeface="+mn-ea"/>
            </a:endParaRPr>
          </a:p>
          <a:p>
            <a:pPr defTabSz="422294" fontAlgn="ctr">
              <a:defRPr/>
            </a:pPr>
            <a:r>
              <a:rPr kumimoji="1" lang="en-US" altLang="ja-JP" sz="1001" dirty="0">
                <a:solidFill>
                  <a:schemeClr val="tx1"/>
                </a:solidFill>
                <a:latin typeface="+mn-ea"/>
              </a:rPr>
              <a:t>   </a:t>
            </a:r>
            <a:r>
              <a:rPr kumimoji="1" lang="ja-JP" altLang="en-US" sz="1001" dirty="0">
                <a:solidFill>
                  <a:schemeClr val="tx1"/>
                </a:solidFill>
                <a:latin typeface="+mn-ea"/>
              </a:rPr>
              <a:t>工事など）</a:t>
            </a:r>
          </a:p>
        </p:txBody>
      </p:sp>
      <p:sp>
        <p:nvSpPr>
          <p:cNvPr id="92" name="ホームベース 15">
            <a:extLst>
              <a:ext uri="{FF2B5EF4-FFF2-40B4-BE49-F238E27FC236}">
                <a16:creationId xmlns:a16="http://schemas.microsoft.com/office/drawing/2014/main" id="{3C270C8D-7039-4F27-8477-A6CA3E79C061}"/>
              </a:ext>
            </a:extLst>
          </p:cNvPr>
          <p:cNvSpPr/>
          <p:nvPr/>
        </p:nvSpPr>
        <p:spPr>
          <a:xfrm>
            <a:off x="6883528" y="5608246"/>
            <a:ext cx="1678931" cy="267123"/>
          </a:xfrm>
          <a:prstGeom prst="homePlate">
            <a:avLst/>
          </a:prstGeom>
          <a:solidFill>
            <a:schemeClr val="bg1">
              <a:lumMod val="6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algn="ctr" defTabSz="422294" fontAlgn="ctr">
              <a:defRPr/>
            </a:pPr>
            <a:r>
              <a:rPr kumimoji="1" lang="ja-JP" altLang="en-US" sz="1001" dirty="0">
                <a:solidFill>
                  <a:prstClr val="white"/>
                </a:solidFill>
                <a:latin typeface="+mn-ea"/>
              </a:rPr>
              <a:t>建設</a:t>
            </a:r>
            <a:r>
              <a:rPr kumimoji="1" lang="en-US" altLang="ja-JP" sz="1001" dirty="0">
                <a:solidFill>
                  <a:prstClr val="white"/>
                </a:solidFill>
                <a:latin typeface="+mn-ea"/>
              </a:rPr>
              <a:t>PF</a:t>
            </a:r>
            <a:r>
              <a:rPr kumimoji="1" lang="ja-JP" altLang="en-US" sz="1001" dirty="0">
                <a:solidFill>
                  <a:prstClr val="white"/>
                </a:solidFill>
                <a:latin typeface="+mn-ea"/>
              </a:rPr>
              <a:t>運用</a:t>
            </a:r>
            <a:endParaRPr kumimoji="1" lang="en-US" altLang="ja-JP" sz="1001" dirty="0">
              <a:solidFill>
                <a:prstClr val="white"/>
              </a:solidFill>
              <a:latin typeface="+mn-ea"/>
            </a:endParaRPr>
          </a:p>
        </p:txBody>
      </p:sp>
      <p:sp>
        <p:nvSpPr>
          <p:cNvPr id="94" name="ホームベース 15">
            <a:extLst>
              <a:ext uri="{FF2B5EF4-FFF2-40B4-BE49-F238E27FC236}">
                <a16:creationId xmlns:a16="http://schemas.microsoft.com/office/drawing/2014/main" id="{5AD8B877-D843-40E1-B833-2811A0C25040}"/>
              </a:ext>
            </a:extLst>
          </p:cNvPr>
          <p:cNvSpPr/>
          <p:nvPr/>
        </p:nvSpPr>
        <p:spPr>
          <a:xfrm>
            <a:off x="8562460" y="5608246"/>
            <a:ext cx="1055179" cy="267123"/>
          </a:xfrm>
          <a:prstGeom prst="homePlate">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defRPr/>
            </a:pPr>
            <a:r>
              <a:rPr kumimoji="1" lang="ja-JP" altLang="en-US" sz="1001" dirty="0">
                <a:solidFill>
                  <a:prstClr val="white"/>
                </a:solidFill>
                <a:latin typeface="+mn-ea"/>
              </a:rPr>
              <a:t>建設</a:t>
            </a:r>
            <a:r>
              <a:rPr kumimoji="1" lang="en-US" altLang="ja-JP" sz="1001" dirty="0">
                <a:solidFill>
                  <a:prstClr val="white"/>
                </a:solidFill>
                <a:latin typeface="+mn-ea"/>
              </a:rPr>
              <a:t>PF</a:t>
            </a:r>
            <a:r>
              <a:rPr kumimoji="1" lang="ja-JP" altLang="en-US" sz="1001" dirty="0">
                <a:solidFill>
                  <a:prstClr val="white"/>
                </a:solidFill>
                <a:latin typeface="+mn-ea"/>
              </a:rPr>
              <a:t>運用</a:t>
            </a:r>
            <a:endParaRPr kumimoji="1" lang="en-US" altLang="ja-JP" sz="1001" dirty="0">
              <a:solidFill>
                <a:prstClr val="white"/>
              </a:solidFill>
              <a:latin typeface="+mn-ea"/>
            </a:endParaRPr>
          </a:p>
        </p:txBody>
      </p:sp>
      <p:sp>
        <p:nvSpPr>
          <p:cNvPr id="95" name="ホームベース 33">
            <a:extLst>
              <a:ext uri="{FF2B5EF4-FFF2-40B4-BE49-F238E27FC236}">
                <a16:creationId xmlns:a16="http://schemas.microsoft.com/office/drawing/2014/main" id="{3DF2BEC3-0BE2-47D3-9187-E6C530B4B5A6}"/>
              </a:ext>
            </a:extLst>
          </p:cNvPr>
          <p:cNvSpPr/>
          <p:nvPr/>
        </p:nvSpPr>
        <p:spPr>
          <a:xfrm>
            <a:off x="8562459" y="2360722"/>
            <a:ext cx="1055180" cy="1772599"/>
          </a:xfrm>
          <a:prstGeom prst="homePlate">
            <a:avLst>
              <a:gd name="adj" fmla="val 13992"/>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schemeClr val="tx1"/>
                </a:solidFill>
                <a:latin typeface="+mn-ea"/>
              </a:rPr>
              <a:t>各サービス活用</a:t>
            </a:r>
            <a:endParaRPr kumimoji="1" lang="en-US" altLang="ja-JP" sz="1001" dirty="0">
              <a:solidFill>
                <a:schemeClr val="tx1"/>
              </a:solidFill>
              <a:latin typeface="+mn-ea"/>
            </a:endParaRPr>
          </a:p>
        </p:txBody>
      </p:sp>
      <p:sp>
        <p:nvSpPr>
          <p:cNvPr id="96" name="ホームベース 33">
            <a:extLst>
              <a:ext uri="{FF2B5EF4-FFF2-40B4-BE49-F238E27FC236}">
                <a16:creationId xmlns:a16="http://schemas.microsoft.com/office/drawing/2014/main" id="{3DF2BEC3-0BE2-47D3-9187-E6C530B4B5A6}"/>
              </a:ext>
            </a:extLst>
          </p:cNvPr>
          <p:cNvSpPr/>
          <p:nvPr/>
        </p:nvSpPr>
        <p:spPr>
          <a:xfrm>
            <a:off x="8562459" y="4264717"/>
            <a:ext cx="1055180" cy="1270810"/>
          </a:xfrm>
          <a:prstGeom prst="homePlate">
            <a:avLst>
              <a:gd name="adj" fmla="val 13992"/>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schemeClr val="tx1"/>
                </a:solidFill>
                <a:latin typeface="+mn-ea"/>
              </a:rPr>
              <a:t>各データ活用</a:t>
            </a:r>
            <a:endParaRPr kumimoji="1" lang="en-US" altLang="ja-JP" sz="1001" dirty="0">
              <a:solidFill>
                <a:schemeClr val="tx1"/>
              </a:solidFill>
              <a:latin typeface="+mn-ea"/>
            </a:endParaRPr>
          </a:p>
        </p:txBody>
      </p:sp>
      <p:sp>
        <p:nvSpPr>
          <p:cNvPr id="97" name="角丸四角形 1">
            <a:extLst>
              <a:ext uri="{FF2B5EF4-FFF2-40B4-BE49-F238E27FC236}">
                <a16:creationId xmlns:a16="http://schemas.microsoft.com/office/drawing/2014/main" id="{1557F632-19B8-4CAC-A7E3-C3C99F29E150}"/>
              </a:ext>
            </a:extLst>
          </p:cNvPr>
          <p:cNvSpPr/>
          <p:nvPr/>
        </p:nvSpPr>
        <p:spPr>
          <a:xfrm>
            <a:off x="5949965" y="1519507"/>
            <a:ext cx="899550" cy="4971187"/>
          </a:xfrm>
          <a:prstGeom prst="rect">
            <a:avLst/>
          </a:prstGeom>
          <a:solidFill>
            <a:srgbClr val="9DC3E6"/>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2001" b="1">
                <a:solidFill>
                  <a:prstClr val="black"/>
                </a:solidFill>
                <a:latin typeface="+mn-ea"/>
              </a:rPr>
              <a:t>大阪・関西万博（２０２５年）</a:t>
            </a:r>
          </a:p>
        </p:txBody>
      </p:sp>
      <p:sp>
        <p:nvSpPr>
          <p:cNvPr id="98" name="ホームベース 24">
            <a:extLst>
              <a:ext uri="{FF2B5EF4-FFF2-40B4-BE49-F238E27FC236}">
                <a16:creationId xmlns:a16="http://schemas.microsoft.com/office/drawing/2014/main" id="{F1EAD48C-ACAC-4B82-B64C-47CA01E1DD61}"/>
              </a:ext>
            </a:extLst>
          </p:cNvPr>
          <p:cNvSpPr/>
          <p:nvPr/>
        </p:nvSpPr>
        <p:spPr>
          <a:xfrm>
            <a:off x="5583404" y="6184497"/>
            <a:ext cx="3962540" cy="216139"/>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５</a:t>
            </a:r>
            <a:r>
              <a:rPr kumimoji="1" lang="en-US" altLang="ja-JP" sz="1001" dirty="0">
                <a:solidFill>
                  <a:prstClr val="black"/>
                </a:solidFill>
                <a:latin typeface="+mn-ea"/>
              </a:rPr>
              <a:t>G</a:t>
            </a:r>
            <a:r>
              <a:rPr kumimoji="1" lang="ja-JP" altLang="en-US" sz="1001" dirty="0">
                <a:solidFill>
                  <a:prstClr val="black"/>
                </a:solidFill>
                <a:latin typeface="+mn-ea"/>
              </a:rPr>
              <a:t>（ローカル５</a:t>
            </a:r>
            <a:r>
              <a:rPr kumimoji="1" lang="en-US" altLang="ja-JP" sz="1001" dirty="0">
                <a:solidFill>
                  <a:prstClr val="black"/>
                </a:solidFill>
                <a:latin typeface="+mn-ea"/>
              </a:rPr>
              <a:t>G</a:t>
            </a:r>
            <a:r>
              <a:rPr kumimoji="1" lang="ja-JP" altLang="en-US" sz="1001" dirty="0">
                <a:solidFill>
                  <a:prstClr val="black"/>
                </a:solidFill>
                <a:latin typeface="+mn-ea"/>
              </a:rPr>
              <a:t>含む）実装（想定）</a:t>
            </a:r>
            <a:endParaRPr kumimoji="1" lang="en-US" altLang="ja-JP" sz="1001" dirty="0">
              <a:solidFill>
                <a:prstClr val="black"/>
              </a:solidFill>
              <a:latin typeface="+mn-ea"/>
            </a:endParaRPr>
          </a:p>
        </p:txBody>
      </p:sp>
      <p:sp>
        <p:nvSpPr>
          <p:cNvPr id="99" name="ホームベース 13">
            <a:extLst>
              <a:ext uri="{FF2B5EF4-FFF2-40B4-BE49-F238E27FC236}">
                <a16:creationId xmlns:a16="http://schemas.microsoft.com/office/drawing/2014/main" id="{22469F37-4CF7-4B25-A840-6A89A08F583B}"/>
              </a:ext>
            </a:extLst>
          </p:cNvPr>
          <p:cNvSpPr/>
          <p:nvPr/>
        </p:nvSpPr>
        <p:spPr>
          <a:xfrm>
            <a:off x="5151651" y="5895642"/>
            <a:ext cx="1697863" cy="216139"/>
          </a:xfrm>
          <a:prstGeom prst="homePlate">
            <a:avLst>
              <a:gd name="adj" fmla="val 47061"/>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r>
              <a:rPr kumimoji="1" lang="ja-JP" altLang="en-US" sz="1001" dirty="0">
                <a:solidFill>
                  <a:schemeClr val="bg1"/>
                </a:solidFill>
                <a:latin typeface="+mn-ea"/>
              </a:rPr>
              <a:t>万博</a:t>
            </a:r>
            <a:r>
              <a:rPr kumimoji="1" lang="en-US" altLang="ja-JP" sz="1001" dirty="0">
                <a:solidFill>
                  <a:schemeClr val="bg1"/>
                </a:solidFill>
                <a:latin typeface="+mn-ea"/>
              </a:rPr>
              <a:t>ICT-PF</a:t>
            </a:r>
            <a:r>
              <a:rPr kumimoji="1" lang="ja-JP" altLang="en-US" sz="1001" dirty="0">
                <a:solidFill>
                  <a:schemeClr val="bg1"/>
                </a:solidFill>
                <a:latin typeface="+mn-ea"/>
              </a:rPr>
              <a:t>運用</a:t>
            </a:r>
            <a:endParaRPr kumimoji="1" lang="en-US" altLang="ja-JP" sz="1001" dirty="0">
              <a:solidFill>
                <a:schemeClr val="bg1"/>
              </a:solidFill>
              <a:latin typeface="+mn-ea"/>
            </a:endParaRPr>
          </a:p>
        </p:txBody>
      </p:sp>
      <p:sp>
        <p:nvSpPr>
          <p:cNvPr id="100" name="正方形/長方形 99"/>
          <p:cNvSpPr/>
          <p:nvPr/>
        </p:nvSpPr>
        <p:spPr>
          <a:xfrm>
            <a:off x="234726" y="6508567"/>
            <a:ext cx="4637628" cy="14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n-ea"/>
              </a:rPr>
              <a:t>※</a:t>
            </a:r>
            <a:r>
              <a:rPr kumimoji="1" lang="ja-JP" altLang="en-US" sz="800" dirty="0">
                <a:solidFill>
                  <a:schemeClr val="tx1"/>
                </a:solidFill>
                <a:latin typeface="+mn-ea"/>
              </a:rPr>
              <a:t>　データ連携は、　</a:t>
            </a:r>
            <a:r>
              <a:rPr kumimoji="1" lang="en-US" altLang="ja-JP" sz="800" dirty="0">
                <a:solidFill>
                  <a:schemeClr val="tx1"/>
                </a:solidFill>
                <a:latin typeface="+mn-ea"/>
              </a:rPr>
              <a:t>ORDEN</a:t>
            </a:r>
            <a:r>
              <a:rPr kumimoji="1" lang="ja-JP" altLang="en-US" sz="800" dirty="0">
                <a:solidFill>
                  <a:schemeClr val="tx1"/>
                </a:solidFill>
                <a:latin typeface="+mn-ea"/>
              </a:rPr>
              <a:t>検討状況を踏まえ検討予定</a:t>
            </a:r>
          </a:p>
        </p:txBody>
      </p:sp>
      <p:sp>
        <p:nvSpPr>
          <p:cNvPr id="3" name="スライド番号プレースホルダー 2">
            <a:extLst>
              <a:ext uri="{FF2B5EF4-FFF2-40B4-BE49-F238E27FC236}">
                <a16:creationId xmlns:a16="http://schemas.microsoft.com/office/drawing/2014/main" id="{6F79A93A-1BCE-A06B-7A65-63A6FE0E28DA}"/>
              </a:ext>
            </a:extLst>
          </p:cNvPr>
          <p:cNvSpPr>
            <a:spLocks noGrp="1"/>
          </p:cNvSpPr>
          <p:nvPr>
            <p:ph type="sldNum" sz="quarter" idx="12"/>
          </p:nvPr>
        </p:nvSpPr>
        <p:spPr>
          <a:xfrm>
            <a:off x="7564674" y="6656585"/>
            <a:ext cx="2161385" cy="113749"/>
          </a:xfrm>
        </p:spPr>
        <p:txBody>
          <a:bodyPr/>
          <a:lstStyle/>
          <a:p>
            <a:fld id="{0638AFE9-EB24-4E85-A937-181894F314B4}" type="slidenum">
              <a:rPr kumimoji="1" lang="ja-JP" altLang="en-US" smtClean="0"/>
              <a:pPr/>
              <a:t>6</a:t>
            </a:fld>
            <a:endParaRPr kumimoji="1" lang="ja-JP" altLang="en-US"/>
          </a:p>
        </p:txBody>
      </p:sp>
    </p:spTree>
    <p:extLst>
      <p:ext uri="{BB962C8B-B14F-4D97-AF65-F5344CB8AC3E}">
        <p14:creationId xmlns:p14="http://schemas.microsoft.com/office/powerpoint/2010/main" val="354220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t>　実現をめざす先端的サービス</a:t>
            </a:r>
          </a:p>
        </p:txBody>
      </p:sp>
      <p:sp>
        <p:nvSpPr>
          <p:cNvPr id="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F821201E-1C68-495E-B118-13C4CBED8E37}"/>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7</a:t>
            </a:fld>
            <a:endParaRPr kumimoji="1" lang="ja-JP" altLang="en-US"/>
          </a:p>
        </p:txBody>
      </p:sp>
      <p:graphicFrame>
        <p:nvGraphicFramePr>
          <p:cNvPr id="7" name="表 6">
            <a:extLst>
              <a:ext uri="{FF2B5EF4-FFF2-40B4-BE49-F238E27FC236}">
                <a16:creationId xmlns:a16="http://schemas.microsoft.com/office/drawing/2014/main" id="{1936637F-C736-4C2F-9CFF-FC7744F46DEA}"/>
              </a:ext>
            </a:extLst>
          </p:cNvPr>
          <p:cNvGraphicFramePr>
            <a:graphicFrameLocks noGrp="1"/>
          </p:cNvGraphicFramePr>
          <p:nvPr/>
        </p:nvGraphicFramePr>
        <p:xfrm>
          <a:off x="180115" y="1015184"/>
          <a:ext cx="9580980" cy="5037470"/>
        </p:xfrm>
        <a:graphic>
          <a:graphicData uri="http://schemas.openxmlformats.org/drawingml/2006/table">
            <a:tbl>
              <a:tblPr firstRow="1" bandRow="1">
                <a:tableStyleId>{5940675A-B579-460E-94D1-54222C63F5DA}</a:tableStyleId>
              </a:tblPr>
              <a:tblGrid>
                <a:gridCol w="1691923">
                  <a:extLst>
                    <a:ext uri="{9D8B030D-6E8A-4147-A177-3AD203B41FA5}">
                      <a16:colId xmlns:a16="http://schemas.microsoft.com/office/drawing/2014/main" val="627285008"/>
                    </a:ext>
                  </a:extLst>
                </a:gridCol>
                <a:gridCol w="3674355">
                  <a:extLst>
                    <a:ext uri="{9D8B030D-6E8A-4147-A177-3AD203B41FA5}">
                      <a16:colId xmlns:a16="http://schemas.microsoft.com/office/drawing/2014/main" val="232150186"/>
                    </a:ext>
                  </a:extLst>
                </a:gridCol>
                <a:gridCol w="4214702">
                  <a:extLst>
                    <a:ext uri="{9D8B030D-6E8A-4147-A177-3AD203B41FA5}">
                      <a16:colId xmlns:a16="http://schemas.microsoft.com/office/drawing/2014/main" val="1667408104"/>
                    </a:ext>
                  </a:extLst>
                </a:gridCol>
              </a:tblGrid>
              <a:tr h="396254">
                <a:tc>
                  <a:txBody>
                    <a:body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概要</a:t>
                      </a:r>
                    </a:p>
                  </a:txBody>
                  <a:tcPr marL="91499" marR="91499"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先端的サービス項目</a:t>
                      </a:r>
                    </a:p>
                  </a:txBody>
                  <a:tcPr marL="91499" marR="91499"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425074">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建設工事現場内外の移動の円滑化</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車両の入場管理には交通誘導員の目視などで行われることが多い。万博会場などの建設工事では工事車両数が多く、目視による入退場管理では時間を要し、交通渋滞を発生させる懸念がある。そのため、事前に建設車両の入退場時間を予約し、入退場ゲートでのカメラによる画像認識により予約車両の確認を自動化することで工事現場への円滑な入場が可能となる。</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データなどの活用による交通量予測に基づくピークシフト誘導</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位置情報及び</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カメラによる車両管理</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カメラでの車両認識による入退場管理</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駅及び共同駐車場からのシャトルバス・デマンドバスの運転管理</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建設工事現場内及び夢洲内でのパーソナルモビリティの導入</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60807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建設工事・資材運搬の円滑化</a:t>
                      </a: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広大な建設現場では、遠方の資材倉庫などへ資材を取りに行く必要がある。そこで、各工区の資材ストック情報を自動的に取得し、不足する場合には集配センターなどの資材を現地地理情報から最適な運搬ルートを設定し、ドローンなどによる運搬を行うことにより、工事の円滑化だけでなく、建設作業員の負担軽減にも寄与する。</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8275" indent="-168275" algn="just">
                        <a:buFont typeface="+mj-ea"/>
                        <a:buAutoNum type="circleNumDbPlain" startAt="6"/>
                      </a:pPr>
                      <a:r>
                        <a:rPr kumimoji="1" lang="en-US" altLang="ja-JP" sz="1200" dirty="0">
                          <a:solidFill>
                            <a:schemeClr val="tx1"/>
                          </a:solidFill>
                          <a:latin typeface="Meiryo UI" panose="020B0604030504040204" pitchFamily="50" charset="-128"/>
                          <a:ea typeface="Meiryo UI" panose="020B0604030504040204" pitchFamily="50" charset="-128"/>
                        </a:rPr>
                        <a:t>BIM/CIM</a:t>
                      </a:r>
                      <a:r>
                        <a:rPr kumimoji="1" lang="ja-JP" altLang="en-US" sz="1200" dirty="0">
                          <a:solidFill>
                            <a:schemeClr val="tx1"/>
                          </a:solidFill>
                          <a:latin typeface="Meiryo UI" panose="020B0604030504040204" pitchFamily="50" charset="-128"/>
                          <a:ea typeface="Meiryo UI" panose="020B0604030504040204" pitchFamily="50" charset="-128"/>
                        </a:rPr>
                        <a:t>などを活用した建設工事の効率化</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データ及びセンシングによる局所的な気象予測</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ドローンを活用した測量・工事管理</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ドローンによる建設現場の見守り</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8275" marR="0" lvl="0" indent="-168275" algn="just" defTabSz="912114" rtl="0" eaLnBrk="1" fontAlgn="auto" latinLnBrk="0" hangingPunct="1">
                        <a:lnSpc>
                          <a:spcPct val="100000"/>
                        </a:lnSpc>
                        <a:spcBef>
                          <a:spcPts val="0"/>
                        </a:spcBef>
                        <a:spcAft>
                          <a:spcPts val="0"/>
                        </a:spcAft>
                        <a:buClrTx/>
                        <a:buSzTx/>
                        <a:buFont typeface="+mj-ea"/>
                        <a:buAutoNum type="circleNumDbPlain" startAt="6"/>
                        <a:tabLst/>
                        <a:defRPr/>
                      </a:pPr>
                      <a:r>
                        <a:rPr kumimoji="1" lang="ja-JP" altLang="en-US" sz="1200" dirty="0">
                          <a:solidFill>
                            <a:schemeClr val="tx1"/>
                          </a:solidFill>
                          <a:latin typeface="Meiryo UI" panose="020B0604030504040204" pitchFamily="50" charset="-128"/>
                          <a:ea typeface="Meiryo UI" panose="020B0604030504040204" pitchFamily="50" charset="-128"/>
                        </a:rPr>
                        <a:t>ドローンによる資材などの運搬、作業現場域内の高所などへの資材配送</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シャトルバスを活用した資材運搬（貨客混載）</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遠隔型⾃動運転ロボットを⽤いた物資運送</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60807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建設作業員の安全・健康管理の円滑化</a:t>
                      </a: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万博会場内の建設工事は広大な敷地での工事であり、建設作業員に熱中症や突発的な体調不良などが生じた場合には即時の対応が求められる。そこで、オプトインにより建設作業員の年齢や既往歴などを事前に登録し、この属性情報とスマートウォッチなどによるリアルタイムな位置情報とバイタルデータを取得することで異常発生時の即時の対応が可能となり、建設作業員の安全・健康管理に寄与する。</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lgn="just">
                        <a:buFont typeface="+mj-ea"/>
                        <a:buAutoNum type="circleNumDbPlain" startAt="13"/>
                      </a:pP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による顔認証での建設作業員の入退場管理</a:t>
                      </a:r>
                    </a:p>
                    <a:p>
                      <a:pPr marL="177800" indent="-177800" algn="just">
                        <a:buFont typeface="+mj-ea"/>
                        <a:buAutoNum type="circleNumDbPlain" startAt="13"/>
                      </a:pPr>
                      <a:r>
                        <a:rPr kumimoji="1" lang="ja-JP" altLang="en-US" sz="1200" dirty="0">
                          <a:solidFill>
                            <a:schemeClr val="tx1"/>
                          </a:solidFill>
                          <a:latin typeface="Meiryo UI" panose="020B0604030504040204" pitchFamily="50" charset="-128"/>
                          <a:ea typeface="Meiryo UI" panose="020B0604030504040204" pitchFamily="50" charset="-128"/>
                        </a:rPr>
                        <a:t>バイタル情報及び位置情報によるリアルタイムでの安全・健康管理</a:t>
                      </a:r>
                    </a:p>
                    <a:p>
                      <a:pPr marL="177800" indent="-177800" algn="just">
                        <a:buFont typeface="+mj-ea"/>
                        <a:buAutoNum type="circleNumDbPlain" startAt="13"/>
                      </a:pPr>
                      <a:r>
                        <a:rPr kumimoji="1" lang="ja-JP" altLang="en-US" sz="1200" dirty="0">
                          <a:solidFill>
                            <a:schemeClr val="tx1"/>
                          </a:solidFill>
                          <a:latin typeface="Meiryo UI" panose="020B0604030504040204" pitchFamily="50" charset="-128"/>
                          <a:ea typeface="Meiryo UI" panose="020B0604030504040204" pitchFamily="50" charset="-128"/>
                        </a:rPr>
                        <a:t>建設資機材の位置情報及びカメラ画像を活用した建設現場の安全管理</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Tree>
    <p:extLst>
      <p:ext uri="{BB962C8B-B14F-4D97-AF65-F5344CB8AC3E}">
        <p14:creationId xmlns:p14="http://schemas.microsoft.com/office/powerpoint/2010/main" val="405158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829512804"/>
              </p:ext>
            </p:extLst>
          </p:nvPr>
        </p:nvGraphicFramePr>
        <p:xfrm>
          <a:off x="92825" y="1016802"/>
          <a:ext cx="9720000" cy="5431627"/>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5866">
                  <a:extLst>
                    <a:ext uri="{9D8B030D-6E8A-4147-A177-3AD203B41FA5}">
                      <a16:colId xmlns:a16="http://schemas.microsoft.com/office/drawing/2014/main" val="3378660830"/>
                    </a:ext>
                  </a:extLst>
                </a:gridCol>
                <a:gridCol w="4270134">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698851">
                <a:tc>
                  <a:txBody>
                    <a:bodyPr/>
                    <a:lstStyle/>
                    <a:p>
                      <a:pPr marL="177800" indent="-177800" algn="just">
                        <a:lnSpc>
                          <a:spcPct val="100000"/>
                        </a:lnSpc>
                      </a:pPr>
                      <a:r>
                        <a:rPr kumimoji="1" lang="ja-JP" altLang="en-US" sz="900" dirty="0">
                          <a:solidFill>
                            <a:schemeClr val="tx1"/>
                          </a:solidFill>
                          <a:latin typeface="Meiryo UI" panose="020B0604030504040204" pitchFamily="50" charset="-128"/>
                          <a:ea typeface="Meiryo UI" panose="020B0604030504040204" pitchFamily="50" charset="-128"/>
                        </a:rPr>
                        <a:t>①データなどの活用による交通量予測に基づくピークシフト誘導</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・工事関係車両予約システムの構築・実証と「</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最適化システムによるピークシフト誘導」にかかるモデル構築・ダミーデータによる実証（内閣府調査事業）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・万博工事全体で車両管理システムの運用による工事車両台数の可視化及び車両管理を実施中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最適化システムによる輻輳防止に向けた取り組み」については、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交通量予測システム構築の準備中</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最適化システムによる輻輳防止に向けた取り組み」について、再現性の確認、調整を実施し、活用をめざす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システム開発事業者、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行政機関</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年度（現場の実データによる実証）</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年度以降、実証結果を踏まえて実装をめざす</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866964">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②位置情報及び</a:t>
                      </a: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AI</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カメラによる車両管理</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・万博工事全体で</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カメラによる登録車両のナンバープレート自動照合を実施中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行政機関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a:solidFill>
                            <a:schemeClr val="tx1"/>
                          </a:solidFill>
                          <a:effectLst/>
                          <a:latin typeface="Meiryo UI" panose="020B0604030504040204" pitchFamily="50" charset="-128"/>
                          <a:ea typeface="Meiryo UI" panose="020B0604030504040204" pitchFamily="50" charset="-128"/>
                        </a:rPr>
                      </a:br>
                      <a:r>
                        <a:rPr lang="ja-JP" altLang="en-US" sz="900" b="0" i="0" u="none" strike="noStrike">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［位置情報のリアルタイム把握］</a:t>
                      </a:r>
                      <a:br>
                        <a:rPr lang="ja-JP" altLang="en-US" sz="900" b="0" i="0" u="none" strike="noStrike">
                          <a:solidFill>
                            <a:schemeClr val="tx1"/>
                          </a:solidFill>
                          <a:effectLst/>
                          <a:latin typeface="Meiryo UI" panose="020B0604030504040204" pitchFamily="50" charset="-128"/>
                          <a:ea typeface="Meiryo UI" panose="020B0604030504040204" pitchFamily="50" charset="-128"/>
                        </a:rPr>
                      </a:br>
                      <a:r>
                        <a:rPr lang="ja-JP" altLang="en-US" sz="900" b="0" i="0" u="none" strike="noStrike">
                          <a:solidFill>
                            <a:schemeClr val="tx1"/>
                          </a:solidFill>
                          <a:effectLst/>
                          <a:latin typeface="Meiryo UI" panose="020B0604030504040204" pitchFamily="50" charset="-128"/>
                          <a:ea typeface="Meiryo UI" panose="020B0604030504040204" pitchFamily="50" charset="-128"/>
                        </a:rPr>
                        <a:t>　</a:t>
                      </a:r>
                      <a:r>
                        <a:rPr lang="en-US" altLang="ja-JP" sz="900" b="0" i="0" u="none" strike="noStrike">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a:solidFill>
                            <a:schemeClr val="tx1"/>
                          </a:solidFill>
                          <a:effectLst/>
                          <a:latin typeface="Meiryo UI" panose="020B0604030504040204" pitchFamily="50" charset="-128"/>
                          <a:ea typeface="Meiryo UI" panose="020B0604030504040204" pitchFamily="50" charset="-128"/>
                        </a:rPr>
                        <a:t>年度以降、段階的な実装をめざす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740114">
                <a:tc>
                  <a:txBody>
                    <a:bodyPr/>
                    <a:lstStyle/>
                    <a:p>
                      <a:pPr marL="177800" marR="0" lvl="0" indent="-17780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③カメラでの車両認識による入退場管理</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・万博工事全体で</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カメラによる登録車両の車両番号自動照合による入退場管理を実施中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行政機関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　</a:t>
                      </a:r>
                      <a:r>
                        <a:rPr lang="ja-JP" altLang="en-US" sz="900" b="0" i="0" u="none" strike="sngStrike">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85681160"/>
                  </a:ext>
                </a:extLst>
              </a:tr>
              <a:tr h="1048523">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④</a:t>
                      </a:r>
                      <a:r>
                        <a:rPr lang="ja-JP" altLang="en-US" sz="900" b="0" kern="100" dirty="0">
                          <a:solidFill>
                            <a:schemeClr val="tx1"/>
                          </a:solidFill>
                          <a:effectLst/>
                          <a:latin typeface="Meiryo UI" panose="020B0604030504040204" pitchFamily="50" charset="-128"/>
                          <a:ea typeface="Meiryo UI" panose="020B0604030504040204" pitchFamily="50" charset="-128"/>
                        </a:rPr>
                        <a:t>駅及び共同駐車場からのシャトルバス・デマンドバスの運転管理</a:t>
                      </a:r>
                      <a:endPar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・オンデマンドバス・貨客混載輸送の実証（内閣府調査事業）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・万博工事全体で工区バス乗降場を設置し、咲洲・舞洲から夢洲各工区への建設工事関係者の通勤定時定路線シャトルバスを運行中</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バス事業者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オンデマンド運行</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利用者のニーズに応じ</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て今後検討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3944134"/>
                  </a:ext>
                </a:extLst>
              </a:tr>
              <a:tr h="717175">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⑤建設工事現場内及び夢洲内でのパーソナルモビリティの導入</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・現場内移動・搬送手段に</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輪電動キックボード・シェアリングの導入に向けた、試乗会を実施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年度以降、段階的な実装をめざす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2257934"/>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72568" y="6697884"/>
            <a:ext cx="2161386" cy="123190"/>
          </a:xfrm>
        </p:spPr>
        <p:txBody>
          <a:bodyPr/>
          <a:lstStyle/>
          <a:p>
            <a:fld id="{0638AFE9-EB24-4E85-A937-181894F314B4}" type="slidenum">
              <a:rPr kumimoji="1" lang="ja-JP" altLang="en-US" smtClean="0"/>
              <a:pPr/>
              <a:t>8</a:t>
            </a:fld>
            <a:endParaRPr kumimoji="1" lang="ja-JP" altLang="en-US" dirty="0"/>
          </a:p>
        </p:txBody>
      </p:sp>
      <p:sp>
        <p:nvSpPr>
          <p:cNvPr id="3" name="テキスト ボックス 2">
            <a:extLst>
              <a:ext uri="{FF2B5EF4-FFF2-40B4-BE49-F238E27FC236}">
                <a16:creationId xmlns:a16="http://schemas.microsoft.com/office/drawing/2014/main" id="{FF496C55-EE0F-E148-09E3-1AB2F38F9CDF}"/>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724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629719899"/>
              </p:ext>
            </p:extLst>
          </p:nvPr>
        </p:nvGraphicFramePr>
        <p:xfrm>
          <a:off x="93000" y="1013702"/>
          <a:ext cx="9720000" cy="559504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2920">
                  <a:extLst>
                    <a:ext uri="{9D8B030D-6E8A-4147-A177-3AD203B41FA5}">
                      <a16:colId xmlns:a16="http://schemas.microsoft.com/office/drawing/2014/main" val="1173862545"/>
                    </a:ext>
                  </a:extLst>
                </a:gridCol>
                <a:gridCol w="4273080">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21399">
                <a:tc>
                  <a:txBody>
                    <a:bodyPr/>
                    <a:lstStyle/>
                    <a:p>
                      <a:pPr marL="177800" marR="0" lvl="0" indent="-17780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⑥</a:t>
                      </a:r>
                      <a:r>
                        <a:rPr kumimoji="1" lang="en-US" altLang="ja-JP" sz="900" b="0" dirty="0">
                          <a:solidFill>
                            <a:schemeClr val="tx1"/>
                          </a:solidFill>
                          <a:latin typeface="Meiryo UI" panose="020B0604030504040204" pitchFamily="50" charset="-128"/>
                          <a:ea typeface="Meiryo UI" panose="020B0604030504040204" pitchFamily="50" charset="-128"/>
                        </a:rPr>
                        <a:t>BIM/CIM</a:t>
                      </a:r>
                      <a:r>
                        <a:rPr kumimoji="1" lang="ja-JP" altLang="en-US" sz="900" b="0" dirty="0">
                          <a:solidFill>
                            <a:schemeClr val="tx1"/>
                          </a:solidFill>
                          <a:latin typeface="Meiryo UI" panose="020B0604030504040204" pitchFamily="50" charset="-128"/>
                          <a:ea typeface="Meiryo UI" panose="020B0604030504040204" pitchFamily="50" charset="-128"/>
                        </a:rPr>
                        <a:t>などを活用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7800" marR="0" lvl="0" indent="-177800" algn="just" defTabSz="844083"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した建設工事の効率</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7800" marR="0" lvl="0" indent="-177800" algn="just" defTabSz="844083"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化</a:t>
                      </a:r>
                      <a:endParaRPr lang="ja-JP" altLang="en-US" sz="900" b="0" kern="100" dirty="0">
                        <a:solidFill>
                          <a:schemeClr val="tx1"/>
                        </a:solidFill>
                        <a:effectLst/>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・広大な工区の</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BIM</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をマップ化してタブレット端末で自己位置を把握出来るアプリ運用のほか、</a:t>
                      </a: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集中監視モニター、複数のクラウド接続カメラを設置して建設現場を可視化し、製作施工、資材管理に</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BIM</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データを活用中。 </a:t>
                      </a: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・自社システムを活用した施工図の調整などを中心に効率化を実施中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BIM</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モデルの工程情報を利用した工事進捗の可視化・管理システムを万博工事に適用中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・万博工事全体をメタバース化する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CPS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（サイバーフィジカルシステム）の導入を調整中</a:t>
                      </a: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CPS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（サイバーフィジカルシステム］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324285">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⑦データ及びセンシング</a:t>
                      </a:r>
                      <a:endPar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による局所的な気象</a:t>
                      </a:r>
                      <a:endPar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予測</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最適化システムやドローン運行サービスとのデータ連携を実証（内閣府調査事業）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2022年12月、</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気象庁が「気象等の予報業務の許可等に関する審査基準」を一部改正</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・現地に計測センサを設置した局所的な気象計測「気象データ表示クラウドシステム」を施工管理に活用中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・新たに、建設工事向け</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気象予測サービスの開発に着手し、今後、夢洲エリアの建設現場において段階的に実証実験を検討</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80975" indent="-18097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［建設工事向け</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気象予測］</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年１月）</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［建設工事向け</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気象予測］</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339253">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⑧ドローンを活用した測</a:t>
                      </a:r>
                      <a:endParaRPr lang="en-US" altLang="ja-JP" sz="900" b="0"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　 量・工事管理</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・工事用途におけるドローンのユースケース検討及びデータ連携、非接触給電装置に関する規制緩和に向けて、総務省等と連携し実証を実施（内閣府調査事業）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・ドローンを活用した工事管理（施工状況確認・記録等）として、定点工事記録の撮影や建設現場の施行状況の確認のほか、点群取得による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CPS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上での現況確認を定期的に実施中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・非接触給電装置に関する規制緩和を目指し、実証結果を基に非接触給電装置の改良を予定</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［非接触給電装置］ドローン本体の普及状況を見ながら開発をめざす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6609043"/>
                  </a:ext>
                </a:extLst>
              </a:tr>
              <a:tr h="12582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⑨ドローンによる建設現</a:t>
                      </a:r>
                      <a:endPar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場の見守り</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・工事用途におけるドローンのユースケース検討及びデータ連携、非接触給電装置に関する規制緩和に向けて、総務省等と連携し実証を実施（内閣府調査事業）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・定期的にドローンを活用し、監視等の建設現場の見守りを実施中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・非接触給電装置については、関連する規制緩和をめざし、実証結果を基に改良を予定</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［非接触給電装置］</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［非接触給電装置］ドローン本体の普及状況を見ながら開発をめざす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6129500"/>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720511"/>
            <a:ext cx="2161386" cy="123190"/>
          </a:xfrm>
        </p:spPr>
        <p:txBody>
          <a:bodyPr/>
          <a:lstStyle/>
          <a:p>
            <a:fld id="{0638AFE9-EB24-4E85-A937-181894F314B4}" type="slidenum">
              <a:rPr kumimoji="1" lang="ja-JP" altLang="en-US" smtClean="0"/>
              <a:pPr/>
              <a:t>9</a:t>
            </a:fld>
            <a:endParaRPr kumimoji="1" lang="ja-JP" altLang="en-US"/>
          </a:p>
        </p:txBody>
      </p:sp>
      <p:sp>
        <p:nvSpPr>
          <p:cNvPr id="3" name="テキスト ボックス 2">
            <a:extLst>
              <a:ext uri="{FF2B5EF4-FFF2-40B4-BE49-F238E27FC236}">
                <a16:creationId xmlns:a16="http://schemas.microsoft.com/office/drawing/2014/main" id="{BF228CB0-981F-AFC6-4099-9B29D6B9550F}"/>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7383372"/>
      </p:ext>
    </p:extLst>
  </p:cSld>
  <p:clrMapOvr>
    <a:masterClrMapping/>
  </p:clrMapOvr>
</p:sld>
</file>

<file path=ppt/theme/theme1.xml><?xml version="1.0" encoding="utf-8"?>
<a:theme xmlns:a="http://schemas.openxmlformats.org/drawingml/2006/main" name="テーマ1">
  <a:themeElements>
    <a:clrScheme name="ユーザー定義 2">
      <a:dk1>
        <a:srgbClr val="000000"/>
      </a:dk1>
      <a:lt1>
        <a:srgbClr val="FFFFFF"/>
      </a:lt1>
      <a:dk2>
        <a:srgbClr val="44546A"/>
      </a:dk2>
      <a:lt2>
        <a:srgbClr val="E7E6E6"/>
      </a:lt2>
      <a:accent1>
        <a:srgbClr val="3688D6"/>
      </a:accent1>
      <a:accent2>
        <a:srgbClr val="ED7D31"/>
      </a:accent2>
      <a:accent3>
        <a:srgbClr val="A5A5A5"/>
      </a:accent3>
      <a:accent4>
        <a:srgbClr val="9EE1D6"/>
      </a:accent4>
      <a:accent5>
        <a:srgbClr val="C7DAEB"/>
      </a:accent5>
      <a:accent6>
        <a:srgbClr val="F9E29B"/>
      </a:accent6>
      <a:hlink>
        <a:srgbClr val="0563C1"/>
      </a:hlink>
      <a:folHlink>
        <a:srgbClr val="954F72"/>
      </a:folHlink>
    </a:clrScheme>
    <a:fontScheme name="ユーザー定義 2">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29B"/>
        </a:solidFill>
        <a:ln>
          <a:solidFill>
            <a:schemeClr val="tx1"/>
          </a:solidFill>
        </a:ln>
      </a:spPr>
      <a:bodyPr rtlCol="0" anchor="ctr"/>
      <a:lstStyle>
        <a:defPPr algn="ctr">
          <a:defRPr b="1" dirty="0" smtClean="0">
            <a:solidFill>
              <a:schemeClr val="tx1"/>
            </a:solidFill>
            <a:latin typeface="+mj-lt"/>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E389B8A5-6C9C-4643-9329-64365EB7A5D1}" vid="{1F287007-D52C-41DC-B826-8806CE934D94}"/>
    </a:ext>
  </a:extLst>
</a:theme>
</file>

<file path=ppt/theme/theme2.xml><?xml version="1.0" encoding="utf-8"?>
<a:theme xmlns:a="http://schemas.openxmlformats.org/drawingml/2006/main" name="1_テーマ1">
  <a:themeElements>
    <a:clrScheme name="ユーザー定義 2">
      <a:dk1>
        <a:srgbClr val="000000"/>
      </a:dk1>
      <a:lt1>
        <a:srgbClr val="FFFFFF"/>
      </a:lt1>
      <a:dk2>
        <a:srgbClr val="44546A"/>
      </a:dk2>
      <a:lt2>
        <a:srgbClr val="E7E6E6"/>
      </a:lt2>
      <a:accent1>
        <a:srgbClr val="3688D6"/>
      </a:accent1>
      <a:accent2>
        <a:srgbClr val="ED7D31"/>
      </a:accent2>
      <a:accent3>
        <a:srgbClr val="A5A5A5"/>
      </a:accent3>
      <a:accent4>
        <a:srgbClr val="9EE1D6"/>
      </a:accent4>
      <a:accent5>
        <a:srgbClr val="C7DAEB"/>
      </a:accent5>
      <a:accent6>
        <a:srgbClr val="F9E29B"/>
      </a:accent6>
      <a:hlink>
        <a:srgbClr val="0563C1"/>
      </a:hlink>
      <a:folHlink>
        <a:srgbClr val="954F72"/>
      </a:folHlink>
    </a:clrScheme>
    <a:fontScheme name="ユーザー定義 2">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29B"/>
        </a:solidFill>
        <a:ln>
          <a:solidFill>
            <a:schemeClr val="tx1"/>
          </a:solidFill>
        </a:ln>
      </a:spPr>
      <a:bodyPr rtlCol="0" anchor="ctr"/>
      <a:lstStyle>
        <a:defPPr algn="ctr">
          <a:defRPr b="1" dirty="0" smtClean="0">
            <a:solidFill>
              <a:schemeClr val="tx1"/>
            </a:solidFill>
            <a:latin typeface="+mj-lt"/>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E389B8A5-6C9C-4643-9329-64365EB7A5D1}" vid="{1F287007-D52C-41DC-B826-8806CE934D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10680</Words>
  <Application>Microsoft Office PowerPoint</Application>
  <PresentationFormat>A4 210 x 297 mm</PresentationFormat>
  <Paragraphs>1078</Paragraphs>
  <Slides>38</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38</vt:i4>
      </vt:variant>
    </vt:vector>
  </HeadingPairs>
  <TitlesOfParts>
    <vt:vector size="49" baseType="lpstr">
      <vt:lpstr>BIZ UDPゴシック</vt:lpstr>
      <vt:lpstr>Meiryo UI</vt:lpstr>
      <vt:lpstr>Meiryo UI 本文</vt:lpstr>
      <vt:lpstr>メイリオ</vt:lpstr>
      <vt:lpstr>游ゴシック</vt:lpstr>
      <vt:lpstr>Yu Gothic Medium</vt:lpstr>
      <vt:lpstr>Arial</vt:lpstr>
      <vt:lpstr>Segoe UI</vt:lpstr>
      <vt:lpstr>Wingdings</vt:lpstr>
      <vt:lpstr>テーマ1</vt:lpstr>
      <vt:lpstr>1_テーマ1</vt:lpstr>
      <vt:lpstr>大阪スーパーシティ全体計画の推進状況</vt:lpstr>
      <vt:lpstr>構想実現に向けたチャレンジ</vt:lpstr>
      <vt:lpstr>２つのグリーンフィールドの３つのプロジェクト</vt:lpstr>
      <vt:lpstr>夢洲：夢洲コンストラクション</vt:lpstr>
      <vt:lpstr>夢洲：夢洲コンストラクション 　全体概要 </vt:lpstr>
      <vt:lpstr>夢洲：夢洲コンストラクション 　事業スケジュール </vt:lpstr>
      <vt:lpstr>夢洲：夢洲コンストラクション 　実現をめざす先端的サービス</vt:lpstr>
      <vt:lpstr>夢洲：夢洲コンストラクション 　実現をめざす先端的サービス詳細</vt:lpstr>
      <vt:lpstr>夢洲：夢洲コンストラクション 　実現をめざす先端的サービス詳細</vt:lpstr>
      <vt:lpstr>夢洲：夢洲コンストラクション 　実現をめざす先端的サービス詳細</vt:lpstr>
      <vt:lpstr>夢洲：夢洲コンストラクション 　実現をめざす先端的サービス詳細</vt:lpstr>
      <vt:lpstr>夢洲：夢洲コンストラクション 　規制改革の内容</vt:lpstr>
      <vt:lpstr>夢洲：大阪・関西万博</vt:lpstr>
      <vt:lpstr>夢洲：大阪・関西万博 　全体概要</vt:lpstr>
      <vt:lpstr>夢洲：大阪・関西万博 　全体概要</vt:lpstr>
      <vt:lpstr>夢洲：大阪・関西万博 　事業スケジュール</vt:lpstr>
      <vt:lpstr>夢洲：大阪・関西万博 　実現をめざす先端的サービス</vt:lpstr>
      <vt:lpstr>夢洲：大阪・関西万博 　大阪・関西万博で体験する近未来の医療・健康サービス</vt:lpstr>
      <vt:lpstr>夢洲：大阪・関西万博 　大阪・関西万博で体験する近未来の医療・健康サービス</vt:lpstr>
      <vt:lpstr>夢洲：大阪・関西万博 　大阪・関西万博における自動運転車</vt:lpstr>
      <vt:lpstr>夢洲：大阪・関西万博 　大阪・関西万博における空飛ぶクルマ</vt:lpstr>
      <vt:lpstr>夢洲：大阪・関西万博 　MaaSによる移動の円滑化</vt:lpstr>
      <vt:lpstr>夢洲：大阪・関西万博 　規制改革の内容</vt:lpstr>
      <vt:lpstr>うめきた２期 Parkness Challenge</vt:lpstr>
      <vt:lpstr>うめきた２期 Parkness Challenge 　全体概要</vt:lpstr>
      <vt:lpstr>うめきた２期 Parkness Challenge 　事業スケジュール</vt:lpstr>
      <vt:lpstr>うめきた２期 Parkness Challenge 　実現をめざす先端的サービス</vt:lpstr>
      <vt:lpstr>うめきた２期 Parkness Challenge 　実現をめざす先端的サービス詳細</vt:lpstr>
      <vt:lpstr>うめきた２期 Parkness Challenge 　実現をめざす先端的サービス詳細</vt:lpstr>
      <vt:lpstr>うめきた２期 Parkness Challenge 　実現をめざす先端的サービス詳細</vt:lpstr>
      <vt:lpstr>うめきた２期 Parkness Challenge 　実現をめざす先端的サービス詳細</vt:lpstr>
      <vt:lpstr>うめきた２期 Parkness Challenge 　実現をめざす先端的サービス詳細</vt:lpstr>
      <vt:lpstr>うめきた２期 Parkness Challenge 　規制改革の内容</vt:lpstr>
      <vt:lpstr>万博後（2026年度以降）の展開</vt:lpstr>
      <vt:lpstr>万博後（2026年度以降）の展開 　概要</vt:lpstr>
      <vt:lpstr> 万博後（2026年度以降）の展開 　規制改革の内容</vt:lpstr>
      <vt:lpstr>（参考）区域計画記載特定事業等にかかる特区メニューの活用状況</vt:lpstr>
      <vt:lpstr>（参考）大阪のスーパーシティ構想の流れ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2024-03-22T04:35:20Z</dcterms:created>
  <dcterms:modified xsi:type="dcterms:W3CDTF">2024-04-25T10:58:52Z</dcterms:modified>
</cp:coreProperties>
</file>