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sldIdLst>
    <p:sldId id="141169294" r:id="rId5"/>
    <p:sldId id="141169296" r:id="rId6"/>
  </p:sldIdLst>
  <p:sldSz cx="15119350" cy="10691813"/>
  <p:notesSz cx="6807200" cy="9939338"/>
  <p:defaultTextStyle>
    <a:defPPr>
      <a:defRPr lang="en-US"/>
    </a:defPPr>
    <a:lvl1pPr marL="0" algn="l" defTabSz="703788" rtl="0" eaLnBrk="1" latinLnBrk="0" hangingPunct="1">
      <a:defRPr sz="2771" kern="1200">
        <a:solidFill>
          <a:schemeClr val="tx1"/>
        </a:solidFill>
        <a:latin typeface="+mn-lt"/>
        <a:ea typeface="+mn-ea"/>
        <a:cs typeface="+mn-cs"/>
      </a:defRPr>
    </a:lvl1pPr>
    <a:lvl2pPr marL="703788" algn="l" defTabSz="703788" rtl="0" eaLnBrk="1" latinLnBrk="0" hangingPunct="1">
      <a:defRPr sz="2771" kern="1200">
        <a:solidFill>
          <a:schemeClr val="tx1"/>
        </a:solidFill>
        <a:latin typeface="+mn-lt"/>
        <a:ea typeface="+mn-ea"/>
        <a:cs typeface="+mn-cs"/>
      </a:defRPr>
    </a:lvl2pPr>
    <a:lvl3pPr marL="1407577" algn="l" defTabSz="703788" rtl="0" eaLnBrk="1" latinLnBrk="0" hangingPunct="1">
      <a:defRPr sz="2771" kern="1200">
        <a:solidFill>
          <a:schemeClr val="tx1"/>
        </a:solidFill>
        <a:latin typeface="+mn-lt"/>
        <a:ea typeface="+mn-ea"/>
        <a:cs typeface="+mn-cs"/>
      </a:defRPr>
    </a:lvl3pPr>
    <a:lvl4pPr marL="2111366" algn="l" defTabSz="703788" rtl="0" eaLnBrk="1" latinLnBrk="0" hangingPunct="1">
      <a:defRPr sz="2771" kern="1200">
        <a:solidFill>
          <a:schemeClr val="tx1"/>
        </a:solidFill>
        <a:latin typeface="+mn-lt"/>
        <a:ea typeface="+mn-ea"/>
        <a:cs typeface="+mn-cs"/>
      </a:defRPr>
    </a:lvl4pPr>
    <a:lvl5pPr marL="2815155" algn="l" defTabSz="703788" rtl="0" eaLnBrk="1" latinLnBrk="0" hangingPunct="1">
      <a:defRPr sz="2771" kern="1200">
        <a:solidFill>
          <a:schemeClr val="tx1"/>
        </a:solidFill>
        <a:latin typeface="+mn-lt"/>
        <a:ea typeface="+mn-ea"/>
        <a:cs typeface="+mn-cs"/>
      </a:defRPr>
    </a:lvl5pPr>
    <a:lvl6pPr marL="3518943" algn="l" defTabSz="703788" rtl="0" eaLnBrk="1" latinLnBrk="0" hangingPunct="1">
      <a:defRPr sz="2771" kern="1200">
        <a:solidFill>
          <a:schemeClr val="tx1"/>
        </a:solidFill>
        <a:latin typeface="+mn-lt"/>
        <a:ea typeface="+mn-ea"/>
        <a:cs typeface="+mn-cs"/>
      </a:defRPr>
    </a:lvl6pPr>
    <a:lvl7pPr marL="4222731" algn="l" defTabSz="703788" rtl="0" eaLnBrk="1" latinLnBrk="0" hangingPunct="1">
      <a:defRPr sz="2771" kern="1200">
        <a:solidFill>
          <a:schemeClr val="tx1"/>
        </a:solidFill>
        <a:latin typeface="+mn-lt"/>
        <a:ea typeface="+mn-ea"/>
        <a:cs typeface="+mn-cs"/>
      </a:defRPr>
    </a:lvl7pPr>
    <a:lvl8pPr marL="4926520" algn="l" defTabSz="703788" rtl="0" eaLnBrk="1" latinLnBrk="0" hangingPunct="1">
      <a:defRPr sz="2771" kern="1200">
        <a:solidFill>
          <a:schemeClr val="tx1"/>
        </a:solidFill>
        <a:latin typeface="+mn-lt"/>
        <a:ea typeface="+mn-ea"/>
        <a:cs typeface="+mn-cs"/>
      </a:defRPr>
    </a:lvl8pPr>
    <a:lvl9pPr marL="5630308" algn="l" defTabSz="703788" rtl="0" eaLnBrk="1" latinLnBrk="0" hangingPunct="1">
      <a:defRPr sz="277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23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B62E31"/>
    <a:srgbClr val="2E75B6"/>
    <a:srgbClr val="2F5597"/>
    <a:srgbClr val="2EB66F"/>
    <a:srgbClr val="BDC5D3"/>
    <a:srgbClr val="DEF7EA"/>
    <a:srgbClr val="E0E6F0"/>
    <a:srgbClr val="FBE5D6"/>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96B18-1420-4E6C-ADA5-E8B252F8C0BC}" v="2" dt="2022-12-22T06:35:42.27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98" autoAdjust="0"/>
    <p:restoredTop sz="95774" autoAdjust="0"/>
  </p:normalViewPr>
  <p:slideViewPr>
    <p:cSldViewPr snapToGrid="0">
      <p:cViewPr>
        <p:scale>
          <a:sx n="300" d="100"/>
          <a:sy n="300" d="100"/>
        </p:scale>
        <p:origin x="-11752" y="-898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4" tIns="45717" rIns="91434" bIns="45717" rtlCol="0"/>
          <a:lstStyle>
            <a:lvl1pPr algn="r">
              <a:defRPr sz="1200"/>
            </a:lvl1pPr>
          </a:lstStyle>
          <a:p>
            <a:fld id="{F9F0B80A-913C-41A0-9957-995758CF3935}" type="datetimeFigureOut">
              <a:rPr kumimoji="1" lang="ja-JP" altLang="en-US" smtClean="0"/>
              <a:t>2022/12/26</a:t>
            </a:fld>
            <a:endParaRPr kumimoji="1" lang="ja-JP" altLang="en-US"/>
          </a:p>
        </p:txBody>
      </p:sp>
      <p:sp>
        <p:nvSpPr>
          <p:cNvPr id="4" name="スライド イメージ プレースホルダー 3"/>
          <p:cNvSpPr>
            <a:spLocks noGrp="1" noRot="1" noChangeAspect="1"/>
          </p:cNvSpPr>
          <p:nvPr>
            <p:ph type="sldImg" idx="2"/>
          </p:nvPr>
        </p:nvSpPr>
        <p:spPr>
          <a:xfrm>
            <a:off x="1031875" y="1243013"/>
            <a:ext cx="4743450" cy="33543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4" tIns="45717" rIns="91434" bIns="45717" rtlCol="0" anchor="b"/>
          <a:lstStyle>
            <a:lvl1pPr algn="r">
              <a:defRPr sz="1200"/>
            </a:lvl1pPr>
          </a:lstStyle>
          <a:p>
            <a:fld id="{F4BD82CC-0456-44B0-8E4E-E66C33F03F88}" type="slidenum">
              <a:rPr kumimoji="1" lang="ja-JP" altLang="en-US" smtClean="0"/>
              <a:t>‹#›</a:t>
            </a:fld>
            <a:endParaRPr kumimoji="1" lang="ja-JP" altLang="en-US"/>
          </a:p>
        </p:txBody>
      </p:sp>
    </p:spTree>
    <p:extLst>
      <p:ext uri="{BB962C8B-B14F-4D97-AF65-F5344CB8AC3E}">
        <p14:creationId xmlns:p14="http://schemas.microsoft.com/office/powerpoint/2010/main" val="376735672"/>
      </p:ext>
    </p:extLst>
  </p:cSld>
  <p:clrMap bg1="lt1" tx1="dk1" bg2="lt2" tx2="dk2" accent1="accent1" accent2="accent2" accent3="accent3" accent4="accent4" accent5="accent5" accent6="accent6" hlink="hlink" folHlink="folHlink"/>
  <p:notesStyle>
    <a:lvl1pPr marL="0" algn="l" defTabSz="1409692" rtl="0" eaLnBrk="1" latinLnBrk="0" hangingPunct="1">
      <a:defRPr kumimoji="1" sz="1850" kern="1200">
        <a:solidFill>
          <a:schemeClr val="tx1"/>
        </a:solidFill>
        <a:latin typeface="+mn-lt"/>
        <a:ea typeface="+mn-ea"/>
        <a:cs typeface="+mn-cs"/>
      </a:defRPr>
    </a:lvl1pPr>
    <a:lvl2pPr marL="704846" algn="l" defTabSz="1409692" rtl="0" eaLnBrk="1" latinLnBrk="0" hangingPunct="1">
      <a:defRPr kumimoji="1" sz="1850" kern="1200">
        <a:solidFill>
          <a:schemeClr val="tx1"/>
        </a:solidFill>
        <a:latin typeface="+mn-lt"/>
        <a:ea typeface="+mn-ea"/>
        <a:cs typeface="+mn-cs"/>
      </a:defRPr>
    </a:lvl2pPr>
    <a:lvl3pPr marL="1409692" algn="l" defTabSz="1409692" rtl="0" eaLnBrk="1" latinLnBrk="0" hangingPunct="1">
      <a:defRPr kumimoji="1" sz="1850" kern="1200">
        <a:solidFill>
          <a:schemeClr val="tx1"/>
        </a:solidFill>
        <a:latin typeface="+mn-lt"/>
        <a:ea typeface="+mn-ea"/>
        <a:cs typeface="+mn-cs"/>
      </a:defRPr>
    </a:lvl3pPr>
    <a:lvl4pPr marL="2114538" algn="l" defTabSz="1409692" rtl="0" eaLnBrk="1" latinLnBrk="0" hangingPunct="1">
      <a:defRPr kumimoji="1" sz="1850" kern="1200">
        <a:solidFill>
          <a:schemeClr val="tx1"/>
        </a:solidFill>
        <a:latin typeface="+mn-lt"/>
        <a:ea typeface="+mn-ea"/>
        <a:cs typeface="+mn-cs"/>
      </a:defRPr>
    </a:lvl4pPr>
    <a:lvl5pPr marL="2819383" algn="l" defTabSz="1409692" rtl="0" eaLnBrk="1" latinLnBrk="0" hangingPunct="1">
      <a:defRPr kumimoji="1" sz="1850" kern="1200">
        <a:solidFill>
          <a:schemeClr val="tx1"/>
        </a:solidFill>
        <a:latin typeface="+mn-lt"/>
        <a:ea typeface="+mn-ea"/>
        <a:cs typeface="+mn-cs"/>
      </a:defRPr>
    </a:lvl5pPr>
    <a:lvl6pPr marL="3524229" algn="l" defTabSz="1409692" rtl="0" eaLnBrk="1" latinLnBrk="0" hangingPunct="1">
      <a:defRPr kumimoji="1" sz="1850" kern="1200">
        <a:solidFill>
          <a:schemeClr val="tx1"/>
        </a:solidFill>
        <a:latin typeface="+mn-lt"/>
        <a:ea typeface="+mn-ea"/>
        <a:cs typeface="+mn-cs"/>
      </a:defRPr>
    </a:lvl6pPr>
    <a:lvl7pPr marL="4229076" algn="l" defTabSz="1409692" rtl="0" eaLnBrk="1" latinLnBrk="0" hangingPunct="1">
      <a:defRPr kumimoji="1" sz="1850" kern="1200">
        <a:solidFill>
          <a:schemeClr val="tx1"/>
        </a:solidFill>
        <a:latin typeface="+mn-lt"/>
        <a:ea typeface="+mn-ea"/>
        <a:cs typeface="+mn-cs"/>
      </a:defRPr>
    </a:lvl7pPr>
    <a:lvl8pPr marL="4933921" algn="l" defTabSz="1409692" rtl="0" eaLnBrk="1" latinLnBrk="0" hangingPunct="1">
      <a:defRPr kumimoji="1" sz="1850" kern="1200">
        <a:solidFill>
          <a:schemeClr val="tx1"/>
        </a:solidFill>
        <a:latin typeface="+mn-lt"/>
        <a:ea typeface="+mn-ea"/>
        <a:cs typeface="+mn-cs"/>
      </a:defRPr>
    </a:lvl8pPr>
    <a:lvl9pPr marL="5638767" algn="l" defTabSz="1409692" rtl="0" eaLnBrk="1" latinLnBrk="0" hangingPunct="1">
      <a:defRPr kumimoji="1" sz="18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defTabSz="914344">
              <a:defRPr/>
            </a:pPr>
            <a:endParaRPr lang="en-US" altLang="ja-JP" sz="1200" b="1" spc="100" dirty="0">
              <a:solidFill>
                <a:schemeClr val="accent6"/>
              </a:solidFill>
              <a:latin typeface="BIZ UDPゴシック"/>
              <a:ea typeface="BIZ UDPゴシック"/>
            </a:endParaRPr>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1</a:t>
            </a:fld>
            <a:endParaRPr kumimoji="1" lang="ja-JP" altLang="en-US"/>
          </a:p>
        </p:txBody>
      </p:sp>
    </p:spTree>
    <p:extLst>
      <p:ext uri="{BB962C8B-B14F-4D97-AF65-F5344CB8AC3E}">
        <p14:creationId xmlns:p14="http://schemas.microsoft.com/office/powerpoint/2010/main" val="189150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defTabSz="914344">
              <a:defRPr/>
            </a:pPr>
            <a:endParaRPr lang="en-US" altLang="ja-JP" sz="1200" b="1" spc="100" dirty="0">
              <a:solidFill>
                <a:schemeClr val="accent6"/>
              </a:solidFill>
              <a:latin typeface="BIZ UDPゴシック"/>
              <a:ea typeface="BIZ UDPゴシック"/>
            </a:endParaRPr>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2</a:t>
            </a:fld>
            <a:endParaRPr kumimoji="1" lang="ja-JP" altLang="en-US"/>
          </a:p>
        </p:txBody>
      </p:sp>
    </p:spTree>
    <p:extLst>
      <p:ext uri="{BB962C8B-B14F-4D97-AF65-F5344CB8AC3E}">
        <p14:creationId xmlns:p14="http://schemas.microsoft.com/office/powerpoint/2010/main" val="242827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102766F-022C-40A0-9048-A3BBC9FF61CA}"/>
              </a:ext>
            </a:extLst>
          </p:cNvPr>
          <p:cNvCxnSpPr>
            <a:cxnSpLocks/>
          </p:cNvCxnSpPr>
          <p:nvPr userDrawn="1"/>
        </p:nvCxnSpPr>
        <p:spPr>
          <a:xfrm>
            <a:off x="164944" y="5345907"/>
            <a:ext cx="14515089"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C98BA733-AA9F-45B9-AC23-AF2F4DD84841}"/>
              </a:ext>
            </a:extLst>
          </p:cNvPr>
          <p:cNvSpPr/>
          <p:nvPr userDrawn="1"/>
        </p:nvSpPr>
        <p:spPr>
          <a:xfrm>
            <a:off x="0" y="0"/>
            <a:ext cx="219926" cy="1069181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232"/>
          </a:p>
        </p:txBody>
      </p:sp>
      <p:sp>
        <p:nvSpPr>
          <p:cNvPr id="4" name="タイトル 3">
            <a:extLst>
              <a:ext uri="{FF2B5EF4-FFF2-40B4-BE49-F238E27FC236}">
                <a16:creationId xmlns:a16="http://schemas.microsoft.com/office/drawing/2014/main" id="{A5706862-76B2-410C-97E0-CEC47BD96707}"/>
              </a:ext>
            </a:extLst>
          </p:cNvPr>
          <p:cNvSpPr>
            <a:spLocks noGrp="1"/>
          </p:cNvSpPr>
          <p:nvPr>
            <p:ph type="title"/>
          </p:nvPr>
        </p:nvSpPr>
        <p:spPr>
          <a:xfrm>
            <a:off x="1429517" y="4205569"/>
            <a:ext cx="13250517" cy="846065"/>
          </a:xfrm>
        </p:spPr>
        <p:txBody>
          <a:bodyPr/>
          <a:lstStyle>
            <a:lvl1pPr>
              <a:defRPr sz="5498">
                <a:solidFill>
                  <a:srgbClr val="2E75B6"/>
                </a:solidFill>
              </a:defRPr>
            </a:lvl1pPr>
          </a:lstStyle>
          <a:p>
            <a:r>
              <a:rPr kumimoji="1" lang="ja-JP" altLang="en-US"/>
              <a:t>マスター タイトルの書式設定</a:t>
            </a:r>
          </a:p>
        </p:txBody>
      </p:sp>
      <p:sp>
        <p:nvSpPr>
          <p:cNvPr id="5" name="テキスト プレースホルダー 5">
            <a:extLst>
              <a:ext uri="{FF2B5EF4-FFF2-40B4-BE49-F238E27FC236}">
                <a16:creationId xmlns:a16="http://schemas.microsoft.com/office/drawing/2014/main" id="{6CD82D20-892E-4BF9-A533-524E7E3DB62F}"/>
              </a:ext>
            </a:extLst>
          </p:cNvPr>
          <p:cNvSpPr>
            <a:spLocks noGrp="1"/>
          </p:cNvSpPr>
          <p:nvPr>
            <p:ph type="body" sz="quarter" idx="10" hasCustomPrompt="1"/>
          </p:nvPr>
        </p:nvSpPr>
        <p:spPr>
          <a:xfrm>
            <a:off x="1429517" y="5908169"/>
            <a:ext cx="13250517" cy="361894"/>
          </a:xfrm>
        </p:spPr>
        <p:txBody>
          <a:bodyPr/>
          <a:lstStyle>
            <a:lvl1pPr marL="0" indent="0" algn="r">
              <a:buNone/>
              <a:defRPr/>
            </a:lvl1pPr>
            <a:lvl2pPr marL="274925" indent="0">
              <a:buNone/>
              <a:defRPr/>
            </a:lvl2pPr>
            <a:lvl3pPr marL="659819" indent="0">
              <a:buNone/>
              <a:defRPr/>
            </a:lvl3pPr>
            <a:lvl4pPr marL="0" indent="0">
              <a:buNone/>
              <a:defRPr/>
            </a:lvl4pPr>
            <a:lvl5pPr marL="0" indent="0">
              <a:buNone/>
              <a:defRPr/>
            </a:lvl5pPr>
          </a:lstStyle>
          <a:p>
            <a:pPr lvl="0"/>
            <a:r>
              <a:rPr kumimoji="1" lang="en-US" altLang="ja-JP"/>
              <a:t>20YY</a:t>
            </a:r>
            <a:r>
              <a:rPr kumimoji="1" lang="ja-JP" altLang="en-US"/>
              <a:t>年</a:t>
            </a:r>
            <a:r>
              <a:rPr kumimoji="1" lang="en-US" altLang="ja-JP"/>
              <a:t>MM</a:t>
            </a:r>
            <a:r>
              <a:rPr kumimoji="1" lang="ja-JP" altLang="en-US"/>
              <a:t>月</a:t>
            </a:r>
            <a:r>
              <a:rPr kumimoji="1" lang="en-US" altLang="ja-JP"/>
              <a:t>DD</a:t>
            </a:r>
            <a:r>
              <a:rPr kumimoji="1" lang="ja-JP" altLang="en-US"/>
              <a:t>日</a:t>
            </a:r>
          </a:p>
        </p:txBody>
      </p:sp>
      <p:sp>
        <p:nvSpPr>
          <p:cNvPr id="6" name="テキスト プレースホルダー 5">
            <a:extLst>
              <a:ext uri="{FF2B5EF4-FFF2-40B4-BE49-F238E27FC236}">
                <a16:creationId xmlns:a16="http://schemas.microsoft.com/office/drawing/2014/main" id="{756CC7EE-F720-4B74-84D2-AE79D0C5A605}"/>
              </a:ext>
            </a:extLst>
          </p:cNvPr>
          <p:cNvSpPr>
            <a:spLocks noGrp="1"/>
          </p:cNvSpPr>
          <p:nvPr>
            <p:ph type="body" sz="quarter" idx="11" hasCustomPrompt="1"/>
          </p:nvPr>
        </p:nvSpPr>
        <p:spPr>
          <a:xfrm>
            <a:off x="1429517" y="6479579"/>
            <a:ext cx="13250517" cy="413768"/>
          </a:xfrm>
        </p:spPr>
        <p:txBody>
          <a:bodyPr/>
          <a:lstStyle>
            <a:lvl1pPr marL="0" indent="0" algn="r">
              <a:buNone/>
              <a:defRPr sz="2444"/>
            </a:lvl1pPr>
            <a:lvl2pPr marL="274925" indent="0">
              <a:buNone/>
              <a:defRPr/>
            </a:lvl2pPr>
            <a:lvl3pPr marL="659819" indent="0">
              <a:buNone/>
              <a:defRPr/>
            </a:lvl3pPr>
            <a:lvl4pPr marL="0" indent="0">
              <a:buNone/>
              <a:defRPr/>
            </a:lvl4pPr>
            <a:lvl5pPr marL="0" indent="0">
              <a:buNone/>
              <a:defRPr/>
            </a:lvl5pPr>
          </a:lstStyle>
          <a:p>
            <a:pPr lvl="0"/>
            <a:r>
              <a:rPr kumimoji="1" lang="ja-JP" altLang="en-US"/>
              <a:t>大阪府・大阪市</a:t>
            </a:r>
          </a:p>
        </p:txBody>
      </p:sp>
    </p:spTree>
    <p:extLst>
      <p:ext uri="{BB962C8B-B14F-4D97-AF65-F5344CB8AC3E}">
        <p14:creationId xmlns:p14="http://schemas.microsoft.com/office/powerpoint/2010/main" val="748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中面_C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1" y="1"/>
            <a:ext cx="15119885" cy="1294170"/>
          </a:xfrm>
          <a:prstGeom prst="rect">
            <a:avLst/>
          </a:prstGeom>
          <a:solidFill>
            <a:srgbClr val="DEEBF7"/>
          </a:solidFill>
        </p:spPr>
        <p:txBody>
          <a:bodyPr lIns="288000" rIns="288000" bIns="72000" anchor="b" anchorCtr="0">
            <a:noAutofit/>
          </a:bodyPr>
          <a:lstStyle>
            <a:lvl1pPr fontAlgn="base">
              <a:defRPr sz="2750"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1" y="1"/>
            <a:ext cx="1443042" cy="232756"/>
          </a:xfrm>
          <a:solidFill>
            <a:srgbClr val="2E75B6"/>
          </a:solidFill>
        </p:spPr>
        <p:txBody>
          <a:bodyPr wrap="none" lIns="180000" rIns="180000"/>
          <a:lstStyle>
            <a:lvl1pPr marL="0" indent="0">
              <a:buNone/>
              <a:defRPr sz="1375" b="1">
                <a:solidFill>
                  <a:srgbClr val="FFFFFF"/>
                </a:solidFill>
              </a:defRPr>
            </a:lvl1pPr>
          </a:lstStyle>
          <a:p>
            <a:pPr lvl="0"/>
            <a:r>
              <a:rPr kumimoji="1" lang="ja-JP" altLang="en-US"/>
              <a:t>節 </a:t>
            </a:r>
            <a:r>
              <a:rPr kumimoji="1" lang="en-US" altLang="ja-JP"/>
              <a:t>SECTION</a:t>
            </a:r>
            <a:endParaRPr kumimoji="1" lang="ja-JP" altLang="en-US"/>
          </a:p>
        </p:txBody>
      </p:sp>
      <p:sp>
        <p:nvSpPr>
          <p:cNvPr id="3" name="スライド番号プレースホルダー 2">
            <a:extLst>
              <a:ext uri="{FF2B5EF4-FFF2-40B4-BE49-F238E27FC236}">
                <a16:creationId xmlns:a16="http://schemas.microsoft.com/office/drawing/2014/main" id="{57FADD1A-47E1-43CB-A506-BD6147F56B80}"/>
              </a:ext>
            </a:extLst>
          </p:cNvPr>
          <p:cNvSpPr>
            <a:spLocks noGrp="1"/>
          </p:cNvSpPr>
          <p:nvPr>
            <p:ph type="sldNum" sz="quarter" idx="12"/>
          </p:nvPr>
        </p:nvSpPr>
        <p:spPr>
          <a:xfrm>
            <a:off x="11601076" y="10353364"/>
            <a:ext cx="3298884" cy="188065"/>
          </a:xfrm>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3255747360"/>
      </p:ext>
    </p:extLst>
  </p:cSld>
  <p:clrMapOvr>
    <a:masterClrMapping/>
  </p:clrMapOvr>
  <p:extLst>
    <p:ext uri="{DCECCB84-F9BA-43D5-87BE-67443E8EF086}">
      <p15:sldGuideLst xmlns:p15="http://schemas.microsoft.com/office/powerpoint/2012/main">
        <p15:guide id="1" orient="horz" pos="98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3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CDE85D-D900-4AAF-9028-5F3E95FADBA1}"/>
              </a:ext>
            </a:extLst>
          </p:cNvPr>
          <p:cNvSpPr>
            <a:spLocks noGrp="1"/>
          </p:cNvSpPr>
          <p:nvPr>
            <p:ph type="title" hasCustomPrompt="1"/>
          </p:nvPr>
        </p:nvSpPr>
        <p:spPr>
          <a:xfrm>
            <a:off x="439584" y="459906"/>
            <a:ext cx="14240182" cy="423193"/>
          </a:xfrm>
        </p:spPr>
        <p:txBody>
          <a:bodyPr/>
          <a:lstStyle>
            <a:lvl1pPr>
              <a:defRPr>
                <a:solidFill>
                  <a:srgbClr val="2E75B6"/>
                </a:solidFill>
              </a:defRPr>
            </a:lvl1pPr>
          </a:lstStyle>
          <a:p>
            <a:r>
              <a:rPr kumimoji="1" lang="en-US" altLang="ja-JP"/>
              <a:t>CONTENTS</a:t>
            </a:r>
            <a:endParaRPr kumimoji="1" lang="ja-JP" altLang="en-US"/>
          </a:p>
        </p:txBody>
      </p:sp>
      <p:sp>
        <p:nvSpPr>
          <p:cNvPr id="6" name="テキスト プレースホルダー 5">
            <a:extLst>
              <a:ext uri="{FF2B5EF4-FFF2-40B4-BE49-F238E27FC236}">
                <a16:creationId xmlns:a16="http://schemas.microsoft.com/office/drawing/2014/main" id="{67207277-8CA5-4537-ACD4-0F65AE1FD1C5}"/>
              </a:ext>
            </a:extLst>
          </p:cNvPr>
          <p:cNvSpPr>
            <a:spLocks noGrp="1"/>
          </p:cNvSpPr>
          <p:nvPr>
            <p:ph type="body" sz="quarter" idx="10"/>
          </p:nvPr>
        </p:nvSpPr>
        <p:spPr>
          <a:xfrm>
            <a:off x="439584" y="1508617"/>
            <a:ext cx="14240182" cy="550151"/>
          </a:xfrm>
        </p:spPr>
        <p:txBody>
          <a:bodyPr/>
          <a:lstStyle>
            <a:lvl1pPr marL="0" indent="0">
              <a:lnSpc>
                <a:spcPct val="130000"/>
              </a:lnSpc>
              <a:buNone/>
              <a:defRPr sz="2750"/>
            </a:lvl1pPr>
          </a:lstStyle>
          <a:p>
            <a:pPr lvl="0"/>
            <a:r>
              <a:rPr kumimoji="1" lang="ja-JP" altLang="en-US"/>
              <a:t>マスター テキストの書式設定</a:t>
            </a:r>
          </a:p>
        </p:txBody>
      </p:sp>
    </p:spTree>
    <p:extLst>
      <p:ext uri="{BB962C8B-B14F-4D97-AF65-F5344CB8AC3E}">
        <p14:creationId xmlns:p14="http://schemas.microsoft.com/office/powerpoint/2010/main" val="3906591774"/>
      </p:ext>
    </p:extLst>
  </p:cSld>
  <p:clrMapOvr>
    <a:masterClrMapping/>
  </p:clrMapOvr>
  <p:extLst>
    <p:ext uri="{DCECCB84-F9BA-43D5-87BE-67443E8EF086}">
      <p15:sldGuideLst xmlns:p15="http://schemas.microsoft.com/office/powerpoint/2012/main">
        <p15:guide id="1" orient="horz" pos="275" userDrawn="1">
          <p15:clr>
            <a:srgbClr val="FBAE40"/>
          </p15:clr>
        </p15:guide>
        <p15:guide id="2" orient="horz" pos="95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扉_A">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61CA886-2D64-4D59-8666-9628EB9CF944}"/>
              </a:ext>
            </a:extLst>
          </p:cNvPr>
          <p:cNvCxnSpPr>
            <a:cxnSpLocks/>
          </p:cNvCxnSpPr>
          <p:nvPr userDrawn="1"/>
        </p:nvCxnSpPr>
        <p:spPr>
          <a:xfrm>
            <a:off x="439584" y="5345907"/>
            <a:ext cx="14240182"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706D760E-9114-4DCB-AEA4-28744E29BE15}"/>
              </a:ext>
            </a:extLst>
          </p:cNvPr>
          <p:cNvSpPr>
            <a:spLocks noGrp="1"/>
          </p:cNvSpPr>
          <p:nvPr>
            <p:ph type="title" hasCustomPrompt="1"/>
          </p:nvPr>
        </p:nvSpPr>
        <p:spPr>
          <a:xfrm>
            <a:off x="439584" y="4449068"/>
            <a:ext cx="14240182" cy="658001"/>
          </a:xfrm>
        </p:spPr>
        <p:txBody>
          <a:bodyPr/>
          <a:lstStyle>
            <a:lvl1pPr>
              <a:defRPr sz="4276"/>
            </a:lvl1pPr>
          </a:lstStyle>
          <a:p>
            <a:r>
              <a:rPr kumimoji="1" lang="ja-JP" altLang="en-US"/>
              <a:t>章 </a:t>
            </a:r>
            <a:r>
              <a:rPr kumimoji="1" lang="en-US" altLang="ja-JP"/>
              <a:t>CHAPTER</a:t>
            </a:r>
            <a:r>
              <a:rPr kumimoji="1" lang="ja-JP" altLang="en-US"/>
              <a:t>を入力</a:t>
            </a:r>
          </a:p>
        </p:txBody>
      </p:sp>
      <p:sp>
        <p:nvSpPr>
          <p:cNvPr id="7" name="テキスト プレースホルダー 6">
            <a:extLst>
              <a:ext uri="{FF2B5EF4-FFF2-40B4-BE49-F238E27FC236}">
                <a16:creationId xmlns:a16="http://schemas.microsoft.com/office/drawing/2014/main" id="{17E929E0-E7ED-4CCF-9276-36B9C4F72806}"/>
              </a:ext>
            </a:extLst>
          </p:cNvPr>
          <p:cNvSpPr>
            <a:spLocks noGrp="1"/>
          </p:cNvSpPr>
          <p:nvPr>
            <p:ph type="body" sz="quarter" idx="10" hasCustomPrompt="1"/>
          </p:nvPr>
        </p:nvSpPr>
        <p:spPr>
          <a:xfrm>
            <a:off x="439584" y="3713706"/>
            <a:ext cx="14240182" cy="517257"/>
          </a:xfrm>
        </p:spPr>
        <p:txBody>
          <a:bodyPr/>
          <a:lstStyle>
            <a:lvl1pPr marL="0" indent="0">
              <a:buNone/>
              <a:defRPr sz="3056" b="1">
                <a:solidFill>
                  <a:srgbClr val="2E75B6"/>
                </a:solidFill>
              </a:defRPr>
            </a:lvl1pPr>
            <a:lvl2pPr marL="274925" indent="0">
              <a:buNone/>
              <a:defRPr/>
            </a:lvl2pPr>
            <a:lvl3pPr marL="659819" indent="0">
              <a:buNone/>
              <a:defRPr/>
            </a:lvl3pPr>
            <a:lvl4pPr marL="0" indent="0">
              <a:buNone/>
              <a:defRPr/>
            </a:lvl4pPr>
            <a:lvl5pPr marL="0" indent="0">
              <a:buNone/>
              <a:defRPr/>
            </a:lvl5pPr>
          </a:lstStyle>
          <a:p>
            <a:pPr lvl="0"/>
            <a:r>
              <a:rPr kumimoji="1" lang="ja-JP" altLang="en-US"/>
              <a:t>章 </a:t>
            </a:r>
            <a:r>
              <a:rPr kumimoji="1" lang="en-US" altLang="ja-JP"/>
              <a:t>CHAPTER</a:t>
            </a:r>
            <a:endParaRPr kumimoji="1" lang="ja-JP" altLang="en-US"/>
          </a:p>
        </p:txBody>
      </p:sp>
      <p:sp>
        <p:nvSpPr>
          <p:cNvPr id="9" name="テキスト プレースホルダー 8">
            <a:extLst>
              <a:ext uri="{FF2B5EF4-FFF2-40B4-BE49-F238E27FC236}">
                <a16:creationId xmlns:a16="http://schemas.microsoft.com/office/drawing/2014/main" id="{5ADEA154-C506-4961-8DDF-978F194B60DC}"/>
              </a:ext>
            </a:extLst>
          </p:cNvPr>
          <p:cNvSpPr>
            <a:spLocks noGrp="1"/>
          </p:cNvSpPr>
          <p:nvPr>
            <p:ph type="body" sz="quarter" idx="11" hasCustomPrompt="1"/>
          </p:nvPr>
        </p:nvSpPr>
        <p:spPr>
          <a:xfrm>
            <a:off x="467076" y="5514293"/>
            <a:ext cx="14185201" cy="465512"/>
          </a:xfrm>
        </p:spPr>
        <p:txBody>
          <a:bodyPr/>
          <a:lstStyle>
            <a:lvl1pPr marL="0" indent="0">
              <a:buNone/>
              <a:defRPr sz="2750"/>
            </a:lvl1pPr>
            <a:lvl2pPr marL="274925" indent="0">
              <a:buNone/>
              <a:defRPr sz="2750"/>
            </a:lvl2pPr>
            <a:lvl3pPr marL="659819" indent="0">
              <a:buNone/>
              <a:defRPr sz="2750"/>
            </a:lvl3pPr>
            <a:lvl4pPr marL="0" indent="0">
              <a:buNone/>
              <a:defRPr sz="2750"/>
            </a:lvl4pPr>
            <a:lvl5pPr marL="0" indent="0">
              <a:buNone/>
              <a:defRPr sz="2750"/>
            </a:lvl5pPr>
          </a:lstStyle>
          <a:p>
            <a:pPr lvl="0"/>
            <a:r>
              <a:rPr kumimoji="1" lang="ja-JP" altLang="en-US"/>
              <a:t>節 </a:t>
            </a:r>
            <a:r>
              <a:rPr kumimoji="1" lang="en-US" altLang="ja-JP"/>
              <a:t>SECTION</a:t>
            </a:r>
            <a:r>
              <a:rPr kumimoji="1" lang="ja-JP" altLang="en-US"/>
              <a:t>を入力</a:t>
            </a:r>
          </a:p>
        </p:txBody>
      </p:sp>
    </p:spTree>
    <p:extLst>
      <p:ext uri="{BB962C8B-B14F-4D97-AF65-F5344CB8AC3E}">
        <p14:creationId xmlns:p14="http://schemas.microsoft.com/office/powerpoint/2010/main" val="58471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扉_B">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61CA886-2D64-4D59-8666-9628EB9CF944}"/>
              </a:ext>
            </a:extLst>
          </p:cNvPr>
          <p:cNvCxnSpPr>
            <a:cxnSpLocks/>
          </p:cNvCxnSpPr>
          <p:nvPr userDrawn="1"/>
        </p:nvCxnSpPr>
        <p:spPr>
          <a:xfrm>
            <a:off x="439584" y="5345907"/>
            <a:ext cx="14240182"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706D760E-9114-4DCB-AEA4-28744E29BE15}"/>
              </a:ext>
            </a:extLst>
          </p:cNvPr>
          <p:cNvSpPr>
            <a:spLocks noGrp="1"/>
          </p:cNvSpPr>
          <p:nvPr>
            <p:ph type="title" hasCustomPrompt="1"/>
          </p:nvPr>
        </p:nvSpPr>
        <p:spPr>
          <a:xfrm>
            <a:off x="2474162" y="4657612"/>
            <a:ext cx="12205871" cy="658001"/>
          </a:xfrm>
        </p:spPr>
        <p:txBody>
          <a:bodyPr/>
          <a:lstStyle>
            <a:lvl1pPr>
              <a:defRPr sz="4276"/>
            </a:lvl1pPr>
          </a:lstStyle>
          <a:p>
            <a:r>
              <a:rPr kumimoji="1" lang="ja-JP" altLang="en-US"/>
              <a:t>章 </a:t>
            </a:r>
            <a:r>
              <a:rPr kumimoji="1" lang="en-US" altLang="ja-JP"/>
              <a:t>CHAPTER</a:t>
            </a:r>
            <a:r>
              <a:rPr kumimoji="1" lang="ja-JP" altLang="en-US"/>
              <a:t>を入力</a:t>
            </a:r>
          </a:p>
        </p:txBody>
      </p:sp>
      <p:sp>
        <p:nvSpPr>
          <p:cNvPr id="7" name="テキスト プレースホルダー 6">
            <a:extLst>
              <a:ext uri="{FF2B5EF4-FFF2-40B4-BE49-F238E27FC236}">
                <a16:creationId xmlns:a16="http://schemas.microsoft.com/office/drawing/2014/main" id="{17E929E0-E7ED-4CCF-9276-36B9C4F72806}"/>
              </a:ext>
            </a:extLst>
          </p:cNvPr>
          <p:cNvSpPr>
            <a:spLocks noGrp="1"/>
          </p:cNvSpPr>
          <p:nvPr>
            <p:ph type="body" sz="quarter" idx="10" hasCustomPrompt="1"/>
          </p:nvPr>
        </p:nvSpPr>
        <p:spPr>
          <a:xfrm>
            <a:off x="439584" y="4558151"/>
            <a:ext cx="1759405" cy="787756"/>
          </a:xfrm>
          <a:solidFill>
            <a:srgbClr val="2E75B6"/>
          </a:solidFill>
        </p:spPr>
        <p:txBody>
          <a:bodyPr anchor="ctr" anchorCtr="1">
            <a:noAutofit/>
          </a:bodyPr>
          <a:lstStyle>
            <a:lvl1pPr marL="0" indent="0" algn="ctr">
              <a:lnSpc>
                <a:spcPct val="100000"/>
              </a:lnSpc>
              <a:spcAft>
                <a:spcPts val="0"/>
              </a:spcAft>
              <a:buNone/>
              <a:defRPr sz="3056" b="1">
                <a:solidFill>
                  <a:srgbClr val="FFFFFF"/>
                </a:solidFill>
              </a:defRPr>
            </a:lvl1pPr>
            <a:lvl2pPr marL="274925" indent="0">
              <a:buNone/>
              <a:defRPr/>
            </a:lvl2pPr>
            <a:lvl3pPr marL="659819" indent="0">
              <a:buNone/>
              <a:defRPr/>
            </a:lvl3pPr>
            <a:lvl4pPr marL="0" indent="0">
              <a:buNone/>
              <a:defRPr/>
            </a:lvl4pPr>
            <a:lvl5pPr marL="0" indent="0">
              <a:buNone/>
              <a:defRPr/>
            </a:lvl5pPr>
          </a:lstStyle>
          <a:p>
            <a:pPr lvl="0"/>
            <a:r>
              <a:rPr kumimoji="1" lang="ja-JP" altLang="en-US"/>
              <a:t>章</a:t>
            </a:r>
          </a:p>
        </p:txBody>
      </p:sp>
      <p:sp>
        <p:nvSpPr>
          <p:cNvPr id="9" name="テキスト プレースホルダー 8">
            <a:extLst>
              <a:ext uri="{FF2B5EF4-FFF2-40B4-BE49-F238E27FC236}">
                <a16:creationId xmlns:a16="http://schemas.microsoft.com/office/drawing/2014/main" id="{5ADEA154-C506-4961-8DDF-978F194B60DC}"/>
              </a:ext>
            </a:extLst>
          </p:cNvPr>
          <p:cNvSpPr>
            <a:spLocks noGrp="1"/>
          </p:cNvSpPr>
          <p:nvPr>
            <p:ph type="body" sz="quarter" idx="11" hasCustomPrompt="1"/>
          </p:nvPr>
        </p:nvSpPr>
        <p:spPr>
          <a:xfrm>
            <a:off x="467076" y="5570560"/>
            <a:ext cx="14185201" cy="465512"/>
          </a:xfrm>
        </p:spPr>
        <p:txBody>
          <a:bodyPr/>
          <a:lstStyle>
            <a:lvl1pPr marL="0" indent="0">
              <a:buNone/>
              <a:defRPr sz="2750"/>
            </a:lvl1pPr>
            <a:lvl2pPr marL="274925" indent="0">
              <a:buNone/>
              <a:defRPr sz="2750"/>
            </a:lvl2pPr>
            <a:lvl3pPr marL="659819" indent="0">
              <a:buNone/>
              <a:defRPr sz="2750"/>
            </a:lvl3pPr>
            <a:lvl4pPr marL="0" indent="0">
              <a:buNone/>
              <a:defRPr sz="2750"/>
            </a:lvl4pPr>
            <a:lvl5pPr marL="0" indent="0">
              <a:buNone/>
              <a:defRPr sz="2750"/>
            </a:lvl5pPr>
          </a:lstStyle>
          <a:p>
            <a:pPr lvl="0"/>
            <a:r>
              <a:rPr kumimoji="1" lang="ja-JP" altLang="en-US"/>
              <a:t>節 </a:t>
            </a:r>
            <a:r>
              <a:rPr kumimoji="1" lang="en-US" altLang="ja-JP"/>
              <a:t>SECTION</a:t>
            </a:r>
            <a:r>
              <a:rPr kumimoji="1" lang="ja-JP" altLang="en-US"/>
              <a:t>を入力</a:t>
            </a:r>
          </a:p>
        </p:txBody>
      </p:sp>
    </p:spTree>
    <p:extLst>
      <p:ext uri="{BB962C8B-B14F-4D97-AF65-F5344CB8AC3E}">
        <p14:creationId xmlns:p14="http://schemas.microsoft.com/office/powerpoint/2010/main" val="318169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中面_A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439584" y="357128"/>
            <a:ext cx="14240182" cy="846386"/>
          </a:xfrm>
          <a:prstGeom prst="rect">
            <a:avLst/>
          </a:prstGeom>
        </p:spPr>
        <p:txBody>
          <a:bodyPr anchor="b" anchorCtr="0"/>
          <a:lstStyle>
            <a:lvl1pPr fontAlgn="base">
              <a:defRPr sz="2750"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cxnSp>
        <p:nvCxnSpPr>
          <p:cNvPr id="6" name="直線コネクタ 5">
            <a:extLst>
              <a:ext uri="{FF2B5EF4-FFF2-40B4-BE49-F238E27FC236}">
                <a16:creationId xmlns:a16="http://schemas.microsoft.com/office/drawing/2014/main" id="{A5C547B4-AA49-4C28-B0DC-88C127261D97}"/>
              </a:ext>
            </a:extLst>
          </p:cNvPr>
          <p:cNvCxnSpPr>
            <a:cxnSpLocks/>
          </p:cNvCxnSpPr>
          <p:nvPr userDrawn="1"/>
        </p:nvCxnSpPr>
        <p:spPr>
          <a:xfrm>
            <a:off x="329621" y="1294170"/>
            <a:ext cx="14460108" cy="0"/>
          </a:xfrm>
          <a:prstGeom prst="line">
            <a:avLst/>
          </a:prstGeom>
          <a:ln w="12700">
            <a:solidFill>
              <a:srgbClr val="2E75B6"/>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8">
            <a:extLst>
              <a:ext uri="{FF2B5EF4-FFF2-40B4-BE49-F238E27FC236}">
                <a16:creationId xmlns:a16="http://schemas.microsoft.com/office/drawing/2014/main" id="{90E6591C-3F10-47C9-BDFB-CE97F524BB3A}"/>
              </a:ext>
            </a:extLst>
          </p:cNvPr>
          <p:cNvSpPr>
            <a:spLocks noGrp="1"/>
          </p:cNvSpPr>
          <p:nvPr>
            <p:ph type="body" sz="quarter" idx="10"/>
          </p:nvPr>
        </p:nvSpPr>
        <p:spPr>
          <a:xfrm>
            <a:off x="439584" y="1575512"/>
            <a:ext cx="14240182" cy="1316514"/>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8" name="テキスト プレースホルダー 4">
            <a:extLst>
              <a:ext uri="{FF2B5EF4-FFF2-40B4-BE49-F238E27FC236}">
                <a16:creationId xmlns:a16="http://schemas.microsoft.com/office/drawing/2014/main" id="{F4C88866-C59D-468E-A845-84EDD4A5D1F0}"/>
              </a:ext>
            </a:extLst>
          </p:cNvPr>
          <p:cNvSpPr>
            <a:spLocks noGrp="1"/>
          </p:cNvSpPr>
          <p:nvPr>
            <p:ph type="body" sz="quarter" idx="11" hasCustomPrompt="1"/>
          </p:nvPr>
        </p:nvSpPr>
        <p:spPr>
          <a:xfrm>
            <a:off x="1" y="1"/>
            <a:ext cx="1443042" cy="232756"/>
          </a:xfrm>
          <a:solidFill>
            <a:srgbClr val="DEEBF7"/>
          </a:solidFill>
        </p:spPr>
        <p:txBody>
          <a:bodyPr wrap="none" lIns="180000" rIns="180000"/>
          <a:lstStyle>
            <a:lvl1pPr marL="0" indent="0">
              <a:buNone/>
              <a:defRPr sz="1375" b="1">
                <a:solidFill>
                  <a:srgbClr val="2E75B6"/>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87AD6F07-D749-494E-82CA-CE07C186874C}"/>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910333606"/>
      </p:ext>
    </p:extLst>
  </p:cSld>
  <p:clrMapOvr>
    <a:masterClrMapping/>
  </p:clrMapOvr>
  <p:extLst>
    <p:ext uri="{DCECCB84-F9BA-43D5-87BE-67443E8EF086}">
      <p15:sldGuideLst xmlns:p15="http://schemas.microsoft.com/office/powerpoint/2012/main">
        <p15:guide id="1" orient="horz" pos="9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中面_A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439584" y="357128"/>
            <a:ext cx="14240182" cy="846386"/>
          </a:xfrm>
          <a:prstGeom prst="rect">
            <a:avLst/>
          </a:prstGeom>
        </p:spPr>
        <p:txBody>
          <a:bodyPr anchor="b" anchorCtr="0"/>
          <a:lstStyle>
            <a:lvl1pPr fontAlgn="base">
              <a:defRPr sz="2750"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cxnSp>
        <p:nvCxnSpPr>
          <p:cNvPr id="6" name="直線コネクタ 5">
            <a:extLst>
              <a:ext uri="{FF2B5EF4-FFF2-40B4-BE49-F238E27FC236}">
                <a16:creationId xmlns:a16="http://schemas.microsoft.com/office/drawing/2014/main" id="{A5C547B4-AA49-4C28-B0DC-88C127261D97}"/>
              </a:ext>
            </a:extLst>
          </p:cNvPr>
          <p:cNvCxnSpPr>
            <a:cxnSpLocks/>
          </p:cNvCxnSpPr>
          <p:nvPr userDrawn="1"/>
        </p:nvCxnSpPr>
        <p:spPr>
          <a:xfrm>
            <a:off x="329621" y="1294170"/>
            <a:ext cx="14460108" cy="0"/>
          </a:xfrm>
          <a:prstGeom prst="line">
            <a:avLst/>
          </a:prstGeom>
          <a:ln w="12700">
            <a:solidFill>
              <a:srgbClr val="2E75B6"/>
            </a:solidFill>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B450A7D1-9F13-47BB-A835-56440BD54FFF}"/>
              </a:ext>
            </a:extLst>
          </p:cNvPr>
          <p:cNvSpPr>
            <a:spLocks noGrp="1"/>
          </p:cNvSpPr>
          <p:nvPr>
            <p:ph type="body" sz="quarter" idx="10" hasCustomPrompt="1"/>
          </p:nvPr>
        </p:nvSpPr>
        <p:spPr>
          <a:xfrm>
            <a:off x="1" y="1"/>
            <a:ext cx="1443042" cy="232756"/>
          </a:xfrm>
          <a:solidFill>
            <a:srgbClr val="DEEBF7"/>
          </a:solidFill>
        </p:spPr>
        <p:txBody>
          <a:bodyPr wrap="none" lIns="180000" rIns="180000"/>
          <a:lstStyle>
            <a:lvl1pPr marL="0" indent="0">
              <a:buNone/>
              <a:defRPr sz="1375" b="1">
                <a:solidFill>
                  <a:srgbClr val="2E75B6"/>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78716F41-71C4-405D-97B8-A0C2E8000E06}"/>
              </a:ext>
            </a:extLst>
          </p:cNvPr>
          <p:cNvSpPr>
            <a:spLocks noGrp="1"/>
          </p:cNvSpPr>
          <p:nvPr>
            <p:ph type="sldNum" sz="quarter" idx="11"/>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1057592594"/>
      </p:ext>
    </p:extLst>
  </p:cSld>
  <p:clrMapOvr>
    <a:masterClrMapping/>
  </p:clrMapOvr>
  <p:extLst>
    <p:ext uri="{DCECCB84-F9BA-43D5-87BE-67443E8EF086}">
      <p15:sldGuideLst xmlns:p15="http://schemas.microsoft.com/office/powerpoint/2012/main">
        <p15:guide id="1" orient="horz" pos="98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中面_B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439851" y="335248"/>
            <a:ext cx="14240182" cy="846386"/>
          </a:xfrm>
          <a:prstGeom prst="rect">
            <a:avLst/>
          </a:prstGeom>
          <a:noFill/>
        </p:spPr>
        <p:txBody>
          <a:bodyPr wrap="square" lIns="0" rIns="0" bIns="0" anchor="b" anchorCtr="0">
            <a:spAutoFit/>
          </a:bodyPr>
          <a:lstStyle>
            <a:lvl1pPr fontAlgn="base">
              <a:defRPr sz="2750"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sp>
        <p:nvSpPr>
          <p:cNvPr id="5" name="テキスト プレースホルダー 4">
            <a:extLst>
              <a:ext uri="{FF2B5EF4-FFF2-40B4-BE49-F238E27FC236}">
                <a16:creationId xmlns:a16="http://schemas.microsoft.com/office/drawing/2014/main" id="{F9005D2A-D2F7-4EE9-8B71-A9E29034F27E}"/>
              </a:ext>
            </a:extLst>
          </p:cNvPr>
          <p:cNvSpPr>
            <a:spLocks noGrp="1"/>
          </p:cNvSpPr>
          <p:nvPr>
            <p:ph type="body" sz="quarter" idx="10" hasCustomPrompt="1"/>
          </p:nvPr>
        </p:nvSpPr>
        <p:spPr>
          <a:xfrm>
            <a:off x="1" y="1"/>
            <a:ext cx="1443042" cy="232756"/>
          </a:xfrm>
          <a:solidFill>
            <a:srgbClr val="DEEBF7"/>
          </a:solidFill>
        </p:spPr>
        <p:txBody>
          <a:bodyPr wrap="none" lIns="180000" rIns="180000"/>
          <a:lstStyle>
            <a:lvl1pPr marL="0" indent="0">
              <a:buNone/>
              <a:defRPr sz="1375" b="1">
                <a:solidFill>
                  <a:srgbClr val="2E75B6"/>
                </a:solidFill>
              </a:defRPr>
            </a:lvl1pPr>
          </a:lstStyle>
          <a:p>
            <a:pPr lvl="0"/>
            <a:r>
              <a:rPr kumimoji="1" lang="ja-JP" altLang="en-US"/>
              <a:t>節 </a:t>
            </a:r>
            <a:r>
              <a:rPr kumimoji="1" lang="en-US" altLang="ja-JP"/>
              <a:t>SECTION</a:t>
            </a:r>
            <a:endParaRPr kumimoji="1" lang="ja-JP" altLang="en-US"/>
          </a:p>
        </p:txBody>
      </p:sp>
      <p:sp>
        <p:nvSpPr>
          <p:cNvPr id="8" name="テキスト プレースホルダー 8">
            <a:extLst>
              <a:ext uri="{FF2B5EF4-FFF2-40B4-BE49-F238E27FC236}">
                <a16:creationId xmlns:a16="http://schemas.microsoft.com/office/drawing/2014/main" id="{F9A5ECC4-5420-49E8-A4AF-63C3FD3A5D06}"/>
              </a:ext>
            </a:extLst>
          </p:cNvPr>
          <p:cNvSpPr>
            <a:spLocks noGrp="1"/>
          </p:cNvSpPr>
          <p:nvPr>
            <p:ph type="body" sz="quarter" idx="11"/>
          </p:nvPr>
        </p:nvSpPr>
        <p:spPr>
          <a:xfrm>
            <a:off x="439584" y="1575512"/>
            <a:ext cx="14240182" cy="1316514"/>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2" name="スライド番号プレースホルダー 1">
            <a:extLst>
              <a:ext uri="{FF2B5EF4-FFF2-40B4-BE49-F238E27FC236}">
                <a16:creationId xmlns:a16="http://schemas.microsoft.com/office/drawing/2014/main" id="{B4C27C92-8172-4EB1-ABC8-BBD394F36F3A}"/>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533628377"/>
      </p:ext>
    </p:extLst>
  </p:cSld>
  <p:clrMapOvr>
    <a:masterClrMapping/>
  </p:clrMapOvr>
  <p:extLst>
    <p:ext uri="{DCECCB84-F9BA-43D5-87BE-67443E8EF086}">
      <p15:sldGuideLst xmlns:p15="http://schemas.microsoft.com/office/powerpoint/2012/main">
        <p15:guide id="1" orient="horz" pos="989" userDrawn="1">
          <p15:clr>
            <a:srgbClr val="FBAE40"/>
          </p15:clr>
        </p15:guide>
        <p15:guide id="2" orient="horz" pos="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中面_B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439851" y="335248"/>
            <a:ext cx="14240182" cy="846386"/>
          </a:xfrm>
          <a:prstGeom prst="rect">
            <a:avLst/>
          </a:prstGeom>
          <a:noFill/>
        </p:spPr>
        <p:txBody>
          <a:bodyPr wrap="square" lIns="0" rIns="0" bIns="0" anchor="b" anchorCtr="0">
            <a:spAutoFit/>
          </a:bodyPr>
          <a:lstStyle>
            <a:lvl1pPr fontAlgn="base">
              <a:defRPr sz="2750"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sp>
        <p:nvSpPr>
          <p:cNvPr id="5" name="テキスト プレースホルダー 4">
            <a:extLst>
              <a:ext uri="{FF2B5EF4-FFF2-40B4-BE49-F238E27FC236}">
                <a16:creationId xmlns:a16="http://schemas.microsoft.com/office/drawing/2014/main" id="{F9005D2A-D2F7-4EE9-8B71-A9E29034F27E}"/>
              </a:ext>
            </a:extLst>
          </p:cNvPr>
          <p:cNvSpPr>
            <a:spLocks noGrp="1"/>
          </p:cNvSpPr>
          <p:nvPr>
            <p:ph type="body" sz="quarter" idx="10" hasCustomPrompt="1"/>
          </p:nvPr>
        </p:nvSpPr>
        <p:spPr>
          <a:xfrm>
            <a:off x="1" y="1"/>
            <a:ext cx="1443042" cy="232756"/>
          </a:xfrm>
          <a:solidFill>
            <a:srgbClr val="DEEBF7"/>
          </a:solidFill>
        </p:spPr>
        <p:txBody>
          <a:bodyPr wrap="none" lIns="180000" rIns="180000"/>
          <a:lstStyle>
            <a:lvl1pPr marL="0" indent="0">
              <a:buNone/>
              <a:defRPr sz="1375" b="1">
                <a:solidFill>
                  <a:srgbClr val="2E75B6"/>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024593E6-0BA8-43CA-ACF0-893CB74E2EF1}"/>
              </a:ext>
            </a:extLst>
          </p:cNvPr>
          <p:cNvSpPr>
            <a:spLocks noGrp="1"/>
          </p:cNvSpPr>
          <p:nvPr>
            <p:ph type="sldNum" sz="quarter" idx="11"/>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2258593742"/>
      </p:ext>
    </p:extLst>
  </p:cSld>
  <p:clrMapOvr>
    <a:masterClrMapping/>
  </p:clrMapOvr>
  <p:extLst>
    <p:ext uri="{DCECCB84-F9BA-43D5-87BE-67443E8EF086}">
      <p15:sldGuideLst xmlns:p15="http://schemas.microsoft.com/office/powerpoint/2012/main">
        <p15:guide id="1" orient="horz" pos="989" userDrawn="1">
          <p15:clr>
            <a:srgbClr val="FBAE40"/>
          </p15:clr>
        </p15:guide>
        <p15:guide id="2" orient="horz" pos="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面_C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1" y="1"/>
            <a:ext cx="15119885" cy="1294170"/>
          </a:xfrm>
          <a:prstGeom prst="rect">
            <a:avLst/>
          </a:prstGeom>
          <a:solidFill>
            <a:srgbClr val="DEEBF7"/>
          </a:solidFill>
        </p:spPr>
        <p:txBody>
          <a:bodyPr lIns="288000" rIns="288000" bIns="72000" anchor="b" anchorCtr="0">
            <a:noAutofit/>
          </a:bodyPr>
          <a:lstStyle>
            <a:lvl1pPr fontAlgn="base">
              <a:defRPr sz="2750"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sp>
        <p:nvSpPr>
          <p:cNvPr id="9" name="テキスト プレースホルダー 8">
            <a:extLst>
              <a:ext uri="{FF2B5EF4-FFF2-40B4-BE49-F238E27FC236}">
                <a16:creationId xmlns:a16="http://schemas.microsoft.com/office/drawing/2014/main" id="{90E6591C-3F10-47C9-BDFB-CE97F524BB3A}"/>
              </a:ext>
            </a:extLst>
          </p:cNvPr>
          <p:cNvSpPr>
            <a:spLocks noGrp="1"/>
          </p:cNvSpPr>
          <p:nvPr>
            <p:ph type="body" sz="quarter" idx="10"/>
          </p:nvPr>
        </p:nvSpPr>
        <p:spPr>
          <a:xfrm>
            <a:off x="439584" y="1575512"/>
            <a:ext cx="14240182" cy="1316514"/>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1" y="1"/>
            <a:ext cx="1443042" cy="232756"/>
          </a:xfrm>
          <a:solidFill>
            <a:srgbClr val="2E75B6"/>
          </a:solidFill>
        </p:spPr>
        <p:txBody>
          <a:bodyPr wrap="none" lIns="180000" rIns="180000"/>
          <a:lstStyle>
            <a:lvl1pPr marL="0" indent="0">
              <a:buNone/>
              <a:defRPr sz="1375" b="1">
                <a:solidFill>
                  <a:srgbClr val="FFFFFF"/>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B9ABD0CF-9584-44BF-ACAD-752A11BE1D98}"/>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1257551434"/>
      </p:ext>
    </p:extLst>
  </p:cSld>
  <p:clrMapOvr>
    <a:masterClrMapping/>
  </p:clrMapOvr>
  <p:extLst>
    <p:ext uri="{DCECCB84-F9BA-43D5-87BE-67443E8EF086}">
      <p15:sldGuideLst xmlns:p15="http://schemas.microsoft.com/office/powerpoint/2012/main">
        <p15:guide id="1" orient="horz" pos="98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584" y="347369"/>
            <a:ext cx="14240182" cy="423193"/>
          </a:xfrm>
          <a:prstGeom prst="rect">
            <a:avLst/>
          </a:prstGeom>
        </p:spPr>
        <p:txBody>
          <a:bodyPr vert="horz" lIns="0" tIns="0" rIns="0" bIns="0" rtlCol="0" anchor="b" anchorCtr="0">
            <a:spAutoFit/>
          </a:bodyPr>
          <a:lstStyle/>
          <a:p>
            <a:r>
              <a:rPr lang="ja-JP" altLang="en-US"/>
              <a:t>マスター タイトルの書式設定</a:t>
            </a:r>
            <a:endParaRPr lang="en-US"/>
          </a:p>
        </p:txBody>
      </p:sp>
      <p:sp>
        <p:nvSpPr>
          <p:cNvPr id="3" name="Text Placeholder 2"/>
          <p:cNvSpPr>
            <a:spLocks noGrp="1"/>
          </p:cNvSpPr>
          <p:nvPr>
            <p:ph type="body" idx="1"/>
          </p:nvPr>
        </p:nvSpPr>
        <p:spPr>
          <a:xfrm>
            <a:off x="439584" y="1575512"/>
            <a:ext cx="14240182" cy="1316514"/>
          </a:xfrm>
          <a:prstGeom prst="rect">
            <a:avLst/>
          </a:prstGeom>
        </p:spPr>
        <p:txBody>
          <a:bodyPr vert="horz" lIns="0" tIns="0" rIns="0" bIns="0" rtlCol="0">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endParaRPr lang="en-US"/>
          </a:p>
        </p:txBody>
      </p:sp>
      <p:sp>
        <p:nvSpPr>
          <p:cNvPr id="5" name="スライド番号プレースホルダー 4">
            <a:extLst>
              <a:ext uri="{FF2B5EF4-FFF2-40B4-BE49-F238E27FC236}">
                <a16:creationId xmlns:a16="http://schemas.microsoft.com/office/drawing/2014/main" id="{4D0242FE-060D-429D-8284-29834DC86F97}"/>
              </a:ext>
            </a:extLst>
          </p:cNvPr>
          <p:cNvSpPr>
            <a:spLocks noGrp="1"/>
          </p:cNvSpPr>
          <p:nvPr>
            <p:ph type="sldNum" sz="quarter" idx="4"/>
          </p:nvPr>
        </p:nvSpPr>
        <p:spPr>
          <a:xfrm>
            <a:off x="11656056" y="10353364"/>
            <a:ext cx="3298884" cy="188065"/>
          </a:xfrm>
          <a:prstGeom prst="rect">
            <a:avLst/>
          </a:prstGeom>
        </p:spPr>
        <p:txBody>
          <a:bodyPr vert="horz" lIns="0" tIns="0" rIns="0" bIns="0" rtlCol="0" anchor="t" anchorCtr="0">
            <a:spAutoFit/>
          </a:bodyPr>
          <a:lstStyle>
            <a:lvl1pPr algn="r">
              <a:defRPr sz="1222">
                <a:solidFill>
                  <a:srgbClr val="525252"/>
                </a:solidFill>
              </a:defRPr>
            </a:lvl1p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356622319"/>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4" r:id="rId3"/>
    <p:sldLayoutId id="2147483671" r:id="rId4"/>
    <p:sldLayoutId id="2147483662" r:id="rId5"/>
    <p:sldLayoutId id="2147483666" r:id="rId6"/>
    <p:sldLayoutId id="2147483668" r:id="rId7"/>
    <p:sldLayoutId id="2147483670" r:id="rId8"/>
    <p:sldLayoutId id="2147483667" r:id="rId9"/>
    <p:sldLayoutId id="2147483669" r:id="rId10"/>
    <p:sldLayoutId id="2147483665" r:id="rId11"/>
  </p:sldLayoutIdLst>
  <p:hf hdr="0" ftr="0" dt="0"/>
  <p:txStyles>
    <p:titleStyle>
      <a:lvl1pPr algn="l" defTabSz="1393124" rtl="0" eaLnBrk="1" fontAlgn="ctr" latinLnBrk="0" hangingPunct="1">
        <a:lnSpc>
          <a:spcPct val="100000"/>
        </a:lnSpc>
        <a:spcBef>
          <a:spcPts val="0"/>
        </a:spcBef>
        <a:buNone/>
        <a:defRPr kumimoji="1" sz="2750" b="1" kern="1200">
          <a:solidFill>
            <a:schemeClr val="tx1"/>
          </a:solidFill>
          <a:latin typeface="+mj-lt"/>
          <a:ea typeface="+mj-ea"/>
          <a:cs typeface="+mj-cs"/>
        </a:defRPr>
      </a:lvl1pPr>
    </p:titleStyle>
    <p:bodyStyle>
      <a:lvl1pPr marL="274925" indent="-274925" algn="l" defTabSz="1393124" rtl="0" eaLnBrk="1" fontAlgn="ctr" latinLnBrk="0" hangingPunct="1">
        <a:lnSpc>
          <a:spcPct val="110000"/>
        </a:lnSpc>
        <a:spcBef>
          <a:spcPts val="0"/>
        </a:spcBef>
        <a:spcAft>
          <a:spcPts val="917"/>
        </a:spcAft>
        <a:buClr>
          <a:srgbClr val="2E75B6"/>
        </a:buClr>
        <a:buFont typeface="Wingdings" panose="05000000000000000000" pitchFamily="2" charset="2"/>
        <a:buChar char="l"/>
        <a:defRPr kumimoji="1" sz="2138" kern="1200">
          <a:solidFill>
            <a:schemeClr val="tx1"/>
          </a:solidFill>
          <a:latin typeface="+mn-lt"/>
          <a:ea typeface="+mn-ea"/>
          <a:cs typeface="+mn-cs"/>
        </a:defRPr>
      </a:lvl1pPr>
      <a:lvl2pPr marL="494863" indent="-219940" algn="l" defTabSz="1393124" rtl="0" eaLnBrk="1" fontAlgn="ctr" latinLnBrk="0" hangingPunct="1">
        <a:lnSpc>
          <a:spcPct val="110000"/>
        </a:lnSpc>
        <a:spcBef>
          <a:spcPts val="0"/>
        </a:spcBef>
        <a:spcAft>
          <a:spcPts val="917"/>
        </a:spcAft>
        <a:buFont typeface="BIZ UDPゴシック" panose="020B0400000000000000" pitchFamily="50" charset="-128"/>
        <a:buChar char="-"/>
        <a:defRPr kumimoji="1" sz="2138" kern="1200">
          <a:solidFill>
            <a:schemeClr val="tx1"/>
          </a:solidFill>
          <a:latin typeface="+mn-lt"/>
          <a:ea typeface="+mn-ea"/>
          <a:cs typeface="+mn-cs"/>
        </a:defRPr>
      </a:lvl2pPr>
      <a:lvl3pPr marL="824773" indent="-164954" algn="l" defTabSz="1393124" rtl="0" eaLnBrk="1" fontAlgn="ctr" latinLnBrk="0" hangingPunct="1">
        <a:lnSpc>
          <a:spcPct val="110000"/>
        </a:lnSpc>
        <a:spcBef>
          <a:spcPts val="0"/>
        </a:spcBef>
        <a:spcAft>
          <a:spcPts val="917"/>
        </a:spcAft>
        <a:buClr>
          <a:srgbClr val="2E75B6"/>
        </a:buClr>
        <a:buFont typeface="Arial" panose="020B0604020202020204" pitchFamily="34" charset="0"/>
        <a:buChar char="•"/>
        <a:defRPr kumimoji="1" sz="2138" kern="1200">
          <a:solidFill>
            <a:schemeClr val="tx1"/>
          </a:solidFill>
          <a:latin typeface="+mn-lt"/>
          <a:ea typeface="+mn-ea"/>
          <a:cs typeface="+mn-cs"/>
        </a:defRPr>
      </a:lvl3pPr>
      <a:lvl4pPr marL="274925" indent="-274925" algn="l" defTabSz="1393124" rtl="0" eaLnBrk="1" fontAlgn="ctr" latinLnBrk="0" hangingPunct="1">
        <a:lnSpc>
          <a:spcPct val="110000"/>
        </a:lnSpc>
        <a:spcBef>
          <a:spcPts val="0"/>
        </a:spcBef>
        <a:spcAft>
          <a:spcPts val="917"/>
        </a:spcAft>
        <a:buFont typeface="Wingdings" panose="05000000000000000000" pitchFamily="2" charset="2"/>
        <a:buChar char="l"/>
        <a:defRPr kumimoji="1" sz="2138" kern="1200">
          <a:solidFill>
            <a:schemeClr val="tx1"/>
          </a:solidFill>
          <a:latin typeface="+mn-lt"/>
          <a:ea typeface="+mn-ea"/>
          <a:cs typeface="+mn-cs"/>
        </a:defRPr>
      </a:lvl4pPr>
      <a:lvl5pPr marL="274925" indent="-274925" algn="l" defTabSz="1393124" rtl="0" eaLnBrk="1" fontAlgn="ctr" latinLnBrk="0" hangingPunct="1">
        <a:lnSpc>
          <a:spcPct val="110000"/>
        </a:lnSpc>
        <a:spcBef>
          <a:spcPts val="0"/>
        </a:spcBef>
        <a:spcAft>
          <a:spcPts val="917"/>
        </a:spcAft>
        <a:buFont typeface="Wingdings" panose="05000000000000000000" pitchFamily="2" charset="2"/>
        <a:buChar char="l"/>
        <a:defRPr kumimoji="1" sz="2138" kern="1200">
          <a:solidFill>
            <a:schemeClr val="tx1"/>
          </a:solidFill>
          <a:latin typeface="+mn-lt"/>
          <a:ea typeface="+mn-ea"/>
          <a:cs typeface="+mn-cs"/>
        </a:defRPr>
      </a:lvl5pPr>
      <a:lvl6pPr marL="3831092" indent="-348282" algn="l" defTabSz="1393124" rtl="0" eaLnBrk="1" latinLnBrk="0" hangingPunct="1">
        <a:lnSpc>
          <a:spcPct val="90000"/>
        </a:lnSpc>
        <a:spcBef>
          <a:spcPts val="762"/>
        </a:spcBef>
        <a:buFont typeface="Arial" panose="020B0604020202020204" pitchFamily="34" charset="0"/>
        <a:buChar char="•"/>
        <a:defRPr kumimoji="1" sz="2743" kern="1200">
          <a:solidFill>
            <a:schemeClr val="tx1"/>
          </a:solidFill>
          <a:latin typeface="+mn-lt"/>
          <a:ea typeface="+mn-ea"/>
          <a:cs typeface="+mn-cs"/>
        </a:defRPr>
      </a:lvl6pPr>
      <a:lvl7pPr marL="4527654" indent="-348282" algn="l" defTabSz="1393124" rtl="0" eaLnBrk="1" latinLnBrk="0" hangingPunct="1">
        <a:lnSpc>
          <a:spcPct val="90000"/>
        </a:lnSpc>
        <a:spcBef>
          <a:spcPts val="762"/>
        </a:spcBef>
        <a:buFont typeface="Arial" panose="020B0604020202020204" pitchFamily="34" charset="0"/>
        <a:buChar char="•"/>
        <a:defRPr kumimoji="1" sz="2743" kern="1200">
          <a:solidFill>
            <a:schemeClr val="tx1"/>
          </a:solidFill>
          <a:latin typeface="+mn-lt"/>
          <a:ea typeface="+mn-ea"/>
          <a:cs typeface="+mn-cs"/>
        </a:defRPr>
      </a:lvl7pPr>
      <a:lvl8pPr marL="5224216" indent="-348282" algn="l" defTabSz="1393124" rtl="0" eaLnBrk="1" latinLnBrk="0" hangingPunct="1">
        <a:lnSpc>
          <a:spcPct val="90000"/>
        </a:lnSpc>
        <a:spcBef>
          <a:spcPts val="762"/>
        </a:spcBef>
        <a:buFont typeface="Arial" panose="020B0604020202020204" pitchFamily="34" charset="0"/>
        <a:buChar char="•"/>
        <a:defRPr kumimoji="1" sz="2743" kern="1200">
          <a:solidFill>
            <a:schemeClr val="tx1"/>
          </a:solidFill>
          <a:latin typeface="+mn-lt"/>
          <a:ea typeface="+mn-ea"/>
          <a:cs typeface="+mn-cs"/>
        </a:defRPr>
      </a:lvl8pPr>
      <a:lvl9pPr marL="5920778" indent="-348282" algn="l" defTabSz="1393124" rtl="0" eaLnBrk="1" latinLnBrk="0" hangingPunct="1">
        <a:lnSpc>
          <a:spcPct val="90000"/>
        </a:lnSpc>
        <a:spcBef>
          <a:spcPts val="762"/>
        </a:spcBef>
        <a:buFont typeface="Arial" panose="020B0604020202020204" pitchFamily="34" charset="0"/>
        <a:buChar char="•"/>
        <a:defRPr kumimoji="1" sz="2743" kern="1200">
          <a:solidFill>
            <a:schemeClr val="tx1"/>
          </a:solidFill>
          <a:latin typeface="+mn-lt"/>
          <a:ea typeface="+mn-ea"/>
          <a:cs typeface="+mn-cs"/>
        </a:defRPr>
      </a:lvl9pPr>
    </p:bodyStyle>
    <p:otherStyle>
      <a:defPPr>
        <a:defRPr lang="en-US"/>
      </a:defPPr>
      <a:lvl1pPr marL="0" algn="l" defTabSz="1393124" rtl="0" eaLnBrk="1" latinLnBrk="0" hangingPunct="1">
        <a:defRPr kumimoji="1" sz="2743" kern="1200">
          <a:solidFill>
            <a:schemeClr val="tx1"/>
          </a:solidFill>
          <a:latin typeface="+mn-lt"/>
          <a:ea typeface="+mn-ea"/>
          <a:cs typeface="+mn-cs"/>
        </a:defRPr>
      </a:lvl1pPr>
      <a:lvl2pPr marL="696562" algn="l" defTabSz="1393124" rtl="0" eaLnBrk="1" latinLnBrk="0" hangingPunct="1">
        <a:defRPr kumimoji="1" sz="2743" kern="1200">
          <a:solidFill>
            <a:schemeClr val="tx1"/>
          </a:solidFill>
          <a:latin typeface="+mn-lt"/>
          <a:ea typeface="+mn-ea"/>
          <a:cs typeface="+mn-cs"/>
        </a:defRPr>
      </a:lvl2pPr>
      <a:lvl3pPr marL="1393124" algn="l" defTabSz="1393124" rtl="0" eaLnBrk="1" latinLnBrk="0" hangingPunct="1">
        <a:defRPr kumimoji="1" sz="2743" kern="1200">
          <a:solidFill>
            <a:schemeClr val="tx1"/>
          </a:solidFill>
          <a:latin typeface="+mn-lt"/>
          <a:ea typeface="+mn-ea"/>
          <a:cs typeface="+mn-cs"/>
        </a:defRPr>
      </a:lvl3pPr>
      <a:lvl4pPr marL="2089686" algn="l" defTabSz="1393124" rtl="0" eaLnBrk="1" latinLnBrk="0" hangingPunct="1">
        <a:defRPr kumimoji="1" sz="2743" kern="1200">
          <a:solidFill>
            <a:schemeClr val="tx1"/>
          </a:solidFill>
          <a:latin typeface="+mn-lt"/>
          <a:ea typeface="+mn-ea"/>
          <a:cs typeface="+mn-cs"/>
        </a:defRPr>
      </a:lvl4pPr>
      <a:lvl5pPr marL="2786247" algn="l" defTabSz="1393124" rtl="0" eaLnBrk="1" latinLnBrk="0" hangingPunct="1">
        <a:defRPr kumimoji="1" sz="2743" kern="1200">
          <a:solidFill>
            <a:schemeClr val="tx1"/>
          </a:solidFill>
          <a:latin typeface="+mn-lt"/>
          <a:ea typeface="+mn-ea"/>
          <a:cs typeface="+mn-cs"/>
        </a:defRPr>
      </a:lvl5pPr>
      <a:lvl6pPr marL="3482809" algn="l" defTabSz="1393124" rtl="0" eaLnBrk="1" latinLnBrk="0" hangingPunct="1">
        <a:defRPr kumimoji="1" sz="2743" kern="1200">
          <a:solidFill>
            <a:schemeClr val="tx1"/>
          </a:solidFill>
          <a:latin typeface="+mn-lt"/>
          <a:ea typeface="+mn-ea"/>
          <a:cs typeface="+mn-cs"/>
        </a:defRPr>
      </a:lvl6pPr>
      <a:lvl7pPr marL="4179371" algn="l" defTabSz="1393124" rtl="0" eaLnBrk="1" latinLnBrk="0" hangingPunct="1">
        <a:defRPr kumimoji="1" sz="2743" kern="1200">
          <a:solidFill>
            <a:schemeClr val="tx1"/>
          </a:solidFill>
          <a:latin typeface="+mn-lt"/>
          <a:ea typeface="+mn-ea"/>
          <a:cs typeface="+mn-cs"/>
        </a:defRPr>
      </a:lvl7pPr>
      <a:lvl8pPr marL="4875933" algn="l" defTabSz="1393124" rtl="0" eaLnBrk="1" latinLnBrk="0" hangingPunct="1">
        <a:defRPr kumimoji="1" sz="2743" kern="1200">
          <a:solidFill>
            <a:schemeClr val="tx1"/>
          </a:solidFill>
          <a:latin typeface="+mn-lt"/>
          <a:ea typeface="+mn-ea"/>
          <a:cs typeface="+mn-cs"/>
        </a:defRPr>
      </a:lvl8pPr>
      <a:lvl9pPr marL="5572495" algn="l" defTabSz="1393124" rtl="0" eaLnBrk="1" latinLnBrk="0" hangingPunct="1">
        <a:defRPr kumimoji="1" sz="274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5" userDrawn="1">
          <p15:clr>
            <a:srgbClr val="F26B43"/>
          </p15:clr>
        </p15:guide>
        <p15:guide id="3" pos="9264" userDrawn="1">
          <p15:clr>
            <a:srgbClr val="F26B43"/>
          </p15:clr>
        </p15:guide>
        <p15:guide id="4" orient="horz" pos="210" userDrawn="1">
          <p15:clr>
            <a:srgbClr val="F26B43"/>
          </p15:clr>
        </p15:guide>
        <p15:guide id="5" orient="horz" pos="64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jpeg"/><Relationship Id="rId21" Type="http://schemas.openxmlformats.org/officeDocument/2006/relationships/image" Target="../media/image23.png"/><Relationship Id="rId34" Type="http://schemas.openxmlformats.org/officeDocument/2006/relationships/image" Target="../media/image36.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8.jpe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7.jpe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jpeg"/><Relationship Id="rId31" Type="http://schemas.openxmlformats.org/officeDocument/2006/relationships/image" Target="../media/image33.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A620FBD2-9D5A-448A-8653-C8BF30BE2A56}"/>
              </a:ext>
            </a:extLst>
          </p:cNvPr>
          <p:cNvSpPr>
            <a:spLocks noGrp="1"/>
          </p:cNvSpPr>
          <p:nvPr>
            <p:ph type="title"/>
          </p:nvPr>
        </p:nvSpPr>
        <p:spPr>
          <a:xfrm>
            <a:off x="1" y="0"/>
            <a:ext cx="15119885" cy="541923"/>
          </a:xfrm>
          <a:solidFill>
            <a:srgbClr val="DEEBF7"/>
          </a:solidFill>
        </p:spPr>
        <p:txBody>
          <a:bodyPr vert="horz" lIns="494833" tIns="54981" rIns="494833" bIns="54981" rtlCol="0" anchor="b" anchorCtr="0">
            <a:spAutoFit/>
          </a:bodyPr>
          <a:lstStyle/>
          <a:p>
            <a:pPr algn="ctr"/>
            <a:r>
              <a:rPr lang="ja-JP" altLang="en-US" sz="2800" dirty="0">
                <a:solidFill>
                  <a:srgbClr val="2E75B6"/>
                </a:solidFill>
              </a:rPr>
              <a:t>大阪スーパーシティ全体計画　概要版（案）</a:t>
            </a:r>
          </a:p>
        </p:txBody>
      </p:sp>
      <p:grpSp>
        <p:nvGrpSpPr>
          <p:cNvPr id="240" name="グループ化 239">
            <a:extLst>
              <a:ext uri="{FF2B5EF4-FFF2-40B4-BE49-F238E27FC236}">
                <a16:creationId xmlns:a16="http://schemas.microsoft.com/office/drawing/2014/main" id="{7FF53453-CE13-4D4B-905E-756530776BCC}"/>
              </a:ext>
            </a:extLst>
          </p:cNvPr>
          <p:cNvGrpSpPr/>
          <p:nvPr/>
        </p:nvGrpSpPr>
        <p:grpSpPr>
          <a:xfrm>
            <a:off x="188571" y="610618"/>
            <a:ext cx="7304321" cy="423768"/>
            <a:chOff x="188571" y="808178"/>
            <a:chExt cx="7304321" cy="423767"/>
          </a:xfrm>
        </p:grpSpPr>
        <p:sp>
          <p:nvSpPr>
            <p:cNvPr id="227" name="正方形/長方形 226">
              <a:extLst>
                <a:ext uri="{FF2B5EF4-FFF2-40B4-BE49-F238E27FC236}">
                  <a16:creationId xmlns:a16="http://schemas.microsoft.com/office/drawing/2014/main" id="{9CCE209D-DD4E-4BEB-91C6-FFF7F4294555}"/>
                </a:ext>
              </a:extLst>
            </p:cNvPr>
            <p:cNvSpPr/>
            <p:nvPr/>
          </p:nvSpPr>
          <p:spPr>
            <a:xfrm>
              <a:off x="188571" y="808178"/>
              <a:ext cx="106703" cy="423767"/>
            </a:xfrm>
            <a:prstGeom prst="rect">
              <a:avLst/>
            </a:prstGeom>
            <a:solidFill>
              <a:srgbClr val="2E75B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200" b="1" dirty="0">
                <a:solidFill>
                  <a:srgbClr val="2E75B6"/>
                </a:solidFill>
              </a:endParaRPr>
            </a:p>
          </p:txBody>
        </p:sp>
        <p:cxnSp>
          <p:nvCxnSpPr>
            <p:cNvPr id="229" name="直線コネクタ 228">
              <a:extLst>
                <a:ext uri="{FF2B5EF4-FFF2-40B4-BE49-F238E27FC236}">
                  <a16:creationId xmlns:a16="http://schemas.microsoft.com/office/drawing/2014/main" id="{C1785264-C016-4A0C-8B37-CE3A21CB407B}"/>
                </a:ext>
              </a:extLst>
            </p:cNvPr>
            <p:cNvCxnSpPr>
              <a:cxnSpLocks/>
            </p:cNvCxnSpPr>
            <p:nvPr/>
          </p:nvCxnSpPr>
          <p:spPr>
            <a:xfrm>
              <a:off x="292892" y="1223416"/>
              <a:ext cx="720000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231" name="テキスト ボックス 230">
              <a:extLst>
                <a:ext uri="{FF2B5EF4-FFF2-40B4-BE49-F238E27FC236}">
                  <a16:creationId xmlns:a16="http://schemas.microsoft.com/office/drawing/2014/main" id="{80E3819B-F0DD-49B2-A416-6FD1B543A28B}"/>
                </a:ext>
              </a:extLst>
            </p:cNvPr>
            <p:cNvSpPr txBox="1"/>
            <p:nvPr/>
          </p:nvSpPr>
          <p:spPr>
            <a:xfrm>
              <a:off x="374332" y="808178"/>
              <a:ext cx="5564030" cy="40010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2000" b="1" dirty="0">
                  <a:solidFill>
                    <a:srgbClr val="2E75B6"/>
                  </a:solidFill>
                </a:rPr>
                <a:t>はじめに</a:t>
              </a:r>
            </a:p>
          </p:txBody>
        </p:sp>
      </p:grpSp>
      <p:grpSp>
        <p:nvGrpSpPr>
          <p:cNvPr id="241" name="グループ化 240">
            <a:extLst>
              <a:ext uri="{FF2B5EF4-FFF2-40B4-BE49-F238E27FC236}">
                <a16:creationId xmlns:a16="http://schemas.microsoft.com/office/drawing/2014/main" id="{55335717-3671-4AE1-A8DD-26C53CA92FBD}"/>
              </a:ext>
            </a:extLst>
          </p:cNvPr>
          <p:cNvGrpSpPr/>
          <p:nvPr/>
        </p:nvGrpSpPr>
        <p:grpSpPr>
          <a:xfrm>
            <a:off x="188571" y="1726672"/>
            <a:ext cx="7304321" cy="438282"/>
            <a:chOff x="188571" y="3228730"/>
            <a:chExt cx="7304321" cy="438281"/>
          </a:xfrm>
        </p:grpSpPr>
        <p:sp>
          <p:nvSpPr>
            <p:cNvPr id="90" name="正方形/長方形 89">
              <a:extLst>
                <a:ext uri="{FF2B5EF4-FFF2-40B4-BE49-F238E27FC236}">
                  <a16:creationId xmlns:a16="http://schemas.microsoft.com/office/drawing/2014/main" id="{A7F33781-E0FB-4050-B4F0-6518550CF6ED}"/>
                </a:ext>
              </a:extLst>
            </p:cNvPr>
            <p:cNvSpPr/>
            <p:nvPr/>
          </p:nvSpPr>
          <p:spPr>
            <a:xfrm>
              <a:off x="188571" y="3243244"/>
              <a:ext cx="106703" cy="423767"/>
            </a:xfrm>
            <a:prstGeom prst="rect">
              <a:avLst/>
            </a:prstGeom>
            <a:solidFill>
              <a:srgbClr val="2E75B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200" b="1" dirty="0">
                <a:solidFill>
                  <a:srgbClr val="2E75B6"/>
                </a:solidFill>
              </a:endParaRPr>
            </a:p>
          </p:txBody>
        </p:sp>
        <p:cxnSp>
          <p:nvCxnSpPr>
            <p:cNvPr id="91" name="直線コネクタ 90">
              <a:extLst>
                <a:ext uri="{FF2B5EF4-FFF2-40B4-BE49-F238E27FC236}">
                  <a16:creationId xmlns:a16="http://schemas.microsoft.com/office/drawing/2014/main" id="{AED4BEE8-4472-4A06-BB82-FA62B3E12082}"/>
                </a:ext>
              </a:extLst>
            </p:cNvPr>
            <p:cNvCxnSpPr>
              <a:cxnSpLocks/>
            </p:cNvCxnSpPr>
            <p:nvPr/>
          </p:nvCxnSpPr>
          <p:spPr>
            <a:xfrm>
              <a:off x="292892" y="3658482"/>
              <a:ext cx="720000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5D90CECA-B28A-4C7A-914A-FAC34AC808B2}"/>
                </a:ext>
              </a:extLst>
            </p:cNvPr>
            <p:cNvSpPr txBox="1"/>
            <p:nvPr/>
          </p:nvSpPr>
          <p:spPr>
            <a:xfrm>
              <a:off x="374332" y="3228730"/>
              <a:ext cx="5564030" cy="400110"/>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2000" b="1" dirty="0">
                  <a:solidFill>
                    <a:srgbClr val="2E75B6"/>
                  </a:solidFill>
                </a:rPr>
                <a:t>第１章　なぜ大阪はスーパーシティをめざすのか</a:t>
              </a:r>
            </a:p>
          </p:txBody>
        </p:sp>
      </p:grpSp>
      <p:grpSp>
        <p:nvGrpSpPr>
          <p:cNvPr id="242" name="グループ化 241">
            <a:extLst>
              <a:ext uri="{FF2B5EF4-FFF2-40B4-BE49-F238E27FC236}">
                <a16:creationId xmlns:a16="http://schemas.microsoft.com/office/drawing/2014/main" id="{1C6E236D-7473-47A0-A5FF-0DCCF23F96AA}"/>
              </a:ext>
            </a:extLst>
          </p:cNvPr>
          <p:cNvGrpSpPr/>
          <p:nvPr/>
        </p:nvGrpSpPr>
        <p:grpSpPr>
          <a:xfrm>
            <a:off x="188571" y="4138983"/>
            <a:ext cx="7304321" cy="423768"/>
            <a:chOff x="188571" y="5890192"/>
            <a:chExt cx="7304321" cy="423767"/>
          </a:xfrm>
        </p:grpSpPr>
        <p:sp>
          <p:nvSpPr>
            <p:cNvPr id="95" name="正方形/長方形 94">
              <a:extLst>
                <a:ext uri="{FF2B5EF4-FFF2-40B4-BE49-F238E27FC236}">
                  <a16:creationId xmlns:a16="http://schemas.microsoft.com/office/drawing/2014/main" id="{1D7961CB-EC75-4EC8-A1D7-A0DAE8C52BB3}"/>
                </a:ext>
              </a:extLst>
            </p:cNvPr>
            <p:cNvSpPr/>
            <p:nvPr/>
          </p:nvSpPr>
          <p:spPr>
            <a:xfrm>
              <a:off x="188571" y="5890192"/>
              <a:ext cx="106703" cy="423767"/>
            </a:xfrm>
            <a:prstGeom prst="rect">
              <a:avLst/>
            </a:prstGeom>
            <a:solidFill>
              <a:srgbClr val="2E75B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200" b="1" dirty="0">
                <a:solidFill>
                  <a:srgbClr val="2E75B6"/>
                </a:solidFill>
              </a:endParaRPr>
            </a:p>
          </p:txBody>
        </p:sp>
        <p:cxnSp>
          <p:nvCxnSpPr>
            <p:cNvPr id="96" name="直線コネクタ 95">
              <a:extLst>
                <a:ext uri="{FF2B5EF4-FFF2-40B4-BE49-F238E27FC236}">
                  <a16:creationId xmlns:a16="http://schemas.microsoft.com/office/drawing/2014/main" id="{CE0DA654-9429-433B-BA8E-DB624398FDD2}"/>
                </a:ext>
              </a:extLst>
            </p:cNvPr>
            <p:cNvCxnSpPr>
              <a:cxnSpLocks/>
            </p:cNvCxnSpPr>
            <p:nvPr/>
          </p:nvCxnSpPr>
          <p:spPr>
            <a:xfrm>
              <a:off x="292892" y="6305430"/>
              <a:ext cx="720000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a:extLst>
                <a:ext uri="{FF2B5EF4-FFF2-40B4-BE49-F238E27FC236}">
                  <a16:creationId xmlns:a16="http://schemas.microsoft.com/office/drawing/2014/main" id="{48AD7AA8-86CF-4D6C-B5A4-6C2C40AAAF2D}"/>
                </a:ext>
              </a:extLst>
            </p:cNvPr>
            <p:cNvSpPr txBox="1"/>
            <p:nvPr/>
          </p:nvSpPr>
          <p:spPr>
            <a:xfrm>
              <a:off x="374332" y="5890192"/>
              <a:ext cx="5564030" cy="40010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2000" b="1" dirty="0">
                  <a:solidFill>
                    <a:srgbClr val="2E75B6"/>
                  </a:solidFill>
                </a:rPr>
                <a:t>第２章　</a:t>
              </a:r>
              <a:r>
                <a:rPr kumimoji="1" lang="ja-JP" altLang="en-US" sz="2000" b="1" dirty="0" smtClean="0">
                  <a:solidFill>
                    <a:srgbClr val="2E75B6"/>
                  </a:solidFill>
                </a:rPr>
                <a:t>大阪のスーパーシティ</a:t>
              </a:r>
              <a:r>
                <a:rPr kumimoji="1" lang="ja-JP" altLang="en-US" sz="2000" b="1" dirty="0">
                  <a:solidFill>
                    <a:srgbClr val="2E75B6"/>
                  </a:solidFill>
                </a:rPr>
                <a:t>構想の概観</a:t>
              </a:r>
            </a:p>
          </p:txBody>
        </p:sp>
      </p:grpSp>
      <p:grpSp>
        <p:nvGrpSpPr>
          <p:cNvPr id="244" name="グループ化 243">
            <a:extLst>
              <a:ext uri="{FF2B5EF4-FFF2-40B4-BE49-F238E27FC236}">
                <a16:creationId xmlns:a16="http://schemas.microsoft.com/office/drawing/2014/main" id="{0227A800-B954-48B3-88F4-16F08CCD53F9}"/>
              </a:ext>
            </a:extLst>
          </p:cNvPr>
          <p:cNvGrpSpPr/>
          <p:nvPr/>
        </p:nvGrpSpPr>
        <p:grpSpPr>
          <a:xfrm>
            <a:off x="7681456" y="634455"/>
            <a:ext cx="7304321" cy="423768"/>
            <a:chOff x="7757973" y="808178"/>
            <a:chExt cx="7304321" cy="423767"/>
          </a:xfrm>
        </p:grpSpPr>
        <p:sp>
          <p:nvSpPr>
            <p:cNvPr id="101" name="正方形/長方形 100">
              <a:extLst>
                <a:ext uri="{FF2B5EF4-FFF2-40B4-BE49-F238E27FC236}">
                  <a16:creationId xmlns:a16="http://schemas.microsoft.com/office/drawing/2014/main" id="{4939646C-ECD7-4D3A-B914-6803EFECBFE9}"/>
                </a:ext>
              </a:extLst>
            </p:cNvPr>
            <p:cNvSpPr/>
            <p:nvPr/>
          </p:nvSpPr>
          <p:spPr>
            <a:xfrm>
              <a:off x="7757973" y="808178"/>
              <a:ext cx="106703" cy="423767"/>
            </a:xfrm>
            <a:prstGeom prst="rect">
              <a:avLst/>
            </a:prstGeom>
            <a:solidFill>
              <a:srgbClr val="2E75B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200" b="1" dirty="0">
                <a:solidFill>
                  <a:srgbClr val="2E75B6"/>
                </a:solidFill>
              </a:endParaRPr>
            </a:p>
          </p:txBody>
        </p:sp>
        <p:cxnSp>
          <p:nvCxnSpPr>
            <p:cNvPr id="102" name="直線コネクタ 101">
              <a:extLst>
                <a:ext uri="{FF2B5EF4-FFF2-40B4-BE49-F238E27FC236}">
                  <a16:creationId xmlns:a16="http://schemas.microsoft.com/office/drawing/2014/main" id="{CF6AB186-103E-4B12-90B1-D9A2B75D7DD6}"/>
                </a:ext>
              </a:extLst>
            </p:cNvPr>
            <p:cNvCxnSpPr>
              <a:cxnSpLocks/>
            </p:cNvCxnSpPr>
            <p:nvPr/>
          </p:nvCxnSpPr>
          <p:spPr>
            <a:xfrm>
              <a:off x="7862294" y="1223416"/>
              <a:ext cx="720000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9E019B6E-64CE-4922-9572-5198C0CBEE97}"/>
                </a:ext>
              </a:extLst>
            </p:cNvPr>
            <p:cNvSpPr txBox="1"/>
            <p:nvPr/>
          </p:nvSpPr>
          <p:spPr>
            <a:xfrm>
              <a:off x="7943734" y="808178"/>
              <a:ext cx="5564030" cy="40010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2000" b="1" dirty="0">
                  <a:solidFill>
                    <a:srgbClr val="2E75B6"/>
                  </a:solidFill>
                </a:rPr>
                <a:t>第３章　構想実現に向けたチャレンジ</a:t>
              </a:r>
            </a:p>
          </p:txBody>
        </p:sp>
      </p:grpSp>
      <p:cxnSp>
        <p:nvCxnSpPr>
          <p:cNvPr id="237" name="直線コネクタ 236">
            <a:extLst>
              <a:ext uri="{FF2B5EF4-FFF2-40B4-BE49-F238E27FC236}">
                <a16:creationId xmlns:a16="http://schemas.microsoft.com/office/drawing/2014/main" id="{134DEF62-1D16-43A9-99B2-80CE67004216}"/>
              </a:ext>
            </a:extLst>
          </p:cNvPr>
          <p:cNvCxnSpPr>
            <a:cxnSpLocks/>
          </p:cNvCxnSpPr>
          <p:nvPr/>
        </p:nvCxnSpPr>
        <p:spPr>
          <a:xfrm>
            <a:off x="7559675" y="733425"/>
            <a:ext cx="0" cy="964882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21" name="テキスト プレースホルダー 6">
            <a:extLst>
              <a:ext uri="{FF2B5EF4-FFF2-40B4-BE49-F238E27FC236}">
                <a16:creationId xmlns:a16="http://schemas.microsoft.com/office/drawing/2014/main" id="{C74A9B44-975C-474A-B138-998A225CDBB6}"/>
              </a:ext>
            </a:extLst>
          </p:cNvPr>
          <p:cNvSpPr txBox="1">
            <a:spLocks/>
          </p:cNvSpPr>
          <p:nvPr/>
        </p:nvSpPr>
        <p:spPr>
          <a:xfrm>
            <a:off x="287825" y="1058223"/>
            <a:ext cx="7073551" cy="609398"/>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gn="just">
              <a:spcAft>
                <a:spcPts val="0"/>
              </a:spcAft>
            </a:pPr>
            <a:r>
              <a:rPr lang="ja-JP" altLang="en-US" sz="1200" dirty="0"/>
              <a:t>全体計画とは、大阪がめざすスーパーシティの実現に向けて、官民連携のもと強力に推進するために、地元自治体として大阪のスーパーシティがめざす姿、指定区域</a:t>
            </a:r>
            <a:r>
              <a:rPr lang="en-US" altLang="ja-JP" sz="1200" baseline="30000" dirty="0"/>
              <a:t>※</a:t>
            </a:r>
            <a:r>
              <a:rPr lang="ja-JP" altLang="en-US" sz="1200" dirty="0"/>
              <a:t>で実施する先端的サービス及び規制改革の内容などを全体的に取りまとめた計画である。</a:t>
            </a:r>
            <a:endParaRPr lang="en-US" altLang="ja-JP" sz="1200" dirty="0"/>
          </a:p>
        </p:txBody>
      </p:sp>
      <p:grpSp>
        <p:nvGrpSpPr>
          <p:cNvPr id="248" name="グループ化 247">
            <a:extLst>
              <a:ext uri="{FF2B5EF4-FFF2-40B4-BE49-F238E27FC236}">
                <a16:creationId xmlns:a16="http://schemas.microsoft.com/office/drawing/2014/main" id="{EFD9E3B0-183F-4B8B-9F14-D9D0738EBD4D}"/>
              </a:ext>
            </a:extLst>
          </p:cNvPr>
          <p:cNvGrpSpPr/>
          <p:nvPr/>
        </p:nvGrpSpPr>
        <p:grpSpPr>
          <a:xfrm>
            <a:off x="188572" y="2835503"/>
            <a:ext cx="7242595" cy="1218006"/>
            <a:chOff x="96434" y="3299987"/>
            <a:chExt cx="9852886" cy="1656983"/>
          </a:xfrm>
        </p:grpSpPr>
        <p:sp>
          <p:nvSpPr>
            <p:cNvPr id="181" name="テキスト ボックス 180">
              <a:extLst>
                <a:ext uri="{FF2B5EF4-FFF2-40B4-BE49-F238E27FC236}">
                  <a16:creationId xmlns:a16="http://schemas.microsoft.com/office/drawing/2014/main" id="{5613F17D-1F16-40BE-9FE6-1FB4E4123FC9}"/>
                </a:ext>
              </a:extLst>
            </p:cNvPr>
            <p:cNvSpPr txBox="1"/>
            <p:nvPr/>
          </p:nvSpPr>
          <p:spPr>
            <a:xfrm>
              <a:off x="499777" y="3357321"/>
              <a:ext cx="2815200" cy="626875"/>
            </a:xfrm>
            <a:prstGeom prst="rect">
              <a:avLst/>
            </a:prstGeom>
            <a:solidFill>
              <a:srgbClr val="2E75B6"/>
            </a:solidFill>
          </p:spPr>
          <p:txBody>
            <a:bodyPr wrap="square" rtlCol="0" anchor="ctr" anchorCtr="0">
              <a:noAutofit/>
            </a:bodyPr>
            <a:lstStyle/>
            <a:p>
              <a:pPr algn="ctr"/>
              <a:r>
                <a:rPr kumimoji="1" lang="ja-JP" altLang="en-US" sz="1200" b="1" dirty="0">
                  <a:solidFill>
                    <a:schemeClr val="bg1"/>
                  </a:solidFill>
                </a:rPr>
                <a:t>世界有数の都市　大阪</a:t>
              </a:r>
            </a:p>
          </p:txBody>
        </p:sp>
        <p:sp>
          <p:nvSpPr>
            <p:cNvPr id="182" name="楕円 181">
              <a:extLst>
                <a:ext uri="{FF2B5EF4-FFF2-40B4-BE49-F238E27FC236}">
                  <a16:creationId xmlns:a16="http://schemas.microsoft.com/office/drawing/2014/main" id="{2222FE5B-789C-4506-8F5E-26B6F01AF055}"/>
                </a:ext>
              </a:extLst>
            </p:cNvPr>
            <p:cNvSpPr/>
            <p:nvPr/>
          </p:nvSpPr>
          <p:spPr>
            <a:xfrm>
              <a:off x="96434" y="3299987"/>
              <a:ext cx="550921" cy="55092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１</a:t>
              </a:r>
            </a:p>
          </p:txBody>
        </p:sp>
        <p:sp>
          <p:nvSpPr>
            <p:cNvPr id="183" name="テキスト ボックス 182">
              <a:extLst>
                <a:ext uri="{FF2B5EF4-FFF2-40B4-BE49-F238E27FC236}">
                  <a16:creationId xmlns:a16="http://schemas.microsoft.com/office/drawing/2014/main" id="{D32815AF-FD83-4450-BB9C-12B56664C26F}"/>
                </a:ext>
              </a:extLst>
            </p:cNvPr>
            <p:cNvSpPr txBox="1"/>
            <p:nvPr/>
          </p:nvSpPr>
          <p:spPr>
            <a:xfrm>
              <a:off x="7019365" y="3357321"/>
              <a:ext cx="2815201" cy="628052"/>
            </a:xfrm>
            <a:prstGeom prst="rect">
              <a:avLst/>
            </a:prstGeom>
            <a:solidFill>
              <a:srgbClr val="2E75B6"/>
            </a:solidFill>
          </p:spPr>
          <p:txBody>
            <a:bodyPr wrap="square" rtlCol="0">
              <a:spAutoFit/>
            </a:bodyPr>
            <a:lstStyle/>
            <a:p>
              <a:pPr algn="ctr"/>
              <a:r>
                <a:rPr kumimoji="1" lang="ja-JP" altLang="en-US" sz="1200" b="1" dirty="0">
                  <a:solidFill>
                    <a:schemeClr val="bg1"/>
                  </a:solidFill>
                </a:rPr>
                <a:t>全国都市の</a:t>
              </a:r>
              <a:endParaRPr kumimoji="1" lang="en-US" altLang="ja-JP" sz="1200" b="1" dirty="0">
                <a:solidFill>
                  <a:schemeClr val="bg1"/>
                </a:solidFill>
              </a:endParaRPr>
            </a:p>
            <a:p>
              <a:pPr algn="ctr"/>
              <a:r>
                <a:rPr kumimoji="1" lang="ja-JP" altLang="en-US" sz="1200" b="1" dirty="0">
                  <a:solidFill>
                    <a:schemeClr val="bg1"/>
                  </a:solidFill>
                </a:rPr>
                <a:t>デジタル化をリード</a:t>
              </a:r>
            </a:p>
          </p:txBody>
        </p:sp>
        <p:sp>
          <p:nvSpPr>
            <p:cNvPr id="184" name="楕円 183">
              <a:extLst>
                <a:ext uri="{FF2B5EF4-FFF2-40B4-BE49-F238E27FC236}">
                  <a16:creationId xmlns:a16="http://schemas.microsoft.com/office/drawing/2014/main" id="{C014FE1B-09D8-4A6D-9292-FF07EB68C928}"/>
                </a:ext>
              </a:extLst>
            </p:cNvPr>
            <p:cNvSpPr/>
            <p:nvPr/>
          </p:nvSpPr>
          <p:spPr>
            <a:xfrm>
              <a:off x="6616023" y="3299987"/>
              <a:ext cx="550920" cy="55092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a:t>3</a:t>
              </a:r>
              <a:endParaRPr kumimoji="1" lang="ja-JP" altLang="en-US" sz="2000"/>
            </a:p>
          </p:txBody>
        </p:sp>
        <p:sp>
          <p:nvSpPr>
            <p:cNvPr id="185" name="テキスト ボックス 184">
              <a:extLst>
                <a:ext uri="{FF2B5EF4-FFF2-40B4-BE49-F238E27FC236}">
                  <a16:creationId xmlns:a16="http://schemas.microsoft.com/office/drawing/2014/main" id="{5FCAA924-E375-4BA2-BF61-E9DDDA3B79E9}"/>
                </a:ext>
              </a:extLst>
            </p:cNvPr>
            <p:cNvSpPr txBox="1"/>
            <p:nvPr/>
          </p:nvSpPr>
          <p:spPr>
            <a:xfrm>
              <a:off x="3759571" y="3383509"/>
              <a:ext cx="2815201" cy="628052"/>
            </a:xfrm>
            <a:prstGeom prst="rect">
              <a:avLst/>
            </a:prstGeom>
            <a:solidFill>
              <a:srgbClr val="2E75B6"/>
            </a:solidFill>
          </p:spPr>
          <p:txBody>
            <a:bodyPr wrap="square" rtlCol="0">
              <a:spAutoFit/>
            </a:bodyPr>
            <a:lstStyle/>
            <a:p>
              <a:pPr algn="ctr"/>
              <a:r>
                <a:rPr kumimoji="1" lang="ja-JP" altLang="en-US" sz="1200" b="1" dirty="0">
                  <a:solidFill>
                    <a:schemeClr val="bg1"/>
                  </a:solidFill>
                </a:rPr>
                <a:t>「グリーンフィールド」で</a:t>
              </a:r>
              <a:endParaRPr kumimoji="1" lang="en-US" altLang="ja-JP" sz="1200" b="1" dirty="0">
                <a:solidFill>
                  <a:schemeClr val="bg1"/>
                </a:solidFill>
              </a:endParaRPr>
            </a:p>
            <a:p>
              <a:pPr algn="ctr"/>
              <a:r>
                <a:rPr kumimoji="1" lang="ja-JP" altLang="en-US" sz="1200" b="1" dirty="0">
                  <a:solidFill>
                    <a:schemeClr val="bg1"/>
                  </a:solidFill>
                </a:rPr>
                <a:t>先端的サービスをいち早く実装</a:t>
              </a:r>
            </a:p>
          </p:txBody>
        </p:sp>
        <p:sp>
          <p:nvSpPr>
            <p:cNvPr id="186" name="楕円 185">
              <a:extLst>
                <a:ext uri="{FF2B5EF4-FFF2-40B4-BE49-F238E27FC236}">
                  <a16:creationId xmlns:a16="http://schemas.microsoft.com/office/drawing/2014/main" id="{F1CA37C1-53E8-4E7C-8CD6-9F33499316EC}"/>
                </a:ext>
              </a:extLst>
            </p:cNvPr>
            <p:cNvSpPr/>
            <p:nvPr/>
          </p:nvSpPr>
          <p:spPr>
            <a:xfrm>
              <a:off x="3348307" y="3299987"/>
              <a:ext cx="550920" cy="55092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a:t>2</a:t>
              </a:r>
              <a:endParaRPr kumimoji="1" lang="ja-JP" altLang="en-US" sz="2000"/>
            </a:p>
          </p:txBody>
        </p:sp>
        <p:sp>
          <p:nvSpPr>
            <p:cNvPr id="187" name="テキスト プレースホルダー 6">
              <a:extLst>
                <a:ext uri="{FF2B5EF4-FFF2-40B4-BE49-F238E27FC236}">
                  <a16:creationId xmlns:a16="http://schemas.microsoft.com/office/drawing/2014/main" id="{E97633F3-2E29-4FA2-9F6B-57D99170F6FB}"/>
                </a:ext>
              </a:extLst>
            </p:cNvPr>
            <p:cNvSpPr txBox="1">
              <a:spLocks/>
            </p:cNvSpPr>
            <p:nvPr/>
          </p:nvSpPr>
          <p:spPr>
            <a:xfrm>
              <a:off x="499777" y="3989770"/>
              <a:ext cx="2815201" cy="967200"/>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indent="0" algn="just">
                <a:buNone/>
              </a:pPr>
              <a:r>
                <a:rPr lang="ja-JP" altLang="en-US" sz="1050" dirty="0"/>
                <a:t>圧倒的な人口集積を誇り、世界有数のグローバル都市である大阪において、唯一無二の日本を代表するスーパーシティをめざす。</a:t>
              </a:r>
              <a:endParaRPr lang="en-US" altLang="ja-JP" sz="1050" dirty="0"/>
            </a:p>
          </p:txBody>
        </p:sp>
        <p:sp>
          <p:nvSpPr>
            <p:cNvPr id="188" name="テキスト プレースホルダー 6">
              <a:extLst>
                <a:ext uri="{FF2B5EF4-FFF2-40B4-BE49-F238E27FC236}">
                  <a16:creationId xmlns:a16="http://schemas.microsoft.com/office/drawing/2014/main" id="{C6B6B6D1-B6C5-44A4-B436-01DF849C46A4}"/>
                </a:ext>
              </a:extLst>
            </p:cNvPr>
            <p:cNvSpPr txBox="1">
              <a:spLocks/>
            </p:cNvSpPr>
            <p:nvPr/>
          </p:nvSpPr>
          <p:spPr>
            <a:xfrm>
              <a:off x="3751650" y="3989770"/>
              <a:ext cx="2815201" cy="967200"/>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indent="0" algn="just">
                <a:buNone/>
              </a:pPr>
              <a:r>
                <a:rPr lang="ja-JP" altLang="en-US" sz="1050" dirty="0"/>
                <a:t>グリーンフィールドでいち早く先端的サービスを実装させ、</a:t>
              </a:r>
              <a:r>
                <a:rPr lang="ja-JP" altLang="en-US" sz="1050" dirty="0" smtClean="0"/>
                <a:t>スーパーシティ構想の</a:t>
              </a:r>
              <a:r>
                <a:rPr lang="ja-JP" altLang="en-US" sz="1050" dirty="0"/>
                <a:t>実現に取り組み、先端的サービスの全国展開への道筋を作る。</a:t>
              </a:r>
              <a:endParaRPr lang="en-US" altLang="ja-JP" sz="1050" dirty="0"/>
            </a:p>
          </p:txBody>
        </p:sp>
        <p:sp>
          <p:nvSpPr>
            <p:cNvPr id="189" name="テキスト プレースホルダー 6">
              <a:extLst>
                <a:ext uri="{FF2B5EF4-FFF2-40B4-BE49-F238E27FC236}">
                  <a16:creationId xmlns:a16="http://schemas.microsoft.com/office/drawing/2014/main" id="{157C67C3-D3D6-43CC-B4F1-85C1DC1F2992}"/>
                </a:ext>
              </a:extLst>
            </p:cNvPr>
            <p:cNvSpPr txBox="1">
              <a:spLocks/>
            </p:cNvSpPr>
            <p:nvPr/>
          </p:nvSpPr>
          <p:spPr>
            <a:xfrm>
              <a:off x="7019364" y="3989771"/>
              <a:ext cx="2929956" cy="725400"/>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indent="0">
                <a:buNone/>
              </a:pPr>
              <a:r>
                <a:rPr lang="ja-JP" altLang="en-US" sz="1050" dirty="0"/>
                <a:t>大阪広域データ連携基盤（</a:t>
              </a:r>
              <a:r>
                <a:rPr lang="en-US" altLang="ja-JP" sz="1050" dirty="0"/>
                <a:t>ORDEN</a:t>
              </a:r>
              <a:r>
                <a:rPr lang="ja-JP" altLang="en-US" sz="1050" dirty="0"/>
                <a:t>）構築により、全国都市のデジタル化を</a:t>
              </a:r>
              <a:r>
                <a:rPr lang="en-US" altLang="ja-JP" sz="1050" dirty="0"/>
                <a:t/>
              </a:r>
              <a:br>
                <a:rPr lang="en-US" altLang="ja-JP" sz="1050" dirty="0"/>
              </a:br>
              <a:r>
                <a:rPr lang="ja-JP" altLang="en-US" sz="1050" dirty="0"/>
                <a:t>リードする。</a:t>
              </a:r>
              <a:endParaRPr lang="en-US" altLang="ja-JP" sz="1050" dirty="0"/>
            </a:p>
          </p:txBody>
        </p:sp>
      </p:grpSp>
      <p:sp>
        <p:nvSpPr>
          <p:cNvPr id="191" name="テキスト プレースホルダー 6">
            <a:extLst>
              <a:ext uri="{FF2B5EF4-FFF2-40B4-BE49-F238E27FC236}">
                <a16:creationId xmlns:a16="http://schemas.microsoft.com/office/drawing/2014/main" id="{BAC0E3B7-8921-433A-B5C9-5D6220870631}"/>
              </a:ext>
            </a:extLst>
          </p:cNvPr>
          <p:cNvSpPr txBox="1">
            <a:spLocks/>
          </p:cNvSpPr>
          <p:nvPr/>
        </p:nvSpPr>
        <p:spPr>
          <a:xfrm>
            <a:off x="263953" y="2204550"/>
            <a:ext cx="7053559" cy="609398"/>
          </a:xfrm>
          <a:prstGeom prst="rect">
            <a:avLst/>
          </a:prstGeom>
        </p:spPr>
        <p:txBody>
          <a:bodyPr wrap="square" lIns="0" tIns="0" rIns="0" bIns="0">
            <a:spAutoFit/>
          </a:bodyPr>
          <a:lstStyle>
            <a:defPPr>
              <a:defRPr lang="en-US"/>
            </a:defPPr>
            <a:lvl1pPr marL="180000" indent="-180000" defTabSz="912114" fontAlgn="ctr">
              <a:lnSpc>
                <a:spcPct val="110000"/>
              </a:lnSpc>
              <a:spcBef>
                <a:spcPts val="0"/>
              </a:spcBef>
              <a:spcAft>
                <a:spcPts val="0"/>
              </a:spcAft>
              <a:buClr>
                <a:srgbClr val="2E75B6"/>
              </a:buClr>
              <a:buFont typeface="Wingdings" panose="05000000000000000000" pitchFamily="2" charset="2"/>
              <a:buChar char="l"/>
              <a:defRPr kumimoji="1" sz="1200"/>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lvl3pPr>
            <a:lvl4pPr marL="180000" indent="-180000" defTabSz="912114" fontAlgn="ctr">
              <a:lnSpc>
                <a:spcPct val="110000"/>
              </a:lnSpc>
              <a:spcBef>
                <a:spcPts val="0"/>
              </a:spcBef>
              <a:spcAft>
                <a:spcPts val="600"/>
              </a:spcAft>
              <a:buFont typeface="Wingdings" panose="05000000000000000000" pitchFamily="2" charset="2"/>
              <a:buChar char="l"/>
              <a:defRPr kumimoji="1" sz="1400"/>
            </a:lvl4pPr>
            <a:lvl5pPr marL="180000" indent="-180000" defTabSz="912114" fontAlgn="ctr">
              <a:lnSpc>
                <a:spcPct val="110000"/>
              </a:lnSpc>
              <a:spcBef>
                <a:spcPts val="0"/>
              </a:spcBef>
              <a:spcAft>
                <a:spcPts val="600"/>
              </a:spcAft>
              <a:buFont typeface="Wingdings" panose="05000000000000000000" pitchFamily="2" charset="2"/>
              <a:buChar char="l"/>
              <a:defRPr kumimoji="1" sz="1400"/>
            </a:lvl5pPr>
            <a:lvl6pPr marL="2508314" indent="-228029" defTabSz="912114">
              <a:lnSpc>
                <a:spcPct val="90000"/>
              </a:lnSpc>
              <a:spcBef>
                <a:spcPts val="499"/>
              </a:spcBef>
              <a:buFont typeface="Arial" panose="020B0604020202020204" pitchFamily="34" charset="0"/>
              <a:buChar char="•"/>
              <a:defRPr kumimoji="1" sz="1795"/>
            </a:lvl6pPr>
            <a:lvl7pPr marL="2964371" indent="-228029" defTabSz="912114">
              <a:lnSpc>
                <a:spcPct val="90000"/>
              </a:lnSpc>
              <a:spcBef>
                <a:spcPts val="499"/>
              </a:spcBef>
              <a:buFont typeface="Arial" panose="020B0604020202020204" pitchFamily="34" charset="0"/>
              <a:buChar char="•"/>
              <a:defRPr kumimoji="1" sz="1795"/>
            </a:lvl7pPr>
            <a:lvl8pPr marL="3420428" indent="-228029" defTabSz="912114">
              <a:lnSpc>
                <a:spcPct val="90000"/>
              </a:lnSpc>
              <a:spcBef>
                <a:spcPts val="499"/>
              </a:spcBef>
              <a:buFont typeface="Arial" panose="020B0604020202020204" pitchFamily="34" charset="0"/>
              <a:buChar char="•"/>
              <a:defRPr kumimoji="1" sz="1795"/>
            </a:lvl8pPr>
            <a:lvl9pPr marL="3876485" indent="-228029" defTabSz="912114">
              <a:lnSpc>
                <a:spcPct val="90000"/>
              </a:lnSpc>
              <a:spcBef>
                <a:spcPts val="499"/>
              </a:spcBef>
              <a:buFont typeface="Arial" panose="020B0604020202020204" pitchFamily="34" charset="0"/>
              <a:buChar char="•"/>
              <a:defRPr kumimoji="1" sz="1795"/>
            </a:lvl9pPr>
          </a:lstStyle>
          <a:p>
            <a:pPr algn="just"/>
            <a:r>
              <a:rPr lang="ja-JP" altLang="en-US" dirty="0"/>
              <a:t>世界有数の大都市である大阪が、規制改革を伴う先端的サービスの提供を強力に推進するスーパーシティ制度を活用し、「グリーンフィールド」で先端的サービスをいち早く実装し、また、大阪広域データ連携基盤（</a:t>
            </a:r>
            <a:r>
              <a:rPr lang="en-US" altLang="ja-JP" dirty="0"/>
              <a:t>ORDEN</a:t>
            </a:r>
            <a:r>
              <a:rPr lang="ja-JP" altLang="en-US" dirty="0"/>
              <a:t>）構築により、大阪市域、大阪府域への展開も実現し、全国都市のデジタル化をリードしていく。</a:t>
            </a:r>
          </a:p>
        </p:txBody>
      </p:sp>
      <p:sp>
        <p:nvSpPr>
          <p:cNvPr id="192" name="楕円 191">
            <a:extLst>
              <a:ext uri="{FF2B5EF4-FFF2-40B4-BE49-F238E27FC236}">
                <a16:creationId xmlns:a16="http://schemas.microsoft.com/office/drawing/2014/main" id="{29E30328-3648-49A0-83CA-A92E2048D4F6}"/>
              </a:ext>
            </a:extLst>
          </p:cNvPr>
          <p:cNvSpPr/>
          <p:nvPr/>
        </p:nvSpPr>
        <p:spPr>
          <a:xfrm rot="19772498">
            <a:off x="1349647" y="5258228"/>
            <a:ext cx="3348000" cy="1944000"/>
          </a:xfrm>
          <a:prstGeom prst="ellipse">
            <a:avLst/>
          </a:prstGeom>
          <a:noFill/>
          <a:ln w="254000">
            <a:gradFill flip="none" rotWithShape="1">
              <a:gsLst>
                <a:gs pos="0">
                  <a:srgbClr val="2E75B6">
                    <a:alpha val="50000"/>
                  </a:srgbClr>
                </a:gs>
                <a:gs pos="50000">
                  <a:srgbClr val="9DC3E6">
                    <a:alpha val="50000"/>
                  </a:srgbClr>
                </a:gs>
                <a:gs pos="100000">
                  <a:srgbClr val="DEEBF7">
                    <a:alpha val="5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93" name="角丸四角形 13">
            <a:extLst>
              <a:ext uri="{FF2B5EF4-FFF2-40B4-BE49-F238E27FC236}">
                <a16:creationId xmlns:a16="http://schemas.microsoft.com/office/drawing/2014/main" id="{BE1926A7-9C0D-4866-95F5-96A29B0C80F4}"/>
              </a:ext>
            </a:extLst>
          </p:cNvPr>
          <p:cNvSpPr/>
          <p:nvPr/>
        </p:nvSpPr>
        <p:spPr>
          <a:xfrm>
            <a:off x="357425" y="5018963"/>
            <a:ext cx="3207229" cy="296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lgn="ctr" defTabSz="457217" fontAlgn="base">
              <a:defRPr/>
            </a:pPr>
            <a:r>
              <a:rPr lang="ja-JP" altLang="en-US" sz="1800" b="1" spc="100" dirty="0">
                <a:solidFill>
                  <a:srgbClr val="2E75B6"/>
                </a:solidFill>
                <a:latin typeface="+mn-ea"/>
                <a:cs typeface="Hiragino Sans W3" charset="-128"/>
              </a:rPr>
              <a:t>データで拡げる“健康といのち”</a:t>
            </a:r>
            <a:endParaRPr lang="en-US" altLang="ja-JP" sz="1800" b="1" spc="100" dirty="0">
              <a:solidFill>
                <a:srgbClr val="2E75B6"/>
              </a:solidFill>
              <a:latin typeface="+mn-ea"/>
              <a:cs typeface="Hiragino Sans W3" charset="-128"/>
            </a:endParaRPr>
          </a:p>
        </p:txBody>
      </p:sp>
      <p:sp>
        <p:nvSpPr>
          <p:cNvPr id="194" name="角丸四角形 13">
            <a:extLst>
              <a:ext uri="{FF2B5EF4-FFF2-40B4-BE49-F238E27FC236}">
                <a16:creationId xmlns:a16="http://schemas.microsoft.com/office/drawing/2014/main" id="{AE8F7CBF-1BF1-4A4B-815E-35F85F6346EF}"/>
              </a:ext>
            </a:extLst>
          </p:cNvPr>
          <p:cNvSpPr/>
          <p:nvPr/>
        </p:nvSpPr>
        <p:spPr>
          <a:xfrm>
            <a:off x="453546" y="5305257"/>
            <a:ext cx="2394032" cy="1174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457217" fontAlgn="base">
              <a:lnSpc>
                <a:spcPts val="1500"/>
              </a:lnSpc>
              <a:spcAft>
                <a:spcPts val="200"/>
              </a:spcAft>
              <a:defRPr/>
            </a:pPr>
            <a:r>
              <a:rPr kumimoji="1" lang="en-US" altLang="ja-JP" sz="1200" dirty="0">
                <a:solidFill>
                  <a:prstClr val="black"/>
                </a:solidFill>
                <a:latin typeface="Meiryo UI" panose="020B0604030504040204" pitchFamily="50" charset="-128"/>
                <a:ea typeface="Meiryo UI" panose="020B0604030504040204" pitchFamily="50" charset="-128"/>
              </a:rPr>
              <a:t>2023</a:t>
            </a:r>
            <a:r>
              <a:rPr kumimoji="1" lang="ja-JP" altLang="en-US" sz="1000" dirty="0">
                <a:solidFill>
                  <a:prstClr val="black"/>
                </a:solidFill>
                <a:latin typeface="Meiryo UI" panose="020B0604030504040204" pitchFamily="50" charset="-128"/>
                <a:ea typeface="Meiryo UI" panose="020B0604030504040204" pitchFamily="50" charset="-128"/>
              </a:rPr>
              <a:t>年度～</a:t>
            </a:r>
            <a:r>
              <a:rPr lang="en-US" altLang="ja-JP" sz="1200" dirty="0">
                <a:solidFill>
                  <a:srgbClr val="000000"/>
                </a:solidFill>
                <a:latin typeface="+mn-ea"/>
                <a:ea typeface="Meiryo UI" panose="020B0604030504040204" pitchFamily="50" charset="-128"/>
              </a:rPr>
              <a:t/>
            </a:r>
            <a:br>
              <a:rPr lang="en-US" altLang="ja-JP" sz="1200" dirty="0">
                <a:solidFill>
                  <a:srgbClr val="000000"/>
                </a:solidFill>
                <a:latin typeface="+mn-ea"/>
                <a:ea typeface="Meiryo UI" panose="020B0604030504040204" pitchFamily="50" charset="-128"/>
              </a:rPr>
            </a:br>
            <a:r>
              <a:rPr lang="ja-JP" altLang="en-US" sz="1400" b="1" dirty="0">
                <a:solidFill>
                  <a:srgbClr val="000000"/>
                </a:solidFill>
                <a:latin typeface="+mn-ea"/>
              </a:rPr>
              <a:t>夢洲コンストラクション</a:t>
            </a:r>
            <a:endParaRPr lang="en-US" altLang="ja-JP" sz="1600" b="1" dirty="0">
              <a:solidFill>
                <a:srgbClr val="000000"/>
              </a:solidFill>
              <a:latin typeface="+mn-ea"/>
            </a:endParaRPr>
          </a:p>
          <a:p>
            <a:pPr defTabSz="457217" fontAlgn="base">
              <a:spcAft>
                <a:spcPts val="200"/>
              </a:spcAft>
              <a:defRPr/>
            </a:pPr>
            <a:r>
              <a:rPr kumimoji="1" lang="ja-JP" altLang="en-US" sz="1200" dirty="0">
                <a:solidFill>
                  <a:prstClr val="black"/>
                </a:solidFill>
                <a:latin typeface="Meiryo UI" panose="020B0604030504040204" pitchFamily="50" charset="-128"/>
                <a:ea typeface="Meiryo UI" panose="020B0604030504040204" pitchFamily="50" charset="-128"/>
              </a:rPr>
              <a:t>３つの円滑化を推進</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360000" lvl="0" indent="-216000" defTabSz="457200" fontAlgn="base">
              <a:buFont typeface="+mj-lt"/>
              <a:buAutoNum type="arabicPeriod"/>
              <a:defRPr/>
            </a:pPr>
            <a:r>
              <a:rPr kumimoji="1" lang="ja-JP" altLang="en-US" sz="1200" dirty="0">
                <a:solidFill>
                  <a:schemeClr val="tx1"/>
                </a:solidFill>
                <a:latin typeface="Meiryo UI" panose="020B0604030504040204" pitchFamily="50" charset="-128"/>
                <a:ea typeface="Meiryo UI" panose="020B0604030504040204" pitchFamily="50" charset="-128"/>
              </a:rPr>
              <a:t>建設工事現場内外の移動</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360000" lvl="0" indent="-216000" defTabSz="457200" fontAlgn="base">
              <a:buFont typeface="+mj-lt"/>
              <a:buAutoNum type="arabicPeriod"/>
              <a:defRPr/>
            </a:pPr>
            <a:r>
              <a:rPr kumimoji="1" lang="ja-JP" altLang="en-US" sz="1200" dirty="0">
                <a:solidFill>
                  <a:schemeClr val="tx1"/>
                </a:solidFill>
                <a:latin typeface="Meiryo UI" panose="020B0604030504040204" pitchFamily="50" charset="-128"/>
                <a:ea typeface="Meiryo UI" panose="020B0604030504040204" pitchFamily="50" charset="-128"/>
              </a:rPr>
              <a:t>建設工事及び資材運搬</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360000" lvl="0" indent="-216000" defTabSz="457200" fontAlgn="base">
              <a:buFont typeface="+mj-lt"/>
              <a:buAutoNum type="arabicPeriod"/>
              <a:defRPr/>
            </a:pPr>
            <a:r>
              <a:rPr kumimoji="1" lang="ja-JP" altLang="en-US" sz="1200" dirty="0">
                <a:solidFill>
                  <a:schemeClr val="tx1"/>
                </a:solidFill>
                <a:latin typeface="Meiryo UI" panose="020B0604030504040204" pitchFamily="50" charset="-128"/>
                <a:ea typeface="Meiryo UI" panose="020B0604030504040204" pitchFamily="50" charset="-128"/>
              </a:rPr>
              <a:t>建設作業員の安全・</a:t>
            </a:r>
            <a:r>
              <a:rPr kumimoji="1" lang="ja-JP" altLang="en-US" sz="1200" b="1" dirty="0">
                <a:solidFill>
                  <a:schemeClr val="tx1"/>
                </a:solidFill>
                <a:latin typeface="Meiryo UI" panose="020B0604030504040204" pitchFamily="50" charset="-128"/>
                <a:ea typeface="Meiryo UI" panose="020B0604030504040204" pitchFamily="50" charset="-128"/>
              </a:rPr>
              <a:t>健康管理</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95" name="角丸四角形 13">
            <a:extLst>
              <a:ext uri="{FF2B5EF4-FFF2-40B4-BE49-F238E27FC236}">
                <a16:creationId xmlns:a16="http://schemas.microsoft.com/office/drawing/2014/main" id="{7D8BE325-8E68-4DBE-A7CA-CF11F59A2FD8}"/>
              </a:ext>
            </a:extLst>
          </p:cNvPr>
          <p:cNvSpPr/>
          <p:nvPr/>
        </p:nvSpPr>
        <p:spPr>
          <a:xfrm>
            <a:off x="4012160" y="6563983"/>
            <a:ext cx="1795128" cy="779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457217" fontAlgn="base">
              <a:lnSpc>
                <a:spcPts val="1500"/>
              </a:lnSpc>
              <a:spcAft>
                <a:spcPts val="200"/>
              </a:spcAft>
              <a:defRPr/>
            </a:pPr>
            <a:r>
              <a:rPr kumimoji="1" lang="en-US" altLang="ja-JP" sz="1200" dirty="0">
                <a:solidFill>
                  <a:prstClr val="black"/>
                </a:solidFill>
                <a:latin typeface="Meiryo UI" panose="020B0604030504040204" pitchFamily="50" charset="-128"/>
                <a:ea typeface="Meiryo UI" panose="020B0604030504040204" pitchFamily="50" charset="-128"/>
              </a:rPr>
              <a:t>2024</a:t>
            </a:r>
            <a:r>
              <a:rPr kumimoji="1" lang="ja-JP" altLang="en-US" sz="1000" dirty="0">
                <a:solidFill>
                  <a:prstClr val="black"/>
                </a:solidFill>
                <a:latin typeface="Meiryo UI" panose="020B0604030504040204" pitchFamily="50" charset="-128"/>
                <a:ea typeface="Meiryo UI" panose="020B0604030504040204" pitchFamily="50" charset="-128"/>
              </a:rPr>
              <a:t>年度～</a:t>
            </a:r>
            <a:r>
              <a:rPr lang="en-US" altLang="ja-JP" sz="1200" dirty="0">
                <a:solidFill>
                  <a:srgbClr val="000000"/>
                </a:solidFill>
                <a:latin typeface="+mn-ea"/>
                <a:ea typeface="Meiryo UI" panose="020B0604030504040204" pitchFamily="50" charset="-128"/>
              </a:rPr>
              <a:t/>
            </a:r>
            <a:br>
              <a:rPr lang="en-US" altLang="ja-JP" sz="1200" dirty="0">
                <a:solidFill>
                  <a:srgbClr val="000000"/>
                </a:solidFill>
                <a:latin typeface="+mn-ea"/>
                <a:ea typeface="Meiryo UI" panose="020B0604030504040204" pitchFamily="50" charset="-128"/>
              </a:rPr>
            </a:br>
            <a:r>
              <a:rPr lang="ja-JP" altLang="en-US" sz="1400" b="1" dirty="0">
                <a:solidFill>
                  <a:srgbClr val="000000"/>
                </a:solidFill>
                <a:latin typeface="+mn-ea"/>
              </a:rPr>
              <a:t>うめきた２期</a:t>
            </a:r>
            <a:endParaRPr lang="en-US" altLang="ja-JP" sz="1400" b="1" dirty="0">
              <a:solidFill>
                <a:srgbClr val="000000"/>
              </a:solidFill>
              <a:latin typeface="+mn-ea"/>
            </a:endParaRPr>
          </a:p>
          <a:p>
            <a:pPr defTabSz="457217" fontAlgn="base">
              <a:defRPr/>
            </a:pPr>
            <a:r>
              <a:rPr kumimoji="1" lang="ja-JP" altLang="en-US" sz="1200" dirty="0">
                <a:solidFill>
                  <a:prstClr val="black"/>
                </a:solidFill>
                <a:latin typeface="Meiryo UI" panose="020B0604030504040204" pitchFamily="50" charset="-128"/>
                <a:ea typeface="Meiryo UI" panose="020B0604030504040204" pitchFamily="50" charset="-128"/>
              </a:rPr>
              <a:t>中核機能のテーマ</a:t>
            </a:r>
          </a:p>
          <a:p>
            <a:pPr defTabSz="457217" fontAlgn="base">
              <a:defRPr/>
            </a:pPr>
            <a:r>
              <a:rPr kumimoji="1" lang="ja-JP" altLang="en-US" sz="1200" b="1" dirty="0">
                <a:solidFill>
                  <a:schemeClr val="tx1"/>
                </a:solidFill>
                <a:latin typeface="Meiryo UI" panose="020B0604030504040204" pitchFamily="50" charset="-128"/>
                <a:ea typeface="Meiryo UI" panose="020B0604030504040204" pitchFamily="50" charset="-128"/>
              </a:rPr>
              <a:t>ライフデザイン</a:t>
            </a:r>
            <a:r>
              <a:rPr kumimoji="1" lang="ja-JP" altLang="en-US" sz="1200" b="1" dirty="0">
                <a:solidFill>
                  <a:prstClr val="black"/>
                </a:solidFill>
                <a:latin typeface="Meiryo UI" panose="020B0604030504040204" pitchFamily="50" charset="-128"/>
                <a:ea typeface="Meiryo UI" panose="020B0604030504040204" pitchFamily="50" charset="-128"/>
              </a:rPr>
              <a:t>・イノベーション</a:t>
            </a:r>
          </a:p>
        </p:txBody>
      </p:sp>
      <p:pic>
        <p:nvPicPr>
          <p:cNvPr id="197" name="図 196">
            <a:extLst>
              <a:ext uri="{FF2B5EF4-FFF2-40B4-BE49-F238E27FC236}">
                <a16:creationId xmlns:a16="http://schemas.microsoft.com/office/drawing/2014/main" id="{711E36D6-B539-478E-8C3F-7B92685334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553" y="6525246"/>
            <a:ext cx="1279512" cy="864000"/>
          </a:xfrm>
          <a:prstGeom prst="rect">
            <a:avLst/>
          </a:prstGeom>
          <a:ln>
            <a:noFill/>
          </a:ln>
          <a:effectLst/>
        </p:spPr>
      </p:pic>
      <p:sp>
        <p:nvSpPr>
          <p:cNvPr id="199" name="角丸四角形 13">
            <a:extLst>
              <a:ext uri="{FF2B5EF4-FFF2-40B4-BE49-F238E27FC236}">
                <a16:creationId xmlns:a16="http://schemas.microsoft.com/office/drawing/2014/main" id="{93C8D2DA-313E-45BE-B6BB-B11FF015E759}"/>
              </a:ext>
            </a:extLst>
          </p:cNvPr>
          <p:cNvSpPr/>
          <p:nvPr/>
        </p:nvSpPr>
        <p:spPr>
          <a:xfrm>
            <a:off x="6094585" y="6322875"/>
            <a:ext cx="1397819" cy="592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defTabSz="457217" fontAlgn="base">
              <a:spcAft>
                <a:spcPts val="300"/>
              </a:spcAft>
              <a:defRPr/>
            </a:pPr>
            <a:r>
              <a:rPr kumimoji="1" lang="ja-JP" altLang="en-US" sz="1200" dirty="0">
                <a:solidFill>
                  <a:prstClr val="black"/>
                </a:solidFill>
                <a:latin typeface="Meiryo UI" panose="020B0604030504040204" pitchFamily="50" charset="-128"/>
                <a:ea typeface="Meiryo UI" panose="020B0604030504040204" pitchFamily="50" charset="-128"/>
              </a:rPr>
              <a:t>２つのグリーンフィールド</a:t>
            </a:r>
          </a:p>
          <a:p>
            <a:pPr marL="216008" indent="-108005" defTabSz="457217" fontAlgn="base">
              <a:buFont typeface="Arial" panose="020B0604020202020204" pitchFamily="34" charset="0"/>
              <a:buChar char="•"/>
              <a:defRPr/>
            </a:pPr>
            <a:r>
              <a:rPr kumimoji="1" lang="ja-JP" altLang="en-US" sz="1200" dirty="0">
                <a:solidFill>
                  <a:prstClr val="black"/>
                </a:solidFill>
                <a:latin typeface="Meiryo UI" panose="020B0604030504040204" pitchFamily="50" charset="-128"/>
                <a:ea typeface="Meiryo UI" panose="020B0604030504040204" pitchFamily="50" charset="-128"/>
              </a:rPr>
              <a:t>夢洲</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216008" indent="-108005" defTabSz="457217" fontAlgn="base">
              <a:buFont typeface="Arial" panose="020B0604020202020204" pitchFamily="34" charset="0"/>
              <a:buChar char="•"/>
              <a:defRPr/>
            </a:pPr>
            <a:r>
              <a:rPr kumimoji="1" lang="ja-JP" altLang="en-US" sz="1200" dirty="0">
                <a:solidFill>
                  <a:prstClr val="black"/>
                </a:solidFill>
                <a:latin typeface="Meiryo UI" panose="020B0604030504040204" pitchFamily="50" charset="-128"/>
                <a:ea typeface="Meiryo UI" panose="020B0604030504040204" pitchFamily="50" charset="-128"/>
              </a:rPr>
              <a:t>うめきた２期</a:t>
            </a:r>
          </a:p>
        </p:txBody>
      </p:sp>
      <p:sp>
        <p:nvSpPr>
          <p:cNvPr id="200" name="角丸四角形 13">
            <a:extLst>
              <a:ext uri="{FF2B5EF4-FFF2-40B4-BE49-F238E27FC236}">
                <a16:creationId xmlns:a16="http://schemas.microsoft.com/office/drawing/2014/main" id="{01D5FDB3-08E0-4404-8AF3-781764EC814A}"/>
              </a:ext>
            </a:extLst>
          </p:cNvPr>
          <p:cNvSpPr/>
          <p:nvPr/>
        </p:nvSpPr>
        <p:spPr>
          <a:xfrm>
            <a:off x="2995220" y="5307124"/>
            <a:ext cx="1259960" cy="96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defTabSz="457217" fontAlgn="base">
              <a:lnSpc>
                <a:spcPts val="1500"/>
              </a:lnSpc>
              <a:spcAft>
                <a:spcPts val="200"/>
              </a:spcAft>
              <a:defRPr/>
            </a:pPr>
            <a:r>
              <a:rPr kumimoji="1" lang="en-US" altLang="ja-JP" sz="1200" dirty="0">
                <a:solidFill>
                  <a:prstClr val="black"/>
                </a:solidFill>
                <a:latin typeface="Meiryo UI" panose="020B0604030504040204" pitchFamily="50" charset="-128"/>
                <a:ea typeface="Meiryo UI" panose="020B0604030504040204" pitchFamily="50" charset="-128"/>
              </a:rPr>
              <a:t>2025</a:t>
            </a:r>
            <a:r>
              <a:rPr kumimoji="1" lang="ja-JP" altLang="en-US" sz="1000" dirty="0">
                <a:solidFill>
                  <a:prstClr val="black"/>
                </a:solidFill>
                <a:latin typeface="Meiryo UI" panose="020B0604030504040204" pitchFamily="50" charset="-128"/>
                <a:ea typeface="Meiryo UI" panose="020B0604030504040204" pitchFamily="50" charset="-128"/>
              </a:rPr>
              <a:t>年度</a:t>
            </a:r>
            <a:r>
              <a:rPr lang="en-US" altLang="ja-JP" sz="1200" dirty="0">
                <a:solidFill>
                  <a:srgbClr val="000000"/>
                </a:solidFill>
                <a:latin typeface="+mn-ea"/>
                <a:ea typeface="Meiryo UI" panose="020B0604030504040204" pitchFamily="50" charset="-128"/>
              </a:rPr>
              <a:t/>
            </a:r>
            <a:br>
              <a:rPr lang="en-US" altLang="ja-JP" sz="1200" dirty="0">
                <a:solidFill>
                  <a:srgbClr val="000000"/>
                </a:solidFill>
                <a:latin typeface="+mn-ea"/>
                <a:ea typeface="Meiryo UI" panose="020B0604030504040204" pitchFamily="50" charset="-128"/>
              </a:rPr>
            </a:br>
            <a:r>
              <a:rPr lang="ja-JP" altLang="en-US" sz="1400" b="1" dirty="0">
                <a:solidFill>
                  <a:srgbClr val="000000"/>
                </a:solidFill>
                <a:latin typeface="+mn-ea"/>
                <a:cs typeface="Hiragino Sans W3" charset="-128"/>
              </a:rPr>
              <a:t>大阪・関西万博</a:t>
            </a:r>
            <a:endParaRPr lang="en-US" altLang="ja-JP" sz="1400" b="1" dirty="0">
              <a:solidFill>
                <a:srgbClr val="000000"/>
              </a:solidFill>
              <a:latin typeface="+mn-ea"/>
              <a:cs typeface="Hiragino Sans W3" charset="-128"/>
            </a:endParaRPr>
          </a:p>
          <a:p>
            <a:pPr defTabSz="457217" fontAlgn="base">
              <a:defRPr/>
            </a:pPr>
            <a:r>
              <a:rPr kumimoji="1" lang="ja-JP" altLang="en-US" sz="1200" dirty="0">
                <a:solidFill>
                  <a:prstClr val="black"/>
                </a:solidFill>
                <a:latin typeface="Meiryo UI" panose="020B0604030504040204" pitchFamily="50" charset="-128"/>
                <a:ea typeface="Meiryo UI" panose="020B0604030504040204" pitchFamily="50" charset="-128"/>
              </a:rPr>
              <a:t>テーマ</a:t>
            </a:r>
            <a:r>
              <a:rPr kumimoji="1" lang="en-US" altLang="ja-JP" sz="1200" dirty="0">
                <a:solidFill>
                  <a:prstClr val="black"/>
                </a:solidFill>
                <a:latin typeface="Meiryo UI" panose="020B0604030504040204" pitchFamily="50" charset="-128"/>
                <a:ea typeface="Meiryo UI" panose="020B0604030504040204" pitchFamily="50" charset="-128"/>
              </a:rPr>
              <a:t/>
            </a:r>
            <a:br>
              <a:rPr kumimoji="1" lang="en-US" altLang="ja-JP" sz="1200" dirty="0">
                <a:solidFill>
                  <a:prstClr val="black"/>
                </a:solidFill>
                <a:latin typeface="Meiryo UI" panose="020B0604030504040204" pitchFamily="50" charset="-128"/>
                <a:ea typeface="Meiryo UI" panose="020B0604030504040204" pitchFamily="50" charset="-128"/>
              </a:rPr>
            </a:br>
            <a:r>
              <a:rPr kumimoji="1" lang="ja-JP" altLang="en-US" sz="1200" b="1" dirty="0">
                <a:solidFill>
                  <a:schemeClr val="tx1"/>
                </a:solidFill>
                <a:latin typeface="Meiryo UI" panose="020B0604030504040204" pitchFamily="50" charset="-128"/>
                <a:ea typeface="Meiryo UI" panose="020B0604030504040204" pitchFamily="50" charset="-128"/>
              </a:rPr>
              <a:t>いのち輝く</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defTabSz="457217" fontAlgn="base">
              <a:defRPr/>
            </a:pPr>
            <a:r>
              <a:rPr kumimoji="1" lang="ja-JP" altLang="en-US" sz="1200" b="1" dirty="0">
                <a:solidFill>
                  <a:prstClr val="black"/>
                </a:solidFill>
                <a:latin typeface="Meiryo UI" panose="020B0604030504040204" pitchFamily="50" charset="-128"/>
                <a:ea typeface="Meiryo UI" panose="020B0604030504040204" pitchFamily="50" charset="-128"/>
              </a:rPr>
              <a:t>未来社会のデザイン</a:t>
            </a:r>
          </a:p>
        </p:txBody>
      </p:sp>
      <p:sp>
        <p:nvSpPr>
          <p:cNvPr id="201" name="正方形/長方形 200">
            <a:extLst>
              <a:ext uri="{FF2B5EF4-FFF2-40B4-BE49-F238E27FC236}">
                <a16:creationId xmlns:a16="http://schemas.microsoft.com/office/drawing/2014/main" id="{AFC6C543-7752-4DD5-87CB-AA8EDC94D387}"/>
              </a:ext>
            </a:extLst>
          </p:cNvPr>
          <p:cNvSpPr/>
          <p:nvPr/>
        </p:nvSpPr>
        <p:spPr>
          <a:xfrm>
            <a:off x="4301852" y="6268162"/>
            <a:ext cx="1725324" cy="248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r>
              <a:rPr kumimoji="1" lang="ja-JP" altLang="en-US" sz="800" dirty="0">
                <a:solidFill>
                  <a:schemeClr val="tx1"/>
                </a:solidFill>
              </a:rPr>
              <a:t>提供：</a:t>
            </a:r>
            <a:r>
              <a:rPr kumimoji="1" lang="en-US" altLang="ja-JP" sz="800" dirty="0">
                <a:solidFill>
                  <a:schemeClr val="tx1"/>
                </a:solidFill>
              </a:rPr>
              <a:t>2025</a:t>
            </a:r>
            <a:r>
              <a:rPr kumimoji="1" lang="ja-JP" altLang="en-US" sz="800" dirty="0">
                <a:solidFill>
                  <a:schemeClr val="tx1"/>
                </a:solidFill>
              </a:rPr>
              <a:t>年日本国際博覧会協会</a:t>
            </a:r>
          </a:p>
        </p:txBody>
      </p:sp>
      <p:pic>
        <p:nvPicPr>
          <p:cNvPr id="207" name="図 206">
            <a:extLst>
              <a:ext uri="{FF2B5EF4-FFF2-40B4-BE49-F238E27FC236}">
                <a16:creationId xmlns:a16="http://schemas.microsoft.com/office/drawing/2014/main" id="{73546FA4-89A9-44F1-8F1C-3ADB94570FF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2600017" y="6535183"/>
            <a:ext cx="1314068" cy="844126"/>
          </a:xfrm>
          <a:prstGeom prst="rect">
            <a:avLst/>
          </a:prstGeom>
        </p:spPr>
      </p:pic>
      <p:sp>
        <p:nvSpPr>
          <p:cNvPr id="208" name="テキスト ボックス 207">
            <a:extLst>
              <a:ext uri="{FF2B5EF4-FFF2-40B4-BE49-F238E27FC236}">
                <a16:creationId xmlns:a16="http://schemas.microsoft.com/office/drawing/2014/main" id="{1749E0EF-3DD8-4E47-81C1-9DADB15AAF7A}"/>
              </a:ext>
            </a:extLst>
          </p:cNvPr>
          <p:cNvSpPr txBox="1"/>
          <p:nvPr/>
        </p:nvSpPr>
        <p:spPr>
          <a:xfrm>
            <a:off x="2600017" y="7405435"/>
            <a:ext cx="2884760" cy="123111"/>
          </a:xfrm>
          <a:prstGeom prst="rect">
            <a:avLst/>
          </a:prstGeom>
          <a:noFill/>
        </p:spPr>
        <p:txBody>
          <a:bodyPr wrap="square" lIns="36000" tIns="0" rIns="36000" bIns="0" rtlCol="0">
            <a:spAutoFit/>
          </a:bodyPr>
          <a:lstStyle/>
          <a:p>
            <a:pPr defTabSz="456073">
              <a:defRPr/>
            </a:pPr>
            <a:r>
              <a:rPr kumimoji="1" lang="ja-JP" altLang="en-US" sz="800" dirty="0">
                <a:latin typeface="+mn-ea"/>
              </a:rPr>
              <a:t>イメージパース（提供：</a:t>
            </a:r>
            <a:r>
              <a:rPr kumimoji="1" lang="ja-JP" altLang="en-US" sz="800" dirty="0" smtClean="0">
                <a:latin typeface="+mn-ea"/>
              </a:rPr>
              <a:t>うめきた</a:t>
            </a:r>
            <a:r>
              <a:rPr kumimoji="1" lang="en-US" altLang="ja-JP" sz="800" dirty="0">
                <a:latin typeface="+mn-ea"/>
              </a:rPr>
              <a:t>2</a:t>
            </a:r>
            <a:r>
              <a:rPr kumimoji="1" lang="ja-JP" altLang="en-US" sz="800" dirty="0">
                <a:latin typeface="+mn-ea"/>
              </a:rPr>
              <a:t>期地区開発事業者</a:t>
            </a:r>
            <a:r>
              <a:rPr kumimoji="1" lang="en-US" altLang="ja-JP" sz="800" dirty="0">
                <a:latin typeface="+mn-ea"/>
              </a:rPr>
              <a:t>)</a:t>
            </a:r>
          </a:p>
        </p:txBody>
      </p:sp>
      <p:sp>
        <p:nvSpPr>
          <p:cNvPr id="304" name="テキスト プレースホルダー 33">
            <a:extLst>
              <a:ext uri="{FF2B5EF4-FFF2-40B4-BE49-F238E27FC236}">
                <a16:creationId xmlns:a16="http://schemas.microsoft.com/office/drawing/2014/main" id="{AC8F094A-F99E-45A4-9620-67C0F7CE19CB}"/>
              </a:ext>
            </a:extLst>
          </p:cNvPr>
          <p:cNvSpPr txBox="1">
            <a:spLocks/>
          </p:cNvSpPr>
          <p:nvPr/>
        </p:nvSpPr>
        <p:spPr>
          <a:xfrm>
            <a:off x="7824089" y="1086844"/>
            <a:ext cx="6906009" cy="203133"/>
          </a:xfrm>
          <a:prstGeom prst="rect">
            <a:avLst/>
          </a:prstGeom>
        </p:spPr>
        <p:txBody>
          <a:bodyPr wrap="square" lIns="0" tIns="0" rIns="0" bIns="0">
            <a:spAutoFit/>
          </a:bodyPr>
          <a:lstStyle>
            <a:defPPr>
              <a:defRPr lang="en-US"/>
            </a:defPPr>
            <a:lvl1pPr marL="180000" indent="-180000" defTabSz="912114" fontAlgn="ctr">
              <a:lnSpc>
                <a:spcPct val="110000"/>
              </a:lnSpc>
              <a:spcBef>
                <a:spcPts val="0"/>
              </a:spcBef>
              <a:spcAft>
                <a:spcPts val="0"/>
              </a:spcAft>
              <a:buClr>
                <a:srgbClr val="2E75B6"/>
              </a:buClr>
              <a:buFont typeface="Wingdings" panose="05000000000000000000" pitchFamily="2" charset="2"/>
              <a:buChar char="l"/>
              <a:defRPr kumimoji="1" sz="1200"/>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lvl3pPr>
            <a:lvl4pPr marL="180000" indent="-180000" defTabSz="912114" fontAlgn="ctr">
              <a:lnSpc>
                <a:spcPct val="110000"/>
              </a:lnSpc>
              <a:spcBef>
                <a:spcPts val="0"/>
              </a:spcBef>
              <a:spcAft>
                <a:spcPts val="600"/>
              </a:spcAft>
              <a:buFont typeface="Wingdings" panose="05000000000000000000" pitchFamily="2" charset="2"/>
              <a:buChar char="l"/>
              <a:defRPr kumimoji="1" sz="1400"/>
            </a:lvl4pPr>
            <a:lvl5pPr marL="180000" indent="-180000" defTabSz="912114" fontAlgn="ctr">
              <a:lnSpc>
                <a:spcPct val="110000"/>
              </a:lnSpc>
              <a:spcBef>
                <a:spcPts val="0"/>
              </a:spcBef>
              <a:spcAft>
                <a:spcPts val="600"/>
              </a:spcAft>
              <a:buFont typeface="Wingdings" panose="05000000000000000000" pitchFamily="2" charset="2"/>
              <a:buChar char="l"/>
              <a:defRPr kumimoji="1" sz="1400"/>
            </a:lvl5pPr>
            <a:lvl6pPr marL="2508314" indent="-228029" defTabSz="912114">
              <a:lnSpc>
                <a:spcPct val="90000"/>
              </a:lnSpc>
              <a:spcBef>
                <a:spcPts val="499"/>
              </a:spcBef>
              <a:buFont typeface="Arial" panose="020B0604020202020204" pitchFamily="34" charset="0"/>
              <a:buChar char="•"/>
              <a:defRPr kumimoji="1" sz="1795"/>
            </a:lvl6pPr>
            <a:lvl7pPr marL="2964371" indent="-228029" defTabSz="912114">
              <a:lnSpc>
                <a:spcPct val="90000"/>
              </a:lnSpc>
              <a:spcBef>
                <a:spcPts val="499"/>
              </a:spcBef>
              <a:buFont typeface="Arial" panose="020B0604020202020204" pitchFamily="34" charset="0"/>
              <a:buChar char="•"/>
              <a:defRPr kumimoji="1" sz="1795"/>
            </a:lvl7pPr>
            <a:lvl8pPr marL="3420428" indent="-228029" defTabSz="912114">
              <a:lnSpc>
                <a:spcPct val="90000"/>
              </a:lnSpc>
              <a:spcBef>
                <a:spcPts val="499"/>
              </a:spcBef>
              <a:buFont typeface="Arial" panose="020B0604020202020204" pitchFamily="34" charset="0"/>
              <a:buChar char="•"/>
              <a:defRPr kumimoji="1" sz="1795"/>
            </a:lvl8pPr>
            <a:lvl9pPr marL="3876485" indent="-228029" defTabSz="912114">
              <a:lnSpc>
                <a:spcPct val="90000"/>
              </a:lnSpc>
              <a:spcBef>
                <a:spcPts val="499"/>
              </a:spcBef>
              <a:buFont typeface="Arial" panose="020B0604020202020204" pitchFamily="34" charset="0"/>
              <a:buChar char="•"/>
              <a:defRPr kumimoji="1" sz="1795"/>
            </a:lvl9pPr>
          </a:lstStyle>
          <a:p>
            <a:r>
              <a:rPr lang="ja-JP" altLang="en-US" dirty="0"/>
              <a:t>先端的サービスの実証・実装や大胆な規制改革によりスーパーシティ構想の実現に取り組む。</a:t>
            </a:r>
          </a:p>
        </p:txBody>
      </p:sp>
      <p:grpSp>
        <p:nvGrpSpPr>
          <p:cNvPr id="330" name="グループ化 329">
            <a:extLst>
              <a:ext uri="{FF2B5EF4-FFF2-40B4-BE49-F238E27FC236}">
                <a16:creationId xmlns:a16="http://schemas.microsoft.com/office/drawing/2014/main" id="{D2935D38-0BEC-4BC1-BEDB-550778448096}"/>
              </a:ext>
            </a:extLst>
          </p:cNvPr>
          <p:cNvGrpSpPr/>
          <p:nvPr/>
        </p:nvGrpSpPr>
        <p:grpSpPr>
          <a:xfrm>
            <a:off x="7648099" y="9725918"/>
            <a:ext cx="7304321" cy="423768"/>
            <a:chOff x="7757973" y="808178"/>
            <a:chExt cx="7304321" cy="423767"/>
          </a:xfrm>
        </p:grpSpPr>
        <p:sp>
          <p:nvSpPr>
            <p:cNvPr id="331" name="正方形/長方形 330">
              <a:extLst>
                <a:ext uri="{FF2B5EF4-FFF2-40B4-BE49-F238E27FC236}">
                  <a16:creationId xmlns:a16="http://schemas.microsoft.com/office/drawing/2014/main" id="{C612A9F6-25CA-4243-B8C7-A9D7542D66E1}"/>
                </a:ext>
              </a:extLst>
            </p:cNvPr>
            <p:cNvSpPr/>
            <p:nvPr/>
          </p:nvSpPr>
          <p:spPr>
            <a:xfrm>
              <a:off x="7757973" y="808178"/>
              <a:ext cx="106703" cy="423767"/>
            </a:xfrm>
            <a:prstGeom prst="rect">
              <a:avLst/>
            </a:prstGeom>
            <a:solidFill>
              <a:srgbClr val="2E75B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200" b="1" dirty="0">
                <a:solidFill>
                  <a:srgbClr val="2E75B6"/>
                </a:solidFill>
              </a:endParaRPr>
            </a:p>
          </p:txBody>
        </p:sp>
        <p:cxnSp>
          <p:nvCxnSpPr>
            <p:cNvPr id="332" name="直線コネクタ 331">
              <a:extLst>
                <a:ext uri="{FF2B5EF4-FFF2-40B4-BE49-F238E27FC236}">
                  <a16:creationId xmlns:a16="http://schemas.microsoft.com/office/drawing/2014/main" id="{56A15930-60FB-4D35-BB5C-495EF8722492}"/>
                </a:ext>
              </a:extLst>
            </p:cNvPr>
            <p:cNvCxnSpPr>
              <a:cxnSpLocks/>
            </p:cNvCxnSpPr>
            <p:nvPr/>
          </p:nvCxnSpPr>
          <p:spPr>
            <a:xfrm>
              <a:off x="7862294" y="1223416"/>
              <a:ext cx="720000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333" name="テキスト ボックス 332">
              <a:extLst>
                <a:ext uri="{FF2B5EF4-FFF2-40B4-BE49-F238E27FC236}">
                  <a16:creationId xmlns:a16="http://schemas.microsoft.com/office/drawing/2014/main" id="{835C9468-7884-4614-8883-12F5A92038FC}"/>
                </a:ext>
              </a:extLst>
            </p:cNvPr>
            <p:cNvSpPr txBox="1"/>
            <p:nvPr/>
          </p:nvSpPr>
          <p:spPr>
            <a:xfrm>
              <a:off x="7943734" y="808178"/>
              <a:ext cx="5564030" cy="40010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2000" b="1" dirty="0">
                  <a:solidFill>
                    <a:srgbClr val="2E75B6"/>
                  </a:solidFill>
                </a:rPr>
                <a:t>第</a:t>
              </a:r>
              <a:r>
                <a:rPr kumimoji="1" lang="en-US" altLang="ja-JP" sz="2000" b="1" dirty="0">
                  <a:solidFill>
                    <a:srgbClr val="2E75B6"/>
                  </a:solidFill>
                </a:rPr>
                <a:t>4</a:t>
              </a:r>
              <a:r>
                <a:rPr kumimoji="1" lang="ja-JP" altLang="en-US" sz="2000" b="1" dirty="0">
                  <a:solidFill>
                    <a:srgbClr val="2E75B6"/>
                  </a:solidFill>
                </a:rPr>
                <a:t>章　推進体制</a:t>
              </a:r>
            </a:p>
          </p:txBody>
        </p:sp>
      </p:grpSp>
      <p:sp>
        <p:nvSpPr>
          <p:cNvPr id="334" name="テキスト プレースホルダー 33">
            <a:extLst>
              <a:ext uri="{FF2B5EF4-FFF2-40B4-BE49-F238E27FC236}">
                <a16:creationId xmlns:a16="http://schemas.microsoft.com/office/drawing/2014/main" id="{56567D7F-4733-42BE-98CB-685B6B1F2CE8}"/>
              </a:ext>
            </a:extLst>
          </p:cNvPr>
          <p:cNvSpPr txBox="1">
            <a:spLocks/>
          </p:cNvSpPr>
          <p:nvPr/>
        </p:nvSpPr>
        <p:spPr>
          <a:xfrm>
            <a:off x="7739150" y="10189029"/>
            <a:ext cx="7233175" cy="406265"/>
          </a:xfrm>
          <a:prstGeom prst="rect">
            <a:avLst/>
          </a:prstGeom>
        </p:spPr>
        <p:txBody>
          <a:bodyPr wrap="square" lIns="0" tIns="0" rIns="0" bIns="0">
            <a:spAutoFit/>
          </a:bodyPr>
          <a:lstStyle>
            <a:defPPr>
              <a:defRPr lang="en-US"/>
            </a:defPPr>
            <a:lvl1pPr marL="180000" indent="-180000" defTabSz="912114" fontAlgn="ctr">
              <a:lnSpc>
                <a:spcPct val="110000"/>
              </a:lnSpc>
              <a:spcBef>
                <a:spcPts val="0"/>
              </a:spcBef>
              <a:spcAft>
                <a:spcPts val="0"/>
              </a:spcAft>
              <a:buClr>
                <a:srgbClr val="2E75B6"/>
              </a:buClr>
              <a:buFont typeface="Wingdings" panose="05000000000000000000" pitchFamily="2" charset="2"/>
              <a:buChar char="l"/>
              <a:defRPr kumimoji="1" sz="1200"/>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lvl3pPr>
            <a:lvl4pPr marL="180000" indent="-180000" defTabSz="912114" fontAlgn="ctr">
              <a:lnSpc>
                <a:spcPct val="110000"/>
              </a:lnSpc>
              <a:spcBef>
                <a:spcPts val="0"/>
              </a:spcBef>
              <a:spcAft>
                <a:spcPts val="600"/>
              </a:spcAft>
              <a:buFont typeface="Wingdings" panose="05000000000000000000" pitchFamily="2" charset="2"/>
              <a:buChar char="l"/>
              <a:defRPr kumimoji="1" sz="1400"/>
            </a:lvl4pPr>
            <a:lvl5pPr marL="180000" indent="-180000" defTabSz="912114" fontAlgn="ctr">
              <a:lnSpc>
                <a:spcPct val="110000"/>
              </a:lnSpc>
              <a:spcBef>
                <a:spcPts val="0"/>
              </a:spcBef>
              <a:spcAft>
                <a:spcPts val="600"/>
              </a:spcAft>
              <a:buFont typeface="Wingdings" panose="05000000000000000000" pitchFamily="2" charset="2"/>
              <a:buChar char="l"/>
              <a:defRPr kumimoji="1" sz="1400"/>
            </a:lvl5pPr>
            <a:lvl6pPr marL="2508314" indent="-228029" defTabSz="912114">
              <a:lnSpc>
                <a:spcPct val="90000"/>
              </a:lnSpc>
              <a:spcBef>
                <a:spcPts val="499"/>
              </a:spcBef>
              <a:buFont typeface="Arial" panose="020B0604020202020204" pitchFamily="34" charset="0"/>
              <a:buChar char="•"/>
              <a:defRPr kumimoji="1" sz="1795"/>
            </a:lvl6pPr>
            <a:lvl7pPr marL="2964371" indent="-228029" defTabSz="912114">
              <a:lnSpc>
                <a:spcPct val="90000"/>
              </a:lnSpc>
              <a:spcBef>
                <a:spcPts val="499"/>
              </a:spcBef>
              <a:buFont typeface="Arial" panose="020B0604020202020204" pitchFamily="34" charset="0"/>
              <a:buChar char="•"/>
              <a:defRPr kumimoji="1" sz="1795"/>
            </a:lvl7pPr>
            <a:lvl8pPr marL="3420428" indent="-228029" defTabSz="912114">
              <a:lnSpc>
                <a:spcPct val="90000"/>
              </a:lnSpc>
              <a:spcBef>
                <a:spcPts val="499"/>
              </a:spcBef>
              <a:buFont typeface="Arial" panose="020B0604020202020204" pitchFamily="34" charset="0"/>
              <a:buChar char="•"/>
              <a:defRPr kumimoji="1" sz="1795"/>
            </a:lvl8pPr>
            <a:lvl9pPr marL="3876485" indent="-228029" defTabSz="912114">
              <a:lnSpc>
                <a:spcPct val="90000"/>
              </a:lnSpc>
              <a:spcBef>
                <a:spcPts val="499"/>
              </a:spcBef>
              <a:buFont typeface="Arial" panose="020B0604020202020204" pitchFamily="34" charset="0"/>
              <a:buChar char="•"/>
              <a:defRPr kumimoji="1" sz="1795"/>
            </a:lvl9pPr>
          </a:lstStyle>
          <a:p>
            <a:r>
              <a:rPr lang="ja-JP" altLang="en-US" dirty="0"/>
              <a:t>全体計画の作成や推進等について、大阪スーパーシティ協議会で意見交換を行い、またアーキテクトから指導や助言を得ることで、事業実施主体が先端的サービス実装を効果的に進められるよう産官学で推進する。</a:t>
            </a:r>
            <a:endParaRPr lang="en-US" altLang="ja-JP" dirty="0"/>
          </a:p>
        </p:txBody>
      </p:sp>
      <p:sp>
        <p:nvSpPr>
          <p:cNvPr id="336" name="テキスト プレースホルダー 6">
            <a:extLst>
              <a:ext uri="{FF2B5EF4-FFF2-40B4-BE49-F238E27FC236}">
                <a16:creationId xmlns:a16="http://schemas.microsoft.com/office/drawing/2014/main" id="{DD199109-D927-4C22-9F58-0101EFFDFC4B}"/>
              </a:ext>
            </a:extLst>
          </p:cNvPr>
          <p:cNvSpPr txBox="1">
            <a:spLocks/>
          </p:cNvSpPr>
          <p:nvPr/>
        </p:nvSpPr>
        <p:spPr>
          <a:xfrm>
            <a:off x="249674" y="4607404"/>
            <a:ext cx="7097139" cy="406265"/>
          </a:xfrm>
          <a:prstGeom prst="rect">
            <a:avLst/>
          </a:prstGeom>
        </p:spPr>
        <p:txBody>
          <a:bodyPr wrap="square" lIns="0" tIns="0" rIns="0" bIns="0">
            <a:spAutoFit/>
          </a:bodyPr>
          <a:lstStyle>
            <a:defPPr>
              <a:defRPr lang="en-US"/>
            </a:defPPr>
            <a:lvl1pPr marL="180000" indent="-180000" defTabSz="912114" fontAlgn="ctr">
              <a:lnSpc>
                <a:spcPct val="110000"/>
              </a:lnSpc>
              <a:spcBef>
                <a:spcPts val="0"/>
              </a:spcBef>
              <a:spcAft>
                <a:spcPts val="0"/>
              </a:spcAft>
              <a:buClr>
                <a:srgbClr val="2E75B6"/>
              </a:buClr>
              <a:buFont typeface="Wingdings" panose="05000000000000000000" pitchFamily="2" charset="2"/>
              <a:buChar char="l"/>
              <a:defRPr kumimoji="1" sz="1200"/>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lvl3pPr>
            <a:lvl4pPr marL="180000" indent="-180000" defTabSz="912114" fontAlgn="ctr">
              <a:lnSpc>
                <a:spcPct val="110000"/>
              </a:lnSpc>
              <a:spcBef>
                <a:spcPts val="0"/>
              </a:spcBef>
              <a:spcAft>
                <a:spcPts val="600"/>
              </a:spcAft>
              <a:buFont typeface="Wingdings" panose="05000000000000000000" pitchFamily="2" charset="2"/>
              <a:buChar char="l"/>
              <a:defRPr kumimoji="1" sz="1400"/>
            </a:lvl4pPr>
            <a:lvl5pPr marL="180000" indent="-180000" defTabSz="912114" fontAlgn="ctr">
              <a:lnSpc>
                <a:spcPct val="110000"/>
              </a:lnSpc>
              <a:spcBef>
                <a:spcPts val="0"/>
              </a:spcBef>
              <a:spcAft>
                <a:spcPts val="600"/>
              </a:spcAft>
              <a:buFont typeface="Wingdings" panose="05000000000000000000" pitchFamily="2" charset="2"/>
              <a:buChar char="l"/>
              <a:defRPr kumimoji="1" sz="1400"/>
            </a:lvl5pPr>
            <a:lvl6pPr marL="2508314" indent="-228029" defTabSz="912114">
              <a:lnSpc>
                <a:spcPct val="90000"/>
              </a:lnSpc>
              <a:spcBef>
                <a:spcPts val="499"/>
              </a:spcBef>
              <a:buFont typeface="Arial" panose="020B0604020202020204" pitchFamily="34" charset="0"/>
              <a:buChar char="•"/>
              <a:defRPr kumimoji="1" sz="1795"/>
            </a:lvl6pPr>
            <a:lvl7pPr marL="2964371" indent="-228029" defTabSz="912114">
              <a:lnSpc>
                <a:spcPct val="90000"/>
              </a:lnSpc>
              <a:spcBef>
                <a:spcPts val="499"/>
              </a:spcBef>
              <a:buFont typeface="Arial" panose="020B0604020202020204" pitchFamily="34" charset="0"/>
              <a:buChar char="•"/>
              <a:defRPr kumimoji="1" sz="1795"/>
            </a:lvl7pPr>
            <a:lvl8pPr marL="3420428" indent="-228029" defTabSz="912114">
              <a:lnSpc>
                <a:spcPct val="90000"/>
              </a:lnSpc>
              <a:spcBef>
                <a:spcPts val="499"/>
              </a:spcBef>
              <a:buFont typeface="Arial" panose="020B0604020202020204" pitchFamily="34" charset="0"/>
              <a:buChar char="•"/>
              <a:defRPr kumimoji="1" sz="1795"/>
            </a:lvl8pPr>
            <a:lvl9pPr marL="3876485" indent="-228029" defTabSz="912114">
              <a:lnSpc>
                <a:spcPct val="90000"/>
              </a:lnSpc>
              <a:spcBef>
                <a:spcPts val="499"/>
              </a:spcBef>
              <a:buFont typeface="Arial" panose="020B0604020202020204" pitchFamily="34" charset="0"/>
              <a:buChar char="•"/>
              <a:defRPr kumimoji="1" sz="1795"/>
            </a:lvl9pPr>
          </a:lstStyle>
          <a:p>
            <a:r>
              <a:rPr lang="ja-JP" altLang="en-US" dirty="0"/>
              <a:t>「データで拡げる“健康といのち”」をスーパーシティ構想のテーマとして、２つのグリーンフィールドで３つのプロジェクトを展開、大阪全体へ拡げていく。</a:t>
            </a:r>
          </a:p>
        </p:txBody>
      </p:sp>
      <p:sp>
        <p:nvSpPr>
          <p:cNvPr id="27" name="矢印: 五方向 26">
            <a:extLst>
              <a:ext uri="{FF2B5EF4-FFF2-40B4-BE49-F238E27FC236}">
                <a16:creationId xmlns:a16="http://schemas.microsoft.com/office/drawing/2014/main" id="{3593DEA9-D91B-4953-9CCE-7AC5206B506C}"/>
              </a:ext>
            </a:extLst>
          </p:cNvPr>
          <p:cNvSpPr/>
          <p:nvPr/>
        </p:nvSpPr>
        <p:spPr>
          <a:xfrm>
            <a:off x="13494480" y="4715403"/>
            <a:ext cx="1421701" cy="246221"/>
          </a:xfrm>
          <a:prstGeom prst="homePlate">
            <a:avLst/>
          </a:prstGeom>
          <a:solidFill>
            <a:srgbClr val="2E75B6"/>
          </a:solidFill>
        </p:spPr>
        <p:txBody>
          <a:bodyPr wrap="square" rtlCol="0">
            <a:spAutoFit/>
          </a:bodyPr>
          <a:lstStyle/>
          <a:p>
            <a:pPr algn="ctr"/>
            <a:r>
              <a:rPr kumimoji="1" lang="ja-JP" altLang="en-US" sz="1000" b="1" dirty="0">
                <a:solidFill>
                  <a:schemeClr val="bg1"/>
                </a:solidFill>
              </a:rPr>
              <a:t>詳細は裏面に記載</a:t>
            </a:r>
          </a:p>
        </p:txBody>
      </p:sp>
      <p:grpSp>
        <p:nvGrpSpPr>
          <p:cNvPr id="5" name="グループ化 4">
            <a:extLst>
              <a:ext uri="{FF2B5EF4-FFF2-40B4-BE49-F238E27FC236}">
                <a16:creationId xmlns:a16="http://schemas.microsoft.com/office/drawing/2014/main" id="{259AF578-B874-4DEF-ACA4-1D592DD0724B}"/>
              </a:ext>
            </a:extLst>
          </p:cNvPr>
          <p:cNvGrpSpPr/>
          <p:nvPr/>
        </p:nvGrpSpPr>
        <p:grpSpPr>
          <a:xfrm>
            <a:off x="8370649" y="4773716"/>
            <a:ext cx="7324044" cy="148641"/>
            <a:chOff x="7758449" y="8754524"/>
            <a:chExt cx="7324044" cy="148641"/>
          </a:xfrm>
        </p:grpSpPr>
        <p:sp>
          <p:nvSpPr>
            <p:cNvPr id="323" name="角丸四角形 13">
              <a:extLst>
                <a:ext uri="{FF2B5EF4-FFF2-40B4-BE49-F238E27FC236}">
                  <a16:creationId xmlns:a16="http://schemas.microsoft.com/office/drawing/2014/main" id="{188B7822-F5CD-4345-AB57-BBC4D12E3CE3}"/>
                </a:ext>
              </a:extLst>
            </p:cNvPr>
            <p:cNvSpPr/>
            <p:nvPr/>
          </p:nvSpPr>
          <p:spPr>
            <a:xfrm>
              <a:off x="7758449" y="8770789"/>
              <a:ext cx="7324044" cy="114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defTabSz="457200" fontAlgn="base">
                <a:defRPr/>
              </a:pPr>
              <a:r>
                <a:rPr kumimoji="1" lang="ja-JP" altLang="en-US" sz="800" b="1" dirty="0">
                  <a:solidFill>
                    <a:srgbClr val="000000"/>
                  </a:solidFill>
                  <a:latin typeface="Meiryo UI" panose="020B0604030504040204" pitchFamily="50" charset="-128"/>
                  <a:ea typeface="Meiryo UI" panose="020B0604030504040204" pitchFamily="50" charset="-128"/>
                </a:rPr>
                <a:t>凡例</a:t>
              </a:r>
              <a:r>
                <a:rPr kumimoji="1" lang="en-US" altLang="ja-JP" sz="800" b="1" dirty="0">
                  <a:solidFill>
                    <a:srgbClr val="000000"/>
                  </a:solidFill>
                  <a:latin typeface="Meiryo UI" panose="020B0604030504040204" pitchFamily="50" charset="-128"/>
                  <a:ea typeface="Meiryo UI" panose="020B0604030504040204" pitchFamily="50" charset="-128"/>
                </a:rPr>
                <a:t>		 </a:t>
              </a:r>
              <a:r>
                <a:rPr kumimoji="1" lang="ja-JP" altLang="en-US" sz="800" dirty="0">
                  <a:solidFill>
                    <a:srgbClr val="000000"/>
                  </a:solidFill>
                  <a:latin typeface="Meiryo UI" panose="020B0604030504040204" pitchFamily="50" charset="-128"/>
                  <a:ea typeface="Meiryo UI" panose="020B0604030504040204" pitchFamily="50" charset="-128"/>
                </a:rPr>
                <a:t>夢洲コンストラクション</a:t>
              </a:r>
              <a:r>
                <a:rPr kumimoji="1" lang="en-US" altLang="ja-JP" sz="800" dirty="0">
                  <a:solidFill>
                    <a:srgbClr val="000000"/>
                  </a:solidFill>
                  <a:latin typeface="Meiryo UI" panose="020B0604030504040204" pitchFamily="50" charset="-128"/>
                  <a:ea typeface="Meiryo UI" panose="020B0604030504040204" pitchFamily="50" charset="-128"/>
                </a:rPr>
                <a:t>	</a:t>
              </a:r>
              <a:r>
                <a:rPr kumimoji="1" lang="ja-JP" altLang="en-US" sz="800" dirty="0">
                  <a:solidFill>
                    <a:srgbClr val="000000"/>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大阪・関西万博         </a:t>
              </a:r>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うめ</a:t>
              </a:r>
              <a:r>
                <a:rPr kumimoji="1" lang="ja-JP" altLang="en-US" sz="800" dirty="0">
                  <a:solidFill>
                    <a:prstClr val="black"/>
                  </a:solidFill>
                  <a:latin typeface="Meiryo UI" panose="020B0604030504040204" pitchFamily="50" charset="-128"/>
                  <a:ea typeface="Meiryo UI" panose="020B0604030504040204" pitchFamily="50" charset="-128"/>
                </a:rPr>
                <a:t>きた</a:t>
              </a:r>
              <a:r>
                <a:rPr kumimoji="1" lang="en-US" altLang="ja-JP" sz="800" dirty="0">
                  <a:solidFill>
                    <a:prstClr val="black"/>
                  </a:solidFill>
                  <a:latin typeface="Meiryo UI" panose="020B0604030504040204" pitchFamily="50" charset="-128"/>
                  <a:ea typeface="Meiryo UI" panose="020B0604030504040204" pitchFamily="50" charset="-128"/>
                </a:rPr>
                <a:t>2</a:t>
              </a:r>
              <a:r>
                <a:rPr kumimoji="1" lang="ja-JP" altLang="en-US" sz="800" dirty="0">
                  <a:solidFill>
                    <a:prstClr val="black"/>
                  </a:solidFill>
                  <a:latin typeface="Meiryo UI" panose="020B0604030504040204" pitchFamily="50" charset="-128"/>
                  <a:ea typeface="Meiryo UI" panose="020B0604030504040204" pitchFamily="50" charset="-128"/>
                </a:rPr>
                <a:t>期   </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24" name="角丸四角形 13">
              <a:extLst>
                <a:ext uri="{FF2B5EF4-FFF2-40B4-BE49-F238E27FC236}">
                  <a16:creationId xmlns:a16="http://schemas.microsoft.com/office/drawing/2014/main" id="{FDECECD6-CFE5-4BD7-B18F-5F9FC3898838}"/>
                </a:ext>
              </a:extLst>
            </p:cNvPr>
            <p:cNvSpPr/>
            <p:nvPr/>
          </p:nvSpPr>
          <p:spPr>
            <a:xfrm>
              <a:off x="8277264" y="8757167"/>
              <a:ext cx="360000" cy="144000"/>
            </a:xfrm>
            <a:prstGeom prst="rect">
              <a:avLst/>
            </a:prstGeom>
            <a:solidFill>
              <a:srgbClr val="F2F2F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8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sp>
          <p:nvSpPr>
            <p:cNvPr id="325" name="角丸四角形 13">
              <a:extLst>
                <a:ext uri="{FF2B5EF4-FFF2-40B4-BE49-F238E27FC236}">
                  <a16:creationId xmlns:a16="http://schemas.microsoft.com/office/drawing/2014/main" id="{E2432007-DCAB-4612-AA91-8D1A4C57B472}"/>
                </a:ext>
              </a:extLst>
            </p:cNvPr>
            <p:cNvSpPr/>
            <p:nvPr/>
          </p:nvSpPr>
          <p:spPr>
            <a:xfrm>
              <a:off x="9720121" y="8754524"/>
              <a:ext cx="396000" cy="144000"/>
            </a:xfrm>
            <a:prstGeom prst="rect">
              <a:avLst/>
            </a:prstGeom>
            <a:solidFill>
              <a:srgbClr val="F2F2F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sp>
          <p:nvSpPr>
            <p:cNvPr id="326" name="角丸四角形 13">
              <a:extLst>
                <a:ext uri="{FF2B5EF4-FFF2-40B4-BE49-F238E27FC236}">
                  <a16:creationId xmlns:a16="http://schemas.microsoft.com/office/drawing/2014/main" id="{3DCE8DF2-4044-4E27-8040-2A11E71C16EF}"/>
                </a:ext>
              </a:extLst>
            </p:cNvPr>
            <p:cNvSpPr/>
            <p:nvPr/>
          </p:nvSpPr>
          <p:spPr>
            <a:xfrm>
              <a:off x="11033928" y="8759165"/>
              <a:ext cx="396000" cy="144000"/>
            </a:xfrm>
            <a:prstGeom prst="rect">
              <a:avLst/>
            </a:prstGeom>
            <a:solidFill>
              <a:srgbClr val="F2F2F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うめきた</a:t>
              </a:r>
            </a:p>
          </p:txBody>
        </p:sp>
      </p:grpSp>
      <p:sp>
        <p:nvSpPr>
          <p:cNvPr id="156" name="テキスト プレースホルダー 33">
            <a:extLst>
              <a:ext uri="{FF2B5EF4-FFF2-40B4-BE49-F238E27FC236}">
                <a16:creationId xmlns:a16="http://schemas.microsoft.com/office/drawing/2014/main" id="{AC8F094A-F99E-45A4-9620-67C0F7CE19CB}"/>
              </a:ext>
            </a:extLst>
          </p:cNvPr>
          <p:cNvSpPr txBox="1">
            <a:spLocks/>
          </p:cNvSpPr>
          <p:nvPr/>
        </p:nvSpPr>
        <p:spPr>
          <a:xfrm>
            <a:off x="7785777" y="5183778"/>
            <a:ext cx="7169895" cy="609398"/>
          </a:xfrm>
          <a:prstGeom prst="rect">
            <a:avLst/>
          </a:prstGeom>
        </p:spPr>
        <p:txBody>
          <a:bodyPr wrap="square" lIns="0" tIns="0" rIns="0" bIns="0">
            <a:spAutoFit/>
          </a:bodyPr>
          <a:lstStyle>
            <a:defPPr>
              <a:defRPr lang="en-US"/>
            </a:defPPr>
            <a:lvl1pPr marL="180000" indent="-180000" defTabSz="912114" fontAlgn="ctr">
              <a:lnSpc>
                <a:spcPct val="110000"/>
              </a:lnSpc>
              <a:spcBef>
                <a:spcPts val="0"/>
              </a:spcBef>
              <a:spcAft>
                <a:spcPts val="0"/>
              </a:spcAft>
              <a:buClr>
                <a:srgbClr val="2E75B6"/>
              </a:buClr>
              <a:buFont typeface="Wingdings" panose="05000000000000000000" pitchFamily="2" charset="2"/>
              <a:buChar char="l"/>
              <a:defRPr kumimoji="1" sz="1200"/>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lvl3pPr>
            <a:lvl4pPr marL="180000" indent="-180000" defTabSz="912114" fontAlgn="ctr">
              <a:lnSpc>
                <a:spcPct val="110000"/>
              </a:lnSpc>
              <a:spcBef>
                <a:spcPts val="0"/>
              </a:spcBef>
              <a:spcAft>
                <a:spcPts val="600"/>
              </a:spcAft>
              <a:buFont typeface="Wingdings" panose="05000000000000000000" pitchFamily="2" charset="2"/>
              <a:buChar char="l"/>
              <a:defRPr kumimoji="1" sz="1400"/>
            </a:lvl4pPr>
            <a:lvl5pPr marL="180000" indent="-180000" defTabSz="912114" fontAlgn="ctr">
              <a:lnSpc>
                <a:spcPct val="110000"/>
              </a:lnSpc>
              <a:spcBef>
                <a:spcPts val="0"/>
              </a:spcBef>
              <a:spcAft>
                <a:spcPts val="600"/>
              </a:spcAft>
              <a:buFont typeface="Wingdings" panose="05000000000000000000" pitchFamily="2" charset="2"/>
              <a:buChar char="l"/>
              <a:defRPr kumimoji="1" sz="1400"/>
            </a:lvl5pPr>
            <a:lvl6pPr marL="2508314" indent="-228029" defTabSz="912114">
              <a:lnSpc>
                <a:spcPct val="90000"/>
              </a:lnSpc>
              <a:spcBef>
                <a:spcPts val="499"/>
              </a:spcBef>
              <a:buFont typeface="Arial" panose="020B0604020202020204" pitchFamily="34" charset="0"/>
              <a:buChar char="•"/>
              <a:defRPr kumimoji="1" sz="1795"/>
            </a:lvl6pPr>
            <a:lvl7pPr marL="2964371" indent="-228029" defTabSz="912114">
              <a:lnSpc>
                <a:spcPct val="90000"/>
              </a:lnSpc>
              <a:spcBef>
                <a:spcPts val="499"/>
              </a:spcBef>
              <a:buFont typeface="Arial" panose="020B0604020202020204" pitchFamily="34" charset="0"/>
              <a:buChar char="•"/>
              <a:defRPr kumimoji="1" sz="1795"/>
            </a:lvl7pPr>
            <a:lvl8pPr marL="3420428" indent="-228029" defTabSz="912114">
              <a:lnSpc>
                <a:spcPct val="90000"/>
              </a:lnSpc>
              <a:spcBef>
                <a:spcPts val="499"/>
              </a:spcBef>
              <a:buFont typeface="Arial" panose="020B0604020202020204" pitchFamily="34" charset="0"/>
              <a:buChar char="•"/>
              <a:defRPr kumimoji="1" sz="1795"/>
            </a:lvl8pPr>
            <a:lvl9pPr marL="3876485" indent="-228029" defTabSz="912114">
              <a:lnSpc>
                <a:spcPct val="90000"/>
              </a:lnSpc>
              <a:spcBef>
                <a:spcPts val="499"/>
              </a:spcBef>
              <a:buFont typeface="Arial" panose="020B0604020202020204" pitchFamily="34" charset="0"/>
              <a:buChar char="•"/>
              <a:defRPr kumimoji="1" sz="1795"/>
            </a:lvl9pPr>
          </a:lstStyle>
          <a:p>
            <a:r>
              <a:rPr lang="ja-JP" altLang="en-US" dirty="0"/>
              <a:t>２つのグリーンフィールドにおいて先端的サービスの実証や実装を進め、また大阪広域データ連携基盤（</a:t>
            </a:r>
            <a:r>
              <a:rPr lang="en-US" altLang="ja-JP" dirty="0"/>
              <a:t>ORDEN</a:t>
            </a:r>
            <a:r>
              <a:rPr lang="ja-JP" altLang="en-US" dirty="0"/>
              <a:t>）を活用した様々なデータ連携を推進することで、次々とビジネスが生まれるデータ駆動型社会が実現し、ひいては住民</a:t>
            </a:r>
            <a:r>
              <a:rPr lang="en-US" altLang="ja-JP" dirty="0"/>
              <a:t>QoL</a:t>
            </a:r>
            <a:r>
              <a:rPr lang="ja-JP" altLang="en-US" dirty="0"/>
              <a:t>の向上と都市競争力の強化につながっていく。</a:t>
            </a:r>
            <a:endParaRPr lang="en-US" altLang="ja-JP" dirty="0"/>
          </a:p>
        </p:txBody>
      </p:sp>
      <p:cxnSp>
        <p:nvCxnSpPr>
          <p:cNvPr id="118" name="直線コネクタ 117">
            <a:extLst>
              <a:ext uri="{FF2B5EF4-FFF2-40B4-BE49-F238E27FC236}">
                <a16:creationId xmlns:a16="http://schemas.microsoft.com/office/drawing/2014/main" id="{AED4BEE8-4472-4A06-BB82-FA62B3E12082}"/>
              </a:ext>
            </a:extLst>
          </p:cNvPr>
          <p:cNvCxnSpPr>
            <a:cxnSpLocks/>
          </p:cNvCxnSpPr>
          <p:nvPr/>
        </p:nvCxnSpPr>
        <p:spPr>
          <a:xfrm>
            <a:off x="7688184" y="5046133"/>
            <a:ext cx="7267488" cy="8467"/>
          </a:xfrm>
          <a:prstGeom prst="line">
            <a:avLst/>
          </a:prstGeom>
          <a:ln w="12700">
            <a:solidFill>
              <a:srgbClr val="2E75B6"/>
            </a:solidFill>
            <a:prstDash val="sysDot"/>
          </a:ln>
        </p:spPr>
        <p:style>
          <a:lnRef idx="1">
            <a:schemeClr val="accent1"/>
          </a:lnRef>
          <a:fillRef idx="0">
            <a:schemeClr val="accent1"/>
          </a:fillRef>
          <a:effectRef idx="0">
            <a:schemeClr val="accent1"/>
          </a:effectRef>
          <a:fontRef idx="minor">
            <a:schemeClr val="tx1"/>
          </a:fontRef>
        </p:style>
      </p:cxnSp>
      <p:sp>
        <p:nvSpPr>
          <p:cNvPr id="62" name="角丸四角形 13">
            <a:extLst>
              <a:ext uri="{FF2B5EF4-FFF2-40B4-BE49-F238E27FC236}">
                <a16:creationId xmlns:a16="http://schemas.microsoft.com/office/drawing/2014/main" id="{93C8D2DA-313E-45BE-B6BB-B11FF015E759}"/>
              </a:ext>
            </a:extLst>
          </p:cNvPr>
          <p:cNvSpPr/>
          <p:nvPr/>
        </p:nvSpPr>
        <p:spPr>
          <a:xfrm>
            <a:off x="3483295" y="1498866"/>
            <a:ext cx="3878081"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r" defTabSz="457217" fontAlgn="base">
              <a:spcAft>
                <a:spcPts val="300"/>
              </a:spcAft>
              <a:defRPr/>
            </a:pPr>
            <a:r>
              <a:rPr kumimoji="1" lang="en-US" altLang="ja-JP" sz="1050" dirty="0" smtClean="0">
                <a:solidFill>
                  <a:prstClr val="black"/>
                </a:solidFill>
                <a:latin typeface="Meiryo UI" panose="020B0604030504040204" pitchFamily="50" charset="-128"/>
                <a:ea typeface="Meiryo UI" panose="020B0604030504040204" pitchFamily="50" charset="-128"/>
              </a:rPr>
              <a:t>※</a:t>
            </a:r>
            <a:r>
              <a:rPr kumimoji="1" lang="ja-JP" altLang="en-US" sz="1050" dirty="0" smtClean="0">
                <a:solidFill>
                  <a:prstClr val="black"/>
                </a:solidFill>
                <a:latin typeface="Meiryo UI" panose="020B0604030504040204" pitchFamily="50" charset="-128"/>
                <a:ea typeface="Meiryo UI" panose="020B0604030504040204" pitchFamily="50" charset="-128"/>
              </a:rPr>
              <a:t>令和</a:t>
            </a:r>
            <a:r>
              <a:rPr kumimoji="1" lang="ja-JP" altLang="en-US" sz="1050" dirty="0">
                <a:solidFill>
                  <a:prstClr val="black"/>
                </a:solidFill>
                <a:latin typeface="Meiryo UI" panose="020B0604030504040204" pitchFamily="50" charset="-128"/>
                <a:ea typeface="Meiryo UI" panose="020B0604030504040204" pitchFamily="50" charset="-128"/>
              </a:rPr>
              <a:t>４年４月大阪市がスーパーシティ型国家戦略特区の</a:t>
            </a:r>
            <a:r>
              <a:rPr kumimoji="1" lang="ja-JP" altLang="en-US" sz="1050" dirty="0" smtClean="0">
                <a:solidFill>
                  <a:prstClr val="black"/>
                </a:solidFill>
                <a:latin typeface="Meiryo UI" panose="020B0604030504040204" pitchFamily="50" charset="-128"/>
                <a:ea typeface="Meiryo UI" panose="020B0604030504040204" pitchFamily="50" charset="-128"/>
              </a:rPr>
              <a:t>区域に指定</a:t>
            </a: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5D90CECA-B28A-4C7A-914A-FAC34AC808B2}"/>
              </a:ext>
            </a:extLst>
          </p:cNvPr>
          <p:cNvSpPr txBox="1"/>
          <p:nvPr/>
        </p:nvSpPr>
        <p:spPr>
          <a:xfrm>
            <a:off x="12849726" y="43613"/>
            <a:ext cx="2122599" cy="461665"/>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kumimoji="1" lang="en-US" altLang="ja-JP" sz="1200" dirty="0">
                <a:solidFill>
                  <a:schemeClr val="tx1"/>
                </a:solidFill>
                <a:latin typeface="+mn-ea"/>
              </a:rPr>
              <a:t>2022</a:t>
            </a:r>
            <a:r>
              <a:rPr kumimoji="1" lang="ja-JP" altLang="en-US" sz="1200" dirty="0">
                <a:solidFill>
                  <a:schemeClr val="tx1"/>
                </a:solidFill>
                <a:latin typeface="+mn-ea"/>
              </a:rPr>
              <a:t>（令和４）年</a:t>
            </a:r>
            <a:r>
              <a:rPr kumimoji="1" lang="en-US" altLang="ja-JP" sz="1200" dirty="0">
                <a:solidFill>
                  <a:schemeClr val="tx1"/>
                </a:solidFill>
                <a:latin typeface="+mn-ea"/>
              </a:rPr>
              <a:t>12</a:t>
            </a:r>
            <a:r>
              <a:rPr kumimoji="1" lang="ja-JP" altLang="en-US" sz="1200" dirty="0">
                <a:solidFill>
                  <a:schemeClr val="tx1"/>
                </a:solidFill>
                <a:latin typeface="+mn-ea"/>
              </a:rPr>
              <a:t>月</a:t>
            </a:r>
            <a:endParaRPr kumimoji="1" lang="en-US" altLang="ja-JP" sz="1200" dirty="0">
              <a:solidFill>
                <a:schemeClr val="tx1"/>
              </a:solidFill>
              <a:latin typeface="+mn-ea"/>
            </a:endParaRPr>
          </a:p>
          <a:p>
            <a:pPr algn="r"/>
            <a:r>
              <a:rPr kumimoji="1" lang="ja-JP" altLang="en-US" sz="1200" dirty="0">
                <a:solidFill>
                  <a:schemeClr val="tx1"/>
                </a:solidFill>
                <a:latin typeface="+mn-ea"/>
              </a:rPr>
              <a:t>大阪府・大阪市</a:t>
            </a:r>
            <a:endParaRPr kumimoji="1" lang="en-US" altLang="ja-JP" sz="2000" dirty="0">
              <a:solidFill>
                <a:schemeClr val="tx1"/>
              </a:solidFill>
              <a:latin typeface="+mn-ea"/>
            </a:endParaRPr>
          </a:p>
        </p:txBody>
      </p:sp>
      <p:sp>
        <p:nvSpPr>
          <p:cNvPr id="162" name="テキスト ボックス 161">
            <a:extLst>
              <a:ext uri="{FF2B5EF4-FFF2-40B4-BE49-F238E27FC236}">
                <a16:creationId xmlns:a16="http://schemas.microsoft.com/office/drawing/2014/main" id="{AFB466C4-B6E6-49DB-B723-BDD31D33C98E}"/>
              </a:ext>
            </a:extLst>
          </p:cNvPr>
          <p:cNvSpPr txBox="1"/>
          <p:nvPr/>
        </p:nvSpPr>
        <p:spPr>
          <a:xfrm>
            <a:off x="13248434" y="7760427"/>
            <a:ext cx="1739579" cy="430887"/>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100" b="1" dirty="0">
                <a:solidFill>
                  <a:schemeClr val="tx1"/>
                </a:solidFill>
              </a:rPr>
              <a:t>新たなサービスの創出が</a:t>
            </a:r>
            <a:endParaRPr kumimoji="1" lang="en-US" altLang="ja-JP" sz="1100" b="1" dirty="0">
              <a:solidFill>
                <a:schemeClr val="tx1"/>
              </a:solidFill>
            </a:endParaRPr>
          </a:p>
          <a:p>
            <a:pPr algn="ctr"/>
            <a:r>
              <a:rPr kumimoji="1" lang="ja-JP" altLang="en-US" sz="1100" b="1" dirty="0">
                <a:solidFill>
                  <a:schemeClr val="tx1"/>
                </a:solidFill>
              </a:rPr>
              <a:t>多様なデータの連携を生む</a:t>
            </a:r>
          </a:p>
        </p:txBody>
      </p:sp>
      <p:sp>
        <p:nvSpPr>
          <p:cNvPr id="154" name="角丸四角形 13">
            <a:extLst>
              <a:ext uri="{FF2B5EF4-FFF2-40B4-BE49-F238E27FC236}">
                <a16:creationId xmlns:a16="http://schemas.microsoft.com/office/drawing/2014/main" id="{A570DBAB-EEAD-4ACA-9089-FB0875B4B7AF}"/>
              </a:ext>
            </a:extLst>
          </p:cNvPr>
          <p:cNvSpPr/>
          <p:nvPr/>
        </p:nvSpPr>
        <p:spPr>
          <a:xfrm>
            <a:off x="9608790" y="7828010"/>
            <a:ext cx="3401419" cy="293699"/>
          </a:xfrm>
          <a:prstGeom prst="rect">
            <a:avLst/>
          </a:prstGeom>
          <a:solidFill>
            <a:srgbClr val="C55A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kumimoji="1" lang="ja-JP" altLang="en-US" sz="1400" b="1" dirty="0">
                <a:solidFill>
                  <a:srgbClr val="FFFFFF"/>
                </a:solidFill>
                <a:latin typeface="Meiryo UI" panose="020B0604030504040204" pitchFamily="50" charset="-128"/>
                <a:ea typeface="Meiryo UI" panose="020B0604030504040204" pitchFamily="50" charset="-128"/>
              </a:rPr>
              <a:t>ビジネス・イノベーション</a:t>
            </a:r>
          </a:p>
        </p:txBody>
      </p:sp>
      <p:sp>
        <p:nvSpPr>
          <p:cNvPr id="155" name="角丸四角形 13">
            <a:extLst>
              <a:ext uri="{FF2B5EF4-FFF2-40B4-BE49-F238E27FC236}">
                <a16:creationId xmlns:a16="http://schemas.microsoft.com/office/drawing/2014/main" id="{F165081A-A855-4EB3-87A7-5AD55DE753EE}"/>
              </a:ext>
            </a:extLst>
          </p:cNvPr>
          <p:cNvSpPr/>
          <p:nvPr/>
        </p:nvSpPr>
        <p:spPr>
          <a:xfrm>
            <a:off x="8681976" y="6958058"/>
            <a:ext cx="5274827" cy="781192"/>
          </a:xfrm>
          <a:prstGeom prst="flowChartMagneticDisk">
            <a:avLst/>
          </a:prstGeom>
          <a:solidFill>
            <a:srgbClr val="BFBFBF"/>
          </a:solidFill>
          <a:ln w="1905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900000" rtlCol="0" anchor="t" anchorCtr="0">
            <a:noAutofit/>
          </a:bodyPr>
          <a:lstStyle/>
          <a:p>
            <a:pPr algn="ctr" defTabSz="457200" fontAlgn="base">
              <a:lnSpc>
                <a:spcPts val="700"/>
              </a:lnSpc>
              <a:defRPr/>
            </a:pP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algn="ctr" defTabSz="457200" fontAlgn="base">
              <a:lnSpc>
                <a:spcPts val="1200"/>
              </a:lnSpc>
              <a:spcAft>
                <a:spcPts val="100"/>
              </a:spcAf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大阪広域データ連携基盤 </a:t>
            </a:r>
            <a:r>
              <a:rPr kumimoji="1" lang="en-US" altLang="ja-JP" sz="1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(ORDEN)</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algn="ctr" defTabSz="457200" fontAlgn="base">
              <a:lnSpc>
                <a:spcPts val="1000"/>
              </a:lnSpc>
              <a:defRPr/>
            </a:pPr>
            <a:r>
              <a:rPr kumimoji="1" lang="ja-JP" altLang="en-US" sz="9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9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Osaka Regional Data Exchange Network</a:t>
            </a:r>
            <a:r>
              <a:rPr kumimoji="1" lang="ja-JP" altLang="en-US" sz="9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9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57" name="円弧 156">
            <a:extLst>
              <a:ext uri="{FF2B5EF4-FFF2-40B4-BE49-F238E27FC236}">
                <a16:creationId xmlns:a16="http://schemas.microsoft.com/office/drawing/2014/main" id="{6D137BC4-17BA-4014-93C4-0CEBC817A69A}"/>
              </a:ext>
            </a:extLst>
          </p:cNvPr>
          <p:cNvSpPr>
            <a:spLocks noChangeAspect="1"/>
          </p:cNvSpPr>
          <p:nvPr/>
        </p:nvSpPr>
        <p:spPr>
          <a:xfrm rot="5400000" flipH="1">
            <a:off x="12835491" y="7454204"/>
            <a:ext cx="534799" cy="534799"/>
          </a:xfrm>
          <a:prstGeom prst="arc">
            <a:avLst>
              <a:gd name="adj1" fmla="val 11000508"/>
              <a:gd name="adj2" fmla="val 16251228"/>
            </a:avLst>
          </a:prstGeom>
          <a:ln w="50800" cap="rnd">
            <a:solidFill>
              <a:srgbClr val="7C7C7C"/>
            </a:solidFill>
            <a:roun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8" name="円弧 157">
            <a:extLst>
              <a:ext uri="{FF2B5EF4-FFF2-40B4-BE49-F238E27FC236}">
                <a16:creationId xmlns:a16="http://schemas.microsoft.com/office/drawing/2014/main" id="{26E1359F-38C7-4434-BB8F-BB432DBF76C0}"/>
              </a:ext>
            </a:extLst>
          </p:cNvPr>
          <p:cNvSpPr>
            <a:spLocks noChangeAspect="1"/>
          </p:cNvSpPr>
          <p:nvPr/>
        </p:nvSpPr>
        <p:spPr>
          <a:xfrm rot="16200000" flipV="1">
            <a:off x="9272616" y="7482999"/>
            <a:ext cx="534799" cy="534799"/>
          </a:xfrm>
          <a:prstGeom prst="arc">
            <a:avLst>
              <a:gd name="adj1" fmla="val 5197755"/>
              <a:gd name="adj2" fmla="val 11150760"/>
            </a:avLst>
          </a:prstGeom>
          <a:ln w="50800" cap="rnd">
            <a:solidFill>
              <a:srgbClr val="7C7C7C"/>
            </a:solidFill>
            <a:roun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9" name="テキスト ボックス 158">
            <a:extLst>
              <a:ext uri="{FF2B5EF4-FFF2-40B4-BE49-F238E27FC236}">
                <a16:creationId xmlns:a16="http://schemas.microsoft.com/office/drawing/2014/main" id="{1DFA7334-C4C1-410A-AD46-1A6347A1A4D5}"/>
              </a:ext>
            </a:extLst>
          </p:cNvPr>
          <p:cNvSpPr txBox="1"/>
          <p:nvPr/>
        </p:nvSpPr>
        <p:spPr>
          <a:xfrm>
            <a:off x="13863694" y="7245847"/>
            <a:ext cx="972000" cy="27699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200" dirty="0">
                <a:solidFill>
                  <a:schemeClr val="tx1"/>
                </a:solidFill>
              </a:rPr>
              <a:t>データ連携</a:t>
            </a:r>
          </a:p>
        </p:txBody>
      </p:sp>
      <p:sp>
        <p:nvSpPr>
          <p:cNvPr id="160" name="テキスト ボックス 159">
            <a:extLst>
              <a:ext uri="{FF2B5EF4-FFF2-40B4-BE49-F238E27FC236}">
                <a16:creationId xmlns:a16="http://schemas.microsoft.com/office/drawing/2014/main" id="{529EC382-4B82-4EE0-AD2B-25A8E43C6BE9}"/>
              </a:ext>
            </a:extLst>
          </p:cNvPr>
          <p:cNvSpPr txBox="1"/>
          <p:nvPr/>
        </p:nvSpPr>
        <p:spPr>
          <a:xfrm>
            <a:off x="7798511" y="7283824"/>
            <a:ext cx="972000" cy="27699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200" dirty="0">
                <a:solidFill>
                  <a:schemeClr val="tx1"/>
                </a:solidFill>
              </a:rPr>
              <a:t>データ連携</a:t>
            </a:r>
          </a:p>
        </p:txBody>
      </p:sp>
      <p:sp>
        <p:nvSpPr>
          <p:cNvPr id="161" name="テキスト ボックス 160">
            <a:extLst>
              <a:ext uri="{FF2B5EF4-FFF2-40B4-BE49-F238E27FC236}">
                <a16:creationId xmlns:a16="http://schemas.microsoft.com/office/drawing/2014/main" id="{F0E65D1C-893C-4BFC-AAD7-E56315482495}"/>
              </a:ext>
            </a:extLst>
          </p:cNvPr>
          <p:cNvSpPr txBox="1"/>
          <p:nvPr/>
        </p:nvSpPr>
        <p:spPr>
          <a:xfrm>
            <a:off x="7678297" y="7757566"/>
            <a:ext cx="1863996" cy="430887"/>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100" b="1" dirty="0">
                <a:solidFill>
                  <a:schemeClr val="tx1"/>
                </a:solidFill>
              </a:rPr>
              <a:t>データの活用が</a:t>
            </a:r>
            <a:endParaRPr kumimoji="1" lang="en-US" altLang="ja-JP" sz="1100" b="1" dirty="0">
              <a:solidFill>
                <a:schemeClr val="tx1"/>
              </a:solidFill>
            </a:endParaRPr>
          </a:p>
          <a:p>
            <a:pPr algn="ctr"/>
            <a:r>
              <a:rPr kumimoji="1" lang="ja-JP" altLang="en-US" sz="1100" b="1" dirty="0">
                <a:solidFill>
                  <a:schemeClr val="tx1"/>
                </a:solidFill>
              </a:rPr>
              <a:t>新たなサービスを生む</a:t>
            </a:r>
          </a:p>
        </p:txBody>
      </p:sp>
      <p:sp>
        <p:nvSpPr>
          <p:cNvPr id="163" name="テキスト ボックス 162">
            <a:extLst>
              <a:ext uri="{FF2B5EF4-FFF2-40B4-BE49-F238E27FC236}">
                <a16:creationId xmlns:a16="http://schemas.microsoft.com/office/drawing/2014/main" id="{952ED97C-BBAF-489E-88A3-53FB2A01C0B0}"/>
              </a:ext>
            </a:extLst>
          </p:cNvPr>
          <p:cNvSpPr txBox="1"/>
          <p:nvPr/>
        </p:nvSpPr>
        <p:spPr>
          <a:xfrm>
            <a:off x="9398416" y="8883909"/>
            <a:ext cx="3826198" cy="707886"/>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457200" fontAlgn="bas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ビジネスが生まれるデータ駆動型社会</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algn="ctr" defTabSz="457200" fontAlgn="base">
              <a:defRPr/>
            </a:pPr>
            <a:r>
              <a:rPr kumimoji="1" lang="ja-JP" altLang="en-US" sz="1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快適な環境のもとでチャンスがあふれる、未来のビジネス都市</a:t>
            </a:r>
            <a:endParaRPr kumimoji="1" lang="en-US" altLang="ja-JP" sz="1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algn="ctr" defTabSz="457200" fontAlgn="base">
              <a:defRPr/>
            </a:pPr>
            <a:r>
              <a:rPr kumimoji="1" lang="ja-JP" altLang="en-US" sz="1200" dirty="0">
                <a:solidFill>
                  <a:schemeClr val="tx1"/>
                </a:solidFill>
                <a:latin typeface="Meiryo UI" panose="020B0604030504040204" pitchFamily="50" charset="-128"/>
                <a:ea typeface="Meiryo UI" panose="020B0604030504040204" pitchFamily="50" charset="-128"/>
              </a:rPr>
              <a:t>イノベーションを通じたビジネスの振興</a:t>
            </a:r>
            <a:endParaRPr kumimoji="1" lang="ja-JP" altLang="en-US" sz="1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nvGrpSpPr>
          <p:cNvPr id="164" name="グループ化 163">
            <a:extLst>
              <a:ext uri="{FF2B5EF4-FFF2-40B4-BE49-F238E27FC236}">
                <a16:creationId xmlns:a16="http://schemas.microsoft.com/office/drawing/2014/main" id="{43832931-79F6-442B-83D9-BE453EA36F8B}"/>
              </a:ext>
            </a:extLst>
          </p:cNvPr>
          <p:cNvGrpSpPr/>
          <p:nvPr/>
        </p:nvGrpSpPr>
        <p:grpSpPr>
          <a:xfrm>
            <a:off x="9156673" y="8957347"/>
            <a:ext cx="866435" cy="592867"/>
            <a:chOff x="705917" y="5859343"/>
            <a:chExt cx="1349344" cy="889003"/>
          </a:xfrm>
        </p:grpSpPr>
        <p:sp>
          <p:nvSpPr>
            <p:cNvPr id="258" name="円弧 257">
              <a:extLst>
                <a:ext uri="{FF2B5EF4-FFF2-40B4-BE49-F238E27FC236}">
                  <a16:creationId xmlns:a16="http://schemas.microsoft.com/office/drawing/2014/main" id="{887A19A7-43BF-4D2B-8C7B-CDD6845852F5}"/>
                </a:ext>
              </a:extLst>
            </p:cNvPr>
            <p:cNvSpPr/>
            <p:nvPr/>
          </p:nvSpPr>
          <p:spPr>
            <a:xfrm rot="10800000">
              <a:off x="705917" y="5859346"/>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9" name="円弧 258">
              <a:extLst>
                <a:ext uri="{FF2B5EF4-FFF2-40B4-BE49-F238E27FC236}">
                  <a16:creationId xmlns:a16="http://schemas.microsoft.com/office/drawing/2014/main" id="{3453D853-F8FA-4E94-B676-FBD495BACAD5}"/>
                </a:ext>
              </a:extLst>
            </p:cNvPr>
            <p:cNvSpPr/>
            <p:nvPr/>
          </p:nvSpPr>
          <p:spPr>
            <a:xfrm rot="10800000">
              <a:off x="936089" y="5859343"/>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0" name="円弧 259">
              <a:extLst>
                <a:ext uri="{FF2B5EF4-FFF2-40B4-BE49-F238E27FC236}">
                  <a16:creationId xmlns:a16="http://schemas.microsoft.com/office/drawing/2014/main" id="{BB263554-E3AE-4030-B747-845715C1589A}"/>
                </a:ext>
              </a:extLst>
            </p:cNvPr>
            <p:cNvSpPr/>
            <p:nvPr/>
          </p:nvSpPr>
          <p:spPr>
            <a:xfrm rot="10800000">
              <a:off x="1166261" y="5859343"/>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65" name="グループ化 164">
            <a:extLst>
              <a:ext uri="{FF2B5EF4-FFF2-40B4-BE49-F238E27FC236}">
                <a16:creationId xmlns:a16="http://schemas.microsoft.com/office/drawing/2014/main" id="{79B0B458-549D-49E6-8796-95D199242607}"/>
              </a:ext>
            </a:extLst>
          </p:cNvPr>
          <p:cNvGrpSpPr/>
          <p:nvPr/>
        </p:nvGrpSpPr>
        <p:grpSpPr>
          <a:xfrm flipH="1">
            <a:off x="12596348" y="8957347"/>
            <a:ext cx="866435" cy="592867"/>
            <a:chOff x="705917" y="5859343"/>
            <a:chExt cx="1349344" cy="889003"/>
          </a:xfrm>
        </p:grpSpPr>
        <p:sp>
          <p:nvSpPr>
            <p:cNvPr id="255" name="円弧 254">
              <a:extLst>
                <a:ext uri="{FF2B5EF4-FFF2-40B4-BE49-F238E27FC236}">
                  <a16:creationId xmlns:a16="http://schemas.microsoft.com/office/drawing/2014/main" id="{4ED4A942-77B3-4ED0-A190-F776C939ECB4}"/>
                </a:ext>
              </a:extLst>
            </p:cNvPr>
            <p:cNvSpPr/>
            <p:nvPr/>
          </p:nvSpPr>
          <p:spPr>
            <a:xfrm rot="10800000">
              <a:off x="705917" y="5859343"/>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6" name="円弧 255">
              <a:extLst>
                <a:ext uri="{FF2B5EF4-FFF2-40B4-BE49-F238E27FC236}">
                  <a16:creationId xmlns:a16="http://schemas.microsoft.com/office/drawing/2014/main" id="{83597AD6-91CD-492C-AA08-3B2D3BF9A86A}"/>
                </a:ext>
              </a:extLst>
            </p:cNvPr>
            <p:cNvSpPr/>
            <p:nvPr/>
          </p:nvSpPr>
          <p:spPr>
            <a:xfrm rot="10800000">
              <a:off x="936089" y="5859346"/>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7" name="円弧 256">
              <a:extLst>
                <a:ext uri="{FF2B5EF4-FFF2-40B4-BE49-F238E27FC236}">
                  <a16:creationId xmlns:a16="http://schemas.microsoft.com/office/drawing/2014/main" id="{F8C4AFEC-4910-49DD-BA94-69E0D062C891}"/>
                </a:ext>
              </a:extLst>
            </p:cNvPr>
            <p:cNvSpPr/>
            <p:nvPr/>
          </p:nvSpPr>
          <p:spPr>
            <a:xfrm rot="10800000">
              <a:off x="1166261" y="5859346"/>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66" name="四角形: 角を丸くする 145">
            <a:extLst>
              <a:ext uri="{FF2B5EF4-FFF2-40B4-BE49-F238E27FC236}">
                <a16:creationId xmlns:a16="http://schemas.microsoft.com/office/drawing/2014/main" id="{3FAEF18F-933D-451B-83D8-52185E9810BF}"/>
              </a:ext>
            </a:extLst>
          </p:cNvPr>
          <p:cNvSpPr/>
          <p:nvPr/>
        </p:nvSpPr>
        <p:spPr>
          <a:xfrm>
            <a:off x="8259607" y="8258427"/>
            <a:ext cx="792000" cy="535594"/>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200" dirty="0">
              <a:solidFill>
                <a:schemeClr val="tx1"/>
              </a:solidFill>
              <a:latin typeface="+mn-ea"/>
            </a:endParaRPr>
          </a:p>
          <a:p>
            <a:pPr algn="ctr"/>
            <a:endParaRPr kumimoji="1" lang="en-US" altLang="ja-JP" sz="1200" dirty="0">
              <a:solidFill>
                <a:schemeClr val="tx1"/>
              </a:solidFill>
              <a:latin typeface="+mn-ea"/>
            </a:endParaRPr>
          </a:p>
          <a:p>
            <a:pPr algn="ctr"/>
            <a:r>
              <a:rPr kumimoji="1" lang="ja-JP" altLang="en-US" sz="800" dirty="0">
                <a:solidFill>
                  <a:schemeClr val="tx1"/>
                </a:solidFill>
                <a:latin typeface="+mn-ea"/>
              </a:rPr>
              <a:t>ガブテック</a:t>
            </a:r>
          </a:p>
        </p:txBody>
      </p:sp>
      <p:sp>
        <p:nvSpPr>
          <p:cNvPr id="167" name="四角形: 角を丸くする 146">
            <a:extLst>
              <a:ext uri="{FF2B5EF4-FFF2-40B4-BE49-F238E27FC236}">
                <a16:creationId xmlns:a16="http://schemas.microsoft.com/office/drawing/2014/main" id="{7D2EF952-BBFB-48D6-B944-68D128914442}"/>
              </a:ext>
            </a:extLst>
          </p:cNvPr>
          <p:cNvSpPr/>
          <p:nvPr/>
        </p:nvSpPr>
        <p:spPr>
          <a:xfrm>
            <a:off x="9146293" y="8259177"/>
            <a:ext cx="792000" cy="535594"/>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200" dirty="0">
              <a:solidFill>
                <a:schemeClr val="tx1"/>
              </a:solidFill>
              <a:latin typeface="+mn-ea"/>
            </a:endParaRPr>
          </a:p>
          <a:p>
            <a:pPr algn="ctr"/>
            <a:endParaRPr kumimoji="1" lang="en-US" altLang="ja-JP" sz="1200" dirty="0">
              <a:solidFill>
                <a:schemeClr val="tx1"/>
              </a:solidFill>
              <a:latin typeface="+mn-ea"/>
            </a:endParaRPr>
          </a:p>
          <a:p>
            <a:pPr algn="ctr"/>
            <a:r>
              <a:rPr kumimoji="1" lang="ja-JP" altLang="en-US" sz="800" dirty="0">
                <a:solidFill>
                  <a:schemeClr val="tx1"/>
                </a:solidFill>
                <a:latin typeface="+mn-ea"/>
              </a:rPr>
              <a:t>スマート観光</a:t>
            </a:r>
          </a:p>
        </p:txBody>
      </p:sp>
      <p:sp>
        <p:nvSpPr>
          <p:cNvPr id="168" name="四角形: 角を丸くする 147">
            <a:extLst>
              <a:ext uri="{FF2B5EF4-FFF2-40B4-BE49-F238E27FC236}">
                <a16:creationId xmlns:a16="http://schemas.microsoft.com/office/drawing/2014/main" id="{398769E4-EEC5-4BA2-B392-84B0602D643B}"/>
              </a:ext>
            </a:extLst>
          </p:cNvPr>
          <p:cNvSpPr/>
          <p:nvPr/>
        </p:nvSpPr>
        <p:spPr>
          <a:xfrm>
            <a:off x="10024115" y="8258427"/>
            <a:ext cx="792000" cy="535594"/>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200" dirty="0">
              <a:solidFill>
                <a:schemeClr val="tx1"/>
              </a:solidFill>
              <a:latin typeface="+mn-ea"/>
            </a:endParaRPr>
          </a:p>
          <a:p>
            <a:pPr algn="ctr"/>
            <a:endParaRPr kumimoji="1" lang="en-US" altLang="ja-JP" sz="1200" dirty="0">
              <a:solidFill>
                <a:schemeClr val="tx1"/>
              </a:solidFill>
              <a:latin typeface="+mn-ea"/>
            </a:endParaRPr>
          </a:p>
          <a:p>
            <a:pPr algn="ctr"/>
            <a:r>
              <a:rPr kumimoji="1" lang="ja-JP" altLang="en-US" sz="800" dirty="0">
                <a:solidFill>
                  <a:schemeClr val="tx1"/>
                </a:solidFill>
                <a:latin typeface="+mn-ea"/>
              </a:rPr>
              <a:t>エドテック</a:t>
            </a:r>
          </a:p>
        </p:txBody>
      </p:sp>
      <p:sp>
        <p:nvSpPr>
          <p:cNvPr id="169" name="四角形: 角を丸くする 148">
            <a:extLst>
              <a:ext uri="{FF2B5EF4-FFF2-40B4-BE49-F238E27FC236}">
                <a16:creationId xmlns:a16="http://schemas.microsoft.com/office/drawing/2014/main" id="{4E2E0500-D27F-46C1-86C3-F17701BEE9D1}"/>
              </a:ext>
            </a:extLst>
          </p:cNvPr>
          <p:cNvSpPr/>
          <p:nvPr/>
        </p:nvSpPr>
        <p:spPr>
          <a:xfrm>
            <a:off x="10919665" y="8265527"/>
            <a:ext cx="792000" cy="535594"/>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200" dirty="0">
              <a:solidFill>
                <a:schemeClr val="tx1"/>
              </a:solidFill>
              <a:latin typeface="+mn-ea"/>
            </a:endParaRPr>
          </a:p>
          <a:p>
            <a:pPr algn="ctr"/>
            <a:endParaRPr kumimoji="1" lang="en-US" altLang="ja-JP" sz="1200" dirty="0">
              <a:solidFill>
                <a:schemeClr val="tx1"/>
              </a:solidFill>
              <a:latin typeface="+mn-ea"/>
            </a:endParaRPr>
          </a:p>
          <a:p>
            <a:pPr algn="ctr"/>
            <a:r>
              <a:rPr kumimoji="1" lang="ja-JP" altLang="en-US" sz="800" dirty="0">
                <a:solidFill>
                  <a:schemeClr val="tx1"/>
                </a:solidFill>
                <a:latin typeface="+mn-ea"/>
              </a:rPr>
              <a:t>ロボット・バーチャル</a:t>
            </a:r>
          </a:p>
        </p:txBody>
      </p:sp>
      <p:sp>
        <p:nvSpPr>
          <p:cNvPr id="170" name="四角形: 角を丸くする 149">
            <a:extLst>
              <a:ext uri="{FF2B5EF4-FFF2-40B4-BE49-F238E27FC236}">
                <a16:creationId xmlns:a16="http://schemas.microsoft.com/office/drawing/2014/main" id="{BB5D987C-FAA7-42DA-A88D-BD8D981B8370}"/>
              </a:ext>
            </a:extLst>
          </p:cNvPr>
          <p:cNvSpPr/>
          <p:nvPr/>
        </p:nvSpPr>
        <p:spPr>
          <a:xfrm>
            <a:off x="11806351" y="8259177"/>
            <a:ext cx="792000" cy="535594"/>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200" dirty="0">
              <a:solidFill>
                <a:schemeClr val="tx1"/>
              </a:solidFill>
              <a:latin typeface="+mn-ea"/>
            </a:endParaRPr>
          </a:p>
          <a:p>
            <a:pPr algn="ctr"/>
            <a:endParaRPr kumimoji="1" lang="en-US" altLang="ja-JP" sz="1200" dirty="0">
              <a:solidFill>
                <a:schemeClr val="tx1"/>
              </a:solidFill>
              <a:latin typeface="+mn-ea"/>
            </a:endParaRPr>
          </a:p>
          <a:p>
            <a:pPr algn="ctr"/>
            <a:r>
              <a:rPr kumimoji="1" lang="ja-JP" altLang="en-US" sz="800" dirty="0">
                <a:solidFill>
                  <a:schemeClr val="tx1"/>
                </a:solidFill>
                <a:latin typeface="+mn-ea"/>
              </a:rPr>
              <a:t>スマート防災</a:t>
            </a:r>
          </a:p>
        </p:txBody>
      </p:sp>
      <p:sp>
        <p:nvSpPr>
          <p:cNvPr id="171" name="四角形: 角を丸くする 150">
            <a:extLst>
              <a:ext uri="{FF2B5EF4-FFF2-40B4-BE49-F238E27FC236}">
                <a16:creationId xmlns:a16="http://schemas.microsoft.com/office/drawing/2014/main" id="{990FDFEE-81A3-4BBD-89D2-FE4EECC7C45E}"/>
              </a:ext>
            </a:extLst>
          </p:cNvPr>
          <p:cNvSpPr/>
          <p:nvPr/>
        </p:nvSpPr>
        <p:spPr>
          <a:xfrm>
            <a:off x="12687612" y="8267490"/>
            <a:ext cx="797425" cy="535594"/>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200" dirty="0">
              <a:solidFill>
                <a:schemeClr val="tx1"/>
              </a:solidFill>
              <a:latin typeface="+mn-ea"/>
            </a:endParaRPr>
          </a:p>
          <a:p>
            <a:pPr algn="ctr"/>
            <a:endParaRPr kumimoji="1" lang="en-US" altLang="ja-JP" sz="1200" dirty="0">
              <a:solidFill>
                <a:schemeClr val="tx1"/>
              </a:solidFill>
              <a:latin typeface="+mn-ea"/>
            </a:endParaRPr>
          </a:p>
          <a:p>
            <a:pPr algn="ctr"/>
            <a:r>
              <a:rPr kumimoji="1" lang="ja-JP" altLang="en-US" sz="800" dirty="0">
                <a:solidFill>
                  <a:schemeClr val="tx1"/>
                </a:solidFill>
                <a:latin typeface="+mn-ea"/>
              </a:rPr>
              <a:t>スマートエネルギ</a:t>
            </a:r>
            <a:r>
              <a:rPr kumimoji="1" lang="ja-JP" altLang="en-US" sz="1050" dirty="0">
                <a:solidFill>
                  <a:schemeClr val="tx1"/>
                </a:solidFill>
                <a:latin typeface="+mn-ea"/>
              </a:rPr>
              <a:t>ー</a:t>
            </a:r>
          </a:p>
        </p:txBody>
      </p:sp>
      <p:sp>
        <p:nvSpPr>
          <p:cNvPr id="172" name="四角形: 角を丸くする 151">
            <a:extLst>
              <a:ext uri="{FF2B5EF4-FFF2-40B4-BE49-F238E27FC236}">
                <a16:creationId xmlns:a16="http://schemas.microsoft.com/office/drawing/2014/main" id="{63682418-5930-4341-9384-B0C8417191C4}"/>
              </a:ext>
            </a:extLst>
          </p:cNvPr>
          <p:cNvSpPr/>
          <p:nvPr/>
        </p:nvSpPr>
        <p:spPr>
          <a:xfrm>
            <a:off x="13579721" y="8259177"/>
            <a:ext cx="792000" cy="535594"/>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200" dirty="0">
              <a:solidFill>
                <a:schemeClr val="tx1"/>
              </a:solidFill>
              <a:latin typeface="+mn-ea"/>
            </a:endParaRPr>
          </a:p>
          <a:p>
            <a:pPr algn="ctr"/>
            <a:endParaRPr kumimoji="1" lang="en-US" altLang="ja-JP" sz="1200" dirty="0">
              <a:solidFill>
                <a:schemeClr val="tx1"/>
              </a:solidFill>
              <a:latin typeface="+mn-ea"/>
            </a:endParaRPr>
          </a:p>
          <a:p>
            <a:pPr algn="ctr"/>
            <a:r>
              <a:rPr kumimoji="1" lang="ja-JP" altLang="en-US" sz="800" dirty="0">
                <a:solidFill>
                  <a:schemeClr val="tx1"/>
                </a:solidFill>
                <a:latin typeface="+mn-ea"/>
              </a:rPr>
              <a:t>フィンテック</a:t>
            </a:r>
          </a:p>
        </p:txBody>
      </p:sp>
      <p:grpSp>
        <p:nvGrpSpPr>
          <p:cNvPr id="173" name="仮想通貨｜2">
            <a:extLst>
              <a:ext uri="{FF2B5EF4-FFF2-40B4-BE49-F238E27FC236}">
                <a16:creationId xmlns:a16="http://schemas.microsoft.com/office/drawing/2014/main" id="{F3AA9C7E-05A0-4924-8FEC-E141803CAB6B}"/>
              </a:ext>
            </a:extLst>
          </p:cNvPr>
          <p:cNvGrpSpPr>
            <a:grpSpLocks noChangeAspect="1"/>
          </p:cNvGrpSpPr>
          <p:nvPr/>
        </p:nvGrpSpPr>
        <p:grpSpPr bwMode="auto">
          <a:xfrm>
            <a:off x="13767131" y="8363983"/>
            <a:ext cx="341757" cy="240298"/>
            <a:chOff x="2969" y="2224"/>
            <a:chExt cx="640" cy="450"/>
          </a:xfrm>
        </p:grpSpPr>
        <p:sp>
          <p:nvSpPr>
            <p:cNvPr id="253" name="Oval 45">
              <a:extLst>
                <a:ext uri="{FF2B5EF4-FFF2-40B4-BE49-F238E27FC236}">
                  <a16:creationId xmlns:a16="http://schemas.microsoft.com/office/drawing/2014/main" id="{0F5F5BB5-E486-48C1-A4DC-00CC8E4E1CE8}"/>
                </a:ext>
              </a:extLst>
            </p:cNvPr>
            <p:cNvSpPr>
              <a:spLocks noChangeArrowheads="1"/>
            </p:cNvSpPr>
            <p:nvPr/>
          </p:nvSpPr>
          <p:spPr bwMode="auto">
            <a:xfrm>
              <a:off x="3203" y="2265"/>
              <a:ext cx="365" cy="36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54" name="Freeform 46">
              <a:extLst>
                <a:ext uri="{FF2B5EF4-FFF2-40B4-BE49-F238E27FC236}">
                  <a16:creationId xmlns:a16="http://schemas.microsoft.com/office/drawing/2014/main" id="{1B3CD170-851B-44B8-93AD-6F96DFEF139A}"/>
                </a:ext>
              </a:extLst>
            </p:cNvPr>
            <p:cNvSpPr>
              <a:spLocks noEditPoints="1"/>
            </p:cNvSpPr>
            <p:nvPr/>
          </p:nvSpPr>
          <p:spPr bwMode="auto">
            <a:xfrm>
              <a:off x="2969" y="2224"/>
              <a:ext cx="640" cy="450"/>
            </a:xfrm>
            <a:custGeom>
              <a:avLst/>
              <a:gdLst>
                <a:gd name="T0" fmla="*/ 274 w 421"/>
                <a:gd name="T1" fmla="*/ 0 h 295"/>
                <a:gd name="T2" fmla="*/ 127 w 421"/>
                <a:gd name="T3" fmla="*/ 148 h 295"/>
                <a:gd name="T4" fmla="*/ 274 w 421"/>
                <a:gd name="T5" fmla="*/ 295 h 295"/>
                <a:gd name="T6" fmla="*/ 421 w 421"/>
                <a:gd name="T7" fmla="*/ 148 h 295"/>
                <a:gd name="T8" fmla="*/ 274 w 421"/>
                <a:gd name="T9" fmla="*/ 0 h 295"/>
                <a:gd name="T10" fmla="*/ 274 w 421"/>
                <a:gd name="T11" fmla="*/ 268 h 295"/>
                <a:gd name="T12" fmla="*/ 154 w 421"/>
                <a:gd name="T13" fmla="*/ 148 h 295"/>
                <a:gd name="T14" fmla="*/ 274 w 421"/>
                <a:gd name="T15" fmla="*/ 27 h 295"/>
                <a:gd name="T16" fmla="*/ 394 w 421"/>
                <a:gd name="T17" fmla="*/ 148 h 295"/>
                <a:gd name="T18" fmla="*/ 274 w 421"/>
                <a:gd name="T19" fmla="*/ 268 h 295"/>
                <a:gd name="T20" fmla="*/ 244 w 421"/>
                <a:gd name="T21" fmla="*/ 117 h 295"/>
                <a:gd name="T22" fmla="*/ 231 w 421"/>
                <a:gd name="T23" fmla="*/ 148 h 295"/>
                <a:gd name="T24" fmla="*/ 244 w 421"/>
                <a:gd name="T25" fmla="*/ 178 h 295"/>
                <a:gd name="T26" fmla="*/ 274 w 421"/>
                <a:gd name="T27" fmla="*/ 191 h 295"/>
                <a:gd name="T28" fmla="*/ 304 w 421"/>
                <a:gd name="T29" fmla="*/ 178 h 295"/>
                <a:gd name="T30" fmla="*/ 321 w 421"/>
                <a:gd name="T31" fmla="*/ 194 h 295"/>
                <a:gd name="T32" fmla="*/ 284 w 421"/>
                <a:gd name="T33" fmla="*/ 212 h 295"/>
                <a:gd name="T34" fmla="*/ 284 w 421"/>
                <a:gd name="T35" fmla="*/ 238 h 295"/>
                <a:gd name="T36" fmla="*/ 264 w 421"/>
                <a:gd name="T37" fmla="*/ 238 h 295"/>
                <a:gd name="T38" fmla="*/ 264 w 421"/>
                <a:gd name="T39" fmla="*/ 212 h 295"/>
                <a:gd name="T40" fmla="*/ 228 w 421"/>
                <a:gd name="T41" fmla="*/ 194 h 295"/>
                <a:gd name="T42" fmla="*/ 208 w 421"/>
                <a:gd name="T43" fmla="*/ 148 h 295"/>
                <a:gd name="T44" fmla="*/ 228 w 421"/>
                <a:gd name="T45" fmla="*/ 101 h 295"/>
                <a:gd name="T46" fmla="*/ 264 w 421"/>
                <a:gd name="T47" fmla="*/ 83 h 295"/>
                <a:gd name="T48" fmla="*/ 264 w 421"/>
                <a:gd name="T49" fmla="*/ 57 h 295"/>
                <a:gd name="T50" fmla="*/ 284 w 421"/>
                <a:gd name="T51" fmla="*/ 57 h 295"/>
                <a:gd name="T52" fmla="*/ 284 w 421"/>
                <a:gd name="T53" fmla="*/ 83 h 295"/>
                <a:gd name="T54" fmla="*/ 321 w 421"/>
                <a:gd name="T55" fmla="*/ 101 h 295"/>
                <a:gd name="T56" fmla="*/ 304 w 421"/>
                <a:gd name="T57" fmla="*/ 117 h 295"/>
                <a:gd name="T58" fmla="*/ 244 w 421"/>
                <a:gd name="T59" fmla="*/ 117 h 295"/>
                <a:gd name="T60" fmla="*/ 99 w 421"/>
                <a:gd name="T61" fmla="*/ 93 h 295"/>
                <a:gd name="T62" fmla="*/ 25 w 421"/>
                <a:gd name="T63" fmla="*/ 93 h 295"/>
                <a:gd name="T64" fmla="*/ 25 w 421"/>
                <a:gd name="T65" fmla="*/ 68 h 295"/>
                <a:gd name="T66" fmla="*/ 99 w 421"/>
                <a:gd name="T67" fmla="*/ 68 h 295"/>
                <a:gd name="T68" fmla="*/ 99 w 421"/>
                <a:gd name="T69" fmla="*/ 93 h 295"/>
                <a:gd name="T70" fmla="*/ 74 w 421"/>
                <a:gd name="T71" fmla="*/ 160 h 295"/>
                <a:gd name="T72" fmla="*/ 0 w 421"/>
                <a:gd name="T73" fmla="*/ 160 h 295"/>
                <a:gd name="T74" fmla="*/ 0 w 421"/>
                <a:gd name="T75" fmla="*/ 135 h 295"/>
                <a:gd name="T76" fmla="*/ 74 w 421"/>
                <a:gd name="T77" fmla="*/ 135 h 295"/>
                <a:gd name="T78" fmla="*/ 74 w 421"/>
                <a:gd name="T79" fmla="*/ 160 h 295"/>
                <a:gd name="T80" fmla="*/ 25 w 421"/>
                <a:gd name="T81" fmla="*/ 202 h 295"/>
                <a:gd name="T82" fmla="*/ 99 w 421"/>
                <a:gd name="T83" fmla="*/ 202 h 295"/>
                <a:gd name="T84" fmla="*/ 99 w 421"/>
                <a:gd name="T85" fmla="*/ 227 h 295"/>
                <a:gd name="T86" fmla="*/ 25 w 421"/>
                <a:gd name="T87" fmla="*/ 227 h 295"/>
                <a:gd name="T88" fmla="*/ 25 w 421"/>
                <a:gd name="T89" fmla="*/ 20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 h="295">
                  <a:moveTo>
                    <a:pt x="274" y="0"/>
                  </a:moveTo>
                  <a:cubicBezTo>
                    <a:pt x="193" y="0"/>
                    <a:pt x="127" y="66"/>
                    <a:pt x="127" y="148"/>
                  </a:cubicBezTo>
                  <a:cubicBezTo>
                    <a:pt x="127" y="229"/>
                    <a:pt x="193" y="295"/>
                    <a:pt x="274" y="295"/>
                  </a:cubicBezTo>
                  <a:cubicBezTo>
                    <a:pt x="355" y="295"/>
                    <a:pt x="421" y="229"/>
                    <a:pt x="421" y="148"/>
                  </a:cubicBezTo>
                  <a:cubicBezTo>
                    <a:pt x="421" y="66"/>
                    <a:pt x="355" y="0"/>
                    <a:pt x="274" y="0"/>
                  </a:cubicBezTo>
                  <a:close/>
                  <a:moveTo>
                    <a:pt x="274" y="268"/>
                  </a:moveTo>
                  <a:cubicBezTo>
                    <a:pt x="208" y="268"/>
                    <a:pt x="154" y="214"/>
                    <a:pt x="154" y="148"/>
                  </a:cubicBezTo>
                  <a:cubicBezTo>
                    <a:pt x="154" y="81"/>
                    <a:pt x="208" y="27"/>
                    <a:pt x="274" y="27"/>
                  </a:cubicBezTo>
                  <a:cubicBezTo>
                    <a:pt x="340" y="27"/>
                    <a:pt x="394" y="81"/>
                    <a:pt x="394" y="148"/>
                  </a:cubicBezTo>
                  <a:cubicBezTo>
                    <a:pt x="394" y="214"/>
                    <a:pt x="340" y="268"/>
                    <a:pt x="274" y="268"/>
                  </a:cubicBezTo>
                  <a:close/>
                  <a:moveTo>
                    <a:pt x="244" y="117"/>
                  </a:moveTo>
                  <a:cubicBezTo>
                    <a:pt x="235" y="125"/>
                    <a:pt x="231" y="136"/>
                    <a:pt x="231" y="148"/>
                  </a:cubicBezTo>
                  <a:cubicBezTo>
                    <a:pt x="231" y="159"/>
                    <a:pt x="235" y="170"/>
                    <a:pt x="244" y="178"/>
                  </a:cubicBezTo>
                  <a:cubicBezTo>
                    <a:pt x="252" y="186"/>
                    <a:pt x="263" y="191"/>
                    <a:pt x="274" y="191"/>
                  </a:cubicBezTo>
                  <a:cubicBezTo>
                    <a:pt x="286" y="191"/>
                    <a:pt x="296" y="186"/>
                    <a:pt x="304" y="178"/>
                  </a:cubicBezTo>
                  <a:cubicBezTo>
                    <a:pt x="321" y="194"/>
                    <a:pt x="321" y="194"/>
                    <a:pt x="321" y="194"/>
                  </a:cubicBezTo>
                  <a:cubicBezTo>
                    <a:pt x="311" y="204"/>
                    <a:pt x="298" y="210"/>
                    <a:pt x="284" y="212"/>
                  </a:cubicBezTo>
                  <a:cubicBezTo>
                    <a:pt x="284" y="238"/>
                    <a:pt x="284" y="238"/>
                    <a:pt x="284" y="238"/>
                  </a:cubicBezTo>
                  <a:cubicBezTo>
                    <a:pt x="264" y="238"/>
                    <a:pt x="264" y="238"/>
                    <a:pt x="264" y="238"/>
                  </a:cubicBezTo>
                  <a:cubicBezTo>
                    <a:pt x="264" y="212"/>
                    <a:pt x="264" y="212"/>
                    <a:pt x="264" y="212"/>
                  </a:cubicBezTo>
                  <a:cubicBezTo>
                    <a:pt x="250" y="210"/>
                    <a:pt x="237" y="204"/>
                    <a:pt x="228" y="194"/>
                  </a:cubicBezTo>
                  <a:cubicBezTo>
                    <a:pt x="215" y="182"/>
                    <a:pt x="208" y="165"/>
                    <a:pt x="208" y="148"/>
                  </a:cubicBezTo>
                  <a:cubicBezTo>
                    <a:pt x="208" y="130"/>
                    <a:pt x="215" y="113"/>
                    <a:pt x="228" y="101"/>
                  </a:cubicBezTo>
                  <a:cubicBezTo>
                    <a:pt x="238" y="91"/>
                    <a:pt x="251" y="85"/>
                    <a:pt x="264" y="83"/>
                  </a:cubicBezTo>
                  <a:cubicBezTo>
                    <a:pt x="264" y="57"/>
                    <a:pt x="264" y="57"/>
                    <a:pt x="264" y="57"/>
                  </a:cubicBezTo>
                  <a:cubicBezTo>
                    <a:pt x="284" y="57"/>
                    <a:pt x="284" y="57"/>
                    <a:pt x="284" y="57"/>
                  </a:cubicBezTo>
                  <a:cubicBezTo>
                    <a:pt x="284" y="83"/>
                    <a:pt x="284" y="83"/>
                    <a:pt x="284" y="83"/>
                  </a:cubicBezTo>
                  <a:cubicBezTo>
                    <a:pt x="298" y="85"/>
                    <a:pt x="310" y="91"/>
                    <a:pt x="321" y="101"/>
                  </a:cubicBezTo>
                  <a:cubicBezTo>
                    <a:pt x="304" y="117"/>
                    <a:pt x="304" y="117"/>
                    <a:pt x="304" y="117"/>
                  </a:cubicBezTo>
                  <a:cubicBezTo>
                    <a:pt x="288" y="100"/>
                    <a:pt x="260" y="100"/>
                    <a:pt x="244" y="117"/>
                  </a:cubicBezTo>
                  <a:close/>
                  <a:moveTo>
                    <a:pt x="99" y="93"/>
                  </a:moveTo>
                  <a:cubicBezTo>
                    <a:pt x="25" y="93"/>
                    <a:pt x="25" y="93"/>
                    <a:pt x="25" y="93"/>
                  </a:cubicBezTo>
                  <a:cubicBezTo>
                    <a:pt x="25" y="68"/>
                    <a:pt x="25" y="68"/>
                    <a:pt x="25" y="68"/>
                  </a:cubicBezTo>
                  <a:cubicBezTo>
                    <a:pt x="99" y="68"/>
                    <a:pt x="99" y="68"/>
                    <a:pt x="99" y="68"/>
                  </a:cubicBezTo>
                  <a:lnTo>
                    <a:pt x="99" y="93"/>
                  </a:lnTo>
                  <a:close/>
                  <a:moveTo>
                    <a:pt x="74" y="160"/>
                  </a:moveTo>
                  <a:cubicBezTo>
                    <a:pt x="0" y="160"/>
                    <a:pt x="0" y="160"/>
                    <a:pt x="0" y="160"/>
                  </a:cubicBezTo>
                  <a:cubicBezTo>
                    <a:pt x="0" y="135"/>
                    <a:pt x="0" y="135"/>
                    <a:pt x="0" y="135"/>
                  </a:cubicBezTo>
                  <a:cubicBezTo>
                    <a:pt x="74" y="135"/>
                    <a:pt x="74" y="135"/>
                    <a:pt x="74" y="135"/>
                  </a:cubicBezTo>
                  <a:lnTo>
                    <a:pt x="74" y="160"/>
                  </a:lnTo>
                  <a:close/>
                  <a:moveTo>
                    <a:pt x="25" y="202"/>
                  </a:moveTo>
                  <a:cubicBezTo>
                    <a:pt x="99" y="202"/>
                    <a:pt x="99" y="202"/>
                    <a:pt x="99" y="202"/>
                  </a:cubicBezTo>
                  <a:cubicBezTo>
                    <a:pt x="99" y="227"/>
                    <a:pt x="99" y="227"/>
                    <a:pt x="99" y="227"/>
                  </a:cubicBezTo>
                  <a:cubicBezTo>
                    <a:pt x="25" y="227"/>
                    <a:pt x="25" y="227"/>
                    <a:pt x="25" y="227"/>
                  </a:cubicBezTo>
                  <a:lnTo>
                    <a:pt x="25" y="202"/>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174" name="グループ化 173">
            <a:extLst>
              <a:ext uri="{FF2B5EF4-FFF2-40B4-BE49-F238E27FC236}">
                <a16:creationId xmlns:a16="http://schemas.microsoft.com/office/drawing/2014/main" id="{6DAAB86B-DE1D-4F18-8988-549BD6653217}"/>
              </a:ext>
            </a:extLst>
          </p:cNvPr>
          <p:cNvGrpSpPr>
            <a:grpSpLocks noChangeAspect="1"/>
          </p:cNvGrpSpPr>
          <p:nvPr/>
        </p:nvGrpSpPr>
        <p:grpSpPr>
          <a:xfrm>
            <a:off x="13090177" y="8346947"/>
            <a:ext cx="273490" cy="245353"/>
            <a:chOff x="8352054" y="2015595"/>
            <a:chExt cx="1097457" cy="1074134"/>
          </a:xfrm>
        </p:grpSpPr>
        <p:sp>
          <p:nvSpPr>
            <p:cNvPr id="251" name="フリーフォーム: 図形 222">
              <a:extLst>
                <a:ext uri="{FF2B5EF4-FFF2-40B4-BE49-F238E27FC236}">
                  <a16:creationId xmlns:a16="http://schemas.microsoft.com/office/drawing/2014/main" id="{CF68BE1D-A1E4-40E3-AD60-56125557BD36}"/>
                </a:ext>
              </a:extLst>
            </p:cNvPr>
            <p:cNvSpPr/>
            <p:nvPr/>
          </p:nvSpPr>
          <p:spPr>
            <a:xfrm>
              <a:off x="8389814" y="2571283"/>
              <a:ext cx="1022032" cy="442817"/>
            </a:xfrm>
            <a:custGeom>
              <a:avLst/>
              <a:gdLst>
                <a:gd name="connsiteX0" fmla="*/ 225647 w 1022032"/>
                <a:gd name="connsiteY0" fmla="*/ 95 h 442817"/>
                <a:gd name="connsiteX1" fmla="*/ 0 w 1022032"/>
                <a:gd name="connsiteY1" fmla="*/ 442817 h 442817"/>
                <a:gd name="connsiteX2" fmla="*/ 796385 w 1022032"/>
                <a:gd name="connsiteY2" fmla="*/ 442817 h 442817"/>
                <a:gd name="connsiteX3" fmla="*/ 1022032 w 1022032"/>
                <a:gd name="connsiteY3" fmla="*/ 0 h 442817"/>
                <a:gd name="connsiteX4" fmla="*/ 225647 w 1022032"/>
                <a:gd name="connsiteY4" fmla="*/ 0 h 442817"/>
                <a:gd name="connsiteX5" fmla="*/ 771811 w 1022032"/>
                <a:gd name="connsiteY5" fmla="*/ 37910 h 442817"/>
                <a:gd name="connsiteX6" fmla="*/ 722281 w 1022032"/>
                <a:gd name="connsiteY6" fmla="*/ 135065 h 442817"/>
                <a:gd name="connsiteX7" fmla="*/ 576263 w 1022032"/>
                <a:gd name="connsiteY7" fmla="*/ 135065 h 442817"/>
                <a:gd name="connsiteX8" fmla="*/ 625793 w 1022032"/>
                <a:gd name="connsiteY8" fmla="*/ 37910 h 442817"/>
                <a:gd name="connsiteX9" fmla="*/ 771811 w 1022032"/>
                <a:gd name="connsiteY9" fmla="*/ 37910 h 442817"/>
                <a:gd name="connsiteX10" fmla="*/ 556927 w 1022032"/>
                <a:gd name="connsiteY10" fmla="*/ 172879 h 442817"/>
                <a:gd name="connsiteX11" fmla="*/ 702945 w 1022032"/>
                <a:gd name="connsiteY11" fmla="*/ 172879 h 442817"/>
                <a:gd name="connsiteX12" fmla="*/ 653415 w 1022032"/>
                <a:gd name="connsiteY12" fmla="*/ 270034 h 442817"/>
                <a:gd name="connsiteX13" fmla="*/ 507397 w 1022032"/>
                <a:gd name="connsiteY13" fmla="*/ 270034 h 442817"/>
                <a:gd name="connsiteX14" fmla="*/ 556927 w 1022032"/>
                <a:gd name="connsiteY14" fmla="*/ 172879 h 442817"/>
                <a:gd name="connsiteX15" fmla="*/ 465011 w 1022032"/>
                <a:gd name="connsiteY15" fmla="*/ 270034 h 442817"/>
                <a:gd name="connsiteX16" fmla="*/ 318897 w 1022032"/>
                <a:gd name="connsiteY16" fmla="*/ 270034 h 442817"/>
                <a:gd name="connsiteX17" fmla="*/ 368427 w 1022032"/>
                <a:gd name="connsiteY17" fmla="*/ 172879 h 442817"/>
                <a:gd name="connsiteX18" fmla="*/ 514541 w 1022032"/>
                <a:gd name="connsiteY18" fmla="*/ 172879 h 442817"/>
                <a:gd name="connsiteX19" fmla="*/ 465011 w 1022032"/>
                <a:gd name="connsiteY19" fmla="*/ 270034 h 442817"/>
                <a:gd name="connsiteX20" fmla="*/ 583311 w 1022032"/>
                <a:gd name="connsiteY20" fmla="*/ 37814 h 442817"/>
                <a:gd name="connsiteX21" fmla="*/ 533781 w 1022032"/>
                <a:gd name="connsiteY21" fmla="*/ 134969 h 442817"/>
                <a:gd name="connsiteX22" fmla="*/ 387667 w 1022032"/>
                <a:gd name="connsiteY22" fmla="*/ 134969 h 442817"/>
                <a:gd name="connsiteX23" fmla="*/ 437198 w 1022032"/>
                <a:gd name="connsiteY23" fmla="*/ 37814 h 442817"/>
                <a:gd name="connsiteX24" fmla="*/ 583311 w 1022032"/>
                <a:gd name="connsiteY24" fmla="*/ 37814 h 442817"/>
                <a:gd name="connsiteX25" fmla="*/ 248793 w 1022032"/>
                <a:gd name="connsiteY25" fmla="*/ 37814 h 442817"/>
                <a:gd name="connsiteX26" fmla="*/ 394811 w 1022032"/>
                <a:gd name="connsiteY26" fmla="*/ 37814 h 442817"/>
                <a:gd name="connsiteX27" fmla="*/ 345281 w 1022032"/>
                <a:gd name="connsiteY27" fmla="*/ 134969 h 442817"/>
                <a:gd name="connsiteX28" fmla="*/ 199263 w 1022032"/>
                <a:gd name="connsiteY28" fmla="*/ 134969 h 442817"/>
                <a:gd name="connsiteX29" fmla="*/ 248793 w 1022032"/>
                <a:gd name="connsiteY29" fmla="*/ 37814 h 442817"/>
                <a:gd name="connsiteX30" fmla="*/ 180023 w 1022032"/>
                <a:gd name="connsiteY30" fmla="*/ 172784 h 442817"/>
                <a:gd name="connsiteX31" fmla="*/ 326041 w 1022032"/>
                <a:gd name="connsiteY31" fmla="*/ 172784 h 442817"/>
                <a:gd name="connsiteX32" fmla="*/ 276511 w 1022032"/>
                <a:gd name="connsiteY32" fmla="*/ 269939 h 442817"/>
                <a:gd name="connsiteX33" fmla="*/ 130493 w 1022032"/>
                <a:gd name="connsiteY33" fmla="*/ 269939 h 442817"/>
                <a:gd name="connsiteX34" fmla="*/ 180023 w 1022032"/>
                <a:gd name="connsiteY34" fmla="*/ 172784 h 442817"/>
                <a:gd name="connsiteX35" fmla="*/ 61722 w 1022032"/>
                <a:gd name="connsiteY35" fmla="*/ 405003 h 442817"/>
                <a:gd name="connsiteX36" fmla="*/ 111252 w 1022032"/>
                <a:gd name="connsiteY36" fmla="*/ 307848 h 442817"/>
                <a:gd name="connsiteX37" fmla="*/ 257270 w 1022032"/>
                <a:gd name="connsiteY37" fmla="*/ 307848 h 442817"/>
                <a:gd name="connsiteX38" fmla="*/ 207740 w 1022032"/>
                <a:gd name="connsiteY38" fmla="*/ 405003 h 442817"/>
                <a:gd name="connsiteX39" fmla="*/ 61627 w 1022032"/>
                <a:gd name="connsiteY39" fmla="*/ 405003 h 442817"/>
                <a:gd name="connsiteX40" fmla="*/ 250222 w 1022032"/>
                <a:gd name="connsiteY40" fmla="*/ 405003 h 442817"/>
                <a:gd name="connsiteX41" fmla="*/ 299752 w 1022032"/>
                <a:gd name="connsiteY41" fmla="*/ 307848 h 442817"/>
                <a:gd name="connsiteX42" fmla="*/ 445865 w 1022032"/>
                <a:gd name="connsiteY42" fmla="*/ 307848 h 442817"/>
                <a:gd name="connsiteX43" fmla="*/ 396335 w 1022032"/>
                <a:gd name="connsiteY43" fmla="*/ 405003 h 442817"/>
                <a:gd name="connsiteX44" fmla="*/ 250222 w 1022032"/>
                <a:gd name="connsiteY44" fmla="*/ 405003 h 442817"/>
                <a:gd name="connsiteX45" fmla="*/ 438722 w 1022032"/>
                <a:gd name="connsiteY45" fmla="*/ 405003 h 442817"/>
                <a:gd name="connsiteX46" fmla="*/ 488252 w 1022032"/>
                <a:gd name="connsiteY46" fmla="*/ 307848 h 442817"/>
                <a:gd name="connsiteX47" fmla="*/ 634270 w 1022032"/>
                <a:gd name="connsiteY47" fmla="*/ 307848 h 442817"/>
                <a:gd name="connsiteX48" fmla="*/ 584740 w 1022032"/>
                <a:gd name="connsiteY48" fmla="*/ 405003 h 442817"/>
                <a:gd name="connsiteX49" fmla="*/ 438722 w 1022032"/>
                <a:gd name="connsiteY49" fmla="*/ 405003 h 442817"/>
                <a:gd name="connsiteX50" fmla="*/ 773240 w 1022032"/>
                <a:gd name="connsiteY50" fmla="*/ 405003 h 442817"/>
                <a:gd name="connsiteX51" fmla="*/ 627126 w 1022032"/>
                <a:gd name="connsiteY51" fmla="*/ 405003 h 442817"/>
                <a:gd name="connsiteX52" fmla="*/ 676656 w 1022032"/>
                <a:gd name="connsiteY52" fmla="*/ 307848 h 442817"/>
                <a:gd name="connsiteX53" fmla="*/ 822770 w 1022032"/>
                <a:gd name="connsiteY53" fmla="*/ 307848 h 442817"/>
                <a:gd name="connsiteX54" fmla="*/ 773240 w 1022032"/>
                <a:gd name="connsiteY54" fmla="*/ 405003 h 442817"/>
                <a:gd name="connsiteX55" fmla="*/ 842010 w 1022032"/>
                <a:gd name="connsiteY55" fmla="*/ 270034 h 442817"/>
                <a:gd name="connsiteX56" fmla="*/ 695992 w 1022032"/>
                <a:gd name="connsiteY56" fmla="*/ 270034 h 442817"/>
                <a:gd name="connsiteX57" fmla="*/ 745522 w 1022032"/>
                <a:gd name="connsiteY57" fmla="*/ 172879 h 442817"/>
                <a:gd name="connsiteX58" fmla="*/ 891540 w 1022032"/>
                <a:gd name="connsiteY58" fmla="*/ 172879 h 442817"/>
                <a:gd name="connsiteX59" fmla="*/ 842010 w 1022032"/>
                <a:gd name="connsiteY59" fmla="*/ 270034 h 442817"/>
                <a:gd name="connsiteX60" fmla="*/ 764762 w 1022032"/>
                <a:gd name="connsiteY60" fmla="*/ 135065 h 442817"/>
                <a:gd name="connsiteX61" fmla="*/ 814292 w 1022032"/>
                <a:gd name="connsiteY61" fmla="*/ 37910 h 442817"/>
                <a:gd name="connsiteX62" fmla="*/ 960311 w 1022032"/>
                <a:gd name="connsiteY62" fmla="*/ 37910 h 442817"/>
                <a:gd name="connsiteX63" fmla="*/ 910780 w 1022032"/>
                <a:gd name="connsiteY63" fmla="*/ 135065 h 442817"/>
                <a:gd name="connsiteX64" fmla="*/ 764762 w 1022032"/>
                <a:gd name="connsiteY64" fmla="*/ 135065 h 44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22032" h="442817">
                  <a:moveTo>
                    <a:pt x="225647" y="95"/>
                  </a:moveTo>
                  <a:lnTo>
                    <a:pt x="0" y="442817"/>
                  </a:lnTo>
                  <a:lnTo>
                    <a:pt x="796385" y="442817"/>
                  </a:lnTo>
                  <a:lnTo>
                    <a:pt x="1022032" y="0"/>
                  </a:lnTo>
                  <a:lnTo>
                    <a:pt x="225647" y="0"/>
                  </a:lnTo>
                  <a:close/>
                  <a:moveTo>
                    <a:pt x="771811" y="37910"/>
                  </a:moveTo>
                  <a:lnTo>
                    <a:pt x="722281" y="135065"/>
                  </a:lnTo>
                  <a:lnTo>
                    <a:pt x="576263" y="135065"/>
                  </a:lnTo>
                  <a:lnTo>
                    <a:pt x="625793" y="37910"/>
                  </a:lnTo>
                  <a:lnTo>
                    <a:pt x="771811" y="37910"/>
                  </a:lnTo>
                  <a:close/>
                  <a:moveTo>
                    <a:pt x="556927" y="172879"/>
                  </a:moveTo>
                  <a:lnTo>
                    <a:pt x="702945" y="172879"/>
                  </a:lnTo>
                  <a:lnTo>
                    <a:pt x="653415" y="270034"/>
                  </a:lnTo>
                  <a:lnTo>
                    <a:pt x="507397" y="270034"/>
                  </a:lnTo>
                  <a:lnTo>
                    <a:pt x="556927" y="172879"/>
                  </a:lnTo>
                  <a:close/>
                  <a:moveTo>
                    <a:pt x="465011" y="270034"/>
                  </a:moveTo>
                  <a:lnTo>
                    <a:pt x="318897" y="270034"/>
                  </a:lnTo>
                  <a:lnTo>
                    <a:pt x="368427" y="172879"/>
                  </a:lnTo>
                  <a:lnTo>
                    <a:pt x="514541" y="172879"/>
                  </a:lnTo>
                  <a:lnTo>
                    <a:pt x="465011" y="270034"/>
                  </a:lnTo>
                  <a:close/>
                  <a:moveTo>
                    <a:pt x="583311" y="37814"/>
                  </a:moveTo>
                  <a:lnTo>
                    <a:pt x="533781" y="134969"/>
                  </a:lnTo>
                  <a:lnTo>
                    <a:pt x="387667" y="134969"/>
                  </a:lnTo>
                  <a:lnTo>
                    <a:pt x="437198" y="37814"/>
                  </a:lnTo>
                  <a:lnTo>
                    <a:pt x="583311" y="37814"/>
                  </a:lnTo>
                  <a:close/>
                  <a:moveTo>
                    <a:pt x="248793" y="37814"/>
                  </a:moveTo>
                  <a:lnTo>
                    <a:pt x="394811" y="37814"/>
                  </a:lnTo>
                  <a:lnTo>
                    <a:pt x="345281" y="134969"/>
                  </a:lnTo>
                  <a:lnTo>
                    <a:pt x="199263" y="134969"/>
                  </a:lnTo>
                  <a:lnTo>
                    <a:pt x="248793" y="37814"/>
                  </a:lnTo>
                  <a:close/>
                  <a:moveTo>
                    <a:pt x="180023" y="172784"/>
                  </a:moveTo>
                  <a:lnTo>
                    <a:pt x="326041" y="172784"/>
                  </a:lnTo>
                  <a:lnTo>
                    <a:pt x="276511" y="269939"/>
                  </a:lnTo>
                  <a:lnTo>
                    <a:pt x="130493" y="269939"/>
                  </a:lnTo>
                  <a:lnTo>
                    <a:pt x="180023" y="172784"/>
                  </a:lnTo>
                  <a:close/>
                  <a:moveTo>
                    <a:pt x="61722" y="405003"/>
                  </a:moveTo>
                  <a:lnTo>
                    <a:pt x="111252" y="307848"/>
                  </a:lnTo>
                  <a:lnTo>
                    <a:pt x="257270" y="307848"/>
                  </a:lnTo>
                  <a:lnTo>
                    <a:pt x="207740" y="405003"/>
                  </a:lnTo>
                  <a:lnTo>
                    <a:pt x="61627" y="405003"/>
                  </a:lnTo>
                  <a:close/>
                  <a:moveTo>
                    <a:pt x="250222" y="405003"/>
                  </a:moveTo>
                  <a:lnTo>
                    <a:pt x="299752" y="307848"/>
                  </a:lnTo>
                  <a:lnTo>
                    <a:pt x="445865" y="307848"/>
                  </a:lnTo>
                  <a:lnTo>
                    <a:pt x="396335" y="405003"/>
                  </a:lnTo>
                  <a:lnTo>
                    <a:pt x="250222" y="405003"/>
                  </a:lnTo>
                  <a:close/>
                  <a:moveTo>
                    <a:pt x="438722" y="405003"/>
                  </a:moveTo>
                  <a:lnTo>
                    <a:pt x="488252" y="307848"/>
                  </a:lnTo>
                  <a:lnTo>
                    <a:pt x="634270" y="307848"/>
                  </a:lnTo>
                  <a:lnTo>
                    <a:pt x="584740" y="405003"/>
                  </a:lnTo>
                  <a:lnTo>
                    <a:pt x="438722" y="405003"/>
                  </a:lnTo>
                  <a:close/>
                  <a:moveTo>
                    <a:pt x="773240" y="405003"/>
                  </a:moveTo>
                  <a:lnTo>
                    <a:pt x="627126" y="405003"/>
                  </a:lnTo>
                  <a:lnTo>
                    <a:pt x="676656" y="307848"/>
                  </a:lnTo>
                  <a:lnTo>
                    <a:pt x="822770" y="307848"/>
                  </a:lnTo>
                  <a:lnTo>
                    <a:pt x="773240" y="405003"/>
                  </a:lnTo>
                  <a:close/>
                  <a:moveTo>
                    <a:pt x="842010" y="270034"/>
                  </a:moveTo>
                  <a:lnTo>
                    <a:pt x="695992" y="270034"/>
                  </a:lnTo>
                  <a:lnTo>
                    <a:pt x="745522" y="172879"/>
                  </a:lnTo>
                  <a:lnTo>
                    <a:pt x="891540" y="172879"/>
                  </a:lnTo>
                  <a:lnTo>
                    <a:pt x="842010" y="270034"/>
                  </a:lnTo>
                  <a:close/>
                  <a:moveTo>
                    <a:pt x="764762" y="135065"/>
                  </a:moveTo>
                  <a:lnTo>
                    <a:pt x="814292" y="37910"/>
                  </a:lnTo>
                  <a:lnTo>
                    <a:pt x="960311" y="37910"/>
                  </a:lnTo>
                  <a:lnTo>
                    <a:pt x="910780" y="135065"/>
                  </a:lnTo>
                  <a:lnTo>
                    <a:pt x="764762" y="135065"/>
                  </a:lnTo>
                  <a:close/>
                </a:path>
              </a:pathLst>
            </a:custGeom>
            <a:solidFill>
              <a:srgbClr val="FFFFFF"/>
            </a:solidFill>
            <a:ln w="9525" cap="flat">
              <a:noFill/>
              <a:prstDash val="solid"/>
              <a:miter/>
            </a:ln>
          </p:spPr>
          <p:txBody>
            <a:bodyPr rtlCol="0" anchor="ctr"/>
            <a:lstStyle/>
            <a:p>
              <a:endParaRPr lang="ja-JP" altLang="en-US"/>
            </a:p>
          </p:txBody>
        </p:sp>
        <p:sp>
          <p:nvSpPr>
            <p:cNvPr id="252" name="フリーフォーム: 図形 223">
              <a:extLst>
                <a:ext uri="{FF2B5EF4-FFF2-40B4-BE49-F238E27FC236}">
                  <a16:creationId xmlns:a16="http://schemas.microsoft.com/office/drawing/2014/main" id="{2D95D537-46F6-486D-887A-34B933CDB2BC}"/>
                </a:ext>
              </a:extLst>
            </p:cNvPr>
            <p:cNvSpPr/>
            <p:nvPr/>
          </p:nvSpPr>
          <p:spPr>
            <a:xfrm>
              <a:off x="8352054" y="2015595"/>
              <a:ext cx="1097457" cy="1074134"/>
            </a:xfrm>
            <a:custGeom>
              <a:avLst/>
              <a:gdLst>
                <a:gd name="connsiteX0" fmla="*/ 1093416 w 1097457"/>
                <a:gd name="connsiteY0" fmla="*/ 572929 h 1074134"/>
                <a:gd name="connsiteX1" fmla="*/ 1028932 w 1097457"/>
                <a:gd name="connsiteY1" fmla="*/ 699516 h 1074134"/>
                <a:gd name="connsiteX2" fmla="*/ 1028932 w 1097457"/>
                <a:gd name="connsiteY2" fmla="*/ 867728 h 1074134"/>
                <a:gd name="connsiteX3" fmla="*/ 943207 w 1097457"/>
                <a:gd name="connsiteY3" fmla="*/ 867728 h 1074134"/>
                <a:gd name="connsiteX4" fmla="*/ 867864 w 1097457"/>
                <a:gd name="connsiteY4" fmla="*/ 1015651 h 1074134"/>
                <a:gd name="connsiteX5" fmla="*/ 834145 w 1097457"/>
                <a:gd name="connsiteY5" fmla="*/ 1036320 h 1074134"/>
                <a:gd name="connsiteX6" fmla="*/ 822525 w 1097457"/>
                <a:gd name="connsiteY6" fmla="*/ 1036320 h 1074134"/>
                <a:gd name="connsiteX7" fmla="*/ 822525 w 1097457"/>
                <a:gd name="connsiteY7" fmla="*/ 1074134 h 1074134"/>
                <a:gd name="connsiteX8" fmla="*/ 68621 w 1097457"/>
                <a:gd name="connsiteY8" fmla="*/ 1074134 h 1074134"/>
                <a:gd name="connsiteX9" fmla="*/ 68621 w 1097457"/>
                <a:gd name="connsiteY9" fmla="*/ 1036320 h 1074134"/>
                <a:gd name="connsiteX10" fmla="*/ 37760 w 1097457"/>
                <a:gd name="connsiteY10" fmla="*/ 1036320 h 1074134"/>
                <a:gd name="connsiteX11" fmla="*/ 5566 w 1097457"/>
                <a:gd name="connsiteY11" fmla="*/ 1018318 h 1074134"/>
                <a:gd name="connsiteX12" fmla="*/ 4137 w 1097457"/>
                <a:gd name="connsiteY12" fmla="*/ 981361 h 1074134"/>
                <a:gd name="connsiteX13" fmla="*/ 229689 w 1097457"/>
                <a:gd name="connsiteY13" fmla="*/ 538544 h 1074134"/>
                <a:gd name="connsiteX14" fmla="*/ 263407 w 1097457"/>
                <a:gd name="connsiteY14" fmla="*/ 517874 h 1074134"/>
                <a:gd name="connsiteX15" fmla="*/ 1059697 w 1097457"/>
                <a:gd name="connsiteY15" fmla="*/ 517874 h 1074134"/>
                <a:gd name="connsiteX16" fmla="*/ 1091892 w 1097457"/>
                <a:gd name="connsiteY16" fmla="*/ 535877 h 1074134"/>
                <a:gd name="connsiteX17" fmla="*/ 1093321 w 1097457"/>
                <a:gd name="connsiteY17" fmla="*/ 572834 h 1074134"/>
                <a:gd name="connsiteX18" fmla="*/ 951398 w 1097457"/>
                <a:gd name="connsiteY18" fmla="*/ 241268 h 1074134"/>
                <a:gd name="connsiteX19" fmla="*/ 869197 w 1097457"/>
                <a:gd name="connsiteY19" fmla="*/ 214598 h 1074134"/>
                <a:gd name="connsiteX20" fmla="*/ 882532 w 1097457"/>
                <a:gd name="connsiteY20" fmla="*/ 173546 h 1074134"/>
                <a:gd name="connsiteX21" fmla="*/ 964733 w 1097457"/>
                <a:gd name="connsiteY21" fmla="*/ 200216 h 1074134"/>
                <a:gd name="connsiteX22" fmla="*/ 951398 w 1097457"/>
                <a:gd name="connsiteY22" fmla="*/ 241268 h 1074134"/>
                <a:gd name="connsiteX23" fmla="*/ 817858 w 1097457"/>
                <a:gd name="connsiteY23" fmla="*/ 197930 h 1074134"/>
                <a:gd name="connsiteX24" fmla="*/ 735657 w 1097457"/>
                <a:gd name="connsiteY24" fmla="*/ 171260 h 1074134"/>
                <a:gd name="connsiteX25" fmla="*/ 748992 w 1097457"/>
                <a:gd name="connsiteY25" fmla="*/ 130207 h 1074134"/>
                <a:gd name="connsiteX26" fmla="*/ 831193 w 1097457"/>
                <a:gd name="connsiteY26" fmla="*/ 156877 h 1074134"/>
                <a:gd name="connsiteX27" fmla="*/ 817858 w 1097457"/>
                <a:gd name="connsiteY27" fmla="*/ 197930 h 1074134"/>
                <a:gd name="connsiteX28" fmla="*/ 684317 w 1097457"/>
                <a:gd name="connsiteY28" fmla="*/ 154496 h 1074134"/>
                <a:gd name="connsiteX29" fmla="*/ 602116 w 1097457"/>
                <a:gd name="connsiteY29" fmla="*/ 127826 h 1074134"/>
                <a:gd name="connsiteX30" fmla="*/ 615451 w 1097457"/>
                <a:gd name="connsiteY30" fmla="*/ 86773 h 1074134"/>
                <a:gd name="connsiteX31" fmla="*/ 697652 w 1097457"/>
                <a:gd name="connsiteY31" fmla="*/ 113443 h 1074134"/>
                <a:gd name="connsiteX32" fmla="*/ 684317 w 1097457"/>
                <a:gd name="connsiteY32" fmla="*/ 154496 h 1074134"/>
                <a:gd name="connsiteX33" fmla="*/ 550777 w 1097457"/>
                <a:gd name="connsiteY33" fmla="*/ 111062 h 1074134"/>
                <a:gd name="connsiteX34" fmla="*/ 468576 w 1097457"/>
                <a:gd name="connsiteY34" fmla="*/ 84392 h 1074134"/>
                <a:gd name="connsiteX35" fmla="*/ 481911 w 1097457"/>
                <a:gd name="connsiteY35" fmla="*/ 43339 h 1074134"/>
                <a:gd name="connsiteX36" fmla="*/ 564112 w 1097457"/>
                <a:gd name="connsiteY36" fmla="*/ 70009 h 1074134"/>
                <a:gd name="connsiteX37" fmla="*/ 550777 w 1097457"/>
                <a:gd name="connsiteY37" fmla="*/ 111062 h 1074134"/>
                <a:gd name="connsiteX38" fmla="*/ 417236 w 1097457"/>
                <a:gd name="connsiteY38" fmla="*/ 67723 h 1074134"/>
                <a:gd name="connsiteX39" fmla="*/ 335035 w 1097457"/>
                <a:gd name="connsiteY39" fmla="*/ 41053 h 1074134"/>
                <a:gd name="connsiteX40" fmla="*/ 348370 w 1097457"/>
                <a:gd name="connsiteY40" fmla="*/ 0 h 1074134"/>
                <a:gd name="connsiteX41" fmla="*/ 430571 w 1097457"/>
                <a:gd name="connsiteY41" fmla="*/ 26670 h 1074134"/>
                <a:gd name="connsiteX42" fmla="*/ 417236 w 1097457"/>
                <a:gd name="connsiteY42" fmla="*/ 67723 h 1074134"/>
                <a:gd name="connsiteX43" fmla="*/ 699843 w 1097457"/>
                <a:gd name="connsiteY43" fmla="*/ 414623 h 1074134"/>
                <a:gd name="connsiteX44" fmla="*/ 629929 w 1097457"/>
                <a:gd name="connsiteY44" fmla="*/ 363855 h 1074134"/>
                <a:gd name="connsiteX45" fmla="*/ 655361 w 1097457"/>
                <a:gd name="connsiteY45" fmla="*/ 328898 h 1074134"/>
                <a:gd name="connsiteX46" fmla="*/ 725275 w 1097457"/>
                <a:gd name="connsiteY46" fmla="*/ 379667 h 1074134"/>
                <a:gd name="connsiteX47" fmla="*/ 699843 w 1097457"/>
                <a:gd name="connsiteY47" fmla="*/ 414623 h 1074134"/>
                <a:gd name="connsiteX48" fmla="*/ 586210 w 1097457"/>
                <a:gd name="connsiteY48" fmla="*/ 332137 h 1074134"/>
                <a:gd name="connsiteX49" fmla="*/ 516296 w 1097457"/>
                <a:gd name="connsiteY49" fmla="*/ 281369 h 1074134"/>
                <a:gd name="connsiteX50" fmla="*/ 541728 w 1097457"/>
                <a:gd name="connsiteY50" fmla="*/ 246412 h 1074134"/>
                <a:gd name="connsiteX51" fmla="*/ 611641 w 1097457"/>
                <a:gd name="connsiteY51" fmla="*/ 297180 h 1074134"/>
                <a:gd name="connsiteX52" fmla="*/ 586210 w 1097457"/>
                <a:gd name="connsiteY52" fmla="*/ 332137 h 1074134"/>
                <a:gd name="connsiteX53" fmla="*/ 472672 w 1097457"/>
                <a:gd name="connsiteY53" fmla="*/ 249650 h 1074134"/>
                <a:gd name="connsiteX54" fmla="*/ 402758 w 1097457"/>
                <a:gd name="connsiteY54" fmla="*/ 198882 h 1074134"/>
                <a:gd name="connsiteX55" fmla="*/ 428190 w 1097457"/>
                <a:gd name="connsiteY55" fmla="*/ 163925 h 1074134"/>
                <a:gd name="connsiteX56" fmla="*/ 498103 w 1097457"/>
                <a:gd name="connsiteY56" fmla="*/ 214694 h 1074134"/>
                <a:gd name="connsiteX57" fmla="*/ 472672 w 1097457"/>
                <a:gd name="connsiteY57" fmla="*/ 249650 h 1074134"/>
                <a:gd name="connsiteX58" fmla="*/ 359134 w 1097457"/>
                <a:gd name="connsiteY58" fmla="*/ 167164 h 1074134"/>
                <a:gd name="connsiteX59" fmla="*/ 289220 w 1097457"/>
                <a:gd name="connsiteY59" fmla="*/ 116395 h 1074134"/>
                <a:gd name="connsiteX60" fmla="*/ 314652 w 1097457"/>
                <a:gd name="connsiteY60" fmla="*/ 81439 h 1074134"/>
                <a:gd name="connsiteX61" fmla="*/ 384565 w 1097457"/>
                <a:gd name="connsiteY61" fmla="*/ 132207 h 1074134"/>
                <a:gd name="connsiteX62" fmla="*/ 359134 w 1097457"/>
                <a:gd name="connsiteY62" fmla="*/ 167164 h 1074134"/>
                <a:gd name="connsiteX63" fmla="*/ 438191 w 1097457"/>
                <a:gd name="connsiteY63" fmla="*/ 470821 h 1074134"/>
                <a:gd name="connsiteX64" fmla="*/ 387423 w 1097457"/>
                <a:gd name="connsiteY64" fmla="*/ 400907 h 1074134"/>
                <a:gd name="connsiteX65" fmla="*/ 422380 w 1097457"/>
                <a:gd name="connsiteY65" fmla="*/ 375476 h 1074134"/>
                <a:gd name="connsiteX66" fmla="*/ 473148 w 1097457"/>
                <a:gd name="connsiteY66" fmla="*/ 445389 h 1074134"/>
                <a:gd name="connsiteX67" fmla="*/ 438191 w 1097457"/>
                <a:gd name="connsiteY67" fmla="*/ 470821 h 1074134"/>
                <a:gd name="connsiteX68" fmla="*/ 355705 w 1097457"/>
                <a:gd name="connsiteY68" fmla="*/ 357283 h 1074134"/>
                <a:gd name="connsiteX69" fmla="*/ 304936 w 1097457"/>
                <a:gd name="connsiteY69" fmla="*/ 287369 h 1074134"/>
                <a:gd name="connsiteX70" fmla="*/ 339893 w 1097457"/>
                <a:gd name="connsiteY70" fmla="*/ 261938 h 1074134"/>
                <a:gd name="connsiteX71" fmla="*/ 390661 w 1097457"/>
                <a:gd name="connsiteY71" fmla="*/ 331851 h 1074134"/>
                <a:gd name="connsiteX72" fmla="*/ 355705 w 1097457"/>
                <a:gd name="connsiteY72" fmla="*/ 357283 h 1074134"/>
                <a:gd name="connsiteX73" fmla="*/ 273218 w 1097457"/>
                <a:gd name="connsiteY73" fmla="*/ 243650 h 1074134"/>
                <a:gd name="connsiteX74" fmla="*/ 222450 w 1097457"/>
                <a:gd name="connsiteY74" fmla="*/ 173736 h 1074134"/>
                <a:gd name="connsiteX75" fmla="*/ 257407 w 1097457"/>
                <a:gd name="connsiteY75" fmla="*/ 148304 h 1074134"/>
                <a:gd name="connsiteX76" fmla="*/ 308175 w 1097457"/>
                <a:gd name="connsiteY76" fmla="*/ 218218 h 1074134"/>
                <a:gd name="connsiteX77" fmla="*/ 273218 w 1097457"/>
                <a:gd name="connsiteY77" fmla="*/ 243650 h 1074134"/>
                <a:gd name="connsiteX78" fmla="*/ 211115 w 1097457"/>
                <a:gd name="connsiteY78" fmla="*/ 423291 h 1074134"/>
                <a:gd name="connsiteX79" fmla="*/ 184445 w 1097457"/>
                <a:gd name="connsiteY79" fmla="*/ 341090 h 1074134"/>
                <a:gd name="connsiteX80" fmla="*/ 225498 w 1097457"/>
                <a:gd name="connsiteY80" fmla="*/ 327755 h 1074134"/>
                <a:gd name="connsiteX81" fmla="*/ 252168 w 1097457"/>
                <a:gd name="connsiteY81" fmla="*/ 409956 h 1074134"/>
                <a:gd name="connsiteX82" fmla="*/ 211115 w 1097457"/>
                <a:gd name="connsiteY82" fmla="*/ 423291 h 1074134"/>
                <a:gd name="connsiteX83" fmla="*/ 167776 w 1097457"/>
                <a:gd name="connsiteY83" fmla="*/ 289751 h 1074134"/>
                <a:gd name="connsiteX84" fmla="*/ 141106 w 1097457"/>
                <a:gd name="connsiteY84" fmla="*/ 207550 h 1074134"/>
                <a:gd name="connsiteX85" fmla="*/ 182159 w 1097457"/>
                <a:gd name="connsiteY85" fmla="*/ 194215 h 1074134"/>
                <a:gd name="connsiteX86" fmla="*/ 208829 w 1097457"/>
                <a:gd name="connsiteY86" fmla="*/ 276416 h 1074134"/>
                <a:gd name="connsiteX87" fmla="*/ 167776 w 1097457"/>
                <a:gd name="connsiteY87" fmla="*/ 289751 h 1074134"/>
                <a:gd name="connsiteX88" fmla="*/ 96434 w 1097457"/>
                <a:gd name="connsiteY88" fmla="*/ 581882 h 1074134"/>
                <a:gd name="connsiteX89" fmla="*/ 53191 w 1097457"/>
                <a:gd name="connsiteY89" fmla="*/ 581882 h 1074134"/>
                <a:gd name="connsiteX90" fmla="*/ 53191 w 1097457"/>
                <a:gd name="connsiteY90" fmla="*/ 495491 h 1074134"/>
                <a:gd name="connsiteX91" fmla="*/ 96434 w 1097457"/>
                <a:gd name="connsiteY91" fmla="*/ 495491 h 1074134"/>
                <a:gd name="connsiteX92" fmla="*/ 96434 w 1097457"/>
                <a:gd name="connsiteY92" fmla="*/ 581882 h 1074134"/>
                <a:gd name="connsiteX93" fmla="*/ 96434 w 1097457"/>
                <a:gd name="connsiteY93" fmla="*/ 441484 h 1074134"/>
                <a:gd name="connsiteX94" fmla="*/ 53191 w 1097457"/>
                <a:gd name="connsiteY94" fmla="*/ 441484 h 1074134"/>
                <a:gd name="connsiteX95" fmla="*/ 53191 w 1097457"/>
                <a:gd name="connsiteY95" fmla="*/ 355092 h 1074134"/>
                <a:gd name="connsiteX96" fmla="*/ 96434 w 1097457"/>
                <a:gd name="connsiteY96" fmla="*/ 355092 h 1074134"/>
                <a:gd name="connsiteX97" fmla="*/ 96434 w 1097457"/>
                <a:gd name="connsiteY97" fmla="*/ 441484 h 1074134"/>
                <a:gd name="connsiteX98" fmla="*/ 96434 w 1097457"/>
                <a:gd name="connsiteY98" fmla="*/ 301085 h 1074134"/>
                <a:gd name="connsiteX99" fmla="*/ 53191 w 1097457"/>
                <a:gd name="connsiteY99" fmla="*/ 301085 h 1074134"/>
                <a:gd name="connsiteX100" fmla="*/ 53191 w 1097457"/>
                <a:gd name="connsiteY100" fmla="*/ 214694 h 1074134"/>
                <a:gd name="connsiteX101" fmla="*/ 96434 w 1097457"/>
                <a:gd name="connsiteY101" fmla="*/ 214694 h 1074134"/>
                <a:gd name="connsiteX102" fmla="*/ 96434 w 1097457"/>
                <a:gd name="connsiteY102" fmla="*/ 301085 h 1074134"/>
                <a:gd name="connsiteX103" fmla="*/ 263407 w 1097457"/>
                <a:gd name="connsiteY103" fmla="*/ 555974 h 1074134"/>
                <a:gd name="connsiteX104" fmla="*/ 37760 w 1097457"/>
                <a:gd name="connsiteY104" fmla="*/ 998506 h 1074134"/>
                <a:gd name="connsiteX105" fmla="*/ 834145 w 1097457"/>
                <a:gd name="connsiteY105" fmla="*/ 998506 h 1074134"/>
                <a:gd name="connsiteX106" fmla="*/ 1059793 w 1097457"/>
                <a:gd name="connsiteY106" fmla="*/ 555689 h 1074134"/>
                <a:gd name="connsiteX107" fmla="*/ 263407 w 1097457"/>
                <a:gd name="connsiteY107" fmla="*/ 555689 h 1074134"/>
                <a:gd name="connsiteX108" fmla="*/ 356752 w 1097457"/>
                <a:gd name="connsiteY108" fmla="*/ 826008 h 1074134"/>
                <a:gd name="connsiteX109" fmla="*/ 502866 w 1097457"/>
                <a:gd name="connsiteY109" fmla="*/ 826008 h 1074134"/>
                <a:gd name="connsiteX110" fmla="*/ 552396 w 1097457"/>
                <a:gd name="connsiteY110" fmla="*/ 728853 h 1074134"/>
                <a:gd name="connsiteX111" fmla="*/ 406282 w 1097457"/>
                <a:gd name="connsiteY111" fmla="*/ 728853 h 1074134"/>
                <a:gd name="connsiteX112" fmla="*/ 356752 w 1097457"/>
                <a:gd name="connsiteY112" fmla="*/ 826008 h 1074134"/>
                <a:gd name="connsiteX113" fmla="*/ 363896 w 1097457"/>
                <a:gd name="connsiteY113" fmla="*/ 728853 h 1074134"/>
                <a:gd name="connsiteX114" fmla="*/ 217878 w 1097457"/>
                <a:gd name="connsiteY114" fmla="*/ 728853 h 1074134"/>
                <a:gd name="connsiteX115" fmla="*/ 168348 w 1097457"/>
                <a:gd name="connsiteY115" fmla="*/ 826008 h 1074134"/>
                <a:gd name="connsiteX116" fmla="*/ 314366 w 1097457"/>
                <a:gd name="connsiteY116" fmla="*/ 826008 h 1074134"/>
                <a:gd name="connsiteX117" fmla="*/ 363896 w 1097457"/>
                <a:gd name="connsiteY117" fmla="*/ 728853 h 1074134"/>
                <a:gd name="connsiteX118" fmla="*/ 621166 w 1097457"/>
                <a:gd name="connsiteY118" fmla="*/ 593884 h 1074134"/>
                <a:gd name="connsiteX119" fmla="*/ 475053 w 1097457"/>
                <a:gd name="connsiteY119" fmla="*/ 593884 h 1074134"/>
                <a:gd name="connsiteX120" fmla="*/ 425523 w 1097457"/>
                <a:gd name="connsiteY120" fmla="*/ 691039 h 1074134"/>
                <a:gd name="connsiteX121" fmla="*/ 571636 w 1097457"/>
                <a:gd name="connsiteY121" fmla="*/ 691039 h 1074134"/>
                <a:gd name="connsiteX122" fmla="*/ 621166 w 1097457"/>
                <a:gd name="connsiteY122" fmla="*/ 593884 h 1074134"/>
                <a:gd name="connsiteX123" fmla="*/ 614023 w 1097457"/>
                <a:gd name="connsiteY123" fmla="*/ 691039 h 1074134"/>
                <a:gd name="connsiteX124" fmla="*/ 760041 w 1097457"/>
                <a:gd name="connsiteY124" fmla="*/ 691039 h 1074134"/>
                <a:gd name="connsiteX125" fmla="*/ 809571 w 1097457"/>
                <a:gd name="connsiteY125" fmla="*/ 593884 h 1074134"/>
                <a:gd name="connsiteX126" fmla="*/ 663553 w 1097457"/>
                <a:gd name="connsiteY126" fmla="*/ 593884 h 1074134"/>
                <a:gd name="connsiteX127" fmla="*/ 614023 w 1097457"/>
                <a:gd name="connsiteY127" fmla="*/ 691039 h 1074134"/>
                <a:gd name="connsiteX128" fmla="*/ 337512 w 1097457"/>
                <a:gd name="connsiteY128" fmla="*/ 863822 h 1074134"/>
                <a:gd name="connsiteX129" fmla="*/ 287982 w 1097457"/>
                <a:gd name="connsiteY129" fmla="*/ 960977 h 1074134"/>
                <a:gd name="connsiteX130" fmla="*/ 434095 w 1097457"/>
                <a:gd name="connsiteY130" fmla="*/ 960977 h 1074134"/>
                <a:gd name="connsiteX131" fmla="*/ 483625 w 1097457"/>
                <a:gd name="connsiteY131" fmla="*/ 863822 h 1074134"/>
                <a:gd name="connsiteX132" fmla="*/ 337512 w 1097457"/>
                <a:gd name="connsiteY132" fmla="*/ 863822 h 1074134"/>
                <a:gd name="connsiteX133" fmla="*/ 476482 w 1097457"/>
                <a:gd name="connsiteY133" fmla="*/ 960977 h 1074134"/>
                <a:gd name="connsiteX134" fmla="*/ 622500 w 1097457"/>
                <a:gd name="connsiteY134" fmla="*/ 960977 h 1074134"/>
                <a:gd name="connsiteX135" fmla="*/ 672030 w 1097457"/>
                <a:gd name="connsiteY135" fmla="*/ 863822 h 1074134"/>
                <a:gd name="connsiteX136" fmla="*/ 526012 w 1097457"/>
                <a:gd name="connsiteY136" fmla="*/ 863822 h 1074134"/>
                <a:gd name="connsiteX137" fmla="*/ 476482 w 1097457"/>
                <a:gd name="connsiteY137" fmla="*/ 960977 h 1074134"/>
                <a:gd name="connsiteX138" fmla="*/ 691366 w 1097457"/>
                <a:gd name="connsiteY138" fmla="*/ 826008 h 1074134"/>
                <a:gd name="connsiteX139" fmla="*/ 740896 w 1097457"/>
                <a:gd name="connsiteY139" fmla="*/ 728853 h 1074134"/>
                <a:gd name="connsiteX140" fmla="*/ 594877 w 1097457"/>
                <a:gd name="connsiteY140" fmla="*/ 728853 h 1074134"/>
                <a:gd name="connsiteX141" fmla="*/ 545347 w 1097457"/>
                <a:gd name="connsiteY141" fmla="*/ 826008 h 1074134"/>
                <a:gd name="connsiteX142" fmla="*/ 691366 w 1097457"/>
                <a:gd name="connsiteY142" fmla="*/ 826008 h 1074134"/>
                <a:gd name="connsiteX143" fmla="*/ 733752 w 1097457"/>
                <a:gd name="connsiteY143" fmla="*/ 826008 h 1074134"/>
                <a:gd name="connsiteX144" fmla="*/ 879865 w 1097457"/>
                <a:gd name="connsiteY144" fmla="*/ 826008 h 1074134"/>
                <a:gd name="connsiteX145" fmla="*/ 929395 w 1097457"/>
                <a:gd name="connsiteY145" fmla="*/ 728853 h 1074134"/>
                <a:gd name="connsiteX146" fmla="*/ 783377 w 1097457"/>
                <a:gd name="connsiteY146" fmla="*/ 728853 h 1074134"/>
                <a:gd name="connsiteX147" fmla="*/ 733847 w 1097457"/>
                <a:gd name="connsiteY147" fmla="*/ 826008 h 1074134"/>
                <a:gd name="connsiteX148" fmla="*/ 948636 w 1097457"/>
                <a:gd name="connsiteY148" fmla="*/ 691039 h 1074134"/>
                <a:gd name="connsiteX149" fmla="*/ 998166 w 1097457"/>
                <a:gd name="connsiteY149" fmla="*/ 593884 h 1074134"/>
                <a:gd name="connsiteX150" fmla="*/ 852148 w 1097457"/>
                <a:gd name="connsiteY150" fmla="*/ 593884 h 1074134"/>
                <a:gd name="connsiteX151" fmla="*/ 802618 w 1097457"/>
                <a:gd name="connsiteY151" fmla="*/ 691039 h 1074134"/>
                <a:gd name="connsiteX152" fmla="*/ 948636 w 1097457"/>
                <a:gd name="connsiteY152" fmla="*/ 691039 h 1074134"/>
                <a:gd name="connsiteX153" fmla="*/ 237118 w 1097457"/>
                <a:gd name="connsiteY153" fmla="*/ 691039 h 1074134"/>
                <a:gd name="connsiteX154" fmla="*/ 383137 w 1097457"/>
                <a:gd name="connsiteY154" fmla="*/ 691039 h 1074134"/>
                <a:gd name="connsiteX155" fmla="*/ 432667 w 1097457"/>
                <a:gd name="connsiteY155" fmla="*/ 593884 h 1074134"/>
                <a:gd name="connsiteX156" fmla="*/ 286648 w 1097457"/>
                <a:gd name="connsiteY156" fmla="*/ 593884 h 1074134"/>
                <a:gd name="connsiteX157" fmla="*/ 237118 w 1097457"/>
                <a:gd name="connsiteY157" fmla="*/ 691039 h 1074134"/>
                <a:gd name="connsiteX158" fmla="*/ 99577 w 1097457"/>
                <a:gd name="connsiteY158" fmla="*/ 961073 h 1074134"/>
                <a:gd name="connsiteX159" fmla="*/ 245596 w 1097457"/>
                <a:gd name="connsiteY159" fmla="*/ 961073 h 1074134"/>
                <a:gd name="connsiteX160" fmla="*/ 295126 w 1097457"/>
                <a:gd name="connsiteY160" fmla="*/ 863918 h 1074134"/>
                <a:gd name="connsiteX161" fmla="*/ 148917 w 1097457"/>
                <a:gd name="connsiteY161" fmla="*/ 863918 h 1074134"/>
                <a:gd name="connsiteX162" fmla="*/ 99387 w 1097457"/>
                <a:gd name="connsiteY162" fmla="*/ 961073 h 1074134"/>
                <a:gd name="connsiteX163" fmla="*/ 860625 w 1097457"/>
                <a:gd name="connsiteY163" fmla="*/ 863918 h 1074134"/>
                <a:gd name="connsiteX164" fmla="*/ 714511 w 1097457"/>
                <a:gd name="connsiteY164" fmla="*/ 863918 h 1074134"/>
                <a:gd name="connsiteX165" fmla="*/ 664981 w 1097457"/>
                <a:gd name="connsiteY165" fmla="*/ 961073 h 1074134"/>
                <a:gd name="connsiteX166" fmla="*/ 811095 w 1097457"/>
                <a:gd name="connsiteY166" fmla="*/ 961073 h 1074134"/>
                <a:gd name="connsiteX167" fmla="*/ 860625 w 1097457"/>
                <a:gd name="connsiteY167" fmla="*/ 863918 h 107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097457" h="1074134">
                  <a:moveTo>
                    <a:pt x="1093416" y="572929"/>
                  </a:moveTo>
                  <a:lnTo>
                    <a:pt x="1028932" y="699516"/>
                  </a:lnTo>
                  <a:lnTo>
                    <a:pt x="1028932" y="867728"/>
                  </a:lnTo>
                  <a:lnTo>
                    <a:pt x="943207" y="867728"/>
                  </a:lnTo>
                  <a:lnTo>
                    <a:pt x="867864" y="1015651"/>
                  </a:lnTo>
                  <a:cubicBezTo>
                    <a:pt x="861387" y="1028319"/>
                    <a:pt x="848433" y="1036320"/>
                    <a:pt x="834145" y="1036320"/>
                  </a:cubicBezTo>
                  <a:lnTo>
                    <a:pt x="822525" y="1036320"/>
                  </a:lnTo>
                  <a:lnTo>
                    <a:pt x="822525" y="1074134"/>
                  </a:lnTo>
                  <a:lnTo>
                    <a:pt x="68621" y="1074134"/>
                  </a:lnTo>
                  <a:lnTo>
                    <a:pt x="68621" y="1036320"/>
                  </a:lnTo>
                  <a:lnTo>
                    <a:pt x="37760" y="1036320"/>
                  </a:lnTo>
                  <a:cubicBezTo>
                    <a:pt x="24616" y="1036320"/>
                    <a:pt x="12424" y="1029462"/>
                    <a:pt x="5566" y="1018318"/>
                  </a:cubicBezTo>
                  <a:cubicBezTo>
                    <a:pt x="-1292" y="1007174"/>
                    <a:pt x="-1864" y="993076"/>
                    <a:pt x="4137" y="981361"/>
                  </a:cubicBezTo>
                  <a:lnTo>
                    <a:pt x="229689" y="538544"/>
                  </a:lnTo>
                  <a:cubicBezTo>
                    <a:pt x="236166" y="525875"/>
                    <a:pt x="249120" y="517874"/>
                    <a:pt x="263407" y="517874"/>
                  </a:cubicBezTo>
                  <a:lnTo>
                    <a:pt x="1059697" y="517874"/>
                  </a:lnTo>
                  <a:cubicBezTo>
                    <a:pt x="1072842" y="517874"/>
                    <a:pt x="1085034" y="524732"/>
                    <a:pt x="1091892" y="535877"/>
                  </a:cubicBezTo>
                  <a:cubicBezTo>
                    <a:pt x="1098750" y="547021"/>
                    <a:pt x="1099321" y="561118"/>
                    <a:pt x="1093321" y="572834"/>
                  </a:cubicBezTo>
                  <a:close/>
                  <a:moveTo>
                    <a:pt x="951398" y="241268"/>
                  </a:moveTo>
                  <a:lnTo>
                    <a:pt x="869197" y="214598"/>
                  </a:lnTo>
                  <a:lnTo>
                    <a:pt x="882532" y="173546"/>
                  </a:lnTo>
                  <a:lnTo>
                    <a:pt x="964733" y="200216"/>
                  </a:lnTo>
                  <a:lnTo>
                    <a:pt x="951398" y="241268"/>
                  </a:lnTo>
                  <a:close/>
                  <a:moveTo>
                    <a:pt x="817858" y="197930"/>
                  </a:moveTo>
                  <a:lnTo>
                    <a:pt x="735657" y="171260"/>
                  </a:lnTo>
                  <a:lnTo>
                    <a:pt x="748992" y="130207"/>
                  </a:lnTo>
                  <a:lnTo>
                    <a:pt x="831193" y="156877"/>
                  </a:lnTo>
                  <a:lnTo>
                    <a:pt x="817858" y="197930"/>
                  </a:lnTo>
                  <a:close/>
                  <a:moveTo>
                    <a:pt x="684317" y="154496"/>
                  </a:moveTo>
                  <a:lnTo>
                    <a:pt x="602116" y="127826"/>
                  </a:lnTo>
                  <a:lnTo>
                    <a:pt x="615451" y="86773"/>
                  </a:lnTo>
                  <a:lnTo>
                    <a:pt x="697652" y="113443"/>
                  </a:lnTo>
                  <a:lnTo>
                    <a:pt x="684317" y="154496"/>
                  </a:lnTo>
                  <a:close/>
                  <a:moveTo>
                    <a:pt x="550777" y="111062"/>
                  </a:moveTo>
                  <a:lnTo>
                    <a:pt x="468576" y="84392"/>
                  </a:lnTo>
                  <a:lnTo>
                    <a:pt x="481911" y="43339"/>
                  </a:lnTo>
                  <a:lnTo>
                    <a:pt x="564112" y="70009"/>
                  </a:lnTo>
                  <a:lnTo>
                    <a:pt x="550777" y="111062"/>
                  </a:lnTo>
                  <a:close/>
                  <a:moveTo>
                    <a:pt x="417236" y="67723"/>
                  </a:moveTo>
                  <a:lnTo>
                    <a:pt x="335035" y="41053"/>
                  </a:lnTo>
                  <a:lnTo>
                    <a:pt x="348370" y="0"/>
                  </a:lnTo>
                  <a:lnTo>
                    <a:pt x="430571" y="26670"/>
                  </a:lnTo>
                  <a:lnTo>
                    <a:pt x="417236" y="67723"/>
                  </a:lnTo>
                  <a:close/>
                  <a:moveTo>
                    <a:pt x="699843" y="414623"/>
                  </a:moveTo>
                  <a:lnTo>
                    <a:pt x="629929" y="363855"/>
                  </a:lnTo>
                  <a:lnTo>
                    <a:pt x="655361" y="328898"/>
                  </a:lnTo>
                  <a:lnTo>
                    <a:pt x="725275" y="379667"/>
                  </a:lnTo>
                  <a:lnTo>
                    <a:pt x="699843" y="414623"/>
                  </a:lnTo>
                  <a:close/>
                  <a:moveTo>
                    <a:pt x="586210" y="332137"/>
                  </a:moveTo>
                  <a:lnTo>
                    <a:pt x="516296" y="281369"/>
                  </a:lnTo>
                  <a:lnTo>
                    <a:pt x="541728" y="246412"/>
                  </a:lnTo>
                  <a:lnTo>
                    <a:pt x="611641" y="297180"/>
                  </a:lnTo>
                  <a:lnTo>
                    <a:pt x="586210" y="332137"/>
                  </a:lnTo>
                  <a:close/>
                  <a:moveTo>
                    <a:pt x="472672" y="249650"/>
                  </a:moveTo>
                  <a:lnTo>
                    <a:pt x="402758" y="198882"/>
                  </a:lnTo>
                  <a:lnTo>
                    <a:pt x="428190" y="163925"/>
                  </a:lnTo>
                  <a:lnTo>
                    <a:pt x="498103" y="214694"/>
                  </a:lnTo>
                  <a:lnTo>
                    <a:pt x="472672" y="249650"/>
                  </a:lnTo>
                  <a:close/>
                  <a:moveTo>
                    <a:pt x="359134" y="167164"/>
                  </a:moveTo>
                  <a:lnTo>
                    <a:pt x="289220" y="116395"/>
                  </a:lnTo>
                  <a:lnTo>
                    <a:pt x="314652" y="81439"/>
                  </a:lnTo>
                  <a:lnTo>
                    <a:pt x="384565" y="132207"/>
                  </a:lnTo>
                  <a:lnTo>
                    <a:pt x="359134" y="167164"/>
                  </a:lnTo>
                  <a:close/>
                  <a:moveTo>
                    <a:pt x="438191" y="470821"/>
                  </a:moveTo>
                  <a:lnTo>
                    <a:pt x="387423" y="400907"/>
                  </a:lnTo>
                  <a:lnTo>
                    <a:pt x="422380" y="375476"/>
                  </a:lnTo>
                  <a:lnTo>
                    <a:pt x="473148" y="445389"/>
                  </a:lnTo>
                  <a:lnTo>
                    <a:pt x="438191" y="470821"/>
                  </a:lnTo>
                  <a:close/>
                  <a:moveTo>
                    <a:pt x="355705" y="357283"/>
                  </a:moveTo>
                  <a:lnTo>
                    <a:pt x="304936" y="287369"/>
                  </a:lnTo>
                  <a:lnTo>
                    <a:pt x="339893" y="261938"/>
                  </a:lnTo>
                  <a:lnTo>
                    <a:pt x="390661" y="331851"/>
                  </a:lnTo>
                  <a:lnTo>
                    <a:pt x="355705" y="357283"/>
                  </a:lnTo>
                  <a:close/>
                  <a:moveTo>
                    <a:pt x="273218" y="243650"/>
                  </a:moveTo>
                  <a:lnTo>
                    <a:pt x="222450" y="173736"/>
                  </a:lnTo>
                  <a:lnTo>
                    <a:pt x="257407" y="148304"/>
                  </a:lnTo>
                  <a:lnTo>
                    <a:pt x="308175" y="218218"/>
                  </a:lnTo>
                  <a:lnTo>
                    <a:pt x="273218" y="243650"/>
                  </a:lnTo>
                  <a:close/>
                  <a:moveTo>
                    <a:pt x="211115" y="423291"/>
                  </a:moveTo>
                  <a:lnTo>
                    <a:pt x="184445" y="341090"/>
                  </a:lnTo>
                  <a:lnTo>
                    <a:pt x="225498" y="327755"/>
                  </a:lnTo>
                  <a:lnTo>
                    <a:pt x="252168" y="409956"/>
                  </a:lnTo>
                  <a:lnTo>
                    <a:pt x="211115" y="423291"/>
                  </a:lnTo>
                  <a:close/>
                  <a:moveTo>
                    <a:pt x="167776" y="289751"/>
                  </a:moveTo>
                  <a:lnTo>
                    <a:pt x="141106" y="207550"/>
                  </a:lnTo>
                  <a:lnTo>
                    <a:pt x="182159" y="194215"/>
                  </a:lnTo>
                  <a:lnTo>
                    <a:pt x="208829" y="276416"/>
                  </a:lnTo>
                  <a:lnTo>
                    <a:pt x="167776" y="289751"/>
                  </a:lnTo>
                  <a:close/>
                  <a:moveTo>
                    <a:pt x="96434" y="581882"/>
                  </a:moveTo>
                  <a:lnTo>
                    <a:pt x="53191" y="581882"/>
                  </a:lnTo>
                  <a:lnTo>
                    <a:pt x="53191" y="495491"/>
                  </a:lnTo>
                  <a:lnTo>
                    <a:pt x="96434" y="495491"/>
                  </a:lnTo>
                  <a:lnTo>
                    <a:pt x="96434" y="581882"/>
                  </a:lnTo>
                  <a:close/>
                  <a:moveTo>
                    <a:pt x="96434" y="441484"/>
                  </a:moveTo>
                  <a:lnTo>
                    <a:pt x="53191" y="441484"/>
                  </a:lnTo>
                  <a:lnTo>
                    <a:pt x="53191" y="355092"/>
                  </a:lnTo>
                  <a:lnTo>
                    <a:pt x="96434" y="355092"/>
                  </a:lnTo>
                  <a:lnTo>
                    <a:pt x="96434" y="441484"/>
                  </a:lnTo>
                  <a:close/>
                  <a:moveTo>
                    <a:pt x="96434" y="301085"/>
                  </a:moveTo>
                  <a:lnTo>
                    <a:pt x="53191" y="301085"/>
                  </a:lnTo>
                  <a:lnTo>
                    <a:pt x="53191" y="214694"/>
                  </a:lnTo>
                  <a:lnTo>
                    <a:pt x="96434" y="214694"/>
                  </a:lnTo>
                  <a:lnTo>
                    <a:pt x="96434" y="301085"/>
                  </a:lnTo>
                  <a:close/>
                  <a:moveTo>
                    <a:pt x="263407" y="555974"/>
                  </a:moveTo>
                  <a:lnTo>
                    <a:pt x="37760" y="998506"/>
                  </a:lnTo>
                  <a:lnTo>
                    <a:pt x="834145" y="998506"/>
                  </a:lnTo>
                  <a:lnTo>
                    <a:pt x="1059793" y="555689"/>
                  </a:lnTo>
                  <a:lnTo>
                    <a:pt x="263407" y="555689"/>
                  </a:lnTo>
                  <a:close/>
                  <a:moveTo>
                    <a:pt x="356752" y="826008"/>
                  </a:moveTo>
                  <a:lnTo>
                    <a:pt x="502866" y="826008"/>
                  </a:lnTo>
                  <a:lnTo>
                    <a:pt x="552396" y="728853"/>
                  </a:lnTo>
                  <a:lnTo>
                    <a:pt x="406282" y="728853"/>
                  </a:lnTo>
                  <a:lnTo>
                    <a:pt x="356752" y="826008"/>
                  </a:lnTo>
                  <a:close/>
                  <a:moveTo>
                    <a:pt x="363896" y="728853"/>
                  </a:moveTo>
                  <a:lnTo>
                    <a:pt x="217878" y="728853"/>
                  </a:lnTo>
                  <a:lnTo>
                    <a:pt x="168348" y="826008"/>
                  </a:lnTo>
                  <a:lnTo>
                    <a:pt x="314366" y="826008"/>
                  </a:lnTo>
                  <a:lnTo>
                    <a:pt x="363896" y="728853"/>
                  </a:lnTo>
                  <a:close/>
                  <a:moveTo>
                    <a:pt x="621166" y="593884"/>
                  </a:moveTo>
                  <a:lnTo>
                    <a:pt x="475053" y="593884"/>
                  </a:lnTo>
                  <a:lnTo>
                    <a:pt x="425523" y="691039"/>
                  </a:lnTo>
                  <a:lnTo>
                    <a:pt x="571636" y="691039"/>
                  </a:lnTo>
                  <a:lnTo>
                    <a:pt x="621166" y="593884"/>
                  </a:lnTo>
                  <a:close/>
                  <a:moveTo>
                    <a:pt x="614023" y="691039"/>
                  </a:moveTo>
                  <a:lnTo>
                    <a:pt x="760041" y="691039"/>
                  </a:lnTo>
                  <a:lnTo>
                    <a:pt x="809571" y="593884"/>
                  </a:lnTo>
                  <a:lnTo>
                    <a:pt x="663553" y="593884"/>
                  </a:lnTo>
                  <a:lnTo>
                    <a:pt x="614023" y="691039"/>
                  </a:lnTo>
                  <a:close/>
                  <a:moveTo>
                    <a:pt x="337512" y="863822"/>
                  </a:moveTo>
                  <a:lnTo>
                    <a:pt x="287982" y="960977"/>
                  </a:lnTo>
                  <a:lnTo>
                    <a:pt x="434095" y="960977"/>
                  </a:lnTo>
                  <a:lnTo>
                    <a:pt x="483625" y="863822"/>
                  </a:lnTo>
                  <a:lnTo>
                    <a:pt x="337512" y="863822"/>
                  </a:lnTo>
                  <a:close/>
                  <a:moveTo>
                    <a:pt x="476482" y="960977"/>
                  </a:moveTo>
                  <a:lnTo>
                    <a:pt x="622500" y="960977"/>
                  </a:lnTo>
                  <a:lnTo>
                    <a:pt x="672030" y="863822"/>
                  </a:lnTo>
                  <a:lnTo>
                    <a:pt x="526012" y="863822"/>
                  </a:lnTo>
                  <a:lnTo>
                    <a:pt x="476482" y="960977"/>
                  </a:lnTo>
                  <a:close/>
                  <a:moveTo>
                    <a:pt x="691366" y="826008"/>
                  </a:moveTo>
                  <a:lnTo>
                    <a:pt x="740896" y="728853"/>
                  </a:lnTo>
                  <a:lnTo>
                    <a:pt x="594877" y="728853"/>
                  </a:lnTo>
                  <a:lnTo>
                    <a:pt x="545347" y="826008"/>
                  </a:lnTo>
                  <a:lnTo>
                    <a:pt x="691366" y="826008"/>
                  </a:lnTo>
                  <a:close/>
                  <a:moveTo>
                    <a:pt x="733752" y="826008"/>
                  </a:moveTo>
                  <a:lnTo>
                    <a:pt x="879865" y="826008"/>
                  </a:lnTo>
                  <a:lnTo>
                    <a:pt x="929395" y="728853"/>
                  </a:lnTo>
                  <a:lnTo>
                    <a:pt x="783377" y="728853"/>
                  </a:lnTo>
                  <a:lnTo>
                    <a:pt x="733847" y="826008"/>
                  </a:lnTo>
                  <a:close/>
                  <a:moveTo>
                    <a:pt x="948636" y="691039"/>
                  </a:moveTo>
                  <a:lnTo>
                    <a:pt x="998166" y="593884"/>
                  </a:lnTo>
                  <a:lnTo>
                    <a:pt x="852148" y="593884"/>
                  </a:lnTo>
                  <a:lnTo>
                    <a:pt x="802618" y="691039"/>
                  </a:lnTo>
                  <a:lnTo>
                    <a:pt x="948636" y="691039"/>
                  </a:lnTo>
                  <a:close/>
                  <a:moveTo>
                    <a:pt x="237118" y="691039"/>
                  </a:moveTo>
                  <a:lnTo>
                    <a:pt x="383137" y="691039"/>
                  </a:lnTo>
                  <a:lnTo>
                    <a:pt x="432667" y="593884"/>
                  </a:lnTo>
                  <a:lnTo>
                    <a:pt x="286648" y="593884"/>
                  </a:lnTo>
                  <a:lnTo>
                    <a:pt x="237118" y="691039"/>
                  </a:lnTo>
                  <a:close/>
                  <a:moveTo>
                    <a:pt x="99577" y="961073"/>
                  </a:moveTo>
                  <a:lnTo>
                    <a:pt x="245596" y="961073"/>
                  </a:lnTo>
                  <a:lnTo>
                    <a:pt x="295126" y="863918"/>
                  </a:lnTo>
                  <a:lnTo>
                    <a:pt x="148917" y="863918"/>
                  </a:lnTo>
                  <a:lnTo>
                    <a:pt x="99387" y="961073"/>
                  </a:lnTo>
                  <a:close/>
                  <a:moveTo>
                    <a:pt x="860625" y="863918"/>
                  </a:moveTo>
                  <a:lnTo>
                    <a:pt x="714511" y="863918"/>
                  </a:lnTo>
                  <a:lnTo>
                    <a:pt x="664981" y="961073"/>
                  </a:lnTo>
                  <a:lnTo>
                    <a:pt x="811095" y="961073"/>
                  </a:lnTo>
                  <a:lnTo>
                    <a:pt x="860625" y="863918"/>
                  </a:lnTo>
                  <a:close/>
                </a:path>
              </a:pathLst>
            </a:custGeom>
            <a:solidFill>
              <a:srgbClr val="003B83"/>
            </a:solidFill>
            <a:ln w="9525" cap="flat">
              <a:noFill/>
              <a:prstDash val="solid"/>
              <a:miter/>
            </a:ln>
          </p:spPr>
          <p:txBody>
            <a:bodyPr rtlCol="0" anchor="ctr"/>
            <a:lstStyle/>
            <a:p>
              <a:endParaRPr lang="ja-JP" altLang="en-US"/>
            </a:p>
          </p:txBody>
        </p:sp>
      </p:grpSp>
      <p:sp>
        <p:nvSpPr>
          <p:cNvPr id="175" name="ドローン｜ 側面">
            <a:extLst>
              <a:ext uri="{FF2B5EF4-FFF2-40B4-BE49-F238E27FC236}">
                <a16:creationId xmlns:a16="http://schemas.microsoft.com/office/drawing/2014/main" id="{EBD7D91B-62B8-4AB9-9072-5F7E7C3BD510}"/>
              </a:ext>
            </a:extLst>
          </p:cNvPr>
          <p:cNvSpPr>
            <a:spLocks noChangeAspect="1" noEditPoints="1"/>
          </p:cNvSpPr>
          <p:nvPr/>
        </p:nvSpPr>
        <p:spPr bwMode="auto">
          <a:xfrm>
            <a:off x="11824841" y="8376951"/>
            <a:ext cx="381259" cy="186899"/>
          </a:xfrm>
          <a:custGeom>
            <a:avLst/>
            <a:gdLst>
              <a:gd name="T0" fmla="*/ 422 w 497"/>
              <a:gd name="T1" fmla="*/ 43 h 331"/>
              <a:gd name="T2" fmla="*/ 422 w 497"/>
              <a:gd name="T3" fmla="*/ 95 h 331"/>
              <a:gd name="T4" fmla="*/ 402 w 497"/>
              <a:gd name="T5" fmla="*/ 115 h 331"/>
              <a:gd name="T6" fmla="*/ 385 w 497"/>
              <a:gd name="T7" fmla="*/ 106 h 331"/>
              <a:gd name="T8" fmla="*/ 316 w 497"/>
              <a:gd name="T9" fmla="*/ 106 h 331"/>
              <a:gd name="T10" fmla="*/ 306 w 497"/>
              <a:gd name="T11" fmla="*/ 113 h 331"/>
              <a:gd name="T12" fmla="*/ 286 w 497"/>
              <a:gd name="T13" fmla="*/ 174 h 331"/>
              <a:gd name="T14" fmla="*/ 254 w 497"/>
              <a:gd name="T15" fmla="*/ 197 h 331"/>
              <a:gd name="T16" fmla="*/ 244 w 497"/>
              <a:gd name="T17" fmla="*/ 197 h 331"/>
              <a:gd name="T18" fmla="*/ 212 w 497"/>
              <a:gd name="T19" fmla="*/ 174 h 331"/>
              <a:gd name="T20" fmla="*/ 192 w 497"/>
              <a:gd name="T21" fmla="*/ 113 h 331"/>
              <a:gd name="T22" fmla="*/ 182 w 497"/>
              <a:gd name="T23" fmla="*/ 106 h 331"/>
              <a:gd name="T24" fmla="*/ 113 w 497"/>
              <a:gd name="T25" fmla="*/ 106 h 331"/>
              <a:gd name="T26" fmla="*/ 96 w 497"/>
              <a:gd name="T27" fmla="*/ 115 h 331"/>
              <a:gd name="T28" fmla="*/ 76 w 497"/>
              <a:gd name="T29" fmla="*/ 95 h 331"/>
              <a:gd name="T30" fmla="*/ 76 w 497"/>
              <a:gd name="T31" fmla="*/ 43 h 331"/>
              <a:gd name="T32" fmla="*/ 116 w 497"/>
              <a:gd name="T33" fmla="*/ 43 h 331"/>
              <a:gd name="T34" fmla="*/ 116 w 497"/>
              <a:gd name="T35" fmla="*/ 83 h 331"/>
              <a:gd name="T36" fmla="*/ 185 w 497"/>
              <a:gd name="T37" fmla="*/ 83 h 331"/>
              <a:gd name="T38" fmla="*/ 214 w 497"/>
              <a:gd name="T39" fmla="*/ 64 h 331"/>
              <a:gd name="T40" fmla="*/ 284 w 497"/>
              <a:gd name="T41" fmla="*/ 64 h 331"/>
              <a:gd name="T42" fmla="*/ 313 w 497"/>
              <a:gd name="T43" fmla="*/ 83 h 331"/>
              <a:gd name="T44" fmla="*/ 381 w 497"/>
              <a:gd name="T45" fmla="*/ 83 h 331"/>
              <a:gd name="T46" fmla="*/ 381 w 497"/>
              <a:gd name="T47" fmla="*/ 43 h 331"/>
              <a:gd name="T48" fmla="*/ 422 w 497"/>
              <a:gd name="T49" fmla="*/ 43 h 331"/>
              <a:gd name="T50" fmla="*/ 192 w 497"/>
              <a:gd name="T51" fmla="*/ 13 h 331"/>
              <a:gd name="T52" fmla="*/ 178 w 497"/>
              <a:gd name="T53" fmla="*/ 0 h 331"/>
              <a:gd name="T54" fmla="*/ 14 w 497"/>
              <a:gd name="T55" fmla="*/ 0 h 331"/>
              <a:gd name="T56" fmla="*/ 0 w 497"/>
              <a:gd name="T57" fmla="*/ 13 h 331"/>
              <a:gd name="T58" fmla="*/ 14 w 497"/>
              <a:gd name="T59" fmla="*/ 27 h 331"/>
              <a:gd name="T60" fmla="*/ 178 w 497"/>
              <a:gd name="T61" fmla="*/ 27 h 331"/>
              <a:gd name="T62" fmla="*/ 192 w 497"/>
              <a:gd name="T63" fmla="*/ 13 h 331"/>
              <a:gd name="T64" fmla="*/ 319 w 497"/>
              <a:gd name="T65" fmla="*/ 27 h 331"/>
              <a:gd name="T66" fmla="*/ 484 w 497"/>
              <a:gd name="T67" fmla="*/ 27 h 331"/>
              <a:gd name="T68" fmla="*/ 497 w 497"/>
              <a:gd name="T69" fmla="*/ 13 h 331"/>
              <a:gd name="T70" fmla="*/ 484 w 497"/>
              <a:gd name="T71" fmla="*/ 0 h 331"/>
              <a:gd name="T72" fmla="*/ 319 w 497"/>
              <a:gd name="T73" fmla="*/ 0 h 331"/>
              <a:gd name="T74" fmla="*/ 306 w 497"/>
              <a:gd name="T75" fmla="*/ 13 h 331"/>
              <a:gd name="T76" fmla="*/ 319 w 497"/>
              <a:gd name="T77" fmla="*/ 27 h 331"/>
              <a:gd name="T78" fmla="*/ 85 w 497"/>
              <a:gd name="T79" fmla="*/ 252 h 331"/>
              <a:gd name="T80" fmla="*/ 85 w 497"/>
              <a:gd name="T81" fmla="*/ 331 h 331"/>
              <a:gd name="T82" fmla="*/ 107 w 497"/>
              <a:gd name="T83" fmla="*/ 331 h 331"/>
              <a:gd name="T84" fmla="*/ 107 w 497"/>
              <a:gd name="T85" fmla="*/ 252 h 331"/>
              <a:gd name="T86" fmla="*/ 171 w 497"/>
              <a:gd name="T87" fmla="*/ 152 h 331"/>
              <a:gd name="T88" fmla="*/ 164 w 497"/>
              <a:gd name="T89" fmla="*/ 131 h 331"/>
              <a:gd name="T90" fmla="*/ 85 w 497"/>
              <a:gd name="T91" fmla="*/ 252 h 331"/>
              <a:gd name="T92" fmla="*/ 334 w 497"/>
              <a:gd name="T93" fmla="*/ 131 h 331"/>
              <a:gd name="T94" fmla="*/ 327 w 497"/>
              <a:gd name="T95" fmla="*/ 152 h 331"/>
              <a:gd name="T96" fmla="*/ 390 w 497"/>
              <a:gd name="T97" fmla="*/ 252 h 331"/>
              <a:gd name="T98" fmla="*/ 390 w 497"/>
              <a:gd name="T99" fmla="*/ 331 h 331"/>
              <a:gd name="T100" fmla="*/ 413 w 497"/>
              <a:gd name="T101" fmla="*/ 331 h 331"/>
              <a:gd name="T102" fmla="*/ 413 w 497"/>
              <a:gd name="T103" fmla="*/ 252 h 331"/>
              <a:gd name="T104" fmla="*/ 334 w 497"/>
              <a:gd name="T105" fmla="*/ 1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7" h="331">
                <a:moveTo>
                  <a:pt x="422" y="43"/>
                </a:moveTo>
                <a:cubicBezTo>
                  <a:pt x="422" y="95"/>
                  <a:pt x="422" y="95"/>
                  <a:pt x="422" y="95"/>
                </a:cubicBezTo>
                <a:cubicBezTo>
                  <a:pt x="422" y="106"/>
                  <a:pt x="413" y="115"/>
                  <a:pt x="402" y="115"/>
                </a:cubicBezTo>
                <a:cubicBezTo>
                  <a:pt x="394" y="115"/>
                  <a:pt x="388" y="112"/>
                  <a:pt x="385" y="106"/>
                </a:cubicBezTo>
                <a:cubicBezTo>
                  <a:pt x="316" y="106"/>
                  <a:pt x="316" y="106"/>
                  <a:pt x="316" y="106"/>
                </a:cubicBezTo>
                <a:cubicBezTo>
                  <a:pt x="312" y="106"/>
                  <a:pt x="307" y="110"/>
                  <a:pt x="306" y="113"/>
                </a:cubicBezTo>
                <a:cubicBezTo>
                  <a:pt x="286" y="174"/>
                  <a:pt x="286" y="174"/>
                  <a:pt x="286" y="174"/>
                </a:cubicBezTo>
                <a:cubicBezTo>
                  <a:pt x="281" y="188"/>
                  <a:pt x="268" y="197"/>
                  <a:pt x="254" y="197"/>
                </a:cubicBezTo>
                <a:cubicBezTo>
                  <a:pt x="244" y="197"/>
                  <a:pt x="244" y="197"/>
                  <a:pt x="244" y="197"/>
                </a:cubicBezTo>
                <a:cubicBezTo>
                  <a:pt x="230" y="197"/>
                  <a:pt x="216" y="188"/>
                  <a:pt x="212" y="174"/>
                </a:cubicBezTo>
                <a:cubicBezTo>
                  <a:pt x="192" y="113"/>
                  <a:pt x="192" y="113"/>
                  <a:pt x="192" y="113"/>
                </a:cubicBezTo>
                <a:cubicBezTo>
                  <a:pt x="191" y="110"/>
                  <a:pt x="186" y="106"/>
                  <a:pt x="182" y="106"/>
                </a:cubicBezTo>
                <a:cubicBezTo>
                  <a:pt x="113" y="106"/>
                  <a:pt x="113" y="106"/>
                  <a:pt x="113" y="106"/>
                </a:cubicBezTo>
                <a:cubicBezTo>
                  <a:pt x="109" y="112"/>
                  <a:pt x="103" y="115"/>
                  <a:pt x="96" y="115"/>
                </a:cubicBezTo>
                <a:cubicBezTo>
                  <a:pt x="85" y="115"/>
                  <a:pt x="76" y="106"/>
                  <a:pt x="76" y="95"/>
                </a:cubicBezTo>
                <a:cubicBezTo>
                  <a:pt x="76" y="43"/>
                  <a:pt x="76" y="43"/>
                  <a:pt x="76" y="43"/>
                </a:cubicBezTo>
                <a:cubicBezTo>
                  <a:pt x="116" y="43"/>
                  <a:pt x="116" y="43"/>
                  <a:pt x="116" y="43"/>
                </a:cubicBezTo>
                <a:cubicBezTo>
                  <a:pt x="116" y="83"/>
                  <a:pt x="116" y="83"/>
                  <a:pt x="116" y="83"/>
                </a:cubicBezTo>
                <a:cubicBezTo>
                  <a:pt x="185" y="83"/>
                  <a:pt x="185" y="83"/>
                  <a:pt x="185" y="83"/>
                </a:cubicBezTo>
                <a:cubicBezTo>
                  <a:pt x="187" y="72"/>
                  <a:pt x="198" y="64"/>
                  <a:pt x="214" y="64"/>
                </a:cubicBezTo>
                <a:cubicBezTo>
                  <a:pt x="284" y="64"/>
                  <a:pt x="284" y="64"/>
                  <a:pt x="284" y="64"/>
                </a:cubicBezTo>
                <a:cubicBezTo>
                  <a:pt x="299" y="64"/>
                  <a:pt x="311" y="72"/>
                  <a:pt x="313" y="83"/>
                </a:cubicBezTo>
                <a:cubicBezTo>
                  <a:pt x="381" y="83"/>
                  <a:pt x="381" y="83"/>
                  <a:pt x="381" y="83"/>
                </a:cubicBezTo>
                <a:cubicBezTo>
                  <a:pt x="381" y="43"/>
                  <a:pt x="381" y="43"/>
                  <a:pt x="381" y="43"/>
                </a:cubicBezTo>
                <a:lnTo>
                  <a:pt x="422" y="43"/>
                </a:lnTo>
                <a:close/>
                <a:moveTo>
                  <a:pt x="192" y="13"/>
                </a:moveTo>
                <a:cubicBezTo>
                  <a:pt x="192" y="6"/>
                  <a:pt x="186" y="0"/>
                  <a:pt x="178" y="0"/>
                </a:cubicBezTo>
                <a:cubicBezTo>
                  <a:pt x="14" y="0"/>
                  <a:pt x="14" y="0"/>
                  <a:pt x="14" y="0"/>
                </a:cubicBezTo>
                <a:cubicBezTo>
                  <a:pt x="6" y="0"/>
                  <a:pt x="0" y="6"/>
                  <a:pt x="0" y="13"/>
                </a:cubicBezTo>
                <a:cubicBezTo>
                  <a:pt x="0" y="21"/>
                  <a:pt x="6" y="27"/>
                  <a:pt x="14" y="27"/>
                </a:cubicBezTo>
                <a:cubicBezTo>
                  <a:pt x="178" y="27"/>
                  <a:pt x="178" y="27"/>
                  <a:pt x="178" y="27"/>
                </a:cubicBezTo>
                <a:cubicBezTo>
                  <a:pt x="186" y="27"/>
                  <a:pt x="192" y="21"/>
                  <a:pt x="192" y="13"/>
                </a:cubicBezTo>
                <a:close/>
                <a:moveTo>
                  <a:pt x="319" y="27"/>
                </a:moveTo>
                <a:cubicBezTo>
                  <a:pt x="484" y="27"/>
                  <a:pt x="484" y="27"/>
                  <a:pt x="484" y="27"/>
                </a:cubicBezTo>
                <a:cubicBezTo>
                  <a:pt x="491" y="27"/>
                  <a:pt x="497" y="21"/>
                  <a:pt x="497" y="13"/>
                </a:cubicBezTo>
                <a:cubicBezTo>
                  <a:pt x="497" y="6"/>
                  <a:pt x="491" y="0"/>
                  <a:pt x="484" y="0"/>
                </a:cubicBezTo>
                <a:cubicBezTo>
                  <a:pt x="319" y="0"/>
                  <a:pt x="319" y="0"/>
                  <a:pt x="319" y="0"/>
                </a:cubicBezTo>
                <a:cubicBezTo>
                  <a:pt x="312" y="0"/>
                  <a:pt x="306" y="6"/>
                  <a:pt x="306" y="13"/>
                </a:cubicBezTo>
                <a:cubicBezTo>
                  <a:pt x="306" y="21"/>
                  <a:pt x="312" y="27"/>
                  <a:pt x="319" y="27"/>
                </a:cubicBezTo>
                <a:close/>
                <a:moveTo>
                  <a:pt x="85" y="252"/>
                </a:moveTo>
                <a:cubicBezTo>
                  <a:pt x="85" y="331"/>
                  <a:pt x="85" y="331"/>
                  <a:pt x="85" y="331"/>
                </a:cubicBezTo>
                <a:cubicBezTo>
                  <a:pt x="107" y="331"/>
                  <a:pt x="107" y="331"/>
                  <a:pt x="107" y="331"/>
                </a:cubicBezTo>
                <a:cubicBezTo>
                  <a:pt x="107" y="252"/>
                  <a:pt x="107" y="252"/>
                  <a:pt x="107" y="252"/>
                </a:cubicBezTo>
                <a:cubicBezTo>
                  <a:pt x="107" y="186"/>
                  <a:pt x="133" y="165"/>
                  <a:pt x="171" y="152"/>
                </a:cubicBezTo>
                <a:cubicBezTo>
                  <a:pt x="164" y="131"/>
                  <a:pt x="164" y="131"/>
                  <a:pt x="164" y="131"/>
                </a:cubicBezTo>
                <a:cubicBezTo>
                  <a:pt x="109" y="148"/>
                  <a:pt x="85" y="186"/>
                  <a:pt x="85" y="252"/>
                </a:cubicBezTo>
                <a:close/>
                <a:moveTo>
                  <a:pt x="334" y="131"/>
                </a:moveTo>
                <a:cubicBezTo>
                  <a:pt x="327" y="152"/>
                  <a:pt x="327" y="152"/>
                  <a:pt x="327" y="152"/>
                </a:cubicBezTo>
                <a:cubicBezTo>
                  <a:pt x="365" y="165"/>
                  <a:pt x="390" y="186"/>
                  <a:pt x="390" y="252"/>
                </a:cubicBezTo>
                <a:cubicBezTo>
                  <a:pt x="390" y="331"/>
                  <a:pt x="390" y="331"/>
                  <a:pt x="390" y="331"/>
                </a:cubicBezTo>
                <a:cubicBezTo>
                  <a:pt x="413" y="331"/>
                  <a:pt x="413" y="331"/>
                  <a:pt x="413" y="331"/>
                </a:cubicBezTo>
                <a:cubicBezTo>
                  <a:pt x="413" y="252"/>
                  <a:pt x="413" y="252"/>
                  <a:pt x="413" y="252"/>
                </a:cubicBezTo>
                <a:cubicBezTo>
                  <a:pt x="413" y="186"/>
                  <a:pt x="388" y="148"/>
                  <a:pt x="334" y="131"/>
                </a:cubicBezTo>
                <a:close/>
              </a:path>
            </a:pathLst>
          </a:custGeom>
          <a:solidFill>
            <a:srgbClr val="003B83"/>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nvGrpSpPr>
          <p:cNvPr id="176" name="ロボット">
            <a:extLst>
              <a:ext uri="{FF2B5EF4-FFF2-40B4-BE49-F238E27FC236}">
                <a16:creationId xmlns:a16="http://schemas.microsoft.com/office/drawing/2014/main" id="{61AA111C-3DF7-4962-A711-2B803772156C}"/>
              </a:ext>
            </a:extLst>
          </p:cNvPr>
          <p:cNvGrpSpPr>
            <a:grpSpLocks noChangeAspect="1"/>
          </p:cNvGrpSpPr>
          <p:nvPr/>
        </p:nvGrpSpPr>
        <p:grpSpPr bwMode="auto">
          <a:xfrm>
            <a:off x="11043870" y="8308841"/>
            <a:ext cx="249494" cy="293698"/>
            <a:chOff x="2042" y="2095"/>
            <a:chExt cx="587" cy="691"/>
          </a:xfrm>
        </p:grpSpPr>
        <p:sp>
          <p:nvSpPr>
            <p:cNvPr id="249" name="Freeform 37">
              <a:extLst>
                <a:ext uri="{FF2B5EF4-FFF2-40B4-BE49-F238E27FC236}">
                  <a16:creationId xmlns:a16="http://schemas.microsoft.com/office/drawing/2014/main" id="{53D3C941-34CC-4D86-ADD8-6EEB291ED71A}"/>
                </a:ext>
              </a:extLst>
            </p:cNvPr>
            <p:cNvSpPr>
              <a:spLocks noEditPoints="1"/>
            </p:cNvSpPr>
            <p:nvPr/>
          </p:nvSpPr>
          <p:spPr bwMode="auto">
            <a:xfrm>
              <a:off x="2172" y="2183"/>
              <a:ext cx="326" cy="339"/>
            </a:xfrm>
            <a:custGeom>
              <a:avLst/>
              <a:gdLst>
                <a:gd name="T0" fmla="*/ 178 w 214"/>
                <a:gd name="T1" fmla="*/ 16 h 223"/>
                <a:gd name="T2" fmla="*/ 162 w 214"/>
                <a:gd name="T3" fmla="*/ 0 h 223"/>
                <a:gd name="T4" fmla="*/ 54 w 214"/>
                <a:gd name="T5" fmla="*/ 0 h 223"/>
                <a:gd name="T6" fmla="*/ 38 w 214"/>
                <a:gd name="T7" fmla="*/ 16 h 223"/>
                <a:gd name="T8" fmla="*/ 38 w 214"/>
                <a:gd name="T9" fmla="*/ 66 h 223"/>
                <a:gd name="T10" fmla="*/ 178 w 214"/>
                <a:gd name="T11" fmla="*/ 66 h 223"/>
                <a:gd name="T12" fmla="*/ 178 w 214"/>
                <a:gd name="T13" fmla="*/ 16 h 223"/>
                <a:gd name="T14" fmla="*/ 214 w 214"/>
                <a:gd name="T15" fmla="*/ 213 h 223"/>
                <a:gd name="T16" fmla="*/ 203 w 214"/>
                <a:gd name="T17" fmla="*/ 223 h 223"/>
                <a:gd name="T18" fmla="*/ 11 w 214"/>
                <a:gd name="T19" fmla="*/ 223 h 223"/>
                <a:gd name="T20" fmla="*/ 0 w 214"/>
                <a:gd name="T21" fmla="*/ 213 h 223"/>
                <a:gd name="T22" fmla="*/ 0 w 214"/>
                <a:gd name="T23" fmla="*/ 135 h 223"/>
                <a:gd name="T24" fmla="*/ 11 w 214"/>
                <a:gd name="T25" fmla="*/ 125 h 223"/>
                <a:gd name="T26" fmla="*/ 203 w 214"/>
                <a:gd name="T27" fmla="*/ 125 h 223"/>
                <a:gd name="T28" fmla="*/ 214 w 214"/>
                <a:gd name="T29" fmla="*/ 135 h 223"/>
                <a:gd name="T30" fmla="*/ 214 w 214"/>
                <a:gd name="T31" fmla="*/ 2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223">
                  <a:moveTo>
                    <a:pt x="178" y="16"/>
                  </a:moveTo>
                  <a:cubicBezTo>
                    <a:pt x="178" y="7"/>
                    <a:pt x="170" y="0"/>
                    <a:pt x="162" y="0"/>
                  </a:cubicBezTo>
                  <a:cubicBezTo>
                    <a:pt x="54" y="0"/>
                    <a:pt x="54" y="0"/>
                    <a:pt x="54" y="0"/>
                  </a:cubicBezTo>
                  <a:cubicBezTo>
                    <a:pt x="45" y="0"/>
                    <a:pt x="38" y="7"/>
                    <a:pt x="38" y="16"/>
                  </a:cubicBezTo>
                  <a:cubicBezTo>
                    <a:pt x="38" y="66"/>
                    <a:pt x="38" y="66"/>
                    <a:pt x="38" y="66"/>
                  </a:cubicBezTo>
                  <a:cubicBezTo>
                    <a:pt x="178" y="66"/>
                    <a:pt x="178" y="66"/>
                    <a:pt x="178" y="66"/>
                  </a:cubicBezTo>
                  <a:cubicBezTo>
                    <a:pt x="178" y="16"/>
                    <a:pt x="178" y="16"/>
                    <a:pt x="178" y="16"/>
                  </a:cubicBezTo>
                  <a:close/>
                  <a:moveTo>
                    <a:pt x="214" y="213"/>
                  </a:moveTo>
                  <a:cubicBezTo>
                    <a:pt x="214" y="219"/>
                    <a:pt x="209" y="223"/>
                    <a:pt x="203" y="223"/>
                  </a:cubicBezTo>
                  <a:cubicBezTo>
                    <a:pt x="11" y="223"/>
                    <a:pt x="11" y="223"/>
                    <a:pt x="11" y="223"/>
                  </a:cubicBezTo>
                  <a:cubicBezTo>
                    <a:pt x="5" y="223"/>
                    <a:pt x="0" y="219"/>
                    <a:pt x="0" y="213"/>
                  </a:cubicBezTo>
                  <a:cubicBezTo>
                    <a:pt x="0" y="135"/>
                    <a:pt x="0" y="135"/>
                    <a:pt x="0" y="135"/>
                  </a:cubicBezTo>
                  <a:cubicBezTo>
                    <a:pt x="0" y="130"/>
                    <a:pt x="5" y="125"/>
                    <a:pt x="11" y="125"/>
                  </a:cubicBezTo>
                  <a:cubicBezTo>
                    <a:pt x="203" y="125"/>
                    <a:pt x="203" y="125"/>
                    <a:pt x="203" y="125"/>
                  </a:cubicBezTo>
                  <a:cubicBezTo>
                    <a:pt x="209" y="125"/>
                    <a:pt x="214" y="130"/>
                    <a:pt x="214" y="135"/>
                  </a:cubicBezTo>
                  <a:lnTo>
                    <a:pt x="2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50" name="Freeform 38">
              <a:extLst>
                <a:ext uri="{FF2B5EF4-FFF2-40B4-BE49-F238E27FC236}">
                  <a16:creationId xmlns:a16="http://schemas.microsoft.com/office/drawing/2014/main" id="{67664789-EBCB-4D90-9A0D-0A79D030E767}"/>
                </a:ext>
              </a:extLst>
            </p:cNvPr>
            <p:cNvSpPr>
              <a:spLocks noEditPoints="1"/>
            </p:cNvSpPr>
            <p:nvPr/>
          </p:nvSpPr>
          <p:spPr bwMode="auto">
            <a:xfrm>
              <a:off x="2042" y="2095"/>
              <a:ext cx="587" cy="691"/>
            </a:xfrm>
            <a:custGeom>
              <a:avLst/>
              <a:gdLst>
                <a:gd name="T0" fmla="*/ 83 w 385"/>
                <a:gd name="T1" fmla="*/ 161 h 454"/>
                <a:gd name="T2" fmla="*/ 63 w 385"/>
                <a:gd name="T3" fmla="*/ 284 h 454"/>
                <a:gd name="T4" fmla="*/ 301 w 385"/>
                <a:gd name="T5" fmla="*/ 304 h 454"/>
                <a:gd name="T6" fmla="*/ 321 w 385"/>
                <a:gd name="T7" fmla="*/ 181 h 454"/>
                <a:gd name="T8" fmla="*/ 306 w 385"/>
                <a:gd name="T9" fmla="*/ 145 h 454"/>
                <a:gd name="T10" fmla="*/ 79 w 385"/>
                <a:gd name="T11" fmla="*/ 96 h 454"/>
                <a:gd name="T12" fmla="*/ 306 w 385"/>
                <a:gd name="T13" fmla="*/ 96 h 454"/>
                <a:gd name="T14" fmla="*/ 306 w 385"/>
                <a:gd name="T15" fmla="*/ 454 h 454"/>
                <a:gd name="T16" fmla="*/ 204 w 385"/>
                <a:gd name="T17" fmla="*/ 320 h 454"/>
                <a:gd name="T18" fmla="*/ 306 w 385"/>
                <a:gd name="T19" fmla="*/ 352 h 454"/>
                <a:gd name="T20" fmla="*/ 79 w 385"/>
                <a:gd name="T21" fmla="*/ 352 h 454"/>
                <a:gd name="T22" fmla="*/ 181 w 385"/>
                <a:gd name="T23" fmla="*/ 320 h 454"/>
                <a:gd name="T24" fmla="*/ 79 w 385"/>
                <a:gd name="T25" fmla="*/ 454 h 454"/>
                <a:gd name="T26" fmla="*/ 48 w 385"/>
                <a:gd name="T27" fmla="*/ 145 h 454"/>
                <a:gd name="T28" fmla="*/ 16 w 385"/>
                <a:gd name="T29" fmla="*/ 332 h 454"/>
                <a:gd name="T30" fmla="*/ 0 w 385"/>
                <a:gd name="T31" fmla="*/ 160 h 454"/>
                <a:gd name="T32" fmla="*/ 48 w 385"/>
                <a:gd name="T33" fmla="*/ 145 h 454"/>
                <a:gd name="T34" fmla="*/ 338 w 385"/>
                <a:gd name="T35" fmla="*/ 332 h 454"/>
                <a:gd name="T36" fmla="*/ 370 w 385"/>
                <a:gd name="T37" fmla="*/ 145 h 454"/>
                <a:gd name="T38" fmla="*/ 385 w 385"/>
                <a:gd name="T39" fmla="*/ 317 h 454"/>
                <a:gd name="T40" fmla="*/ 263 w 385"/>
                <a:gd name="T41" fmla="*/ 74 h 454"/>
                <a:gd name="T42" fmla="*/ 139 w 385"/>
                <a:gd name="T43" fmla="*/ 58 h 454"/>
                <a:gd name="T44" fmla="*/ 123 w 385"/>
                <a:gd name="T45" fmla="*/ 124 h 454"/>
                <a:gd name="T46" fmla="*/ 263 w 385"/>
                <a:gd name="T47" fmla="*/ 74 h 454"/>
                <a:gd name="T48" fmla="*/ 155 w 385"/>
                <a:gd name="T49" fmla="*/ 84 h 454"/>
                <a:gd name="T50" fmla="*/ 180 w 385"/>
                <a:gd name="T51" fmla="*/ 84 h 454"/>
                <a:gd name="T52" fmla="*/ 218 w 385"/>
                <a:gd name="T53" fmla="*/ 72 h 454"/>
                <a:gd name="T54" fmla="*/ 218 w 385"/>
                <a:gd name="T55" fmla="*/ 97 h 454"/>
                <a:gd name="T56" fmla="*/ 218 w 385"/>
                <a:gd name="T57" fmla="*/ 72 h 454"/>
                <a:gd name="T58" fmla="*/ 288 w 385"/>
                <a:gd name="T59" fmla="*/ 281 h 454"/>
                <a:gd name="T60" fmla="*/ 85 w 385"/>
                <a:gd name="T61" fmla="*/ 271 h 454"/>
                <a:gd name="T62" fmla="*/ 96 w 385"/>
                <a:gd name="T63" fmla="*/ 183 h 454"/>
                <a:gd name="T64" fmla="*/ 299 w 385"/>
                <a:gd name="T65" fmla="*/ 193 h 454"/>
                <a:gd name="T66" fmla="*/ 278 w 385"/>
                <a:gd name="T67" fmla="*/ 231 h 454"/>
                <a:gd name="T68" fmla="*/ 106 w 385"/>
                <a:gd name="T69" fmla="*/ 204 h 454"/>
                <a:gd name="T70" fmla="*/ 278 w 385"/>
                <a:gd name="T71" fmla="*/ 23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5" h="454">
                  <a:moveTo>
                    <a:pt x="301" y="161"/>
                  </a:moveTo>
                  <a:cubicBezTo>
                    <a:pt x="83" y="161"/>
                    <a:pt x="83" y="161"/>
                    <a:pt x="83" y="161"/>
                  </a:cubicBezTo>
                  <a:cubicBezTo>
                    <a:pt x="72" y="161"/>
                    <a:pt x="63" y="170"/>
                    <a:pt x="63" y="181"/>
                  </a:cubicBezTo>
                  <a:cubicBezTo>
                    <a:pt x="63" y="284"/>
                    <a:pt x="63" y="284"/>
                    <a:pt x="63" y="284"/>
                  </a:cubicBezTo>
                  <a:cubicBezTo>
                    <a:pt x="63" y="295"/>
                    <a:pt x="72" y="304"/>
                    <a:pt x="83" y="304"/>
                  </a:cubicBezTo>
                  <a:cubicBezTo>
                    <a:pt x="301" y="304"/>
                    <a:pt x="301" y="304"/>
                    <a:pt x="301" y="304"/>
                  </a:cubicBezTo>
                  <a:cubicBezTo>
                    <a:pt x="312" y="304"/>
                    <a:pt x="321" y="295"/>
                    <a:pt x="321" y="284"/>
                  </a:cubicBezTo>
                  <a:cubicBezTo>
                    <a:pt x="321" y="181"/>
                    <a:pt x="321" y="181"/>
                    <a:pt x="321" y="181"/>
                  </a:cubicBezTo>
                  <a:cubicBezTo>
                    <a:pt x="321" y="170"/>
                    <a:pt x="312" y="161"/>
                    <a:pt x="301" y="161"/>
                  </a:cubicBezTo>
                  <a:close/>
                  <a:moveTo>
                    <a:pt x="306" y="145"/>
                  </a:moveTo>
                  <a:cubicBezTo>
                    <a:pt x="79" y="145"/>
                    <a:pt x="79" y="145"/>
                    <a:pt x="79" y="145"/>
                  </a:cubicBezTo>
                  <a:cubicBezTo>
                    <a:pt x="79" y="96"/>
                    <a:pt x="79" y="96"/>
                    <a:pt x="79" y="96"/>
                  </a:cubicBezTo>
                  <a:cubicBezTo>
                    <a:pt x="79" y="40"/>
                    <a:pt x="126" y="0"/>
                    <a:pt x="193" y="0"/>
                  </a:cubicBezTo>
                  <a:cubicBezTo>
                    <a:pt x="259" y="0"/>
                    <a:pt x="306" y="40"/>
                    <a:pt x="306" y="96"/>
                  </a:cubicBezTo>
                  <a:lnTo>
                    <a:pt x="306" y="145"/>
                  </a:lnTo>
                  <a:close/>
                  <a:moveTo>
                    <a:pt x="306" y="454"/>
                  </a:moveTo>
                  <a:cubicBezTo>
                    <a:pt x="204" y="454"/>
                    <a:pt x="204" y="454"/>
                    <a:pt x="204" y="454"/>
                  </a:cubicBezTo>
                  <a:cubicBezTo>
                    <a:pt x="204" y="320"/>
                    <a:pt x="204" y="320"/>
                    <a:pt x="204" y="320"/>
                  </a:cubicBezTo>
                  <a:cubicBezTo>
                    <a:pt x="274" y="320"/>
                    <a:pt x="274" y="320"/>
                    <a:pt x="274" y="320"/>
                  </a:cubicBezTo>
                  <a:cubicBezTo>
                    <a:pt x="295" y="320"/>
                    <a:pt x="306" y="331"/>
                    <a:pt x="306" y="352"/>
                  </a:cubicBezTo>
                  <a:lnTo>
                    <a:pt x="306" y="454"/>
                  </a:lnTo>
                  <a:close/>
                  <a:moveTo>
                    <a:pt x="79" y="352"/>
                  </a:moveTo>
                  <a:cubicBezTo>
                    <a:pt x="79" y="331"/>
                    <a:pt x="91" y="320"/>
                    <a:pt x="111" y="320"/>
                  </a:cubicBezTo>
                  <a:cubicBezTo>
                    <a:pt x="181" y="320"/>
                    <a:pt x="181" y="320"/>
                    <a:pt x="181" y="320"/>
                  </a:cubicBezTo>
                  <a:cubicBezTo>
                    <a:pt x="181" y="454"/>
                    <a:pt x="181" y="454"/>
                    <a:pt x="181" y="454"/>
                  </a:cubicBezTo>
                  <a:cubicBezTo>
                    <a:pt x="79" y="454"/>
                    <a:pt x="79" y="454"/>
                    <a:pt x="79" y="454"/>
                  </a:cubicBezTo>
                  <a:lnTo>
                    <a:pt x="79" y="352"/>
                  </a:lnTo>
                  <a:close/>
                  <a:moveTo>
                    <a:pt x="48" y="145"/>
                  </a:moveTo>
                  <a:cubicBezTo>
                    <a:pt x="48" y="332"/>
                    <a:pt x="48" y="332"/>
                    <a:pt x="48" y="332"/>
                  </a:cubicBezTo>
                  <a:cubicBezTo>
                    <a:pt x="16" y="332"/>
                    <a:pt x="16" y="332"/>
                    <a:pt x="16" y="332"/>
                  </a:cubicBezTo>
                  <a:cubicBezTo>
                    <a:pt x="6" y="332"/>
                    <a:pt x="0" y="327"/>
                    <a:pt x="0" y="317"/>
                  </a:cubicBezTo>
                  <a:cubicBezTo>
                    <a:pt x="0" y="160"/>
                    <a:pt x="0" y="160"/>
                    <a:pt x="0" y="160"/>
                  </a:cubicBezTo>
                  <a:cubicBezTo>
                    <a:pt x="0" y="150"/>
                    <a:pt x="6" y="145"/>
                    <a:pt x="16" y="145"/>
                  </a:cubicBezTo>
                  <a:lnTo>
                    <a:pt x="48" y="145"/>
                  </a:lnTo>
                  <a:close/>
                  <a:moveTo>
                    <a:pt x="370" y="332"/>
                  </a:moveTo>
                  <a:cubicBezTo>
                    <a:pt x="338" y="332"/>
                    <a:pt x="338" y="332"/>
                    <a:pt x="338" y="332"/>
                  </a:cubicBezTo>
                  <a:cubicBezTo>
                    <a:pt x="338" y="145"/>
                    <a:pt x="338" y="145"/>
                    <a:pt x="338" y="145"/>
                  </a:cubicBezTo>
                  <a:cubicBezTo>
                    <a:pt x="370" y="145"/>
                    <a:pt x="370" y="145"/>
                    <a:pt x="370" y="145"/>
                  </a:cubicBezTo>
                  <a:cubicBezTo>
                    <a:pt x="380" y="145"/>
                    <a:pt x="385" y="150"/>
                    <a:pt x="385" y="160"/>
                  </a:cubicBezTo>
                  <a:cubicBezTo>
                    <a:pt x="385" y="317"/>
                    <a:pt x="385" y="317"/>
                    <a:pt x="385" y="317"/>
                  </a:cubicBezTo>
                  <a:cubicBezTo>
                    <a:pt x="385" y="327"/>
                    <a:pt x="380" y="332"/>
                    <a:pt x="370" y="332"/>
                  </a:cubicBezTo>
                  <a:close/>
                  <a:moveTo>
                    <a:pt x="263" y="74"/>
                  </a:moveTo>
                  <a:cubicBezTo>
                    <a:pt x="263" y="65"/>
                    <a:pt x="255" y="58"/>
                    <a:pt x="247" y="58"/>
                  </a:cubicBezTo>
                  <a:cubicBezTo>
                    <a:pt x="139" y="58"/>
                    <a:pt x="139" y="58"/>
                    <a:pt x="139" y="58"/>
                  </a:cubicBezTo>
                  <a:cubicBezTo>
                    <a:pt x="130" y="58"/>
                    <a:pt x="123" y="65"/>
                    <a:pt x="123" y="74"/>
                  </a:cubicBezTo>
                  <a:cubicBezTo>
                    <a:pt x="123" y="124"/>
                    <a:pt x="123" y="124"/>
                    <a:pt x="123" y="124"/>
                  </a:cubicBezTo>
                  <a:cubicBezTo>
                    <a:pt x="263" y="124"/>
                    <a:pt x="263" y="124"/>
                    <a:pt x="263" y="124"/>
                  </a:cubicBezTo>
                  <a:cubicBezTo>
                    <a:pt x="263" y="74"/>
                    <a:pt x="263" y="74"/>
                    <a:pt x="263" y="74"/>
                  </a:cubicBezTo>
                  <a:close/>
                  <a:moveTo>
                    <a:pt x="167" y="72"/>
                  </a:moveTo>
                  <a:cubicBezTo>
                    <a:pt x="161" y="72"/>
                    <a:pt x="155" y="77"/>
                    <a:pt x="155" y="84"/>
                  </a:cubicBezTo>
                  <a:cubicBezTo>
                    <a:pt x="155" y="91"/>
                    <a:pt x="161" y="97"/>
                    <a:pt x="167" y="97"/>
                  </a:cubicBezTo>
                  <a:cubicBezTo>
                    <a:pt x="174" y="97"/>
                    <a:pt x="180" y="91"/>
                    <a:pt x="180" y="84"/>
                  </a:cubicBezTo>
                  <a:cubicBezTo>
                    <a:pt x="180" y="77"/>
                    <a:pt x="174" y="72"/>
                    <a:pt x="167" y="72"/>
                  </a:cubicBezTo>
                  <a:close/>
                  <a:moveTo>
                    <a:pt x="218" y="72"/>
                  </a:moveTo>
                  <a:cubicBezTo>
                    <a:pt x="211" y="72"/>
                    <a:pt x="205" y="77"/>
                    <a:pt x="205" y="84"/>
                  </a:cubicBezTo>
                  <a:cubicBezTo>
                    <a:pt x="205" y="91"/>
                    <a:pt x="211" y="97"/>
                    <a:pt x="218" y="97"/>
                  </a:cubicBezTo>
                  <a:cubicBezTo>
                    <a:pt x="225" y="97"/>
                    <a:pt x="230" y="91"/>
                    <a:pt x="230" y="84"/>
                  </a:cubicBezTo>
                  <a:cubicBezTo>
                    <a:pt x="230" y="77"/>
                    <a:pt x="225" y="72"/>
                    <a:pt x="218" y="72"/>
                  </a:cubicBezTo>
                  <a:close/>
                  <a:moveTo>
                    <a:pt x="299" y="271"/>
                  </a:moveTo>
                  <a:cubicBezTo>
                    <a:pt x="299" y="277"/>
                    <a:pt x="294" y="281"/>
                    <a:pt x="288" y="281"/>
                  </a:cubicBezTo>
                  <a:cubicBezTo>
                    <a:pt x="96" y="281"/>
                    <a:pt x="96" y="281"/>
                    <a:pt x="96" y="281"/>
                  </a:cubicBezTo>
                  <a:cubicBezTo>
                    <a:pt x="90" y="281"/>
                    <a:pt x="85" y="277"/>
                    <a:pt x="85" y="271"/>
                  </a:cubicBezTo>
                  <a:cubicBezTo>
                    <a:pt x="85" y="193"/>
                    <a:pt x="85" y="193"/>
                    <a:pt x="85" y="193"/>
                  </a:cubicBezTo>
                  <a:cubicBezTo>
                    <a:pt x="85" y="188"/>
                    <a:pt x="90" y="183"/>
                    <a:pt x="96" y="183"/>
                  </a:cubicBezTo>
                  <a:cubicBezTo>
                    <a:pt x="288" y="183"/>
                    <a:pt x="288" y="183"/>
                    <a:pt x="288" y="183"/>
                  </a:cubicBezTo>
                  <a:cubicBezTo>
                    <a:pt x="294" y="183"/>
                    <a:pt x="299" y="188"/>
                    <a:pt x="299" y="193"/>
                  </a:cubicBezTo>
                  <a:lnTo>
                    <a:pt x="299" y="271"/>
                  </a:lnTo>
                  <a:close/>
                  <a:moveTo>
                    <a:pt x="278" y="231"/>
                  </a:moveTo>
                  <a:cubicBezTo>
                    <a:pt x="106" y="231"/>
                    <a:pt x="106" y="231"/>
                    <a:pt x="106" y="231"/>
                  </a:cubicBezTo>
                  <a:cubicBezTo>
                    <a:pt x="106" y="204"/>
                    <a:pt x="106" y="204"/>
                    <a:pt x="106" y="204"/>
                  </a:cubicBezTo>
                  <a:cubicBezTo>
                    <a:pt x="278" y="204"/>
                    <a:pt x="278" y="204"/>
                    <a:pt x="278" y="204"/>
                  </a:cubicBezTo>
                  <a:lnTo>
                    <a:pt x="278" y="231"/>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177" name="グループ化 176">
            <a:extLst>
              <a:ext uri="{FF2B5EF4-FFF2-40B4-BE49-F238E27FC236}">
                <a16:creationId xmlns:a16="http://schemas.microsoft.com/office/drawing/2014/main" id="{02F3E6DA-31D7-4553-9D6A-DA73BD6FAE2D}"/>
              </a:ext>
            </a:extLst>
          </p:cNvPr>
          <p:cNvGrpSpPr>
            <a:grpSpLocks noChangeAspect="1"/>
          </p:cNvGrpSpPr>
          <p:nvPr/>
        </p:nvGrpSpPr>
        <p:grpSpPr>
          <a:xfrm>
            <a:off x="10261230" y="8301902"/>
            <a:ext cx="402888" cy="293698"/>
            <a:chOff x="9004702" y="2160000"/>
            <a:chExt cx="1155572" cy="842391"/>
          </a:xfrm>
        </p:grpSpPr>
        <p:sp>
          <p:nvSpPr>
            <p:cNvPr id="246" name="フリーフォーム: 図形 218">
              <a:extLst>
                <a:ext uri="{FF2B5EF4-FFF2-40B4-BE49-F238E27FC236}">
                  <a16:creationId xmlns:a16="http://schemas.microsoft.com/office/drawing/2014/main" id="{19A8B5C4-53A0-4BB2-86DA-F854957DBE62}"/>
                </a:ext>
              </a:extLst>
            </p:cNvPr>
            <p:cNvSpPr/>
            <p:nvPr/>
          </p:nvSpPr>
          <p:spPr>
            <a:xfrm>
              <a:off x="9101952" y="2219435"/>
              <a:ext cx="961167" cy="610171"/>
            </a:xfrm>
            <a:custGeom>
              <a:avLst/>
              <a:gdLst>
                <a:gd name="connsiteX0" fmla="*/ 961168 w 961167"/>
                <a:gd name="connsiteY0" fmla="*/ 24289 h 610171"/>
                <a:gd name="connsiteX1" fmla="*/ 936879 w 961167"/>
                <a:gd name="connsiteY1" fmla="*/ 0 h 610171"/>
                <a:gd name="connsiteX2" fmla="*/ 24289 w 961167"/>
                <a:gd name="connsiteY2" fmla="*/ 0 h 610171"/>
                <a:gd name="connsiteX3" fmla="*/ 0 w 961167"/>
                <a:gd name="connsiteY3" fmla="*/ 24289 h 610171"/>
                <a:gd name="connsiteX4" fmla="*/ 0 w 961167"/>
                <a:gd name="connsiteY4" fmla="*/ 585883 h 610171"/>
                <a:gd name="connsiteX5" fmla="*/ 24289 w 961167"/>
                <a:gd name="connsiteY5" fmla="*/ 610172 h 610171"/>
                <a:gd name="connsiteX6" fmla="*/ 936879 w 961167"/>
                <a:gd name="connsiteY6" fmla="*/ 610172 h 610171"/>
                <a:gd name="connsiteX7" fmla="*/ 961168 w 961167"/>
                <a:gd name="connsiteY7" fmla="*/ 585883 h 610171"/>
                <a:gd name="connsiteX8" fmla="*/ 961168 w 961167"/>
                <a:gd name="connsiteY8" fmla="*/ 24289 h 610171"/>
                <a:gd name="connsiteX9" fmla="*/ 403860 w 961167"/>
                <a:gd name="connsiteY9" fmla="*/ 572357 h 610171"/>
                <a:gd name="connsiteX10" fmla="*/ 470345 w 961167"/>
                <a:gd name="connsiteY10" fmla="*/ 372809 h 610171"/>
                <a:gd name="connsiteX11" fmla="*/ 581025 w 961167"/>
                <a:gd name="connsiteY11" fmla="*/ 390335 h 610171"/>
                <a:gd name="connsiteX12" fmla="*/ 666274 w 961167"/>
                <a:gd name="connsiteY12" fmla="*/ 503396 h 610171"/>
                <a:gd name="connsiteX13" fmla="*/ 666274 w 961167"/>
                <a:gd name="connsiteY13" fmla="*/ 572452 h 610171"/>
                <a:gd name="connsiteX14" fmla="*/ 403765 w 961167"/>
                <a:gd name="connsiteY14" fmla="*/ 572452 h 610171"/>
                <a:gd name="connsiteX15" fmla="*/ 37814 w 961167"/>
                <a:gd name="connsiteY15" fmla="*/ 572357 h 610171"/>
                <a:gd name="connsiteX16" fmla="*/ 37814 w 961167"/>
                <a:gd name="connsiteY16" fmla="*/ 503301 h 610171"/>
                <a:gd name="connsiteX17" fmla="*/ 128492 w 961167"/>
                <a:gd name="connsiteY17" fmla="*/ 390239 h 610171"/>
                <a:gd name="connsiteX18" fmla="*/ 239268 w 961167"/>
                <a:gd name="connsiteY18" fmla="*/ 372713 h 610171"/>
                <a:gd name="connsiteX19" fmla="*/ 305753 w 961167"/>
                <a:gd name="connsiteY19" fmla="*/ 572262 h 610171"/>
                <a:gd name="connsiteX20" fmla="*/ 37719 w 961167"/>
                <a:gd name="connsiteY20" fmla="*/ 572262 h 610171"/>
                <a:gd name="connsiteX21" fmla="*/ 923354 w 961167"/>
                <a:gd name="connsiteY21" fmla="*/ 208883 h 610171"/>
                <a:gd name="connsiteX22" fmla="*/ 923354 w 961167"/>
                <a:gd name="connsiteY22" fmla="*/ 246698 h 610171"/>
                <a:gd name="connsiteX23" fmla="*/ 712756 w 961167"/>
                <a:gd name="connsiteY23" fmla="*/ 246698 h 610171"/>
                <a:gd name="connsiteX24" fmla="*/ 712756 w 961167"/>
                <a:gd name="connsiteY24" fmla="*/ 208883 h 610171"/>
                <a:gd name="connsiteX25" fmla="*/ 744474 w 961167"/>
                <a:gd name="connsiteY25" fmla="*/ 208883 h 610171"/>
                <a:gd name="connsiteX26" fmla="*/ 744474 w 961167"/>
                <a:gd name="connsiteY26" fmla="*/ 207836 h 610171"/>
                <a:gd name="connsiteX27" fmla="*/ 803148 w 961167"/>
                <a:gd name="connsiteY27" fmla="*/ 154781 h 610171"/>
                <a:gd name="connsiteX28" fmla="*/ 803148 w 961167"/>
                <a:gd name="connsiteY28" fmla="*/ 153734 h 610171"/>
                <a:gd name="connsiteX29" fmla="*/ 781241 w 961167"/>
                <a:gd name="connsiteY29" fmla="*/ 120110 h 610171"/>
                <a:gd name="connsiteX30" fmla="*/ 818007 w 961167"/>
                <a:gd name="connsiteY30" fmla="*/ 83344 h 610171"/>
                <a:gd name="connsiteX31" fmla="*/ 854869 w 961167"/>
                <a:gd name="connsiteY31" fmla="*/ 120110 h 610171"/>
                <a:gd name="connsiteX32" fmla="*/ 832961 w 961167"/>
                <a:gd name="connsiteY32" fmla="*/ 153734 h 610171"/>
                <a:gd name="connsiteX33" fmla="*/ 832961 w 961167"/>
                <a:gd name="connsiteY33" fmla="*/ 154781 h 610171"/>
                <a:gd name="connsiteX34" fmla="*/ 891731 w 961167"/>
                <a:gd name="connsiteY34" fmla="*/ 207836 h 610171"/>
                <a:gd name="connsiteX35" fmla="*/ 891731 w 961167"/>
                <a:gd name="connsiteY35" fmla="*/ 208883 h 610171"/>
                <a:gd name="connsiteX36" fmla="*/ 923354 w 961167"/>
                <a:gd name="connsiteY36" fmla="*/ 208883 h 610171"/>
                <a:gd name="connsiteX37" fmla="*/ 891731 w 961167"/>
                <a:gd name="connsiteY37" fmla="*/ 457295 h 610171"/>
                <a:gd name="connsiteX38" fmla="*/ 923354 w 961167"/>
                <a:gd name="connsiteY38" fmla="*/ 457295 h 610171"/>
                <a:gd name="connsiteX39" fmla="*/ 923354 w 961167"/>
                <a:gd name="connsiteY39" fmla="*/ 495110 h 610171"/>
                <a:gd name="connsiteX40" fmla="*/ 712756 w 961167"/>
                <a:gd name="connsiteY40" fmla="*/ 495110 h 610171"/>
                <a:gd name="connsiteX41" fmla="*/ 712756 w 961167"/>
                <a:gd name="connsiteY41" fmla="*/ 457295 h 610171"/>
                <a:gd name="connsiteX42" fmla="*/ 744474 w 961167"/>
                <a:gd name="connsiteY42" fmla="*/ 457295 h 610171"/>
                <a:gd name="connsiteX43" fmla="*/ 744474 w 961167"/>
                <a:gd name="connsiteY43" fmla="*/ 456248 h 610171"/>
                <a:gd name="connsiteX44" fmla="*/ 803148 w 961167"/>
                <a:gd name="connsiteY44" fmla="*/ 403193 h 610171"/>
                <a:gd name="connsiteX45" fmla="*/ 803148 w 961167"/>
                <a:gd name="connsiteY45" fmla="*/ 402146 h 610171"/>
                <a:gd name="connsiteX46" fmla="*/ 781241 w 961167"/>
                <a:gd name="connsiteY46" fmla="*/ 368522 h 610171"/>
                <a:gd name="connsiteX47" fmla="*/ 818007 w 961167"/>
                <a:gd name="connsiteY47" fmla="*/ 331756 h 610171"/>
                <a:gd name="connsiteX48" fmla="*/ 854869 w 961167"/>
                <a:gd name="connsiteY48" fmla="*/ 368522 h 610171"/>
                <a:gd name="connsiteX49" fmla="*/ 832961 w 961167"/>
                <a:gd name="connsiteY49" fmla="*/ 402146 h 610171"/>
                <a:gd name="connsiteX50" fmla="*/ 832961 w 961167"/>
                <a:gd name="connsiteY50" fmla="*/ 403193 h 610171"/>
                <a:gd name="connsiteX51" fmla="*/ 891731 w 961167"/>
                <a:gd name="connsiteY51" fmla="*/ 456248 h 610171"/>
                <a:gd name="connsiteX52" fmla="*/ 891731 w 961167"/>
                <a:gd name="connsiteY52" fmla="*/ 457295 h 610171"/>
                <a:gd name="connsiteX53" fmla="*/ 319850 w 961167"/>
                <a:gd name="connsiteY53" fmla="*/ 572452 h 610171"/>
                <a:gd name="connsiteX54" fmla="*/ 331851 w 961167"/>
                <a:gd name="connsiteY54" fmla="*/ 428625 h 610171"/>
                <a:gd name="connsiteX55" fmla="*/ 354806 w 961167"/>
                <a:gd name="connsiteY55" fmla="*/ 411194 h 610171"/>
                <a:gd name="connsiteX56" fmla="*/ 377762 w 961167"/>
                <a:gd name="connsiteY56" fmla="*/ 428625 h 610171"/>
                <a:gd name="connsiteX57" fmla="*/ 389763 w 961167"/>
                <a:gd name="connsiteY57" fmla="*/ 572452 h 610171"/>
                <a:gd name="connsiteX58" fmla="*/ 319945 w 961167"/>
                <a:gd name="connsiteY58" fmla="*/ 572452 h 610171"/>
                <a:gd name="connsiteX59" fmla="*/ 465868 w 961167"/>
                <a:gd name="connsiteY59" fmla="*/ 160973 h 610171"/>
                <a:gd name="connsiteX60" fmla="*/ 465868 w 961167"/>
                <a:gd name="connsiteY60" fmla="*/ 242697 h 610171"/>
                <a:gd name="connsiteX61" fmla="*/ 436721 w 961167"/>
                <a:gd name="connsiteY61" fmla="*/ 332708 h 610171"/>
                <a:gd name="connsiteX62" fmla="*/ 436721 w 961167"/>
                <a:gd name="connsiteY62" fmla="*/ 353473 h 610171"/>
                <a:gd name="connsiteX63" fmla="*/ 398907 w 961167"/>
                <a:gd name="connsiteY63" fmla="*/ 377666 h 610171"/>
                <a:gd name="connsiteX64" fmla="*/ 398907 w 961167"/>
                <a:gd name="connsiteY64" fmla="*/ 317468 h 610171"/>
                <a:gd name="connsiteX65" fmla="*/ 404336 w 961167"/>
                <a:gd name="connsiteY65" fmla="*/ 311944 h 610171"/>
                <a:gd name="connsiteX66" fmla="*/ 427958 w 961167"/>
                <a:gd name="connsiteY66" fmla="*/ 242697 h 610171"/>
                <a:gd name="connsiteX67" fmla="*/ 427958 w 961167"/>
                <a:gd name="connsiteY67" fmla="*/ 160973 h 610171"/>
                <a:gd name="connsiteX68" fmla="*/ 424053 w 961167"/>
                <a:gd name="connsiteY68" fmla="*/ 133064 h 610171"/>
                <a:gd name="connsiteX69" fmla="*/ 281273 w 961167"/>
                <a:gd name="connsiteY69" fmla="*/ 175927 h 610171"/>
                <a:gd name="connsiteX70" fmla="*/ 281273 w 961167"/>
                <a:gd name="connsiteY70" fmla="*/ 242697 h 610171"/>
                <a:gd name="connsiteX71" fmla="*/ 304895 w 961167"/>
                <a:gd name="connsiteY71" fmla="*/ 312039 h 610171"/>
                <a:gd name="connsiteX72" fmla="*/ 310325 w 961167"/>
                <a:gd name="connsiteY72" fmla="*/ 317564 h 610171"/>
                <a:gd name="connsiteX73" fmla="*/ 310325 w 961167"/>
                <a:gd name="connsiteY73" fmla="*/ 377762 h 610171"/>
                <a:gd name="connsiteX74" fmla="*/ 272510 w 961167"/>
                <a:gd name="connsiteY74" fmla="*/ 353568 h 610171"/>
                <a:gd name="connsiteX75" fmla="*/ 272510 w 961167"/>
                <a:gd name="connsiteY75" fmla="*/ 332804 h 610171"/>
                <a:gd name="connsiteX76" fmla="*/ 243364 w 961167"/>
                <a:gd name="connsiteY76" fmla="*/ 242792 h 610171"/>
                <a:gd name="connsiteX77" fmla="*/ 243364 w 961167"/>
                <a:gd name="connsiteY77" fmla="*/ 161068 h 610171"/>
                <a:gd name="connsiteX78" fmla="*/ 335756 w 961167"/>
                <a:gd name="connsiteY78" fmla="*/ 70104 h 610171"/>
                <a:gd name="connsiteX79" fmla="*/ 373190 w 961167"/>
                <a:gd name="connsiteY79" fmla="*/ 70104 h 610171"/>
                <a:gd name="connsiteX80" fmla="*/ 465582 w 961167"/>
                <a:gd name="connsiteY80" fmla="*/ 161068 h 6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61167" h="610171">
                  <a:moveTo>
                    <a:pt x="961168" y="24289"/>
                  </a:moveTo>
                  <a:cubicBezTo>
                    <a:pt x="961168" y="10954"/>
                    <a:pt x="950214" y="0"/>
                    <a:pt x="936879" y="0"/>
                  </a:cubicBezTo>
                  <a:lnTo>
                    <a:pt x="24289" y="0"/>
                  </a:lnTo>
                  <a:cubicBezTo>
                    <a:pt x="10954" y="0"/>
                    <a:pt x="0" y="10954"/>
                    <a:pt x="0" y="24289"/>
                  </a:cubicBezTo>
                  <a:lnTo>
                    <a:pt x="0" y="585883"/>
                  </a:lnTo>
                  <a:cubicBezTo>
                    <a:pt x="0" y="599218"/>
                    <a:pt x="10954" y="610172"/>
                    <a:pt x="24289" y="610172"/>
                  </a:cubicBezTo>
                  <a:lnTo>
                    <a:pt x="936879" y="610172"/>
                  </a:lnTo>
                  <a:cubicBezTo>
                    <a:pt x="950214" y="610172"/>
                    <a:pt x="961168" y="599218"/>
                    <a:pt x="961168" y="585883"/>
                  </a:cubicBezTo>
                  <a:lnTo>
                    <a:pt x="961168" y="24289"/>
                  </a:lnTo>
                  <a:close/>
                  <a:moveTo>
                    <a:pt x="403860" y="572357"/>
                  </a:moveTo>
                  <a:lnTo>
                    <a:pt x="470345" y="372809"/>
                  </a:lnTo>
                  <a:cubicBezTo>
                    <a:pt x="501396" y="377762"/>
                    <a:pt x="545783" y="384715"/>
                    <a:pt x="581025" y="390335"/>
                  </a:cubicBezTo>
                  <a:cubicBezTo>
                    <a:pt x="644747" y="400431"/>
                    <a:pt x="666274" y="438436"/>
                    <a:pt x="666274" y="503396"/>
                  </a:cubicBezTo>
                  <a:lnTo>
                    <a:pt x="666274" y="572452"/>
                  </a:lnTo>
                  <a:lnTo>
                    <a:pt x="403765" y="572452"/>
                  </a:lnTo>
                  <a:close/>
                  <a:moveTo>
                    <a:pt x="37814" y="572357"/>
                  </a:moveTo>
                  <a:lnTo>
                    <a:pt x="37814" y="503301"/>
                  </a:lnTo>
                  <a:cubicBezTo>
                    <a:pt x="37814" y="438436"/>
                    <a:pt x="64770" y="400336"/>
                    <a:pt x="128492" y="390239"/>
                  </a:cubicBezTo>
                  <a:cubicBezTo>
                    <a:pt x="163735" y="384620"/>
                    <a:pt x="208217" y="377666"/>
                    <a:pt x="239268" y="372713"/>
                  </a:cubicBezTo>
                  <a:lnTo>
                    <a:pt x="305753" y="572262"/>
                  </a:lnTo>
                  <a:lnTo>
                    <a:pt x="37719" y="572262"/>
                  </a:lnTo>
                  <a:close/>
                  <a:moveTo>
                    <a:pt x="923354" y="208883"/>
                  </a:moveTo>
                  <a:lnTo>
                    <a:pt x="923354" y="246698"/>
                  </a:lnTo>
                  <a:lnTo>
                    <a:pt x="712756" y="246698"/>
                  </a:lnTo>
                  <a:lnTo>
                    <a:pt x="712756" y="208883"/>
                  </a:lnTo>
                  <a:lnTo>
                    <a:pt x="744474" y="208883"/>
                  </a:lnTo>
                  <a:lnTo>
                    <a:pt x="744474" y="207836"/>
                  </a:lnTo>
                  <a:cubicBezTo>
                    <a:pt x="744474" y="172307"/>
                    <a:pt x="769620" y="157829"/>
                    <a:pt x="803148" y="154781"/>
                  </a:cubicBezTo>
                  <a:lnTo>
                    <a:pt x="803148" y="153734"/>
                  </a:lnTo>
                  <a:cubicBezTo>
                    <a:pt x="790289" y="148019"/>
                    <a:pt x="781241" y="135160"/>
                    <a:pt x="781241" y="120110"/>
                  </a:cubicBezTo>
                  <a:cubicBezTo>
                    <a:pt x="781241" y="99822"/>
                    <a:pt x="797719" y="83344"/>
                    <a:pt x="818007" y="83344"/>
                  </a:cubicBezTo>
                  <a:cubicBezTo>
                    <a:pt x="838295" y="83344"/>
                    <a:pt x="854869" y="99822"/>
                    <a:pt x="854869" y="120110"/>
                  </a:cubicBezTo>
                  <a:cubicBezTo>
                    <a:pt x="854869" y="135160"/>
                    <a:pt x="845820" y="148019"/>
                    <a:pt x="832961" y="153734"/>
                  </a:cubicBezTo>
                  <a:lnTo>
                    <a:pt x="832961" y="154781"/>
                  </a:lnTo>
                  <a:cubicBezTo>
                    <a:pt x="866489" y="157829"/>
                    <a:pt x="891731" y="172307"/>
                    <a:pt x="891731" y="207836"/>
                  </a:cubicBezTo>
                  <a:lnTo>
                    <a:pt x="891731" y="208883"/>
                  </a:lnTo>
                  <a:lnTo>
                    <a:pt x="923354" y="208883"/>
                  </a:lnTo>
                  <a:close/>
                  <a:moveTo>
                    <a:pt x="891731" y="457295"/>
                  </a:moveTo>
                  <a:lnTo>
                    <a:pt x="923354" y="457295"/>
                  </a:lnTo>
                  <a:lnTo>
                    <a:pt x="923354" y="495110"/>
                  </a:lnTo>
                  <a:lnTo>
                    <a:pt x="712756" y="495110"/>
                  </a:lnTo>
                  <a:lnTo>
                    <a:pt x="712756" y="457295"/>
                  </a:lnTo>
                  <a:lnTo>
                    <a:pt x="744474" y="457295"/>
                  </a:lnTo>
                  <a:lnTo>
                    <a:pt x="744474" y="456248"/>
                  </a:lnTo>
                  <a:cubicBezTo>
                    <a:pt x="744474" y="420719"/>
                    <a:pt x="769620" y="406241"/>
                    <a:pt x="803148" y="403193"/>
                  </a:cubicBezTo>
                  <a:lnTo>
                    <a:pt x="803148" y="402146"/>
                  </a:lnTo>
                  <a:cubicBezTo>
                    <a:pt x="790289" y="396431"/>
                    <a:pt x="781241" y="383572"/>
                    <a:pt x="781241" y="368522"/>
                  </a:cubicBezTo>
                  <a:cubicBezTo>
                    <a:pt x="781241" y="348234"/>
                    <a:pt x="797719" y="331756"/>
                    <a:pt x="818007" y="331756"/>
                  </a:cubicBezTo>
                  <a:cubicBezTo>
                    <a:pt x="838295" y="331756"/>
                    <a:pt x="854869" y="348234"/>
                    <a:pt x="854869" y="368522"/>
                  </a:cubicBezTo>
                  <a:cubicBezTo>
                    <a:pt x="854869" y="383572"/>
                    <a:pt x="845820" y="396431"/>
                    <a:pt x="832961" y="402146"/>
                  </a:cubicBezTo>
                  <a:lnTo>
                    <a:pt x="832961" y="403193"/>
                  </a:lnTo>
                  <a:cubicBezTo>
                    <a:pt x="866489" y="406241"/>
                    <a:pt x="891731" y="420719"/>
                    <a:pt x="891731" y="456248"/>
                  </a:cubicBezTo>
                  <a:lnTo>
                    <a:pt x="891731" y="457295"/>
                  </a:lnTo>
                  <a:close/>
                  <a:moveTo>
                    <a:pt x="319850" y="572452"/>
                  </a:moveTo>
                  <a:lnTo>
                    <a:pt x="331851" y="428625"/>
                  </a:lnTo>
                  <a:lnTo>
                    <a:pt x="354806" y="411194"/>
                  </a:lnTo>
                  <a:lnTo>
                    <a:pt x="377762" y="428625"/>
                  </a:lnTo>
                  <a:lnTo>
                    <a:pt x="389763" y="572452"/>
                  </a:lnTo>
                  <a:lnTo>
                    <a:pt x="319945" y="572452"/>
                  </a:lnTo>
                  <a:close/>
                  <a:moveTo>
                    <a:pt x="465868" y="160973"/>
                  </a:moveTo>
                  <a:lnTo>
                    <a:pt x="465868" y="242697"/>
                  </a:lnTo>
                  <a:cubicBezTo>
                    <a:pt x="465868" y="282607"/>
                    <a:pt x="457295" y="309372"/>
                    <a:pt x="436721" y="332708"/>
                  </a:cubicBezTo>
                  <a:lnTo>
                    <a:pt x="436721" y="353473"/>
                  </a:lnTo>
                  <a:lnTo>
                    <a:pt x="398907" y="377666"/>
                  </a:lnTo>
                  <a:lnTo>
                    <a:pt x="398907" y="317468"/>
                  </a:lnTo>
                  <a:lnTo>
                    <a:pt x="404336" y="311944"/>
                  </a:lnTo>
                  <a:cubicBezTo>
                    <a:pt x="419291" y="296799"/>
                    <a:pt x="427958" y="280607"/>
                    <a:pt x="427958" y="242697"/>
                  </a:cubicBezTo>
                  <a:lnTo>
                    <a:pt x="427958" y="160973"/>
                  </a:lnTo>
                  <a:cubicBezTo>
                    <a:pt x="427958" y="149638"/>
                    <a:pt x="426720" y="140494"/>
                    <a:pt x="424053" y="133064"/>
                  </a:cubicBezTo>
                  <a:lnTo>
                    <a:pt x="281273" y="175927"/>
                  </a:lnTo>
                  <a:lnTo>
                    <a:pt x="281273" y="242697"/>
                  </a:lnTo>
                  <a:cubicBezTo>
                    <a:pt x="281273" y="280702"/>
                    <a:pt x="289941" y="296894"/>
                    <a:pt x="304895" y="312039"/>
                  </a:cubicBezTo>
                  <a:lnTo>
                    <a:pt x="310325" y="317564"/>
                  </a:lnTo>
                  <a:lnTo>
                    <a:pt x="310325" y="377762"/>
                  </a:lnTo>
                  <a:lnTo>
                    <a:pt x="272510" y="353568"/>
                  </a:lnTo>
                  <a:lnTo>
                    <a:pt x="272510" y="332804"/>
                  </a:lnTo>
                  <a:cubicBezTo>
                    <a:pt x="251936" y="309372"/>
                    <a:pt x="243364" y="282702"/>
                    <a:pt x="243364" y="242792"/>
                  </a:cubicBezTo>
                  <a:lnTo>
                    <a:pt x="243364" y="161068"/>
                  </a:lnTo>
                  <a:cubicBezTo>
                    <a:pt x="243364" y="100679"/>
                    <a:pt x="274415" y="70104"/>
                    <a:pt x="335756" y="70104"/>
                  </a:cubicBezTo>
                  <a:lnTo>
                    <a:pt x="373190" y="70104"/>
                  </a:lnTo>
                  <a:cubicBezTo>
                    <a:pt x="434531" y="70104"/>
                    <a:pt x="465582" y="100679"/>
                    <a:pt x="465582" y="161068"/>
                  </a:cubicBezTo>
                  <a:close/>
                </a:path>
              </a:pathLst>
            </a:custGeom>
            <a:solidFill>
              <a:srgbClr val="FFFFFF"/>
            </a:solidFill>
            <a:ln w="9525" cap="flat">
              <a:noFill/>
              <a:prstDash val="solid"/>
              <a:miter/>
            </a:ln>
          </p:spPr>
          <p:txBody>
            <a:bodyPr rtlCol="0" anchor="ctr"/>
            <a:lstStyle/>
            <a:p>
              <a:endParaRPr lang="ja-JP" altLang="en-US">
                <a:solidFill>
                  <a:schemeClr val="tx1">
                    <a:alpha val="50000"/>
                  </a:schemeClr>
                </a:solidFill>
              </a:endParaRPr>
            </a:p>
          </p:txBody>
        </p:sp>
        <p:sp>
          <p:nvSpPr>
            <p:cNvPr id="247" name="フリーフォーム: 図形 219">
              <a:extLst>
                <a:ext uri="{FF2B5EF4-FFF2-40B4-BE49-F238E27FC236}">
                  <a16:creationId xmlns:a16="http://schemas.microsoft.com/office/drawing/2014/main" id="{72C96165-B1C4-4CC0-846C-10737AB951DF}"/>
                </a:ext>
              </a:extLst>
            </p:cNvPr>
            <p:cNvSpPr/>
            <p:nvPr/>
          </p:nvSpPr>
          <p:spPr>
            <a:xfrm>
              <a:off x="9004702" y="2160000"/>
              <a:ext cx="1155572" cy="842391"/>
            </a:xfrm>
            <a:custGeom>
              <a:avLst/>
              <a:gdLst>
                <a:gd name="connsiteX0" fmla="*/ 1069181 w 1155572"/>
                <a:gd name="connsiteY0" fmla="*/ 729044 h 842391"/>
                <a:gd name="connsiteX1" fmla="*/ 86392 w 1155572"/>
                <a:gd name="connsiteY1" fmla="*/ 729044 h 842391"/>
                <a:gd name="connsiteX2" fmla="*/ 37814 w 1155572"/>
                <a:gd name="connsiteY2" fmla="*/ 680466 h 842391"/>
                <a:gd name="connsiteX3" fmla="*/ 37814 w 1155572"/>
                <a:gd name="connsiteY3" fmla="*/ 680466 h 842391"/>
                <a:gd name="connsiteX4" fmla="*/ 37814 w 1155572"/>
                <a:gd name="connsiteY4" fmla="*/ 48578 h 842391"/>
                <a:gd name="connsiteX5" fmla="*/ 37814 w 1155572"/>
                <a:gd name="connsiteY5" fmla="*/ 48578 h 842391"/>
                <a:gd name="connsiteX6" fmla="*/ 86392 w 1155572"/>
                <a:gd name="connsiteY6" fmla="*/ 0 h 842391"/>
                <a:gd name="connsiteX7" fmla="*/ 1069181 w 1155572"/>
                <a:gd name="connsiteY7" fmla="*/ 0 h 842391"/>
                <a:gd name="connsiteX8" fmla="*/ 1117759 w 1155572"/>
                <a:gd name="connsiteY8" fmla="*/ 48387 h 842391"/>
                <a:gd name="connsiteX9" fmla="*/ 1117759 w 1155572"/>
                <a:gd name="connsiteY9" fmla="*/ 680561 h 842391"/>
                <a:gd name="connsiteX10" fmla="*/ 1069181 w 1155572"/>
                <a:gd name="connsiteY10" fmla="*/ 728948 h 842391"/>
                <a:gd name="connsiteX11" fmla="*/ 1058418 w 1155572"/>
                <a:gd name="connsiteY11" fmla="*/ 83725 h 842391"/>
                <a:gd name="connsiteX12" fmla="*/ 1034129 w 1155572"/>
                <a:gd name="connsiteY12" fmla="*/ 59436 h 842391"/>
                <a:gd name="connsiteX13" fmla="*/ 121539 w 1155572"/>
                <a:gd name="connsiteY13" fmla="*/ 59436 h 842391"/>
                <a:gd name="connsiteX14" fmla="*/ 97250 w 1155572"/>
                <a:gd name="connsiteY14" fmla="*/ 83725 h 842391"/>
                <a:gd name="connsiteX15" fmla="*/ 97250 w 1155572"/>
                <a:gd name="connsiteY15" fmla="*/ 645319 h 842391"/>
                <a:gd name="connsiteX16" fmla="*/ 121539 w 1155572"/>
                <a:gd name="connsiteY16" fmla="*/ 669608 h 842391"/>
                <a:gd name="connsiteX17" fmla="*/ 1034129 w 1155572"/>
                <a:gd name="connsiteY17" fmla="*/ 669608 h 842391"/>
                <a:gd name="connsiteX18" fmla="*/ 1058418 w 1155572"/>
                <a:gd name="connsiteY18" fmla="*/ 645319 h 842391"/>
                <a:gd name="connsiteX19" fmla="*/ 1058418 w 1155572"/>
                <a:gd name="connsiteY19" fmla="*/ 83725 h 842391"/>
                <a:gd name="connsiteX20" fmla="*/ 1155573 w 1155572"/>
                <a:gd name="connsiteY20" fmla="*/ 777621 h 842391"/>
                <a:gd name="connsiteX21" fmla="*/ 0 w 1155572"/>
                <a:gd name="connsiteY21" fmla="*/ 777621 h 842391"/>
                <a:gd name="connsiteX22" fmla="*/ 0 w 1155572"/>
                <a:gd name="connsiteY22" fmla="*/ 842391 h 842391"/>
                <a:gd name="connsiteX23" fmla="*/ 1155573 w 1155572"/>
                <a:gd name="connsiteY23" fmla="*/ 842391 h 842391"/>
                <a:gd name="connsiteX24" fmla="*/ 1155573 w 1155572"/>
                <a:gd name="connsiteY24" fmla="*/ 777621 h 842391"/>
                <a:gd name="connsiteX25" fmla="*/ 763524 w 1155572"/>
                <a:gd name="connsiteY25" fmla="*/ 631793 h 842391"/>
                <a:gd name="connsiteX26" fmla="*/ 763524 w 1155572"/>
                <a:gd name="connsiteY26" fmla="*/ 562737 h 842391"/>
                <a:gd name="connsiteX27" fmla="*/ 678275 w 1155572"/>
                <a:gd name="connsiteY27" fmla="*/ 449675 h 842391"/>
                <a:gd name="connsiteX28" fmla="*/ 567595 w 1155572"/>
                <a:gd name="connsiteY28" fmla="*/ 432149 h 842391"/>
                <a:gd name="connsiteX29" fmla="*/ 501110 w 1155572"/>
                <a:gd name="connsiteY29" fmla="*/ 631698 h 842391"/>
                <a:gd name="connsiteX30" fmla="*/ 763619 w 1155572"/>
                <a:gd name="connsiteY30" fmla="*/ 631698 h 842391"/>
                <a:gd name="connsiteX31" fmla="*/ 402908 w 1155572"/>
                <a:gd name="connsiteY31" fmla="*/ 631793 h 842391"/>
                <a:gd name="connsiteX32" fmla="*/ 336423 w 1155572"/>
                <a:gd name="connsiteY32" fmla="*/ 432245 h 842391"/>
                <a:gd name="connsiteX33" fmla="*/ 225647 w 1155572"/>
                <a:gd name="connsiteY33" fmla="*/ 449771 h 842391"/>
                <a:gd name="connsiteX34" fmla="*/ 134969 w 1155572"/>
                <a:gd name="connsiteY34" fmla="*/ 562832 h 842391"/>
                <a:gd name="connsiteX35" fmla="*/ 134969 w 1155572"/>
                <a:gd name="connsiteY35" fmla="*/ 631888 h 842391"/>
                <a:gd name="connsiteX36" fmla="*/ 402908 w 1155572"/>
                <a:gd name="connsiteY36" fmla="*/ 631888 h 842391"/>
                <a:gd name="connsiteX37" fmla="*/ 988981 w 1155572"/>
                <a:gd name="connsiteY37" fmla="*/ 268319 h 842391"/>
                <a:gd name="connsiteX38" fmla="*/ 988981 w 1155572"/>
                <a:gd name="connsiteY38" fmla="*/ 267272 h 842391"/>
                <a:gd name="connsiteX39" fmla="*/ 930212 w 1155572"/>
                <a:gd name="connsiteY39" fmla="*/ 214217 h 842391"/>
                <a:gd name="connsiteX40" fmla="*/ 930212 w 1155572"/>
                <a:gd name="connsiteY40" fmla="*/ 213169 h 842391"/>
                <a:gd name="connsiteX41" fmla="*/ 952119 w 1155572"/>
                <a:gd name="connsiteY41" fmla="*/ 179546 h 842391"/>
                <a:gd name="connsiteX42" fmla="*/ 915257 w 1155572"/>
                <a:gd name="connsiteY42" fmla="*/ 142780 h 842391"/>
                <a:gd name="connsiteX43" fmla="*/ 878491 w 1155572"/>
                <a:gd name="connsiteY43" fmla="*/ 179546 h 842391"/>
                <a:gd name="connsiteX44" fmla="*/ 900398 w 1155572"/>
                <a:gd name="connsiteY44" fmla="*/ 213169 h 842391"/>
                <a:gd name="connsiteX45" fmla="*/ 900398 w 1155572"/>
                <a:gd name="connsiteY45" fmla="*/ 214217 h 842391"/>
                <a:gd name="connsiteX46" fmla="*/ 841724 w 1155572"/>
                <a:gd name="connsiteY46" fmla="*/ 267272 h 842391"/>
                <a:gd name="connsiteX47" fmla="*/ 841724 w 1155572"/>
                <a:gd name="connsiteY47" fmla="*/ 268319 h 842391"/>
                <a:gd name="connsiteX48" fmla="*/ 810006 w 1155572"/>
                <a:gd name="connsiteY48" fmla="*/ 268319 h 842391"/>
                <a:gd name="connsiteX49" fmla="*/ 810006 w 1155572"/>
                <a:gd name="connsiteY49" fmla="*/ 306134 h 842391"/>
                <a:gd name="connsiteX50" fmla="*/ 1020604 w 1155572"/>
                <a:gd name="connsiteY50" fmla="*/ 306134 h 842391"/>
                <a:gd name="connsiteX51" fmla="*/ 1020604 w 1155572"/>
                <a:gd name="connsiteY51" fmla="*/ 268319 h 842391"/>
                <a:gd name="connsiteX52" fmla="*/ 988981 w 1155572"/>
                <a:gd name="connsiteY52" fmla="*/ 268319 h 842391"/>
                <a:gd name="connsiteX53" fmla="*/ 988981 w 1155572"/>
                <a:gd name="connsiteY53" fmla="*/ 515588 h 842391"/>
                <a:gd name="connsiteX54" fmla="*/ 930212 w 1155572"/>
                <a:gd name="connsiteY54" fmla="*/ 462534 h 842391"/>
                <a:gd name="connsiteX55" fmla="*/ 930212 w 1155572"/>
                <a:gd name="connsiteY55" fmla="*/ 461486 h 842391"/>
                <a:gd name="connsiteX56" fmla="*/ 952119 w 1155572"/>
                <a:gd name="connsiteY56" fmla="*/ 427863 h 842391"/>
                <a:gd name="connsiteX57" fmla="*/ 915257 w 1155572"/>
                <a:gd name="connsiteY57" fmla="*/ 391097 h 842391"/>
                <a:gd name="connsiteX58" fmla="*/ 878491 w 1155572"/>
                <a:gd name="connsiteY58" fmla="*/ 427863 h 842391"/>
                <a:gd name="connsiteX59" fmla="*/ 900398 w 1155572"/>
                <a:gd name="connsiteY59" fmla="*/ 461486 h 842391"/>
                <a:gd name="connsiteX60" fmla="*/ 900398 w 1155572"/>
                <a:gd name="connsiteY60" fmla="*/ 462534 h 842391"/>
                <a:gd name="connsiteX61" fmla="*/ 841724 w 1155572"/>
                <a:gd name="connsiteY61" fmla="*/ 515588 h 842391"/>
                <a:gd name="connsiteX62" fmla="*/ 841724 w 1155572"/>
                <a:gd name="connsiteY62" fmla="*/ 516636 h 842391"/>
                <a:gd name="connsiteX63" fmla="*/ 810006 w 1155572"/>
                <a:gd name="connsiteY63" fmla="*/ 516636 h 842391"/>
                <a:gd name="connsiteX64" fmla="*/ 810006 w 1155572"/>
                <a:gd name="connsiteY64" fmla="*/ 554450 h 842391"/>
                <a:gd name="connsiteX65" fmla="*/ 1020604 w 1155572"/>
                <a:gd name="connsiteY65" fmla="*/ 554450 h 842391"/>
                <a:gd name="connsiteX66" fmla="*/ 1020604 w 1155572"/>
                <a:gd name="connsiteY66" fmla="*/ 516636 h 842391"/>
                <a:gd name="connsiteX67" fmla="*/ 988981 w 1155572"/>
                <a:gd name="connsiteY67" fmla="*/ 516636 h 842391"/>
                <a:gd name="connsiteX68" fmla="*/ 988981 w 1155572"/>
                <a:gd name="connsiteY68" fmla="*/ 515588 h 842391"/>
                <a:gd name="connsiteX69" fmla="*/ 486918 w 1155572"/>
                <a:gd name="connsiteY69" fmla="*/ 631793 h 842391"/>
                <a:gd name="connsiteX70" fmla="*/ 474917 w 1155572"/>
                <a:gd name="connsiteY70" fmla="*/ 487966 h 842391"/>
                <a:gd name="connsiteX71" fmla="*/ 451961 w 1155572"/>
                <a:gd name="connsiteY71" fmla="*/ 470535 h 842391"/>
                <a:gd name="connsiteX72" fmla="*/ 429006 w 1155572"/>
                <a:gd name="connsiteY72" fmla="*/ 487966 h 842391"/>
                <a:gd name="connsiteX73" fmla="*/ 417005 w 1155572"/>
                <a:gd name="connsiteY73" fmla="*/ 631793 h 842391"/>
                <a:gd name="connsiteX74" fmla="*/ 486823 w 1155572"/>
                <a:gd name="connsiteY74" fmla="*/ 631793 h 842391"/>
                <a:gd name="connsiteX75" fmla="*/ 470725 w 1155572"/>
                <a:gd name="connsiteY75" fmla="*/ 129350 h 842391"/>
                <a:gd name="connsiteX76" fmla="*/ 433292 w 1155572"/>
                <a:gd name="connsiteY76" fmla="*/ 129350 h 842391"/>
                <a:gd name="connsiteX77" fmla="*/ 340900 w 1155572"/>
                <a:gd name="connsiteY77" fmla="*/ 220313 h 842391"/>
                <a:gd name="connsiteX78" fmla="*/ 340900 w 1155572"/>
                <a:gd name="connsiteY78" fmla="*/ 302038 h 842391"/>
                <a:gd name="connsiteX79" fmla="*/ 370046 w 1155572"/>
                <a:gd name="connsiteY79" fmla="*/ 392049 h 842391"/>
                <a:gd name="connsiteX80" fmla="*/ 370046 w 1155572"/>
                <a:gd name="connsiteY80" fmla="*/ 412814 h 842391"/>
                <a:gd name="connsiteX81" fmla="*/ 407861 w 1155572"/>
                <a:gd name="connsiteY81" fmla="*/ 437007 h 842391"/>
                <a:gd name="connsiteX82" fmla="*/ 407861 w 1155572"/>
                <a:gd name="connsiteY82" fmla="*/ 376809 h 842391"/>
                <a:gd name="connsiteX83" fmla="*/ 402431 w 1155572"/>
                <a:gd name="connsiteY83" fmla="*/ 371285 h 842391"/>
                <a:gd name="connsiteX84" fmla="*/ 378809 w 1155572"/>
                <a:gd name="connsiteY84" fmla="*/ 301943 h 842391"/>
                <a:gd name="connsiteX85" fmla="*/ 378809 w 1155572"/>
                <a:gd name="connsiteY85" fmla="*/ 235172 h 842391"/>
                <a:gd name="connsiteX86" fmla="*/ 521589 w 1155572"/>
                <a:gd name="connsiteY86" fmla="*/ 192310 h 842391"/>
                <a:gd name="connsiteX87" fmla="*/ 525494 w 1155572"/>
                <a:gd name="connsiteY87" fmla="*/ 220218 h 842391"/>
                <a:gd name="connsiteX88" fmla="*/ 525494 w 1155572"/>
                <a:gd name="connsiteY88" fmla="*/ 301943 h 842391"/>
                <a:gd name="connsiteX89" fmla="*/ 501872 w 1155572"/>
                <a:gd name="connsiteY89" fmla="*/ 371189 h 842391"/>
                <a:gd name="connsiteX90" fmla="*/ 496443 w 1155572"/>
                <a:gd name="connsiteY90" fmla="*/ 376714 h 842391"/>
                <a:gd name="connsiteX91" fmla="*/ 496443 w 1155572"/>
                <a:gd name="connsiteY91" fmla="*/ 436912 h 842391"/>
                <a:gd name="connsiteX92" fmla="*/ 534257 w 1155572"/>
                <a:gd name="connsiteY92" fmla="*/ 412718 h 842391"/>
                <a:gd name="connsiteX93" fmla="*/ 534257 w 1155572"/>
                <a:gd name="connsiteY93" fmla="*/ 391954 h 842391"/>
                <a:gd name="connsiteX94" fmla="*/ 563404 w 1155572"/>
                <a:gd name="connsiteY94" fmla="*/ 301943 h 842391"/>
                <a:gd name="connsiteX95" fmla="*/ 563404 w 1155572"/>
                <a:gd name="connsiteY95" fmla="*/ 220218 h 842391"/>
                <a:gd name="connsiteX96" fmla="*/ 471011 w 1155572"/>
                <a:gd name="connsiteY96" fmla="*/ 129254 h 84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55572" h="842391">
                  <a:moveTo>
                    <a:pt x="1069181" y="729044"/>
                  </a:moveTo>
                  <a:lnTo>
                    <a:pt x="86392" y="729044"/>
                  </a:lnTo>
                  <a:cubicBezTo>
                    <a:pt x="59531" y="729044"/>
                    <a:pt x="37814" y="707231"/>
                    <a:pt x="37814" y="680466"/>
                  </a:cubicBezTo>
                  <a:lnTo>
                    <a:pt x="37814" y="680466"/>
                  </a:lnTo>
                  <a:lnTo>
                    <a:pt x="37814" y="48578"/>
                  </a:lnTo>
                  <a:lnTo>
                    <a:pt x="37814" y="48578"/>
                  </a:lnTo>
                  <a:cubicBezTo>
                    <a:pt x="37814" y="21812"/>
                    <a:pt x="59531" y="0"/>
                    <a:pt x="86392" y="0"/>
                  </a:cubicBezTo>
                  <a:lnTo>
                    <a:pt x="1069181" y="0"/>
                  </a:lnTo>
                  <a:cubicBezTo>
                    <a:pt x="1095947" y="0"/>
                    <a:pt x="1117664" y="21717"/>
                    <a:pt x="1117759" y="48387"/>
                  </a:cubicBezTo>
                  <a:lnTo>
                    <a:pt x="1117759" y="680561"/>
                  </a:lnTo>
                  <a:cubicBezTo>
                    <a:pt x="1117664" y="707327"/>
                    <a:pt x="1095947" y="728948"/>
                    <a:pt x="1069181" y="728948"/>
                  </a:cubicBezTo>
                  <a:close/>
                  <a:moveTo>
                    <a:pt x="1058418" y="83725"/>
                  </a:moveTo>
                  <a:cubicBezTo>
                    <a:pt x="1058418" y="70390"/>
                    <a:pt x="1047464" y="59436"/>
                    <a:pt x="1034129" y="59436"/>
                  </a:cubicBezTo>
                  <a:lnTo>
                    <a:pt x="121539" y="59436"/>
                  </a:lnTo>
                  <a:cubicBezTo>
                    <a:pt x="108204" y="59436"/>
                    <a:pt x="97250" y="70390"/>
                    <a:pt x="97250" y="83725"/>
                  </a:cubicBezTo>
                  <a:lnTo>
                    <a:pt x="97250" y="645319"/>
                  </a:lnTo>
                  <a:cubicBezTo>
                    <a:pt x="97250" y="658654"/>
                    <a:pt x="108204" y="669608"/>
                    <a:pt x="121539" y="669608"/>
                  </a:cubicBezTo>
                  <a:lnTo>
                    <a:pt x="1034129" y="669608"/>
                  </a:lnTo>
                  <a:cubicBezTo>
                    <a:pt x="1047464" y="669608"/>
                    <a:pt x="1058418" y="658654"/>
                    <a:pt x="1058418" y="645319"/>
                  </a:cubicBezTo>
                  <a:lnTo>
                    <a:pt x="1058418" y="83725"/>
                  </a:lnTo>
                  <a:close/>
                  <a:moveTo>
                    <a:pt x="1155573" y="777621"/>
                  </a:moveTo>
                  <a:lnTo>
                    <a:pt x="0" y="777621"/>
                  </a:lnTo>
                  <a:lnTo>
                    <a:pt x="0" y="842391"/>
                  </a:lnTo>
                  <a:lnTo>
                    <a:pt x="1155573" y="842391"/>
                  </a:lnTo>
                  <a:lnTo>
                    <a:pt x="1155573" y="777621"/>
                  </a:lnTo>
                  <a:close/>
                  <a:moveTo>
                    <a:pt x="763524" y="631793"/>
                  </a:moveTo>
                  <a:lnTo>
                    <a:pt x="763524" y="562737"/>
                  </a:lnTo>
                  <a:cubicBezTo>
                    <a:pt x="763524" y="497872"/>
                    <a:pt x="741902" y="459772"/>
                    <a:pt x="678275" y="449675"/>
                  </a:cubicBezTo>
                  <a:cubicBezTo>
                    <a:pt x="643033" y="444056"/>
                    <a:pt x="598551" y="437007"/>
                    <a:pt x="567595" y="432149"/>
                  </a:cubicBezTo>
                  <a:lnTo>
                    <a:pt x="501110" y="631698"/>
                  </a:lnTo>
                  <a:lnTo>
                    <a:pt x="763619" y="631698"/>
                  </a:lnTo>
                  <a:close/>
                  <a:moveTo>
                    <a:pt x="402908" y="631793"/>
                  </a:moveTo>
                  <a:lnTo>
                    <a:pt x="336423" y="432245"/>
                  </a:lnTo>
                  <a:cubicBezTo>
                    <a:pt x="305372" y="437198"/>
                    <a:pt x="260985" y="444151"/>
                    <a:pt x="225647" y="449771"/>
                  </a:cubicBezTo>
                  <a:cubicBezTo>
                    <a:pt x="161925" y="459867"/>
                    <a:pt x="134969" y="497872"/>
                    <a:pt x="134969" y="562832"/>
                  </a:cubicBezTo>
                  <a:lnTo>
                    <a:pt x="134969" y="631888"/>
                  </a:lnTo>
                  <a:lnTo>
                    <a:pt x="402908" y="631888"/>
                  </a:lnTo>
                  <a:close/>
                  <a:moveTo>
                    <a:pt x="988981" y="268319"/>
                  </a:moveTo>
                  <a:lnTo>
                    <a:pt x="988981" y="267272"/>
                  </a:lnTo>
                  <a:cubicBezTo>
                    <a:pt x="988981" y="231743"/>
                    <a:pt x="963740" y="217265"/>
                    <a:pt x="930212" y="214217"/>
                  </a:cubicBezTo>
                  <a:lnTo>
                    <a:pt x="930212" y="213169"/>
                  </a:lnTo>
                  <a:cubicBezTo>
                    <a:pt x="943165" y="207455"/>
                    <a:pt x="952119" y="194596"/>
                    <a:pt x="952119" y="179546"/>
                  </a:cubicBezTo>
                  <a:cubicBezTo>
                    <a:pt x="952119" y="159258"/>
                    <a:pt x="935641" y="142780"/>
                    <a:pt x="915257" y="142780"/>
                  </a:cubicBezTo>
                  <a:cubicBezTo>
                    <a:pt x="894874" y="142780"/>
                    <a:pt x="878491" y="159258"/>
                    <a:pt x="878491" y="179546"/>
                  </a:cubicBezTo>
                  <a:cubicBezTo>
                    <a:pt x="878491" y="194596"/>
                    <a:pt x="887540" y="207455"/>
                    <a:pt x="900398" y="213169"/>
                  </a:cubicBezTo>
                  <a:lnTo>
                    <a:pt x="900398" y="214217"/>
                  </a:lnTo>
                  <a:cubicBezTo>
                    <a:pt x="866870" y="217265"/>
                    <a:pt x="841724" y="231743"/>
                    <a:pt x="841724" y="267272"/>
                  </a:cubicBezTo>
                  <a:lnTo>
                    <a:pt x="841724" y="268319"/>
                  </a:lnTo>
                  <a:lnTo>
                    <a:pt x="810006" y="268319"/>
                  </a:lnTo>
                  <a:lnTo>
                    <a:pt x="810006" y="306134"/>
                  </a:lnTo>
                  <a:lnTo>
                    <a:pt x="1020604" y="306134"/>
                  </a:lnTo>
                  <a:lnTo>
                    <a:pt x="1020604" y="268319"/>
                  </a:lnTo>
                  <a:lnTo>
                    <a:pt x="988981" y="268319"/>
                  </a:lnTo>
                  <a:close/>
                  <a:moveTo>
                    <a:pt x="988981" y="515588"/>
                  </a:moveTo>
                  <a:cubicBezTo>
                    <a:pt x="988981" y="480060"/>
                    <a:pt x="963740" y="465582"/>
                    <a:pt x="930212" y="462534"/>
                  </a:cubicBezTo>
                  <a:lnTo>
                    <a:pt x="930212" y="461486"/>
                  </a:lnTo>
                  <a:cubicBezTo>
                    <a:pt x="943165" y="455771"/>
                    <a:pt x="952119" y="442913"/>
                    <a:pt x="952119" y="427863"/>
                  </a:cubicBezTo>
                  <a:cubicBezTo>
                    <a:pt x="952119" y="407575"/>
                    <a:pt x="935641" y="391097"/>
                    <a:pt x="915257" y="391097"/>
                  </a:cubicBezTo>
                  <a:cubicBezTo>
                    <a:pt x="894874" y="391097"/>
                    <a:pt x="878491" y="407575"/>
                    <a:pt x="878491" y="427863"/>
                  </a:cubicBezTo>
                  <a:cubicBezTo>
                    <a:pt x="878491" y="442913"/>
                    <a:pt x="887540" y="455771"/>
                    <a:pt x="900398" y="461486"/>
                  </a:cubicBezTo>
                  <a:lnTo>
                    <a:pt x="900398" y="462534"/>
                  </a:lnTo>
                  <a:cubicBezTo>
                    <a:pt x="866870" y="465582"/>
                    <a:pt x="841724" y="480060"/>
                    <a:pt x="841724" y="515588"/>
                  </a:cubicBezTo>
                  <a:lnTo>
                    <a:pt x="841724" y="516636"/>
                  </a:lnTo>
                  <a:lnTo>
                    <a:pt x="810006" y="516636"/>
                  </a:lnTo>
                  <a:lnTo>
                    <a:pt x="810006" y="554450"/>
                  </a:lnTo>
                  <a:lnTo>
                    <a:pt x="1020604" y="554450"/>
                  </a:lnTo>
                  <a:lnTo>
                    <a:pt x="1020604" y="516636"/>
                  </a:lnTo>
                  <a:lnTo>
                    <a:pt x="988981" y="516636"/>
                  </a:lnTo>
                  <a:lnTo>
                    <a:pt x="988981" y="515588"/>
                  </a:lnTo>
                  <a:close/>
                  <a:moveTo>
                    <a:pt x="486918" y="631793"/>
                  </a:moveTo>
                  <a:lnTo>
                    <a:pt x="474917" y="487966"/>
                  </a:lnTo>
                  <a:lnTo>
                    <a:pt x="451961" y="470535"/>
                  </a:lnTo>
                  <a:lnTo>
                    <a:pt x="429006" y="487966"/>
                  </a:lnTo>
                  <a:lnTo>
                    <a:pt x="417005" y="631793"/>
                  </a:lnTo>
                  <a:lnTo>
                    <a:pt x="486823" y="631793"/>
                  </a:lnTo>
                  <a:close/>
                  <a:moveTo>
                    <a:pt x="470725" y="129350"/>
                  </a:moveTo>
                  <a:lnTo>
                    <a:pt x="433292" y="129350"/>
                  </a:lnTo>
                  <a:cubicBezTo>
                    <a:pt x="371951" y="129350"/>
                    <a:pt x="340900" y="159925"/>
                    <a:pt x="340900" y="220313"/>
                  </a:cubicBezTo>
                  <a:lnTo>
                    <a:pt x="340900" y="302038"/>
                  </a:lnTo>
                  <a:cubicBezTo>
                    <a:pt x="340900" y="341948"/>
                    <a:pt x="349472" y="368713"/>
                    <a:pt x="370046" y="392049"/>
                  </a:cubicBezTo>
                  <a:lnTo>
                    <a:pt x="370046" y="412814"/>
                  </a:lnTo>
                  <a:lnTo>
                    <a:pt x="407861" y="437007"/>
                  </a:lnTo>
                  <a:lnTo>
                    <a:pt x="407861" y="376809"/>
                  </a:lnTo>
                  <a:lnTo>
                    <a:pt x="402431" y="371285"/>
                  </a:lnTo>
                  <a:cubicBezTo>
                    <a:pt x="387477" y="356140"/>
                    <a:pt x="378809" y="339947"/>
                    <a:pt x="378809" y="301943"/>
                  </a:cubicBezTo>
                  <a:lnTo>
                    <a:pt x="378809" y="235172"/>
                  </a:lnTo>
                  <a:lnTo>
                    <a:pt x="521589" y="192310"/>
                  </a:lnTo>
                  <a:cubicBezTo>
                    <a:pt x="524256" y="199739"/>
                    <a:pt x="525494" y="208883"/>
                    <a:pt x="525494" y="220218"/>
                  </a:cubicBezTo>
                  <a:lnTo>
                    <a:pt x="525494" y="301943"/>
                  </a:lnTo>
                  <a:cubicBezTo>
                    <a:pt x="525494" y="339947"/>
                    <a:pt x="516826" y="356140"/>
                    <a:pt x="501872" y="371189"/>
                  </a:cubicBezTo>
                  <a:lnTo>
                    <a:pt x="496443" y="376714"/>
                  </a:lnTo>
                  <a:lnTo>
                    <a:pt x="496443" y="436912"/>
                  </a:lnTo>
                  <a:lnTo>
                    <a:pt x="534257" y="412718"/>
                  </a:lnTo>
                  <a:lnTo>
                    <a:pt x="534257" y="391954"/>
                  </a:lnTo>
                  <a:cubicBezTo>
                    <a:pt x="554831" y="368618"/>
                    <a:pt x="563404" y="341852"/>
                    <a:pt x="563404" y="301943"/>
                  </a:cubicBezTo>
                  <a:lnTo>
                    <a:pt x="563404" y="220218"/>
                  </a:lnTo>
                  <a:cubicBezTo>
                    <a:pt x="563404" y="159830"/>
                    <a:pt x="532352" y="129254"/>
                    <a:pt x="471011" y="129254"/>
                  </a:cubicBezTo>
                  <a:close/>
                </a:path>
              </a:pathLst>
            </a:custGeom>
            <a:solidFill>
              <a:srgbClr val="003B83"/>
            </a:solidFill>
            <a:ln w="9525" cap="flat">
              <a:noFill/>
              <a:prstDash val="solid"/>
              <a:miter/>
            </a:ln>
          </p:spPr>
          <p:txBody>
            <a:bodyPr rtlCol="0" anchor="ctr"/>
            <a:lstStyle/>
            <a:p>
              <a:endParaRPr lang="ja-JP" altLang="en-US">
                <a:solidFill>
                  <a:schemeClr val="tx1">
                    <a:alpha val="50000"/>
                  </a:schemeClr>
                </a:solidFill>
              </a:endParaRPr>
            </a:p>
          </p:txBody>
        </p:sp>
      </p:grpSp>
      <p:grpSp>
        <p:nvGrpSpPr>
          <p:cNvPr id="178" name="消防車">
            <a:extLst>
              <a:ext uri="{FF2B5EF4-FFF2-40B4-BE49-F238E27FC236}">
                <a16:creationId xmlns:a16="http://schemas.microsoft.com/office/drawing/2014/main" id="{6A72082D-4BCD-489A-B7D7-48AFE12FFF66}"/>
              </a:ext>
            </a:extLst>
          </p:cNvPr>
          <p:cNvGrpSpPr>
            <a:grpSpLocks noChangeAspect="1"/>
          </p:cNvGrpSpPr>
          <p:nvPr/>
        </p:nvGrpSpPr>
        <p:grpSpPr bwMode="auto">
          <a:xfrm>
            <a:off x="12210504" y="8386723"/>
            <a:ext cx="355738" cy="186899"/>
            <a:chOff x="5945" y="3247"/>
            <a:chExt cx="1300" cy="683"/>
          </a:xfrm>
        </p:grpSpPr>
        <p:sp>
          <p:nvSpPr>
            <p:cNvPr id="243" name="Freeform 90">
              <a:extLst>
                <a:ext uri="{FF2B5EF4-FFF2-40B4-BE49-F238E27FC236}">
                  <a16:creationId xmlns:a16="http://schemas.microsoft.com/office/drawing/2014/main" id="{04210D3B-5B3E-4CDF-9584-D3570FA1DE56}"/>
                </a:ext>
              </a:extLst>
            </p:cNvPr>
            <p:cNvSpPr>
              <a:spLocks noEditPoints="1"/>
            </p:cNvSpPr>
            <p:nvPr/>
          </p:nvSpPr>
          <p:spPr bwMode="auto">
            <a:xfrm>
              <a:off x="6013" y="3460"/>
              <a:ext cx="1200" cy="341"/>
            </a:xfrm>
            <a:custGeom>
              <a:avLst/>
              <a:gdLst>
                <a:gd name="T0" fmla="*/ 768 w 791"/>
                <a:gd name="T1" fmla="*/ 156 h 224"/>
                <a:gd name="T2" fmla="*/ 723 w 791"/>
                <a:gd name="T3" fmla="*/ 201 h 224"/>
                <a:gd name="T4" fmla="*/ 691 w 791"/>
                <a:gd name="T5" fmla="*/ 124 h 224"/>
                <a:gd name="T6" fmla="*/ 753 w 791"/>
                <a:gd name="T7" fmla="*/ 122 h 224"/>
                <a:gd name="T8" fmla="*/ 756 w 791"/>
                <a:gd name="T9" fmla="*/ 125 h 224"/>
                <a:gd name="T10" fmla="*/ 133 w 791"/>
                <a:gd name="T11" fmla="*/ 103 h 224"/>
                <a:gd name="T12" fmla="*/ 6 w 791"/>
                <a:gd name="T13" fmla="*/ 121 h 224"/>
                <a:gd name="T14" fmla="*/ 0 w 791"/>
                <a:gd name="T15" fmla="*/ 171 h 224"/>
                <a:gd name="T16" fmla="*/ 37 w 791"/>
                <a:gd name="T17" fmla="*/ 179 h 224"/>
                <a:gd name="T18" fmla="*/ 126 w 791"/>
                <a:gd name="T19" fmla="*/ 126 h 224"/>
                <a:gd name="T20" fmla="*/ 133 w 791"/>
                <a:gd name="T21" fmla="*/ 103 h 224"/>
                <a:gd name="T22" fmla="*/ 133 w 791"/>
                <a:gd name="T23" fmla="*/ 8 h 224"/>
                <a:gd name="T24" fmla="*/ 46 w 791"/>
                <a:gd name="T25" fmla="*/ 0 h 224"/>
                <a:gd name="T26" fmla="*/ 9 w 791"/>
                <a:gd name="T27" fmla="*/ 91 h 224"/>
                <a:gd name="T28" fmla="*/ 17 w 791"/>
                <a:gd name="T29" fmla="*/ 99 h 224"/>
                <a:gd name="T30" fmla="*/ 133 w 791"/>
                <a:gd name="T31" fmla="*/ 67 h 224"/>
                <a:gd name="T32" fmla="*/ 133 w 791"/>
                <a:gd name="T33" fmla="*/ 8 h 224"/>
                <a:gd name="T34" fmla="*/ 253 w 791"/>
                <a:gd name="T35" fmla="*/ 0 h 224"/>
                <a:gd name="T36" fmla="*/ 170 w 791"/>
                <a:gd name="T37" fmla="*/ 8 h 224"/>
                <a:gd name="T38" fmla="*/ 178 w 791"/>
                <a:gd name="T39" fmla="*/ 72 h 224"/>
                <a:gd name="T40" fmla="*/ 260 w 791"/>
                <a:gd name="T41" fmla="*/ 64 h 224"/>
                <a:gd name="T42" fmla="*/ 391 w 791"/>
                <a:gd name="T43" fmla="*/ 125 h 224"/>
                <a:gd name="T44" fmla="*/ 359 w 791"/>
                <a:gd name="T45" fmla="*/ 125 h 224"/>
                <a:gd name="T46" fmla="*/ 391 w 791"/>
                <a:gd name="T47" fmla="*/ 125 h 224"/>
                <a:gd name="T48" fmla="*/ 434 w 791"/>
                <a:gd name="T49" fmla="*/ 109 h 224"/>
                <a:gd name="T50" fmla="*/ 434 w 791"/>
                <a:gd name="T51" fmla="*/ 141 h 224"/>
                <a:gd name="T52" fmla="*/ 475 w 791"/>
                <a:gd name="T53" fmla="*/ 71 h 224"/>
                <a:gd name="T54" fmla="*/ 346 w 791"/>
                <a:gd name="T55" fmla="*/ 59 h 224"/>
                <a:gd name="T56" fmla="*/ 346 w 791"/>
                <a:gd name="T57" fmla="*/ 82 h 224"/>
                <a:gd name="T58" fmla="*/ 475 w 791"/>
                <a:gd name="T59" fmla="*/ 71 h 224"/>
                <a:gd name="T60" fmla="*/ 670 w 791"/>
                <a:gd name="T61" fmla="*/ 34 h 224"/>
                <a:gd name="T62" fmla="*/ 697 w 791"/>
                <a:gd name="T63" fmla="*/ 72 h 224"/>
                <a:gd name="T64" fmla="*/ 719 w 791"/>
                <a:gd name="T65" fmla="*/ 50 h 224"/>
                <a:gd name="T66" fmla="*/ 681 w 791"/>
                <a:gd name="T67" fmla="*/ 23 h 224"/>
                <a:gd name="T68" fmla="*/ 660 w 791"/>
                <a:gd name="T69" fmla="*/ 24 h 224"/>
                <a:gd name="T70" fmla="*/ 541 w 791"/>
                <a:gd name="T71" fmla="*/ 167 h 224"/>
                <a:gd name="T72" fmla="*/ 513 w 791"/>
                <a:gd name="T73" fmla="*/ 175 h 224"/>
                <a:gd name="T74" fmla="*/ 528 w 791"/>
                <a:gd name="T75" fmla="*/ 191 h 224"/>
                <a:gd name="T76" fmla="*/ 573 w 791"/>
                <a:gd name="T77" fmla="*/ 199 h 224"/>
                <a:gd name="T78" fmla="*/ 791 w 791"/>
                <a:gd name="T79" fmla="*/ 156 h 224"/>
                <a:gd name="T80" fmla="*/ 769 w 791"/>
                <a:gd name="T81" fmla="*/ 106 h 224"/>
                <a:gd name="T82" fmla="*/ 711 w 791"/>
                <a:gd name="T83" fmla="*/ 80 h 224"/>
                <a:gd name="T84" fmla="*/ 675 w 791"/>
                <a:gd name="T85" fmla="*/ 108 h 224"/>
                <a:gd name="T86" fmla="*/ 651 w 791"/>
                <a:gd name="T87" fmla="*/ 172 h 224"/>
                <a:gd name="T88" fmla="*/ 589 w 791"/>
                <a:gd name="T89" fmla="*/ 194 h 224"/>
                <a:gd name="T90" fmla="*/ 675 w 791"/>
                <a:gd name="T91" fmla="*/ 204 h 224"/>
                <a:gd name="T92" fmla="*/ 771 w 791"/>
                <a:gd name="T93" fmla="*/ 20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1" h="224">
                  <a:moveTo>
                    <a:pt x="756" y="125"/>
                  </a:moveTo>
                  <a:cubicBezTo>
                    <a:pt x="764" y="133"/>
                    <a:pt x="768" y="144"/>
                    <a:pt x="768" y="156"/>
                  </a:cubicBezTo>
                  <a:cubicBezTo>
                    <a:pt x="768" y="168"/>
                    <a:pt x="764" y="180"/>
                    <a:pt x="755" y="188"/>
                  </a:cubicBezTo>
                  <a:cubicBezTo>
                    <a:pt x="747" y="197"/>
                    <a:pt x="735" y="201"/>
                    <a:pt x="723" y="201"/>
                  </a:cubicBezTo>
                  <a:cubicBezTo>
                    <a:pt x="711" y="201"/>
                    <a:pt x="700" y="197"/>
                    <a:pt x="691" y="188"/>
                  </a:cubicBezTo>
                  <a:cubicBezTo>
                    <a:pt x="673" y="171"/>
                    <a:pt x="673" y="142"/>
                    <a:pt x="691" y="124"/>
                  </a:cubicBezTo>
                  <a:cubicBezTo>
                    <a:pt x="700" y="115"/>
                    <a:pt x="711" y="111"/>
                    <a:pt x="723" y="111"/>
                  </a:cubicBezTo>
                  <a:cubicBezTo>
                    <a:pt x="734" y="111"/>
                    <a:pt x="744" y="115"/>
                    <a:pt x="753" y="122"/>
                  </a:cubicBezTo>
                  <a:cubicBezTo>
                    <a:pt x="755" y="124"/>
                    <a:pt x="755" y="124"/>
                    <a:pt x="755" y="124"/>
                  </a:cubicBezTo>
                  <a:cubicBezTo>
                    <a:pt x="755" y="124"/>
                    <a:pt x="756" y="125"/>
                    <a:pt x="756" y="125"/>
                  </a:cubicBezTo>
                  <a:close/>
                  <a:moveTo>
                    <a:pt x="133" y="103"/>
                  </a:moveTo>
                  <a:cubicBezTo>
                    <a:pt x="133" y="103"/>
                    <a:pt x="133" y="103"/>
                    <a:pt x="133" y="103"/>
                  </a:cubicBezTo>
                  <a:cubicBezTo>
                    <a:pt x="133" y="99"/>
                    <a:pt x="129" y="95"/>
                    <a:pt x="124" y="96"/>
                  </a:cubicBezTo>
                  <a:cubicBezTo>
                    <a:pt x="6" y="121"/>
                    <a:pt x="6" y="121"/>
                    <a:pt x="6" y="121"/>
                  </a:cubicBezTo>
                  <a:cubicBezTo>
                    <a:pt x="2" y="123"/>
                    <a:pt x="0" y="126"/>
                    <a:pt x="0" y="131"/>
                  </a:cubicBezTo>
                  <a:cubicBezTo>
                    <a:pt x="0" y="171"/>
                    <a:pt x="0" y="171"/>
                    <a:pt x="0" y="171"/>
                  </a:cubicBezTo>
                  <a:cubicBezTo>
                    <a:pt x="0" y="175"/>
                    <a:pt x="3" y="179"/>
                    <a:pt x="8" y="179"/>
                  </a:cubicBezTo>
                  <a:cubicBezTo>
                    <a:pt x="37" y="179"/>
                    <a:pt x="37" y="179"/>
                    <a:pt x="37" y="179"/>
                  </a:cubicBezTo>
                  <a:cubicBezTo>
                    <a:pt x="50" y="179"/>
                    <a:pt x="55" y="177"/>
                    <a:pt x="64" y="170"/>
                  </a:cubicBezTo>
                  <a:cubicBezTo>
                    <a:pt x="126" y="126"/>
                    <a:pt x="126" y="126"/>
                    <a:pt x="126" y="126"/>
                  </a:cubicBezTo>
                  <a:cubicBezTo>
                    <a:pt x="131" y="122"/>
                    <a:pt x="133" y="118"/>
                    <a:pt x="133" y="113"/>
                  </a:cubicBezTo>
                  <a:cubicBezTo>
                    <a:pt x="133" y="113"/>
                    <a:pt x="133" y="108"/>
                    <a:pt x="133" y="103"/>
                  </a:cubicBezTo>
                  <a:close/>
                  <a:moveTo>
                    <a:pt x="133" y="8"/>
                  </a:moveTo>
                  <a:cubicBezTo>
                    <a:pt x="133" y="8"/>
                    <a:pt x="133" y="8"/>
                    <a:pt x="133" y="8"/>
                  </a:cubicBezTo>
                  <a:cubicBezTo>
                    <a:pt x="133" y="4"/>
                    <a:pt x="129" y="0"/>
                    <a:pt x="125" y="0"/>
                  </a:cubicBezTo>
                  <a:cubicBezTo>
                    <a:pt x="46" y="0"/>
                    <a:pt x="46" y="0"/>
                    <a:pt x="46" y="0"/>
                  </a:cubicBezTo>
                  <a:cubicBezTo>
                    <a:pt x="38" y="0"/>
                    <a:pt x="36" y="2"/>
                    <a:pt x="33" y="10"/>
                  </a:cubicBezTo>
                  <a:cubicBezTo>
                    <a:pt x="26" y="28"/>
                    <a:pt x="17" y="60"/>
                    <a:pt x="9" y="91"/>
                  </a:cubicBezTo>
                  <a:cubicBezTo>
                    <a:pt x="8" y="96"/>
                    <a:pt x="11" y="100"/>
                    <a:pt x="17" y="99"/>
                  </a:cubicBezTo>
                  <a:cubicBezTo>
                    <a:pt x="17" y="99"/>
                    <a:pt x="17" y="99"/>
                    <a:pt x="17" y="99"/>
                  </a:cubicBezTo>
                  <a:cubicBezTo>
                    <a:pt x="125" y="76"/>
                    <a:pt x="125" y="76"/>
                    <a:pt x="125" y="76"/>
                  </a:cubicBezTo>
                  <a:cubicBezTo>
                    <a:pt x="130" y="75"/>
                    <a:pt x="133" y="72"/>
                    <a:pt x="133" y="67"/>
                  </a:cubicBezTo>
                  <a:cubicBezTo>
                    <a:pt x="133" y="67"/>
                    <a:pt x="133" y="67"/>
                    <a:pt x="133" y="67"/>
                  </a:cubicBezTo>
                  <a:lnTo>
                    <a:pt x="133" y="8"/>
                  </a:lnTo>
                  <a:close/>
                  <a:moveTo>
                    <a:pt x="260" y="8"/>
                  </a:moveTo>
                  <a:cubicBezTo>
                    <a:pt x="260" y="4"/>
                    <a:pt x="257" y="0"/>
                    <a:pt x="253" y="0"/>
                  </a:cubicBezTo>
                  <a:cubicBezTo>
                    <a:pt x="178" y="0"/>
                    <a:pt x="178" y="0"/>
                    <a:pt x="178" y="0"/>
                  </a:cubicBezTo>
                  <a:cubicBezTo>
                    <a:pt x="173" y="0"/>
                    <a:pt x="170" y="4"/>
                    <a:pt x="170" y="8"/>
                  </a:cubicBezTo>
                  <a:cubicBezTo>
                    <a:pt x="170" y="64"/>
                    <a:pt x="170" y="64"/>
                    <a:pt x="170" y="64"/>
                  </a:cubicBezTo>
                  <a:cubicBezTo>
                    <a:pt x="170" y="68"/>
                    <a:pt x="173" y="72"/>
                    <a:pt x="178" y="72"/>
                  </a:cubicBezTo>
                  <a:cubicBezTo>
                    <a:pt x="253" y="72"/>
                    <a:pt x="253" y="72"/>
                    <a:pt x="253" y="72"/>
                  </a:cubicBezTo>
                  <a:cubicBezTo>
                    <a:pt x="257" y="72"/>
                    <a:pt x="260" y="68"/>
                    <a:pt x="260" y="64"/>
                  </a:cubicBezTo>
                  <a:lnTo>
                    <a:pt x="260" y="8"/>
                  </a:lnTo>
                  <a:close/>
                  <a:moveTo>
                    <a:pt x="391" y="125"/>
                  </a:moveTo>
                  <a:cubicBezTo>
                    <a:pt x="391" y="116"/>
                    <a:pt x="384" y="109"/>
                    <a:pt x="375" y="109"/>
                  </a:cubicBezTo>
                  <a:cubicBezTo>
                    <a:pt x="366" y="109"/>
                    <a:pt x="359" y="116"/>
                    <a:pt x="359" y="125"/>
                  </a:cubicBezTo>
                  <a:cubicBezTo>
                    <a:pt x="359" y="134"/>
                    <a:pt x="366" y="141"/>
                    <a:pt x="375" y="141"/>
                  </a:cubicBezTo>
                  <a:cubicBezTo>
                    <a:pt x="384" y="141"/>
                    <a:pt x="391" y="134"/>
                    <a:pt x="391" y="125"/>
                  </a:cubicBezTo>
                  <a:close/>
                  <a:moveTo>
                    <a:pt x="450" y="125"/>
                  </a:moveTo>
                  <a:cubicBezTo>
                    <a:pt x="450" y="116"/>
                    <a:pt x="443" y="109"/>
                    <a:pt x="434" y="109"/>
                  </a:cubicBezTo>
                  <a:cubicBezTo>
                    <a:pt x="425" y="109"/>
                    <a:pt x="418" y="116"/>
                    <a:pt x="418" y="125"/>
                  </a:cubicBezTo>
                  <a:cubicBezTo>
                    <a:pt x="418" y="134"/>
                    <a:pt x="425" y="141"/>
                    <a:pt x="434" y="141"/>
                  </a:cubicBezTo>
                  <a:cubicBezTo>
                    <a:pt x="443" y="141"/>
                    <a:pt x="450" y="134"/>
                    <a:pt x="450" y="125"/>
                  </a:cubicBezTo>
                  <a:close/>
                  <a:moveTo>
                    <a:pt x="475" y="71"/>
                  </a:moveTo>
                  <a:cubicBezTo>
                    <a:pt x="475" y="64"/>
                    <a:pt x="470" y="59"/>
                    <a:pt x="463" y="59"/>
                  </a:cubicBezTo>
                  <a:cubicBezTo>
                    <a:pt x="346" y="59"/>
                    <a:pt x="346" y="59"/>
                    <a:pt x="346" y="59"/>
                  </a:cubicBezTo>
                  <a:cubicBezTo>
                    <a:pt x="339" y="59"/>
                    <a:pt x="334" y="64"/>
                    <a:pt x="334" y="71"/>
                  </a:cubicBezTo>
                  <a:cubicBezTo>
                    <a:pt x="334" y="77"/>
                    <a:pt x="339" y="82"/>
                    <a:pt x="346" y="82"/>
                  </a:cubicBezTo>
                  <a:cubicBezTo>
                    <a:pt x="463" y="82"/>
                    <a:pt x="463" y="82"/>
                    <a:pt x="463" y="82"/>
                  </a:cubicBezTo>
                  <a:cubicBezTo>
                    <a:pt x="470" y="82"/>
                    <a:pt x="475" y="77"/>
                    <a:pt x="475" y="71"/>
                  </a:cubicBezTo>
                  <a:close/>
                  <a:moveTo>
                    <a:pt x="660" y="24"/>
                  </a:moveTo>
                  <a:cubicBezTo>
                    <a:pt x="670" y="34"/>
                    <a:pt x="670" y="34"/>
                    <a:pt x="670" y="34"/>
                  </a:cubicBezTo>
                  <a:cubicBezTo>
                    <a:pt x="669" y="40"/>
                    <a:pt x="670" y="46"/>
                    <a:pt x="674" y="50"/>
                  </a:cubicBezTo>
                  <a:cubicBezTo>
                    <a:pt x="697" y="72"/>
                    <a:pt x="697" y="72"/>
                    <a:pt x="697" y="72"/>
                  </a:cubicBezTo>
                  <a:cubicBezTo>
                    <a:pt x="697" y="72"/>
                    <a:pt x="697" y="72"/>
                    <a:pt x="697" y="72"/>
                  </a:cubicBezTo>
                  <a:cubicBezTo>
                    <a:pt x="719" y="50"/>
                    <a:pt x="719" y="50"/>
                    <a:pt x="719" y="50"/>
                  </a:cubicBezTo>
                  <a:cubicBezTo>
                    <a:pt x="697" y="27"/>
                    <a:pt x="697" y="27"/>
                    <a:pt x="697" y="27"/>
                  </a:cubicBezTo>
                  <a:cubicBezTo>
                    <a:pt x="692" y="23"/>
                    <a:pt x="687" y="22"/>
                    <a:pt x="681" y="23"/>
                  </a:cubicBezTo>
                  <a:cubicBezTo>
                    <a:pt x="671" y="13"/>
                    <a:pt x="671" y="13"/>
                    <a:pt x="671" y="13"/>
                  </a:cubicBezTo>
                  <a:lnTo>
                    <a:pt x="660" y="24"/>
                  </a:lnTo>
                  <a:close/>
                  <a:moveTo>
                    <a:pt x="573" y="167"/>
                  </a:moveTo>
                  <a:cubicBezTo>
                    <a:pt x="541" y="167"/>
                    <a:pt x="541" y="167"/>
                    <a:pt x="541" y="167"/>
                  </a:cubicBezTo>
                  <a:cubicBezTo>
                    <a:pt x="535" y="167"/>
                    <a:pt x="530" y="170"/>
                    <a:pt x="528" y="175"/>
                  </a:cubicBezTo>
                  <a:cubicBezTo>
                    <a:pt x="513" y="175"/>
                    <a:pt x="513" y="175"/>
                    <a:pt x="513" y="175"/>
                  </a:cubicBezTo>
                  <a:cubicBezTo>
                    <a:pt x="513" y="191"/>
                    <a:pt x="513" y="191"/>
                    <a:pt x="513" y="191"/>
                  </a:cubicBezTo>
                  <a:cubicBezTo>
                    <a:pt x="528" y="191"/>
                    <a:pt x="528" y="191"/>
                    <a:pt x="528" y="191"/>
                  </a:cubicBezTo>
                  <a:cubicBezTo>
                    <a:pt x="530" y="196"/>
                    <a:pt x="535" y="199"/>
                    <a:pt x="541" y="199"/>
                  </a:cubicBezTo>
                  <a:cubicBezTo>
                    <a:pt x="573" y="199"/>
                    <a:pt x="573" y="199"/>
                    <a:pt x="573" y="199"/>
                  </a:cubicBezTo>
                  <a:lnTo>
                    <a:pt x="573" y="167"/>
                  </a:lnTo>
                  <a:close/>
                  <a:moveTo>
                    <a:pt x="791" y="156"/>
                  </a:moveTo>
                  <a:cubicBezTo>
                    <a:pt x="791" y="138"/>
                    <a:pt x="784" y="121"/>
                    <a:pt x="771" y="108"/>
                  </a:cubicBezTo>
                  <a:cubicBezTo>
                    <a:pt x="770" y="107"/>
                    <a:pt x="769" y="106"/>
                    <a:pt x="769" y="106"/>
                  </a:cubicBezTo>
                  <a:cubicBezTo>
                    <a:pt x="727" y="64"/>
                    <a:pt x="727" y="64"/>
                    <a:pt x="727" y="64"/>
                  </a:cubicBezTo>
                  <a:cubicBezTo>
                    <a:pt x="711" y="80"/>
                    <a:pt x="711" y="80"/>
                    <a:pt x="711" y="80"/>
                  </a:cubicBezTo>
                  <a:cubicBezTo>
                    <a:pt x="719" y="88"/>
                    <a:pt x="719" y="88"/>
                    <a:pt x="719" y="88"/>
                  </a:cubicBezTo>
                  <a:cubicBezTo>
                    <a:pt x="702" y="89"/>
                    <a:pt x="687" y="96"/>
                    <a:pt x="675" y="108"/>
                  </a:cubicBezTo>
                  <a:cubicBezTo>
                    <a:pt x="658" y="125"/>
                    <a:pt x="652" y="150"/>
                    <a:pt x="657" y="172"/>
                  </a:cubicBezTo>
                  <a:cubicBezTo>
                    <a:pt x="655" y="172"/>
                    <a:pt x="653" y="172"/>
                    <a:pt x="651" y="172"/>
                  </a:cubicBezTo>
                  <a:cubicBezTo>
                    <a:pt x="589" y="172"/>
                    <a:pt x="589" y="172"/>
                    <a:pt x="589" y="172"/>
                  </a:cubicBezTo>
                  <a:cubicBezTo>
                    <a:pt x="589" y="194"/>
                    <a:pt x="589" y="194"/>
                    <a:pt x="589" y="194"/>
                  </a:cubicBezTo>
                  <a:cubicBezTo>
                    <a:pt x="651" y="194"/>
                    <a:pt x="651" y="194"/>
                    <a:pt x="651" y="194"/>
                  </a:cubicBezTo>
                  <a:cubicBezTo>
                    <a:pt x="660" y="194"/>
                    <a:pt x="669" y="198"/>
                    <a:pt x="675" y="204"/>
                  </a:cubicBezTo>
                  <a:cubicBezTo>
                    <a:pt x="688" y="217"/>
                    <a:pt x="705" y="224"/>
                    <a:pt x="723" y="224"/>
                  </a:cubicBezTo>
                  <a:cubicBezTo>
                    <a:pt x="741" y="224"/>
                    <a:pt x="758" y="217"/>
                    <a:pt x="771" y="204"/>
                  </a:cubicBezTo>
                  <a:cubicBezTo>
                    <a:pt x="784" y="191"/>
                    <a:pt x="791" y="174"/>
                    <a:pt x="791"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91">
              <a:extLst>
                <a:ext uri="{FF2B5EF4-FFF2-40B4-BE49-F238E27FC236}">
                  <a16:creationId xmlns:a16="http://schemas.microsoft.com/office/drawing/2014/main" id="{9FCD9B7C-EEEC-4350-BE84-CB65137ECFED}"/>
                </a:ext>
              </a:extLst>
            </p:cNvPr>
            <p:cNvSpPr>
              <a:spLocks noEditPoints="1"/>
            </p:cNvSpPr>
            <p:nvPr/>
          </p:nvSpPr>
          <p:spPr bwMode="auto">
            <a:xfrm>
              <a:off x="5945" y="3247"/>
              <a:ext cx="1300" cy="683"/>
            </a:xfrm>
            <a:custGeom>
              <a:avLst/>
              <a:gdLst>
                <a:gd name="T0" fmla="*/ 278 w 857"/>
                <a:gd name="T1" fmla="*/ 31 h 449"/>
                <a:gd name="T2" fmla="*/ 5 w 857"/>
                <a:gd name="T3" fmla="*/ 98 h 449"/>
                <a:gd name="T4" fmla="*/ 224 w 857"/>
                <a:gd name="T5" fmla="*/ 65 h 449"/>
                <a:gd name="T6" fmla="*/ 107 w 857"/>
                <a:gd name="T7" fmla="*/ 72 h 449"/>
                <a:gd name="T8" fmla="*/ 107 w 857"/>
                <a:gd name="T9" fmla="*/ 41 h 449"/>
                <a:gd name="T10" fmla="*/ 5 w 857"/>
                <a:gd name="T11" fmla="*/ 16 h 449"/>
                <a:gd name="T12" fmla="*/ 800 w 857"/>
                <a:gd name="T13" fmla="*/ 264 h 449"/>
                <a:gd name="T14" fmla="*/ 736 w 857"/>
                <a:gd name="T15" fmla="*/ 328 h 449"/>
                <a:gd name="T16" fmla="*/ 801 w 857"/>
                <a:gd name="T17" fmla="*/ 265 h 449"/>
                <a:gd name="T18" fmla="*/ 857 w 857"/>
                <a:gd name="T19" fmla="*/ 347 h 449"/>
                <a:gd name="T20" fmla="*/ 600 w 857"/>
                <a:gd name="T21" fmla="*/ 449 h 449"/>
                <a:gd name="T22" fmla="*/ 104 w 857"/>
                <a:gd name="T23" fmla="*/ 391 h 449"/>
                <a:gd name="T24" fmla="*/ 22 w 857"/>
                <a:gd name="T25" fmla="*/ 395 h 449"/>
                <a:gd name="T26" fmla="*/ 82 w 857"/>
                <a:gd name="T27" fmla="*/ 115 h 449"/>
                <a:gd name="T28" fmla="*/ 174 w 857"/>
                <a:gd name="T29" fmla="*/ 88 h 449"/>
                <a:gd name="T30" fmla="*/ 328 w 857"/>
                <a:gd name="T31" fmla="*/ 125 h 449"/>
                <a:gd name="T32" fmla="*/ 361 w 857"/>
                <a:gd name="T33" fmla="*/ 115 h 449"/>
                <a:gd name="T34" fmla="*/ 178 w 857"/>
                <a:gd name="T35" fmla="*/ 243 h 449"/>
                <a:gd name="T36" fmla="*/ 45 w 857"/>
                <a:gd name="T37" fmla="*/ 311 h 449"/>
                <a:gd name="T38" fmla="*/ 171 w 857"/>
                <a:gd name="T39" fmla="*/ 266 h 449"/>
                <a:gd name="T40" fmla="*/ 178 w 857"/>
                <a:gd name="T41" fmla="*/ 148 h 449"/>
                <a:gd name="T42" fmla="*/ 54 w 857"/>
                <a:gd name="T43" fmla="*/ 231 h 449"/>
                <a:gd name="T44" fmla="*/ 178 w 857"/>
                <a:gd name="T45" fmla="*/ 207 h 449"/>
                <a:gd name="T46" fmla="*/ 298 w 857"/>
                <a:gd name="T47" fmla="*/ 140 h 449"/>
                <a:gd name="T48" fmla="*/ 223 w 857"/>
                <a:gd name="T49" fmla="*/ 212 h 449"/>
                <a:gd name="T50" fmla="*/ 436 w 857"/>
                <a:gd name="T51" fmla="*/ 265 h 449"/>
                <a:gd name="T52" fmla="*/ 436 w 857"/>
                <a:gd name="T53" fmla="*/ 265 h 449"/>
                <a:gd name="T54" fmla="*/ 479 w 857"/>
                <a:gd name="T55" fmla="*/ 281 h 449"/>
                <a:gd name="T56" fmla="*/ 391 w 857"/>
                <a:gd name="T57" fmla="*/ 199 h 449"/>
                <a:gd name="T58" fmla="*/ 520 w 857"/>
                <a:gd name="T59" fmla="*/ 211 h 449"/>
                <a:gd name="T60" fmla="*/ 742 w 857"/>
                <a:gd name="T61" fmla="*/ 212 h 449"/>
                <a:gd name="T62" fmla="*/ 726 w 857"/>
                <a:gd name="T63" fmla="*/ 163 h 449"/>
                <a:gd name="T64" fmla="*/ 586 w 857"/>
                <a:gd name="T65" fmla="*/ 307 h 449"/>
                <a:gd name="T66" fmla="*/ 573 w 857"/>
                <a:gd name="T67" fmla="*/ 331 h 449"/>
                <a:gd name="T68" fmla="*/ 836 w 857"/>
                <a:gd name="T69" fmla="*/ 296 h 449"/>
                <a:gd name="T70" fmla="*/ 756 w 857"/>
                <a:gd name="T71" fmla="*/ 220 h 449"/>
                <a:gd name="T72" fmla="*/ 696 w 857"/>
                <a:gd name="T73" fmla="*/ 312 h 449"/>
                <a:gd name="T74" fmla="*/ 720 w 857"/>
                <a:gd name="T75" fmla="*/ 344 h 449"/>
                <a:gd name="T76" fmla="*/ 833 w 857"/>
                <a:gd name="T77" fmla="*/ 22 h 449"/>
                <a:gd name="T78" fmla="*/ 351 w 857"/>
                <a:gd name="T79" fmla="*/ 99 h 449"/>
                <a:gd name="T80" fmla="*/ 351 w 857"/>
                <a:gd name="T81" fmla="*/ 22 h 449"/>
                <a:gd name="T82" fmla="*/ 833 w 857"/>
                <a:gd name="T83" fmla="*/ 22 h 449"/>
                <a:gd name="T84" fmla="*/ 448 w 857"/>
                <a:gd name="T85" fmla="*/ 77 h 449"/>
                <a:gd name="T86" fmla="*/ 464 w 857"/>
                <a:gd name="T87" fmla="*/ 77 h 449"/>
                <a:gd name="T88" fmla="*/ 538 w 857"/>
                <a:gd name="T89" fmla="*/ 22 h 449"/>
                <a:gd name="T90" fmla="*/ 670 w 857"/>
                <a:gd name="T91" fmla="*/ 22 h 449"/>
                <a:gd name="T92" fmla="*/ 670 w 857"/>
                <a:gd name="T93" fmla="*/ 22 h 449"/>
                <a:gd name="T94" fmla="*/ 743 w 857"/>
                <a:gd name="T95" fmla="*/ 77 h 449"/>
                <a:gd name="T96" fmla="*/ 759 w 857"/>
                <a:gd name="T97" fmla="*/ 7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7" h="449">
                  <a:moveTo>
                    <a:pt x="224" y="48"/>
                  </a:moveTo>
                  <a:cubicBezTo>
                    <a:pt x="219" y="33"/>
                    <a:pt x="219" y="33"/>
                    <a:pt x="219" y="33"/>
                  </a:cubicBezTo>
                  <a:cubicBezTo>
                    <a:pt x="273" y="16"/>
                    <a:pt x="273" y="16"/>
                    <a:pt x="273" y="16"/>
                  </a:cubicBezTo>
                  <a:cubicBezTo>
                    <a:pt x="278" y="31"/>
                    <a:pt x="278" y="31"/>
                    <a:pt x="278" y="31"/>
                  </a:cubicBezTo>
                  <a:lnTo>
                    <a:pt x="224" y="48"/>
                  </a:lnTo>
                  <a:close/>
                  <a:moveTo>
                    <a:pt x="54" y="65"/>
                  </a:moveTo>
                  <a:cubicBezTo>
                    <a:pt x="0" y="83"/>
                    <a:pt x="0" y="83"/>
                    <a:pt x="0" y="83"/>
                  </a:cubicBezTo>
                  <a:cubicBezTo>
                    <a:pt x="5" y="98"/>
                    <a:pt x="5" y="98"/>
                    <a:pt x="5" y="98"/>
                  </a:cubicBezTo>
                  <a:cubicBezTo>
                    <a:pt x="59" y="80"/>
                    <a:pt x="59" y="80"/>
                    <a:pt x="59" y="80"/>
                  </a:cubicBezTo>
                  <a:lnTo>
                    <a:pt x="54" y="65"/>
                  </a:lnTo>
                  <a:close/>
                  <a:moveTo>
                    <a:pt x="278" y="83"/>
                  </a:moveTo>
                  <a:cubicBezTo>
                    <a:pt x="224" y="65"/>
                    <a:pt x="224" y="65"/>
                    <a:pt x="224" y="65"/>
                  </a:cubicBezTo>
                  <a:cubicBezTo>
                    <a:pt x="219" y="80"/>
                    <a:pt x="219" y="80"/>
                    <a:pt x="219" y="80"/>
                  </a:cubicBezTo>
                  <a:cubicBezTo>
                    <a:pt x="273" y="98"/>
                    <a:pt x="273" y="98"/>
                    <a:pt x="273" y="98"/>
                  </a:cubicBezTo>
                  <a:lnTo>
                    <a:pt x="278" y="83"/>
                  </a:lnTo>
                  <a:close/>
                  <a:moveTo>
                    <a:pt x="107" y="72"/>
                  </a:moveTo>
                  <a:cubicBezTo>
                    <a:pt x="171" y="72"/>
                    <a:pt x="171" y="72"/>
                    <a:pt x="171" y="72"/>
                  </a:cubicBezTo>
                  <a:cubicBezTo>
                    <a:pt x="180" y="72"/>
                    <a:pt x="187" y="65"/>
                    <a:pt x="187" y="57"/>
                  </a:cubicBezTo>
                  <a:cubicBezTo>
                    <a:pt x="187" y="48"/>
                    <a:pt x="180" y="41"/>
                    <a:pt x="171" y="41"/>
                  </a:cubicBezTo>
                  <a:cubicBezTo>
                    <a:pt x="107" y="41"/>
                    <a:pt x="107" y="41"/>
                    <a:pt x="107" y="41"/>
                  </a:cubicBezTo>
                  <a:cubicBezTo>
                    <a:pt x="99" y="41"/>
                    <a:pt x="92" y="48"/>
                    <a:pt x="92" y="57"/>
                  </a:cubicBezTo>
                  <a:cubicBezTo>
                    <a:pt x="92" y="65"/>
                    <a:pt x="99" y="72"/>
                    <a:pt x="107" y="72"/>
                  </a:cubicBezTo>
                  <a:close/>
                  <a:moveTo>
                    <a:pt x="59" y="33"/>
                  </a:moveTo>
                  <a:cubicBezTo>
                    <a:pt x="5" y="16"/>
                    <a:pt x="5" y="16"/>
                    <a:pt x="5" y="16"/>
                  </a:cubicBezTo>
                  <a:cubicBezTo>
                    <a:pt x="0" y="31"/>
                    <a:pt x="0" y="31"/>
                    <a:pt x="0" y="31"/>
                  </a:cubicBezTo>
                  <a:cubicBezTo>
                    <a:pt x="54" y="48"/>
                    <a:pt x="54" y="48"/>
                    <a:pt x="54" y="48"/>
                  </a:cubicBezTo>
                  <a:lnTo>
                    <a:pt x="59" y="33"/>
                  </a:lnTo>
                  <a:close/>
                  <a:moveTo>
                    <a:pt x="800" y="264"/>
                  </a:moveTo>
                  <a:cubicBezTo>
                    <a:pt x="798" y="262"/>
                    <a:pt x="798" y="262"/>
                    <a:pt x="798" y="262"/>
                  </a:cubicBezTo>
                  <a:cubicBezTo>
                    <a:pt x="789" y="255"/>
                    <a:pt x="779" y="251"/>
                    <a:pt x="768" y="251"/>
                  </a:cubicBezTo>
                  <a:cubicBezTo>
                    <a:pt x="756" y="251"/>
                    <a:pt x="745" y="255"/>
                    <a:pt x="736" y="264"/>
                  </a:cubicBezTo>
                  <a:cubicBezTo>
                    <a:pt x="718" y="282"/>
                    <a:pt x="718" y="311"/>
                    <a:pt x="736" y="328"/>
                  </a:cubicBezTo>
                  <a:cubicBezTo>
                    <a:pt x="745" y="337"/>
                    <a:pt x="756" y="341"/>
                    <a:pt x="768" y="341"/>
                  </a:cubicBezTo>
                  <a:cubicBezTo>
                    <a:pt x="780" y="341"/>
                    <a:pt x="792" y="337"/>
                    <a:pt x="800" y="328"/>
                  </a:cubicBezTo>
                  <a:cubicBezTo>
                    <a:pt x="809" y="320"/>
                    <a:pt x="813" y="308"/>
                    <a:pt x="813" y="296"/>
                  </a:cubicBezTo>
                  <a:cubicBezTo>
                    <a:pt x="813" y="284"/>
                    <a:pt x="809" y="273"/>
                    <a:pt x="801" y="265"/>
                  </a:cubicBezTo>
                  <a:cubicBezTo>
                    <a:pt x="801" y="265"/>
                    <a:pt x="800" y="264"/>
                    <a:pt x="800" y="264"/>
                  </a:cubicBezTo>
                  <a:close/>
                  <a:moveTo>
                    <a:pt x="857" y="125"/>
                  </a:moveTo>
                  <a:cubicBezTo>
                    <a:pt x="857" y="324"/>
                    <a:pt x="857" y="324"/>
                    <a:pt x="857" y="324"/>
                  </a:cubicBezTo>
                  <a:cubicBezTo>
                    <a:pt x="857" y="347"/>
                    <a:pt x="857" y="347"/>
                    <a:pt x="857" y="347"/>
                  </a:cubicBezTo>
                  <a:cubicBezTo>
                    <a:pt x="857" y="374"/>
                    <a:pt x="857" y="374"/>
                    <a:pt x="857" y="374"/>
                  </a:cubicBezTo>
                  <a:cubicBezTo>
                    <a:pt x="857" y="385"/>
                    <a:pt x="848" y="394"/>
                    <a:pt x="836" y="394"/>
                  </a:cubicBezTo>
                  <a:cubicBezTo>
                    <a:pt x="659" y="394"/>
                    <a:pt x="659" y="394"/>
                    <a:pt x="659" y="394"/>
                  </a:cubicBezTo>
                  <a:cubicBezTo>
                    <a:pt x="657" y="425"/>
                    <a:pt x="632" y="449"/>
                    <a:pt x="600" y="449"/>
                  </a:cubicBezTo>
                  <a:cubicBezTo>
                    <a:pt x="569" y="449"/>
                    <a:pt x="544" y="425"/>
                    <a:pt x="542" y="394"/>
                  </a:cubicBezTo>
                  <a:cubicBezTo>
                    <a:pt x="222" y="394"/>
                    <a:pt x="222" y="394"/>
                    <a:pt x="222" y="394"/>
                  </a:cubicBezTo>
                  <a:cubicBezTo>
                    <a:pt x="220" y="425"/>
                    <a:pt x="194" y="449"/>
                    <a:pt x="163" y="449"/>
                  </a:cubicBezTo>
                  <a:cubicBezTo>
                    <a:pt x="130" y="449"/>
                    <a:pt x="104" y="423"/>
                    <a:pt x="104" y="391"/>
                  </a:cubicBezTo>
                  <a:cubicBezTo>
                    <a:pt x="88" y="391"/>
                    <a:pt x="88" y="391"/>
                    <a:pt x="88" y="391"/>
                  </a:cubicBezTo>
                  <a:cubicBezTo>
                    <a:pt x="87" y="399"/>
                    <a:pt x="81" y="405"/>
                    <a:pt x="72" y="405"/>
                  </a:cubicBezTo>
                  <a:cubicBezTo>
                    <a:pt x="32" y="405"/>
                    <a:pt x="32" y="405"/>
                    <a:pt x="32" y="405"/>
                  </a:cubicBezTo>
                  <a:cubicBezTo>
                    <a:pt x="27" y="405"/>
                    <a:pt x="22" y="401"/>
                    <a:pt x="22" y="395"/>
                  </a:cubicBezTo>
                  <a:cubicBezTo>
                    <a:pt x="22" y="395"/>
                    <a:pt x="22" y="395"/>
                    <a:pt x="22" y="395"/>
                  </a:cubicBezTo>
                  <a:cubicBezTo>
                    <a:pt x="22" y="279"/>
                    <a:pt x="22" y="279"/>
                    <a:pt x="22" y="279"/>
                  </a:cubicBezTo>
                  <a:cubicBezTo>
                    <a:pt x="28" y="231"/>
                    <a:pt x="49" y="163"/>
                    <a:pt x="61" y="131"/>
                  </a:cubicBezTo>
                  <a:cubicBezTo>
                    <a:pt x="64" y="121"/>
                    <a:pt x="71" y="115"/>
                    <a:pt x="82" y="115"/>
                  </a:cubicBezTo>
                  <a:cubicBezTo>
                    <a:pt x="82" y="115"/>
                    <a:pt x="82" y="115"/>
                    <a:pt x="83" y="115"/>
                  </a:cubicBezTo>
                  <a:cubicBezTo>
                    <a:pt x="88" y="98"/>
                    <a:pt x="88" y="98"/>
                    <a:pt x="88" y="98"/>
                  </a:cubicBezTo>
                  <a:cubicBezTo>
                    <a:pt x="90" y="92"/>
                    <a:pt x="95" y="88"/>
                    <a:pt x="101" y="88"/>
                  </a:cubicBezTo>
                  <a:cubicBezTo>
                    <a:pt x="174" y="88"/>
                    <a:pt x="174" y="88"/>
                    <a:pt x="174" y="88"/>
                  </a:cubicBezTo>
                  <a:cubicBezTo>
                    <a:pt x="180" y="88"/>
                    <a:pt x="184" y="93"/>
                    <a:pt x="184" y="99"/>
                  </a:cubicBezTo>
                  <a:cubicBezTo>
                    <a:pt x="184" y="115"/>
                    <a:pt x="184" y="115"/>
                    <a:pt x="184" y="115"/>
                  </a:cubicBezTo>
                  <a:cubicBezTo>
                    <a:pt x="237" y="115"/>
                    <a:pt x="295" y="115"/>
                    <a:pt x="318" y="115"/>
                  </a:cubicBezTo>
                  <a:cubicBezTo>
                    <a:pt x="324" y="115"/>
                    <a:pt x="328" y="120"/>
                    <a:pt x="328" y="125"/>
                  </a:cubicBezTo>
                  <a:cubicBezTo>
                    <a:pt x="328" y="303"/>
                    <a:pt x="328" y="303"/>
                    <a:pt x="328" y="303"/>
                  </a:cubicBezTo>
                  <a:cubicBezTo>
                    <a:pt x="351" y="303"/>
                    <a:pt x="351" y="303"/>
                    <a:pt x="351" y="303"/>
                  </a:cubicBezTo>
                  <a:cubicBezTo>
                    <a:pt x="351" y="125"/>
                    <a:pt x="351" y="125"/>
                    <a:pt x="351" y="125"/>
                  </a:cubicBezTo>
                  <a:cubicBezTo>
                    <a:pt x="351" y="120"/>
                    <a:pt x="355" y="115"/>
                    <a:pt x="361" y="115"/>
                  </a:cubicBezTo>
                  <a:cubicBezTo>
                    <a:pt x="847" y="115"/>
                    <a:pt x="847" y="115"/>
                    <a:pt x="847" y="115"/>
                  </a:cubicBezTo>
                  <a:cubicBezTo>
                    <a:pt x="852" y="115"/>
                    <a:pt x="857" y="120"/>
                    <a:pt x="857" y="125"/>
                  </a:cubicBezTo>
                  <a:close/>
                  <a:moveTo>
                    <a:pt x="178" y="243"/>
                  </a:moveTo>
                  <a:cubicBezTo>
                    <a:pt x="178" y="243"/>
                    <a:pt x="178" y="243"/>
                    <a:pt x="178" y="243"/>
                  </a:cubicBezTo>
                  <a:cubicBezTo>
                    <a:pt x="178" y="239"/>
                    <a:pt x="174" y="235"/>
                    <a:pt x="169" y="236"/>
                  </a:cubicBezTo>
                  <a:cubicBezTo>
                    <a:pt x="51" y="261"/>
                    <a:pt x="51" y="261"/>
                    <a:pt x="51" y="261"/>
                  </a:cubicBezTo>
                  <a:cubicBezTo>
                    <a:pt x="47" y="263"/>
                    <a:pt x="45" y="266"/>
                    <a:pt x="45" y="271"/>
                  </a:cubicBezTo>
                  <a:cubicBezTo>
                    <a:pt x="45" y="311"/>
                    <a:pt x="45" y="311"/>
                    <a:pt x="45" y="311"/>
                  </a:cubicBezTo>
                  <a:cubicBezTo>
                    <a:pt x="45" y="315"/>
                    <a:pt x="48" y="319"/>
                    <a:pt x="53" y="319"/>
                  </a:cubicBezTo>
                  <a:cubicBezTo>
                    <a:pt x="82" y="319"/>
                    <a:pt x="82" y="319"/>
                    <a:pt x="82" y="319"/>
                  </a:cubicBezTo>
                  <a:cubicBezTo>
                    <a:pt x="95" y="319"/>
                    <a:pt x="100" y="317"/>
                    <a:pt x="109" y="310"/>
                  </a:cubicBezTo>
                  <a:cubicBezTo>
                    <a:pt x="171" y="266"/>
                    <a:pt x="171" y="266"/>
                    <a:pt x="171" y="266"/>
                  </a:cubicBezTo>
                  <a:cubicBezTo>
                    <a:pt x="176" y="262"/>
                    <a:pt x="178" y="258"/>
                    <a:pt x="178" y="253"/>
                  </a:cubicBezTo>
                  <a:cubicBezTo>
                    <a:pt x="178" y="253"/>
                    <a:pt x="178" y="248"/>
                    <a:pt x="178" y="243"/>
                  </a:cubicBezTo>
                  <a:close/>
                  <a:moveTo>
                    <a:pt x="178" y="148"/>
                  </a:moveTo>
                  <a:cubicBezTo>
                    <a:pt x="178" y="148"/>
                    <a:pt x="178" y="148"/>
                    <a:pt x="178" y="148"/>
                  </a:cubicBezTo>
                  <a:cubicBezTo>
                    <a:pt x="178" y="144"/>
                    <a:pt x="174" y="140"/>
                    <a:pt x="170" y="140"/>
                  </a:cubicBezTo>
                  <a:cubicBezTo>
                    <a:pt x="91" y="140"/>
                    <a:pt x="91" y="140"/>
                    <a:pt x="91" y="140"/>
                  </a:cubicBezTo>
                  <a:cubicBezTo>
                    <a:pt x="83" y="140"/>
                    <a:pt x="81" y="142"/>
                    <a:pt x="78" y="150"/>
                  </a:cubicBezTo>
                  <a:cubicBezTo>
                    <a:pt x="71" y="168"/>
                    <a:pt x="62" y="200"/>
                    <a:pt x="54" y="231"/>
                  </a:cubicBezTo>
                  <a:cubicBezTo>
                    <a:pt x="53" y="236"/>
                    <a:pt x="56" y="240"/>
                    <a:pt x="62" y="239"/>
                  </a:cubicBezTo>
                  <a:cubicBezTo>
                    <a:pt x="62" y="239"/>
                    <a:pt x="62" y="239"/>
                    <a:pt x="62" y="239"/>
                  </a:cubicBezTo>
                  <a:cubicBezTo>
                    <a:pt x="170" y="216"/>
                    <a:pt x="170" y="216"/>
                    <a:pt x="170" y="216"/>
                  </a:cubicBezTo>
                  <a:cubicBezTo>
                    <a:pt x="175" y="215"/>
                    <a:pt x="178" y="212"/>
                    <a:pt x="178" y="207"/>
                  </a:cubicBezTo>
                  <a:cubicBezTo>
                    <a:pt x="178" y="207"/>
                    <a:pt x="178" y="207"/>
                    <a:pt x="178" y="207"/>
                  </a:cubicBezTo>
                  <a:lnTo>
                    <a:pt x="178" y="148"/>
                  </a:lnTo>
                  <a:close/>
                  <a:moveTo>
                    <a:pt x="305" y="148"/>
                  </a:moveTo>
                  <a:cubicBezTo>
                    <a:pt x="305" y="144"/>
                    <a:pt x="302" y="140"/>
                    <a:pt x="298" y="140"/>
                  </a:cubicBezTo>
                  <a:cubicBezTo>
                    <a:pt x="223" y="140"/>
                    <a:pt x="223" y="140"/>
                    <a:pt x="223" y="140"/>
                  </a:cubicBezTo>
                  <a:cubicBezTo>
                    <a:pt x="218" y="140"/>
                    <a:pt x="215" y="144"/>
                    <a:pt x="215" y="148"/>
                  </a:cubicBezTo>
                  <a:cubicBezTo>
                    <a:pt x="215" y="204"/>
                    <a:pt x="215" y="204"/>
                    <a:pt x="215" y="204"/>
                  </a:cubicBezTo>
                  <a:cubicBezTo>
                    <a:pt x="215" y="208"/>
                    <a:pt x="218" y="212"/>
                    <a:pt x="223" y="212"/>
                  </a:cubicBezTo>
                  <a:cubicBezTo>
                    <a:pt x="298" y="212"/>
                    <a:pt x="298" y="212"/>
                    <a:pt x="298" y="212"/>
                  </a:cubicBezTo>
                  <a:cubicBezTo>
                    <a:pt x="302" y="212"/>
                    <a:pt x="305" y="208"/>
                    <a:pt x="305" y="204"/>
                  </a:cubicBezTo>
                  <a:lnTo>
                    <a:pt x="305" y="148"/>
                  </a:lnTo>
                  <a:close/>
                  <a:moveTo>
                    <a:pt x="436" y="265"/>
                  </a:moveTo>
                  <a:cubicBezTo>
                    <a:pt x="436" y="256"/>
                    <a:pt x="429" y="249"/>
                    <a:pt x="420" y="249"/>
                  </a:cubicBezTo>
                  <a:cubicBezTo>
                    <a:pt x="411" y="249"/>
                    <a:pt x="404" y="256"/>
                    <a:pt x="404" y="265"/>
                  </a:cubicBezTo>
                  <a:cubicBezTo>
                    <a:pt x="404" y="274"/>
                    <a:pt x="411" y="281"/>
                    <a:pt x="420" y="281"/>
                  </a:cubicBezTo>
                  <a:cubicBezTo>
                    <a:pt x="429" y="281"/>
                    <a:pt x="436" y="274"/>
                    <a:pt x="436" y="265"/>
                  </a:cubicBezTo>
                  <a:close/>
                  <a:moveTo>
                    <a:pt x="495" y="265"/>
                  </a:moveTo>
                  <a:cubicBezTo>
                    <a:pt x="495" y="256"/>
                    <a:pt x="488" y="249"/>
                    <a:pt x="479" y="249"/>
                  </a:cubicBezTo>
                  <a:cubicBezTo>
                    <a:pt x="470" y="249"/>
                    <a:pt x="463" y="256"/>
                    <a:pt x="463" y="265"/>
                  </a:cubicBezTo>
                  <a:cubicBezTo>
                    <a:pt x="463" y="274"/>
                    <a:pt x="470" y="281"/>
                    <a:pt x="479" y="281"/>
                  </a:cubicBezTo>
                  <a:cubicBezTo>
                    <a:pt x="488" y="281"/>
                    <a:pt x="495" y="274"/>
                    <a:pt x="495" y="265"/>
                  </a:cubicBezTo>
                  <a:close/>
                  <a:moveTo>
                    <a:pt x="520" y="211"/>
                  </a:moveTo>
                  <a:cubicBezTo>
                    <a:pt x="520" y="204"/>
                    <a:pt x="515" y="199"/>
                    <a:pt x="508" y="199"/>
                  </a:cubicBezTo>
                  <a:cubicBezTo>
                    <a:pt x="391" y="199"/>
                    <a:pt x="391" y="199"/>
                    <a:pt x="391" y="199"/>
                  </a:cubicBezTo>
                  <a:cubicBezTo>
                    <a:pt x="384" y="199"/>
                    <a:pt x="379" y="204"/>
                    <a:pt x="379" y="211"/>
                  </a:cubicBezTo>
                  <a:cubicBezTo>
                    <a:pt x="379" y="217"/>
                    <a:pt x="384" y="222"/>
                    <a:pt x="391" y="222"/>
                  </a:cubicBezTo>
                  <a:cubicBezTo>
                    <a:pt x="508" y="222"/>
                    <a:pt x="508" y="222"/>
                    <a:pt x="508" y="222"/>
                  </a:cubicBezTo>
                  <a:cubicBezTo>
                    <a:pt x="515" y="222"/>
                    <a:pt x="520" y="217"/>
                    <a:pt x="520" y="211"/>
                  </a:cubicBezTo>
                  <a:close/>
                  <a:moveTo>
                    <a:pt x="705" y="164"/>
                  </a:moveTo>
                  <a:cubicBezTo>
                    <a:pt x="715" y="174"/>
                    <a:pt x="715" y="174"/>
                    <a:pt x="715" y="174"/>
                  </a:cubicBezTo>
                  <a:cubicBezTo>
                    <a:pt x="714" y="180"/>
                    <a:pt x="715" y="186"/>
                    <a:pt x="719" y="190"/>
                  </a:cubicBezTo>
                  <a:cubicBezTo>
                    <a:pt x="742" y="212"/>
                    <a:pt x="742" y="212"/>
                    <a:pt x="742" y="212"/>
                  </a:cubicBezTo>
                  <a:cubicBezTo>
                    <a:pt x="742" y="212"/>
                    <a:pt x="742" y="212"/>
                    <a:pt x="742" y="212"/>
                  </a:cubicBezTo>
                  <a:cubicBezTo>
                    <a:pt x="764" y="190"/>
                    <a:pt x="764" y="190"/>
                    <a:pt x="764" y="190"/>
                  </a:cubicBezTo>
                  <a:cubicBezTo>
                    <a:pt x="742" y="167"/>
                    <a:pt x="742" y="167"/>
                    <a:pt x="742" y="167"/>
                  </a:cubicBezTo>
                  <a:cubicBezTo>
                    <a:pt x="737" y="163"/>
                    <a:pt x="732" y="162"/>
                    <a:pt x="726" y="163"/>
                  </a:cubicBezTo>
                  <a:cubicBezTo>
                    <a:pt x="716" y="153"/>
                    <a:pt x="716" y="153"/>
                    <a:pt x="716" y="153"/>
                  </a:cubicBezTo>
                  <a:lnTo>
                    <a:pt x="705" y="164"/>
                  </a:lnTo>
                  <a:close/>
                  <a:moveTo>
                    <a:pt x="618" y="307"/>
                  </a:moveTo>
                  <a:cubicBezTo>
                    <a:pt x="586" y="307"/>
                    <a:pt x="586" y="307"/>
                    <a:pt x="586" y="307"/>
                  </a:cubicBezTo>
                  <a:cubicBezTo>
                    <a:pt x="580" y="307"/>
                    <a:pt x="575" y="310"/>
                    <a:pt x="573" y="315"/>
                  </a:cubicBezTo>
                  <a:cubicBezTo>
                    <a:pt x="558" y="315"/>
                    <a:pt x="558" y="315"/>
                    <a:pt x="558" y="315"/>
                  </a:cubicBezTo>
                  <a:cubicBezTo>
                    <a:pt x="558" y="331"/>
                    <a:pt x="558" y="331"/>
                    <a:pt x="558" y="331"/>
                  </a:cubicBezTo>
                  <a:cubicBezTo>
                    <a:pt x="573" y="331"/>
                    <a:pt x="573" y="331"/>
                    <a:pt x="573" y="331"/>
                  </a:cubicBezTo>
                  <a:cubicBezTo>
                    <a:pt x="575" y="336"/>
                    <a:pt x="580" y="339"/>
                    <a:pt x="586" y="339"/>
                  </a:cubicBezTo>
                  <a:cubicBezTo>
                    <a:pt x="618" y="339"/>
                    <a:pt x="618" y="339"/>
                    <a:pt x="618" y="339"/>
                  </a:cubicBezTo>
                  <a:lnTo>
                    <a:pt x="618" y="307"/>
                  </a:lnTo>
                  <a:close/>
                  <a:moveTo>
                    <a:pt x="836" y="296"/>
                  </a:moveTo>
                  <a:cubicBezTo>
                    <a:pt x="836" y="278"/>
                    <a:pt x="829" y="261"/>
                    <a:pt x="816" y="248"/>
                  </a:cubicBezTo>
                  <a:cubicBezTo>
                    <a:pt x="815" y="247"/>
                    <a:pt x="814" y="246"/>
                    <a:pt x="814" y="246"/>
                  </a:cubicBezTo>
                  <a:cubicBezTo>
                    <a:pt x="772" y="204"/>
                    <a:pt x="772" y="204"/>
                    <a:pt x="772" y="204"/>
                  </a:cubicBezTo>
                  <a:cubicBezTo>
                    <a:pt x="756" y="220"/>
                    <a:pt x="756" y="220"/>
                    <a:pt x="756" y="220"/>
                  </a:cubicBezTo>
                  <a:cubicBezTo>
                    <a:pt x="764" y="228"/>
                    <a:pt x="764" y="228"/>
                    <a:pt x="764" y="228"/>
                  </a:cubicBezTo>
                  <a:cubicBezTo>
                    <a:pt x="747" y="229"/>
                    <a:pt x="732" y="236"/>
                    <a:pt x="720" y="248"/>
                  </a:cubicBezTo>
                  <a:cubicBezTo>
                    <a:pt x="703" y="265"/>
                    <a:pt x="697" y="290"/>
                    <a:pt x="702" y="312"/>
                  </a:cubicBezTo>
                  <a:cubicBezTo>
                    <a:pt x="700" y="312"/>
                    <a:pt x="698" y="312"/>
                    <a:pt x="696" y="312"/>
                  </a:cubicBezTo>
                  <a:cubicBezTo>
                    <a:pt x="634" y="312"/>
                    <a:pt x="634" y="312"/>
                    <a:pt x="634" y="312"/>
                  </a:cubicBezTo>
                  <a:cubicBezTo>
                    <a:pt x="634" y="334"/>
                    <a:pt x="634" y="334"/>
                    <a:pt x="634" y="334"/>
                  </a:cubicBezTo>
                  <a:cubicBezTo>
                    <a:pt x="696" y="334"/>
                    <a:pt x="696" y="334"/>
                    <a:pt x="696" y="334"/>
                  </a:cubicBezTo>
                  <a:cubicBezTo>
                    <a:pt x="705" y="334"/>
                    <a:pt x="714" y="338"/>
                    <a:pt x="720" y="344"/>
                  </a:cubicBezTo>
                  <a:cubicBezTo>
                    <a:pt x="733" y="357"/>
                    <a:pt x="750" y="364"/>
                    <a:pt x="768" y="364"/>
                  </a:cubicBezTo>
                  <a:cubicBezTo>
                    <a:pt x="786" y="364"/>
                    <a:pt x="803" y="357"/>
                    <a:pt x="816" y="344"/>
                  </a:cubicBezTo>
                  <a:cubicBezTo>
                    <a:pt x="829" y="331"/>
                    <a:pt x="836" y="314"/>
                    <a:pt x="836" y="296"/>
                  </a:cubicBezTo>
                  <a:close/>
                  <a:moveTo>
                    <a:pt x="833" y="22"/>
                  </a:moveTo>
                  <a:cubicBezTo>
                    <a:pt x="833" y="77"/>
                    <a:pt x="833" y="77"/>
                    <a:pt x="833" y="77"/>
                  </a:cubicBezTo>
                  <a:cubicBezTo>
                    <a:pt x="857" y="77"/>
                    <a:pt x="857" y="77"/>
                    <a:pt x="857" y="77"/>
                  </a:cubicBezTo>
                  <a:cubicBezTo>
                    <a:pt x="857" y="99"/>
                    <a:pt x="857" y="99"/>
                    <a:pt x="857" y="99"/>
                  </a:cubicBezTo>
                  <a:cubicBezTo>
                    <a:pt x="351" y="99"/>
                    <a:pt x="351" y="99"/>
                    <a:pt x="351" y="99"/>
                  </a:cubicBezTo>
                  <a:cubicBezTo>
                    <a:pt x="351" y="77"/>
                    <a:pt x="351" y="77"/>
                    <a:pt x="351" y="77"/>
                  </a:cubicBezTo>
                  <a:cubicBezTo>
                    <a:pt x="375" y="77"/>
                    <a:pt x="375" y="77"/>
                    <a:pt x="375" y="77"/>
                  </a:cubicBezTo>
                  <a:cubicBezTo>
                    <a:pt x="375" y="22"/>
                    <a:pt x="375" y="22"/>
                    <a:pt x="375" y="22"/>
                  </a:cubicBezTo>
                  <a:cubicBezTo>
                    <a:pt x="351" y="22"/>
                    <a:pt x="351" y="22"/>
                    <a:pt x="351" y="22"/>
                  </a:cubicBezTo>
                  <a:cubicBezTo>
                    <a:pt x="351" y="0"/>
                    <a:pt x="351" y="0"/>
                    <a:pt x="351" y="0"/>
                  </a:cubicBezTo>
                  <a:cubicBezTo>
                    <a:pt x="857" y="0"/>
                    <a:pt x="857" y="0"/>
                    <a:pt x="857" y="0"/>
                  </a:cubicBezTo>
                  <a:cubicBezTo>
                    <a:pt x="857" y="22"/>
                    <a:pt x="857" y="22"/>
                    <a:pt x="857" y="22"/>
                  </a:cubicBezTo>
                  <a:lnTo>
                    <a:pt x="833" y="22"/>
                  </a:lnTo>
                  <a:close/>
                  <a:moveTo>
                    <a:pt x="448" y="22"/>
                  </a:moveTo>
                  <a:cubicBezTo>
                    <a:pt x="391" y="22"/>
                    <a:pt x="391" y="22"/>
                    <a:pt x="391" y="22"/>
                  </a:cubicBezTo>
                  <a:cubicBezTo>
                    <a:pt x="391" y="77"/>
                    <a:pt x="391" y="77"/>
                    <a:pt x="391" y="77"/>
                  </a:cubicBezTo>
                  <a:cubicBezTo>
                    <a:pt x="448" y="77"/>
                    <a:pt x="448" y="77"/>
                    <a:pt x="448" y="77"/>
                  </a:cubicBezTo>
                  <a:lnTo>
                    <a:pt x="448" y="22"/>
                  </a:lnTo>
                  <a:close/>
                  <a:moveTo>
                    <a:pt x="522" y="22"/>
                  </a:moveTo>
                  <a:cubicBezTo>
                    <a:pt x="464" y="22"/>
                    <a:pt x="464" y="22"/>
                    <a:pt x="464" y="22"/>
                  </a:cubicBezTo>
                  <a:cubicBezTo>
                    <a:pt x="464" y="77"/>
                    <a:pt x="464" y="77"/>
                    <a:pt x="464" y="77"/>
                  </a:cubicBezTo>
                  <a:cubicBezTo>
                    <a:pt x="522" y="77"/>
                    <a:pt x="522" y="77"/>
                    <a:pt x="522" y="77"/>
                  </a:cubicBezTo>
                  <a:lnTo>
                    <a:pt x="522" y="22"/>
                  </a:lnTo>
                  <a:close/>
                  <a:moveTo>
                    <a:pt x="596" y="22"/>
                  </a:moveTo>
                  <a:cubicBezTo>
                    <a:pt x="538" y="22"/>
                    <a:pt x="538" y="22"/>
                    <a:pt x="538" y="22"/>
                  </a:cubicBezTo>
                  <a:cubicBezTo>
                    <a:pt x="538" y="77"/>
                    <a:pt x="538" y="77"/>
                    <a:pt x="538" y="77"/>
                  </a:cubicBezTo>
                  <a:cubicBezTo>
                    <a:pt x="596" y="77"/>
                    <a:pt x="596" y="77"/>
                    <a:pt x="596" y="77"/>
                  </a:cubicBezTo>
                  <a:lnTo>
                    <a:pt x="596" y="22"/>
                  </a:lnTo>
                  <a:close/>
                  <a:moveTo>
                    <a:pt x="670" y="22"/>
                  </a:moveTo>
                  <a:cubicBezTo>
                    <a:pt x="612" y="22"/>
                    <a:pt x="612" y="22"/>
                    <a:pt x="612" y="22"/>
                  </a:cubicBezTo>
                  <a:cubicBezTo>
                    <a:pt x="612" y="77"/>
                    <a:pt x="612" y="77"/>
                    <a:pt x="612" y="77"/>
                  </a:cubicBezTo>
                  <a:cubicBezTo>
                    <a:pt x="670" y="77"/>
                    <a:pt x="670" y="77"/>
                    <a:pt x="670" y="77"/>
                  </a:cubicBezTo>
                  <a:lnTo>
                    <a:pt x="670" y="22"/>
                  </a:lnTo>
                  <a:close/>
                  <a:moveTo>
                    <a:pt x="743" y="22"/>
                  </a:moveTo>
                  <a:cubicBezTo>
                    <a:pt x="685" y="22"/>
                    <a:pt x="685" y="22"/>
                    <a:pt x="685" y="22"/>
                  </a:cubicBezTo>
                  <a:cubicBezTo>
                    <a:pt x="685" y="77"/>
                    <a:pt x="685" y="77"/>
                    <a:pt x="685" y="77"/>
                  </a:cubicBezTo>
                  <a:cubicBezTo>
                    <a:pt x="743" y="77"/>
                    <a:pt x="743" y="77"/>
                    <a:pt x="743" y="77"/>
                  </a:cubicBezTo>
                  <a:lnTo>
                    <a:pt x="743" y="22"/>
                  </a:lnTo>
                  <a:close/>
                  <a:moveTo>
                    <a:pt x="817" y="22"/>
                  </a:moveTo>
                  <a:cubicBezTo>
                    <a:pt x="759" y="22"/>
                    <a:pt x="759" y="22"/>
                    <a:pt x="759" y="22"/>
                  </a:cubicBezTo>
                  <a:cubicBezTo>
                    <a:pt x="759" y="77"/>
                    <a:pt x="759" y="77"/>
                    <a:pt x="759" y="77"/>
                  </a:cubicBezTo>
                  <a:cubicBezTo>
                    <a:pt x="817" y="77"/>
                    <a:pt x="817" y="77"/>
                    <a:pt x="817" y="77"/>
                  </a:cubicBezTo>
                  <a:lnTo>
                    <a:pt x="817" y="22"/>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grpSp>
      <p:grpSp>
        <p:nvGrpSpPr>
          <p:cNvPr id="179" name="グループ化 178">
            <a:extLst>
              <a:ext uri="{FF2B5EF4-FFF2-40B4-BE49-F238E27FC236}">
                <a16:creationId xmlns:a16="http://schemas.microsoft.com/office/drawing/2014/main" id="{8F33E0E1-C639-47CD-A9B1-F04628F17DBA}"/>
              </a:ext>
            </a:extLst>
          </p:cNvPr>
          <p:cNvGrpSpPr/>
          <p:nvPr/>
        </p:nvGrpSpPr>
        <p:grpSpPr>
          <a:xfrm>
            <a:off x="9315048" y="8312042"/>
            <a:ext cx="219083" cy="293698"/>
            <a:chOff x="7853278" y="5603656"/>
            <a:chExt cx="698658" cy="1081754"/>
          </a:xfrm>
        </p:grpSpPr>
        <p:sp>
          <p:nvSpPr>
            <p:cNvPr id="238" name="フリーフォーム: 図形 214">
              <a:extLst>
                <a:ext uri="{FF2B5EF4-FFF2-40B4-BE49-F238E27FC236}">
                  <a16:creationId xmlns:a16="http://schemas.microsoft.com/office/drawing/2014/main" id="{D9BF1596-23AF-48A9-AE19-82C8C3ED6CBA}"/>
                </a:ext>
              </a:extLst>
            </p:cNvPr>
            <p:cNvSpPr/>
            <p:nvPr/>
          </p:nvSpPr>
          <p:spPr>
            <a:xfrm>
              <a:off x="7907284" y="5657662"/>
              <a:ext cx="601503" cy="924877"/>
            </a:xfrm>
            <a:custGeom>
              <a:avLst/>
              <a:gdLst>
                <a:gd name="connsiteX0" fmla="*/ 0 w 601503"/>
                <a:gd name="connsiteY0" fmla="*/ 839724 h 924877"/>
                <a:gd name="connsiteX1" fmla="*/ 0 w 601503"/>
                <a:gd name="connsiteY1" fmla="*/ 24289 h 924877"/>
                <a:gd name="connsiteX2" fmla="*/ 24289 w 601503"/>
                <a:gd name="connsiteY2" fmla="*/ 0 h 924877"/>
                <a:gd name="connsiteX3" fmla="*/ 134969 w 601503"/>
                <a:gd name="connsiteY3" fmla="*/ 0 h 924877"/>
                <a:gd name="connsiteX4" fmla="*/ 134969 w 601503"/>
                <a:gd name="connsiteY4" fmla="*/ 27527 h 924877"/>
                <a:gd name="connsiteX5" fmla="*/ 159258 w 601503"/>
                <a:gd name="connsiteY5" fmla="*/ 51816 h 924877"/>
                <a:gd name="connsiteX6" fmla="*/ 272701 w 601503"/>
                <a:gd name="connsiteY6" fmla="*/ 51816 h 924877"/>
                <a:gd name="connsiteX7" fmla="*/ 296990 w 601503"/>
                <a:gd name="connsiteY7" fmla="*/ 27527 h 924877"/>
                <a:gd name="connsiteX8" fmla="*/ 296990 w 601503"/>
                <a:gd name="connsiteY8" fmla="*/ 0 h 924877"/>
                <a:gd name="connsiteX9" fmla="*/ 407670 w 601503"/>
                <a:gd name="connsiteY9" fmla="*/ 0 h 924877"/>
                <a:gd name="connsiteX10" fmla="*/ 431959 w 601503"/>
                <a:gd name="connsiteY10" fmla="*/ 24289 h 924877"/>
                <a:gd name="connsiteX11" fmla="*/ 431959 w 601503"/>
                <a:gd name="connsiteY11" fmla="*/ 501872 h 924877"/>
                <a:gd name="connsiteX12" fmla="*/ 388811 w 601503"/>
                <a:gd name="connsiteY12" fmla="*/ 497300 h 924877"/>
                <a:gd name="connsiteX13" fmla="*/ 388811 w 601503"/>
                <a:gd name="connsiteY13" fmla="*/ 397002 h 924877"/>
                <a:gd name="connsiteX14" fmla="*/ 309658 w 601503"/>
                <a:gd name="connsiteY14" fmla="*/ 317849 h 924877"/>
                <a:gd name="connsiteX15" fmla="*/ 230505 w 601503"/>
                <a:gd name="connsiteY15" fmla="*/ 397002 h 924877"/>
                <a:gd name="connsiteX16" fmla="*/ 230505 w 601503"/>
                <a:gd name="connsiteY16" fmla="*/ 577215 h 924877"/>
                <a:gd name="connsiteX17" fmla="*/ 228791 w 601503"/>
                <a:gd name="connsiteY17" fmla="*/ 575310 h 924877"/>
                <a:gd name="connsiteX18" fmla="*/ 162687 w 601503"/>
                <a:gd name="connsiteY18" fmla="*/ 543306 h 924877"/>
                <a:gd name="connsiteX19" fmla="*/ 91821 w 601503"/>
                <a:gd name="connsiteY19" fmla="*/ 587788 h 924877"/>
                <a:gd name="connsiteX20" fmla="*/ 98584 w 601503"/>
                <a:gd name="connsiteY20" fmla="*/ 673703 h 924877"/>
                <a:gd name="connsiteX21" fmla="*/ 236982 w 601503"/>
                <a:gd name="connsiteY21" fmla="*/ 864108 h 924877"/>
                <a:gd name="connsiteX22" fmla="*/ 24289 w 601503"/>
                <a:gd name="connsiteY22" fmla="*/ 864108 h 924877"/>
                <a:gd name="connsiteX23" fmla="*/ 0 w 601503"/>
                <a:gd name="connsiteY23" fmla="*/ 839819 h 924877"/>
                <a:gd name="connsiteX24" fmla="*/ 601313 w 601503"/>
                <a:gd name="connsiteY24" fmla="*/ 686467 h 924877"/>
                <a:gd name="connsiteX25" fmla="*/ 590455 w 601503"/>
                <a:gd name="connsiteY25" fmla="*/ 757904 h 924877"/>
                <a:gd name="connsiteX26" fmla="*/ 563309 w 601503"/>
                <a:gd name="connsiteY26" fmla="*/ 841534 h 924877"/>
                <a:gd name="connsiteX27" fmla="*/ 550831 w 601503"/>
                <a:gd name="connsiteY27" fmla="*/ 912305 h 924877"/>
                <a:gd name="connsiteX28" fmla="*/ 550831 w 601503"/>
                <a:gd name="connsiteY28" fmla="*/ 924877 h 924877"/>
                <a:gd name="connsiteX29" fmla="*/ 298133 w 601503"/>
                <a:gd name="connsiteY29" fmla="*/ 924877 h 924877"/>
                <a:gd name="connsiteX30" fmla="*/ 298133 w 601503"/>
                <a:gd name="connsiteY30" fmla="*/ 908780 h 924877"/>
                <a:gd name="connsiteX31" fmla="*/ 276416 w 601503"/>
                <a:gd name="connsiteY31" fmla="*/ 844868 h 924877"/>
                <a:gd name="connsiteX32" fmla="*/ 133541 w 601503"/>
                <a:gd name="connsiteY32" fmla="*/ 648176 h 924877"/>
                <a:gd name="connsiteX33" fmla="*/ 162687 w 601503"/>
                <a:gd name="connsiteY33" fmla="*/ 586454 h 924877"/>
                <a:gd name="connsiteX34" fmla="*/ 196691 w 601503"/>
                <a:gd name="connsiteY34" fmla="*/ 604171 h 924877"/>
                <a:gd name="connsiteX35" fmla="*/ 273749 w 601503"/>
                <a:gd name="connsiteY35" fmla="*/ 689896 h 924877"/>
                <a:gd name="connsiteX36" fmla="*/ 273749 w 601503"/>
                <a:gd name="connsiteY36" fmla="*/ 397002 h 924877"/>
                <a:gd name="connsiteX37" fmla="*/ 309753 w 601503"/>
                <a:gd name="connsiteY37" fmla="*/ 361093 h 924877"/>
                <a:gd name="connsiteX38" fmla="*/ 345758 w 601503"/>
                <a:gd name="connsiteY38" fmla="*/ 397002 h 924877"/>
                <a:gd name="connsiteX39" fmla="*/ 345758 w 601503"/>
                <a:gd name="connsiteY39" fmla="*/ 409289 h 924877"/>
                <a:gd name="connsiteX40" fmla="*/ 345758 w 601503"/>
                <a:gd name="connsiteY40" fmla="*/ 409289 h 924877"/>
                <a:gd name="connsiteX41" fmla="*/ 345758 w 601503"/>
                <a:gd name="connsiteY41" fmla="*/ 598837 h 924877"/>
                <a:gd name="connsiteX42" fmla="*/ 389001 w 601503"/>
                <a:gd name="connsiteY42" fmla="*/ 598837 h 924877"/>
                <a:gd name="connsiteX43" fmla="*/ 389001 w 601503"/>
                <a:gd name="connsiteY43" fmla="*/ 540734 h 924877"/>
                <a:gd name="connsiteX44" fmla="*/ 538829 w 601503"/>
                <a:gd name="connsiteY44" fmla="*/ 556450 h 924877"/>
                <a:gd name="connsiteX45" fmla="*/ 601504 w 601503"/>
                <a:gd name="connsiteY45" fmla="*/ 632270 h 924877"/>
                <a:gd name="connsiteX46" fmla="*/ 601504 w 601503"/>
                <a:gd name="connsiteY46" fmla="*/ 686372 h 9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1503" h="924877">
                  <a:moveTo>
                    <a:pt x="0" y="839724"/>
                  </a:moveTo>
                  <a:lnTo>
                    <a:pt x="0" y="24289"/>
                  </a:lnTo>
                  <a:cubicBezTo>
                    <a:pt x="0" y="10954"/>
                    <a:pt x="10954" y="0"/>
                    <a:pt x="24289" y="0"/>
                  </a:cubicBezTo>
                  <a:lnTo>
                    <a:pt x="134969" y="0"/>
                  </a:lnTo>
                  <a:lnTo>
                    <a:pt x="134969" y="27527"/>
                  </a:lnTo>
                  <a:cubicBezTo>
                    <a:pt x="134969" y="40862"/>
                    <a:pt x="145923" y="51816"/>
                    <a:pt x="159258" y="51816"/>
                  </a:cubicBezTo>
                  <a:lnTo>
                    <a:pt x="272701" y="51816"/>
                  </a:lnTo>
                  <a:cubicBezTo>
                    <a:pt x="286036" y="51816"/>
                    <a:pt x="296990" y="40862"/>
                    <a:pt x="296990" y="27527"/>
                  </a:cubicBezTo>
                  <a:lnTo>
                    <a:pt x="296990" y="0"/>
                  </a:lnTo>
                  <a:lnTo>
                    <a:pt x="407670" y="0"/>
                  </a:lnTo>
                  <a:cubicBezTo>
                    <a:pt x="421005" y="0"/>
                    <a:pt x="431959" y="10954"/>
                    <a:pt x="431959" y="24289"/>
                  </a:cubicBezTo>
                  <a:lnTo>
                    <a:pt x="431959" y="501872"/>
                  </a:lnTo>
                  <a:cubicBezTo>
                    <a:pt x="416909" y="500253"/>
                    <a:pt x="402050" y="498729"/>
                    <a:pt x="388811" y="497300"/>
                  </a:cubicBezTo>
                  <a:lnTo>
                    <a:pt x="388811" y="397002"/>
                  </a:lnTo>
                  <a:cubicBezTo>
                    <a:pt x="388811" y="353378"/>
                    <a:pt x="353282" y="317849"/>
                    <a:pt x="309658" y="317849"/>
                  </a:cubicBezTo>
                  <a:cubicBezTo>
                    <a:pt x="266033" y="317849"/>
                    <a:pt x="230505" y="353378"/>
                    <a:pt x="230505" y="397002"/>
                  </a:cubicBezTo>
                  <a:lnTo>
                    <a:pt x="230505" y="577215"/>
                  </a:lnTo>
                  <a:lnTo>
                    <a:pt x="228791" y="575310"/>
                  </a:lnTo>
                  <a:cubicBezTo>
                    <a:pt x="210217" y="554641"/>
                    <a:pt x="186690" y="543306"/>
                    <a:pt x="162687" y="543306"/>
                  </a:cubicBezTo>
                  <a:cubicBezTo>
                    <a:pt x="132969" y="543306"/>
                    <a:pt x="105823" y="560356"/>
                    <a:pt x="91821" y="587788"/>
                  </a:cubicBezTo>
                  <a:cubicBezTo>
                    <a:pt x="77724" y="615506"/>
                    <a:pt x="80296" y="648462"/>
                    <a:pt x="98584" y="673703"/>
                  </a:cubicBezTo>
                  <a:lnTo>
                    <a:pt x="236982" y="864108"/>
                  </a:lnTo>
                  <a:lnTo>
                    <a:pt x="24289" y="864108"/>
                  </a:lnTo>
                  <a:cubicBezTo>
                    <a:pt x="10954" y="864108"/>
                    <a:pt x="0" y="853154"/>
                    <a:pt x="0" y="839819"/>
                  </a:cubicBezTo>
                  <a:close/>
                  <a:moveTo>
                    <a:pt x="601313" y="686467"/>
                  </a:moveTo>
                  <a:cubicBezTo>
                    <a:pt x="601313" y="711803"/>
                    <a:pt x="598456" y="733330"/>
                    <a:pt x="590455" y="757904"/>
                  </a:cubicBezTo>
                  <a:cubicBezTo>
                    <a:pt x="582454" y="782384"/>
                    <a:pt x="570452" y="819626"/>
                    <a:pt x="563309" y="841534"/>
                  </a:cubicBezTo>
                  <a:cubicBezTo>
                    <a:pt x="554546" y="868680"/>
                    <a:pt x="550831" y="888492"/>
                    <a:pt x="550831" y="912305"/>
                  </a:cubicBezTo>
                  <a:lnTo>
                    <a:pt x="550831" y="924877"/>
                  </a:lnTo>
                  <a:lnTo>
                    <a:pt x="298133" y="924877"/>
                  </a:lnTo>
                  <a:lnTo>
                    <a:pt x="298133" y="908780"/>
                  </a:lnTo>
                  <a:cubicBezTo>
                    <a:pt x="298133" y="881348"/>
                    <a:pt x="292227" y="866680"/>
                    <a:pt x="276416" y="844868"/>
                  </a:cubicBezTo>
                  <a:lnTo>
                    <a:pt x="133541" y="648176"/>
                  </a:lnTo>
                  <a:cubicBezTo>
                    <a:pt x="114300" y="621697"/>
                    <a:pt x="134398" y="586454"/>
                    <a:pt x="162687" y="586454"/>
                  </a:cubicBezTo>
                  <a:cubicBezTo>
                    <a:pt x="173450" y="586454"/>
                    <a:pt x="185356" y="591598"/>
                    <a:pt x="196691" y="604171"/>
                  </a:cubicBezTo>
                  <a:cubicBezTo>
                    <a:pt x="209264" y="618173"/>
                    <a:pt x="273749" y="689896"/>
                    <a:pt x="273749" y="689896"/>
                  </a:cubicBezTo>
                  <a:lnTo>
                    <a:pt x="273749" y="397002"/>
                  </a:lnTo>
                  <a:cubicBezTo>
                    <a:pt x="273749" y="377190"/>
                    <a:pt x="289941" y="361093"/>
                    <a:pt x="309753" y="361093"/>
                  </a:cubicBezTo>
                  <a:cubicBezTo>
                    <a:pt x="329565" y="361093"/>
                    <a:pt x="345758" y="377285"/>
                    <a:pt x="345758" y="397002"/>
                  </a:cubicBezTo>
                  <a:lnTo>
                    <a:pt x="345758" y="409289"/>
                  </a:lnTo>
                  <a:lnTo>
                    <a:pt x="345758" y="409289"/>
                  </a:lnTo>
                  <a:lnTo>
                    <a:pt x="345758" y="598837"/>
                  </a:lnTo>
                  <a:lnTo>
                    <a:pt x="389001" y="598837"/>
                  </a:lnTo>
                  <a:lnTo>
                    <a:pt x="389001" y="540734"/>
                  </a:lnTo>
                  <a:cubicBezTo>
                    <a:pt x="446818" y="546830"/>
                    <a:pt x="529876" y="555593"/>
                    <a:pt x="538829" y="556450"/>
                  </a:cubicBezTo>
                  <a:cubicBezTo>
                    <a:pt x="579311" y="560737"/>
                    <a:pt x="601504" y="583978"/>
                    <a:pt x="601504" y="632270"/>
                  </a:cubicBezTo>
                  <a:lnTo>
                    <a:pt x="601504" y="686372"/>
                  </a:lnTo>
                  <a:close/>
                </a:path>
              </a:pathLst>
            </a:custGeom>
            <a:solidFill>
              <a:srgbClr val="FFFFFF"/>
            </a:solidFill>
            <a:ln w="9525" cap="flat">
              <a:noFill/>
              <a:prstDash val="solid"/>
              <a:miter/>
            </a:ln>
          </p:spPr>
          <p:txBody>
            <a:bodyPr rtlCol="0" anchor="ctr"/>
            <a:lstStyle/>
            <a:p>
              <a:endParaRPr lang="ja-JP" altLang="en-US">
                <a:solidFill>
                  <a:schemeClr val="tx1">
                    <a:alpha val="50000"/>
                  </a:schemeClr>
                </a:solidFill>
              </a:endParaRPr>
            </a:p>
          </p:txBody>
        </p:sp>
        <p:sp>
          <p:nvSpPr>
            <p:cNvPr id="239" name="フリーフォーム: 図形 215">
              <a:extLst>
                <a:ext uri="{FF2B5EF4-FFF2-40B4-BE49-F238E27FC236}">
                  <a16:creationId xmlns:a16="http://schemas.microsoft.com/office/drawing/2014/main" id="{F2EC223E-95F1-4B08-B42B-18B983355F81}"/>
                </a:ext>
              </a:extLst>
            </p:cNvPr>
            <p:cNvSpPr/>
            <p:nvPr/>
          </p:nvSpPr>
          <p:spPr>
            <a:xfrm>
              <a:off x="7853278" y="5603656"/>
              <a:ext cx="698658" cy="1081754"/>
            </a:xfrm>
            <a:custGeom>
              <a:avLst/>
              <a:gdLst>
                <a:gd name="connsiteX0" fmla="*/ 597122 w 698658"/>
                <a:gd name="connsiteY0" fmla="*/ 567595 h 1081754"/>
                <a:gd name="connsiteX1" fmla="*/ 539972 w 698658"/>
                <a:gd name="connsiteY1" fmla="*/ 561594 h 1081754"/>
                <a:gd name="connsiteX2" fmla="*/ 539972 w 698658"/>
                <a:gd name="connsiteY2" fmla="*/ 43244 h 1081754"/>
                <a:gd name="connsiteX3" fmla="*/ 496729 w 698658"/>
                <a:gd name="connsiteY3" fmla="*/ 0 h 1081754"/>
                <a:gd name="connsiteX4" fmla="*/ 43244 w 698658"/>
                <a:gd name="connsiteY4" fmla="*/ 0 h 1081754"/>
                <a:gd name="connsiteX5" fmla="*/ 0 w 698658"/>
                <a:gd name="connsiteY5" fmla="*/ 43244 h 1081754"/>
                <a:gd name="connsiteX6" fmla="*/ 0 w 698658"/>
                <a:gd name="connsiteY6" fmla="*/ 928783 h 1081754"/>
                <a:gd name="connsiteX7" fmla="*/ 43244 w 698658"/>
                <a:gd name="connsiteY7" fmla="*/ 972026 h 1081754"/>
                <a:gd name="connsiteX8" fmla="*/ 308991 w 698658"/>
                <a:gd name="connsiteY8" fmla="*/ 972026 h 1081754"/>
                <a:gd name="connsiteX9" fmla="*/ 308991 w 698658"/>
                <a:gd name="connsiteY9" fmla="*/ 1081754 h 1081754"/>
                <a:gd name="connsiteX10" fmla="*/ 648176 w 698658"/>
                <a:gd name="connsiteY10" fmla="*/ 1081754 h 1081754"/>
                <a:gd name="connsiteX11" fmla="*/ 648176 w 698658"/>
                <a:gd name="connsiteY11" fmla="*/ 966311 h 1081754"/>
                <a:gd name="connsiteX12" fmla="*/ 658559 w 698658"/>
                <a:gd name="connsiteY12" fmla="*/ 908876 h 1081754"/>
                <a:gd name="connsiteX13" fmla="*/ 673799 w 698658"/>
                <a:gd name="connsiteY13" fmla="*/ 861822 h 1081754"/>
                <a:gd name="connsiteX14" fmla="*/ 685705 w 698658"/>
                <a:gd name="connsiteY14" fmla="*/ 825246 h 1081754"/>
                <a:gd name="connsiteX15" fmla="*/ 698659 w 698658"/>
                <a:gd name="connsiteY15" fmla="*/ 740474 h 1081754"/>
                <a:gd name="connsiteX16" fmla="*/ 698659 w 698658"/>
                <a:gd name="connsiteY16" fmla="*/ 686372 h 1081754"/>
                <a:gd name="connsiteX17" fmla="*/ 597218 w 698658"/>
                <a:gd name="connsiteY17" fmla="*/ 567595 h 1081754"/>
                <a:gd name="connsiteX18" fmla="*/ 54007 w 698658"/>
                <a:gd name="connsiteY18" fmla="*/ 893731 h 1081754"/>
                <a:gd name="connsiteX19" fmla="*/ 54007 w 698658"/>
                <a:gd name="connsiteY19" fmla="*/ 78296 h 1081754"/>
                <a:gd name="connsiteX20" fmla="*/ 78296 w 698658"/>
                <a:gd name="connsiteY20" fmla="*/ 54007 h 1081754"/>
                <a:gd name="connsiteX21" fmla="*/ 188976 w 698658"/>
                <a:gd name="connsiteY21" fmla="*/ 54007 h 1081754"/>
                <a:gd name="connsiteX22" fmla="*/ 188976 w 698658"/>
                <a:gd name="connsiteY22" fmla="*/ 81534 h 1081754"/>
                <a:gd name="connsiteX23" fmla="*/ 213265 w 698658"/>
                <a:gd name="connsiteY23" fmla="*/ 105823 h 1081754"/>
                <a:gd name="connsiteX24" fmla="*/ 326708 w 698658"/>
                <a:gd name="connsiteY24" fmla="*/ 105823 h 1081754"/>
                <a:gd name="connsiteX25" fmla="*/ 350996 w 698658"/>
                <a:gd name="connsiteY25" fmla="*/ 81534 h 1081754"/>
                <a:gd name="connsiteX26" fmla="*/ 350996 w 698658"/>
                <a:gd name="connsiteY26" fmla="*/ 54007 h 1081754"/>
                <a:gd name="connsiteX27" fmla="*/ 461677 w 698658"/>
                <a:gd name="connsiteY27" fmla="*/ 54007 h 1081754"/>
                <a:gd name="connsiteX28" fmla="*/ 485966 w 698658"/>
                <a:gd name="connsiteY28" fmla="*/ 78296 h 1081754"/>
                <a:gd name="connsiteX29" fmla="*/ 485966 w 698658"/>
                <a:gd name="connsiteY29" fmla="*/ 555879 h 1081754"/>
                <a:gd name="connsiteX30" fmla="*/ 442817 w 698658"/>
                <a:gd name="connsiteY30" fmla="*/ 551307 h 1081754"/>
                <a:gd name="connsiteX31" fmla="*/ 442817 w 698658"/>
                <a:gd name="connsiteY31" fmla="*/ 451009 h 1081754"/>
                <a:gd name="connsiteX32" fmla="*/ 363665 w 698658"/>
                <a:gd name="connsiteY32" fmla="*/ 371856 h 1081754"/>
                <a:gd name="connsiteX33" fmla="*/ 284512 w 698658"/>
                <a:gd name="connsiteY33" fmla="*/ 451009 h 1081754"/>
                <a:gd name="connsiteX34" fmla="*/ 284512 w 698658"/>
                <a:gd name="connsiteY34" fmla="*/ 631222 h 1081754"/>
                <a:gd name="connsiteX35" fmla="*/ 282797 w 698658"/>
                <a:gd name="connsiteY35" fmla="*/ 629317 h 1081754"/>
                <a:gd name="connsiteX36" fmla="*/ 216694 w 698658"/>
                <a:gd name="connsiteY36" fmla="*/ 597313 h 1081754"/>
                <a:gd name="connsiteX37" fmla="*/ 145828 w 698658"/>
                <a:gd name="connsiteY37" fmla="*/ 641795 h 1081754"/>
                <a:gd name="connsiteX38" fmla="*/ 152591 w 698658"/>
                <a:gd name="connsiteY38" fmla="*/ 727710 h 1081754"/>
                <a:gd name="connsiteX39" fmla="*/ 290989 w 698658"/>
                <a:gd name="connsiteY39" fmla="*/ 918115 h 1081754"/>
                <a:gd name="connsiteX40" fmla="*/ 78296 w 698658"/>
                <a:gd name="connsiteY40" fmla="*/ 918115 h 1081754"/>
                <a:gd name="connsiteX41" fmla="*/ 54007 w 698658"/>
                <a:gd name="connsiteY41" fmla="*/ 893826 h 1081754"/>
                <a:gd name="connsiteX42" fmla="*/ 655320 w 698658"/>
                <a:gd name="connsiteY42" fmla="*/ 740474 h 1081754"/>
                <a:gd name="connsiteX43" fmla="*/ 644462 w 698658"/>
                <a:gd name="connsiteY43" fmla="*/ 811911 h 1081754"/>
                <a:gd name="connsiteX44" fmla="*/ 617315 w 698658"/>
                <a:gd name="connsiteY44" fmla="*/ 895540 h 1081754"/>
                <a:gd name="connsiteX45" fmla="*/ 604838 w 698658"/>
                <a:gd name="connsiteY45" fmla="*/ 966311 h 1081754"/>
                <a:gd name="connsiteX46" fmla="*/ 604838 w 698658"/>
                <a:gd name="connsiteY46" fmla="*/ 978884 h 1081754"/>
                <a:gd name="connsiteX47" fmla="*/ 352139 w 698658"/>
                <a:gd name="connsiteY47" fmla="*/ 978884 h 1081754"/>
                <a:gd name="connsiteX48" fmla="*/ 352139 w 698658"/>
                <a:gd name="connsiteY48" fmla="*/ 962787 h 1081754"/>
                <a:gd name="connsiteX49" fmla="*/ 330422 w 698658"/>
                <a:gd name="connsiteY49" fmla="*/ 898874 h 1081754"/>
                <a:gd name="connsiteX50" fmla="*/ 187547 w 698658"/>
                <a:gd name="connsiteY50" fmla="*/ 702183 h 1081754"/>
                <a:gd name="connsiteX51" fmla="*/ 216694 w 698658"/>
                <a:gd name="connsiteY51" fmla="*/ 640461 h 1081754"/>
                <a:gd name="connsiteX52" fmla="*/ 250698 w 698658"/>
                <a:gd name="connsiteY52" fmla="*/ 658178 h 1081754"/>
                <a:gd name="connsiteX53" fmla="*/ 327755 w 698658"/>
                <a:gd name="connsiteY53" fmla="*/ 743903 h 1081754"/>
                <a:gd name="connsiteX54" fmla="*/ 327755 w 698658"/>
                <a:gd name="connsiteY54" fmla="*/ 451009 h 1081754"/>
                <a:gd name="connsiteX55" fmla="*/ 363760 w 698658"/>
                <a:gd name="connsiteY55" fmla="*/ 415100 h 1081754"/>
                <a:gd name="connsiteX56" fmla="*/ 399764 w 698658"/>
                <a:gd name="connsiteY56" fmla="*/ 451009 h 1081754"/>
                <a:gd name="connsiteX57" fmla="*/ 399764 w 698658"/>
                <a:gd name="connsiteY57" fmla="*/ 463296 h 1081754"/>
                <a:gd name="connsiteX58" fmla="*/ 399764 w 698658"/>
                <a:gd name="connsiteY58" fmla="*/ 463296 h 1081754"/>
                <a:gd name="connsiteX59" fmla="*/ 399764 w 698658"/>
                <a:gd name="connsiteY59" fmla="*/ 652844 h 1081754"/>
                <a:gd name="connsiteX60" fmla="*/ 443008 w 698658"/>
                <a:gd name="connsiteY60" fmla="*/ 652844 h 1081754"/>
                <a:gd name="connsiteX61" fmla="*/ 443008 w 698658"/>
                <a:gd name="connsiteY61" fmla="*/ 594741 h 1081754"/>
                <a:gd name="connsiteX62" fmla="*/ 592836 w 698658"/>
                <a:gd name="connsiteY62" fmla="*/ 610457 h 1081754"/>
                <a:gd name="connsiteX63" fmla="*/ 655511 w 698658"/>
                <a:gd name="connsiteY63" fmla="*/ 686276 h 1081754"/>
                <a:gd name="connsiteX64" fmla="*/ 655511 w 698658"/>
                <a:gd name="connsiteY64" fmla="*/ 740378 h 108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98658" h="1081754">
                  <a:moveTo>
                    <a:pt x="597122" y="567595"/>
                  </a:moveTo>
                  <a:cubicBezTo>
                    <a:pt x="592646" y="567119"/>
                    <a:pt x="569309" y="564642"/>
                    <a:pt x="539972" y="561594"/>
                  </a:cubicBezTo>
                  <a:lnTo>
                    <a:pt x="539972" y="43244"/>
                  </a:lnTo>
                  <a:cubicBezTo>
                    <a:pt x="539972" y="19526"/>
                    <a:pt x="520541" y="0"/>
                    <a:pt x="496729" y="0"/>
                  </a:cubicBezTo>
                  <a:lnTo>
                    <a:pt x="43244" y="0"/>
                  </a:lnTo>
                  <a:cubicBezTo>
                    <a:pt x="19431" y="0"/>
                    <a:pt x="0" y="19431"/>
                    <a:pt x="0" y="43244"/>
                  </a:cubicBezTo>
                  <a:lnTo>
                    <a:pt x="0" y="928783"/>
                  </a:lnTo>
                  <a:cubicBezTo>
                    <a:pt x="0" y="952500"/>
                    <a:pt x="19431" y="972026"/>
                    <a:pt x="43244" y="972026"/>
                  </a:cubicBezTo>
                  <a:lnTo>
                    <a:pt x="308991" y="972026"/>
                  </a:lnTo>
                  <a:lnTo>
                    <a:pt x="308991" y="1081754"/>
                  </a:lnTo>
                  <a:lnTo>
                    <a:pt x="648176" y="1081754"/>
                  </a:lnTo>
                  <a:lnTo>
                    <a:pt x="648176" y="966311"/>
                  </a:lnTo>
                  <a:cubicBezTo>
                    <a:pt x="648176" y="947642"/>
                    <a:pt x="650938" y="932117"/>
                    <a:pt x="658559" y="908876"/>
                  </a:cubicBezTo>
                  <a:lnTo>
                    <a:pt x="673799" y="861822"/>
                  </a:lnTo>
                  <a:lnTo>
                    <a:pt x="685705" y="825246"/>
                  </a:lnTo>
                  <a:cubicBezTo>
                    <a:pt x="694658" y="797624"/>
                    <a:pt x="698659" y="771525"/>
                    <a:pt x="698659" y="740474"/>
                  </a:cubicBezTo>
                  <a:lnTo>
                    <a:pt x="698659" y="686372"/>
                  </a:lnTo>
                  <a:cubicBezTo>
                    <a:pt x="698659" y="617601"/>
                    <a:pt x="661702" y="574358"/>
                    <a:pt x="597218" y="567595"/>
                  </a:cubicBezTo>
                  <a:close/>
                  <a:moveTo>
                    <a:pt x="54007" y="893731"/>
                  </a:moveTo>
                  <a:lnTo>
                    <a:pt x="54007" y="78296"/>
                  </a:lnTo>
                  <a:cubicBezTo>
                    <a:pt x="54007" y="64961"/>
                    <a:pt x="64961" y="54007"/>
                    <a:pt x="78296" y="54007"/>
                  </a:cubicBezTo>
                  <a:lnTo>
                    <a:pt x="188976" y="54007"/>
                  </a:lnTo>
                  <a:lnTo>
                    <a:pt x="188976" y="81534"/>
                  </a:lnTo>
                  <a:cubicBezTo>
                    <a:pt x="188976" y="94869"/>
                    <a:pt x="199930" y="105823"/>
                    <a:pt x="213265" y="105823"/>
                  </a:cubicBezTo>
                  <a:lnTo>
                    <a:pt x="326708" y="105823"/>
                  </a:lnTo>
                  <a:cubicBezTo>
                    <a:pt x="340043" y="105823"/>
                    <a:pt x="350996" y="94869"/>
                    <a:pt x="350996" y="81534"/>
                  </a:cubicBezTo>
                  <a:lnTo>
                    <a:pt x="350996" y="54007"/>
                  </a:lnTo>
                  <a:lnTo>
                    <a:pt x="461677" y="54007"/>
                  </a:lnTo>
                  <a:cubicBezTo>
                    <a:pt x="475012" y="54007"/>
                    <a:pt x="485966" y="64961"/>
                    <a:pt x="485966" y="78296"/>
                  </a:cubicBezTo>
                  <a:lnTo>
                    <a:pt x="485966" y="555879"/>
                  </a:lnTo>
                  <a:cubicBezTo>
                    <a:pt x="470916" y="554260"/>
                    <a:pt x="456057" y="552736"/>
                    <a:pt x="442817" y="551307"/>
                  </a:cubicBezTo>
                  <a:lnTo>
                    <a:pt x="442817" y="451009"/>
                  </a:lnTo>
                  <a:cubicBezTo>
                    <a:pt x="442817" y="407384"/>
                    <a:pt x="407289" y="371856"/>
                    <a:pt x="363665" y="371856"/>
                  </a:cubicBezTo>
                  <a:cubicBezTo>
                    <a:pt x="320040" y="371856"/>
                    <a:pt x="284512" y="407384"/>
                    <a:pt x="284512" y="451009"/>
                  </a:cubicBezTo>
                  <a:lnTo>
                    <a:pt x="284512" y="631222"/>
                  </a:lnTo>
                  <a:lnTo>
                    <a:pt x="282797" y="629317"/>
                  </a:lnTo>
                  <a:cubicBezTo>
                    <a:pt x="264224" y="608648"/>
                    <a:pt x="240697" y="597313"/>
                    <a:pt x="216694" y="597313"/>
                  </a:cubicBezTo>
                  <a:cubicBezTo>
                    <a:pt x="186976" y="597313"/>
                    <a:pt x="159830" y="614363"/>
                    <a:pt x="145828" y="641795"/>
                  </a:cubicBezTo>
                  <a:cubicBezTo>
                    <a:pt x="131731" y="669512"/>
                    <a:pt x="134303" y="702469"/>
                    <a:pt x="152591" y="727710"/>
                  </a:cubicBezTo>
                  <a:lnTo>
                    <a:pt x="290989" y="918115"/>
                  </a:lnTo>
                  <a:lnTo>
                    <a:pt x="78296" y="918115"/>
                  </a:lnTo>
                  <a:cubicBezTo>
                    <a:pt x="64961" y="918115"/>
                    <a:pt x="54007" y="907161"/>
                    <a:pt x="54007" y="893826"/>
                  </a:cubicBezTo>
                  <a:close/>
                  <a:moveTo>
                    <a:pt x="655320" y="740474"/>
                  </a:moveTo>
                  <a:cubicBezTo>
                    <a:pt x="655320" y="765810"/>
                    <a:pt x="652463" y="787337"/>
                    <a:pt x="644462" y="811911"/>
                  </a:cubicBezTo>
                  <a:cubicBezTo>
                    <a:pt x="636461" y="836390"/>
                    <a:pt x="624459" y="873633"/>
                    <a:pt x="617315" y="895540"/>
                  </a:cubicBezTo>
                  <a:cubicBezTo>
                    <a:pt x="608552" y="922687"/>
                    <a:pt x="604838" y="942499"/>
                    <a:pt x="604838" y="966311"/>
                  </a:cubicBezTo>
                  <a:lnTo>
                    <a:pt x="604838" y="978884"/>
                  </a:lnTo>
                  <a:lnTo>
                    <a:pt x="352139" y="978884"/>
                  </a:lnTo>
                  <a:lnTo>
                    <a:pt x="352139" y="962787"/>
                  </a:lnTo>
                  <a:cubicBezTo>
                    <a:pt x="352139" y="935355"/>
                    <a:pt x="346234" y="920687"/>
                    <a:pt x="330422" y="898874"/>
                  </a:cubicBezTo>
                  <a:lnTo>
                    <a:pt x="187547" y="702183"/>
                  </a:lnTo>
                  <a:cubicBezTo>
                    <a:pt x="168307" y="675704"/>
                    <a:pt x="188405" y="640461"/>
                    <a:pt x="216694" y="640461"/>
                  </a:cubicBezTo>
                  <a:cubicBezTo>
                    <a:pt x="227457" y="640461"/>
                    <a:pt x="239363" y="645605"/>
                    <a:pt x="250698" y="658178"/>
                  </a:cubicBezTo>
                  <a:cubicBezTo>
                    <a:pt x="263271" y="672179"/>
                    <a:pt x="327755" y="743903"/>
                    <a:pt x="327755" y="743903"/>
                  </a:cubicBezTo>
                  <a:lnTo>
                    <a:pt x="327755" y="451009"/>
                  </a:lnTo>
                  <a:cubicBezTo>
                    <a:pt x="327755" y="431197"/>
                    <a:pt x="343948" y="415100"/>
                    <a:pt x="363760" y="415100"/>
                  </a:cubicBezTo>
                  <a:cubicBezTo>
                    <a:pt x="383572" y="415100"/>
                    <a:pt x="399764" y="431292"/>
                    <a:pt x="399764" y="451009"/>
                  </a:cubicBezTo>
                  <a:lnTo>
                    <a:pt x="399764" y="463296"/>
                  </a:lnTo>
                  <a:lnTo>
                    <a:pt x="399764" y="463296"/>
                  </a:lnTo>
                  <a:lnTo>
                    <a:pt x="399764" y="652844"/>
                  </a:lnTo>
                  <a:lnTo>
                    <a:pt x="443008" y="652844"/>
                  </a:lnTo>
                  <a:lnTo>
                    <a:pt x="443008" y="594741"/>
                  </a:lnTo>
                  <a:cubicBezTo>
                    <a:pt x="500825" y="600837"/>
                    <a:pt x="583883" y="609600"/>
                    <a:pt x="592836" y="610457"/>
                  </a:cubicBezTo>
                  <a:cubicBezTo>
                    <a:pt x="633317" y="614744"/>
                    <a:pt x="655511" y="637985"/>
                    <a:pt x="655511" y="686276"/>
                  </a:cubicBezTo>
                  <a:lnTo>
                    <a:pt x="655511" y="740378"/>
                  </a:lnTo>
                  <a:close/>
                </a:path>
              </a:pathLst>
            </a:custGeom>
            <a:solidFill>
              <a:srgbClr val="003B83"/>
            </a:solidFill>
            <a:ln w="9525" cap="flat">
              <a:noFill/>
              <a:prstDash val="solid"/>
              <a:miter/>
            </a:ln>
          </p:spPr>
          <p:txBody>
            <a:bodyPr rtlCol="0" anchor="ctr"/>
            <a:lstStyle/>
            <a:p>
              <a:endParaRPr lang="ja-JP" altLang="en-US">
                <a:solidFill>
                  <a:schemeClr val="tx1">
                    <a:alpha val="50000"/>
                  </a:schemeClr>
                </a:solidFill>
              </a:endParaRPr>
            </a:p>
          </p:txBody>
        </p:sp>
      </p:grpSp>
      <p:grpSp>
        <p:nvGrpSpPr>
          <p:cNvPr id="180" name="電車｜正面">
            <a:extLst>
              <a:ext uri="{FF2B5EF4-FFF2-40B4-BE49-F238E27FC236}">
                <a16:creationId xmlns:a16="http://schemas.microsoft.com/office/drawing/2014/main" id="{DF7F80A0-8EF1-4C86-ACD6-E72A0F180A2F}"/>
              </a:ext>
            </a:extLst>
          </p:cNvPr>
          <p:cNvGrpSpPr>
            <a:grpSpLocks noChangeAspect="1"/>
          </p:cNvGrpSpPr>
          <p:nvPr/>
        </p:nvGrpSpPr>
        <p:grpSpPr bwMode="auto">
          <a:xfrm>
            <a:off x="9617669" y="8301902"/>
            <a:ext cx="245081" cy="293698"/>
            <a:chOff x="5258" y="920"/>
            <a:chExt cx="615" cy="737"/>
          </a:xfrm>
        </p:grpSpPr>
        <p:sp>
          <p:nvSpPr>
            <p:cNvPr id="235" name="Freeform 18">
              <a:extLst>
                <a:ext uri="{FF2B5EF4-FFF2-40B4-BE49-F238E27FC236}">
                  <a16:creationId xmlns:a16="http://schemas.microsoft.com/office/drawing/2014/main" id="{0093BAB3-D5DC-475D-8A05-5A3869885052}"/>
                </a:ext>
              </a:extLst>
            </p:cNvPr>
            <p:cNvSpPr>
              <a:spLocks noEditPoints="1"/>
            </p:cNvSpPr>
            <p:nvPr/>
          </p:nvSpPr>
          <p:spPr bwMode="auto">
            <a:xfrm>
              <a:off x="5357" y="976"/>
              <a:ext cx="414" cy="407"/>
            </a:xfrm>
            <a:custGeom>
              <a:avLst/>
              <a:gdLst>
                <a:gd name="T0" fmla="*/ 247 w 272"/>
                <a:gd name="T1" fmla="*/ 267 h 267"/>
                <a:gd name="T2" fmla="*/ 25 w 272"/>
                <a:gd name="T3" fmla="*/ 267 h 267"/>
                <a:gd name="T4" fmla="*/ 7 w 272"/>
                <a:gd name="T5" fmla="*/ 249 h 267"/>
                <a:gd name="T6" fmla="*/ 25 w 272"/>
                <a:gd name="T7" fmla="*/ 231 h 267"/>
                <a:gd name="T8" fmla="*/ 247 w 272"/>
                <a:gd name="T9" fmla="*/ 231 h 267"/>
                <a:gd name="T10" fmla="*/ 265 w 272"/>
                <a:gd name="T11" fmla="*/ 249 h 267"/>
                <a:gd name="T12" fmla="*/ 247 w 272"/>
                <a:gd name="T13" fmla="*/ 267 h 267"/>
                <a:gd name="T14" fmla="*/ 0 w 272"/>
                <a:gd name="T15" fmla="*/ 29 h 267"/>
                <a:gd name="T16" fmla="*/ 18 w 272"/>
                <a:gd name="T17" fmla="*/ 7 h 267"/>
                <a:gd name="T18" fmla="*/ 75 w 272"/>
                <a:gd name="T19" fmla="*/ 0 h 267"/>
                <a:gd name="T20" fmla="*/ 75 w 272"/>
                <a:gd name="T21" fmla="*/ 21 h 267"/>
                <a:gd name="T22" fmla="*/ 85 w 272"/>
                <a:gd name="T23" fmla="*/ 31 h 267"/>
                <a:gd name="T24" fmla="*/ 187 w 272"/>
                <a:gd name="T25" fmla="*/ 31 h 267"/>
                <a:gd name="T26" fmla="*/ 197 w 272"/>
                <a:gd name="T27" fmla="*/ 21 h 267"/>
                <a:gd name="T28" fmla="*/ 197 w 272"/>
                <a:gd name="T29" fmla="*/ 0 h 267"/>
                <a:gd name="T30" fmla="*/ 254 w 272"/>
                <a:gd name="T31" fmla="*/ 7 h 267"/>
                <a:gd name="T32" fmla="*/ 272 w 272"/>
                <a:gd name="T33" fmla="*/ 29 h 267"/>
                <a:gd name="T34" fmla="*/ 272 w 272"/>
                <a:gd name="T35" fmla="*/ 147 h 267"/>
                <a:gd name="T36" fmla="*/ 252 w 272"/>
                <a:gd name="T37" fmla="*/ 167 h 267"/>
                <a:gd name="T38" fmla="*/ 20 w 272"/>
                <a:gd name="T39" fmla="*/ 167 h 267"/>
                <a:gd name="T40" fmla="*/ 0 w 272"/>
                <a:gd name="T41" fmla="*/ 147 h 267"/>
                <a:gd name="T42" fmla="*/ 0 w 272"/>
                <a:gd name="T43" fmla="*/ 2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267">
                  <a:moveTo>
                    <a:pt x="247" y="267"/>
                  </a:moveTo>
                  <a:cubicBezTo>
                    <a:pt x="25" y="267"/>
                    <a:pt x="25" y="267"/>
                    <a:pt x="25" y="267"/>
                  </a:cubicBezTo>
                  <a:cubicBezTo>
                    <a:pt x="15" y="267"/>
                    <a:pt x="7" y="259"/>
                    <a:pt x="7" y="249"/>
                  </a:cubicBezTo>
                  <a:cubicBezTo>
                    <a:pt x="7" y="239"/>
                    <a:pt x="15" y="231"/>
                    <a:pt x="25" y="231"/>
                  </a:cubicBezTo>
                  <a:cubicBezTo>
                    <a:pt x="247" y="231"/>
                    <a:pt x="247" y="231"/>
                    <a:pt x="247" y="231"/>
                  </a:cubicBezTo>
                  <a:cubicBezTo>
                    <a:pt x="257" y="231"/>
                    <a:pt x="265" y="239"/>
                    <a:pt x="265" y="249"/>
                  </a:cubicBezTo>
                  <a:cubicBezTo>
                    <a:pt x="265" y="259"/>
                    <a:pt x="257" y="267"/>
                    <a:pt x="247" y="267"/>
                  </a:cubicBezTo>
                  <a:close/>
                  <a:moveTo>
                    <a:pt x="0" y="29"/>
                  </a:moveTo>
                  <a:cubicBezTo>
                    <a:pt x="0" y="18"/>
                    <a:pt x="6" y="9"/>
                    <a:pt x="18" y="7"/>
                  </a:cubicBezTo>
                  <a:cubicBezTo>
                    <a:pt x="38" y="4"/>
                    <a:pt x="56" y="2"/>
                    <a:pt x="75" y="0"/>
                  </a:cubicBezTo>
                  <a:cubicBezTo>
                    <a:pt x="75" y="21"/>
                    <a:pt x="75" y="21"/>
                    <a:pt x="75" y="21"/>
                  </a:cubicBezTo>
                  <a:cubicBezTo>
                    <a:pt x="75" y="27"/>
                    <a:pt x="79" y="31"/>
                    <a:pt x="85" y="31"/>
                  </a:cubicBezTo>
                  <a:cubicBezTo>
                    <a:pt x="187" y="31"/>
                    <a:pt x="187" y="31"/>
                    <a:pt x="187" y="31"/>
                  </a:cubicBezTo>
                  <a:cubicBezTo>
                    <a:pt x="193" y="31"/>
                    <a:pt x="197" y="27"/>
                    <a:pt x="197" y="21"/>
                  </a:cubicBezTo>
                  <a:cubicBezTo>
                    <a:pt x="197" y="0"/>
                    <a:pt x="197" y="0"/>
                    <a:pt x="197" y="0"/>
                  </a:cubicBezTo>
                  <a:cubicBezTo>
                    <a:pt x="216" y="2"/>
                    <a:pt x="234" y="4"/>
                    <a:pt x="254" y="7"/>
                  </a:cubicBezTo>
                  <a:cubicBezTo>
                    <a:pt x="266" y="9"/>
                    <a:pt x="272" y="18"/>
                    <a:pt x="272" y="29"/>
                  </a:cubicBezTo>
                  <a:cubicBezTo>
                    <a:pt x="272" y="147"/>
                    <a:pt x="272" y="147"/>
                    <a:pt x="272" y="147"/>
                  </a:cubicBezTo>
                  <a:cubicBezTo>
                    <a:pt x="272" y="158"/>
                    <a:pt x="263" y="167"/>
                    <a:pt x="252" y="167"/>
                  </a:cubicBezTo>
                  <a:cubicBezTo>
                    <a:pt x="20" y="167"/>
                    <a:pt x="20" y="167"/>
                    <a:pt x="20" y="167"/>
                  </a:cubicBezTo>
                  <a:cubicBezTo>
                    <a:pt x="9" y="167"/>
                    <a:pt x="0" y="158"/>
                    <a:pt x="0" y="147"/>
                  </a:cubicBez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alpha val="50000"/>
                  </a:schemeClr>
                </a:solidFill>
              </a:endParaRPr>
            </a:p>
          </p:txBody>
        </p:sp>
        <p:sp>
          <p:nvSpPr>
            <p:cNvPr id="236" name="Freeform 19">
              <a:extLst>
                <a:ext uri="{FF2B5EF4-FFF2-40B4-BE49-F238E27FC236}">
                  <a16:creationId xmlns:a16="http://schemas.microsoft.com/office/drawing/2014/main" id="{A5FA857B-A0CE-483F-BFD5-85E285C5C5B8}"/>
                </a:ext>
              </a:extLst>
            </p:cNvPr>
            <p:cNvSpPr>
              <a:spLocks noEditPoints="1"/>
            </p:cNvSpPr>
            <p:nvPr/>
          </p:nvSpPr>
          <p:spPr bwMode="auto">
            <a:xfrm>
              <a:off x="5258" y="920"/>
              <a:ext cx="615" cy="737"/>
            </a:xfrm>
            <a:custGeom>
              <a:avLst/>
              <a:gdLst>
                <a:gd name="T0" fmla="*/ 79 w 404"/>
                <a:gd name="T1" fmla="*/ 389 h 484"/>
                <a:gd name="T2" fmla="*/ 94 w 404"/>
                <a:gd name="T3" fmla="*/ 390 h 484"/>
                <a:gd name="T4" fmla="*/ 0 w 404"/>
                <a:gd name="T5" fmla="*/ 484 h 484"/>
                <a:gd name="T6" fmla="*/ 48 w 404"/>
                <a:gd name="T7" fmla="*/ 484 h 484"/>
                <a:gd name="T8" fmla="*/ 98 w 404"/>
                <a:gd name="T9" fmla="*/ 434 h 484"/>
                <a:gd name="T10" fmla="*/ 306 w 404"/>
                <a:gd name="T11" fmla="*/ 434 h 484"/>
                <a:gd name="T12" fmla="*/ 356 w 404"/>
                <a:gd name="T13" fmla="*/ 484 h 484"/>
                <a:gd name="T14" fmla="*/ 404 w 404"/>
                <a:gd name="T15" fmla="*/ 484 h 484"/>
                <a:gd name="T16" fmla="*/ 309 w 404"/>
                <a:gd name="T17" fmla="*/ 390 h 484"/>
                <a:gd name="T18" fmla="*/ 323 w 404"/>
                <a:gd name="T19" fmla="*/ 389 h 484"/>
                <a:gd name="T20" fmla="*/ 348 w 404"/>
                <a:gd name="T21" fmla="*/ 368 h 484"/>
                <a:gd name="T22" fmla="*/ 348 w 404"/>
                <a:gd name="T23" fmla="*/ 368 h 484"/>
                <a:gd name="T24" fmla="*/ 348 w 404"/>
                <a:gd name="T25" fmla="*/ 368 h 484"/>
                <a:gd name="T26" fmla="*/ 371 w 404"/>
                <a:gd name="T27" fmla="*/ 266 h 484"/>
                <a:gd name="T28" fmla="*/ 371 w 404"/>
                <a:gd name="T29" fmla="*/ 54 h 484"/>
                <a:gd name="T30" fmla="*/ 338 w 404"/>
                <a:gd name="T31" fmla="*/ 13 h 484"/>
                <a:gd name="T32" fmla="*/ 201 w 404"/>
                <a:gd name="T33" fmla="*/ 0 h 484"/>
                <a:gd name="T34" fmla="*/ 64 w 404"/>
                <a:gd name="T35" fmla="*/ 13 h 484"/>
                <a:gd name="T36" fmla="*/ 31 w 404"/>
                <a:gd name="T37" fmla="*/ 54 h 484"/>
                <a:gd name="T38" fmla="*/ 31 w 404"/>
                <a:gd name="T39" fmla="*/ 266 h 484"/>
                <a:gd name="T40" fmla="*/ 54 w 404"/>
                <a:gd name="T41" fmla="*/ 368 h 484"/>
                <a:gd name="T42" fmla="*/ 79 w 404"/>
                <a:gd name="T43" fmla="*/ 389 h 484"/>
                <a:gd name="T44" fmla="*/ 312 w 404"/>
                <a:gd name="T45" fmla="*/ 304 h 484"/>
                <a:gd name="T46" fmla="*/ 90 w 404"/>
                <a:gd name="T47" fmla="*/ 304 h 484"/>
                <a:gd name="T48" fmla="*/ 72 w 404"/>
                <a:gd name="T49" fmla="*/ 286 h 484"/>
                <a:gd name="T50" fmla="*/ 90 w 404"/>
                <a:gd name="T51" fmla="*/ 268 h 484"/>
                <a:gd name="T52" fmla="*/ 312 w 404"/>
                <a:gd name="T53" fmla="*/ 268 h 484"/>
                <a:gd name="T54" fmla="*/ 330 w 404"/>
                <a:gd name="T55" fmla="*/ 286 h 484"/>
                <a:gd name="T56" fmla="*/ 312 w 404"/>
                <a:gd name="T57" fmla="*/ 304 h 484"/>
                <a:gd name="T58" fmla="*/ 65 w 404"/>
                <a:gd name="T59" fmla="*/ 66 h 484"/>
                <a:gd name="T60" fmla="*/ 83 w 404"/>
                <a:gd name="T61" fmla="*/ 44 h 484"/>
                <a:gd name="T62" fmla="*/ 140 w 404"/>
                <a:gd name="T63" fmla="*/ 37 h 484"/>
                <a:gd name="T64" fmla="*/ 140 w 404"/>
                <a:gd name="T65" fmla="*/ 58 h 484"/>
                <a:gd name="T66" fmla="*/ 150 w 404"/>
                <a:gd name="T67" fmla="*/ 68 h 484"/>
                <a:gd name="T68" fmla="*/ 252 w 404"/>
                <a:gd name="T69" fmla="*/ 68 h 484"/>
                <a:gd name="T70" fmla="*/ 262 w 404"/>
                <a:gd name="T71" fmla="*/ 58 h 484"/>
                <a:gd name="T72" fmla="*/ 262 w 404"/>
                <a:gd name="T73" fmla="*/ 37 h 484"/>
                <a:gd name="T74" fmla="*/ 319 w 404"/>
                <a:gd name="T75" fmla="*/ 44 h 484"/>
                <a:gd name="T76" fmla="*/ 337 w 404"/>
                <a:gd name="T77" fmla="*/ 66 h 484"/>
                <a:gd name="T78" fmla="*/ 337 w 404"/>
                <a:gd name="T79" fmla="*/ 184 h 484"/>
                <a:gd name="T80" fmla="*/ 317 w 404"/>
                <a:gd name="T81" fmla="*/ 204 h 484"/>
                <a:gd name="T82" fmla="*/ 85 w 404"/>
                <a:gd name="T83" fmla="*/ 204 h 484"/>
                <a:gd name="T84" fmla="*/ 65 w 404"/>
                <a:gd name="T85" fmla="*/ 184 h 484"/>
                <a:gd name="T86" fmla="*/ 65 w 404"/>
                <a:gd name="T87" fmla="*/ 6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4" h="484">
                  <a:moveTo>
                    <a:pt x="79" y="389"/>
                  </a:moveTo>
                  <a:cubicBezTo>
                    <a:pt x="94" y="390"/>
                    <a:pt x="94" y="390"/>
                    <a:pt x="94" y="390"/>
                  </a:cubicBezTo>
                  <a:cubicBezTo>
                    <a:pt x="0" y="484"/>
                    <a:pt x="0" y="484"/>
                    <a:pt x="0" y="484"/>
                  </a:cubicBezTo>
                  <a:cubicBezTo>
                    <a:pt x="48" y="484"/>
                    <a:pt x="48" y="484"/>
                    <a:pt x="48" y="484"/>
                  </a:cubicBezTo>
                  <a:cubicBezTo>
                    <a:pt x="98" y="434"/>
                    <a:pt x="98" y="434"/>
                    <a:pt x="98" y="434"/>
                  </a:cubicBezTo>
                  <a:cubicBezTo>
                    <a:pt x="306" y="434"/>
                    <a:pt x="306" y="434"/>
                    <a:pt x="306" y="434"/>
                  </a:cubicBezTo>
                  <a:cubicBezTo>
                    <a:pt x="356" y="484"/>
                    <a:pt x="356" y="484"/>
                    <a:pt x="356" y="484"/>
                  </a:cubicBezTo>
                  <a:cubicBezTo>
                    <a:pt x="404" y="484"/>
                    <a:pt x="404" y="484"/>
                    <a:pt x="404" y="484"/>
                  </a:cubicBezTo>
                  <a:cubicBezTo>
                    <a:pt x="309" y="390"/>
                    <a:pt x="309" y="390"/>
                    <a:pt x="309" y="390"/>
                  </a:cubicBezTo>
                  <a:cubicBezTo>
                    <a:pt x="323" y="389"/>
                    <a:pt x="323" y="389"/>
                    <a:pt x="323" y="389"/>
                  </a:cubicBezTo>
                  <a:cubicBezTo>
                    <a:pt x="335" y="388"/>
                    <a:pt x="342" y="381"/>
                    <a:pt x="348" y="368"/>
                  </a:cubicBezTo>
                  <a:cubicBezTo>
                    <a:pt x="348" y="368"/>
                    <a:pt x="348" y="368"/>
                    <a:pt x="348" y="368"/>
                  </a:cubicBezTo>
                  <a:cubicBezTo>
                    <a:pt x="348" y="368"/>
                    <a:pt x="348" y="368"/>
                    <a:pt x="348" y="368"/>
                  </a:cubicBezTo>
                  <a:cubicBezTo>
                    <a:pt x="359" y="338"/>
                    <a:pt x="371" y="308"/>
                    <a:pt x="371" y="266"/>
                  </a:cubicBezTo>
                  <a:cubicBezTo>
                    <a:pt x="371" y="232"/>
                    <a:pt x="371" y="114"/>
                    <a:pt x="371" y="54"/>
                  </a:cubicBezTo>
                  <a:cubicBezTo>
                    <a:pt x="371" y="35"/>
                    <a:pt x="362" y="18"/>
                    <a:pt x="338" y="13"/>
                  </a:cubicBezTo>
                  <a:cubicBezTo>
                    <a:pt x="289" y="4"/>
                    <a:pt x="248" y="0"/>
                    <a:pt x="201" y="0"/>
                  </a:cubicBezTo>
                  <a:cubicBezTo>
                    <a:pt x="154" y="0"/>
                    <a:pt x="113" y="4"/>
                    <a:pt x="64" y="13"/>
                  </a:cubicBezTo>
                  <a:cubicBezTo>
                    <a:pt x="40" y="18"/>
                    <a:pt x="31" y="35"/>
                    <a:pt x="31" y="54"/>
                  </a:cubicBezTo>
                  <a:cubicBezTo>
                    <a:pt x="31" y="114"/>
                    <a:pt x="31" y="232"/>
                    <a:pt x="31" y="266"/>
                  </a:cubicBezTo>
                  <a:cubicBezTo>
                    <a:pt x="31" y="308"/>
                    <a:pt x="43" y="338"/>
                    <a:pt x="54" y="368"/>
                  </a:cubicBezTo>
                  <a:cubicBezTo>
                    <a:pt x="59" y="381"/>
                    <a:pt x="67" y="388"/>
                    <a:pt x="79" y="389"/>
                  </a:cubicBezTo>
                  <a:close/>
                  <a:moveTo>
                    <a:pt x="312" y="304"/>
                  </a:moveTo>
                  <a:cubicBezTo>
                    <a:pt x="90" y="304"/>
                    <a:pt x="90" y="304"/>
                    <a:pt x="90" y="304"/>
                  </a:cubicBezTo>
                  <a:cubicBezTo>
                    <a:pt x="80" y="304"/>
                    <a:pt x="72" y="296"/>
                    <a:pt x="72" y="286"/>
                  </a:cubicBezTo>
                  <a:cubicBezTo>
                    <a:pt x="72" y="276"/>
                    <a:pt x="80" y="268"/>
                    <a:pt x="90" y="268"/>
                  </a:cubicBezTo>
                  <a:cubicBezTo>
                    <a:pt x="312" y="268"/>
                    <a:pt x="312" y="268"/>
                    <a:pt x="312" y="268"/>
                  </a:cubicBezTo>
                  <a:cubicBezTo>
                    <a:pt x="322" y="268"/>
                    <a:pt x="330" y="276"/>
                    <a:pt x="330" y="286"/>
                  </a:cubicBezTo>
                  <a:cubicBezTo>
                    <a:pt x="330" y="296"/>
                    <a:pt x="322" y="304"/>
                    <a:pt x="312" y="304"/>
                  </a:cubicBezTo>
                  <a:close/>
                  <a:moveTo>
                    <a:pt x="65" y="66"/>
                  </a:moveTo>
                  <a:cubicBezTo>
                    <a:pt x="65" y="55"/>
                    <a:pt x="71" y="46"/>
                    <a:pt x="83" y="44"/>
                  </a:cubicBezTo>
                  <a:cubicBezTo>
                    <a:pt x="103" y="41"/>
                    <a:pt x="121" y="39"/>
                    <a:pt x="140" y="37"/>
                  </a:cubicBezTo>
                  <a:cubicBezTo>
                    <a:pt x="140" y="58"/>
                    <a:pt x="140" y="58"/>
                    <a:pt x="140" y="58"/>
                  </a:cubicBezTo>
                  <a:cubicBezTo>
                    <a:pt x="140" y="64"/>
                    <a:pt x="144" y="68"/>
                    <a:pt x="150" y="68"/>
                  </a:cubicBezTo>
                  <a:cubicBezTo>
                    <a:pt x="252" y="68"/>
                    <a:pt x="252" y="68"/>
                    <a:pt x="252" y="68"/>
                  </a:cubicBezTo>
                  <a:cubicBezTo>
                    <a:pt x="258" y="68"/>
                    <a:pt x="262" y="64"/>
                    <a:pt x="262" y="58"/>
                  </a:cubicBezTo>
                  <a:cubicBezTo>
                    <a:pt x="262" y="37"/>
                    <a:pt x="262" y="37"/>
                    <a:pt x="262" y="37"/>
                  </a:cubicBezTo>
                  <a:cubicBezTo>
                    <a:pt x="281" y="39"/>
                    <a:pt x="299" y="41"/>
                    <a:pt x="319" y="44"/>
                  </a:cubicBezTo>
                  <a:cubicBezTo>
                    <a:pt x="331" y="46"/>
                    <a:pt x="337" y="55"/>
                    <a:pt x="337" y="66"/>
                  </a:cubicBezTo>
                  <a:cubicBezTo>
                    <a:pt x="337" y="184"/>
                    <a:pt x="337" y="184"/>
                    <a:pt x="337" y="184"/>
                  </a:cubicBezTo>
                  <a:cubicBezTo>
                    <a:pt x="337" y="195"/>
                    <a:pt x="328" y="204"/>
                    <a:pt x="317" y="204"/>
                  </a:cubicBezTo>
                  <a:cubicBezTo>
                    <a:pt x="85" y="204"/>
                    <a:pt x="85" y="204"/>
                    <a:pt x="85" y="204"/>
                  </a:cubicBezTo>
                  <a:cubicBezTo>
                    <a:pt x="74" y="204"/>
                    <a:pt x="65" y="195"/>
                    <a:pt x="65" y="184"/>
                  </a:cubicBezTo>
                  <a:lnTo>
                    <a:pt x="65" y="66"/>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alpha val="50000"/>
                  </a:schemeClr>
                </a:solidFill>
              </a:endParaRPr>
            </a:p>
          </p:txBody>
        </p:sp>
      </p:grpSp>
      <p:grpSp>
        <p:nvGrpSpPr>
          <p:cNvPr id="190" name="脳（AI）">
            <a:extLst>
              <a:ext uri="{FF2B5EF4-FFF2-40B4-BE49-F238E27FC236}">
                <a16:creationId xmlns:a16="http://schemas.microsoft.com/office/drawing/2014/main" id="{5C12ECC0-3ACD-4B91-BB5C-D09C15E3D377}"/>
              </a:ext>
            </a:extLst>
          </p:cNvPr>
          <p:cNvGrpSpPr>
            <a:grpSpLocks noChangeAspect="1"/>
          </p:cNvGrpSpPr>
          <p:nvPr/>
        </p:nvGrpSpPr>
        <p:grpSpPr bwMode="auto">
          <a:xfrm>
            <a:off x="12719623" y="8361107"/>
            <a:ext cx="303287" cy="257498"/>
            <a:chOff x="3175" y="2236"/>
            <a:chExt cx="669" cy="568"/>
          </a:xfrm>
        </p:grpSpPr>
        <p:sp>
          <p:nvSpPr>
            <p:cNvPr id="233" name="Freeform 59">
              <a:extLst>
                <a:ext uri="{FF2B5EF4-FFF2-40B4-BE49-F238E27FC236}">
                  <a16:creationId xmlns:a16="http://schemas.microsoft.com/office/drawing/2014/main" id="{66B9C642-C9B5-4BD6-8770-E820797B14AA}"/>
                </a:ext>
              </a:extLst>
            </p:cNvPr>
            <p:cNvSpPr>
              <a:spLocks noEditPoints="1"/>
            </p:cNvSpPr>
            <p:nvPr/>
          </p:nvSpPr>
          <p:spPr bwMode="auto">
            <a:xfrm>
              <a:off x="3208" y="2271"/>
              <a:ext cx="601" cy="403"/>
            </a:xfrm>
            <a:custGeom>
              <a:avLst/>
              <a:gdLst>
                <a:gd name="T0" fmla="*/ 298 w 395"/>
                <a:gd name="T1" fmla="*/ 261 h 265"/>
                <a:gd name="T2" fmla="*/ 247 w 395"/>
                <a:gd name="T3" fmla="*/ 234 h 265"/>
                <a:gd name="T4" fmla="*/ 251 w 395"/>
                <a:gd name="T5" fmla="*/ 209 h 265"/>
                <a:gd name="T6" fmla="*/ 288 w 395"/>
                <a:gd name="T7" fmla="*/ 189 h 265"/>
                <a:gd name="T8" fmla="*/ 372 w 395"/>
                <a:gd name="T9" fmla="*/ 203 h 265"/>
                <a:gd name="T10" fmla="*/ 395 w 395"/>
                <a:gd name="T11" fmla="*/ 127 h 265"/>
                <a:gd name="T12" fmla="*/ 391 w 395"/>
                <a:gd name="T13" fmla="*/ 118 h 265"/>
                <a:gd name="T14" fmla="*/ 342 w 395"/>
                <a:gd name="T15" fmla="*/ 154 h 265"/>
                <a:gd name="T16" fmla="*/ 342 w 395"/>
                <a:gd name="T17" fmla="*/ 126 h 265"/>
                <a:gd name="T18" fmla="*/ 380 w 395"/>
                <a:gd name="T19" fmla="*/ 106 h 265"/>
                <a:gd name="T20" fmla="*/ 356 w 395"/>
                <a:gd name="T21" fmla="*/ 97 h 265"/>
                <a:gd name="T22" fmla="*/ 329 w 395"/>
                <a:gd name="T23" fmla="*/ 96 h 265"/>
                <a:gd name="T24" fmla="*/ 347 w 395"/>
                <a:gd name="T25" fmla="*/ 83 h 265"/>
                <a:gd name="T26" fmla="*/ 358 w 395"/>
                <a:gd name="T27" fmla="*/ 55 h 265"/>
                <a:gd name="T28" fmla="*/ 348 w 395"/>
                <a:gd name="T29" fmla="*/ 40 h 265"/>
                <a:gd name="T30" fmla="*/ 149 w 395"/>
                <a:gd name="T31" fmla="*/ 36 h 265"/>
                <a:gd name="T32" fmla="*/ 155 w 395"/>
                <a:gd name="T33" fmla="*/ 95 h 265"/>
                <a:gd name="T34" fmla="*/ 128 w 395"/>
                <a:gd name="T35" fmla="*/ 95 h 265"/>
                <a:gd name="T36" fmla="*/ 134 w 395"/>
                <a:gd name="T37" fmla="*/ 28 h 265"/>
                <a:gd name="T38" fmla="*/ 304 w 395"/>
                <a:gd name="T39" fmla="*/ 20 h 265"/>
                <a:gd name="T40" fmla="*/ 278 w 395"/>
                <a:gd name="T41" fmla="*/ 0 h 265"/>
                <a:gd name="T42" fmla="*/ 100 w 395"/>
                <a:gd name="T43" fmla="*/ 84 h 265"/>
                <a:gd name="T44" fmla="*/ 92 w 395"/>
                <a:gd name="T45" fmla="*/ 109 h 265"/>
                <a:gd name="T46" fmla="*/ 84 w 395"/>
                <a:gd name="T47" fmla="*/ 84 h 265"/>
                <a:gd name="T48" fmla="*/ 80 w 395"/>
                <a:gd name="T49" fmla="*/ 4 h 265"/>
                <a:gd name="T50" fmla="*/ 50 w 395"/>
                <a:gd name="T51" fmla="*/ 118 h 265"/>
                <a:gd name="T52" fmla="*/ 42 w 395"/>
                <a:gd name="T53" fmla="*/ 143 h 265"/>
                <a:gd name="T54" fmla="*/ 34 w 395"/>
                <a:gd name="T55" fmla="*/ 118 h 265"/>
                <a:gd name="T56" fmla="*/ 4 w 395"/>
                <a:gd name="T57" fmla="*/ 80 h 265"/>
                <a:gd name="T58" fmla="*/ 0 w 395"/>
                <a:gd name="T59" fmla="*/ 128 h 265"/>
                <a:gd name="T60" fmla="*/ 41 w 395"/>
                <a:gd name="T61" fmla="*/ 191 h 265"/>
                <a:gd name="T62" fmla="*/ 84 w 395"/>
                <a:gd name="T63" fmla="*/ 194 h 265"/>
                <a:gd name="T64" fmla="*/ 92 w 395"/>
                <a:gd name="T65" fmla="*/ 132 h 265"/>
                <a:gd name="T66" fmla="*/ 142 w 395"/>
                <a:gd name="T67" fmla="*/ 126 h 265"/>
                <a:gd name="T68" fmla="*/ 142 w 395"/>
                <a:gd name="T69" fmla="*/ 154 h 265"/>
                <a:gd name="T70" fmla="*/ 100 w 395"/>
                <a:gd name="T71" fmla="*/ 148 h 265"/>
                <a:gd name="T72" fmla="*/ 108 w 395"/>
                <a:gd name="T73" fmla="*/ 206 h 265"/>
                <a:gd name="T74" fmla="*/ 142 w 395"/>
                <a:gd name="T75" fmla="*/ 180 h 265"/>
                <a:gd name="T76" fmla="*/ 142 w 395"/>
                <a:gd name="T77" fmla="*/ 208 h 265"/>
                <a:gd name="T78" fmla="*/ 120 w 395"/>
                <a:gd name="T79" fmla="*/ 218 h 265"/>
                <a:gd name="T80" fmla="*/ 135 w 395"/>
                <a:gd name="T81" fmla="*/ 228 h 265"/>
                <a:gd name="T82" fmla="*/ 203 w 395"/>
                <a:gd name="T83" fmla="*/ 180 h 265"/>
                <a:gd name="T84" fmla="*/ 203 w 395"/>
                <a:gd name="T85" fmla="*/ 208 h 265"/>
                <a:gd name="T86" fmla="*/ 164 w 395"/>
                <a:gd name="T87" fmla="*/ 228 h 265"/>
                <a:gd name="T88" fmla="*/ 224 w 395"/>
                <a:gd name="T89" fmla="*/ 215 h 265"/>
                <a:gd name="T90" fmla="*/ 263 w 395"/>
                <a:gd name="T91" fmla="*/ 174 h 265"/>
                <a:gd name="T92" fmla="*/ 364 w 395"/>
                <a:gd name="T93" fmla="*/ 166 h 265"/>
                <a:gd name="T94" fmla="*/ 391 w 395"/>
                <a:gd name="T95" fmla="*/ 145 h 265"/>
                <a:gd name="T96" fmla="*/ 395 w 395"/>
                <a:gd name="T97" fmla="*/ 12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265">
                  <a:moveTo>
                    <a:pt x="364" y="218"/>
                  </a:moveTo>
                  <a:cubicBezTo>
                    <a:pt x="298" y="261"/>
                    <a:pt x="298" y="261"/>
                    <a:pt x="298" y="261"/>
                  </a:cubicBezTo>
                  <a:cubicBezTo>
                    <a:pt x="292" y="265"/>
                    <a:pt x="286" y="263"/>
                    <a:pt x="280" y="259"/>
                  </a:cubicBezTo>
                  <a:cubicBezTo>
                    <a:pt x="247" y="234"/>
                    <a:pt x="247" y="234"/>
                    <a:pt x="247" y="234"/>
                  </a:cubicBezTo>
                  <a:cubicBezTo>
                    <a:pt x="247" y="215"/>
                    <a:pt x="247" y="215"/>
                    <a:pt x="247" y="215"/>
                  </a:cubicBezTo>
                  <a:cubicBezTo>
                    <a:pt x="247" y="213"/>
                    <a:pt x="248" y="211"/>
                    <a:pt x="251" y="209"/>
                  </a:cubicBezTo>
                  <a:cubicBezTo>
                    <a:pt x="276" y="193"/>
                    <a:pt x="276" y="193"/>
                    <a:pt x="276" y="193"/>
                  </a:cubicBezTo>
                  <a:cubicBezTo>
                    <a:pt x="280" y="190"/>
                    <a:pt x="283" y="189"/>
                    <a:pt x="288" y="189"/>
                  </a:cubicBezTo>
                  <a:cubicBezTo>
                    <a:pt x="372" y="189"/>
                    <a:pt x="372" y="189"/>
                    <a:pt x="372" y="189"/>
                  </a:cubicBezTo>
                  <a:cubicBezTo>
                    <a:pt x="372" y="203"/>
                    <a:pt x="372" y="203"/>
                    <a:pt x="372" y="203"/>
                  </a:cubicBezTo>
                  <a:cubicBezTo>
                    <a:pt x="372" y="210"/>
                    <a:pt x="370" y="214"/>
                    <a:pt x="364" y="218"/>
                  </a:cubicBezTo>
                  <a:close/>
                  <a:moveTo>
                    <a:pt x="395" y="127"/>
                  </a:moveTo>
                  <a:cubicBezTo>
                    <a:pt x="395" y="124"/>
                    <a:pt x="394" y="120"/>
                    <a:pt x="391" y="118"/>
                  </a:cubicBezTo>
                  <a:cubicBezTo>
                    <a:pt x="391" y="118"/>
                    <a:pt x="391" y="118"/>
                    <a:pt x="391" y="118"/>
                  </a:cubicBezTo>
                  <a:cubicBezTo>
                    <a:pt x="356" y="140"/>
                    <a:pt x="356" y="140"/>
                    <a:pt x="356" y="140"/>
                  </a:cubicBezTo>
                  <a:cubicBezTo>
                    <a:pt x="356" y="148"/>
                    <a:pt x="350" y="154"/>
                    <a:pt x="342" y="154"/>
                  </a:cubicBezTo>
                  <a:cubicBezTo>
                    <a:pt x="335" y="154"/>
                    <a:pt x="329" y="147"/>
                    <a:pt x="329" y="140"/>
                  </a:cubicBezTo>
                  <a:cubicBezTo>
                    <a:pt x="329" y="132"/>
                    <a:pt x="335" y="126"/>
                    <a:pt x="342" y="126"/>
                  </a:cubicBezTo>
                  <a:cubicBezTo>
                    <a:pt x="344" y="126"/>
                    <a:pt x="346" y="126"/>
                    <a:pt x="347" y="127"/>
                  </a:cubicBezTo>
                  <a:cubicBezTo>
                    <a:pt x="380" y="106"/>
                    <a:pt x="380" y="106"/>
                    <a:pt x="380" y="106"/>
                  </a:cubicBezTo>
                  <a:cubicBezTo>
                    <a:pt x="365" y="91"/>
                    <a:pt x="365" y="91"/>
                    <a:pt x="365" y="91"/>
                  </a:cubicBezTo>
                  <a:cubicBezTo>
                    <a:pt x="356" y="97"/>
                    <a:pt x="356" y="97"/>
                    <a:pt x="356" y="97"/>
                  </a:cubicBezTo>
                  <a:cubicBezTo>
                    <a:pt x="356" y="104"/>
                    <a:pt x="350" y="110"/>
                    <a:pt x="342" y="110"/>
                  </a:cubicBezTo>
                  <a:cubicBezTo>
                    <a:pt x="335" y="110"/>
                    <a:pt x="329" y="104"/>
                    <a:pt x="329" y="96"/>
                  </a:cubicBezTo>
                  <a:cubicBezTo>
                    <a:pt x="329" y="89"/>
                    <a:pt x="335" y="82"/>
                    <a:pt x="342" y="82"/>
                  </a:cubicBezTo>
                  <a:cubicBezTo>
                    <a:pt x="344" y="82"/>
                    <a:pt x="346" y="83"/>
                    <a:pt x="347" y="83"/>
                  </a:cubicBezTo>
                  <a:cubicBezTo>
                    <a:pt x="358" y="77"/>
                    <a:pt x="358" y="77"/>
                    <a:pt x="358" y="77"/>
                  </a:cubicBezTo>
                  <a:cubicBezTo>
                    <a:pt x="358" y="55"/>
                    <a:pt x="358" y="55"/>
                    <a:pt x="358" y="55"/>
                  </a:cubicBezTo>
                  <a:cubicBezTo>
                    <a:pt x="358" y="52"/>
                    <a:pt x="357" y="48"/>
                    <a:pt x="354" y="46"/>
                  </a:cubicBezTo>
                  <a:cubicBezTo>
                    <a:pt x="348" y="40"/>
                    <a:pt x="348" y="40"/>
                    <a:pt x="348" y="40"/>
                  </a:cubicBezTo>
                  <a:cubicBezTo>
                    <a:pt x="345" y="37"/>
                    <a:pt x="342" y="36"/>
                    <a:pt x="339" y="36"/>
                  </a:cubicBezTo>
                  <a:cubicBezTo>
                    <a:pt x="149" y="36"/>
                    <a:pt x="149" y="36"/>
                    <a:pt x="149" y="36"/>
                  </a:cubicBezTo>
                  <a:cubicBezTo>
                    <a:pt x="149" y="84"/>
                    <a:pt x="149" y="84"/>
                    <a:pt x="149" y="84"/>
                  </a:cubicBezTo>
                  <a:cubicBezTo>
                    <a:pt x="153" y="86"/>
                    <a:pt x="155" y="91"/>
                    <a:pt x="155" y="95"/>
                  </a:cubicBezTo>
                  <a:cubicBezTo>
                    <a:pt x="155" y="103"/>
                    <a:pt x="149" y="109"/>
                    <a:pt x="142" y="109"/>
                  </a:cubicBezTo>
                  <a:cubicBezTo>
                    <a:pt x="134" y="109"/>
                    <a:pt x="128" y="103"/>
                    <a:pt x="128" y="95"/>
                  </a:cubicBezTo>
                  <a:cubicBezTo>
                    <a:pt x="128" y="91"/>
                    <a:pt x="130" y="86"/>
                    <a:pt x="134" y="84"/>
                  </a:cubicBezTo>
                  <a:cubicBezTo>
                    <a:pt x="134" y="28"/>
                    <a:pt x="134" y="28"/>
                    <a:pt x="134" y="28"/>
                  </a:cubicBezTo>
                  <a:cubicBezTo>
                    <a:pt x="134" y="24"/>
                    <a:pt x="137" y="20"/>
                    <a:pt x="142" y="20"/>
                  </a:cubicBezTo>
                  <a:cubicBezTo>
                    <a:pt x="304" y="20"/>
                    <a:pt x="304" y="20"/>
                    <a:pt x="304" y="20"/>
                  </a:cubicBezTo>
                  <a:cubicBezTo>
                    <a:pt x="288" y="4"/>
                    <a:pt x="288" y="4"/>
                    <a:pt x="288" y="4"/>
                  </a:cubicBezTo>
                  <a:cubicBezTo>
                    <a:pt x="285" y="1"/>
                    <a:pt x="282" y="0"/>
                    <a:pt x="278" y="0"/>
                  </a:cubicBezTo>
                  <a:cubicBezTo>
                    <a:pt x="100" y="0"/>
                    <a:pt x="100" y="0"/>
                    <a:pt x="100" y="0"/>
                  </a:cubicBezTo>
                  <a:cubicBezTo>
                    <a:pt x="100" y="84"/>
                    <a:pt x="100" y="84"/>
                    <a:pt x="100" y="84"/>
                  </a:cubicBezTo>
                  <a:cubicBezTo>
                    <a:pt x="103" y="86"/>
                    <a:pt x="106" y="91"/>
                    <a:pt x="106" y="95"/>
                  </a:cubicBezTo>
                  <a:cubicBezTo>
                    <a:pt x="106" y="103"/>
                    <a:pt x="99" y="109"/>
                    <a:pt x="92" y="109"/>
                  </a:cubicBezTo>
                  <a:cubicBezTo>
                    <a:pt x="84" y="109"/>
                    <a:pt x="78" y="103"/>
                    <a:pt x="78" y="95"/>
                  </a:cubicBezTo>
                  <a:cubicBezTo>
                    <a:pt x="78" y="91"/>
                    <a:pt x="80" y="86"/>
                    <a:pt x="84" y="84"/>
                  </a:cubicBezTo>
                  <a:cubicBezTo>
                    <a:pt x="84" y="2"/>
                    <a:pt x="84" y="2"/>
                    <a:pt x="84" y="2"/>
                  </a:cubicBezTo>
                  <a:cubicBezTo>
                    <a:pt x="82" y="2"/>
                    <a:pt x="81" y="3"/>
                    <a:pt x="80" y="4"/>
                  </a:cubicBezTo>
                  <a:cubicBezTo>
                    <a:pt x="50" y="34"/>
                    <a:pt x="50" y="34"/>
                    <a:pt x="50" y="34"/>
                  </a:cubicBezTo>
                  <a:cubicBezTo>
                    <a:pt x="50" y="118"/>
                    <a:pt x="50" y="118"/>
                    <a:pt x="50" y="118"/>
                  </a:cubicBezTo>
                  <a:cubicBezTo>
                    <a:pt x="54" y="121"/>
                    <a:pt x="56" y="125"/>
                    <a:pt x="56" y="129"/>
                  </a:cubicBezTo>
                  <a:cubicBezTo>
                    <a:pt x="56" y="137"/>
                    <a:pt x="50" y="143"/>
                    <a:pt x="42" y="143"/>
                  </a:cubicBezTo>
                  <a:cubicBezTo>
                    <a:pt x="34" y="143"/>
                    <a:pt x="28" y="137"/>
                    <a:pt x="28" y="129"/>
                  </a:cubicBezTo>
                  <a:cubicBezTo>
                    <a:pt x="28" y="125"/>
                    <a:pt x="31" y="121"/>
                    <a:pt x="34" y="118"/>
                  </a:cubicBezTo>
                  <a:cubicBezTo>
                    <a:pt x="34" y="50"/>
                    <a:pt x="34" y="50"/>
                    <a:pt x="34" y="50"/>
                  </a:cubicBezTo>
                  <a:cubicBezTo>
                    <a:pt x="4" y="80"/>
                    <a:pt x="4" y="80"/>
                    <a:pt x="4" y="80"/>
                  </a:cubicBezTo>
                  <a:cubicBezTo>
                    <a:pt x="1" y="83"/>
                    <a:pt x="0" y="87"/>
                    <a:pt x="0" y="90"/>
                  </a:cubicBezTo>
                  <a:cubicBezTo>
                    <a:pt x="0" y="128"/>
                    <a:pt x="0" y="128"/>
                    <a:pt x="0" y="128"/>
                  </a:cubicBezTo>
                  <a:cubicBezTo>
                    <a:pt x="0" y="134"/>
                    <a:pt x="2" y="137"/>
                    <a:pt x="4" y="141"/>
                  </a:cubicBezTo>
                  <a:cubicBezTo>
                    <a:pt x="41" y="191"/>
                    <a:pt x="41" y="191"/>
                    <a:pt x="41" y="191"/>
                  </a:cubicBezTo>
                  <a:cubicBezTo>
                    <a:pt x="42" y="193"/>
                    <a:pt x="44" y="194"/>
                    <a:pt x="48" y="194"/>
                  </a:cubicBezTo>
                  <a:cubicBezTo>
                    <a:pt x="84" y="194"/>
                    <a:pt x="84" y="194"/>
                    <a:pt x="84" y="194"/>
                  </a:cubicBezTo>
                  <a:cubicBezTo>
                    <a:pt x="84" y="140"/>
                    <a:pt x="84" y="140"/>
                    <a:pt x="84" y="140"/>
                  </a:cubicBezTo>
                  <a:cubicBezTo>
                    <a:pt x="84" y="135"/>
                    <a:pt x="87" y="132"/>
                    <a:pt x="92" y="132"/>
                  </a:cubicBezTo>
                  <a:cubicBezTo>
                    <a:pt x="130" y="132"/>
                    <a:pt x="130" y="132"/>
                    <a:pt x="130" y="132"/>
                  </a:cubicBezTo>
                  <a:cubicBezTo>
                    <a:pt x="133" y="128"/>
                    <a:pt x="137" y="126"/>
                    <a:pt x="142" y="126"/>
                  </a:cubicBezTo>
                  <a:cubicBezTo>
                    <a:pt x="149" y="126"/>
                    <a:pt x="155" y="132"/>
                    <a:pt x="155" y="140"/>
                  </a:cubicBezTo>
                  <a:cubicBezTo>
                    <a:pt x="155" y="147"/>
                    <a:pt x="149" y="154"/>
                    <a:pt x="142" y="154"/>
                  </a:cubicBezTo>
                  <a:cubicBezTo>
                    <a:pt x="137" y="154"/>
                    <a:pt x="133" y="151"/>
                    <a:pt x="130" y="148"/>
                  </a:cubicBezTo>
                  <a:cubicBezTo>
                    <a:pt x="100" y="148"/>
                    <a:pt x="100" y="148"/>
                    <a:pt x="100" y="148"/>
                  </a:cubicBezTo>
                  <a:cubicBezTo>
                    <a:pt x="100" y="198"/>
                    <a:pt x="100" y="198"/>
                    <a:pt x="100" y="198"/>
                  </a:cubicBezTo>
                  <a:cubicBezTo>
                    <a:pt x="108" y="206"/>
                    <a:pt x="108" y="206"/>
                    <a:pt x="108" y="206"/>
                  </a:cubicBezTo>
                  <a:cubicBezTo>
                    <a:pt x="128" y="194"/>
                    <a:pt x="128" y="194"/>
                    <a:pt x="128" y="194"/>
                  </a:cubicBezTo>
                  <a:cubicBezTo>
                    <a:pt x="128" y="186"/>
                    <a:pt x="134" y="180"/>
                    <a:pt x="142" y="180"/>
                  </a:cubicBezTo>
                  <a:cubicBezTo>
                    <a:pt x="149" y="180"/>
                    <a:pt x="155" y="186"/>
                    <a:pt x="155" y="194"/>
                  </a:cubicBezTo>
                  <a:cubicBezTo>
                    <a:pt x="155" y="202"/>
                    <a:pt x="149" y="208"/>
                    <a:pt x="142" y="208"/>
                  </a:cubicBezTo>
                  <a:cubicBezTo>
                    <a:pt x="140" y="208"/>
                    <a:pt x="138" y="207"/>
                    <a:pt x="136" y="207"/>
                  </a:cubicBezTo>
                  <a:cubicBezTo>
                    <a:pt x="120" y="218"/>
                    <a:pt x="120" y="218"/>
                    <a:pt x="120" y="218"/>
                  </a:cubicBezTo>
                  <a:cubicBezTo>
                    <a:pt x="127" y="225"/>
                    <a:pt x="127" y="225"/>
                    <a:pt x="127" y="225"/>
                  </a:cubicBezTo>
                  <a:cubicBezTo>
                    <a:pt x="129" y="227"/>
                    <a:pt x="132" y="228"/>
                    <a:pt x="135" y="228"/>
                  </a:cubicBezTo>
                  <a:cubicBezTo>
                    <a:pt x="189" y="194"/>
                    <a:pt x="189" y="194"/>
                    <a:pt x="189" y="194"/>
                  </a:cubicBezTo>
                  <a:cubicBezTo>
                    <a:pt x="189" y="186"/>
                    <a:pt x="195" y="180"/>
                    <a:pt x="203" y="180"/>
                  </a:cubicBezTo>
                  <a:cubicBezTo>
                    <a:pt x="210" y="180"/>
                    <a:pt x="216" y="186"/>
                    <a:pt x="216" y="194"/>
                  </a:cubicBezTo>
                  <a:cubicBezTo>
                    <a:pt x="216" y="202"/>
                    <a:pt x="210" y="208"/>
                    <a:pt x="203" y="208"/>
                  </a:cubicBezTo>
                  <a:cubicBezTo>
                    <a:pt x="201" y="208"/>
                    <a:pt x="199" y="207"/>
                    <a:pt x="197" y="207"/>
                  </a:cubicBezTo>
                  <a:cubicBezTo>
                    <a:pt x="164" y="228"/>
                    <a:pt x="164" y="228"/>
                    <a:pt x="164" y="228"/>
                  </a:cubicBezTo>
                  <a:cubicBezTo>
                    <a:pt x="224" y="228"/>
                    <a:pt x="224" y="228"/>
                    <a:pt x="224" y="228"/>
                  </a:cubicBezTo>
                  <a:cubicBezTo>
                    <a:pt x="224" y="215"/>
                    <a:pt x="224" y="215"/>
                    <a:pt x="224" y="215"/>
                  </a:cubicBezTo>
                  <a:cubicBezTo>
                    <a:pt x="224" y="204"/>
                    <a:pt x="228" y="197"/>
                    <a:pt x="238" y="190"/>
                  </a:cubicBezTo>
                  <a:cubicBezTo>
                    <a:pt x="263" y="174"/>
                    <a:pt x="263" y="174"/>
                    <a:pt x="263" y="174"/>
                  </a:cubicBezTo>
                  <a:cubicBezTo>
                    <a:pt x="272" y="168"/>
                    <a:pt x="278" y="166"/>
                    <a:pt x="288" y="166"/>
                  </a:cubicBezTo>
                  <a:cubicBezTo>
                    <a:pt x="364" y="166"/>
                    <a:pt x="364" y="166"/>
                    <a:pt x="364" y="166"/>
                  </a:cubicBezTo>
                  <a:cubicBezTo>
                    <a:pt x="368" y="166"/>
                    <a:pt x="371" y="165"/>
                    <a:pt x="373" y="163"/>
                  </a:cubicBezTo>
                  <a:cubicBezTo>
                    <a:pt x="391" y="145"/>
                    <a:pt x="391" y="145"/>
                    <a:pt x="391" y="145"/>
                  </a:cubicBezTo>
                  <a:cubicBezTo>
                    <a:pt x="394" y="142"/>
                    <a:pt x="395" y="139"/>
                    <a:pt x="395" y="135"/>
                  </a:cubicBezTo>
                  <a:lnTo>
                    <a:pt x="395"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34" name="Freeform 60">
              <a:extLst>
                <a:ext uri="{FF2B5EF4-FFF2-40B4-BE49-F238E27FC236}">
                  <a16:creationId xmlns:a16="http://schemas.microsoft.com/office/drawing/2014/main" id="{A9E73705-724E-456B-8B95-54898A0D7F2A}"/>
                </a:ext>
              </a:extLst>
            </p:cNvPr>
            <p:cNvSpPr>
              <a:spLocks noEditPoints="1"/>
            </p:cNvSpPr>
            <p:nvPr/>
          </p:nvSpPr>
          <p:spPr bwMode="auto">
            <a:xfrm>
              <a:off x="3175" y="2236"/>
              <a:ext cx="669" cy="568"/>
            </a:xfrm>
            <a:custGeom>
              <a:avLst/>
              <a:gdLst>
                <a:gd name="T0" fmla="*/ 403 w 440"/>
                <a:gd name="T1" fmla="*/ 92 h 373"/>
                <a:gd name="T2" fmla="*/ 386 w 440"/>
                <a:gd name="T3" fmla="*/ 47 h 373"/>
                <a:gd name="T4" fmla="*/ 347 w 440"/>
                <a:gd name="T5" fmla="*/ 32 h 373"/>
                <a:gd name="T6" fmla="*/ 112 w 440"/>
                <a:gd name="T7" fmla="*/ 0 h 373"/>
                <a:gd name="T8" fmla="*/ 0 w 440"/>
                <a:gd name="T9" fmla="*/ 113 h 373"/>
                <a:gd name="T10" fmla="*/ 44 w 440"/>
                <a:gd name="T11" fmla="*/ 227 h 373"/>
                <a:gd name="T12" fmla="*/ 113 w 440"/>
                <a:gd name="T13" fmla="*/ 244 h 373"/>
                <a:gd name="T14" fmla="*/ 191 w 440"/>
                <a:gd name="T15" fmla="*/ 274 h 373"/>
                <a:gd name="T16" fmla="*/ 250 w 440"/>
                <a:gd name="T17" fmla="*/ 325 h 373"/>
                <a:gd name="T18" fmla="*/ 343 w 440"/>
                <a:gd name="T19" fmla="*/ 373 h 373"/>
                <a:gd name="T20" fmla="*/ 417 w 440"/>
                <a:gd name="T21" fmla="*/ 226 h 373"/>
                <a:gd name="T22" fmla="*/ 440 w 440"/>
                <a:gd name="T23" fmla="*/ 158 h 373"/>
                <a:gd name="T24" fmla="*/ 387 w 440"/>
                <a:gd name="T25" fmla="*/ 114 h 373"/>
                <a:gd name="T26" fmla="*/ 106 w 440"/>
                <a:gd name="T27" fmla="*/ 218 h 373"/>
                <a:gd name="T28" fmla="*/ 122 w 440"/>
                <a:gd name="T29" fmla="*/ 223 h 373"/>
                <a:gd name="T30" fmla="*/ 386 w 440"/>
                <a:gd name="T31" fmla="*/ 241 h 373"/>
                <a:gd name="T32" fmla="*/ 269 w 440"/>
                <a:gd name="T33" fmla="*/ 257 h 373"/>
                <a:gd name="T34" fmla="*/ 298 w 440"/>
                <a:gd name="T35" fmla="*/ 216 h 373"/>
                <a:gd name="T36" fmla="*/ 394 w 440"/>
                <a:gd name="T37" fmla="*/ 226 h 373"/>
                <a:gd name="T38" fmla="*/ 413 w 440"/>
                <a:gd name="T39" fmla="*/ 168 h 373"/>
                <a:gd name="T40" fmla="*/ 310 w 440"/>
                <a:gd name="T41" fmla="*/ 189 h 373"/>
                <a:gd name="T42" fmla="*/ 246 w 440"/>
                <a:gd name="T43" fmla="*/ 238 h 373"/>
                <a:gd name="T44" fmla="*/ 219 w 440"/>
                <a:gd name="T45" fmla="*/ 230 h 373"/>
                <a:gd name="T46" fmla="*/ 225 w 440"/>
                <a:gd name="T47" fmla="*/ 203 h 373"/>
                <a:gd name="T48" fmla="*/ 149 w 440"/>
                <a:gd name="T49" fmla="*/ 248 h 373"/>
                <a:gd name="T50" fmla="*/ 164 w 440"/>
                <a:gd name="T51" fmla="*/ 231 h 373"/>
                <a:gd name="T52" fmla="*/ 150 w 440"/>
                <a:gd name="T53" fmla="*/ 217 h 373"/>
                <a:gd name="T54" fmla="*/ 122 w 440"/>
                <a:gd name="T55" fmla="*/ 171 h 373"/>
                <a:gd name="T56" fmla="*/ 177 w 440"/>
                <a:gd name="T57" fmla="*/ 163 h 373"/>
                <a:gd name="T58" fmla="*/ 114 w 440"/>
                <a:gd name="T59" fmla="*/ 155 h 373"/>
                <a:gd name="T60" fmla="*/ 70 w 440"/>
                <a:gd name="T61" fmla="*/ 217 h 373"/>
                <a:gd name="T62" fmla="*/ 22 w 440"/>
                <a:gd name="T63" fmla="*/ 151 h 373"/>
                <a:gd name="T64" fmla="*/ 56 w 440"/>
                <a:gd name="T65" fmla="*/ 73 h 373"/>
                <a:gd name="T66" fmla="*/ 64 w 440"/>
                <a:gd name="T67" fmla="*/ 166 h 373"/>
                <a:gd name="T68" fmla="*/ 72 w 440"/>
                <a:gd name="T69" fmla="*/ 57 h 373"/>
                <a:gd name="T70" fmla="*/ 106 w 440"/>
                <a:gd name="T71" fmla="*/ 107 h 373"/>
                <a:gd name="T72" fmla="*/ 128 w 440"/>
                <a:gd name="T73" fmla="*/ 118 h 373"/>
                <a:gd name="T74" fmla="*/ 300 w 440"/>
                <a:gd name="T75" fmla="*/ 23 h 373"/>
                <a:gd name="T76" fmla="*/ 164 w 440"/>
                <a:gd name="T77" fmla="*/ 43 h 373"/>
                <a:gd name="T78" fmla="*/ 150 w 440"/>
                <a:gd name="T79" fmla="*/ 118 h 373"/>
                <a:gd name="T80" fmla="*/ 171 w 440"/>
                <a:gd name="T81" fmla="*/ 107 h 373"/>
                <a:gd name="T82" fmla="*/ 370 w 440"/>
                <a:gd name="T83" fmla="*/ 63 h 373"/>
                <a:gd name="T84" fmla="*/ 380 w 440"/>
                <a:gd name="T85" fmla="*/ 100 h 373"/>
                <a:gd name="T86" fmla="*/ 351 w 440"/>
                <a:gd name="T87" fmla="*/ 119 h 373"/>
                <a:gd name="T88" fmla="*/ 387 w 440"/>
                <a:gd name="T89" fmla="*/ 114 h 373"/>
                <a:gd name="T90" fmla="*/ 364 w 440"/>
                <a:gd name="T91" fmla="*/ 149 h 373"/>
                <a:gd name="T92" fmla="*/ 378 w 440"/>
                <a:gd name="T93" fmla="*/ 163 h 373"/>
                <a:gd name="T94" fmla="*/ 417 w 440"/>
                <a:gd name="T95" fmla="*/ 150 h 373"/>
                <a:gd name="T96" fmla="*/ 222 w 440"/>
                <a:gd name="T97" fmla="*/ 175 h 373"/>
                <a:gd name="T98" fmla="*/ 260 w 440"/>
                <a:gd name="T99" fmla="*/ 79 h 373"/>
                <a:gd name="T100" fmla="*/ 266 w 440"/>
                <a:gd name="T101" fmla="*/ 154 h 373"/>
                <a:gd name="T102" fmla="*/ 248 w 440"/>
                <a:gd name="T103" fmla="*/ 99 h 373"/>
                <a:gd name="T104" fmla="*/ 323 w 440"/>
                <a:gd name="T105" fmla="*/ 79 h 373"/>
                <a:gd name="T106" fmla="*/ 303 w 440"/>
                <a:gd name="T107" fmla="*/ 7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373">
                  <a:moveTo>
                    <a:pt x="429" y="125"/>
                  </a:moveTo>
                  <a:cubicBezTo>
                    <a:pt x="406" y="102"/>
                    <a:pt x="406" y="102"/>
                    <a:pt x="406" y="102"/>
                  </a:cubicBezTo>
                  <a:cubicBezTo>
                    <a:pt x="403" y="99"/>
                    <a:pt x="403" y="97"/>
                    <a:pt x="403" y="92"/>
                  </a:cubicBezTo>
                  <a:cubicBezTo>
                    <a:pt x="403" y="78"/>
                    <a:pt x="403" y="78"/>
                    <a:pt x="403" y="78"/>
                  </a:cubicBezTo>
                  <a:cubicBezTo>
                    <a:pt x="403" y="68"/>
                    <a:pt x="400" y="60"/>
                    <a:pt x="392" y="53"/>
                  </a:cubicBezTo>
                  <a:cubicBezTo>
                    <a:pt x="386" y="47"/>
                    <a:pt x="386" y="47"/>
                    <a:pt x="386" y="47"/>
                  </a:cubicBezTo>
                  <a:cubicBezTo>
                    <a:pt x="378" y="39"/>
                    <a:pt x="371" y="36"/>
                    <a:pt x="361" y="36"/>
                  </a:cubicBezTo>
                  <a:cubicBezTo>
                    <a:pt x="357" y="36"/>
                    <a:pt x="357" y="36"/>
                    <a:pt x="357" y="36"/>
                  </a:cubicBezTo>
                  <a:cubicBezTo>
                    <a:pt x="353" y="36"/>
                    <a:pt x="350" y="35"/>
                    <a:pt x="347" y="32"/>
                  </a:cubicBezTo>
                  <a:cubicBezTo>
                    <a:pt x="326" y="11"/>
                    <a:pt x="326" y="11"/>
                    <a:pt x="326" y="11"/>
                  </a:cubicBezTo>
                  <a:cubicBezTo>
                    <a:pt x="318" y="3"/>
                    <a:pt x="311" y="0"/>
                    <a:pt x="300" y="0"/>
                  </a:cubicBezTo>
                  <a:cubicBezTo>
                    <a:pt x="112" y="0"/>
                    <a:pt x="112" y="0"/>
                    <a:pt x="112" y="0"/>
                  </a:cubicBezTo>
                  <a:cubicBezTo>
                    <a:pt x="102" y="0"/>
                    <a:pt x="93" y="4"/>
                    <a:pt x="86" y="11"/>
                  </a:cubicBezTo>
                  <a:cubicBezTo>
                    <a:pt x="10" y="87"/>
                    <a:pt x="10" y="87"/>
                    <a:pt x="10" y="87"/>
                  </a:cubicBezTo>
                  <a:cubicBezTo>
                    <a:pt x="2" y="95"/>
                    <a:pt x="0" y="104"/>
                    <a:pt x="0" y="113"/>
                  </a:cubicBezTo>
                  <a:cubicBezTo>
                    <a:pt x="0" y="152"/>
                    <a:pt x="0" y="152"/>
                    <a:pt x="0" y="152"/>
                  </a:cubicBezTo>
                  <a:cubicBezTo>
                    <a:pt x="0" y="161"/>
                    <a:pt x="2" y="169"/>
                    <a:pt x="8" y="177"/>
                  </a:cubicBezTo>
                  <a:cubicBezTo>
                    <a:pt x="44" y="227"/>
                    <a:pt x="44" y="227"/>
                    <a:pt x="44" y="227"/>
                  </a:cubicBezTo>
                  <a:cubicBezTo>
                    <a:pt x="51" y="236"/>
                    <a:pt x="59" y="240"/>
                    <a:pt x="70" y="240"/>
                  </a:cubicBezTo>
                  <a:cubicBezTo>
                    <a:pt x="104" y="240"/>
                    <a:pt x="104" y="240"/>
                    <a:pt x="104" y="240"/>
                  </a:cubicBezTo>
                  <a:cubicBezTo>
                    <a:pt x="108" y="240"/>
                    <a:pt x="110" y="241"/>
                    <a:pt x="113" y="244"/>
                  </a:cubicBezTo>
                  <a:cubicBezTo>
                    <a:pt x="133" y="264"/>
                    <a:pt x="133" y="264"/>
                    <a:pt x="133" y="264"/>
                  </a:cubicBezTo>
                  <a:cubicBezTo>
                    <a:pt x="139" y="270"/>
                    <a:pt x="148" y="274"/>
                    <a:pt x="158" y="274"/>
                  </a:cubicBezTo>
                  <a:cubicBezTo>
                    <a:pt x="191" y="274"/>
                    <a:pt x="191" y="274"/>
                    <a:pt x="191" y="274"/>
                  </a:cubicBezTo>
                  <a:cubicBezTo>
                    <a:pt x="193" y="280"/>
                    <a:pt x="197" y="287"/>
                    <a:pt x="201" y="291"/>
                  </a:cubicBezTo>
                  <a:cubicBezTo>
                    <a:pt x="225" y="314"/>
                    <a:pt x="225" y="314"/>
                    <a:pt x="225" y="314"/>
                  </a:cubicBezTo>
                  <a:cubicBezTo>
                    <a:pt x="232" y="321"/>
                    <a:pt x="239" y="325"/>
                    <a:pt x="250" y="325"/>
                  </a:cubicBezTo>
                  <a:cubicBezTo>
                    <a:pt x="270" y="325"/>
                    <a:pt x="270" y="325"/>
                    <a:pt x="270" y="325"/>
                  </a:cubicBezTo>
                  <a:cubicBezTo>
                    <a:pt x="302" y="373"/>
                    <a:pt x="302" y="373"/>
                    <a:pt x="302" y="373"/>
                  </a:cubicBezTo>
                  <a:cubicBezTo>
                    <a:pt x="343" y="373"/>
                    <a:pt x="343" y="373"/>
                    <a:pt x="343" y="373"/>
                  </a:cubicBezTo>
                  <a:cubicBezTo>
                    <a:pt x="332" y="303"/>
                    <a:pt x="332" y="303"/>
                    <a:pt x="332" y="303"/>
                  </a:cubicBezTo>
                  <a:cubicBezTo>
                    <a:pt x="398" y="260"/>
                    <a:pt x="398" y="260"/>
                    <a:pt x="398" y="260"/>
                  </a:cubicBezTo>
                  <a:cubicBezTo>
                    <a:pt x="412" y="251"/>
                    <a:pt x="417" y="243"/>
                    <a:pt x="417" y="226"/>
                  </a:cubicBezTo>
                  <a:cubicBezTo>
                    <a:pt x="417" y="196"/>
                    <a:pt x="417" y="196"/>
                    <a:pt x="417" y="196"/>
                  </a:cubicBezTo>
                  <a:cubicBezTo>
                    <a:pt x="429" y="184"/>
                    <a:pt x="429" y="184"/>
                    <a:pt x="429" y="184"/>
                  </a:cubicBezTo>
                  <a:cubicBezTo>
                    <a:pt x="438" y="175"/>
                    <a:pt x="440" y="167"/>
                    <a:pt x="440" y="158"/>
                  </a:cubicBezTo>
                  <a:cubicBezTo>
                    <a:pt x="440" y="150"/>
                    <a:pt x="440" y="150"/>
                    <a:pt x="440" y="150"/>
                  </a:cubicBezTo>
                  <a:cubicBezTo>
                    <a:pt x="440" y="140"/>
                    <a:pt x="437" y="132"/>
                    <a:pt x="429" y="125"/>
                  </a:cubicBezTo>
                  <a:close/>
                  <a:moveTo>
                    <a:pt x="387" y="114"/>
                  </a:moveTo>
                  <a:cubicBezTo>
                    <a:pt x="387" y="114"/>
                    <a:pt x="387" y="114"/>
                    <a:pt x="387" y="114"/>
                  </a:cubicBezTo>
                  <a:cubicBezTo>
                    <a:pt x="387" y="114"/>
                    <a:pt x="387" y="114"/>
                    <a:pt x="387" y="114"/>
                  </a:cubicBezTo>
                  <a:close/>
                  <a:moveTo>
                    <a:pt x="106" y="218"/>
                  </a:moveTo>
                  <a:cubicBezTo>
                    <a:pt x="106" y="218"/>
                    <a:pt x="106" y="218"/>
                    <a:pt x="106" y="218"/>
                  </a:cubicBezTo>
                  <a:cubicBezTo>
                    <a:pt x="106" y="218"/>
                    <a:pt x="106" y="218"/>
                    <a:pt x="106" y="218"/>
                  </a:cubicBezTo>
                  <a:close/>
                  <a:moveTo>
                    <a:pt x="122" y="223"/>
                  </a:moveTo>
                  <a:cubicBezTo>
                    <a:pt x="122" y="222"/>
                    <a:pt x="122" y="222"/>
                    <a:pt x="122" y="222"/>
                  </a:cubicBezTo>
                  <a:cubicBezTo>
                    <a:pt x="122" y="223"/>
                    <a:pt x="122" y="223"/>
                    <a:pt x="122" y="223"/>
                  </a:cubicBezTo>
                  <a:close/>
                  <a:moveTo>
                    <a:pt x="386" y="241"/>
                  </a:moveTo>
                  <a:cubicBezTo>
                    <a:pt x="320" y="284"/>
                    <a:pt x="320" y="284"/>
                    <a:pt x="320" y="284"/>
                  </a:cubicBezTo>
                  <a:cubicBezTo>
                    <a:pt x="314" y="288"/>
                    <a:pt x="308" y="286"/>
                    <a:pt x="302" y="282"/>
                  </a:cubicBezTo>
                  <a:cubicBezTo>
                    <a:pt x="269" y="257"/>
                    <a:pt x="269" y="257"/>
                    <a:pt x="269" y="257"/>
                  </a:cubicBezTo>
                  <a:cubicBezTo>
                    <a:pt x="269" y="238"/>
                    <a:pt x="269" y="238"/>
                    <a:pt x="269" y="238"/>
                  </a:cubicBezTo>
                  <a:cubicBezTo>
                    <a:pt x="269" y="236"/>
                    <a:pt x="270" y="234"/>
                    <a:pt x="273" y="232"/>
                  </a:cubicBezTo>
                  <a:cubicBezTo>
                    <a:pt x="298" y="216"/>
                    <a:pt x="298" y="216"/>
                    <a:pt x="298" y="216"/>
                  </a:cubicBezTo>
                  <a:cubicBezTo>
                    <a:pt x="302" y="213"/>
                    <a:pt x="305" y="212"/>
                    <a:pt x="310" y="212"/>
                  </a:cubicBezTo>
                  <a:cubicBezTo>
                    <a:pt x="394" y="212"/>
                    <a:pt x="394" y="212"/>
                    <a:pt x="394" y="212"/>
                  </a:cubicBezTo>
                  <a:cubicBezTo>
                    <a:pt x="394" y="226"/>
                    <a:pt x="394" y="226"/>
                    <a:pt x="394" y="226"/>
                  </a:cubicBezTo>
                  <a:cubicBezTo>
                    <a:pt x="394" y="233"/>
                    <a:pt x="392" y="237"/>
                    <a:pt x="386" y="241"/>
                  </a:cubicBezTo>
                  <a:close/>
                  <a:moveTo>
                    <a:pt x="417" y="158"/>
                  </a:moveTo>
                  <a:cubicBezTo>
                    <a:pt x="417" y="162"/>
                    <a:pt x="416" y="165"/>
                    <a:pt x="413" y="168"/>
                  </a:cubicBezTo>
                  <a:cubicBezTo>
                    <a:pt x="395" y="186"/>
                    <a:pt x="395" y="186"/>
                    <a:pt x="395" y="186"/>
                  </a:cubicBezTo>
                  <a:cubicBezTo>
                    <a:pt x="393" y="188"/>
                    <a:pt x="390" y="189"/>
                    <a:pt x="386" y="189"/>
                  </a:cubicBezTo>
                  <a:cubicBezTo>
                    <a:pt x="310" y="189"/>
                    <a:pt x="310" y="189"/>
                    <a:pt x="310" y="189"/>
                  </a:cubicBezTo>
                  <a:cubicBezTo>
                    <a:pt x="300" y="189"/>
                    <a:pt x="294" y="191"/>
                    <a:pt x="285" y="197"/>
                  </a:cubicBezTo>
                  <a:cubicBezTo>
                    <a:pt x="260" y="213"/>
                    <a:pt x="260" y="213"/>
                    <a:pt x="260" y="213"/>
                  </a:cubicBezTo>
                  <a:cubicBezTo>
                    <a:pt x="250" y="220"/>
                    <a:pt x="246" y="227"/>
                    <a:pt x="246" y="238"/>
                  </a:cubicBezTo>
                  <a:cubicBezTo>
                    <a:pt x="246" y="251"/>
                    <a:pt x="246" y="251"/>
                    <a:pt x="246" y="251"/>
                  </a:cubicBezTo>
                  <a:cubicBezTo>
                    <a:pt x="186" y="251"/>
                    <a:pt x="186" y="251"/>
                    <a:pt x="186" y="251"/>
                  </a:cubicBezTo>
                  <a:cubicBezTo>
                    <a:pt x="219" y="230"/>
                    <a:pt x="219" y="230"/>
                    <a:pt x="219" y="230"/>
                  </a:cubicBezTo>
                  <a:cubicBezTo>
                    <a:pt x="221" y="230"/>
                    <a:pt x="223" y="231"/>
                    <a:pt x="225" y="231"/>
                  </a:cubicBezTo>
                  <a:cubicBezTo>
                    <a:pt x="232" y="231"/>
                    <a:pt x="238" y="225"/>
                    <a:pt x="238" y="217"/>
                  </a:cubicBezTo>
                  <a:cubicBezTo>
                    <a:pt x="238" y="209"/>
                    <a:pt x="232" y="203"/>
                    <a:pt x="225" y="203"/>
                  </a:cubicBezTo>
                  <a:cubicBezTo>
                    <a:pt x="217" y="203"/>
                    <a:pt x="211" y="209"/>
                    <a:pt x="211" y="217"/>
                  </a:cubicBezTo>
                  <a:cubicBezTo>
                    <a:pt x="157" y="251"/>
                    <a:pt x="157" y="251"/>
                    <a:pt x="157" y="251"/>
                  </a:cubicBezTo>
                  <a:cubicBezTo>
                    <a:pt x="154" y="251"/>
                    <a:pt x="151" y="250"/>
                    <a:pt x="149" y="248"/>
                  </a:cubicBezTo>
                  <a:cubicBezTo>
                    <a:pt x="142" y="241"/>
                    <a:pt x="142" y="241"/>
                    <a:pt x="142" y="241"/>
                  </a:cubicBezTo>
                  <a:cubicBezTo>
                    <a:pt x="158" y="230"/>
                    <a:pt x="158" y="230"/>
                    <a:pt x="158" y="230"/>
                  </a:cubicBezTo>
                  <a:cubicBezTo>
                    <a:pt x="160" y="230"/>
                    <a:pt x="162" y="231"/>
                    <a:pt x="164" y="231"/>
                  </a:cubicBezTo>
                  <a:cubicBezTo>
                    <a:pt x="171" y="231"/>
                    <a:pt x="177" y="225"/>
                    <a:pt x="177" y="217"/>
                  </a:cubicBezTo>
                  <a:cubicBezTo>
                    <a:pt x="177" y="209"/>
                    <a:pt x="171" y="203"/>
                    <a:pt x="164" y="203"/>
                  </a:cubicBezTo>
                  <a:cubicBezTo>
                    <a:pt x="156" y="203"/>
                    <a:pt x="150" y="209"/>
                    <a:pt x="150" y="217"/>
                  </a:cubicBezTo>
                  <a:cubicBezTo>
                    <a:pt x="130" y="229"/>
                    <a:pt x="130" y="229"/>
                    <a:pt x="130" y="229"/>
                  </a:cubicBezTo>
                  <a:cubicBezTo>
                    <a:pt x="122" y="221"/>
                    <a:pt x="122" y="221"/>
                    <a:pt x="122" y="221"/>
                  </a:cubicBezTo>
                  <a:cubicBezTo>
                    <a:pt x="122" y="171"/>
                    <a:pt x="122" y="171"/>
                    <a:pt x="122" y="171"/>
                  </a:cubicBezTo>
                  <a:cubicBezTo>
                    <a:pt x="152" y="171"/>
                    <a:pt x="152" y="171"/>
                    <a:pt x="152" y="171"/>
                  </a:cubicBezTo>
                  <a:cubicBezTo>
                    <a:pt x="155" y="174"/>
                    <a:pt x="159" y="177"/>
                    <a:pt x="164" y="177"/>
                  </a:cubicBezTo>
                  <a:cubicBezTo>
                    <a:pt x="171" y="177"/>
                    <a:pt x="177" y="170"/>
                    <a:pt x="177" y="163"/>
                  </a:cubicBezTo>
                  <a:cubicBezTo>
                    <a:pt x="177" y="155"/>
                    <a:pt x="171" y="149"/>
                    <a:pt x="164" y="149"/>
                  </a:cubicBezTo>
                  <a:cubicBezTo>
                    <a:pt x="159" y="149"/>
                    <a:pt x="155" y="151"/>
                    <a:pt x="152" y="155"/>
                  </a:cubicBezTo>
                  <a:cubicBezTo>
                    <a:pt x="114" y="155"/>
                    <a:pt x="114" y="155"/>
                    <a:pt x="114" y="155"/>
                  </a:cubicBezTo>
                  <a:cubicBezTo>
                    <a:pt x="109" y="155"/>
                    <a:pt x="106" y="158"/>
                    <a:pt x="106" y="163"/>
                  </a:cubicBezTo>
                  <a:cubicBezTo>
                    <a:pt x="106" y="217"/>
                    <a:pt x="106" y="217"/>
                    <a:pt x="106" y="217"/>
                  </a:cubicBezTo>
                  <a:cubicBezTo>
                    <a:pt x="70" y="217"/>
                    <a:pt x="70" y="217"/>
                    <a:pt x="70" y="217"/>
                  </a:cubicBezTo>
                  <a:cubicBezTo>
                    <a:pt x="66" y="217"/>
                    <a:pt x="64" y="216"/>
                    <a:pt x="63" y="214"/>
                  </a:cubicBezTo>
                  <a:cubicBezTo>
                    <a:pt x="26" y="164"/>
                    <a:pt x="26" y="164"/>
                    <a:pt x="26" y="164"/>
                  </a:cubicBezTo>
                  <a:cubicBezTo>
                    <a:pt x="24" y="160"/>
                    <a:pt x="22" y="157"/>
                    <a:pt x="22" y="151"/>
                  </a:cubicBezTo>
                  <a:cubicBezTo>
                    <a:pt x="22" y="113"/>
                    <a:pt x="22" y="113"/>
                    <a:pt x="22" y="113"/>
                  </a:cubicBezTo>
                  <a:cubicBezTo>
                    <a:pt x="22" y="110"/>
                    <a:pt x="23" y="106"/>
                    <a:pt x="26" y="103"/>
                  </a:cubicBezTo>
                  <a:cubicBezTo>
                    <a:pt x="56" y="73"/>
                    <a:pt x="56" y="73"/>
                    <a:pt x="56" y="73"/>
                  </a:cubicBezTo>
                  <a:cubicBezTo>
                    <a:pt x="56" y="141"/>
                    <a:pt x="56" y="141"/>
                    <a:pt x="56" y="141"/>
                  </a:cubicBezTo>
                  <a:cubicBezTo>
                    <a:pt x="53" y="144"/>
                    <a:pt x="50" y="148"/>
                    <a:pt x="50" y="152"/>
                  </a:cubicBezTo>
                  <a:cubicBezTo>
                    <a:pt x="50" y="160"/>
                    <a:pt x="56" y="166"/>
                    <a:pt x="64" y="166"/>
                  </a:cubicBezTo>
                  <a:cubicBezTo>
                    <a:pt x="72" y="166"/>
                    <a:pt x="78" y="160"/>
                    <a:pt x="78" y="152"/>
                  </a:cubicBezTo>
                  <a:cubicBezTo>
                    <a:pt x="78" y="148"/>
                    <a:pt x="76" y="144"/>
                    <a:pt x="72" y="141"/>
                  </a:cubicBezTo>
                  <a:cubicBezTo>
                    <a:pt x="72" y="57"/>
                    <a:pt x="72" y="57"/>
                    <a:pt x="72" y="57"/>
                  </a:cubicBezTo>
                  <a:cubicBezTo>
                    <a:pt x="102" y="27"/>
                    <a:pt x="102" y="27"/>
                    <a:pt x="102" y="27"/>
                  </a:cubicBezTo>
                  <a:cubicBezTo>
                    <a:pt x="103" y="26"/>
                    <a:pt x="104" y="25"/>
                    <a:pt x="106" y="25"/>
                  </a:cubicBezTo>
                  <a:cubicBezTo>
                    <a:pt x="106" y="107"/>
                    <a:pt x="106" y="107"/>
                    <a:pt x="106" y="107"/>
                  </a:cubicBezTo>
                  <a:cubicBezTo>
                    <a:pt x="102" y="109"/>
                    <a:pt x="100" y="114"/>
                    <a:pt x="100" y="118"/>
                  </a:cubicBezTo>
                  <a:cubicBezTo>
                    <a:pt x="100" y="126"/>
                    <a:pt x="106" y="132"/>
                    <a:pt x="114" y="132"/>
                  </a:cubicBezTo>
                  <a:cubicBezTo>
                    <a:pt x="121" y="132"/>
                    <a:pt x="128" y="126"/>
                    <a:pt x="128" y="118"/>
                  </a:cubicBezTo>
                  <a:cubicBezTo>
                    <a:pt x="128" y="114"/>
                    <a:pt x="125" y="109"/>
                    <a:pt x="122" y="107"/>
                  </a:cubicBezTo>
                  <a:cubicBezTo>
                    <a:pt x="122" y="23"/>
                    <a:pt x="122" y="23"/>
                    <a:pt x="122" y="23"/>
                  </a:cubicBezTo>
                  <a:cubicBezTo>
                    <a:pt x="300" y="23"/>
                    <a:pt x="300" y="23"/>
                    <a:pt x="300" y="23"/>
                  </a:cubicBezTo>
                  <a:cubicBezTo>
                    <a:pt x="304" y="23"/>
                    <a:pt x="307" y="24"/>
                    <a:pt x="310" y="27"/>
                  </a:cubicBezTo>
                  <a:cubicBezTo>
                    <a:pt x="326" y="43"/>
                    <a:pt x="326" y="43"/>
                    <a:pt x="326" y="43"/>
                  </a:cubicBezTo>
                  <a:cubicBezTo>
                    <a:pt x="164" y="43"/>
                    <a:pt x="164" y="43"/>
                    <a:pt x="164" y="43"/>
                  </a:cubicBezTo>
                  <a:cubicBezTo>
                    <a:pt x="159" y="43"/>
                    <a:pt x="156" y="47"/>
                    <a:pt x="156" y="51"/>
                  </a:cubicBezTo>
                  <a:cubicBezTo>
                    <a:pt x="156" y="107"/>
                    <a:pt x="156" y="107"/>
                    <a:pt x="156" y="107"/>
                  </a:cubicBezTo>
                  <a:cubicBezTo>
                    <a:pt x="152" y="109"/>
                    <a:pt x="150" y="114"/>
                    <a:pt x="150" y="118"/>
                  </a:cubicBezTo>
                  <a:cubicBezTo>
                    <a:pt x="150" y="126"/>
                    <a:pt x="156" y="132"/>
                    <a:pt x="164" y="132"/>
                  </a:cubicBezTo>
                  <a:cubicBezTo>
                    <a:pt x="171" y="132"/>
                    <a:pt x="177" y="126"/>
                    <a:pt x="177" y="118"/>
                  </a:cubicBezTo>
                  <a:cubicBezTo>
                    <a:pt x="177" y="114"/>
                    <a:pt x="175" y="109"/>
                    <a:pt x="171" y="107"/>
                  </a:cubicBezTo>
                  <a:cubicBezTo>
                    <a:pt x="171" y="59"/>
                    <a:pt x="171" y="59"/>
                    <a:pt x="171" y="59"/>
                  </a:cubicBezTo>
                  <a:cubicBezTo>
                    <a:pt x="361" y="59"/>
                    <a:pt x="361" y="59"/>
                    <a:pt x="361" y="59"/>
                  </a:cubicBezTo>
                  <a:cubicBezTo>
                    <a:pt x="364" y="59"/>
                    <a:pt x="367" y="60"/>
                    <a:pt x="370" y="63"/>
                  </a:cubicBezTo>
                  <a:cubicBezTo>
                    <a:pt x="376" y="69"/>
                    <a:pt x="376" y="69"/>
                    <a:pt x="376" y="69"/>
                  </a:cubicBezTo>
                  <a:cubicBezTo>
                    <a:pt x="379" y="71"/>
                    <a:pt x="380" y="75"/>
                    <a:pt x="380" y="78"/>
                  </a:cubicBezTo>
                  <a:cubicBezTo>
                    <a:pt x="380" y="100"/>
                    <a:pt x="380" y="100"/>
                    <a:pt x="380" y="100"/>
                  </a:cubicBezTo>
                  <a:cubicBezTo>
                    <a:pt x="369" y="106"/>
                    <a:pt x="369" y="106"/>
                    <a:pt x="369" y="106"/>
                  </a:cubicBezTo>
                  <a:cubicBezTo>
                    <a:pt x="368" y="106"/>
                    <a:pt x="366" y="105"/>
                    <a:pt x="364" y="105"/>
                  </a:cubicBezTo>
                  <a:cubicBezTo>
                    <a:pt x="357" y="105"/>
                    <a:pt x="351" y="112"/>
                    <a:pt x="351" y="119"/>
                  </a:cubicBezTo>
                  <a:cubicBezTo>
                    <a:pt x="351" y="127"/>
                    <a:pt x="357" y="133"/>
                    <a:pt x="364" y="133"/>
                  </a:cubicBezTo>
                  <a:cubicBezTo>
                    <a:pt x="372" y="133"/>
                    <a:pt x="378" y="127"/>
                    <a:pt x="378" y="120"/>
                  </a:cubicBezTo>
                  <a:cubicBezTo>
                    <a:pt x="387" y="114"/>
                    <a:pt x="387" y="114"/>
                    <a:pt x="387" y="114"/>
                  </a:cubicBezTo>
                  <a:cubicBezTo>
                    <a:pt x="402" y="129"/>
                    <a:pt x="402" y="129"/>
                    <a:pt x="402" y="129"/>
                  </a:cubicBezTo>
                  <a:cubicBezTo>
                    <a:pt x="369" y="150"/>
                    <a:pt x="369" y="150"/>
                    <a:pt x="369" y="150"/>
                  </a:cubicBezTo>
                  <a:cubicBezTo>
                    <a:pt x="368" y="149"/>
                    <a:pt x="366" y="149"/>
                    <a:pt x="364" y="149"/>
                  </a:cubicBezTo>
                  <a:cubicBezTo>
                    <a:pt x="357" y="149"/>
                    <a:pt x="351" y="155"/>
                    <a:pt x="351" y="163"/>
                  </a:cubicBezTo>
                  <a:cubicBezTo>
                    <a:pt x="351" y="170"/>
                    <a:pt x="357" y="177"/>
                    <a:pt x="364" y="177"/>
                  </a:cubicBezTo>
                  <a:cubicBezTo>
                    <a:pt x="372" y="177"/>
                    <a:pt x="378" y="171"/>
                    <a:pt x="378" y="163"/>
                  </a:cubicBezTo>
                  <a:cubicBezTo>
                    <a:pt x="413" y="141"/>
                    <a:pt x="413" y="141"/>
                    <a:pt x="413" y="141"/>
                  </a:cubicBezTo>
                  <a:cubicBezTo>
                    <a:pt x="413" y="141"/>
                    <a:pt x="413" y="141"/>
                    <a:pt x="413" y="141"/>
                  </a:cubicBezTo>
                  <a:cubicBezTo>
                    <a:pt x="416" y="143"/>
                    <a:pt x="417" y="147"/>
                    <a:pt x="417" y="150"/>
                  </a:cubicBezTo>
                  <a:lnTo>
                    <a:pt x="417" y="158"/>
                  </a:lnTo>
                  <a:close/>
                  <a:moveTo>
                    <a:pt x="229" y="154"/>
                  </a:moveTo>
                  <a:cubicBezTo>
                    <a:pt x="222" y="175"/>
                    <a:pt x="222" y="175"/>
                    <a:pt x="222" y="175"/>
                  </a:cubicBezTo>
                  <a:cubicBezTo>
                    <a:pt x="200" y="175"/>
                    <a:pt x="200" y="175"/>
                    <a:pt x="200" y="175"/>
                  </a:cubicBezTo>
                  <a:cubicBezTo>
                    <a:pt x="235" y="79"/>
                    <a:pt x="235" y="79"/>
                    <a:pt x="235" y="79"/>
                  </a:cubicBezTo>
                  <a:cubicBezTo>
                    <a:pt x="260" y="79"/>
                    <a:pt x="260" y="79"/>
                    <a:pt x="260" y="79"/>
                  </a:cubicBezTo>
                  <a:cubicBezTo>
                    <a:pt x="296" y="175"/>
                    <a:pt x="296" y="175"/>
                    <a:pt x="296" y="175"/>
                  </a:cubicBezTo>
                  <a:cubicBezTo>
                    <a:pt x="273" y="175"/>
                    <a:pt x="273" y="175"/>
                    <a:pt x="273" y="175"/>
                  </a:cubicBezTo>
                  <a:cubicBezTo>
                    <a:pt x="266" y="154"/>
                    <a:pt x="266" y="154"/>
                    <a:pt x="266" y="154"/>
                  </a:cubicBezTo>
                  <a:lnTo>
                    <a:pt x="229" y="154"/>
                  </a:lnTo>
                  <a:close/>
                  <a:moveTo>
                    <a:pt x="260" y="137"/>
                  </a:moveTo>
                  <a:cubicBezTo>
                    <a:pt x="248" y="99"/>
                    <a:pt x="248" y="99"/>
                    <a:pt x="248" y="99"/>
                  </a:cubicBezTo>
                  <a:cubicBezTo>
                    <a:pt x="235" y="137"/>
                    <a:pt x="235" y="137"/>
                    <a:pt x="235" y="137"/>
                  </a:cubicBezTo>
                  <a:lnTo>
                    <a:pt x="260" y="137"/>
                  </a:lnTo>
                  <a:close/>
                  <a:moveTo>
                    <a:pt x="323" y="79"/>
                  </a:moveTo>
                  <a:cubicBezTo>
                    <a:pt x="323" y="175"/>
                    <a:pt x="323" y="175"/>
                    <a:pt x="323" y="175"/>
                  </a:cubicBezTo>
                  <a:cubicBezTo>
                    <a:pt x="303" y="175"/>
                    <a:pt x="303" y="175"/>
                    <a:pt x="303" y="175"/>
                  </a:cubicBezTo>
                  <a:cubicBezTo>
                    <a:pt x="303" y="79"/>
                    <a:pt x="303" y="79"/>
                    <a:pt x="303" y="79"/>
                  </a:cubicBezTo>
                  <a:lnTo>
                    <a:pt x="323" y="7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202" name="モバイルPC｜正面">
            <a:extLst>
              <a:ext uri="{FF2B5EF4-FFF2-40B4-BE49-F238E27FC236}">
                <a16:creationId xmlns:a16="http://schemas.microsoft.com/office/drawing/2014/main" id="{52D5804F-3989-4FB1-8852-6C4E475E98BE}"/>
              </a:ext>
            </a:extLst>
          </p:cNvPr>
          <p:cNvGrpSpPr>
            <a:grpSpLocks noChangeAspect="1"/>
          </p:cNvGrpSpPr>
          <p:nvPr/>
        </p:nvGrpSpPr>
        <p:grpSpPr bwMode="auto">
          <a:xfrm>
            <a:off x="8382541" y="8330398"/>
            <a:ext cx="254957" cy="186899"/>
            <a:chOff x="2043" y="1115"/>
            <a:chExt cx="738" cy="541"/>
          </a:xfrm>
        </p:grpSpPr>
        <p:sp>
          <p:nvSpPr>
            <p:cNvPr id="230" name="Freeform 10">
              <a:extLst>
                <a:ext uri="{FF2B5EF4-FFF2-40B4-BE49-F238E27FC236}">
                  <a16:creationId xmlns:a16="http://schemas.microsoft.com/office/drawing/2014/main" id="{61B128C8-1EB5-4881-B1C0-E2A2EEAF3432}"/>
                </a:ext>
              </a:extLst>
            </p:cNvPr>
            <p:cNvSpPr>
              <a:spLocks/>
            </p:cNvSpPr>
            <p:nvPr/>
          </p:nvSpPr>
          <p:spPr bwMode="auto">
            <a:xfrm>
              <a:off x="2105" y="1154"/>
              <a:ext cx="614" cy="390"/>
            </a:xfrm>
            <a:custGeom>
              <a:avLst/>
              <a:gdLst>
                <a:gd name="T0" fmla="*/ 404 w 404"/>
                <a:gd name="T1" fmla="*/ 246 h 256"/>
                <a:gd name="T2" fmla="*/ 394 w 404"/>
                <a:gd name="T3" fmla="*/ 256 h 256"/>
                <a:gd name="T4" fmla="*/ 10 w 404"/>
                <a:gd name="T5" fmla="*/ 256 h 256"/>
                <a:gd name="T6" fmla="*/ 0 w 404"/>
                <a:gd name="T7" fmla="*/ 246 h 256"/>
                <a:gd name="T8" fmla="*/ 0 w 404"/>
                <a:gd name="T9" fmla="*/ 10 h 256"/>
                <a:gd name="T10" fmla="*/ 10 w 404"/>
                <a:gd name="T11" fmla="*/ 0 h 256"/>
                <a:gd name="T12" fmla="*/ 394 w 404"/>
                <a:gd name="T13" fmla="*/ 0 h 256"/>
                <a:gd name="T14" fmla="*/ 404 w 404"/>
                <a:gd name="T15" fmla="*/ 10 h 256"/>
                <a:gd name="T16" fmla="*/ 404 w 404"/>
                <a:gd name="T17" fmla="*/ 24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256">
                  <a:moveTo>
                    <a:pt x="404" y="246"/>
                  </a:moveTo>
                  <a:cubicBezTo>
                    <a:pt x="404" y="252"/>
                    <a:pt x="399" y="256"/>
                    <a:pt x="394" y="256"/>
                  </a:cubicBezTo>
                  <a:cubicBezTo>
                    <a:pt x="10" y="256"/>
                    <a:pt x="10" y="256"/>
                    <a:pt x="10" y="256"/>
                  </a:cubicBezTo>
                  <a:cubicBezTo>
                    <a:pt x="5" y="256"/>
                    <a:pt x="0" y="252"/>
                    <a:pt x="0" y="246"/>
                  </a:cubicBezTo>
                  <a:cubicBezTo>
                    <a:pt x="0" y="10"/>
                    <a:pt x="0" y="10"/>
                    <a:pt x="0" y="10"/>
                  </a:cubicBezTo>
                  <a:cubicBezTo>
                    <a:pt x="0" y="5"/>
                    <a:pt x="5" y="0"/>
                    <a:pt x="10" y="0"/>
                  </a:cubicBezTo>
                  <a:cubicBezTo>
                    <a:pt x="394" y="0"/>
                    <a:pt x="394" y="0"/>
                    <a:pt x="394" y="0"/>
                  </a:cubicBezTo>
                  <a:cubicBezTo>
                    <a:pt x="399" y="0"/>
                    <a:pt x="404" y="5"/>
                    <a:pt x="404" y="10"/>
                  </a:cubicBezTo>
                  <a:lnTo>
                    <a:pt x="404"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32" name="Freeform 11">
              <a:extLst>
                <a:ext uri="{FF2B5EF4-FFF2-40B4-BE49-F238E27FC236}">
                  <a16:creationId xmlns:a16="http://schemas.microsoft.com/office/drawing/2014/main" id="{91D1F45F-A5C0-4B95-871C-59362141F58B}"/>
                </a:ext>
              </a:extLst>
            </p:cNvPr>
            <p:cNvSpPr>
              <a:spLocks noEditPoints="1"/>
            </p:cNvSpPr>
            <p:nvPr/>
          </p:nvSpPr>
          <p:spPr bwMode="auto">
            <a:xfrm>
              <a:off x="2043" y="1115"/>
              <a:ext cx="738" cy="541"/>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203" name="クラウド">
            <a:extLst>
              <a:ext uri="{FF2B5EF4-FFF2-40B4-BE49-F238E27FC236}">
                <a16:creationId xmlns:a16="http://schemas.microsoft.com/office/drawing/2014/main" id="{B0DC0142-6172-4CD3-A929-D29CC5C9003F}"/>
              </a:ext>
            </a:extLst>
          </p:cNvPr>
          <p:cNvGrpSpPr>
            <a:grpSpLocks noChangeAspect="1"/>
          </p:cNvGrpSpPr>
          <p:nvPr/>
        </p:nvGrpSpPr>
        <p:grpSpPr bwMode="auto">
          <a:xfrm>
            <a:off x="8705474" y="8313465"/>
            <a:ext cx="243140" cy="243491"/>
            <a:chOff x="1807" y="970"/>
            <a:chExt cx="691" cy="692"/>
          </a:xfrm>
        </p:grpSpPr>
        <p:sp>
          <p:nvSpPr>
            <p:cNvPr id="226" name="Freeform 12">
              <a:extLst>
                <a:ext uri="{FF2B5EF4-FFF2-40B4-BE49-F238E27FC236}">
                  <a16:creationId xmlns:a16="http://schemas.microsoft.com/office/drawing/2014/main" id="{150E84EE-A71A-4ADD-91E1-0F3CCA05991B}"/>
                </a:ext>
              </a:extLst>
            </p:cNvPr>
            <p:cNvSpPr>
              <a:spLocks/>
            </p:cNvSpPr>
            <p:nvPr/>
          </p:nvSpPr>
          <p:spPr bwMode="auto">
            <a:xfrm>
              <a:off x="1851" y="1011"/>
              <a:ext cx="605" cy="405"/>
            </a:xfrm>
            <a:custGeom>
              <a:avLst/>
              <a:gdLst>
                <a:gd name="T0" fmla="*/ 0 w 398"/>
                <a:gd name="T1" fmla="*/ 208 h 266"/>
                <a:gd name="T2" fmla="*/ 37 w 398"/>
                <a:gd name="T3" fmla="*/ 154 h 266"/>
                <a:gd name="T4" fmla="*/ 68 w 398"/>
                <a:gd name="T5" fmla="*/ 151 h 266"/>
                <a:gd name="T6" fmla="*/ 69 w 398"/>
                <a:gd name="T7" fmla="*/ 149 h 266"/>
                <a:gd name="T8" fmla="*/ 42 w 398"/>
                <a:gd name="T9" fmla="*/ 86 h 266"/>
                <a:gd name="T10" fmla="*/ 128 w 398"/>
                <a:gd name="T11" fmla="*/ 0 h 266"/>
                <a:gd name="T12" fmla="*/ 191 w 398"/>
                <a:gd name="T13" fmla="*/ 28 h 266"/>
                <a:gd name="T14" fmla="*/ 206 w 398"/>
                <a:gd name="T15" fmla="*/ 50 h 266"/>
                <a:gd name="T16" fmla="*/ 253 w 398"/>
                <a:gd name="T17" fmla="*/ 32 h 266"/>
                <a:gd name="T18" fmla="*/ 322 w 398"/>
                <a:gd name="T19" fmla="*/ 101 h 266"/>
                <a:gd name="T20" fmla="*/ 303 w 398"/>
                <a:gd name="T21" fmla="*/ 149 h 266"/>
                <a:gd name="T22" fmla="*/ 311 w 398"/>
                <a:gd name="T23" fmla="*/ 158 h 266"/>
                <a:gd name="T24" fmla="*/ 340 w 398"/>
                <a:gd name="T25" fmla="*/ 150 h 266"/>
                <a:gd name="T26" fmla="*/ 398 w 398"/>
                <a:gd name="T27" fmla="*/ 208 h 266"/>
                <a:gd name="T28" fmla="*/ 340 w 398"/>
                <a:gd name="T29" fmla="*/ 266 h 266"/>
                <a:gd name="T30" fmla="*/ 57 w 398"/>
                <a:gd name="T31" fmla="*/ 266 h 266"/>
                <a:gd name="T32" fmla="*/ 0 w 398"/>
                <a:gd name="T33" fmla="*/ 20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266">
                  <a:moveTo>
                    <a:pt x="0" y="208"/>
                  </a:moveTo>
                  <a:cubicBezTo>
                    <a:pt x="0" y="183"/>
                    <a:pt x="15" y="162"/>
                    <a:pt x="37" y="154"/>
                  </a:cubicBezTo>
                  <a:cubicBezTo>
                    <a:pt x="50" y="149"/>
                    <a:pt x="61" y="150"/>
                    <a:pt x="68" y="151"/>
                  </a:cubicBezTo>
                  <a:cubicBezTo>
                    <a:pt x="69" y="149"/>
                    <a:pt x="69" y="149"/>
                    <a:pt x="69" y="149"/>
                  </a:cubicBezTo>
                  <a:cubicBezTo>
                    <a:pt x="54" y="135"/>
                    <a:pt x="42" y="113"/>
                    <a:pt x="42" y="86"/>
                  </a:cubicBezTo>
                  <a:cubicBezTo>
                    <a:pt x="42" y="39"/>
                    <a:pt x="80" y="0"/>
                    <a:pt x="128" y="0"/>
                  </a:cubicBezTo>
                  <a:cubicBezTo>
                    <a:pt x="153" y="0"/>
                    <a:pt x="175" y="11"/>
                    <a:pt x="191" y="28"/>
                  </a:cubicBezTo>
                  <a:cubicBezTo>
                    <a:pt x="197" y="34"/>
                    <a:pt x="202" y="42"/>
                    <a:pt x="206" y="50"/>
                  </a:cubicBezTo>
                  <a:cubicBezTo>
                    <a:pt x="219" y="39"/>
                    <a:pt x="236" y="32"/>
                    <a:pt x="253" y="32"/>
                  </a:cubicBezTo>
                  <a:cubicBezTo>
                    <a:pt x="291" y="32"/>
                    <a:pt x="322" y="63"/>
                    <a:pt x="322" y="101"/>
                  </a:cubicBezTo>
                  <a:cubicBezTo>
                    <a:pt x="322" y="117"/>
                    <a:pt x="316" y="135"/>
                    <a:pt x="303" y="149"/>
                  </a:cubicBezTo>
                  <a:cubicBezTo>
                    <a:pt x="298" y="155"/>
                    <a:pt x="304" y="162"/>
                    <a:pt x="311" y="158"/>
                  </a:cubicBezTo>
                  <a:cubicBezTo>
                    <a:pt x="322" y="151"/>
                    <a:pt x="334" y="150"/>
                    <a:pt x="340" y="150"/>
                  </a:cubicBezTo>
                  <a:cubicBezTo>
                    <a:pt x="372" y="150"/>
                    <a:pt x="398" y="176"/>
                    <a:pt x="398" y="208"/>
                  </a:cubicBezTo>
                  <a:cubicBezTo>
                    <a:pt x="398" y="240"/>
                    <a:pt x="372" y="266"/>
                    <a:pt x="340" y="266"/>
                  </a:cubicBezTo>
                  <a:cubicBezTo>
                    <a:pt x="57" y="266"/>
                    <a:pt x="57" y="266"/>
                    <a:pt x="57" y="266"/>
                  </a:cubicBezTo>
                  <a:cubicBezTo>
                    <a:pt x="25" y="266"/>
                    <a:pt x="0" y="240"/>
                    <a:pt x="0" y="2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28" name="Freeform 13">
              <a:extLst>
                <a:ext uri="{FF2B5EF4-FFF2-40B4-BE49-F238E27FC236}">
                  <a16:creationId xmlns:a16="http://schemas.microsoft.com/office/drawing/2014/main" id="{144A876C-00A2-4FD3-8842-9B086AF8B834}"/>
                </a:ext>
              </a:extLst>
            </p:cNvPr>
            <p:cNvSpPr>
              <a:spLocks noEditPoints="1"/>
            </p:cNvSpPr>
            <p:nvPr/>
          </p:nvSpPr>
          <p:spPr bwMode="auto">
            <a:xfrm>
              <a:off x="1807" y="970"/>
              <a:ext cx="691" cy="692"/>
            </a:xfrm>
            <a:custGeom>
              <a:avLst/>
              <a:gdLst>
                <a:gd name="T0" fmla="*/ 237 w 454"/>
                <a:gd name="T1" fmla="*/ 411 h 454"/>
                <a:gd name="T2" fmla="*/ 237 w 454"/>
                <a:gd name="T3" fmla="*/ 320 h 454"/>
                <a:gd name="T4" fmla="*/ 369 w 454"/>
                <a:gd name="T5" fmla="*/ 320 h 454"/>
                <a:gd name="T6" fmla="*/ 454 w 454"/>
                <a:gd name="T7" fmla="*/ 235 h 454"/>
                <a:gd name="T8" fmla="*/ 376 w 454"/>
                <a:gd name="T9" fmla="*/ 150 h 454"/>
                <a:gd name="T10" fmla="*/ 378 w 454"/>
                <a:gd name="T11" fmla="*/ 128 h 454"/>
                <a:gd name="T12" fmla="*/ 282 w 454"/>
                <a:gd name="T13" fmla="*/ 32 h 454"/>
                <a:gd name="T14" fmla="*/ 243 w 454"/>
                <a:gd name="T15" fmla="*/ 40 h 454"/>
                <a:gd name="T16" fmla="*/ 157 w 454"/>
                <a:gd name="T17" fmla="*/ 0 h 454"/>
                <a:gd name="T18" fmla="*/ 44 w 454"/>
                <a:gd name="T19" fmla="*/ 113 h 454"/>
                <a:gd name="T20" fmla="*/ 52 w 454"/>
                <a:gd name="T21" fmla="*/ 157 h 454"/>
                <a:gd name="T22" fmla="*/ 1 w 454"/>
                <a:gd name="T23" fmla="*/ 235 h 454"/>
                <a:gd name="T24" fmla="*/ 86 w 454"/>
                <a:gd name="T25" fmla="*/ 320 h 454"/>
                <a:gd name="T26" fmla="*/ 217 w 454"/>
                <a:gd name="T27" fmla="*/ 320 h 454"/>
                <a:gd name="T28" fmla="*/ 217 w 454"/>
                <a:gd name="T29" fmla="*/ 411 h 454"/>
                <a:gd name="T30" fmla="*/ 206 w 454"/>
                <a:gd name="T31" fmla="*/ 422 h 454"/>
                <a:gd name="T32" fmla="*/ 0 w 454"/>
                <a:gd name="T33" fmla="*/ 422 h 454"/>
                <a:gd name="T34" fmla="*/ 0 w 454"/>
                <a:gd name="T35" fmla="*/ 440 h 454"/>
                <a:gd name="T36" fmla="*/ 206 w 454"/>
                <a:gd name="T37" fmla="*/ 440 h 454"/>
                <a:gd name="T38" fmla="*/ 227 w 454"/>
                <a:gd name="T39" fmla="*/ 454 h 454"/>
                <a:gd name="T40" fmla="*/ 248 w 454"/>
                <a:gd name="T41" fmla="*/ 440 h 454"/>
                <a:gd name="T42" fmla="*/ 454 w 454"/>
                <a:gd name="T43" fmla="*/ 440 h 454"/>
                <a:gd name="T44" fmla="*/ 454 w 454"/>
                <a:gd name="T45" fmla="*/ 422 h 454"/>
                <a:gd name="T46" fmla="*/ 248 w 454"/>
                <a:gd name="T47" fmla="*/ 422 h 454"/>
                <a:gd name="T48" fmla="*/ 237 w 454"/>
                <a:gd name="T49" fmla="*/ 411 h 454"/>
                <a:gd name="T50" fmla="*/ 29 w 454"/>
                <a:gd name="T51" fmla="*/ 235 h 454"/>
                <a:gd name="T52" fmla="*/ 66 w 454"/>
                <a:gd name="T53" fmla="*/ 181 h 454"/>
                <a:gd name="T54" fmla="*/ 97 w 454"/>
                <a:gd name="T55" fmla="*/ 178 h 454"/>
                <a:gd name="T56" fmla="*/ 98 w 454"/>
                <a:gd name="T57" fmla="*/ 176 h 454"/>
                <a:gd name="T58" fmla="*/ 71 w 454"/>
                <a:gd name="T59" fmla="*/ 113 h 454"/>
                <a:gd name="T60" fmla="*/ 157 w 454"/>
                <a:gd name="T61" fmla="*/ 27 h 454"/>
                <a:gd name="T62" fmla="*/ 220 w 454"/>
                <a:gd name="T63" fmla="*/ 55 h 454"/>
                <a:gd name="T64" fmla="*/ 235 w 454"/>
                <a:gd name="T65" fmla="*/ 77 h 454"/>
                <a:gd name="T66" fmla="*/ 282 w 454"/>
                <a:gd name="T67" fmla="*/ 59 h 454"/>
                <a:gd name="T68" fmla="*/ 351 w 454"/>
                <a:gd name="T69" fmla="*/ 128 h 454"/>
                <a:gd name="T70" fmla="*/ 332 w 454"/>
                <a:gd name="T71" fmla="*/ 176 h 454"/>
                <a:gd name="T72" fmla="*/ 340 w 454"/>
                <a:gd name="T73" fmla="*/ 185 h 454"/>
                <a:gd name="T74" fmla="*/ 369 w 454"/>
                <a:gd name="T75" fmla="*/ 177 h 454"/>
                <a:gd name="T76" fmla="*/ 427 w 454"/>
                <a:gd name="T77" fmla="*/ 235 h 454"/>
                <a:gd name="T78" fmla="*/ 369 w 454"/>
                <a:gd name="T79" fmla="*/ 293 h 454"/>
                <a:gd name="T80" fmla="*/ 86 w 454"/>
                <a:gd name="T81" fmla="*/ 293 h 454"/>
                <a:gd name="T82" fmla="*/ 29 w 454"/>
                <a:gd name="T83" fmla="*/ 2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4" h="454">
                  <a:moveTo>
                    <a:pt x="237" y="411"/>
                  </a:moveTo>
                  <a:cubicBezTo>
                    <a:pt x="237" y="320"/>
                    <a:pt x="237" y="320"/>
                    <a:pt x="237" y="320"/>
                  </a:cubicBezTo>
                  <a:cubicBezTo>
                    <a:pt x="369" y="320"/>
                    <a:pt x="369" y="320"/>
                    <a:pt x="369" y="320"/>
                  </a:cubicBezTo>
                  <a:cubicBezTo>
                    <a:pt x="416" y="320"/>
                    <a:pt x="454" y="282"/>
                    <a:pt x="454" y="235"/>
                  </a:cubicBezTo>
                  <a:cubicBezTo>
                    <a:pt x="454" y="190"/>
                    <a:pt x="420" y="154"/>
                    <a:pt x="376" y="150"/>
                  </a:cubicBezTo>
                  <a:cubicBezTo>
                    <a:pt x="378" y="143"/>
                    <a:pt x="378" y="136"/>
                    <a:pt x="378" y="128"/>
                  </a:cubicBezTo>
                  <a:cubicBezTo>
                    <a:pt x="378" y="75"/>
                    <a:pt x="335" y="32"/>
                    <a:pt x="282" y="32"/>
                  </a:cubicBezTo>
                  <a:cubicBezTo>
                    <a:pt x="268" y="32"/>
                    <a:pt x="255" y="35"/>
                    <a:pt x="243" y="40"/>
                  </a:cubicBezTo>
                  <a:cubicBezTo>
                    <a:pt x="222" y="16"/>
                    <a:pt x="192" y="0"/>
                    <a:pt x="157" y="0"/>
                  </a:cubicBezTo>
                  <a:cubicBezTo>
                    <a:pt x="94" y="0"/>
                    <a:pt x="44" y="51"/>
                    <a:pt x="44" y="113"/>
                  </a:cubicBezTo>
                  <a:cubicBezTo>
                    <a:pt x="44" y="129"/>
                    <a:pt x="47" y="144"/>
                    <a:pt x="52" y="157"/>
                  </a:cubicBezTo>
                  <a:cubicBezTo>
                    <a:pt x="22" y="170"/>
                    <a:pt x="1" y="200"/>
                    <a:pt x="1" y="235"/>
                  </a:cubicBezTo>
                  <a:cubicBezTo>
                    <a:pt x="1" y="282"/>
                    <a:pt x="39" y="320"/>
                    <a:pt x="86" y="320"/>
                  </a:cubicBezTo>
                  <a:cubicBezTo>
                    <a:pt x="217" y="320"/>
                    <a:pt x="217" y="320"/>
                    <a:pt x="217" y="320"/>
                  </a:cubicBezTo>
                  <a:cubicBezTo>
                    <a:pt x="217" y="411"/>
                    <a:pt x="217" y="411"/>
                    <a:pt x="217" y="411"/>
                  </a:cubicBezTo>
                  <a:cubicBezTo>
                    <a:pt x="212" y="413"/>
                    <a:pt x="209" y="417"/>
                    <a:pt x="206" y="422"/>
                  </a:cubicBezTo>
                  <a:cubicBezTo>
                    <a:pt x="0" y="422"/>
                    <a:pt x="0" y="422"/>
                    <a:pt x="0" y="422"/>
                  </a:cubicBezTo>
                  <a:cubicBezTo>
                    <a:pt x="0" y="440"/>
                    <a:pt x="0" y="440"/>
                    <a:pt x="0" y="440"/>
                  </a:cubicBezTo>
                  <a:cubicBezTo>
                    <a:pt x="206" y="440"/>
                    <a:pt x="206" y="440"/>
                    <a:pt x="206" y="440"/>
                  </a:cubicBezTo>
                  <a:cubicBezTo>
                    <a:pt x="210" y="448"/>
                    <a:pt x="218" y="454"/>
                    <a:pt x="227" y="454"/>
                  </a:cubicBezTo>
                  <a:cubicBezTo>
                    <a:pt x="237" y="454"/>
                    <a:pt x="245" y="448"/>
                    <a:pt x="248" y="440"/>
                  </a:cubicBezTo>
                  <a:cubicBezTo>
                    <a:pt x="454" y="440"/>
                    <a:pt x="454" y="440"/>
                    <a:pt x="454" y="440"/>
                  </a:cubicBezTo>
                  <a:cubicBezTo>
                    <a:pt x="454" y="422"/>
                    <a:pt x="454" y="422"/>
                    <a:pt x="454" y="422"/>
                  </a:cubicBezTo>
                  <a:cubicBezTo>
                    <a:pt x="248" y="422"/>
                    <a:pt x="248" y="422"/>
                    <a:pt x="248" y="422"/>
                  </a:cubicBezTo>
                  <a:cubicBezTo>
                    <a:pt x="246" y="417"/>
                    <a:pt x="242" y="413"/>
                    <a:pt x="237" y="411"/>
                  </a:cubicBezTo>
                  <a:close/>
                  <a:moveTo>
                    <a:pt x="29" y="235"/>
                  </a:moveTo>
                  <a:cubicBezTo>
                    <a:pt x="29" y="210"/>
                    <a:pt x="44" y="189"/>
                    <a:pt x="66" y="181"/>
                  </a:cubicBezTo>
                  <a:cubicBezTo>
                    <a:pt x="79" y="176"/>
                    <a:pt x="90" y="177"/>
                    <a:pt x="97" y="178"/>
                  </a:cubicBezTo>
                  <a:cubicBezTo>
                    <a:pt x="98" y="176"/>
                    <a:pt x="98" y="176"/>
                    <a:pt x="98" y="176"/>
                  </a:cubicBezTo>
                  <a:cubicBezTo>
                    <a:pt x="83" y="162"/>
                    <a:pt x="71" y="140"/>
                    <a:pt x="71" y="113"/>
                  </a:cubicBezTo>
                  <a:cubicBezTo>
                    <a:pt x="71" y="66"/>
                    <a:pt x="109" y="27"/>
                    <a:pt x="157" y="27"/>
                  </a:cubicBezTo>
                  <a:cubicBezTo>
                    <a:pt x="182" y="27"/>
                    <a:pt x="204" y="38"/>
                    <a:pt x="220" y="55"/>
                  </a:cubicBezTo>
                  <a:cubicBezTo>
                    <a:pt x="226" y="61"/>
                    <a:pt x="231" y="69"/>
                    <a:pt x="235" y="77"/>
                  </a:cubicBezTo>
                  <a:cubicBezTo>
                    <a:pt x="248" y="66"/>
                    <a:pt x="265" y="59"/>
                    <a:pt x="282" y="59"/>
                  </a:cubicBezTo>
                  <a:cubicBezTo>
                    <a:pt x="320" y="59"/>
                    <a:pt x="351" y="90"/>
                    <a:pt x="351" y="128"/>
                  </a:cubicBezTo>
                  <a:cubicBezTo>
                    <a:pt x="351" y="144"/>
                    <a:pt x="345" y="162"/>
                    <a:pt x="332" y="176"/>
                  </a:cubicBezTo>
                  <a:cubicBezTo>
                    <a:pt x="327" y="182"/>
                    <a:pt x="333" y="189"/>
                    <a:pt x="340" y="185"/>
                  </a:cubicBezTo>
                  <a:cubicBezTo>
                    <a:pt x="351" y="178"/>
                    <a:pt x="363" y="177"/>
                    <a:pt x="369" y="177"/>
                  </a:cubicBezTo>
                  <a:cubicBezTo>
                    <a:pt x="401" y="177"/>
                    <a:pt x="427" y="203"/>
                    <a:pt x="427" y="235"/>
                  </a:cubicBezTo>
                  <a:cubicBezTo>
                    <a:pt x="427" y="267"/>
                    <a:pt x="401" y="293"/>
                    <a:pt x="369" y="293"/>
                  </a:cubicBezTo>
                  <a:cubicBezTo>
                    <a:pt x="86" y="293"/>
                    <a:pt x="86" y="293"/>
                    <a:pt x="86" y="293"/>
                  </a:cubicBezTo>
                  <a:cubicBezTo>
                    <a:pt x="54" y="293"/>
                    <a:pt x="29" y="267"/>
                    <a:pt x="29" y="23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204" name="グループ化 203">
            <a:extLst>
              <a:ext uri="{FF2B5EF4-FFF2-40B4-BE49-F238E27FC236}">
                <a16:creationId xmlns:a16="http://schemas.microsoft.com/office/drawing/2014/main" id="{E71F5754-81B9-43C2-A28A-8E3017FEF082}"/>
              </a:ext>
            </a:extLst>
          </p:cNvPr>
          <p:cNvGrpSpPr>
            <a:grpSpLocks noChangeAspect="1"/>
          </p:cNvGrpSpPr>
          <p:nvPr/>
        </p:nvGrpSpPr>
        <p:grpSpPr>
          <a:xfrm>
            <a:off x="11348618" y="8325233"/>
            <a:ext cx="276806" cy="266998"/>
            <a:chOff x="6558215" y="5513716"/>
            <a:chExt cx="1212437" cy="1169479"/>
          </a:xfrm>
        </p:grpSpPr>
        <p:sp>
          <p:nvSpPr>
            <p:cNvPr id="224" name="フリーフォーム: 図形 202">
              <a:extLst>
                <a:ext uri="{FF2B5EF4-FFF2-40B4-BE49-F238E27FC236}">
                  <a16:creationId xmlns:a16="http://schemas.microsoft.com/office/drawing/2014/main" id="{4AEDAF6F-E228-42E1-A76E-10654F1CFD68}"/>
                </a:ext>
              </a:extLst>
            </p:cNvPr>
            <p:cNvSpPr/>
            <p:nvPr/>
          </p:nvSpPr>
          <p:spPr>
            <a:xfrm>
              <a:off x="6795006" y="5628111"/>
              <a:ext cx="606171" cy="966978"/>
            </a:xfrm>
            <a:custGeom>
              <a:avLst/>
              <a:gdLst>
                <a:gd name="connsiteX0" fmla="*/ 465011 w 606171"/>
                <a:gd name="connsiteY0" fmla="*/ 346805 h 966978"/>
                <a:gd name="connsiteX1" fmla="*/ 141065 w 606171"/>
                <a:gd name="connsiteY1" fmla="*/ 346805 h 966978"/>
                <a:gd name="connsiteX2" fmla="*/ 116777 w 606171"/>
                <a:gd name="connsiteY2" fmla="*/ 371094 h 966978"/>
                <a:gd name="connsiteX3" fmla="*/ 141065 w 606171"/>
                <a:gd name="connsiteY3" fmla="*/ 395383 h 966978"/>
                <a:gd name="connsiteX4" fmla="*/ 465106 w 606171"/>
                <a:gd name="connsiteY4" fmla="*/ 395383 h 966978"/>
                <a:gd name="connsiteX5" fmla="*/ 489395 w 606171"/>
                <a:gd name="connsiteY5" fmla="*/ 371094 h 966978"/>
                <a:gd name="connsiteX6" fmla="*/ 465106 w 606171"/>
                <a:gd name="connsiteY6" fmla="*/ 346805 h 966978"/>
                <a:gd name="connsiteX7" fmla="*/ 265271 w 606171"/>
                <a:gd name="connsiteY7" fmla="*/ 0 h 966978"/>
                <a:gd name="connsiteX8" fmla="*/ 340900 w 606171"/>
                <a:gd name="connsiteY8" fmla="*/ 0 h 966978"/>
                <a:gd name="connsiteX9" fmla="*/ 340900 w 606171"/>
                <a:gd name="connsiteY9" fmla="*/ 211741 h 966978"/>
                <a:gd name="connsiteX10" fmla="*/ 265271 w 606171"/>
                <a:gd name="connsiteY10" fmla="*/ 211741 h 966978"/>
                <a:gd name="connsiteX11" fmla="*/ 265271 w 606171"/>
                <a:gd name="connsiteY11" fmla="*/ 0 h 966978"/>
                <a:gd name="connsiteX12" fmla="*/ 29718 w 606171"/>
                <a:gd name="connsiteY12" fmla="*/ 487204 h 966978"/>
                <a:gd name="connsiteX13" fmla="*/ 0 w 606171"/>
                <a:gd name="connsiteY13" fmla="*/ 457486 h 966978"/>
                <a:gd name="connsiteX14" fmla="*/ 0 w 606171"/>
                <a:gd name="connsiteY14" fmla="*/ 284607 h 966978"/>
                <a:gd name="connsiteX15" fmla="*/ 29718 w 606171"/>
                <a:gd name="connsiteY15" fmla="*/ 254889 h 966978"/>
                <a:gd name="connsiteX16" fmla="*/ 576453 w 606171"/>
                <a:gd name="connsiteY16" fmla="*/ 254889 h 966978"/>
                <a:gd name="connsiteX17" fmla="*/ 606171 w 606171"/>
                <a:gd name="connsiteY17" fmla="*/ 284607 h 966978"/>
                <a:gd name="connsiteX18" fmla="*/ 606171 w 606171"/>
                <a:gd name="connsiteY18" fmla="*/ 457486 h 966978"/>
                <a:gd name="connsiteX19" fmla="*/ 576453 w 606171"/>
                <a:gd name="connsiteY19" fmla="*/ 487204 h 966978"/>
                <a:gd name="connsiteX20" fmla="*/ 29718 w 606171"/>
                <a:gd name="connsiteY20" fmla="*/ 487204 h 966978"/>
                <a:gd name="connsiteX21" fmla="*/ 378619 w 606171"/>
                <a:gd name="connsiteY21" fmla="*/ 184880 h 966978"/>
                <a:gd name="connsiteX22" fmla="*/ 483013 w 606171"/>
                <a:gd name="connsiteY22" fmla="*/ 153543 h 966978"/>
                <a:gd name="connsiteX23" fmla="*/ 507873 w 606171"/>
                <a:gd name="connsiteY23" fmla="*/ 211741 h 966978"/>
                <a:gd name="connsiteX24" fmla="*/ 378524 w 606171"/>
                <a:gd name="connsiteY24" fmla="*/ 211741 h 966978"/>
                <a:gd name="connsiteX25" fmla="*/ 378524 w 606171"/>
                <a:gd name="connsiteY25" fmla="*/ 184880 h 966978"/>
                <a:gd name="connsiteX26" fmla="*/ 303181 w 606171"/>
                <a:gd name="connsiteY26" fmla="*/ 966883 h 966978"/>
                <a:gd name="connsiteX27" fmla="*/ 107728 w 606171"/>
                <a:gd name="connsiteY27" fmla="*/ 806768 h 966978"/>
                <a:gd name="connsiteX28" fmla="*/ 183832 w 606171"/>
                <a:gd name="connsiteY28" fmla="*/ 792766 h 966978"/>
                <a:gd name="connsiteX29" fmla="*/ 183832 w 606171"/>
                <a:gd name="connsiteY29" fmla="*/ 652558 h 966978"/>
                <a:gd name="connsiteX30" fmla="*/ 169259 w 606171"/>
                <a:gd name="connsiteY30" fmla="*/ 642937 h 966978"/>
                <a:gd name="connsiteX31" fmla="*/ 100012 w 606171"/>
                <a:gd name="connsiteY31" fmla="*/ 530352 h 966978"/>
                <a:gd name="connsiteX32" fmla="*/ 505873 w 606171"/>
                <a:gd name="connsiteY32" fmla="*/ 530352 h 966978"/>
                <a:gd name="connsiteX33" fmla="*/ 436626 w 606171"/>
                <a:gd name="connsiteY33" fmla="*/ 642937 h 966978"/>
                <a:gd name="connsiteX34" fmla="*/ 422053 w 606171"/>
                <a:gd name="connsiteY34" fmla="*/ 652558 h 966978"/>
                <a:gd name="connsiteX35" fmla="*/ 422053 w 606171"/>
                <a:gd name="connsiteY35" fmla="*/ 792766 h 966978"/>
                <a:gd name="connsiteX36" fmla="*/ 498538 w 606171"/>
                <a:gd name="connsiteY36" fmla="*/ 806863 h 966978"/>
                <a:gd name="connsiteX37" fmla="*/ 303085 w 606171"/>
                <a:gd name="connsiteY37" fmla="*/ 966978 h 96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6171" h="966978">
                  <a:moveTo>
                    <a:pt x="465011" y="346805"/>
                  </a:moveTo>
                  <a:lnTo>
                    <a:pt x="141065" y="346805"/>
                  </a:lnTo>
                  <a:cubicBezTo>
                    <a:pt x="127635" y="346805"/>
                    <a:pt x="116777" y="357664"/>
                    <a:pt x="116777" y="371094"/>
                  </a:cubicBezTo>
                  <a:cubicBezTo>
                    <a:pt x="116777" y="384524"/>
                    <a:pt x="127635" y="395383"/>
                    <a:pt x="141065" y="395383"/>
                  </a:cubicBezTo>
                  <a:lnTo>
                    <a:pt x="465106" y="395383"/>
                  </a:lnTo>
                  <a:cubicBezTo>
                    <a:pt x="478536" y="395383"/>
                    <a:pt x="489395" y="384524"/>
                    <a:pt x="489395" y="371094"/>
                  </a:cubicBezTo>
                  <a:cubicBezTo>
                    <a:pt x="489395" y="357664"/>
                    <a:pt x="478536" y="346805"/>
                    <a:pt x="465106" y="346805"/>
                  </a:cubicBezTo>
                  <a:close/>
                  <a:moveTo>
                    <a:pt x="265271" y="0"/>
                  </a:moveTo>
                  <a:lnTo>
                    <a:pt x="340900" y="0"/>
                  </a:lnTo>
                  <a:lnTo>
                    <a:pt x="340900" y="211741"/>
                  </a:lnTo>
                  <a:lnTo>
                    <a:pt x="265271" y="211741"/>
                  </a:lnTo>
                  <a:lnTo>
                    <a:pt x="265271" y="0"/>
                  </a:lnTo>
                  <a:close/>
                  <a:moveTo>
                    <a:pt x="29718" y="487204"/>
                  </a:moveTo>
                  <a:cubicBezTo>
                    <a:pt x="13621" y="487204"/>
                    <a:pt x="0" y="473583"/>
                    <a:pt x="0" y="457486"/>
                  </a:cubicBezTo>
                  <a:lnTo>
                    <a:pt x="0" y="284607"/>
                  </a:lnTo>
                  <a:cubicBezTo>
                    <a:pt x="0" y="268510"/>
                    <a:pt x="13621" y="254889"/>
                    <a:pt x="29718" y="254889"/>
                  </a:cubicBezTo>
                  <a:lnTo>
                    <a:pt x="576453" y="254889"/>
                  </a:lnTo>
                  <a:cubicBezTo>
                    <a:pt x="592550" y="254889"/>
                    <a:pt x="606171" y="268510"/>
                    <a:pt x="606171" y="284607"/>
                  </a:cubicBezTo>
                  <a:lnTo>
                    <a:pt x="606171" y="457486"/>
                  </a:lnTo>
                  <a:cubicBezTo>
                    <a:pt x="606171" y="473583"/>
                    <a:pt x="592550" y="487204"/>
                    <a:pt x="576453" y="487204"/>
                  </a:cubicBezTo>
                  <a:lnTo>
                    <a:pt x="29718" y="487204"/>
                  </a:lnTo>
                  <a:close/>
                  <a:moveTo>
                    <a:pt x="378619" y="184880"/>
                  </a:moveTo>
                  <a:lnTo>
                    <a:pt x="483013" y="153543"/>
                  </a:lnTo>
                  <a:cubicBezTo>
                    <a:pt x="495205" y="168592"/>
                    <a:pt x="503301" y="187928"/>
                    <a:pt x="507873" y="211741"/>
                  </a:cubicBezTo>
                  <a:lnTo>
                    <a:pt x="378524" y="211741"/>
                  </a:lnTo>
                  <a:lnTo>
                    <a:pt x="378524" y="184880"/>
                  </a:lnTo>
                  <a:close/>
                  <a:moveTo>
                    <a:pt x="303181" y="966883"/>
                  </a:moveTo>
                  <a:cubicBezTo>
                    <a:pt x="197549" y="966883"/>
                    <a:pt x="124587" y="905447"/>
                    <a:pt x="107728" y="806768"/>
                  </a:cubicBezTo>
                  <a:lnTo>
                    <a:pt x="183832" y="792766"/>
                  </a:lnTo>
                  <a:lnTo>
                    <a:pt x="183832" y="652558"/>
                  </a:lnTo>
                  <a:lnTo>
                    <a:pt x="169259" y="642937"/>
                  </a:lnTo>
                  <a:cubicBezTo>
                    <a:pt x="133159" y="619220"/>
                    <a:pt x="110490" y="582644"/>
                    <a:pt x="100012" y="530352"/>
                  </a:cubicBezTo>
                  <a:lnTo>
                    <a:pt x="505873" y="530352"/>
                  </a:lnTo>
                  <a:cubicBezTo>
                    <a:pt x="495491" y="582644"/>
                    <a:pt x="472821" y="619220"/>
                    <a:pt x="436626" y="642937"/>
                  </a:cubicBezTo>
                  <a:lnTo>
                    <a:pt x="422053" y="652558"/>
                  </a:lnTo>
                  <a:lnTo>
                    <a:pt x="422053" y="792766"/>
                  </a:lnTo>
                  <a:lnTo>
                    <a:pt x="498538" y="806863"/>
                  </a:lnTo>
                  <a:cubicBezTo>
                    <a:pt x="481679" y="905447"/>
                    <a:pt x="408718" y="966978"/>
                    <a:pt x="303085" y="966978"/>
                  </a:cubicBezTo>
                  <a:close/>
                </a:path>
              </a:pathLst>
            </a:custGeom>
            <a:solidFill>
              <a:srgbClr val="FFFFFF"/>
            </a:solidFill>
            <a:ln w="9525" cap="flat">
              <a:noFill/>
              <a:prstDash val="solid"/>
              <a:miter/>
            </a:ln>
          </p:spPr>
          <p:txBody>
            <a:bodyPr rtlCol="0" anchor="ctr"/>
            <a:lstStyle/>
            <a:p>
              <a:endParaRPr lang="ja-JP" altLang="en-US"/>
            </a:p>
          </p:txBody>
        </p:sp>
        <p:sp>
          <p:nvSpPr>
            <p:cNvPr id="225" name="フリーフォーム: 図形 203">
              <a:extLst>
                <a:ext uri="{FF2B5EF4-FFF2-40B4-BE49-F238E27FC236}">
                  <a16:creationId xmlns:a16="http://schemas.microsoft.com/office/drawing/2014/main" id="{C1A01131-6C47-4048-85F8-8BDBF2BE2EFC}"/>
                </a:ext>
              </a:extLst>
            </p:cNvPr>
            <p:cNvSpPr/>
            <p:nvPr/>
          </p:nvSpPr>
          <p:spPr>
            <a:xfrm>
              <a:off x="6558215" y="5513716"/>
              <a:ext cx="1212437" cy="1169479"/>
            </a:xfrm>
            <a:custGeom>
              <a:avLst/>
              <a:gdLst>
                <a:gd name="connsiteX0" fmla="*/ 1079945 w 1212437"/>
                <a:gd name="connsiteY0" fmla="*/ 1131475 h 1169479"/>
                <a:gd name="connsiteX1" fmla="*/ 1079945 w 1212437"/>
                <a:gd name="connsiteY1" fmla="*/ 941356 h 1169479"/>
                <a:gd name="connsiteX2" fmla="*/ 1057751 w 1212437"/>
                <a:gd name="connsiteY2" fmla="*/ 914876 h 1169479"/>
                <a:gd name="connsiteX3" fmla="*/ 1049465 w 1212437"/>
                <a:gd name="connsiteY3" fmla="*/ 913162 h 1169479"/>
                <a:gd name="connsiteX4" fmla="*/ 723710 w 1212437"/>
                <a:gd name="connsiteY4" fmla="*/ 853345 h 1169479"/>
                <a:gd name="connsiteX5" fmla="*/ 723710 w 1212437"/>
                <a:gd name="connsiteY5" fmla="*/ 801243 h 1169479"/>
                <a:gd name="connsiteX6" fmla="*/ 808292 w 1212437"/>
                <a:gd name="connsiteY6" fmla="*/ 644938 h 1169479"/>
                <a:gd name="connsiteX7" fmla="*/ 813245 w 1212437"/>
                <a:gd name="connsiteY7" fmla="*/ 644938 h 1169479"/>
                <a:gd name="connsiteX8" fmla="*/ 886111 w 1212437"/>
                <a:gd name="connsiteY8" fmla="*/ 572072 h 1169479"/>
                <a:gd name="connsiteX9" fmla="*/ 886111 w 1212437"/>
                <a:gd name="connsiteY9" fmla="*/ 523399 h 1169479"/>
                <a:gd name="connsiteX10" fmla="*/ 902303 w 1212437"/>
                <a:gd name="connsiteY10" fmla="*/ 523399 h 1169479"/>
                <a:gd name="connsiteX11" fmla="*/ 926592 w 1212437"/>
                <a:gd name="connsiteY11" fmla="*/ 499110 h 1169479"/>
                <a:gd name="connsiteX12" fmla="*/ 926592 w 1212437"/>
                <a:gd name="connsiteY12" fmla="*/ 418148 h 1169479"/>
                <a:gd name="connsiteX13" fmla="*/ 902303 w 1212437"/>
                <a:gd name="connsiteY13" fmla="*/ 393859 h 1169479"/>
                <a:gd name="connsiteX14" fmla="*/ 885825 w 1212437"/>
                <a:gd name="connsiteY14" fmla="*/ 393859 h 1169479"/>
                <a:gd name="connsiteX15" fmla="*/ 813245 w 1212437"/>
                <a:gd name="connsiteY15" fmla="*/ 326327 h 1169479"/>
                <a:gd name="connsiteX16" fmla="*/ 810292 w 1212437"/>
                <a:gd name="connsiteY16" fmla="*/ 326327 h 1169479"/>
                <a:gd name="connsiteX17" fmla="*/ 615506 w 1212437"/>
                <a:gd name="connsiteY17" fmla="*/ 120872 h 1169479"/>
                <a:gd name="connsiteX18" fmla="*/ 615506 w 1212437"/>
                <a:gd name="connsiteY18" fmla="*/ 101060 h 1169479"/>
                <a:gd name="connsiteX19" fmla="*/ 591217 w 1212437"/>
                <a:gd name="connsiteY19" fmla="*/ 76772 h 1169479"/>
                <a:gd name="connsiteX20" fmla="*/ 488633 w 1212437"/>
                <a:gd name="connsiteY20" fmla="*/ 76772 h 1169479"/>
                <a:gd name="connsiteX21" fmla="*/ 464344 w 1212437"/>
                <a:gd name="connsiteY21" fmla="*/ 101060 h 1169479"/>
                <a:gd name="connsiteX22" fmla="*/ 464344 w 1212437"/>
                <a:gd name="connsiteY22" fmla="*/ 120872 h 1169479"/>
                <a:gd name="connsiteX23" fmla="*/ 269558 w 1212437"/>
                <a:gd name="connsiteY23" fmla="*/ 326327 h 1169479"/>
                <a:gd name="connsiteX24" fmla="*/ 266605 w 1212437"/>
                <a:gd name="connsiteY24" fmla="*/ 326327 h 1169479"/>
                <a:gd name="connsiteX25" fmla="*/ 194024 w 1212437"/>
                <a:gd name="connsiteY25" fmla="*/ 393859 h 1169479"/>
                <a:gd name="connsiteX26" fmla="*/ 177546 w 1212437"/>
                <a:gd name="connsiteY26" fmla="*/ 393859 h 1169479"/>
                <a:gd name="connsiteX27" fmla="*/ 153257 w 1212437"/>
                <a:gd name="connsiteY27" fmla="*/ 418148 h 1169479"/>
                <a:gd name="connsiteX28" fmla="*/ 153257 w 1212437"/>
                <a:gd name="connsiteY28" fmla="*/ 499110 h 1169479"/>
                <a:gd name="connsiteX29" fmla="*/ 177546 w 1212437"/>
                <a:gd name="connsiteY29" fmla="*/ 523399 h 1169479"/>
                <a:gd name="connsiteX30" fmla="*/ 193739 w 1212437"/>
                <a:gd name="connsiteY30" fmla="*/ 523399 h 1169479"/>
                <a:gd name="connsiteX31" fmla="*/ 193739 w 1212437"/>
                <a:gd name="connsiteY31" fmla="*/ 572072 h 1169479"/>
                <a:gd name="connsiteX32" fmla="*/ 266605 w 1212437"/>
                <a:gd name="connsiteY32" fmla="*/ 644938 h 1169479"/>
                <a:gd name="connsiteX33" fmla="*/ 271463 w 1212437"/>
                <a:gd name="connsiteY33" fmla="*/ 644938 h 1169479"/>
                <a:gd name="connsiteX34" fmla="*/ 355949 w 1212437"/>
                <a:gd name="connsiteY34" fmla="*/ 801243 h 1169479"/>
                <a:gd name="connsiteX35" fmla="*/ 355949 w 1212437"/>
                <a:gd name="connsiteY35" fmla="*/ 853440 h 1169479"/>
                <a:gd name="connsiteX36" fmla="*/ 30385 w 1212437"/>
                <a:gd name="connsiteY36" fmla="*/ 913257 h 1169479"/>
                <a:gd name="connsiteX37" fmla="*/ 22098 w 1212437"/>
                <a:gd name="connsiteY37" fmla="*/ 914972 h 1169479"/>
                <a:gd name="connsiteX38" fmla="*/ 0 w 1212437"/>
                <a:gd name="connsiteY38" fmla="*/ 940784 h 1169479"/>
                <a:gd name="connsiteX39" fmla="*/ 0 w 1212437"/>
                <a:gd name="connsiteY39" fmla="*/ 1131665 h 1169479"/>
                <a:gd name="connsiteX40" fmla="*/ 37814 w 1212437"/>
                <a:gd name="connsiteY40" fmla="*/ 1169480 h 1169479"/>
                <a:gd name="connsiteX41" fmla="*/ 1042130 w 1212437"/>
                <a:gd name="connsiteY41" fmla="*/ 1169480 h 1169479"/>
                <a:gd name="connsiteX42" fmla="*/ 1079945 w 1212437"/>
                <a:gd name="connsiteY42" fmla="*/ 1131665 h 1169479"/>
                <a:gd name="connsiteX43" fmla="*/ 1018032 w 1212437"/>
                <a:gd name="connsiteY43" fmla="*/ 326231 h 1169479"/>
                <a:gd name="connsiteX44" fmla="*/ 969455 w 1212437"/>
                <a:gd name="connsiteY44" fmla="*/ 326231 h 1169479"/>
                <a:gd name="connsiteX45" fmla="*/ 886206 w 1212437"/>
                <a:gd name="connsiteY45" fmla="*/ 242983 h 1169479"/>
                <a:gd name="connsiteX46" fmla="*/ 886206 w 1212437"/>
                <a:gd name="connsiteY46" fmla="*/ 242983 h 1169479"/>
                <a:gd name="connsiteX47" fmla="*/ 886206 w 1212437"/>
                <a:gd name="connsiteY47" fmla="*/ 194405 h 1169479"/>
                <a:gd name="connsiteX48" fmla="*/ 886206 w 1212437"/>
                <a:gd name="connsiteY48" fmla="*/ 194405 h 1169479"/>
                <a:gd name="connsiteX49" fmla="*/ 1018127 w 1212437"/>
                <a:gd name="connsiteY49" fmla="*/ 326327 h 1169479"/>
                <a:gd name="connsiteX50" fmla="*/ 1212437 w 1212437"/>
                <a:gd name="connsiteY50" fmla="*/ 326231 h 1169479"/>
                <a:gd name="connsiteX51" fmla="*/ 886111 w 1212437"/>
                <a:gd name="connsiteY51" fmla="*/ 0 h 1169479"/>
                <a:gd name="connsiteX52" fmla="*/ 886111 w 1212437"/>
                <a:gd name="connsiteY52" fmla="*/ 0 h 1169479"/>
                <a:gd name="connsiteX53" fmla="*/ 886111 w 1212437"/>
                <a:gd name="connsiteY53" fmla="*/ 48482 h 1169479"/>
                <a:gd name="connsiteX54" fmla="*/ 886111 w 1212437"/>
                <a:gd name="connsiteY54" fmla="*/ 48482 h 1169479"/>
                <a:gd name="connsiteX55" fmla="*/ 1163765 w 1212437"/>
                <a:gd name="connsiteY55" fmla="*/ 326136 h 1169479"/>
                <a:gd name="connsiteX56" fmla="*/ 1212342 w 1212437"/>
                <a:gd name="connsiteY56" fmla="*/ 326136 h 1169479"/>
                <a:gd name="connsiteX57" fmla="*/ 886111 w 1212437"/>
                <a:gd name="connsiteY57" fmla="*/ 97060 h 1169479"/>
                <a:gd name="connsiteX58" fmla="*/ 886111 w 1212437"/>
                <a:gd name="connsiteY58" fmla="*/ 97060 h 1169479"/>
                <a:gd name="connsiteX59" fmla="*/ 886111 w 1212437"/>
                <a:gd name="connsiteY59" fmla="*/ 145637 h 1169479"/>
                <a:gd name="connsiteX60" fmla="*/ 886111 w 1212437"/>
                <a:gd name="connsiteY60" fmla="*/ 145637 h 1169479"/>
                <a:gd name="connsiteX61" fmla="*/ 1066610 w 1212437"/>
                <a:gd name="connsiteY61" fmla="*/ 326136 h 1169479"/>
                <a:gd name="connsiteX62" fmla="*/ 1115187 w 1212437"/>
                <a:gd name="connsiteY62" fmla="*/ 326136 h 1169479"/>
                <a:gd name="connsiteX63" fmla="*/ 886111 w 1212437"/>
                <a:gd name="connsiteY63" fmla="*/ 97060 h 1169479"/>
                <a:gd name="connsiteX64" fmla="*/ 615410 w 1212437"/>
                <a:gd name="connsiteY64" fmla="*/ 299276 h 1169479"/>
                <a:gd name="connsiteX65" fmla="*/ 719804 w 1212437"/>
                <a:gd name="connsiteY65" fmla="*/ 267938 h 1169479"/>
                <a:gd name="connsiteX66" fmla="*/ 744665 w 1212437"/>
                <a:gd name="connsiteY66" fmla="*/ 326136 h 1169479"/>
                <a:gd name="connsiteX67" fmla="*/ 615315 w 1212437"/>
                <a:gd name="connsiteY67" fmla="*/ 326136 h 1169479"/>
                <a:gd name="connsiteX68" fmla="*/ 615315 w 1212437"/>
                <a:gd name="connsiteY68" fmla="*/ 299276 h 1169479"/>
                <a:gd name="connsiteX69" fmla="*/ 501968 w 1212437"/>
                <a:gd name="connsiteY69" fmla="*/ 114300 h 1169479"/>
                <a:gd name="connsiteX70" fmla="*/ 577596 w 1212437"/>
                <a:gd name="connsiteY70" fmla="*/ 114300 h 1169479"/>
                <a:gd name="connsiteX71" fmla="*/ 577596 w 1212437"/>
                <a:gd name="connsiteY71" fmla="*/ 326041 h 1169479"/>
                <a:gd name="connsiteX72" fmla="*/ 501968 w 1212437"/>
                <a:gd name="connsiteY72" fmla="*/ 326041 h 1169479"/>
                <a:gd name="connsiteX73" fmla="*/ 501968 w 1212437"/>
                <a:gd name="connsiteY73" fmla="*/ 114395 h 1169479"/>
                <a:gd name="connsiteX74" fmla="*/ 266510 w 1212437"/>
                <a:gd name="connsiteY74" fmla="*/ 601599 h 1169479"/>
                <a:gd name="connsiteX75" fmla="*/ 236792 w 1212437"/>
                <a:gd name="connsiteY75" fmla="*/ 571881 h 1169479"/>
                <a:gd name="connsiteX76" fmla="*/ 236792 w 1212437"/>
                <a:gd name="connsiteY76" fmla="*/ 399002 h 1169479"/>
                <a:gd name="connsiteX77" fmla="*/ 266510 w 1212437"/>
                <a:gd name="connsiteY77" fmla="*/ 369284 h 1169479"/>
                <a:gd name="connsiteX78" fmla="*/ 813245 w 1212437"/>
                <a:gd name="connsiteY78" fmla="*/ 369284 h 1169479"/>
                <a:gd name="connsiteX79" fmla="*/ 842963 w 1212437"/>
                <a:gd name="connsiteY79" fmla="*/ 399002 h 1169479"/>
                <a:gd name="connsiteX80" fmla="*/ 842963 w 1212437"/>
                <a:gd name="connsiteY80" fmla="*/ 571881 h 1169479"/>
                <a:gd name="connsiteX81" fmla="*/ 813245 w 1212437"/>
                <a:gd name="connsiteY81" fmla="*/ 601599 h 1169479"/>
                <a:gd name="connsiteX82" fmla="*/ 266510 w 1212437"/>
                <a:gd name="connsiteY82" fmla="*/ 601599 h 1169479"/>
                <a:gd name="connsiteX83" fmla="*/ 420719 w 1212437"/>
                <a:gd name="connsiteY83" fmla="*/ 907256 h 1169479"/>
                <a:gd name="connsiteX84" fmla="*/ 420719 w 1212437"/>
                <a:gd name="connsiteY84" fmla="*/ 767048 h 1169479"/>
                <a:gd name="connsiteX85" fmla="*/ 406146 w 1212437"/>
                <a:gd name="connsiteY85" fmla="*/ 757428 h 1169479"/>
                <a:gd name="connsiteX86" fmla="*/ 336899 w 1212437"/>
                <a:gd name="connsiteY86" fmla="*/ 644843 h 1169479"/>
                <a:gd name="connsiteX87" fmla="*/ 742760 w 1212437"/>
                <a:gd name="connsiteY87" fmla="*/ 644843 h 1169479"/>
                <a:gd name="connsiteX88" fmla="*/ 673513 w 1212437"/>
                <a:gd name="connsiteY88" fmla="*/ 757428 h 1169479"/>
                <a:gd name="connsiteX89" fmla="*/ 658940 w 1212437"/>
                <a:gd name="connsiteY89" fmla="*/ 767048 h 1169479"/>
                <a:gd name="connsiteX90" fmla="*/ 658940 w 1212437"/>
                <a:gd name="connsiteY90" fmla="*/ 907256 h 1169479"/>
                <a:gd name="connsiteX91" fmla="*/ 735425 w 1212437"/>
                <a:gd name="connsiteY91" fmla="*/ 921353 h 1169479"/>
                <a:gd name="connsiteX92" fmla="*/ 539972 w 1212437"/>
                <a:gd name="connsiteY92" fmla="*/ 1081469 h 1169479"/>
                <a:gd name="connsiteX93" fmla="*/ 344519 w 1212437"/>
                <a:gd name="connsiteY93" fmla="*/ 921353 h 1169479"/>
                <a:gd name="connsiteX94" fmla="*/ 420624 w 1212437"/>
                <a:gd name="connsiteY94" fmla="*/ 907351 h 116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212437" h="1169479">
                  <a:moveTo>
                    <a:pt x="1079945" y="1131475"/>
                  </a:moveTo>
                  <a:lnTo>
                    <a:pt x="1079945" y="941356"/>
                  </a:lnTo>
                  <a:cubicBezTo>
                    <a:pt x="1079945" y="928688"/>
                    <a:pt x="1070039" y="917829"/>
                    <a:pt x="1057751" y="914876"/>
                  </a:cubicBezTo>
                  <a:cubicBezTo>
                    <a:pt x="1054989" y="914305"/>
                    <a:pt x="1052227" y="913733"/>
                    <a:pt x="1049465" y="913162"/>
                  </a:cubicBezTo>
                  <a:cubicBezTo>
                    <a:pt x="978218" y="900113"/>
                    <a:pt x="838772" y="874490"/>
                    <a:pt x="723710" y="853345"/>
                  </a:cubicBezTo>
                  <a:lnTo>
                    <a:pt x="723710" y="801243"/>
                  </a:lnTo>
                  <a:cubicBezTo>
                    <a:pt x="769049" y="765810"/>
                    <a:pt x="796957" y="714089"/>
                    <a:pt x="808292" y="644938"/>
                  </a:cubicBezTo>
                  <a:lnTo>
                    <a:pt x="813245" y="644938"/>
                  </a:lnTo>
                  <a:cubicBezTo>
                    <a:pt x="853345" y="644938"/>
                    <a:pt x="886111" y="612172"/>
                    <a:pt x="886111" y="572072"/>
                  </a:cubicBezTo>
                  <a:lnTo>
                    <a:pt x="886111" y="523399"/>
                  </a:lnTo>
                  <a:lnTo>
                    <a:pt x="902303" y="523399"/>
                  </a:lnTo>
                  <a:cubicBezTo>
                    <a:pt x="915734" y="523399"/>
                    <a:pt x="926592" y="512540"/>
                    <a:pt x="926592" y="499110"/>
                  </a:cubicBezTo>
                  <a:lnTo>
                    <a:pt x="926592" y="418148"/>
                  </a:lnTo>
                  <a:cubicBezTo>
                    <a:pt x="926592" y="404717"/>
                    <a:pt x="915734" y="393859"/>
                    <a:pt x="902303" y="393859"/>
                  </a:cubicBezTo>
                  <a:lnTo>
                    <a:pt x="885825" y="393859"/>
                  </a:lnTo>
                  <a:cubicBezTo>
                    <a:pt x="883063" y="356235"/>
                    <a:pt x="851440" y="326327"/>
                    <a:pt x="813245" y="326327"/>
                  </a:cubicBezTo>
                  <a:lnTo>
                    <a:pt x="810292" y="326327"/>
                  </a:lnTo>
                  <a:cubicBezTo>
                    <a:pt x="793337" y="218885"/>
                    <a:pt x="736283" y="142494"/>
                    <a:pt x="615506" y="120872"/>
                  </a:cubicBezTo>
                  <a:lnTo>
                    <a:pt x="615506" y="101060"/>
                  </a:lnTo>
                  <a:cubicBezTo>
                    <a:pt x="615506" y="87630"/>
                    <a:pt x="604647" y="76772"/>
                    <a:pt x="591217" y="76772"/>
                  </a:cubicBezTo>
                  <a:lnTo>
                    <a:pt x="488633" y="76772"/>
                  </a:lnTo>
                  <a:cubicBezTo>
                    <a:pt x="475202" y="76772"/>
                    <a:pt x="464344" y="87630"/>
                    <a:pt x="464344" y="101060"/>
                  </a:cubicBezTo>
                  <a:lnTo>
                    <a:pt x="464344" y="120872"/>
                  </a:lnTo>
                  <a:cubicBezTo>
                    <a:pt x="343567" y="142494"/>
                    <a:pt x="286417" y="218885"/>
                    <a:pt x="269558" y="326327"/>
                  </a:cubicBezTo>
                  <a:lnTo>
                    <a:pt x="266605" y="326327"/>
                  </a:lnTo>
                  <a:cubicBezTo>
                    <a:pt x="228314" y="326327"/>
                    <a:pt x="196787" y="356235"/>
                    <a:pt x="194024" y="393859"/>
                  </a:cubicBezTo>
                  <a:lnTo>
                    <a:pt x="177546" y="393859"/>
                  </a:lnTo>
                  <a:cubicBezTo>
                    <a:pt x="164116" y="393859"/>
                    <a:pt x="153257" y="404717"/>
                    <a:pt x="153257" y="418148"/>
                  </a:cubicBezTo>
                  <a:lnTo>
                    <a:pt x="153257" y="499110"/>
                  </a:lnTo>
                  <a:cubicBezTo>
                    <a:pt x="153257" y="512540"/>
                    <a:pt x="164116" y="523399"/>
                    <a:pt x="177546" y="523399"/>
                  </a:cubicBezTo>
                  <a:lnTo>
                    <a:pt x="193739" y="523399"/>
                  </a:lnTo>
                  <a:lnTo>
                    <a:pt x="193739" y="572072"/>
                  </a:lnTo>
                  <a:cubicBezTo>
                    <a:pt x="193739" y="612172"/>
                    <a:pt x="226505" y="644938"/>
                    <a:pt x="266605" y="644938"/>
                  </a:cubicBezTo>
                  <a:lnTo>
                    <a:pt x="271463" y="644938"/>
                  </a:lnTo>
                  <a:cubicBezTo>
                    <a:pt x="282797" y="713994"/>
                    <a:pt x="310610" y="765715"/>
                    <a:pt x="355949" y="801243"/>
                  </a:cubicBezTo>
                  <a:lnTo>
                    <a:pt x="355949" y="853440"/>
                  </a:lnTo>
                  <a:cubicBezTo>
                    <a:pt x="240983" y="874586"/>
                    <a:pt x="101537" y="900208"/>
                    <a:pt x="30385" y="913257"/>
                  </a:cubicBezTo>
                  <a:cubicBezTo>
                    <a:pt x="27527" y="913733"/>
                    <a:pt x="24860" y="914400"/>
                    <a:pt x="22098" y="914972"/>
                  </a:cubicBezTo>
                  <a:cubicBezTo>
                    <a:pt x="10097" y="917829"/>
                    <a:pt x="381" y="928402"/>
                    <a:pt x="0" y="940784"/>
                  </a:cubicBezTo>
                  <a:lnTo>
                    <a:pt x="0" y="1131665"/>
                  </a:lnTo>
                  <a:cubicBezTo>
                    <a:pt x="0" y="1156145"/>
                    <a:pt x="13335" y="1169480"/>
                    <a:pt x="37814" y="1169480"/>
                  </a:cubicBezTo>
                  <a:lnTo>
                    <a:pt x="1042130" y="1169480"/>
                  </a:lnTo>
                  <a:cubicBezTo>
                    <a:pt x="1066610" y="1169480"/>
                    <a:pt x="1079945" y="1156145"/>
                    <a:pt x="1079945" y="1131665"/>
                  </a:cubicBezTo>
                  <a:close/>
                  <a:moveTo>
                    <a:pt x="1018032" y="326231"/>
                  </a:moveTo>
                  <a:lnTo>
                    <a:pt x="969455" y="326231"/>
                  </a:lnTo>
                  <a:cubicBezTo>
                    <a:pt x="969455" y="280226"/>
                    <a:pt x="932212" y="242983"/>
                    <a:pt x="886206" y="242983"/>
                  </a:cubicBezTo>
                  <a:lnTo>
                    <a:pt x="886206" y="242983"/>
                  </a:lnTo>
                  <a:lnTo>
                    <a:pt x="886206" y="194405"/>
                  </a:lnTo>
                  <a:lnTo>
                    <a:pt x="886206" y="194405"/>
                  </a:lnTo>
                  <a:cubicBezTo>
                    <a:pt x="958882" y="194405"/>
                    <a:pt x="1018127" y="253555"/>
                    <a:pt x="1018127" y="326327"/>
                  </a:cubicBezTo>
                  <a:close/>
                  <a:moveTo>
                    <a:pt x="1212437" y="326231"/>
                  </a:moveTo>
                  <a:cubicBezTo>
                    <a:pt x="1212437" y="146304"/>
                    <a:pt x="1066038" y="0"/>
                    <a:pt x="886111" y="0"/>
                  </a:cubicBezTo>
                  <a:lnTo>
                    <a:pt x="886111" y="0"/>
                  </a:lnTo>
                  <a:lnTo>
                    <a:pt x="886111" y="48482"/>
                  </a:lnTo>
                  <a:lnTo>
                    <a:pt x="886111" y="48482"/>
                  </a:lnTo>
                  <a:cubicBezTo>
                    <a:pt x="1039178" y="48482"/>
                    <a:pt x="1163765" y="173069"/>
                    <a:pt x="1163765" y="326136"/>
                  </a:cubicBezTo>
                  <a:lnTo>
                    <a:pt x="1212342" y="326136"/>
                  </a:lnTo>
                  <a:close/>
                  <a:moveTo>
                    <a:pt x="886111" y="97060"/>
                  </a:moveTo>
                  <a:lnTo>
                    <a:pt x="886111" y="97060"/>
                  </a:lnTo>
                  <a:lnTo>
                    <a:pt x="886111" y="145637"/>
                  </a:lnTo>
                  <a:lnTo>
                    <a:pt x="886111" y="145637"/>
                  </a:lnTo>
                  <a:cubicBezTo>
                    <a:pt x="985647" y="145637"/>
                    <a:pt x="1066610" y="226600"/>
                    <a:pt x="1066610" y="326136"/>
                  </a:cubicBezTo>
                  <a:lnTo>
                    <a:pt x="1115187" y="326136"/>
                  </a:lnTo>
                  <a:cubicBezTo>
                    <a:pt x="1115187" y="199835"/>
                    <a:pt x="1012412" y="97060"/>
                    <a:pt x="886111" y="97060"/>
                  </a:cubicBezTo>
                  <a:close/>
                  <a:moveTo>
                    <a:pt x="615410" y="299276"/>
                  </a:moveTo>
                  <a:lnTo>
                    <a:pt x="719804" y="267938"/>
                  </a:lnTo>
                  <a:cubicBezTo>
                    <a:pt x="731996" y="282988"/>
                    <a:pt x="740093" y="302324"/>
                    <a:pt x="744665" y="326136"/>
                  </a:cubicBezTo>
                  <a:lnTo>
                    <a:pt x="615315" y="326136"/>
                  </a:lnTo>
                  <a:lnTo>
                    <a:pt x="615315" y="299276"/>
                  </a:lnTo>
                  <a:close/>
                  <a:moveTo>
                    <a:pt x="501968" y="114300"/>
                  </a:moveTo>
                  <a:lnTo>
                    <a:pt x="577596" y="114300"/>
                  </a:lnTo>
                  <a:lnTo>
                    <a:pt x="577596" y="326041"/>
                  </a:lnTo>
                  <a:lnTo>
                    <a:pt x="501968" y="326041"/>
                  </a:lnTo>
                  <a:lnTo>
                    <a:pt x="501968" y="114395"/>
                  </a:lnTo>
                  <a:close/>
                  <a:moveTo>
                    <a:pt x="266510" y="601599"/>
                  </a:moveTo>
                  <a:cubicBezTo>
                    <a:pt x="250412" y="601599"/>
                    <a:pt x="236792" y="587978"/>
                    <a:pt x="236792" y="571881"/>
                  </a:cubicBezTo>
                  <a:lnTo>
                    <a:pt x="236792" y="399002"/>
                  </a:lnTo>
                  <a:cubicBezTo>
                    <a:pt x="236792" y="382905"/>
                    <a:pt x="250412" y="369284"/>
                    <a:pt x="266510" y="369284"/>
                  </a:cubicBezTo>
                  <a:lnTo>
                    <a:pt x="813245" y="369284"/>
                  </a:lnTo>
                  <a:cubicBezTo>
                    <a:pt x="829342" y="369284"/>
                    <a:pt x="842963" y="382905"/>
                    <a:pt x="842963" y="399002"/>
                  </a:cubicBezTo>
                  <a:lnTo>
                    <a:pt x="842963" y="571881"/>
                  </a:lnTo>
                  <a:cubicBezTo>
                    <a:pt x="842963" y="587978"/>
                    <a:pt x="829342" y="601599"/>
                    <a:pt x="813245" y="601599"/>
                  </a:cubicBezTo>
                  <a:lnTo>
                    <a:pt x="266510" y="601599"/>
                  </a:lnTo>
                  <a:close/>
                  <a:moveTo>
                    <a:pt x="420719" y="907256"/>
                  </a:moveTo>
                  <a:lnTo>
                    <a:pt x="420719" y="767048"/>
                  </a:lnTo>
                  <a:lnTo>
                    <a:pt x="406146" y="757428"/>
                  </a:lnTo>
                  <a:cubicBezTo>
                    <a:pt x="370046" y="733711"/>
                    <a:pt x="347377" y="697135"/>
                    <a:pt x="336899" y="644843"/>
                  </a:cubicBezTo>
                  <a:lnTo>
                    <a:pt x="742760" y="644843"/>
                  </a:lnTo>
                  <a:cubicBezTo>
                    <a:pt x="732377" y="697135"/>
                    <a:pt x="709708" y="733711"/>
                    <a:pt x="673513" y="757428"/>
                  </a:cubicBezTo>
                  <a:lnTo>
                    <a:pt x="658940" y="767048"/>
                  </a:lnTo>
                  <a:lnTo>
                    <a:pt x="658940" y="907256"/>
                  </a:lnTo>
                  <a:lnTo>
                    <a:pt x="735425" y="921353"/>
                  </a:lnTo>
                  <a:cubicBezTo>
                    <a:pt x="718566" y="1019937"/>
                    <a:pt x="645605" y="1081469"/>
                    <a:pt x="539972" y="1081469"/>
                  </a:cubicBezTo>
                  <a:cubicBezTo>
                    <a:pt x="434340" y="1081469"/>
                    <a:pt x="361379" y="1020032"/>
                    <a:pt x="344519" y="921353"/>
                  </a:cubicBezTo>
                  <a:lnTo>
                    <a:pt x="420624" y="907351"/>
                  </a:lnTo>
                  <a:close/>
                </a:path>
              </a:pathLst>
            </a:custGeom>
            <a:solidFill>
              <a:srgbClr val="003B83"/>
            </a:solidFill>
            <a:ln w="9525" cap="flat">
              <a:noFill/>
              <a:prstDash val="solid"/>
              <a:miter/>
            </a:ln>
          </p:spPr>
          <p:txBody>
            <a:bodyPr rtlCol="0" anchor="ctr"/>
            <a:lstStyle/>
            <a:p>
              <a:endParaRPr lang="ja-JP" altLang="en-US"/>
            </a:p>
          </p:txBody>
        </p:sp>
      </p:grpSp>
      <p:cxnSp>
        <p:nvCxnSpPr>
          <p:cNvPr id="205" name="直線矢印コネクタ 204">
            <a:extLst>
              <a:ext uri="{FF2B5EF4-FFF2-40B4-BE49-F238E27FC236}">
                <a16:creationId xmlns:a16="http://schemas.microsoft.com/office/drawing/2014/main" id="{D3EBEE43-DE1E-467C-BC5A-C3ED844AB9B6}"/>
              </a:ext>
            </a:extLst>
          </p:cNvPr>
          <p:cNvCxnSpPr>
            <a:cxnSpLocks/>
          </p:cNvCxnSpPr>
          <p:nvPr/>
        </p:nvCxnSpPr>
        <p:spPr>
          <a:xfrm>
            <a:off x="10344130" y="7484672"/>
            <a:ext cx="432000" cy="0"/>
          </a:xfrm>
          <a:prstGeom prst="straightConnector1">
            <a:avLst/>
          </a:prstGeom>
          <a:ln w="34925">
            <a:solidFill>
              <a:srgbClr val="7C7C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6" name="角丸四角形 13">
            <a:extLst>
              <a:ext uri="{FF2B5EF4-FFF2-40B4-BE49-F238E27FC236}">
                <a16:creationId xmlns:a16="http://schemas.microsoft.com/office/drawing/2014/main" id="{8D54EF5D-ABA8-4704-99EC-D561CDFD3B28}"/>
              </a:ext>
            </a:extLst>
          </p:cNvPr>
          <p:cNvSpPr/>
          <p:nvPr/>
        </p:nvSpPr>
        <p:spPr>
          <a:xfrm>
            <a:off x="9260753" y="7353550"/>
            <a:ext cx="1080000" cy="262245"/>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11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分野別データ</a:t>
            </a:r>
          </a:p>
        </p:txBody>
      </p:sp>
      <p:sp>
        <p:nvSpPr>
          <p:cNvPr id="209" name="角丸四角形 13">
            <a:extLst>
              <a:ext uri="{FF2B5EF4-FFF2-40B4-BE49-F238E27FC236}">
                <a16:creationId xmlns:a16="http://schemas.microsoft.com/office/drawing/2014/main" id="{0F3FA644-55F0-4D1E-A85D-6675B3CFD8C2}"/>
              </a:ext>
            </a:extLst>
          </p:cNvPr>
          <p:cNvSpPr/>
          <p:nvPr/>
        </p:nvSpPr>
        <p:spPr>
          <a:xfrm>
            <a:off x="10776130" y="7353550"/>
            <a:ext cx="1080000" cy="262245"/>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11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地域別データ</a:t>
            </a:r>
          </a:p>
        </p:txBody>
      </p:sp>
      <p:sp>
        <p:nvSpPr>
          <p:cNvPr id="210" name="角丸四角形 13">
            <a:extLst>
              <a:ext uri="{FF2B5EF4-FFF2-40B4-BE49-F238E27FC236}">
                <a16:creationId xmlns:a16="http://schemas.microsoft.com/office/drawing/2014/main" id="{77F5416F-D0C8-41F4-AD5F-E6FD0ED19439}"/>
              </a:ext>
            </a:extLst>
          </p:cNvPr>
          <p:cNvSpPr/>
          <p:nvPr/>
        </p:nvSpPr>
        <p:spPr>
          <a:xfrm>
            <a:off x="12290290" y="7353550"/>
            <a:ext cx="1080000" cy="262245"/>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11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事業別データ</a:t>
            </a:r>
          </a:p>
        </p:txBody>
      </p:sp>
      <p:cxnSp>
        <p:nvCxnSpPr>
          <p:cNvPr id="211" name="直線矢印コネクタ 210">
            <a:extLst>
              <a:ext uri="{FF2B5EF4-FFF2-40B4-BE49-F238E27FC236}">
                <a16:creationId xmlns:a16="http://schemas.microsoft.com/office/drawing/2014/main" id="{97F31996-21C0-4D68-BA29-28A11D47EBDB}"/>
              </a:ext>
            </a:extLst>
          </p:cNvPr>
          <p:cNvCxnSpPr>
            <a:cxnSpLocks/>
          </p:cNvCxnSpPr>
          <p:nvPr/>
        </p:nvCxnSpPr>
        <p:spPr>
          <a:xfrm>
            <a:off x="11856130" y="7484672"/>
            <a:ext cx="432000" cy="0"/>
          </a:xfrm>
          <a:prstGeom prst="straightConnector1">
            <a:avLst/>
          </a:prstGeom>
          <a:ln w="34925">
            <a:solidFill>
              <a:srgbClr val="7C7C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2" name="角丸四角形 13">
            <a:extLst>
              <a:ext uri="{FF2B5EF4-FFF2-40B4-BE49-F238E27FC236}">
                <a16:creationId xmlns:a16="http://schemas.microsoft.com/office/drawing/2014/main" id="{CBEF417F-DAC9-4EE3-9AC0-62A59C3CD532}"/>
              </a:ext>
            </a:extLst>
          </p:cNvPr>
          <p:cNvSpPr/>
          <p:nvPr/>
        </p:nvSpPr>
        <p:spPr>
          <a:xfrm>
            <a:off x="7890825" y="6154774"/>
            <a:ext cx="3339665" cy="755959"/>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18000" rIns="0" bIns="36000" rtlCol="0" anchor="t"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豊かに暮らす健康長寿社会</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誰もが最適な医療を受けることができる、未来の健康社会</a:t>
            </a:r>
          </a:p>
        </p:txBody>
      </p:sp>
      <p:sp>
        <p:nvSpPr>
          <p:cNvPr id="213" name="角丸四角形 13">
            <a:extLst>
              <a:ext uri="{FF2B5EF4-FFF2-40B4-BE49-F238E27FC236}">
                <a16:creationId xmlns:a16="http://schemas.microsoft.com/office/drawing/2014/main" id="{B44E0AC8-0FF8-4C07-AB05-488559AE77AE}"/>
              </a:ext>
            </a:extLst>
          </p:cNvPr>
          <p:cNvSpPr/>
          <p:nvPr/>
        </p:nvSpPr>
        <p:spPr>
          <a:xfrm>
            <a:off x="11441618" y="6147267"/>
            <a:ext cx="3339665" cy="755959"/>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18000" rIns="0" bIns="36000" rtlCol="0" anchor="t"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ストレスフリーな最適移動社会</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時間や場所を問わず人</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やモノが</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移動できる、未来の移動社会</a:t>
            </a: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14" name="角丸四角形 13">
            <a:extLst>
              <a:ext uri="{FF2B5EF4-FFF2-40B4-BE49-F238E27FC236}">
                <a16:creationId xmlns:a16="http://schemas.microsoft.com/office/drawing/2014/main" id="{87C6E163-47B9-4700-A85A-5DC26B5F9F2F}"/>
              </a:ext>
            </a:extLst>
          </p:cNvPr>
          <p:cNvSpPr/>
          <p:nvPr/>
        </p:nvSpPr>
        <p:spPr>
          <a:xfrm>
            <a:off x="7899164" y="5882604"/>
            <a:ext cx="3339665" cy="257369"/>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6000" rIns="0" bIns="36000" rtlCol="0" anchor="ctr" anchorCtr="0">
            <a:spAutoFit/>
          </a:bodyPr>
          <a:lstStyle/>
          <a:p>
            <a:pPr algn="ctr" defTabSz="457200" fontAlgn="base">
              <a:defRPr/>
            </a:pP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ヘルスケア</a:t>
            </a:r>
            <a:endParaRPr kumimoji="1" lang="ja-JP" altLang="en-US" sz="11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215" name="角丸四角形 13">
            <a:extLst>
              <a:ext uri="{FF2B5EF4-FFF2-40B4-BE49-F238E27FC236}">
                <a16:creationId xmlns:a16="http://schemas.microsoft.com/office/drawing/2014/main" id="{1B68B3DC-90A0-4342-9DCC-C8BFA3565E49}"/>
              </a:ext>
            </a:extLst>
          </p:cNvPr>
          <p:cNvSpPr/>
          <p:nvPr/>
        </p:nvSpPr>
        <p:spPr>
          <a:xfrm>
            <a:off x="11423883" y="5880199"/>
            <a:ext cx="3339665" cy="257369"/>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6000" rIns="0" bIns="36000" rtlCol="0" anchor="ctr" anchorCtr="0">
            <a:spAutoFit/>
          </a:bodyPr>
          <a:lstStyle/>
          <a:p>
            <a:pPr algn="ctr" defTabSz="457200" fontAlgn="base">
              <a:defRPr/>
            </a:pP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モビリティ</a:t>
            </a:r>
          </a:p>
        </p:txBody>
      </p:sp>
      <p:sp>
        <p:nvSpPr>
          <p:cNvPr id="216" name="正方形/長方形 215">
            <a:extLst>
              <a:ext uri="{FF2B5EF4-FFF2-40B4-BE49-F238E27FC236}">
                <a16:creationId xmlns:a16="http://schemas.microsoft.com/office/drawing/2014/main" id="{40EF097A-2F4C-4B66-B97B-7E6036D42700}"/>
              </a:ext>
            </a:extLst>
          </p:cNvPr>
          <p:cNvSpPr/>
          <p:nvPr/>
        </p:nvSpPr>
        <p:spPr>
          <a:xfrm>
            <a:off x="9585482" y="6513598"/>
            <a:ext cx="1538073" cy="343818"/>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72000" tIns="0" rIns="0" bIns="0" rtlCol="0" anchor="ctr" anchorCtr="1"/>
          <a:lstStyle/>
          <a:p>
            <a:pPr lvl="0" algn="ctr" defTabSz="912114">
              <a:defRPr/>
            </a:pPr>
            <a:r>
              <a:rPr kumimoji="1" lang="ja-JP" altLang="en-US" sz="1100" b="1" dirty="0">
                <a:solidFill>
                  <a:schemeClr val="tx1"/>
                </a:solidFill>
                <a:latin typeface="+mn-ea"/>
              </a:rPr>
              <a:t>データ連携などによる</a:t>
            </a:r>
            <a:endParaRPr kumimoji="1" lang="en-US" altLang="ja-JP" sz="1100" b="1" dirty="0">
              <a:solidFill>
                <a:schemeClr val="tx1"/>
              </a:solidFill>
              <a:latin typeface="+mn-ea"/>
            </a:endParaRPr>
          </a:p>
          <a:p>
            <a:pPr lvl="0" algn="ctr" defTabSz="912114">
              <a:defRPr/>
            </a:pPr>
            <a:r>
              <a:rPr kumimoji="1" lang="ja-JP" altLang="en-US" sz="1100" b="1" dirty="0">
                <a:solidFill>
                  <a:schemeClr val="tx1"/>
                </a:solidFill>
                <a:latin typeface="+mn-ea"/>
              </a:rPr>
              <a:t>サービス高度化</a:t>
            </a:r>
            <a:endParaRPr kumimoji="1" lang="ja-JP" altLang="en-US" sz="1050" dirty="0">
              <a:solidFill>
                <a:schemeClr val="tx1"/>
              </a:solidFill>
            </a:endParaRPr>
          </a:p>
        </p:txBody>
      </p:sp>
      <p:sp>
        <p:nvSpPr>
          <p:cNvPr id="217" name="正方形/長方形 216">
            <a:extLst>
              <a:ext uri="{FF2B5EF4-FFF2-40B4-BE49-F238E27FC236}">
                <a16:creationId xmlns:a16="http://schemas.microsoft.com/office/drawing/2014/main" id="{7501A28C-FD88-4D6C-A48A-0D8C8B92B317}"/>
              </a:ext>
            </a:extLst>
          </p:cNvPr>
          <p:cNvSpPr/>
          <p:nvPr/>
        </p:nvSpPr>
        <p:spPr>
          <a:xfrm>
            <a:off x="7997653" y="6513598"/>
            <a:ext cx="1538073" cy="343818"/>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72000" tIns="0" rIns="0" bIns="0" rtlCol="0" anchor="ctr" anchorCtr="1"/>
          <a:lstStyle/>
          <a:p>
            <a:pPr lvl="0" defTabSz="912114">
              <a:defRPr/>
            </a:pPr>
            <a:r>
              <a:rPr kumimoji="1" lang="ja-JP" altLang="en-US" sz="1100" b="1" dirty="0">
                <a:solidFill>
                  <a:schemeClr val="tx1"/>
                </a:solidFill>
                <a:latin typeface="+mn-ea"/>
              </a:rPr>
              <a:t>先端国際医療の提供</a:t>
            </a:r>
          </a:p>
        </p:txBody>
      </p:sp>
      <p:sp>
        <p:nvSpPr>
          <p:cNvPr id="218" name="正方形/長方形 217">
            <a:extLst>
              <a:ext uri="{FF2B5EF4-FFF2-40B4-BE49-F238E27FC236}">
                <a16:creationId xmlns:a16="http://schemas.microsoft.com/office/drawing/2014/main" id="{33AA567B-2986-4F73-BE78-DFC4E4A50428}"/>
              </a:ext>
            </a:extLst>
          </p:cNvPr>
          <p:cNvSpPr/>
          <p:nvPr/>
        </p:nvSpPr>
        <p:spPr>
          <a:xfrm>
            <a:off x="13125322" y="6513598"/>
            <a:ext cx="1537200" cy="343818"/>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72000" tIns="0" rIns="0" bIns="0" rtlCol="0" anchor="ctr" anchorCtr="1"/>
          <a:lstStyle/>
          <a:p>
            <a:pPr lvl="0" algn="ctr" defTabSz="912114">
              <a:defRPr/>
            </a:pPr>
            <a:r>
              <a:rPr kumimoji="1" lang="ja-JP" altLang="en-US" sz="1100" b="1" dirty="0">
                <a:solidFill>
                  <a:schemeClr val="tx1"/>
                </a:solidFill>
                <a:latin typeface="+mn-ea"/>
              </a:rPr>
              <a:t>日常における</a:t>
            </a:r>
          </a:p>
          <a:p>
            <a:pPr lvl="0" algn="ctr" defTabSz="912114">
              <a:defRPr/>
            </a:pPr>
            <a:r>
              <a:rPr kumimoji="1" lang="ja-JP" altLang="en-US" sz="1100" b="1" dirty="0">
                <a:solidFill>
                  <a:schemeClr val="tx1"/>
                </a:solidFill>
                <a:latin typeface="+mn-ea"/>
              </a:rPr>
              <a:t>空飛ぶクルマの普及</a:t>
            </a:r>
          </a:p>
        </p:txBody>
      </p:sp>
      <p:sp>
        <p:nvSpPr>
          <p:cNvPr id="219" name="正方形/長方形 218">
            <a:extLst>
              <a:ext uri="{FF2B5EF4-FFF2-40B4-BE49-F238E27FC236}">
                <a16:creationId xmlns:a16="http://schemas.microsoft.com/office/drawing/2014/main" id="{C6F86CE7-F587-4826-9FD2-5FEE61B098F4}"/>
              </a:ext>
            </a:extLst>
          </p:cNvPr>
          <p:cNvSpPr/>
          <p:nvPr/>
        </p:nvSpPr>
        <p:spPr>
          <a:xfrm>
            <a:off x="11533033" y="6513598"/>
            <a:ext cx="1537200" cy="343818"/>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72000" tIns="0" rIns="0" bIns="0" rtlCol="0" anchor="ctr" anchorCtr="1"/>
          <a:lstStyle/>
          <a:p>
            <a:pPr lvl="0" algn="ctr" defTabSz="912114">
              <a:defRPr/>
            </a:pPr>
            <a:r>
              <a:rPr kumimoji="1" lang="ja-JP" altLang="en-US" sz="1100" b="1" dirty="0">
                <a:solidFill>
                  <a:schemeClr val="tx1"/>
                </a:solidFill>
                <a:latin typeface="+mn-ea"/>
              </a:rPr>
              <a:t>万博後の</a:t>
            </a:r>
            <a:r>
              <a:rPr kumimoji="1" lang="en-US" altLang="ja-JP" sz="1100" b="1" dirty="0" err="1">
                <a:solidFill>
                  <a:schemeClr val="tx1"/>
                </a:solidFill>
                <a:latin typeface="+mn-ea"/>
              </a:rPr>
              <a:t>MaaS</a:t>
            </a:r>
            <a:endParaRPr kumimoji="1" lang="ja-JP" altLang="en-US" sz="1100" b="1" dirty="0">
              <a:solidFill>
                <a:schemeClr val="tx1"/>
              </a:solidFill>
              <a:latin typeface="+mn-ea"/>
            </a:endParaRPr>
          </a:p>
        </p:txBody>
      </p:sp>
      <p:sp>
        <p:nvSpPr>
          <p:cNvPr id="220" name="円弧 219">
            <a:extLst>
              <a:ext uri="{FF2B5EF4-FFF2-40B4-BE49-F238E27FC236}">
                <a16:creationId xmlns:a16="http://schemas.microsoft.com/office/drawing/2014/main" id="{7F70F2C0-DBB3-4D55-B7E9-A17EEB895405}"/>
              </a:ext>
            </a:extLst>
          </p:cNvPr>
          <p:cNvSpPr>
            <a:spLocks/>
          </p:cNvSpPr>
          <p:nvPr/>
        </p:nvSpPr>
        <p:spPr>
          <a:xfrm>
            <a:off x="8201649" y="6631636"/>
            <a:ext cx="827939" cy="599939"/>
          </a:xfrm>
          <a:prstGeom prst="arc">
            <a:avLst>
              <a:gd name="adj1" fmla="val 4996928"/>
              <a:gd name="adj2" fmla="val 11130617"/>
            </a:avLst>
          </a:prstGeom>
          <a:ln w="44450" cap="rnd">
            <a:solidFill>
              <a:srgbClr val="2EB66F"/>
            </a:solidFill>
            <a:roun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1" name="円弧 220">
            <a:extLst>
              <a:ext uri="{FF2B5EF4-FFF2-40B4-BE49-F238E27FC236}">
                <a16:creationId xmlns:a16="http://schemas.microsoft.com/office/drawing/2014/main" id="{054219F0-B2E2-4A5A-82AF-CBCD1632B226}"/>
              </a:ext>
            </a:extLst>
          </p:cNvPr>
          <p:cNvSpPr>
            <a:spLocks/>
          </p:cNvSpPr>
          <p:nvPr/>
        </p:nvSpPr>
        <p:spPr>
          <a:xfrm flipH="1">
            <a:off x="13602747" y="6631636"/>
            <a:ext cx="827939" cy="599939"/>
          </a:xfrm>
          <a:prstGeom prst="arc">
            <a:avLst>
              <a:gd name="adj1" fmla="val 4996928"/>
              <a:gd name="adj2" fmla="val 11163612"/>
            </a:avLst>
          </a:prstGeom>
          <a:ln w="44450" cap="rnd">
            <a:solidFill>
              <a:srgbClr val="2F5597"/>
            </a:solidFill>
            <a:roun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2" name="楕円 221">
            <a:extLst>
              <a:ext uri="{FF2B5EF4-FFF2-40B4-BE49-F238E27FC236}">
                <a16:creationId xmlns:a16="http://schemas.microsoft.com/office/drawing/2014/main" id="{9873A030-7004-46A3-B26E-F66862EC059C}"/>
              </a:ext>
            </a:extLst>
          </p:cNvPr>
          <p:cNvSpPr>
            <a:spLocks noChangeAspect="1"/>
          </p:cNvSpPr>
          <p:nvPr/>
        </p:nvSpPr>
        <p:spPr>
          <a:xfrm>
            <a:off x="13520208" y="8864859"/>
            <a:ext cx="1311881" cy="732618"/>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defRPr/>
            </a:pPr>
            <a:r>
              <a:rPr kumimoji="1" lang="ja-JP" altLang="en-US" sz="1400" b="1" dirty="0">
                <a:solidFill>
                  <a:srgbClr val="2E75B6"/>
                </a:solidFill>
                <a:latin typeface="Meiryo UI" panose="020B0604030504040204" pitchFamily="50" charset="-128"/>
                <a:ea typeface="Meiryo UI" panose="020B0604030504040204" pitchFamily="50" charset="-128"/>
              </a:rPr>
              <a:t>都市競争力</a:t>
            </a:r>
            <a:endParaRPr kumimoji="1" lang="en-US" altLang="ja-JP" sz="1400" b="1" dirty="0">
              <a:solidFill>
                <a:srgbClr val="2E75B6"/>
              </a:solidFill>
              <a:latin typeface="Meiryo UI" panose="020B0604030504040204" pitchFamily="50" charset="-128"/>
              <a:ea typeface="Meiryo UI" panose="020B0604030504040204" pitchFamily="50" charset="-128"/>
            </a:endParaRPr>
          </a:p>
          <a:p>
            <a:pPr algn="ctr">
              <a:defRPr/>
            </a:pPr>
            <a:r>
              <a:rPr kumimoji="1" lang="ja-JP" altLang="en-US" sz="1400" b="1" dirty="0">
                <a:solidFill>
                  <a:srgbClr val="2E75B6"/>
                </a:solidFill>
                <a:latin typeface="Meiryo UI" panose="020B0604030504040204" pitchFamily="50" charset="-128"/>
                <a:ea typeface="Meiryo UI" panose="020B0604030504040204" pitchFamily="50" charset="-128"/>
              </a:rPr>
              <a:t>の強化</a:t>
            </a:r>
            <a:endParaRPr kumimoji="1" lang="en-US" altLang="ja-JP" sz="1400" b="1" dirty="0">
              <a:solidFill>
                <a:srgbClr val="2E75B6"/>
              </a:solidFill>
              <a:latin typeface="Meiryo UI" panose="020B0604030504040204" pitchFamily="50" charset="-128"/>
              <a:ea typeface="Meiryo UI" panose="020B0604030504040204" pitchFamily="50" charset="-128"/>
            </a:endParaRPr>
          </a:p>
        </p:txBody>
      </p:sp>
      <p:sp>
        <p:nvSpPr>
          <p:cNvPr id="223" name="楕円 222">
            <a:extLst>
              <a:ext uri="{FF2B5EF4-FFF2-40B4-BE49-F238E27FC236}">
                <a16:creationId xmlns:a16="http://schemas.microsoft.com/office/drawing/2014/main" id="{E840A386-C9B7-45A8-8206-7F7548D57037}"/>
              </a:ext>
            </a:extLst>
          </p:cNvPr>
          <p:cNvSpPr>
            <a:spLocks/>
          </p:cNvSpPr>
          <p:nvPr/>
        </p:nvSpPr>
        <p:spPr>
          <a:xfrm>
            <a:off x="7820146" y="8864859"/>
            <a:ext cx="1283857" cy="733555"/>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defRPr/>
            </a:pPr>
            <a:r>
              <a:rPr kumimoji="1" lang="ja-JP" altLang="en-US" sz="1400" b="1" dirty="0">
                <a:solidFill>
                  <a:srgbClr val="2E75B6"/>
                </a:solidFill>
                <a:latin typeface="Meiryo UI" panose="020B0604030504040204" pitchFamily="50" charset="-128"/>
                <a:ea typeface="Meiryo UI" panose="020B0604030504040204" pitchFamily="50" charset="-128"/>
              </a:rPr>
              <a:t>住民</a:t>
            </a:r>
            <a:r>
              <a:rPr kumimoji="1" lang="en-US" altLang="ja-JP" sz="1400" b="1" dirty="0">
                <a:solidFill>
                  <a:srgbClr val="2E75B6"/>
                </a:solidFill>
                <a:latin typeface="Meiryo UI" panose="020B0604030504040204" pitchFamily="50" charset="-128"/>
                <a:ea typeface="Meiryo UI" panose="020B0604030504040204" pitchFamily="50" charset="-128"/>
              </a:rPr>
              <a:t>QoL</a:t>
            </a:r>
          </a:p>
          <a:p>
            <a:pPr algn="ctr">
              <a:defRPr/>
            </a:pPr>
            <a:r>
              <a:rPr kumimoji="1" lang="ja-JP" altLang="en-US" sz="1400" b="1" dirty="0">
                <a:solidFill>
                  <a:srgbClr val="2E75B6"/>
                </a:solidFill>
                <a:latin typeface="Meiryo UI" panose="020B0604030504040204" pitchFamily="50" charset="-128"/>
                <a:ea typeface="Meiryo UI" panose="020B0604030504040204" pitchFamily="50" charset="-128"/>
              </a:rPr>
              <a:t>の向上</a:t>
            </a:r>
            <a:endParaRPr kumimoji="1" lang="en-US" altLang="ja-JP" sz="1400" b="1" dirty="0">
              <a:solidFill>
                <a:srgbClr val="2E75B6"/>
              </a:solidFill>
              <a:latin typeface="Meiryo UI" panose="020B0604030504040204" pitchFamily="50" charset="-128"/>
              <a:ea typeface="Meiryo UI" panose="020B0604030504040204" pitchFamily="50" charset="-128"/>
            </a:endParaRPr>
          </a:p>
        </p:txBody>
      </p:sp>
      <p:grpSp>
        <p:nvGrpSpPr>
          <p:cNvPr id="261" name="グループ化 260">
            <a:extLst>
              <a:ext uri="{FF2B5EF4-FFF2-40B4-BE49-F238E27FC236}">
                <a16:creationId xmlns:a16="http://schemas.microsoft.com/office/drawing/2014/main" id="{16DC6E9F-67C1-42BF-963E-3037762DFCCB}"/>
              </a:ext>
            </a:extLst>
          </p:cNvPr>
          <p:cNvGrpSpPr/>
          <p:nvPr/>
        </p:nvGrpSpPr>
        <p:grpSpPr>
          <a:xfrm>
            <a:off x="7688184" y="1738965"/>
            <a:ext cx="7267488" cy="2979327"/>
            <a:chOff x="7744572" y="5373836"/>
            <a:chExt cx="7267488" cy="3284325"/>
          </a:xfrm>
        </p:grpSpPr>
        <p:sp>
          <p:nvSpPr>
            <p:cNvPr id="262" name="角丸四角形 13">
              <a:extLst>
                <a:ext uri="{FF2B5EF4-FFF2-40B4-BE49-F238E27FC236}">
                  <a16:creationId xmlns:a16="http://schemas.microsoft.com/office/drawing/2014/main" id="{BDE27677-87E6-4325-9469-4541F98355CE}"/>
                </a:ext>
              </a:extLst>
            </p:cNvPr>
            <p:cNvSpPr/>
            <p:nvPr/>
          </p:nvSpPr>
          <p:spPr>
            <a:xfrm>
              <a:off x="7744572" y="5373836"/>
              <a:ext cx="622119" cy="1565160"/>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54000" tIns="108000" rIns="54000" bIns="108000" rtlCol="0" anchor="b" anchorCtr="0">
              <a:noAutofit/>
            </a:bodyPr>
            <a:lstStyle/>
            <a:p>
              <a:pPr algn="ctr" defTabSz="457200" fontAlgn="base">
                <a:defRPr/>
              </a:pPr>
              <a:r>
                <a:rPr kumimoji="1" lang="ja-JP" altLang="en-US" sz="1200" b="1" dirty="0">
                  <a:solidFill>
                    <a:srgbClr val="FFFFFF"/>
                  </a:solidFill>
                  <a:latin typeface="Meiryo UI" panose="020B0604030504040204" pitchFamily="50" charset="-128"/>
                  <a:ea typeface="Meiryo UI" panose="020B0604030504040204" pitchFamily="50" charset="-128"/>
                </a:rPr>
                <a:t>医療・健康など</a:t>
              </a:r>
              <a:endPar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263" name="グループ化 262">
              <a:extLst>
                <a:ext uri="{FF2B5EF4-FFF2-40B4-BE49-F238E27FC236}">
                  <a16:creationId xmlns:a16="http://schemas.microsoft.com/office/drawing/2014/main" id="{C6709627-7505-473C-B5D8-7F68CF8DF55E}"/>
                </a:ext>
              </a:extLst>
            </p:cNvPr>
            <p:cNvGrpSpPr/>
            <p:nvPr/>
          </p:nvGrpSpPr>
          <p:grpSpPr>
            <a:xfrm>
              <a:off x="8055632" y="5380015"/>
              <a:ext cx="6956428" cy="1595389"/>
              <a:chOff x="684000" y="2253266"/>
              <a:chExt cx="8856000" cy="2004487"/>
            </a:xfrm>
          </p:grpSpPr>
          <p:grpSp>
            <p:nvGrpSpPr>
              <p:cNvPr id="288" name="グループ化 287">
                <a:extLst>
                  <a:ext uri="{FF2B5EF4-FFF2-40B4-BE49-F238E27FC236}">
                    <a16:creationId xmlns:a16="http://schemas.microsoft.com/office/drawing/2014/main" id="{7A6750D6-33CE-498E-B9C9-6B866C9B0FEF}"/>
                  </a:ext>
                </a:extLst>
              </p:cNvPr>
              <p:cNvGrpSpPr/>
              <p:nvPr/>
            </p:nvGrpSpPr>
            <p:grpSpPr>
              <a:xfrm>
                <a:off x="684000" y="2253266"/>
                <a:ext cx="8856000" cy="981153"/>
                <a:chOff x="684000" y="2253266"/>
                <a:chExt cx="8856000" cy="981153"/>
              </a:xfrm>
            </p:grpSpPr>
            <p:sp>
              <p:nvSpPr>
                <p:cNvPr id="300" name="角丸四角形 13">
                  <a:extLst>
                    <a:ext uri="{FF2B5EF4-FFF2-40B4-BE49-F238E27FC236}">
                      <a16:creationId xmlns:a16="http://schemas.microsoft.com/office/drawing/2014/main" id="{99B1B4DF-3E40-424C-8D85-55BAAA61E1CE}"/>
                    </a:ext>
                  </a:extLst>
                </p:cNvPr>
                <p:cNvSpPr/>
                <p:nvPr/>
              </p:nvSpPr>
              <p:spPr>
                <a:xfrm>
                  <a:off x="684000" y="2337463"/>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1100" b="1" i="0" u="none" strike="noStrike" kern="1200" cap="none" spc="0" normalizeH="0" baseline="0" noProof="0" dirty="0">
                      <a:ln>
                        <a:noFill/>
                      </a:ln>
                      <a:solidFill>
                        <a:srgbClr val="2EB66F"/>
                      </a:solidFill>
                      <a:effectLst/>
                      <a:uLnTx/>
                      <a:uFillTx/>
                      <a:latin typeface="Meiryo UI" panose="020B0604030504040204" pitchFamily="50" charset="-128"/>
                      <a:ea typeface="Meiryo UI" panose="020B0604030504040204" pitchFamily="50" charset="-128"/>
                      <a:cs typeface="+mn-cs"/>
                    </a:rPr>
                    <a:t>医療</a:t>
                  </a:r>
                </a:p>
              </p:txBody>
            </p:sp>
            <p:sp>
              <p:nvSpPr>
                <p:cNvPr id="301" name="角丸四角形 13">
                  <a:extLst>
                    <a:ext uri="{FF2B5EF4-FFF2-40B4-BE49-F238E27FC236}">
                      <a16:creationId xmlns:a16="http://schemas.microsoft.com/office/drawing/2014/main" id="{3D3D1DDA-4233-4FB4-97E2-D690DFA0758F}"/>
                    </a:ext>
                  </a:extLst>
                </p:cNvPr>
                <p:cNvSpPr/>
                <p:nvPr/>
              </p:nvSpPr>
              <p:spPr>
                <a:xfrm>
                  <a:off x="1260001" y="3018421"/>
                  <a:ext cx="8279999" cy="215998"/>
                </a:xfrm>
                <a:prstGeom prst="rightArrow">
                  <a:avLst/>
                </a:prstGeom>
                <a:gradFill>
                  <a:gsLst>
                    <a:gs pos="50000">
                      <a:srgbClr val="9DE6C0"/>
                    </a:gs>
                    <a:gs pos="0">
                      <a:srgbClr val="2EB66F"/>
                    </a:gs>
                    <a:gs pos="100000">
                      <a:srgbClr val="DEF7EA"/>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180000" bIns="36000" rtlCol="0" anchor="b" anchorCtr="0">
                  <a:noAutofit/>
                </a:bodyPr>
                <a:lstStyle/>
                <a:p>
                  <a:pPr defTabSz="457200" fontAlgn="base">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全ての人が最先端の医療サービスを受けることができる、未来社会</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grpSp>
              <p:nvGrpSpPr>
                <p:cNvPr id="302" name="グループ化 301">
                  <a:extLst>
                    <a:ext uri="{FF2B5EF4-FFF2-40B4-BE49-F238E27FC236}">
                      <a16:creationId xmlns:a16="http://schemas.microsoft.com/office/drawing/2014/main" id="{ADB14FA0-5517-48BD-BA2A-34A09739C1EB}"/>
                    </a:ext>
                  </a:extLst>
                </p:cNvPr>
                <p:cNvGrpSpPr/>
                <p:nvPr/>
              </p:nvGrpSpPr>
              <p:grpSpPr>
                <a:xfrm>
                  <a:off x="1260000" y="2253269"/>
                  <a:ext cx="2691073" cy="648204"/>
                  <a:chOff x="1260000" y="2253269"/>
                  <a:chExt cx="2691073" cy="648204"/>
                </a:xfrm>
              </p:grpSpPr>
              <p:sp>
                <p:nvSpPr>
                  <p:cNvPr id="308" name="角丸四角形 13">
                    <a:extLst>
                      <a:ext uri="{FF2B5EF4-FFF2-40B4-BE49-F238E27FC236}">
                        <a16:creationId xmlns:a16="http://schemas.microsoft.com/office/drawing/2014/main" id="{06632B6A-FCEE-4557-A69C-6EFAF134A8F6}"/>
                      </a:ext>
                    </a:extLst>
                  </p:cNvPr>
                  <p:cNvSpPr/>
                  <p:nvPr/>
                </p:nvSpPr>
                <p:spPr>
                  <a:xfrm>
                    <a:off x="1287073" y="2253272"/>
                    <a:ext cx="2664000" cy="648201"/>
                  </a:xfrm>
                  <a:prstGeom prst="rect">
                    <a:avLst/>
                  </a:prstGeom>
                  <a:solidFill>
                    <a:srgbClr val="FFFFFF"/>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建設作業員の安全・健康管理</a:t>
                    </a:r>
                  </a:p>
                  <a:p>
                    <a:pPr defTabSz="457200" fontAlgn="base">
                      <a:defRPr/>
                    </a:pP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リアルタイムでの</a:t>
                    </a:r>
                    <a:r>
                      <a:rPr kumimoji="1" lang="en-US" altLang="ja-JP"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AI</a:t>
                    </a: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解析など</a:t>
                    </a:r>
                  </a:p>
                </p:txBody>
              </p:sp>
              <p:sp>
                <p:nvSpPr>
                  <p:cNvPr id="309" name="角丸四角形 13">
                    <a:extLst>
                      <a:ext uri="{FF2B5EF4-FFF2-40B4-BE49-F238E27FC236}">
                        <a16:creationId xmlns:a16="http://schemas.microsoft.com/office/drawing/2014/main" id="{B9567208-F7F4-4F71-ADF2-ECCAE5A05712}"/>
                      </a:ext>
                    </a:extLst>
                  </p:cNvPr>
                  <p:cNvSpPr/>
                  <p:nvPr/>
                </p:nvSpPr>
                <p:spPr>
                  <a:xfrm>
                    <a:off x="1260000" y="2253269"/>
                    <a:ext cx="216000" cy="648200"/>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grpSp>
            <p:grpSp>
              <p:nvGrpSpPr>
                <p:cNvPr id="303" name="グループ化 302">
                  <a:extLst>
                    <a:ext uri="{FF2B5EF4-FFF2-40B4-BE49-F238E27FC236}">
                      <a16:creationId xmlns:a16="http://schemas.microsoft.com/office/drawing/2014/main" id="{01E4DBDC-6F21-45A0-A930-CEDBA477CDE2}"/>
                    </a:ext>
                  </a:extLst>
                </p:cNvPr>
                <p:cNvGrpSpPr/>
                <p:nvPr/>
              </p:nvGrpSpPr>
              <p:grpSpPr>
                <a:xfrm>
                  <a:off x="4068000" y="2253266"/>
                  <a:ext cx="2677537" cy="648206"/>
                  <a:chOff x="4068000" y="2253266"/>
                  <a:chExt cx="2677537" cy="648206"/>
                </a:xfrm>
              </p:grpSpPr>
              <p:sp>
                <p:nvSpPr>
                  <p:cNvPr id="306" name="角丸四角形 13">
                    <a:extLst>
                      <a:ext uri="{FF2B5EF4-FFF2-40B4-BE49-F238E27FC236}">
                        <a16:creationId xmlns:a16="http://schemas.microsoft.com/office/drawing/2014/main" id="{1FD89A2D-2979-4B83-88D9-AFD3790C6A0E}"/>
                      </a:ext>
                    </a:extLst>
                  </p:cNvPr>
                  <p:cNvSpPr/>
                  <p:nvPr/>
                </p:nvSpPr>
                <p:spPr>
                  <a:xfrm>
                    <a:off x="4081537" y="2253272"/>
                    <a:ext cx="2664000" cy="648200"/>
                  </a:xfrm>
                  <a:prstGeom prst="rect">
                    <a:avLst/>
                  </a:prstGeom>
                  <a:solidFill>
                    <a:srgbClr val="DEF7EA"/>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“健康といのち”がコンセプトの万博</a:t>
                    </a:r>
                  </a:p>
                  <a:p>
                    <a:pPr defTabSz="457200" fontAlgn="base">
                      <a:defRPr/>
                    </a:pP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近未来の医療サービスを体感・具現化</a:t>
                    </a:r>
                  </a:p>
                </p:txBody>
              </p:sp>
              <p:sp>
                <p:nvSpPr>
                  <p:cNvPr id="307" name="角丸四角形 13">
                    <a:extLst>
                      <a:ext uri="{FF2B5EF4-FFF2-40B4-BE49-F238E27FC236}">
                        <a16:creationId xmlns:a16="http://schemas.microsoft.com/office/drawing/2014/main" id="{B5E44792-3C50-4F77-AA0B-9CB9EED590DF}"/>
                      </a:ext>
                    </a:extLst>
                  </p:cNvPr>
                  <p:cNvSpPr/>
                  <p:nvPr/>
                </p:nvSpPr>
                <p:spPr>
                  <a:xfrm>
                    <a:off x="4068000" y="2253266"/>
                    <a:ext cx="216000" cy="648199"/>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a:solidFill>
                          <a:srgbClr val="000000"/>
                        </a:solidFill>
                        <a:latin typeface="Meiryo UI" panose="020B0604030504040204" pitchFamily="50" charset="-128"/>
                        <a:ea typeface="Meiryo UI" panose="020B0604030504040204" pitchFamily="50" charset="-128"/>
                      </a:rPr>
                      <a:t>万博</a:t>
                    </a:r>
                    <a:endParaRPr kumimoji="1" lang="ja-JP" altLang="en-US" sz="7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sp>
              <p:nvSpPr>
                <p:cNvPr id="305" name="角丸四角形 13">
                  <a:extLst>
                    <a:ext uri="{FF2B5EF4-FFF2-40B4-BE49-F238E27FC236}">
                      <a16:creationId xmlns:a16="http://schemas.microsoft.com/office/drawing/2014/main" id="{C3A71C23-2A76-483A-8DE6-8658D5BA9A20}"/>
                    </a:ext>
                  </a:extLst>
                </p:cNvPr>
                <p:cNvSpPr/>
                <p:nvPr/>
              </p:nvSpPr>
              <p:spPr>
                <a:xfrm>
                  <a:off x="6876000" y="2253273"/>
                  <a:ext cx="2664000" cy="648198"/>
                </a:xfrm>
                <a:prstGeom prst="rect">
                  <a:avLst/>
                </a:prstGeom>
                <a:no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先端国際医療の提供</a:t>
                  </a:r>
                </a:p>
                <a:p>
                  <a:pPr defTabSz="457200" fontAlgn="base">
                    <a:defRPr/>
                  </a:pP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日常化された先端医療サービス</a:t>
                  </a:r>
                </a:p>
              </p:txBody>
            </p:sp>
          </p:grpSp>
          <p:grpSp>
            <p:nvGrpSpPr>
              <p:cNvPr id="289" name="グループ化 288">
                <a:extLst>
                  <a:ext uri="{FF2B5EF4-FFF2-40B4-BE49-F238E27FC236}">
                    <a16:creationId xmlns:a16="http://schemas.microsoft.com/office/drawing/2014/main" id="{9FD74690-0098-41A3-B4BB-1A076C95B5C0}"/>
                  </a:ext>
                </a:extLst>
              </p:cNvPr>
              <p:cNvGrpSpPr/>
              <p:nvPr/>
            </p:nvGrpSpPr>
            <p:grpSpPr>
              <a:xfrm>
                <a:off x="684000" y="3246542"/>
                <a:ext cx="8856000" cy="1011211"/>
                <a:chOff x="684000" y="3246542"/>
                <a:chExt cx="8856000" cy="1011211"/>
              </a:xfrm>
            </p:grpSpPr>
            <p:sp>
              <p:nvSpPr>
                <p:cNvPr id="290" name="角丸四角形 13">
                  <a:extLst>
                    <a:ext uri="{FF2B5EF4-FFF2-40B4-BE49-F238E27FC236}">
                      <a16:creationId xmlns:a16="http://schemas.microsoft.com/office/drawing/2014/main" id="{CDA7A6D7-98F3-42C6-B59A-5218CC40763B}"/>
                    </a:ext>
                  </a:extLst>
                </p:cNvPr>
                <p:cNvSpPr/>
                <p:nvPr/>
              </p:nvSpPr>
              <p:spPr>
                <a:xfrm>
                  <a:off x="684000" y="3286554"/>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1100" b="1" i="0" u="none" strike="noStrike" kern="1200" cap="none" spc="0" normalizeH="0" baseline="0" noProof="0">
                      <a:ln>
                        <a:noFill/>
                      </a:ln>
                      <a:solidFill>
                        <a:srgbClr val="2EB66F"/>
                      </a:solidFill>
                      <a:effectLst/>
                      <a:uLnTx/>
                      <a:uFillTx/>
                      <a:latin typeface="Meiryo UI" panose="020B0604030504040204" pitchFamily="50" charset="-128"/>
                      <a:ea typeface="Meiryo UI" panose="020B0604030504040204" pitchFamily="50" charset="-128"/>
                      <a:cs typeface="+mn-cs"/>
                    </a:rPr>
                    <a:t>健康</a:t>
                  </a:r>
                </a:p>
              </p:txBody>
            </p:sp>
            <p:grpSp>
              <p:nvGrpSpPr>
                <p:cNvPr id="291" name="グループ化 290">
                  <a:extLst>
                    <a:ext uri="{FF2B5EF4-FFF2-40B4-BE49-F238E27FC236}">
                      <a16:creationId xmlns:a16="http://schemas.microsoft.com/office/drawing/2014/main" id="{F18D2D2D-A24C-4891-AA36-DACCCD8FC50C}"/>
                    </a:ext>
                  </a:extLst>
                </p:cNvPr>
                <p:cNvGrpSpPr/>
                <p:nvPr/>
              </p:nvGrpSpPr>
              <p:grpSpPr>
                <a:xfrm>
                  <a:off x="1260000" y="3246542"/>
                  <a:ext cx="8280000" cy="1011211"/>
                  <a:chOff x="1260000" y="3246542"/>
                  <a:chExt cx="8280000" cy="1011211"/>
                </a:xfrm>
              </p:grpSpPr>
              <p:sp>
                <p:nvSpPr>
                  <p:cNvPr id="292" name="角丸四角形 13">
                    <a:extLst>
                      <a:ext uri="{FF2B5EF4-FFF2-40B4-BE49-F238E27FC236}">
                        <a16:creationId xmlns:a16="http://schemas.microsoft.com/office/drawing/2014/main" id="{4E21B508-95CD-4403-BE70-0B59D7183A56}"/>
                      </a:ext>
                    </a:extLst>
                  </p:cNvPr>
                  <p:cNvSpPr/>
                  <p:nvPr/>
                </p:nvSpPr>
                <p:spPr>
                  <a:xfrm>
                    <a:off x="1260000" y="4041753"/>
                    <a:ext cx="8280000" cy="216000"/>
                  </a:xfrm>
                  <a:prstGeom prst="rightArrow">
                    <a:avLst/>
                  </a:prstGeom>
                  <a:gradFill>
                    <a:gsLst>
                      <a:gs pos="50000">
                        <a:srgbClr val="9DE6C0"/>
                      </a:gs>
                      <a:gs pos="0">
                        <a:srgbClr val="2EB66F"/>
                      </a:gs>
                      <a:gs pos="100000">
                        <a:srgbClr val="DEF7EA"/>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180000" bIns="36000" rtlCol="0" anchor="b" anchorCtr="0">
                    <a:noAutofit/>
                  </a:bodyPr>
                  <a:lstStyle/>
                  <a:p>
                    <a:pPr defTabSz="457200" fontAlgn="base">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健康寿命が延伸し、豊かに暮らすことのできる、未来社会</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grpSp>
                <p:nvGrpSpPr>
                  <p:cNvPr id="293" name="グループ化 292">
                    <a:extLst>
                      <a:ext uri="{FF2B5EF4-FFF2-40B4-BE49-F238E27FC236}">
                        <a16:creationId xmlns:a16="http://schemas.microsoft.com/office/drawing/2014/main" id="{3BBBC462-CF98-4AA2-90DC-9DB58F69CD97}"/>
                      </a:ext>
                    </a:extLst>
                  </p:cNvPr>
                  <p:cNvGrpSpPr/>
                  <p:nvPr/>
                </p:nvGrpSpPr>
                <p:grpSpPr>
                  <a:xfrm>
                    <a:off x="1260000" y="3246543"/>
                    <a:ext cx="2691073" cy="648202"/>
                    <a:chOff x="1260000" y="3246543"/>
                    <a:chExt cx="2691073" cy="648202"/>
                  </a:xfrm>
                </p:grpSpPr>
                <p:sp>
                  <p:nvSpPr>
                    <p:cNvPr id="298" name="角丸四角形 13">
                      <a:extLst>
                        <a:ext uri="{FF2B5EF4-FFF2-40B4-BE49-F238E27FC236}">
                          <a16:creationId xmlns:a16="http://schemas.microsoft.com/office/drawing/2014/main" id="{04FE31FB-E2FE-42AC-A399-C8D6CC90F8B1}"/>
                        </a:ext>
                      </a:extLst>
                    </p:cNvPr>
                    <p:cNvSpPr/>
                    <p:nvPr/>
                  </p:nvSpPr>
                  <p:spPr>
                    <a:xfrm>
                      <a:off x="1287073" y="3246546"/>
                      <a:ext cx="2664000" cy="648199"/>
                    </a:xfrm>
                    <a:prstGeom prst="rect">
                      <a:avLst/>
                    </a:prstGeom>
                    <a:solidFill>
                      <a:srgbClr val="FFFFFF"/>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lnSpc>
                          <a:spcPts val="1200"/>
                        </a:lnSpc>
                        <a:defRPr/>
                      </a:pPr>
                      <a:r>
                        <a:rPr kumimoji="1" lang="en-US" altLang="ja-JP" sz="1050" b="1" i="0" u="none" strike="noStrike" kern="1200" cap="none" spc="-90" normalizeH="0" noProof="0" dirty="0">
                          <a:ln>
                            <a:noFill/>
                          </a:ln>
                          <a:solidFill>
                            <a:srgbClr val="000000"/>
                          </a:solidFill>
                          <a:effectLst/>
                          <a:uLnTx/>
                          <a:uFillTx/>
                          <a:latin typeface="Meiryo UI" panose="020B0604030504040204" pitchFamily="50" charset="-128"/>
                          <a:ea typeface="Meiryo UI" panose="020B0604030504040204" pitchFamily="50" charset="-128"/>
                          <a:cs typeface="+mn-cs"/>
                        </a:rPr>
                        <a:t>AI</a:t>
                      </a:r>
                      <a:r>
                        <a:rPr kumimoji="1" lang="ja-JP" altLang="en-US" sz="1050" b="1" i="0" u="none" strike="noStrike" kern="1200" cap="none" spc="-90" normalizeH="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分析などによる健康増進プログラム</a:t>
                      </a:r>
                    </a:p>
                    <a:p>
                      <a:pPr defTabSz="457200" fontAlgn="base">
                        <a:defRPr/>
                      </a:pP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ヒューマンデータと</a:t>
                      </a:r>
                      <a:r>
                        <a:rPr kumimoji="1" lang="en-US" altLang="ja-JP"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AI</a:t>
                      </a: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活用</a:t>
                      </a:r>
                    </a:p>
                  </p:txBody>
                </p:sp>
                <p:sp>
                  <p:nvSpPr>
                    <p:cNvPr id="299" name="角丸四角形 13">
                      <a:extLst>
                        <a:ext uri="{FF2B5EF4-FFF2-40B4-BE49-F238E27FC236}">
                          <a16:creationId xmlns:a16="http://schemas.microsoft.com/office/drawing/2014/main" id="{FC72D3C2-F80C-4301-9B11-E126B43EEAB6}"/>
                        </a:ext>
                      </a:extLst>
                    </p:cNvPr>
                    <p:cNvSpPr/>
                    <p:nvPr/>
                  </p:nvSpPr>
                  <p:spPr>
                    <a:xfrm>
                      <a:off x="1260000" y="3246543"/>
                      <a:ext cx="216000" cy="648202"/>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うめきた</a:t>
                      </a:r>
                    </a:p>
                  </p:txBody>
                </p:sp>
              </p:grpSp>
              <p:grpSp>
                <p:nvGrpSpPr>
                  <p:cNvPr id="294" name="グループ化 293">
                    <a:extLst>
                      <a:ext uri="{FF2B5EF4-FFF2-40B4-BE49-F238E27FC236}">
                        <a16:creationId xmlns:a16="http://schemas.microsoft.com/office/drawing/2014/main" id="{93C36117-4FF0-4502-8249-C5E244227F7A}"/>
                      </a:ext>
                    </a:extLst>
                  </p:cNvPr>
                  <p:cNvGrpSpPr/>
                  <p:nvPr/>
                </p:nvGrpSpPr>
                <p:grpSpPr>
                  <a:xfrm>
                    <a:off x="4068000" y="3246542"/>
                    <a:ext cx="2691073" cy="648203"/>
                    <a:chOff x="4068000" y="3246542"/>
                    <a:chExt cx="2691073" cy="648203"/>
                  </a:xfrm>
                </p:grpSpPr>
                <p:sp>
                  <p:nvSpPr>
                    <p:cNvPr id="296" name="角丸四角形 13">
                      <a:extLst>
                        <a:ext uri="{FF2B5EF4-FFF2-40B4-BE49-F238E27FC236}">
                          <a16:creationId xmlns:a16="http://schemas.microsoft.com/office/drawing/2014/main" id="{8D080807-CA56-4EAB-B0BA-D012AA31E926}"/>
                        </a:ext>
                      </a:extLst>
                    </p:cNvPr>
                    <p:cNvSpPr/>
                    <p:nvPr/>
                  </p:nvSpPr>
                  <p:spPr>
                    <a:xfrm>
                      <a:off x="4095073" y="3246546"/>
                      <a:ext cx="2664000" cy="648199"/>
                    </a:xfrm>
                    <a:prstGeom prst="rect">
                      <a:avLst/>
                    </a:prstGeom>
                    <a:solidFill>
                      <a:srgbClr val="DEF7EA"/>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defRPr/>
                      </a:pPr>
                      <a:r>
                        <a:rPr kumimoji="1" lang="en-US" altLang="ja-JP"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PHR</a:t>
                      </a: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を活用した未来の健康体験</a:t>
                      </a:r>
                      <a:endParaRPr kumimoji="1" lang="en-US" altLang="ja-JP"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defTabSz="457200" fontAlgn="base">
                        <a:defRPr/>
                      </a:pP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未来のヘルスケア・インキュベーション</a:t>
                      </a:r>
                    </a:p>
                  </p:txBody>
                </p:sp>
                <p:sp>
                  <p:nvSpPr>
                    <p:cNvPr id="297" name="角丸四角形 13">
                      <a:extLst>
                        <a:ext uri="{FF2B5EF4-FFF2-40B4-BE49-F238E27FC236}">
                          <a16:creationId xmlns:a16="http://schemas.microsoft.com/office/drawing/2014/main" id="{C554F6A5-6B06-43A0-91B6-48CF19E94609}"/>
                        </a:ext>
                      </a:extLst>
                    </p:cNvPr>
                    <p:cNvSpPr/>
                    <p:nvPr/>
                  </p:nvSpPr>
                  <p:spPr>
                    <a:xfrm>
                      <a:off x="4068000" y="3246542"/>
                      <a:ext cx="216000" cy="648200"/>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a:solidFill>
                            <a:srgbClr val="000000"/>
                          </a:solidFill>
                          <a:latin typeface="Meiryo UI" panose="020B0604030504040204" pitchFamily="50" charset="-128"/>
                          <a:ea typeface="Meiryo UI" panose="020B0604030504040204" pitchFamily="50" charset="-128"/>
                        </a:rPr>
                        <a:t>万博</a:t>
                      </a:r>
                      <a:endParaRPr kumimoji="1" lang="ja-JP" altLang="en-US" sz="7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sp>
                <p:nvSpPr>
                  <p:cNvPr id="295" name="角丸四角形 13">
                    <a:extLst>
                      <a:ext uri="{FF2B5EF4-FFF2-40B4-BE49-F238E27FC236}">
                        <a16:creationId xmlns:a16="http://schemas.microsoft.com/office/drawing/2014/main" id="{2EDD8D62-1E9C-42FE-B3C9-A19B3C35442D}"/>
                      </a:ext>
                    </a:extLst>
                  </p:cNvPr>
                  <p:cNvSpPr/>
                  <p:nvPr/>
                </p:nvSpPr>
                <p:spPr>
                  <a:xfrm>
                    <a:off x="6876000" y="3246546"/>
                    <a:ext cx="2664000" cy="648201"/>
                  </a:xfrm>
                  <a:prstGeom prst="rect">
                    <a:avLst/>
                  </a:prstGeom>
                  <a:no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tIns="0" rIns="0" bIns="0" rtlCol="0" anchor="ctr" anchorCtr="0">
                    <a:noAutofit/>
                  </a:bodyPr>
                  <a:lstStyle/>
                  <a:p>
                    <a:pPr defTabSz="457200" fontAlgn="base">
                      <a:lnSpc>
                        <a:spcPts val="1200"/>
                      </a:lnSpc>
                      <a:defRPr/>
                    </a:pPr>
                    <a:r>
                      <a:rPr kumimoji="1" lang="ja-JP" altLang="en-US" sz="1050" b="1" kern="1100" spc="-100" dirty="0">
                        <a:solidFill>
                          <a:schemeClr val="tx1"/>
                        </a:solidFill>
                        <a:latin typeface="Meiryo UI" panose="020B0604030504040204" pitchFamily="50" charset="-128"/>
                        <a:ea typeface="Meiryo UI" panose="020B0604030504040204" pitchFamily="50" charset="-128"/>
                      </a:rPr>
                      <a:t>データ連携などによるサービスの高度化</a:t>
                    </a:r>
                  </a:p>
                  <a:p>
                    <a:pPr defTabSz="457200" fontAlgn="base">
                      <a:lnSpc>
                        <a:spcPts val="1200"/>
                      </a:lnSpc>
                      <a:defRPr/>
                    </a:pPr>
                    <a:r>
                      <a:rPr kumimoji="1" lang="ja-JP" altLang="en-US" sz="900" dirty="0">
                        <a:solidFill>
                          <a:schemeClr val="tx1"/>
                        </a:solidFill>
                        <a:latin typeface="Meiryo UI" panose="020B0604030504040204" pitchFamily="50" charset="-128"/>
                        <a:ea typeface="Meiryo UI" panose="020B0604030504040204" pitchFamily="50" charset="-128"/>
                      </a:rPr>
                      <a:t>次世代</a:t>
                    </a:r>
                    <a:r>
                      <a:rPr kumimoji="1" lang="en-US" altLang="ja-JP" sz="900" dirty="0">
                        <a:solidFill>
                          <a:schemeClr val="tx1"/>
                        </a:solidFill>
                        <a:latin typeface="Meiryo UI" panose="020B0604030504040204" pitchFamily="50" charset="-128"/>
                        <a:ea typeface="Meiryo UI" panose="020B0604030504040204" pitchFamily="50" charset="-128"/>
                      </a:rPr>
                      <a:t>PHR</a:t>
                    </a:r>
                    <a:r>
                      <a:rPr kumimoji="1" lang="ja-JP" altLang="en-US" sz="900" dirty="0">
                        <a:solidFill>
                          <a:schemeClr val="tx1"/>
                        </a:solidFill>
                        <a:latin typeface="Meiryo UI" panose="020B0604030504040204" pitchFamily="50" charset="-128"/>
                        <a:ea typeface="Meiryo UI" panose="020B0604030504040204" pitchFamily="50" charset="-128"/>
                      </a:rPr>
                      <a:t>と新たなテクノロジーを活用</a:t>
                    </a:r>
                  </a:p>
                </p:txBody>
              </p:sp>
            </p:grpSp>
          </p:grpSp>
        </p:grpSp>
        <p:grpSp>
          <p:nvGrpSpPr>
            <p:cNvPr id="264" name="グループ化 263">
              <a:extLst>
                <a:ext uri="{FF2B5EF4-FFF2-40B4-BE49-F238E27FC236}">
                  <a16:creationId xmlns:a16="http://schemas.microsoft.com/office/drawing/2014/main" id="{04609760-12D0-4CFA-BA2F-C33CA5C50F39}"/>
                </a:ext>
              </a:extLst>
            </p:cNvPr>
            <p:cNvGrpSpPr/>
            <p:nvPr/>
          </p:nvGrpSpPr>
          <p:grpSpPr>
            <a:xfrm>
              <a:off x="7744572" y="7017084"/>
              <a:ext cx="7267488" cy="1641077"/>
              <a:chOff x="288000" y="4418111"/>
              <a:chExt cx="9252000" cy="2061885"/>
            </a:xfrm>
          </p:grpSpPr>
          <p:sp>
            <p:nvSpPr>
              <p:cNvPr id="265" name="角丸四角形 13">
                <a:extLst>
                  <a:ext uri="{FF2B5EF4-FFF2-40B4-BE49-F238E27FC236}">
                    <a16:creationId xmlns:a16="http://schemas.microsoft.com/office/drawing/2014/main" id="{CEC69872-81D8-4FE5-B30A-03438DAE4BA5}"/>
                  </a:ext>
                </a:extLst>
              </p:cNvPr>
              <p:cNvSpPr/>
              <p:nvPr/>
            </p:nvSpPr>
            <p:spPr>
              <a:xfrm>
                <a:off x="288000" y="4418111"/>
                <a:ext cx="792001" cy="2061885"/>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54000" tIns="108000" rIns="54000" bIns="108000" rtlCol="0" anchor="b" anchorCtr="0">
                <a:noAutofit/>
              </a:bodyPr>
              <a:lstStyle/>
              <a:p>
                <a:pPr algn="ctr" defTabSz="457200" fontAlgn="base">
                  <a:defRPr/>
                </a:pP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移動・物流など</a:t>
                </a:r>
              </a:p>
            </p:txBody>
          </p:sp>
          <p:grpSp>
            <p:nvGrpSpPr>
              <p:cNvPr id="266" name="グループ化 265">
                <a:extLst>
                  <a:ext uri="{FF2B5EF4-FFF2-40B4-BE49-F238E27FC236}">
                    <a16:creationId xmlns:a16="http://schemas.microsoft.com/office/drawing/2014/main" id="{659C28CE-A773-4CD2-84F2-98C2DCC83367}"/>
                  </a:ext>
                </a:extLst>
              </p:cNvPr>
              <p:cNvGrpSpPr/>
              <p:nvPr/>
            </p:nvGrpSpPr>
            <p:grpSpPr>
              <a:xfrm>
                <a:off x="684000" y="4418180"/>
                <a:ext cx="8856000" cy="2051574"/>
                <a:chOff x="684000" y="4418180"/>
                <a:chExt cx="8856000" cy="2051574"/>
              </a:xfrm>
            </p:grpSpPr>
            <p:grpSp>
              <p:nvGrpSpPr>
                <p:cNvPr id="267" name="グループ化 266">
                  <a:extLst>
                    <a:ext uri="{FF2B5EF4-FFF2-40B4-BE49-F238E27FC236}">
                      <a16:creationId xmlns:a16="http://schemas.microsoft.com/office/drawing/2014/main" id="{8EF16E1E-6CBC-45E2-8221-1A67B9D6B437}"/>
                    </a:ext>
                  </a:extLst>
                </p:cNvPr>
                <p:cNvGrpSpPr/>
                <p:nvPr/>
              </p:nvGrpSpPr>
              <p:grpSpPr>
                <a:xfrm>
                  <a:off x="684000" y="4418180"/>
                  <a:ext cx="8856000" cy="1014977"/>
                  <a:chOff x="684000" y="4418180"/>
                  <a:chExt cx="8856000" cy="1014977"/>
                </a:xfrm>
              </p:grpSpPr>
              <p:sp>
                <p:nvSpPr>
                  <p:cNvPr id="279" name="角丸四角形 13">
                    <a:extLst>
                      <a:ext uri="{FF2B5EF4-FFF2-40B4-BE49-F238E27FC236}">
                        <a16:creationId xmlns:a16="http://schemas.microsoft.com/office/drawing/2014/main" id="{FB6333A2-8448-4023-B3A4-DBB3341E986B}"/>
                      </a:ext>
                    </a:extLst>
                  </p:cNvPr>
                  <p:cNvSpPr/>
                  <p:nvPr/>
                </p:nvSpPr>
                <p:spPr>
                  <a:xfrm>
                    <a:off x="684000" y="4546554"/>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1100" b="1" i="0" u="none" strike="noStrike" kern="1200" cap="none" spc="0" normalizeH="0" baseline="0" noProof="0" dirty="0">
                        <a:ln>
                          <a:noFill/>
                        </a:ln>
                        <a:solidFill>
                          <a:srgbClr val="2F5597"/>
                        </a:solidFill>
                        <a:effectLst/>
                        <a:uLnTx/>
                        <a:uFillTx/>
                        <a:latin typeface="Meiryo UI" panose="020B0604030504040204" pitchFamily="50" charset="-128"/>
                        <a:ea typeface="Meiryo UI" panose="020B0604030504040204" pitchFamily="50" charset="-128"/>
                        <a:cs typeface="+mn-cs"/>
                      </a:rPr>
                      <a:t>陸路</a:t>
                    </a:r>
                  </a:p>
                </p:txBody>
              </p:sp>
              <p:sp>
                <p:nvSpPr>
                  <p:cNvPr id="280" name="角丸四角形 13">
                    <a:extLst>
                      <a:ext uri="{FF2B5EF4-FFF2-40B4-BE49-F238E27FC236}">
                        <a16:creationId xmlns:a16="http://schemas.microsoft.com/office/drawing/2014/main" id="{11B68654-DB8E-41FD-BEAB-8B326B5ECF73}"/>
                      </a:ext>
                    </a:extLst>
                  </p:cNvPr>
                  <p:cNvSpPr/>
                  <p:nvPr/>
                </p:nvSpPr>
                <p:spPr>
                  <a:xfrm>
                    <a:off x="1260001" y="5217157"/>
                    <a:ext cx="8279999" cy="216000"/>
                  </a:xfrm>
                  <a:prstGeom prst="rightArrow">
                    <a:avLst/>
                  </a:prstGeom>
                  <a:gradFill>
                    <a:gsLst>
                      <a:gs pos="50000">
                        <a:srgbClr val="8FAADC"/>
                      </a:gs>
                      <a:gs pos="0">
                        <a:srgbClr val="2F5597"/>
                      </a:gs>
                      <a:gs pos="100000">
                        <a:srgbClr val="DAE3F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180000" bIns="36000" rtlCol="0" anchor="b" anchorCtr="0">
                    <a:noAutofit/>
                  </a:bodyPr>
                  <a:lstStyle/>
                  <a:p>
                    <a:pPr defTabSz="457200" fontAlgn="base">
                      <a:defRPr/>
                    </a:pP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過密化する都市をストレスフリーに移動できる、未来社会</a:t>
                    </a:r>
                    <a:r>
                      <a:rPr kumimoji="1" lang="en-US" altLang="ja-JP" sz="1050" b="1" dirty="0">
                        <a:solidFill>
                          <a:schemeClr val="tx1"/>
                        </a:solidFill>
                        <a:latin typeface="Meiryo UI" panose="020B0604030504040204" pitchFamily="50" charset="-128"/>
                        <a:ea typeface="Meiryo UI" panose="020B0604030504040204" pitchFamily="50" charset="-128"/>
                      </a:rPr>
                      <a:t>』</a:t>
                    </a:r>
                  </a:p>
                </p:txBody>
              </p:sp>
              <p:grpSp>
                <p:nvGrpSpPr>
                  <p:cNvPr id="281" name="グループ化 280">
                    <a:extLst>
                      <a:ext uri="{FF2B5EF4-FFF2-40B4-BE49-F238E27FC236}">
                        <a16:creationId xmlns:a16="http://schemas.microsoft.com/office/drawing/2014/main" id="{C9065E0D-FF07-4BDB-A85A-728FB0D04F23}"/>
                      </a:ext>
                    </a:extLst>
                  </p:cNvPr>
                  <p:cNvGrpSpPr/>
                  <p:nvPr/>
                </p:nvGrpSpPr>
                <p:grpSpPr>
                  <a:xfrm>
                    <a:off x="1260000" y="4432907"/>
                    <a:ext cx="2691073" cy="648204"/>
                    <a:chOff x="1260000" y="4432907"/>
                    <a:chExt cx="2691073" cy="648204"/>
                  </a:xfrm>
                </p:grpSpPr>
                <p:sp>
                  <p:nvSpPr>
                    <p:cNvPr id="286" name="角丸四角形 13">
                      <a:extLst>
                        <a:ext uri="{FF2B5EF4-FFF2-40B4-BE49-F238E27FC236}">
                          <a16:creationId xmlns:a16="http://schemas.microsoft.com/office/drawing/2014/main" id="{893A9A3C-3C1A-4015-97F4-7A0F241FC2BF}"/>
                        </a:ext>
                      </a:extLst>
                    </p:cNvPr>
                    <p:cNvSpPr/>
                    <p:nvPr/>
                  </p:nvSpPr>
                  <p:spPr>
                    <a:xfrm>
                      <a:off x="1287073" y="4432910"/>
                      <a:ext cx="2664000" cy="648201"/>
                    </a:xfrm>
                    <a:prstGeom prst="rect">
                      <a:avLst/>
                    </a:prstGeom>
                    <a:solidFill>
                      <a:srgbClr val="FFFFFF"/>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自動運転車</a:t>
                      </a:r>
                      <a:r>
                        <a:rPr kumimoji="1" lang="en-US" altLang="ja-JP"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レベル</a:t>
                      </a:r>
                      <a:r>
                        <a:rPr kumimoji="1" lang="en-US" altLang="ja-JP"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での貨客混載</a:t>
                      </a:r>
                    </a:p>
                    <a:p>
                      <a:pPr defTabSz="457200" fontAlgn="base">
                        <a:defRPr/>
                      </a:pP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万博工事での貨客混載</a:t>
                      </a:r>
                      <a:endParaRPr kumimoji="1" lang="ja-JP" altLang="en-US" sz="90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87" name="角丸四角形 13">
                      <a:extLst>
                        <a:ext uri="{FF2B5EF4-FFF2-40B4-BE49-F238E27FC236}">
                          <a16:creationId xmlns:a16="http://schemas.microsoft.com/office/drawing/2014/main" id="{3535A34B-567F-4788-AC40-DCC0258F725C}"/>
                        </a:ext>
                      </a:extLst>
                    </p:cNvPr>
                    <p:cNvSpPr/>
                    <p:nvPr/>
                  </p:nvSpPr>
                  <p:spPr>
                    <a:xfrm>
                      <a:off x="1260000" y="4432907"/>
                      <a:ext cx="216000" cy="648200"/>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grpSp>
              <p:grpSp>
                <p:nvGrpSpPr>
                  <p:cNvPr id="282" name="グループ化 281">
                    <a:extLst>
                      <a:ext uri="{FF2B5EF4-FFF2-40B4-BE49-F238E27FC236}">
                        <a16:creationId xmlns:a16="http://schemas.microsoft.com/office/drawing/2014/main" id="{88D14765-EE1C-4100-952C-4AA63F13EC66}"/>
                      </a:ext>
                    </a:extLst>
                  </p:cNvPr>
                  <p:cNvGrpSpPr/>
                  <p:nvPr/>
                </p:nvGrpSpPr>
                <p:grpSpPr>
                  <a:xfrm>
                    <a:off x="4068000" y="4418180"/>
                    <a:ext cx="2727073" cy="648204"/>
                    <a:chOff x="4068000" y="4418180"/>
                    <a:chExt cx="2727073" cy="648204"/>
                  </a:xfrm>
                </p:grpSpPr>
                <p:sp>
                  <p:nvSpPr>
                    <p:cNvPr id="284" name="角丸四角形 13">
                      <a:extLst>
                        <a:ext uri="{FF2B5EF4-FFF2-40B4-BE49-F238E27FC236}">
                          <a16:creationId xmlns:a16="http://schemas.microsoft.com/office/drawing/2014/main" id="{6A50426D-EAF0-4B14-8386-0A21B5F5E9BA}"/>
                        </a:ext>
                      </a:extLst>
                    </p:cNvPr>
                    <p:cNvSpPr/>
                    <p:nvPr/>
                  </p:nvSpPr>
                  <p:spPr>
                    <a:xfrm>
                      <a:off x="4095073" y="4418183"/>
                      <a:ext cx="2700000" cy="648201"/>
                    </a:xfrm>
                    <a:prstGeom prst="rect">
                      <a:avLst/>
                    </a:prstGeom>
                    <a:solidFill>
                      <a:srgbClr val="DAE3F3"/>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スマートモビリティの推進</a:t>
                      </a:r>
                      <a:endParaRPr kumimoji="1" lang="en-US" altLang="ja-JP"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defTabSz="457200" fontAlgn="base">
                        <a:defRPr/>
                      </a:pPr>
                      <a:r>
                        <a:rPr kumimoji="1" lang="ja-JP" altLang="en-US" sz="900" spc="-40" dirty="0">
                          <a:solidFill>
                            <a:schemeClr val="tx1"/>
                          </a:solidFill>
                          <a:latin typeface="Meiryo UI" panose="020B0604030504040204" pitchFamily="50" charset="-128"/>
                          <a:ea typeface="Meiryo UI" panose="020B0604030504040204" pitchFamily="50" charset="-128"/>
                        </a:rPr>
                        <a:t>自動運転車（レベル４相当）の</a:t>
                      </a:r>
                      <a:r>
                        <a:rPr kumimoji="1" lang="ja-JP" altLang="en-US" sz="900" spc="-40" dirty="0" smtClean="0">
                          <a:solidFill>
                            <a:schemeClr val="tx1"/>
                          </a:solidFill>
                          <a:latin typeface="Meiryo UI" panose="020B0604030504040204" pitchFamily="50" charset="-128"/>
                          <a:ea typeface="Meiryo UI" panose="020B0604030504040204" pitchFamily="50" charset="-128"/>
                        </a:rPr>
                        <a:t>実装</a:t>
                      </a:r>
                      <a:endParaRPr kumimoji="1" lang="en-US" altLang="ja-JP" sz="900" spc="-40" dirty="0">
                        <a:solidFill>
                          <a:schemeClr val="tx1"/>
                        </a:solidFill>
                        <a:latin typeface="Meiryo UI" panose="020B0604030504040204" pitchFamily="50" charset="-128"/>
                        <a:ea typeface="Meiryo UI" panose="020B0604030504040204" pitchFamily="50" charset="-128"/>
                      </a:endParaRPr>
                    </a:p>
                    <a:p>
                      <a:pPr defTabSz="914423" fontAlgn="ctr">
                        <a:spcAft>
                          <a:spcPts val="300"/>
                        </a:spcAft>
                        <a:buClr>
                          <a:srgbClr val="2EB66F"/>
                        </a:buClr>
                      </a:pPr>
                      <a:r>
                        <a:rPr kumimoji="1" lang="en-US" altLang="ja-JP" sz="900" dirty="0">
                          <a:solidFill>
                            <a:schemeClr val="tx1"/>
                          </a:solidFill>
                          <a:latin typeface="Meiryo UI" panose="020B0604030504040204" pitchFamily="50" charset="-128"/>
                          <a:ea typeface="Meiryo UI" panose="020B0604030504040204" pitchFamily="50" charset="-128"/>
                        </a:rPr>
                        <a:t>MaaS</a:t>
                      </a:r>
                      <a:r>
                        <a:rPr kumimoji="1" lang="ja-JP" altLang="en-US" sz="900" dirty="0">
                          <a:solidFill>
                            <a:schemeClr val="tx1"/>
                          </a:solidFill>
                          <a:latin typeface="Meiryo UI" panose="020B0604030504040204" pitchFamily="50" charset="-128"/>
                          <a:ea typeface="Meiryo UI" panose="020B0604030504040204" pitchFamily="50" charset="-128"/>
                        </a:rPr>
                        <a:t>による移動の円滑化の実現</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285" name="角丸四角形 13">
                      <a:extLst>
                        <a:ext uri="{FF2B5EF4-FFF2-40B4-BE49-F238E27FC236}">
                          <a16:creationId xmlns:a16="http://schemas.microsoft.com/office/drawing/2014/main" id="{2ADE164D-79D8-4D06-AFE7-EA2E2EF29C3F}"/>
                        </a:ext>
                      </a:extLst>
                    </p:cNvPr>
                    <p:cNvSpPr/>
                    <p:nvPr/>
                  </p:nvSpPr>
                  <p:spPr>
                    <a:xfrm>
                      <a:off x="4068000" y="4418180"/>
                      <a:ext cx="216000" cy="648200"/>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a:solidFill>
                            <a:srgbClr val="000000"/>
                          </a:solidFill>
                          <a:latin typeface="Meiryo UI" panose="020B0604030504040204" pitchFamily="50" charset="-128"/>
                          <a:ea typeface="Meiryo UI" panose="020B0604030504040204" pitchFamily="50" charset="-128"/>
                        </a:rPr>
                        <a:t>万博</a:t>
                      </a:r>
                      <a:endParaRPr kumimoji="1" lang="ja-JP" altLang="en-US" sz="7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sp>
                <p:nvSpPr>
                  <p:cNvPr id="283" name="角丸四角形 13">
                    <a:extLst>
                      <a:ext uri="{FF2B5EF4-FFF2-40B4-BE49-F238E27FC236}">
                        <a16:creationId xmlns:a16="http://schemas.microsoft.com/office/drawing/2014/main" id="{4CB3144E-418A-4259-A750-0A892D6B782A}"/>
                      </a:ext>
                    </a:extLst>
                  </p:cNvPr>
                  <p:cNvSpPr/>
                  <p:nvPr/>
                </p:nvSpPr>
                <p:spPr>
                  <a:xfrm>
                    <a:off x="6876000" y="4432909"/>
                    <a:ext cx="2664000" cy="648201"/>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万博後の</a:t>
                    </a:r>
                    <a:r>
                      <a:rPr kumimoji="1" lang="fi-FI" altLang="ja-JP"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MaaS</a:t>
                    </a:r>
                  </a:p>
                  <a:p>
                    <a:pPr defTabSz="457200" fontAlgn="base">
                      <a:defRPr/>
                    </a:pPr>
                    <a:r>
                      <a:rPr kumimoji="1" lang="ja-JP" altLang="en-US" sz="9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多様なサービスをつないで街を活性化</a:t>
                    </a:r>
                  </a:p>
                </p:txBody>
              </p:sp>
            </p:grpSp>
            <p:grpSp>
              <p:nvGrpSpPr>
                <p:cNvPr id="268" name="グループ化 267">
                  <a:extLst>
                    <a:ext uri="{FF2B5EF4-FFF2-40B4-BE49-F238E27FC236}">
                      <a16:creationId xmlns:a16="http://schemas.microsoft.com/office/drawing/2014/main" id="{F967D024-F68B-4E1B-B7C3-DD48E33AD091}"/>
                    </a:ext>
                  </a:extLst>
                </p:cNvPr>
                <p:cNvGrpSpPr/>
                <p:nvPr/>
              </p:nvGrpSpPr>
              <p:grpSpPr>
                <a:xfrm>
                  <a:off x="684000" y="5440904"/>
                  <a:ext cx="8856000" cy="1028850"/>
                  <a:chOff x="684000" y="5440904"/>
                  <a:chExt cx="8856000" cy="1028850"/>
                </a:xfrm>
              </p:grpSpPr>
              <p:sp>
                <p:nvSpPr>
                  <p:cNvPr id="269" name="角丸四角形 13">
                    <a:extLst>
                      <a:ext uri="{FF2B5EF4-FFF2-40B4-BE49-F238E27FC236}">
                        <a16:creationId xmlns:a16="http://schemas.microsoft.com/office/drawing/2014/main" id="{E8F30282-487B-4921-B504-D71123432FDD}"/>
                      </a:ext>
                    </a:extLst>
                  </p:cNvPr>
                  <p:cNvSpPr/>
                  <p:nvPr/>
                </p:nvSpPr>
                <p:spPr>
                  <a:xfrm>
                    <a:off x="684000" y="5554554"/>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1100" b="1" i="0" u="none" strike="noStrike" kern="1200" cap="none" spc="0" normalizeH="0" baseline="0" noProof="0">
                        <a:ln>
                          <a:noFill/>
                        </a:ln>
                        <a:solidFill>
                          <a:srgbClr val="2F5597"/>
                        </a:solidFill>
                        <a:effectLst/>
                        <a:uLnTx/>
                        <a:uFillTx/>
                        <a:latin typeface="Meiryo UI" panose="020B0604030504040204" pitchFamily="50" charset="-128"/>
                        <a:ea typeface="Meiryo UI" panose="020B0604030504040204" pitchFamily="50" charset="-128"/>
                        <a:cs typeface="+mn-cs"/>
                      </a:rPr>
                      <a:t>空路</a:t>
                    </a:r>
                  </a:p>
                </p:txBody>
              </p:sp>
              <p:grpSp>
                <p:nvGrpSpPr>
                  <p:cNvPr id="270" name="グループ化 269">
                    <a:extLst>
                      <a:ext uri="{FF2B5EF4-FFF2-40B4-BE49-F238E27FC236}">
                        <a16:creationId xmlns:a16="http://schemas.microsoft.com/office/drawing/2014/main" id="{18C7B6C7-B807-4BB9-AA1C-E9E00536327F}"/>
                      </a:ext>
                    </a:extLst>
                  </p:cNvPr>
                  <p:cNvGrpSpPr/>
                  <p:nvPr/>
                </p:nvGrpSpPr>
                <p:grpSpPr>
                  <a:xfrm>
                    <a:off x="1260000" y="5440904"/>
                    <a:ext cx="8280000" cy="1028850"/>
                    <a:chOff x="1260000" y="5440904"/>
                    <a:chExt cx="8280000" cy="1028850"/>
                  </a:xfrm>
                </p:grpSpPr>
                <p:sp>
                  <p:nvSpPr>
                    <p:cNvPr id="271" name="角丸四角形 13">
                      <a:extLst>
                        <a:ext uri="{FF2B5EF4-FFF2-40B4-BE49-F238E27FC236}">
                          <a16:creationId xmlns:a16="http://schemas.microsoft.com/office/drawing/2014/main" id="{E4AB5930-788E-4146-AB47-4F9A8FAC0099}"/>
                        </a:ext>
                      </a:extLst>
                    </p:cNvPr>
                    <p:cNvSpPr/>
                    <p:nvPr/>
                  </p:nvSpPr>
                  <p:spPr>
                    <a:xfrm>
                      <a:off x="1260000" y="6253754"/>
                      <a:ext cx="8280000" cy="216000"/>
                    </a:xfrm>
                    <a:prstGeom prst="rightArrow">
                      <a:avLst/>
                    </a:prstGeom>
                    <a:gradFill>
                      <a:gsLst>
                        <a:gs pos="50000">
                          <a:srgbClr val="8FAADC"/>
                        </a:gs>
                        <a:gs pos="0">
                          <a:srgbClr val="2F5597"/>
                        </a:gs>
                        <a:gs pos="100000">
                          <a:srgbClr val="DAE3F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180000" bIns="36000" rtlCol="0" anchor="b" anchorCtr="0">
                      <a:noAutofit/>
                    </a:bodyPr>
                    <a:lstStyle/>
                    <a:p>
                      <a:pPr defTabSz="457200" fontAlgn="base">
                        <a:defRPr/>
                      </a:pP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自由でスピーディーに移動できる、未来社会</a:t>
                      </a:r>
                      <a:r>
                        <a:rPr kumimoji="1" lang="en-US" altLang="ja-JP" sz="1050" b="1" dirty="0">
                          <a:solidFill>
                            <a:schemeClr val="tx1"/>
                          </a:solidFill>
                          <a:latin typeface="Meiryo UI" panose="020B0604030504040204" pitchFamily="50" charset="-128"/>
                          <a:ea typeface="Meiryo UI" panose="020B0604030504040204" pitchFamily="50" charset="-128"/>
                        </a:rPr>
                        <a:t>』</a:t>
                      </a:r>
                    </a:p>
                  </p:txBody>
                </p:sp>
                <p:grpSp>
                  <p:nvGrpSpPr>
                    <p:cNvPr id="272" name="グループ化 271">
                      <a:extLst>
                        <a:ext uri="{FF2B5EF4-FFF2-40B4-BE49-F238E27FC236}">
                          <a16:creationId xmlns:a16="http://schemas.microsoft.com/office/drawing/2014/main" id="{95072795-3448-440D-9F4A-1F7C876D043A}"/>
                        </a:ext>
                      </a:extLst>
                    </p:cNvPr>
                    <p:cNvGrpSpPr/>
                    <p:nvPr/>
                  </p:nvGrpSpPr>
                  <p:grpSpPr>
                    <a:xfrm>
                      <a:off x="1260000" y="5440904"/>
                      <a:ext cx="2691073" cy="648207"/>
                      <a:chOff x="1260000" y="5440904"/>
                      <a:chExt cx="2691073" cy="648207"/>
                    </a:xfrm>
                  </p:grpSpPr>
                  <p:sp>
                    <p:nvSpPr>
                      <p:cNvPr id="277" name="角丸四角形 13">
                        <a:extLst>
                          <a:ext uri="{FF2B5EF4-FFF2-40B4-BE49-F238E27FC236}">
                            <a16:creationId xmlns:a16="http://schemas.microsoft.com/office/drawing/2014/main" id="{D4459E42-9076-4901-994C-0A8B13695952}"/>
                          </a:ext>
                        </a:extLst>
                      </p:cNvPr>
                      <p:cNvSpPr/>
                      <p:nvPr/>
                    </p:nvSpPr>
                    <p:spPr>
                      <a:xfrm>
                        <a:off x="1287073" y="5440910"/>
                        <a:ext cx="2664000" cy="648201"/>
                      </a:xfrm>
                      <a:prstGeom prst="rect">
                        <a:avLst/>
                      </a:prstGeom>
                      <a:solidFill>
                        <a:schemeClr val="bg1"/>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defRPr/>
                        </a:pPr>
                        <a:r>
                          <a:rPr kumimoji="1" lang="ja-JP" altLang="en-US" sz="105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ドローン・コンストラクション</a:t>
                        </a:r>
                      </a:p>
                      <a:p>
                        <a:pPr defTabSz="457200" fontAlgn="base">
                          <a:defRPr/>
                        </a:pPr>
                        <a:r>
                          <a:rPr kumimoji="1" lang="ja-JP" altLang="en-US" sz="90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ドローンによる輸送・監視・管理</a:t>
                        </a:r>
                      </a:p>
                    </p:txBody>
                  </p:sp>
                  <p:sp>
                    <p:nvSpPr>
                      <p:cNvPr id="278" name="角丸四角形 13">
                        <a:extLst>
                          <a:ext uri="{FF2B5EF4-FFF2-40B4-BE49-F238E27FC236}">
                            <a16:creationId xmlns:a16="http://schemas.microsoft.com/office/drawing/2014/main" id="{7D555F1D-9234-4C3B-9BA0-7D41BAA8C5F2}"/>
                          </a:ext>
                        </a:extLst>
                      </p:cNvPr>
                      <p:cNvSpPr/>
                      <p:nvPr/>
                    </p:nvSpPr>
                    <p:spPr>
                      <a:xfrm>
                        <a:off x="1260000" y="5440904"/>
                        <a:ext cx="216000" cy="648202"/>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grpSp>
                <p:grpSp>
                  <p:nvGrpSpPr>
                    <p:cNvPr id="273" name="グループ化 272">
                      <a:extLst>
                        <a:ext uri="{FF2B5EF4-FFF2-40B4-BE49-F238E27FC236}">
                          <a16:creationId xmlns:a16="http://schemas.microsoft.com/office/drawing/2014/main" id="{919098B9-06A7-44AE-8B1C-0E72CB49AB8D}"/>
                        </a:ext>
                      </a:extLst>
                    </p:cNvPr>
                    <p:cNvGrpSpPr/>
                    <p:nvPr/>
                  </p:nvGrpSpPr>
                  <p:grpSpPr>
                    <a:xfrm>
                      <a:off x="4068000" y="5440906"/>
                      <a:ext cx="2677537" cy="648205"/>
                      <a:chOff x="4068000" y="5440906"/>
                      <a:chExt cx="2677537" cy="648205"/>
                    </a:xfrm>
                  </p:grpSpPr>
                  <p:sp>
                    <p:nvSpPr>
                      <p:cNvPr id="275" name="角丸四角形 13">
                        <a:extLst>
                          <a:ext uri="{FF2B5EF4-FFF2-40B4-BE49-F238E27FC236}">
                            <a16:creationId xmlns:a16="http://schemas.microsoft.com/office/drawing/2014/main" id="{4A82F07E-F1A2-4C45-BB7B-BD7B62741143}"/>
                          </a:ext>
                        </a:extLst>
                      </p:cNvPr>
                      <p:cNvSpPr/>
                      <p:nvPr/>
                    </p:nvSpPr>
                    <p:spPr>
                      <a:xfrm>
                        <a:off x="4081537" y="5440910"/>
                        <a:ext cx="2664000" cy="648201"/>
                      </a:xfrm>
                      <a:prstGeom prst="rect">
                        <a:avLst/>
                      </a:prstGeom>
                      <a:solidFill>
                        <a:srgbClr val="DAE3F3"/>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空飛ぶクルマの万博アクセス</a:t>
                        </a:r>
                      </a:p>
                      <a:p>
                        <a:pPr defTabSz="457200" fontAlgn="base">
                          <a:defRPr/>
                        </a:pPr>
                        <a:r>
                          <a:rPr kumimoji="1" lang="ja-JP" altLang="en-US" sz="9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万博会場を結ぶ空飛ぶクルマの実装</a:t>
                        </a:r>
                      </a:p>
                    </p:txBody>
                  </p:sp>
                  <p:sp>
                    <p:nvSpPr>
                      <p:cNvPr id="276" name="角丸四角形 13">
                        <a:extLst>
                          <a:ext uri="{FF2B5EF4-FFF2-40B4-BE49-F238E27FC236}">
                            <a16:creationId xmlns:a16="http://schemas.microsoft.com/office/drawing/2014/main" id="{BE25BA4F-4FDC-44D5-BD44-543203483061}"/>
                          </a:ext>
                        </a:extLst>
                      </p:cNvPr>
                      <p:cNvSpPr/>
                      <p:nvPr/>
                    </p:nvSpPr>
                    <p:spPr>
                      <a:xfrm>
                        <a:off x="4068000" y="5440906"/>
                        <a:ext cx="216000" cy="648201"/>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a:solidFill>
                              <a:srgbClr val="000000"/>
                            </a:solidFill>
                            <a:latin typeface="Meiryo UI" panose="020B0604030504040204" pitchFamily="50" charset="-128"/>
                            <a:ea typeface="Meiryo UI" panose="020B0604030504040204" pitchFamily="50" charset="-128"/>
                          </a:rPr>
                          <a:t>万博</a:t>
                        </a:r>
                        <a:endParaRPr kumimoji="1" lang="ja-JP" altLang="en-US" sz="7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sp>
                  <p:nvSpPr>
                    <p:cNvPr id="274" name="角丸四角形 13">
                      <a:extLst>
                        <a:ext uri="{FF2B5EF4-FFF2-40B4-BE49-F238E27FC236}">
                          <a16:creationId xmlns:a16="http://schemas.microsoft.com/office/drawing/2014/main" id="{5538B985-7EC8-45F6-A3B7-864C66D27446}"/>
                        </a:ext>
                      </a:extLst>
                    </p:cNvPr>
                    <p:cNvSpPr/>
                    <p:nvPr/>
                  </p:nvSpPr>
                  <p:spPr>
                    <a:xfrm>
                      <a:off x="6876000" y="5440910"/>
                      <a:ext cx="2664000" cy="648201"/>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日常での空飛ぶクルマの普及</a:t>
                      </a:r>
                    </a:p>
                    <a:p>
                      <a:pPr defTabSz="457200" fontAlgn="base">
                        <a:defRPr/>
                      </a:pPr>
                      <a:r>
                        <a:rPr kumimoji="1" lang="ja-JP" altLang="en-US" sz="9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街なかにポートが存在する日常モビリティ</a:t>
                      </a:r>
                    </a:p>
                  </p:txBody>
                </p:sp>
              </p:grpSp>
            </p:grpSp>
          </p:grpSp>
        </p:grpSp>
      </p:grpSp>
      <p:sp>
        <p:nvSpPr>
          <p:cNvPr id="310" name="矢印: 五方向 26">
            <a:extLst>
              <a:ext uri="{FF2B5EF4-FFF2-40B4-BE49-F238E27FC236}">
                <a16:creationId xmlns:a16="http://schemas.microsoft.com/office/drawing/2014/main" id="{3593DEA9-D91B-4953-9CCE-7AC5206B506C}"/>
              </a:ext>
            </a:extLst>
          </p:cNvPr>
          <p:cNvSpPr/>
          <p:nvPr/>
        </p:nvSpPr>
        <p:spPr>
          <a:xfrm>
            <a:off x="13497978" y="4691031"/>
            <a:ext cx="1421701" cy="253916"/>
          </a:xfrm>
          <a:prstGeom prst="homePlate">
            <a:avLst/>
          </a:prstGeom>
          <a:solidFill>
            <a:srgbClr val="2E75B6"/>
          </a:solidFill>
        </p:spPr>
        <p:txBody>
          <a:bodyPr wrap="square" rtlCol="0">
            <a:spAutoFit/>
          </a:bodyPr>
          <a:lstStyle/>
          <a:p>
            <a:pPr algn="ctr"/>
            <a:r>
              <a:rPr kumimoji="1" lang="ja-JP" altLang="en-US" sz="1050" b="1" dirty="0">
                <a:solidFill>
                  <a:schemeClr val="bg1"/>
                </a:solidFill>
              </a:rPr>
              <a:t>詳細は裏面に記載</a:t>
            </a:r>
          </a:p>
        </p:txBody>
      </p:sp>
      <p:sp>
        <p:nvSpPr>
          <p:cNvPr id="311" name="角丸四角形 13">
            <a:extLst>
              <a:ext uri="{FF2B5EF4-FFF2-40B4-BE49-F238E27FC236}">
                <a16:creationId xmlns:a16="http://schemas.microsoft.com/office/drawing/2014/main" id="{74EEFE47-D97F-4BEF-8FF5-3506CA0CA3CC}"/>
              </a:ext>
            </a:extLst>
          </p:cNvPr>
          <p:cNvSpPr/>
          <p:nvPr/>
        </p:nvSpPr>
        <p:spPr>
          <a:xfrm>
            <a:off x="8443626" y="1337848"/>
            <a:ext cx="2268000" cy="354431"/>
          </a:xfrm>
          <a:prstGeom prst="homePlat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フェーズ</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Ⅰ</a:t>
            </a:r>
          </a:p>
          <a:p>
            <a:pPr algn="ctr" defTabSz="457200" fontAlgn="base">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2024</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 </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Before</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sp>
        <p:nvSpPr>
          <p:cNvPr id="312" name="角丸四角形 13">
            <a:extLst>
              <a:ext uri="{FF2B5EF4-FFF2-40B4-BE49-F238E27FC236}">
                <a16:creationId xmlns:a16="http://schemas.microsoft.com/office/drawing/2014/main" id="{DDF62462-B034-40DA-A5F7-CA404C35F6A2}"/>
              </a:ext>
            </a:extLst>
          </p:cNvPr>
          <p:cNvSpPr/>
          <p:nvPr/>
        </p:nvSpPr>
        <p:spPr>
          <a:xfrm>
            <a:off x="10620962" y="1337848"/>
            <a:ext cx="2268000" cy="354431"/>
          </a:xfrm>
          <a:prstGeom prst="chevron">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フェーズ</a:t>
            </a:r>
            <a:r>
              <a:rPr kumimoji="1" lang="en-US" altLang="ja-JP"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Ⅱ</a:t>
            </a:r>
          </a:p>
          <a:p>
            <a:pPr algn="ctr" defTabSz="457200" fontAlgn="base">
              <a:defRPr/>
            </a:pPr>
            <a:r>
              <a:rPr kumimoji="1" lang="en-US" altLang="ja-JP" sz="105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2025</a:t>
            </a:r>
            <a:r>
              <a:rPr kumimoji="1" lang="ja-JP" altLang="en-US" sz="105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年度 </a:t>
            </a:r>
            <a:r>
              <a:rPr kumimoji="1" lang="en-US" altLang="ja-JP" sz="105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With</a:t>
            </a:r>
            <a:r>
              <a:rPr kumimoji="1" lang="ja-JP" altLang="en-US" sz="105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万博</a:t>
            </a:r>
            <a:endParaRPr kumimoji="1" lang="en-US" altLang="ja-JP" sz="105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13" name="角丸四角形 13">
            <a:extLst>
              <a:ext uri="{FF2B5EF4-FFF2-40B4-BE49-F238E27FC236}">
                <a16:creationId xmlns:a16="http://schemas.microsoft.com/office/drawing/2014/main" id="{24A05477-9E49-43F5-BCC3-0E20EA92C97A}"/>
              </a:ext>
            </a:extLst>
          </p:cNvPr>
          <p:cNvSpPr/>
          <p:nvPr/>
        </p:nvSpPr>
        <p:spPr>
          <a:xfrm>
            <a:off x="12773913" y="1337848"/>
            <a:ext cx="2268000" cy="354431"/>
          </a:xfrm>
          <a:prstGeom prst="chevron">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r>
              <a:rPr kumimoji="1" lang="ja-JP" altLang="en-US" sz="1400" b="1" dirty="0">
                <a:solidFill>
                  <a:srgbClr val="000000"/>
                </a:solidFill>
                <a:latin typeface="Meiryo UI" panose="020B0604030504040204" pitchFamily="50" charset="-128"/>
                <a:ea typeface="Meiryo UI" panose="020B0604030504040204" pitchFamily="50" charset="-128"/>
              </a:rPr>
              <a:t>フェーズ</a:t>
            </a:r>
            <a:r>
              <a:rPr kumimoji="1" lang="en-US" altLang="ja-JP" sz="1400" b="1" dirty="0">
                <a:solidFill>
                  <a:srgbClr val="000000"/>
                </a:solidFill>
                <a:latin typeface="Meiryo UI" panose="020B0604030504040204" pitchFamily="50" charset="-128"/>
                <a:ea typeface="Meiryo UI" panose="020B0604030504040204" pitchFamily="50" charset="-128"/>
              </a:rPr>
              <a:t>Ⅲ</a:t>
            </a:r>
          </a:p>
          <a:p>
            <a:pPr algn="ctr" defTabSz="457200" fontAlgn="base"/>
            <a:r>
              <a:rPr kumimoji="1" lang="en-US" altLang="ja-JP" sz="1050" b="1" dirty="0">
                <a:solidFill>
                  <a:srgbClr val="000000"/>
                </a:solidFill>
                <a:latin typeface="Meiryo UI" panose="020B0604030504040204" pitchFamily="50" charset="-128"/>
                <a:ea typeface="Meiryo UI" panose="020B0604030504040204" pitchFamily="50" charset="-128"/>
              </a:rPr>
              <a:t>2026</a:t>
            </a:r>
            <a:r>
              <a:rPr kumimoji="1" lang="ja-JP" altLang="en-US" sz="1050" b="1" dirty="0">
                <a:solidFill>
                  <a:srgbClr val="000000"/>
                </a:solidFill>
                <a:latin typeface="Meiryo UI" panose="020B0604030504040204" pitchFamily="50" charset="-128"/>
                <a:ea typeface="Meiryo UI" panose="020B0604030504040204" pitchFamily="50" charset="-128"/>
              </a:rPr>
              <a:t>年度～ </a:t>
            </a:r>
            <a:r>
              <a:rPr kumimoji="1" lang="en-US" altLang="ja-JP" sz="1050" b="1" dirty="0">
                <a:solidFill>
                  <a:srgbClr val="000000"/>
                </a:solidFill>
                <a:latin typeface="Meiryo UI" panose="020B0604030504040204" pitchFamily="50" charset="-128"/>
                <a:ea typeface="Meiryo UI" panose="020B0604030504040204" pitchFamily="50" charset="-128"/>
              </a:rPr>
              <a:t>After</a:t>
            </a:r>
            <a:r>
              <a:rPr kumimoji="1" lang="ja-JP" altLang="en-US" sz="1050" b="1" dirty="0">
                <a:solidFill>
                  <a:srgbClr val="000000"/>
                </a:solidFill>
                <a:latin typeface="Meiryo UI" panose="020B0604030504040204" pitchFamily="50" charset="-128"/>
                <a:ea typeface="Meiryo UI" panose="020B0604030504040204" pitchFamily="50" charset="-128"/>
              </a:rPr>
              <a:t>万博</a:t>
            </a:r>
          </a:p>
        </p:txBody>
      </p:sp>
      <p:graphicFrame>
        <p:nvGraphicFramePr>
          <p:cNvPr id="316" name="表 315">
            <a:extLst>
              <a:ext uri="{FF2B5EF4-FFF2-40B4-BE49-F238E27FC236}">
                <a16:creationId xmlns:a16="http://schemas.microsoft.com/office/drawing/2014/main" id="{FD9229F0-69AF-4F23-BBD6-5251C110DFFB}"/>
              </a:ext>
            </a:extLst>
          </p:cNvPr>
          <p:cNvGraphicFramePr>
            <a:graphicFrameLocks noGrp="1"/>
          </p:cNvGraphicFramePr>
          <p:nvPr>
            <p:extLst>
              <p:ext uri="{D42A27DB-BD31-4B8C-83A1-F6EECF244321}">
                <p14:modId xmlns:p14="http://schemas.microsoft.com/office/powerpoint/2010/main" val="2657433610"/>
              </p:ext>
            </p:extLst>
          </p:nvPr>
        </p:nvGraphicFramePr>
        <p:xfrm>
          <a:off x="188571" y="7674485"/>
          <a:ext cx="7029489" cy="2903625"/>
        </p:xfrm>
        <a:graphic>
          <a:graphicData uri="http://schemas.openxmlformats.org/drawingml/2006/table">
            <a:tbl>
              <a:tblPr firstRow="1" bandRow="1">
                <a:tableStyleId>{6E25E649-3F16-4E02-A733-19D2CDBF48F0}</a:tableStyleId>
              </a:tblPr>
              <a:tblGrid>
                <a:gridCol w="468000">
                  <a:extLst>
                    <a:ext uri="{9D8B030D-6E8A-4147-A177-3AD203B41FA5}">
                      <a16:colId xmlns:a16="http://schemas.microsoft.com/office/drawing/2014/main" val="3343399595"/>
                    </a:ext>
                  </a:extLst>
                </a:gridCol>
                <a:gridCol w="828000">
                  <a:extLst>
                    <a:ext uri="{9D8B030D-6E8A-4147-A177-3AD203B41FA5}">
                      <a16:colId xmlns:a16="http://schemas.microsoft.com/office/drawing/2014/main" val="3482630612"/>
                    </a:ext>
                  </a:extLst>
                </a:gridCol>
                <a:gridCol w="890910">
                  <a:extLst>
                    <a:ext uri="{9D8B030D-6E8A-4147-A177-3AD203B41FA5}">
                      <a16:colId xmlns:a16="http://schemas.microsoft.com/office/drawing/2014/main" val="1718938046"/>
                    </a:ext>
                  </a:extLst>
                </a:gridCol>
                <a:gridCol w="870576">
                  <a:extLst>
                    <a:ext uri="{9D8B030D-6E8A-4147-A177-3AD203B41FA5}">
                      <a16:colId xmlns:a16="http://schemas.microsoft.com/office/drawing/2014/main" val="3483886642"/>
                    </a:ext>
                  </a:extLst>
                </a:gridCol>
                <a:gridCol w="870576">
                  <a:extLst>
                    <a:ext uri="{9D8B030D-6E8A-4147-A177-3AD203B41FA5}">
                      <a16:colId xmlns:a16="http://schemas.microsoft.com/office/drawing/2014/main" val="3353615716"/>
                    </a:ext>
                  </a:extLst>
                </a:gridCol>
                <a:gridCol w="1523508">
                  <a:extLst>
                    <a:ext uri="{9D8B030D-6E8A-4147-A177-3AD203B41FA5}">
                      <a16:colId xmlns:a16="http://schemas.microsoft.com/office/drawing/2014/main" val="1965190749"/>
                    </a:ext>
                  </a:extLst>
                </a:gridCol>
                <a:gridCol w="1577919">
                  <a:extLst>
                    <a:ext uri="{9D8B030D-6E8A-4147-A177-3AD203B41FA5}">
                      <a16:colId xmlns:a16="http://schemas.microsoft.com/office/drawing/2014/main" val="1142630944"/>
                    </a:ext>
                  </a:extLst>
                </a:gridCol>
              </a:tblGrid>
              <a:tr h="263966">
                <a:tc rowSpan="2" gridSpan="2">
                  <a:txBody>
                    <a:bodyPr/>
                    <a:lstStyle/>
                    <a:p>
                      <a:pPr marL="0" algn="ctr" defTabSz="914423" rtl="0" eaLnBrk="1" latinLnBrk="0" hangingPunct="1"/>
                      <a:endParaRPr kumimoji="1" lang="ja-JP" altLang="en-US" sz="1100" b="1" kern="1200" dirty="0">
                        <a:solidFill>
                          <a:schemeClr val="bg1"/>
                        </a:solidFill>
                        <a:latin typeface="+mn-ea"/>
                        <a:ea typeface="+mn-ea"/>
                        <a:cs typeface="+mn-cs"/>
                      </a:endParaRPr>
                    </a:p>
                  </a:txBody>
                  <a:tcPr marL="84406" marR="84406"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gridSpan="3">
                  <a:txBody>
                    <a:bodyPr/>
                    <a:lstStyle/>
                    <a:p>
                      <a:pPr marL="0" algn="ctr" defTabSz="914423" rtl="0" eaLnBrk="1" latinLnBrk="0" hangingPunct="1"/>
                      <a:r>
                        <a:rPr kumimoji="1" lang="ja-JP" altLang="en-US" sz="1100" kern="1200" dirty="0">
                          <a:solidFill>
                            <a:srgbClr val="000000"/>
                          </a:solidFill>
                          <a:latin typeface="+mn-ea"/>
                          <a:ea typeface="+mn-ea"/>
                        </a:rPr>
                        <a:t>フェーズ</a:t>
                      </a:r>
                      <a:r>
                        <a:rPr kumimoji="1" lang="en-US" altLang="ja-JP" sz="1100" kern="1200" dirty="0">
                          <a:solidFill>
                            <a:srgbClr val="000000"/>
                          </a:solidFill>
                          <a:latin typeface="+mn-ea"/>
                          <a:ea typeface="+mn-ea"/>
                        </a:rPr>
                        <a:t>Ⅰ</a:t>
                      </a:r>
                      <a:r>
                        <a:rPr kumimoji="1" lang="ja-JP" altLang="en-US" sz="1100" kern="1200" dirty="0">
                          <a:solidFill>
                            <a:srgbClr val="000000"/>
                          </a:solidFill>
                          <a:latin typeface="+mn-ea"/>
                          <a:ea typeface="+mn-ea"/>
                        </a:rPr>
                        <a:t>　</a:t>
                      </a:r>
                      <a:r>
                        <a:rPr kumimoji="1" lang="en-US" altLang="ja-JP" sz="1100" kern="1200" dirty="0">
                          <a:solidFill>
                            <a:srgbClr val="000000"/>
                          </a:solidFill>
                          <a:latin typeface="+mn-ea"/>
                          <a:ea typeface="+mn-ea"/>
                        </a:rPr>
                        <a:t>Before</a:t>
                      </a:r>
                      <a:r>
                        <a:rPr kumimoji="1" lang="ja-JP" altLang="en-US" sz="1100" kern="1200" dirty="0">
                          <a:solidFill>
                            <a:srgbClr val="000000"/>
                          </a:solidFill>
                          <a:latin typeface="+mn-ea"/>
                          <a:ea typeface="+mn-ea"/>
                        </a:rPr>
                        <a:t>万博</a:t>
                      </a:r>
                      <a:endParaRPr kumimoji="1" lang="en-US" altLang="ja-JP" sz="1100" kern="1200" dirty="0">
                        <a:solidFill>
                          <a:srgbClr val="000000"/>
                        </a:solidFill>
                        <a:latin typeface="+mn-ea"/>
                        <a:ea typeface="+mn-ea"/>
                      </a:endParaRPr>
                    </a:p>
                  </a:txBody>
                  <a:tcPr marL="84406" marR="84406" marT="0" marB="0" anchor="ctr">
                    <a:lnR w="190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marL="0" algn="ctr" defTabSz="914423" rtl="0" eaLnBrk="1" latinLnBrk="0" hangingPunct="1"/>
                      <a:endParaRPr kumimoji="1" lang="en-US" altLang="ja-JP" sz="1000"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marL="0" algn="ctr" defTabSz="914423" rtl="0" eaLnBrk="1" latinLnBrk="0" hangingPunct="1"/>
                      <a:endParaRPr kumimoji="1" lang="en-US" altLang="ja-JP" sz="1000"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ja-JP" altLang="en-US" sz="1100" b="1" kern="1200" dirty="0">
                          <a:solidFill>
                            <a:srgbClr val="000000"/>
                          </a:solidFill>
                          <a:latin typeface="+mn-ea"/>
                          <a:ea typeface="+mn-ea"/>
                          <a:cs typeface="+mn-cs"/>
                        </a:rPr>
                        <a:t>フェーズ</a:t>
                      </a:r>
                      <a:r>
                        <a:rPr kumimoji="1" lang="en-US" altLang="ja-JP" sz="1100" b="1" kern="1200" dirty="0">
                          <a:solidFill>
                            <a:srgbClr val="000000"/>
                          </a:solidFill>
                          <a:latin typeface="+mn-ea"/>
                          <a:ea typeface="+mn-ea"/>
                          <a:cs typeface="+mn-cs"/>
                        </a:rPr>
                        <a:t>Ⅱ</a:t>
                      </a:r>
                      <a:r>
                        <a:rPr kumimoji="1" lang="ja-JP" altLang="en-US" sz="1100" b="1" kern="1200" dirty="0">
                          <a:solidFill>
                            <a:srgbClr val="000000"/>
                          </a:solidFill>
                          <a:latin typeface="+mn-ea"/>
                          <a:ea typeface="+mn-ea"/>
                          <a:cs typeface="+mn-cs"/>
                        </a:rPr>
                        <a:t>　</a:t>
                      </a:r>
                      <a:r>
                        <a:rPr kumimoji="1" lang="en-US" altLang="ja-JP" sz="1100" b="1" kern="1200" dirty="0">
                          <a:solidFill>
                            <a:srgbClr val="000000"/>
                          </a:solidFill>
                          <a:latin typeface="+mn-ea"/>
                          <a:ea typeface="+mn-ea"/>
                          <a:cs typeface="+mn-cs"/>
                        </a:rPr>
                        <a:t>With</a:t>
                      </a:r>
                      <a:r>
                        <a:rPr kumimoji="1" lang="ja-JP" altLang="en-US" sz="1100" b="1" kern="1200" dirty="0">
                          <a:solidFill>
                            <a:srgbClr val="000000"/>
                          </a:solidFill>
                          <a:latin typeface="+mn-ea"/>
                          <a:ea typeface="+mn-ea"/>
                          <a:cs typeface="+mn-cs"/>
                        </a:rPr>
                        <a:t>万博</a:t>
                      </a:r>
                      <a:endParaRPr kumimoji="1" lang="en-US" altLang="ja-JP" sz="1100" b="1" kern="1200" dirty="0">
                        <a:solidFill>
                          <a:srgbClr val="000000"/>
                        </a:solidFill>
                        <a:latin typeface="+mn-ea"/>
                        <a:ea typeface="+mn-ea"/>
                        <a:cs typeface="+mn-cs"/>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ja-JP" altLang="en-US" sz="1100" b="1" kern="1200" dirty="0">
                          <a:solidFill>
                            <a:srgbClr val="000000"/>
                          </a:solidFill>
                          <a:latin typeface="+mn-ea"/>
                          <a:ea typeface="+mn-ea"/>
                          <a:cs typeface="+mn-cs"/>
                        </a:rPr>
                        <a:t>フェーズ</a:t>
                      </a:r>
                      <a:r>
                        <a:rPr kumimoji="1" lang="en-US" altLang="ja-JP" sz="1100" b="1" kern="1200" dirty="0">
                          <a:solidFill>
                            <a:srgbClr val="000000"/>
                          </a:solidFill>
                          <a:latin typeface="+mn-ea"/>
                          <a:ea typeface="+mn-ea"/>
                          <a:cs typeface="+mn-cs"/>
                        </a:rPr>
                        <a:t>Ⅲ</a:t>
                      </a:r>
                      <a:r>
                        <a:rPr kumimoji="1" lang="ja-JP" altLang="en-US" sz="1100" b="1" kern="1200" dirty="0">
                          <a:solidFill>
                            <a:srgbClr val="000000"/>
                          </a:solidFill>
                          <a:latin typeface="+mn-ea"/>
                          <a:ea typeface="+mn-ea"/>
                          <a:cs typeface="+mn-cs"/>
                        </a:rPr>
                        <a:t>　</a:t>
                      </a:r>
                      <a:r>
                        <a:rPr kumimoji="1" lang="en-US" altLang="ja-JP" sz="1100" b="1" kern="1200" dirty="0">
                          <a:solidFill>
                            <a:srgbClr val="000000"/>
                          </a:solidFill>
                          <a:latin typeface="+mn-ea"/>
                          <a:ea typeface="+mn-ea"/>
                          <a:cs typeface="+mn-cs"/>
                        </a:rPr>
                        <a:t>After</a:t>
                      </a:r>
                      <a:r>
                        <a:rPr kumimoji="1" lang="ja-JP" altLang="en-US" sz="1100" b="1" kern="1200" dirty="0">
                          <a:solidFill>
                            <a:srgbClr val="000000"/>
                          </a:solidFill>
                          <a:latin typeface="+mn-ea"/>
                          <a:ea typeface="+mn-ea"/>
                          <a:cs typeface="+mn-cs"/>
                        </a:rPr>
                        <a:t>万博</a:t>
                      </a:r>
                      <a:endParaRPr kumimoji="1" lang="en-US" altLang="ja-JP" sz="1100" b="1" kern="1200" dirty="0">
                        <a:solidFill>
                          <a:srgbClr val="000000"/>
                        </a:solidFill>
                        <a:latin typeface="+mn-ea"/>
                        <a:ea typeface="+mn-ea"/>
                        <a:cs typeface="+mn-cs"/>
                      </a:endParaRPr>
                    </a:p>
                  </a:txBody>
                  <a:tcPr marL="84406" marR="84406" marT="0" marB="0" anchor="ctr">
                    <a:lnL w="19050" cap="flat" cmpd="sng" algn="ctr">
                      <a:solidFill>
                        <a:srgbClr val="FFFFFF"/>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253848181"/>
                  </a:ext>
                </a:extLst>
              </a:tr>
              <a:tr h="263966">
                <a:tc gridSpan="2" vMerge="1">
                  <a:txBody>
                    <a:bodyPr/>
                    <a:lstStyle/>
                    <a:p>
                      <a:pPr marL="0" algn="ctr" defTabSz="914423" rtl="0" eaLnBrk="1" latinLnBrk="0" hangingPunct="1"/>
                      <a:endParaRPr kumimoji="1" lang="ja-JP" altLang="en-US" sz="1400" b="1" kern="1200" dirty="0">
                        <a:solidFill>
                          <a:schemeClr val="bg1"/>
                        </a:solidFill>
                        <a:latin typeface="+mn-ea"/>
                        <a:ea typeface="+mn-ea"/>
                        <a:cs typeface="+mn-cs"/>
                      </a:endParaRPr>
                    </a:p>
                  </a:txBody>
                  <a:tcPr marL="84406" marR="8440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hMerge="1" vMerge="1">
                  <a:txBody>
                    <a:bodyPr/>
                    <a:lstStyle/>
                    <a:p>
                      <a:endParaRPr kumimoji="1" lang="ja-JP" altLang="en-US"/>
                    </a:p>
                  </a:txBody>
                  <a:tcPr/>
                </a:tc>
                <a:tc>
                  <a:txBody>
                    <a:bodyPr/>
                    <a:lstStyle/>
                    <a:p>
                      <a:pPr marL="0" algn="ctr" defTabSz="914423" rtl="0" eaLnBrk="1" latinLnBrk="0" hangingPunct="1"/>
                      <a:r>
                        <a:rPr kumimoji="1" lang="en-US" altLang="ja-JP" sz="1100" b="1" kern="1200" dirty="0">
                          <a:solidFill>
                            <a:srgbClr val="000000"/>
                          </a:solidFill>
                          <a:latin typeface="+mn-ea"/>
                          <a:ea typeface="+mn-ea"/>
                        </a:rPr>
                        <a:t>2022</a:t>
                      </a:r>
                      <a:r>
                        <a:rPr kumimoji="1" lang="ja-JP" altLang="en-US" sz="1100" b="1" kern="1200" dirty="0">
                          <a:solidFill>
                            <a:srgbClr val="000000"/>
                          </a:solidFill>
                          <a:latin typeface="+mn-ea"/>
                          <a:ea typeface="+mn-ea"/>
                        </a:rPr>
                        <a:t>年度</a:t>
                      </a:r>
                      <a:endParaRPr kumimoji="1" lang="en-US" altLang="ja-JP" sz="11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100" b="1" kern="1200" dirty="0">
                          <a:solidFill>
                            <a:srgbClr val="000000"/>
                          </a:solidFill>
                          <a:latin typeface="+mn-ea"/>
                          <a:ea typeface="+mn-ea"/>
                        </a:rPr>
                        <a:t>2023</a:t>
                      </a:r>
                      <a:r>
                        <a:rPr kumimoji="1" lang="ja-JP" altLang="en-US" sz="1100" b="1" kern="1200" dirty="0">
                          <a:solidFill>
                            <a:srgbClr val="000000"/>
                          </a:solidFill>
                          <a:latin typeface="+mn-ea"/>
                          <a:ea typeface="+mn-ea"/>
                        </a:rPr>
                        <a:t>年度</a:t>
                      </a:r>
                      <a:endParaRPr kumimoji="1" lang="en-US" altLang="ja-JP" sz="11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100" b="1" kern="1200" dirty="0">
                          <a:solidFill>
                            <a:srgbClr val="000000"/>
                          </a:solidFill>
                          <a:latin typeface="+mn-ea"/>
                          <a:ea typeface="+mn-ea"/>
                        </a:rPr>
                        <a:t>2024</a:t>
                      </a:r>
                      <a:r>
                        <a:rPr kumimoji="1" lang="ja-JP" altLang="en-US" sz="1100" b="1" kern="1200" dirty="0">
                          <a:solidFill>
                            <a:srgbClr val="000000"/>
                          </a:solidFill>
                          <a:latin typeface="+mn-ea"/>
                          <a:ea typeface="+mn-ea"/>
                        </a:rPr>
                        <a:t>年度</a:t>
                      </a:r>
                      <a:endParaRPr kumimoji="1" lang="en-US" altLang="ja-JP" sz="11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100" b="1" kern="1200" dirty="0">
                          <a:solidFill>
                            <a:srgbClr val="000000"/>
                          </a:solidFill>
                          <a:latin typeface="+mn-ea"/>
                          <a:ea typeface="+mn-ea"/>
                        </a:rPr>
                        <a:t>2025</a:t>
                      </a:r>
                      <a:r>
                        <a:rPr kumimoji="1" lang="ja-JP" altLang="en-US" sz="1100" b="1" kern="1200" dirty="0">
                          <a:solidFill>
                            <a:srgbClr val="000000"/>
                          </a:solidFill>
                          <a:latin typeface="+mn-ea"/>
                          <a:ea typeface="+mn-ea"/>
                        </a:rPr>
                        <a:t>年度</a:t>
                      </a:r>
                      <a:endParaRPr kumimoji="1" lang="en-US" altLang="ja-JP" sz="11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100" b="1" kern="1200" dirty="0">
                          <a:solidFill>
                            <a:srgbClr val="000000"/>
                          </a:solidFill>
                          <a:latin typeface="+mn-ea"/>
                          <a:ea typeface="+mn-ea"/>
                        </a:rPr>
                        <a:t>2026</a:t>
                      </a:r>
                      <a:r>
                        <a:rPr kumimoji="1" lang="ja-JP" altLang="en-US" sz="1100" b="1" kern="1200" dirty="0">
                          <a:solidFill>
                            <a:srgbClr val="000000"/>
                          </a:solidFill>
                          <a:latin typeface="+mn-ea"/>
                          <a:ea typeface="+mn-ea"/>
                        </a:rPr>
                        <a:t>年度～</a:t>
                      </a:r>
                      <a:endParaRPr kumimoji="1" lang="en-US" altLang="ja-JP" sz="11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969032275"/>
                  </a:ext>
                </a:extLst>
              </a:tr>
              <a:tr h="580725">
                <a:tc rowSpan="2">
                  <a:txBody>
                    <a:bodyPr/>
                    <a:lstStyle/>
                    <a:p>
                      <a:pPr algn="ctr"/>
                      <a:r>
                        <a:rPr lang="ja-JP" altLang="en-US" sz="1100" b="1" dirty="0">
                          <a:solidFill>
                            <a:srgbClr val="FFFFFF"/>
                          </a:solidFill>
                          <a:latin typeface="+mn-ea"/>
                          <a:ea typeface="+mn-ea"/>
                        </a:rPr>
                        <a:t>夢洲</a:t>
                      </a:r>
                      <a:endParaRPr lang="en-US" altLang="ja-JP" sz="1100" b="1" dirty="0">
                        <a:solidFill>
                          <a:srgbClr val="FFFFFF"/>
                        </a:solidFill>
                        <a:latin typeface="+mn-ea"/>
                        <a:ea typeface="+mn-ea"/>
                      </a:endParaRPr>
                    </a:p>
                  </a:txBody>
                  <a:tcPr marL="84406" marR="84406" marT="0" marB="0" anchor="ctr">
                    <a:lnL w="3175"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100" b="1" dirty="0">
                          <a:solidFill>
                            <a:srgbClr val="FFFFFF"/>
                          </a:solidFill>
                          <a:latin typeface="+mn-ea"/>
                          <a:ea typeface="+mn-ea"/>
                        </a:rPr>
                        <a:t>夢洲</a:t>
                      </a:r>
                      <a:endParaRPr lang="en-US" altLang="ja-JP" sz="1100" b="1" dirty="0">
                        <a:solidFill>
                          <a:srgbClr val="FFFFFF"/>
                        </a:solidFill>
                        <a:latin typeface="+mn-ea"/>
                        <a:ea typeface="+mn-ea"/>
                      </a:endParaRPr>
                    </a:p>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100" b="1" dirty="0">
                          <a:solidFill>
                            <a:srgbClr val="FFFFFF"/>
                          </a:solidFill>
                          <a:latin typeface="+mn-ea"/>
                          <a:ea typeface="+mn-ea"/>
                        </a:rPr>
                        <a:t>コンスト</a:t>
                      </a:r>
                      <a:endParaRPr lang="en-US" altLang="ja-JP" sz="1100" b="1" dirty="0">
                        <a:solidFill>
                          <a:srgbClr val="FFFFFF"/>
                        </a:solidFill>
                        <a:latin typeface="+mn-ea"/>
                        <a:ea typeface="+mn-ea"/>
                      </a:endParaRPr>
                    </a:p>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100" b="1" dirty="0">
                          <a:solidFill>
                            <a:srgbClr val="FFFFFF"/>
                          </a:solidFill>
                          <a:latin typeface="+mn-ea"/>
                          <a:ea typeface="+mn-ea"/>
                        </a:rPr>
                        <a:t>ラクション</a:t>
                      </a:r>
                      <a:endParaRPr lang="en-US" altLang="ja-JP" sz="1100" b="1" dirty="0">
                        <a:solidFill>
                          <a:srgbClr val="FFFFFF"/>
                        </a:solidFill>
                        <a:latin typeface="+mn-ea"/>
                        <a:ea typeface="+mn-ea"/>
                      </a:endParaRPr>
                    </a:p>
                  </a:txBody>
                  <a:tcPr marL="66462" marR="664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9053140"/>
                  </a:ext>
                </a:extLst>
              </a:tr>
              <a:tr h="633518">
                <a:tc vMerge="1">
                  <a:txBody>
                    <a:bodyPr/>
                    <a:lstStyle/>
                    <a:p>
                      <a:pPr algn="ctr"/>
                      <a:endParaRPr lang="en-US" altLang="ja-JP" b="1">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ja-JP" altLang="en-US" sz="1100" b="1" dirty="0">
                          <a:solidFill>
                            <a:srgbClr val="FFFFFF"/>
                          </a:solidFill>
                          <a:latin typeface="+mn-ea"/>
                          <a:ea typeface="+mn-ea"/>
                        </a:rPr>
                        <a:t>大阪・</a:t>
                      </a:r>
                      <a:endParaRPr lang="en-US" altLang="ja-JP" sz="1100" b="1" dirty="0">
                        <a:solidFill>
                          <a:srgbClr val="FFFFFF"/>
                        </a:solidFill>
                        <a:latin typeface="+mn-ea"/>
                        <a:ea typeface="+mn-ea"/>
                      </a:endParaRPr>
                    </a:p>
                    <a:p>
                      <a:pPr algn="ctr"/>
                      <a:r>
                        <a:rPr lang="ja-JP" altLang="en-US" sz="1100" b="1" dirty="0">
                          <a:solidFill>
                            <a:srgbClr val="FFFFFF"/>
                          </a:solidFill>
                          <a:latin typeface="+mn-ea"/>
                          <a:ea typeface="+mn-ea"/>
                        </a:rPr>
                        <a:t>関西万博</a:t>
                      </a:r>
                      <a:endParaRPr lang="en-US" altLang="ja-JP" sz="1100" b="1" dirty="0">
                        <a:solidFill>
                          <a:srgbClr val="FFFFFF"/>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r>
                        <a:rPr kumimoji="1" lang="ja-JP" altLang="en-US" sz="1050" b="0" kern="1200" dirty="0">
                          <a:solidFill>
                            <a:srgbClr val="595959"/>
                          </a:solidFill>
                          <a:latin typeface="+mn-ea"/>
                          <a:ea typeface="+mn-ea"/>
                          <a:cs typeface="+mn-cs"/>
                        </a:rPr>
                        <a:t>　　　</a:t>
                      </a:r>
                      <a:endParaRPr kumimoji="1" lang="ja-JP" altLang="en-US" sz="1050" b="0" kern="1200" dirty="0">
                        <a:solidFill>
                          <a:schemeClr val="tx1"/>
                        </a:solidFill>
                        <a:latin typeface="+mn-ea"/>
                        <a:ea typeface="+mn-ea"/>
                        <a:cs typeface="+mn-cs"/>
                      </a:endParaRPr>
                    </a:p>
                  </a:txBody>
                  <a:tcPr marL="36000" marR="36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23" rtl="0" eaLnBrk="1" latinLnBrk="0" hangingPunct="1"/>
                      <a:endParaRPr kumimoji="1" lang="en-US" altLang="ja-JP"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14956"/>
                  </a:ext>
                </a:extLst>
              </a:tr>
              <a:tr h="633518">
                <a:tc gridSpan="2">
                  <a:txBody>
                    <a:bodyPr/>
                    <a:lstStyle/>
                    <a:p>
                      <a:pPr marL="0" algn="ctr" defTabSz="914423" rtl="0" eaLnBrk="1" latinLnBrk="0" hangingPunct="1"/>
                      <a:r>
                        <a:rPr kumimoji="1" lang="ja-JP" altLang="en-US" sz="1100" b="1" kern="1200" dirty="0">
                          <a:solidFill>
                            <a:srgbClr val="FFFFFF"/>
                          </a:solidFill>
                          <a:latin typeface="+mn-ea"/>
                          <a:ea typeface="+mn-ea"/>
                          <a:cs typeface="+mn-cs"/>
                        </a:rPr>
                        <a:t>うめきた２期</a:t>
                      </a:r>
                      <a:endParaRPr kumimoji="1" lang="en-US" altLang="ja-JP" sz="1100" b="1" kern="1200" dirty="0">
                        <a:solidFill>
                          <a:srgbClr val="FFFFFF"/>
                        </a:solidFill>
                        <a:latin typeface="+mn-ea"/>
                        <a:ea typeface="+mn-ea"/>
                        <a:cs typeface="+mn-cs"/>
                      </a:endParaRPr>
                    </a:p>
                  </a:txBody>
                  <a:tcPr marL="84406" marR="84406" marT="0" marB="0" anchor="ctr">
                    <a:lnL w="3175"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hMerge="1">
                  <a:txBody>
                    <a:bodyPr/>
                    <a:lstStyle/>
                    <a:p>
                      <a:endParaRPr kumimoji="1" lang="ja-JP" altLang="en-US"/>
                    </a:p>
                  </a:txBody>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813625"/>
                  </a:ext>
                </a:extLst>
              </a:tr>
              <a:tr h="263966">
                <a:tc rowSpan="2" gridSpan="2">
                  <a:txBody>
                    <a:bodyPr/>
                    <a:lstStyle/>
                    <a:p>
                      <a:pPr marL="0" algn="ctr" defTabSz="914423" rtl="0" eaLnBrk="1" latinLnBrk="0" hangingPunct="1"/>
                      <a:r>
                        <a:rPr kumimoji="1" lang="ja-JP" altLang="en-US" sz="1100" b="1" kern="1200" dirty="0">
                          <a:solidFill>
                            <a:srgbClr val="FFFFFF"/>
                          </a:solidFill>
                          <a:latin typeface="+mn-ea"/>
                          <a:ea typeface="+mn-ea"/>
                          <a:cs typeface="+mn-cs"/>
                        </a:rPr>
                        <a:t>大阪広域</a:t>
                      </a:r>
                      <a:r>
                        <a:rPr kumimoji="1" lang="en-US" altLang="ja-JP" sz="1100" b="1" kern="1200" dirty="0">
                          <a:solidFill>
                            <a:srgbClr val="FFFFFF"/>
                          </a:solidFill>
                          <a:latin typeface="+mn-ea"/>
                          <a:ea typeface="+mn-ea"/>
                          <a:cs typeface="+mn-cs"/>
                        </a:rPr>
                        <a:t/>
                      </a:r>
                      <a:br>
                        <a:rPr kumimoji="1" lang="en-US" altLang="ja-JP" sz="1100" b="1" kern="1200" dirty="0">
                          <a:solidFill>
                            <a:srgbClr val="FFFFFF"/>
                          </a:solidFill>
                          <a:latin typeface="+mn-ea"/>
                          <a:ea typeface="+mn-ea"/>
                          <a:cs typeface="+mn-cs"/>
                        </a:rPr>
                      </a:br>
                      <a:r>
                        <a:rPr kumimoji="1" lang="ja-JP" altLang="en-US" sz="1100" b="1" kern="1200" dirty="0">
                          <a:solidFill>
                            <a:srgbClr val="FFFFFF"/>
                          </a:solidFill>
                          <a:latin typeface="+mn-ea"/>
                          <a:ea typeface="+mn-ea"/>
                          <a:cs typeface="+mn-cs"/>
                        </a:rPr>
                        <a:t>データ連携基盤</a:t>
                      </a:r>
                      <a:endParaRPr kumimoji="1" lang="en-US" altLang="ja-JP" sz="1100" b="1" kern="1200" dirty="0">
                        <a:solidFill>
                          <a:srgbClr val="FFFFFF"/>
                        </a:solidFill>
                        <a:latin typeface="+mn-ea"/>
                        <a:ea typeface="+mn-ea"/>
                        <a:cs typeface="+mn-cs"/>
                      </a:endParaRPr>
                    </a:p>
                    <a:p>
                      <a:pPr marL="0" algn="ctr" defTabSz="914423" rtl="0" eaLnBrk="1" latinLnBrk="0" hangingPunct="1"/>
                      <a:r>
                        <a:rPr kumimoji="1" lang="ja-JP" altLang="en-US" sz="1100" b="1" kern="1200" dirty="0">
                          <a:solidFill>
                            <a:srgbClr val="FFFFFF"/>
                          </a:solidFill>
                          <a:latin typeface="+mn-ea"/>
                          <a:ea typeface="+mn-ea"/>
                          <a:cs typeface="+mn-cs"/>
                        </a:rPr>
                        <a:t>（</a:t>
                      </a:r>
                      <a:r>
                        <a:rPr kumimoji="1" lang="en-US" altLang="ja-JP" sz="1100" b="1" kern="1200" dirty="0">
                          <a:solidFill>
                            <a:srgbClr val="FFFFFF"/>
                          </a:solidFill>
                          <a:latin typeface="+mn-ea"/>
                          <a:ea typeface="+mn-ea"/>
                          <a:cs typeface="+mn-cs"/>
                        </a:rPr>
                        <a:t>ORDEN</a:t>
                      </a:r>
                      <a:r>
                        <a:rPr kumimoji="1" lang="ja-JP" altLang="en-US" sz="1100" b="1" kern="1200" dirty="0">
                          <a:solidFill>
                            <a:srgbClr val="FFFFFF"/>
                          </a:solidFill>
                          <a:latin typeface="+mn-ea"/>
                          <a:ea typeface="+mn-ea"/>
                          <a:cs typeface="+mn-cs"/>
                        </a:rPr>
                        <a:t>）</a:t>
                      </a:r>
                      <a:endParaRPr kumimoji="1" lang="en-US" altLang="ja-JP" sz="1100" b="1" kern="1200" dirty="0">
                        <a:solidFill>
                          <a:srgbClr val="FFFFFF"/>
                        </a:solidFill>
                        <a:latin typeface="+mn-ea"/>
                        <a:ea typeface="+mn-ea"/>
                        <a:cs typeface="+mn-cs"/>
                      </a:endParaRPr>
                    </a:p>
                  </a:txBody>
                  <a:tcPr marL="84406" marR="84406" marT="0" marB="0" anchor="ctr">
                    <a:lnL w="3175"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2" hMerge="1">
                  <a:txBody>
                    <a:bodyPr/>
                    <a:lstStyle/>
                    <a:p>
                      <a:endParaRPr kumimoji="1" lang="ja-JP" altLang="en-US"/>
                    </a:p>
                  </a:txBody>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2168260"/>
                  </a:ext>
                </a:extLst>
              </a:tr>
              <a:tr h="263966">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ctr" defTabSz="914423" rtl="0" eaLnBrk="1" latinLnBrk="0" hangingPunct="1"/>
                      <a:endParaRPr kumimoji="1" lang="ja-JP" altLang="en-US" sz="1050" b="0" kern="1200" dirty="0">
                        <a:ln>
                          <a:solidFill>
                            <a:srgbClr val="595959"/>
                          </a:solidFill>
                        </a:ln>
                        <a:solidFill>
                          <a:schemeClr val="bg1">
                            <a:lumMod val="85000"/>
                          </a:schemeClr>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142860"/>
                  </a:ext>
                </a:extLst>
              </a:tr>
            </a:tbl>
          </a:graphicData>
        </a:graphic>
      </p:graphicFrame>
      <p:sp>
        <p:nvSpPr>
          <p:cNvPr id="318" name="矢印: 五方向 3">
            <a:extLst>
              <a:ext uri="{FF2B5EF4-FFF2-40B4-BE49-F238E27FC236}">
                <a16:creationId xmlns:a16="http://schemas.microsoft.com/office/drawing/2014/main" id="{D446C3DC-D396-49F0-BACB-DD5A92903D7F}"/>
              </a:ext>
            </a:extLst>
          </p:cNvPr>
          <p:cNvSpPr/>
          <p:nvPr/>
        </p:nvSpPr>
        <p:spPr>
          <a:xfrm>
            <a:off x="5641088" y="8208412"/>
            <a:ext cx="1561074" cy="2341575"/>
          </a:xfrm>
          <a:prstGeom prst="homePlate">
            <a:avLst>
              <a:gd name="adj" fmla="val 15180"/>
            </a:avLst>
          </a:prstGeom>
          <a:gradFill flip="none" rotWithShape="1">
            <a:gsLst>
              <a:gs pos="10000">
                <a:schemeClr val="accent2">
                  <a:lumMod val="75000"/>
                  <a:alpha val="70000"/>
                </a:schemeClr>
              </a:gs>
              <a:gs pos="100000">
                <a:schemeClr val="bg1"/>
              </a:gs>
            </a:gsLst>
            <a:lin ang="108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endParaRPr kumimoji="1" lang="ja-JP" altLang="en-US" sz="1200" dirty="0">
              <a:solidFill>
                <a:schemeClr val="tx1"/>
              </a:solidFill>
            </a:endParaRPr>
          </a:p>
        </p:txBody>
      </p:sp>
      <p:sp>
        <p:nvSpPr>
          <p:cNvPr id="319" name="角丸四角形 13">
            <a:extLst>
              <a:ext uri="{FF2B5EF4-FFF2-40B4-BE49-F238E27FC236}">
                <a16:creationId xmlns:a16="http://schemas.microsoft.com/office/drawing/2014/main" id="{64D25D55-3BC1-46AD-A6E1-02244A9DAEB6}"/>
              </a:ext>
            </a:extLst>
          </p:cNvPr>
          <p:cNvSpPr/>
          <p:nvPr/>
        </p:nvSpPr>
        <p:spPr>
          <a:xfrm>
            <a:off x="4130423" y="8199661"/>
            <a:ext cx="752475" cy="1080000"/>
          </a:xfrm>
          <a:prstGeom prst="rect">
            <a:avLst/>
          </a:prstGeom>
          <a:solidFill>
            <a:srgbClr val="2E75B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algn="ctr" defTabSz="457200" fontAlgn="base">
              <a:defRPr/>
            </a:pPr>
            <a:r>
              <a:rPr kumimoji="1" lang="zh-TW" altLang="en-US" sz="1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万博開催</a:t>
            </a:r>
          </a:p>
        </p:txBody>
      </p:sp>
      <p:sp>
        <p:nvSpPr>
          <p:cNvPr id="320" name="ホームベース 29">
            <a:extLst>
              <a:ext uri="{FF2B5EF4-FFF2-40B4-BE49-F238E27FC236}">
                <a16:creationId xmlns:a16="http://schemas.microsoft.com/office/drawing/2014/main" id="{1BF5AD54-2658-4239-BFF4-82FE871D5FEE}"/>
              </a:ext>
            </a:extLst>
          </p:cNvPr>
          <p:cNvSpPr/>
          <p:nvPr/>
        </p:nvSpPr>
        <p:spPr>
          <a:xfrm>
            <a:off x="2753303" y="8282979"/>
            <a:ext cx="1346525" cy="396000"/>
          </a:xfrm>
          <a:prstGeom prst="homePlate">
            <a:avLst>
              <a:gd name="adj" fmla="val 33088"/>
            </a:avLst>
          </a:prstGeom>
          <a:solidFill>
            <a:srgbClr val="DEEBF7"/>
          </a:solidFill>
          <a:ln w="127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サービス実装</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defTabSz="457200">
              <a:defRPr/>
            </a:pPr>
            <a:r>
              <a:rPr kumimoji="1" lang="ja-JP" altLang="en-US" sz="1000" b="1" dirty="0">
                <a:solidFill>
                  <a:prstClr val="black"/>
                </a:solidFill>
                <a:latin typeface="Meiryo UI" panose="020B0604030504040204" pitchFamily="50" charset="-128"/>
                <a:ea typeface="Meiryo UI" panose="020B0604030504040204" pitchFamily="50" charset="-128"/>
              </a:rPr>
              <a:t>（</a:t>
            </a:r>
            <a:r>
              <a:rPr kumimoji="1" lang="zh-TW" altLang="en-US" sz="1000" b="1" dirty="0">
                <a:solidFill>
                  <a:prstClr val="black"/>
                </a:solidFill>
                <a:latin typeface="Meiryo UI" panose="020B0604030504040204" pitchFamily="50" charset="-128"/>
                <a:ea typeface="Meiryo UI" panose="020B0604030504040204" pitchFamily="50" charset="-128"/>
              </a:rPr>
              <a:t>万博関連整備</a:t>
            </a:r>
            <a:r>
              <a:rPr kumimoji="1" lang="ja-JP" altLang="en-US" sz="1000" b="1" dirty="0">
                <a:solidFill>
                  <a:prstClr val="black"/>
                </a:solidFill>
                <a:latin typeface="Meiryo UI" panose="020B0604030504040204" pitchFamily="50" charset="-128"/>
                <a:ea typeface="Meiryo UI" panose="020B0604030504040204" pitchFamily="50" charset="-128"/>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21" name="角丸四角形 13">
            <a:extLst>
              <a:ext uri="{FF2B5EF4-FFF2-40B4-BE49-F238E27FC236}">
                <a16:creationId xmlns:a16="http://schemas.microsoft.com/office/drawing/2014/main" id="{0C138D06-CB8E-466D-A5BD-A04DDF3759EA}"/>
              </a:ext>
            </a:extLst>
          </p:cNvPr>
          <p:cNvSpPr/>
          <p:nvPr/>
        </p:nvSpPr>
        <p:spPr>
          <a:xfrm>
            <a:off x="2389931" y="8198887"/>
            <a:ext cx="347497" cy="548988"/>
          </a:xfrm>
          <a:prstGeom prst="rect">
            <a:avLst/>
          </a:prstGeom>
          <a:solidFill>
            <a:srgbClr val="2E75B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algn="ctr" defTabSz="457200" fontAlgn="base">
              <a:defRPr/>
            </a:pPr>
            <a:r>
              <a:rPr kumimoji="1" lang="zh-TW"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夢洲工事</a:t>
            </a:r>
            <a:endParaRPr kumimoji="1" lang="en-US" altLang="zh-TW"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algn="ctr" defTabSz="457200" fontAlgn="base">
              <a:defRPr/>
            </a:pPr>
            <a:r>
              <a:rPr kumimoji="1" lang="zh-TW"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本格化</a:t>
            </a:r>
          </a:p>
        </p:txBody>
      </p:sp>
      <p:sp>
        <p:nvSpPr>
          <p:cNvPr id="322" name="ホームベース 19">
            <a:extLst>
              <a:ext uri="{FF2B5EF4-FFF2-40B4-BE49-F238E27FC236}">
                <a16:creationId xmlns:a16="http://schemas.microsoft.com/office/drawing/2014/main" id="{7D1F2BE7-A63F-4DBA-8174-6F45DC770E1A}"/>
              </a:ext>
            </a:extLst>
          </p:cNvPr>
          <p:cNvSpPr/>
          <p:nvPr/>
        </p:nvSpPr>
        <p:spPr>
          <a:xfrm>
            <a:off x="1490151" y="9532739"/>
            <a:ext cx="1982625" cy="396000"/>
          </a:xfrm>
          <a:prstGeom prst="homePlate">
            <a:avLst>
              <a:gd name="adj" fmla="val 33088"/>
            </a:avLst>
          </a:prstGeom>
          <a:solidFill>
            <a:srgbClr val="DEEBF7"/>
          </a:solidFill>
          <a:ln w="12700" cap="rnd">
            <a:solidFill>
              <a:srgbClr val="FFFFF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defTabSz="457200">
              <a:tabLst>
                <a:tab pos="5473700" algn="l"/>
              </a:tabLst>
              <a:defRPr/>
            </a:pPr>
            <a:r>
              <a:rPr lang="ja-JP" altLang="en-US" sz="1000" b="1" dirty="0">
                <a:solidFill>
                  <a:prstClr val="black"/>
                </a:solidFill>
                <a:latin typeface="Meiryo UI" panose="020B0604030504040204" pitchFamily="50" charset="-128"/>
                <a:ea typeface="Meiryo UI" panose="020B0604030504040204" pitchFamily="50" charset="-128"/>
              </a:rPr>
              <a:t>サービス内容検討・実証</a:t>
            </a:r>
            <a:endParaRPr lang="en-US" altLang="ja-JP" sz="1000" b="1" dirty="0">
              <a:solidFill>
                <a:prstClr val="black"/>
              </a:solidFill>
              <a:latin typeface="Meiryo UI" panose="020B0604030504040204" pitchFamily="50" charset="-128"/>
              <a:ea typeface="Meiryo UI" panose="020B0604030504040204" pitchFamily="50" charset="-128"/>
            </a:endParaRPr>
          </a:p>
        </p:txBody>
      </p:sp>
      <p:sp>
        <p:nvSpPr>
          <p:cNvPr id="327" name="角丸四角形 13">
            <a:extLst>
              <a:ext uri="{FF2B5EF4-FFF2-40B4-BE49-F238E27FC236}">
                <a16:creationId xmlns:a16="http://schemas.microsoft.com/office/drawing/2014/main" id="{DC026749-81DC-4EAD-B44C-2102576724D4}"/>
              </a:ext>
            </a:extLst>
          </p:cNvPr>
          <p:cNvSpPr/>
          <p:nvPr/>
        </p:nvSpPr>
        <p:spPr>
          <a:xfrm>
            <a:off x="3472777" y="9430786"/>
            <a:ext cx="396000" cy="612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algn="ctr" defTabSz="457200" fontAlgn="base">
              <a:defRPr/>
            </a:pPr>
            <a:r>
              <a:rPr kumimoji="1" lang="ja-JP"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一部先行</a:t>
            </a:r>
            <a:endParaRPr kumimoji="1" lang="en-US" altLang="ja-JP"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a:p>
            <a:pPr algn="ctr" defTabSz="457200" fontAlgn="base">
              <a:defRPr/>
            </a:pPr>
            <a:r>
              <a:rPr kumimoji="1" lang="ja-JP" altLang="en-US" sz="1000" b="1" dirty="0">
                <a:solidFill>
                  <a:srgbClr val="FFFFFF"/>
                </a:solidFill>
                <a:latin typeface="Meiryo UI" panose="020B0604030504040204" pitchFamily="50" charset="-128"/>
                <a:ea typeface="Meiryo UI" panose="020B0604030504040204" pitchFamily="50" charset="-128"/>
              </a:rPr>
              <a:t>まちびらき</a:t>
            </a:r>
            <a:endParaRPr kumimoji="1" lang="zh-TW"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328" name="ホームベース 14">
            <a:extLst>
              <a:ext uri="{FF2B5EF4-FFF2-40B4-BE49-F238E27FC236}">
                <a16:creationId xmlns:a16="http://schemas.microsoft.com/office/drawing/2014/main" id="{3FA07CF1-8357-433A-8770-672C31D1B4E0}"/>
              </a:ext>
            </a:extLst>
          </p:cNvPr>
          <p:cNvSpPr/>
          <p:nvPr/>
        </p:nvSpPr>
        <p:spPr>
          <a:xfrm>
            <a:off x="4882899" y="8282979"/>
            <a:ext cx="1200150" cy="396000"/>
          </a:xfrm>
          <a:prstGeom prst="homePlate">
            <a:avLst>
              <a:gd name="adj" fmla="val 33088"/>
            </a:avLst>
          </a:prstGeom>
          <a:solidFill>
            <a:srgbClr val="DEEBF7"/>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defTabSz="457200">
              <a:defRPr/>
            </a:pPr>
            <a:r>
              <a:rPr kumimoji="1" lang="ja-JP" altLang="en-US" sz="1000" b="1" dirty="0">
                <a:solidFill>
                  <a:prstClr val="black"/>
                </a:solidFill>
                <a:latin typeface="Meiryo UI" panose="020B0604030504040204" pitchFamily="50" charset="-128"/>
                <a:ea typeface="Meiryo UI" panose="020B0604030504040204" pitchFamily="50" charset="-128"/>
              </a:rPr>
              <a:t>サービス実装</a:t>
            </a:r>
            <a:endParaRPr kumimoji="1" lang="en-US" altLang="ja-JP" sz="1000" b="1" dirty="0">
              <a:solidFill>
                <a:prstClr val="black"/>
              </a:solidFill>
              <a:latin typeface="Meiryo UI" panose="020B0604030504040204" pitchFamily="50" charset="-128"/>
              <a:ea typeface="Meiryo UI"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（万博跡地撤去）</a:t>
            </a:r>
          </a:p>
        </p:txBody>
      </p:sp>
      <p:sp>
        <p:nvSpPr>
          <p:cNvPr id="329" name="ホームベース 16">
            <a:extLst>
              <a:ext uri="{FF2B5EF4-FFF2-40B4-BE49-F238E27FC236}">
                <a16:creationId xmlns:a16="http://schemas.microsoft.com/office/drawing/2014/main" id="{23A20086-3581-45AF-96FB-1AF7602275D8}"/>
              </a:ext>
            </a:extLst>
          </p:cNvPr>
          <p:cNvSpPr/>
          <p:nvPr/>
        </p:nvSpPr>
        <p:spPr>
          <a:xfrm>
            <a:off x="6098924" y="8282979"/>
            <a:ext cx="1135950" cy="396000"/>
          </a:xfrm>
          <a:prstGeom prst="homePlate">
            <a:avLst>
              <a:gd name="adj" fmla="val 33088"/>
            </a:avLst>
          </a:prstGeom>
          <a:solidFill>
            <a:srgbClr val="DEEBF7"/>
          </a:solidFill>
          <a:ln w="127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vert="horz" lIns="72000" tIns="0" rIns="72000" bIns="0" rtlCol="0" anchor="ctr"/>
          <a:lstStyle/>
          <a:p>
            <a:pPr algn="ctr" defTabSz="457200">
              <a:defRPr/>
            </a:pPr>
            <a:r>
              <a:rPr kumimoji="1" lang="ja-JP" altLang="en-US" sz="1000" b="1" dirty="0">
                <a:solidFill>
                  <a:prstClr val="black"/>
                </a:solidFill>
                <a:latin typeface="Meiryo UI" panose="020B0604030504040204" pitchFamily="50" charset="-128"/>
                <a:ea typeface="Meiryo UI" panose="020B0604030504040204" pitchFamily="50" charset="-128"/>
              </a:rPr>
              <a:t>サービス実装</a:t>
            </a:r>
            <a:r>
              <a:rPr kumimoji="1" lang="en-US" altLang="ja-JP" sz="1000" b="1" dirty="0">
                <a:solidFill>
                  <a:prstClr val="black"/>
                </a:solidFill>
                <a:latin typeface="Meiryo UI" panose="020B0604030504040204" pitchFamily="50" charset="-128"/>
                <a:ea typeface="Meiryo UI" panose="020B0604030504040204" pitchFamily="50" charset="-128"/>
              </a:rPr>
              <a:t/>
            </a:r>
            <a:br>
              <a:rPr kumimoji="1" lang="en-US" altLang="ja-JP" sz="1000" b="1" dirty="0">
                <a:solidFill>
                  <a:prstClr val="black"/>
                </a:solidFill>
                <a:latin typeface="Meiryo UI" panose="020B0604030504040204" pitchFamily="50" charset="-128"/>
                <a:ea typeface="Meiryo UI" panose="020B0604030504040204" pitchFamily="50" charset="-128"/>
              </a:rPr>
            </a:br>
            <a:r>
              <a:rPr kumimoji="0"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（跡地開発）</a:t>
            </a:r>
            <a:endParaRPr kumimoji="1"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335" name="ホームベース 11">
            <a:extLst>
              <a:ext uri="{FF2B5EF4-FFF2-40B4-BE49-F238E27FC236}">
                <a16:creationId xmlns:a16="http://schemas.microsoft.com/office/drawing/2014/main" id="{EC21C3AA-7C82-4298-B786-9892F05601A5}"/>
              </a:ext>
            </a:extLst>
          </p:cNvPr>
          <p:cNvSpPr/>
          <p:nvPr/>
        </p:nvSpPr>
        <p:spPr>
          <a:xfrm>
            <a:off x="1490052" y="8282979"/>
            <a:ext cx="881421" cy="396000"/>
          </a:xfrm>
          <a:prstGeom prst="homePlate">
            <a:avLst>
              <a:gd name="adj" fmla="val 33088"/>
            </a:avLst>
          </a:prstGeom>
          <a:solidFill>
            <a:srgbClr val="DEEBF7"/>
          </a:solidFill>
          <a:ln w="1270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000" b="1" dirty="0">
                <a:solidFill>
                  <a:prstClr val="black"/>
                </a:solidFill>
                <a:latin typeface="Meiryo UI" panose="020B0604030504040204" pitchFamily="50" charset="-128"/>
                <a:ea typeface="Meiryo UI" panose="020B0604030504040204" pitchFamily="50" charset="-128"/>
              </a:rPr>
              <a:t>サービス内容検討・実証</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7" name="ホームベース 11">
            <a:extLst>
              <a:ext uri="{FF2B5EF4-FFF2-40B4-BE49-F238E27FC236}">
                <a16:creationId xmlns:a16="http://schemas.microsoft.com/office/drawing/2014/main" id="{2E396A5D-B9CB-4537-AF8C-3FDF65D951FA}"/>
              </a:ext>
            </a:extLst>
          </p:cNvPr>
          <p:cNvSpPr/>
          <p:nvPr/>
        </p:nvSpPr>
        <p:spPr>
          <a:xfrm>
            <a:off x="1490053" y="8882667"/>
            <a:ext cx="2609676" cy="396000"/>
          </a:xfrm>
          <a:prstGeom prst="homePlate">
            <a:avLst>
              <a:gd name="adj" fmla="val 33088"/>
            </a:avLst>
          </a:prstGeom>
          <a:solidFill>
            <a:srgbClr val="DEEBF7"/>
          </a:solidFill>
          <a:ln w="1270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000" b="1" dirty="0">
                <a:solidFill>
                  <a:prstClr val="black"/>
                </a:solidFill>
                <a:latin typeface="Meiryo UI" panose="020B0604030504040204" pitchFamily="50" charset="-128"/>
                <a:ea typeface="Meiryo UI" panose="020B0604030504040204" pitchFamily="50" charset="-128"/>
              </a:rPr>
              <a:t>サービス内容検討・実証</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8" name="矢印: 五方向 3">
            <a:extLst>
              <a:ext uri="{FF2B5EF4-FFF2-40B4-BE49-F238E27FC236}">
                <a16:creationId xmlns:a16="http://schemas.microsoft.com/office/drawing/2014/main" id="{7EE2ACC6-D3E4-4A08-A6CA-AF2B34271181}"/>
              </a:ext>
            </a:extLst>
          </p:cNvPr>
          <p:cNvSpPr/>
          <p:nvPr/>
        </p:nvSpPr>
        <p:spPr>
          <a:xfrm>
            <a:off x="6241422" y="8855239"/>
            <a:ext cx="1041581" cy="553998"/>
          </a:xfrm>
          <a:prstGeom prst="homePlate">
            <a:avLst>
              <a:gd name="adj" fmla="val 37044"/>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kumimoji="1" lang="ja-JP" altLang="en-US" sz="1000" dirty="0">
                <a:solidFill>
                  <a:schemeClr val="tx1"/>
                </a:solidFill>
              </a:rPr>
              <a:t>大阪市域、</a:t>
            </a:r>
            <a:endParaRPr kumimoji="1" lang="en-US" altLang="ja-JP" sz="1000" dirty="0">
              <a:solidFill>
                <a:schemeClr val="tx1"/>
              </a:solidFill>
            </a:endParaRPr>
          </a:p>
          <a:p>
            <a:pPr algn="ctr"/>
            <a:r>
              <a:rPr kumimoji="1" lang="ja-JP" altLang="en-US" sz="1000" dirty="0">
                <a:solidFill>
                  <a:schemeClr val="tx1"/>
                </a:solidFill>
              </a:rPr>
              <a:t>大阪府域へ</a:t>
            </a:r>
            <a:endParaRPr kumimoji="1" lang="en-US" altLang="ja-JP" sz="1000" dirty="0">
              <a:solidFill>
                <a:schemeClr val="tx1"/>
              </a:solidFill>
            </a:endParaRPr>
          </a:p>
          <a:p>
            <a:pPr algn="ctr"/>
            <a:r>
              <a:rPr kumimoji="1" lang="ja-JP" altLang="en-US" sz="1000" dirty="0">
                <a:solidFill>
                  <a:schemeClr val="tx1"/>
                </a:solidFill>
              </a:rPr>
              <a:t>展開</a:t>
            </a:r>
          </a:p>
        </p:txBody>
      </p:sp>
      <p:sp>
        <p:nvSpPr>
          <p:cNvPr id="339" name="正方形/長方形 338">
            <a:extLst>
              <a:ext uri="{FF2B5EF4-FFF2-40B4-BE49-F238E27FC236}">
                <a16:creationId xmlns:a16="http://schemas.microsoft.com/office/drawing/2014/main" id="{48936EFA-A42B-4CC2-A13C-339C2912F7D8}"/>
              </a:ext>
            </a:extLst>
          </p:cNvPr>
          <p:cNvSpPr/>
          <p:nvPr/>
        </p:nvSpPr>
        <p:spPr>
          <a:xfrm>
            <a:off x="3130208" y="9892559"/>
            <a:ext cx="396000" cy="16998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kumimoji="1" lang="ja-JP" altLang="en-US" sz="1050" dirty="0">
                <a:solidFill>
                  <a:schemeClr val="tx1"/>
                </a:solidFill>
              </a:rPr>
              <a:t>夏頃</a:t>
            </a:r>
          </a:p>
        </p:txBody>
      </p:sp>
      <p:sp>
        <p:nvSpPr>
          <p:cNvPr id="340" name="ホームベース 19">
            <a:extLst>
              <a:ext uri="{FF2B5EF4-FFF2-40B4-BE49-F238E27FC236}">
                <a16:creationId xmlns:a16="http://schemas.microsoft.com/office/drawing/2014/main" id="{9BBD5F1C-8E48-4768-9105-AEA9A642AE4C}"/>
              </a:ext>
            </a:extLst>
          </p:cNvPr>
          <p:cNvSpPr/>
          <p:nvPr/>
        </p:nvSpPr>
        <p:spPr>
          <a:xfrm>
            <a:off x="3891216" y="9532739"/>
            <a:ext cx="3310946" cy="396000"/>
          </a:xfrm>
          <a:prstGeom prst="homePlate">
            <a:avLst>
              <a:gd name="adj" fmla="val 33088"/>
            </a:avLst>
          </a:prstGeom>
          <a:solidFill>
            <a:srgbClr val="DEEBF7"/>
          </a:solidFill>
          <a:ln w="12700" cap="rnd">
            <a:solidFill>
              <a:srgbClr val="FFFFF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defTabSz="457200">
              <a:tabLst>
                <a:tab pos="5473700" algn="l"/>
              </a:tabLst>
              <a:defRPr/>
            </a:pPr>
            <a:r>
              <a:rPr lang="ja-JP" altLang="en-US" sz="1000" b="1" dirty="0">
                <a:solidFill>
                  <a:prstClr val="black"/>
                </a:solidFill>
                <a:latin typeface="Meiryo UI" panose="020B0604030504040204" pitchFamily="50" charset="-128"/>
                <a:ea typeface="Meiryo UI" panose="020B0604030504040204" pitchFamily="50" charset="-128"/>
              </a:rPr>
              <a:t>サービス実証・提供</a:t>
            </a:r>
            <a:endParaRPr lang="en-US" altLang="ja-JP" sz="1000" b="1" dirty="0">
              <a:solidFill>
                <a:prstClr val="black"/>
              </a:solidFill>
              <a:latin typeface="Meiryo UI" panose="020B0604030504040204" pitchFamily="50" charset="-128"/>
              <a:ea typeface="Meiryo UI" panose="020B0604030504040204" pitchFamily="50" charset="-128"/>
            </a:endParaRPr>
          </a:p>
        </p:txBody>
      </p:sp>
      <p:sp>
        <p:nvSpPr>
          <p:cNvPr id="341" name="角丸四角形 13">
            <a:extLst>
              <a:ext uri="{FF2B5EF4-FFF2-40B4-BE49-F238E27FC236}">
                <a16:creationId xmlns:a16="http://schemas.microsoft.com/office/drawing/2014/main" id="{C8409297-4E55-416C-9BFA-1DE574C1C927}"/>
              </a:ext>
            </a:extLst>
          </p:cNvPr>
          <p:cNvSpPr/>
          <p:nvPr/>
        </p:nvSpPr>
        <p:spPr>
          <a:xfrm>
            <a:off x="5787924" y="9424436"/>
            <a:ext cx="390374" cy="612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algn="ctr" defTabSz="457200" fontAlgn="base">
              <a:defRPr/>
            </a:pPr>
            <a:r>
              <a:rPr kumimoji="1" lang="ja-JP" altLang="en-US" sz="1000" b="1" dirty="0">
                <a:solidFill>
                  <a:srgbClr val="FFFFFF"/>
                </a:solidFill>
                <a:latin typeface="Meiryo UI" panose="020B0604030504040204" pitchFamily="50" charset="-128"/>
                <a:ea typeface="Meiryo UI" panose="020B0604030504040204" pitchFamily="50" charset="-128"/>
              </a:rPr>
              <a:t>全体開業</a:t>
            </a:r>
            <a:endParaRPr kumimoji="1" lang="zh-TW"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342" name="正方形/長方形 341">
            <a:extLst>
              <a:ext uri="{FF2B5EF4-FFF2-40B4-BE49-F238E27FC236}">
                <a16:creationId xmlns:a16="http://schemas.microsoft.com/office/drawing/2014/main" id="{8776A971-1D6E-4BE2-9310-CC7BB70CF19D}"/>
              </a:ext>
            </a:extLst>
          </p:cNvPr>
          <p:cNvSpPr/>
          <p:nvPr/>
        </p:nvSpPr>
        <p:spPr>
          <a:xfrm>
            <a:off x="3949456" y="9218772"/>
            <a:ext cx="1114408" cy="253916"/>
          </a:xfrm>
          <a:prstGeom prst="rect">
            <a:avLst/>
          </a:prstGeom>
        </p:spPr>
        <p:txBody>
          <a:bodyPr wrap="none">
            <a:spAutoFit/>
          </a:bodyPr>
          <a:lstStyle/>
          <a:p>
            <a:pPr defTabSz="914423"/>
            <a:r>
              <a:rPr kumimoji="1" lang="ja-JP" altLang="en-US" sz="1050" dirty="0">
                <a:latin typeface="+mn-ea"/>
              </a:rPr>
              <a:t>　</a:t>
            </a:r>
            <a:r>
              <a:rPr kumimoji="1" lang="en-US" altLang="ja-JP" sz="1050" dirty="0">
                <a:latin typeface="+mn-ea"/>
              </a:rPr>
              <a:t>4/13</a:t>
            </a:r>
            <a:r>
              <a:rPr kumimoji="1" lang="ja-JP" altLang="en-US" sz="1050" dirty="0">
                <a:latin typeface="+mn-ea"/>
              </a:rPr>
              <a:t>～</a:t>
            </a:r>
            <a:r>
              <a:rPr kumimoji="1" lang="en-US" altLang="ja-JP" sz="1050" dirty="0">
                <a:latin typeface="+mn-ea"/>
              </a:rPr>
              <a:t>10/13</a:t>
            </a:r>
          </a:p>
        </p:txBody>
      </p:sp>
      <p:sp>
        <p:nvSpPr>
          <p:cNvPr id="343" name="正方形/長方形 342">
            <a:extLst>
              <a:ext uri="{FF2B5EF4-FFF2-40B4-BE49-F238E27FC236}">
                <a16:creationId xmlns:a16="http://schemas.microsoft.com/office/drawing/2014/main" id="{79037880-3FDA-471C-8429-6B33C87C031F}"/>
              </a:ext>
            </a:extLst>
          </p:cNvPr>
          <p:cNvSpPr/>
          <p:nvPr/>
        </p:nvSpPr>
        <p:spPr>
          <a:xfrm>
            <a:off x="5066317" y="9892512"/>
            <a:ext cx="749352" cy="16158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spAutoFit/>
          </a:bodyPr>
          <a:lstStyle/>
          <a:p>
            <a:pPr algn="ctr"/>
            <a:r>
              <a:rPr kumimoji="1" lang="en-US" altLang="ja-JP" sz="1050" dirty="0">
                <a:solidFill>
                  <a:schemeClr val="tx1"/>
                </a:solidFill>
              </a:rPr>
              <a:t>2027</a:t>
            </a:r>
            <a:r>
              <a:rPr kumimoji="1" lang="ja-JP" altLang="en-US" sz="1050" dirty="0">
                <a:solidFill>
                  <a:schemeClr val="tx1"/>
                </a:solidFill>
              </a:rPr>
              <a:t>年度</a:t>
            </a:r>
          </a:p>
        </p:txBody>
      </p:sp>
      <p:sp>
        <p:nvSpPr>
          <p:cNvPr id="344" name="ホームベース 19">
            <a:extLst>
              <a:ext uri="{FF2B5EF4-FFF2-40B4-BE49-F238E27FC236}">
                <a16:creationId xmlns:a16="http://schemas.microsoft.com/office/drawing/2014/main" id="{4C22B5E2-B375-4366-80EA-B894676B4B10}"/>
              </a:ext>
            </a:extLst>
          </p:cNvPr>
          <p:cNvSpPr/>
          <p:nvPr/>
        </p:nvSpPr>
        <p:spPr>
          <a:xfrm>
            <a:off x="2655366" y="10107331"/>
            <a:ext cx="4555416" cy="396000"/>
          </a:xfrm>
          <a:prstGeom prst="homePlate">
            <a:avLst>
              <a:gd name="adj" fmla="val 37646"/>
            </a:avLst>
          </a:prstGeom>
          <a:solidFill>
            <a:srgbClr val="DEEBF7"/>
          </a:solidFill>
          <a:ln w="12700" cap="rnd">
            <a:solidFill>
              <a:srgbClr val="FFFFF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defTabSz="914423"/>
            <a:r>
              <a:rPr kumimoji="1" lang="ja-JP" altLang="en-US" sz="1000" dirty="0">
                <a:solidFill>
                  <a:schemeClr val="tx1"/>
                </a:solidFill>
                <a:latin typeface="+mn-ea"/>
              </a:rPr>
              <a:t> </a:t>
            </a:r>
            <a:r>
              <a:rPr kumimoji="1" lang="ja-JP" altLang="en-US" sz="1000" b="1" dirty="0">
                <a:solidFill>
                  <a:schemeClr val="tx1"/>
                </a:solidFill>
                <a:latin typeface="+mn-ea"/>
              </a:rPr>
              <a:t>スーパーシティにおける活用</a:t>
            </a:r>
            <a:endParaRPr kumimoji="1" lang="en-US" altLang="ja-JP" sz="1000" b="1" dirty="0">
              <a:solidFill>
                <a:schemeClr val="tx1"/>
              </a:solidFill>
              <a:latin typeface="+mn-ea"/>
            </a:endParaRPr>
          </a:p>
          <a:p>
            <a:pPr defTabSz="914423"/>
            <a:r>
              <a:rPr kumimoji="1" lang="ja-JP" altLang="en-US" sz="1000" b="1" dirty="0">
                <a:solidFill>
                  <a:schemeClr val="tx1"/>
                </a:solidFill>
                <a:latin typeface="+mn-ea"/>
              </a:rPr>
              <a:t>（夢洲コンストラクション、</a:t>
            </a:r>
            <a:r>
              <a:rPr kumimoji="1" lang="en-US" altLang="ja-JP" sz="1000" b="1" dirty="0">
                <a:solidFill>
                  <a:schemeClr val="tx1"/>
                </a:solidFill>
                <a:latin typeface="+mn-ea"/>
              </a:rPr>
              <a:t>OSAKA</a:t>
            </a:r>
            <a:r>
              <a:rPr kumimoji="1" lang="ja-JP" altLang="en-US" sz="1000" b="1" dirty="0">
                <a:solidFill>
                  <a:schemeClr val="tx1"/>
                </a:solidFill>
                <a:latin typeface="+mn-ea"/>
              </a:rPr>
              <a:t>ファストパス（仮称）、うめきた２期など）</a:t>
            </a:r>
          </a:p>
        </p:txBody>
      </p:sp>
      <p:pic>
        <p:nvPicPr>
          <p:cNvPr id="3" name="図 2"/>
          <p:cNvPicPr>
            <a:picLocks noChangeAspect="1"/>
          </p:cNvPicPr>
          <p:nvPr/>
        </p:nvPicPr>
        <p:blipFill>
          <a:blip r:embed="rId5"/>
          <a:stretch>
            <a:fillRect/>
          </a:stretch>
        </p:blipFill>
        <p:spPr>
          <a:xfrm>
            <a:off x="4333987" y="5313363"/>
            <a:ext cx="1446916" cy="963353"/>
          </a:xfrm>
          <a:prstGeom prst="rect">
            <a:avLst/>
          </a:prstGeom>
        </p:spPr>
      </p:pic>
      <p:pic>
        <p:nvPicPr>
          <p:cNvPr id="4" name="図 3"/>
          <p:cNvPicPr>
            <a:picLocks noChangeAspect="1"/>
          </p:cNvPicPr>
          <p:nvPr/>
        </p:nvPicPr>
        <p:blipFill>
          <a:blip r:embed="rId6"/>
          <a:stretch>
            <a:fillRect/>
          </a:stretch>
        </p:blipFill>
        <p:spPr>
          <a:xfrm>
            <a:off x="6166514" y="5304219"/>
            <a:ext cx="968315" cy="972000"/>
          </a:xfrm>
          <a:prstGeom prst="rect">
            <a:avLst/>
          </a:prstGeom>
        </p:spPr>
      </p:pic>
    </p:spTree>
    <p:extLst>
      <p:ext uri="{BB962C8B-B14F-4D97-AF65-F5344CB8AC3E}">
        <p14:creationId xmlns:p14="http://schemas.microsoft.com/office/powerpoint/2010/main" val="3435741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グループ化 177">
            <a:extLst>
              <a:ext uri="{FF2B5EF4-FFF2-40B4-BE49-F238E27FC236}">
                <a16:creationId xmlns:a16="http://schemas.microsoft.com/office/drawing/2014/main" id="{DEEEC05A-D56F-473C-8D72-02FF7C9287D0}"/>
              </a:ext>
            </a:extLst>
          </p:cNvPr>
          <p:cNvGrpSpPr/>
          <p:nvPr/>
        </p:nvGrpSpPr>
        <p:grpSpPr>
          <a:xfrm>
            <a:off x="436563" y="41550"/>
            <a:ext cx="14584190" cy="423768"/>
            <a:chOff x="7757973" y="808178"/>
            <a:chExt cx="14584190" cy="423767"/>
          </a:xfrm>
        </p:grpSpPr>
        <p:sp>
          <p:nvSpPr>
            <p:cNvPr id="179" name="正方形/長方形 178">
              <a:extLst>
                <a:ext uri="{FF2B5EF4-FFF2-40B4-BE49-F238E27FC236}">
                  <a16:creationId xmlns:a16="http://schemas.microsoft.com/office/drawing/2014/main" id="{BF3E7D83-EBD3-44EE-8A8C-3C620F466186}"/>
                </a:ext>
              </a:extLst>
            </p:cNvPr>
            <p:cNvSpPr/>
            <p:nvPr/>
          </p:nvSpPr>
          <p:spPr>
            <a:xfrm>
              <a:off x="7757973" y="808178"/>
              <a:ext cx="106703" cy="423767"/>
            </a:xfrm>
            <a:prstGeom prst="rect">
              <a:avLst/>
            </a:prstGeom>
            <a:solidFill>
              <a:srgbClr val="2E75B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200" b="1" dirty="0">
                <a:solidFill>
                  <a:srgbClr val="2E75B6"/>
                </a:solidFill>
              </a:endParaRPr>
            </a:p>
          </p:txBody>
        </p:sp>
        <p:cxnSp>
          <p:nvCxnSpPr>
            <p:cNvPr id="180" name="直線コネクタ 179">
              <a:extLst>
                <a:ext uri="{FF2B5EF4-FFF2-40B4-BE49-F238E27FC236}">
                  <a16:creationId xmlns:a16="http://schemas.microsoft.com/office/drawing/2014/main" id="{8554AB6C-7ECA-4631-8012-B76E571289AE}"/>
                </a:ext>
              </a:extLst>
            </p:cNvPr>
            <p:cNvCxnSpPr>
              <a:cxnSpLocks/>
            </p:cNvCxnSpPr>
            <p:nvPr/>
          </p:nvCxnSpPr>
          <p:spPr>
            <a:xfrm>
              <a:off x="7862294" y="1223416"/>
              <a:ext cx="14479869"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181" name="テキスト ボックス 180">
              <a:extLst>
                <a:ext uri="{FF2B5EF4-FFF2-40B4-BE49-F238E27FC236}">
                  <a16:creationId xmlns:a16="http://schemas.microsoft.com/office/drawing/2014/main" id="{A872402D-0A93-409C-92F7-F75EB8C9AE11}"/>
                </a:ext>
              </a:extLst>
            </p:cNvPr>
            <p:cNvSpPr txBox="1"/>
            <p:nvPr/>
          </p:nvSpPr>
          <p:spPr>
            <a:xfrm>
              <a:off x="7943734" y="808178"/>
              <a:ext cx="5564030" cy="40010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2000" b="1" dirty="0">
                  <a:solidFill>
                    <a:srgbClr val="2E75B6"/>
                  </a:solidFill>
                </a:rPr>
                <a:t>３つのプロジェクトの先端的サービス概要</a:t>
              </a:r>
            </a:p>
          </p:txBody>
        </p:sp>
      </p:grpSp>
      <p:sp>
        <p:nvSpPr>
          <p:cNvPr id="154" name="テキスト ボックス 153">
            <a:extLst>
              <a:ext uri="{FF2B5EF4-FFF2-40B4-BE49-F238E27FC236}">
                <a16:creationId xmlns:a16="http://schemas.microsoft.com/office/drawing/2014/main" id="{0D896CBB-B2E2-4050-881D-C3372138ACF8}"/>
              </a:ext>
            </a:extLst>
          </p:cNvPr>
          <p:cNvSpPr txBox="1"/>
          <p:nvPr/>
        </p:nvSpPr>
        <p:spPr>
          <a:xfrm>
            <a:off x="10234812" y="181593"/>
            <a:ext cx="4951465" cy="307777"/>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ja-JP" altLang="en-US" sz="1400" b="1" dirty="0">
                <a:solidFill>
                  <a:schemeClr val="tx1"/>
                </a:solidFill>
              </a:rPr>
              <a:t>下線は先端的サービスの実現にかかる規制改革が含まれるもの</a:t>
            </a:r>
          </a:p>
        </p:txBody>
      </p:sp>
      <p:graphicFrame>
        <p:nvGraphicFramePr>
          <p:cNvPr id="140" name="表 139">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1845181798"/>
              </p:ext>
            </p:extLst>
          </p:nvPr>
        </p:nvGraphicFramePr>
        <p:xfrm>
          <a:off x="125675" y="507901"/>
          <a:ext cx="14868000" cy="9852474"/>
        </p:xfrm>
        <a:graphic>
          <a:graphicData uri="http://schemas.openxmlformats.org/drawingml/2006/table">
            <a:tbl>
              <a:tblPr firstRow="1" bandRow="1">
                <a:tableStyleId>{5940675A-B579-460E-94D1-54222C63F5DA}</a:tableStyleId>
              </a:tblPr>
              <a:tblGrid>
                <a:gridCol w="437936">
                  <a:extLst>
                    <a:ext uri="{9D8B030D-6E8A-4147-A177-3AD203B41FA5}">
                      <a16:colId xmlns:a16="http://schemas.microsoft.com/office/drawing/2014/main" val="3759165090"/>
                    </a:ext>
                  </a:extLst>
                </a:gridCol>
                <a:gridCol w="1667813">
                  <a:extLst>
                    <a:ext uri="{9D8B030D-6E8A-4147-A177-3AD203B41FA5}">
                      <a16:colId xmlns:a16="http://schemas.microsoft.com/office/drawing/2014/main" val="627285008"/>
                    </a:ext>
                  </a:extLst>
                </a:gridCol>
                <a:gridCol w="4762579">
                  <a:extLst>
                    <a:ext uri="{9D8B030D-6E8A-4147-A177-3AD203B41FA5}">
                      <a16:colId xmlns:a16="http://schemas.microsoft.com/office/drawing/2014/main" val="232150186"/>
                    </a:ext>
                  </a:extLst>
                </a:gridCol>
                <a:gridCol w="7999672">
                  <a:extLst>
                    <a:ext uri="{9D8B030D-6E8A-4147-A177-3AD203B41FA5}">
                      <a16:colId xmlns:a16="http://schemas.microsoft.com/office/drawing/2014/main" val="1667408104"/>
                    </a:ext>
                  </a:extLst>
                </a:gridCol>
              </a:tblGrid>
              <a:tr h="202149">
                <a:tc>
                  <a:txBody>
                    <a:bodyPr/>
                    <a:lstStyle/>
                    <a:p>
                      <a:pPr marL="0" indent="0" algn="ctr" fontAlgn="ctr">
                        <a:lnSpc>
                          <a:spcPct val="100000"/>
                        </a:lnSpc>
                        <a:spcBef>
                          <a:spcPts val="0"/>
                        </a:spcBef>
                        <a:spcAft>
                          <a:spcPts val="0"/>
                        </a:spcAft>
                      </a:pPr>
                      <a:endParaRPr kumimoji="1" lang="ja-JP" altLang="en-US" sz="1400" b="1" dirty="0">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lgn="ctr" fontAlgn="ctr">
                        <a:lnSpc>
                          <a:spcPct val="100000"/>
                        </a:lnSpc>
                        <a:spcBef>
                          <a:spcPts val="0"/>
                        </a:spcBef>
                        <a:spcAft>
                          <a:spcPts val="0"/>
                        </a:spcAft>
                      </a:pPr>
                      <a:r>
                        <a:rPr kumimoji="1" lang="ja-JP" altLang="en-US" sz="1400" b="1" dirty="0">
                          <a:latin typeface="+mn-ea"/>
                          <a:ea typeface="+mn-ea"/>
                        </a:rPr>
                        <a:t>大分類</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latin typeface="+mn-ea"/>
                          <a:ea typeface="+mn-ea"/>
                        </a:rPr>
                        <a:t>概要</a:t>
                      </a: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latin typeface="+mn-ea"/>
                          <a:ea typeface="+mn-ea"/>
                        </a:rPr>
                        <a:t>先端的サービス項目</a:t>
                      </a: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880792">
                <a:tc rowSpan="3">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r>
                        <a:rPr kumimoji="1" lang="ja-JP" altLang="en-US" sz="1600" b="1" dirty="0">
                          <a:solidFill>
                            <a:srgbClr val="2E75B6"/>
                          </a:solidFill>
                        </a:rPr>
                        <a:t>夢洲コンストラクション</a:t>
                      </a: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建設工事現場内外の移動の円滑化</a:t>
                      </a:r>
                    </a:p>
                  </a:txBody>
                  <a:tcPr marL="91441" marR="91441" marT="18000" marB="18000" anchor="ctr">
                    <a:lnL w="38100" cap="flat" cmpd="sng" algn="ctr">
                      <a:solidFill>
                        <a:schemeClr val="bg1"/>
                      </a:solidFill>
                      <a:prstDash val="solid"/>
                      <a:round/>
                      <a:headEnd type="none" w="med" len="med"/>
                      <a:tailEnd type="none" w="med" len="med"/>
                    </a:lnL>
                    <a:lnR w="12700" cmpd="sng">
                      <a:noFill/>
                    </a:lnR>
                    <a:lnT w="12700" cmpd="sng">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marR="0" lvl="0" indent="0" algn="l" defTabSz="1393124"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事前に建設車両の入退場時間を予約し、入退場ゲートでのカメラによる画像認識により予約車両の確認を自動化することで工事現場への円滑な入場が可能となる。</a:t>
                      </a:r>
                    </a:p>
                  </a:txBody>
                  <a:tcPr marL="91441" marR="91441" marT="18000" marB="18000" anchor="ctr">
                    <a:lnL w="12700" cmpd="sng">
                      <a:noFill/>
                    </a:lnL>
                    <a:lnR w="12700" cmpd="sng">
                      <a:noFill/>
                    </a:lnR>
                    <a:lnT w="12700" cmpd="sng">
                      <a:noFill/>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28600" indent="-228600">
                        <a:buFont typeface="+mj-ea"/>
                        <a:buAutoNum type="circleNumDbPlain"/>
                      </a:pPr>
                      <a:r>
                        <a:rPr kumimoji="1" lang="ja-JP" altLang="en-US" sz="1100" dirty="0">
                          <a:solidFill>
                            <a:schemeClr val="tx1"/>
                          </a:solidFill>
                          <a:latin typeface="Meiryo UI" panose="020B0604030504040204" pitchFamily="50" charset="-128"/>
                          <a:ea typeface="Meiryo UI" panose="020B0604030504040204" pitchFamily="50" charset="-128"/>
                        </a:rPr>
                        <a:t>データなどの活用による交通量予測</a:t>
                      </a:r>
                      <a:r>
                        <a:rPr kumimoji="1" lang="ja-JP" altLang="en-US" sz="1100" dirty="0" smtClean="0">
                          <a:solidFill>
                            <a:schemeClr val="tx1"/>
                          </a:solidFill>
                          <a:latin typeface="Meiryo UI" panose="020B0604030504040204" pitchFamily="50" charset="-128"/>
                          <a:ea typeface="Meiryo UI" panose="020B0604030504040204" pitchFamily="50" charset="-128"/>
                        </a:rPr>
                        <a:t>に基づくピークシフト</a:t>
                      </a:r>
                      <a:r>
                        <a:rPr kumimoji="1" lang="ja-JP" altLang="en-US" sz="1100" dirty="0">
                          <a:solidFill>
                            <a:schemeClr val="tx1"/>
                          </a:solidFill>
                          <a:latin typeface="Meiryo UI" panose="020B0604030504040204" pitchFamily="50" charset="-128"/>
                          <a:ea typeface="Meiryo UI" panose="020B0604030504040204" pitchFamily="50" charset="-128"/>
                        </a:rPr>
                        <a:t>誘導</a:t>
                      </a:r>
                    </a:p>
                    <a:p>
                      <a:pPr marL="228600" indent="-228600">
                        <a:buFont typeface="+mj-ea"/>
                        <a:buAutoNum type="circleNumDbPlain"/>
                      </a:pPr>
                      <a:r>
                        <a:rPr kumimoji="1" lang="ja-JP" altLang="en-US" sz="1100" dirty="0">
                          <a:solidFill>
                            <a:schemeClr val="tx1"/>
                          </a:solidFill>
                          <a:latin typeface="Meiryo UI" panose="020B0604030504040204" pitchFamily="50" charset="-128"/>
                          <a:ea typeface="Meiryo UI" panose="020B0604030504040204" pitchFamily="50" charset="-128"/>
                        </a:rPr>
                        <a:t>位置情報及び</a:t>
                      </a:r>
                      <a:r>
                        <a:rPr kumimoji="1" lang="en-US" altLang="ja-JP" sz="1100" dirty="0">
                          <a:solidFill>
                            <a:schemeClr val="tx1"/>
                          </a:solidFill>
                          <a:latin typeface="Meiryo UI" panose="020B0604030504040204" pitchFamily="50" charset="-128"/>
                          <a:ea typeface="Meiryo UI" panose="020B0604030504040204" pitchFamily="50" charset="-128"/>
                        </a:rPr>
                        <a:t>AI</a:t>
                      </a:r>
                      <a:r>
                        <a:rPr kumimoji="1" lang="ja-JP" altLang="en-US" sz="1100" dirty="0">
                          <a:solidFill>
                            <a:schemeClr val="tx1"/>
                          </a:solidFill>
                          <a:latin typeface="Meiryo UI" panose="020B0604030504040204" pitchFamily="50" charset="-128"/>
                          <a:ea typeface="Meiryo UI" panose="020B0604030504040204" pitchFamily="50" charset="-128"/>
                        </a:rPr>
                        <a:t>カメラによる車両管理</a:t>
                      </a:r>
                    </a:p>
                    <a:p>
                      <a:pPr marL="228600" indent="-228600">
                        <a:buFont typeface="+mj-ea"/>
                        <a:buAutoNum type="circleNumDbPlain"/>
                      </a:pPr>
                      <a:r>
                        <a:rPr kumimoji="1" lang="ja-JP" altLang="en-US" sz="1100" dirty="0">
                          <a:solidFill>
                            <a:schemeClr val="tx1"/>
                          </a:solidFill>
                          <a:latin typeface="Meiryo UI" panose="020B0604030504040204" pitchFamily="50" charset="-128"/>
                          <a:ea typeface="Meiryo UI" panose="020B0604030504040204" pitchFamily="50" charset="-128"/>
                        </a:rPr>
                        <a:t>カメラでの車両認識による入退場管理</a:t>
                      </a:r>
                    </a:p>
                    <a:p>
                      <a:pPr marL="228600" indent="-228600">
                        <a:buFont typeface="+mj-ea"/>
                        <a:buAutoNum type="circleNumDbPlain"/>
                      </a:pPr>
                      <a:r>
                        <a:rPr kumimoji="1" lang="ja-JP" altLang="en-US" sz="1100" dirty="0">
                          <a:solidFill>
                            <a:schemeClr val="tx1"/>
                          </a:solidFill>
                          <a:latin typeface="Meiryo UI" panose="020B0604030504040204" pitchFamily="50" charset="-128"/>
                          <a:ea typeface="Meiryo UI" panose="020B0604030504040204" pitchFamily="50" charset="-128"/>
                        </a:rPr>
                        <a:t>駅及び共同駐車場からのシャトルバス・デマンドバスの運転管理</a:t>
                      </a:r>
                    </a:p>
                    <a:p>
                      <a:pPr marL="228600" indent="-228600">
                        <a:buFont typeface="+mj-ea"/>
                        <a:buAutoNum type="circleNumDbPlain"/>
                      </a:pPr>
                      <a:r>
                        <a:rPr kumimoji="1" lang="ja-JP" altLang="en-US" sz="1100" dirty="0">
                          <a:solidFill>
                            <a:schemeClr val="tx1"/>
                          </a:solidFill>
                          <a:latin typeface="Meiryo UI" panose="020B0604030504040204" pitchFamily="50" charset="-128"/>
                          <a:ea typeface="Meiryo UI" panose="020B0604030504040204" pitchFamily="50" charset="-128"/>
                        </a:rPr>
                        <a:t>建設工事現場内及び夢洲内でのパーソナルモビリティの導入</a:t>
                      </a:r>
                    </a:p>
                  </a:txBody>
                  <a:tcPr marL="91441" marR="91441" marT="18000" marB="18000" anchor="ctr">
                    <a:lnL w="12700" cmpd="sng">
                      <a:noFill/>
                    </a:lnL>
                    <a:lnR w="12700" cmpd="sng">
                      <a:noFill/>
                    </a:lnR>
                    <a:lnT w="12700" cmpd="sng">
                      <a:noFill/>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1198454">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建設工事・資材運搬の円滑化</a:t>
                      </a: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strike="noStrike" dirty="0">
                          <a:solidFill>
                            <a:schemeClr val="tx1"/>
                          </a:solidFill>
                          <a:latin typeface="Meiryo UI" panose="020B0604030504040204" pitchFamily="50" charset="-128"/>
                          <a:ea typeface="Meiryo UI" panose="020B0604030504040204" pitchFamily="50" charset="-128"/>
                        </a:rPr>
                        <a:t>建設現場の</a:t>
                      </a:r>
                      <a:r>
                        <a:rPr kumimoji="1" lang="ja-JP" altLang="en-US" sz="1100" dirty="0">
                          <a:solidFill>
                            <a:schemeClr val="tx1"/>
                          </a:solidFill>
                          <a:latin typeface="Meiryo UI" panose="020B0604030504040204" pitchFamily="50" charset="-128"/>
                          <a:ea typeface="Meiryo UI" panose="020B0604030504040204" pitchFamily="50" charset="-128"/>
                        </a:rPr>
                        <a:t>各工区の資材ストック情報を自動的に取得し、資材が不足する場合、工区の地理情報から集配センターへの最適な資材運搬ルートを設定し、ドローンなどによる運搬を行い、工事の円滑化だけでなく、建設作業員の負担軽減にも寄与する。</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28600" indent="-228600">
                        <a:buFont typeface="+mj-ea"/>
                        <a:buAutoNum type="circleNumDbPlain" startAt="6"/>
                      </a:pPr>
                      <a:r>
                        <a:rPr kumimoji="1" lang="en-US" altLang="ja-JP" sz="1100" dirty="0">
                          <a:solidFill>
                            <a:schemeClr val="tx1"/>
                          </a:solidFill>
                          <a:latin typeface="Meiryo UI" panose="020B0604030504040204" pitchFamily="50" charset="-128"/>
                          <a:ea typeface="Meiryo UI" panose="020B0604030504040204" pitchFamily="50" charset="-128"/>
                        </a:rPr>
                        <a:t>BIM/CIM</a:t>
                      </a:r>
                      <a:r>
                        <a:rPr kumimoji="1" lang="ja-JP" altLang="en-US" sz="1100" dirty="0">
                          <a:solidFill>
                            <a:schemeClr val="tx1"/>
                          </a:solidFill>
                          <a:latin typeface="Meiryo UI" panose="020B0604030504040204" pitchFamily="50" charset="-128"/>
                          <a:ea typeface="Meiryo UI" panose="020B0604030504040204" pitchFamily="50" charset="-128"/>
                        </a:rPr>
                        <a:t>などを活用した建設工事の効率化</a:t>
                      </a:r>
                    </a:p>
                    <a:p>
                      <a:pPr marL="228600" indent="-228600">
                        <a:buFont typeface="+mj-ea"/>
                        <a:buAutoNum type="circleNumDbPlain" startAt="6"/>
                      </a:pPr>
                      <a:r>
                        <a:rPr kumimoji="1" lang="ja-JP" altLang="en-US" sz="1100" u="heavy" baseline="0" dirty="0">
                          <a:solidFill>
                            <a:schemeClr val="tx1"/>
                          </a:solidFill>
                          <a:latin typeface="Meiryo UI" panose="020B0604030504040204" pitchFamily="50" charset="-128"/>
                          <a:ea typeface="Meiryo UI" panose="020B0604030504040204" pitchFamily="50" charset="-128"/>
                        </a:rPr>
                        <a:t>データ及びセンシングによる局所的な気象予測</a:t>
                      </a:r>
                    </a:p>
                    <a:p>
                      <a:pPr marL="228600" indent="-228600">
                        <a:buFont typeface="+mj-ea"/>
                        <a:buAutoNum type="circleNumDbPlain" startAt="6"/>
                      </a:pPr>
                      <a:r>
                        <a:rPr kumimoji="1" lang="ja-JP" altLang="en-US" sz="1100" u="heavy" baseline="0" dirty="0">
                          <a:solidFill>
                            <a:schemeClr val="tx1"/>
                          </a:solidFill>
                          <a:latin typeface="Meiryo UI" panose="020B0604030504040204" pitchFamily="50" charset="-128"/>
                          <a:ea typeface="Meiryo UI" panose="020B0604030504040204" pitchFamily="50" charset="-128"/>
                        </a:rPr>
                        <a:t>ドローンを活用した測量・工事管理</a:t>
                      </a:r>
                    </a:p>
                    <a:p>
                      <a:pPr marL="228600" indent="-228600">
                        <a:buFont typeface="+mj-ea"/>
                        <a:buAutoNum type="circleNumDbPlain" startAt="6"/>
                      </a:pPr>
                      <a:r>
                        <a:rPr kumimoji="1" lang="ja-JP" altLang="en-US" sz="1100" u="heavy" baseline="0" dirty="0">
                          <a:solidFill>
                            <a:schemeClr val="tx1"/>
                          </a:solidFill>
                          <a:latin typeface="Meiryo UI" panose="020B0604030504040204" pitchFamily="50" charset="-128"/>
                          <a:ea typeface="Meiryo UI" panose="020B0604030504040204" pitchFamily="50" charset="-128"/>
                        </a:rPr>
                        <a:t>ドローンによる建設現場の見守り</a:t>
                      </a:r>
                      <a:endParaRPr kumimoji="1" lang="en-US" altLang="ja-JP" sz="1100" u="heavy" baseline="0" dirty="0">
                        <a:solidFill>
                          <a:schemeClr val="tx1"/>
                        </a:solidFill>
                        <a:latin typeface="Meiryo UI" panose="020B0604030504040204" pitchFamily="50" charset="-128"/>
                        <a:ea typeface="Meiryo UI" panose="020B0604030504040204" pitchFamily="50" charset="-128"/>
                      </a:endParaRPr>
                    </a:p>
                    <a:p>
                      <a:pPr marL="228600" marR="0" lvl="0" indent="-228600" algn="l" defTabSz="912114" rtl="0" eaLnBrk="1" fontAlgn="auto" latinLnBrk="0" hangingPunct="1">
                        <a:lnSpc>
                          <a:spcPct val="100000"/>
                        </a:lnSpc>
                        <a:spcBef>
                          <a:spcPts val="0"/>
                        </a:spcBef>
                        <a:spcAft>
                          <a:spcPts val="0"/>
                        </a:spcAft>
                        <a:buClrTx/>
                        <a:buSzTx/>
                        <a:buFont typeface="+mj-ea"/>
                        <a:buAutoNum type="circleNumDbPlain" startAt="6"/>
                        <a:tabLst/>
                        <a:defRPr/>
                      </a:pPr>
                      <a:r>
                        <a:rPr kumimoji="1" lang="ja-JP" altLang="en-US" sz="1100" u="heavy" baseline="0" dirty="0">
                          <a:solidFill>
                            <a:schemeClr val="tx1"/>
                          </a:solidFill>
                          <a:latin typeface="Meiryo UI" panose="020B0604030504040204" pitchFamily="50" charset="-128"/>
                          <a:ea typeface="Meiryo UI" panose="020B0604030504040204" pitchFamily="50" charset="-128"/>
                        </a:rPr>
                        <a:t>ドローンによる資材などの運搬、作業現場域内の高所などへの資材配送</a:t>
                      </a:r>
                    </a:p>
                    <a:p>
                      <a:pPr marL="228600" indent="-228600">
                        <a:buFont typeface="+mj-ea"/>
                        <a:buAutoNum type="circleNumDbPlain" startAt="6"/>
                      </a:pPr>
                      <a:r>
                        <a:rPr kumimoji="1" lang="ja-JP" altLang="en-US" sz="1100" u="heavy" baseline="0" dirty="0">
                          <a:solidFill>
                            <a:schemeClr val="tx1"/>
                          </a:solidFill>
                          <a:latin typeface="Meiryo UI" panose="020B0604030504040204" pitchFamily="50" charset="-128"/>
                          <a:ea typeface="Meiryo UI" panose="020B0604030504040204" pitchFamily="50" charset="-128"/>
                        </a:rPr>
                        <a:t>シャトルバスを活用した資材運搬（貨客混載）</a:t>
                      </a:r>
                    </a:p>
                    <a:p>
                      <a:pPr marL="228600" indent="-228600">
                        <a:buFont typeface="+mj-ea"/>
                        <a:buAutoNum type="circleNumDbPlain" startAt="6"/>
                      </a:pPr>
                      <a:r>
                        <a:rPr kumimoji="1" lang="ja-JP" altLang="en-US" sz="1100" dirty="0">
                          <a:solidFill>
                            <a:schemeClr val="tx1"/>
                          </a:solidFill>
                          <a:latin typeface="Meiryo UI" panose="020B0604030504040204" pitchFamily="50" charset="-128"/>
                          <a:ea typeface="Meiryo UI" panose="020B0604030504040204" pitchFamily="50" charset="-128"/>
                        </a:rPr>
                        <a:t>遠隔型⾃動運転ロボットを⽤いた物資運送</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8304584"/>
                  </a:ext>
                </a:extLst>
              </a:tr>
              <a:tr h="822242">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建設作業員</a:t>
                      </a:r>
                      <a:r>
                        <a:rPr kumimoji="1" lang="ja-JP" altLang="en-US" sz="1200" b="1" dirty="0" smtClean="0">
                          <a:solidFill>
                            <a:schemeClr val="tx1"/>
                          </a:solidFill>
                          <a:latin typeface="Meiryo UI" panose="020B0604030504040204" pitchFamily="50" charset="-128"/>
                          <a:ea typeface="Meiryo UI" panose="020B0604030504040204" pitchFamily="50" charset="-128"/>
                        </a:rPr>
                        <a:t>の安全</a:t>
                      </a:r>
                      <a:r>
                        <a:rPr kumimoji="1" lang="ja-JP" altLang="en-US" sz="1200" b="1" dirty="0">
                          <a:solidFill>
                            <a:schemeClr val="tx1"/>
                          </a:solidFill>
                          <a:latin typeface="Meiryo UI" panose="020B0604030504040204" pitchFamily="50" charset="-128"/>
                          <a:ea typeface="Meiryo UI" panose="020B0604030504040204" pitchFamily="50" charset="-128"/>
                        </a:rPr>
                        <a:t>・健康管理</a:t>
                      </a:r>
                      <a:r>
                        <a:rPr kumimoji="1" lang="ja-JP" altLang="en-US" sz="1200" b="1" dirty="0" smtClean="0">
                          <a:solidFill>
                            <a:schemeClr val="tx1"/>
                          </a:solidFill>
                          <a:latin typeface="Meiryo UI" panose="020B0604030504040204" pitchFamily="50" charset="-128"/>
                          <a:ea typeface="Meiryo UI" panose="020B0604030504040204" pitchFamily="50" charset="-128"/>
                        </a:rPr>
                        <a:t>の円滑化</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オプトインにより建設作業員の年齢や既往歴などを事前に登録し、属性情報とスマートウォッチなどによるリアルタイムな位置情報とバイタルデータを取得することで異常発生時の即時の対応が可能となり、建設作業員の安全・健康管理に寄与する。</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28600" indent="-228600">
                        <a:buFont typeface="+mj-ea"/>
                        <a:buAutoNum type="circleNumDbPlain" startAt="13"/>
                      </a:pPr>
                      <a:r>
                        <a:rPr kumimoji="1" lang="en-US" altLang="ja-JP" sz="1100" dirty="0">
                          <a:solidFill>
                            <a:schemeClr val="tx1"/>
                          </a:solidFill>
                          <a:latin typeface="Meiryo UI" panose="020B0604030504040204" pitchFamily="50" charset="-128"/>
                          <a:ea typeface="Meiryo UI" panose="020B0604030504040204" pitchFamily="50" charset="-128"/>
                        </a:rPr>
                        <a:t>AI</a:t>
                      </a:r>
                      <a:r>
                        <a:rPr kumimoji="1" lang="ja-JP" altLang="en-US" sz="1100" dirty="0">
                          <a:solidFill>
                            <a:schemeClr val="tx1"/>
                          </a:solidFill>
                          <a:latin typeface="Meiryo UI" panose="020B0604030504040204" pitchFamily="50" charset="-128"/>
                          <a:ea typeface="Meiryo UI" panose="020B0604030504040204" pitchFamily="50" charset="-128"/>
                        </a:rPr>
                        <a:t>による顔認証での建設作業員の入退場管理</a:t>
                      </a:r>
                    </a:p>
                    <a:p>
                      <a:pPr marL="228600" indent="-228600">
                        <a:buFont typeface="+mj-ea"/>
                        <a:buAutoNum type="circleNumDbPlain" startAt="13"/>
                      </a:pPr>
                      <a:r>
                        <a:rPr kumimoji="1" lang="ja-JP" altLang="en-US" sz="1100" dirty="0">
                          <a:solidFill>
                            <a:schemeClr val="tx1"/>
                          </a:solidFill>
                          <a:latin typeface="Meiryo UI" panose="020B0604030504040204" pitchFamily="50" charset="-128"/>
                          <a:ea typeface="Meiryo UI" panose="020B0604030504040204" pitchFamily="50" charset="-128"/>
                        </a:rPr>
                        <a:t>バイタル情報及び位置情報によるリアルタイムでの安全・健康管理</a:t>
                      </a:r>
                    </a:p>
                    <a:p>
                      <a:pPr marL="228600" indent="-228600">
                        <a:buFont typeface="+mj-ea"/>
                        <a:buAutoNum type="circleNumDbPlain" startAt="13"/>
                      </a:pPr>
                      <a:r>
                        <a:rPr kumimoji="1" lang="ja-JP" altLang="en-US" sz="1100" dirty="0">
                          <a:solidFill>
                            <a:schemeClr val="tx1"/>
                          </a:solidFill>
                          <a:latin typeface="Meiryo UI" panose="020B0604030504040204" pitchFamily="50" charset="-128"/>
                          <a:ea typeface="Meiryo UI" panose="020B0604030504040204" pitchFamily="50" charset="-128"/>
                        </a:rPr>
                        <a:t>建設資機材の位置情報及びカメラ画像を活用した建設現場の安全管理</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822242">
                <a:tc rowSpan="4">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r>
                        <a:rPr kumimoji="1" lang="ja-JP" altLang="en-US" sz="1600" b="1" kern="1200" dirty="0">
                          <a:solidFill>
                            <a:srgbClr val="2E75B6"/>
                          </a:solidFill>
                          <a:latin typeface="+mn-lt"/>
                          <a:ea typeface="+mn-ea"/>
                          <a:cs typeface="+mn-cs"/>
                        </a:rPr>
                        <a:t>大阪・関西万博</a:t>
                      </a:r>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大阪・関西万博で体験する近未来の医療・健康サービス</a:t>
                      </a:r>
                    </a:p>
                  </a:txBody>
                  <a:tcPr marL="91441" marR="91441" marT="18000" marB="18000" anchor="ctr">
                    <a:lnL w="381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大阪府と大阪市が</a:t>
                      </a:r>
                      <a:r>
                        <a:rPr kumimoji="1" lang="en-US" altLang="ja-JP" sz="1100" dirty="0">
                          <a:solidFill>
                            <a:schemeClr val="tx1"/>
                          </a:solidFill>
                          <a:latin typeface="Meiryo UI" panose="020B0604030504040204" pitchFamily="50" charset="-128"/>
                          <a:ea typeface="Meiryo UI" panose="020B0604030504040204" pitchFamily="50" charset="-128"/>
                        </a:rPr>
                        <a:t>REBORN</a:t>
                      </a:r>
                      <a:r>
                        <a:rPr kumimoji="1" lang="ja-JP" altLang="en-US" sz="1100" dirty="0">
                          <a:solidFill>
                            <a:schemeClr val="tx1"/>
                          </a:solidFill>
                          <a:latin typeface="Meiryo UI" panose="020B0604030504040204" pitchFamily="50" charset="-128"/>
                          <a:ea typeface="Meiryo UI" panose="020B0604030504040204" pitchFamily="50" charset="-128"/>
                        </a:rPr>
                        <a:t>をテーマに設置する「大阪ヘルスケアパビリオン」では、未来の診断や健康ケア、未来医療が体験できるサービスを提供する。</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indent="-88900">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①　</a:t>
                      </a:r>
                      <a:r>
                        <a:rPr kumimoji="1" lang="ja-JP" altLang="en-US" sz="1100" strike="noStrike" dirty="0">
                          <a:solidFill>
                            <a:schemeClr val="tx1"/>
                          </a:solidFill>
                          <a:latin typeface="Meiryo UI" panose="020B0604030504040204" pitchFamily="50" charset="-128"/>
                          <a:ea typeface="Meiryo UI" panose="020B0604030504040204" pitchFamily="50" charset="-128"/>
                        </a:rPr>
                        <a:t>ヘルスケアアプリ</a:t>
                      </a:r>
                      <a:endParaRPr kumimoji="1" lang="en-US" altLang="ja-JP" sz="1100" strike="noStrike" dirty="0">
                        <a:solidFill>
                          <a:schemeClr val="tx1"/>
                        </a:solidFill>
                        <a:latin typeface="Meiryo UI" panose="020B0604030504040204" pitchFamily="50" charset="-128"/>
                        <a:ea typeface="Meiryo UI" panose="020B0604030504040204" pitchFamily="50" charset="-128"/>
                      </a:endParaRPr>
                    </a:p>
                    <a:p>
                      <a:pPr marL="88900" indent="-88900">
                        <a:buFont typeface="Arial" panose="020B0604020202020204" pitchFamily="34" charset="0"/>
                        <a:buNone/>
                      </a:pPr>
                      <a:r>
                        <a:rPr kumimoji="1" lang="ja-JP" altLang="en-US" sz="1100" strike="noStrike" dirty="0">
                          <a:solidFill>
                            <a:schemeClr val="tx1"/>
                          </a:solidFill>
                          <a:latin typeface="Meiryo UI" panose="020B0604030504040204" pitchFamily="50" charset="-128"/>
                          <a:ea typeface="Meiryo UI" panose="020B0604030504040204" pitchFamily="50" charset="-128"/>
                        </a:rPr>
                        <a:t>②　</a:t>
                      </a:r>
                      <a:r>
                        <a:rPr kumimoji="1" lang="ja-JP" altLang="en-US" sz="1100" dirty="0">
                          <a:solidFill>
                            <a:schemeClr val="tx1"/>
                          </a:solidFill>
                          <a:latin typeface="Meiryo UI" panose="020B0604030504040204" pitchFamily="50" charset="-128"/>
                          <a:ea typeface="Meiryo UI" panose="020B0604030504040204" pitchFamily="50" charset="-128"/>
                        </a:rPr>
                        <a:t>まち中のスキャンマシン</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buFont typeface="Arial" panose="020B0604020202020204" pitchFamily="34" charset="0"/>
                        <a:buNone/>
                      </a:pPr>
                      <a:r>
                        <a:rPr kumimoji="1" lang="ja-JP" altLang="en-US" sz="1100" strike="noStrike" dirty="0">
                          <a:solidFill>
                            <a:schemeClr val="tx1"/>
                          </a:solidFill>
                          <a:latin typeface="Meiryo UI" panose="020B0604030504040204" pitchFamily="50" charset="-128"/>
                          <a:ea typeface="Meiryo UI" panose="020B0604030504040204" pitchFamily="50" charset="-128"/>
                        </a:rPr>
                        <a:t>③　</a:t>
                      </a:r>
                      <a:r>
                        <a:rPr kumimoji="1" lang="ja-JP" altLang="en-US" sz="1100" dirty="0">
                          <a:solidFill>
                            <a:schemeClr val="tx1"/>
                          </a:solidFill>
                          <a:latin typeface="Meiryo UI" panose="020B0604030504040204" pitchFamily="50" charset="-128"/>
                          <a:ea typeface="Meiryo UI" panose="020B0604030504040204" pitchFamily="50" charset="-128"/>
                        </a:rPr>
                        <a:t>都市移動用のモビリティ</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buFont typeface="Arial" panose="020B0604020202020204" pitchFamily="34" charset="0"/>
                        <a:buNone/>
                      </a:pPr>
                      <a:r>
                        <a:rPr kumimoji="1" lang="ja-JP" altLang="en-US" sz="1100" strike="noStrike" dirty="0">
                          <a:solidFill>
                            <a:schemeClr val="tx1"/>
                          </a:solidFill>
                          <a:latin typeface="Meiryo UI" panose="020B0604030504040204" pitchFamily="50" charset="-128"/>
                          <a:ea typeface="Meiryo UI" panose="020B0604030504040204" pitchFamily="50" charset="-128"/>
                        </a:rPr>
                        <a:t>④　</a:t>
                      </a:r>
                      <a:r>
                        <a:rPr kumimoji="1" lang="ja-JP" altLang="en-US" sz="1100" u="heavy" strike="noStrike" baseline="0" dirty="0">
                          <a:solidFill>
                            <a:schemeClr val="tx1"/>
                          </a:solidFill>
                          <a:latin typeface="Meiryo UI" panose="020B0604030504040204" pitchFamily="50" charset="-128"/>
                          <a:ea typeface="Meiryo UI" panose="020B0604030504040204" pitchFamily="50" charset="-128"/>
                        </a:rPr>
                        <a:t>ミライの</a:t>
                      </a:r>
                      <a:r>
                        <a:rPr kumimoji="1" lang="ja-JP" altLang="en-US" sz="1100" u="heavy" baseline="0" dirty="0">
                          <a:solidFill>
                            <a:schemeClr val="tx1"/>
                          </a:solidFill>
                          <a:latin typeface="Meiryo UI" panose="020B0604030504040204" pitchFamily="50" charset="-128"/>
                          <a:ea typeface="Meiryo UI" panose="020B0604030504040204" pitchFamily="50" charset="-128"/>
                        </a:rPr>
                        <a:t>フード体験</a:t>
                      </a:r>
                      <a:endParaRPr kumimoji="1" lang="en-US" altLang="ja-JP" sz="1100" u="heavy" baseline="0" dirty="0">
                        <a:solidFill>
                          <a:schemeClr val="tx1"/>
                        </a:solidFill>
                        <a:latin typeface="Meiryo UI" panose="020B0604030504040204" pitchFamily="50" charset="-128"/>
                        <a:ea typeface="Meiryo UI" panose="020B0604030504040204" pitchFamily="50" charset="-128"/>
                      </a:endParaRPr>
                    </a:p>
                    <a:p>
                      <a:pPr marL="88900" indent="-88900">
                        <a:buFont typeface="Arial" panose="020B0604020202020204" pitchFamily="34" charset="0"/>
                        <a:buNone/>
                      </a:pPr>
                      <a:r>
                        <a:rPr kumimoji="1" lang="ja-JP" altLang="en-US" sz="1100" strike="noStrike" dirty="0">
                          <a:solidFill>
                            <a:schemeClr val="tx1"/>
                          </a:solidFill>
                          <a:latin typeface="Meiryo UI" panose="020B0604030504040204" pitchFamily="50" charset="-128"/>
                          <a:ea typeface="Meiryo UI" panose="020B0604030504040204" pitchFamily="50" charset="-128"/>
                        </a:rPr>
                        <a:t>⑤　ミライの</a:t>
                      </a:r>
                      <a:r>
                        <a:rPr kumimoji="1" lang="ja-JP" altLang="en-US" sz="1100" dirty="0">
                          <a:solidFill>
                            <a:schemeClr val="tx1"/>
                          </a:solidFill>
                          <a:latin typeface="Meiryo UI" panose="020B0604030504040204" pitchFamily="50" charset="-128"/>
                          <a:ea typeface="Meiryo UI" panose="020B0604030504040204" pitchFamily="50" charset="-128"/>
                        </a:rPr>
                        <a:t>ヘルスケア体験</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buFont typeface="Arial" panose="020B0604020202020204" pitchFamily="34" charset="0"/>
                        <a:buNone/>
                      </a:pPr>
                      <a:r>
                        <a:rPr kumimoji="1" lang="ja-JP" altLang="en-US" sz="1100" strike="noStrike" dirty="0">
                          <a:solidFill>
                            <a:schemeClr val="tx1"/>
                          </a:solidFill>
                          <a:latin typeface="Meiryo UI" panose="020B0604030504040204" pitchFamily="50" charset="-128"/>
                          <a:ea typeface="Meiryo UI" panose="020B0604030504040204" pitchFamily="50" charset="-128"/>
                        </a:rPr>
                        <a:t>⑥　</a:t>
                      </a:r>
                      <a:r>
                        <a:rPr kumimoji="1" lang="ja-JP" altLang="en-US" sz="1100" u="heavy" baseline="0" dirty="0">
                          <a:solidFill>
                            <a:schemeClr val="tx1"/>
                          </a:solidFill>
                          <a:latin typeface="Meiryo UI" panose="020B0604030504040204" pitchFamily="50" charset="-128"/>
                          <a:ea typeface="Meiryo UI" panose="020B0604030504040204" pitchFamily="50" charset="-128"/>
                        </a:rPr>
                        <a:t>ミライの医療</a:t>
                      </a:r>
                      <a:endParaRPr kumimoji="1" lang="en-US" altLang="ja-JP" sz="1100" u="heavy" baseline="0"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15707615"/>
                  </a:ext>
                </a:extLst>
              </a:tr>
              <a:tr h="540000">
                <a:tc vMerge="1">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大阪・関西万博における自動運転車</a:t>
                      </a:r>
                      <a:endParaRPr kumimoji="1" lang="ja-JP" altLang="en-US" sz="1200" b="1" strike="sngStrike" dirty="0">
                        <a:solidFill>
                          <a:srgbClr val="FF0000"/>
                        </a:solidFill>
                        <a:latin typeface="Meiryo UI" panose="020B0604030504040204" pitchFamily="50" charset="-128"/>
                        <a:ea typeface="Meiryo UI" panose="020B0604030504040204" pitchFamily="50" charset="-128"/>
                      </a:endParaRP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algn="l" defTabSz="912114" rtl="0" eaLnBrk="1" latinLnBrk="0" hangingPunct="1"/>
                      <a:r>
                        <a:rPr kumimoji="1" lang="ja-JP" altLang="en-US" sz="1100" kern="1200" dirty="0">
                          <a:solidFill>
                            <a:schemeClr val="tx1"/>
                          </a:solidFill>
                          <a:latin typeface="Meiryo UI" panose="020B0604030504040204" pitchFamily="50" charset="-128"/>
                          <a:ea typeface="Meiryo UI" panose="020B0604030504040204" pitchFamily="50" charset="-128"/>
                          <a:cs typeface="+mn-cs"/>
                        </a:rPr>
                        <a:t>自動運転による万博アクセス、会場内移動を実現する。</a:t>
                      </a:r>
                      <a:endParaRPr kumimoji="1" lang="en-US" altLang="ja-JP" sz="1100" kern="1200" dirty="0">
                        <a:solidFill>
                          <a:schemeClr val="tx1"/>
                        </a:solidFill>
                        <a:latin typeface="Meiryo UI" panose="020B0604030504040204" pitchFamily="50" charset="-128"/>
                        <a:ea typeface="Meiryo UI" panose="020B0604030504040204" pitchFamily="50" charset="-128"/>
                        <a:cs typeface="+mn-cs"/>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0975" indent="-180975" algn="l" defTabSz="912114" rtl="0" eaLnBrk="1" latinLnBrk="0" hangingPunct="1">
                        <a:buFont typeface="Arial" panose="020B0604020202020204" pitchFamily="34" charset="0"/>
                        <a:buNone/>
                      </a:pPr>
                      <a:r>
                        <a:rPr kumimoji="1" lang="ja-JP" altLang="en-US" sz="1100" kern="1200" dirty="0">
                          <a:solidFill>
                            <a:schemeClr val="tx1"/>
                          </a:solidFill>
                          <a:latin typeface="Meiryo UI" panose="020B0604030504040204" pitchFamily="50" charset="-128"/>
                          <a:ea typeface="Meiryo UI" panose="020B0604030504040204" pitchFamily="50" charset="-128"/>
                          <a:cs typeface="+mn-cs"/>
                        </a:rPr>
                        <a:t>⑦　</a:t>
                      </a:r>
                      <a:r>
                        <a:rPr kumimoji="1" lang="ja-JP" altLang="en-US" sz="1100" u="heavy" kern="1200" baseline="0" dirty="0">
                          <a:solidFill>
                            <a:schemeClr val="tx1"/>
                          </a:solidFill>
                          <a:latin typeface="Meiryo UI" panose="020B0604030504040204" pitchFamily="50" charset="-128"/>
                          <a:ea typeface="Meiryo UI" panose="020B0604030504040204" pitchFamily="50" charset="-128"/>
                          <a:cs typeface="+mn-cs"/>
                        </a:rPr>
                        <a:t>万博会場へのアクセスの一部において、</a:t>
                      </a:r>
                      <a:r>
                        <a:rPr kumimoji="1" lang="en-US" altLang="ja-JP" sz="1100" u="heavy" kern="1200" baseline="0" dirty="0">
                          <a:solidFill>
                            <a:schemeClr val="tx1"/>
                          </a:solidFill>
                          <a:latin typeface="Meiryo UI" panose="020B0604030504040204" pitchFamily="50" charset="-128"/>
                          <a:ea typeface="Meiryo UI" panose="020B0604030504040204" pitchFamily="50" charset="-128"/>
                          <a:cs typeface="+mn-cs"/>
                        </a:rPr>
                        <a:t>EV</a:t>
                      </a:r>
                      <a:r>
                        <a:rPr kumimoji="1" lang="ja-JP" altLang="en-US" sz="1100" u="heavy" kern="1200" baseline="0" dirty="0">
                          <a:solidFill>
                            <a:schemeClr val="tx1"/>
                          </a:solidFill>
                          <a:latin typeface="Meiryo UI" panose="020B0604030504040204" pitchFamily="50" charset="-128"/>
                          <a:ea typeface="Meiryo UI" panose="020B0604030504040204" pitchFamily="50" charset="-128"/>
                          <a:cs typeface="+mn-cs"/>
                        </a:rPr>
                        <a:t>（電気）バスなどの自動運転（レベル４相当）を</a:t>
                      </a:r>
                      <a:r>
                        <a:rPr kumimoji="1" lang="ja-JP" altLang="en-US" sz="1100" u="heavy" baseline="0" dirty="0">
                          <a:solidFill>
                            <a:schemeClr val="tx1"/>
                          </a:solidFill>
                          <a:latin typeface="Meiryo UI" panose="020B0604030504040204" pitchFamily="50" charset="-128"/>
                          <a:ea typeface="Meiryo UI" panose="020B0604030504040204" pitchFamily="50" charset="-128"/>
                        </a:rPr>
                        <a:t>公道で</a:t>
                      </a:r>
                      <a:r>
                        <a:rPr kumimoji="1" lang="ja-JP" altLang="en-US" sz="1100" u="heavy" kern="1200" baseline="0" dirty="0">
                          <a:solidFill>
                            <a:schemeClr val="tx1"/>
                          </a:solidFill>
                          <a:latin typeface="Meiryo UI" panose="020B0604030504040204" pitchFamily="50" charset="-128"/>
                          <a:ea typeface="Meiryo UI" panose="020B0604030504040204" pitchFamily="50" charset="-128"/>
                          <a:cs typeface="+mn-cs"/>
                        </a:rPr>
                        <a:t>実施</a:t>
                      </a:r>
                      <a:r>
                        <a:rPr kumimoji="1" lang="ja-JP" altLang="en-US" sz="1100" kern="1200" dirty="0">
                          <a:solidFill>
                            <a:schemeClr val="tx1"/>
                          </a:solidFill>
                          <a:latin typeface="Meiryo UI" panose="020B0604030504040204" pitchFamily="50" charset="-128"/>
                          <a:ea typeface="Meiryo UI" panose="020B0604030504040204" pitchFamily="50" charset="-128"/>
                          <a:cs typeface="+mn-cs"/>
                        </a:rPr>
                        <a:t>　　　</a:t>
                      </a:r>
                      <a:endParaRPr kumimoji="1" lang="en-US" altLang="ja-JP" sz="1100" kern="1200" dirty="0">
                        <a:solidFill>
                          <a:schemeClr val="tx1"/>
                        </a:solidFill>
                        <a:latin typeface="Meiryo UI" panose="020B0604030504040204" pitchFamily="50" charset="-128"/>
                        <a:ea typeface="Meiryo UI" panose="020B0604030504040204" pitchFamily="50" charset="-128"/>
                        <a:cs typeface="+mn-cs"/>
                      </a:endParaRPr>
                    </a:p>
                    <a:p>
                      <a:pPr marL="180975" indent="-180975" algn="l" defTabSz="912114" rtl="0" eaLnBrk="1" latinLnBrk="0" hangingPunct="1">
                        <a:buFont typeface="Arial" panose="020B0604020202020204" pitchFamily="34" charset="0"/>
                        <a:buNone/>
                      </a:pPr>
                      <a:r>
                        <a:rPr kumimoji="1" lang="ja-JP" altLang="en-US" sz="1100" kern="1200" dirty="0">
                          <a:solidFill>
                            <a:schemeClr val="tx1"/>
                          </a:solidFill>
                          <a:latin typeface="Meiryo UI" panose="020B0604030504040204" pitchFamily="50" charset="-128"/>
                          <a:ea typeface="Meiryo UI" panose="020B0604030504040204" pitchFamily="50" charset="-128"/>
                          <a:cs typeface="+mn-cs"/>
                        </a:rPr>
                        <a:t>⑧　万博会場内の移動の一部において、</a:t>
                      </a:r>
                      <a:r>
                        <a:rPr kumimoji="1" lang="en-US" altLang="ja-JP" sz="1100" kern="1200" dirty="0">
                          <a:solidFill>
                            <a:schemeClr val="tx1"/>
                          </a:solidFill>
                          <a:latin typeface="Meiryo UI" panose="020B0604030504040204" pitchFamily="50" charset="-128"/>
                          <a:ea typeface="Meiryo UI" panose="020B0604030504040204" pitchFamily="50" charset="-128"/>
                          <a:cs typeface="+mn-cs"/>
                        </a:rPr>
                        <a:t>EV</a:t>
                      </a:r>
                      <a:r>
                        <a:rPr kumimoji="1" lang="ja-JP" altLang="en-US" sz="1100" kern="1200" dirty="0">
                          <a:solidFill>
                            <a:schemeClr val="tx1"/>
                          </a:solidFill>
                          <a:latin typeface="Meiryo UI" panose="020B0604030504040204" pitchFamily="50" charset="-128"/>
                          <a:ea typeface="Meiryo UI" panose="020B0604030504040204" pitchFamily="50" charset="-128"/>
                          <a:cs typeface="+mn-cs"/>
                        </a:rPr>
                        <a:t>（電気）バスの自動運転（レベル４相当）を走行中給電などの</a:t>
                      </a:r>
                      <a:endParaRPr kumimoji="1" lang="en-US" altLang="ja-JP" sz="1100" kern="1200" dirty="0">
                        <a:solidFill>
                          <a:schemeClr val="tx1"/>
                        </a:solidFill>
                        <a:latin typeface="Meiryo UI" panose="020B0604030504040204" pitchFamily="50" charset="-128"/>
                        <a:ea typeface="Meiryo UI" panose="020B0604030504040204" pitchFamily="50" charset="-128"/>
                        <a:cs typeface="+mn-cs"/>
                      </a:endParaRPr>
                    </a:p>
                    <a:p>
                      <a:pPr marL="180975" indent="-180975" algn="l" defTabSz="912114" rtl="0" eaLnBrk="1" latinLnBrk="0" hangingPunct="1">
                        <a:buFont typeface="Arial" panose="020B0604020202020204" pitchFamily="34" charset="0"/>
                        <a:buNone/>
                      </a:pPr>
                      <a:r>
                        <a:rPr kumimoji="1" lang="ja-JP" altLang="en-US" sz="1100" kern="1200" dirty="0">
                          <a:solidFill>
                            <a:schemeClr val="tx1"/>
                          </a:solidFill>
                          <a:latin typeface="Meiryo UI" panose="020B0604030504040204" pitchFamily="50" charset="-128"/>
                          <a:ea typeface="Meiryo UI" panose="020B0604030504040204" pitchFamily="50" charset="-128"/>
                          <a:cs typeface="+mn-cs"/>
                        </a:rPr>
                        <a:t>　　</a:t>
                      </a:r>
                      <a:r>
                        <a:rPr kumimoji="1" lang="ja-JP" altLang="en-US" sz="1100" kern="1200" baseline="0" dirty="0">
                          <a:solidFill>
                            <a:schemeClr val="tx1"/>
                          </a:solidFill>
                          <a:latin typeface="Meiryo UI" panose="020B0604030504040204" pitchFamily="50" charset="-128"/>
                          <a:ea typeface="Meiryo UI" panose="020B0604030504040204" pitchFamily="50" charset="-128"/>
                          <a:cs typeface="+mn-cs"/>
                        </a:rPr>
                        <a:t> </a:t>
                      </a:r>
                      <a:r>
                        <a:rPr kumimoji="1" lang="ja-JP" altLang="en-US" sz="1100" kern="1200" dirty="0">
                          <a:solidFill>
                            <a:schemeClr val="tx1"/>
                          </a:solidFill>
                          <a:latin typeface="Meiryo UI" panose="020B0604030504040204" pitchFamily="50" charset="-128"/>
                          <a:ea typeface="Meiryo UI" panose="020B0604030504040204" pitchFamily="50" charset="-128"/>
                          <a:cs typeface="+mn-cs"/>
                        </a:rPr>
                        <a:t>新技術を搭載し実施</a:t>
                      </a:r>
                      <a:endParaRPr kumimoji="1" lang="ja-JP" altLang="en-US" sz="1100" u="none" kern="1200" baseline="0" dirty="0">
                        <a:solidFill>
                          <a:schemeClr val="tx1"/>
                        </a:solidFill>
                        <a:latin typeface="Meiryo UI" panose="020B0604030504040204" pitchFamily="50" charset="-128"/>
                        <a:ea typeface="Meiryo UI" panose="020B0604030504040204" pitchFamily="50" charset="-128"/>
                        <a:cs typeface="+mn-cs"/>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1418363"/>
                  </a:ext>
                </a:extLst>
              </a:tr>
              <a:tr h="403200">
                <a:tc vMerge="1">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大阪・関西万博における空飛ぶクルマ</a:t>
                      </a:r>
                      <a:endParaRPr kumimoji="1" lang="ja-JP" altLang="en-US" sz="1200" b="1" strike="sngStrike" dirty="0">
                        <a:solidFill>
                          <a:srgbClr val="FF0000"/>
                        </a:solidFill>
                        <a:latin typeface="Meiryo UI" panose="020B0604030504040204" pitchFamily="50" charset="-128"/>
                        <a:ea typeface="Meiryo UI" panose="020B0604030504040204" pitchFamily="50" charset="-128"/>
                      </a:endParaRP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algn="l" defTabSz="912114" rtl="0" eaLnBrk="1" latinLnBrk="0" hangingPunct="1"/>
                      <a:r>
                        <a:rPr kumimoji="1" lang="ja-JP" altLang="en-US" sz="1100" kern="1200" dirty="0">
                          <a:solidFill>
                            <a:schemeClr val="tx1"/>
                          </a:solidFill>
                          <a:latin typeface="Meiryo UI" panose="020B0604030504040204" pitchFamily="50" charset="-128"/>
                          <a:ea typeface="Meiryo UI" panose="020B0604030504040204" pitchFamily="50" charset="-128"/>
                          <a:cs typeface="+mn-cs"/>
                        </a:rPr>
                        <a:t>会場周辺を中心とする「遊覧飛行」、会場と空港や大阪市内などを結ぶ「二地点間輸送」を実現する。</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0975" indent="-180975" algn="l" defTabSz="912114" rtl="0" eaLnBrk="1" latinLnBrk="0" hangingPunct="1">
                        <a:buFont typeface="Arial" panose="020B0604020202020204" pitchFamily="34" charset="0"/>
                        <a:buNone/>
                      </a:pPr>
                      <a:r>
                        <a:rPr kumimoji="1" lang="ja-JP" altLang="en-US" sz="1100" kern="1200" dirty="0">
                          <a:solidFill>
                            <a:schemeClr val="tx1"/>
                          </a:solidFill>
                          <a:latin typeface="Meiryo UI" panose="020B0604030504040204" pitchFamily="50" charset="-128"/>
                          <a:ea typeface="Meiryo UI" panose="020B0604030504040204" pitchFamily="50" charset="-128"/>
                          <a:cs typeface="+mn-cs"/>
                        </a:rPr>
                        <a:t>⑨　</a:t>
                      </a:r>
                      <a:r>
                        <a:rPr kumimoji="1" lang="ja-JP" altLang="en-US" sz="1100" u="heavy" kern="1200" baseline="0" dirty="0">
                          <a:solidFill>
                            <a:schemeClr val="tx1"/>
                          </a:solidFill>
                          <a:latin typeface="Meiryo UI" panose="020B0604030504040204" pitchFamily="50" charset="-128"/>
                          <a:ea typeface="Meiryo UI" panose="020B0604030504040204" pitchFamily="50" charset="-128"/>
                          <a:cs typeface="+mn-cs"/>
                        </a:rPr>
                        <a:t>大阪市内、関西の主要空港、観光地を結ぶアクセス整備を</a:t>
                      </a:r>
                      <a:r>
                        <a:rPr kumimoji="1" lang="ja-JP" altLang="en-US" sz="1100" u="heavy" kern="1200" baseline="0" dirty="0" smtClean="0">
                          <a:solidFill>
                            <a:schemeClr val="tx1"/>
                          </a:solidFill>
                          <a:latin typeface="Meiryo UI" panose="020B0604030504040204" pitchFamily="50" charset="-128"/>
                          <a:ea typeface="Meiryo UI" panose="020B0604030504040204" pitchFamily="50" charset="-128"/>
                          <a:cs typeface="+mn-cs"/>
                        </a:rPr>
                        <a:t>、</a:t>
                      </a:r>
                      <a:endParaRPr kumimoji="1" lang="en-US" altLang="ja-JP" sz="1100" u="heavy" kern="1200" baseline="0" dirty="0" smtClean="0">
                        <a:solidFill>
                          <a:schemeClr val="tx1"/>
                        </a:solidFill>
                        <a:latin typeface="Meiryo UI" panose="020B0604030504040204" pitchFamily="50" charset="-128"/>
                        <a:ea typeface="Meiryo UI" panose="020B0604030504040204" pitchFamily="50" charset="-128"/>
                        <a:cs typeface="+mn-cs"/>
                      </a:endParaRPr>
                    </a:p>
                    <a:p>
                      <a:pPr marL="180975" indent="-180975" algn="l" defTabSz="912114" rtl="0" eaLnBrk="1" latinLnBrk="0" hangingPunct="1">
                        <a:buFont typeface="Arial" panose="020B0604020202020204" pitchFamily="34" charset="0"/>
                        <a:buNone/>
                      </a:pPr>
                      <a:r>
                        <a:rPr kumimoji="1" lang="ja-JP" altLang="en-US" sz="1100" kern="1200" dirty="0" smtClean="0">
                          <a:solidFill>
                            <a:schemeClr val="tx1"/>
                          </a:solidFill>
                          <a:latin typeface="Meiryo UI" panose="020B0604030504040204" pitchFamily="50" charset="-128"/>
                          <a:ea typeface="Meiryo UI" panose="020B0604030504040204" pitchFamily="50" charset="-128"/>
                          <a:cs typeface="+mn-cs"/>
                        </a:rPr>
                        <a:t>　</a:t>
                      </a:r>
                      <a:r>
                        <a:rPr kumimoji="1" lang="ja-JP" altLang="en-US" sz="1100" kern="1200" baseline="0" dirty="0" smtClean="0">
                          <a:solidFill>
                            <a:schemeClr val="tx1"/>
                          </a:solidFill>
                          <a:latin typeface="Meiryo UI" panose="020B0604030504040204" pitchFamily="50" charset="-128"/>
                          <a:ea typeface="Meiryo UI" panose="020B0604030504040204" pitchFamily="50" charset="-128"/>
                          <a:cs typeface="+mn-cs"/>
                        </a:rPr>
                        <a:t>   </a:t>
                      </a:r>
                      <a:r>
                        <a:rPr kumimoji="1" lang="ja-JP" altLang="en-US" sz="1100" u="heavy" kern="1200" baseline="0" dirty="0" smtClean="0">
                          <a:solidFill>
                            <a:schemeClr val="tx1"/>
                          </a:solidFill>
                          <a:latin typeface="Meiryo UI" panose="020B0604030504040204" pitchFamily="50" charset="-128"/>
                          <a:ea typeface="Meiryo UI" panose="020B0604030504040204" pitchFamily="50" charset="-128"/>
                          <a:cs typeface="+mn-cs"/>
                        </a:rPr>
                        <a:t>空飛ぶクルマの社会実装で実現</a:t>
                      </a:r>
                      <a:endParaRPr kumimoji="1" lang="ja-JP" altLang="en-US" sz="1100" u="heavy" kern="1200" baseline="0" dirty="0">
                        <a:solidFill>
                          <a:schemeClr val="tx1"/>
                        </a:solidFill>
                        <a:latin typeface="Meiryo UI" panose="020B0604030504040204" pitchFamily="50" charset="-128"/>
                        <a:ea typeface="Meiryo UI" panose="020B0604030504040204" pitchFamily="50" charset="-128"/>
                        <a:cs typeface="+mn-cs"/>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31446322"/>
                  </a:ext>
                </a:extLst>
              </a:tr>
              <a:tr h="471600">
                <a:tc vMerge="1">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b="1" dirty="0" err="1">
                          <a:solidFill>
                            <a:schemeClr val="tx1"/>
                          </a:solidFill>
                          <a:latin typeface="Meiryo UI" panose="020B0604030504040204" pitchFamily="50" charset="-128"/>
                          <a:ea typeface="Meiryo UI" panose="020B0604030504040204" pitchFamily="50" charset="-128"/>
                        </a:rPr>
                        <a:t>MaaS</a:t>
                      </a:r>
                      <a:r>
                        <a:rPr kumimoji="1" lang="ja-JP" altLang="en-US" sz="1200" b="1" dirty="0">
                          <a:solidFill>
                            <a:schemeClr val="tx1"/>
                          </a:solidFill>
                          <a:latin typeface="Meiryo UI" panose="020B0604030504040204" pitchFamily="50" charset="-128"/>
                          <a:ea typeface="Meiryo UI" panose="020B0604030504040204" pitchFamily="50" charset="-128"/>
                        </a:rPr>
                        <a:t>による移動の円滑化</a:t>
                      </a: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algn="l" defTabSz="912114" rtl="0" eaLnBrk="1" latinLnBrk="0" hangingPunct="1"/>
                      <a:r>
                        <a:rPr kumimoji="1" lang="en-US" altLang="ja-JP" sz="1100" kern="1200" dirty="0" err="1" smtClean="0">
                          <a:solidFill>
                            <a:schemeClr val="tx1"/>
                          </a:solidFill>
                          <a:latin typeface="Meiryo UI" panose="020B0604030504040204" pitchFamily="50" charset="-128"/>
                          <a:ea typeface="Meiryo UI" panose="020B0604030504040204" pitchFamily="50" charset="-128"/>
                          <a:cs typeface="+mn-cs"/>
                        </a:rPr>
                        <a:t>MaaS</a:t>
                      </a:r>
                      <a:r>
                        <a:rPr kumimoji="1" lang="ja-JP" altLang="en-US" sz="1100" kern="1200" dirty="0">
                          <a:solidFill>
                            <a:schemeClr val="tx1"/>
                          </a:solidFill>
                          <a:latin typeface="Meiryo UI" panose="020B0604030504040204" pitchFamily="50" charset="-128"/>
                          <a:ea typeface="Meiryo UI" panose="020B0604030504040204" pitchFamily="50" charset="-128"/>
                          <a:cs typeface="+mn-cs"/>
                        </a:rPr>
                        <a:t>による経路検索・予約・決済、会場混雑情報の</a:t>
                      </a:r>
                      <a:r>
                        <a:rPr kumimoji="1" lang="ja-JP" altLang="en-US" sz="1100" kern="1200" dirty="0" smtClean="0">
                          <a:solidFill>
                            <a:schemeClr val="tx1"/>
                          </a:solidFill>
                          <a:latin typeface="Meiryo UI" panose="020B0604030504040204" pitchFamily="50" charset="-128"/>
                          <a:ea typeface="Meiryo UI" panose="020B0604030504040204" pitchFamily="50" charset="-128"/>
                          <a:cs typeface="+mn-cs"/>
                        </a:rPr>
                        <a:t>提供など、</a:t>
                      </a:r>
                      <a:r>
                        <a:rPr kumimoji="1" lang="ja-JP" altLang="en-US" sz="1100" kern="1200" dirty="0">
                          <a:solidFill>
                            <a:schemeClr val="tx1"/>
                          </a:solidFill>
                          <a:latin typeface="Meiryo UI" panose="020B0604030504040204" pitchFamily="50" charset="-128"/>
                          <a:ea typeface="Meiryo UI" panose="020B0604030504040204" pitchFamily="50" charset="-128"/>
                          <a:cs typeface="+mn-cs"/>
                        </a:rPr>
                        <a:t>シームレスな</a:t>
                      </a:r>
                      <a:r>
                        <a:rPr kumimoji="1" lang="ja-JP" altLang="en-US" sz="1100" kern="1200" dirty="0" smtClean="0">
                          <a:solidFill>
                            <a:schemeClr val="tx1"/>
                          </a:solidFill>
                          <a:latin typeface="Meiryo UI" panose="020B0604030504040204" pitchFamily="50" charset="-128"/>
                          <a:ea typeface="Meiryo UI" panose="020B0604030504040204" pitchFamily="50" charset="-128"/>
                          <a:cs typeface="+mn-cs"/>
                        </a:rPr>
                        <a:t>移動を実現する。</a:t>
                      </a:r>
                      <a:endParaRPr kumimoji="1" lang="ja-JP" altLang="en-US" sz="1100" kern="1200" dirty="0">
                        <a:solidFill>
                          <a:schemeClr val="tx1"/>
                        </a:solidFill>
                        <a:latin typeface="Meiryo UI" panose="020B0604030504040204" pitchFamily="50" charset="-128"/>
                        <a:ea typeface="Meiryo UI" panose="020B0604030504040204" pitchFamily="50" charset="-128"/>
                        <a:cs typeface="+mn-cs"/>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0975" indent="-180975" algn="l" defTabSz="912114" rtl="0" eaLnBrk="1" latinLnBrk="0" hangingPunct="1">
                        <a:buFont typeface="Arial" panose="020B0604020202020204" pitchFamily="34" charset="0"/>
                        <a:buNone/>
                      </a:pPr>
                      <a:r>
                        <a:rPr kumimoji="1" lang="ja-JP" altLang="en-US" sz="1100" kern="1200" dirty="0">
                          <a:solidFill>
                            <a:schemeClr val="tx1"/>
                          </a:solidFill>
                          <a:latin typeface="Meiryo UI" panose="020B0604030504040204" pitchFamily="50" charset="-128"/>
                          <a:ea typeface="Meiryo UI" panose="020B0604030504040204" pitchFamily="50" charset="-128"/>
                          <a:cs typeface="+mn-cs"/>
                        </a:rPr>
                        <a:t>⑩　</a:t>
                      </a:r>
                      <a:r>
                        <a:rPr kumimoji="1" lang="en-US" altLang="ja-JP" sz="1100" u="heavy" kern="1200" baseline="0" dirty="0">
                          <a:solidFill>
                            <a:schemeClr val="tx1"/>
                          </a:solidFill>
                          <a:latin typeface="Meiryo UI" panose="020B0604030504040204" pitchFamily="50" charset="-128"/>
                          <a:ea typeface="Meiryo UI" panose="020B0604030504040204" pitchFamily="50" charset="-128"/>
                          <a:cs typeface="+mn-cs"/>
                        </a:rPr>
                        <a:t>OSAKA</a:t>
                      </a:r>
                      <a:r>
                        <a:rPr kumimoji="1" lang="ja-JP" altLang="en-US" sz="1100" u="heavy" kern="1200" baseline="0" dirty="0">
                          <a:solidFill>
                            <a:schemeClr val="tx1"/>
                          </a:solidFill>
                          <a:latin typeface="Meiryo UI" panose="020B0604030504040204" pitchFamily="50" charset="-128"/>
                          <a:ea typeface="Meiryo UI" panose="020B0604030504040204" pitchFamily="50" charset="-128"/>
                          <a:cs typeface="+mn-cs"/>
                        </a:rPr>
                        <a:t>ファストパス（仮称）</a:t>
                      </a:r>
                    </a:p>
                    <a:p>
                      <a:pPr marL="180975" indent="-180975" algn="l" defTabSz="912114" rtl="0" eaLnBrk="1" latinLnBrk="0" hangingPunct="1">
                        <a:buFont typeface="Arial" panose="020B0604020202020204" pitchFamily="34" charset="0"/>
                        <a:buNone/>
                      </a:pPr>
                      <a:r>
                        <a:rPr kumimoji="1" lang="ja-JP" altLang="en-US" sz="1100" kern="1200" dirty="0">
                          <a:solidFill>
                            <a:schemeClr val="tx1"/>
                          </a:solidFill>
                          <a:latin typeface="Meiryo UI" panose="020B0604030504040204" pitchFamily="50" charset="-128"/>
                          <a:ea typeface="Meiryo UI" panose="020B0604030504040204" pitchFamily="50" charset="-128"/>
                          <a:cs typeface="+mn-cs"/>
                        </a:rPr>
                        <a:t>⑪</a:t>
                      </a:r>
                      <a:r>
                        <a:rPr kumimoji="1" lang="ja-JP" altLang="en-US" sz="1100" kern="1200" dirty="0">
                          <a:solidFill>
                            <a:srgbClr val="FF0000"/>
                          </a:solidFill>
                          <a:latin typeface="Meiryo UI" panose="020B0604030504040204" pitchFamily="50" charset="-128"/>
                          <a:ea typeface="Meiryo UI" panose="020B0604030504040204" pitchFamily="50" charset="-128"/>
                          <a:cs typeface="+mn-cs"/>
                        </a:rPr>
                        <a:t>　</a:t>
                      </a:r>
                      <a:r>
                        <a:rPr kumimoji="1" lang="ja-JP" altLang="en-US" sz="1100" u="none" kern="1200" baseline="0" dirty="0">
                          <a:solidFill>
                            <a:schemeClr val="tx1"/>
                          </a:solidFill>
                          <a:latin typeface="Meiryo UI" panose="020B0604030504040204" pitchFamily="50" charset="-128"/>
                          <a:ea typeface="Meiryo UI" panose="020B0604030504040204" pitchFamily="50" charset="-128"/>
                          <a:cs typeface="+mn-cs"/>
                        </a:rPr>
                        <a:t>関西</a:t>
                      </a:r>
                      <a:r>
                        <a:rPr kumimoji="1" lang="en-US" altLang="ja-JP" sz="1100" u="none" kern="1200" baseline="0" dirty="0" err="1">
                          <a:solidFill>
                            <a:schemeClr val="tx1"/>
                          </a:solidFill>
                          <a:latin typeface="Meiryo UI" panose="020B0604030504040204" pitchFamily="50" charset="-128"/>
                          <a:ea typeface="Meiryo UI" panose="020B0604030504040204" pitchFamily="50" charset="-128"/>
                          <a:cs typeface="+mn-cs"/>
                        </a:rPr>
                        <a:t>MaaS</a:t>
                      </a:r>
                      <a:r>
                        <a:rPr kumimoji="1" lang="ja-JP" altLang="en-US" sz="1100" u="none" kern="1200" baseline="0" dirty="0">
                          <a:solidFill>
                            <a:schemeClr val="tx1"/>
                          </a:solidFill>
                          <a:latin typeface="Meiryo UI" panose="020B0604030504040204" pitchFamily="50" charset="-128"/>
                          <a:ea typeface="Meiryo UI" panose="020B0604030504040204" pitchFamily="50" charset="-128"/>
                          <a:cs typeface="+mn-cs"/>
                        </a:rPr>
                        <a:t>協議会による</a:t>
                      </a:r>
                      <a:r>
                        <a:rPr kumimoji="1" lang="en-US" altLang="ja-JP" sz="1100" u="none" kern="1200" baseline="0" dirty="0" err="1">
                          <a:solidFill>
                            <a:schemeClr val="tx1"/>
                          </a:solidFill>
                          <a:latin typeface="Meiryo UI" panose="020B0604030504040204" pitchFamily="50" charset="-128"/>
                          <a:ea typeface="Meiryo UI" panose="020B0604030504040204" pitchFamily="50" charset="-128"/>
                          <a:cs typeface="+mn-cs"/>
                        </a:rPr>
                        <a:t>MaaS</a:t>
                      </a:r>
                      <a:r>
                        <a:rPr kumimoji="1" lang="ja-JP" altLang="en-US" sz="1100" u="none" kern="1200" baseline="0" dirty="0">
                          <a:solidFill>
                            <a:schemeClr val="tx1"/>
                          </a:solidFill>
                          <a:latin typeface="Meiryo UI" panose="020B0604030504040204" pitchFamily="50" charset="-128"/>
                          <a:ea typeface="Meiryo UI" panose="020B0604030504040204" pitchFamily="50" charset="-128"/>
                          <a:cs typeface="+mn-cs"/>
                        </a:rPr>
                        <a:t>サービス</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0722761"/>
                  </a:ext>
                </a:extLst>
              </a:tr>
              <a:tr h="619200">
                <a:tc rowSpan="5">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r>
                        <a:rPr kumimoji="1" lang="ja-JP" altLang="en-US" sz="1600" b="1" dirty="0">
                          <a:solidFill>
                            <a:srgbClr val="2E75B6"/>
                          </a:solidFill>
                        </a:rPr>
                        <a:t>うめきた</a:t>
                      </a:r>
                      <a:r>
                        <a:rPr kumimoji="1" lang="en-US" altLang="ja-JP" sz="1600" b="1" dirty="0">
                          <a:solidFill>
                            <a:srgbClr val="2E75B6"/>
                          </a:solidFill>
                        </a:rPr>
                        <a:t>2</a:t>
                      </a:r>
                      <a:r>
                        <a:rPr kumimoji="1" lang="ja-JP" altLang="en-US" sz="1600" b="1" dirty="0">
                          <a:solidFill>
                            <a:srgbClr val="2E75B6"/>
                          </a:solidFill>
                        </a:rPr>
                        <a:t>期</a:t>
                      </a:r>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indent="0" algn="l">
                        <a:buFont typeface="Arial" panose="020B0604020202020204" pitchFamily="34" charset="0"/>
                        <a:buNone/>
                      </a:pPr>
                      <a:r>
                        <a:rPr kumimoji="1" lang="ja-JP" altLang="en-US" sz="1200" b="1" dirty="0">
                          <a:solidFill>
                            <a:schemeClr val="tx1"/>
                          </a:solidFill>
                          <a:latin typeface="Meiryo UI" panose="020B0604030504040204" pitchFamily="50" charset="-128"/>
                          <a:ea typeface="Meiryo UI" panose="020B0604030504040204" pitchFamily="50" charset="-128"/>
                        </a:rPr>
                        <a:t>ヒューマンデータ利活用に資するプラットフォームの提供</a:t>
                      </a:r>
                    </a:p>
                  </a:txBody>
                  <a:tcPr marL="91441" marR="91441" marT="18000" marB="18000" anchor="ctr">
                    <a:lnL w="381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うめきた</a:t>
                      </a:r>
                      <a:r>
                        <a:rPr kumimoji="1" lang="en-US" altLang="ja-JP" sz="1100" dirty="0">
                          <a:solidFill>
                            <a:schemeClr val="tx1"/>
                          </a:solidFill>
                          <a:latin typeface="Meiryo UI" panose="020B0604030504040204" pitchFamily="50" charset="-128"/>
                          <a:ea typeface="Meiryo UI" panose="020B0604030504040204" pitchFamily="50" charset="-128"/>
                        </a:rPr>
                        <a:t>2</a:t>
                      </a:r>
                      <a:r>
                        <a:rPr kumimoji="1" lang="ja-JP" altLang="en-US" sz="1100" dirty="0">
                          <a:solidFill>
                            <a:schemeClr val="tx1"/>
                          </a:solidFill>
                          <a:latin typeface="Meiryo UI" panose="020B0604030504040204" pitchFamily="50" charset="-128"/>
                          <a:ea typeface="Meiryo UI" panose="020B0604030504040204" pitchFamily="50" charset="-128"/>
                        </a:rPr>
                        <a:t>期地区の来街者のヒューマンデータ（心理、生理、脳情報、行動など）を本人同意のもと取得し、先進的なサービスや製品開発を志向するサービス事業者が当該データを活用できる環境の構築をめざす。</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①　</a:t>
                      </a:r>
                      <a:r>
                        <a:rPr kumimoji="1" lang="ja-JP" altLang="en-US" sz="1100" u="heavy" baseline="0" dirty="0">
                          <a:solidFill>
                            <a:schemeClr val="tx1"/>
                          </a:solidFill>
                          <a:latin typeface="Meiryo UI" panose="020B0604030504040204" pitchFamily="50" charset="-128"/>
                          <a:ea typeface="Meiryo UI" panose="020B0604030504040204" pitchFamily="50" charset="-128"/>
                        </a:rPr>
                        <a:t>ヒューマンデータと</a:t>
                      </a:r>
                      <a:r>
                        <a:rPr kumimoji="1" lang="en-US" altLang="ja-JP" sz="1100" u="heavy" baseline="0" dirty="0">
                          <a:solidFill>
                            <a:schemeClr val="tx1"/>
                          </a:solidFill>
                          <a:latin typeface="Meiryo UI" panose="020B0604030504040204" pitchFamily="50" charset="-128"/>
                          <a:ea typeface="Meiryo UI" panose="020B0604030504040204" pitchFamily="50" charset="-128"/>
                        </a:rPr>
                        <a:t>AI</a:t>
                      </a:r>
                      <a:r>
                        <a:rPr kumimoji="1" lang="ja-JP" altLang="en-US" sz="1100" u="heavy" baseline="0" dirty="0">
                          <a:solidFill>
                            <a:schemeClr val="tx1"/>
                          </a:solidFill>
                          <a:latin typeface="Meiryo UI" panose="020B0604030504040204" pitchFamily="50" charset="-128"/>
                          <a:ea typeface="Meiryo UI" panose="020B0604030504040204" pitchFamily="50" charset="-128"/>
                        </a:rPr>
                        <a:t>分析などによる</a:t>
                      </a:r>
                      <a:endParaRPr kumimoji="1" lang="en-US" altLang="ja-JP" sz="1100" u="heavy" baseline="0" dirty="0">
                        <a:solidFill>
                          <a:schemeClr val="tx1"/>
                        </a:solidFill>
                        <a:latin typeface="Meiryo UI" panose="020B0604030504040204" pitchFamily="50" charset="-128"/>
                        <a:ea typeface="Meiryo UI" panose="020B0604030504040204" pitchFamily="50" charset="-128"/>
                      </a:endParaRPr>
                    </a:p>
                    <a:p>
                      <a:pPr marL="177800" indent="-177800">
                        <a:buFont typeface="Arial" panose="020B0604020202020204" pitchFamily="34" charset="0"/>
                        <a:buNone/>
                      </a:pPr>
                      <a:r>
                        <a:rPr kumimoji="1" lang="en-US" altLang="ja-JP" sz="1100" u="none" baseline="0" dirty="0">
                          <a:solidFill>
                            <a:schemeClr val="tx1"/>
                          </a:solidFill>
                          <a:latin typeface="Meiryo UI" panose="020B0604030504040204" pitchFamily="50" charset="-128"/>
                          <a:ea typeface="Meiryo UI" panose="020B0604030504040204" pitchFamily="50" charset="-128"/>
                        </a:rPr>
                        <a:t>     </a:t>
                      </a:r>
                      <a:r>
                        <a:rPr kumimoji="1" lang="ja-JP" altLang="en-US" sz="1100" u="heavy" baseline="0" dirty="0">
                          <a:solidFill>
                            <a:schemeClr val="tx1"/>
                          </a:solidFill>
                          <a:latin typeface="Meiryo UI" panose="020B0604030504040204" pitchFamily="50" charset="-128"/>
                          <a:ea typeface="Meiryo UI" panose="020B0604030504040204" pitchFamily="50" charset="-128"/>
                        </a:rPr>
                        <a:t>エビデンスに基づく健康増進プログラム</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14790960"/>
                  </a:ext>
                </a:extLst>
              </a:tr>
              <a:tr h="572400">
                <a:tc vMerge="1">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indent="0" algn="l">
                        <a:buFont typeface="Arial" panose="020B0604020202020204" pitchFamily="34" charset="0"/>
                        <a:buNone/>
                        <a:tabLst>
                          <a:tab pos="177800" algn="l"/>
                        </a:tabLst>
                      </a:pPr>
                      <a:r>
                        <a:rPr kumimoji="1" lang="ja-JP" altLang="en-US" sz="1200" b="1" dirty="0">
                          <a:solidFill>
                            <a:schemeClr val="tx1"/>
                          </a:solidFill>
                          <a:latin typeface="Meiryo UI" panose="020B0604030504040204" pitchFamily="50" charset="-128"/>
                          <a:ea typeface="Meiryo UI" panose="020B0604030504040204" pitchFamily="50" charset="-128"/>
                        </a:rPr>
                        <a:t>パーソナルモビリティサービスのシェアサービス</a:t>
                      </a: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パーソナルモビリティ（シェアサイクル、電動キックボード、低速モビリティ、自動走行モビリティなど）の利用環境を整備することにより、利用者の公園内外の移動を円滑にする。</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②　パーソナルモビリティによるエリアの回遊性やラストワンマイルの</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en-US" altLang="ja-JP" sz="1100" dirty="0">
                          <a:solidFill>
                            <a:schemeClr val="tx1"/>
                          </a:solidFill>
                          <a:latin typeface="Meiryo UI" panose="020B0604030504040204" pitchFamily="50" charset="-128"/>
                          <a:ea typeface="Meiryo UI" panose="020B0604030504040204" pitchFamily="50" charset="-128"/>
                        </a:rPr>
                        <a:t>  </a:t>
                      </a:r>
                      <a:r>
                        <a:rPr kumimoji="1" lang="en-US" altLang="ja-JP" sz="1100" baseline="0" dirty="0" smtClean="0">
                          <a:solidFill>
                            <a:schemeClr val="tx1"/>
                          </a:solidFill>
                          <a:latin typeface="Meiryo UI" panose="020B0604030504040204" pitchFamily="50" charset="-128"/>
                          <a:ea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rPr>
                        <a:t>移動</a:t>
                      </a:r>
                      <a:r>
                        <a:rPr kumimoji="1" lang="ja-JP" altLang="en-US" sz="1100" dirty="0">
                          <a:solidFill>
                            <a:schemeClr val="tx1"/>
                          </a:solidFill>
                          <a:latin typeface="Meiryo UI" panose="020B0604030504040204" pitchFamily="50" charset="-128"/>
                          <a:ea typeface="Meiryo UI" panose="020B0604030504040204" pitchFamily="50" charset="-128"/>
                        </a:rPr>
                        <a:t>快適性の向上</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2084016"/>
                  </a:ext>
                </a:extLst>
              </a:tr>
              <a:tr h="795600">
                <a:tc vMerge="1">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indent="0">
                        <a:buFont typeface="Arial" panose="020B0604020202020204" pitchFamily="34" charset="0"/>
                        <a:buNone/>
                      </a:pPr>
                      <a:r>
                        <a:rPr kumimoji="1" lang="ja-JP" altLang="en-US" sz="1200" b="1" dirty="0">
                          <a:solidFill>
                            <a:schemeClr val="tx1"/>
                          </a:solidFill>
                          <a:latin typeface="Meiryo UI" panose="020B0604030504040204" pitchFamily="50" charset="-128"/>
                          <a:ea typeface="Meiryo UI" panose="020B0604030504040204" pitchFamily="50" charset="-128"/>
                        </a:rPr>
                        <a:t>先端技術を用いた公園内・建物内における施設管理、配送などのマネジメント高度化</a:t>
                      </a: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人手不足が深刻化する中、建物・公園の維持管理・運営業務について、画像解析・ロボット・ドローンなどの技術を活用することにより、業務の省人化・無人化をめざす。</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③　画像解析を用いた施設管理（</a:t>
                      </a:r>
                      <a:r>
                        <a:rPr kumimoji="1" lang="en-US" altLang="ja-JP" sz="1100" dirty="0">
                          <a:solidFill>
                            <a:schemeClr val="tx1"/>
                          </a:solidFill>
                          <a:latin typeface="Meiryo UI" panose="020B0604030504040204" pitchFamily="50" charset="-128"/>
                          <a:ea typeface="Meiryo UI" panose="020B0604030504040204" pitchFamily="50" charset="-128"/>
                        </a:rPr>
                        <a:t>AI</a:t>
                      </a:r>
                      <a:r>
                        <a:rPr kumimoji="1" lang="ja-JP" altLang="en-US" sz="1100" dirty="0">
                          <a:solidFill>
                            <a:schemeClr val="tx1"/>
                          </a:solidFill>
                          <a:latin typeface="Meiryo UI" panose="020B0604030504040204" pitchFamily="50" charset="-128"/>
                          <a:ea typeface="Meiryo UI" panose="020B0604030504040204" pitchFamily="50" charset="-128"/>
                        </a:rPr>
                        <a:t>カメラやビーコン、センサーなど）</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④　</a:t>
                      </a:r>
                      <a:r>
                        <a:rPr kumimoji="1" lang="en-US" altLang="ja-JP" sz="1100" dirty="0">
                          <a:solidFill>
                            <a:schemeClr val="tx1"/>
                          </a:solidFill>
                          <a:latin typeface="Meiryo UI" panose="020B0604030504040204" pitchFamily="50" charset="-128"/>
                          <a:ea typeface="Meiryo UI" panose="020B0604030504040204" pitchFamily="50" charset="-128"/>
                        </a:rPr>
                        <a:t>ICT</a:t>
                      </a:r>
                      <a:r>
                        <a:rPr kumimoji="1" lang="ja-JP" altLang="en-US" sz="1100" dirty="0">
                          <a:solidFill>
                            <a:schemeClr val="tx1"/>
                          </a:solidFill>
                          <a:latin typeface="Meiryo UI" panose="020B0604030504040204" pitchFamily="50" charset="-128"/>
                          <a:ea typeface="Meiryo UI" panose="020B0604030504040204" pitchFamily="50" charset="-128"/>
                        </a:rPr>
                        <a:t>を活用した「みどり」管理（</a:t>
                      </a:r>
                      <a:r>
                        <a:rPr kumimoji="1" lang="en-US" altLang="ja-JP" sz="1100" dirty="0" smtClean="0">
                          <a:solidFill>
                            <a:schemeClr val="tx1"/>
                          </a:solidFill>
                          <a:latin typeface="Meiryo UI" panose="020B0604030504040204" pitchFamily="50" charset="-128"/>
                          <a:ea typeface="Meiryo UI" panose="020B0604030504040204" pitchFamily="50" charset="-128"/>
                        </a:rPr>
                        <a:t>ICT</a:t>
                      </a:r>
                      <a:r>
                        <a:rPr kumimoji="1" lang="ja-JP" altLang="en-US" sz="1100" smtClean="0">
                          <a:solidFill>
                            <a:schemeClr val="tx1"/>
                          </a:solidFill>
                          <a:latin typeface="Meiryo UI" panose="020B0604030504040204" pitchFamily="50" charset="-128"/>
                          <a:ea typeface="Meiryo UI" panose="020B0604030504040204" pitchFamily="50" charset="-128"/>
                        </a:rPr>
                        <a:t>、ロボット</a:t>
                      </a:r>
                      <a:r>
                        <a:rPr kumimoji="1" lang="ja-JP" altLang="en-US" sz="1100" dirty="0">
                          <a:solidFill>
                            <a:schemeClr val="tx1"/>
                          </a:solidFill>
                          <a:latin typeface="Meiryo UI" panose="020B0604030504040204" pitchFamily="50" charset="-128"/>
                          <a:ea typeface="Meiryo UI" panose="020B0604030504040204" pitchFamily="50" charset="-128"/>
                        </a:rPr>
                        <a:t>などの活用）</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96642798"/>
                  </a:ext>
                </a:extLst>
              </a:tr>
              <a:tr h="822242">
                <a:tc vMerge="1">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indent="0">
                        <a:buFont typeface="Arial" panose="020B0604020202020204" pitchFamily="34" charset="0"/>
                        <a:buNone/>
                      </a:pPr>
                      <a:r>
                        <a:rPr kumimoji="1" lang="ja-JP" altLang="en-US" sz="1200" b="1" dirty="0">
                          <a:solidFill>
                            <a:schemeClr val="tx1"/>
                          </a:solidFill>
                          <a:latin typeface="Meiryo UI" panose="020B0604030504040204" pitchFamily="50" charset="-128"/>
                          <a:ea typeface="Meiryo UI" panose="020B0604030504040204" pitchFamily="50" charset="-128"/>
                        </a:rPr>
                        <a:t>リアルとデジタルの融合した都市空間＝</a:t>
                      </a:r>
                      <a:r>
                        <a:rPr kumimoji="1" lang="en-US" altLang="ja-JP" sz="1200" b="1" dirty="0">
                          <a:solidFill>
                            <a:schemeClr val="tx1"/>
                          </a:solidFill>
                          <a:latin typeface="Meiryo UI" panose="020B0604030504040204" pitchFamily="50" charset="-128"/>
                          <a:ea typeface="Meiryo UI" panose="020B0604030504040204" pitchFamily="50" charset="-128"/>
                        </a:rPr>
                        <a:t>Parkness</a:t>
                      </a:r>
                      <a:r>
                        <a:rPr kumimoji="1" lang="ja-JP" altLang="en-US" sz="1200" b="1" dirty="0">
                          <a:solidFill>
                            <a:schemeClr val="tx1"/>
                          </a:solidFill>
                          <a:latin typeface="Meiryo UI" panose="020B0604030504040204" pitchFamily="50" charset="-128"/>
                          <a:ea typeface="Meiryo UI" panose="020B0604030504040204" pitchFamily="50" charset="-128"/>
                        </a:rPr>
                        <a:t>を実現するための</a:t>
                      </a:r>
                      <a:r>
                        <a:rPr kumimoji="1" lang="en-US" altLang="ja-JP" sz="1200" b="1" dirty="0">
                          <a:solidFill>
                            <a:schemeClr val="tx1"/>
                          </a:solidFill>
                          <a:latin typeface="Meiryo UI" panose="020B0604030504040204" pitchFamily="50" charset="-128"/>
                          <a:ea typeface="Meiryo UI" panose="020B0604030504040204" pitchFamily="50" charset="-128"/>
                        </a:rPr>
                        <a:t>DX</a:t>
                      </a:r>
                      <a:r>
                        <a:rPr kumimoji="1" lang="ja-JP" altLang="en-US" sz="1200" b="1" dirty="0">
                          <a:solidFill>
                            <a:schemeClr val="tx1"/>
                          </a:solidFill>
                          <a:latin typeface="Meiryo UI" panose="020B0604030504040204" pitchFamily="50" charset="-128"/>
                          <a:ea typeface="Meiryo UI" panose="020B0604030504040204" pitchFamily="50" charset="-128"/>
                        </a:rPr>
                        <a:t>推進</a:t>
                      </a: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多様な体験や実証実験を可能とするリアルとデジタルの融合した新たな価値創造空間の創出やこれを支える大容量通信網（ローカル５</a:t>
                      </a:r>
                      <a:r>
                        <a:rPr kumimoji="1" lang="en-US" altLang="ja-JP" sz="1100" dirty="0">
                          <a:solidFill>
                            <a:schemeClr val="tx1"/>
                          </a:solidFill>
                          <a:latin typeface="Meiryo UI" panose="020B0604030504040204" pitchFamily="50" charset="-128"/>
                          <a:ea typeface="Meiryo UI" panose="020B0604030504040204" pitchFamily="50" charset="-128"/>
                        </a:rPr>
                        <a:t>G</a:t>
                      </a:r>
                      <a:r>
                        <a:rPr kumimoji="1" lang="ja-JP" altLang="en-US" sz="1100" dirty="0">
                          <a:solidFill>
                            <a:schemeClr val="tx1"/>
                          </a:solidFill>
                          <a:latin typeface="Meiryo UI" panose="020B0604030504040204" pitchFamily="50" charset="-128"/>
                          <a:ea typeface="Meiryo UI" panose="020B0604030504040204" pitchFamily="50" charset="-128"/>
                        </a:rPr>
                        <a:t>など）の整備など、来街者の利便性向上に資する先端的サービスの提供をめざす。</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⑤　デジタルサイネージや</a:t>
                      </a:r>
                      <a:r>
                        <a:rPr kumimoji="1" lang="en-US" altLang="ja-JP" sz="1100" dirty="0">
                          <a:solidFill>
                            <a:schemeClr val="tx1"/>
                          </a:solidFill>
                          <a:latin typeface="Meiryo UI" panose="020B0604030504040204" pitchFamily="50" charset="-128"/>
                          <a:ea typeface="Meiryo UI" panose="020B0604030504040204" pitchFamily="50" charset="-128"/>
                        </a:rPr>
                        <a:t>LED</a:t>
                      </a:r>
                      <a:r>
                        <a:rPr kumimoji="1" lang="ja-JP" altLang="en-US" sz="1100" dirty="0">
                          <a:solidFill>
                            <a:schemeClr val="tx1"/>
                          </a:solidFill>
                          <a:latin typeface="Meiryo UI" panose="020B0604030504040204" pitchFamily="50" charset="-128"/>
                          <a:ea typeface="Meiryo UI" panose="020B0604030504040204" pitchFamily="50" charset="-128"/>
                        </a:rPr>
                        <a:t>ビジョンなどを用いた感性をシェアする空間の創造</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⑥　ミラーワールドを構築し、</a:t>
                      </a:r>
                      <a:r>
                        <a:rPr kumimoji="1" lang="en-US" altLang="ja-JP" sz="1100" dirty="0">
                          <a:solidFill>
                            <a:schemeClr val="tx1"/>
                          </a:solidFill>
                          <a:latin typeface="Meiryo UI" panose="020B0604030504040204" pitchFamily="50" charset="-128"/>
                          <a:ea typeface="Meiryo UI" panose="020B0604030504040204" pitchFamily="50" charset="-128"/>
                        </a:rPr>
                        <a:t>MR</a:t>
                      </a:r>
                      <a:r>
                        <a:rPr kumimoji="1" lang="ja-JP" altLang="en-US" sz="1100" dirty="0">
                          <a:solidFill>
                            <a:schemeClr val="tx1"/>
                          </a:solidFill>
                          <a:latin typeface="Meiryo UI" panose="020B0604030504040204" pitchFamily="50" charset="-128"/>
                          <a:ea typeface="Meiryo UI" panose="020B0604030504040204" pitchFamily="50" charset="-128"/>
                        </a:rPr>
                        <a:t>技術により現実と重ね合わせることで、絶景・癒し・ホラーなど、</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rPr>
                        <a:t> 多種多様</a:t>
                      </a:r>
                      <a:r>
                        <a:rPr kumimoji="1" lang="ja-JP" altLang="en-US" sz="1100" dirty="0">
                          <a:solidFill>
                            <a:schemeClr val="tx1"/>
                          </a:solidFill>
                          <a:latin typeface="Meiryo UI" panose="020B0604030504040204" pitchFamily="50" charset="-128"/>
                          <a:ea typeface="Meiryo UI" panose="020B0604030504040204" pitchFamily="50" charset="-128"/>
                        </a:rPr>
                        <a:t>なテーマの世界を体験できるイベントを検討</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⑦　</a:t>
                      </a:r>
                      <a:r>
                        <a:rPr kumimoji="1" lang="en-US" altLang="ja-JP" sz="1100" dirty="0">
                          <a:solidFill>
                            <a:schemeClr val="tx1"/>
                          </a:solidFill>
                          <a:latin typeface="Meiryo UI" panose="020B0604030504040204" pitchFamily="50" charset="-128"/>
                          <a:ea typeface="Meiryo UI" panose="020B0604030504040204" pitchFamily="50" charset="-128"/>
                        </a:rPr>
                        <a:t>Social Good</a:t>
                      </a:r>
                      <a:r>
                        <a:rPr kumimoji="1" lang="ja-JP" altLang="en-US" sz="1100" dirty="0">
                          <a:solidFill>
                            <a:schemeClr val="tx1"/>
                          </a:solidFill>
                          <a:latin typeface="Meiryo UI" panose="020B0604030504040204" pitchFamily="50" charset="-128"/>
                          <a:ea typeface="Meiryo UI" panose="020B0604030504040204" pitchFamily="50" charset="-128"/>
                        </a:rPr>
                        <a:t>な活動を行った会員に対し、公園で提供するサービスに利用できるポイントの発行</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⑧　来街者に対する混雑状況などの提供</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⑨　都市公園の行為許可・占用許可などの行政手続きのオンライン化</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⑩　</a:t>
                      </a:r>
                      <a:r>
                        <a:rPr kumimoji="1" lang="ja-JP" altLang="en-US" sz="1100" u="heavy" baseline="0" dirty="0">
                          <a:solidFill>
                            <a:schemeClr val="tx1"/>
                          </a:solidFill>
                          <a:latin typeface="Meiryo UI" panose="020B0604030504040204" pitchFamily="50" charset="-128"/>
                          <a:ea typeface="Meiryo UI" panose="020B0604030504040204" pitchFamily="50" charset="-128"/>
                        </a:rPr>
                        <a:t>リアルタイム・オンラインサービスを支える大容量通信網（ローカル５</a:t>
                      </a:r>
                      <a:r>
                        <a:rPr kumimoji="1" lang="en-US" altLang="ja-JP" sz="1100" u="heavy" baseline="0" dirty="0">
                          <a:solidFill>
                            <a:schemeClr val="tx1"/>
                          </a:solidFill>
                          <a:latin typeface="Meiryo UI" panose="020B0604030504040204" pitchFamily="50" charset="-128"/>
                          <a:ea typeface="Meiryo UI" panose="020B0604030504040204" pitchFamily="50" charset="-128"/>
                        </a:rPr>
                        <a:t>G</a:t>
                      </a:r>
                      <a:r>
                        <a:rPr kumimoji="1" lang="ja-JP" altLang="en-US" sz="1100" u="heavy" baseline="0" dirty="0">
                          <a:solidFill>
                            <a:schemeClr val="tx1"/>
                          </a:solidFill>
                          <a:latin typeface="Meiryo UI" panose="020B0604030504040204" pitchFamily="50" charset="-128"/>
                          <a:ea typeface="Meiryo UI" panose="020B0604030504040204" pitchFamily="50" charset="-128"/>
                        </a:rPr>
                        <a:t>など）の整備</a:t>
                      </a:r>
                      <a:endParaRPr kumimoji="1" lang="en-US" altLang="ja-JP" sz="1100" u="heavy" baseline="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⑪　</a:t>
                      </a:r>
                      <a:r>
                        <a:rPr kumimoji="1" lang="ja-JP" altLang="en-US" sz="1100" u="heavy" baseline="0" dirty="0">
                          <a:solidFill>
                            <a:schemeClr val="tx1"/>
                          </a:solidFill>
                          <a:latin typeface="Meiryo UI" panose="020B0604030504040204" pitchFamily="50" charset="-128"/>
                          <a:ea typeface="Meiryo UI" panose="020B0604030504040204" pitchFamily="50" charset="-128"/>
                        </a:rPr>
                        <a:t>先端的な技術や先駆的サービスを通じた「様々な体験価値」を市民や来街者に提供し、</a:t>
                      </a:r>
                      <a:endParaRPr kumimoji="1" lang="en-US" altLang="ja-JP" sz="1100" u="heavy" baseline="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u="none" baseline="0" dirty="0">
                          <a:solidFill>
                            <a:schemeClr val="tx1"/>
                          </a:solidFill>
                          <a:latin typeface="Meiryo UI" panose="020B0604030504040204" pitchFamily="50" charset="-128"/>
                          <a:ea typeface="Meiryo UI" panose="020B0604030504040204" pitchFamily="50" charset="-128"/>
                        </a:rPr>
                        <a:t>　　</a:t>
                      </a:r>
                      <a:r>
                        <a:rPr kumimoji="1" lang="ja-JP" altLang="en-US" sz="1100" u="none" baseline="0" dirty="0" smtClean="0">
                          <a:solidFill>
                            <a:schemeClr val="tx1"/>
                          </a:solidFill>
                          <a:latin typeface="Meiryo UI" panose="020B0604030504040204" pitchFamily="50" charset="-128"/>
                          <a:ea typeface="Meiryo UI" panose="020B0604030504040204" pitchFamily="50" charset="-128"/>
                        </a:rPr>
                        <a:t> </a:t>
                      </a:r>
                      <a:r>
                        <a:rPr kumimoji="1" lang="ja-JP" altLang="en-US" sz="1100" u="heavy" baseline="0" dirty="0" smtClean="0">
                          <a:solidFill>
                            <a:schemeClr val="tx1"/>
                          </a:solidFill>
                          <a:latin typeface="Meiryo UI" panose="020B0604030504040204" pitchFamily="50" charset="-128"/>
                          <a:ea typeface="Meiryo UI" panose="020B0604030504040204" pitchFamily="50" charset="-128"/>
                        </a:rPr>
                        <a:t>市民</a:t>
                      </a:r>
                      <a:r>
                        <a:rPr kumimoji="1" lang="ja-JP" altLang="en-US" sz="1100" u="heavy" baseline="0" dirty="0">
                          <a:solidFill>
                            <a:schemeClr val="tx1"/>
                          </a:solidFill>
                          <a:latin typeface="Meiryo UI" panose="020B0604030504040204" pitchFamily="50" charset="-128"/>
                          <a:ea typeface="Meiryo UI" panose="020B0604030504040204" pitchFamily="50" charset="-128"/>
                        </a:rPr>
                        <a:t>の</a:t>
                      </a:r>
                      <a:r>
                        <a:rPr kumimoji="1" lang="en-US" altLang="ja-JP" sz="1100" u="heavy" baseline="0" dirty="0">
                          <a:solidFill>
                            <a:schemeClr val="tx1"/>
                          </a:solidFill>
                          <a:latin typeface="Meiryo UI" panose="020B0604030504040204" pitchFamily="50" charset="-128"/>
                          <a:ea typeface="Meiryo UI" panose="020B0604030504040204" pitchFamily="50" charset="-128"/>
                        </a:rPr>
                        <a:t>QoL</a:t>
                      </a:r>
                      <a:r>
                        <a:rPr kumimoji="1" lang="ja-JP" altLang="en-US" sz="1100" u="heavy" baseline="0" dirty="0">
                          <a:solidFill>
                            <a:schemeClr val="tx1"/>
                          </a:solidFill>
                          <a:latin typeface="Meiryo UI" panose="020B0604030504040204" pitchFamily="50" charset="-128"/>
                          <a:ea typeface="Meiryo UI" panose="020B0604030504040204" pitchFamily="50" charset="-128"/>
                        </a:rPr>
                        <a:t>向上と</a:t>
                      </a:r>
                      <a:r>
                        <a:rPr kumimoji="1" lang="ja-JP" altLang="en-US" sz="1100" u="heavy" baseline="0" dirty="0" smtClean="0">
                          <a:solidFill>
                            <a:schemeClr val="tx1"/>
                          </a:solidFill>
                          <a:latin typeface="Meiryo UI" panose="020B0604030504040204" pitchFamily="50" charset="-128"/>
                          <a:ea typeface="Meiryo UI" panose="020B0604030504040204" pitchFamily="50" charset="-128"/>
                        </a:rPr>
                        <a:t>ライフデザインイノベーション</a:t>
                      </a:r>
                      <a:r>
                        <a:rPr kumimoji="1" lang="ja-JP" altLang="en-US" sz="1100" u="heavy" baseline="0" dirty="0">
                          <a:solidFill>
                            <a:schemeClr val="tx1"/>
                          </a:solidFill>
                          <a:latin typeface="Meiryo UI" panose="020B0604030504040204" pitchFamily="50" charset="-128"/>
                          <a:ea typeface="Meiryo UI" panose="020B0604030504040204" pitchFamily="50" charset="-128"/>
                        </a:rPr>
                        <a:t>を実現する環境の整備</a:t>
                      </a:r>
                      <a:r>
                        <a:rPr kumimoji="1" lang="ja-JP" altLang="en-US" sz="1100" dirty="0">
                          <a:solidFill>
                            <a:schemeClr val="tx1"/>
                          </a:solidFill>
                          <a:latin typeface="Meiryo UI" panose="020B0604030504040204" pitchFamily="50" charset="-128"/>
                          <a:ea typeface="Meiryo UI" panose="020B0604030504040204" pitchFamily="50" charset="-128"/>
                        </a:rPr>
                        <a:t>　</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6108714"/>
                  </a:ext>
                </a:extLst>
              </a:tr>
              <a:tr h="738000">
                <a:tc vMerge="1">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indent="0">
                        <a:buFont typeface="Arial" panose="020B0604020202020204" pitchFamily="34" charset="0"/>
                        <a:buNone/>
                      </a:pPr>
                      <a:r>
                        <a:rPr kumimoji="1" lang="ja-JP" altLang="en-US" sz="1200" b="1" dirty="0">
                          <a:solidFill>
                            <a:schemeClr val="tx1"/>
                          </a:solidFill>
                          <a:latin typeface="Meiryo UI" panose="020B0604030504040204" pitchFamily="50" charset="-128"/>
                          <a:ea typeface="Meiryo UI" panose="020B0604030504040204" pitchFamily="50" charset="-128"/>
                        </a:rPr>
                        <a:t>駅を活用したまちなか・便利なヘルスケア環境の構築</a:t>
                      </a: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スマートゲートを活用し行動変容を促すとともに、センサーやデバイスを敷設した健康計測スポットの設置により、手軽に健康状態を計測できる環境を整備することで、疾病の予兆の早期把握につなげ、更なる健康行動を促進する。</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r>
                        <a:rPr kumimoji="1" lang="en-US" altLang="ja-JP" sz="1100" dirty="0">
                          <a:solidFill>
                            <a:schemeClr val="tx1"/>
                          </a:solidFill>
                          <a:latin typeface="Meiryo UI" panose="020B0604030504040204" pitchFamily="50" charset="-128"/>
                          <a:ea typeface="Meiryo UI" panose="020B0604030504040204" pitchFamily="50" charset="-128"/>
                        </a:rPr>
                        <a:t>⑫</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Station Health Care</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0069976"/>
                  </a:ext>
                </a:extLst>
              </a:tr>
            </a:tbl>
          </a:graphicData>
        </a:graphic>
      </p:graphicFrame>
      <p:grpSp>
        <p:nvGrpSpPr>
          <p:cNvPr id="5" name="グループ化 4"/>
          <p:cNvGrpSpPr/>
          <p:nvPr/>
        </p:nvGrpSpPr>
        <p:grpSpPr>
          <a:xfrm>
            <a:off x="10317870" y="3656015"/>
            <a:ext cx="1465766" cy="1039531"/>
            <a:chOff x="11550860" y="4454387"/>
            <a:chExt cx="1531471" cy="1117665"/>
          </a:xfrm>
        </p:grpSpPr>
        <p:pic>
          <p:nvPicPr>
            <p:cNvPr id="25" name="図 24" descr="屋内, グループ, フロント, 民衆 が含まれている画像  自動的に生成された説明">
              <a:extLst>
                <a:ext uri="{FF2B5EF4-FFF2-40B4-BE49-F238E27FC236}">
                  <a16:creationId xmlns:a16="http://schemas.microsoft.com/office/drawing/2014/main" id="{854FDEA0-493F-4B94-8937-87226A6159E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52967" y="4454387"/>
              <a:ext cx="1529364" cy="917432"/>
            </a:xfrm>
            <a:prstGeom prst="rect">
              <a:avLst/>
            </a:prstGeom>
          </p:spPr>
        </p:pic>
        <p:sp>
          <p:nvSpPr>
            <p:cNvPr id="29" name="テキスト ボックス 28">
              <a:extLst>
                <a:ext uri="{FF2B5EF4-FFF2-40B4-BE49-F238E27FC236}">
                  <a16:creationId xmlns:a16="http://schemas.microsoft.com/office/drawing/2014/main" id="{EC65D6D3-8AE4-469C-91D6-834407A8EA5B}"/>
                </a:ext>
              </a:extLst>
            </p:cNvPr>
            <p:cNvSpPr txBox="1"/>
            <p:nvPr/>
          </p:nvSpPr>
          <p:spPr>
            <a:xfrm>
              <a:off x="11550860" y="5345461"/>
              <a:ext cx="1378831" cy="22659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spAutoFit/>
            </a:bodyPr>
            <a:lstStyle/>
            <a:p>
              <a:r>
                <a:rPr kumimoji="1" lang="ja-JP" altLang="en-US" sz="1000" dirty="0">
                  <a:solidFill>
                    <a:schemeClr val="tx1"/>
                  </a:solidFill>
                </a:rPr>
                <a:t>⑤ミライのヘルスケア体験</a:t>
              </a:r>
            </a:p>
          </p:txBody>
        </p:sp>
      </p:grpSp>
      <p:grpSp>
        <p:nvGrpSpPr>
          <p:cNvPr id="2" name="グループ化 1"/>
          <p:cNvGrpSpPr/>
          <p:nvPr/>
        </p:nvGrpSpPr>
        <p:grpSpPr>
          <a:xfrm>
            <a:off x="13175456" y="4509311"/>
            <a:ext cx="1834243" cy="1580170"/>
            <a:chOff x="13175456" y="4509311"/>
            <a:chExt cx="1834243" cy="1580170"/>
          </a:xfrm>
        </p:grpSpPr>
        <p:sp>
          <p:nvSpPr>
            <p:cNvPr id="27" name="テキスト ボックス 26">
              <a:extLst>
                <a:ext uri="{FF2B5EF4-FFF2-40B4-BE49-F238E27FC236}">
                  <a16:creationId xmlns:a16="http://schemas.microsoft.com/office/drawing/2014/main" id="{A44E8922-9BC8-4EC1-9C21-A93087466898}"/>
                </a:ext>
              </a:extLst>
            </p:cNvPr>
            <p:cNvSpPr txBox="1"/>
            <p:nvPr/>
          </p:nvSpPr>
          <p:spPr>
            <a:xfrm>
              <a:off x="13181417" y="5442750"/>
              <a:ext cx="1708629" cy="380480"/>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spAutoFit/>
            </a:bodyPr>
            <a:lstStyle/>
            <a:p>
              <a:pPr algn="l"/>
              <a:r>
                <a:rPr kumimoji="1" lang="ja-JP" altLang="en-US" sz="1000" dirty="0">
                  <a:solidFill>
                    <a:schemeClr val="tx1"/>
                  </a:solidFill>
                </a:rPr>
                <a:t>⑧</a:t>
              </a:r>
              <a:r>
                <a:rPr kumimoji="1" lang="en-US" altLang="ja-JP" sz="1000" dirty="0" smtClean="0">
                  <a:solidFill>
                    <a:schemeClr val="tx1"/>
                  </a:solidFill>
                </a:rPr>
                <a:t>EV</a:t>
              </a:r>
              <a:r>
                <a:rPr kumimoji="1" lang="ja-JP" altLang="en-US" sz="1000" dirty="0" smtClean="0">
                  <a:solidFill>
                    <a:schemeClr val="tx1"/>
                  </a:solidFill>
                </a:rPr>
                <a:t>（電気）バスの自動運転</a:t>
              </a:r>
              <a:endParaRPr kumimoji="1" lang="en-US" altLang="ja-JP" sz="1000" dirty="0" smtClean="0">
                <a:solidFill>
                  <a:schemeClr val="tx1"/>
                </a:solidFill>
              </a:endParaRPr>
            </a:p>
            <a:p>
              <a:pPr algn="l"/>
              <a:r>
                <a:rPr kumimoji="1" lang="ja-JP" altLang="en-US" sz="1000" dirty="0" smtClean="0">
                  <a:solidFill>
                    <a:schemeClr val="tx1"/>
                  </a:solidFill>
                </a:rPr>
                <a:t>　（レベル４相当）</a:t>
              </a:r>
              <a:endParaRPr kumimoji="1" lang="ja-JP" altLang="en-US" sz="1000" dirty="0">
                <a:solidFill>
                  <a:schemeClr val="tx1"/>
                </a:solidFill>
              </a:endParaRPr>
            </a:p>
          </p:txBody>
        </p:sp>
        <p:pic>
          <p:nvPicPr>
            <p:cNvPr id="28" name="図 27">
              <a:extLst>
                <a:ext uri="{FF2B5EF4-FFF2-40B4-BE49-F238E27FC236}">
                  <a16:creationId xmlns:a16="http://schemas.microsoft.com/office/drawing/2014/main" id="{B7A8D19B-080C-4034-BF85-DF0D55053FF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175456" y="4509311"/>
              <a:ext cx="1675570" cy="942508"/>
            </a:xfrm>
            <a:prstGeom prst="rect">
              <a:avLst/>
            </a:prstGeom>
          </p:spPr>
        </p:pic>
        <p:sp>
          <p:nvSpPr>
            <p:cNvPr id="30" name="正方形/長方形 29">
              <a:extLst>
                <a:ext uri="{FF2B5EF4-FFF2-40B4-BE49-F238E27FC236}">
                  <a16:creationId xmlns:a16="http://schemas.microsoft.com/office/drawing/2014/main" id="{47E223B9-C882-4C76-B7A3-2000B02EB19D}"/>
                </a:ext>
              </a:extLst>
            </p:cNvPr>
            <p:cNvSpPr/>
            <p:nvPr/>
          </p:nvSpPr>
          <p:spPr>
            <a:xfrm>
              <a:off x="13193001" y="5750927"/>
              <a:ext cx="1816698" cy="338554"/>
            </a:xfrm>
            <a:prstGeom prst="rect">
              <a:avLst/>
            </a:prstGeom>
          </p:spPr>
          <p:txBody>
            <a:bodyPr wrap="square">
              <a:spAutoFit/>
            </a:bodyPr>
            <a:lstStyle/>
            <a:p>
              <a:r>
                <a:rPr lang="ja-JP" altLang="en-US" sz="800" dirty="0">
                  <a:latin typeface="+mn-ea"/>
                </a:rPr>
                <a:t>提供：関西</a:t>
              </a:r>
              <a:r>
                <a:rPr lang="ja-JP" altLang="en-US" sz="800" dirty="0" smtClean="0">
                  <a:latin typeface="+mn-ea"/>
                </a:rPr>
                <a:t>電力株式会社・</a:t>
              </a:r>
              <a:endParaRPr lang="en-US" altLang="ja-JP" sz="800" dirty="0" smtClean="0">
                <a:latin typeface="+mn-ea"/>
              </a:endParaRPr>
            </a:p>
            <a:p>
              <a:r>
                <a:rPr lang="ja-JP" altLang="en-US" sz="800" dirty="0">
                  <a:latin typeface="+mn-ea"/>
                </a:rPr>
                <a:t>　</a:t>
              </a:r>
              <a:r>
                <a:rPr lang="ja-JP" altLang="en-US" sz="800" dirty="0" smtClean="0">
                  <a:latin typeface="+mn-ea"/>
                </a:rPr>
                <a:t>　　　 大阪市高速電気軌道株式会社</a:t>
              </a:r>
              <a:endParaRPr lang="ja-JP" altLang="en-US" sz="800" dirty="0">
                <a:latin typeface="+mn-ea"/>
              </a:endParaRPr>
            </a:p>
          </p:txBody>
        </p:sp>
      </p:grpSp>
      <p:pic>
        <p:nvPicPr>
          <p:cNvPr id="31" name="図 30">
            <a:extLst>
              <a:ext uri="{FF2B5EF4-FFF2-40B4-BE49-F238E27FC236}">
                <a16:creationId xmlns:a16="http://schemas.microsoft.com/office/drawing/2014/main" id="{B6AE1B5C-DE81-4F9A-83D7-5C58259905E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47167" y="5116504"/>
            <a:ext cx="1608663" cy="1072605"/>
          </a:xfrm>
          <a:prstGeom prst="rect">
            <a:avLst/>
          </a:prstGeom>
        </p:spPr>
      </p:pic>
      <p:sp>
        <p:nvSpPr>
          <p:cNvPr id="34" name="テキスト ボックス 33">
            <a:extLst>
              <a:ext uri="{FF2B5EF4-FFF2-40B4-BE49-F238E27FC236}">
                <a16:creationId xmlns:a16="http://schemas.microsoft.com/office/drawing/2014/main" id="{2C248E90-3DBC-4CBE-8205-458AF282FC9A}"/>
              </a:ext>
            </a:extLst>
          </p:cNvPr>
          <p:cNvSpPr txBox="1"/>
          <p:nvPr/>
        </p:nvSpPr>
        <p:spPr>
          <a:xfrm>
            <a:off x="10541000" y="6190782"/>
            <a:ext cx="1563450" cy="22659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spAutoFit/>
          </a:bodyPr>
          <a:lstStyle/>
          <a:p>
            <a:pPr algn="l"/>
            <a:r>
              <a:rPr kumimoji="1" lang="ja-JP" altLang="en-US" sz="1000" dirty="0">
                <a:solidFill>
                  <a:schemeClr val="tx1"/>
                </a:solidFill>
              </a:rPr>
              <a:t>⑨空飛ぶクルマの社会実装</a:t>
            </a:r>
            <a:endParaRPr kumimoji="1" lang="en-US" altLang="ja-JP" sz="1000" dirty="0">
              <a:solidFill>
                <a:schemeClr val="tx1"/>
              </a:solidFill>
            </a:endParaRPr>
          </a:p>
        </p:txBody>
      </p:sp>
      <p:sp>
        <p:nvSpPr>
          <p:cNvPr id="35" name="正方形/長方形 34">
            <a:extLst>
              <a:ext uri="{FF2B5EF4-FFF2-40B4-BE49-F238E27FC236}">
                <a16:creationId xmlns:a16="http://schemas.microsoft.com/office/drawing/2014/main" id="{E1D7701E-819F-4BC3-A764-8C34E573B44C}"/>
              </a:ext>
            </a:extLst>
          </p:cNvPr>
          <p:cNvSpPr/>
          <p:nvPr/>
        </p:nvSpPr>
        <p:spPr>
          <a:xfrm>
            <a:off x="11946302" y="6190782"/>
            <a:ext cx="1205329" cy="215444"/>
          </a:xfrm>
          <a:prstGeom prst="rect">
            <a:avLst/>
          </a:prstGeom>
        </p:spPr>
        <p:txBody>
          <a:bodyPr wrap="square">
            <a:spAutoFit/>
          </a:bodyPr>
          <a:lstStyle/>
          <a:p>
            <a:r>
              <a:rPr lang="zh-TW" altLang="en-US" sz="800" dirty="0">
                <a:latin typeface="+mn-ea"/>
              </a:rPr>
              <a:t>出典：経済産業省</a:t>
            </a:r>
            <a:r>
              <a:rPr lang="en-US" altLang="zh-TW" sz="800" dirty="0">
                <a:latin typeface="+mn-ea"/>
              </a:rPr>
              <a:t>HP</a:t>
            </a:r>
          </a:p>
        </p:txBody>
      </p:sp>
      <p:sp>
        <p:nvSpPr>
          <p:cNvPr id="32" name="テキスト ボックス 31">
            <a:extLst>
              <a:ext uri="{FF2B5EF4-FFF2-40B4-BE49-F238E27FC236}">
                <a16:creationId xmlns:a16="http://schemas.microsoft.com/office/drawing/2014/main" id="{EC65D6D3-8AE4-469C-91D6-834407A8EA5B}"/>
              </a:ext>
            </a:extLst>
          </p:cNvPr>
          <p:cNvSpPr txBox="1"/>
          <p:nvPr/>
        </p:nvSpPr>
        <p:spPr>
          <a:xfrm>
            <a:off x="12460928" y="3641329"/>
            <a:ext cx="1679334" cy="22659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spAutoFit/>
          </a:bodyPr>
          <a:lstStyle/>
          <a:p>
            <a:r>
              <a:rPr kumimoji="1" lang="ja-JP" altLang="en-US" sz="1000" dirty="0">
                <a:solidFill>
                  <a:schemeClr val="tx1"/>
                </a:solidFill>
              </a:rPr>
              <a:t>夢洲コンストラクション全体概要</a:t>
            </a:r>
          </a:p>
        </p:txBody>
      </p:sp>
      <p:grpSp>
        <p:nvGrpSpPr>
          <p:cNvPr id="4" name="グループ化 3"/>
          <p:cNvGrpSpPr/>
          <p:nvPr/>
        </p:nvGrpSpPr>
        <p:grpSpPr>
          <a:xfrm>
            <a:off x="8654235" y="3656013"/>
            <a:ext cx="1606268" cy="1045195"/>
            <a:chOff x="9567774" y="4446737"/>
            <a:chExt cx="1691828" cy="1123585"/>
          </a:xfrm>
        </p:grpSpPr>
        <p:pic>
          <p:nvPicPr>
            <p:cNvPr id="33" name="図 32">
              <a:extLst>
                <a:ext uri="{FF2B5EF4-FFF2-40B4-BE49-F238E27FC236}">
                  <a16:creationId xmlns:a16="http://schemas.microsoft.com/office/drawing/2014/main" id="{5BE993B0-6990-495A-9937-09FC55D064E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67774" y="4446737"/>
              <a:ext cx="1615095" cy="908491"/>
            </a:xfrm>
            <a:prstGeom prst="rect">
              <a:avLst/>
            </a:prstGeom>
          </p:spPr>
        </p:pic>
        <p:sp>
          <p:nvSpPr>
            <p:cNvPr id="36" name="テキスト ボックス 35">
              <a:extLst>
                <a:ext uri="{FF2B5EF4-FFF2-40B4-BE49-F238E27FC236}">
                  <a16:creationId xmlns:a16="http://schemas.microsoft.com/office/drawing/2014/main" id="{EC65D6D3-8AE4-469C-91D6-834407A8EA5B}"/>
                </a:ext>
              </a:extLst>
            </p:cNvPr>
            <p:cNvSpPr txBox="1"/>
            <p:nvPr/>
          </p:nvSpPr>
          <p:spPr>
            <a:xfrm>
              <a:off x="9567774" y="5326737"/>
              <a:ext cx="1691828" cy="243585"/>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spAutoFit/>
            </a:bodyPr>
            <a:lstStyle/>
            <a:p>
              <a:r>
                <a:rPr kumimoji="1" lang="ja-JP" altLang="en-US" sz="1000" dirty="0">
                  <a:solidFill>
                    <a:schemeClr val="tx1"/>
                  </a:solidFill>
                </a:rPr>
                <a:t>②</a:t>
              </a:r>
              <a:r>
                <a:rPr kumimoji="1" lang="ja-JP" altLang="en-US" sz="1000" dirty="0">
                  <a:solidFill>
                    <a:schemeClr val="tx1"/>
                  </a:solidFill>
                  <a:latin typeface="Meiryo UI" panose="020B0604030504040204" pitchFamily="50" charset="-128"/>
                  <a:ea typeface="Meiryo UI" panose="020B0604030504040204" pitchFamily="50" charset="-128"/>
                </a:rPr>
                <a:t>まち中のスキャンマシン</a:t>
              </a:r>
              <a:endParaRPr kumimoji="1" lang="ja-JP" altLang="en-US" sz="1000" dirty="0">
                <a:solidFill>
                  <a:schemeClr val="tx1"/>
                </a:solidFill>
                <a:latin typeface="+mn-ea"/>
              </a:endParaRPr>
            </a:p>
          </p:txBody>
        </p:sp>
      </p:grpSp>
      <p:sp>
        <p:nvSpPr>
          <p:cNvPr id="41" name="正方形/長方形 40">
            <a:extLst>
              <a:ext uri="{FF2B5EF4-FFF2-40B4-BE49-F238E27FC236}">
                <a16:creationId xmlns:a16="http://schemas.microsoft.com/office/drawing/2014/main" id="{BEFBCF56-3D4A-45E7-AA4A-2AC25192101D}"/>
              </a:ext>
            </a:extLst>
          </p:cNvPr>
          <p:cNvSpPr/>
          <p:nvPr/>
        </p:nvSpPr>
        <p:spPr>
          <a:xfrm>
            <a:off x="11789245" y="3962316"/>
            <a:ext cx="2633800" cy="369332"/>
          </a:xfrm>
          <a:prstGeom prst="rect">
            <a:avLst/>
          </a:prstGeom>
        </p:spPr>
        <p:txBody>
          <a:bodyPr wrap="square">
            <a:spAutoFit/>
          </a:bodyPr>
          <a:lstStyle/>
          <a:p>
            <a:pPr>
              <a:defRPr/>
            </a:pPr>
            <a:r>
              <a:rPr kumimoji="1" lang="ja-JP" altLang="en-US" sz="900" dirty="0">
                <a:solidFill>
                  <a:prstClr val="black"/>
                </a:solidFill>
                <a:latin typeface="+mn-ea"/>
              </a:rPr>
              <a:t>出典：</a:t>
            </a:r>
            <a:r>
              <a:rPr kumimoji="1" lang="en-US" altLang="ja-JP" sz="900" dirty="0">
                <a:solidFill>
                  <a:prstClr val="black"/>
                </a:solidFill>
                <a:latin typeface="+mn-ea"/>
              </a:rPr>
              <a:t>2025</a:t>
            </a:r>
            <a:r>
              <a:rPr kumimoji="1" lang="ja-JP" altLang="en-US" sz="900" dirty="0">
                <a:solidFill>
                  <a:prstClr val="black"/>
                </a:solidFill>
                <a:latin typeface="+mn-ea"/>
              </a:rPr>
              <a:t>年日本国際博覧会</a:t>
            </a:r>
            <a:endParaRPr kumimoji="1" lang="en-US" altLang="ja-JP" sz="900" dirty="0">
              <a:solidFill>
                <a:prstClr val="black"/>
              </a:solidFill>
              <a:latin typeface="+mn-ea"/>
            </a:endParaRPr>
          </a:p>
          <a:p>
            <a:pPr>
              <a:defRPr/>
            </a:pPr>
            <a:r>
              <a:rPr kumimoji="1" lang="ja-JP" altLang="en-US" sz="900" dirty="0" smtClean="0">
                <a:solidFill>
                  <a:prstClr val="black"/>
                </a:solidFill>
                <a:latin typeface="+mn-ea"/>
              </a:rPr>
              <a:t>         大阪</a:t>
            </a:r>
            <a:r>
              <a:rPr kumimoji="1" lang="ja-JP" altLang="en-US" sz="900" dirty="0">
                <a:solidFill>
                  <a:prstClr val="black"/>
                </a:solidFill>
                <a:latin typeface="+mn-ea"/>
              </a:rPr>
              <a:t>パビリオン出展</a:t>
            </a:r>
            <a:r>
              <a:rPr kumimoji="1" lang="ja-JP" altLang="en-US" sz="900" dirty="0" smtClean="0">
                <a:solidFill>
                  <a:prstClr val="black"/>
                </a:solidFill>
                <a:latin typeface="+mn-ea"/>
              </a:rPr>
              <a:t>基本計（</a:t>
            </a:r>
            <a:r>
              <a:rPr kumimoji="1" lang="en-US" altLang="ja-JP" sz="900" dirty="0">
                <a:solidFill>
                  <a:prstClr val="black"/>
                </a:solidFill>
                <a:latin typeface="+mn-ea"/>
              </a:rPr>
              <a:t>2022</a:t>
            </a:r>
            <a:r>
              <a:rPr kumimoji="1" lang="ja-JP" altLang="en-US" sz="900" dirty="0">
                <a:solidFill>
                  <a:prstClr val="black"/>
                </a:solidFill>
                <a:latin typeface="+mn-ea"/>
              </a:rPr>
              <a:t>年</a:t>
            </a:r>
            <a:r>
              <a:rPr kumimoji="1" lang="en-US" altLang="ja-JP" sz="900" dirty="0">
                <a:solidFill>
                  <a:prstClr val="black"/>
                </a:solidFill>
                <a:latin typeface="+mn-ea"/>
              </a:rPr>
              <a:t>3</a:t>
            </a:r>
            <a:r>
              <a:rPr kumimoji="1" lang="ja-JP" altLang="en-US" sz="900" dirty="0">
                <a:solidFill>
                  <a:prstClr val="black"/>
                </a:solidFill>
                <a:latin typeface="+mn-ea"/>
              </a:rPr>
              <a:t>月）</a:t>
            </a:r>
            <a:endParaRPr kumimoji="1" lang="en-US" altLang="ja-JP" sz="900" dirty="0">
              <a:solidFill>
                <a:prstClr val="black"/>
              </a:solidFill>
              <a:latin typeface="+mn-ea"/>
            </a:endParaRPr>
          </a:p>
        </p:txBody>
      </p:sp>
      <p:sp>
        <p:nvSpPr>
          <p:cNvPr id="44" name="テキスト ボックス 43">
            <a:extLst>
              <a:ext uri="{FF2B5EF4-FFF2-40B4-BE49-F238E27FC236}">
                <a16:creationId xmlns:a16="http://schemas.microsoft.com/office/drawing/2014/main" id="{07D6404A-65CF-4F23-89C4-C933CEE96AA3}"/>
              </a:ext>
            </a:extLst>
          </p:cNvPr>
          <p:cNvSpPr txBox="1"/>
          <p:nvPr/>
        </p:nvSpPr>
        <p:spPr>
          <a:xfrm>
            <a:off x="11371689" y="7554823"/>
            <a:ext cx="3051356" cy="24622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000" dirty="0" smtClean="0">
                <a:solidFill>
                  <a:schemeClr val="tx1"/>
                </a:solidFill>
              </a:rPr>
              <a:t>①</a:t>
            </a:r>
            <a:r>
              <a:rPr kumimoji="1" lang="en-US" altLang="ja-JP" sz="1000" dirty="0" smtClean="0">
                <a:solidFill>
                  <a:schemeClr val="tx1"/>
                </a:solidFill>
              </a:rPr>
              <a:t>AI</a:t>
            </a:r>
            <a:r>
              <a:rPr kumimoji="1" lang="ja-JP" altLang="en-US" sz="1000" dirty="0">
                <a:solidFill>
                  <a:schemeClr val="tx1"/>
                </a:solidFill>
              </a:rPr>
              <a:t>分析などによる健康増進プログラム</a:t>
            </a:r>
          </a:p>
        </p:txBody>
      </p:sp>
      <p:pic>
        <p:nvPicPr>
          <p:cNvPr id="37" name="図 36" descr="草, 男, 立つ, ウォーキング が含まれている画像&#10;&#10;自動的に生成された説明">
            <a:extLst>
              <a:ext uri="{FF2B5EF4-FFF2-40B4-BE49-F238E27FC236}">
                <a16:creationId xmlns:a16="http://schemas.microsoft.com/office/drawing/2014/main" id="{C2391DE2-5A5E-4A94-B917-0BA522EEB77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2786032" y="8114062"/>
            <a:ext cx="1937339" cy="1188000"/>
          </a:xfrm>
          <a:prstGeom prst="rect">
            <a:avLst/>
          </a:prstGeom>
        </p:spPr>
      </p:pic>
      <p:sp>
        <p:nvSpPr>
          <p:cNvPr id="38" name="テキスト ボックス 37">
            <a:extLst>
              <a:ext uri="{FF2B5EF4-FFF2-40B4-BE49-F238E27FC236}">
                <a16:creationId xmlns:a16="http://schemas.microsoft.com/office/drawing/2014/main" id="{07D6404A-65CF-4F23-89C4-C933CEE96AA3}"/>
              </a:ext>
            </a:extLst>
          </p:cNvPr>
          <p:cNvSpPr txBox="1"/>
          <p:nvPr/>
        </p:nvSpPr>
        <p:spPr>
          <a:xfrm>
            <a:off x="12466978" y="9419961"/>
            <a:ext cx="2652372" cy="24622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ja-JP" altLang="en-US" sz="1000" dirty="0">
                <a:solidFill>
                  <a:schemeClr val="tx1"/>
                </a:solidFill>
              </a:rPr>
              <a:t>⑥多種多様なテーマの世界を体験できるイベント</a:t>
            </a:r>
          </a:p>
        </p:txBody>
      </p:sp>
      <p:pic>
        <p:nvPicPr>
          <p:cNvPr id="43" name="図 4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119053" y="6409234"/>
            <a:ext cx="1465522" cy="972000"/>
          </a:xfrm>
          <a:prstGeom prst="rect">
            <a:avLst/>
          </a:prstGeom>
        </p:spPr>
      </p:pic>
      <p:sp>
        <p:nvSpPr>
          <p:cNvPr id="48" name="テキスト ボックス 47"/>
          <p:cNvSpPr txBox="1"/>
          <p:nvPr/>
        </p:nvSpPr>
        <p:spPr>
          <a:xfrm>
            <a:off x="11972776" y="7402477"/>
            <a:ext cx="1986967" cy="246221"/>
          </a:xfrm>
          <a:prstGeom prst="rect">
            <a:avLst/>
          </a:prstGeom>
          <a:noFill/>
        </p:spPr>
        <p:txBody>
          <a:bodyPr wrap="square" rtlCol="0">
            <a:spAutoFit/>
          </a:bodyPr>
          <a:lstStyle/>
          <a:p>
            <a:pPr algn="ctr" defTabSz="456057">
              <a:defRPr/>
            </a:pPr>
            <a:r>
              <a:rPr kumimoji="1" lang="ja-JP" altLang="en-US" sz="1000" dirty="0">
                <a:latin typeface="Meiryo UI" panose="020B0604030504040204" pitchFamily="50" charset="-128"/>
                <a:ea typeface="Meiryo UI" panose="020B0604030504040204" pitchFamily="50" charset="-128"/>
              </a:rPr>
              <a:t>（健康増進施設イメージパース）</a:t>
            </a:r>
          </a:p>
        </p:txBody>
      </p:sp>
      <p:sp>
        <p:nvSpPr>
          <p:cNvPr id="42" name="角丸四角形 234">
            <a:extLst>
              <a:ext uri="{FF2B5EF4-FFF2-40B4-BE49-F238E27FC236}">
                <a16:creationId xmlns:a16="http://schemas.microsoft.com/office/drawing/2014/main" id="{D8B67D5C-47F7-4015-AF85-B20F8B552291}"/>
              </a:ext>
            </a:extLst>
          </p:cNvPr>
          <p:cNvSpPr/>
          <p:nvPr/>
        </p:nvSpPr>
        <p:spPr>
          <a:xfrm>
            <a:off x="12228227" y="1702643"/>
            <a:ext cx="875331" cy="1934358"/>
          </a:xfrm>
          <a:prstGeom prst="roundRect">
            <a:avLst>
              <a:gd name="adj" fmla="val 10174"/>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83" name="角丸四角形 166">
            <a:extLst>
              <a:ext uri="{FF2B5EF4-FFF2-40B4-BE49-F238E27FC236}">
                <a16:creationId xmlns:a16="http://schemas.microsoft.com/office/drawing/2014/main" id="{46D83F9E-90FC-496C-8CD8-38C5DFDD39C7}"/>
              </a:ext>
            </a:extLst>
          </p:cNvPr>
          <p:cNvSpPr/>
          <p:nvPr/>
        </p:nvSpPr>
        <p:spPr>
          <a:xfrm>
            <a:off x="13167253" y="1554377"/>
            <a:ext cx="1670974" cy="2094269"/>
          </a:xfrm>
          <a:prstGeom prst="roundRect">
            <a:avLst>
              <a:gd name="adj" fmla="val 65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pic>
        <p:nvPicPr>
          <p:cNvPr id="84" name="図 83" descr="図形  中程度の精度で自動的に生成された説明">
            <a:extLst>
              <a:ext uri="{FF2B5EF4-FFF2-40B4-BE49-F238E27FC236}">
                <a16:creationId xmlns:a16="http://schemas.microsoft.com/office/drawing/2014/main" id="{E936961B-E8F3-400C-B188-0D7C9412BA4A}"/>
              </a:ext>
            </a:extLst>
          </p:cNvPr>
          <p:cNvPicPr>
            <a:picLocks noChangeAspect="1"/>
          </p:cNvPicPr>
          <p:nvPr/>
        </p:nvPicPr>
        <p:blipFill>
          <a:blip r:embed="rId9"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3213156" y="1041558"/>
            <a:ext cx="284163" cy="217549"/>
          </a:xfrm>
          <a:prstGeom prst="rect">
            <a:avLst/>
          </a:prstGeom>
        </p:spPr>
      </p:pic>
      <p:pic>
        <p:nvPicPr>
          <p:cNvPr id="85" name="図 84" descr="図形  中程度の精度で自動的に生成された説明">
            <a:extLst>
              <a:ext uri="{FF2B5EF4-FFF2-40B4-BE49-F238E27FC236}">
                <a16:creationId xmlns:a16="http://schemas.microsoft.com/office/drawing/2014/main" id="{5042553B-AFD4-4455-9A71-DA92FE9BE17F}"/>
              </a:ext>
            </a:extLst>
          </p:cNvPr>
          <p:cNvPicPr>
            <a:picLocks noChangeAspect="1"/>
          </p:cNvPicPr>
          <p:nvPr/>
        </p:nvPicPr>
        <p:blipFill>
          <a:blip r:embed="rId10"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077208" y="2478272"/>
            <a:ext cx="389768" cy="251724"/>
          </a:xfrm>
          <a:prstGeom prst="rect">
            <a:avLst/>
          </a:prstGeom>
          <a:solidFill>
            <a:schemeClr val="bg1"/>
          </a:solidFill>
        </p:spPr>
      </p:pic>
      <p:pic>
        <p:nvPicPr>
          <p:cNvPr id="86" name="図 85" descr="図形  中程度の精度で自動的に生成された説明">
            <a:extLst>
              <a:ext uri="{FF2B5EF4-FFF2-40B4-BE49-F238E27FC236}">
                <a16:creationId xmlns:a16="http://schemas.microsoft.com/office/drawing/2014/main" id="{B0F3F933-D64E-4E33-9304-81326BF525B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276140" y="2047992"/>
            <a:ext cx="226374" cy="271631"/>
          </a:xfrm>
          <a:prstGeom prst="rect">
            <a:avLst/>
          </a:prstGeom>
        </p:spPr>
      </p:pic>
      <p:pic>
        <p:nvPicPr>
          <p:cNvPr id="87" name="図 86" descr="図形  中程度の精度で自動的に生成された説明">
            <a:extLst>
              <a:ext uri="{FF2B5EF4-FFF2-40B4-BE49-F238E27FC236}">
                <a16:creationId xmlns:a16="http://schemas.microsoft.com/office/drawing/2014/main" id="{415EC0E0-E950-4299-8CB9-8BC5432D521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3240045" y="3052178"/>
            <a:ext cx="279972" cy="234912"/>
          </a:xfrm>
          <a:prstGeom prst="rect">
            <a:avLst/>
          </a:prstGeom>
        </p:spPr>
      </p:pic>
      <p:pic>
        <p:nvPicPr>
          <p:cNvPr id="88" name="図 87" descr="図形  中程度の精度で自動的に生成された説明">
            <a:extLst>
              <a:ext uri="{FF2B5EF4-FFF2-40B4-BE49-F238E27FC236}">
                <a16:creationId xmlns:a16="http://schemas.microsoft.com/office/drawing/2014/main" id="{745BFEEB-A0E3-4B1D-B360-0A88E854B98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3312423" y="3312597"/>
            <a:ext cx="218784" cy="271412"/>
          </a:xfrm>
          <a:prstGeom prst="rect">
            <a:avLst/>
          </a:prstGeom>
        </p:spPr>
      </p:pic>
      <p:pic>
        <p:nvPicPr>
          <p:cNvPr id="89" name="図 88" descr="図形  中程度の精度で自動的に生成された説明">
            <a:extLst>
              <a:ext uri="{FF2B5EF4-FFF2-40B4-BE49-F238E27FC236}">
                <a16:creationId xmlns:a16="http://schemas.microsoft.com/office/drawing/2014/main" id="{B3D6E437-3754-4508-A853-CB8B049BC41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264981" y="2809992"/>
            <a:ext cx="283264" cy="169091"/>
          </a:xfrm>
          <a:prstGeom prst="rect">
            <a:avLst/>
          </a:prstGeom>
        </p:spPr>
      </p:pic>
      <p:sp>
        <p:nvSpPr>
          <p:cNvPr id="90" name="テキスト ボックス 89">
            <a:extLst>
              <a:ext uri="{FF2B5EF4-FFF2-40B4-BE49-F238E27FC236}">
                <a16:creationId xmlns:a16="http://schemas.microsoft.com/office/drawing/2014/main" id="{BF2A0530-38DB-4741-B5BD-D703B77748DE}"/>
              </a:ext>
            </a:extLst>
          </p:cNvPr>
          <p:cNvSpPr txBox="1"/>
          <p:nvPr/>
        </p:nvSpPr>
        <p:spPr>
          <a:xfrm>
            <a:off x="12460927" y="2832089"/>
            <a:ext cx="686404" cy="292212"/>
          </a:xfrm>
          <a:prstGeom prst="rect">
            <a:avLst/>
          </a:prstGeom>
          <a:noFill/>
        </p:spPr>
        <p:txBody>
          <a:bodyPr wrap="none" rtlCol="0">
            <a:spAutoFit/>
          </a:bodyPr>
          <a:lstStyle/>
          <a:p>
            <a:pPr algn="ctr"/>
            <a:r>
              <a:rPr lang="ja-JP" altLang="en-US" sz="800" dirty="0">
                <a:latin typeface="+mn-ea"/>
              </a:rPr>
              <a:t>ドローン配送</a:t>
            </a:r>
            <a:endParaRPr lang="en-US" altLang="ja-JP" sz="800" dirty="0">
              <a:latin typeface="+mn-ea"/>
            </a:endParaRPr>
          </a:p>
          <a:p>
            <a:pPr algn="ctr"/>
            <a:r>
              <a:rPr lang="ja-JP" altLang="en-US" sz="800" dirty="0">
                <a:latin typeface="+mn-ea"/>
              </a:rPr>
              <a:t>（自動飛行）</a:t>
            </a:r>
          </a:p>
        </p:txBody>
      </p:sp>
      <p:pic>
        <p:nvPicPr>
          <p:cNvPr id="91" name="図 90" descr="図形  低い精度で自動的に生成された説明">
            <a:extLst>
              <a:ext uri="{FF2B5EF4-FFF2-40B4-BE49-F238E27FC236}">
                <a16:creationId xmlns:a16="http://schemas.microsoft.com/office/drawing/2014/main" id="{B18ADDDF-DB4E-40E7-B0CA-AD987EDBEAD1}"/>
              </a:ext>
            </a:extLst>
          </p:cNvPr>
          <p:cNvPicPr>
            <a:picLocks noChangeAspect="1"/>
          </p:cNvPicPr>
          <p:nvPr/>
        </p:nvPicPr>
        <p:blipFill>
          <a:blip r:embed="rId1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199887" y="2159925"/>
            <a:ext cx="235347" cy="237952"/>
          </a:xfrm>
          <a:prstGeom prst="rect">
            <a:avLst/>
          </a:prstGeom>
          <a:solidFill>
            <a:schemeClr val="bg1"/>
          </a:solidFill>
        </p:spPr>
      </p:pic>
      <p:pic>
        <p:nvPicPr>
          <p:cNvPr id="92" name="図 91" descr="図形  中程度の精度で自動的に生成された説明">
            <a:extLst>
              <a:ext uri="{FF2B5EF4-FFF2-40B4-BE49-F238E27FC236}">
                <a16:creationId xmlns:a16="http://schemas.microsoft.com/office/drawing/2014/main" id="{7EAD1847-A455-4AEE-807C-C3B0184CA797}"/>
              </a:ext>
            </a:extLst>
          </p:cNvPr>
          <p:cNvPicPr>
            <a:picLocks noChangeAspect="1"/>
          </p:cNvPicPr>
          <p:nvPr/>
        </p:nvPicPr>
        <p:blipFill>
          <a:blip r:embed="rId16"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661674" y="2231309"/>
            <a:ext cx="353362" cy="145308"/>
          </a:xfrm>
          <a:prstGeom prst="rect">
            <a:avLst/>
          </a:prstGeom>
        </p:spPr>
      </p:pic>
      <p:pic>
        <p:nvPicPr>
          <p:cNvPr id="93" name="図 92" descr="図形  中程度の精度で自動的に生成された説明">
            <a:extLst>
              <a:ext uri="{FF2B5EF4-FFF2-40B4-BE49-F238E27FC236}">
                <a16:creationId xmlns:a16="http://schemas.microsoft.com/office/drawing/2014/main" id="{8B429E21-C2FE-47EE-8204-15D8D1C40047}"/>
              </a:ext>
            </a:extLst>
          </p:cNvPr>
          <p:cNvPicPr>
            <a:picLocks noChangeAspect="1"/>
          </p:cNvPicPr>
          <p:nvPr/>
        </p:nvPicPr>
        <p:blipFill>
          <a:blip r:embed="rId17"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681367" y="2483622"/>
            <a:ext cx="201113" cy="271631"/>
          </a:xfrm>
          <a:prstGeom prst="rect">
            <a:avLst/>
          </a:prstGeom>
        </p:spPr>
      </p:pic>
      <p:pic>
        <p:nvPicPr>
          <p:cNvPr id="94" name="図 93" descr="図形  中程度の精度で自動的に生成された説明">
            <a:extLst>
              <a:ext uri="{FF2B5EF4-FFF2-40B4-BE49-F238E27FC236}">
                <a16:creationId xmlns:a16="http://schemas.microsoft.com/office/drawing/2014/main" id="{0F157538-C238-4CD5-90B5-A337E27EB699}"/>
              </a:ext>
            </a:extLst>
          </p:cNvPr>
          <p:cNvPicPr>
            <a:picLocks noChangeAspect="1"/>
          </p:cNvPicPr>
          <p:nvPr/>
        </p:nvPicPr>
        <p:blipFill>
          <a:blip r:embed="rId18"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1686915" y="3022771"/>
            <a:ext cx="282119" cy="145309"/>
          </a:xfrm>
          <a:prstGeom prst="rect">
            <a:avLst/>
          </a:prstGeom>
        </p:spPr>
      </p:pic>
      <p:pic>
        <p:nvPicPr>
          <p:cNvPr id="95" name="図 94" descr="アイコン  自動的に生成された説明">
            <a:extLst>
              <a:ext uri="{FF2B5EF4-FFF2-40B4-BE49-F238E27FC236}">
                <a16:creationId xmlns:a16="http://schemas.microsoft.com/office/drawing/2014/main" id="{74CD6B85-C596-4E98-B10A-ED84039BB2A7}"/>
              </a:ext>
            </a:extLst>
          </p:cNvPr>
          <p:cNvPicPr>
            <a:picLocks noChangeAspect="1"/>
          </p:cNvPicPr>
          <p:nvPr/>
        </p:nvPicPr>
        <p:blipFill>
          <a:blip r:embed="rId19"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1706861" y="3234365"/>
            <a:ext cx="288364" cy="229752"/>
          </a:xfrm>
          <a:prstGeom prst="rect">
            <a:avLst/>
          </a:prstGeom>
          <a:solidFill>
            <a:schemeClr val="bg1"/>
          </a:solidFill>
        </p:spPr>
      </p:pic>
      <p:pic>
        <p:nvPicPr>
          <p:cNvPr id="96" name="図 95" descr="図形  中程度の精度で自動的に生成された説明">
            <a:extLst>
              <a:ext uri="{FF2B5EF4-FFF2-40B4-BE49-F238E27FC236}">
                <a16:creationId xmlns:a16="http://schemas.microsoft.com/office/drawing/2014/main" id="{1B0FBD84-184C-42A2-81F3-D680848E0D5A}"/>
              </a:ext>
            </a:extLst>
          </p:cNvPr>
          <p:cNvPicPr>
            <a:picLocks noChangeAspect="1"/>
          </p:cNvPicPr>
          <p:nvPr/>
        </p:nvPicPr>
        <p:blipFill>
          <a:blip r:embed="rId20"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1655345" y="3496032"/>
            <a:ext cx="416932" cy="152614"/>
          </a:xfrm>
          <a:prstGeom prst="rect">
            <a:avLst/>
          </a:prstGeom>
        </p:spPr>
      </p:pic>
      <p:pic>
        <p:nvPicPr>
          <p:cNvPr id="111" name="図 110" descr="図形  中程度の精度で自動的に生成された説明">
            <a:extLst>
              <a:ext uri="{FF2B5EF4-FFF2-40B4-BE49-F238E27FC236}">
                <a16:creationId xmlns:a16="http://schemas.microsoft.com/office/drawing/2014/main" id="{43C24B4E-40B0-452E-AF76-5AA17646842F}"/>
              </a:ext>
            </a:extLst>
          </p:cNvPr>
          <p:cNvPicPr>
            <a:picLocks noChangeAspect="1"/>
          </p:cNvPicPr>
          <p:nvPr/>
        </p:nvPicPr>
        <p:blipFill>
          <a:blip r:embed="rId21"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188354" y="3247487"/>
            <a:ext cx="365076" cy="284131"/>
          </a:xfrm>
          <a:prstGeom prst="rect">
            <a:avLst/>
          </a:prstGeom>
        </p:spPr>
      </p:pic>
      <p:pic>
        <p:nvPicPr>
          <p:cNvPr id="98" name="図 97" descr="図形  中程度の精度で自動的に生成された説明">
            <a:extLst>
              <a:ext uri="{FF2B5EF4-FFF2-40B4-BE49-F238E27FC236}">
                <a16:creationId xmlns:a16="http://schemas.microsoft.com/office/drawing/2014/main" id="{D4EE1020-C216-4F25-82F2-171F4AE4361B}"/>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flipH="1">
            <a:off x="13276575" y="2454482"/>
            <a:ext cx="283140" cy="198843"/>
          </a:xfrm>
          <a:prstGeom prst="rect">
            <a:avLst/>
          </a:prstGeom>
        </p:spPr>
      </p:pic>
      <p:pic>
        <p:nvPicPr>
          <p:cNvPr id="99" name="図 98" descr="図形  中程度の精度で自動的に生成された説明">
            <a:extLst>
              <a:ext uri="{FF2B5EF4-FFF2-40B4-BE49-F238E27FC236}">
                <a16:creationId xmlns:a16="http://schemas.microsoft.com/office/drawing/2014/main" id="{FB6270BE-7163-4047-9711-74E77BE09F88}"/>
              </a:ext>
            </a:extLst>
          </p:cNvPr>
          <p:cNvPicPr>
            <a:picLocks noChangeAspect="1"/>
          </p:cNvPicPr>
          <p:nvPr/>
        </p:nvPicPr>
        <p:blipFill>
          <a:blip r:embed="rId2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1613459" y="1342440"/>
            <a:ext cx="282120" cy="231605"/>
          </a:xfrm>
          <a:prstGeom prst="rect">
            <a:avLst/>
          </a:prstGeom>
        </p:spPr>
      </p:pic>
      <p:pic>
        <p:nvPicPr>
          <p:cNvPr id="100" name="図 99" descr="図形 が含まれている画像  自動的に生成された説明">
            <a:extLst>
              <a:ext uri="{FF2B5EF4-FFF2-40B4-BE49-F238E27FC236}">
                <a16:creationId xmlns:a16="http://schemas.microsoft.com/office/drawing/2014/main" id="{A5BFD27E-5DF4-41EC-9CD1-DF155C11E612}"/>
              </a:ext>
            </a:extLst>
          </p:cNvPr>
          <p:cNvPicPr>
            <a:picLocks noChangeAspect="1"/>
          </p:cNvPicPr>
          <p:nvPr/>
        </p:nvPicPr>
        <p:blipFill>
          <a:blip r:embed="rId2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1624685" y="1017248"/>
            <a:ext cx="283039" cy="236875"/>
          </a:xfrm>
          <a:prstGeom prst="rect">
            <a:avLst/>
          </a:prstGeom>
        </p:spPr>
      </p:pic>
      <p:pic>
        <p:nvPicPr>
          <p:cNvPr id="101" name="図 100" descr="図形  中程度の精度で自動的に生成された説明">
            <a:extLst>
              <a:ext uri="{FF2B5EF4-FFF2-40B4-BE49-F238E27FC236}">
                <a16:creationId xmlns:a16="http://schemas.microsoft.com/office/drawing/2014/main" id="{6FED828D-51C1-40BE-B253-86540DAB715D}"/>
              </a:ext>
            </a:extLst>
          </p:cNvPr>
          <p:cNvPicPr>
            <a:picLocks noChangeAspect="1"/>
          </p:cNvPicPr>
          <p:nvPr/>
        </p:nvPicPr>
        <p:blipFill>
          <a:blip r:embed="rId2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2201675" y="976297"/>
            <a:ext cx="333278" cy="273605"/>
          </a:xfrm>
          <a:prstGeom prst="rect">
            <a:avLst/>
          </a:prstGeom>
        </p:spPr>
      </p:pic>
      <p:pic>
        <p:nvPicPr>
          <p:cNvPr id="102" name="図 101" descr="図形 が含まれている画像  自動的に生成された説明">
            <a:extLst>
              <a:ext uri="{FF2B5EF4-FFF2-40B4-BE49-F238E27FC236}">
                <a16:creationId xmlns:a16="http://schemas.microsoft.com/office/drawing/2014/main" id="{BBE3EE61-8ADA-4A12-8CBA-262F09FD6E90}"/>
              </a:ext>
            </a:extLst>
          </p:cNvPr>
          <p:cNvPicPr>
            <a:picLocks noChangeAspect="1"/>
          </p:cNvPicPr>
          <p:nvPr/>
        </p:nvPicPr>
        <p:blipFill>
          <a:blip r:embed="rId26"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2535369" y="1312637"/>
            <a:ext cx="205529" cy="172007"/>
          </a:xfrm>
          <a:prstGeom prst="rect">
            <a:avLst/>
          </a:prstGeom>
        </p:spPr>
      </p:pic>
      <p:pic>
        <p:nvPicPr>
          <p:cNvPr id="103" name="図 102" descr="図形  中程度の精度で自動的に生成された説明">
            <a:extLst>
              <a:ext uri="{FF2B5EF4-FFF2-40B4-BE49-F238E27FC236}">
                <a16:creationId xmlns:a16="http://schemas.microsoft.com/office/drawing/2014/main" id="{AA429C95-9FB1-4A85-B1E5-B12F2F711E64}"/>
              </a:ext>
            </a:extLst>
          </p:cNvPr>
          <p:cNvPicPr>
            <a:picLocks noChangeAspect="1"/>
          </p:cNvPicPr>
          <p:nvPr/>
        </p:nvPicPr>
        <p:blipFill>
          <a:blip r:embed="rId2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3295116" y="1787898"/>
            <a:ext cx="317142" cy="193826"/>
          </a:xfrm>
          <a:prstGeom prst="rect">
            <a:avLst/>
          </a:prstGeom>
        </p:spPr>
      </p:pic>
      <p:sp>
        <p:nvSpPr>
          <p:cNvPr id="46" name="テキスト ボックス 45">
            <a:extLst>
              <a:ext uri="{FF2B5EF4-FFF2-40B4-BE49-F238E27FC236}">
                <a16:creationId xmlns:a16="http://schemas.microsoft.com/office/drawing/2014/main" id="{C30EA859-B283-4A33-8B05-2FCC06BC541C}"/>
              </a:ext>
            </a:extLst>
          </p:cNvPr>
          <p:cNvSpPr txBox="1"/>
          <p:nvPr/>
        </p:nvSpPr>
        <p:spPr>
          <a:xfrm>
            <a:off x="13513538" y="3280098"/>
            <a:ext cx="1324691" cy="338554"/>
          </a:xfrm>
          <a:prstGeom prst="rect">
            <a:avLst/>
          </a:prstGeom>
          <a:noFill/>
        </p:spPr>
        <p:txBody>
          <a:bodyPr wrap="square" rtlCol="0">
            <a:spAutoFit/>
          </a:bodyPr>
          <a:lstStyle/>
          <a:p>
            <a:r>
              <a:rPr lang="ja-JP" altLang="en-US" sz="800" dirty="0">
                <a:latin typeface="+mn-ea"/>
              </a:rPr>
              <a:t>バイタル情報の活用</a:t>
            </a:r>
            <a:endParaRPr lang="en-US" altLang="ja-JP" sz="800" dirty="0">
              <a:latin typeface="+mn-ea"/>
            </a:endParaRPr>
          </a:p>
          <a:p>
            <a:r>
              <a:rPr lang="ja-JP" altLang="en-US" sz="800" dirty="0">
                <a:latin typeface="+mn-ea"/>
              </a:rPr>
              <a:t>（熱中症対策など）</a:t>
            </a:r>
          </a:p>
        </p:txBody>
      </p:sp>
      <p:sp>
        <p:nvSpPr>
          <p:cNvPr id="49" name="角丸四角形 214">
            <a:extLst>
              <a:ext uri="{FF2B5EF4-FFF2-40B4-BE49-F238E27FC236}">
                <a16:creationId xmlns:a16="http://schemas.microsoft.com/office/drawing/2014/main" id="{2248AA97-14F1-4755-B9AE-4EA1392D41E6}"/>
              </a:ext>
            </a:extLst>
          </p:cNvPr>
          <p:cNvSpPr/>
          <p:nvPr/>
        </p:nvSpPr>
        <p:spPr>
          <a:xfrm>
            <a:off x="13193000" y="1559454"/>
            <a:ext cx="1645229" cy="2077546"/>
          </a:xfrm>
          <a:prstGeom prst="roundRect">
            <a:avLst>
              <a:gd name="adj" fmla="val 5913"/>
            </a:avLst>
          </a:prstGeom>
          <a:noFill/>
          <a:ln w="22225">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pic>
        <p:nvPicPr>
          <p:cNvPr id="50" name="図 49" descr="図形  低い精度で自動的に生成された説明">
            <a:extLst>
              <a:ext uri="{FF2B5EF4-FFF2-40B4-BE49-F238E27FC236}">
                <a16:creationId xmlns:a16="http://schemas.microsoft.com/office/drawing/2014/main" id="{2B05C865-D62C-4574-9763-9486C6ED834B}"/>
              </a:ext>
            </a:extLst>
          </p:cNvPr>
          <p:cNvPicPr>
            <a:picLocks noChangeAspect="1"/>
          </p:cNvPicPr>
          <p:nvPr/>
        </p:nvPicPr>
        <p:blipFill>
          <a:blip r:embed="rId28"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629094" y="980746"/>
            <a:ext cx="280213" cy="277776"/>
          </a:xfrm>
          <a:prstGeom prst="rect">
            <a:avLst/>
          </a:prstGeom>
        </p:spPr>
      </p:pic>
      <p:grpSp>
        <p:nvGrpSpPr>
          <p:cNvPr id="51" name="グループ化 50">
            <a:extLst>
              <a:ext uri="{FF2B5EF4-FFF2-40B4-BE49-F238E27FC236}">
                <a16:creationId xmlns:a16="http://schemas.microsoft.com/office/drawing/2014/main" id="{7ED83B60-F94E-4818-AA1C-90CD638C8BCF}"/>
              </a:ext>
            </a:extLst>
          </p:cNvPr>
          <p:cNvGrpSpPr/>
          <p:nvPr/>
        </p:nvGrpSpPr>
        <p:grpSpPr>
          <a:xfrm>
            <a:off x="12583786" y="2635731"/>
            <a:ext cx="346410" cy="227816"/>
            <a:chOff x="6882614" y="3897215"/>
            <a:chExt cx="681307" cy="448060"/>
          </a:xfrm>
        </p:grpSpPr>
        <p:pic>
          <p:nvPicPr>
            <p:cNvPr id="81" name="図 80" descr="図形  中程度の精度で自動的に生成された説明">
              <a:extLst>
                <a:ext uri="{FF2B5EF4-FFF2-40B4-BE49-F238E27FC236}">
                  <a16:creationId xmlns:a16="http://schemas.microsoft.com/office/drawing/2014/main" id="{8805E52D-178A-4965-BBD9-8FAA4C06A382}"/>
                </a:ext>
              </a:extLst>
            </p:cNvPr>
            <p:cNvPicPr>
              <a:picLocks noChangeAspect="1"/>
            </p:cNvPicPr>
            <p:nvPr/>
          </p:nvPicPr>
          <p:blipFill>
            <a:blip r:embed="rId2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882614" y="3897215"/>
              <a:ext cx="681307" cy="402244"/>
            </a:xfrm>
            <a:prstGeom prst="rect">
              <a:avLst/>
            </a:prstGeom>
          </p:spPr>
        </p:pic>
        <p:sp>
          <p:nvSpPr>
            <p:cNvPr id="82" name="四角形: 角を丸くする 81">
              <a:extLst>
                <a:ext uri="{FF2B5EF4-FFF2-40B4-BE49-F238E27FC236}">
                  <a16:creationId xmlns:a16="http://schemas.microsoft.com/office/drawing/2014/main" id="{A37E6B05-E013-4814-9B08-E8BD2B15E217}"/>
                </a:ext>
              </a:extLst>
            </p:cNvPr>
            <p:cNvSpPr/>
            <p:nvPr/>
          </p:nvSpPr>
          <p:spPr>
            <a:xfrm>
              <a:off x="7120050" y="4156949"/>
              <a:ext cx="209524" cy="188326"/>
            </a:xfrm>
            <a:prstGeom prst="roundRect">
              <a:avLst/>
            </a:prstGeom>
            <a:solidFill>
              <a:schemeClr val="bg1"/>
            </a:solidFill>
            <a:ln w="190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52" name="グループ化 51">
            <a:extLst>
              <a:ext uri="{FF2B5EF4-FFF2-40B4-BE49-F238E27FC236}">
                <a16:creationId xmlns:a16="http://schemas.microsoft.com/office/drawing/2014/main" id="{2E1268A7-9EAE-45E4-863A-6FFE7E3B816A}"/>
              </a:ext>
            </a:extLst>
          </p:cNvPr>
          <p:cNvGrpSpPr/>
          <p:nvPr/>
        </p:nvGrpSpPr>
        <p:grpSpPr>
          <a:xfrm>
            <a:off x="11415758" y="918489"/>
            <a:ext cx="162104" cy="2718512"/>
            <a:chOff x="4804657" y="5785808"/>
            <a:chExt cx="162104" cy="2718512"/>
          </a:xfrm>
        </p:grpSpPr>
        <p:sp>
          <p:nvSpPr>
            <p:cNvPr id="78" name="正方形/長方形 77">
              <a:extLst>
                <a:ext uri="{FF2B5EF4-FFF2-40B4-BE49-F238E27FC236}">
                  <a16:creationId xmlns:a16="http://schemas.microsoft.com/office/drawing/2014/main" id="{F7123C5A-B1F1-4440-BA49-07D9D2F74023}"/>
                </a:ext>
              </a:extLst>
            </p:cNvPr>
            <p:cNvSpPr/>
            <p:nvPr/>
          </p:nvSpPr>
          <p:spPr>
            <a:xfrm>
              <a:off x="4804657" y="6732913"/>
              <a:ext cx="162104" cy="824400"/>
            </a:xfrm>
            <a:prstGeom prst="rect">
              <a:avLst/>
            </a:prstGeom>
            <a:solidFill>
              <a:srgbClr val="3C8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bg1"/>
                  </a:solidFill>
                  <a:latin typeface="+mn-ea"/>
                </a:rPr>
                <a:t>人</a:t>
              </a:r>
            </a:p>
          </p:txBody>
        </p:sp>
        <p:sp>
          <p:nvSpPr>
            <p:cNvPr id="79" name="正方形/長方形 78">
              <a:extLst>
                <a:ext uri="{FF2B5EF4-FFF2-40B4-BE49-F238E27FC236}">
                  <a16:creationId xmlns:a16="http://schemas.microsoft.com/office/drawing/2014/main" id="{6154696A-4488-447C-B3BC-1FA6B95025A5}"/>
                </a:ext>
              </a:extLst>
            </p:cNvPr>
            <p:cNvSpPr/>
            <p:nvPr/>
          </p:nvSpPr>
          <p:spPr>
            <a:xfrm>
              <a:off x="4804709" y="7680018"/>
              <a:ext cx="162000" cy="8243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latin typeface="+mn-ea"/>
                </a:rPr>
                <a:t>モノ</a:t>
              </a:r>
            </a:p>
          </p:txBody>
        </p:sp>
        <p:sp>
          <p:nvSpPr>
            <p:cNvPr id="80" name="正方形/長方形 79">
              <a:extLst>
                <a:ext uri="{FF2B5EF4-FFF2-40B4-BE49-F238E27FC236}">
                  <a16:creationId xmlns:a16="http://schemas.microsoft.com/office/drawing/2014/main" id="{998331C7-9E84-40B5-9278-B43AD5E38EFF}"/>
                </a:ext>
              </a:extLst>
            </p:cNvPr>
            <p:cNvSpPr/>
            <p:nvPr/>
          </p:nvSpPr>
          <p:spPr>
            <a:xfrm>
              <a:off x="4804657" y="5785808"/>
              <a:ext cx="162104" cy="824400"/>
            </a:xfrm>
            <a:prstGeom prst="rect">
              <a:avLst/>
            </a:prstGeom>
            <a:solidFill>
              <a:srgbClr val="003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bg1"/>
                  </a:solidFill>
                  <a:latin typeface="+mn-ea"/>
                </a:rPr>
                <a:t>工事車両</a:t>
              </a:r>
            </a:p>
          </p:txBody>
        </p:sp>
      </p:grpSp>
      <p:sp>
        <p:nvSpPr>
          <p:cNvPr id="53" name="テキスト ボックス 52">
            <a:extLst>
              <a:ext uri="{FF2B5EF4-FFF2-40B4-BE49-F238E27FC236}">
                <a16:creationId xmlns:a16="http://schemas.microsoft.com/office/drawing/2014/main" id="{B17EEC96-F8E9-4DB7-9239-C8B9D315F5EE}"/>
              </a:ext>
            </a:extLst>
          </p:cNvPr>
          <p:cNvSpPr txBox="1"/>
          <p:nvPr/>
        </p:nvSpPr>
        <p:spPr>
          <a:xfrm>
            <a:off x="14247082" y="1335812"/>
            <a:ext cx="595035" cy="215444"/>
          </a:xfrm>
          <a:prstGeom prst="rect">
            <a:avLst/>
          </a:prstGeom>
          <a:noFill/>
        </p:spPr>
        <p:txBody>
          <a:bodyPr wrap="none" rtlCol="0">
            <a:spAutoFit/>
          </a:bodyPr>
          <a:lstStyle/>
          <a:p>
            <a:r>
              <a:rPr lang="ja-JP" altLang="en-US" sz="800" b="1" dirty="0">
                <a:latin typeface="+mn-ea"/>
              </a:rPr>
              <a:t>建設現場</a:t>
            </a:r>
          </a:p>
        </p:txBody>
      </p:sp>
      <p:sp>
        <p:nvSpPr>
          <p:cNvPr id="54" name="テキスト ボックス 53">
            <a:extLst>
              <a:ext uri="{FF2B5EF4-FFF2-40B4-BE49-F238E27FC236}">
                <a16:creationId xmlns:a16="http://schemas.microsoft.com/office/drawing/2014/main" id="{142A74DD-F9AA-4A7C-84AB-4B61114C7015}"/>
              </a:ext>
            </a:extLst>
          </p:cNvPr>
          <p:cNvSpPr txBox="1"/>
          <p:nvPr/>
        </p:nvSpPr>
        <p:spPr>
          <a:xfrm>
            <a:off x="13544104" y="1680104"/>
            <a:ext cx="1294125" cy="338554"/>
          </a:xfrm>
          <a:prstGeom prst="rect">
            <a:avLst/>
          </a:prstGeom>
          <a:noFill/>
        </p:spPr>
        <p:txBody>
          <a:bodyPr wrap="square" rtlCol="0">
            <a:spAutoFit/>
          </a:bodyPr>
          <a:lstStyle/>
          <a:p>
            <a:r>
              <a:rPr lang="ja-JP" altLang="en-US" sz="800" dirty="0">
                <a:latin typeface="+mn-ea"/>
              </a:rPr>
              <a:t>　巡回シャトルバス</a:t>
            </a:r>
            <a:endParaRPr lang="en-US" altLang="ja-JP" sz="800" dirty="0">
              <a:latin typeface="+mn-ea"/>
            </a:endParaRPr>
          </a:p>
          <a:p>
            <a:r>
              <a:rPr lang="ja-JP" altLang="en-US" sz="800" dirty="0">
                <a:latin typeface="+mn-ea"/>
              </a:rPr>
              <a:t>（自動運転・貨客混載）</a:t>
            </a:r>
          </a:p>
        </p:txBody>
      </p:sp>
      <p:sp>
        <p:nvSpPr>
          <p:cNvPr id="55" name="テキスト ボックス 54">
            <a:extLst>
              <a:ext uri="{FF2B5EF4-FFF2-40B4-BE49-F238E27FC236}">
                <a16:creationId xmlns:a16="http://schemas.microsoft.com/office/drawing/2014/main" id="{DF768572-68C7-4888-9EF2-8DD560C59C66}"/>
              </a:ext>
            </a:extLst>
          </p:cNvPr>
          <p:cNvSpPr txBox="1"/>
          <p:nvPr/>
        </p:nvSpPr>
        <p:spPr>
          <a:xfrm>
            <a:off x="13513537" y="2007674"/>
            <a:ext cx="1193997" cy="338554"/>
          </a:xfrm>
          <a:prstGeom prst="rect">
            <a:avLst/>
          </a:prstGeom>
          <a:noFill/>
        </p:spPr>
        <p:txBody>
          <a:bodyPr wrap="square" rtlCol="0">
            <a:spAutoFit/>
          </a:bodyPr>
          <a:lstStyle/>
          <a:p>
            <a:r>
              <a:rPr lang="en-US" altLang="ja-JP" sz="800" dirty="0">
                <a:latin typeface="+mn-ea"/>
              </a:rPr>
              <a:t>AI</a:t>
            </a:r>
            <a:r>
              <a:rPr lang="ja-JP" altLang="ja-JP" sz="800" dirty="0">
                <a:latin typeface="+mn-ea"/>
              </a:rPr>
              <a:t>による顔認証での</a:t>
            </a:r>
            <a:r>
              <a:rPr lang="ja-JP" altLang="en-US" sz="800" dirty="0">
                <a:latin typeface="+mn-ea"/>
              </a:rPr>
              <a:t>建設</a:t>
            </a:r>
            <a:r>
              <a:rPr lang="ja-JP" altLang="ja-JP" sz="800" dirty="0">
                <a:latin typeface="+mn-ea"/>
              </a:rPr>
              <a:t>作業員の入退場管理</a:t>
            </a:r>
            <a:endParaRPr lang="ja-JP" altLang="en-US" sz="800" dirty="0">
              <a:latin typeface="+mn-ea"/>
            </a:endParaRPr>
          </a:p>
        </p:txBody>
      </p:sp>
      <p:sp>
        <p:nvSpPr>
          <p:cNvPr id="56" name="テキスト ボックス 55">
            <a:extLst>
              <a:ext uri="{FF2B5EF4-FFF2-40B4-BE49-F238E27FC236}">
                <a16:creationId xmlns:a16="http://schemas.microsoft.com/office/drawing/2014/main" id="{204D4089-77D8-4AC3-9D06-E52E74624765}"/>
              </a:ext>
            </a:extLst>
          </p:cNvPr>
          <p:cNvSpPr txBox="1"/>
          <p:nvPr/>
        </p:nvSpPr>
        <p:spPr>
          <a:xfrm>
            <a:off x="13513537" y="2356557"/>
            <a:ext cx="1329058" cy="338554"/>
          </a:xfrm>
          <a:prstGeom prst="rect">
            <a:avLst/>
          </a:prstGeom>
          <a:noFill/>
        </p:spPr>
        <p:txBody>
          <a:bodyPr wrap="square" rtlCol="0">
            <a:spAutoFit/>
          </a:bodyPr>
          <a:lstStyle>
            <a:defPPr>
              <a:defRPr lang="en-US"/>
            </a:defPPr>
            <a:lvl1pPr>
              <a:defRPr kumimoji="1" sz="1100">
                <a:latin typeface="メイリオ" panose="020B0604030504040204" pitchFamily="50" charset="-128"/>
                <a:ea typeface="メイリオ" panose="020B0604030504040204" pitchFamily="50" charset="-128"/>
              </a:defRPr>
            </a:lvl1pPr>
          </a:lstStyle>
          <a:p>
            <a:r>
              <a:rPr lang="ja-JP" altLang="en-US" sz="800" dirty="0">
                <a:latin typeface="+mn-ea"/>
                <a:ea typeface="+mn-ea"/>
              </a:rPr>
              <a:t>建設資材の予約</a:t>
            </a:r>
            <a:r>
              <a:rPr lang="en-US" altLang="ja-JP" sz="800" dirty="0">
                <a:latin typeface="+mn-ea"/>
                <a:ea typeface="+mn-ea"/>
              </a:rPr>
              <a:t>/</a:t>
            </a:r>
            <a:r>
              <a:rPr lang="ja-JP" altLang="en-US" sz="800" dirty="0">
                <a:latin typeface="+mn-ea"/>
                <a:ea typeface="+mn-ea"/>
              </a:rPr>
              <a:t>位置管理画像による工事管理</a:t>
            </a:r>
          </a:p>
        </p:txBody>
      </p:sp>
      <p:sp>
        <p:nvSpPr>
          <p:cNvPr id="57" name="AutoShape 3">
            <a:extLst>
              <a:ext uri="{FF2B5EF4-FFF2-40B4-BE49-F238E27FC236}">
                <a16:creationId xmlns:a16="http://schemas.microsoft.com/office/drawing/2014/main" id="{822FC646-A38C-4EFD-8E91-071E11529DBF}"/>
              </a:ext>
            </a:extLst>
          </p:cNvPr>
          <p:cNvSpPr>
            <a:spLocks noChangeAspect="1" noChangeArrowheads="1" noTextEdit="1"/>
          </p:cNvSpPr>
          <p:nvPr/>
        </p:nvSpPr>
        <p:spPr bwMode="auto">
          <a:xfrm>
            <a:off x="14323193" y="1215823"/>
            <a:ext cx="4206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58" name="テキスト ボックス 57">
            <a:extLst>
              <a:ext uri="{FF2B5EF4-FFF2-40B4-BE49-F238E27FC236}">
                <a16:creationId xmlns:a16="http://schemas.microsoft.com/office/drawing/2014/main" id="{E5E541CD-AE3D-4D9F-AA75-7270072FC692}"/>
              </a:ext>
            </a:extLst>
          </p:cNvPr>
          <p:cNvSpPr txBox="1"/>
          <p:nvPr/>
        </p:nvSpPr>
        <p:spPr>
          <a:xfrm>
            <a:off x="13513537" y="2992484"/>
            <a:ext cx="1193997" cy="338554"/>
          </a:xfrm>
          <a:prstGeom prst="rect">
            <a:avLst/>
          </a:prstGeom>
          <a:noFill/>
        </p:spPr>
        <p:txBody>
          <a:bodyPr wrap="square" rtlCol="0">
            <a:spAutoFit/>
          </a:bodyPr>
          <a:lstStyle/>
          <a:p>
            <a:pPr fontAlgn="ctr"/>
            <a:r>
              <a:rPr lang="ja-JP" altLang="ja-JP" sz="800" dirty="0">
                <a:latin typeface="+mn-ea"/>
              </a:rPr>
              <a:t>局所的な気象予測</a:t>
            </a:r>
            <a:r>
              <a:rPr lang="ja-JP" altLang="en-US" sz="800" dirty="0">
                <a:latin typeface="+mn-ea"/>
              </a:rPr>
              <a:t>提供サービス</a:t>
            </a:r>
            <a:endParaRPr lang="ja-JP" altLang="ja-JP" sz="800" dirty="0">
              <a:latin typeface="+mn-ea"/>
            </a:endParaRPr>
          </a:p>
        </p:txBody>
      </p:sp>
      <p:sp>
        <p:nvSpPr>
          <p:cNvPr id="59" name="テキスト ボックス 58">
            <a:extLst>
              <a:ext uri="{FF2B5EF4-FFF2-40B4-BE49-F238E27FC236}">
                <a16:creationId xmlns:a16="http://schemas.microsoft.com/office/drawing/2014/main" id="{66A04FF3-3947-4216-9C48-22D22DF70A48}"/>
              </a:ext>
            </a:extLst>
          </p:cNvPr>
          <p:cNvSpPr txBox="1"/>
          <p:nvPr/>
        </p:nvSpPr>
        <p:spPr>
          <a:xfrm>
            <a:off x="13513537" y="2705440"/>
            <a:ext cx="1187468" cy="338554"/>
          </a:xfrm>
          <a:prstGeom prst="rect">
            <a:avLst/>
          </a:prstGeom>
          <a:noFill/>
        </p:spPr>
        <p:txBody>
          <a:bodyPr wrap="square" rtlCol="0">
            <a:spAutoFit/>
          </a:bodyPr>
          <a:lstStyle/>
          <a:p>
            <a:r>
              <a:rPr lang="ja-JP" altLang="en-US" sz="800" dirty="0">
                <a:latin typeface="+mn-ea"/>
              </a:rPr>
              <a:t>ドローンによる施工管理・インフラ点検見守り</a:t>
            </a:r>
          </a:p>
        </p:txBody>
      </p:sp>
      <p:sp>
        <p:nvSpPr>
          <p:cNvPr id="60" name="フリーフォーム 240">
            <a:extLst>
              <a:ext uri="{FF2B5EF4-FFF2-40B4-BE49-F238E27FC236}">
                <a16:creationId xmlns:a16="http://schemas.microsoft.com/office/drawing/2014/main" id="{71424D8A-8DEA-4A71-A9EC-1FA1372FD9E8}"/>
              </a:ext>
            </a:extLst>
          </p:cNvPr>
          <p:cNvSpPr/>
          <p:nvPr/>
        </p:nvSpPr>
        <p:spPr>
          <a:xfrm>
            <a:off x="12431389" y="1917986"/>
            <a:ext cx="783189" cy="1029223"/>
          </a:xfrm>
          <a:custGeom>
            <a:avLst/>
            <a:gdLst>
              <a:gd name="connsiteX0" fmla="*/ 0 w 1968500"/>
              <a:gd name="connsiteY0" fmla="*/ 1981200 h 1981200"/>
              <a:gd name="connsiteX1" fmla="*/ 381000 w 1968500"/>
              <a:gd name="connsiteY1" fmla="*/ 749300 h 1981200"/>
              <a:gd name="connsiteX2" fmla="*/ 1968500 w 1968500"/>
              <a:gd name="connsiteY2" fmla="*/ 0 h 1981200"/>
              <a:gd name="connsiteX0" fmla="*/ 0 w 1968500"/>
              <a:gd name="connsiteY0" fmla="*/ 1981200 h 1981200"/>
              <a:gd name="connsiteX1" fmla="*/ 698500 w 1968500"/>
              <a:gd name="connsiteY1" fmla="*/ 584200 h 1981200"/>
              <a:gd name="connsiteX2" fmla="*/ 1968500 w 1968500"/>
              <a:gd name="connsiteY2" fmla="*/ 0 h 1981200"/>
              <a:gd name="connsiteX0" fmla="*/ 0 w 1968500"/>
              <a:gd name="connsiteY0" fmla="*/ 1981200 h 1981200"/>
              <a:gd name="connsiteX1" fmla="*/ 698500 w 1968500"/>
              <a:gd name="connsiteY1" fmla="*/ 584200 h 1981200"/>
              <a:gd name="connsiteX2" fmla="*/ 1968500 w 1968500"/>
              <a:gd name="connsiteY2" fmla="*/ 0 h 1981200"/>
              <a:gd name="connsiteX0" fmla="*/ 0 w 1968500"/>
              <a:gd name="connsiteY0" fmla="*/ 1981200 h 1981200"/>
              <a:gd name="connsiteX1" fmla="*/ 698500 w 1968500"/>
              <a:gd name="connsiteY1" fmla="*/ 584200 h 1981200"/>
              <a:gd name="connsiteX2" fmla="*/ 1968500 w 1968500"/>
              <a:gd name="connsiteY2" fmla="*/ 0 h 1981200"/>
              <a:gd name="connsiteX0" fmla="*/ 0 w 1968500"/>
              <a:gd name="connsiteY0" fmla="*/ 1981200 h 1981200"/>
              <a:gd name="connsiteX1" fmla="*/ 698500 w 1968500"/>
              <a:gd name="connsiteY1" fmla="*/ 584200 h 1981200"/>
              <a:gd name="connsiteX2" fmla="*/ 1968500 w 1968500"/>
              <a:gd name="connsiteY2" fmla="*/ 0 h 1981200"/>
              <a:gd name="connsiteX0" fmla="*/ 0 w 1968500"/>
              <a:gd name="connsiteY0" fmla="*/ 1981200 h 1981200"/>
              <a:gd name="connsiteX1" fmla="*/ 558800 w 1968500"/>
              <a:gd name="connsiteY1" fmla="*/ 520700 h 1981200"/>
              <a:gd name="connsiteX2" fmla="*/ 1968500 w 1968500"/>
              <a:gd name="connsiteY2" fmla="*/ 0 h 1981200"/>
              <a:gd name="connsiteX0" fmla="*/ 0 w 1882775"/>
              <a:gd name="connsiteY0" fmla="*/ 1890712 h 1890712"/>
              <a:gd name="connsiteX1" fmla="*/ 558800 w 1882775"/>
              <a:gd name="connsiteY1" fmla="*/ 430212 h 1890712"/>
              <a:gd name="connsiteX2" fmla="*/ 1882775 w 1882775"/>
              <a:gd name="connsiteY2" fmla="*/ 0 h 1890712"/>
              <a:gd name="connsiteX0" fmla="*/ 0 w 1882775"/>
              <a:gd name="connsiteY0" fmla="*/ 1890712 h 1890712"/>
              <a:gd name="connsiteX1" fmla="*/ 558800 w 1882775"/>
              <a:gd name="connsiteY1" fmla="*/ 430212 h 1890712"/>
              <a:gd name="connsiteX2" fmla="*/ 1882775 w 1882775"/>
              <a:gd name="connsiteY2" fmla="*/ 0 h 1890712"/>
              <a:gd name="connsiteX0" fmla="*/ 0 w 1946275"/>
              <a:gd name="connsiteY0" fmla="*/ 1795462 h 1795462"/>
              <a:gd name="connsiteX1" fmla="*/ 622300 w 1946275"/>
              <a:gd name="connsiteY1" fmla="*/ 430212 h 1795462"/>
              <a:gd name="connsiteX2" fmla="*/ 1946275 w 1946275"/>
              <a:gd name="connsiteY2" fmla="*/ 0 h 1795462"/>
              <a:gd name="connsiteX0" fmla="*/ 0 w 1946275"/>
              <a:gd name="connsiteY0" fmla="*/ 1795462 h 1795462"/>
              <a:gd name="connsiteX1" fmla="*/ 622300 w 1946275"/>
              <a:gd name="connsiteY1" fmla="*/ 430212 h 1795462"/>
              <a:gd name="connsiteX2" fmla="*/ 1946275 w 1946275"/>
              <a:gd name="connsiteY2" fmla="*/ 0 h 1795462"/>
              <a:gd name="connsiteX0" fmla="*/ 0 w 1958975"/>
              <a:gd name="connsiteY0" fmla="*/ 1833562 h 1833562"/>
              <a:gd name="connsiteX1" fmla="*/ 635000 w 1958975"/>
              <a:gd name="connsiteY1" fmla="*/ 430212 h 1833562"/>
              <a:gd name="connsiteX2" fmla="*/ 1958975 w 1958975"/>
              <a:gd name="connsiteY2" fmla="*/ 0 h 1833562"/>
            </a:gdLst>
            <a:ahLst/>
            <a:cxnLst>
              <a:cxn ang="0">
                <a:pos x="connsiteX0" y="connsiteY0"/>
              </a:cxn>
              <a:cxn ang="0">
                <a:pos x="connsiteX1" y="connsiteY1"/>
              </a:cxn>
              <a:cxn ang="0">
                <a:pos x="connsiteX2" y="connsiteY2"/>
              </a:cxn>
            </a:cxnLst>
            <a:rect l="l" t="t" r="r" b="b"/>
            <a:pathLst>
              <a:path w="1958975" h="1833562">
                <a:moveTo>
                  <a:pt x="0" y="1833562"/>
                </a:moveTo>
                <a:cubicBezTo>
                  <a:pt x="169333" y="1336145"/>
                  <a:pt x="300567" y="857779"/>
                  <a:pt x="635000" y="430212"/>
                </a:cubicBezTo>
                <a:cubicBezTo>
                  <a:pt x="1058333" y="44979"/>
                  <a:pt x="1502305" y="51858"/>
                  <a:pt x="1958975" y="0"/>
                </a:cubicBezTo>
              </a:path>
            </a:pathLst>
          </a:custGeom>
          <a:ln w="19050">
            <a:prstDash val="sysDash"/>
            <a:headEnd type="triangle" w="lg" len="med"/>
            <a:tailEnd type="triangle" w="lg"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latin typeface="+mn-ea"/>
            </a:endParaRPr>
          </a:p>
        </p:txBody>
      </p:sp>
      <p:sp>
        <p:nvSpPr>
          <p:cNvPr id="61" name="フローチャート: 結合子 60">
            <a:extLst>
              <a:ext uri="{FF2B5EF4-FFF2-40B4-BE49-F238E27FC236}">
                <a16:creationId xmlns:a16="http://schemas.microsoft.com/office/drawing/2014/main" id="{6B8336C6-0D7D-41E4-9CDE-C57C9DA693A9}"/>
              </a:ext>
            </a:extLst>
          </p:cNvPr>
          <p:cNvSpPr/>
          <p:nvPr/>
        </p:nvSpPr>
        <p:spPr>
          <a:xfrm>
            <a:off x="12289435" y="2969190"/>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ysClr val="windowText" lastClr="000000"/>
                </a:solidFill>
                <a:latin typeface="+mn-ea"/>
              </a:rPr>
              <a:t>H</a:t>
            </a:r>
            <a:endParaRPr lang="ja-JP" altLang="en-US" sz="1400" dirty="0">
              <a:solidFill>
                <a:sysClr val="windowText" lastClr="000000"/>
              </a:solidFill>
              <a:latin typeface="+mn-ea"/>
            </a:endParaRPr>
          </a:p>
        </p:txBody>
      </p:sp>
      <p:sp>
        <p:nvSpPr>
          <p:cNvPr id="62" name="テキスト ボックス 61">
            <a:extLst>
              <a:ext uri="{FF2B5EF4-FFF2-40B4-BE49-F238E27FC236}">
                <a16:creationId xmlns:a16="http://schemas.microsoft.com/office/drawing/2014/main" id="{80271AAE-2D85-4779-BBA2-CDD478D231FB}"/>
              </a:ext>
            </a:extLst>
          </p:cNvPr>
          <p:cNvSpPr txBox="1"/>
          <p:nvPr/>
        </p:nvSpPr>
        <p:spPr>
          <a:xfrm>
            <a:off x="12184131" y="1762543"/>
            <a:ext cx="919428" cy="461665"/>
          </a:xfrm>
          <a:prstGeom prst="rect">
            <a:avLst/>
          </a:prstGeom>
          <a:noFill/>
        </p:spPr>
        <p:txBody>
          <a:bodyPr wrap="square" rtlCol="0">
            <a:spAutoFit/>
          </a:bodyPr>
          <a:lstStyle/>
          <a:p>
            <a:pPr algn="ctr"/>
            <a:r>
              <a:rPr lang="ja-JP" altLang="en-US" sz="800" dirty="0">
                <a:latin typeface="+mn-ea"/>
              </a:rPr>
              <a:t>シャトルバス</a:t>
            </a:r>
            <a:endParaRPr lang="en-US" altLang="ja-JP" sz="800" dirty="0">
              <a:latin typeface="+mn-ea"/>
            </a:endParaRPr>
          </a:p>
          <a:p>
            <a:pPr algn="ctr"/>
            <a:r>
              <a:rPr lang="ja-JP" altLang="en-US" sz="800" dirty="0">
                <a:latin typeface="+mn-ea"/>
              </a:rPr>
              <a:t>（貨客混載</a:t>
            </a:r>
            <a:endParaRPr lang="en-US" altLang="ja-JP" sz="800" dirty="0">
              <a:latin typeface="+mn-ea"/>
            </a:endParaRPr>
          </a:p>
          <a:p>
            <a:pPr algn="ctr"/>
            <a:r>
              <a:rPr lang="ja-JP" altLang="en-US" sz="800" dirty="0">
                <a:latin typeface="+mn-ea"/>
              </a:rPr>
              <a:t>・自動運転）</a:t>
            </a:r>
            <a:endParaRPr lang="en-US" altLang="ja-JP" sz="800" dirty="0">
              <a:latin typeface="+mn-ea"/>
            </a:endParaRPr>
          </a:p>
        </p:txBody>
      </p:sp>
      <p:sp>
        <p:nvSpPr>
          <p:cNvPr id="63" name="テキスト ボックス 62">
            <a:extLst>
              <a:ext uri="{FF2B5EF4-FFF2-40B4-BE49-F238E27FC236}">
                <a16:creationId xmlns:a16="http://schemas.microsoft.com/office/drawing/2014/main" id="{F1563559-2438-4AA9-B0B3-3AE9CD5DD91D}"/>
              </a:ext>
            </a:extLst>
          </p:cNvPr>
          <p:cNvSpPr txBox="1"/>
          <p:nvPr/>
        </p:nvSpPr>
        <p:spPr>
          <a:xfrm>
            <a:off x="12386509" y="2201426"/>
            <a:ext cx="697627" cy="215444"/>
          </a:xfrm>
          <a:prstGeom prst="rect">
            <a:avLst/>
          </a:prstGeom>
          <a:noFill/>
        </p:spPr>
        <p:txBody>
          <a:bodyPr wrap="none" rtlCol="0">
            <a:spAutoFit/>
          </a:bodyPr>
          <a:lstStyle/>
          <a:p>
            <a:r>
              <a:rPr lang="ja-JP" altLang="en-US" sz="800" dirty="0">
                <a:latin typeface="+mn-ea"/>
              </a:rPr>
              <a:t>共同駐車場</a:t>
            </a:r>
          </a:p>
        </p:txBody>
      </p:sp>
      <p:sp>
        <p:nvSpPr>
          <p:cNvPr id="64" name="テキスト ボックス 63">
            <a:extLst>
              <a:ext uri="{FF2B5EF4-FFF2-40B4-BE49-F238E27FC236}">
                <a16:creationId xmlns:a16="http://schemas.microsoft.com/office/drawing/2014/main" id="{858522F8-8074-4C92-B54C-F7673D135672}"/>
              </a:ext>
            </a:extLst>
          </p:cNvPr>
          <p:cNvSpPr txBox="1"/>
          <p:nvPr/>
        </p:nvSpPr>
        <p:spPr>
          <a:xfrm>
            <a:off x="12456661" y="3292156"/>
            <a:ext cx="704039" cy="215444"/>
          </a:xfrm>
          <a:prstGeom prst="rect">
            <a:avLst/>
          </a:prstGeom>
          <a:noFill/>
        </p:spPr>
        <p:txBody>
          <a:bodyPr wrap="none" rtlCol="0">
            <a:spAutoFit/>
          </a:bodyPr>
          <a:lstStyle/>
          <a:p>
            <a:r>
              <a:rPr lang="ja-JP" altLang="en-US" sz="800" dirty="0">
                <a:latin typeface="+mn-ea"/>
              </a:rPr>
              <a:t>集配センター</a:t>
            </a:r>
          </a:p>
        </p:txBody>
      </p:sp>
      <p:sp>
        <p:nvSpPr>
          <p:cNvPr id="65" name="フリーフォーム 253">
            <a:extLst>
              <a:ext uri="{FF2B5EF4-FFF2-40B4-BE49-F238E27FC236}">
                <a16:creationId xmlns:a16="http://schemas.microsoft.com/office/drawing/2014/main" id="{7B90BB84-173A-48F5-83A5-A5F367EDC27B}"/>
              </a:ext>
            </a:extLst>
          </p:cNvPr>
          <p:cNvSpPr/>
          <p:nvPr/>
        </p:nvSpPr>
        <p:spPr>
          <a:xfrm>
            <a:off x="11957608" y="1280685"/>
            <a:ext cx="1434750" cy="510915"/>
          </a:xfrm>
          <a:custGeom>
            <a:avLst/>
            <a:gdLst>
              <a:gd name="connsiteX0" fmla="*/ 0 w 3644900"/>
              <a:gd name="connsiteY0" fmla="*/ 0 h 863600"/>
              <a:gd name="connsiteX1" fmla="*/ 3644900 w 3644900"/>
              <a:gd name="connsiteY1" fmla="*/ 0 h 863600"/>
              <a:gd name="connsiteX2" fmla="*/ 3644900 w 3644900"/>
              <a:gd name="connsiteY2" fmla="*/ 863600 h 863600"/>
            </a:gdLst>
            <a:ahLst/>
            <a:cxnLst>
              <a:cxn ang="0">
                <a:pos x="connsiteX0" y="connsiteY0"/>
              </a:cxn>
              <a:cxn ang="0">
                <a:pos x="connsiteX1" y="connsiteY1"/>
              </a:cxn>
              <a:cxn ang="0">
                <a:pos x="connsiteX2" y="connsiteY2"/>
              </a:cxn>
            </a:cxnLst>
            <a:rect l="l" t="t" r="r" b="b"/>
            <a:pathLst>
              <a:path w="3644900" h="863600">
                <a:moveTo>
                  <a:pt x="0" y="0"/>
                </a:moveTo>
                <a:lnTo>
                  <a:pt x="3644900" y="0"/>
                </a:lnTo>
                <a:lnTo>
                  <a:pt x="3644900" y="863600"/>
                </a:lnTo>
              </a:path>
            </a:pathLst>
          </a:custGeom>
          <a:ln w="19050">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latin typeface="+mn-ea"/>
            </a:endParaRPr>
          </a:p>
        </p:txBody>
      </p:sp>
      <p:sp>
        <p:nvSpPr>
          <p:cNvPr id="66" name="フリーフォーム 255">
            <a:extLst>
              <a:ext uri="{FF2B5EF4-FFF2-40B4-BE49-F238E27FC236}">
                <a16:creationId xmlns:a16="http://schemas.microsoft.com/office/drawing/2014/main" id="{E4BEDAF1-8A2F-4040-996B-EE91B33F0443}"/>
              </a:ext>
            </a:extLst>
          </p:cNvPr>
          <p:cNvSpPr/>
          <p:nvPr/>
        </p:nvSpPr>
        <p:spPr>
          <a:xfrm>
            <a:off x="12335590" y="1306192"/>
            <a:ext cx="986379" cy="196153"/>
          </a:xfrm>
          <a:custGeom>
            <a:avLst/>
            <a:gdLst>
              <a:gd name="connsiteX0" fmla="*/ 0 w 1592826"/>
              <a:gd name="connsiteY0" fmla="*/ 0 h 530942"/>
              <a:gd name="connsiteX1" fmla="*/ 0 w 1592826"/>
              <a:gd name="connsiteY1" fmla="*/ 530942 h 530942"/>
              <a:gd name="connsiteX2" fmla="*/ 1592826 w 1592826"/>
              <a:gd name="connsiteY2" fmla="*/ 530942 h 530942"/>
            </a:gdLst>
            <a:ahLst/>
            <a:cxnLst>
              <a:cxn ang="0">
                <a:pos x="connsiteX0" y="connsiteY0"/>
              </a:cxn>
              <a:cxn ang="0">
                <a:pos x="connsiteX1" y="connsiteY1"/>
              </a:cxn>
              <a:cxn ang="0">
                <a:pos x="connsiteX2" y="connsiteY2"/>
              </a:cxn>
            </a:cxnLst>
            <a:rect l="l" t="t" r="r" b="b"/>
            <a:pathLst>
              <a:path w="1592826" h="530942">
                <a:moveTo>
                  <a:pt x="0" y="0"/>
                </a:moveTo>
                <a:lnTo>
                  <a:pt x="0" y="530942"/>
                </a:lnTo>
                <a:lnTo>
                  <a:pt x="1592826" y="530942"/>
                </a:lnTo>
              </a:path>
            </a:pathLst>
          </a:custGeom>
          <a:ln w="19050">
            <a:prstDash val="sys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latin typeface="+mn-ea"/>
            </a:endParaRPr>
          </a:p>
        </p:txBody>
      </p:sp>
      <p:sp>
        <p:nvSpPr>
          <p:cNvPr id="67" name="正方形/長方形 66">
            <a:extLst>
              <a:ext uri="{FF2B5EF4-FFF2-40B4-BE49-F238E27FC236}">
                <a16:creationId xmlns:a16="http://schemas.microsoft.com/office/drawing/2014/main" id="{E4C988FB-4158-4C1D-9FAE-E2ED82A267A9}"/>
              </a:ext>
            </a:extLst>
          </p:cNvPr>
          <p:cNvSpPr/>
          <p:nvPr/>
        </p:nvSpPr>
        <p:spPr>
          <a:xfrm>
            <a:off x="13462873" y="999137"/>
            <a:ext cx="1360114" cy="338554"/>
          </a:xfrm>
          <a:prstGeom prst="rect">
            <a:avLst/>
          </a:prstGeom>
          <a:noFill/>
        </p:spPr>
        <p:txBody>
          <a:bodyPr wrap="square" rtlCol="0">
            <a:spAutoFit/>
          </a:bodyPr>
          <a:lstStyle/>
          <a:p>
            <a:r>
              <a:rPr lang="ja-JP" altLang="ja-JP" sz="800" dirty="0">
                <a:latin typeface="+mn-ea"/>
              </a:rPr>
              <a:t>カメラ</a:t>
            </a:r>
            <a:r>
              <a:rPr lang="ja-JP" altLang="en-US" sz="800" dirty="0">
                <a:latin typeface="+mn-ea"/>
              </a:rPr>
              <a:t>を活用した</a:t>
            </a:r>
            <a:r>
              <a:rPr lang="ja-JP" altLang="ja-JP" sz="800" dirty="0">
                <a:latin typeface="+mn-ea"/>
              </a:rPr>
              <a:t>車両認識による入退場管理</a:t>
            </a:r>
          </a:p>
        </p:txBody>
      </p:sp>
      <p:sp>
        <p:nvSpPr>
          <p:cNvPr id="68" name="正方形/長方形 67">
            <a:extLst>
              <a:ext uri="{FF2B5EF4-FFF2-40B4-BE49-F238E27FC236}">
                <a16:creationId xmlns:a16="http://schemas.microsoft.com/office/drawing/2014/main" id="{E3906A99-80BE-4449-9831-45AC0AC79BB6}"/>
              </a:ext>
            </a:extLst>
          </p:cNvPr>
          <p:cNvSpPr/>
          <p:nvPr/>
        </p:nvSpPr>
        <p:spPr>
          <a:xfrm>
            <a:off x="11840641" y="688870"/>
            <a:ext cx="2690745" cy="338554"/>
          </a:xfrm>
          <a:prstGeom prst="rect">
            <a:avLst/>
          </a:prstGeom>
        </p:spPr>
        <p:txBody>
          <a:bodyPr wrap="square">
            <a:spAutoFit/>
          </a:bodyPr>
          <a:lstStyle/>
          <a:p>
            <a:r>
              <a:rPr lang="ja-JP" altLang="ja-JP" sz="800" dirty="0">
                <a:latin typeface="+mn-ea"/>
              </a:rPr>
              <a:t>データ</a:t>
            </a:r>
            <a:r>
              <a:rPr lang="ja-JP" altLang="en-US" sz="800" dirty="0">
                <a:latin typeface="+mn-ea"/>
              </a:rPr>
              <a:t>など</a:t>
            </a:r>
            <a:r>
              <a:rPr lang="ja-JP" altLang="ja-JP" sz="800" dirty="0">
                <a:latin typeface="+mn-ea"/>
              </a:rPr>
              <a:t>の活用による交通量予測</a:t>
            </a:r>
            <a:r>
              <a:rPr lang="ja-JP" altLang="ja-JP" sz="800" dirty="0" smtClean="0">
                <a:latin typeface="+mn-ea"/>
              </a:rPr>
              <a:t>に</a:t>
            </a:r>
            <a:r>
              <a:rPr lang="ja-JP" altLang="en-US" sz="800" dirty="0" smtClean="0">
                <a:latin typeface="+mn-ea"/>
              </a:rPr>
              <a:t>基づく</a:t>
            </a:r>
            <a:r>
              <a:rPr lang="ja-JP" altLang="ja-JP" sz="800" dirty="0" smtClean="0">
                <a:latin typeface="+mn-ea"/>
              </a:rPr>
              <a:t>ピークシフト</a:t>
            </a:r>
            <a:r>
              <a:rPr lang="ja-JP" altLang="ja-JP" sz="800" dirty="0">
                <a:latin typeface="+mn-ea"/>
              </a:rPr>
              <a:t>誘導</a:t>
            </a:r>
          </a:p>
          <a:p>
            <a:r>
              <a:rPr lang="ja-JP" altLang="ja-JP" sz="800" dirty="0">
                <a:latin typeface="+mn-ea"/>
              </a:rPr>
              <a:t>位置情報及び</a:t>
            </a:r>
            <a:r>
              <a:rPr lang="en-US" altLang="ja-JP" sz="800" dirty="0">
                <a:latin typeface="+mn-ea"/>
              </a:rPr>
              <a:t>AI</a:t>
            </a:r>
            <a:r>
              <a:rPr lang="ja-JP" altLang="en-US" sz="800" dirty="0">
                <a:latin typeface="+mn-ea"/>
              </a:rPr>
              <a:t>カメラによる</a:t>
            </a:r>
            <a:r>
              <a:rPr lang="ja-JP" altLang="ja-JP" sz="800" dirty="0">
                <a:latin typeface="+mn-ea"/>
              </a:rPr>
              <a:t>車両</a:t>
            </a:r>
            <a:r>
              <a:rPr lang="ja-JP" altLang="en-US" sz="800" dirty="0">
                <a:latin typeface="+mn-ea"/>
              </a:rPr>
              <a:t>管理</a:t>
            </a:r>
            <a:endParaRPr lang="ja-JP" altLang="ja-JP" sz="800" dirty="0">
              <a:latin typeface="+mn-ea"/>
            </a:endParaRPr>
          </a:p>
        </p:txBody>
      </p:sp>
      <p:cxnSp>
        <p:nvCxnSpPr>
          <p:cNvPr id="69" name="直線矢印コネクタ 68">
            <a:extLst>
              <a:ext uri="{FF2B5EF4-FFF2-40B4-BE49-F238E27FC236}">
                <a16:creationId xmlns:a16="http://schemas.microsoft.com/office/drawing/2014/main" id="{8F22CA97-34C3-4EC1-9E6F-17AAF9B7C2FA}"/>
              </a:ext>
            </a:extLst>
          </p:cNvPr>
          <p:cNvCxnSpPr>
            <a:cxnSpLocks/>
          </p:cNvCxnSpPr>
          <p:nvPr/>
        </p:nvCxnSpPr>
        <p:spPr>
          <a:xfrm>
            <a:off x="11901312" y="2635731"/>
            <a:ext cx="180000"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0" name="直線矢印コネクタ 69">
            <a:extLst>
              <a:ext uri="{FF2B5EF4-FFF2-40B4-BE49-F238E27FC236}">
                <a16:creationId xmlns:a16="http://schemas.microsoft.com/office/drawing/2014/main" id="{4A839DFC-6FC8-45A4-A6CD-56035018A600}"/>
              </a:ext>
            </a:extLst>
          </p:cNvPr>
          <p:cNvCxnSpPr/>
          <p:nvPr/>
        </p:nvCxnSpPr>
        <p:spPr>
          <a:xfrm>
            <a:off x="12035115" y="2319623"/>
            <a:ext cx="180000"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1" name="直線矢印コネクタ 70">
            <a:extLst>
              <a:ext uri="{FF2B5EF4-FFF2-40B4-BE49-F238E27FC236}">
                <a16:creationId xmlns:a16="http://schemas.microsoft.com/office/drawing/2014/main" id="{2E9BC52C-2C80-4114-8ED9-37D9AFD195AB}"/>
              </a:ext>
            </a:extLst>
          </p:cNvPr>
          <p:cNvCxnSpPr/>
          <p:nvPr/>
        </p:nvCxnSpPr>
        <p:spPr>
          <a:xfrm>
            <a:off x="12011815" y="3392876"/>
            <a:ext cx="180000"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2" name="直線矢印コネクタ 71">
            <a:extLst>
              <a:ext uri="{FF2B5EF4-FFF2-40B4-BE49-F238E27FC236}">
                <a16:creationId xmlns:a16="http://schemas.microsoft.com/office/drawing/2014/main" id="{825444BE-ADD6-4AD1-87DD-4E145977E5B0}"/>
              </a:ext>
            </a:extLst>
          </p:cNvPr>
          <p:cNvCxnSpPr>
            <a:cxnSpLocks/>
          </p:cNvCxnSpPr>
          <p:nvPr/>
        </p:nvCxnSpPr>
        <p:spPr>
          <a:xfrm>
            <a:off x="12035115" y="3132764"/>
            <a:ext cx="149016" cy="74002"/>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3" name="直線矢印コネクタ 72">
            <a:extLst>
              <a:ext uri="{FF2B5EF4-FFF2-40B4-BE49-F238E27FC236}">
                <a16:creationId xmlns:a16="http://schemas.microsoft.com/office/drawing/2014/main" id="{C7BBC4D3-4C85-4424-92C5-68901EDE2969}"/>
              </a:ext>
            </a:extLst>
          </p:cNvPr>
          <p:cNvCxnSpPr>
            <a:cxnSpLocks/>
            <a:stCxn id="96" idx="1"/>
          </p:cNvCxnSpPr>
          <p:nvPr/>
        </p:nvCxnSpPr>
        <p:spPr>
          <a:xfrm flipV="1">
            <a:off x="12072278" y="3507600"/>
            <a:ext cx="142837" cy="64739"/>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74" name="グループ化 73">
            <a:extLst>
              <a:ext uri="{FF2B5EF4-FFF2-40B4-BE49-F238E27FC236}">
                <a16:creationId xmlns:a16="http://schemas.microsoft.com/office/drawing/2014/main" id="{6F4A4C5E-60FA-4EF6-98E3-4166374BCAC0}"/>
              </a:ext>
            </a:extLst>
          </p:cNvPr>
          <p:cNvGrpSpPr/>
          <p:nvPr/>
        </p:nvGrpSpPr>
        <p:grpSpPr>
          <a:xfrm>
            <a:off x="12461482" y="1516659"/>
            <a:ext cx="353619" cy="293211"/>
            <a:chOff x="6157152" y="3176925"/>
            <a:chExt cx="402212" cy="448662"/>
          </a:xfrm>
          <a:solidFill>
            <a:schemeClr val="bg1"/>
          </a:solidFill>
        </p:grpSpPr>
        <p:pic>
          <p:nvPicPr>
            <p:cNvPr id="76" name="図 75" descr="図形  中程度の精度で自動的に生成された説明">
              <a:extLst>
                <a:ext uri="{FF2B5EF4-FFF2-40B4-BE49-F238E27FC236}">
                  <a16:creationId xmlns:a16="http://schemas.microsoft.com/office/drawing/2014/main" id="{53B63B12-123D-4F18-BA39-C490CE2BA82D}"/>
                </a:ext>
              </a:extLst>
            </p:cNvPr>
            <p:cNvPicPr>
              <a:picLocks noChangeAspect="1"/>
            </p:cNvPicPr>
            <p:nvPr/>
          </p:nvPicPr>
          <p:blipFill>
            <a:blip r:embed="rId30"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6157152" y="3337770"/>
              <a:ext cx="402212" cy="287817"/>
            </a:xfrm>
            <a:prstGeom prst="rect">
              <a:avLst/>
            </a:prstGeom>
            <a:grpFill/>
          </p:spPr>
        </p:pic>
        <p:pic>
          <p:nvPicPr>
            <p:cNvPr id="77" name="図 76" descr="図形  中程度の精度で自動的に生成された説明">
              <a:extLst>
                <a:ext uri="{FF2B5EF4-FFF2-40B4-BE49-F238E27FC236}">
                  <a16:creationId xmlns:a16="http://schemas.microsoft.com/office/drawing/2014/main" id="{EBA6B001-8AEA-4E04-89F8-C10028AA66DB}"/>
                </a:ext>
              </a:extLst>
            </p:cNvPr>
            <p:cNvPicPr>
              <a:picLocks noChangeAspect="1"/>
            </p:cNvPicPr>
            <p:nvPr/>
          </p:nvPicPr>
          <p:blipFill rotWithShape="1">
            <a:blip r:embed="rId31"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295281" y="3176925"/>
              <a:ext cx="212516" cy="153170"/>
            </a:xfrm>
            <a:prstGeom prst="rect">
              <a:avLst/>
            </a:prstGeom>
            <a:grpFill/>
          </p:spPr>
        </p:pic>
      </p:grpSp>
      <p:sp>
        <p:nvSpPr>
          <p:cNvPr id="75" name="フローチャート: 結合子 74">
            <a:extLst>
              <a:ext uri="{FF2B5EF4-FFF2-40B4-BE49-F238E27FC236}">
                <a16:creationId xmlns:a16="http://schemas.microsoft.com/office/drawing/2014/main" id="{CA9F8227-3574-4A4B-901B-3E47698B1AE4}"/>
              </a:ext>
            </a:extLst>
          </p:cNvPr>
          <p:cNvSpPr/>
          <p:nvPr/>
        </p:nvSpPr>
        <p:spPr>
          <a:xfrm>
            <a:off x="13022925" y="1788577"/>
            <a:ext cx="216000" cy="216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ysClr val="windowText" lastClr="000000"/>
                </a:solidFill>
                <a:latin typeface="+mn-ea"/>
              </a:rPr>
              <a:t>H</a:t>
            </a:r>
            <a:endParaRPr lang="ja-JP" altLang="en-US" sz="1400" dirty="0">
              <a:solidFill>
                <a:sysClr val="windowText" lastClr="000000"/>
              </a:solidFill>
              <a:latin typeface="+mn-ea"/>
            </a:endParaRPr>
          </a:p>
        </p:txBody>
      </p:sp>
      <p:sp>
        <p:nvSpPr>
          <p:cNvPr id="122" name="テキスト ボックス 121">
            <a:extLst>
              <a:ext uri="{FF2B5EF4-FFF2-40B4-BE49-F238E27FC236}">
                <a16:creationId xmlns:a16="http://schemas.microsoft.com/office/drawing/2014/main" id="{D4893D49-D154-4237-96E4-F311BCDA45CB}"/>
              </a:ext>
            </a:extLst>
          </p:cNvPr>
          <p:cNvSpPr txBox="1"/>
          <p:nvPr/>
        </p:nvSpPr>
        <p:spPr>
          <a:xfrm>
            <a:off x="12805253" y="9274831"/>
            <a:ext cx="1937339" cy="246221"/>
          </a:xfrm>
          <a:prstGeom prst="rect">
            <a:avLst/>
          </a:prstGeom>
          <a:noFill/>
        </p:spPr>
        <p:txBody>
          <a:bodyPr wrap="square" rtlCol="0">
            <a:spAutoFit/>
          </a:bodyPr>
          <a:lstStyle/>
          <a:p>
            <a:pPr algn="ctr" defTabSz="456057">
              <a:defRPr/>
            </a:pPr>
            <a:r>
              <a:rPr kumimoji="1" lang="ja-JP" altLang="en-US" sz="1000" dirty="0">
                <a:latin typeface="Meiryo UI" panose="020B0604030504040204" pitchFamily="50" charset="-128"/>
                <a:ea typeface="Meiryo UI" panose="020B0604030504040204" pitchFamily="50" charset="-128"/>
              </a:rPr>
              <a:t>（実証イベントイメージ）</a:t>
            </a:r>
          </a:p>
        </p:txBody>
      </p:sp>
      <p:pic>
        <p:nvPicPr>
          <p:cNvPr id="112" name="図 111"/>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11456039" y="6406226"/>
            <a:ext cx="1490106" cy="975008"/>
          </a:xfrm>
          <a:prstGeom prst="rect">
            <a:avLst/>
          </a:prstGeom>
        </p:spPr>
      </p:pic>
      <p:grpSp>
        <p:nvGrpSpPr>
          <p:cNvPr id="105" name="グループ化 104">
            <a:extLst>
              <a:ext uri="{FF2B5EF4-FFF2-40B4-BE49-F238E27FC236}">
                <a16:creationId xmlns:a16="http://schemas.microsoft.com/office/drawing/2014/main" id="{93F27125-C933-429E-8443-E783A147103C}"/>
              </a:ext>
            </a:extLst>
          </p:cNvPr>
          <p:cNvGrpSpPr/>
          <p:nvPr/>
        </p:nvGrpSpPr>
        <p:grpSpPr>
          <a:xfrm>
            <a:off x="13735262" y="1399139"/>
            <a:ext cx="351359" cy="324210"/>
            <a:chOff x="5699376" y="3733048"/>
            <a:chExt cx="449005" cy="409774"/>
          </a:xfrm>
        </p:grpSpPr>
        <p:pic>
          <p:nvPicPr>
            <p:cNvPr id="106" name="図 105" descr="図形  中程度の精度で自動的に生成された説明">
              <a:extLst>
                <a:ext uri="{FF2B5EF4-FFF2-40B4-BE49-F238E27FC236}">
                  <a16:creationId xmlns:a16="http://schemas.microsoft.com/office/drawing/2014/main" id="{9D7B9B72-F7CD-44E4-94E7-8D403EBE1D4F}"/>
                </a:ext>
              </a:extLst>
            </p:cNvPr>
            <p:cNvPicPr>
              <a:picLocks noChangeAspect="1"/>
            </p:cNvPicPr>
            <p:nvPr/>
          </p:nvPicPr>
          <p:blipFill>
            <a:blip r:embed="rId30"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5699376" y="3906085"/>
              <a:ext cx="449005" cy="236737"/>
            </a:xfrm>
            <a:prstGeom prst="rect">
              <a:avLst/>
            </a:prstGeom>
          </p:spPr>
        </p:pic>
        <p:pic>
          <p:nvPicPr>
            <p:cNvPr id="107" name="図 106" descr="図形  中程度の精度で自動的に生成された説明">
              <a:extLst>
                <a:ext uri="{FF2B5EF4-FFF2-40B4-BE49-F238E27FC236}">
                  <a16:creationId xmlns:a16="http://schemas.microsoft.com/office/drawing/2014/main" id="{DC9AFDED-DFE9-49B4-B896-88BEC9AF0CBE}"/>
                </a:ext>
              </a:extLst>
            </p:cNvPr>
            <p:cNvPicPr>
              <a:picLocks noChangeAspect="1"/>
            </p:cNvPicPr>
            <p:nvPr/>
          </p:nvPicPr>
          <p:blipFill rotWithShape="1">
            <a:blip r:embed="rId31"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837679" y="3733048"/>
              <a:ext cx="212516" cy="153169"/>
            </a:xfrm>
            <a:prstGeom prst="rect">
              <a:avLst/>
            </a:prstGeom>
          </p:spPr>
        </p:pic>
      </p:grpSp>
      <p:grpSp>
        <p:nvGrpSpPr>
          <p:cNvPr id="104" name="グループ化 103">
            <a:extLst>
              <a:ext uri="{FF2B5EF4-FFF2-40B4-BE49-F238E27FC236}">
                <a16:creationId xmlns:a16="http://schemas.microsoft.com/office/drawing/2014/main" id="{34FC75F3-BFD7-48C6-A1E3-B2B44740E448}"/>
              </a:ext>
            </a:extLst>
          </p:cNvPr>
          <p:cNvGrpSpPr/>
          <p:nvPr/>
        </p:nvGrpSpPr>
        <p:grpSpPr>
          <a:xfrm>
            <a:off x="13441357" y="1370749"/>
            <a:ext cx="223533" cy="227036"/>
            <a:chOff x="7315730" y="3724074"/>
            <a:chExt cx="285655" cy="286955"/>
          </a:xfrm>
        </p:grpSpPr>
        <p:pic>
          <p:nvPicPr>
            <p:cNvPr id="108" name="図 107" descr="黒い背景と白い文字  自動的に生成された説明">
              <a:extLst>
                <a:ext uri="{FF2B5EF4-FFF2-40B4-BE49-F238E27FC236}">
                  <a16:creationId xmlns:a16="http://schemas.microsoft.com/office/drawing/2014/main" id="{1745315E-D870-44B7-9FE2-62C2C6D6DF70}"/>
                </a:ext>
              </a:extLst>
            </p:cNvPr>
            <p:cNvPicPr>
              <a:picLocks noChangeAspect="1"/>
            </p:cNvPicPr>
            <p:nvPr/>
          </p:nvPicPr>
          <p:blipFill rotWithShape="1">
            <a:blip r:embed="rId3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7315730" y="3821503"/>
              <a:ext cx="285655" cy="189526"/>
            </a:xfrm>
            <a:prstGeom prst="rect">
              <a:avLst/>
            </a:prstGeom>
          </p:spPr>
        </p:pic>
        <p:pic>
          <p:nvPicPr>
            <p:cNvPr id="109" name="図 108" descr="図形  中程度の精度で自動的に生成された説明">
              <a:extLst>
                <a:ext uri="{FF2B5EF4-FFF2-40B4-BE49-F238E27FC236}">
                  <a16:creationId xmlns:a16="http://schemas.microsoft.com/office/drawing/2014/main" id="{859CF0AF-1E32-4557-9274-DC51F14FBC8C}"/>
                </a:ext>
              </a:extLst>
            </p:cNvPr>
            <p:cNvPicPr>
              <a:picLocks noChangeAspect="1"/>
            </p:cNvPicPr>
            <p:nvPr/>
          </p:nvPicPr>
          <p:blipFill rotWithShape="1">
            <a:blip r:embed="rId34"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7374043" y="3724074"/>
              <a:ext cx="146144" cy="105332"/>
            </a:xfrm>
            <a:prstGeom prst="rect">
              <a:avLst/>
            </a:prstGeom>
          </p:spPr>
        </p:pic>
      </p:grpSp>
    </p:spTree>
    <p:extLst>
      <p:ext uri="{BB962C8B-B14F-4D97-AF65-F5344CB8AC3E}">
        <p14:creationId xmlns:p14="http://schemas.microsoft.com/office/powerpoint/2010/main" val="1540105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60000"/>
            <a:lumOff val="40000"/>
          </a:schemeClr>
        </a:solidFill>
      </a:spPr>
      <a:bodyPr rtlCol="0" anchor="ctr"/>
      <a:lstStyle>
        <a:defPPr algn="ctr">
          <a:defRPr kumimoji="1" sz="1200" dirty="0" smtClean="0">
            <a:solidFill>
              <a:schemeClr val="tx1"/>
            </a:solidFill>
          </a:defRPr>
        </a:defPPr>
      </a:lstStyle>
      <a:style>
        <a:lnRef idx="2">
          <a:schemeClr val="accent6">
            <a:shade val="50000"/>
          </a:schemeClr>
        </a:lnRef>
        <a:fillRef idx="1">
          <a:schemeClr val="accent6"/>
        </a:fillRef>
        <a:effectRef idx="0">
          <a:schemeClr val="accent6"/>
        </a:effectRef>
        <a:fontRef idx="minor">
          <a:schemeClr val="lt1"/>
        </a:fontRef>
      </a:style>
    </a:spDef>
    <a:txDef>
      <a:spPr>
        <a:noFill/>
        <a:ln w="9525" cap="flat" cmpd="sng" algn="ctr">
          <a:noFill/>
          <a:prstDash val="solid"/>
          <a:miter lim="800000"/>
        </a:ln>
        <a:effectLst/>
      </a:spPr>
      <a:bodyPr wrap="square" rtlCol="0">
        <a:spAutoFit/>
      </a:bodyPr>
      <a:lstStyle>
        <a:defPPr algn="l">
          <a:defRPr kumimoji="1" sz="2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Default Theme" id="{F4EA64EF-3092-473C-994A-576D3A4BF737}" vid="{6B0B758C-595F-4ABD-A941-E9F0C7E622A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06255d5-53f8-4a97-a6fe-f159c8c9013c">
      <UserInfo>
        <DisplayName>大阪市スーパーシティ メンバー</DisplayName>
        <AccountId>8</AccountId>
        <AccountType/>
      </UserInfo>
    </SharedWithUsers>
    <lcf76f155ced4ddcb4097134ff3c332f xmlns="8ae38aeb-6186-4489-856f-8276fcb73922">
      <Terms xmlns="http://schemas.microsoft.com/office/infopath/2007/PartnerControls"/>
    </lcf76f155ced4ddcb4097134ff3c332f>
    <TaxCatchAll xmlns="806255d5-53f8-4a97-a6fe-f159c8c9013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B7393D9412D424395D1A6BA920B9552" ma:contentTypeVersion="10" ma:contentTypeDescription="新しいドキュメントを作成します。" ma:contentTypeScope="" ma:versionID="4b97da6e0bfd38ec3d075e0fea076b15">
  <xsd:schema xmlns:xsd="http://www.w3.org/2001/XMLSchema" xmlns:xs="http://www.w3.org/2001/XMLSchema" xmlns:p="http://schemas.microsoft.com/office/2006/metadata/properties" xmlns:ns2="8ae38aeb-6186-4489-856f-8276fcb73922" xmlns:ns3="806255d5-53f8-4a97-a6fe-f159c8c9013c" targetNamespace="http://schemas.microsoft.com/office/2006/metadata/properties" ma:root="true" ma:fieldsID="455e2c7a3c317431f766173f47974736" ns2:_="" ns3:_="">
    <xsd:import namespace="8ae38aeb-6186-4489-856f-8276fcb73922"/>
    <xsd:import namespace="806255d5-53f8-4a97-a6fe-f159c8c9013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38aeb-6186-4489-856f-8276fcb739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fd0b0efb-2064-4f34-a6cf-5b8ae1b87c5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6255d5-53f8-4a97-a6fe-f159c8c9013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a5c45f1-3a38-44f7-bbfb-43167a5ca53f}" ma:internalName="TaxCatchAll" ma:showField="CatchAllData" ma:web="806255d5-53f8-4a97-a6fe-f159c8c9013c">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C0EABA-44A6-4148-AA8F-F79F73242626}">
  <ds:schemaRefs>
    <ds:schemaRef ds:uri="http://schemas.microsoft.com/sharepoint/v3/contenttype/forms"/>
  </ds:schemaRefs>
</ds:datastoreItem>
</file>

<file path=customXml/itemProps2.xml><?xml version="1.0" encoding="utf-8"?>
<ds:datastoreItem xmlns:ds="http://schemas.openxmlformats.org/officeDocument/2006/customXml" ds:itemID="{BD2112AD-566E-4D16-B168-74915CF90B85}">
  <ds:schemaRefs>
    <ds:schemaRef ds:uri="http://schemas.microsoft.com/office/2006/documentManagement/types"/>
    <ds:schemaRef ds:uri="http://schemas.microsoft.com/office/2006/metadata/properties"/>
    <ds:schemaRef ds:uri="http://purl.org/dc/terms/"/>
    <ds:schemaRef ds:uri="http://purl.org/dc/dcmitype/"/>
    <ds:schemaRef ds:uri="806255d5-53f8-4a97-a6fe-f159c8c9013c"/>
    <ds:schemaRef ds:uri="http://schemas.openxmlformats.org/package/2006/metadata/core-properties"/>
    <ds:schemaRef ds:uri="http://purl.org/dc/elements/1.1/"/>
    <ds:schemaRef ds:uri="http://schemas.microsoft.com/office/infopath/2007/PartnerControls"/>
    <ds:schemaRef ds:uri="8ae38aeb-6186-4489-856f-8276fcb73922"/>
    <ds:schemaRef ds:uri="http://www.w3.org/XML/1998/namespace"/>
  </ds:schemaRefs>
</ds:datastoreItem>
</file>

<file path=customXml/itemProps3.xml><?xml version="1.0" encoding="utf-8"?>
<ds:datastoreItem xmlns:ds="http://schemas.openxmlformats.org/officeDocument/2006/customXml" ds:itemID="{44C15D79-86E2-44D1-8238-5BFBC645BD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38aeb-6186-4489-856f-8276fcb73922"/>
    <ds:schemaRef ds:uri="806255d5-53f8-4a97-a6fe-f159c8c901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2606</Words>
  <Application>Microsoft Office PowerPoint</Application>
  <PresentationFormat>ユーザー設定</PresentationFormat>
  <Paragraphs>309</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Hiragino Sans W3</vt:lpstr>
      <vt:lpstr>Meiryo UI</vt:lpstr>
      <vt:lpstr>游ゴシック</vt:lpstr>
      <vt:lpstr>Arial</vt:lpstr>
      <vt:lpstr>Wingdings</vt:lpstr>
      <vt:lpstr>Default Theme</vt:lpstr>
      <vt:lpstr>大阪スーパーシティ全体計画　概要版（案）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2022-08-31T10:45:06Z</dcterms:created>
  <dcterms:modified xsi:type="dcterms:W3CDTF">2022-12-26T05:39:12Z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0x010100CB7393D9412D424395D1A6BA920B9552</vt:lpwstr>
  </property>
</Properties>
</file>