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Lst>
  <p:notesMasterIdLst>
    <p:notesMasterId r:id="rId5"/>
  </p:notesMasterIdLst>
  <p:sldIdLst>
    <p:sldId id="301" r:id="rId2"/>
    <p:sldId id="295" r:id="rId3"/>
    <p:sldId id="299" r:id="rId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F9E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3784" autoAdjust="0"/>
  </p:normalViewPr>
  <p:slideViewPr>
    <p:cSldViewPr snapToGrid="0" showGuides="1">
      <p:cViewPr varScale="1">
        <p:scale>
          <a:sx n="96" d="100"/>
          <a:sy n="96" d="100"/>
        </p:scale>
        <p:origin x="8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2B4DBE-407F-4B1C-9297-CEE4DBD5BB55}" type="datetimeFigureOut">
              <a:rPr kumimoji="1" lang="ja-JP" altLang="en-US" smtClean="0"/>
              <a:t>2024/3/22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34B78E7-4ADC-4F26-A75C-4BFC92E9CF3D}" type="slidenum">
              <a:rPr kumimoji="1" lang="ja-JP" altLang="en-US" smtClean="0"/>
              <a:t>‹#›</a:t>
            </a:fld>
            <a:endParaRPr kumimoji="1" lang="ja-JP" altLang="en-US"/>
          </a:p>
        </p:txBody>
      </p:sp>
    </p:spTree>
    <p:extLst>
      <p:ext uri="{BB962C8B-B14F-4D97-AF65-F5344CB8AC3E}">
        <p14:creationId xmlns:p14="http://schemas.microsoft.com/office/powerpoint/2010/main" val="37155000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79380" y="3587750"/>
            <a:ext cx="7746986" cy="1655762"/>
          </a:xfrm>
          <a:prstGeom prst="rect">
            <a:avLst/>
          </a:prstGeom>
        </p:spPr>
        <p:txBody>
          <a:bodyPr/>
          <a:lstStyle>
            <a:lvl1pPr marL="457200" indent="-457200" algn="l">
              <a:buFont typeface="+mj-lt"/>
              <a:buAutoNum type="arabicPeriod"/>
              <a:defRPr sz="2400">
                <a:solidFill>
                  <a:srgbClr val="3688D6"/>
                </a:solidFill>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もくじ（箇条書き）フォントサイズ</a:t>
            </a:r>
            <a:r>
              <a:rPr lang="en-US" altLang="ja-JP" dirty="0"/>
              <a:t>24pt</a:t>
            </a:r>
            <a:endParaRPr lang="en-US" dirty="0"/>
          </a:p>
        </p:txBody>
      </p:sp>
      <p:sp>
        <p:nvSpPr>
          <p:cNvPr id="4" name="Date Placeholder 3"/>
          <p:cNvSpPr>
            <a:spLocks noGrp="1"/>
          </p:cNvSpPr>
          <p:nvPr>
            <p:ph type="dt" sz="half" idx="10"/>
          </p:nvPr>
        </p:nvSpPr>
        <p:spPr/>
        <p:txBody>
          <a:bodyPr/>
          <a:lstStyle/>
          <a:p>
            <a:fld id="{48F8D247-47B5-43EB-A8B2-349479162EF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75804"/>
            <a:ext cx="2228850"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BCB9906E-2D6E-C758-F78B-4F76B2F48218}"/>
              </a:ext>
            </a:extLst>
          </p:cNvPr>
          <p:cNvCxnSpPr>
            <a:cxnSpLocks/>
          </p:cNvCxnSpPr>
          <p:nvPr/>
        </p:nvCxnSpPr>
        <p:spPr>
          <a:xfrm>
            <a:off x="0" y="3408298"/>
            <a:ext cx="9923264"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656F39C5-2C0E-44E4-E1D6-FE76D6849E48}"/>
              </a:ext>
            </a:extLst>
          </p:cNvPr>
          <p:cNvSpPr/>
          <p:nvPr userDrawn="1"/>
        </p:nvSpPr>
        <p:spPr>
          <a:xfrm>
            <a:off x="-1" y="0"/>
            <a:ext cx="27172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0" name="Title Placeholder 1">
            <a:extLst>
              <a:ext uri="{FF2B5EF4-FFF2-40B4-BE49-F238E27FC236}">
                <a16:creationId xmlns:a16="http://schemas.microsoft.com/office/drawing/2014/main" id="{F6404631-189D-1426-F493-078A6B76A1C7}"/>
              </a:ext>
            </a:extLst>
          </p:cNvPr>
          <p:cNvSpPr>
            <a:spLocks noGrp="1"/>
          </p:cNvSpPr>
          <p:nvPr>
            <p:ph type="title" hasCustomPrompt="1"/>
          </p:nvPr>
        </p:nvSpPr>
        <p:spPr>
          <a:xfrm>
            <a:off x="406875" y="2654729"/>
            <a:ext cx="9226075" cy="583780"/>
          </a:xfrm>
          <a:prstGeom prst="rect">
            <a:avLst/>
          </a:prstGeom>
        </p:spPr>
        <p:txBody>
          <a:bodyPr vert="horz" lIns="91440" tIns="45720" rIns="91440" bIns="45720" rtlCol="0" anchor="ctr">
            <a:normAutofit/>
          </a:bodyPr>
          <a:lstStyle>
            <a:lvl1pPr>
              <a:defRPr baseline="0">
                <a:solidFill>
                  <a:srgbClr val="3688D6"/>
                </a:solidFill>
              </a:defRPr>
            </a:lvl1pPr>
          </a:lstStyle>
          <a:p>
            <a:r>
              <a:rPr lang="ja-JP" altLang="en-US" dirty="0"/>
              <a:t>資料タイトル：フォントサイズ</a:t>
            </a:r>
            <a:r>
              <a:rPr lang="en-US" altLang="ja-JP" dirty="0"/>
              <a:t>32pt/</a:t>
            </a:r>
            <a:r>
              <a:rPr lang="ja-JP" altLang="en-US" dirty="0"/>
              <a:t>太字</a:t>
            </a:r>
            <a:endParaRPr lang="en-US" dirty="0"/>
          </a:p>
        </p:txBody>
      </p:sp>
      <p:sp>
        <p:nvSpPr>
          <p:cNvPr id="11" name="テキスト プレースホルダー 10">
            <a:extLst>
              <a:ext uri="{FF2B5EF4-FFF2-40B4-BE49-F238E27FC236}">
                <a16:creationId xmlns:a16="http://schemas.microsoft.com/office/drawing/2014/main" id="{8BF005A4-1AF2-175B-5127-3550C2ECBF74}"/>
              </a:ext>
            </a:extLst>
          </p:cNvPr>
          <p:cNvSpPr>
            <a:spLocks noGrp="1"/>
          </p:cNvSpPr>
          <p:nvPr>
            <p:ph type="body" sz="quarter" idx="13" hasCustomPrompt="1"/>
          </p:nvPr>
        </p:nvSpPr>
        <p:spPr>
          <a:xfrm>
            <a:off x="6877050" y="602918"/>
            <a:ext cx="2638425" cy="473407"/>
          </a:xfrm>
          <a:prstGeom prst="rect">
            <a:avLst/>
          </a:prstGeom>
          <a:ln>
            <a:noFill/>
          </a:ln>
        </p:spPr>
        <p:txBody>
          <a:bodyPr/>
          <a:lstStyle>
            <a:lvl1pPr marL="0" indent="0" algn="r">
              <a:lnSpc>
                <a:spcPts val="1600"/>
              </a:lnSpc>
              <a:buNone/>
              <a:defRPr sz="1400">
                <a:latin typeface="+mn-ea"/>
                <a:ea typeface="+mn-ea"/>
              </a:defRPr>
            </a:lvl1pPr>
          </a:lstStyle>
          <a:p>
            <a:pPr lvl="0"/>
            <a:r>
              <a:rPr kumimoji="1" lang="en-US" altLang="ja-JP" dirty="0"/>
              <a:t>2023</a:t>
            </a:r>
            <a:r>
              <a:rPr kumimoji="1" lang="ja-JP" altLang="en-US" dirty="0"/>
              <a:t>年（令和５年）　月　日〇〇へご説明資料</a:t>
            </a:r>
          </a:p>
        </p:txBody>
      </p:sp>
    </p:spTree>
    <p:extLst>
      <p:ext uri="{BB962C8B-B14F-4D97-AF65-F5344CB8AC3E}">
        <p14:creationId xmlns:p14="http://schemas.microsoft.com/office/powerpoint/2010/main" val="157186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142" y="196855"/>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48F8D247-47B5-43EB-A8B2-349479162EF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p:ph type="body" sz="quarter" idx="13" hasCustomPrompt="1"/>
          </p:nvPr>
        </p:nvSpPr>
        <p:spPr>
          <a:xfrm>
            <a:off x="639142" y="821658"/>
            <a:ext cx="7358329" cy="914400"/>
          </a:xfrm>
          <a:prstGeom prst="rect">
            <a:avLst/>
          </a:prstGeom>
        </p:spPr>
        <p:txBody>
          <a:bodyPr/>
          <a:lstStyle>
            <a:lvl1pPr marL="228600" indent="-228600">
              <a:buFont typeface="Wingdings" panose="05000000000000000000" pitchFamily="2" charset="2"/>
              <a:buChar char="Ø"/>
              <a:defRPr sz="2000"/>
            </a:lvl1pPr>
            <a:lvl2pPr marL="685800" indent="-228600">
              <a:buFont typeface="Wingdings" panose="05000000000000000000" pitchFamily="2" charset="2"/>
              <a:buChar char="ü"/>
              <a:defRPr sz="1800"/>
            </a:lvl2pPr>
          </a:lstStyle>
          <a:p>
            <a:pPr lvl="0"/>
            <a:r>
              <a:rPr lang="ja-JP" altLang="en-US" dirty="0"/>
              <a:t>リード文を付ける場合（矢羽根</a:t>
            </a:r>
            <a:r>
              <a:rPr lang="en-US" altLang="ja-JP" dirty="0"/>
              <a:t>/20pt)</a:t>
            </a:r>
          </a:p>
          <a:p>
            <a:pPr lvl="1"/>
            <a:r>
              <a:rPr lang="ja-JP" altLang="en-US" dirty="0"/>
              <a:t>第</a:t>
            </a:r>
            <a:r>
              <a:rPr lang="en-US" altLang="ja-JP" dirty="0"/>
              <a:t>2</a:t>
            </a:r>
            <a:r>
              <a:rPr lang="ja-JP" altLang="en-US" dirty="0"/>
              <a:t>階層（本文）（✔</a:t>
            </a:r>
            <a:r>
              <a:rPr lang="en-US" altLang="ja-JP" dirty="0"/>
              <a:t>/18PT)</a:t>
            </a:r>
          </a:p>
        </p:txBody>
      </p:sp>
      <p:sp>
        <p:nvSpPr>
          <p:cNvPr id="14" name="正方形/長方形 13">
            <a:extLst>
              <a:ext uri="{FF2B5EF4-FFF2-40B4-BE49-F238E27FC236}">
                <a16:creationId xmlns:a16="http://schemas.microsoft.com/office/drawing/2014/main" id="{2A23F3E2-195F-B745-821D-4197A1A59A1C}"/>
              </a:ext>
            </a:extLst>
          </p:cNvPr>
          <p:cNvSpPr/>
          <p:nvPr/>
        </p:nvSpPr>
        <p:spPr>
          <a:xfrm>
            <a:off x="10003117" y="884332"/>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1124698" y="884332"/>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11673060" y="884332"/>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12238567" y="884332"/>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11956832" y="884332"/>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テキスト ボックス 9"/>
          <p:cNvSpPr txBox="1"/>
          <p:nvPr/>
        </p:nvSpPr>
        <p:spPr>
          <a:xfrm>
            <a:off x="-2185148" y="230597"/>
            <a:ext cx="2185147" cy="369332"/>
          </a:xfrm>
          <a:prstGeom prst="rect">
            <a:avLst/>
          </a:prstGeom>
          <a:noFill/>
        </p:spPr>
        <p:txBody>
          <a:bodyPr wrap="square" rtlCol="0">
            <a:spAutoFit/>
          </a:bodyPr>
          <a:lstStyle/>
          <a:p>
            <a:r>
              <a:rPr kumimoji="1" lang="ja-JP" altLang="en-US" sz="1800" dirty="0">
                <a:solidFill>
                  <a:schemeClr val="bg1">
                    <a:lumMod val="65000"/>
                  </a:schemeClr>
                </a:solidFill>
              </a:rPr>
              <a:t>タイトルヘッダ</a:t>
            </a:r>
          </a:p>
        </p:txBody>
      </p:sp>
      <p:sp>
        <p:nvSpPr>
          <p:cNvPr id="20" name="テキスト ボックス 19"/>
          <p:cNvSpPr txBox="1"/>
          <p:nvPr/>
        </p:nvSpPr>
        <p:spPr>
          <a:xfrm>
            <a:off x="-2185147" y="857674"/>
            <a:ext cx="2185147" cy="369332"/>
          </a:xfrm>
          <a:prstGeom prst="rect">
            <a:avLst/>
          </a:prstGeom>
          <a:noFill/>
        </p:spPr>
        <p:txBody>
          <a:bodyPr wrap="square" rtlCol="0">
            <a:spAutoFit/>
          </a:bodyPr>
          <a:lstStyle/>
          <a:p>
            <a:r>
              <a:rPr kumimoji="1" lang="ja-JP" altLang="en-US" sz="1800" dirty="0">
                <a:solidFill>
                  <a:schemeClr val="bg1">
                    <a:lumMod val="65000"/>
                  </a:schemeClr>
                </a:solidFill>
              </a:rPr>
              <a:t>書き出し位置</a:t>
            </a:r>
          </a:p>
        </p:txBody>
      </p:sp>
      <p:sp>
        <p:nvSpPr>
          <p:cNvPr id="21" name="三角形 11">
            <a:extLst>
              <a:ext uri="{FF2B5EF4-FFF2-40B4-BE49-F238E27FC236}">
                <a16:creationId xmlns:a16="http://schemas.microsoft.com/office/drawing/2014/main" id="{D0BBBF41-9422-7840-BADC-953E66E8716A}"/>
              </a:ext>
            </a:extLst>
          </p:cNvPr>
          <p:cNvSpPr/>
          <p:nvPr/>
        </p:nvSpPr>
        <p:spPr>
          <a:xfrm rot="5400000">
            <a:off x="-477117" y="844212"/>
            <a:ext cx="326574" cy="311376"/>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800"/>
          </a:p>
        </p:txBody>
      </p:sp>
    </p:spTree>
    <p:extLst>
      <p:ext uri="{BB962C8B-B14F-4D97-AF65-F5344CB8AC3E}">
        <p14:creationId xmlns:p14="http://schemas.microsoft.com/office/powerpoint/2010/main" val="193471555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142" y="196855"/>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48F8D247-47B5-43EB-A8B2-349479162EF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p:ph type="body" sz="quarter" idx="13" hasCustomPrompt="1"/>
          </p:nvPr>
        </p:nvSpPr>
        <p:spPr>
          <a:xfrm>
            <a:off x="639142" y="821658"/>
            <a:ext cx="7358329" cy="914400"/>
          </a:xfrm>
          <a:prstGeom prst="rect">
            <a:avLst/>
          </a:prstGeom>
        </p:spPr>
        <p:txBody>
          <a:bodyPr/>
          <a:lstStyle>
            <a:lvl1pPr marL="228600" indent="-228600">
              <a:buFont typeface="Wingdings" panose="05000000000000000000" pitchFamily="2" charset="2"/>
              <a:buChar char="Ø"/>
              <a:defRPr sz="2000"/>
            </a:lvl1pPr>
            <a:lvl2pPr marL="685800" indent="-228600">
              <a:buFont typeface="Wingdings" panose="05000000000000000000" pitchFamily="2" charset="2"/>
              <a:buChar char="ü"/>
              <a:defRPr sz="1800"/>
            </a:lvl2pPr>
          </a:lstStyle>
          <a:p>
            <a:pPr lvl="0"/>
            <a:r>
              <a:rPr lang="ja-JP" altLang="en-US" dirty="0"/>
              <a:t>リード文を付ける場合（矢羽根</a:t>
            </a:r>
            <a:r>
              <a:rPr lang="en-US" altLang="ja-JP" dirty="0"/>
              <a:t>/20pt)</a:t>
            </a:r>
          </a:p>
          <a:p>
            <a:pPr lvl="1"/>
            <a:r>
              <a:rPr lang="ja-JP" altLang="en-US" dirty="0"/>
              <a:t>第</a:t>
            </a:r>
            <a:r>
              <a:rPr lang="en-US" altLang="ja-JP" dirty="0"/>
              <a:t>2</a:t>
            </a:r>
            <a:r>
              <a:rPr lang="ja-JP" altLang="en-US" dirty="0"/>
              <a:t>階層（本文）（✔</a:t>
            </a:r>
            <a:r>
              <a:rPr lang="en-US" altLang="ja-JP" dirty="0"/>
              <a:t>/18PT)</a:t>
            </a:r>
          </a:p>
        </p:txBody>
      </p:sp>
    </p:spTree>
    <p:extLst>
      <p:ext uri="{BB962C8B-B14F-4D97-AF65-F5344CB8AC3E}">
        <p14:creationId xmlns:p14="http://schemas.microsoft.com/office/powerpoint/2010/main" val="227923088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F8D247-47B5-43EB-A8B2-349479162EF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A23F3E2-195F-B745-821D-4197A1A59A1C}"/>
              </a:ext>
            </a:extLst>
          </p:cNvPr>
          <p:cNvSpPr/>
          <p:nvPr/>
        </p:nvSpPr>
        <p:spPr>
          <a:xfrm>
            <a:off x="10003117" y="884332"/>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1124698" y="884332"/>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11673060" y="884332"/>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12238567" y="884332"/>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11956832" y="884332"/>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テキスト ボックス 9"/>
          <p:cNvSpPr txBox="1"/>
          <p:nvPr/>
        </p:nvSpPr>
        <p:spPr>
          <a:xfrm>
            <a:off x="-2185148" y="230597"/>
            <a:ext cx="2185147" cy="369332"/>
          </a:xfrm>
          <a:prstGeom prst="rect">
            <a:avLst/>
          </a:prstGeom>
          <a:noFill/>
        </p:spPr>
        <p:txBody>
          <a:bodyPr wrap="square" rtlCol="0">
            <a:spAutoFit/>
          </a:bodyPr>
          <a:lstStyle/>
          <a:p>
            <a:r>
              <a:rPr kumimoji="1" lang="ja-JP" altLang="en-US" sz="1800" dirty="0">
                <a:solidFill>
                  <a:schemeClr val="bg1">
                    <a:lumMod val="65000"/>
                  </a:schemeClr>
                </a:solidFill>
              </a:rPr>
              <a:t>タイトルヘッダ</a:t>
            </a:r>
          </a:p>
        </p:txBody>
      </p:sp>
      <p:sp>
        <p:nvSpPr>
          <p:cNvPr id="20" name="テキスト ボックス 19"/>
          <p:cNvSpPr txBox="1"/>
          <p:nvPr/>
        </p:nvSpPr>
        <p:spPr>
          <a:xfrm>
            <a:off x="-2185147" y="857674"/>
            <a:ext cx="2185147" cy="369332"/>
          </a:xfrm>
          <a:prstGeom prst="rect">
            <a:avLst/>
          </a:prstGeom>
          <a:noFill/>
        </p:spPr>
        <p:txBody>
          <a:bodyPr wrap="square" rtlCol="0">
            <a:spAutoFit/>
          </a:bodyPr>
          <a:lstStyle/>
          <a:p>
            <a:r>
              <a:rPr kumimoji="1" lang="ja-JP" altLang="en-US" sz="1800" dirty="0">
                <a:solidFill>
                  <a:schemeClr val="bg1">
                    <a:lumMod val="65000"/>
                  </a:schemeClr>
                </a:solidFill>
              </a:rPr>
              <a:t>書き出し位置</a:t>
            </a:r>
          </a:p>
        </p:txBody>
      </p:sp>
      <p:sp>
        <p:nvSpPr>
          <p:cNvPr id="21" name="三角形 11">
            <a:extLst>
              <a:ext uri="{FF2B5EF4-FFF2-40B4-BE49-F238E27FC236}">
                <a16:creationId xmlns:a16="http://schemas.microsoft.com/office/drawing/2014/main" id="{D0BBBF41-9422-7840-BADC-953E66E8716A}"/>
              </a:ext>
            </a:extLst>
          </p:cNvPr>
          <p:cNvSpPr/>
          <p:nvPr/>
        </p:nvSpPr>
        <p:spPr>
          <a:xfrm rot="5400000">
            <a:off x="-477117" y="844212"/>
            <a:ext cx="326574" cy="311376"/>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800"/>
          </a:p>
        </p:txBody>
      </p:sp>
    </p:spTree>
    <p:extLst>
      <p:ext uri="{BB962C8B-B14F-4D97-AF65-F5344CB8AC3E}">
        <p14:creationId xmlns:p14="http://schemas.microsoft.com/office/powerpoint/2010/main" val="28081926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1728" y="224728"/>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48F8D247-47B5-43EB-A8B2-349479162EF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17264" y="62071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A23F3E2-195F-B745-821D-4197A1A59A1C}"/>
              </a:ext>
            </a:extLst>
          </p:cNvPr>
          <p:cNvSpPr/>
          <p:nvPr/>
        </p:nvSpPr>
        <p:spPr>
          <a:xfrm>
            <a:off x="-2525060" y="887420"/>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403479" y="887420"/>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855117" y="887420"/>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289610" y="887420"/>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571345" y="887420"/>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Tree>
    <p:extLst>
      <p:ext uri="{BB962C8B-B14F-4D97-AF65-F5344CB8AC3E}">
        <p14:creationId xmlns:p14="http://schemas.microsoft.com/office/powerpoint/2010/main" val="11259129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48F8D247-47B5-43EB-A8B2-349479162EF7}" type="datetimeFigureOut">
              <a:rPr kumimoji="1" lang="ja-JP" altLang="en-US" smtClean="0"/>
              <a:t>2024/3/22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05E9C7-7D57-4ACF-BFDF-ECA516508D05}" type="slidenum">
              <a:rPr kumimoji="1" lang="ja-JP" altLang="en-US" smtClean="0"/>
              <a:t>‹#›</a:t>
            </a:fld>
            <a:endParaRPr kumimoji="1" lang="ja-JP" altLang="en-US"/>
          </a:p>
        </p:txBody>
      </p:sp>
    </p:spTree>
    <p:extLst>
      <p:ext uri="{BB962C8B-B14F-4D97-AF65-F5344CB8AC3E}">
        <p14:creationId xmlns:p14="http://schemas.microsoft.com/office/powerpoint/2010/main" val="6158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494" y="212036"/>
            <a:ext cx="980550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30200" y="796049"/>
            <a:ext cx="9216887" cy="5692134"/>
          </a:xfrm>
        </p:spPr>
        <p:txBody>
          <a:bodyPr/>
          <a:lstStyle>
            <a:lvl1pPr>
              <a:defRPr sz="2000"/>
            </a:lvl1pPr>
            <a:lvl2pPr>
              <a:defRPr sz="16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0" y="-11065"/>
            <a:ext cx="10049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テキスト プレースホルダー 11"/>
          <p:cNvSpPr>
            <a:spLocks noGrp="1"/>
          </p:cNvSpPr>
          <p:nvPr>
            <p:ph type="body" sz="quarter" idx="13"/>
          </p:nvPr>
        </p:nvSpPr>
        <p:spPr>
          <a:xfrm>
            <a:off x="100494" y="14149"/>
            <a:ext cx="7768300"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100495" y="611414"/>
            <a:ext cx="954708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8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494" y="212036"/>
            <a:ext cx="980550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0" y="-11065"/>
            <a:ext cx="10049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テキスト プレースホルダー 11"/>
          <p:cNvSpPr>
            <a:spLocks noGrp="1"/>
          </p:cNvSpPr>
          <p:nvPr>
            <p:ph type="body" sz="quarter" idx="13"/>
          </p:nvPr>
        </p:nvSpPr>
        <p:spPr>
          <a:xfrm>
            <a:off x="100494" y="14149"/>
            <a:ext cx="7768300"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100495" y="611414"/>
            <a:ext cx="954708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46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9" y="1825625"/>
            <a:ext cx="4210050" cy="14965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149652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defTabSz="456788">
              <a:defRPr/>
            </a:pPr>
            <a:fld id="{25987852-359C-4AA5-B82B-E11A8EC43C51}" type="datetimeFigureOut">
              <a:rPr kumimoji="1" lang="ja-JP" altLang="en-US" sz="1798" smtClean="0">
                <a:solidFill>
                  <a:prstClr val="black"/>
                </a:solidFill>
                <a:latin typeface="Meiryo UI"/>
              </a:rPr>
              <a:pPr defTabSz="456788">
                <a:defRPr/>
              </a:pPr>
              <a:t>2024/3/22</a:t>
            </a:fld>
            <a:endParaRPr kumimoji="1" lang="ja-JP" altLang="en-US" sz="1798">
              <a:solidFill>
                <a:prstClr val="black"/>
              </a:solidFill>
              <a:latin typeface="Meiryo UI"/>
            </a:endParaRPr>
          </a:p>
        </p:txBody>
      </p:sp>
      <p:sp>
        <p:nvSpPr>
          <p:cNvPr id="6" name="フッター プレースホルダー 5"/>
          <p:cNvSpPr>
            <a:spLocks noGrp="1"/>
          </p:cNvSpPr>
          <p:nvPr>
            <p:ph type="ftr" sz="quarter" idx="11"/>
          </p:nvPr>
        </p:nvSpPr>
        <p:spPr/>
        <p:txBody>
          <a:bodyPr/>
          <a:lstStyle/>
          <a:p>
            <a:pPr algn="l" defTabSz="456788">
              <a:defRPr/>
            </a:pPr>
            <a:endParaRPr kumimoji="1" lang="ja-JP" altLang="en-US" sz="1798">
              <a:solidFill>
                <a:prstClr val="black"/>
              </a:solidFill>
              <a:latin typeface="Meiryo UI"/>
            </a:endParaRPr>
          </a:p>
        </p:txBody>
      </p:sp>
      <p:sp>
        <p:nvSpPr>
          <p:cNvPr id="7" name="スライド番号プレースホルダー 6"/>
          <p:cNvSpPr>
            <a:spLocks noGrp="1"/>
          </p:cNvSpPr>
          <p:nvPr>
            <p:ph type="sldNum" sz="quarter" idx="12"/>
          </p:nvPr>
        </p:nvSpPr>
        <p:spPr/>
        <p:txBody>
          <a:bodyPr/>
          <a:lstStyle/>
          <a:p>
            <a:pPr defTabSz="456788">
              <a:defRPr/>
            </a:pPr>
            <a:fld id="{5205C5EF-DC9C-4F9E-BB4E-A6498B1D3645}" type="slidenum">
              <a:rPr kumimoji="1" lang="ja-JP" altLang="en-US" sz="800" smtClean="0">
                <a:solidFill>
                  <a:srgbClr val="525252"/>
                </a:solidFill>
                <a:latin typeface="Meiryo UI"/>
              </a:rPr>
              <a:pPr defTabSz="456788">
                <a:defRPr/>
              </a:pPr>
              <a:t>‹#›</a:t>
            </a:fld>
            <a:endParaRPr kumimoji="1" lang="ja-JP" altLang="en-US" sz="800">
              <a:solidFill>
                <a:srgbClr val="525252"/>
              </a:solidFill>
              <a:latin typeface="Meiryo UI"/>
            </a:endParaRPr>
          </a:p>
        </p:txBody>
      </p:sp>
    </p:spTree>
    <p:extLst>
      <p:ext uri="{BB962C8B-B14F-4D97-AF65-F5344CB8AC3E}">
        <p14:creationId xmlns:p14="http://schemas.microsoft.com/office/powerpoint/2010/main" val="93346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2026" y="2769079"/>
            <a:ext cx="9363975" cy="583780"/>
          </a:xfrm>
          <a:prstGeom prst="rect">
            <a:avLst/>
          </a:prstGeom>
        </p:spPr>
        <p:txBody>
          <a:bodyPr vert="horz" lIns="91440" tIns="45720" rIns="91440" bIns="45720" rtlCol="0" anchor="ctr">
            <a:normAutofit/>
          </a:bodyPr>
          <a:lstStyle/>
          <a:p>
            <a:r>
              <a:rPr lang="ja-JP" altLang="en-US" dirty="0"/>
              <a:t>タイトル：フォントサイズ</a:t>
            </a:r>
            <a:r>
              <a:rPr lang="en-US" altLang="ja-JP" dirty="0"/>
              <a:t>26pt/</a:t>
            </a:r>
            <a:r>
              <a:rPr lang="ja-JP" altLang="en-US" dirty="0"/>
              <a:t>太字</a:t>
            </a:r>
            <a:endParaRPr lang="en-US" dirty="0"/>
          </a:p>
        </p:txBody>
      </p:sp>
      <p:sp>
        <p:nvSpPr>
          <p:cNvPr id="4" name="Date Placeholder 3"/>
          <p:cNvSpPr>
            <a:spLocks noGrp="1"/>
          </p:cNvSpPr>
          <p:nvPr>
            <p:ph type="dt" sz="half" idx="2"/>
          </p:nvPr>
        </p:nvSpPr>
        <p:spPr>
          <a:xfrm>
            <a:off x="671325" y="6492875"/>
            <a:ext cx="2228850" cy="361950"/>
          </a:xfrm>
          <a:prstGeom prst="rect">
            <a:avLst/>
          </a:prstGeom>
        </p:spPr>
        <p:txBody>
          <a:bodyPr vert="horz" lIns="91440" tIns="45720" rIns="91440" bIns="45720" rtlCol="0" anchor="ctr"/>
          <a:lstStyle>
            <a:lvl1pPr algn="l">
              <a:defRPr sz="1200">
                <a:solidFill>
                  <a:schemeClr val="tx1">
                    <a:tint val="75000"/>
                  </a:schemeClr>
                </a:solidFill>
              </a:defRPr>
            </a:lvl1pPr>
          </a:lstStyle>
          <a:p>
            <a:fld id="{48F8D247-47B5-43EB-A8B2-349479162EF7}" type="datetimeFigureOut">
              <a:rPr kumimoji="1" lang="ja-JP" altLang="en-US" smtClean="0"/>
              <a:t>2024/3/22</a:t>
            </a:fld>
            <a:endParaRPr kumimoji="1" lang="ja-JP" altLang="en-US"/>
          </a:p>
        </p:txBody>
      </p:sp>
      <p:sp>
        <p:nvSpPr>
          <p:cNvPr id="5" name="Footer Placeholder 4"/>
          <p:cNvSpPr>
            <a:spLocks noGrp="1"/>
          </p:cNvSpPr>
          <p:nvPr>
            <p:ph type="ftr" sz="quarter" idx="3"/>
          </p:nvPr>
        </p:nvSpPr>
        <p:spPr>
          <a:xfrm>
            <a:off x="3281363" y="6557962"/>
            <a:ext cx="3343275" cy="2317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526982" y="6557962"/>
            <a:ext cx="407893" cy="300038"/>
          </a:xfrm>
          <a:prstGeom prst="rect">
            <a:avLst/>
          </a:prstGeom>
        </p:spPr>
        <p:txBody>
          <a:bodyPr vert="horz" lIns="91440" tIns="45720" rIns="91440" bIns="45720" rtlCol="0" anchor="ctr"/>
          <a:lstStyle>
            <a:lvl1pPr algn="r">
              <a:defRPr sz="1200">
                <a:solidFill>
                  <a:schemeClr val="tx1">
                    <a:tint val="75000"/>
                  </a:schemeClr>
                </a:solidFill>
              </a:defRPr>
            </a:lvl1pPr>
          </a:lstStyle>
          <a:p>
            <a:fld id="{9B05E9C7-7D57-4ACF-BFDF-ECA516508D05}" type="slidenum">
              <a:rPr kumimoji="1" lang="ja-JP" altLang="en-US" smtClean="0"/>
              <a:t>‹#›</a:t>
            </a:fld>
            <a:endParaRPr kumimoji="1" lang="ja-JP" altLang="en-US"/>
          </a:p>
        </p:txBody>
      </p:sp>
    </p:spTree>
    <p:extLst>
      <p:ext uri="{BB962C8B-B14F-4D97-AF65-F5344CB8AC3E}">
        <p14:creationId xmlns:p14="http://schemas.microsoft.com/office/powerpoint/2010/main" val="19425604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8" r:id="rId3"/>
    <p:sldLayoutId id="2147483665" r:id="rId4"/>
    <p:sldLayoutId id="2147483666" r:id="rId5"/>
    <p:sldLayoutId id="2147483667" r:id="rId6"/>
    <p:sldLayoutId id="2147483670" r:id="rId7"/>
    <p:sldLayoutId id="2147483671" r:id="rId8"/>
    <p:sldLayoutId id="2147483685" r:id="rId9"/>
  </p:sldLayoutIdLst>
  <p:txStyles>
    <p:titleStyle>
      <a:lvl1pPr algn="l" defTabSz="914400" rtl="0" eaLnBrk="1" latinLnBrk="0" hangingPunct="1">
        <a:lnSpc>
          <a:spcPct val="90000"/>
        </a:lnSpc>
        <a:spcBef>
          <a:spcPct val="0"/>
        </a:spcBef>
        <a:buNone/>
        <a:defRPr kumimoji="1" sz="3200" b="1" kern="1200" baseline="0">
          <a:solidFill>
            <a:schemeClr val="tx1"/>
          </a:solidFill>
          <a:latin typeface="Segoe UI" panose="020B0502040204020203" pitchFamily="34" charset="0"/>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3120" userDrawn="1">
          <p15:clr>
            <a:srgbClr val="F26B43"/>
          </p15:clr>
        </p15:guide>
        <p15:guide id="3" pos="158">
          <p15:clr>
            <a:srgbClr val="F26B43"/>
          </p15:clr>
        </p15:guide>
        <p15:guide id="4" pos="6068" userDrawn="1">
          <p15:clr>
            <a:srgbClr val="F26B43"/>
          </p15:clr>
        </p15:guide>
        <p15:guide id="5" orient="horz" pos="4088" userDrawn="1">
          <p15:clr>
            <a:srgbClr val="F26B43"/>
          </p15:clr>
        </p15:guide>
        <p15:guide id="6" orient="horz" pos="391">
          <p15:clr>
            <a:srgbClr val="F26B43"/>
          </p15:clr>
        </p15:guide>
        <p15:guide id="7" orient="horz" pos="119">
          <p15:clr>
            <a:srgbClr val="F26B43"/>
          </p15:clr>
        </p15:guide>
        <p15:guide id="8" orient="horz" pos="22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3368808" y="3569959"/>
            <a:ext cx="2287692" cy="3272952"/>
          </a:xfrm>
          <a:prstGeom prst="roundRect">
            <a:avLst>
              <a:gd name="adj" fmla="val 1649"/>
            </a:avLst>
          </a:prstGeom>
          <a:solidFill>
            <a:schemeClr val="bg1">
              <a:lumMod val="95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endParaRPr kumimoji="1" lang="ja-JP" altLang="en-US" sz="1801">
              <a:solidFill>
                <a:prstClr val="white"/>
              </a:solidFill>
              <a:latin typeface="Calibri" panose="020F0502020204030204"/>
              <a:ea typeface="游ゴシック" panose="020B0400000000000000" pitchFamily="50" charset="-128"/>
            </a:endParaRPr>
          </a:p>
        </p:txBody>
      </p:sp>
      <p:sp>
        <p:nvSpPr>
          <p:cNvPr id="57" name="角丸四角形 68">
            <a:extLst>
              <a:ext uri="{FF2B5EF4-FFF2-40B4-BE49-F238E27FC236}">
                <a16:creationId xmlns:a16="http://schemas.microsoft.com/office/drawing/2014/main" id="{1862D00F-A460-4C7C-9BC0-7CBD89EF5C35}"/>
              </a:ext>
            </a:extLst>
          </p:cNvPr>
          <p:cNvSpPr/>
          <p:nvPr/>
        </p:nvSpPr>
        <p:spPr>
          <a:xfrm>
            <a:off x="884391" y="5855908"/>
            <a:ext cx="1686258" cy="936600"/>
          </a:xfrm>
          <a:prstGeom prst="roundRect">
            <a:avLst>
              <a:gd name="adj" fmla="val 57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endParaRPr kumimoji="1" lang="ja-JP" altLang="en-US" sz="1801">
              <a:solidFill>
                <a:prstClr val="white"/>
              </a:solidFill>
              <a:latin typeface="Meiryo UI" panose="020B0604030504040204" pitchFamily="50" charset="-128"/>
              <a:ea typeface="Meiryo UI" panose="020B0604030504040204" pitchFamily="50" charset="-128"/>
            </a:endParaRPr>
          </a:p>
        </p:txBody>
      </p:sp>
      <p:sp>
        <p:nvSpPr>
          <p:cNvPr id="17" name="角丸四角形 68">
            <a:extLst>
              <a:ext uri="{FF2B5EF4-FFF2-40B4-BE49-F238E27FC236}">
                <a16:creationId xmlns:a16="http://schemas.microsoft.com/office/drawing/2014/main" id="{1862D00F-A460-4C7C-9BC0-7CBD89EF5C35}"/>
              </a:ext>
            </a:extLst>
          </p:cNvPr>
          <p:cNvSpPr/>
          <p:nvPr/>
        </p:nvSpPr>
        <p:spPr>
          <a:xfrm>
            <a:off x="893311" y="4753411"/>
            <a:ext cx="1686258" cy="936600"/>
          </a:xfrm>
          <a:prstGeom prst="roundRect">
            <a:avLst>
              <a:gd name="adj" fmla="val 57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endParaRPr kumimoji="1" lang="ja-JP" altLang="en-US" sz="1801">
              <a:solidFill>
                <a:prstClr val="white"/>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D1323BB0-15DD-4D83-BDC5-6428F54048FA}"/>
              </a:ext>
            </a:extLst>
          </p:cNvPr>
          <p:cNvSpPr txBox="1"/>
          <p:nvPr/>
        </p:nvSpPr>
        <p:spPr>
          <a:xfrm>
            <a:off x="1009566" y="4602533"/>
            <a:ext cx="1418366" cy="277305"/>
          </a:xfrm>
          <a:prstGeom prst="rect">
            <a:avLst/>
          </a:prstGeom>
          <a:solidFill>
            <a:schemeClr val="bg1">
              <a:lumMod val="95000"/>
            </a:schemeClr>
          </a:solidFill>
        </p:spPr>
        <p:txBody>
          <a:bodyPr wrap="square" rtlCol="0" anchor="ctr">
            <a:spAutoFit/>
          </a:bodyPr>
          <a:lstStyle/>
          <a:p>
            <a:pPr algn="ctr" defTabSz="457474">
              <a:defRPr/>
            </a:pPr>
            <a:r>
              <a:rPr kumimoji="1" lang="ja-JP" altLang="en-US" sz="1201" dirty="0">
                <a:solidFill>
                  <a:srgbClr val="44546A"/>
                </a:solidFill>
                <a:latin typeface="Meiryo UI" panose="020B0604030504040204" pitchFamily="50" charset="-128"/>
                <a:ea typeface="Meiryo UI" panose="020B0604030504040204" pitchFamily="50" charset="-128"/>
              </a:rPr>
              <a:t>データ提供事業者</a:t>
            </a:r>
          </a:p>
        </p:txBody>
      </p:sp>
      <p:sp>
        <p:nvSpPr>
          <p:cNvPr id="90" name="右矢印 89"/>
          <p:cNvSpPr/>
          <p:nvPr/>
        </p:nvSpPr>
        <p:spPr>
          <a:xfrm>
            <a:off x="2653029" y="5775985"/>
            <a:ext cx="828531" cy="540346"/>
          </a:xfrm>
          <a:prstGeom prst="rightArrow">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474">
              <a:defRPr/>
            </a:pPr>
            <a:r>
              <a:rPr lang="ja-JP" altLang="en-US" sz="901" dirty="0">
                <a:solidFill>
                  <a:prstClr val="black"/>
                </a:solidFill>
                <a:latin typeface="Meiryo UI" panose="020B0604030504040204" pitchFamily="50" charset="-128"/>
                <a:ea typeface="Meiryo UI" panose="020B0604030504040204" pitchFamily="50" charset="-128"/>
              </a:rPr>
              <a:t>連携・提供</a:t>
            </a:r>
            <a:endParaRPr lang="en-US" altLang="ja-JP" sz="901" dirty="0">
              <a:solidFill>
                <a:prstClr val="black"/>
              </a:solidFill>
              <a:latin typeface="Meiryo UI" panose="020B0604030504040204" pitchFamily="50" charset="-128"/>
              <a:ea typeface="Meiryo UI" panose="020B0604030504040204" pitchFamily="50" charset="-128"/>
            </a:endParaRPr>
          </a:p>
        </p:txBody>
      </p:sp>
      <p:sp>
        <p:nvSpPr>
          <p:cNvPr id="89" name="右矢印 88"/>
          <p:cNvSpPr/>
          <p:nvPr/>
        </p:nvSpPr>
        <p:spPr>
          <a:xfrm>
            <a:off x="2653029" y="4964456"/>
            <a:ext cx="828531" cy="525174"/>
          </a:xfrm>
          <a:prstGeom prst="rightArrow">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474">
              <a:defRPr/>
            </a:pPr>
            <a:r>
              <a:rPr lang="ja-JP" altLang="en-US" sz="901" dirty="0">
                <a:solidFill>
                  <a:prstClr val="black"/>
                </a:solidFill>
                <a:latin typeface="Meiryo UI" panose="020B0604030504040204" pitchFamily="50" charset="-128"/>
                <a:ea typeface="Meiryo UI" panose="020B0604030504040204" pitchFamily="50" charset="-128"/>
              </a:rPr>
              <a:t>連携・提供</a:t>
            </a:r>
            <a:endParaRPr lang="en-US" altLang="ja-JP" sz="901" dirty="0">
              <a:solidFill>
                <a:prstClr val="black"/>
              </a:solidFill>
              <a:latin typeface="Meiryo UI" panose="020B0604030504040204" pitchFamily="50" charset="-128"/>
              <a:ea typeface="Meiryo UI" panose="020B0604030504040204" pitchFamily="50" charset="-128"/>
            </a:endParaRPr>
          </a:p>
        </p:txBody>
      </p:sp>
      <p:sp>
        <p:nvSpPr>
          <p:cNvPr id="88" name="右矢印 87"/>
          <p:cNvSpPr/>
          <p:nvPr/>
        </p:nvSpPr>
        <p:spPr>
          <a:xfrm flipH="1">
            <a:off x="5491408" y="5775985"/>
            <a:ext cx="1152739" cy="540346"/>
          </a:xfrm>
          <a:prstGeom prst="rightArrow">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r>
              <a:rPr lang="ja-JP" altLang="en-US" sz="901" dirty="0">
                <a:solidFill>
                  <a:prstClr val="black"/>
                </a:solidFill>
                <a:latin typeface="Meiryo UI" panose="020B0604030504040204" pitchFamily="50" charset="-128"/>
                <a:ea typeface="Meiryo UI" panose="020B0604030504040204" pitchFamily="50" charset="-128"/>
              </a:rPr>
              <a:t>カタログ開示要求</a:t>
            </a:r>
            <a:endParaRPr lang="en-US" altLang="ja-JP" sz="901" dirty="0">
              <a:solidFill>
                <a:prstClr val="black"/>
              </a:solidFill>
              <a:latin typeface="Meiryo UI" panose="020B0604030504040204" pitchFamily="50" charset="-128"/>
              <a:ea typeface="Meiryo UI" panose="020B0604030504040204" pitchFamily="50" charset="-128"/>
            </a:endParaRPr>
          </a:p>
        </p:txBody>
      </p:sp>
      <p:sp>
        <p:nvSpPr>
          <p:cNvPr id="87" name="右矢印 86"/>
          <p:cNvSpPr/>
          <p:nvPr/>
        </p:nvSpPr>
        <p:spPr>
          <a:xfrm>
            <a:off x="5692929" y="4921564"/>
            <a:ext cx="978129" cy="571110"/>
          </a:xfrm>
          <a:prstGeom prst="rightArrow">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r>
              <a:rPr lang="ja-JP" altLang="en-US" sz="901" dirty="0">
                <a:solidFill>
                  <a:prstClr val="black"/>
                </a:solidFill>
                <a:latin typeface="Meiryo UI" panose="020B0604030504040204" pitchFamily="50" charset="-128"/>
                <a:ea typeface="Meiryo UI" panose="020B0604030504040204" pitchFamily="50" charset="-128"/>
              </a:rPr>
              <a:t>データ提供</a:t>
            </a:r>
            <a:endParaRPr lang="en-US" altLang="ja-JP" sz="901" dirty="0">
              <a:solidFill>
                <a:prstClr val="black"/>
              </a:solidFill>
              <a:latin typeface="Meiryo UI" panose="020B0604030504040204" pitchFamily="50" charset="-128"/>
              <a:ea typeface="Meiryo UI" panose="020B0604030504040204" pitchFamily="50" charset="-128"/>
            </a:endParaRPr>
          </a:p>
        </p:txBody>
      </p:sp>
      <p:sp>
        <p:nvSpPr>
          <p:cNvPr id="86" name="右矢印 85"/>
          <p:cNvSpPr/>
          <p:nvPr/>
        </p:nvSpPr>
        <p:spPr>
          <a:xfrm>
            <a:off x="5504864" y="3729941"/>
            <a:ext cx="1188762" cy="1009000"/>
          </a:xfrm>
          <a:prstGeom prst="rightArrow">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endParaRPr kumimoji="1" lang="ja-JP" altLang="en-US" sz="1801">
              <a:solidFill>
                <a:prstClr val="white"/>
              </a:solidFill>
              <a:latin typeface="Calibri" panose="020F0502020204030204"/>
              <a:ea typeface="游ゴシック" panose="020B0400000000000000" pitchFamily="50" charset="-128"/>
            </a:endParaRPr>
          </a:p>
        </p:txBody>
      </p:sp>
      <p:sp>
        <p:nvSpPr>
          <p:cNvPr id="2" name="右矢印 1"/>
          <p:cNvSpPr/>
          <p:nvPr/>
        </p:nvSpPr>
        <p:spPr>
          <a:xfrm>
            <a:off x="2641001" y="3725300"/>
            <a:ext cx="828531" cy="849476"/>
          </a:xfrm>
          <a:prstGeom prst="rightArrow">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endParaRPr kumimoji="1" lang="ja-JP" altLang="en-US" sz="1801" dirty="0">
              <a:solidFill>
                <a:prstClr val="white"/>
              </a:solidFill>
              <a:latin typeface="Calibri" panose="020F0502020204030204"/>
              <a:ea typeface="游ゴシック" panose="020B0400000000000000" pitchFamily="50" charset="-128"/>
            </a:endParaRPr>
          </a:p>
        </p:txBody>
      </p:sp>
      <p:sp>
        <p:nvSpPr>
          <p:cNvPr id="74" name="角丸四角形 53">
            <a:extLst>
              <a:ext uri="{FF2B5EF4-FFF2-40B4-BE49-F238E27FC236}">
                <a16:creationId xmlns:a16="http://schemas.microsoft.com/office/drawing/2014/main" id="{331B9970-96D0-4F5A-AED1-1A6CB590C262}"/>
              </a:ext>
            </a:extLst>
          </p:cNvPr>
          <p:cNvSpPr/>
          <p:nvPr/>
        </p:nvSpPr>
        <p:spPr>
          <a:xfrm>
            <a:off x="3511700" y="4688771"/>
            <a:ext cx="1934549" cy="2097462"/>
          </a:xfrm>
          <a:prstGeom prst="roundRect">
            <a:avLst>
              <a:gd name="adj" fmla="val 5767"/>
            </a:avLst>
          </a:prstGeom>
          <a:solidFill>
            <a:srgbClr val="BFBFBF"/>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endParaRPr kumimoji="1" lang="ja-JP" altLang="en-US" sz="1801">
              <a:solidFill>
                <a:prstClr val="white"/>
              </a:solidFill>
              <a:latin typeface="Meiryo UI" panose="020B0604030504040204" pitchFamily="50" charset="-128"/>
              <a:ea typeface="Meiryo UI" panose="020B0604030504040204" pitchFamily="50" charset="-128"/>
            </a:endParaRPr>
          </a:p>
        </p:txBody>
      </p:sp>
      <p:sp>
        <p:nvSpPr>
          <p:cNvPr id="34" name="角丸四角形 53">
            <a:extLst>
              <a:ext uri="{FF2B5EF4-FFF2-40B4-BE49-F238E27FC236}">
                <a16:creationId xmlns:a16="http://schemas.microsoft.com/office/drawing/2014/main" id="{331B9970-96D0-4F5A-AED1-1A6CB590C262}"/>
              </a:ext>
            </a:extLst>
          </p:cNvPr>
          <p:cNvSpPr/>
          <p:nvPr/>
        </p:nvSpPr>
        <p:spPr>
          <a:xfrm>
            <a:off x="3511700" y="3662783"/>
            <a:ext cx="1934549" cy="969309"/>
          </a:xfrm>
          <a:prstGeom prst="roundRect">
            <a:avLst>
              <a:gd name="adj" fmla="val 5767"/>
            </a:avLst>
          </a:prstGeom>
          <a:solidFill>
            <a:srgbClr val="BFBFBF"/>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endParaRPr kumimoji="1" lang="ja-JP" altLang="en-US" sz="1801">
              <a:solidFill>
                <a:prstClr val="white"/>
              </a:solidFill>
              <a:latin typeface="Meiryo UI" panose="020B0604030504040204" pitchFamily="50" charset="-128"/>
              <a:ea typeface="Meiryo UI" panose="020B0604030504040204" pitchFamily="50" charset="-128"/>
            </a:endParaRPr>
          </a:p>
        </p:txBody>
      </p:sp>
      <p:sp>
        <p:nvSpPr>
          <p:cNvPr id="4" name="タイトル 3"/>
          <p:cNvSpPr>
            <a:spLocks noGrp="1"/>
          </p:cNvSpPr>
          <p:nvPr>
            <p:ph type="title"/>
          </p:nvPr>
        </p:nvSpPr>
        <p:spPr>
          <a:xfrm>
            <a:off x="0" y="-141"/>
            <a:ext cx="9906000" cy="828531"/>
          </a:xfrm>
          <a:solidFill>
            <a:srgbClr val="DEEBF7"/>
          </a:solidFill>
          <a:ln>
            <a:noFill/>
          </a:ln>
        </p:spPr>
        <p:txBody>
          <a:bodyPr anchor="b">
            <a:normAutofit/>
          </a:bodyPr>
          <a:lstStyle/>
          <a:p>
            <a:r>
              <a:rPr lang="ja-JP" altLang="en-US" sz="2400" dirty="0">
                <a:latin typeface="Meiryo UI" panose="020B0604030504040204" pitchFamily="50" charset="-128"/>
                <a:ea typeface="Meiryo UI" panose="020B0604030504040204" pitchFamily="50" charset="-128"/>
              </a:rPr>
              <a:t>　〇</a:t>
            </a:r>
            <a:r>
              <a:rPr lang="zh-TW" altLang="en-US" sz="2400" dirty="0">
                <a:latin typeface="Meiryo UI" panose="020B0604030504040204" pitchFamily="50" charset="-128"/>
                <a:ea typeface="Meiryo UI" panose="020B0604030504040204" pitchFamily="50" charset="-128"/>
              </a:rPr>
              <a:t>区域計画記載事業</a:t>
            </a:r>
            <a:br>
              <a:rPr lang="en-US" altLang="zh-TW" sz="2400" dirty="0">
                <a:solidFill>
                  <a:prstClr val="black"/>
                </a:solidFill>
                <a:latin typeface="Meiryo UI" panose="020B0604030504040204" pitchFamily="50" charset="-128"/>
                <a:ea typeface="Meiryo UI" panose="020B0604030504040204" pitchFamily="50" charset="-128"/>
              </a:rPr>
            </a:br>
            <a:r>
              <a:rPr lang="ja-JP" altLang="en-US" sz="2400" dirty="0">
                <a:solidFill>
                  <a:prstClr val="black"/>
                </a:solidFill>
                <a:latin typeface="Meiryo UI" panose="020B0604030504040204" pitchFamily="50" charset="-128"/>
                <a:ea typeface="Meiryo UI" panose="020B0604030504040204" pitchFamily="50" charset="-128"/>
              </a:rPr>
              <a:t>　大阪広域データ連携基盤（</a:t>
            </a:r>
            <a:r>
              <a:rPr lang="en-US" altLang="ja-JP" sz="2400" dirty="0">
                <a:solidFill>
                  <a:prstClr val="black"/>
                </a:solidFill>
                <a:latin typeface="Meiryo UI" panose="020B0604030504040204" pitchFamily="50" charset="-128"/>
                <a:ea typeface="Meiryo UI" panose="020B0604030504040204" pitchFamily="50" charset="-128"/>
              </a:rPr>
              <a:t>ORDEN</a:t>
            </a:r>
            <a:r>
              <a:rPr lang="ja-JP" altLang="en-US" sz="2400" dirty="0">
                <a:solidFill>
                  <a:prstClr val="black"/>
                </a:solidFill>
                <a:latin typeface="Meiryo UI" panose="020B0604030504040204" pitchFamily="50" charset="-128"/>
                <a:ea typeface="Meiryo UI" panose="020B0604030504040204" pitchFamily="50" charset="-128"/>
              </a:rPr>
              <a:t>）</a:t>
            </a:r>
            <a:endParaRPr lang="ja-JP" altLang="en-US" sz="2400" dirty="0">
              <a:latin typeface="Meiryo UI" panose="020B0604030504040204" pitchFamily="50" charset="-128"/>
              <a:ea typeface="Meiryo UI" panose="020B0604030504040204" pitchFamily="50" charset="-128"/>
            </a:endParaRPr>
          </a:p>
        </p:txBody>
      </p:sp>
      <p:sp>
        <p:nvSpPr>
          <p:cNvPr id="14" name="角丸四角形 78">
            <a:extLst>
              <a:ext uri="{FF2B5EF4-FFF2-40B4-BE49-F238E27FC236}">
                <a16:creationId xmlns:a16="http://schemas.microsoft.com/office/drawing/2014/main" id="{9CB502AB-B9C4-40E4-B19E-0CD967147EF9}"/>
              </a:ext>
            </a:extLst>
          </p:cNvPr>
          <p:cNvSpPr/>
          <p:nvPr/>
        </p:nvSpPr>
        <p:spPr>
          <a:xfrm>
            <a:off x="3679544" y="5055264"/>
            <a:ext cx="1585016" cy="432277"/>
          </a:xfrm>
          <a:prstGeom prst="roundRect">
            <a:avLst>
              <a:gd name="adj" fmla="val 725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r>
              <a:rPr kumimoji="1" lang="ja-JP" altLang="en-US" sz="1101" dirty="0">
                <a:solidFill>
                  <a:prstClr val="white"/>
                </a:solidFill>
                <a:latin typeface="Meiryo UI" panose="020B0604030504040204" pitchFamily="50" charset="-128"/>
                <a:ea typeface="Meiryo UI" panose="020B0604030504040204" pitchFamily="50" charset="-128"/>
              </a:rPr>
              <a:t>データカタログ</a:t>
            </a:r>
            <a:endParaRPr kumimoji="1" lang="en-US" altLang="ja-JP" sz="1101" dirty="0">
              <a:solidFill>
                <a:prstClr val="white"/>
              </a:solidFill>
              <a:latin typeface="Meiryo UI" panose="020B0604030504040204" pitchFamily="50" charset="-128"/>
              <a:ea typeface="Meiryo UI" panose="020B0604030504040204" pitchFamily="50" charset="-128"/>
            </a:endParaRPr>
          </a:p>
          <a:p>
            <a:pPr algn="ctr" defTabSz="457474">
              <a:defRPr/>
            </a:pPr>
            <a:endParaRPr kumimoji="1" lang="ja-JP" altLang="en-US" sz="1101" dirty="0">
              <a:solidFill>
                <a:prstClr val="white"/>
              </a:solidFill>
              <a:latin typeface="Meiryo UI" panose="020B0604030504040204" pitchFamily="50" charset="-128"/>
              <a:ea typeface="Meiryo UI" panose="020B0604030504040204" pitchFamily="50" charset="-128"/>
            </a:endParaRPr>
          </a:p>
        </p:txBody>
      </p:sp>
      <p:sp>
        <p:nvSpPr>
          <p:cNvPr id="30" name="角丸四角形 68">
            <a:extLst>
              <a:ext uri="{FF2B5EF4-FFF2-40B4-BE49-F238E27FC236}">
                <a16:creationId xmlns:a16="http://schemas.microsoft.com/office/drawing/2014/main" id="{644169F3-87AD-40A6-9829-CA68E8EBD037}"/>
              </a:ext>
            </a:extLst>
          </p:cNvPr>
          <p:cNvSpPr/>
          <p:nvPr/>
        </p:nvSpPr>
        <p:spPr>
          <a:xfrm>
            <a:off x="893310" y="3705960"/>
            <a:ext cx="1686258" cy="900577"/>
          </a:xfrm>
          <a:prstGeom prst="roundRect">
            <a:avLst>
              <a:gd name="adj" fmla="val 57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endParaRPr kumimoji="1" lang="ja-JP" altLang="en-US" sz="1801">
              <a:solidFill>
                <a:prstClr val="white"/>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C09E276B-441C-4E68-8FB2-07F9618A1723}"/>
              </a:ext>
            </a:extLst>
          </p:cNvPr>
          <p:cNvSpPr txBox="1"/>
          <p:nvPr/>
        </p:nvSpPr>
        <p:spPr>
          <a:xfrm>
            <a:off x="1076662" y="3583798"/>
            <a:ext cx="1258624" cy="277305"/>
          </a:xfrm>
          <a:prstGeom prst="rect">
            <a:avLst/>
          </a:prstGeom>
          <a:solidFill>
            <a:schemeClr val="bg1">
              <a:lumMod val="95000"/>
            </a:schemeClr>
          </a:solidFill>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1" sz="1200" b="0" i="0" u="none" strike="noStrike" cap="none" spc="0" normalizeH="0" baseline="0">
                <a:ln>
                  <a:noFill/>
                </a:ln>
                <a:solidFill>
                  <a:srgbClr val="44546A"/>
                </a:solidFill>
                <a:effectLst/>
                <a:uLnTx/>
                <a:uFillTx/>
                <a:latin typeface="Meiryo UI" panose="020B0604030504040204" pitchFamily="50" charset="-128"/>
                <a:ea typeface="Meiryo UI" panose="020B0604030504040204" pitchFamily="50" charset="-128"/>
              </a:defRPr>
            </a:lvl1pPr>
          </a:lstStyle>
          <a:p>
            <a:pPr defTabSz="457474">
              <a:defRPr/>
            </a:pPr>
            <a:r>
              <a:rPr lang="en-US" altLang="ja-JP" sz="1201" dirty="0"/>
              <a:t>ORDEN</a:t>
            </a:r>
            <a:r>
              <a:rPr lang="ja-JP" altLang="en-US" sz="1201" dirty="0"/>
              <a:t>利用者</a:t>
            </a:r>
          </a:p>
        </p:txBody>
      </p:sp>
      <p:sp>
        <p:nvSpPr>
          <p:cNvPr id="33" name="テキスト ボックス 32">
            <a:extLst>
              <a:ext uri="{FF2B5EF4-FFF2-40B4-BE49-F238E27FC236}">
                <a16:creationId xmlns:a16="http://schemas.microsoft.com/office/drawing/2014/main" id="{4BCFBD92-E601-42D2-A262-4540B16FB240}"/>
              </a:ext>
            </a:extLst>
          </p:cNvPr>
          <p:cNvSpPr txBox="1"/>
          <p:nvPr/>
        </p:nvSpPr>
        <p:spPr>
          <a:xfrm>
            <a:off x="5436089" y="3964120"/>
            <a:ext cx="1297911" cy="508157"/>
          </a:xfrm>
          <a:prstGeom prst="rect">
            <a:avLst/>
          </a:prstGeom>
          <a:noFill/>
        </p:spPr>
        <p:txBody>
          <a:bodyPr wrap="square" rtlCol="0">
            <a:spAutoFit/>
          </a:bodyPr>
          <a:lstStyle/>
          <a:p>
            <a:pPr defTabSz="457474">
              <a:defRPr/>
            </a:pPr>
            <a:r>
              <a:rPr kumimoji="1" lang="en-US" altLang="ja-JP" sz="901" dirty="0">
                <a:solidFill>
                  <a:prstClr val="black"/>
                </a:solidFill>
                <a:latin typeface="Meiryo UI" panose="020B0604030504040204" pitchFamily="50" charset="-128"/>
                <a:ea typeface="Meiryo UI" panose="020B0604030504040204" pitchFamily="50" charset="-128"/>
              </a:rPr>
              <a:t>ORDEN</a:t>
            </a:r>
            <a:r>
              <a:rPr kumimoji="1" lang="ja-JP" altLang="en-US" sz="901" dirty="0">
                <a:solidFill>
                  <a:prstClr val="black"/>
                </a:solidFill>
                <a:latin typeface="Meiryo UI" panose="020B0604030504040204" pitchFamily="50" charset="-128"/>
                <a:ea typeface="Meiryo UI" panose="020B0604030504040204" pitchFamily="50" charset="-128"/>
              </a:rPr>
              <a:t>利用者が</a:t>
            </a:r>
            <a:endParaRPr kumimoji="1" lang="en-US" altLang="ja-JP" sz="901" dirty="0">
              <a:solidFill>
                <a:prstClr val="black"/>
              </a:solidFill>
              <a:latin typeface="Meiryo UI" panose="020B0604030504040204" pitchFamily="50" charset="-128"/>
              <a:ea typeface="Meiryo UI" panose="020B0604030504040204" pitchFamily="50" charset="-128"/>
            </a:endParaRPr>
          </a:p>
          <a:p>
            <a:pPr defTabSz="457474">
              <a:defRPr/>
            </a:pPr>
            <a:r>
              <a:rPr lang="ja-JP" altLang="en-US" sz="901" dirty="0">
                <a:solidFill>
                  <a:prstClr val="black"/>
                </a:solidFill>
                <a:latin typeface="Meiryo UI" panose="020B0604030504040204" pitchFamily="50" charset="-128"/>
                <a:ea typeface="Meiryo UI" panose="020B0604030504040204" pitchFamily="50" charset="-128"/>
              </a:rPr>
              <a:t>同意した事業者に対し</a:t>
            </a:r>
            <a:endParaRPr lang="en-US" altLang="ja-JP" sz="901" dirty="0">
              <a:solidFill>
                <a:prstClr val="black"/>
              </a:solidFill>
              <a:latin typeface="Meiryo UI" panose="020B0604030504040204" pitchFamily="50" charset="-128"/>
              <a:ea typeface="Meiryo UI" panose="020B0604030504040204" pitchFamily="50" charset="-128"/>
            </a:endParaRPr>
          </a:p>
          <a:p>
            <a:pPr defTabSz="457474">
              <a:defRPr/>
            </a:pPr>
            <a:r>
              <a:rPr lang="en-US" altLang="ja-JP" sz="901" dirty="0">
                <a:solidFill>
                  <a:prstClr val="black"/>
                </a:solidFill>
                <a:latin typeface="Meiryo UI" panose="020B0604030504040204" pitchFamily="50" charset="-128"/>
                <a:ea typeface="Meiryo UI" panose="020B0604030504040204" pitchFamily="50" charset="-128"/>
              </a:rPr>
              <a:t>ID</a:t>
            </a:r>
            <a:r>
              <a:rPr lang="ja-JP" altLang="en-US" sz="901" dirty="0">
                <a:solidFill>
                  <a:prstClr val="black"/>
                </a:solidFill>
                <a:latin typeface="Meiryo UI" panose="020B0604030504040204" pitchFamily="50" charset="-128"/>
                <a:ea typeface="Meiryo UI" panose="020B0604030504040204" pitchFamily="50" charset="-128"/>
              </a:rPr>
              <a:t>に関するデータ提供</a:t>
            </a:r>
            <a:endParaRPr lang="en-US" altLang="ja-JP" sz="901" dirty="0">
              <a:solidFill>
                <a:prstClr val="black"/>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252A38C0-7232-4F5D-826F-117C22EA0459}"/>
              </a:ext>
            </a:extLst>
          </p:cNvPr>
          <p:cNvSpPr txBox="1"/>
          <p:nvPr/>
        </p:nvSpPr>
        <p:spPr>
          <a:xfrm>
            <a:off x="3929621" y="3684309"/>
            <a:ext cx="1098704" cy="277177"/>
          </a:xfrm>
          <a:prstGeom prst="rect">
            <a:avLst/>
          </a:prstGeom>
          <a:noFill/>
        </p:spPr>
        <p:txBody>
          <a:bodyPr wrap="square" rtlCol="0" anchor="ctr">
            <a:spAutoFit/>
          </a:bodyPr>
          <a:lstStyle/>
          <a:p>
            <a:pPr algn="ctr" defTabSz="457474">
              <a:defRPr/>
            </a:pPr>
            <a:r>
              <a:rPr kumimoji="1" lang="en-US" altLang="ja-JP" sz="1201" b="1" dirty="0">
                <a:solidFill>
                  <a:prstClr val="white"/>
                </a:solidFill>
                <a:latin typeface="Meiryo UI" panose="020B0604030504040204" pitchFamily="50" charset="-128"/>
                <a:ea typeface="Meiryo UI" panose="020B0604030504040204" pitchFamily="50" charset="-128"/>
              </a:rPr>
              <a:t>ID</a:t>
            </a:r>
            <a:r>
              <a:rPr kumimoji="1" lang="ja-JP" altLang="en-US" sz="1201" b="1" dirty="0">
                <a:solidFill>
                  <a:prstClr val="white"/>
                </a:solidFill>
                <a:latin typeface="Meiryo UI" panose="020B0604030504040204" pitchFamily="50" charset="-128"/>
                <a:ea typeface="Meiryo UI" panose="020B0604030504040204" pitchFamily="50" charset="-128"/>
              </a:rPr>
              <a:t>連携機能</a:t>
            </a:r>
          </a:p>
        </p:txBody>
      </p:sp>
      <p:sp>
        <p:nvSpPr>
          <p:cNvPr id="37" name="角丸四角形 78">
            <a:extLst>
              <a:ext uri="{FF2B5EF4-FFF2-40B4-BE49-F238E27FC236}">
                <a16:creationId xmlns:a16="http://schemas.microsoft.com/office/drawing/2014/main" id="{38B377BE-8ACF-4614-A5C6-96D515A81FA3}"/>
              </a:ext>
            </a:extLst>
          </p:cNvPr>
          <p:cNvSpPr/>
          <p:nvPr/>
        </p:nvSpPr>
        <p:spPr>
          <a:xfrm>
            <a:off x="3808594" y="4049647"/>
            <a:ext cx="1312792" cy="281864"/>
          </a:xfrm>
          <a:prstGeom prst="roundRect">
            <a:avLst>
              <a:gd name="adj" fmla="val 725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474">
              <a:defRPr/>
            </a:pPr>
            <a:r>
              <a:rPr kumimoji="1" lang="en-US" altLang="ja-JP" sz="1101" dirty="0">
                <a:solidFill>
                  <a:schemeClr val="tx1"/>
                </a:solidFill>
                <a:latin typeface="Meiryo UI" panose="020B0604030504040204" pitchFamily="50" charset="-128"/>
                <a:ea typeface="Meiryo UI" panose="020B0604030504040204" pitchFamily="50" charset="-128"/>
              </a:rPr>
              <a:t>ORDEN-ID</a:t>
            </a:r>
            <a:r>
              <a:rPr kumimoji="1" lang="ja-JP" altLang="en-US" sz="1101" dirty="0">
                <a:solidFill>
                  <a:schemeClr val="tx1"/>
                </a:solidFill>
                <a:latin typeface="Meiryo UI" panose="020B0604030504040204" pitchFamily="50" charset="-128"/>
                <a:ea typeface="Meiryo UI" panose="020B0604030504040204" pitchFamily="50" charset="-128"/>
              </a:rPr>
              <a:t>データ</a:t>
            </a:r>
            <a:endParaRPr kumimoji="1" lang="en-US" altLang="ja-JP" sz="1101" dirty="0">
              <a:solidFill>
                <a:schemeClr val="tx1"/>
              </a:solidFill>
              <a:latin typeface="Meiryo UI" panose="020B0604030504040204" pitchFamily="50" charset="-128"/>
              <a:ea typeface="Meiryo UI" panose="020B0604030504040204" pitchFamily="50" charset="-128"/>
            </a:endParaRPr>
          </a:p>
          <a:p>
            <a:pPr algn="ctr" defTabSz="457474">
              <a:defRPr/>
            </a:pPr>
            <a:endParaRPr kumimoji="1" lang="ja-JP" altLang="en-US" sz="1001" dirty="0">
              <a:solidFill>
                <a:prstClr val="white"/>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222C6EBC-41BE-4BDC-BB64-69C9E1B0E87F}"/>
              </a:ext>
            </a:extLst>
          </p:cNvPr>
          <p:cNvSpPr txBox="1"/>
          <p:nvPr/>
        </p:nvSpPr>
        <p:spPr>
          <a:xfrm>
            <a:off x="2614090" y="3965002"/>
            <a:ext cx="859387" cy="369569"/>
          </a:xfrm>
          <a:prstGeom prst="rect">
            <a:avLst/>
          </a:prstGeom>
          <a:noFill/>
        </p:spPr>
        <p:txBody>
          <a:bodyPr wrap="square" rtlCol="0">
            <a:spAutoFit/>
          </a:bodyPr>
          <a:lstStyle/>
          <a:p>
            <a:pPr defTabSz="457474">
              <a:defRPr/>
            </a:pPr>
            <a:r>
              <a:rPr lang="ja-JP" altLang="en-US" sz="901" dirty="0">
                <a:solidFill>
                  <a:prstClr val="black"/>
                </a:solidFill>
                <a:latin typeface="Meiryo UI" panose="020B0604030504040204" pitchFamily="50" charset="-128"/>
                <a:ea typeface="Meiryo UI" panose="020B0604030504040204" pitchFamily="50" charset="-128"/>
              </a:rPr>
              <a:t>データ提供</a:t>
            </a:r>
            <a:endParaRPr lang="en-US" altLang="ja-JP" sz="901" dirty="0">
              <a:solidFill>
                <a:prstClr val="black"/>
              </a:solidFill>
              <a:latin typeface="Meiryo UI" panose="020B0604030504040204" pitchFamily="50" charset="-128"/>
              <a:ea typeface="Meiryo UI" panose="020B0604030504040204" pitchFamily="50" charset="-128"/>
            </a:endParaRPr>
          </a:p>
          <a:p>
            <a:pPr defTabSz="457474">
              <a:defRPr/>
            </a:pPr>
            <a:r>
              <a:rPr lang="en-US" altLang="ja-JP" sz="901" dirty="0">
                <a:solidFill>
                  <a:prstClr val="black"/>
                </a:solidFill>
                <a:latin typeface="Meiryo UI" panose="020B0604030504040204" pitchFamily="50" charset="-128"/>
                <a:ea typeface="Meiryo UI" panose="020B0604030504040204" pitchFamily="50" charset="-128"/>
              </a:rPr>
              <a:t>ID</a:t>
            </a:r>
            <a:r>
              <a:rPr lang="ja-JP" altLang="en-US" sz="901" dirty="0">
                <a:solidFill>
                  <a:prstClr val="black"/>
                </a:solidFill>
                <a:latin typeface="Meiryo UI" panose="020B0604030504040204" pitchFamily="50" charset="-128"/>
                <a:ea typeface="Meiryo UI" panose="020B0604030504040204" pitchFamily="50" charset="-128"/>
              </a:rPr>
              <a:t>連携同意</a:t>
            </a:r>
            <a:endParaRPr lang="en-US" altLang="ja-JP" sz="901" dirty="0">
              <a:solidFill>
                <a:prstClr val="black"/>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6527C456-99FE-406B-97A1-BDC620B07F05}"/>
              </a:ext>
            </a:extLst>
          </p:cNvPr>
          <p:cNvSpPr/>
          <p:nvPr/>
        </p:nvSpPr>
        <p:spPr>
          <a:xfrm>
            <a:off x="50715" y="3559401"/>
            <a:ext cx="327947" cy="11167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23" tIns="36023" rIns="72046" bIns="36023" rtlCol="0" anchor="ctr"/>
          <a:lstStyle/>
          <a:p>
            <a:pPr algn="ctr" defTabSz="457474">
              <a:lnSpc>
                <a:spcPts val="1201"/>
              </a:lnSpc>
              <a:defRPr/>
            </a:pPr>
            <a:r>
              <a:rPr kumimoji="1" lang="ja-JP" altLang="en-US" sz="1101" dirty="0">
                <a:solidFill>
                  <a:prstClr val="black"/>
                </a:solidFill>
                <a:latin typeface="Meiryo UI" panose="020B0604030504040204" pitchFamily="50" charset="-128"/>
                <a:ea typeface="Meiryo UI" panose="020B0604030504040204" pitchFamily="50" charset="-128"/>
              </a:rPr>
              <a:t>パーソナルデータ</a:t>
            </a:r>
          </a:p>
        </p:txBody>
      </p:sp>
      <p:sp>
        <p:nvSpPr>
          <p:cNvPr id="43" name="正方形/長方形 42">
            <a:extLst>
              <a:ext uri="{FF2B5EF4-FFF2-40B4-BE49-F238E27FC236}">
                <a16:creationId xmlns:a16="http://schemas.microsoft.com/office/drawing/2014/main" id="{3BE2CBBF-4506-4BB2-9816-FB7882D89669}"/>
              </a:ext>
            </a:extLst>
          </p:cNvPr>
          <p:cNvSpPr/>
          <p:nvPr/>
        </p:nvSpPr>
        <p:spPr>
          <a:xfrm>
            <a:off x="50714" y="4688772"/>
            <a:ext cx="327948" cy="21253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23" tIns="36023" rIns="72046" bIns="36023" rtlCol="0" anchor="ctr"/>
          <a:lstStyle/>
          <a:p>
            <a:pPr algn="ctr" defTabSz="457474">
              <a:defRPr/>
            </a:pPr>
            <a:r>
              <a:rPr kumimoji="1" lang="ja-JP" altLang="en-US" sz="1101" dirty="0">
                <a:solidFill>
                  <a:prstClr val="black"/>
                </a:solidFill>
                <a:latin typeface="Meiryo UI" panose="020B0604030504040204" pitchFamily="50" charset="-128"/>
                <a:ea typeface="Meiryo UI" panose="020B0604030504040204" pitchFamily="50" charset="-128"/>
              </a:rPr>
              <a:t>非パーソナルデータ</a:t>
            </a:r>
          </a:p>
        </p:txBody>
      </p:sp>
      <p:sp>
        <p:nvSpPr>
          <p:cNvPr id="44" name="正方形/長方形 43">
            <a:extLst>
              <a:ext uri="{FF2B5EF4-FFF2-40B4-BE49-F238E27FC236}">
                <a16:creationId xmlns:a16="http://schemas.microsoft.com/office/drawing/2014/main" id="{E1027489-423E-4D93-A29B-4355987E9399}"/>
              </a:ext>
            </a:extLst>
          </p:cNvPr>
          <p:cNvSpPr/>
          <p:nvPr/>
        </p:nvSpPr>
        <p:spPr>
          <a:xfrm>
            <a:off x="408268" y="4688771"/>
            <a:ext cx="327948" cy="10446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23" tIns="36023" rIns="72046" bIns="36023" rtlCol="0" anchor="ctr"/>
          <a:lstStyle/>
          <a:p>
            <a:pPr algn="ctr" defTabSz="457474">
              <a:defRPr/>
            </a:pPr>
            <a:r>
              <a:rPr kumimoji="1" lang="ja-JP" altLang="en-US" sz="1101" dirty="0">
                <a:solidFill>
                  <a:prstClr val="black"/>
                </a:solidFill>
                <a:latin typeface="Meiryo UI" panose="020B0604030504040204" pitchFamily="50" charset="-128"/>
                <a:ea typeface="Meiryo UI" panose="020B0604030504040204" pitchFamily="50" charset="-128"/>
              </a:rPr>
              <a:t>オープン</a:t>
            </a:r>
          </a:p>
        </p:txBody>
      </p:sp>
      <p:sp>
        <p:nvSpPr>
          <p:cNvPr id="45" name="正方形/長方形 44">
            <a:extLst>
              <a:ext uri="{FF2B5EF4-FFF2-40B4-BE49-F238E27FC236}">
                <a16:creationId xmlns:a16="http://schemas.microsoft.com/office/drawing/2014/main" id="{1DA8FD9B-BB6F-4507-9BA7-BB281063252C}"/>
              </a:ext>
            </a:extLst>
          </p:cNvPr>
          <p:cNvSpPr/>
          <p:nvPr/>
        </p:nvSpPr>
        <p:spPr>
          <a:xfrm>
            <a:off x="405991" y="5769464"/>
            <a:ext cx="327948" cy="10446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23" tIns="36023" rIns="72046" bIns="36023" rtlCol="0" anchor="ctr"/>
          <a:lstStyle/>
          <a:p>
            <a:pPr algn="ctr" defTabSz="457474">
              <a:defRPr/>
            </a:pPr>
            <a:r>
              <a:rPr kumimoji="1" lang="ja-JP" altLang="en-US" sz="1101" dirty="0">
                <a:solidFill>
                  <a:prstClr val="black"/>
                </a:solidFill>
                <a:latin typeface="Meiryo UI" panose="020B0604030504040204" pitchFamily="50" charset="-128"/>
                <a:ea typeface="Meiryo UI" panose="020B0604030504040204" pitchFamily="50" charset="-128"/>
              </a:rPr>
              <a:t>クローズ</a:t>
            </a:r>
          </a:p>
        </p:txBody>
      </p:sp>
      <p:sp>
        <p:nvSpPr>
          <p:cNvPr id="46" name="正方形/長方形 45">
            <a:extLst>
              <a:ext uri="{FF2B5EF4-FFF2-40B4-BE49-F238E27FC236}">
                <a16:creationId xmlns:a16="http://schemas.microsoft.com/office/drawing/2014/main" id="{E1027489-423E-4D93-A29B-4355987E9399}"/>
              </a:ext>
            </a:extLst>
          </p:cNvPr>
          <p:cNvSpPr/>
          <p:nvPr/>
        </p:nvSpPr>
        <p:spPr>
          <a:xfrm>
            <a:off x="405991" y="3559401"/>
            <a:ext cx="327948" cy="11167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23" tIns="36023" rIns="72046" bIns="36023" rtlCol="0" anchor="ctr"/>
          <a:lstStyle/>
          <a:p>
            <a:pPr algn="ctr" defTabSz="457474">
              <a:defRPr/>
            </a:pPr>
            <a:r>
              <a:rPr kumimoji="1" lang="ja-JP" altLang="en-US" sz="1101" dirty="0">
                <a:solidFill>
                  <a:prstClr val="black"/>
                </a:solidFill>
                <a:latin typeface="Meiryo UI" panose="020B0604030504040204" pitchFamily="50" charset="-128"/>
                <a:ea typeface="Meiryo UI" panose="020B0604030504040204" pitchFamily="50" charset="-128"/>
              </a:rPr>
              <a:t>クローズ</a:t>
            </a:r>
          </a:p>
        </p:txBody>
      </p:sp>
      <p:sp>
        <p:nvSpPr>
          <p:cNvPr id="47" name="正方形/長方形 46"/>
          <p:cNvSpPr/>
          <p:nvPr/>
        </p:nvSpPr>
        <p:spPr>
          <a:xfrm>
            <a:off x="807309" y="3392792"/>
            <a:ext cx="1806782" cy="135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23" tIns="36023" rIns="72046" bIns="36023" rtlCol="0" anchor="ctr"/>
          <a:lstStyle/>
          <a:p>
            <a:pPr algn="ctr" defTabSz="457474">
              <a:defRPr/>
            </a:pPr>
            <a:r>
              <a:rPr kumimoji="1" lang="ja-JP" altLang="en-US" sz="1201" dirty="0">
                <a:solidFill>
                  <a:prstClr val="black"/>
                </a:solidFill>
                <a:latin typeface="Meiryo UI" panose="020B0604030504040204" pitchFamily="50" charset="-128"/>
                <a:ea typeface="Meiryo UI" panose="020B0604030504040204" pitchFamily="50" charset="-128"/>
              </a:rPr>
              <a:t>データ提供元</a:t>
            </a:r>
          </a:p>
        </p:txBody>
      </p:sp>
      <p:sp>
        <p:nvSpPr>
          <p:cNvPr id="48" name="正方形/長方形 47"/>
          <p:cNvSpPr/>
          <p:nvPr/>
        </p:nvSpPr>
        <p:spPr>
          <a:xfrm>
            <a:off x="45354" y="3184264"/>
            <a:ext cx="688585" cy="36023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23" tIns="36023" rIns="72046" bIns="36023" rtlCol="0" anchor="ctr"/>
          <a:lstStyle/>
          <a:p>
            <a:pPr algn="ctr" defTabSz="457474">
              <a:defRPr/>
            </a:pPr>
            <a:r>
              <a:rPr kumimoji="1" lang="ja-JP" altLang="en-US" sz="1301" dirty="0">
                <a:solidFill>
                  <a:prstClr val="black"/>
                </a:solidFill>
                <a:latin typeface="Meiryo UI" panose="020B0604030504040204" pitchFamily="50" charset="-128"/>
                <a:ea typeface="Meiryo UI" panose="020B0604030504040204" pitchFamily="50" charset="-128"/>
              </a:rPr>
              <a:t>データ</a:t>
            </a:r>
            <a:endParaRPr kumimoji="1" lang="en-US" altLang="ja-JP" sz="1301" dirty="0">
              <a:solidFill>
                <a:prstClr val="black"/>
              </a:solidFill>
              <a:latin typeface="Meiryo UI" panose="020B0604030504040204" pitchFamily="50" charset="-128"/>
              <a:ea typeface="Meiryo UI" panose="020B0604030504040204" pitchFamily="50" charset="-128"/>
            </a:endParaRPr>
          </a:p>
        </p:txBody>
      </p:sp>
      <p:sp>
        <p:nvSpPr>
          <p:cNvPr id="49" name="正方形/長方形 48"/>
          <p:cNvSpPr/>
          <p:nvPr/>
        </p:nvSpPr>
        <p:spPr>
          <a:xfrm>
            <a:off x="807308" y="3182109"/>
            <a:ext cx="9035511" cy="1801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23" tIns="36023" rIns="72046" bIns="36023" rtlCol="0" anchor="ctr"/>
          <a:lstStyle/>
          <a:p>
            <a:pPr algn="ctr" defTabSz="457474">
              <a:defRPr/>
            </a:pPr>
            <a:r>
              <a:rPr kumimoji="1" lang="ja-JP" altLang="en-US" sz="1301" dirty="0">
                <a:solidFill>
                  <a:prstClr val="black"/>
                </a:solidFill>
                <a:latin typeface="Meiryo UI" panose="020B0604030504040204" pitchFamily="50" charset="-128"/>
                <a:ea typeface="Meiryo UI" panose="020B0604030504040204" pitchFamily="50" charset="-128"/>
              </a:rPr>
              <a:t>データ連携利用モデル</a:t>
            </a:r>
          </a:p>
        </p:txBody>
      </p:sp>
      <p:sp>
        <p:nvSpPr>
          <p:cNvPr id="50" name="正方形/長方形 49"/>
          <p:cNvSpPr/>
          <p:nvPr/>
        </p:nvSpPr>
        <p:spPr>
          <a:xfrm>
            <a:off x="3368808" y="3392792"/>
            <a:ext cx="2287692" cy="1404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23" tIns="36023" rIns="72046" bIns="36023" rtlCol="0" anchor="ctr"/>
          <a:lstStyle/>
          <a:p>
            <a:pPr algn="ctr" defTabSz="457474">
              <a:defRPr/>
            </a:pPr>
            <a:r>
              <a:rPr kumimoji="1" lang="en-US" altLang="ja-JP" sz="1201" dirty="0">
                <a:solidFill>
                  <a:prstClr val="black"/>
                </a:solidFill>
                <a:latin typeface="Meiryo UI" panose="020B0604030504040204" pitchFamily="50" charset="-128"/>
                <a:ea typeface="Meiryo UI" panose="020B0604030504040204" pitchFamily="50" charset="-128"/>
              </a:rPr>
              <a:t>ORDEN</a:t>
            </a:r>
            <a:endParaRPr kumimoji="1" lang="ja-JP" altLang="en-US" sz="1201" dirty="0">
              <a:solidFill>
                <a:prstClr val="black"/>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6730055" y="3392792"/>
            <a:ext cx="3112763" cy="145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23" tIns="36023" rIns="72046" bIns="36023" rtlCol="0" anchor="ctr"/>
          <a:lstStyle/>
          <a:p>
            <a:pPr algn="ctr" defTabSz="457474">
              <a:defRPr/>
            </a:pPr>
            <a:r>
              <a:rPr kumimoji="1" lang="ja-JP" altLang="en-US" sz="1201" dirty="0">
                <a:solidFill>
                  <a:prstClr val="black"/>
                </a:solidFill>
                <a:latin typeface="Meiryo UI" panose="020B0604030504040204" pitchFamily="50" charset="-128"/>
                <a:ea typeface="Meiryo UI" panose="020B0604030504040204" pitchFamily="50" charset="-128"/>
              </a:rPr>
              <a:t>　　　　サービス（例）</a:t>
            </a:r>
          </a:p>
        </p:txBody>
      </p:sp>
      <p:sp>
        <p:nvSpPr>
          <p:cNvPr id="52" name="角丸四角形 51"/>
          <p:cNvSpPr/>
          <p:nvPr/>
        </p:nvSpPr>
        <p:spPr>
          <a:xfrm>
            <a:off x="1000261" y="4857202"/>
            <a:ext cx="468300" cy="25216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23" tIns="36023" rIns="72046" bIns="36023" rtlCol="0" anchor="ctr"/>
          <a:lstStyle/>
          <a:p>
            <a:pPr algn="ctr" defTabSz="457474">
              <a:defRPr/>
            </a:pPr>
            <a:r>
              <a:rPr kumimoji="1" lang="ja-JP" altLang="en-US" sz="800" b="1" dirty="0">
                <a:solidFill>
                  <a:prstClr val="black"/>
                </a:solidFill>
                <a:latin typeface="Meiryo UI" panose="020B0604030504040204" pitchFamily="50" charset="-128"/>
                <a:ea typeface="Meiryo UI" panose="020B0604030504040204" pitchFamily="50" charset="-128"/>
              </a:rPr>
              <a:t>大阪府</a:t>
            </a:r>
          </a:p>
        </p:txBody>
      </p:sp>
      <p:sp>
        <p:nvSpPr>
          <p:cNvPr id="53" name="角丸四角形 52"/>
          <p:cNvSpPr/>
          <p:nvPr/>
        </p:nvSpPr>
        <p:spPr>
          <a:xfrm>
            <a:off x="999515" y="5128976"/>
            <a:ext cx="468300" cy="25216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23" tIns="36023" rIns="72046" bIns="36023" rtlCol="0" anchor="ctr"/>
          <a:lstStyle/>
          <a:p>
            <a:pPr algn="ctr" defTabSz="457474">
              <a:defRPr/>
            </a:pPr>
            <a:r>
              <a:rPr kumimoji="1" lang="ja-JP" altLang="en-US" sz="800" b="1" dirty="0">
                <a:solidFill>
                  <a:prstClr val="black"/>
                </a:solidFill>
                <a:latin typeface="Meiryo UI" panose="020B0604030504040204" pitchFamily="50" charset="-128"/>
                <a:ea typeface="Meiryo UI" panose="020B0604030504040204" pitchFamily="50" charset="-128"/>
              </a:rPr>
              <a:t>市町村</a:t>
            </a:r>
          </a:p>
        </p:txBody>
      </p:sp>
      <p:sp>
        <p:nvSpPr>
          <p:cNvPr id="55" name="角丸四角形 54"/>
          <p:cNvSpPr/>
          <p:nvPr/>
        </p:nvSpPr>
        <p:spPr>
          <a:xfrm>
            <a:off x="989447" y="3889042"/>
            <a:ext cx="468300" cy="25216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23" tIns="36023" rIns="72046" bIns="36023" rtlCol="0" anchor="ctr"/>
          <a:lstStyle/>
          <a:p>
            <a:pPr algn="ctr" defTabSz="457474">
              <a:defRPr/>
            </a:pPr>
            <a:r>
              <a:rPr kumimoji="1" lang="ja-JP" altLang="en-US" sz="800" b="1" dirty="0">
                <a:solidFill>
                  <a:prstClr val="black"/>
                </a:solidFill>
                <a:latin typeface="Meiryo UI" panose="020B0604030504040204" pitchFamily="50" charset="-128"/>
                <a:ea typeface="Meiryo UI" panose="020B0604030504040204" pitchFamily="50" charset="-128"/>
              </a:rPr>
              <a:t>府民</a:t>
            </a:r>
            <a:r>
              <a:rPr kumimoji="1" lang="en-US" altLang="ja-JP" sz="800" b="1" dirty="0">
                <a:solidFill>
                  <a:prstClr val="black"/>
                </a:solidFill>
                <a:latin typeface="Meiryo UI" panose="020B0604030504040204" pitchFamily="50" charset="-128"/>
                <a:ea typeface="Meiryo UI" panose="020B0604030504040204" pitchFamily="50" charset="-128"/>
              </a:rPr>
              <a:t>A</a:t>
            </a:r>
            <a:endParaRPr kumimoji="1" lang="ja-JP" altLang="en-US" sz="800" b="1" dirty="0">
              <a:solidFill>
                <a:prstClr val="black"/>
              </a:solidFill>
              <a:latin typeface="Meiryo UI" panose="020B0604030504040204" pitchFamily="50" charset="-128"/>
              <a:ea typeface="Meiryo UI" panose="020B0604030504040204" pitchFamily="50" charset="-128"/>
            </a:endParaRPr>
          </a:p>
        </p:txBody>
      </p:sp>
      <p:sp>
        <p:nvSpPr>
          <p:cNvPr id="56" name="角丸四角形 55"/>
          <p:cNvSpPr/>
          <p:nvPr/>
        </p:nvSpPr>
        <p:spPr>
          <a:xfrm>
            <a:off x="983695" y="4208270"/>
            <a:ext cx="468300" cy="25216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23" tIns="36023" rIns="72046" bIns="36023" rtlCol="0" anchor="ctr"/>
          <a:lstStyle/>
          <a:p>
            <a:pPr algn="ctr" defTabSz="457474">
              <a:defRPr/>
            </a:pPr>
            <a:r>
              <a:rPr kumimoji="1" lang="ja-JP" altLang="en-US" sz="800" b="1" dirty="0">
                <a:solidFill>
                  <a:prstClr val="black"/>
                </a:solidFill>
                <a:latin typeface="Meiryo UI" panose="020B0604030504040204" pitchFamily="50" charset="-128"/>
                <a:ea typeface="Meiryo UI" panose="020B0604030504040204" pitchFamily="50" charset="-128"/>
              </a:rPr>
              <a:t>府民</a:t>
            </a:r>
            <a:r>
              <a:rPr kumimoji="1" lang="en-US" altLang="ja-JP" sz="800" b="1" dirty="0">
                <a:solidFill>
                  <a:prstClr val="black"/>
                </a:solidFill>
                <a:latin typeface="Meiryo UI" panose="020B0604030504040204" pitchFamily="50" charset="-128"/>
                <a:ea typeface="Meiryo UI" panose="020B0604030504040204" pitchFamily="50" charset="-128"/>
              </a:rPr>
              <a:t>B</a:t>
            </a:r>
            <a:endParaRPr kumimoji="1" lang="ja-JP" altLang="en-US" sz="800" b="1" dirty="0">
              <a:solidFill>
                <a:prstClr val="black"/>
              </a:solidFill>
              <a:latin typeface="Meiryo UI" panose="020B0604030504040204" pitchFamily="50" charset="-128"/>
              <a:ea typeface="Meiryo UI" panose="020B0604030504040204" pitchFamily="50" charset="-128"/>
            </a:endParaRPr>
          </a:p>
        </p:txBody>
      </p:sp>
      <p:sp>
        <p:nvSpPr>
          <p:cNvPr id="59" name="角丸四角形 58"/>
          <p:cNvSpPr/>
          <p:nvPr/>
        </p:nvSpPr>
        <p:spPr>
          <a:xfrm>
            <a:off x="1000412" y="5950086"/>
            <a:ext cx="468300" cy="25216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23" tIns="36023" rIns="72046" bIns="36023" rtlCol="0" anchor="ctr"/>
          <a:lstStyle/>
          <a:p>
            <a:pPr algn="ctr" defTabSz="457474">
              <a:defRPr/>
            </a:pPr>
            <a:r>
              <a:rPr kumimoji="1" lang="ja-JP" altLang="en-US" sz="800" b="1" dirty="0">
                <a:solidFill>
                  <a:prstClr val="black"/>
                </a:solidFill>
                <a:latin typeface="Meiryo UI" panose="020B0604030504040204" pitchFamily="50" charset="-128"/>
                <a:ea typeface="Meiryo UI" panose="020B0604030504040204" pitchFamily="50" charset="-128"/>
              </a:rPr>
              <a:t>大阪府</a:t>
            </a:r>
          </a:p>
        </p:txBody>
      </p:sp>
      <p:sp>
        <p:nvSpPr>
          <p:cNvPr id="60" name="角丸四角形 59"/>
          <p:cNvSpPr/>
          <p:nvPr/>
        </p:nvSpPr>
        <p:spPr>
          <a:xfrm>
            <a:off x="1000412" y="6236731"/>
            <a:ext cx="468300" cy="25216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23" tIns="36023" rIns="72046" bIns="36023" rtlCol="0" anchor="ctr"/>
          <a:lstStyle/>
          <a:p>
            <a:pPr algn="ctr" defTabSz="457474">
              <a:defRPr/>
            </a:pPr>
            <a:r>
              <a:rPr kumimoji="1" lang="ja-JP" altLang="en-US" sz="800" b="1" dirty="0">
                <a:solidFill>
                  <a:prstClr val="black"/>
                </a:solidFill>
                <a:latin typeface="Meiryo UI" panose="020B0604030504040204" pitchFamily="50" charset="-128"/>
                <a:ea typeface="Meiryo UI" panose="020B0604030504040204" pitchFamily="50" charset="-128"/>
              </a:rPr>
              <a:t>市町村</a:t>
            </a:r>
          </a:p>
        </p:txBody>
      </p:sp>
      <p:sp>
        <p:nvSpPr>
          <p:cNvPr id="61" name="角丸四角形 60"/>
          <p:cNvSpPr/>
          <p:nvPr/>
        </p:nvSpPr>
        <p:spPr>
          <a:xfrm>
            <a:off x="999515" y="6519072"/>
            <a:ext cx="468300" cy="25216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23" tIns="36023" rIns="72046" bIns="36023" rtlCol="0" anchor="ctr"/>
          <a:lstStyle/>
          <a:p>
            <a:pPr algn="ctr" defTabSz="457474">
              <a:defRPr/>
            </a:pPr>
            <a:r>
              <a:rPr kumimoji="1" lang="ja-JP" altLang="en-US" sz="800" b="1" dirty="0">
                <a:solidFill>
                  <a:prstClr val="black"/>
                </a:solidFill>
                <a:latin typeface="Meiryo UI" panose="020B0604030504040204" pitchFamily="50" charset="-128"/>
                <a:ea typeface="Meiryo UI" panose="020B0604030504040204" pitchFamily="50" charset="-128"/>
              </a:rPr>
              <a:t>民間</a:t>
            </a:r>
            <a:endParaRPr kumimoji="1" lang="en-US" altLang="ja-JP" sz="800" b="1" dirty="0">
              <a:solidFill>
                <a:prstClr val="black"/>
              </a:solidFill>
              <a:latin typeface="Meiryo UI" panose="020B0604030504040204" pitchFamily="50" charset="-128"/>
              <a:ea typeface="Meiryo UI" panose="020B0604030504040204" pitchFamily="50" charset="-128"/>
            </a:endParaRPr>
          </a:p>
          <a:p>
            <a:pPr algn="ctr" defTabSz="457474">
              <a:defRPr/>
            </a:pPr>
            <a:r>
              <a:rPr kumimoji="1" lang="ja-JP" altLang="en-US" sz="800" b="1" dirty="0">
                <a:solidFill>
                  <a:prstClr val="black"/>
                </a:solidFill>
                <a:latin typeface="Meiryo UI" panose="020B0604030504040204" pitchFamily="50" charset="-128"/>
                <a:ea typeface="Meiryo UI" panose="020B0604030504040204" pitchFamily="50" charset="-128"/>
              </a:rPr>
              <a:t>企業</a:t>
            </a:r>
          </a:p>
        </p:txBody>
      </p:sp>
      <p:grpSp>
        <p:nvGrpSpPr>
          <p:cNvPr id="68" name="グループ化 67"/>
          <p:cNvGrpSpPr/>
          <p:nvPr/>
        </p:nvGrpSpPr>
        <p:grpSpPr>
          <a:xfrm>
            <a:off x="3676387" y="5842566"/>
            <a:ext cx="1585016" cy="432277"/>
            <a:chOff x="5123836" y="3630261"/>
            <a:chExt cx="1691747" cy="295778"/>
          </a:xfrm>
        </p:grpSpPr>
        <p:sp>
          <p:nvSpPr>
            <p:cNvPr id="69" name="角丸四角形 78">
              <a:extLst>
                <a:ext uri="{FF2B5EF4-FFF2-40B4-BE49-F238E27FC236}">
                  <a16:creationId xmlns:a16="http://schemas.microsoft.com/office/drawing/2014/main" id="{9CB502AB-B9C4-40E4-B19E-0CD967147EF9}"/>
                </a:ext>
              </a:extLst>
            </p:cNvPr>
            <p:cNvSpPr/>
            <p:nvPr/>
          </p:nvSpPr>
          <p:spPr>
            <a:xfrm>
              <a:off x="5123836" y="3630261"/>
              <a:ext cx="1691747" cy="295778"/>
            </a:xfrm>
            <a:prstGeom prst="roundRect">
              <a:avLst>
                <a:gd name="adj" fmla="val 725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r>
                <a:rPr kumimoji="1" lang="ja-JP" altLang="en-US" sz="1101" dirty="0">
                  <a:solidFill>
                    <a:prstClr val="white"/>
                  </a:solidFill>
                  <a:latin typeface="Meiryo UI" panose="020B0604030504040204" pitchFamily="50" charset="-128"/>
                  <a:ea typeface="Meiryo UI" panose="020B0604030504040204" pitchFamily="50" charset="-128"/>
                </a:rPr>
                <a:t>データカタログ</a:t>
              </a:r>
              <a:endParaRPr kumimoji="1" lang="en-US" altLang="ja-JP" sz="1101" dirty="0">
                <a:solidFill>
                  <a:prstClr val="white"/>
                </a:solidFill>
                <a:latin typeface="Meiryo UI" panose="020B0604030504040204" pitchFamily="50" charset="-128"/>
                <a:ea typeface="Meiryo UI" panose="020B0604030504040204" pitchFamily="50" charset="-128"/>
              </a:endParaRPr>
            </a:p>
            <a:p>
              <a:pPr algn="ctr" defTabSz="457474">
                <a:defRPr/>
              </a:pPr>
              <a:endParaRPr kumimoji="1" lang="ja-JP" altLang="en-US" sz="1101" dirty="0">
                <a:solidFill>
                  <a:prstClr val="white"/>
                </a:solidFill>
                <a:latin typeface="Meiryo UI" panose="020B0604030504040204" pitchFamily="50" charset="-128"/>
                <a:ea typeface="Meiryo UI" panose="020B0604030504040204" pitchFamily="50" charset="-128"/>
              </a:endParaRPr>
            </a:p>
          </p:txBody>
        </p:sp>
        <p:sp>
          <p:nvSpPr>
            <p:cNvPr id="70" name="角丸四角形 81">
              <a:extLst>
                <a:ext uri="{FF2B5EF4-FFF2-40B4-BE49-F238E27FC236}">
                  <a16:creationId xmlns:a16="http://schemas.microsoft.com/office/drawing/2014/main" id="{B1D81F31-2E2B-4501-BE8F-5EE695582613}"/>
                </a:ext>
              </a:extLst>
            </p:cNvPr>
            <p:cNvSpPr/>
            <p:nvPr/>
          </p:nvSpPr>
          <p:spPr>
            <a:xfrm>
              <a:off x="5258407" y="3781721"/>
              <a:ext cx="1422605" cy="1208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474">
                <a:defRPr/>
              </a:pPr>
              <a:r>
                <a:rPr kumimoji="1" lang="ja-JP" altLang="en-US" sz="800" dirty="0">
                  <a:solidFill>
                    <a:prstClr val="black"/>
                  </a:solidFill>
                  <a:latin typeface="Meiryo UI" panose="020B0604030504040204" pitchFamily="50" charset="-128"/>
                  <a:ea typeface="Meiryo UI" panose="020B0604030504040204" pitchFamily="50" charset="-128"/>
                </a:rPr>
                <a:t>最低限のメタデータのみ開示</a:t>
              </a:r>
            </a:p>
          </p:txBody>
        </p:sp>
      </p:grpSp>
      <p:sp>
        <p:nvSpPr>
          <p:cNvPr id="73" name="角丸四角形 72"/>
          <p:cNvSpPr/>
          <p:nvPr/>
        </p:nvSpPr>
        <p:spPr>
          <a:xfrm>
            <a:off x="999515" y="5404114"/>
            <a:ext cx="468300" cy="25216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23" tIns="36023" rIns="72046" bIns="36023" rtlCol="0" anchor="ctr"/>
          <a:lstStyle/>
          <a:p>
            <a:pPr algn="ctr" defTabSz="457474">
              <a:defRPr/>
            </a:pPr>
            <a:r>
              <a:rPr kumimoji="1" lang="ja-JP" altLang="en-US" sz="800" b="1" dirty="0">
                <a:solidFill>
                  <a:prstClr val="black"/>
                </a:solidFill>
                <a:latin typeface="Meiryo UI" panose="020B0604030504040204" pitchFamily="50" charset="-128"/>
                <a:ea typeface="Meiryo UI" panose="020B0604030504040204" pitchFamily="50" charset="-128"/>
              </a:rPr>
              <a:t>民間</a:t>
            </a:r>
            <a:endParaRPr kumimoji="1" lang="en-US" altLang="ja-JP" sz="800" b="1" dirty="0">
              <a:solidFill>
                <a:prstClr val="black"/>
              </a:solidFill>
              <a:latin typeface="Meiryo UI" panose="020B0604030504040204" pitchFamily="50" charset="-128"/>
              <a:ea typeface="Meiryo UI" panose="020B0604030504040204" pitchFamily="50" charset="-128"/>
            </a:endParaRPr>
          </a:p>
          <a:p>
            <a:pPr algn="ctr" defTabSz="457474">
              <a:defRPr/>
            </a:pPr>
            <a:r>
              <a:rPr kumimoji="1" lang="ja-JP" altLang="en-US" sz="800" b="1" dirty="0">
                <a:solidFill>
                  <a:prstClr val="black"/>
                </a:solidFill>
                <a:latin typeface="Meiryo UI" panose="020B0604030504040204" pitchFamily="50" charset="-128"/>
                <a:ea typeface="Meiryo UI" panose="020B0604030504040204" pitchFamily="50" charset="-128"/>
              </a:rPr>
              <a:t>企業</a:t>
            </a:r>
          </a:p>
        </p:txBody>
      </p:sp>
      <p:sp>
        <p:nvSpPr>
          <p:cNvPr id="77" name="テキスト ボックス 76">
            <a:extLst>
              <a:ext uri="{FF2B5EF4-FFF2-40B4-BE49-F238E27FC236}">
                <a16:creationId xmlns:a16="http://schemas.microsoft.com/office/drawing/2014/main" id="{222C6EBC-41BE-4BDC-BB64-69C9E1B0E87F}"/>
              </a:ext>
            </a:extLst>
          </p:cNvPr>
          <p:cNvSpPr txBox="1"/>
          <p:nvPr/>
        </p:nvSpPr>
        <p:spPr>
          <a:xfrm>
            <a:off x="1513152" y="3807980"/>
            <a:ext cx="956086" cy="831530"/>
          </a:xfrm>
          <a:prstGeom prst="rect">
            <a:avLst/>
          </a:prstGeom>
          <a:noFill/>
        </p:spPr>
        <p:txBody>
          <a:bodyPr wrap="square" rtlCol="0">
            <a:spAutoFit/>
          </a:bodyPr>
          <a:lstStyle/>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データ例</a:t>
            </a:r>
            <a:endParaRPr lang="en-US" altLang="ja-JP" sz="800" b="1" dirty="0">
              <a:solidFill>
                <a:prstClr val="black"/>
              </a:solidFill>
              <a:latin typeface="Meiryo UI" panose="020B0604030504040204" pitchFamily="50" charset="-128"/>
              <a:ea typeface="Meiryo UI" panose="020B0604030504040204" pitchFamily="50" charset="-128"/>
            </a:endParaRPr>
          </a:p>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・氏名</a:t>
            </a:r>
            <a:endParaRPr lang="en-US" altLang="ja-JP" sz="800" b="1" dirty="0">
              <a:solidFill>
                <a:prstClr val="black"/>
              </a:solidFill>
              <a:latin typeface="Meiryo UI" panose="020B0604030504040204" pitchFamily="50" charset="-128"/>
              <a:ea typeface="Meiryo UI" panose="020B0604030504040204" pitchFamily="50" charset="-128"/>
            </a:endParaRPr>
          </a:p>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・住所</a:t>
            </a:r>
            <a:endParaRPr lang="en-US" altLang="ja-JP" sz="800" b="1" dirty="0">
              <a:solidFill>
                <a:prstClr val="black"/>
              </a:solidFill>
              <a:latin typeface="Meiryo UI" panose="020B0604030504040204" pitchFamily="50" charset="-128"/>
              <a:ea typeface="Meiryo UI" panose="020B0604030504040204" pitchFamily="50" charset="-128"/>
            </a:endParaRPr>
          </a:p>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・性別</a:t>
            </a:r>
            <a:endParaRPr lang="en-US" altLang="ja-JP" sz="800" b="1" dirty="0">
              <a:solidFill>
                <a:prstClr val="black"/>
              </a:solidFill>
              <a:latin typeface="Meiryo UI" panose="020B0604030504040204" pitchFamily="50" charset="-128"/>
              <a:ea typeface="Meiryo UI" panose="020B0604030504040204" pitchFamily="50" charset="-128"/>
            </a:endParaRPr>
          </a:p>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・興味関心</a:t>
            </a:r>
            <a:endParaRPr lang="en-US" altLang="ja-JP" sz="800" b="1" dirty="0">
              <a:solidFill>
                <a:prstClr val="black"/>
              </a:solidFill>
              <a:latin typeface="Meiryo UI" panose="020B0604030504040204" pitchFamily="50" charset="-128"/>
              <a:ea typeface="Meiryo UI" panose="020B0604030504040204" pitchFamily="50" charset="-128"/>
            </a:endParaRPr>
          </a:p>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　　　：</a:t>
            </a:r>
            <a:endParaRPr lang="en-US" altLang="ja-JP" sz="800" b="1" dirty="0">
              <a:solidFill>
                <a:prstClr val="black"/>
              </a:solidFill>
              <a:latin typeface="Meiryo UI" panose="020B0604030504040204" pitchFamily="50" charset="-128"/>
              <a:ea typeface="Meiryo UI" panose="020B0604030504040204" pitchFamily="50" charset="-128"/>
            </a:endParaRPr>
          </a:p>
        </p:txBody>
      </p:sp>
      <p:sp>
        <p:nvSpPr>
          <p:cNvPr id="78" name="テキスト ボックス 77">
            <a:extLst>
              <a:ext uri="{FF2B5EF4-FFF2-40B4-BE49-F238E27FC236}">
                <a16:creationId xmlns:a16="http://schemas.microsoft.com/office/drawing/2014/main" id="{222C6EBC-41BE-4BDC-BB64-69C9E1B0E87F}"/>
              </a:ext>
            </a:extLst>
          </p:cNvPr>
          <p:cNvSpPr txBox="1"/>
          <p:nvPr/>
        </p:nvSpPr>
        <p:spPr>
          <a:xfrm>
            <a:off x="1513153" y="4832975"/>
            <a:ext cx="1039153" cy="708340"/>
          </a:xfrm>
          <a:prstGeom prst="rect">
            <a:avLst/>
          </a:prstGeom>
          <a:noFill/>
        </p:spPr>
        <p:txBody>
          <a:bodyPr wrap="square" rtlCol="0">
            <a:spAutoFit/>
          </a:bodyPr>
          <a:lstStyle/>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データ例</a:t>
            </a:r>
            <a:endParaRPr lang="en-US" altLang="ja-JP" sz="800" b="1" dirty="0">
              <a:solidFill>
                <a:prstClr val="black"/>
              </a:solidFill>
              <a:latin typeface="Meiryo UI" panose="020B0604030504040204" pitchFamily="50" charset="-128"/>
              <a:ea typeface="Meiryo UI" panose="020B0604030504040204" pitchFamily="50" charset="-128"/>
            </a:endParaRPr>
          </a:p>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・府政情報</a:t>
            </a:r>
            <a:endParaRPr lang="en-US" altLang="ja-JP" sz="800" b="1" dirty="0">
              <a:solidFill>
                <a:prstClr val="black"/>
              </a:solidFill>
              <a:latin typeface="Meiryo UI" panose="020B0604030504040204" pitchFamily="50" charset="-128"/>
              <a:ea typeface="Meiryo UI" panose="020B0604030504040204" pitchFamily="50" charset="-128"/>
            </a:endParaRPr>
          </a:p>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・イベント情報</a:t>
            </a:r>
            <a:endParaRPr lang="en-US" altLang="ja-JP" sz="800" b="1" dirty="0">
              <a:solidFill>
                <a:prstClr val="black"/>
              </a:solidFill>
              <a:latin typeface="Meiryo UI" panose="020B0604030504040204" pitchFamily="50" charset="-128"/>
              <a:ea typeface="Meiryo UI" panose="020B0604030504040204" pitchFamily="50" charset="-128"/>
            </a:endParaRPr>
          </a:p>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・観光情報</a:t>
            </a:r>
            <a:endParaRPr lang="en-US" altLang="ja-JP" sz="800" b="1" dirty="0">
              <a:solidFill>
                <a:prstClr val="black"/>
              </a:solidFill>
              <a:latin typeface="Meiryo UI" panose="020B0604030504040204" pitchFamily="50" charset="-128"/>
              <a:ea typeface="Meiryo UI" panose="020B0604030504040204" pitchFamily="50" charset="-128"/>
            </a:endParaRPr>
          </a:p>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　　　：</a:t>
            </a:r>
            <a:endParaRPr lang="en-US" altLang="ja-JP" sz="800" b="1" dirty="0">
              <a:solidFill>
                <a:prstClr val="black"/>
              </a:solidFill>
              <a:latin typeface="Meiryo UI" panose="020B0604030504040204" pitchFamily="50" charset="-128"/>
              <a:ea typeface="Meiryo UI" panose="020B0604030504040204" pitchFamily="50" charset="-128"/>
            </a:endParaRPr>
          </a:p>
        </p:txBody>
      </p:sp>
      <p:sp>
        <p:nvSpPr>
          <p:cNvPr id="79" name="テキスト ボックス 78">
            <a:extLst>
              <a:ext uri="{FF2B5EF4-FFF2-40B4-BE49-F238E27FC236}">
                <a16:creationId xmlns:a16="http://schemas.microsoft.com/office/drawing/2014/main" id="{222C6EBC-41BE-4BDC-BB64-69C9E1B0E87F}"/>
              </a:ext>
            </a:extLst>
          </p:cNvPr>
          <p:cNvSpPr txBox="1"/>
          <p:nvPr/>
        </p:nvSpPr>
        <p:spPr>
          <a:xfrm>
            <a:off x="1513152" y="5950487"/>
            <a:ext cx="1063143" cy="708340"/>
          </a:xfrm>
          <a:prstGeom prst="rect">
            <a:avLst/>
          </a:prstGeom>
          <a:noFill/>
        </p:spPr>
        <p:txBody>
          <a:bodyPr wrap="square" rtlCol="0">
            <a:spAutoFit/>
          </a:bodyPr>
          <a:lstStyle/>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データ例</a:t>
            </a:r>
            <a:endParaRPr lang="en-US" altLang="ja-JP" sz="800" b="1" dirty="0">
              <a:solidFill>
                <a:prstClr val="black"/>
              </a:solidFill>
              <a:latin typeface="Meiryo UI" panose="020B0604030504040204" pitchFamily="50" charset="-128"/>
              <a:ea typeface="Meiryo UI" panose="020B0604030504040204" pitchFamily="50" charset="-128"/>
            </a:endParaRPr>
          </a:p>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・工事車両管理情報</a:t>
            </a:r>
            <a:endParaRPr lang="en-US" altLang="ja-JP" sz="800" b="1" dirty="0">
              <a:solidFill>
                <a:prstClr val="black"/>
              </a:solidFill>
              <a:latin typeface="Meiryo UI" panose="020B0604030504040204" pitchFamily="50" charset="-128"/>
              <a:ea typeface="Meiryo UI" panose="020B0604030504040204" pitchFamily="50" charset="-128"/>
            </a:endParaRPr>
          </a:p>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・気象予報</a:t>
            </a:r>
            <a:endParaRPr lang="en-US" altLang="ja-JP" sz="800" b="1" dirty="0">
              <a:solidFill>
                <a:prstClr val="black"/>
              </a:solidFill>
              <a:latin typeface="Meiryo UI" panose="020B0604030504040204" pitchFamily="50" charset="-128"/>
              <a:ea typeface="Meiryo UI" panose="020B0604030504040204" pitchFamily="50" charset="-128"/>
            </a:endParaRPr>
          </a:p>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・交通量</a:t>
            </a:r>
            <a:endParaRPr lang="en-US" altLang="ja-JP" sz="800" b="1" dirty="0">
              <a:solidFill>
                <a:prstClr val="black"/>
              </a:solidFill>
              <a:latin typeface="Meiryo UI" panose="020B0604030504040204" pitchFamily="50" charset="-128"/>
              <a:ea typeface="Meiryo UI" panose="020B0604030504040204" pitchFamily="50" charset="-128"/>
            </a:endParaRPr>
          </a:p>
          <a:p>
            <a:pPr defTabSz="457474">
              <a:defRPr/>
            </a:pPr>
            <a:r>
              <a:rPr lang="ja-JP" altLang="en-US" sz="800" b="1" dirty="0">
                <a:solidFill>
                  <a:prstClr val="black"/>
                </a:solidFill>
                <a:latin typeface="Meiryo UI" panose="020B0604030504040204" pitchFamily="50" charset="-128"/>
                <a:ea typeface="Meiryo UI" panose="020B0604030504040204" pitchFamily="50" charset="-128"/>
              </a:rPr>
              <a:t>　　　：</a:t>
            </a:r>
            <a:endParaRPr lang="en-US" altLang="ja-JP" sz="800" b="1" dirty="0">
              <a:solidFill>
                <a:prstClr val="black"/>
              </a:solidFill>
              <a:latin typeface="Meiryo UI" panose="020B0604030504040204" pitchFamily="50" charset="-128"/>
              <a:ea typeface="Meiryo UI" panose="020B0604030504040204" pitchFamily="50" charset="-128"/>
            </a:endParaRPr>
          </a:p>
        </p:txBody>
      </p:sp>
      <p:sp>
        <p:nvSpPr>
          <p:cNvPr id="83" name="角丸四角形 68">
            <a:extLst>
              <a:ext uri="{FF2B5EF4-FFF2-40B4-BE49-F238E27FC236}">
                <a16:creationId xmlns:a16="http://schemas.microsoft.com/office/drawing/2014/main" id="{644169F3-87AD-40A6-9829-CA68E8EBD037}"/>
              </a:ext>
            </a:extLst>
          </p:cNvPr>
          <p:cNvSpPr/>
          <p:nvPr/>
        </p:nvSpPr>
        <p:spPr>
          <a:xfrm>
            <a:off x="6730055" y="5183967"/>
            <a:ext cx="3097986" cy="1585016"/>
          </a:xfrm>
          <a:prstGeom prst="roundRect">
            <a:avLst>
              <a:gd name="adj" fmla="val 57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endParaRPr kumimoji="1" lang="ja-JP" altLang="en-US" sz="1801">
              <a:solidFill>
                <a:prstClr val="white"/>
              </a:solidFill>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252A38C0-7232-4F5D-826F-117C22EA0459}"/>
              </a:ext>
            </a:extLst>
          </p:cNvPr>
          <p:cNvSpPr txBox="1"/>
          <p:nvPr/>
        </p:nvSpPr>
        <p:spPr>
          <a:xfrm>
            <a:off x="3877306" y="4672854"/>
            <a:ext cx="1189491" cy="277177"/>
          </a:xfrm>
          <a:prstGeom prst="rect">
            <a:avLst/>
          </a:prstGeom>
          <a:noFill/>
        </p:spPr>
        <p:txBody>
          <a:bodyPr wrap="square" rtlCol="0" anchor="ctr">
            <a:spAutoFit/>
          </a:bodyPr>
          <a:lstStyle/>
          <a:p>
            <a:pPr algn="ctr" defTabSz="457474">
              <a:defRPr/>
            </a:pPr>
            <a:r>
              <a:rPr kumimoji="1" lang="ja-JP" altLang="en-US" sz="1201" b="1" dirty="0">
                <a:solidFill>
                  <a:prstClr val="white"/>
                </a:solidFill>
                <a:latin typeface="Meiryo UI" panose="020B0604030504040204" pitchFamily="50" charset="-128"/>
                <a:ea typeface="Meiryo UI" panose="020B0604030504040204" pitchFamily="50" charset="-128"/>
              </a:rPr>
              <a:t>データ連携機能</a:t>
            </a:r>
          </a:p>
        </p:txBody>
      </p:sp>
      <p:sp>
        <p:nvSpPr>
          <p:cNvPr id="62" name="右矢印 61"/>
          <p:cNvSpPr/>
          <p:nvPr/>
        </p:nvSpPr>
        <p:spPr>
          <a:xfrm>
            <a:off x="2642800" y="6220896"/>
            <a:ext cx="4048037" cy="540346"/>
          </a:xfrm>
          <a:prstGeom prst="rightArrow">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r>
              <a:rPr lang="ja-JP" altLang="en-US" sz="901" dirty="0">
                <a:solidFill>
                  <a:prstClr val="black"/>
                </a:solidFill>
                <a:latin typeface="Meiryo UI" panose="020B0604030504040204" pitchFamily="50" charset="-128"/>
                <a:ea typeface="Meiryo UI" panose="020B0604030504040204" pitchFamily="50" charset="-128"/>
              </a:rPr>
              <a:t>カタログ開示・データ提供</a:t>
            </a:r>
            <a:endParaRPr lang="en-US" altLang="ja-JP" sz="901" dirty="0">
              <a:solidFill>
                <a:prstClr val="black"/>
              </a:solidFill>
              <a:latin typeface="Meiryo UI" panose="020B0604030504040204" pitchFamily="50" charset="-128"/>
              <a:ea typeface="Meiryo UI" panose="020B0604030504040204" pitchFamily="50" charset="-128"/>
            </a:endParaRPr>
          </a:p>
        </p:txBody>
      </p:sp>
      <p:sp>
        <p:nvSpPr>
          <p:cNvPr id="82" name="角丸四角形 68">
            <a:extLst>
              <a:ext uri="{FF2B5EF4-FFF2-40B4-BE49-F238E27FC236}">
                <a16:creationId xmlns:a16="http://schemas.microsoft.com/office/drawing/2014/main" id="{644169F3-87AD-40A6-9829-CA68E8EBD037}"/>
              </a:ext>
            </a:extLst>
          </p:cNvPr>
          <p:cNvSpPr/>
          <p:nvPr/>
        </p:nvSpPr>
        <p:spPr>
          <a:xfrm>
            <a:off x="6730055" y="3578511"/>
            <a:ext cx="3097986" cy="1548993"/>
          </a:xfrm>
          <a:prstGeom prst="roundRect">
            <a:avLst>
              <a:gd name="adj" fmla="val 57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endParaRPr kumimoji="1" lang="ja-JP" altLang="en-US" sz="1801">
              <a:solidFill>
                <a:prstClr val="white"/>
              </a:solidFill>
              <a:latin typeface="Meiryo UI" panose="020B0604030504040204" pitchFamily="50" charset="-128"/>
              <a:ea typeface="Meiryo UI" panose="020B0604030504040204" pitchFamily="50" charset="-128"/>
            </a:endParaRPr>
          </a:p>
        </p:txBody>
      </p:sp>
      <p:sp>
        <p:nvSpPr>
          <p:cNvPr id="3" name="角丸四角形 2"/>
          <p:cNvSpPr/>
          <p:nvPr/>
        </p:nvSpPr>
        <p:spPr>
          <a:xfrm>
            <a:off x="7376789" y="3602364"/>
            <a:ext cx="1909224" cy="29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r>
              <a:rPr lang="en-US" altLang="ja-JP" sz="1000" dirty="0" err="1">
                <a:solidFill>
                  <a:schemeClr val="bg1"/>
                </a:solidFill>
                <a:latin typeface="Meiryo UI" panose="020B0604030504040204" pitchFamily="50" charset="-128"/>
                <a:ea typeface="Meiryo UI" panose="020B0604030504040204" pitchFamily="50" charset="-128"/>
              </a:rPr>
              <a:t>mydoor</a:t>
            </a:r>
            <a:r>
              <a:rPr lang="en-US" altLang="ja-JP" sz="1000" dirty="0">
                <a:solidFill>
                  <a:schemeClr val="bg1"/>
                </a:solidFill>
                <a:latin typeface="Meiryo UI" panose="020B0604030504040204" pitchFamily="50" charset="-128"/>
                <a:ea typeface="Meiryo UI" panose="020B0604030504040204" pitchFamily="50" charset="-128"/>
              </a:rPr>
              <a:t> OSAKA</a:t>
            </a:r>
          </a:p>
          <a:p>
            <a:pPr algn="ctr" defTabSz="457474">
              <a:defRPr/>
            </a:pPr>
            <a:r>
              <a:rPr lang="en-US" altLang="ja-JP" sz="1000" dirty="0">
                <a:solidFill>
                  <a:schemeClr val="bg1"/>
                </a:solidFill>
                <a:latin typeface="Meiryo UI" panose="020B0604030504040204" pitchFamily="50" charset="-128"/>
                <a:ea typeface="Meiryo UI" panose="020B0604030504040204" pitchFamily="50" charset="-128"/>
              </a:rPr>
              <a:t>(</a:t>
            </a:r>
            <a:r>
              <a:rPr lang="ja-JP" altLang="en-US" sz="1000" dirty="0">
                <a:solidFill>
                  <a:schemeClr val="bg1"/>
                </a:solidFill>
                <a:latin typeface="Meiryo UI" panose="020B0604030504040204" pitchFamily="50" charset="-128"/>
                <a:ea typeface="Meiryo UI" panose="020B0604030504040204" pitchFamily="50" charset="-128"/>
              </a:rPr>
              <a:t>マイド・ア・おおさか</a:t>
            </a:r>
            <a:r>
              <a:rPr lang="en-US" altLang="ja-JP" sz="1000" dirty="0">
                <a:solidFill>
                  <a:schemeClr val="bg1"/>
                </a:solidFill>
                <a:latin typeface="Meiryo UI" panose="020B0604030504040204" pitchFamily="50" charset="-128"/>
                <a:ea typeface="Meiryo UI" panose="020B0604030504040204" pitchFamily="50" charset="-128"/>
              </a:rPr>
              <a:t>)</a:t>
            </a:r>
            <a:endParaRPr kumimoji="1" lang="ja-JP" altLang="en-US" sz="901" dirty="0">
              <a:solidFill>
                <a:schemeClr val="bg1"/>
              </a:solidFill>
              <a:latin typeface="Meiryo UI" panose="020B0604030504040204" pitchFamily="50" charset="-128"/>
              <a:ea typeface="Meiryo UI" panose="020B0604030504040204" pitchFamily="50" charset="-128"/>
            </a:endParaRPr>
          </a:p>
        </p:txBody>
      </p:sp>
      <p:pic>
        <p:nvPicPr>
          <p:cNvPr id="65" name="図 64">
            <a:extLst>
              <a:ext uri="{FF2B5EF4-FFF2-40B4-BE49-F238E27FC236}">
                <a16:creationId xmlns:a16="http://schemas.microsoft.com/office/drawing/2014/main" id="{099A077E-2ADA-4718-AD22-5236D2C7513F}"/>
              </a:ext>
            </a:extLst>
          </p:cNvPr>
          <p:cNvPicPr>
            <a:picLocks noChangeAspect="1"/>
          </p:cNvPicPr>
          <p:nvPr/>
        </p:nvPicPr>
        <p:blipFill>
          <a:blip r:embed="rId2"/>
          <a:stretch>
            <a:fillRect/>
          </a:stretch>
        </p:blipFill>
        <p:spPr>
          <a:xfrm>
            <a:off x="6747456" y="4102296"/>
            <a:ext cx="617617" cy="903059"/>
          </a:xfrm>
          <a:prstGeom prst="rect">
            <a:avLst/>
          </a:prstGeom>
        </p:spPr>
      </p:pic>
      <p:sp>
        <p:nvSpPr>
          <p:cNvPr id="5" name="正方形/長方形 4"/>
          <p:cNvSpPr/>
          <p:nvPr/>
        </p:nvSpPr>
        <p:spPr>
          <a:xfrm>
            <a:off x="7486175" y="4071757"/>
            <a:ext cx="2269455" cy="972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474">
              <a:spcBef>
                <a:spcPts val="300"/>
              </a:spcBef>
              <a:defRPr/>
            </a:pPr>
            <a:r>
              <a:rPr kumimoji="1" lang="ja-JP" altLang="en-US" sz="941" dirty="0">
                <a:solidFill>
                  <a:prstClr val="black"/>
                </a:solidFill>
                <a:latin typeface="Meiryo UI" panose="020B0604030504040204" pitchFamily="50" charset="-128"/>
                <a:ea typeface="Meiryo UI" panose="020B0604030504040204" pitchFamily="50" charset="-128"/>
              </a:rPr>
              <a:t>①個人にサービスを届ける「パーソナル配信」</a:t>
            </a:r>
            <a:endParaRPr kumimoji="1" lang="en-US" altLang="ja-JP" sz="941" dirty="0">
              <a:solidFill>
                <a:prstClr val="black"/>
              </a:solidFill>
              <a:latin typeface="Meiryo UI" panose="020B0604030504040204" pitchFamily="50" charset="-128"/>
              <a:ea typeface="Meiryo UI" panose="020B0604030504040204" pitchFamily="50" charset="-128"/>
            </a:endParaRPr>
          </a:p>
          <a:p>
            <a:pPr defTabSz="457474">
              <a:spcBef>
                <a:spcPts val="300"/>
              </a:spcBef>
              <a:defRPr/>
            </a:pPr>
            <a:r>
              <a:rPr kumimoji="1" lang="ja-JP" altLang="en-US" sz="941" dirty="0">
                <a:solidFill>
                  <a:prstClr val="black"/>
                </a:solidFill>
                <a:latin typeface="Meiryo UI" panose="020B0604030504040204" pitchFamily="50" charset="-128"/>
                <a:ea typeface="Meiryo UI" panose="020B0604030504040204" pitchFamily="50" charset="-128"/>
              </a:rPr>
              <a:t>②電子申請に直接つながる「電子申請連携」</a:t>
            </a:r>
            <a:endParaRPr kumimoji="1" lang="en-US" altLang="ja-JP" sz="941" dirty="0">
              <a:solidFill>
                <a:prstClr val="black"/>
              </a:solidFill>
              <a:latin typeface="Meiryo UI" panose="020B0604030504040204" pitchFamily="50" charset="-128"/>
              <a:ea typeface="Meiryo UI" panose="020B0604030504040204" pitchFamily="50" charset="-128"/>
            </a:endParaRPr>
          </a:p>
          <a:p>
            <a:pPr defTabSz="457474">
              <a:spcBef>
                <a:spcPts val="300"/>
              </a:spcBef>
              <a:defRPr/>
            </a:pPr>
            <a:r>
              <a:rPr kumimoji="1" lang="ja-JP" altLang="en-US" sz="941" dirty="0">
                <a:solidFill>
                  <a:prstClr val="black"/>
                </a:solidFill>
                <a:latin typeface="Meiryo UI" panose="020B0604030504040204" pitchFamily="50" charset="-128"/>
                <a:ea typeface="Meiryo UI" panose="020B0604030504040204" pitchFamily="50" charset="-128"/>
              </a:rPr>
              <a:t>③様々な予約ができる「予約システム」</a:t>
            </a:r>
            <a:endParaRPr kumimoji="1" lang="en-US" altLang="ja-JP" sz="941" dirty="0">
              <a:solidFill>
                <a:prstClr val="black"/>
              </a:solidFill>
              <a:latin typeface="Meiryo UI" panose="020B0604030504040204" pitchFamily="50" charset="-128"/>
              <a:ea typeface="Meiryo UI" panose="020B0604030504040204" pitchFamily="50" charset="-128"/>
            </a:endParaRPr>
          </a:p>
          <a:p>
            <a:pPr defTabSz="457474">
              <a:spcBef>
                <a:spcPts val="300"/>
              </a:spcBef>
              <a:defRPr/>
            </a:pPr>
            <a:r>
              <a:rPr kumimoji="1" lang="ja-JP" altLang="en-US" sz="941" dirty="0">
                <a:solidFill>
                  <a:prstClr val="black"/>
                </a:solidFill>
                <a:latin typeface="Meiryo UI" panose="020B0604030504040204" pitchFamily="50" charset="-128"/>
                <a:ea typeface="Meiryo UI" panose="020B0604030504040204" pitchFamily="50" charset="-128"/>
              </a:rPr>
              <a:t>④行政文書を安心して通知「デジタルポスト」</a:t>
            </a:r>
            <a:endParaRPr kumimoji="1" lang="en-US" altLang="ja-JP" sz="941" dirty="0">
              <a:solidFill>
                <a:prstClr val="black"/>
              </a:solidFill>
              <a:latin typeface="Meiryo UI" panose="020B0604030504040204" pitchFamily="50" charset="-128"/>
              <a:ea typeface="Meiryo UI" panose="020B0604030504040204" pitchFamily="50" charset="-128"/>
            </a:endParaRPr>
          </a:p>
          <a:p>
            <a:pPr defTabSz="457474">
              <a:spcBef>
                <a:spcPts val="300"/>
              </a:spcBef>
              <a:defRPr/>
            </a:pPr>
            <a:r>
              <a:rPr kumimoji="1" lang="ja-JP" altLang="en-US" sz="941" dirty="0">
                <a:solidFill>
                  <a:prstClr val="black"/>
                </a:solidFill>
                <a:latin typeface="Meiryo UI" panose="020B0604030504040204" pitchFamily="50" charset="-128"/>
                <a:ea typeface="Meiryo UI" panose="020B0604030504040204" pitchFamily="50" charset="-128"/>
              </a:rPr>
              <a:t>⑤なんでも相談できる「</a:t>
            </a:r>
            <a:r>
              <a:rPr kumimoji="1" lang="en-US" altLang="ja-JP" sz="941" dirty="0">
                <a:solidFill>
                  <a:prstClr val="black"/>
                </a:solidFill>
                <a:latin typeface="Meiryo UI" panose="020B0604030504040204" pitchFamily="50" charset="-128"/>
                <a:ea typeface="Meiryo UI" panose="020B0604030504040204" pitchFamily="50" charset="-128"/>
              </a:rPr>
              <a:t>AI</a:t>
            </a:r>
            <a:r>
              <a:rPr kumimoji="1" lang="ja-JP" altLang="en-US" sz="941" dirty="0">
                <a:solidFill>
                  <a:prstClr val="black"/>
                </a:solidFill>
                <a:latin typeface="Meiryo UI" panose="020B0604030504040204" pitchFamily="50" charset="-128"/>
                <a:ea typeface="Meiryo UI" panose="020B0604030504040204" pitchFamily="50" charset="-128"/>
              </a:rPr>
              <a:t>総合相談」</a:t>
            </a:r>
          </a:p>
        </p:txBody>
      </p:sp>
      <p:sp>
        <p:nvSpPr>
          <p:cNvPr id="6" name="正方形/長方形 5"/>
          <p:cNvSpPr/>
          <p:nvPr/>
        </p:nvSpPr>
        <p:spPr>
          <a:xfrm>
            <a:off x="7351618" y="4071760"/>
            <a:ext cx="188380" cy="972623"/>
          </a:xfrm>
          <a:prstGeom prst="rect">
            <a:avLst/>
          </a:prstGeom>
          <a:solidFill>
            <a:srgbClr val="417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r>
              <a:rPr kumimoji="1" lang="ja-JP" altLang="en-US" sz="941" dirty="0">
                <a:solidFill>
                  <a:prstClr val="white"/>
                </a:solidFill>
                <a:latin typeface="Meiryo UI" panose="020B0604030504040204" pitchFamily="50" charset="-128"/>
                <a:ea typeface="Meiryo UI" panose="020B0604030504040204" pitchFamily="50" charset="-128"/>
              </a:rPr>
              <a:t>標準機能</a:t>
            </a:r>
          </a:p>
        </p:txBody>
      </p:sp>
      <p:sp>
        <p:nvSpPr>
          <p:cNvPr id="93" name="角丸四角形 92"/>
          <p:cNvSpPr/>
          <p:nvPr/>
        </p:nvSpPr>
        <p:spPr>
          <a:xfrm>
            <a:off x="7376789" y="5228725"/>
            <a:ext cx="1909224" cy="25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r>
              <a:rPr kumimoji="1" lang="ja-JP" altLang="en-US" sz="1051" dirty="0">
                <a:solidFill>
                  <a:prstClr val="white"/>
                </a:solidFill>
                <a:latin typeface="Meiryo UI" panose="020B0604030504040204" pitchFamily="50" charset="-128"/>
                <a:ea typeface="Meiryo UI" panose="020B0604030504040204" pitchFamily="50" charset="-128"/>
              </a:rPr>
              <a:t>ピークシフト誘導</a:t>
            </a:r>
          </a:p>
        </p:txBody>
      </p:sp>
      <p:sp>
        <p:nvSpPr>
          <p:cNvPr id="94" name="テキスト ボックス 93">
            <a:extLst>
              <a:ext uri="{FF2B5EF4-FFF2-40B4-BE49-F238E27FC236}">
                <a16:creationId xmlns:a16="http://schemas.microsoft.com/office/drawing/2014/main" id="{F70E7A7B-7F72-33A5-C457-4F942E16DDF7}"/>
              </a:ext>
            </a:extLst>
          </p:cNvPr>
          <p:cNvSpPr txBox="1"/>
          <p:nvPr/>
        </p:nvSpPr>
        <p:spPr>
          <a:xfrm>
            <a:off x="8496593" y="5520464"/>
            <a:ext cx="1281605" cy="1116406"/>
          </a:xfrm>
          <a:prstGeom prst="rect">
            <a:avLst/>
          </a:prstGeom>
          <a:noFill/>
        </p:spPr>
        <p:txBody>
          <a:bodyPr wrap="square" rtlCol="0">
            <a:spAutoFit/>
          </a:bodyPr>
          <a:lstStyle/>
          <a:p>
            <a:pPr defTabSz="456788">
              <a:buClr>
                <a:srgbClr val="5A5A5A"/>
              </a:buClr>
              <a:buSzPct val="100000"/>
              <a:defRPr/>
            </a:pPr>
            <a:r>
              <a:rPr lang="ja-JP" altLang="en-US" sz="951" dirty="0">
                <a:solidFill>
                  <a:prstClr val="black"/>
                </a:solidFill>
                <a:latin typeface="Meiryo UI" panose="020B0604030504040204" pitchFamily="50" charset="-128"/>
                <a:ea typeface="Meiryo UI" panose="020B0604030504040204" pitchFamily="50" charset="-128"/>
              </a:rPr>
              <a:t>工事情報、車両データ、気象予測、道路交通情報のデータから、各ルート上限交通量を超過しないように車両運行計画のロジック最適化計算を実施</a:t>
            </a:r>
          </a:p>
        </p:txBody>
      </p:sp>
      <p:pic>
        <p:nvPicPr>
          <p:cNvPr id="7" name="図 6"/>
          <p:cNvPicPr>
            <a:picLocks noChangeAspect="1"/>
          </p:cNvPicPr>
          <p:nvPr/>
        </p:nvPicPr>
        <p:blipFill>
          <a:blip r:embed="rId3"/>
          <a:stretch>
            <a:fillRect/>
          </a:stretch>
        </p:blipFill>
        <p:spPr>
          <a:xfrm>
            <a:off x="6719498" y="5535565"/>
            <a:ext cx="1844140" cy="1204026"/>
          </a:xfrm>
          <a:prstGeom prst="rect">
            <a:avLst/>
          </a:prstGeom>
        </p:spPr>
      </p:pic>
      <p:sp>
        <p:nvSpPr>
          <p:cNvPr id="66" name="コンテンツ プレースホルダー 4"/>
          <p:cNvSpPr txBox="1">
            <a:spLocks/>
          </p:cNvSpPr>
          <p:nvPr/>
        </p:nvSpPr>
        <p:spPr>
          <a:xfrm>
            <a:off x="20931" y="720713"/>
            <a:ext cx="9844703" cy="2540179"/>
          </a:xfrm>
          <a:prstGeom prst="rect">
            <a:avLst/>
          </a:prstGeom>
          <a:ln>
            <a:noFill/>
          </a:ln>
        </p:spPr>
        <p:txBody>
          <a:bodyPr vert="horz" lIns="91499" tIns="72046" rIns="91499" bIns="72046"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737" indent="-228737" defTabSz="914949">
              <a:lnSpc>
                <a:spcPct val="100000"/>
              </a:lnSpc>
              <a:spcBef>
                <a:spcPts val="400"/>
              </a:spcBef>
              <a:buClr>
                <a:srgbClr val="2E75B6"/>
              </a:buClr>
              <a:buFont typeface="Wingdings" panose="05000000000000000000" pitchFamily="2" charset="2"/>
              <a:buChar char="l"/>
              <a:defRPr/>
            </a:pPr>
            <a:r>
              <a:rPr lang="ja-JP" altLang="en-US" sz="1401" dirty="0">
                <a:solidFill>
                  <a:prstClr val="black"/>
                </a:solidFill>
                <a:latin typeface="Meiryo UI" panose="020B0604030504040204" pitchFamily="50" charset="-128"/>
                <a:ea typeface="Meiryo UI" panose="020B0604030504040204" pitchFamily="50" charset="-128"/>
              </a:rPr>
              <a:t>大阪府における先端的サービスの実装や多様なデータの流通を促進する仕組みとして、大阪広域データ連携基盤（</a:t>
            </a:r>
            <a:r>
              <a:rPr lang="en-US" altLang="ja-JP" sz="1401" dirty="0">
                <a:solidFill>
                  <a:prstClr val="black"/>
                </a:solidFill>
                <a:latin typeface="Meiryo UI" panose="020B0604030504040204" pitchFamily="50" charset="-128"/>
                <a:ea typeface="Meiryo UI" panose="020B0604030504040204" pitchFamily="50" charset="-128"/>
              </a:rPr>
              <a:t>ORDEN</a:t>
            </a:r>
            <a:r>
              <a:rPr lang="ja-JP" altLang="en-US" sz="1401" dirty="0">
                <a:solidFill>
                  <a:prstClr val="black"/>
                </a:solidFill>
                <a:latin typeface="Meiryo UI" panose="020B0604030504040204" pitchFamily="50" charset="-128"/>
                <a:ea typeface="Meiryo UI" panose="020B0604030504040204" pitchFamily="50" charset="-128"/>
              </a:rPr>
              <a:t>）を大阪府が</a:t>
            </a:r>
            <a:r>
              <a:rPr lang="en-US" altLang="ja-JP" sz="1401" dirty="0">
                <a:latin typeface="Meiryo UI" panose="020B0604030504040204" pitchFamily="50" charset="-128"/>
                <a:ea typeface="Meiryo UI" panose="020B0604030504040204" pitchFamily="50" charset="-128"/>
              </a:rPr>
              <a:t>2023</a:t>
            </a:r>
            <a:r>
              <a:rPr lang="ja-JP" altLang="en-US" sz="1401" dirty="0">
                <a:solidFill>
                  <a:prstClr val="black"/>
                </a:solidFill>
                <a:latin typeface="Meiryo UI" panose="020B0604030504040204" pitchFamily="50" charset="-128"/>
                <a:ea typeface="Meiryo UI" panose="020B0604030504040204" pitchFamily="50" charset="-128"/>
              </a:rPr>
              <a:t>年３月に構築した。</a:t>
            </a:r>
            <a:endParaRPr lang="en-US" altLang="ja-JP" sz="1401" dirty="0">
              <a:solidFill>
                <a:prstClr val="black"/>
              </a:solidFill>
              <a:latin typeface="Meiryo UI" panose="020B0604030504040204" pitchFamily="50" charset="-128"/>
              <a:ea typeface="Meiryo UI" panose="020B0604030504040204" pitchFamily="50" charset="-128"/>
            </a:endParaRPr>
          </a:p>
          <a:p>
            <a:pPr marL="228737" indent="-228737" defTabSz="914949">
              <a:lnSpc>
                <a:spcPct val="100000"/>
              </a:lnSpc>
              <a:spcBef>
                <a:spcPts val="400"/>
              </a:spcBef>
              <a:buClr>
                <a:srgbClr val="2E75B6"/>
              </a:buClr>
              <a:buFont typeface="Wingdings" panose="05000000000000000000" pitchFamily="2" charset="2"/>
              <a:buChar char="l"/>
              <a:defRPr/>
            </a:pPr>
            <a:r>
              <a:rPr lang="ja-JP" altLang="en-US" sz="1401" dirty="0">
                <a:solidFill>
                  <a:prstClr val="black"/>
                </a:solidFill>
                <a:latin typeface="Meiryo UI" panose="020B0604030504040204" pitchFamily="50" charset="-128"/>
                <a:ea typeface="Meiryo UI" panose="020B0604030504040204" pitchFamily="50" charset="-128"/>
              </a:rPr>
              <a:t>スーパーシティ構想において検討を進める、「データなどの活用による交通量予測に基づく工事車両のピークシフト誘導」や、「交通量や混雑状況等の分析に基づく最適なルート案内」などで本基盤の活用を想定。</a:t>
            </a:r>
          </a:p>
          <a:p>
            <a:pPr marL="228737" indent="-228737" defTabSz="914949">
              <a:lnSpc>
                <a:spcPct val="100000"/>
              </a:lnSpc>
              <a:spcBef>
                <a:spcPts val="400"/>
              </a:spcBef>
              <a:buClr>
                <a:srgbClr val="2E75B6"/>
              </a:buClr>
              <a:buFont typeface="Wingdings" panose="05000000000000000000" pitchFamily="2" charset="2"/>
              <a:buChar char="l"/>
              <a:defRPr/>
            </a:pPr>
            <a:r>
              <a:rPr lang="ja-JP" altLang="en-US" sz="1401" dirty="0">
                <a:solidFill>
                  <a:prstClr val="black"/>
                </a:solidFill>
                <a:latin typeface="Meiryo UI" panose="020B0604030504040204" pitchFamily="50" charset="-128"/>
                <a:ea typeface="Meiryo UI" panose="020B0604030504040204" pitchFamily="50" charset="-128"/>
              </a:rPr>
              <a:t>その他、</a:t>
            </a:r>
            <a:r>
              <a:rPr lang="en-US" altLang="ja-JP" sz="1401" dirty="0">
                <a:latin typeface="Meiryo UI" panose="020B0604030504040204" pitchFamily="50" charset="-128"/>
                <a:ea typeface="Meiryo UI" panose="020B0604030504040204" pitchFamily="50" charset="-128"/>
              </a:rPr>
              <a:t>2023</a:t>
            </a:r>
            <a:r>
              <a:rPr lang="ja-JP" altLang="en-US" sz="1401" dirty="0">
                <a:solidFill>
                  <a:prstClr val="black"/>
                </a:solidFill>
                <a:latin typeface="Meiryo UI" panose="020B0604030504040204" pitchFamily="50" charset="-128"/>
                <a:ea typeface="Meiryo UI" panose="020B0604030504040204" pitchFamily="50" charset="-128"/>
              </a:rPr>
              <a:t>年度末を目途に「</a:t>
            </a:r>
            <a:r>
              <a:rPr lang="en-US" altLang="ja-JP" sz="1401" dirty="0" err="1">
                <a:latin typeface="Meiryo UI" panose="020B0604030504040204" pitchFamily="50" charset="-128"/>
                <a:ea typeface="Meiryo UI" panose="020B0604030504040204" pitchFamily="50" charset="-128"/>
              </a:rPr>
              <a:t>mydoor</a:t>
            </a:r>
            <a:r>
              <a:rPr lang="en-US" altLang="ja-JP" sz="1401" dirty="0">
                <a:latin typeface="Meiryo UI" panose="020B0604030504040204" pitchFamily="50" charset="-128"/>
                <a:ea typeface="Meiryo UI" panose="020B0604030504040204" pitchFamily="50" charset="-128"/>
              </a:rPr>
              <a:t> OSAKA(</a:t>
            </a:r>
            <a:r>
              <a:rPr lang="ja-JP" altLang="en-US" sz="1401" dirty="0">
                <a:latin typeface="Meiryo UI" panose="020B0604030504040204" pitchFamily="50" charset="-128"/>
                <a:ea typeface="Meiryo UI" panose="020B0604030504040204" pitchFamily="50" charset="-128"/>
              </a:rPr>
              <a:t>マイド・ア・おおさか</a:t>
            </a:r>
            <a:r>
              <a:rPr lang="en-US" altLang="ja-JP" sz="1401" dirty="0">
                <a:latin typeface="Meiryo UI" panose="020B0604030504040204" pitchFamily="50" charset="-128"/>
                <a:ea typeface="Meiryo UI" panose="020B0604030504040204" pitchFamily="50" charset="-128"/>
              </a:rPr>
              <a:t>)</a:t>
            </a:r>
            <a:r>
              <a:rPr lang="ja-JP" altLang="en-US" sz="1401" dirty="0">
                <a:solidFill>
                  <a:prstClr val="black"/>
                </a:solidFill>
                <a:latin typeface="Meiryo UI" panose="020B0604030504040204" pitchFamily="50" charset="-128"/>
                <a:ea typeface="Meiryo UI" panose="020B0604030504040204" pitchFamily="50" charset="-128"/>
              </a:rPr>
              <a:t>」を構築し、個人の属性情報（年齢・興味関心等）に応じ、必要な情報を、必要なタイミングで提供することに加え、電子申請や予約システムとのシームレスな連携により、行政手続の利便性向上に取り組む。</a:t>
            </a:r>
            <a:endParaRPr lang="en-US" altLang="ja-JP" sz="1401" dirty="0">
              <a:solidFill>
                <a:prstClr val="black"/>
              </a:solidFill>
              <a:latin typeface="Meiryo UI" panose="020B0604030504040204" pitchFamily="50" charset="-128"/>
              <a:ea typeface="Meiryo UI" panose="020B0604030504040204" pitchFamily="50" charset="-128"/>
            </a:endParaRPr>
          </a:p>
          <a:p>
            <a:pPr marL="228737" indent="-228737" defTabSz="914949">
              <a:lnSpc>
                <a:spcPct val="100000"/>
              </a:lnSpc>
              <a:spcBef>
                <a:spcPts val="400"/>
              </a:spcBef>
              <a:buClr>
                <a:srgbClr val="2E75B6"/>
              </a:buClr>
              <a:buFont typeface="Wingdings" panose="05000000000000000000" pitchFamily="2" charset="2"/>
              <a:buChar char="l"/>
              <a:defRPr/>
            </a:pPr>
            <a:r>
              <a:rPr lang="ja-JP" altLang="en-US" sz="1401" dirty="0">
                <a:solidFill>
                  <a:prstClr val="black"/>
                </a:solidFill>
                <a:latin typeface="Meiryo UI" panose="020B0604030504040204" pitchFamily="50" charset="-128"/>
                <a:ea typeface="Meiryo UI" panose="020B0604030504040204" pitchFamily="50" charset="-128"/>
              </a:rPr>
              <a:t>また、安全・安心なデータ連携基盤の運用のため、データの安全管理等のセキュリティ対策やプライバシー保護対策を適切に講じる</a:t>
            </a:r>
            <a:r>
              <a:rPr kumimoji="0" lang="ja-JP" altLang="en-US" sz="1101" dirty="0">
                <a:solidFill>
                  <a:prstClr val="black"/>
                </a:solidFill>
                <a:latin typeface="Meiryo UI" panose="020B0604030504040204" pitchFamily="50" charset="-128"/>
                <a:ea typeface="Meiryo UI" panose="020B0604030504040204" pitchFamily="50" charset="-128"/>
              </a:rPr>
              <a:t>*</a:t>
            </a:r>
            <a:r>
              <a:rPr lang="ja-JP" altLang="en-US" sz="1401" dirty="0">
                <a:solidFill>
                  <a:prstClr val="black"/>
                </a:solidFill>
                <a:latin typeface="Meiryo UI" panose="020B0604030504040204" pitchFamily="50" charset="-128"/>
                <a:ea typeface="Meiryo UI" panose="020B0604030504040204" pitchFamily="50" charset="-128"/>
              </a:rPr>
              <a:t>。　</a:t>
            </a:r>
            <a:r>
              <a:rPr lang="en-US" altLang="ja-JP" sz="100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br>
              <a:rPr lang="en-US" altLang="ja-JP" sz="100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br>
            <a:r>
              <a:rPr lang="en-US" altLang="ja-JP" sz="100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001" dirty="0">
                <a:solidFill>
                  <a:prstClr val="black"/>
                </a:solidFill>
                <a:latin typeface="Meiryo UI" panose="020B0604030504040204" pitchFamily="50" charset="-128"/>
                <a:ea typeface="Meiryo UI" panose="020B0604030504040204" pitchFamily="50" charset="-128"/>
              </a:rPr>
              <a:t>内閣府が提示する「スーパーシティ等におけるデータ連携基盤に求められる互換性・安全性・プライバシーに関する事項」へ適合した整備・運用を実施。</a:t>
            </a:r>
            <a:endParaRPr lang="en-US" altLang="ja-JP" sz="1001" dirty="0">
              <a:solidFill>
                <a:prstClr val="black"/>
              </a:solidFill>
              <a:latin typeface="Meiryo UI" panose="020B0604030504040204" pitchFamily="50" charset="-128"/>
              <a:ea typeface="Meiryo UI" panose="020B0604030504040204" pitchFamily="50" charset="-128"/>
            </a:endParaRPr>
          </a:p>
          <a:p>
            <a:pPr marL="228737" indent="-228737" defTabSz="914949">
              <a:lnSpc>
                <a:spcPct val="100000"/>
              </a:lnSpc>
              <a:spcBef>
                <a:spcPts val="400"/>
              </a:spcBef>
              <a:buClr>
                <a:srgbClr val="2E75B6"/>
              </a:buClr>
              <a:buFont typeface="Wingdings" panose="05000000000000000000" pitchFamily="2" charset="2"/>
              <a:buChar char="l"/>
              <a:defRPr/>
            </a:pPr>
            <a:r>
              <a:rPr lang="ja-JP" altLang="en-US" sz="1401" dirty="0">
                <a:solidFill>
                  <a:prstClr val="black"/>
                </a:solidFill>
                <a:latin typeface="Meiryo UI" panose="020B0604030504040204" pitchFamily="50" charset="-128"/>
                <a:ea typeface="Meiryo UI" panose="020B0604030504040204" pitchFamily="50" charset="-128"/>
              </a:rPr>
              <a:t>今後、特区制度の基本方針に則り、</a:t>
            </a:r>
            <a:r>
              <a:rPr lang="en-US" altLang="ja-JP" sz="1401" dirty="0">
                <a:solidFill>
                  <a:prstClr val="black"/>
                </a:solidFill>
                <a:latin typeface="Meiryo UI" panose="020B0604030504040204" pitchFamily="50" charset="-128"/>
                <a:ea typeface="Meiryo UI" panose="020B0604030504040204" pitchFamily="50" charset="-128"/>
              </a:rPr>
              <a:t>ORDEN</a:t>
            </a:r>
            <a:r>
              <a:rPr lang="ja-JP" altLang="en-US" sz="1401" dirty="0">
                <a:solidFill>
                  <a:prstClr val="black"/>
                </a:solidFill>
                <a:latin typeface="Meiryo UI" panose="020B0604030504040204" pitchFamily="50" charset="-128"/>
                <a:ea typeface="Meiryo UI" panose="020B0604030504040204" pitchFamily="50" charset="-128"/>
              </a:rPr>
              <a:t>の成果を府域のみならず、オープン化等により他のスマートシティに横展開することをめざす。</a:t>
            </a:r>
          </a:p>
        </p:txBody>
      </p:sp>
      <p:sp>
        <p:nvSpPr>
          <p:cNvPr id="64" name="テキスト ボックス 63">
            <a:extLst>
              <a:ext uri="{FF2B5EF4-FFF2-40B4-BE49-F238E27FC236}">
                <a16:creationId xmlns:a16="http://schemas.microsoft.com/office/drawing/2014/main" id="{222C6EBC-41BE-4BDC-BB64-69C9E1B0E87F}"/>
              </a:ext>
            </a:extLst>
          </p:cNvPr>
          <p:cNvSpPr txBox="1"/>
          <p:nvPr/>
        </p:nvSpPr>
        <p:spPr>
          <a:xfrm>
            <a:off x="7060360" y="3856353"/>
            <a:ext cx="2809801" cy="246379"/>
          </a:xfrm>
          <a:prstGeom prst="rect">
            <a:avLst/>
          </a:prstGeom>
          <a:noFill/>
        </p:spPr>
        <p:txBody>
          <a:bodyPr wrap="square" rtlCol="0">
            <a:spAutoFit/>
          </a:bodyPr>
          <a:lstStyle/>
          <a:p>
            <a:pPr defTabSz="457474">
              <a:defRPr/>
            </a:pPr>
            <a:r>
              <a:rPr lang="ja-JP" altLang="en-US" sz="1001" dirty="0">
                <a:solidFill>
                  <a:prstClr val="black"/>
                </a:solidFill>
                <a:latin typeface="Meiryo UI" panose="020B0604030504040204" pitchFamily="50" charset="-128"/>
                <a:ea typeface="Meiryo UI" panose="020B0604030504040204" pitchFamily="50" charset="-128"/>
              </a:rPr>
              <a:t>一人一人にサービスを届けるオールインワンパッケージ</a:t>
            </a:r>
            <a:endParaRPr lang="en-US" altLang="ja-JP" sz="1001" dirty="0">
              <a:solidFill>
                <a:prstClr val="black"/>
              </a:solidFill>
              <a:latin typeface="Meiryo UI" panose="020B0604030504040204" pitchFamily="50" charset="-128"/>
              <a:ea typeface="Meiryo UI" panose="020B0604030504040204" pitchFamily="50" charset="-128"/>
            </a:endParaRPr>
          </a:p>
        </p:txBody>
      </p:sp>
      <p:sp>
        <p:nvSpPr>
          <p:cNvPr id="75" name="角丸四角形 81">
            <a:extLst>
              <a:ext uri="{FF2B5EF4-FFF2-40B4-BE49-F238E27FC236}">
                <a16:creationId xmlns:a16="http://schemas.microsoft.com/office/drawing/2014/main" id="{B1D81F31-2E2B-4501-BE8F-5EE695582613}"/>
              </a:ext>
            </a:extLst>
          </p:cNvPr>
          <p:cNvSpPr/>
          <p:nvPr/>
        </p:nvSpPr>
        <p:spPr>
          <a:xfrm>
            <a:off x="4057786" y="5276000"/>
            <a:ext cx="828531" cy="1766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474">
              <a:defRPr/>
            </a:pPr>
            <a:r>
              <a:rPr kumimoji="1" lang="ja-JP" altLang="en-US" sz="800" dirty="0">
                <a:solidFill>
                  <a:prstClr val="black"/>
                </a:solidFill>
                <a:latin typeface="Meiryo UI" panose="020B0604030504040204" pitchFamily="50" charset="-128"/>
                <a:ea typeface="Meiryo UI" panose="020B0604030504040204" pitchFamily="50" charset="-128"/>
              </a:rPr>
              <a:t>メタデータ開示</a:t>
            </a:r>
          </a:p>
        </p:txBody>
      </p:sp>
      <p:sp>
        <p:nvSpPr>
          <p:cNvPr id="72" name="テキスト ボックス 71">
            <a:extLst>
              <a:ext uri="{FF2B5EF4-FFF2-40B4-BE49-F238E27FC236}">
                <a16:creationId xmlns:a16="http://schemas.microsoft.com/office/drawing/2014/main" id="{D1323BB0-15DD-4D83-BDC5-6428F54048FA}"/>
              </a:ext>
            </a:extLst>
          </p:cNvPr>
          <p:cNvSpPr txBox="1"/>
          <p:nvPr/>
        </p:nvSpPr>
        <p:spPr>
          <a:xfrm>
            <a:off x="1009566" y="5708631"/>
            <a:ext cx="1418366" cy="277305"/>
          </a:xfrm>
          <a:prstGeom prst="rect">
            <a:avLst/>
          </a:prstGeom>
          <a:solidFill>
            <a:schemeClr val="bg1">
              <a:lumMod val="95000"/>
            </a:schemeClr>
          </a:solidFill>
        </p:spPr>
        <p:txBody>
          <a:bodyPr wrap="square" rtlCol="0" anchor="ctr">
            <a:spAutoFit/>
          </a:bodyPr>
          <a:lstStyle/>
          <a:p>
            <a:pPr algn="ctr" defTabSz="457474">
              <a:defRPr/>
            </a:pPr>
            <a:r>
              <a:rPr kumimoji="1" lang="ja-JP" altLang="en-US" sz="1201" dirty="0">
                <a:solidFill>
                  <a:srgbClr val="44546A"/>
                </a:solidFill>
                <a:latin typeface="Meiryo UI" panose="020B0604030504040204" pitchFamily="50" charset="-128"/>
                <a:ea typeface="Meiryo UI" panose="020B0604030504040204" pitchFamily="50" charset="-128"/>
              </a:rPr>
              <a:t>データ提供事業者</a:t>
            </a:r>
          </a:p>
        </p:txBody>
      </p:sp>
      <p:sp>
        <p:nvSpPr>
          <p:cNvPr id="76" name="スライド番号プレースホルダー 4">
            <a:extLst>
              <a:ext uri="{FF2B5EF4-FFF2-40B4-BE49-F238E27FC236}">
                <a16:creationId xmlns:a16="http://schemas.microsoft.com/office/drawing/2014/main" id="{1ACD920F-EFE7-924C-1576-EAF8D0F1AF47}"/>
              </a:ext>
            </a:extLst>
          </p:cNvPr>
          <p:cNvSpPr txBox="1">
            <a:spLocks/>
          </p:cNvSpPr>
          <p:nvPr/>
        </p:nvSpPr>
        <p:spPr>
          <a:xfrm>
            <a:off x="7744614" y="6613279"/>
            <a:ext cx="2161386" cy="1616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7474">
              <a:defRPr/>
            </a:pPr>
            <a:fld id="{0638AFE9-EB24-4E85-A937-181894F314B4}" type="slidenum">
              <a:rPr kumimoji="1" lang="ja-JP" altLang="en-US" sz="1051">
                <a:solidFill>
                  <a:prstClr val="black"/>
                </a:solidFill>
                <a:latin typeface="Meiryo UI"/>
                <a:ea typeface="Meiryo UI"/>
              </a:rPr>
              <a:pPr algn="r" defTabSz="457474">
                <a:defRPr/>
              </a:pPr>
              <a:t>1</a:t>
            </a:fld>
            <a:endParaRPr kumimoji="1" lang="ja-JP" altLang="en-US" sz="1051">
              <a:solidFill>
                <a:prstClr val="black"/>
              </a:solidFill>
              <a:latin typeface="Meiryo UI"/>
              <a:ea typeface="Meiryo UI"/>
            </a:endParaRPr>
          </a:p>
        </p:txBody>
      </p:sp>
      <p:sp>
        <p:nvSpPr>
          <p:cNvPr id="8" name="テキスト プレースホルダー 3">
            <a:extLst>
              <a:ext uri="{FF2B5EF4-FFF2-40B4-BE49-F238E27FC236}">
                <a16:creationId xmlns:a16="http://schemas.microsoft.com/office/drawing/2014/main" id="{ABF8C0B2-6FB7-AA52-F64E-193216CC50E5}"/>
              </a:ext>
            </a:extLst>
          </p:cNvPr>
          <p:cNvSpPr txBox="1">
            <a:spLocks/>
          </p:cNvSpPr>
          <p:nvPr/>
        </p:nvSpPr>
        <p:spPr>
          <a:xfrm>
            <a:off x="7839852" y="216318"/>
            <a:ext cx="1544293" cy="372281"/>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資料　１－３</a:t>
            </a:r>
          </a:p>
        </p:txBody>
      </p:sp>
    </p:spTree>
    <p:extLst>
      <p:ext uri="{BB962C8B-B14F-4D97-AF65-F5344CB8AC3E}">
        <p14:creationId xmlns:p14="http://schemas.microsoft.com/office/powerpoint/2010/main" val="267823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
            <a:extLst>
              <a:ext uri="{FF2B5EF4-FFF2-40B4-BE49-F238E27FC236}">
                <a16:creationId xmlns:a16="http://schemas.microsoft.com/office/drawing/2014/main" id="{09C85511-AAC6-0BA4-3AB4-7414DDF728E0}"/>
              </a:ext>
            </a:extLst>
          </p:cNvPr>
          <p:cNvSpPr txBox="1">
            <a:spLocks/>
          </p:cNvSpPr>
          <p:nvPr/>
        </p:nvSpPr>
        <p:spPr>
          <a:xfrm>
            <a:off x="0" y="6537"/>
            <a:ext cx="9906000" cy="828531"/>
          </a:xfrm>
          <a:prstGeom prst="rect">
            <a:avLst/>
          </a:prstGeom>
          <a:solidFill>
            <a:srgbClr val="DEEBF7"/>
          </a:solidFill>
        </p:spPr>
        <p:txBody>
          <a:bodyPr vert="horz" lIns="288185" tIns="0" rIns="288185" bIns="72046" rtlCol="0" anchor="b" anchorCtr="0">
            <a:noAutofit/>
          </a:bodyPr>
          <a:lstStyle>
            <a:lvl1pPr algn="l" defTabSz="912114" rtl="0" eaLnBrk="1" fontAlgn="ctr" latinLnBrk="0" hangingPunct="1">
              <a:lnSpc>
                <a:spcPct val="100000"/>
              </a:lnSpc>
              <a:spcBef>
                <a:spcPts val="0"/>
              </a:spcBef>
              <a:buNone/>
              <a:defRPr kumimoji="1" sz="1800" b="1" kern="1200">
                <a:solidFill>
                  <a:schemeClr val="tx1"/>
                </a:solidFill>
                <a:latin typeface="+mj-lt"/>
                <a:ea typeface="+mj-ea"/>
                <a:cs typeface="+mj-cs"/>
              </a:defRPr>
            </a:lvl1pPr>
          </a:lstStyle>
          <a:p>
            <a:pPr defTabSz="912661">
              <a:defRPr/>
            </a:pPr>
            <a:r>
              <a:rPr lang="ja-JP" altLang="en-US" sz="2400" dirty="0">
                <a:latin typeface="Meiryo UI" panose="020B0604030504040204" pitchFamily="50" charset="-128"/>
                <a:ea typeface="Meiryo UI" panose="020B0604030504040204" pitchFamily="50" charset="-128"/>
              </a:rPr>
              <a:t>〇</a:t>
            </a:r>
            <a:r>
              <a:rPr lang="zh-TW" altLang="en-US" sz="2400" dirty="0">
                <a:latin typeface="Meiryo UI" panose="020B0604030504040204" pitchFamily="50" charset="-128"/>
                <a:ea typeface="Meiryo UI" panose="020B0604030504040204" pitchFamily="50" charset="-128"/>
              </a:rPr>
              <a:t>区域計画記載事業</a:t>
            </a:r>
            <a:endParaRPr lang="en-US" altLang="zh-TW" sz="2400" dirty="0">
              <a:latin typeface="Meiryo UI" panose="020B0604030504040204" pitchFamily="50" charset="-128"/>
              <a:ea typeface="Meiryo UI" panose="020B0604030504040204" pitchFamily="50" charset="-128"/>
            </a:endParaRPr>
          </a:p>
          <a:p>
            <a:pPr defTabSz="912661">
              <a:defRPr/>
            </a:pPr>
            <a:r>
              <a:rPr lang="ja-JP" altLang="en-US" sz="2400" dirty="0">
                <a:solidFill>
                  <a:prstClr val="black"/>
                </a:solidFill>
                <a:latin typeface="Meiryo UI" panose="020B0604030504040204" pitchFamily="50" charset="-128"/>
                <a:ea typeface="Meiryo UI" panose="020B0604030504040204" pitchFamily="50" charset="-128"/>
              </a:rPr>
              <a:t>外国人創業活動促進事業（スタートアップビザ</a:t>
            </a:r>
            <a:r>
              <a:rPr lang="en-US" altLang="ja-JP" sz="2400" dirty="0">
                <a:solidFill>
                  <a:prstClr val="black"/>
                </a:solidFill>
                <a:latin typeface="Meiryo UI" panose="020B0604030504040204" pitchFamily="50" charset="-128"/>
                <a:ea typeface="Meiryo UI" panose="020B0604030504040204" pitchFamily="50" charset="-128"/>
              </a:rPr>
              <a:t>)</a:t>
            </a:r>
          </a:p>
        </p:txBody>
      </p:sp>
      <p:sp>
        <p:nvSpPr>
          <p:cNvPr id="29" name="角丸四角形 31">
            <a:extLst>
              <a:ext uri="{FF2B5EF4-FFF2-40B4-BE49-F238E27FC236}">
                <a16:creationId xmlns:a16="http://schemas.microsoft.com/office/drawing/2014/main" id="{B368A946-B9F6-1A8B-B58F-36F7AF9CCD70}"/>
              </a:ext>
            </a:extLst>
          </p:cNvPr>
          <p:cNvSpPr/>
          <p:nvPr/>
        </p:nvSpPr>
        <p:spPr>
          <a:xfrm>
            <a:off x="4972832" y="3577317"/>
            <a:ext cx="2227890" cy="504323"/>
          </a:xfrm>
          <a:prstGeom prst="roundRect">
            <a:avLst>
              <a:gd name="adj" fmla="val 8445"/>
            </a:avLst>
          </a:prstGeom>
          <a:solidFill>
            <a:srgbClr val="F9E29B">
              <a:lumMod val="40000"/>
              <a:lumOff val="60000"/>
            </a:srgbClr>
          </a:solidFill>
          <a:ln w="12700" cap="flat" cmpd="sng" algn="ctr">
            <a:solidFill>
              <a:srgbClr val="3688D6">
                <a:shade val="50000"/>
              </a:srgbClr>
            </a:solidFill>
            <a:prstDash val="sysDash"/>
            <a:miter lim="800000"/>
          </a:ln>
          <a:effectLst/>
        </p:spPr>
        <p:txBody>
          <a:bodyPr rtlCol="0" anchor="ctr"/>
          <a:lstStyle/>
          <a:p>
            <a:pPr algn="ctr" defTabSz="422292">
              <a:defRPr/>
            </a:pPr>
            <a:endParaRPr lang="ja-JP" altLang="en-US" sz="1323" kern="0">
              <a:solidFill>
                <a:srgbClr val="FFFFFF"/>
              </a:solidFill>
              <a:latin typeface="Segoe UI"/>
              <a:ea typeface="Meiryo UI"/>
            </a:endParaRPr>
          </a:p>
        </p:txBody>
      </p:sp>
      <p:sp>
        <p:nvSpPr>
          <p:cNvPr id="30" name="正方形/長方形 29"/>
          <p:cNvSpPr/>
          <p:nvPr/>
        </p:nvSpPr>
        <p:spPr>
          <a:xfrm>
            <a:off x="655860" y="1057108"/>
            <a:ext cx="8658247" cy="2156900"/>
          </a:xfrm>
          <a:prstGeom prst="rect">
            <a:avLst/>
          </a:prstGeom>
          <a:noFill/>
          <a:ln w="12700" cap="flat" cmpd="sng" algn="ctr">
            <a:solidFill>
              <a:srgbClr val="3688D6">
                <a:shade val="50000"/>
              </a:srgbClr>
            </a:solidFill>
            <a:prstDash val="solid"/>
            <a:miter lim="800000"/>
          </a:ln>
          <a:effectLst/>
        </p:spPr>
        <p:txBody>
          <a:bodyPr rtlCol="0" anchor="ctr"/>
          <a:lstStyle/>
          <a:p>
            <a:pPr algn="ctr" defTabSz="422292">
              <a:defRPr/>
            </a:pPr>
            <a:endParaRPr lang="ja-JP" altLang="en-US" sz="1323" kern="0">
              <a:solidFill>
                <a:srgbClr val="000000"/>
              </a:solidFill>
              <a:latin typeface="Segoe UI"/>
              <a:ea typeface="Meiryo UI"/>
            </a:endParaRPr>
          </a:p>
        </p:txBody>
      </p:sp>
      <p:sp>
        <p:nvSpPr>
          <p:cNvPr id="33" name="角丸四角形 32"/>
          <p:cNvSpPr/>
          <p:nvPr/>
        </p:nvSpPr>
        <p:spPr>
          <a:xfrm>
            <a:off x="655858" y="949310"/>
            <a:ext cx="723597" cy="213206"/>
          </a:xfrm>
          <a:prstGeom prst="roundRect">
            <a:avLst/>
          </a:prstGeom>
          <a:solidFill>
            <a:srgbClr val="00B050"/>
          </a:solidFill>
          <a:ln w="12700" cap="flat" cmpd="sng" algn="ctr">
            <a:solidFill>
              <a:srgbClr val="0070C0"/>
            </a:solidFill>
            <a:prstDash val="solid"/>
            <a:miter lim="800000"/>
          </a:ln>
          <a:effectLst/>
        </p:spPr>
        <p:txBody>
          <a:bodyPr rtlCol="0" anchor="ctr"/>
          <a:lstStyle/>
          <a:p>
            <a:pPr algn="ctr" defTabSz="422292">
              <a:defRPr/>
            </a:pPr>
            <a:r>
              <a:rPr lang="ja-JP" altLang="en-US" sz="1201" kern="0" dirty="0">
                <a:solidFill>
                  <a:srgbClr val="FFFFFF"/>
                </a:solidFill>
                <a:latin typeface="Segoe UI"/>
                <a:ea typeface="Meiryo UI"/>
              </a:rPr>
              <a:t>背　景</a:t>
            </a:r>
          </a:p>
        </p:txBody>
      </p:sp>
      <p:sp>
        <p:nvSpPr>
          <p:cNvPr id="36" name="正方形/長方形 35"/>
          <p:cNvSpPr/>
          <p:nvPr/>
        </p:nvSpPr>
        <p:spPr>
          <a:xfrm>
            <a:off x="646281" y="5393354"/>
            <a:ext cx="8682194" cy="1087006"/>
          </a:xfrm>
          <a:prstGeom prst="rect">
            <a:avLst/>
          </a:prstGeom>
          <a:noFill/>
          <a:ln w="12700" cap="flat" cmpd="sng" algn="ctr">
            <a:solidFill>
              <a:srgbClr val="3688D6">
                <a:shade val="50000"/>
              </a:srgbClr>
            </a:solidFill>
            <a:prstDash val="solid"/>
            <a:miter lim="800000"/>
          </a:ln>
          <a:effectLst/>
        </p:spPr>
        <p:txBody>
          <a:bodyPr rtlCol="0" anchor="ctr"/>
          <a:lstStyle/>
          <a:p>
            <a:pPr algn="ctr" defTabSz="422292">
              <a:defRPr/>
            </a:pPr>
            <a:endParaRPr lang="ja-JP" altLang="en-US" sz="1323" kern="0" dirty="0">
              <a:solidFill>
                <a:srgbClr val="FFFFFF"/>
              </a:solidFill>
              <a:latin typeface="Segoe UI"/>
              <a:ea typeface="Meiryo UI"/>
            </a:endParaRPr>
          </a:p>
        </p:txBody>
      </p:sp>
      <p:sp>
        <p:nvSpPr>
          <p:cNvPr id="39" name="角丸四角形 38"/>
          <p:cNvSpPr/>
          <p:nvPr/>
        </p:nvSpPr>
        <p:spPr>
          <a:xfrm>
            <a:off x="625312" y="5282235"/>
            <a:ext cx="1508284" cy="263806"/>
          </a:xfrm>
          <a:prstGeom prst="roundRect">
            <a:avLst/>
          </a:prstGeom>
          <a:solidFill>
            <a:srgbClr val="00B050"/>
          </a:solidFill>
          <a:ln w="12700" cap="flat" cmpd="sng" algn="ctr">
            <a:solidFill>
              <a:srgbClr val="0070C0"/>
            </a:solidFill>
            <a:prstDash val="solid"/>
            <a:miter lim="800000"/>
          </a:ln>
          <a:effectLst/>
        </p:spPr>
        <p:txBody>
          <a:bodyPr rtlCol="0" anchor="ctr"/>
          <a:lstStyle/>
          <a:p>
            <a:pPr defTabSz="422292">
              <a:defRPr/>
            </a:pPr>
            <a:r>
              <a:rPr lang="ja-JP" altLang="en-US" sz="1201" kern="0" dirty="0">
                <a:solidFill>
                  <a:srgbClr val="FFFFFF"/>
                </a:solidFill>
                <a:latin typeface="HGｺﾞｼｯｸE" panose="020B0909000000000000" pitchFamily="49" charset="-128"/>
                <a:ea typeface="HGｺﾞｼｯｸE" panose="020B0909000000000000" pitchFamily="49" charset="-128"/>
              </a:rPr>
              <a:t> </a:t>
            </a:r>
            <a:r>
              <a:rPr lang="ja-JP" altLang="en-US" sz="1201" kern="0" dirty="0">
                <a:solidFill>
                  <a:srgbClr val="FFFFFF"/>
                </a:solidFill>
                <a:latin typeface="Segoe UI"/>
                <a:ea typeface="Meiryo UI"/>
              </a:rPr>
              <a:t>期 待 さ れ る 効 果 </a:t>
            </a:r>
          </a:p>
        </p:txBody>
      </p:sp>
      <p:sp>
        <p:nvSpPr>
          <p:cNvPr id="48" name="テキスト ボックス 47"/>
          <p:cNvSpPr txBox="1"/>
          <p:nvPr/>
        </p:nvSpPr>
        <p:spPr>
          <a:xfrm>
            <a:off x="679325" y="1152140"/>
            <a:ext cx="8634782" cy="2055727"/>
          </a:xfrm>
          <a:prstGeom prst="rect">
            <a:avLst/>
          </a:prstGeom>
          <a:noFill/>
        </p:spPr>
        <p:txBody>
          <a:bodyPr wrap="square" rtlCol="0">
            <a:spAutoFit/>
          </a:bodyPr>
          <a:lstStyle/>
          <a:p>
            <a:pPr marL="179496" indent="-179496" defTabSz="422292">
              <a:defRPr/>
            </a:pPr>
            <a:r>
              <a:rPr lang="ja-JP" altLang="en-US" sz="1201" kern="0" dirty="0">
                <a:solidFill>
                  <a:srgbClr val="000000"/>
                </a:solidFill>
                <a:latin typeface="Meiryo UI"/>
                <a:ea typeface="Meiryo UI"/>
              </a:rPr>
              <a:t>●大阪市では</a:t>
            </a:r>
            <a:r>
              <a:rPr lang="en-US" altLang="ja-JP" sz="1201" kern="0" dirty="0">
                <a:latin typeface="Meiryo UI"/>
                <a:ea typeface="Meiryo UI"/>
              </a:rPr>
              <a:t>2019</a:t>
            </a:r>
            <a:r>
              <a:rPr lang="ja-JP" altLang="en-US" sz="1201" kern="0" dirty="0">
                <a:latin typeface="Meiryo UI"/>
                <a:ea typeface="Meiryo UI"/>
              </a:rPr>
              <a:t>年５月から「大阪市外国人起業活動促進事業」として、経済産業省から外国人起業促進実施団体の認定を受け、支援窓口を市の中小企業支援の執行機関として位置付けている大阪産業局に設置して、経営相談、資金調達など産業局が保有する支援機能を使って起業活動支援を実施している</a:t>
            </a:r>
            <a:endParaRPr lang="en-US" altLang="ja-JP" sz="1201" kern="0" dirty="0">
              <a:latin typeface="Meiryo UI"/>
              <a:ea typeface="Meiryo UI"/>
            </a:endParaRPr>
          </a:p>
          <a:p>
            <a:pPr marL="179496" indent="-179496" defTabSz="422292">
              <a:spcBef>
                <a:spcPts val="335"/>
              </a:spcBef>
              <a:defRPr/>
            </a:pPr>
            <a:r>
              <a:rPr lang="ja-JP" altLang="en-US" sz="1201" kern="0" dirty="0">
                <a:latin typeface="Meiryo UI"/>
                <a:ea typeface="Meiryo UI"/>
              </a:rPr>
              <a:t>●</a:t>
            </a:r>
            <a:r>
              <a:rPr lang="en-US" altLang="ja-JP" sz="1201" kern="0" dirty="0">
                <a:latin typeface="Meiryo UI"/>
                <a:ea typeface="Meiryo UI"/>
              </a:rPr>
              <a:t>2020</a:t>
            </a:r>
            <a:r>
              <a:rPr lang="ja-JP" altLang="en-US" sz="1201" kern="0" dirty="0">
                <a:latin typeface="Meiryo UI"/>
                <a:ea typeface="Meiryo UI"/>
              </a:rPr>
              <a:t>年には京阪神地域が「グローバル拠点都市」に選定されグローバルに展開するスタートアップ企業が次々に輩出されるスタートアップ・エコシステムの構築に取り組んでおり、大学の研究成果を活かしたスタートアップの創出・成長支援も進めている</a:t>
            </a:r>
            <a:endParaRPr lang="en-US" altLang="ja-JP" sz="1201" kern="0" dirty="0">
              <a:latin typeface="Meiryo UI"/>
              <a:ea typeface="Meiryo UI"/>
            </a:endParaRPr>
          </a:p>
          <a:p>
            <a:pPr marL="179496" indent="-179496" defTabSz="422292">
              <a:spcBef>
                <a:spcPts val="335"/>
              </a:spcBef>
              <a:defRPr/>
            </a:pPr>
            <a:r>
              <a:rPr lang="ja-JP" altLang="en-US" sz="1201" kern="0" dirty="0">
                <a:latin typeface="Meiryo UI"/>
                <a:ea typeface="Meiryo UI"/>
              </a:rPr>
              <a:t>●外国人起業活動促進事業導入後、コロナ禍においても制度利用者は順調に推移しており、訪日外国人客数が回復し始めた</a:t>
            </a:r>
            <a:r>
              <a:rPr lang="en-US" altLang="ja-JP" sz="1201" kern="0" dirty="0">
                <a:latin typeface="Meiryo UI"/>
                <a:ea typeface="Meiryo UI"/>
              </a:rPr>
              <a:t>2022</a:t>
            </a:r>
            <a:r>
              <a:rPr lang="ja-JP" altLang="en-US" sz="1201" kern="0" dirty="0">
                <a:latin typeface="Meiryo UI"/>
                <a:ea typeface="Meiryo UI"/>
              </a:rPr>
              <a:t>年度以降は相談件数、制度利用者ともに増加の兆しが見られる</a:t>
            </a:r>
            <a:endParaRPr lang="en-US" altLang="ja-JP" sz="1201" kern="0" dirty="0">
              <a:latin typeface="Meiryo UI"/>
              <a:ea typeface="Meiryo UI"/>
            </a:endParaRPr>
          </a:p>
          <a:p>
            <a:pPr marL="179496" indent="-179496" defTabSz="422292">
              <a:spcBef>
                <a:spcPts val="335"/>
              </a:spcBef>
              <a:defRPr/>
            </a:pPr>
            <a:r>
              <a:rPr lang="ja-JP" altLang="en-US" sz="1201" kern="0" dirty="0"/>
              <a:t>●優秀な外国人起業家をさらに呼び込むためには、事業化までに比較的時間を要する研究開発型スタートアップなどを想定して、経済産業省のスタートアップビザによる最長１年間の起業準備活動のさらなる延長が有効と認識しており、そのための国家戦略特別区域外国人創業活動促進事業の導入が必要</a:t>
            </a:r>
          </a:p>
        </p:txBody>
      </p:sp>
      <p:sp>
        <p:nvSpPr>
          <p:cNvPr id="49" name="フローチャート: 組合せ 48"/>
          <p:cNvSpPr/>
          <p:nvPr/>
        </p:nvSpPr>
        <p:spPr>
          <a:xfrm>
            <a:off x="3444891" y="5090424"/>
            <a:ext cx="3016569" cy="216139"/>
          </a:xfrm>
          <a:prstGeom prst="flowChartMerge">
            <a:avLst/>
          </a:prstGeom>
          <a:solidFill>
            <a:srgbClr val="F9E29B">
              <a:lumMod val="40000"/>
              <a:lumOff val="60000"/>
            </a:srgbClr>
          </a:solidFill>
          <a:ln w="12700" cap="flat" cmpd="sng" algn="ctr">
            <a:solidFill>
              <a:srgbClr val="3688D6">
                <a:shade val="50000"/>
              </a:srgbClr>
            </a:solidFill>
            <a:prstDash val="solid"/>
            <a:miter lim="800000"/>
          </a:ln>
          <a:effectLst/>
        </p:spPr>
        <p:txBody>
          <a:bodyPr rtlCol="0" anchor="ctr"/>
          <a:lstStyle/>
          <a:p>
            <a:pPr algn="ctr" defTabSz="422292">
              <a:defRPr/>
            </a:pPr>
            <a:endParaRPr lang="ja-JP" altLang="en-US" sz="1323" kern="0">
              <a:solidFill>
                <a:srgbClr val="FFFFFF"/>
              </a:solidFill>
              <a:latin typeface="Segoe UI"/>
              <a:ea typeface="Meiryo UI"/>
            </a:endParaRPr>
          </a:p>
        </p:txBody>
      </p:sp>
      <p:sp>
        <p:nvSpPr>
          <p:cNvPr id="50" name="正方形/長方形 49">
            <a:extLst>
              <a:ext uri="{FF2B5EF4-FFF2-40B4-BE49-F238E27FC236}">
                <a16:creationId xmlns:a16="http://schemas.microsoft.com/office/drawing/2014/main" id="{0314C92E-E101-B6B2-ED34-7C163C5F0B0F}"/>
              </a:ext>
            </a:extLst>
          </p:cNvPr>
          <p:cNvSpPr/>
          <p:nvPr/>
        </p:nvSpPr>
        <p:spPr>
          <a:xfrm>
            <a:off x="670227" y="3487278"/>
            <a:ext cx="8658248" cy="1526305"/>
          </a:xfrm>
          <a:prstGeom prst="rect">
            <a:avLst/>
          </a:prstGeom>
          <a:noFill/>
          <a:ln w="12700" cap="flat" cmpd="sng" algn="ctr">
            <a:solidFill>
              <a:srgbClr val="3688D6">
                <a:shade val="50000"/>
              </a:srgbClr>
            </a:solidFill>
            <a:prstDash val="solid"/>
            <a:miter lim="800000"/>
          </a:ln>
          <a:effectLst/>
        </p:spPr>
        <p:txBody>
          <a:bodyPr rtlCol="0" anchor="ctr"/>
          <a:lstStyle/>
          <a:p>
            <a:pPr algn="ctr" defTabSz="422292">
              <a:defRPr/>
            </a:pPr>
            <a:endParaRPr lang="ja-JP" altLang="en-US" sz="1323" kern="0">
              <a:solidFill>
                <a:srgbClr val="FFFFFF"/>
              </a:solidFill>
              <a:latin typeface="Segoe UI"/>
              <a:ea typeface="Meiryo UI"/>
            </a:endParaRPr>
          </a:p>
        </p:txBody>
      </p:sp>
      <p:sp>
        <p:nvSpPr>
          <p:cNvPr id="51" name="角丸四角形 28">
            <a:extLst>
              <a:ext uri="{FF2B5EF4-FFF2-40B4-BE49-F238E27FC236}">
                <a16:creationId xmlns:a16="http://schemas.microsoft.com/office/drawing/2014/main" id="{B0B77F5C-A4DE-2D44-98E5-941BC6D14D6A}"/>
              </a:ext>
            </a:extLst>
          </p:cNvPr>
          <p:cNvSpPr/>
          <p:nvPr/>
        </p:nvSpPr>
        <p:spPr>
          <a:xfrm>
            <a:off x="655860" y="3341745"/>
            <a:ext cx="1253605" cy="225010"/>
          </a:xfrm>
          <a:prstGeom prst="roundRect">
            <a:avLst/>
          </a:prstGeom>
          <a:solidFill>
            <a:srgbClr val="00B050"/>
          </a:solidFill>
          <a:ln w="12700" cap="flat" cmpd="sng" algn="ctr">
            <a:solidFill>
              <a:srgbClr val="0070C0"/>
            </a:solidFill>
            <a:prstDash val="solid"/>
            <a:miter lim="800000"/>
          </a:ln>
          <a:effectLst/>
        </p:spPr>
        <p:txBody>
          <a:bodyPr rtlCol="0" anchor="ctr"/>
          <a:lstStyle/>
          <a:p>
            <a:pPr algn="ctr" defTabSz="422292">
              <a:defRPr/>
            </a:pPr>
            <a:r>
              <a:rPr lang="ja-JP" altLang="en-US" sz="1201" kern="0" dirty="0">
                <a:solidFill>
                  <a:srgbClr val="FFFFFF"/>
                </a:solidFill>
                <a:latin typeface="Segoe UI"/>
                <a:ea typeface="Meiryo UI"/>
              </a:rPr>
              <a:t>特 例 の 概 要</a:t>
            </a:r>
          </a:p>
        </p:txBody>
      </p:sp>
      <p:sp>
        <p:nvSpPr>
          <p:cNvPr id="52" name="テキスト ボックス 51">
            <a:extLst>
              <a:ext uri="{FF2B5EF4-FFF2-40B4-BE49-F238E27FC236}">
                <a16:creationId xmlns:a16="http://schemas.microsoft.com/office/drawing/2014/main" id="{6A02C59C-821B-C786-B5F3-9CAE5BCFDB8D}"/>
              </a:ext>
            </a:extLst>
          </p:cNvPr>
          <p:cNvSpPr txBox="1"/>
          <p:nvPr/>
        </p:nvSpPr>
        <p:spPr>
          <a:xfrm>
            <a:off x="655858" y="3542574"/>
            <a:ext cx="4312558" cy="1160537"/>
          </a:xfrm>
          <a:prstGeom prst="rect">
            <a:avLst/>
          </a:prstGeom>
          <a:noFill/>
        </p:spPr>
        <p:txBody>
          <a:bodyPr wrap="square" rtlCol="0">
            <a:noAutofit/>
          </a:bodyPr>
          <a:lstStyle/>
          <a:p>
            <a:pPr marL="179496" indent="-179496" defTabSz="422292">
              <a:defRPr/>
            </a:pPr>
            <a:r>
              <a:rPr lang="ja-JP" altLang="en-US" sz="1201" kern="0" dirty="0">
                <a:solidFill>
                  <a:srgbClr val="000000"/>
                </a:solidFill>
                <a:latin typeface="Meiryo UI"/>
                <a:ea typeface="Meiryo UI"/>
              </a:rPr>
              <a:t>①上陸６か月以内に「経営・管理」の要件を満たす見込みで大阪市等からサポートを受ける創業活動については、特例的に在留資格を認める</a:t>
            </a:r>
            <a:r>
              <a:rPr lang="ja-JP" altLang="en-US" sz="1201" kern="0" dirty="0">
                <a:solidFill>
                  <a:srgbClr val="FF0000"/>
                </a:solidFill>
                <a:latin typeface="Meiryo UI"/>
                <a:ea typeface="Meiryo UI"/>
              </a:rPr>
              <a:t>（最長６か月）</a:t>
            </a:r>
            <a:endParaRPr lang="en-US" altLang="ja-JP" sz="1201" kern="0" dirty="0">
              <a:solidFill>
                <a:srgbClr val="FF0000"/>
              </a:solidFill>
              <a:latin typeface="Meiryo UI"/>
              <a:ea typeface="Meiryo UI"/>
            </a:endParaRPr>
          </a:p>
          <a:p>
            <a:pPr marL="151646" indent="-151646" defTabSz="422292">
              <a:spcBef>
                <a:spcPts val="335"/>
              </a:spcBef>
              <a:defRPr/>
            </a:pPr>
            <a:r>
              <a:rPr lang="ja-JP" altLang="en-US" sz="1201" kern="0" dirty="0">
                <a:solidFill>
                  <a:srgbClr val="000000"/>
                </a:solidFill>
                <a:latin typeface="Meiryo UI"/>
                <a:ea typeface="Meiryo UI"/>
              </a:rPr>
              <a:t>②外国人起業活動促進事業の期間内に起業に至らなかった外国人が、大阪市等からサポートを受ける創業活動については、</a:t>
            </a:r>
            <a:r>
              <a:rPr lang="zh-TW" altLang="en-US" sz="1201" kern="0" dirty="0">
                <a:solidFill>
                  <a:srgbClr val="000000"/>
                </a:solidFill>
                <a:latin typeface="Meiryo UI"/>
                <a:ea typeface="Meiryo UI"/>
              </a:rPr>
              <a:t>国家戦略特別区域外国人創業活動促進事業</a:t>
            </a:r>
            <a:r>
              <a:rPr lang="ja-JP" altLang="en-US" sz="1201" kern="0" dirty="0">
                <a:solidFill>
                  <a:srgbClr val="000000"/>
                </a:solidFill>
                <a:latin typeface="Meiryo UI"/>
                <a:ea typeface="Meiryo UI"/>
              </a:rPr>
              <a:t>を活用することを認める</a:t>
            </a:r>
            <a:r>
              <a:rPr lang="ja-JP" altLang="en-US" sz="1201" kern="0" dirty="0">
                <a:solidFill>
                  <a:srgbClr val="FF0000"/>
                </a:solidFill>
                <a:latin typeface="Meiryo UI"/>
                <a:ea typeface="Meiryo UI"/>
              </a:rPr>
              <a:t>（最長６か月）</a:t>
            </a:r>
            <a:endParaRPr lang="en-US" altLang="ja-JP" sz="1051" kern="0" dirty="0">
              <a:solidFill>
                <a:srgbClr val="FF0000"/>
              </a:solidFill>
              <a:latin typeface="Meiryo UI"/>
              <a:ea typeface="Meiryo UI"/>
            </a:endParaRPr>
          </a:p>
        </p:txBody>
      </p:sp>
      <p:sp>
        <p:nvSpPr>
          <p:cNvPr id="53" name="角丸四角形 31">
            <a:extLst>
              <a:ext uri="{FF2B5EF4-FFF2-40B4-BE49-F238E27FC236}">
                <a16:creationId xmlns:a16="http://schemas.microsoft.com/office/drawing/2014/main" id="{50761E6D-69A5-7758-670C-1385F87D89F4}"/>
              </a:ext>
            </a:extLst>
          </p:cNvPr>
          <p:cNvSpPr/>
          <p:nvPr/>
        </p:nvSpPr>
        <p:spPr>
          <a:xfrm>
            <a:off x="4950064" y="4169468"/>
            <a:ext cx="4286748" cy="504323"/>
          </a:xfrm>
          <a:prstGeom prst="roundRect">
            <a:avLst>
              <a:gd name="adj" fmla="val 10501"/>
            </a:avLst>
          </a:prstGeom>
          <a:solidFill>
            <a:srgbClr val="F9E29B">
              <a:lumMod val="40000"/>
              <a:lumOff val="60000"/>
            </a:srgbClr>
          </a:solidFill>
          <a:ln w="12700" cap="flat" cmpd="sng" algn="ctr">
            <a:solidFill>
              <a:srgbClr val="3688D6">
                <a:shade val="50000"/>
              </a:srgbClr>
            </a:solidFill>
            <a:prstDash val="sysDash"/>
            <a:miter lim="800000"/>
          </a:ln>
          <a:effectLst/>
        </p:spPr>
        <p:txBody>
          <a:bodyPr rtlCol="0" anchor="ctr"/>
          <a:lstStyle/>
          <a:p>
            <a:pPr algn="ctr" defTabSz="422292">
              <a:defRPr/>
            </a:pPr>
            <a:endParaRPr lang="ja-JP" altLang="en-US" sz="1323" kern="0" dirty="0">
              <a:solidFill>
                <a:srgbClr val="FFFFFF"/>
              </a:solidFill>
              <a:latin typeface="Segoe UI"/>
              <a:ea typeface="Meiryo UI"/>
            </a:endParaRPr>
          </a:p>
        </p:txBody>
      </p:sp>
      <p:sp>
        <p:nvSpPr>
          <p:cNvPr id="54" name="テキスト ボックス 53">
            <a:extLst>
              <a:ext uri="{FF2B5EF4-FFF2-40B4-BE49-F238E27FC236}">
                <a16:creationId xmlns:a16="http://schemas.microsoft.com/office/drawing/2014/main" id="{27B8AB56-202B-94F5-8907-5E25D4CB7DA4}"/>
              </a:ext>
            </a:extLst>
          </p:cNvPr>
          <p:cNvSpPr txBox="1"/>
          <p:nvPr/>
        </p:nvSpPr>
        <p:spPr>
          <a:xfrm>
            <a:off x="4802597" y="4650229"/>
            <a:ext cx="2283944" cy="375985"/>
          </a:xfrm>
          <a:prstGeom prst="rect">
            <a:avLst/>
          </a:prstGeom>
          <a:noFill/>
        </p:spPr>
        <p:txBody>
          <a:bodyPr wrap="square" rtlCol="0">
            <a:spAutoFit/>
          </a:bodyPr>
          <a:lstStyle/>
          <a:p>
            <a:pPr algn="ctr" defTabSz="422292">
              <a:defRPr/>
            </a:pPr>
            <a:r>
              <a:rPr lang="ja-JP" altLang="en-US" sz="922" b="1" kern="0" dirty="0">
                <a:solidFill>
                  <a:srgbClr val="000000"/>
                </a:solidFill>
                <a:latin typeface="Meiryo UI"/>
                <a:ea typeface="Meiryo UI"/>
              </a:rPr>
              <a:t>大阪市・関連機関による</a:t>
            </a:r>
            <a:endParaRPr lang="en-US" altLang="ja-JP" sz="922" b="1" kern="0" dirty="0">
              <a:solidFill>
                <a:srgbClr val="000000"/>
              </a:solidFill>
              <a:latin typeface="Meiryo UI"/>
              <a:ea typeface="Meiryo UI"/>
            </a:endParaRPr>
          </a:p>
          <a:p>
            <a:pPr algn="ctr" defTabSz="422292">
              <a:defRPr/>
            </a:pPr>
            <a:r>
              <a:rPr lang="ja-JP" altLang="en-US" sz="922" b="1" kern="0" dirty="0">
                <a:solidFill>
                  <a:srgbClr val="000000"/>
                </a:solidFill>
                <a:latin typeface="Meiryo UI"/>
                <a:ea typeface="Meiryo UI"/>
              </a:rPr>
              <a:t>各種サポート、進捗確認、創業支援</a:t>
            </a:r>
            <a:endParaRPr lang="en-US" altLang="ja-JP" sz="922" b="1" kern="0" dirty="0">
              <a:solidFill>
                <a:srgbClr val="000000"/>
              </a:solidFill>
              <a:latin typeface="Meiryo UI"/>
              <a:ea typeface="Meiryo UI"/>
            </a:endParaRPr>
          </a:p>
        </p:txBody>
      </p:sp>
      <p:sp>
        <p:nvSpPr>
          <p:cNvPr id="55" name="ホームベース 54">
            <a:extLst>
              <a:ext uri="{FF2B5EF4-FFF2-40B4-BE49-F238E27FC236}">
                <a16:creationId xmlns:a16="http://schemas.microsoft.com/office/drawing/2014/main" id="{1D23343E-D2C8-E037-338A-27640D260446}"/>
              </a:ext>
            </a:extLst>
          </p:cNvPr>
          <p:cNvSpPr/>
          <p:nvPr/>
        </p:nvSpPr>
        <p:spPr>
          <a:xfrm>
            <a:off x="4995320" y="4224958"/>
            <a:ext cx="2161386" cy="412484"/>
          </a:xfrm>
          <a:prstGeom prst="homePlate">
            <a:avLst/>
          </a:prstGeom>
          <a:solidFill>
            <a:srgbClr val="FFFF66"/>
          </a:solidFill>
          <a:ln w="12700" cap="flat" cmpd="sng" algn="ctr">
            <a:solidFill>
              <a:srgbClr val="9EE1D6"/>
            </a:solidFill>
            <a:prstDash val="solid"/>
            <a:miter lim="800000"/>
          </a:ln>
          <a:effectLst/>
        </p:spPr>
        <p:txBody>
          <a:bodyPr rtlCol="0" anchor="ctr"/>
          <a:lstStyle/>
          <a:p>
            <a:pPr algn="ctr" defTabSz="422292">
              <a:defRPr/>
            </a:pPr>
            <a:endParaRPr lang="ja-JP" altLang="en-US" sz="1323" kern="0">
              <a:solidFill>
                <a:srgbClr val="FFFFFF"/>
              </a:solidFill>
              <a:latin typeface="Segoe UI"/>
              <a:ea typeface="Meiryo UI"/>
            </a:endParaRPr>
          </a:p>
        </p:txBody>
      </p:sp>
      <p:sp>
        <p:nvSpPr>
          <p:cNvPr id="56" name="テキスト ボックス 55">
            <a:extLst>
              <a:ext uri="{FF2B5EF4-FFF2-40B4-BE49-F238E27FC236}">
                <a16:creationId xmlns:a16="http://schemas.microsoft.com/office/drawing/2014/main" id="{CB02CAF2-7FC4-9B97-1188-BE050B9A24F9}"/>
              </a:ext>
            </a:extLst>
          </p:cNvPr>
          <p:cNvSpPr txBox="1"/>
          <p:nvPr/>
        </p:nvSpPr>
        <p:spPr>
          <a:xfrm>
            <a:off x="4866470" y="4236834"/>
            <a:ext cx="2443420" cy="440339"/>
          </a:xfrm>
          <a:prstGeom prst="rect">
            <a:avLst/>
          </a:prstGeom>
          <a:noFill/>
        </p:spPr>
        <p:txBody>
          <a:bodyPr wrap="square" rtlCol="0">
            <a:spAutoFit/>
          </a:bodyPr>
          <a:lstStyle/>
          <a:p>
            <a:pPr algn="ctr" defTabSz="422292">
              <a:defRPr/>
            </a:pPr>
            <a:r>
              <a:rPr lang="ja-JP" altLang="en-US" sz="1173" b="1" kern="0" dirty="0">
                <a:solidFill>
                  <a:srgbClr val="000000"/>
                </a:solidFill>
                <a:latin typeface="Meiryo UI"/>
                <a:ea typeface="Meiryo UI"/>
              </a:rPr>
              <a:t>在留資格「特定活動」</a:t>
            </a:r>
            <a:endParaRPr lang="en-US" altLang="ja-JP" sz="1173" b="1" kern="0" dirty="0">
              <a:solidFill>
                <a:srgbClr val="000000"/>
              </a:solidFill>
              <a:latin typeface="Meiryo UI"/>
              <a:ea typeface="Meiryo UI"/>
            </a:endParaRPr>
          </a:p>
          <a:p>
            <a:pPr algn="ctr" defTabSz="422292">
              <a:spcBef>
                <a:spcPts val="167"/>
              </a:spcBef>
              <a:defRPr/>
            </a:pPr>
            <a:r>
              <a:rPr lang="ja-JP" altLang="en-US" sz="922" kern="0" dirty="0">
                <a:solidFill>
                  <a:srgbClr val="000000"/>
                </a:solidFill>
                <a:latin typeface="Meiryo UI"/>
                <a:ea typeface="Meiryo UI"/>
              </a:rPr>
              <a:t>最大</a:t>
            </a:r>
            <a:r>
              <a:rPr lang="en-US" altLang="ja-JP" sz="922" kern="0" dirty="0">
                <a:solidFill>
                  <a:srgbClr val="000000"/>
                </a:solidFill>
                <a:latin typeface="Meiryo UI"/>
                <a:ea typeface="Meiryo UI"/>
              </a:rPr>
              <a:t>1</a:t>
            </a:r>
            <a:r>
              <a:rPr lang="ja-JP" altLang="en-US" sz="922" kern="0" dirty="0">
                <a:solidFill>
                  <a:srgbClr val="000000"/>
                </a:solidFill>
                <a:latin typeface="Meiryo UI"/>
                <a:ea typeface="Meiryo UI"/>
              </a:rPr>
              <a:t>年</a:t>
            </a:r>
            <a:r>
              <a:rPr lang="en-US" altLang="ja-JP" sz="922" kern="0" dirty="0">
                <a:solidFill>
                  <a:srgbClr val="000000"/>
                </a:solidFill>
                <a:latin typeface="Meiryo UI"/>
                <a:ea typeface="Meiryo UI"/>
              </a:rPr>
              <a:t>※</a:t>
            </a:r>
            <a:r>
              <a:rPr lang="ja-JP" altLang="en-US" sz="922" kern="0" dirty="0">
                <a:solidFill>
                  <a:srgbClr val="000000"/>
                </a:solidFill>
                <a:latin typeface="Meiryo UI"/>
                <a:ea typeface="Meiryo UI"/>
              </a:rPr>
              <a:t>経済産業省制度</a:t>
            </a:r>
            <a:endParaRPr lang="en-US" altLang="ja-JP" sz="1341" kern="0" dirty="0">
              <a:solidFill>
                <a:srgbClr val="000000"/>
              </a:solidFill>
              <a:latin typeface="Meiryo UI"/>
              <a:ea typeface="Meiryo UI"/>
            </a:endParaRPr>
          </a:p>
        </p:txBody>
      </p:sp>
      <p:cxnSp>
        <p:nvCxnSpPr>
          <p:cNvPr id="57" name="直線矢印コネクタ 56">
            <a:extLst>
              <a:ext uri="{FF2B5EF4-FFF2-40B4-BE49-F238E27FC236}">
                <a16:creationId xmlns:a16="http://schemas.microsoft.com/office/drawing/2014/main" id="{4052553D-A6E0-722F-C4AC-4F075C56DD98}"/>
              </a:ext>
            </a:extLst>
          </p:cNvPr>
          <p:cNvCxnSpPr>
            <a:cxnSpLocks/>
          </p:cNvCxnSpPr>
          <p:nvPr/>
        </p:nvCxnSpPr>
        <p:spPr>
          <a:xfrm>
            <a:off x="6956352" y="4878206"/>
            <a:ext cx="2292593" cy="0"/>
          </a:xfrm>
          <a:prstGeom prst="straightConnector1">
            <a:avLst/>
          </a:prstGeom>
          <a:noFill/>
          <a:ln w="28575" cap="flat" cmpd="sng" algn="ctr">
            <a:solidFill>
              <a:srgbClr val="000000"/>
            </a:solidFill>
            <a:prstDash val="sysDot"/>
            <a:miter lim="800000"/>
            <a:tailEnd type="triangle"/>
          </a:ln>
          <a:effectLst/>
        </p:spPr>
      </p:cxnSp>
      <p:sp>
        <p:nvSpPr>
          <p:cNvPr id="58" name="テキスト ボックス 57">
            <a:extLst>
              <a:ext uri="{FF2B5EF4-FFF2-40B4-BE49-F238E27FC236}">
                <a16:creationId xmlns:a16="http://schemas.microsoft.com/office/drawing/2014/main" id="{E7679F38-D528-5815-07B1-2D008BF32F05}"/>
              </a:ext>
            </a:extLst>
          </p:cNvPr>
          <p:cNvSpPr txBox="1"/>
          <p:nvPr/>
        </p:nvSpPr>
        <p:spPr>
          <a:xfrm>
            <a:off x="7718829" y="4651577"/>
            <a:ext cx="1085965" cy="227901"/>
          </a:xfrm>
          <a:prstGeom prst="rect">
            <a:avLst/>
          </a:prstGeom>
          <a:noFill/>
        </p:spPr>
        <p:txBody>
          <a:bodyPr wrap="square" rtlCol="0">
            <a:spAutoFit/>
          </a:bodyPr>
          <a:lstStyle/>
          <a:p>
            <a:pPr algn="ctr" defTabSz="422292">
              <a:defRPr/>
            </a:pPr>
            <a:r>
              <a:rPr lang="ja-JP" altLang="en-US" sz="881" b="1" kern="0" dirty="0">
                <a:solidFill>
                  <a:srgbClr val="000000"/>
                </a:solidFill>
                <a:latin typeface="Meiryo UI"/>
                <a:ea typeface="Meiryo UI"/>
              </a:rPr>
              <a:t>継続してサポート</a:t>
            </a:r>
            <a:endParaRPr lang="en-US" altLang="ja-JP" sz="881" b="1" kern="0" dirty="0">
              <a:solidFill>
                <a:srgbClr val="000000"/>
              </a:solidFill>
              <a:latin typeface="Meiryo UI"/>
              <a:ea typeface="Meiryo UI"/>
            </a:endParaRPr>
          </a:p>
        </p:txBody>
      </p:sp>
      <p:grpSp>
        <p:nvGrpSpPr>
          <p:cNvPr id="59" name="グループ化 58">
            <a:extLst>
              <a:ext uri="{FF2B5EF4-FFF2-40B4-BE49-F238E27FC236}">
                <a16:creationId xmlns:a16="http://schemas.microsoft.com/office/drawing/2014/main" id="{C2E09943-12E3-DCC5-75A4-8ABA3301596A}"/>
              </a:ext>
            </a:extLst>
          </p:cNvPr>
          <p:cNvGrpSpPr/>
          <p:nvPr/>
        </p:nvGrpSpPr>
        <p:grpSpPr>
          <a:xfrm>
            <a:off x="7059289" y="4224959"/>
            <a:ext cx="2212138" cy="425315"/>
            <a:chOff x="285050" y="536229"/>
            <a:chExt cx="2432959" cy="538942"/>
          </a:xfrm>
        </p:grpSpPr>
        <p:sp>
          <p:nvSpPr>
            <p:cNvPr id="60" name="ホームベース 23">
              <a:extLst>
                <a:ext uri="{FF2B5EF4-FFF2-40B4-BE49-F238E27FC236}">
                  <a16:creationId xmlns:a16="http://schemas.microsoft.com/office/drawing/2014/main" id="{3A6FD5A9-1B57-EDA4-4BD8-44E1C199E87A}"/>
                </a:ext>
              </a:extLst>
            </p:cNvPr>
            <p:cNvSpPr/>
            <p:nvPr/>
          </p:nvSpPr>
          <p:spPr>
            <a:xfrm>
              <a:off x="442834" y="536229"/>
              <a:ext cx="2232248" cy="504056"/>
            </a:xfrm>
            <a:prstGeom prst="homePlate">
              <a:avLst/>
            </a:prstGeom>
            <a:solidFill>
              <a:srgbClr val="FFFF66"/>
            </a:solidFill>
            <a:ln w="12700" cap="flat" cmpd="sng" algn="ctr">
              <a:solidFill>
                <a:srgbClr val="9EE1D6"/>
              </a:solidFill>
              <a:prstDash val="solid"/>
              <a:miter lim="800000"/>
            </a:ln>
            <a:effectLst/>
          </p:spPr>
          <p:txBody>
            <a:bodyPr rtlCol="0" anchor="ctr"/>
            <a:lstStyle/>
            <a:p>
              <a:pPr algn="ctr" defTabSz="422292">
                <a:defRPr/>
              </a:pPr>
              <a:endParaRPr lang="ja-JP" altLang="en-US" sz="1323" kern="0">
                <a:solidFill>
                  <a:srgbClr val="FFFFFF"/>
                </a:solidFill>
                <a:latin typeface="Segoe UI"/>
                <a:ea typeface="Meiryo UI"/>
              </a:endParaRPr>
            </a:p>
          </p:txBody>
        </p:sp>
        <p:sp>
          <p:nvSpPr>
            <p:cNvPr id="61" name="テキスト ボックス 60">
              <a:extLst>
                <a:ext uri="{FF2B5EF4-FFF2-40B4-BE49-F238E27FC236}">
                  <a16:creationId xmlns:a16="http://schemas.microsoft.com/office/drawing/2014/main" id="{3971C50B-AA1B-E934-2814-BE59B7BCED28}"/>
                </a:ext>
              </a:extLst>
            </p:cNvPr>
            <p:cNvSpPr txBox="1"/>
            <p:nvPr/>
          </p:nvSpPr>
          <p:spPr>
            <a:xfrm>
              <a:off x="285050" y="541581"/>
              <a:ext cx="2432959" cy="533590"/>
            </a:xfrm>
            <a:prstGeom prst="rect">
              <a:avLst/>
            </a:prstGeom>
            <a:noFill/>
          </p:spPr>
          <p:txBody>
            <a:bodyPr wrap="square" rtlCol="0">
              <a:spAutoFit/>
            </a:bodyPr>
            <a:lstStyle/>
            <a:p>
              <a:pPr algn="ctr" defTabSz="422292">
                <a:defRPr/>
              </a:pPr>
              <a:r>
                <a:rPr lang="ja-JP" altLang="en-US" sz="1089" b="1" kern="0" dirty="0">
                  <a:solidFill>
                    <a:srgbClr val="FF0000"/>
                  </a:solidFill>
                  <a:latin typeface="Meiryo UI"/>
                  <a:ea typeface="Meiryo UI"/>
                </a:rPr>
                <a:t>②在留資格「経営・管理」</a:t>
              </a:r>
              <a:endParaRPr lang="en-US" altLang="ja-JP" sz="1089" b="1" kern="0" dirty="0">
                <a:solidFill>
                  <a:srgbClr val="FF0000"/>
                </a:solidFill>
                <a:latin typeface="Meiryo UI"/>
                <a:ea typeface="Meiryo UI"/>
              </a:endParaRPr>
            </a:p>
            <a:p>
              <a:pPr algn="ctr" defTabSz="422292">
                <a:spcBef>
                  <a:spcPts val="167"/>
                </a:spcBef>
                <a:defRPr/>
              </a:pPr>
              <a:r>
                <a:rPr lang="en-US" altLang="ja-JP" sz="881" b="1" kern="0" dirty="0">
                  <a:solidFill>
                    <a:srgbClr val="FF0000"/>
                  </a:solidFill>
                  <a:latin typeface="Meiryo UI"/>
                  <a:ea typeface="Meiryo UI"/>
                </a:rPr>
                <a:t>※</a:t>
              </a:r>
              <a:r>
                <a:rPr lang="ja-JP" altLang="en-US" sz="881" b="1" kern="0" dirty="0">
                  <a:solidFill>
                    <a:srgbClr val="FF0000"/>
                  </a:solidFill>
                  <a:latin typeface="Meiryo UI"/>
                  <a:ea typeface="Meiryo UI"/>
                </a:rPr>
                <a:t>創業活動　（最長６か月）</a:t>
              </a:r>
            </a:p>
          </p:txBody>
        </p:sp>
      </p:grpSp>
      <p:sp>
        <p:nvSpPr>
          <p:cNvPr id="63" name="ホームベース 23">
            <a:extLst>
              <a:ext uri="{FF2B5EF4-FFF2-40B4-BE49-F238E27FC236}">
                <a16:creationId xmlns:a16="http://schemas.microsoft.com/office/drawing/2014/main" id="{36DD6A6C-A13B-4769-B2C9-EEB1C11A72FC}"/>
              </a:ext>
            </a:extLst>
          </p:cNvPr>
          <p:cNvSpPr/>
          <p:nvPr/>
        </p:nvSpPr>
        <p:spPr>
          <a:xfrm>
            <a:off x="5004061" y="3632036"/>
            <a:ext cx="2161386" cy="412484"/>
          </a:xfrm>
          <a:prstGeom prst="homePlate">
            <a:avLst/>
          </a:prstGeom>
          <a:solidFill>
            <a:srgbClr val="FFFF66"/>
          </a:solidFill>
          <a:ln w="12700" cap="flat" cmpd="sng" algn="ctr">
            <a:solidFill>
              <a:srgbClr val="9EE1D6"/>
            </a:solidFill>
            <a:prstDash val="solid"/>
            <a:miter lim="800000"/>
          </a:ln>
          <a:effectLst/>
        </p:spPr>
        <p:txBody>
          <a:bodyPr rtlCol="0" anchor="ctr"/>
          <a:lstStyle/>
          <a:p>
            <a:pPr algn="ctr" defTabSz="422292">
              <a:defRPr/>
            </a:pPr>
            <a:endParaRPr lang="ja-JP" altLang="en-US" sz="1323" kern="0">
              <a:solidFill>
                <a:srgbClr val="FFFFFF"/>
              </a:solidFill>
              <a:latin typeface="Segoe UI"/>
              <a:ea typeface="Meiryo UI"/>
            </a:endParaRPr>
          </a:p>
        </p:txBody>
      </p:sp>
      <p:sp>
        <p:nvSpPr>
          <p:cNvPr id="64" name="テキスト ボックス 63">
            <a:extLst>
              <a:ext uri="{FF2B5EF4-FFF2-40B4-BE49-F238E27FC236}">
                <a16:creationId xmlns:a16="http://schemas.microsoft.com/office/drawing/2014/main" id="{0E6B17B4-CC44-B925-3ABE-079729B51E22}"/>
              </a:ext>
            </a:extLst>
          </p:cNvPr>
          <p:cNvSpPr txBox="1"/>
          <p:nvPr/>
        </p:nvSpPr>
        <p:spPr>
          <a:xfrm>
            <a:off x="5141974" y="3641241"/>
            <a:ext cx="1962447" cy="421091"/>
          </a:xfrm>
          <a:prstGeom prst="rect">
            <a:avLst/>
          </a:prstGeom>
          <a:noFill/>
        </p:spPr>
        <p:txBody>
          <a:bodyPr wrap="square" rtlCol="0">
            <a:spAutoFit/>
          </a:bodyPr>
          <a:lstStyle/>
          <a:p>
            <a:pPr algn="ctr" defTabSz="422292">
              <a:defRPr/>
            </a:pPr>
            <a:r>
              <a:rPr lang="ja-JP" altLang="en-US" sz="1089" b="1" kern="0" dirty="0">
                <a:solidFill>
                  <a:srgbClr val="FF0000"/>
                </a:solidFill>
                <a:latin typeface="Meiryo UI"/>
                <a:ea typeface="Meiryo UI"/>
              </a:rPr>
              <a:t>①在留資格「経営・管理」</a:t>
            </a:r>
            <a:endParaRPr lang="en-US" altLang="ja-JP" sz="1089" b="1" kern="0" dirty="0">
              <a:solidFill>
                <a:srgbClr val="FF0000"/>
              </a:solidFill>
              <a:latin typeface="Meiryo UI"/>
              <a:ea typeface="Meiryo UI"/>
            </a:endParaRPr>
          </a:p>
          <a:p>
            <a:pPr algn="ctr" defTabSz="422292">
              <a:spcBef>
                <a:spcPts val="167"/>
              </a:spcBef>
              <a:defRPr/>
            </a:pPr>
            <a:r>
              <a:rPr lang="en-US" altLang="ja-JP" sz="881" b="1" kern="0" dirty="0">
                <a:solidFill>
                  <a:srgbClr val="FF0000"/>
                </a:solidFill>
                <a:latin typeface="Meiryo UI"/>
                <a:ea typeface="Meiryo UI"/>
              </a:rPr>
              <a:t>※</a:t>
            </a:r>
            <a:r>
              <a:rPr lang="ja-JP" altLang="en-US" sz="881" b="1" kern="0" dirty="0">
                <a:solidFill>
                  <a:srgbClr val="FF0000"/>
                </a:solidFill>
                <a:latin typeface="Meiryo UI"/>
                <a:ea typeface="Meiryo UI"/>
              </a:rPr>
              <a:t>創業活動　（最長６か月）</a:t>
            </a:r>
          </a:p>
        </p:txBody>
      </p:sp>
      <p:sp>
        <p:nvSpPr>
          <p:cNvPr id="3" name="正方形/長方形 2"/>
          <p:cNvSpPr/>
          <p:nvPr/>
        </p:nvSpPr>
        <p:spPr>
          <a:xfrm>
            <a:off x="679326" y="5715099"/>
            <a:ext cx="8568070" cy="585150"/>
          </a:xfrm>
          <a:prstGeom prst="rect">
            <a:avLst/>
          </a:prstGeom>
        </p:spPr>
        <p:txBody>
          <a:bodyPr wrap="square">
            <a:spAutoFit/>
          </a:bodyPr>
          <a:lstStyle/>
          <a:p>
            <a:pPr defTabSz="422292">
              <a:spcBef>
                <a:spcPts val="335"/>
              </a:spcBef>
              <a:defRPr/>
            </a:pPr>
            <a:r>
              <a:rPr lang="ja-JP" altLang="en-US" sz="1601" kern="0" dirty="0">
                <a:solidFill>
                  <a:srgbClr val="000000"/>
                </a:solidFill>
                <a:latin typeface="Meiryo UI"/>
                <a:ea typeface="Meiryo UI"/>
              </a:rPr>
              <a:t>国家戦略特別区域外国人創業活動促進事業を導入し、海外スタートアップ、優秀な外国人起業家を呼び込むための環境整備を行うことで、大阪市のスタートアップ・エコシステムの活性化に寄与</a:t>
            </a:r>
            <a:endParaRPr lang="en-US" altLang="ja-JP" sz="1601" kern="0" dirty="0">
              <a:solidFill>
                <a:srgbClr val="000000"/>
              </a:solidFill>
              <a:latin typeface="Meiryo UI"/>
              <a:ea typeface="Meiryo UI"/>
            </a:endParaRPr>
          </a:p>
        </p:txBody>
      </p:sp>
      <p:cxnSp>
        <p:nvCxnSpPr>
          <p:cNvPr id="5" name="直線コネクタ 4"/>
          <p:cNvCxnSpPr/>
          <p:nvPr/>
        </p:nvCxnSpPr>
        <p:spPr>
          <a:xfrm flipV="1">
            <a:off x="670857" y="4152842"/>
            <a:ext cx="8645542"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4">
            <a:extLst>
              <a:ext uri="{FF2B5EF4-FFF2-40B4-BE49-F238E27FC236}">
                <a16:creationId xmlns:a16="http://schemas.microsoft.com/office/drawing/2014/main" id="{5FC53D2A-3773-AFE6-FCAA-77FF31EBBD42}"/>
              </a:ext>
            </a:extLst>
          </p:cNvPr>
          <p:cNvSpPr txBox="1">
            <a:spLocks/>
          </p:cNvSpPr>
          <p:nvPr/>
        </p:nvSpPr>
        <p:spPr>
          <a:xfrm>
            <a:off x="7744614" y="6613279"/>
            <a:ext cx="2161386" cy="1616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7474">
              <a:defRPr/>
            </a:pPr>
            <a:fld id="{0638AFE9-EB24-4E85-A937-181894F314B4}" type="slidenum">
              <a:rPr kumimoji="1" lang="ja-JP" altLang="en-US" sz="1051">
                <a:solidFill>
                  <a:prstClr val="black"/>
                </a:solidFill>
                <a:latin typeface="Meiryo UI"/>
                <a:ea typeface="Meiryo UI"/>
              </a:rPr>
              <a:pPr algn="r" defTabSz="457474">
                <a:defRPr/>
              </a:pPr>
              <a:t>2</a:t>
            </a:fld>
            <a:endParaRPr kumimoji="1" lang="ja-JP" altLang="en-US" sz="1051" dirty="0">
              <a:solidFill>
                <a:prstClr val="black"/>
              </a:solidFill>
              <a:latin typeface="Meiryo UI"/>
              <a:ea typeface="Meiryo UI"/>
            </a:endParaRPr>
          </a:p>
        </p:txBody>
      </p:sp>
    </p:spTree>
    <p:extLst>
      <p:ext uri="{BB962C8B-B14F-4D97-AF65-F5344CB8AC3E}">
        <p14:creationId xmlns:p14="http://schemas.microsoft.com/office/powerpoint/2010/main" val="160204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649DDFB-DEB5-450E-8887-FA044A848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566" y="4941582"/>
            <a:ext cx="2197409" cy="1464939"/>
          </a:xfrm>
          <a:prstGeom prst="rect">
            <a:avLst/>
          </a:prstGeom>
        </p:spPr>
      </p:pic>
      <p:sp>
        <p:nvSpPr>
          <p:cNvPr id="31" name="テキスト ボックス 30">
            <a:extLst>
              <a:ext uri="{FF2B5EF4-FFF2-40B4-BE49-F238E27FC236}">
                <a16:creationId xmlns:a16="http://schemas.microsoft.com/office/drawing/2014/main" id="{8ABEBC1F-62FE-6511-38A5-77BD11181E62}"/>
              </a:ext>
            </a:extLst>
          </p:cNvPr>
          <p:cNvSpPr txBox="1"/>
          <p:nvPr/>
        </p:nvSpPr>
        <p:spPr>
          <a:xfrm>
            <a:off x="127640" y="3077216"/>
            <a:ext cx="4610956" cy="2413547"/>
          </a:xfrm>
          <a:prstGeom prst="rect">
            <a:avLst/>
          </a:prstGeom>
          <a:solidFill>
            <a:schemeClr val="bg1">
              <a:lumMod val="95000"/>
            </a:schemeClr>
          </a:solidFill>
        </p:spPr>
        <p:txBody>
          <a:bodyPr wrap="square" rtlCol="0">
            <a:noAutofit/>
          </a:bodyPr>
          <a:lstStyle/>
          <a:p>
            <a:pPr algn="ctr" defTabSz="456788">
              <a:defRPr/>
            </a:pPr>
            <a:endParaRPr kumimoji="1" lang="ja-JP" altLang="en-US" sz="1401" b="1" dirty="0">
              <a:solidFill>
                <a:prstClr val="black"/>
              </a:solidFill>
              <a:latin typeface="Meiryo UI"/>
              <a:ea typeface="Meiryo UI"/>
            </a:endParaRPr>
          </a:p>
        </p:txBody>
      </p:sp>
      <p:sp>
        <p:nvSpPr>
          <p:cNvPr id="11" name="タイトル 2">
            <a:extLst>
              <a:ext uri="{FF2B5EF4-FFF2-40B4-BE49-F238E27FC236}">
                <a16:creationId xmlns:a16="http://schemas.microsoft.com/office/drawing/2014/main" id="{09C85511-AAC6-0BA4-3AB4-7414DDF728E0}"/>
              </a:ext>
            </a:extLst>
          </p:cNvPr>
          <p:cNvSpPr txBox="1">
            <a:spLocks/>
          </p:cNvSpPr>
          <p:nvPr/>
        </p:nvSpPr>
        <p:spPr>
          <a:xfrm>
            <a:off x="0" y="6537"/>
            <a:ext cx="9906350" cy="828531"/>
          </a:xfrm>
          <a:prstGeom prst="rect">
            <a:avLst/>
          </a:prstGeom>
          <a:solidFill>
            <a:srgbClr val="DEEBF7"/>
          </a:solidFill>
        </p:spPr>
        <p:txBody>
          <a:bodyPr vert="horz" lIns="288185" tIns="0" rIns="288185" bIns="72046" rtlCol="0" anchor="b" anchorCtr="0">
            <a:noAutofit/>
          </a:bodyPr>
          <a:lstStyle>
            <a:lvl1pPr algn="l" defTabSz="912114" rtl="0" eaLnBrk="1" fontAlgn="ctr" latinLnBrk="0" hangingPunct="1">
              <a:lnSpc>
                <a:spcPct val="100000"/>
              </a:lnSpc>
              <a:spcBef>
                <a:spcPts val="0"/>
              </a:spcBef>
              <a:buNone/>
              <a:defRPr kumimoji="1" sz="1800" b="1" kern="1200">
                <a:solidFill>
                  <a:schemeClr val="tx1"/>
                </a:solidFill>
                <a:latin typeface="+mj-lt"/>
                <a:ea typeface="+mj-ea"/>
                <a:cs typeface="+mj-cs"/>
              </a:defRPr>
            </a:lvl1pPr>
          </a:lstStyle>
          <a:p>
            <a:pPr defTabSz="912661">
              <a:defRPr/>
            </a:pPr>
            <a:r>
              <a:rPr lang="ja-JP" altLang="en-US" sz="2400" dirty="0">
                <a:latin typeface="Meiryo UI" panose="020B0604030504040204" pitchFamily="50" charset="-128"/>
                <a:ea typeface="Meiryo UI" panose="020B0604030504040204" pitchFamily="50" charset="-128"/>
              </a:rPr>
              <a:t>〇</a:t>
            </a:r>
            <a:r>
              <a:rPr kumimoji="0" lang="zh-TW" altLang="en-US" sz="2400" dirty="0">
                <a:latin typeface="Meiryo UI" panose="020B0604030504040204" pitchFamily="50" charset="-128"/>
                <a:ea typeface="Meiryo UI" panose="020B0604030504040204" pitchFamily="50" charset="-128"/>
                <a:cs typeface="+mn-cs"/>
              </a:rPr>
              <a:t>区域計画記載事業</a:t>
            </a:r>
            <a:endParaRPr kumimoji="0" lang="en-US" altLang="zh-TW" sz="2400" dirty="0">
              <a:latin typeface="Meiryo UI" panose="020B0604030504040204" pitchFamily="50" charset="-128"/>
              <a:ea typeface="Meiryo UI" panose="020B0604030504040204" pitchFamily="50" charset="-128"/>
              <a:cs typeface="+mn-cs"/>
            </a:endParaRPr>
          </a:p>
          <a:p>
            <a:pPr defTabSz="912661">
              <a:defRPr/>
            </a:pPr>
            <a:r>
              <a:rPr kumimoji="0" lang="ja-JP" altLang="en-US" sz="2400" dirty="0">
                <a:solidFill>
                  <a:prstClr val="black"/>
                </a:solidFill>
                <a:latin typeface="Meiryo UI" panose="020B0604030504040204" pitchFamily="50" charset="-128"/>
                <a:ea typeface="Meiryo UI" panose="020B0604030504040204" pitchFamily="50" charset="-128"/>
                <a:cs typeface="+mn-cs"/>
              </a:rPr>
              <a:t>大阪・関西</a:t>
            </a:r>
            <a:r>
              <a:rPr lang="ja-JP" altLang="en-US" sz="2400" dirty="0">
                <a:solidFill>
                  <a:prstClr val="black"/>
                </a:solidFill>
                <a:latin typeface="Meiryo UI" panose="020B0604030504040204" pitchFamily="50" charset="-128"/>
                <a:ea typeface="Meiryo UI" panose="020B0604030504040204" pitchFamily="50" charset="-128"/>
                <a:cs typeface="+mn-cs"/>
              </a:rPr>
              <a:t>万博に関する仮設建築物の建築　</a:t>
            </a:r>
            <a:endParaRPr lang="en-US" altLang="ja-JP" sz="2400" dirty="0">
              <a:solidFill>
                <a:prstClr val="black"/>
              </a:solidFill>
              <a:latin typeface="Meiryo UI"/>
              <a:ea typeface="Meiryo UI"/>
              <a:cs typeface="+mn-cs"/>
            </a:endParaRPr>
          </a:p>
        </p:txBody>
      </p:sp>
      <p:sp>
        <p:nvSpPr>
          <p:cNvPr id="14" name="コンテンツ プレースホルダー 4"/>
          <p:cNvSpPr txBox="1">
            <a:spLocks/>
          </p:cNvSpPr>
          <p:nvPr/>
        </p:nvSpPr>
        <p:spPr>
          <a:xfrm>
            <a:off x="237386" y="3130599"/>
            <a:ext cx="4796664" cy="2250811"/>
          </a:xfrm>
          <a:prstGeom prst="rect">
            <a:avLst/>
          </a:prstGeom>
        </p:spPr>
        <p:txBody>
          <a:bodyPr vert="horz" lIns="91499" tIns="45749" rIns="91499" bIns="4574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949">
              <a:spcBef>
                <a:spcPts val="1001"/>
              </a:spcBef>
              <a:buNone/>
              <a:defRPr/>
            </a:pPr>
            <a:endParaRPr lang="en-US" altLang="ja-JP" sz="1401" b="1" dirty="0">
              <a:solidFill>
                <a:prstClr val="black"/>
              </a:solidFill>
              <a:latin typeface="Meiryo UI" panose="020B0604030504040204" pitchFamily="50" charset="-128"/>
              <a:ea typeface="Meiryo UI" panose="020B0604030504040204" pitchFamily="50" charset="-128"/>
            </a:endParaRPr>
          </a:p>
          <a:p>
            <a:pPr marL="0" indent="0" defTabSz="914949">
              <a:lnSpc>
                <a:spcPct val="100000"/>
              </a:lnSpc>
              <a:spcBef>
                <a:spcPts val="300"/>
              </a:spcBef>
              <a:buNone/>
              <a:defRPr/>
            </a:pPr>
            <a:r>
              <a:rPr lang="ja-JP" altLang="en-US" sz="1301" dirty="0">
                <a:solidFill>
                  <a:prstClr val="black"/>
                </a:solidFill>
                <a:latin typeface="Meiryo UI" panose="020B0604030504040204" pitchFamily="50" charset="-128"/>
                <a:ea typeface="Meiryo UI" panose="020B0604030504040204" pitchFamily="50" charset="-128"/>
              </a:rPr>
              <a:t>事業者      ：大和ハウス工業株式会社</a:t>
            </a:r>
            <a:endParaRPr lang="en-US" altLang="ja-JP" sz="1301" dirty="0">
              <a:solidFill>
                <a:prstClr val="black"/>
              </a:solidFill>
              <a:latin typeface="Meiryo UI" panose="020B0604030504040204" pitchFamily="50" charset="-128"/>
              <a:ea typeface="Meiryo UI" panose="020B0604030504040204" pitchFamily="50" charset="-128"/>
            </a:endParaRPr>
          </a:p>
          <a:p>
            <a:pPr marL="0" indent="0" defTabSz="914949">
              <a:lnSpc>
                <a:spcPct val="100000"/>
              </a:lnSpc>
              <a:spcBef>
                <a:spcPts val="300"/>
              </a:spcBef>
              <a:buNone/>
              <a:defRPr/>
            </a:pPr>
            <a:r>
              <a:rPr lang="ja-JP" altLang="en-US" sz="1301" dirty="0">
                <a:solidFill>
                  <a:prstClr val="black"/>
                </a:solidFill>
                <a:latin typeface="Meiryo UI" panose="020B0604030504040204" pitchFamily="50" charset="-128"/>
                <a:ea typeface="Meiryo UI" panose="020B0604030504040204" pitchFamily="50" charset="-128"/>
              </a:rPr>
              <a:t>敷地所有者：株式会社大阪マルビル</a:t>
            </a:r>
            <a:endParaRPr lang="en-US" altLang="ja-JP" sz="1301" dirty="0">
              <a:solidFill>
                <a:prstClr val="black"/>
              </a:solidFill>
              <a:latin typeface="Meiryo UI" panose="020B0604030504040204" pitchFamily="50" charset="-128"/>
              <a:ea typeface="Meiryo UI" panose="020B0604030504040204" pitchFamily="50" charset="-128"/>
            </a:endParaRPr>
          </a:p>
          <a:p>
            <a:pPr marL="0" indent="0" defTabSz="914949">
              <a:lnSpc>
                <a:spcPct val="100000"/>
              </a:lnSpc>
              <a:spcBef>
                <a:spcPts val="300"/>
              </a:spcBef>
              <a:buNone/>
              <a:defRPr/>
            </a:pPr>
            <a:r>
              <a:rPr lang="ja-JP" altLang="en-US" sz="1301" dirty="0">
                <a:solidFill>
                  <a:prstClr val="black"/>
                </a:solidFill>
                <a:latin typeface="Meiryo UI" panose="020B0604030504040204" pitchFamily="50" charset="-128"/>
                <a:ea typeface="Meiryo UI" panose="020B0604030504040204" pitchFamily="50" charset="-128"/>
              </a:rPr>
              <a:t>設計・施工  ：株式会社フジタ</a:t>
            </a:r>
            <a:endParaRPr lang="en-US" altLang="ja-JP" sz="1301" dirty="0">
              <a:solidFill>
                <a:prstClr val="black"/>
              </a:solidFill>
              <a:latin typeface="Meiryo UI" panose="020B0604030504040204" pitchFamily="50" charset="-128"/>
              <a:ea typeface="Meiryo UI" panose="020B0604030504040204" pitchFamily="50" charset="-128"/>
            </a:endParaRPr>
          </a:p>
          <a:p>
            <a:pPr marL="0" indent="0" defTabSz="914949">
              <a:lnSpc>
                <a:spcPct val="100000"/>
              </a:lnSpc>
              <a:spcBef>
                <a:spcPts val="300"/>
              </a:spcBef>
              <a:buNone/>
              <a:defRPr/>
            </a:pPr>
            <a:r>
              <a:rPr lang="ja-JP" altLang="en-US" sz="1301" dirty="0">
                <a:solidFill>
                  <a:prstClr val="black"/>
                </a:solidFill>
                <a:latin typeface="Meiryo UI" panose="020B0604030504040204" pitchFamily="50" charset="-128"/>
                <a:ea typeface="Meiryo UI" panose="020B0604030504040204" pitchFamily="50" charset="-128"/>
              </a:rPr>
              <a:t>建築予定地：</a:t>
            </a:r>
            <a:r>
              <a:rPr lang="zh-CN" altLang="en-US" sz="1301" dirty="0">
                <a:solidFill>
                  <a:prstClr val="black"/>
                </a:solidFill>
                <a:latin typeface="Meiryo UI" panose="020B0604030504040204" pitchFamily="50" charset="-128"/>
                <a:ea typeface="Meiryo UI" panose="020B0604030504040204" pitchFamily="50" charset="-128"/>
              </a:rPr>
              <a:t>大阪市北区梅田</a:t>
            </a:r>
            <a:r>
              <a:rPr lang="en-US" altLang="ja-JP" sz="1301" dirty="0">
                <a:solidFill>
                  <a:prstClr val="black"/>
                </a:solidFill>
                <a:latin typeface="Meiryo UI" panose="020B0604030504040204" pitchFamily="50" charset="-128"/>
                <a:ea typeface="Meiryo UI" panose="020B0604030504040204" pitchFamily="50" charset="-128"/>
              </a:rPr>
              <a:t>1-9-20</a:t>
            </a:r>
            <a:r>
              <a:rPr lang="ja-JP" altLang="en-US" sz="1301" dirty="0">
                <a:solidFill>
                  <a:prstClr val="black"/>
                </a:solidFill>
                <a:latin typeface="Meiryo UI" panose="020B0604030504040204" pitchFamily="50" charset="-128"/>
                <a:ea typeface="Meiryo UI" panose="020B0604030504040204" pitchFamily="50" charset="-128"/>
              </a:rPr>
              <a:t>（大阪マルビル跡地）</a:t>
            </a:r>
            <a:endParaRPr lang="en-US" altLang="ja-JP" sz="1301" dirty="0">
              <a:solidFill>
                <a:prstClr val="black"/>
              </a:solidFill>
              <a:latin typeface="Meiryo UI" panose="020B0604030504040204" pitchFamily="50" charset="-128"/>
              <a:ea typeface="Meiryo UI" panose="020B0604030504040204" pitchFamily="50" charset="-128"/>
            </a:endParaRPr>
          </a:p>
          <a:p>
            <a:pPr marL="0" indent="0" defTabSz="914949">
              <a:lnSpc>
                <a:spcPct val="100000"/>
              </a:lnSpc>
              <a:spcBef>
                <a:spcPts val="300"/>
              </a:spcBef>
              <a:buNone/>
              <a:defRPr/>
            </a:pPr>
            <a:r>
              <a:rPr lang="ja-JP" altLang="en-US" sz="1201" dirty="0">
                <a:solidFill>
                  <a:prstClr val="black"/>
                </a:solidFill>
                <a:latin typeface="Meiryo UI" panose="020B0604030504040204" pitchFamily="50" charset="-128"/>
                <a:ea typeface="Meiryo UI" panose="020B0604030504040204" pitchFamily="50" charset="-128"/>
              </a:rPr>
              <a:t>（都市計画：防火地域、商業地域、高度地区（最低限度</a:t>
            </a:r>
            <a:r>
              <a:rPr lang="en-US" altLang="ja-JP" sz="1201" dirty="0">
                <a:solidFill>
                  <a:prstClr val="black"/>
                </a:solidFill>
                <a:latin typeface="Meiryo UI" panose="020B0604030504040204" pitchFamily="50" charset="-128"/>
                <a:ea typeface="Meiryo UI" panose="020B0604030504040204" pitchFamily="50" charset="-128"/>
              </a:rPr>
              <a:t>20m</a:t>
            </a:r>
            <a:r>
              <a:rPr lang="ja-JP" altLang="en-US" sz="1201" dirty="0">
                <a:solidFill>
                  <a:prstClr val="black"/>
                </a:solidFill>
                <a:latin typeface="Meiryo UI" panose="020B0604030504040204" pitchFamily="50" charset="-128"/>
                <a:ea typeface="Meiryo UI" panose="020B0604030504040204" pitchFamily="50" charset="-128"/>
              </a:rPr>
              <a:t>））</a:t>
            </a:r>
            <a:endParaRPr lang="en-US" altLang="ja-JP" sz="1201" dirty="0">
              <a:solidFill>
                <a:prstClr val="black"/>
              </a:solidFill>
              <a:latin typeface="Meiryo UI" panose="020B0604030504040204" pitchFamily="50" charset="-128"/>
              <a:ea typeface="Meiryo UI" panose="020B0604030504040204" pitchFamily="50" charset="-128"/>
            </a:endParaRPr>
          </a:p>
          <a:p>
            <a:pPr marL="0" indent="0" defTabSz="914949">
              <a:lnSpc>
                <a:spcPct val="100000"/>
              </a:lnSpc>
              <a:spcBef>
                <a:spcPts val="300"/>
              </a:spcBef>
              <a:buNone/>
              <a:defRPr/>
            </a:pPr>
            <a:r>
              <a:rPr lang="ja-JP" altLang="en-US" sz="1301" dirty="0">
                <a:solidFill>
                  <a:prstClr val="black"/>
                </a:solidFill>
                <a:latin typeface="Meiryo UI" panose="020B0604030504040204" pitchFamily="50" charset="-128"/>
                <a:ea typeface="Meiryo UI" panose="020B0604030504040204" pitchFamily="50" charset="-128"/>
              </a:rPr>
              <a:t>敷地面積   ：</a:t>
            </a:r>
            <a:r>
              <a:rPr lang="en-US" altLang="ja-JP" sz="1301" dirty="0">
                <a:solidFill>
                  <a:prstClr val="black"/>
                </a:solidFill>
                <a:latin typeface="Meiryo UI" panose="020B0604030504040204" pitchFamily="50" charset="-128"/>
                <a:ea typeface="Meiryo UI" panose="020B0604030504040204" pitchFamily="50" charset="-128"/>
              </a:rPr>
              <a:t>3,244.62㎡</a:t>
            </a:r>
            <a:r>
              <a:rPr lang="ja-JP" altLang="en-US" sz="1301" dirty="0">
                <a:solidFill>
                  <a:prstClr val="black"/>
                </a:solidFill>
                <a:latin typeface="Meiryo UI" panose="020B0604030504040204" pitchFamily="50" charset="-128"/>
                <a:ea typeface="Meiryo UI" panose="020B0604030504040204" pitchFamily="50" charset="-128"/>
              </a:rPr>
              <a:t>（</a:t>
            </a:r>
            <a:r>
              <a:rPr lang="en-US" altLang="ja-JP" sz="1301" dirty="0">
                <a:solidFill>
                  <a:prstClr val="black"/>
                </a:solidFill>
                <a:latin typeface="Meiryo UI" panose="020B0604030504040204" pitchFamily="50" charset="-128"/>
                <a:ea typeface="Meiryo UI" panose="020B0604030504040204" pitchFamily="50" charset="-128"/>
              </a:rPr>
              <a:t>981.498</a:t>
            </a:r>
            <a:r>
              <a:rPr lang="ja-JP" altLang="en-US" sz="1301" dirty="0">
                <a:solidFill>
                  <a:prstClr val="black"/>
                </a:solidFill>
                <a:latin typeface="Meiryo UI" panose="020B0604030504040204" pitchFamily="50" charset="-128"/>
                <a:ea typeface="Meiryo UI" panose="020B0604030504040204" pitchFamily="50" charset="-128"/>
              </a:rPr>
              <a:t>坪）</a:t>
            </a:r>
            <a:endParaRPr lang="en-US" altLang="zh-CN" sz="1301" dirty="0">
              <a:solidFill>
                <a:prstClr val="black"/>
              </a:solidFill>
              <a:latin typeface="Meiryo UI" panose="020B0604030504040204" pitchFamily="50" charset="-128"/>
              <a:ea typeface="Meiryo UI" panose="020B0604030504040204" pitchFamily="50" charset="-128"/>
            </a:endParaRPr>
          </a:p>
          <a:p>
            <a:pPr marL="0" indent="0" defTabSz="914949">
              <a:lnSpc>
                <a:spcPct val="100000"/>
              </a:lnSpc>
              <a:spcBef>
                <a:spcPts val="300"/>
              </a:spcBef>
              <a:buNone/>
              <a:defRPr/>
            </a:pPr>
            <a:r>
              <a:rPr lang="ja-JP" altLang="en-US" sz="1301" dirty="0">
                <a:solidFill>
                  <a:prstClr val="black"/>
                </a:solidFill>
                <a:latin typeface="Meiryo UI" panose="020B0604030504040204" pitchFamily="50" charset="-128"/>
                <a:ea typeface="Meiryo UI" panose="020B0604030504040204" pitchFamily="50" charset="-128"/>
              </a:rPr>
              <a:t>仮設建築物：駅シャトルバスターミナルの待合所</a:t>
            </a:r>
            <a:endParaRPr lang="en-US" altLang="ja-JP" sz="1301" dirty="0">
              <a:solidFill>
                <a:prstClr val="black"/>
              </a:solidFill>
              <a:latin typeface="Meiryo UI" panose="020B0604030504040204" pitchFamily="50" charset="-128"/>
              <a:ea typeface="Meiryo UI" panose="020B0604030504040204" pitchFamily="50" charset="-128"/>
            </a:endParaRPr>
          </a:p>
          <a:p>
            <a:pPr marL="0" indent="0" defTabSz="914949">
              <a:lnSpc>
                <a:spcPct val="100000"/>
              </a:lnSpc>
              <a:spcBef>
                <a:spcPts val="300"/>
              </a:spcBef>
              <a:buNone/>
              <a:defRPr/>
            </a:pPr>
            <a:r>
              <a:rPr lang="ja-JP" altLang="en-US" sz="1301" dirty="0">
                <a:solidFill>
                  <a:prstClr val="black"/>
                </a:solidFill>
                <a:latin typeface="Meiryo UI" panose="020B0604030504040204" pitchFamily="50" charset="-128"/>
                <a:ea typeface="Meiryo UI" panose="020B0604030504040204" pitchFamily="50" charset="-128"/>
              </a:rPr>
              <a:t>存続期間   ：</a:t>
            </a:r>
            <a:r>
              <a:rPr lang="en-US" altLang="ja-JP" sz="1301" dirty="0">
                <a:solidFill>
                  <a:prstClr val="black"/>
                </a:solidFill>
                <a:latin typeface="Meiryo UI" panose="020B0604030504040204" pitchFamily="50" charset="-128"/>
                <a:ea typeface="Meiryo UI" panose="020B0604030504040204" pitchFamily="50" charset="-128"/>
              </a:rPr>
              <a:t>2025</a:t>
            </a:r>
            <a:r>
              <a:rPr lang="ja-JP" altLang="en-US" sz="1301" dirty="0">
                <a:solidFill>
                  <a:prstClr val="black"/>
                </a:solidFill>
                <a:latin typeface="Meiryo UI" panose="020B0604030504040204" pitchFamily="50" charset="-128"/>
                <a:ea typeface="Meiryo UI" panose="020B0604030504040204" pitchFamily="50" charset="-128"/>
              </a:rPr>
              <a:t>年</a:t>
            </a:r>
            <a:r>
              <a:rPr lang="en-US" altLang="ja-JP" sz="1301" dirty="0">
                <a:solidFill>
                  <a:prstClr val="black"/>
                </a:solidFill>
                <a:latin typeface="Meiryo UI" panose="020B0604030504040204" pitchFamily="50" charset="-128"/>
                <a:ea typeface="Meiryo UI" panose="020B0604030504040204" pitchFamily="50" charset="-128"/>
              </a:rPr>
              <a:t>12</a:t>
            </a:r>
            <a:r>
              <a:rPr lang="ja-JP" altLang="en-US" sz="1301" dirty="0">
                <a:solidFill>
                  <a:prstClr val="black"/>
                </a:solidFill>
                <a:latin typeface="Meiryo UI" panose="020B0604030504040204" pitchFamily="50" charset="-128"/>
                <a:ea typeface="Meiryo UI" panose="020B0604030504040204" pitchFamily="50" charset="-128"/>
              </a:rPr>
              <a:t>月まで（想定）</a:t>
            </a:r>
            <a:endParaRPr lang="en-US" altLang="ja-JP" sz="130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300"/>
              </a:spcBef>
              <a:buNone/>
              <a:defRPr/>
            </a:pPr>
            <a:r>
              <a:rPr lang="ja-JP" altLang="en-US" sz="1301" dirty="0">
                <a:solidFill>
                  <a:prstClr val="black"/>
                </a:solidFill>
                <a:latin typeface="Meiryo UI" panose="020B0604030504040204" pitchFamily="50" charset="-128"/>
                <a:ea typeface="Meiryo UI" panose="020B0604030504040204" pitchFamily="50" charset="-128"/>
              </a:rPr>
              <a:t>仕　　様　　 ：</a:t>
            </a:r>
            <a:r>
              <a:rPr lang="en-US" altLang="ja-JP" sz="1301" dirty="0">
                <a:solidFill>
                  <a:prstClr val="black"/>
                </a:solidFill>
                <a:latin typeface="Meiryo UI" panose="020B0604030504040204" pitchFamily="50" charset="-128"/>
                <a:ea typeface="Meiryo UI" panose="020B0604030504040204" pitchFamily="50" charset="-128"/>
              </a:rPr>
              <a:t>『ZEB』</a:t>
            </a:r>
            <a:r>
              <a:rPr lang="ja-JP" altLang="en-US" sz="1301" dirty="0">
                <a:solidFill>
                  <a:prstClr val="black"/>
                </a:solidFill>
                <a:latin typeface="Meiryo UI" panose="020B0604030504040204" pitchFamily="50" charset="-128"/>
                <a:ea typeface="Meiryo UI" panose="020B0604030504040204" pitchFamily="50" charset="-128"/>
              </a:rPr>
              <a:t>認証、リユース材使用、太陽光発電設備</a:t>
            </a:r>
          </a:p>
        </p:txBody>
      </p:sp>
      <p:sp>
        <p:nvSpPr>
          <p:cNvPr id="17" name="コンテンツ プレースホルダー 4"/>
          <p:cNvSpPr txBox="1">
            <a:spLocks/>
          </p:cNvSpPr>
          <p:nvPr/>
        </p:nvSpPr>
        <p:spPr>
          <a:xfrm>
            <a:off x="58452" y="1132947"/>
            <a:ext cx="9691457" cy="1890752"/>
          </a:xfrm>
          <a:prstGeom prst="rect">
            <a:avLst/>
          </a:prstGeom>
          <a:ln>
            <a:noFill/>
          </a:ln>
        </p:spPr>
        <p:txBody>
          <a:bodyPr vert="horz" lIns="68624" tIns="54035" rIns="68624" bIns="54035"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737" indent="-228737" defTabSz="914949">
              <a:lnSpc>
                <a:spcPct val="110000"/>
              </a:lnSpc>
              <a:spcBef>
                <a:spcPts val="450"/>
              </a:spcBef>
              <a:buClr>
                <a:srgbClr val="2E75B6"/>
              </a:buClr>
              <a:buFont typeface="Wingdings" panose="05000000000000000000" pitchFamily="2" charset="2"/>
              <a:buChar char="l"/>
              <a:defRPr/>
            </a:pPr>
            <a:r>
              <a:rPr lang="ja-JP" altLang="en-US" sz="1401" dirty="0">
                <a:solidFill>
                  <a:prstClr val="black"/>
                </a:solidFill>
                <a:latin typeface="Meiryo UI"/>
                <a:ea typeface="Meiryo UI"/>
              </a:rPr>
              <a:t>大阪・関西万博の開催に向けては、想定来場者</a:t>
            </a:r>
            <a:r>
              <a:rPr lang="en-US" altLang="ja-JP" sz="1401" dirty="0">
                <a:solidFill>
                  <a:prstClr val="black"/>
                </a:solidFill>
                <a:latin typeface="Meiryo UI"/>
                <a:ea typeface="Meiryo UI"/>
              </a:rPr>
              <a:t>2,820</a:t>
            </a:r>
            <a:r>
              <a:rPr lang="ja-JP" altLang="en-US" sz="1401" dirty="0">
                <a:solidFill>
                  <a:prstClr val="black"/>
                </a:solidFill>
                <a:latin typeface="Meiryo UI"/>
                <a:ea typeface="Meiryo UI"/>
              </a:rPr>
              <a:t>万人の安全で円滑な来場を実現しつつ、大阪・関西圏の社会経済活動を支える人流・物流への影響を最小化することが大きな課題であり、会場アクセスの一つとして、主要ターミナルから会場への直通シャトルバスの運行を計画。</a:t>
            </a:r>
            <a:endParaRPr lang="en-US" altLang="ja-JP" sz="1401" dirty="0">
              <a:solidFill>
                <a:prstClr val="black"/>
              </a:solidFill>
              <a:latin typeface="Meiryo UI"/>
              <a:ea typeface="Meiryo UI"/>
            </a:endParaRPr>
          </a:p>
          <a:p>
            <a:pPr marL="228737" indent="-228737" defTabSz="914949">
              <a:lnSpc>
                <a:spcPct val="110000"/>
              </a:lnSpc>
              <a:spcBef>
                <a:spcPts val="450"/>
              </a:spcBef>
              <a:buClr>
                <a:srgbClr val="2E75B6"/>
              </a:buClr>
              <a:buFont typeface="Wingdings" panose="05000000000000000000" pitchFamily="2" charset="2"/>
              <a:buChar char="l"/>
              <a:defRPr/>
            </a:pPr>
            <a:r>
              <a:rPr lang="ja-JP" altLang="en-US" sz="1401" dirty="0">
                <a:solidFill>
                  <a:prstClr val="black"/>
                </a:solidFill>
                <a:latin typeface="Meiryo UI"/>
                <a:ea typeface="Meiryo UI"/>
              </a:rPr>
              <a:t>大阪のランドマーク的な存在として長らく親しまれてきた「大阪マルビル」は、竣工から約</a:t>
            </a:r>
            <a:r>
              <a:rPr lang="en-US" altLang="ja-JP" sz="1401" dirty="0">
                <a:solidFill>
                  <a:prstClr val="black"/>
                </a:solidFill>
                <a:latin typeface="Meiryo UI"/>
                <a:ea typeface="Meiryo UI"/>
              </a:rPr>
              <a:t>50</a:t>
            </a:r>
            <a:r>
              <a:rPr lang="ja-JP" altLang="en-US" sz="1401" dirty="0">
                <a:solidFill>
                  <a:prstClr val="black"/>
                </a:solidFill>
                <a:latin typeface="Meiryo UI"/>
                <a:ea typeface="Meiryo UI"/>
              </a:rPr>
              <a:t>年を迎え、建て替えが決定。建て替え工事期間に万博が開催されることから、ビル事業者が、万博への協賛として敷地をシャトルバスのターミナルに整備し、無償で提供。</a:t>
            </a:r>
            <a:endParaRPr lang="en-US" altLang="ja-JP" sz="1401" dirty="0">
              <a:solidFill>
                <a:prstClr val="black"/>
              </a:solidFill>
              <a:latin typeface="Meiryo UI"/>
              <a:ea typeface="Meiryo UI"/>
            </a:endParaRPr>
          </a:p>
          <a:p>
            <a:pPr marL="228737" indent="-228737" defTabSz="914949">
              <a:lnSpc>
                <a:spcPct val="110000"/>
              </a:lnSpc>
              <a:spcBef>
                <a:spcPts val="450"/>
              </a:spcBef>
              <a:buClr>
                <a:srgbClr val="2E75B6"/>
              </a:buClr>
              <a:buFont typeface="Wingdings" panose="05000000000000000000" pitchFamily="2" charset="2"/>
              <a:buChar char="l"/>
              <a:defRPr/>
            </a:pPr>
            <a:r>
              <a:rPr lang="ja-JP" altLang="en-US" sz="1401" dirty="0">
                <a:solidFill>
                  <a:prstClr val="black"/>
                </a:solidFill>
                <a:latin typeface="Meiryo UI"/>
                <a:ea typeface="Meiryo UI"/>
              </a:rPr>
              <a:t>敷地内には、万博に関する仮設建築物の建築に係る特例</a:t>
            </a:r>
            <a:r>
              <a:rPr lang="en-US" altLang="ja-JP" sz="1051" dirty="0">
                <a:solidFill>
                  <a:prstClr val="black"/>
                </a:solidFill>
                <a:latin typeface="Meiryo UI"/>
                <a:ea typeface="Meiryo UI"/>
              </a:rPr>
              <a:t>※</a:t>
            </a:r>
            <a:r>
              <a:rPr lang="ja-JP" altLang="en-US" sz="1401" dirty="0">
                <a:solidFill>
                  <a:prstClr val="black"/>
                </a:solidFill>
                <a:latin typeface="Meiryo UI"/>
                <a:ea typeface="Meiryo UI"/>
              </a:rPr>
              <a:t>を活用し仮設の待合所を設置するほか、乗降場、待機場などを設け、全国各地から来場される方々の安全・快適な移動を支援する。</a:t>
            </a:r>
            <a:endParaRPr lang="en-US" altLang="ja-JP" sz="1401" dirty="0">
              <a:solidFill>
                <a:prstClr val="black"/>
              </a:solidFill>
              <a:latin typeface="Meiryo UI"/>
              <a:ea typeface="Meiryo UI"/>
            </a:endParaRPr>
          </a:p>
          <a:p>
            <a:pPr marL="270037" indent="-90542" defTabSz="915498">
              <a:lnSpc>
                <a:spcPct val="110000"/>
              </a:lnSpc>
              <a:spcBef>
                <a:spcPts val="0"/>
              </a:spcBef>
              <a:buClr>
                <a:srgbClr val="2E75B6"/>
              </a:buClr>
              <a:buNone/>
              <a:defRPr/>
            </a:pPr>
            <a:r>
              <a:rPr kumimoji="0" lang="en-US" altLang="ja-JP" sz="1301" dirty="0">
                <a:solidFill>
                  <a:prstClr val="black"/>
                </a:solidFill>
                <a:latin typeface="Meiryo UI"/>
                <a:ea typeface="Meiryo UI"/>
              </a:rPr>
              <a:t>※</a:t>
            </a:r>
            <a:r>
              <a:rPr kumimoji="0" lang="ja-JP" altLang="en-US" sz="1301" dirty="0">
                <a:solidFill>
                  <a:prstClr val="black"/>
                </a:solidFill>
                <a:latin typeface="Meiryo UI"/>
                <a:ea typeface="Meiryo UI"/>
              </a:rPr>
              <a:t>大阪・関西万博に関連して１年を超えて建築される仮設建築物について、あらかじめ区域計画に公益上やむを得ないものとして位置付けることにより、特定行政庁が「公益上やむを得ない」ものとして取り扱うことになりうる特例。</a:t>
            </a:r>
          </a:p>
          <a:p>
            <a:pPr marL="0" indent="0" defTabSz="914949">
              <a:lnSpc>
                <a:spcPct val="110000"/>
              </a:lnSpc>
              <a:spcBef>
                <a:spcPts val="450"/>
              </a:spcBef>
              <a:buClr>
                <a:srgbClr val="2E75B6"/>
              </a:buClr>
              <a:buNone/>
              <a:defRPr/>
            </a:pPr>
            <a:endParaRPr lang="en-US" altLang="zh-CN" sz="1401" dirty="0">
              <a:solidFill>
                <a:prstClr val="black"/>
              </a:solidFill>
              <a:latin typeface="Meiryo UI"/>
              <a:ea typeface="Meiryo UI"/>
            </a:endParaRPr>
          </a:p>
        </p:txBody>
      </p:sp>
      <p:sp>
        <p:nvSpPr>
          <p:cNvPr id="18" name="コンテンツ プレースホルダー 4">
            <a:extLst>
              <a:ext uri="{FF2B5EF4-FFF2-40B4-BE49-F238E27FC236}">
                <a16:creationId xmlns:a16="http://schemas.microsoft.com/office/drawing/2014/main" id="{6D9AE8FC-D649-4A06-89CB-A224CC20A1F2}"/>
              </a:ext>
            </a:extLst>
          </p:cNvPr>
          <p:cNvSpPr txBox="1">
            <a:spLocks/>
          </p:cNvSpPr>
          <p:nvPr/>
        </p:nvSpPr>
        <p:spPr>
          <a:xfrm>
            <a:off x="128437" y="5466807"/>
            <a:ext cx="4437012" cy="325468"/>
          </a:xfrm>
          <a:prstGeom prst="rect">
            <a:avLst/>
          </a:prstGeom>
        </p:spPr>
        <p:txBody>
          <a:bodyPr vert="horz" lIns="68624" tIns="34312" rIns="68624" bIns="3431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949">
              <a:spcBef>
                <a:spcPts val="1001"/>
              </a:spcBef>
              <a:buNone/>
              <a:defRPr/>
            </a:pPr>
            <a:endParaRPr lang="ja-JP" altLang="en-US" sz="1651" dirty="0">
              <a:solidFill>
                <a:prstClr val="black"/>
              </a:solidFill>
              <a:latin typeface="Calibri" panose="020F0502020204030204"/>
              <a:ea typeface="游ゴシック" panose="020B0400000000000000" pitchFamily="50" charset="-128"/>
            </a:endParaRPr>
          </a:p>
        </p:txBody>
      </p:sp>
      <p:graphicFrame>
        <p:nvGraphicFramePr>
          <p:cNvPr id="19" name="コンテンツ プレースホルダー 4">
            <a:extLst>
              <a:ext uri="{FF2B5EF4-FFF2-40B4-BE49-F238E27FC236}">
                <a16:creationId xmlns:a16="http://schemas.microsoft.com/office/drawing/2014/main" id="{B50D40CE-71EB-4DBC-B653-CF57962EABD3}"/>
              </a:ext>
            </a:extLst>
          </p:cNvPr>
          <p:cNvGraphicFramePr>
            <a:graphicFrameLocks/>
          </p:cNvGraphicFramePr>
          <p:nvPr/>
        </p:nvGraphicFramePr>
        <p:xfrm>
          <a:off x="125079" y="5714453"/>
          <a:ext cx="4610950" cy="1093632"/>
        </p:xfrm>
        <a:graphic>
          <a:graphicData uri="http://schemas.openxmlformats.org/drawingml/2006/table">
            <a:tbl>
              <a:tblPr firstRow="1" bandRow="1"/>
              <a:tblGrid>
                <a:gridCol w="184438">
                  <a:extLst>
                    <a:ext uri="{9D8B030D-6E8A-4147-A177-3AD203B41FA5}">
                      <a16:colId xmlns:a16="http://schemas.microsoft.com/office/drawing/2014/main" val="868536994"/>
                    </a:ext>
                  </a:extLst>
                </a:gridCol>
                <a:gridCol w="184438">
                  <a:extLst>
                    <a:ext uri="{9D8B030D-6E8A-4147-A177-3AD203B41FA5}">
                      <a16:colId xmlns:a16="http://schemas.microsoft.com/office/drawing/2014/main" val="2891570258"/>
                    </a:ext>
                  </a:extLst>
                </a:gridCol>
                <a:gridCol w="184438">
                  <a:extLst>
                    <a:ext uri="{9D8B030D-6E8A-4147-A177-3AD203B41FA5}">
                      <a16:colId xmlns:a16="http://schemas.microsoft.com/office/drawing/2014/main" val="1364367816"/>
                    </a:ext>
                  </a:extLst>
                </a:gridCol>
                <a:gridCol w="184438">
                  <a:extLst>
                    <a:ext uri="{9D8B030D-6E8A-4147-A177-3AD203B41FA5}">
                      <a16:colId xmlns:a16="http://schemas.microsoft.com/office/drawing/2014/main" val="1570246462"/>
                    </a:ext>
                  </a:extLst>
                </a:gridCol>
                <a:gridCol w="184438">
                  <a:extLst>
                    <a:ext uri="{9D8B030D-6E8A-4147-A177-3AD203B41FA5}">
                      <a16:colId xmlns:a16="http://schemas.microsoft.com/office/drawing/2014/main" val="479074482"/>
                    </a:ext>
                  </a:extLst>
                </a:gridCol>
                <a:gridCol w="184438">
                  <a:extLst>
                    <a:ext uri="{9D8B030D-6E8A-4147-A177-3AD203B41FA5}">
                      <a16:colId xmlns:a16="http://schemas.microsoft.com/office/drawing/2014/main" val="3391550523"/>
                    </a:ext>
                  </a:extLst>
                </a:gridCol>
                <a:gridCol w="184438">
                  <a:extLst>
                    <a:ext uri="{9D8B030D-6E8A-4147-A177-3AD203B41FA5}">
                      <a16:colId xmlns:a16="http://schemas.microsoft.com/office/drawing/2014/main" val="2040190446"/>
                    </a:ext>
                  </a:extLst>
                </a:gridCol>
                <a:gridCol w="184438">
                  <a:extLst>
                    <a:ext uri="{9D8B030D-6E8A-4147-A177-3AD203B41FA5}">
                      <a16:colId xmlns:a16="http://schemas.microsoft.com/office/drawing/2014/main" val="2904342785"/>
                    </a:ext>
                  </a:extLst>
                </a:gridCol>
                <a:gridCol w="184438">
                  <a:extLst>
                    <a:ext uri="{9D8B030D-6E8A-4147-A177-3AD203B41FA5}">
                      <a16:colId xmlns:a16="http://schemas.microsoft.com/office/drawing/2014/main" val="236282474"/>
                    </a:ext>
                  </a:extLst>
                </a:gridCol>
                <a:gridCol w="184438">
                  <a:extLst>
                    <a:ext uri="{9D8B030D-6E8A-4147-A177-3AD203B41FA5}">
                      <a16:colId xmlns:a16="http://schemas.microsoft.com/office/drawing/2014/main" val="875213103"/>
                    </a:ext>
                  </a:extLst>
                </a:gridCol>
                <a:gridCol w="184438">
                  <a:extLst>
                    <a:ext uri="{9D8B030D-6E8A-4147-A177-3AD203B41FA5}">
                      <a16:colId xmlns:a16="http://schemas.microsoft.com/office/drawing/2014/main" val="373823623"/>
                    </a:ext>
                  </a:extLst>
                </a:gridCol>
                <a:gridCol w="184438">
                  <a:extLst>
                    <a:ext uri="{9D8B030D-6E8A-4147-A177-3AD203B41FA5}">
                      <a16:colId xmlns:a16="http://schemas.microsoft.com/office/drawing/2014/main" val="783081011"/>
                    </a:ext>
                  </a:extLst>
                </a:gridCol>
                <a:gridCol w="184438">
                  <a:extLst>
                    <a:ext uri="{9D8B030D-6E8A-4147-A177-3AD203B41FA5}">
                      <a16:colId xmlns:a16="http://schemas.microsoft.com/office/drawing/2014/main" val="2173990577"/>
                    </a:ext>
                  </a:extLst>
                </a:gridCol>
                <a:gridCol w="184438">
                  <a:extLst>
                    <a:ext uri="{9D8B030D-6E8A-4147-A177-3AD203B41FA5}">
                      <a16:colId xmlns:a16="http://schemas.microsoft.com/office/drawing/2014/main" val="3527848090"/>
                    </a:ext>
                  </a:extLst>
                </a:gridCol>
                <a:gridCol w="184438">
                  <a:extLst>
                    <a:ext uri="{9D8B030D-6E8A-4147-A177-3AD203B41FA5}">
                      <a16:colId xmlns:a16="http://schemas.microsoft.com/office/drawing/2014/main" val="4078090972"/>
                    </a:ext>
                  </a:extLst>
                </a:gridCol>
                <a:gridCol w="184438">
                  <a:extLst>
                    <a:ext uri="{9D8B030D-6E8A-4147-A177-3AD203B41FA5}">
                      <a16:colId xmlns:a16="http://schemas.microsoft.com/office/drawing/2014/main" val="2695610726"/>
                    </a:ext>
                  </a:extLst>
                </a:gridCol>
                <a:gridCol w="184438">
                  <a:extLst>
                    <a:ext uri="{9D8B030D-6E8A-4147-A177-3AD203B41FA5}">
                      <a16:colId xmlns:a16="http://schemas.microsoft.com/office/drawing/2014/main" val="3325236905"/>
                    </a:ext>
                  </a:extLst>
                </a:gridCol>
                <a:gridCol w="184438">
                  <a:extLst>
                    <a:ext uri="{9D8B030D-6E8A-4147-A177-3AD203B41FA5}">
                      <a16:colId xmlns:a16="http://schemas.microsoft.com/office/drawing/2014/main" val="2441712990"/>
                    </a:ext>
                  </a:extLst>
                </a:gridCol>
                <a:gridCol w="184438">
                  <a:extLst>
                    <a:ext uri="{9D8B030D-6E8A-4147-A177-3AD203B41FA5}">
                      <a16:colId xmlns:a16="http://schemas.microsoft.com/office/drawing/2014/main" val="267312139"/>
                    </a:ext>
                  </a:extLst>
                </a:gridCol>
                <a:gridCol w="184438">
                  <a:extLst>
                    <a:ext uri="{9D8B030D-6E8A-4147-A177-3AD203B41FA5}">
                      <a16:colId xmlns:a16="http://schemas.microsoft.com/office/drawing/2014/main" val="3866509649"/>
                    </a:ext>
                  </a:extLst>
                </a:gridCol>
                <a:gridCol w="184438">
                  <a:extLst>
                    <a:ext uri="{9D8B030D-6E8A-4147-A177-3AD203B41FA5}">
                      <a16:colId xmlns:a16="http://schemas.microsoft.com/office/drawing/2014/main" val="2047729534"/>
                    </a:ext>
                  </a:extLst>
                </a:gridCol>
                <a:gridCol w="184438">
                  <a:extLst>
                    <a:ext uri="{9D8B030D-6E8A-4147-A177-3AD203B41FA5}">
                      <a16:colId xmlns:a16="http://schemas.microsoft.com/office/drawing/2014/main" val="3144927165"/>
                    </a:ext>
                  </a:extLst>
                </a:gridCol>
                <a:gridCol w="184438">
                  <a:extLst>
                    <a:ext uri="{9D8B030D-6E8A-4147-A177-3AD203B41FA5}">
                      <a16:colId xmlns:a16="http://schemas.microsoft.com/office/drawing/2014/main" val="522076182"/>
                    </a:ext>
                  </a:extLst>
                </a:gridCol>
                <a:gridCol w="184438">
                  <a:extLst>
                    <a:ext uri="{9D8B030D-6E8A-4147-A177-3AD203B41FA5}">
                      <a16:colId xmlns:a16="http://schemas.microsoft.com/office/drawing/2014/main" val="3269803155"/>
                    </a:ext>
                  </a:extLst>
                </a:gridCol>
                <a:gridCol w="184438">
                  <a:extLst>
                    <a:ext uri="{9D8B030D-6E8A-4147-A177-3AD203B41FA5}">
                      <a16:colId xmlns:a16="http://schemas.microsoft.com/office/drawing/2014/main" val="3579036566"/>
                    </a:ext>
                  </a:extLst>
                </a:gridCol>
              </a:tblGrid>
              <a:tr h="217635">
                <a:tc gridSpan="4">
                  <a:txBody>
                    <a:bodyPr/>
                    <a:lstStyle>
                      <a:lvl1pPr marL="0" algn="l" defTabSz="912114" rtl="0" eaLnBrk="1" latinLnBrk="0" hangingPunct="1">
                        <a:defRPr kumimoji="1" sz="1795" b="1" kern="1200">
                          <a:solidFill>
                            <a:schemeClr val="lt1"/>
                          </a:solidFill>
                          <a:latin typeface="Calibri" panose="020F0502020204030204"/>
                        </a:defRPr>
                      </a:lvl1pPr>
                      <a:lvl2pPr marL="456057" algn="l" defTabSz="912114" rtl="0" eaLnBrk="1" latinLnBrk="0" hangingPunct="1">
                        <a:defRPr kumimoji="1" sz="1795" b="1" kern="1200">
                          <a:solidFill>
                            <a:schemeClr val="lt1"/>
                          </a:solidFill>
                          <a:latin typeface="Calibri" panose="020F0502020204030204"/>
                        </a:defRPr>
                      </a:lvl2pPr>
                      <a:lvl3pPr marL="912114" algn="l" defTabSz="912114" rtl="0" eaLnBrk="1" latinLnBrk="0" hangingPunct="1">
                        <a:defRPr kumimoji="1" sz="1795" b="1" kern="1200">
                          <a:solidFill>
                            <a:schemeClr val="lt1"/>
                          </a:solidFill>
                          <a:latin typeface="Calibri" panose="020F0502020204030204"/>
                        </a:defRPr>
                      </a:lvl3pPr>
                      <a:lvl4pPr marL="1368171" algn="l" defTabSz="912114" rtl="0" eaLnBrk="1" latinLnBrk="0" hangingPunct="1">
                        <a:defRPr kumimoji="1" sz="1795" b="1" kern="1200">
                          <a:solidFill>
                            <a:schemeClr val="lt1"/>
                          </a:solidFill>
                          <a:latin typeface="Calibri" panose="020F0502020204030204"/>
                        </a:defRPr>
                      </a:lvl4pPr>
                      <a:lvl5pPr marL="1824228" algn="l" defTabSz="912114" rtl="0" eaLnBrk="1" latinLnBrk="0" hangingPunct="1">
                        <a:defRPr kumimoji="1" sz="1795" b="1" kern="1200">
                          <a:solidFill>
                            <a:schemeClr val="lt1"/>
                          </a:solidFill>
                          <a:latin typeface="Calibri" panose="020F0502020204030204"/>
                        </a:defRPr>
                      </a:lvl5pPr>
                      <a:lvl6pPr marL="2280285" algn="l" defTabSz="912114" rtl="0" eaLnBrk="1" latinLnBrk="0" hangingPunct="1">
                        <a:defRPr kumimoji="1" sz="1795" b="1" kern="1200">
                          <a:solidFill>
                            <a:schemeClr val="lt1"/>
                          </a:solidFill>
                          <a:latin typeface="Calibri" panose="020F0502020204030204"/>
                        </a:defRPr>
                      </a:lvl6pPr>
                      <a:lvl7pPr marL="2736342" algn="l" defTabSz="912114" rtl="0" eaLnBrk="1" latinLnBrk="0" hangingPunct="1">
                        <a:defRPr kumimoji="1" sz="1795" b="1" kern="1200">
                          <a:solidFill>
                            <a:schemeClr val="lt1"/>
                          </a:solidFill>
                          <a:latin typeface="Calibri" panose="020F0502020204030204"/>
                        </a:defRPr>
                      </a:lvl7pPr>
                      <a:lvl8pPr marL="3192399" algn="l" defTabSz="912114" rtl="0" eaLnBrk="1" latinLnBrk="0" hangingPunct="1">
                        <a:defRPr kumimoji="1" sz="1795" b="1" kern="1200">
                          <a:solidFill>
                            <a:schemeClr val="lt1"/>
                          </a:solidFill>
                          <a:latin typeface="Calibri" panose="020F0502020204030204"/>
                        </a:defRPr>
                      </a:lvl8pPr>
                      <a:lvl9pPr marL="3648456" algn="l" defTabSz="912114" rtl="0" eaLnBrk="1" latinLnBrk="0" hangingPunct="1">
                        <a:defRPr kumimoji="1" sz="1795"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2023</a:t>
                      </a:r>
                      <a:r>
                        <a:rPr kumimoji="1" lang="ja-JP" altLang="en-US" sz="800" dirty="0">
                          <a:latin typeface="Meiryo UI" panose="020B0604030504040204" pitchFamily="50" charset="-128"/>
                          <a:ea typeface="Meiryo UI" panose="020B0604030504040204" pitchFamily="50" charset="-128"/>
                        </a:rPr>
                        <a:t>年度</a:t>
                      </a:r>
                      <a:endParaRPr kumimoji="1" lang="ja-JP" altLang="en-US" sz="600" dirty="0">
                        <a:latin typeface="Meiryo UI" panose="020B0604030504040204" pitchFamily="50" charset="-128"/>
                        <a:ea typeface="Meiryo UI" panose="020B0604030504040204" pitchFamily="50" charset="-128"/>
                      </a:endParaRPr>
                    </a:p>
                  </a:txBody>
                  <a:tcPr marL="68624" marR="68624" marT="34312" marB="3431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gridSpan="12">
                  <a:txBody>
                    <a:bodyPr/>
                    <a:lstStyle>
                      <a:lvl1pPr marL="0" algn="l" defTabSz="912114" rtl="0" eaLnBrk="1" latinLnBrk="0" hangingPunct="1">
                        <a:defRPr kumimoji="1" sz="1795" b="1" kern="1200">
                          <a:solidFill>
                            <a:schemeClr val="lt1"/>
                          </a:solidFill>
                          <a:latin typeface="Calibri" panose="020F0502020204030204"/>
                        </a:defRPr>
                      </a:lvl1pPr>
                      <a:lvl2pPr marL="456057" algn="l" defTabSz="912114" rtl="0" eaLnBrk="1" latinLnBrk="0" hangingPunct="1">
                        <a:defRPr kumimoji="1" sz="1795" b="1" kern="1200">
                          <a:solidFill>
                            <a:schemeClr val="lt1"/>
                          </a:solidFill>
                          <a:latin typeface="Calibri" panose="020F0502020204030204"/>
                        </a:defRPr>
                      </a:lvl2pPr>
                      <a:lvl3pPr marL="912114" algn="l" defTabSz="912114" rtl="0" eaLnBrk="1" latinLnBrk="0" hangingPunct="1">
                        <a:defRPr kumimoji="1" sz="1795" b="1" kern="1200">
                          <a:solidFill>
                            <a:schemeClr val="lt1"/>
                          </a:solidFill>
                          <a:latin typeface="Calibri" panose="020F0502020204030204"/>
                        </a:defRPr>
                      </a:lvl3pPr>
                      <a:lvl4pPr marL="1368171" algn="l" defTabSz="912114" rtl="0" eaLnBrk="1" latinLnBrk="0" hangingPunct="1">
                        <a:defRPr kumimoji="1" sz="1795" b="1" kern="1200">
                          <a:solidFill>
                            <a:schemeClr val="lt1"/>
                          </a:solidFill>
                          <a:latin typeface="Calibri" panose="020F0502020204030204"/>
                        </a:defRPr>
                      </a:lvl4pPr>
                      <a:lvl5pPr marL="1824228" algn="l" defTabSz="912114" rtl="0" eaLnBrk="1" latinLnBrk="0" hangingPunct="1">
                        <a:defRPr kumimoji="1" sz="1795" b="1" kern="1200">
                          <a:solidFill>
                            <a:schemeClr val="lt1"/>
                          </a:solidFill>
                          <a:latin typeface="Calibri" panose="020F0502020204030204"/>
                        </a:defRPr>
                      </a:lvl5pPr>
                      <a:lvl6pPr marL="2280285" algn="l" defTabSz="912114" rtl="0" eaLnBrk="1" latinLnBrk="0" hangingPunct="1">
                        <a:defRPr kumimoji="1" sz="1795" b="1" kern="1200">
                          <a:solidFill>
                            <a:schemeClr val="lt1"/>
                          </a:solidFill>
                          <a:latin typeface="Calibri" panose="020F0502020204030204"/>
                        </a:defRPr>
                      </a:lvl6pPr>
                      <a:lvl7pPr marL="2736342" algn="l" defTabSz="912114" rtl="0" eaLnBrk="1" latinLnBrk="0" hangingPunct="1">
                        <a:defRPr kumimoji="1" sz="1795" b="1" kern="1200">
                          <a:solidFill>
                            <a:schemeClr val="lt1"/>
                          </a:solidFill>
                          <a:latin typeface="Calibri" panose="020F0502020204030204"/>
                        </a:defRPr>
                      </a:lvl7pPr>
                      <a:lvl8pPr marL="3192399" algn="l" defTabSz="912114" rtl="0" eaLnBrk="1" latinLnBrk="0" hangingPunct="1">
                        <a:defRPr kumimoji="1" sz="1795" b="1" kern="1200">
                          <a:solidFill>
                            <a:schemeClr val="lt1"/>
                          </a:solidFill>
                          <a:latin typeface="Calibri" panose="020F0502020204030204"/>
                        </a:defRPr>
                      </a:lvl8pPr>
                      <a:lvl9pPr marL="3648456" algn="l" defTabSz="912114" rtl="0" eaLnBrk="1" latinLnBrk="0" hangingPunct="1">
                        <a:defRPr kumimoji="1" sz="1795"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年度</a:t>
                      </a:r>
                    </a:p>
                  </a:txBody>
                  <a:tcPr marL="68624" marR="68624" marT="34312" marB="3431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gridSpan="9">
                  <a:txBody>
                    <a:bodyPr/>
                    <a:lstStyle>
                      <a:lvl1pPr marL="0" algn="l" defTabSz="912114" rtl="0" eaLnBrk="1" latinLnBrk="0" hangingPunct="1">
                        <a:defRPr kumimoji="1" sz="1795" b="1" kern="1200">
                          <a:solidFill>
                            <a:schemeClr val="lt1"/>
                          </a:solidFill>
                          <a:latin typeface="Calibri" panose="020F0502020204030204"/>
                        </a:defRPr>
                      </a:lvl1pPr>
                      <a:lvl2pPr marL="456057" algn="l" defTabSz="912114" rtl="0" eaLnBrk="1" latinLnBrk="0" hangingPunct="1">
                        <a:defRPr kumimoji="1" sz="1795" b="1" kern="1200">
                          <a:solidFill>
                            <a:schemeClr val="lt1"/>
                          </a:solidFill>
                          <a:latin typeface="Calibri" panose="020F0502020204030204"/>
                        </a:defRPr>
                      </a:lvl2pPr>
                      <a:lvl3pPr marL="912114" algn="l" defTabSz="912114" rtl="0" eaLnBrk="1" latinLnBrk="0" hangingPunct="1">
                        <a:defRPr kumimoji="1" sz="1795" b="1" kern="1200">
                          <a:solidFill>
                            <a:schemeClr val="lt1"/>
                          </a:solidFill>
                          <a:latin typeface="Calibri" panose="020F0502020204030204"/>
                        </a:defRPr>
                      </a:lvl3pPr>
                      <a:lvl4pPr marL="1368171" algn="l" defTabSz="912114" rtl="0" eaLnBrk="1" latinLnBrk="0" hangingPunct="1">
                        <a:defRPr kumimoji="1" sz="1795" b="1" kern="1200">
                          <a:solidFill>
                            <a:schemeClr val="lt1"/>
                          </a:solidFill>
                          <a:latin typeface="Calibri" panose="020F0502020204030204"/>
                        </a:defRPr>
                      </a:lvl4pPr>
                      <a:lvl5pPr marL="1824228" algn="l" defTabSz="912114" rtl="0" eaLnBrk="1" latinLnBrk="0" hangingPunct="1">
                        <a:defRPr kumimoji="1" sz="1795" b="1" kern="1200">
                          <a:solidFill>
                            <a:schemeClr val="lt1"/>
                          </a:solidFill>
                          <a:latin typeface="Calibri" panose="020F0502020204030204"/>
                        </a:defRPr>
                      </a:lvl5pPr>
                      <a:lvl6pPr marL="2280285" algn="l" defTabSz="912114" rtl="0" eaLnBrk="1" latinLnBrk="0" hangingPunct="1">
                        <a:defRPr kumimoji="1" sz="1795" b="1" kern="1200">
                          <a:solidFill>
                            <a:schemeClr val="lt1"/>
                          </a:solidFill>
                          <a:latin typeface="Calibri" panose="020F0502020204030204"/>
                        </a:defRPr>
                      </a:lvl6pPr>
                      <a:lvl7pPr marL="2736342" algn="l" defTabSz="912114" rtl="0" eaLnBrk="1" latinLnBrk="0" hangingPunct="1">
                        <a:defRPr kumimoji="1" sz="1795" b="1" kern="1200">
                          <a:solidFill>
                            <a:schemeClr val="lt1"/>
                          </a:solidFill>
                          <a:latin typeface="Calibri" panose="020F0502020204030204"/>
                        </a:defRPr>
                      </a:lvl7pPr>
                      <a:lvl8pPr marL="3192399" algn="l" defTabSz="912114" rtl="0" eaLnBrk="1" latinLnBrk="0" hangingPunct="1">
                        <a:defRPr kumimoji="1" sz="1795" b="1" kern="1200">
                          <a:solidFill>
                            <a:schemeClr val="lt1"/>
                          </a:solidFill>
                          <a:latin typeface="Calibri" panose="020F0502020204030204"/>
                        </a:defRPr>
                      </a:lvl8pPr>
                      <a:lvl9pPr marL="3648456" algn="l" defTabSz="912114" rtl="0" eaLnBrk="1" latinLnBrk="0" hangingPunct="1">
                        <a:defRPr kumimoji="1" sz="1795"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2025</a:t>
                      </a:r>
                      <a:r>
                        <a:rPr kumimoji="1" lang="ja-JP" altLang="en-US" sz="800" dirty="0">
                          <a:latin typeface="Meiryo UI" panose="020B0604030504040204" pitchFamily="50" charset="-128"/>
                          <a:ea typeface="Meiryo UI" panose="020B0604030504040204" pitchFamily="50" charset="-128"/>
                        </a:rPr>
                        <a:t>年度</a:t>
                      </a:r>
                    </a:p>
                  </a:txBody>
                  <a:tcPr marL="68624" marR="68624" marT="34312" marB="3431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47630409"/>
                  </a:ext>
                </a:extLst>
              </a:tr>
              <a:tr h="875997">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624" marR="68624" marT="34312" marB="343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4157837391"/>
                  </a:ext>
                </a:extLst>
              </a:tr>
            </a:tbl>
          </a:graphicData>
        </a:graphic>
      </p:graphicFrame>
      <p:sp>
        <p:nvSpPr>
          <p:cNvPr id="20" name="ホームベース 14">
            <a:extLst>
              <a:ext uri="{FF2B5EF4-FFF2-40B4-BE49-F238E27FC236}">
                <a16:creationId xmlns:a16="http://schemas.microsoft.com/office/drawing/2014/main" id="{85FE20AA-25B9-4DBB-B3E2-F2922A15BE9E}"/>
              </a:ext>
            </a:extLst>
          </p:cNvPr>
          <p:cNvSpPr/>
          <p:nvPr/>
        </p:nvSpPr>
        <p:spPr>
          <a:xfrm>
            <a:off x="1778204" y="6199544"/>
            <a:ext cx="735289" cy="351225"/>
          </a:xfrm>
          <a:prstGeom prst="homePlate">
            <a:avLst>
              <a:gd name="adj" fmla="val 35366"/>
            </a:avLst>
          </a:prstGeom>
          <a:solidFill>
            <a:srgbClr val="4472C4"/>
          </a:solidFill>
          <a:ln w="12700" cap="flat" cmpd="sng" algn="ctr">
            <a:solidFill>
              <a:srgbClr val="4472C4">
                <a:shade val="50000"/>
              </a:srgbClr>
            </a:solidFill>
            <a:prstDash val="solid"/>
            <a:miter lim="800000"/>
          </a:ln>
          <a:effectLst/>
        </p:spPr>
        <p:txBody>
          <a:bodyPr wrap="none" rtlCol="0" anchor="ctr"/>
          <a:lstStyle/>
          <a:p>
            <a:pPr algn="ctr" defTabSz="914949">
              <a:defRPr/>
            </a:pPr>
            <a:r>
              <a:rPr lang="ja-JP" altLang="en-US" sz="825" kern="0" dirty="0">
                <a:solidFill>
                  <a:prstClr val="white"/>
                </a:solidFill>
                <a:latin typeface="Meiryo UI"/>
                <a:ea typeface="Meiryo UI"/>
              </a:rPr>
              <a:t>建設工事</a:t>
            </a:r>
            <a:endParaRPr lang="en-US" altLang="ja-JP" sz="825" kern="0" dirty="0">
              <a:solidFill>
                <a:prstClr val="white"/>
              </a:solidFill>
              <a:latin typeface="Meiryo UI"/>
              <a:ea typeface="Meiryo UI"/>
            </a:endParaRPr>
          </a:p>
          <a:p>
            <a:pPr algn="ctr" defTabSz="914949">
              <a:defRPr/>
            </a:pPr>
            <a:r>
              <a:rPr lang="ja-JP" altLang="en-US" sz="825" kern="0" dirty="0">
                <a:solidFill>
                  <a:prstClr val="white"/>
                </a:solidFill>
                <a:latin typeface="Meiryo UI"/>
                <a:ea typeface="Meiryo UI"/>
              </a:rPr>
              <a:t>（</a:t>
            </a:r>
            <a:r>
              <a:rPr lang="en-US" altLang="ja-JP" sz="825" kern="0" dirty="0">
                <a:solidFill>
                  <a:prstClr val="white"/>
                </a:solidFill>
                <a:latin typeface="Meiryo UI"/>
                <a:ea typeface="Meiryo UI"/>
              </a:rPr>
              <a:t>4</a:t>
            </a:r>
            <a:r>
              <a:rPr lang="ja-JP" altLang="en-US" sz="825" kern="0" dirty="0">
                <a:solidFill>
                  <a:prstClr val="white"/>
                </a:solidFill>
                <a:latin typeface="Meiryo UI"/>
                <a:ea typeface="Meiryo UI"/>
              </a:rPr>
              <a:t>か月）</a:t>
            </a:r>
          </a:p>
        </p:txBody>
      </p:sp>
      <p:sp>
        <p:nvSpPr>
          <p:cNvPr id="22" name="ホームベース 15">
            <a:extLst>
              <a:ext uri="{FF2B5EF4-FFF2-40B4-BE49-F238E27FC236}">
                <a16:creationId xmlns:a16="http://schemas.microsoft.com/office/drawing/2014/main" id="{EB9C7EBD-08B4-4403-B98A-6EFEEBAB7051}"/>
              </a:ext>
            </a:extLst>
          </p:cNvPr>
          <p:cNvSpPr/>
          <p:nvPr/>
        </p:nvSpPr>
        <p:spPr>
          <a:xfrm>
            <a:off x="2523261" y="6199544"/>
            <a:ext cx="1693085" cy="351225"/>
          </a:xfrm>
          <a:prstGeom prst="homePlate">
            <a:avLst>
              <a:gd name="adj" fmla="val 35366"/>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914949">
              <a:defRPr/>
            </a:pPr>
            <a:r>
              <a:rPr lang="ja-JP" altLang="en-US" sz="825" kern="0" dirty="0">
                <a:solidFill>
                  <a:prstClr val="white"/>
                </a:solidFill>
                <a:latin typeface="Meiryo UI"/>
                <a:ea typeface="Meiryo UI"/>
              </a:rPr>
              <a:t>バスターミナル利用期間</a:t>
            </a:r>
            <a:r>
              <a:rPr lang="en-US" altLang="ja-JP" sz="825" kern="0" baseline="30000" dirty="0">
                <a:solidFill>
                  <a:prstClr val="white"/>
                </a:solidFill>
                <a:latin typeface="Meiryo UI"/>
                <a:ea typeface="Meiryo UI"/>
              </a:rPr>
              <a:t>※</a:t>
            </a:r>
          </a:p>
          <a:p>
            <a:pPr algn="ctr" defTabSz="914949">
              <a:defRPr/>
            </a:pPr>
            <a:r>
              <a:rPr lang="ja-JP" altLang="en-US" sz="825" kern="0" dirty="0">
                <a:solidFill>
                  <a:prstClr val="white"/>
                </a:solidFill>
                <a:latin typeface="Meiryo UI"/>
                <a:ea typeface="Meiryo UI"/>
              </a:rPr>
              <a:t>（</a:t>
            </a:r>
            <a:r>
              <a:rPr lang="en-US" altLang="ja-JP" sz="825" kern="0" dirty="0">
                <a:solidFill>
                  <a:prstClr val="white"/>
                </a:solidFill>
                <a:latin typeface="Meiryo UI"/>
                <a:ea typeface="Meiryo UI"/>
              </a:rPr>
              <a:t>9.5</a:t>
            </a:r>
            <a:r>
              <a:rPr lang="ja-JP" altLang="en-US" sz="825" kern="0" dirty="0">
                <a:solidFill>
                  <a:prstClr val="white"/>
                </a:solidFill>
                <a:latin typeface="Meiryo UI"/>
                <a:ea typeface="Meiryo UI"/>
              </a:rPr>
              <a:t>か月）</a:t>
            </a:r>
          </a:p>
        </p:txBody>
      </p:sp>
      <p:sp>
        <p:nvSpPr>
          <p:cNvPr id="23" name="ホームベース 16">
            <a:extLst>
              <a:ext uri="{FF2B5EF4-FFF2-40B4-BE49-F238E27FC236}">
                <a16:creationId xmlns:a16="http://schemas.microsoft.com/office/drawing/2014/main" id="{59815BC7-47D3-4E73-9A00-2DDC527458A0}"/>
              </a:ext>
            </a:extLst>
          </p:cNvPr>
          <p:cNvSpPr/>
          <p:nvPr/>
        </p:nvSpPr>
        <p:spPr>
          <a:xfrm>
            <a:off x="4226113" y="6199544"/>
            <a:ext cx="468599" cy="351225"/>
          </a:xfrm>
          <a:prstGeom prst="homePlate">
            <a:avLst>
              <a:gd name="adj" fmla="val 28049"/>
            </a:avLst>
          </a:prstGeom>
          <a:solidFill>
            <a:srgbClr val="4472C4"/>
          </a:solidFill>
          <a:ln w="12700" cap="flat" cmpd="sng" algn="ctr">
            <a:solidFill>
              <a:srgbClr val="4472C4">
                <a:shade val="50000"/>
              </a:srgbClr>
            </a:solidFill>
            <a:prstDash val="solid"/>
            <a:miter lim="800000"/>
          </a:ln>
          <a:effectLst/>
        </p:spPr>
        <p:txBody>
          <a:bodyPr wrap="none" rtlCol="0" anchor="ctr"/>
          <a:lstStyle/>
          <a:p>
            <a:pPr algn="ctr" defTabSz="914949">
              <a:defRPr/>
            </a:pPr>
            <a:r>
              <a:rPr lang="ja-JP" altLang="en-US" sz="788" kern="0" dirty="0">
                <a:solidFill>
                  <a:prstClr val="white"/>
                </a:solidFill>
                <a:latin typeface="Meiryo UI"/>
                <a:ea typeface="Meiryo UI"/>
              </a:rPr>
              <a:t>解体</a:t>
            </a:r>
            <a:endParaRPr lang="en-US" altLang="ja-JP" sz="788" kern="0" dirty="0">
              <a:solidFill>
                <a:prstClr val="white"/>
              </a:solidFill>
              <a:latin typeface="Meiryo UI"/>
              <a:ea typeface="Meiryo UI"/>
            </a:endParaRPr>
          </a:p>
          <a:p>
            <a:pPr algn="ctr" defTabSz="914949">
              <a:defRPr/>
            </a:pPr>
            <a:r>
              <a:rPr lang="ja-JP" altLang="en-US" sz="788" kern="0" dirty="0">
                <a:solidFill>
                  <a:prstClr val="white"/>
                </a:solidFill>
                <a:latin typeface="Meiryo UI"/>
                <a:ea typeface="Meiryo UI"/>
              </a:rPr>
              <a:t>（</a:t>
            </a:r>
            <a:r>
              <a:rPr lang="en-US" altLang="ja-JP" sz="788" kern="0" dirty="0">
                <a:solidFill>
                  <a:prstClr val="white"/>
                </a:solidFill>
                <a:latin typeface="Meiryo UI"/>
                <a:ea typeface="Meiryo UI"/>
              </a:rPr>
              <a:t>2</a:t>
            </a:r>
            <a:r>
              <a:rPr lang="ja-JP" altLang="en-US" sz="788" kern="0" dirty="0">
                <a:solidFill>
                  <a:prstClr val="white"/>
                </a:solidFill>
                <a:latin typeface="Meiryo UI"/>
                <a:ea typeface="Meiryo UI"/>
              </a:rPr>
              <a:t>か月）</a:t>
            </a:r>
          </a:p>
        </p:txBody>
      </p:sp>
      <p:sp>
        <p:nvSpPr>
          <p:cNvPr id="24" name="ホームベース 17">
            <a:extLst>
              <a:ext uri="{FF2B5EF4-FFF2-40B4-BE49-F238E27FC236}">
                <a16:creationId xmlns:a16="http://schemas.microsoft.com/office/drawing/2014/main" id="{CF37FD7E-1146-42D4-ACE2-FAAED5A771C2}"/>
              </a:ext>
            </a:extLst>
          </p:cNvPr>
          <p:cNvSpPr/>
          <p:nvPr/>
        </p:nvSpPr>
        <p:spPr>
          <a:xfrm>
            <a:off x="871864" y="6199544"/>
            <a:ext cx="896573" cy="351225"/>
          </a:xfrm>
          <a:prstGeom prst="homePlate">
            <a:avLst>
              <a:gd name="adj" fmla="val 35366"/>
            </a:avLst>
          </a:prstGeom>
          <a:solidFill>
            <a:srgbClr val="4472C4"/>
          </a:solidFill>
          <a:ln w="12700" cap="flat" cmpd="sng" algn="ctr">
            <a:solidFill>
              <a:srgbClr val="4472C4">
                <a:shade val="50000"/>
              </a:srgbClr>
            </a:solidFill>
            <a:prstDash val="solid"/>
            <a:miter lim="800000"/>
          </a:ln>
          <a:effectLst/>
        </p:spPr>
        <p:txBody>
          <a:bodyPr wrap="none" rtlCol="0" anchor="ctr"/>
          <a:lstStyle/>
          <a:p>
            <a:pPr algn="ctr" defTabSz="914949">
              <a:defRPr/>
            </a:pPr>
            <a:r>
              <a:rPr lang="ja-JP" altLang="en-US" sz="825" kern="0" dirty="0">
                <a:solidFill>
                  <a:prstClr val="white"/>
                </a:solidFill>
                <a:latin typeface="Meiryo UI"/>
                <a:ea typeface="Meiryo UI"/>
              </a:rPr>
              <a:t>工事準備期間</a:t>
            </a:r>
            <a:endParaRPr lang="en-US" altLang="ja-JP" sz="825" kern="0" dirty="0">
              <a:solidFill>
                <a:prstClr val="white"/>
              </a:solidFill>
              <a:latin typeface="Meiryo UI"/>
              <a:ea typeface="Meiryo UI"/>
            </a:endParaRPr>
          </a:p>
          <a:p>
            <a:pPr algn="ctr" defTabSz="914949">
              <a:defRPr/>
            </a:pPr>
            <a:r>
              <a:rPr lang="ja-JP" altLang="en-US" sz="825" kern="0" dirty="0">
                <a:solidFill>
                  <a:prstClr val="white"/>
                </a:solidFill>
                <a:latin typeface="Meiryo UI"/>
                <a:ea typeface="Meiryo UI"/>
              </a:rPr>
              <a:t>（</a:t>
            </a:r>
            <a:r>
              <a:rPr lang="en-US" altLang="ja-JP" sz="825" kern="0" dirty="0">
                <a:solidFill>
                  <a:prstClr val="white"/>
                </a:solidFill>
                <a:latin typeface="Meiryo UI"/>
                <a:ea typeface="Meiryo UI"/>
              </a:rPr>
              <a:t>5</a:t>
            </a:r>
            <a:r>
              <a:rPr lang="ja-JP" altLang="en-US" sz="825" kern="0" dirty="0">
                <a:solidFill>
                  <a:prstClr val="white"/>
                </a:solidFill>
                <a:latin typeface="Meiryo UI"/>
                <a:ea typeface="Meiryo UI"/>
              </a:rPr>
              <a:t>か月）</a:t>
            </a:r>
          </a:p>
        </p:txBody>
      </p:sp>
      <p:sp>
        <p:nvSpPr>
          <p:cNvPr id="25" name="ホームベース 18">
            <a:extLst>
              <a:ext uri="{FF2B5EF4-FFF2-40B4-BE49-F238E27FC236}">
                <a16:creationId xmlns:a16="http://schemas.microsoft.com/office/drawing/2014/main" id="{4B88B93E-3CBA-493D-A82E-CF8D7C4816DE}"/>
              </a:ext>
            </a:extLst>
          </p:cNvPr>
          <p:cNvSpPr/>
          <p:nvPr/>
        </p:nvSpPr>
        <p:spPr>
          <a:xfrm>
            <a:off x="206926" y="6074778"/>
            <a:ext cx="648416" cy="486312"/>
          </a:xfrm>
          <a:prstGeom prst="homePlate">
            <a:avLst>
              <a:gd name="adj" fmla="val 35366"/>
            </a:avLst>
          </a:prstGeom>
          <a:solidFill>
            <a:srgbClr val="4472C4"/>
          </a:solidFill>
          <a:ln w="12700" cap="flat" cmpd="sng" algn="ctr">
            <a:solidFill>
              <a:srgbClr val="4472C4">
                <a:shade val="50000"/>
              </a:srgbClr>
            </a:solidFill>
            <a:prstDash val="solid"/>
            <a:miter lim="800000"/>
          </a:ln>
          <a:effectLst/>
        </p:spPr>
        <p:txBody>
          <a:bodyPr wrap="none" rtlCol="0" anchor="ctr"/>
          <a:lstStyle/>
          <a:p>
            <a:pPr algn="ctr" defTabSz="914949">
              <a:defRPr/>
            </a:pPr>
            <a:r>
              <a:rPr lang="ja-JP" altLang="en-US" sz="825" kern="0" dirty="0">
                <a:solidFill>
                  <a:prstClr val="white"/>
                </a:solidFill>
                <a:latin typeface="Meiryo UI"/>
                <a:ea typeface="Meiryo UI"/>
              </a:rPr>
              <a:t>仮設許可</a:t>
            </a:r>
            <a:endParaRPr lang="en-US" altLang="ja-JP" sz="825" kern="0" dirty="0">
              <a:solidFill>
                <a:prstClr val="white"/>
              </a:solidFill>
              <a:latin typeface="Meiryo UI"/>
              <a:ea typeface="Meiryo UI"/>
            </a:endParaRPr>
          </a:p>
          <a:p>
            <a:pPr algn="ctr" defTabSz="914949">
              <a:defRPr/>
            </a:pPr>
            <a:r>
              <a:rPr lang="ja-JP" altLang="en-US" sz="825" kern="0" dirty="0">
                <a:solidFill>
                  <a:prstClr val="white"/>
                </a:solidFill>
                <a:latin typeface="Meiryo UI"/>
                <a:ea typeface="Meiryo UI"/>
              </a:rPr>
              <a:t>建築確認</a:t>
            </a:r>
            <a:endParaRPr lang="en-US" altLang="ja-JP" sz="825" kern="0" dirty="0">
              <a:solidFill>
                <a:prstClr val="white"/>
              </a:solidFill>
              <a:latin typeface="Meiryo UI"/>
              <a:ea typeface="Meiryo UI"/>
            </a:endParaRPr>
          </a:p>
          <a:p>
            <a:pPr algn="ctr" defTabSz="914949">
              <a:defRPr/>
            </a:pPr>
            <a:r>
              <a:rPr lang="ja-JP" altLang="en-US" sz="825" kern="0" dirty="0">
                <a:solidFill>
                  <a:prstClr val="white"/>
                </a:solidFill>
                <a:latin typeface="Meiryo UI"/>
                <a:ea typeface="Meiryo UI"/>
              </a:rPr>
              <a:t>（</a:t>
            </a:r>
            <a:r>
              <a:rPr lang="en-US" altLang="ja-JP" sz="825" kern="0" dirty="0">
                <a:solidFill>
                  <a:prstClr val="white"/>
                </a:solidFill>
                <a:latin typeface="Meiryo UI"/>
                <a:ea typeface="Meiryo UI"/>
              </a:rPr>
              <a:t>3.5</a:t>
            </a:r>
            <a:r>
              <a:rPr lang="ja-JP" altLang="en-US" sz="825" kern="0" dirty="0">
                <a:solidFill>
                  <a:prstClr val="white"/>
                </a:solidFill>
                <a:latin typeface="Meiryo UI"/>
                <a:ea typeface="Meiryo UI"/>
              </a:rPr>
              <a:t>か月）</a:t>
            </a:r>
          </a:p>
        </p:txBody>
      </p:sp>
      <p:sp>
        <p:nvSpPr>
          <p:cNvPr id="26" name="正方形/長方形 25">
            <a:extLst>
              <a:ext uri="{FF2B5EF4-FFF2-40B4-BE49-F238E27FC236}">
                <a16:creationId xmlns:a16="http://schemas.microsoft.com/office/drawing/2014/main" id="{27A88DAF-FB7D-4A93-A61F-FDEA0BCB47EE}"/>
              </a:ext>
            </a:extLst>
          </p:cNvPr>
          <p:cNvSpPr/>
          <p:nvPr/>
        </p:nvSpPr>
        <p:spPr>
          <a:xfrm>
            <a:off x="56358" y="5448311"/>
            <a:ext cx="1062190" cy="307974"/>
          </a:xfrm>
          <a:prstGeom prst="rect">
            <a:avLst/>
          </a:prstGeom>
        </p:spPr>
        <p:txBody>
          <a:bodyPr wrap="none">
            <a:spAutoFit/>
          </a:bodyPr>
          <a:lstStyle/>
          <a:p>
            <a:pPr defTabSz="914949">
              <a:defRPr/>
            </a:pPr>
            <a:r>
              <a:rPr lang="ja-JP" altLang="en-US" sz="1401" b="1" kern="0" dirty="0">
                <a:solidFill>
                  <a:prstClr val="black"/>
                </a:solidFill>
                <a:latin typeface="Meiryo UI"/>
                <a:ea typeface="Meiryo UI"/>
              </a:rPr>
              <a:t>スケジュール</a:t>
            </a:r>
            <a:endParaRPr lang="en-US" altLang="ja-JP" sz="1401" b="1" kern="0" dirty="0">
              <a:solidFill>
                <a:prstClr val="black"/>
              </a:solidFill>
              <a:latin typeface="Meiryo UI"/>
              <a:ea typeface="Meiryo UI"/>
            </a:endParaRPr>
          </a:p>
        </p:txBody>
      </p:sp>
      <p:sp>
        <p:nvSpPr>
          <p:cNvPr id="27" name="矢印: 五方向 8">
            <a:extLst>
              <a:ext uri="{FF2B5EF4-FFF2-40B4-BE49-F238E27FC236}">
                <a16:creationId xmlns:a16="http://schemas.microsoft.com/office/drawing/2014/main" id="{13B630BD-4C7D-4E56-B0AE-AC172B74EA18}"/>
              </a:ext>
            </a:extLst>
          </p:cNvPr>
          <p:cNvSpPr/>
          <p:nvPr/>
        </p:nvSpPr>
        <p:spPr>
          <a:xfrm>
            <a:off x="3115058" y="6003581"/>
            <a:ext cx="1080693" cy="162104"/>
          </a:xfrm>
          <a:prstGeom prst="homePlat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914949">
              <a:defRPr/>
            </a:pPr>
            <a:r>
              <a:rPr lang="ja-JP" altLang="en-US" sz="825" kern="0" dirty="0">
                <a:solidFill>
                  <a:prstClr val="white"/>
                </a:solidFill>
                <a:latin typeface="Meiryo UI"/>
                <a:ea typeface="Meiryo UI"/>
              </a:rPr>
              <a:t>万博開催</a:t>
            </a:r>
            <a:endParaRPr lang="ja-JP" altLang="en-US" sz="1201" kern="0" dirty="0">
              <a:solidFill>
                <a:prstClr val="white"/>
              </a:solidFill>
              <a:latin typeface="Meiryo UI"/>
              <a:ea typeface="Meiryo UI"/>
            </a:endParaRPr>
          </a:p>
        </p:txBody>
      </p:sp>
      <p:cxnSp>
        <p:nvCxnSpPr>
          <p:cNvPr id="37" name="直線矢印コネクタ 36"/>
          <p:cNvCxnSpPr/>
          <p:nvPr/>
        </p:nvCxnSpPr>
        <p:spPr>
          <a:xfrm>
            <a:off x="1773237" y="6621186"/>
            <a:ext cx="2953894" cy="0"/>
          </a:xfrm>
          <a:prstGeom prst="straightConnector1">
            <a:avLst/>
          </a:prstGeom>
          <a:noFill/>
          <a:ln w="28575" cap="flat" cmpd="sng" algn="ctr">
            <a:solidFill>
              <a:srgbClr val="00B0F0"/>
            </a:solidFill>
            <a:prstDash val="solid"/>
            <a:miter lim="800000"/>
            <a:headEnd type="triangle"/>
            <a:tailEnd type="triangle"/>
          </a:ln>
          <a:effectLst/>
        </p:spPr>
      </p:cxnSp>
      <p:sp>
        <p:nvSpPr>
          <p:cNvPr id="38" name="テキスト ボックス 37"/>
          <p:cNvSpPr txBox="1"/>
          <p:nvPr/>
        </p:nvSpPr>
        <p:spPr>
          <a:xfrm>
            <a:off x="2280154" y="6613179"/>
            <a:ext cx="1915597" cy="200183"/>
          </a:xfrm>
          <a:prstGeom prst="rect">
            <a:avLst/>
          </a:prstGeom>
          <a:noFill/>
        </p:spPr>
        <p:txBody>
          <a:bodyPr wrap="square" rtlCol="0">
            <a:spAutoFit/>
          </a:bodyPr>
          <a:lstStyle/>
          <a:p>
            <a:pPr algn="ctr" defTabSz="457474">
              <a:defRPr/>
            </a:pPr>
            <a:r>
              <a:rPr lang="ja-JP" altLang="en-US" sz="700" b="1" dirty="0">
                <a:solidFill>
                  <a:srgbClr val="0070C0"/>
                </a:solidFill>
                <a:latin typeface="Meiryo UI"/>
                <a:ea typeface="Meiryo UI"/>
              </a:rPr>
              <a:t>仮設建築物の使用期間（１年＋</a:t>
            </a:r>
            <a:r>
              <a:rPr lang="en-US" altLang="ja-JP" sz="700" b="1" dirty="0">
                <a:solidFill>
                  <a:srgbClr val="0070C0"/>
                </a:solidFill>
                <a:latin typeface="Meiryo UI"/>
                <a:ea typeface="Meiryo UI"/>
              </a:rPr>
              <a:t>3.5</a:t>
            </a:r>
            <a:r>
              <a:rPr lang="ja-JP" altLang="en-US" sz="700" b="1" dirty="0">
                <a:solidFill>
                  <a:srgbClr val="0070C0"/>
                </a:solidFill>
                <a:latin typeface="Meiryo UI"/>
                <a:ea typeface="Meiryo UI"/>
              </a:rPr>
              <a:t>か月）</a:t>
            </a:r>
          </a:p>
        </p:txBody>
      </p:sp>
      <p:sp>
        <p:nvSpPr>
          <p:cNvPr id="40" name="正方形/長方形 39">
            <a:extLst>
              <a:ext uri="{FF2B5EF4-FFF2-40B4-BE49-F238E27FC236}">
                <a16:creationId xmlns:a16="http://schemas.microsoft.com/office/drawing/2014/main" id="{605F97CC-0F1C-9A16-E2A5-2FFE95DBED13}"/>
              </a:ext>
            </a:extLst>
          </p:cNvPr>
          <p:cNvSpPr/>
          <p:nvPr/>
        </p:nvSpPr>
        <p:spPr>
          <a:xfrm>
            <a:off x="125079" y="3077216"/>
            <a:ext cx="4610956" cy="307974"/>
          </a:xfrm>
          <a:prstGeom prst="rect">
            <a:avLst/>
          </a:prstGeom>
          <a:solidFill>
            <a:srgbClr val="2E75B6"/>
          </a:solidFill>
        </p:spPr>
        <p:txBody>
          <a:bodyPr wrap="square" rtlCol="0">
            <a:spAutoFit/>
          </a:bodyPr>
          <a:lstStyle/>
          <a:p>
            <a:pPr algn="ctr" defTabSz="457474">
              <a:defRPr/>
            </a:pPr>
            <a:r>
              <a:rPr kumimoji="1" lang="ja-JP" altLang="en-US" sz="1401" b="1" dirty="0">
                <a:solidFill>
                  <a:prstClr val="white"/>
                </a:solidFill>
                <a:latin typeface="Meiryo UI"/>
                <a:ea typeface="Meiryo UI"/>
              </a:rPr>
              <a:t>大阪マルビル跡地バスターミナル整備事業の概要</a:t>
            </a:r>
          </a:p>
        </p:txBody>
      </p:sp>
      <p:sp>
        <p:nvSpPr>
          <p:cNvPr id="32" name="二等辺三角形 31"/>
          <p:cNvSpPr/>
          <p:nvPr/>
        </p:nvSpPr>
        <p:spPr>
          <a:xfrm rot="10800000">
            <a:off x="6682667" y="4670820"/>
            <a:ext cx="1260808" cy="210438"/>
          </a:xfrm>
          <a:prstGeom prst="triangle">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noFill/>
            <a:prstDash val="solid"/>
            <a:miter lim="800000"/>
          </a:ln>
          <a:effectLst/>
        </p:spPr>
        <p:txBody>
          <a:bodyPr rtlCol="0" anchor="ctr"/>
          <a:lstStyle/>
          <a:p>
            <a:pPr algn="ctr" defTabSz="914949">
              <a:defRPr/>
            </a:pPr>
            <a:endParaRPr lang="ja-JP" altLang="en-US" sz="1659" kern="0">
              <a:solidFill>
                <a:prstClr val="black"/>
              </a:solidFill>
              <a:latin typeface="Calibri" panose="020F0502020204030204"/>
              <a:ea typeface="游ゴシック" panose="020B0400000000000000" pitchFamily="50" charset="-128"/>
            </a:endParaRPr>
          </a:p>
        </p:txBody>
      </p:sp>
      <p:pic>
        <p:nvPicPr>
          <p:cNvPr id="41" name="図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8197" y="3090345"/>
            <a:ext cx="1512970" cy="1512970"/>
          </a:xfrm>
          <a:prstGeom prst="rect">
            <a:avLst/>
          </a:prstGeom>
          <a:ln w="12700">
            <a:solidFill>
              <a:srgbClr val="5B9BD5"/>
            </a:solidFill>
          </a:ln>
        </p:spPr>
      </p:pic>
      <p:sp>
        <p:nvSpPr>
          <p:cNvPr id="42" name="正方形/長方形 41"/>
          <p:cNvSpPr/>
          <p:nvPr/>
        </p:nvSpPr>
        <p:spPr>
          <a:xfrm>
            <a:off x="5275634" y="6407771"/>
            <a:ext cx="1816084" cy="262676"/>
          </a:xfrm>
          <a:prstGeom prst="rect">
            <a:avLst/>
          </a:prstGeom>
        </p:spPr>
        <p:txBody>
          <a:bodyPr wrap="none">
            <a:spAutoFit/>
          </a:bodyPr>
          <a:lstStyle/>
          <a:p>
            <a:pPr defTabSz="914949">
              <a:defRPr/>
            </a:pPr>
            <a:r>
              <a:rPr lang="ja-JP" altLang="en-US" sz="1107" kern="0" dirty="0">
                <a:solidFill>
                  <a:prstClr val="black"/>
                </a:solidFill>
                <a:latin typeface="Meiryo UI"/>
                <a:ea typeface="Meiryo UI"/>
              </a:rPr>
              <a:t>バスターミナル　イメージパース</a:t>
            </a:r>
            <a:endParaRPr lang="ja-JP" altLang="en-US" sz="1107" kern="0" dirty="0">
              <a:solidFill>
                <a:prstClr val="black"/>
              </a:solidFill>
              <a:latin typeface="Calibri" panose="020F0502020204030204"/>
              <a:ea typeface="游ゴシック" panose="020B0400000000000000" pitchFamily="50" charset="-128"/>
            </a:endParaRPr>
          </a:p>
        </p:txBody>
      </p:sp>
      <p:sp>
        <p:nvSpPr>
          <p:cNvPr id="43" name="正方形/長方形 42"/>
          <p:cNvSpPr/>
          <p:nvPr/>
        </p:nvSpPr>
        <p:spPr>
          <a:xfrm>
            <a:off x="8199931" y="6387629"/>
            <a:ext cx="742348" cy="262676"/>
          </a:xfrm>
          <a:prstGeom prst="rect">
            <a:avLst/>
          </a:prstGeom>
        </p:spPr>
        <p:txBody>
          <a:bodyPr wrap="square">
            <a:spAutoFit/>
          </a:bodyPr>
          <a:lstStyle/>
          <a:p>
            <a:pPr defTabSz="914949">
              <a:defRPr/>
            </a:pPr>
            <a:r>
              <a:rPr lang="en-US" altLang="ja-JP" sz="1107" kern="0" dirty="0">
                <a:solidFill>
                  <a:prstClr val="black"/>
                </a:solidFill>
                <a:latin typeface="Meiryo UI"/>
                <a:ea typeface="Meiryo UI"/>
              </a:rPr>
              <a:t>EV</a:t>
            </a:r>
            <a:r>
              <a:rPr lang="ja-JP" altLang="en-US" sz="1107" kern="0" dirty="0">
                <a:solidFill>
                  <a:prstClr val="black"/>
                </a:solidFill>
                <a:latin typeface="Meiryo UI"/>
                <a:ea typeface="Meiryo UI"/>
              </a:rPr>
              <a:t>バス</a:t>
            </a:r>
            <a:endParaRPr lang="ja-JP" altLang="en-US" sz="1107" kern="0" dirty="0">
              <a:solidFill>
                <a:prstClr val="black"/>
              </a:solidFill>
              <a:latin typeface="Calibri" panose="020F0502020204030204"/>
              <a:ea typeface="游ゴシック" panose="020B0400000000000000" pitchFamily="50" charset="-128"/>
            </a:endParaRPr>
          </a:p>
        </p:txBody>
      </p:sp>
      <p:sp>
        <p:nvSpPr>
          <p:cNvPr id="44" name="四角形: 角を丸くする 11">
            <a:extLst>
              <a:ext uri="{FF2B5EF4-FFF2-40B4-BE49-F238E27FC236}">
                <a16:creationId xmlns:a16="http://schemas.microsoft.com/office/drawing/2014/main" id="{78D85084-0691-4657-9B99-0E92F5F2D39B}"/>
              </a:ext>
            </a:extLst>
          </p:cNvPr>
          <p:cNvSpPr/>
          <p:nvPr/>
        </p:nvSpPr>
        <p:spPr>
          <a:xfrm>
            <a:off x="6592677" y="3090345"/>
            <a:ext cx="3028137" cy="1512970"/>
          </a:xfrm>
          <a:prstGeom prst="roundRect">
            <a:avLst>
              <a:gd name="adj" fmla="val 0"/>
            </a:avLst>
          </a:prstGeom>
          <a:solidFill>
            <a:sysClr val="window" lastClr="FFFFFF"/>
          </a:solidFill>
          <a:ln w="12700" cap="flat" cmpd="sng" algn="ctr">
            <a:solidFill>
              <a:srgbClr val="5B9BD5"/>
            </a:solidFill>
            <a:prstDash val="solid"/>
            <a:miter lim="800000"/>
          </a:ln>
          <a:effectLst/>
        </p:spPr>
        <p:txBody>
          <a:bodyPr rtlCol="0" anchor="ctr"/>
          <a:lstStyle/>
          <a:p>
            <a:pPr defTabSz="914949">
              <a:defRPr/>
            </a:pPr>
            <a:r>
              <a:rPr kumimoji="1" lang="ja-JP" altLang="en-US" sz="1301" kern="0" dirty="0">
                <a:solidFill>
                  <a:prstClr val="black"/>
                </a:solidFill>
                <a:latin typeface="Meiryo UI"/>
                <a:ea typeface="Meiryo UI"/>
              </a:rPr>
              <a:t>　「大阪マルビル」は、</a:t>
            </a:r>
            <a:r>
              <a:rPr kumimoji="1" lang="en-US" altLang="ja-JP" sz="1301" kern="0" dirty="0">
                <a:solidFill>
                  <a:prstClr val="black"/>
                </a:solidFill>
                <a:latin typeface="Meiryo UI"/>
                <a:ea typeface="Meiryo UI"/>
              </a:rPr>
              <a:t>1976</a:t>
            </a:r>
            <a:r>
              <a:rPr kumimoji="1" lang="ja-JP" altLang="en-US" sz="1301" kern="0" dirty="0">
                <a:solidFill>
                  <a:prstClr val="black"/>
                </a:solidFill>
                <a:latin typeface="Meiryo UI"/>
                <a:ea typeface="Meiryo UI"/>
              </a:rPr>
              <a:t>年</a:t>
            </a:r>
            <a:r>
              <a:rPr kumimoji="1" lang="en-US" altLang="ja-JP" sz="1301" kern="0" dirty="0">
                <a:solidFill>
                  <a:prstClr val="black"/>
                </a:solidFill>
                <a:latin typeface="Meiryo UI"/>
                <a:ea typeface="Meiryo UI"/>
              </a:rPr>
              <a:t>4</a:t>
            </a:r>
            <a:r>
              <a:rPr kumimoji="1" lang="ja-JP" altLang="en-US" sz="1301" kern="0" dirty="0">
                <a:solidFill>
                  <a:prstClr val="black"/>
                </a:solidFill>
                <a:latin typeface="Meiryo UI"/>
                <a:ea typeface="Meiryo UI"/>
              </a:rPr>
              <a:t>月、当時の最新鋭の技術を結集した日本初の円形超高層ビルとして誕生。ビルの屋上には、創業時より電光掲示板が設置され、ニュースや天気情報を発信し、「回る掲示板」の愛称で親しまれてきました。</a:t>
            </a:r>
          </a:p>
        </p:txBody>
      </p:sp>
      <p:pic>
        <p:nvPicPr>
          <p:cNvPr id="46" name="図 45"/>
          <p:cNvPicPr>
            <a:picLocks noChangeAspect="1"/>
          </p:cNvPicPr>
          <p:nvPr/>
        </p:nvPicPr>
        <p:blipFill>
          <a:blip r:embed="rId4"/>
          <a:stretch>
            <a:fillRect/>
          </a:stretch>
        </p:blipFill>
        <p:spPr>
          <a:xfrm>
            <a:off x="5069737" y="4923209"/>
            <a:ext cx="2197409" cy="1501685"/>
          </a:xfrm>
          <a:prstGeom prst="rect">
            <a:avLst/>
          </a:prstGeom>
        </p:spPr>
      </p:pic>
      <p:sp>
        <p:nvSpPr>
          <p:cNvPr id="2" name="下矢印 1"/>
          <p:cNvSpPr/>
          <p:nvPr/>
        </p:nvSpPr>
        <p:spPr>
          <a:xfrm rot="18503440">
            <a:off x="5534737" y="5072306"/>
            <a:ext cx="216139" cy="267299"/>
          </a:xfrm>
          <a:prstGeom prst="downArrow">
            <a:avLst/>
          </a:prstGeom>
          <a:solidFill>
            <a:srgbClr val="FF0000"/>
          </a:solidFill>
          <a:ln w="190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474">
              <a:defRPr/>
            </a:pPr>
            <a:endParaRPr kumimoji="1" lang="ja-JP" altLang="en-US" sz="1201" dirty="0">
              <a:solidFill>
                <a:prstClr val="black"/>
              </a:solidFill>
              <a:latin typeface="Meiryo UI"/>
              <a:ea typeface="Meiryo UI"/>
            </a:endParaRPr>
          </a:p>
        </p:txBody>
      </p:sp>
      <p:sp>
        <p:nvSpPr>
          <p:cNvPr id="29" name="正方形/長方形 28">
            <a:extLst>
              <a:ext uri="{FF2B5EF4-FFF2-40B4-BE49-F238E27FC236}">
                <a16:creationId xmlns:a16="http://schemas.microsoft.com/office/drawing/2014/main" id="{A36A9ABF-5CF2-4D12-B4E7-76EED86CF9CF}"/>
              </a:ext>
            </a:extLst>
          </p:cNvPr>
          <p:cNvSpPr/>
          <p:nvPr/>
        </p:nvSpPr>
        <p:spPr>
          <a:xfrm>
            <a:off x="7761434" y="6619928"/>
            <a:ext cx="1929970" cy="215582"/>
          </a:xfrm>
          <a:prstGeom prst="rect">
            <a:avLst/>
          </a:prstGeom>
        </p:spPr>
        <p:txBody>
          <a:bodyPr wrap="none">
            <a:spAutoFit/>
          </a:bodyPr>
          <a:lstStyle/>
          <a:p>
            <a:pPr defTabSz="457474">
              <a:defRPr/>
            </a:pPr>
            <a:r>
              <a:rPr lang="ja-JP" altLang="ja-JP" sz="800" dirty="0">
                <a:solidFill>
                  <a:prstClr val="black"/>
                </a:solidFill>
                <a:latin typeface="Meiryo UI"/>
                <a:ea typeface="Meiryo UI"/>
                <a:cs typeface="ＭＳ Ｐゴシック" panose="020B0600070205080204" pitchFamily="50" charset="-128"/>
              </a:rPr>
              <a:t>提供：</a:t>
            </a:r>
            <a:r>
              <a:rPr lang="ja-JP" altLang="en-US" sz="800" dirty="0">
                <a:solidFill>
                  <a:prstClr val="black"/>
                </a:solidFill>
                <a:latin typeface="Meiryo UI"/>
                <a:ea typeface="Meiryo UI"/>
                <a:cs typeface="ＭＳ Ｐゴシック" panose="020B0600070205080204" pitchFamily="50" charset="-128"/>
              </a:rPr>
              <a:t>２０２５</a:t>
            </a:r>
            <a:r>
              <a:rPr lang="ja-JP" altLang="ja-JP" sz="800" dirty="0">
                <a:solidFill>
                  <a:prstClr val="black"/>
                </a:solidFill>
                <a:latin typeface="Meiryo UI"/>
                <a:ea typeface="Meiryo UI"/>
                <a:cs typeface="ＭＳ Ｐゴシック" panose="020B0600070205080204" pitchFamily="50" charset="-128"/>
              </a:rPr>
              <a:t>年日本国際博覧会協会</a:t>
            </a:r>
            <a:endParaRPr lang="ja-JP" altLang="en-US" sz="800" dirty="0">
              <a:solidFill>
                <a:prstClr val="black"/>
              </a:solidFill>
              <a:latin typeface="Meiryo UI"/>
              <a:ea typeface="Meiryo UI"/>
            </a:endParaRPr>
          </a:p>
        </p:txBody>
      </p:sp>
      <p:sp>
        <p:nvSpPr>
          <p:cNvPr id="6" name="スライド番号プレースホルダー 4">
            <a:extLst>
              <a:ext uri="{FF2B5EF4-FFF2-40B4-BE49-F238E27FC236}">
                <a16:creationId xmlns:a16="http://schemas.microsoft.com/office/drawing/2014/main" id="{66BF9692-D1CA-54F8-8F64-11AD849CA216}"/>
              </a:ext>
            </a:extLst>
          </p:cNvPr>
          <p:cNvSpPr txBox="1">
            <a:spLocks/>
          </p:cNvSpPr>
          <p:nvPr/>
        </p:nvSpPr>
        <p:spPr>
          <a:xfrm>
            <a:off x="7744614" y="6613279"/>
            <a:ext cx="2161386" cy="1616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7474">
              <a:defRPr/>
            </a:pPr>
            <a:fld id="{0638AFE9-EB24-4E85-A937-181894F314B4}" type="slidenum">
              <a:rPr kumimoji="1" lang="ja-JP" altLang="en-US" sz="1051">
                <a:solidFill>
                  <a:prstClr val="black"/>
                </a:solidFill>
                <a:latin typeface="Meiryo UI"/>
                <a:ea typeface="Meiryo UI"/>
              </a:rPr>
              <a:pPr algn="r" defTabSz="457474">
                <a:defRPr/>
              </a:pPr>
              <a:t>3</a:t>
            </a:fld>
            <a:endParaRPr kumimoji="1" lang="ja-JP" altLang="en-US" sz="1051" dirty="0">
              <a:solidFill>
                <a:prstClr val="black"/>
              </a:solidFill>
              <a:latin typeface="Meiryo UI"/>
              <a:ea typeface="Meiryo UI"/>
            </a:endParaRPr>
          </a:p>
        </p:txBody>
      </p:sp>
      <p:sp>
        <p:nvSpPr>
          <p:cNvPr id="33" name="正方形/長方形 32">
            <a:extLst>
              <a:ext uri="{FF2B5EF4-FFF2-40B4-BE49-F238E27FC236}">
                <a16:creationId xmlns:a16="http://schemas.microsoft.com/office/drawing/2014/main" id="{761BED91-54D7-46C7-84F3-0EAAA6036809}"/>
              </a:ext>
            </a:extLst>
          </p:cNvPr>
          <p:cNvSpPr/>
          <p:nvPr/>
        </p:nvSpPr>
        <p:spPr>
          <a:xfrm>
            <a:off x="5714122" y="6628640"/>
            <a:ext cx="1553024" cy="215582"/>
          </a:xfrm>
          <a:prstGeom prst="rect">
            <a:avLst/>
          </a:prstGeom>
        </p:spPr>
        <p:txBody>
          <a:bodyPr wrap="none">
            <a:spAutoFit/>
          </a:bodyPr>
          <a:lstStyle/>
          <a:p>
            <a:pPr defTabSz="457474">
              <a:defRPr/>
            </a:pPr>
            <a:r>
              <a:rPr lang="ja-JP" altLang="ja-JP" sz="800" dirty="0">
                <a:solidFill>
                  <a:prstClr val="black"/>
                </a:solidFill>
                <a:latin typeface="Meiryo UI"/>
                <a:ea typeface="Meiryo UI"/>
                <a:cs typeface="ＭＳ Ｐゴシック" panose="020B0600070205080204" pitchFamily="50" charset="-128"/>
              </a:rPr>
              <a:t>提供：</a:t>
            </a:r>
            <a:r>
              <a:rPr kumimoji="1" lang="ja-JP" altLang="en-US" sz="800" dirty="0">
                <a:solidFill>
                  <a:prstClr val="black"/>
                </a:solidFill>
                <a:latin typeface="Meiryo UI" panose="020B0604030504040204" pitchFamily="50" charset="-128"/>
                <a:ea typeface="Meiryo UI" panose="020B0604030504040204" pitchFamily="50" charset="-128"/>
              </a:rPr>
              <a:t>大和ハウス工業株式会社</a:t>
            </a:r>
            <a:endParaRPr lang="ja-JP" altLang="en-US" sz="800" dirty="0">
              <a:solidFill>
                <a:prstClr val="black"/>
              </a:solidFill>
              <a:latin typeface="Meiryo UI"/>
              <a:ea typeface="Meiryo UI"/>
            </a:endParaRPr>
          </a:p>
        </p:txBody>
      </p:sp>
    </p:spTree>
    <p:extLst>
      <p:ext uri="{BB962C8B-B14F-4D97-AF65-F5344CB8AC3E}">
        <p14:creationId xmlns:p14="http://schemas.microsoft.com/office/powerpoint/2010/main" val="3959727455"/>
      </p:ext>
    </p:extLst>
  </p:cSld>
  <p:clrMapOvr>
    <a:masterClrMapping/>
  </p:clrMapOvr>
</p:sld>
</file>

<file path=ppt/theme/theme1.xml><?xml version="1.0" encoding="utf-8"?>
<a:theme xmlns:a="http://schemas.openxmlformats.org/drawingml/2006/main" name="テーマ1">
  <a:themeElements>
    <a:clrScheme name="ユーザー定義 2">
      <a:dk1>
        <a:srgbClr val="000000"/>
      </a:dk1>
      <a:lt1>
        <a:srgbClr val="FFFFFF"/>
      </a:lt1>
      <a:dk2>
        <a:srgbClr val="44546A"/>
      </a:dk2>
      <a:lt2>
        <a:srgbClr val="E7E6E6"/>
      </a:lt2>
      <a:accent1>
        <a:srgbClr val="3688D6"/>
      </a:accent1>
      <a:accent2>
        <a:srgbClr val="ED7D31"/>
      </a:accent2>
      <a:accent3>
        <a:srgbClr val="A5A5A5"/>
      </a:accent3>
      <a:accent4>
        <a:srgbClr val="9EE1D6"/>
      </a:accent4>
      <a:accent5>
        <a:srgbClr val="C7DAEB"/>
      </a:accent5>
      <a:accent6>
        <a:srgbClr val="F9E29B"/>
      </a:accent6>
      <a:hlink>
        <a:srgbClr val="0563C1"/>
      </a:hlink>
      <a:folHlink>
        <a:srgbClr val="954F72"/>
      </a:folHlink>
    </a:clrScheme>
    <a:fontScheme name="ユーザー定義 2">
      <a:majorFont>
        <a:latin typeface="Segoe UI"/>
        <a:ea typeface="Meiryo UI"/>
        <a:cs typeface=""/>
      </a:majorFont>
      <a:minorFont>
        <a:latin typeface="Segoe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9E29B"/>
        </a:solidFill>
        <a:ln>
          <a:solidFill>
            <a:schemeClr val="tx1"/>
          </a:solidFill>
        </a:ln>
      </a:spPr>
      <a:bodyPr rtlCol="0" anchor="ctr"/>
      <a:lstStyle>
        <a:defPPr algn="ctr">
          <a:defRPr b="1" dirty="0" smtClean="0">
            <a:solidFill>
              <a:schemeClr val="tx1"/>
            </a:solidFill>
            <a:latin typeface="+mj-lt"/>
            <a:ea typeface="+mj-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E389B8A5-6C9C-4643-9329-64365EB7A5D1}" vid="{1F287007-D52C-41DC-B826-8806CE934D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0</TotalTime>
  <Words>1450</Words>
  <Application>Microsoft Office PowerPoint</Application>
  <PresentationFormat>A4 210 x 297 mm</PresentationFormat>
  <Paragraphs>137</Paragraphs>
  <Slides>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vt:i4>
      </vt:variant>
    </vt:vector>
  </HeadingPairs>
  <TitlesOfParts>
    <vt:vector size="12" baseType="lpstr">
      <vt:lpstr>HGｺﾞｼｯｸE</vt:lpstr>
      <vt:lpstr>Meiryo UI</vt:lpstr>
      <vt:lpstr>メイリオ</vt:lpstr>
      <vt:lpstr>游ゴシック</vt:lpstr>
      <vt:lpstr>Arial</vt:lpstr>
      <vt:lpstr>Calibri</vt:lpstr>
      <vt:lpstr>Segoe UI</vt:lpstr>
      <vt:lpstr>Wingdings</vt:lpstr>
      <vt:lpstr>テーマ1</vt:lpstr>
      <vt:lpstr>　〇区域計画記載事業 　大阪広域データ連携基盤（ORDEN）</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2024-03-22T04:37:40Z</dcterms:created>
  <dcterms:modified xsi:type="dcterms:W3CDTF">2024-03-22T04:37:48Z</dcterms:modified>
</cp:coreProperties>
</file>