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3"/>
  </p:notesMasterIdLst>
  <p:sldIdLst>
    <p:sldId id="27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BFBFBF"/>
    <a:srgbClr val="F9E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3784" autoAdjust="0"/>
  </p:normalViewPr>
  <p:slideViewPr>
    <p:cSldViewPr snapToGrid="0" showGuides="1">
      <p:cViewPr varScale="1">
        <p:scale>
          <a:sx n="96" d="100"/>
          <a:sy n="96" d="100"/>
        </p:scale>
        <p:origin x="88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B4DBE-407F-4B1C-9297-CEE4DBD5BB55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78E7-4ADC-4F26-A75C-4BFC92E9C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50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B78E7-4ADC-4F26-A75C-4BFC92E9CF3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380" y="3587750"/>
            <a:ext cx="7746986" cy="1655762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+mj-lt"/>
              <a:buAutoNum type="arabicPeriod"/>
              <a:defRPr sz="2400">
                <a:solidFill>
                  <a:srgbClr val="3688D6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もくじ（箇条書き）フォントサイズ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75804"/>
            <a:ext cx="2228850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CB9906E-2D6E-C758-F78B-4F76B2F48218}"/>
              </a:ext>
            </a:extLst>
          </p:cNvPr>
          <p:cNvCxnSpPr>
            <a:cxnSpLocks/>
          </p:cNvCxnSpPr>
          <p:nvPr/>
        </p:nvCxnSpPr>
        <p:spPr>
          <a:xfrm>
            <a:off x="0" y="3408298"/>
            <a:ext cx="9923264" cy="0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6F39C5-2C0E-44E4-E1D6-FE76D6849E48}"/>
              </a:ext>
            </a:extLst>
          </p:cNvPr>
          <p:cNvSpPr/>
          <p:nvPr userDrawn="1"/>
        </p:nvSpPr>
        <p:spPr>
          <a:xfrm>
            <a:off x="-1" y="0"/>
            <a:ext cx="2717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6404631-189D-1426-F493-078A6B76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75" y="2654729"/>
            <a:ext cx="92260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3688D6"/>
                </a:solidFill>
              </a:defRPr>
            </a:lvl1pPr>
          </a:lstStyle>
          <a:p>
            <a:r>
              <a:rPr lang="ja-JP" altLang="en-US" dirty="0"/>
              <a:t>資料タイトル：フォントサイズ</a:t>
            </a:r>
            <a:r>
              <a:rPr lang="en-US" altLang="ja-JP" dirty="0"/>
              <a:t>32pt/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8BF005A4-1AF2-175B-5127-3550C2ECBF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7050" y="602918"/>
            <a:ext cx="2638425" cy="47340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r">
              <a:lnSpc>
                <a:spcPts val="1600"/>
              </a:lnSpc>
              <a:buNone/>
              <a:defRPr sz="140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2023</a:t>
            </a:r>
            <a:r>
              <a:rPr kumimoji="1" lang="ja-JP" altLang="en-US" dirty="0"/>
              <a:t>年（令和５年）　月　日〇〇へご説明資料</a:t>
            </a:r>
          </a:p>
        </p:txBody>
      </p:sp>
    </p:spTree>
    <p:extLst>
      <p:ext uri="{BB962C8B-B14F-4D97-AF65-F5344CB8AC3E}">
        <p14:creationId xmlns:p14="http://schemas.microsoft.com/office/powerpoint/2010/main" val="157186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2" y="821658"/>
            <a:ext cx="7358329" cy="9144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000"/>
            </a:lvl1pPr>
            <a:lvl2pPr marL="685800" indent="-228600">
              <a:buFont typeface="Wingdings" panose="05000000000000000000" pitchFamily="2" charset="2"/>
              <a:buChar char="ü"/>
              <a:defRPr sz="1800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7" y="884332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2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0" y="884332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2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2" y="884332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934715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2" y="821658"/>
            <a:ext cx="7358329" cy="9144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000"/>
            </a:lvl1pPr>
            <a:lvl2pPr marL="685800" indent="-228600">
              <a:buFont typeface="Wingdings" panose="05000000000000000000" pitchFamily="2" charset="2"/>
              <a:buChar char="ü"/>
              <a:defRPr sz="1800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</p:spTree>
    <p:extLst>
      <p:ext uri="{BB962C8B-B14F-4D97-AF65-F5344CB8AC3E}">
        <p14:creationId xmlns:p14="http://schemas.microsoft.com/office/powerpoint/2010/main" val="22792308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7" y="884332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2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0" y="884332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2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2" y="884332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808192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1728" y="224728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-17264" y="62071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-2525060" y="887420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-1403479" y="887420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855117" y="887420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-289610" y="887420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571345" y="887420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</p:spTree>
    <p:extLst>
      <p:ext uri="{BB962C8B-B14F-4D97-AF65-F5344CB8AC3E}">
        <p14:creationId xmlns:p14="http://schemas.microsoft.com/office/powerpoint/2010/main" val="1125912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8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中面_C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2426AA2-FB16-40F1-8E78-DC0F3336B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9906349" cy="830114"/>
          </a:xfrm>
          <a:prstGeom prst="rect">
            <a:avLst/>
          </a:prstGeom>
          <a:solidFill>
            <a:srgbClr val="DEEBF7"/>
          </a:solidFill>
        </p:spPr>
        <p:txBody>
          <a:bodyPr lIns="288000" rIns="288000" bIns="72000" anchor="b" anchorCtr="0">
            <a:noAutofit/>
          </a:bodyPr>
          <a:lstStyle>
            <a:lvl1pPr fontAlgn="base">
              <a:defRPr sz="1663" b="1"/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en-US" altLang="ja-JP" dirty="0"/>
            </a:br>
            <a:r>
              <a:rPr kumimoji="1" lang="en-US" altLang="ja-JP" dirty="0"/>
              <a:t>2L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C58E10-775B-4AB3-8F83-30BF296EA9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1100600" cy="140616"/>
          </a:xfrm>
          <a:solidFill>
            <a:srgbClr val="2E75B6"/>
          </a:solidFill>
        </p:spPr>
        <p:txBody>
          <a:bodyPr wrap="none" lIns="180000" rIns="180000"/>
          <a:lstStyle>
            <a:lvl1pPr marL="0" indent="0">
              <a:buNone/>
              <a:defRPr sz="831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ja-JP" altLang="en-US" dirty="0"/>
              <a:t>節 </a:t>
            </a:r>
            <a:r>
              <a:rPr kumimoji="1" lang="en-US" altLang="ja-JP" dirty="0"/>
              <a:t>SECTION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FADD1A-47E1-43CB-A506-BD6147F5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0873" y="6640912"/>
            <a:ext cx="2161385" cy="113749"/>
          </a:xfrm>
        </p:spPr>
        <p:txBody>
          <a:bodyPr/>
          <a:lstStyle/>
          <a:p>
            <a:fld id="{0638AFE9-EB24-4E85-A937-181894F314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918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94" y="212036"/>
            <a:ext cx="9805506" cy="38612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796049"/>
            <a:ext cx="9216887" cy="56921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229C83-8ED9-4083-9FE1-027C59965095}"/>
              </a:ext>
            </a:extLst>
          </p:cNvPr>
          <p:cNvSpPr/>
          <p:nvPr/>
        </p:nvSpPr>
        <p:spPr>
          <a:xfrm>
            <a:off x="0" y="-11065"/>
            <a:ext cx="100495" cy="63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100494" y="14149"/>
            <a:ext cx="7768300" cy="293687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00495" y="611414"/>
            <a:ext cx="954708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8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94" y="212036"/>
            <a:ext cx="9805506" cy="38612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229C83-8ED9-4083-9FE1-027C59965095}"/>
              </a:ext>
            </a:extLst>
          </p:cNvPr>
          <p:cNvSpPr/>
          <p:nvPr/>
        </p:nvSpPr>
        <p:spPr>
          <a:xfrm>
            <a:off x="0" y="-11065"/>
            <a:ext cx="100495" cy="63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100494" y="14149"/>
            <a:ext cx="7768300" cy="293687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00495" y="611414"/>
            <a:ext cx="954708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2026" y="2769079"/>
            <a:ext cx="93639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タイトル：フォントサイズ</a:t>
            </a:r>
            <a:r>
              <a:rPr lang="en-US" altLang="ja-JP" dirty="0"/>
              <a:t>26pt/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1325" y="6492875"/>
            <a:ext cx="2228850" cy="361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557962"/>
            <a:ext cx="3343275" cy="231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6982" y="6557962"/>
            <a:ext cx="407893" cy="300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56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8" r:id="rId3"/>
    <p:sldLayoutId id="2147483665" r:id="rId4"/>
    <p:sldLayoutId id="2147483666" r:id="rId5"/>
    <p:sldLayoutId id="2147483667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baseline="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pos="158">
          <p15:clr>
            <a:srgbClr val="F26B43"/>
          </p15:clr>
        </p15:guide>
        <p15:guide id="4" pos="6068" userDrawn="1">
          <p15:clr>
            <a:srgbClr val="F26B43"/>
          </p15:clr>
        </p15:guide>
        <p15:guide id="5" orient="horz" pos="4088" userDrawn="1">
          <p15:clr>
            <a:srgbClr val="F26B43"/>
          </p15:clr>
        </p15:guide>
        <p15:guide id="6" orient="horz" pos="391">
          <p15:clr>
            <a:srgbClr val="F26B43"/>
          </p15:clr>
        </p15:guide>
        <p15:guide id="7" orient="horz" pos="119">
          <p15:clr>
            <a:srgbClr val="F26B43"/>
          </p15:clr>
        </p15:guide>
        <p15:guide id="8" orient="horz" pos="22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/>
              <a:t>これまでの経過</a:t>
            </a:r>
            <a:endParaRPr kumimoji="1" lang="ja-JP" altLang="en-US" sz="2400" dirty="0"/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CC57D60E-A6F4-DF65-EE4D-A4D771018D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　</a:t>
            </a:r>
          </a:p>
        </p:txBody>
      </p:sp>
      <p:graphicFrame>
        <p:nvGraphicFramePr>
          <p:cNvPr id="3" name="コンテンツ プレースホルダー 3">
            <a:extLst>
              <a:ext uri="{FF2B5EF4-FFF2-40B4-BE49-F238E27FC236}">
                <a16:creationId xmlns:a16="http://schemas.microsoft.com/office/drawing/2014/main" id="{123E88C1-4EF8-C0DF-EBEC-ABC411B6D6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149027"/>
              </p:ext>
            </p:extLst>
          </p:nvPr>
        </p:nvGraphicFramePr>
        <p:xfrm>
          <a:off x="163690" y="1004888"/>
          <a:ext cx="9578620" cy="538287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7962">
                  <a:extLst>
                    <a:ext uri="{9D8B030D-6E8A-4147-A177-3AD203B41FA5}">
                      <a16:colId xmlns:a16="http://schemas.microsoft.com/office/drawing/2014/main" val="4243236610"/>
                    </a:ext>
                  </a:extLst>
                </a:gridCol>
                <a:gridCol w="605904">
                  <a:extLst>
                    <a:ext uri="{9D8B030D-6E8A-4147-A177-3AD203B41FA5}">
                      <a16:colId xmlns:a16="http://schemas.microsoft.com/office/drawing/2014/main" val="3028948691"/>
                    </a:ext>
                  </a:extLst>
                </a:gridCol>
                <a:gridCol w="4655762">
                  <a:extLst>
                    <a:ext uri="{9D8B030D-6E8A-4147-A177-3AD203B41FA5}">
                      <a16:colId xmlns:a16="http://schemas.microsoft.com/office/drawing/2014/main" val="2353507133"/>
                    </a:ext>
                  </a:extLst>
                </a:gridCol>
                <a:gridCol w="3318992">
                  <a:extLst>
                    <a:ext uri="{9D8B030D-6E8A-4147-A177-3AD203B41FA5}">
                      <a16:colId xmlns:a16="http://schemas.microsoft.com/office/drawing/2014/main" val="3402855152"/>
                    </a:ext>
                  </a:extLst>
                </a:gridCol>
              </a:tblGrid>
              <a:tr h="376237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年　　月</a:t>
                      </a: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国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大阪府・大阪市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88398"/>
                  </a:ext>
                </a:extLst>
              </a:tr>
              <a:tr h="2746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令和２年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dirty="0"/>
                        <a:t>12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>
                          <a:solidFill>
                            <a:srgbClr val="000000"/>
                          </a:solidFill>
                          <a:latin typeface="+mn-ea"/>
                        </a:rPr>
                        <a:t>スーパーシティ提案の公募開始</a:t>
                      </a:r>
                      <a:endParaRPr lang="en-US" altLang="ja-JP" sz="1600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8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121369"/>
                  </a:ext>
                </a:extLst>
              </a:tr>
              <a:tr h="80486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令和３年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４月</a:t>
                      </a:r>
                      <a:endParaRPr lang="en-US" altLang="ja-JP" sz="1600" dirty="0"/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８月</a:t>
                      </a:r>
                      <a:endParaRPr lang="en-US" altLang="ja-JP" sz="1600" dirty="0"/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dirty="0"/>
                    </a:p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10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提案締め切り</a:t>
                      </a:r>
                      <a:r>
                        <a:rPr kumimoji="1" lang="ja-JP" altLang="en-US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の地方公共団体から提案）</a:t>
                      </a:r>
                      <a:endParaRPr kumimoji="1" lang="en-US" altLang="ja-JP" sz="1400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>
                          <a:latin typeface="+mn-ea"/>
                        </a:rPr>
                        <a:t>スーパーシティの区域指定に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+mn-ea"/>
                        </a:rPr>
                        <a:t>関する専門調査会を開催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国から提案者に対し、規制改革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などの再提案を依頼</a:t>
                      </a:r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再提案の締め切り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の地方公共団体から提案）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大阪府・大阪市が共同提案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大阪府・大阪市が再提案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291193"/>
                  </a:ext>
                </a:extLst>
              </a:tr>
              <a:tr h="2481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令和４年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４月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スーパーシティ型国家戦略特区等の区域指定</a:t>
                      </a:r>
                      <a:endParaRPr kumimoji="1"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510659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６月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第１回大阪</a:t>
                      </a:r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スーパーシティ協議会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553541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９月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u="none" dirty="0"/>
                        <a:t>第２回大阪スーパーシティ協議会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688977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11</a:t>
                      </a:r>
                      <a:r>
                        <a:rPr kumimoji="1" lang="ja-JP" altLang="en-US" sz="1600" dirty="0"/>
                        <a:t>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u="none" dirty="0"/>
                        <a:t>区域方針決定</a:t>
                      </a:r>
                      <a:r>
                        <a:rPr kumimoji="1" lang="ja-JP" altLang="en-US" sz="1400" u="none" dirty="0"/>
                        <a:t>（内閣総理大臣決定）</a:t>
                      </a:r>
                      <a:endParaRPr kumimoji="1" lang="ja-JP" altLang="en-US" sz="14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102787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211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kern="1200" dirty="0"/>
                        <a:t>12</a:t>
                      </a:r>
                      <a:r>
                        <a:rPr kumimoji="1" lang="ja-JP" altLang="en-US" sz="1600" kern="1200" dirty="0"/>
                        <a:t>月</a:t>
                      </a:r>
                      <a:endParaRPr kumimoji="1" lang="en-US" altLang="ja-JP" sz="1600" kern="12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4382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kern="12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dirty="0"/>
                        <a:t>第３回大阪スーパーシティ協議会</a:t>
                      </a:r>
                      <a:endParaRPr kumimoji="1" lang="en-US" altLang="ja-JP" sz="1600" u="none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大阪スーパーシティ全体計画策定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849432"/>
                  </a:ext>
                </a:extLst>
              </a:tr>
              <a:tr h="998534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令和５年</a:t>
                      </a: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10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072320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spc="-150" baseline="0" dirty="0"/>
                        <a:t>令和６年　　</a:t>
                      </a:r>
                      <a:endParaRPr lang="en-US" altLang="ja-JP" sz="1600" spc="-220" baseline="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３月</a:t>
                      </a:r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第４回大阪スーパーシティ協議会</a:t>
                      </a:r>
                      <a:endParaRPr kumimoji="1" lang="en-US" altLang="ja-JP" sz="16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（予定）</a:t>
                      </a:r>
                      <a:endParaRPr kumimoji="1" lang="en-US" altLang="ja-JP" sz="12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5686410"/>
                  </a:ext>
                </a:extLst>
              </a:tr>
            </a:tbl>
          </a:graphicData>
        </a:graphic>
      </p:graphicFrame>
      <p:sp>
        <p:nvSpPr>
          <p:cNvPr id="4" name="角丸四角形 5">
            <a:extLst>
              <a:ext uri="{FF2B5EF4-FFF2-40B4-BE49-F238E27FC236}">
                <a16:creationId xmlns:a16="http://schemas.microsoft.com/office/drawing/2014/main" id="{9BD1A7D5-F445-0446-4796-021A29D86C0F}"/>
              </a:ext>
            </a:extLst>
          </p:cNvPr>
          <p:cNvSpPr/>
          <p:nvPr/>
        </p:nvSpPr>
        <p:spPr>
          <a:xfrm>
            <a:off x="1755736" y="5034144"/>
            <a:ext cx="5295304" cy="504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720000" defTabSz="912114">
              <a:defRPr/>
            </a:pPr>
            <a:endParaRPr kumimoji="1" lang="en-US" altLang="ja-JP" sz="1600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indent="-720000" defTabSz="912114"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Meiryo UI"/>
                <a:ea typeface="Meiryo UI"/>
              </a:rPr>
              <a:t>国家戦略特別区域諮問会議</a:t>
            </a:r>
            <a:r>
              <a:rPr kumimoji="1" lang="ja-JP" altLang="en-US" sz="1400" dirty="0">
                <a:solidFill>
                  <a:prstClr val="black"/>
                </a:solidFill>
                <a:latin typeface="Meiryo UI"/>
                <a:ea typeface="Meiryo UI"/>
              </a:rPr>
              <a:t>（区域計画の認定を審議）</a:t>
            </a:r>
            <a:endParaRPr kumimoji="1" lang="en-US" altLang="ja-JP" sz="1400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indent="-720000" defTabSz="912114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/>
                <a:ea typeface="Meiryo UI"/>
              </a:rPr>
              <a:t>区域計画認定</a:t>
            </a:r>
            <a:r>
              <a:rPr kumimoji="1" lang="zh-TW" altLang="en-US" sz="1400" dirty="0">
                <a:solidFill>
                  <a:schemeClr val="tx1"/>
                </a:solidFill>
                <a:latin typeface="Meiryo UI"/>
                <a:ea typeface="Meiryo UI"/>
              </a:rPr>
              <a:t>（内閣総理大臣</a:t>
            </a:r>
            <a:r>
              <a:rPr kumimoji="1" lang="ja-JP" altLang="en-US" sz="1400" dirty="0">
                <a:solidFill>
                  <a:schemeClr val="tx1"/>
                </a:solidFill>
                <a:latin typeface="Meiryo UI"/>
                <a:ea typeface="Meiryo UI"/>
              </a:rPr>
              <a:t>認定</a:t>
            </a:r>
            <a:r>
              <a:rPr kumimoji="1" lang="zh-TW" altLang="en-US" sz="1400" dirty="0">
                <a:solidFill>
                  <a:schemeClr val="tx1"/>
                </a:solidFill>
                <a:latin typeface="Meiryo UI"/>
                <a:ea typeface="Meiryo UI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AD1E4C-F721-3778-31EA-EC325A9B33C4}"/>
              </a:ext>
            </a:extLst>
          </p:cNvPr>
          <p:cNvSpPr txBox="1"/>
          <p:nvPr/>
        </p:nvSpPr>
        <p:spPr>
          <a:xfrm>
            <a:off x="3393150" y="4695590"/>
            <a:ext cx="42840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-720000" algn="ctr" defTabSz="9121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国家戦略特別区域会議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（区域計画の作成）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>
                <a:solidFill>
                  <a:srgbClr val="FF0000"/>
                </a:solidFill>
              </a:uFill>
              <a:latin typeface="Meiryo UI"/>
              <a:ea typeface="Meiryo UI"/>
              <a:cs typeface="+mn-cs"/>
            </a:endParaRPr>
          </a:p>
        </p:txBody>
      </p:sp>
      <p:sp>
        <p:nvSpPr>
          <p:cNvPr id="6" name="テキスト プレースホルダー 3">
            <a:extLst>
              <a:ext uri="{FF2B5EF4-FFF2-40B4-BE49-F238E27FC236}">
                <a16:creationId xmlns:a16="http://schemas.microsoft.com/office/drawing/2014/main" id="{DACC619B-BEA3-6CD3-FECC-A6AD98A9E57A}"/>
              </a:ext>
            </a:extLst>
          </p:cNvPr>
          <p:cNvSpPr txBox="1">
            <a:spLocks/>
          </p:cNvSpPr>
          <p:nvPr/>
        </p:nvSpPr>
        <p:spPr>
          <a:xfrm>
            <a:off x="7997764" y="259316"/>
            <a:ext cx="1562100" cy="31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/>
              <a:t>資料　１－１</a:t>
            </a:r>
          </a:p>
        </p:txBody>
      </p:sp>
    </p:spTree>
    <p:extLst>
      <p:ext uri="{BB962C8B-B14F-4D97-AF65-F5344CB8AC3E}">
        <p14:creationId xmlns:p14="http://schemas.microsoft.com/office/powerpoint/2010/main" val="1187528181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ユーザー定義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688D6"/>
      </a:accent1>
      <a:accent2>
        <a:srgbClr val="ED7D31"/>
      </a:accent2>
      <a:accent3>
        <a:srgbClr val="A5A5A5"/>
      </a:accent3>
      <a:accent4>
        <a:srgbClr val="9EE1D6"/>
      </a:accent4>
      <a:accent5>
        <a:srgbClr val="C7DAEB"/>
      </a:accent5>
      <a:accent6>
        <a:srgbClr val="F9E29B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9E29B"/>
        </a:solidFill>
        <a:ln>
          <a:solidFill>
            <a:schemeClr val="tx1"/>
          </a:solidFill>
        </a:ln>
      </a:spPr>
      <a:bodyPr rtlCol="0" anchor="ctr"/>
      <a:lstStyle>
        <a:defPPr algn="ctr">
          <a:defRPr b="1" dirty="0" smtClean="0">
            <a:solidFill>
              <a:schemeClr val="tx1"/>
            </a:solidFill>
            <a:latin typeface="+mj-lt"/>
            <a:ea typeface="+mj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テーマ1" id="{E389B8A5-6C9C-4643-9329-64365EB7A5D1}" vid="{1F287007-D52C-41DC-B826-8806CE934D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181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Segoe UI</vt:lpstr>
      <vt:lpstr>Wingdings</vt:lpstr>
      <vt:lpstr>テーマ1</vt:lpstr>
      <vt:lpstr>これまでの経過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2024-03-22T04:36:52Z</dcterms:created>
  <dcterms:modified xsi:type="dcterms:W3CDTF">2024-03-22T04:36:57Z</dcterms:modified>
</cp:coreProperties>
</file>