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8" r:id="rId2"/>
    <p:sldId id="259"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7FC"/>
    <a:srgbClr val="CCFFFF"/>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575" autoAdjust="0"/>
    <p:restoredTop sz="94660"/>
  </p:normalViewPr>
  <p:slideViewPr>
    <p:cSldViewPr snapToGrid="0">
      <p:cViewPr>
        <p:scale>
          <a:sx n="75" d="100"/>
          <a:sy n="75" d="100"/>
        </p:scale>
        <p:origin x="2736" y="-54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7688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288354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5313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25559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96545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21371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175966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766371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250120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80059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845273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266100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kotsusenryaku01@gbox.pref.osaka.lg.jp" TargetMode="External"/><Relationship Id="rId2" Type="http://schemas.openxmlformats.org/officeDocument/2006/relationships/hyperlink" Target="https://www.pref.osaka.lg.jp/o130080/kotsukeikaku/r8zinzai.html"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12" y="21724"/>
            <a:ext cx="1714500" cy="572723"/>
          </a:xfrm>
          <a:prstGeom prst="rect">
            <a:avLst/>
          </a:prstGeom>
        </p:spPr>
      </p:pic>
      <p:sp>
        <p:nvSpPr>
          <p:cNvPr id="6" name="テキスト ボックス 5"/>
          <p:cNvSpPr txBox="1"/>
          <p:nvPr/>
        </p:nvSpPr>
        <p:spPr>
          <a:xfrm>
            <a:off x="1" y="632034"/>
            <a:ext cx="6858000" cy="830997"/>
          </a:xfrm>
          <a:prstGeom prst="rect">
            <a:avLst/>
          </a:prstGeom>
          <a:solidFill>
            <a:schemeClr val="accent2">
              <a:lumMod val="40000"/>
              <a:lumOff val="60000"/>
            </a:schemeClr>
          </a:solidFill>
        </p:spPr>
        <p:txBody>
          <a:bodyPr wrap="square" lIns="36000" tIns="0" rIns="36000" bIns="0" rtlCol="0" anchor="ctr">
            <a:spAutoFit/>
          </a:bodyPr>
          <a:lstStyle/>
          <a:p>
            <a:pPr algn="ctr"/>
            <a:r>
              <a:rPr lang="ja-JP" altLang="en-US" sz="2700" b="1" dirty="0">
                <a:latin typeface="Meiryo UI" panose="020B0604030504040204" pitchFamily="50" charset="-128"/>
                <a:ea typeface="Meiryo UI" panose="020B0604030504040204" pitchFamily="50" charset="-128"/>
              </a:rPr>
              <a:t>令和８年度大阪府</a:t>
            </a:r>
            <a:endParaRPr lang="en-US" altLang="ja-JP" sz="2700" b="1" dirty="0">
              <a:latin typeface="Meiryo UI" panose="020B0604030504040204" pitchFamily="50" charset="-128"/>
              <a:ea typeface="Meiryo UI" panose="020B0604030504040204" pitchFamily="50" charset="-128"/>
            </a:endParaRPr>
          </a:p>
          <a:p>
            <a:pPr algn="ctr"/>
            <a:r>
              <a:rPr lang="ja-JP" altLang="en-US" sz="2700" b="1" dirty="0">
                <a:latin typeface="Meiryo UI" panose="020B0604030504040204" pitchFamily="50" charset="-128"/>
                <a:ea typeface="Meiryo UI" panose="020B0604030504040204" pitchFamily="50" charset="-128"/>
              </a:rPr>
              <a:t>路線バス人材確保事業補助金</a:t>
            </a:r>
            <a:r>
              <a:rPr kumimoji="1" lang="ja-JP" altLang="en-US" sz="2700" b="1" dirty="0">
                <a:latin typeface="Meiryo UI" panose="020B0604030504040204" pitchFamily="50" charset="-128"/>
                <a:ea typeface="Meiryo UI" panose="020B0604030504040204" pitchFamily="50" charset="-128"/>
              </a:rPr>
              <a:t>のご案内</a:t>
            </a:r>
            <a:endParaRPr kumimoji="1" lang="en-US" altLang="ja-JP" sz="2700" b="1" dirty="0">
              <a:latin typeface="Meiryo UI" panose="020B0604030504040204" pitchFamily="50" charset="-128"/>
              <a:ea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80796416"/>
              </p:ext>
            </p:extLst>
          </p:nvPr>
        </p:nvGraphicFramePr>
        <p:xfrm>
          <a:off x="27576" y="2478093"/>
          <a:ext cx="6802848" cy="6984883"/>
        </p:xfrm>
        <a:graphic>
          <a:graphicData uri="http://schemas.openxmlformats.org/drawingml/2006/table">
            <a:tbl>
              <a:tblPr firstRow="1" bandRow="1">
                <a:tableStyleId>{5C22544A-7EE6-4342-B048-85BDC9FD1C3A}</a:tableStyleId>
              </a:tblPr>
              <a:tblGrid>
                <a:gridCol w="1016636">
                  <a:extLst>
                    <a:ext uri="{9D8B030D-6E8A-4147-A177-3AD203B41FA5}">
                      <a16:colId xmlns:a16="http://schemas.microsoft.com/office/drawing/2014/main" val="4054082189"/>
                    </a:ext>
                  </a:extLst>
                </a:gridCol>
                <a:gridCol w="5786212">
                  <a:extLst>
                    <a:ext uri="{9D8B030D-6E8A-4147-A177-3AD203B41FA5}">
                      <a16:colId xmlns:a16="http://schemas.microsoft.com/office/drawing/2014/main" val="947479775"/>
                    </a:ext>
                  </a:extLst>
                </a:gridCol>
              </a:tblGrid>
              <a:tr h="745233">
                <a:tc>
                  <a:txBody>
                    <a:bodyPr/>
                    <a:lstStyle/>
                    <a:p>
                      <a:pPr algn="dist"/>
                      <a:r>
                        <a:rPr kumimoji="1" lang="ja-JP" altLang="en-US" sz="1800" dirty="0">
                          <a:solidFill>
                            <a:schemeClr val="tx1"/>
                          </a:solidFill>
                          <a:latin typeface="Meiryo UI" panose="020B0604030504040204" pitchFamily="50" charset="-128"/>
                          <a:ea typeface="Meiryo UI" panose="020B0604030504040204" pitchFamily="50" charset="-128"/>
                        </a:rPr>
                        <a:t>交付申請期間</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kumimoji="1" lang="ja-JP" altLang="en-US" sz="1600" dirty="0">
                          <a:solidFill>
                            <a:srgbClr val="FF0000"/>
                          </a:solidFill>
                          <a:latin typeface="Meiryo UI" panose="020B0604030504040204" pitchFamily="50" charset="-128"/>
                          <a:ea typeface="Meiryo UI" panose="020B0604030504040204" pitchFamily="50" charset="-128"/>
                        </a:rPr>
                        <a:t>令和８年４月１日</a:t>
                      </a:r>
                      <a:r>
                        <a:rPr kumimoji="1" lang="en-US" altLang="ja-JP" sz="1600" dirty="0">
                          <a:solidFill>
                            <a:srgbClr val="FF0000"/>
                          </a:solidFill>
                          <a:latin typeface="Meiryo UI" panose="020B0604030504040204" pitchFamily="50" charset="-128"/>
                          <a:ea typeface="Meiryo UI" panose="020B0604030504040204" pitchFamily="50" charset="-128"/>
                        </a:rPr>
                        <a:t>(</a:t>
                      </a:r>
                      <a:r>
                        <a:rPr kumimoji="1" lang="ja-JP" altLang="en-US" sz="1600" dirty="0">
                          <a:solidFill>
                            <a:srgbClr val="FF0000"/>
                          </a:solidFill>
                          <a:latin typeface="Meiryo UI" panose="020B0604030504040204" pitchFamily="50" charset="-128"/>
                          <a:ea typeface="Meiryo UI" panose="020B0604030504040204" pitchFamily="50" charset="-128"/>
                        </a:rPr>
                        <a:t>水</a:t>
                      </a:r>
                      <a:r>
                        <a:rPr kumimoji="1" lang="en-US" altLang="ja-JP" sz="1600" dirty="0">
                          <a:solidFill>
                            <a:srgbClr val="FF0000"/>
                          </a:solidFill>
                          <a:latin typeface="Meiryo UI" panose="020B0604030504040204" pitchFamily="50" charset="-128"/>
                          <a:ea typeface="Meiryo UI" panose="020B0604030504040204" pitchFamily="50" charset="-128"/>
                        </a:rPr>
                        <a:t>)</a:t>
                      </a:r>
                      <a:r>
                        <a:rPr kumimoji="1" lang="ja-JP" altLang="en-US" sz="1600" dirty="0">
                          <a:solidFill>
                            <a:srgbClr val="FF0000"/>
                          </a:solidFill>
                          <a:latin typeface="Meiryo UI" panose="020B0604030504040204" pitchFamily="50" charset="-128"/>
                          <a:ea typeface="Meiryo UI" panose="020B0604030504040204" pitchFamily="50" charset="-128"/>
                        </a:rPr>
                        <a:t>　～　令和８年４月</a:t>
                      </a:r>
                      <a:r>
                        <a:rPr kumimoji="1" lang="en-US" altLang="ja-JP" sz="1600" dirty="0">
                          <a:solidFill>
                            <a:srgbClr val="FF0000"/>
                          </a:solidFill>
                          <a:latin typeface="Meiryo UI" panose="020B0604030504040204" pitchFamily="50" charset="-128"/>
                          <a:ea typeface="Meiryo UI" panose="020B0604030504040204" pitchFamily="50" charset="-128"/>
                        </a:rPr>
                        <a:t>20</a:t>
                      </a:r>
                      <a:r>
                        <a:rPr kumimoji="1" lang="ja-JP" altLang="en-US" sz="1600" dirty="0">
                          <a:solidFill>
                            <a:srgbClr val="FF0000"/>
                          </a:solidFill>
                          <a:latin typeface="Meiryo UI" panose="020B0604030504040204" pitchFamily="50" charset="-128"/>
                          <a:ea typeface="Meiryo UI" panose="020B0604030504040204" pitchFamily="50" charset="-128"/>
                        </a:rPr>
                        <a:t>日</a:t>
                      </a:r>
                      <a:r>
                        <a:rPr kumimoji="1" lang="en-US" altLang="ja-JP" sz="1600" dirty="0">
                          <a:solidFill>
                            <a:srgbClr val="FF0000"/>
                          </a:solidFill>
                          <a:latin typeface="Meiryo UI" panose="020B0604030504040204" pitchFamily="50" charset="-128"/>
                          <a:ea typeface="Meiryo UI" panose="020B0604030504040204" pitchFamily="50" charset="-128"/>
                        </a:rPr>
                        <a:t>(</a:t>
                      </a:r>
                      <a:r>
                        <a:rPr kumimoji="1" lang="ja-JP" altLang="en-US" sz="1600" dirty="0">
                          <a:solidFill>
                            <a:srgbClr val="FF0000"/>
                          </a:solidFill>
                          <a:latin typeface="Meiryo UI" panose="020B0604030504040204" pitchFamily="50" charset="-128"/>
                          <a:ea typeface="Meiryo UI" panose="020B0604030504040204" pitchFamily="50" charset="-128"/>
                        </a:rPr>
                        <a:t>月</a:t>
                      </a:r>
                      <a:r>
                        <a:rPr kumimoji="1" lang="en-US" altLang="ja-JP" sz="1600" dirty="0">
                          <a:solidFill>
                            <a:srgbClr val="FF0000"/>
                          </a:solidFill>
                          <a:latin typeface="Meiryo UI" panose="020B0604030504040204" pitchFamily="50" charset="-128"/>
                          <a:ea typeface="Meiryo UI" panose="020B0604030504040204" pitchFamily="50" charset="-128"/>
                        </a:rPr>
                        <a:t>)</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444426850"/>
                  </a:ext>
                </a:extLst>
              </a:tr>
              <a:tr h="1195386">
                <a:tc>
                  <a:txBody>
                    <a:bodyPr/>
                    <a:lstStyle/>
                    <a:p>
                      <a:pPr algn="dist"/>
                      <a:r>
                        <a:rPr kumimoji="1" lang="ja-JP" altLang="en-US" sz="1800" b="1" dirty="0">
                          <a:solidFill>
                            <a:schemeClr val="tx1"/>
                          </a:solidFill>
                          <a:latin typeface="Meiryo UI" panose="020B0604030504040204" pitchFamily="50" charset="-128"/>
                          <a:ea typeface="Meiryo UI" panose="020B0604030504040204" pitchFamily="50" charset="-128"/>
                        </a:rPr>
                        <a:t>補助対象</a:t>
                      </a:r>
                      <a:endParaRPr kumimoji="1" lang="en-US" altLang="ja-JP" sz="1800" b="1" dirty="0">
                        <a:solidFill>
                          <a:schemeClr val="tx1"/>
                        </a:solidFill>
                        <a:latin typeface="Meiryo UI" panose="020B0604030504040204" pitchFamily="50" charset="-128"/>
                        <a:ea typeface="Meiryo UI" panose="020B0604030504040204" pitchFamily="50" charset="-128"/>
                      </a:endParaRPr>
                    </a:p>
                    <a:p>
                      <a:pPr algn="dist"/>
                      <a:r>
                        <a:rPr kumimoji="1" lang="ja-JP" altLang="en-US" sz="1800" b="1" dirty="0">
                          <a:solidFill>
                            <a:schemeClr val="tx1"/>
                          </a:solidFill>
                          <a:latin typeface="Meiryo UI" panose="020B0604030504040204" pitchFamily="50" charset="-128"/>
                          <a:ea typeface="Meiryo UI" panose="020B0604030504040204" pitchFamily="50" charset="-128"/>
                        </a:rPr>
                        <a:t>事業者</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・大阪府内に営業所が所在する路線バス事業者</a:t>
                      </a:r>
                      <a:endParaRPr kumimoji="1" lang="en-US" altLang="ja-JP" sz="1400" b="1"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　（定期観光運送事業者を除く）</a:t>
                      </a:r>
                      <a:endParaRPr kumimoji="1" lang="en-US" altLang="ja-JP" sz="1400" b="1" dirty="0">
                        <a:solidFill>
                          <a:schemeClr val="tx1"/>
                        </a:solidFill>
                        <a:latin typeface="Meiryo UI" panose="020B0604030504040204" pitchFamily="50" charset="-128"/>
                        <a:ea typeface="Meiryo UI" panose="020B0604030504040204" pitchFamily="50" charset="-128"/>
                      </a:endParaRPr>
                    </a:p>
                    <a:p>
                      <a:endParaRPr kumimoji="1" lang="ja-JP" altLang="en-US" sz="1400" b="1"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・路線バス事業者を構成員に含む団体</a:t>
                      </a:r>
                    </a:p>
                  </a:txBody>
                  <a:tcPr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4023047"/>
                  </a:ext>
                </a:extLst>
              </a:tr>
              <a:tr h="3087393">
                <a:tc>
                  <a:txBody>
                    <a:bodyPr/>
                    <a:lstStyle/>
                    <a:p>
                      <a:pPr algn="dist"/>
                      <a:r>
                        <a:rPr kumimoji="1" lang="ja-JP" altLang="en-US" sz="1800" b="1" dirty="0">
                          <a:solidFill>
                            <a:schemeClr val="tx1"/>
                          </a:solidFill>
                          <a:latin typeface="Meiryo UI" panose="020B0604030504040204" pitchFamily="50" charset="-128"/>
                          <a:ea typeface="Meiryo UI" panose="020B0604030504040204" pitchFamily="50" charset="-128"/>
                        </a:rPr>
                        <a:t>補助対象</a:t>
                      </a:r>
                      <a:endParaRPr kumimoji="1" lang="en-US" altLang="ja-JP" sz="1800" b="1" dirty="0">
                        <a:solidFill>
                          <a:schemeClr val="tx1"/>
                        </a:solidFill>
                        <a:latin typeface="Meiryo UI" panose="020B0604030504040204" pitchFamily="50" charset="-128"/>
                        <a:ea typeface="Meiryo UI" panose="020B0604030504040204" pitchFamily="50" charset="-128"/>
                      </a:endParaRPr>
                    </a:p>
                    <a:p>
                      <a:pPr algn="dist"/>
                      <a:r>
                        <a:rPr kumimoji="1" lang="ja-JP" altLang="en-US" sz="1800" b="1" dirty="0">
                          <a:solidFill>
                            <a:schemeClr val="tx1"/>
                          </a:solidFill>
                          <a:latin typeface="Meiryo UI" panose="020B0604030504040204" pitchFamily="50" charset="-128"/>
                          <a:ea typeface="Meiryo UI" panose="020B0604030504040204" pitchFamily="50" charset="-128"/>
                        </a:rPr>
                        <a:t>事業</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dirty="0">
                          <a:effectLst/>
                          <a:latin typeface="Meiryo UI" panose="020B0604030504040204" pitchFamily="50" charset="-128"/>
                          <a:ea typeface="Meiryo UI" panose="020B0604030504040204" pitchFamily="50" charset="-128"/>
                        </a:rPr>
                        <a:t>大阪府内の路線バス運転手の人材確保を目的とした、国土交通省「交通ＤＸ・ＧＸによる経営改善支援事業等（人材確保）」（国補助事業）に該当する（１）～（３）の事業</a:t>
                      </a:r>
                      <a:endParaRPr lang="en-US" altLang="ja-JP" sz="1400" b="1"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1" dirty="0">
                          <a:effectLst/>
                          <a:latin typeface="Meiryo UI" panose="020B0604030504040204" pitchFamily="50" charset="-128"/>
                          <a:ea typeface="Meiryo UI" panose="020B0604030504040204" pitchFamily="50" charset="-128"/>
                        </a:rPr>
                        <a:t>（１）大型自動車第二種運転免許の取得</a:t>
                      </a:r>
                      <a:endParaRPr lang="en-US" altLang="ja-JP" sz="1400" b="1"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　　　　・二種免許取得のための教習、受験資格特例教習</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dk1"/>
                          </a:solidFill>
                          <a:effectLst/>
                          <a:latin typeface="Meiryo UI" panose="020B0604030504040204" pitchFamily="50" charset="-128"/>
                          <a:ea typeface="Meiryo UI" panose="020B0604030504040204" pitchFamily="50" charset="-128"/>
                          <a:cs typeface="+mn-cs"/>
                        </a:rPr>
                        <a:t>（２）広報業務</a:t>
                      </a:r>
                      <a:endParaRPr kumimoji="1" lang="en-US" altLang="ja-JP" sz="1400" b="1"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　　　　・人材確保のための外部イベントへの参加、イベントの開催</a:t>
                      </a:r>
                      <a:endPar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　　　　・人材確保のための</a:t>
                      </a:r>
                      <a:r>
                        <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rPr>
                        <a:t>PR</a:t>
                      </a: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資料の作成、広告、採用サイトへの掲載等</a:t>
                      </a:r>
                      <a:endPar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dk1"/>
                          </a:solidFill>
                          <a:effectLst/>
                          <a:latin typeface="Meiryo UI" panose="020B0604030504040204" pitchFamily="50" charset="-128"/>
                          <a:ea typeface="Meiryo UI" panose="020B0604030504040204" pitchFamily="50" charset="-128"/>
                          <a:cs typeface="+mn-cs"/>
                        </a:rPr>
                        <a:t>（３）社外研修への参加および社内研修の開催</a:t>
                      </a:r>
                      <a:endParaRPr kumimoji="1" lang="en-US" altLang="ja-JP" sz="1400" b="1"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　　　　・運転業務に関係のある研修</a:t>
                      </a:r>
                      <a:endPar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　　　　（法令で受講が求められている研修・講習は対象外です）</a:t>
                      </a:r>
                      <a:endPar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endParaRPr>
                    </a:p>
                  </a:txBody>
                  <a:tcPr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954578"/>
                  </a:ext>
                </a:extLst>
              </a:tr>
              <a:tr h="951836">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tx1"/>
                          </a:solidFill>
                          <a:latin typeface="Meiryo UI" panose="020B0604030504040204" pitchFamily="50" charset="-128"/>
                          <a:ea typeface="Meiryo UI" panose="020B0604030504040204" pitchFamily="50" charset="-128"/>
                        </a:rPr>
                        <a:t>補助対象期間</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令和８年４月１日（水）～令和９年２月２８日（日）</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交付決定日以降に事業に着手し、上記期間内に事業（経費の支払い含</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む）を完了したものが対象になります。</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43964271"/>
                  </a:ext>
                </a:extLst>
              </a:tr>
              <a:tr h="1005035">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tx1"/>
                          </a:solidFill>
                          <a:latin typeface="Meiryo UI" panose="020B0604030504040204" pitchFamily="50" charset="-128"/>
                          <a:ea typeface="Meiryo UI" panose="020B0604030504040204" pitchFamily="50" charset="-128"/>
                        </a:rPr>
                        <a:t>補助金額</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対象経費の最大</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（国の補助を受ける場合は、対象経費の</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から国補助額を控除した額が上限）</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補助申請総額が予算上限額に達した場合には、申請額の一部又は全部を補助できないことがあります。</a:t>
                      </a:r>
                    </a:p>
                  </a:txBody>
                  <a:tcPr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419405303"/>
                  </a:ext>
                </a:extLst>
              </a:tr>
            </a:tbl>
          </a:graphicData>
        </a:graphic>
      </p:graphicFrame>
      <p:sp>
        <p:nvSpPr>
          <p:cNvPr id="8" name="テキスト ボックス 7"/>
          <p:cNvSpPr txBox="1"/>
          <p:nvPr/>
        </p:nvSpPr>
        <p:spPr>
          <a:xfrm>
            <a:off x="27576" y="1710726"/>
            <a:ext cx="6885471" cy="553998"/>
          </a:xfrm>
          <a:prstGeom prst="rect">
            <a:avLst/>
          </a:prstGeom>
          <a:noFill/>
        </p:spPr>
        <p:txBody>
          <a:bodyPr wrap="square" rtlCol="0">
            <a:spAutoFit/>
          </a:bodyPr>
          <a:lstStyle/>
          <a:p>
            <a:r>
              <a:rPr kumimoji="1" lang="ja-JP" altLang="en-US" sz="1500" dirty="0">
                <a:latin typeface="Meiryo UI" panose="020B0604030504040204" pitchFamily="50" charset="-128"/>
                <a:ea typeface="Meiryo UI" panose="020B0604030504040204" pitchFamily="50" charset="-128"/>
              </a:rPr>
              <a:t>物価高騰の影響を受ける路線バス事業者の人材確保の取組を支援するため、路線バス事業者等を対象として補助金を交付します。</a:t>
            </a:r>
            <a:endParaRPr kumimoji="1" lang="ja-JP" altLang="en-US" sz="1500" b="1"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09677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0" y="14013"/>
            <a:ext cx="6858000" cy="2908489"/>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申請方法</a:t>
            </a:r>
            <a:endParaRPr kumimoji="1" lang="en-US" altLang="ja-JP" b="1"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・パソコン、スマートフォンで申請いただけます。大阪府ホームページで申請書類等の詳細を</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必ずご確認のうえ、大阪府行政オンラインシステムにアクセスし、申請してください。</a:t>
            </a:r>
            <a:endParaRPr kumimoji="1" lang="en-US" altLang="ja-JP" sz="1300" dirty="0">
              <a:latin typeface="Meiryo UI" panose="020B0604030504040204" pitchFamily="50" charset="-128"/>
              <a:ea typeface="Meiryo UI" panose="020B0604030504040204" pitchFamily="50" charset="-128"/>
            </a:endParaRPr>
          </a:p>
          <a:p>
            <a:pPr marL="174625" indent="-174625"/>
            <a:r>
              <a:rPr kumimoji="1" lang="ja-JP" altLang="en-US" sz="1300" dirty="0">
                <a:latin typeface="Meiryo UI" panose="020B0604030504040204" pitchFamily="50" charset="-128"/>
                <a:ea typeface="Meiryo UI" panose="020B0604030504040204" pitchFamily="50" charset="-128"/>
              </a:rPr>
              <a:t>・速やかな審査のためオンライン申請にご協力をお願いします。</a:t>
            </a:r>
          </a:p>
          <a:p>
            <a:r>
              <a:rPr kumimoji="1" lang="ja-JP" altLang="en-US" sz="1300" dirty="0">
                <a:latin typeface="Meiryo UI" panose="020B0604030504040204" pitchFamily="50" charset="-128"/>
                <a:ea typeface="Meiryo UI" panose="020B0604030504040204" pitchFamily="50" charset="-128"/>
              </a:rPr>
              <a:t>・オンライン申請の場合、審査の進捗状況をシステム上で確認できます。</a:t>
            </a:r>
            <a:endParaRPr kumimoji="1" lang="en-US" altLang="ja-JP" sz="1300" dirty="0">
              <a:latin typeface="Meiryo UI" panose="020B0604030504040204" pitchFamily="50" charset="-128"/>
              <a:ea typeface="Meiryo UI" panose="020B0604030504040204" pitchFamily="50" charset="-128"/>
            </a:endParaRPr>
          </a:p>
          <a:p>
            <a:endParaRPr kumimoji="1" lang="en-US" altLang="ja-JP" sz="1300" dirty="0">
              <a:latin typeface="Meiryo UI" panose="020B0604030504040204" pitchFamily="50" charset="-128"/>
              <a:ea typeface="Meiryo UI" panose="020B0604030504040204" pitchFamily="50" charset="-128"/>
            </a:endParaRPr>
          </a:p>
          <a:p>
            <a:endParaRPr kumimoji="1" lang="en-US" altLang="ja-JP" sz="700" dirty="0"/>
          </a:p>
          <a:p>
            <a:r>
              <a:rPr kumimoji="1" lang="ja-JP" altLang="en-US" sz="2000" b="1" dirty="0"/>
              <a:t>　</a:t>
            </a:r>
            <a:r>
              <a:rPr kumimoji="1" lang="ja-JP" altLang="en-US" sz="1600" b="1" dirty="0"/>
              <a:t>令和８年度大阪府人材確保事業ホームページ</a:t>
            </a:r>
            <a:endParaRPr kumimoji="1" lang="en-US" altLang="ja-JP" sz="1600" b="1" dirty="0"/>
          </a:p>
          <a:p>
            <a:r>
              <a:rPr lang="en-US" altLang="ja-JP" sz="1500" dirty="0">
                <a:hlinkClick r:id="rId2"/>
              </a:rPr>
              <a:t>https://www.pref.osaka.lg.jp/o130080/kotsukeikaku/r8zinzai.html</a:t>
            </a:r>
            <a:endParaRPr lang="en-US" altLang="ja-JP" sz="1500" dirty="0"/>
          </a:p>
          <a:p>
            <a:endParaRPr lang="en-US" altLang="ja-JP" sz="1500" u="sng" dirty="0">
              <a:latin typeface="Meiryo UI" panose="020B0604030504040204" pitchFamily="50" charset="-128"/>
              <a:ea typeface="Meiryo UI" panose="020B0604030504040204" pitchFamily="50" charset="-128"/>
            </a:endParaRPr>
          </a:p>
          <a:p>
            <a:endParaRPr lang="en-US" altLang="ja-JP" sz="700" u="sng"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郵送による申請も可能です。府ホームページより申請書類を印刷して申請してください。</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詳細は府ホームページをご確認ください。提出期限は締切日当日消印有効です。</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持参による申請は受け付けておりません。</a:t>
            </a:r>
            <a:endParaRPr kumimoji="1" lang="en-US" altLang="ja-JP" sz="12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4514" y="8538733"/>
            <a:ext cx="6832599" cy="1354217"/>
          </a:xfrm>
          <a:prstGeom prst="rect">
            <a:avLst/>
          </a:prstGeom>
          <a:solidFill>
            <a:schemeClr val="accent6">
              <a:lumMod val="40000"/>
              <a:lumOff val="60000"/>
            </a:schemeClr>
          </a:solidFill>
          <a:ln>
            <a:solidFill>
              <a:schemeClr val="tx1"/>
            </a:solidFill>
          </a:ln>
        </p:spPr>
        <p:txBody>
          <a:bodyPr wrap="square" rtlCol="0">
            <a:spAutoFit/>
          </a:bodyPr>
          <a:lstStyle/>
          <a:p>
            <a:r>
              <a:rPr kumimoji="1" lang="ja-JP" altLang="en-US" sz="1700" b="1" dirty="0">
                <a:latin typeface="Meiryo UI" panose="020B0604030504040204" pitchFamily="50" charset="-128"/>
                <a:ea typeface="Meiryo UI" panose="020B0604030504040204" pitchFamily="50" charset="-128"/>
              </a:rPr>
              <a:t>お問い合わせ先</a:t>
            </a:r>
          </a:p>
          <a:p>
            <a:r>
              <a:rPr kumimoji="1" lang="ja-JP" altLang="en-US" sz="1300" dirty="0">
                <a:latin typeface="Meiryo UI" panose="020B0604030504040204" pitchFamily="50" charset="-128"/>
                <a:ea typeface="Meiryo UI" panose="020B0604030504040204" pitchFamily="50" charset="-128"/>
              </a:rPr>
              <a:t>　　　大阪府都市整備部交通戦略室交通計画課内</a:t>
            </a:r>
          </a:p>
          <a:p>
            <a:r>
              <a:rPr kumimoji="1" lang="ja-JP" altLang="en-US" sz="1300" dirty="0">
                <a:latin typeface="Meiryo UI" panose="020B0604030504040204" pitchFamily="50" charset="-128"/>
                <a:ea typeface="Meiryo UI" panose="020B0604030504040204" pitchFamily="50" charset="-128"/>
              </a:rPr>
              <a:t>　　　　　 </a:t>
            </a:r>
            <a:r>
              <a:rPr kumimoji="1" lang="ja-JP" altLang="en-US" sz="1300" spc="500" dirty="0">
                <a:latin typeface="Meiryo UI" panose="020B0604030504040204" pitchFamily="50" charset="-128"/>
                <a:ea typeface="Meiryo UI" panose="020B0604030504040204" pitchFamily="50" charset="-128"/>
              </a:rPr>
              <a:t>メール</a:t>
            </a:r>
            <a:r>
              <a:rPr kumimoji="1" lang="ja-JP" altLang="en-US" sz="1300" dirty="0">
                <a:latin typeface="Meiryo UI" panose="020B0604030504040204" pitchFamily="50" charset="-128"/>
                <a:ea typeface="Meiryo UI" panose="020B0604030504040204" pitchFamily="50" charset="-128"/>
              </a:rPr>
              <a:t> ：</a:t>
            </a:r>
            <a:r>
              <a:rPr kumimoji="1" lang="en-US" altLang="ja-JP" sz="1300" dirty="0">
                <a:latin typeface="Meiryo UI" panose="020B0604030504040204" pitchFamily="50" charset="-128"/>
                <a:ea typeface="Meiryo UI" panose="020B0604030504040204" pitchFamily="50" charset="-128"/>
                <a:hlinkClick r:id="rId3"/>
              </a:rPr>
              <a:t>kotsusenryaku01@gbox.pref.osaka.lg.jp</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電　　　話：</a:t>
            </a:r>
            <a:r>
              <a:rPr kumimoji="1" lang="en-US" altLang="ja-JP" sz="1300" dirty="0">
                <a:latin typeface="Meiryo UI" panose="020B0604030504040204" pitchFamily="50" charset="-128"/>
                <a:ea typeface="Meiryo UI" panose="020B0604030504040204" pitchFamily="50" charset="-128"/>
              </a:rPr>
              <a:t>06-6944-9281</a:t>
            </a:r>
            <a:r>
              <a:rPr kumimoji="1" lang="ja-JP" altLang="en-US" sz="1300" dirty="0">
                <a:latin typeface="Meiryo UI" panose="020B0604030504040204" pitchFamily="50" charset="-128"/>
                <a:ea typeface="Meiryo UI" panose="020B0604030504040204" pitchFamily="50" charset="-128"/>
              </a:rPr>
              <a:t>  </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受付時間：平日の</a:t>
            </a:r>
            <a:r>
              <a:rPr kumimoji="1" lang="en-US" altLang="ja-JP" sz="1300" dirty="0">
                <a:latin typeface="Meiryo UI" panose="020B0604030504040204" pitchFamily="50" charset="-128"/>
                <a:ea typeface="Meiryo UI" panose="020B0604030504040204" pitchFamily="50" charset="-128"/>
              </a:rPr>
              <a:t>9</a:t>
            </a:r>
            <a:r>
              <a:rPr kumimoji="1" lang="ja-JP" altLang="en-US" sz="1300" dirty="0">
                <a:latin typeface="Meiryo UI" panose="020B0604030504040204" pitchFamily="50" charset="-128"/>
                <a:ea typeface="Meiryo UI" panose="020B0604030504040204" pitchFamily="50" charset="-128"/>
              </a:rPr>
              <a:t>時</a:t>
            </a:r>
            <a:r>
              <a:rPr kumimoji="1" lang="en-US" altLang="ja-JP" sz="1300" dirty="0">
                <a:latin typeface="Meiryo UI" panose="020B0604030504040204" pitchFamily="50" charset="-128"/>
                <a:ea typeface="Meiryo UI" panose="020B0604030504040204" pitchFamily="50" charset="-128"/>
              </a:rPr>
              <a:t>30</a:t>
            </a:r>
            <a:r>
              <a:rPr kumimoji="1" lang="ja-JP" altLang="en-US" sz="1300" dirty="0">
                <a:latin typeface="Meiryo UI" panose="020B0604030504040204" pitchFamily="50" charset="-128"/>
                <a:ea typeface="Meiryo UI" panose="020B0604030504040204" pitchFamily="50" charset="-128"/>
              </a:rPr>
              <a:t>分から</a:t>
            </a:r>
            <a:r>
              <a:rPr kumimoji="1" lang="en-US" altLang="ja-JP" sz="1300" dirty="0">
                <a:latin typeface="Meiryo UI" panose="020B0604030504040204" pitchFamily="50" charset="-128"/>
                <a:ea typeface="Meiryo UI" panose="020B0604030504040204" pitchFamily="50" charset="-128"/>
              </a:rPr>
              <a:t>17</a:t>
            </a:r>
            <a:r>
              <a:rPr kumimoji="1" lang="ja-JP" altLang="en-US" sz="1300" dirty="0">
                <a:latin typeface="Meiryo UI" panose="020B0604030504040204" pitchFamily="50" charset="-128"/>
                <a:ea typeface="Meiryo UI" panose="020B0604030504040204" pitchFamily="50" charset="-128"/>
              </a:rPr>
              <a:t>時</a:t>
            </a:r>
            <a:r>
              <a:rPr kumimoji="1" lang="en-US" altLang="ja-JP" sz="1300" dirty="0">
                <a:latin typeface="Meiryo UI" panose="020B0604030504040204" pitchFamily="50" charset="-128"/>
                <a:ea typeface="Meiryo UI" panose="020B0604030504040204" pitchFamily="50" charset="-128"/>
              </a:rPr>
              <a:t>30</a:t>
            </a:r>
            <a:r>
              <a:rPr kumimoji="1" lang="ja-JP" altLang="en-US" sz="1300" dirty="0">
                <a:latin typeface="Meiryo UI" panose="020B0604030504040204" pitchFamily="50" charset="-128"/>
                <a:ea typeface="Meiryo UI" panose="020B0604030504040204" pitchFamily="50" charset="-128"/>
              </a:rPr>
              <a:t>分（電話の場合）</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お電話がつながらない可能性があります。できるだけメールでお問合せください。</a:t>
            </a:r>
          </a:p>
        </p:txBody>
      </p:sp>
      <p:sp>
        <p:nvSpPr>
          <p:cNvPr id="2" name="正方形/長方形 1"/>
          <p:cNvSpPr/>
          <p:nvPr/>
        </p:nvSpPr>
        <p:spPr>
          <a:xfrm>
            <a:off x="14515" y="1176856"/>
            <a:ext cx="6818084" cy="89006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0" y="2965838"/>
            <a:ext cx="6858000" cy="769441"/>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申請の流れ</a:t>
            </a:r>
            <a:endParaRPr kumimoji="1" lang="en-US" altLang="ja-JP" b="1"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・申請は原則、事業者ごとに</a:t>
            </a:r>
            <a:r>
              <a:rPr kumimoji="1" lang="en-US" altLang="ja-JP" sz="1300" dirty="0">
                <a:latin typeface="Meiryo UI" panose="020B0604030504040204" pitchFamily="50" charset="-128"/>
                <a:ea typeface="Meiryo UI" panose="020B0604030504040204" pitchFamily="50" charset="-128"/>
              </a:rPr>
              <a:t>1</a:t>
            </a:r>
            <a:r>
              <a:rPr kumimoji="1" lang="ja-JP" altLang="en-US" sz="1300" dirty="0">
                <a:latin typeface="Meiryo UI" panose="020B0604030504040204" pitchFamily="50" charset="-128"/>
                <a:ea typeface="Meiryo UI" panose="020B0604030504040204" pitchFamily="50" charset="-128"/>
              </a:rPr>
              <a:t>回限り。複数の事業を申請する場合は、まとめて申請してください。</a:t>
            </a:r>
            <a:endParaRPr kumimoji="1" lang="en-US" altLang="ja-JP" sz="1300" dirty="0">
              <a:latin typeface="Meiryo UI" panose="020B0604030504040204" pitchFamily="50" charset="-128"/>
              <a:ea typeface="Meiryo UI" panose="020B0604030504040204" pitchFamily="50" charset="-128"/>
            </a:endParaRPr>
          </a:p>
          <a:p>
            <a:pPr marL="92075" indent="-92075"/>
            <a:r>
              <a:rPr kumimoji="1" lang="ja-JP" altLang="en-US" sz="1300" dirty="0">
                <a:latin typeface="Meiryo UI" panose="020B0604030504040204" pitchFamily="50" charset="-128"/>
                <a:ea typeface="Meiryo UI" panose="020B0604030504040204" pitchFamily="50" charset="-128"/>
              </a:rPr>
              <a:t>・実績報告は国補助事業の額確定以降に手続きをしてください。</a:t>
            </a:r>
            <a:endParaRPr kumimoji="1" lang="en-US" altLang="ja-JP" sz="1300" dirty="0">
              <a:latin typeface="Meiryo UI" panose="020B0604030504040204" pitchFamily="50" charset="-128"/>
              <a:ea typeface="Meiryo UI" panose="020B0604030504040204" pitchFamily="50" charset="-128"/>
            </a:endParaRPr>
          </a:p>
        </p:txBody>
      </p:sp>
      <p:sp>
        <p:nvSpPr>
          <p:cNvPr id="5" name="Rectangle 7"/>
          <p:cNvSpPr>
            <a:spLocks noChangeArrowheads="1"/>
          </p:cNvSpPr>
          <p:nvPr/>
        </p:nvSpPr>
        <p:spPr bwMode="auto">
          <a:xfrm>
            <a:off x="211225" y="3809011"/>
            <a:ext cx="920445"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＜フロー図＞</a:t>
            </a:r>
            <a:endParaRPr kumimoji="0" lang="ja-JP" altLang="ja-JP" sz="2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256171" y="7663061"/>
            <a:ext cx="6505308" cy="738664"/>
          </a:xfrm>
          <a:prstGeom prst="rect">
            <a:avLst/>
          </a:prstGeom>
          <a:noFill/>
        </p:spPr>
        <p:txBody>
          <a:bodyPr wrap="square" rtlCol="0">
            <a:spAutoFit/>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１　府交付決定前に事業着手した事業は補助対象外です。</a:t>
            </a:r>
            <a:endParaRPr kumimoji="1" lang="en-US" altLang="ja-JP" sz="1050" dirty="0">
              <a:latin typeface="Meiryo UI" panose="020B0604030504040204" pitchFamily="50" charset="-128"/>
              <a:ea typeface="Meiryo UI" panose="020B0604030504040204" pitchFamily="50" charset="-128"/>
            </a:endParaRPr>
          </a:p>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２　令和９年２月</a:t>
            </a:r>
            <a:r>
              <a:rPr kumimoji="1" lang="en-US" altLang="ja-JP" sz="1050" dirty="0">
                <a:latin typeface="Meiryo UI" panose="020B0604030504040204" pitchFamily="50" charset="-128"/>
                <a:ea typeface="Meiryo UI" panose="020B0604030504040204" pitchFamily="50" charset="-128"/>
              </a:rPr>
              <a:t>28</a:t>
            </a:r>
            <a:r>
              <a:rPr kumimoji="1" lang="ja-JP" altLang="en-US" sz="1050" dirty="0">
                <a:latin typeface="Meiryo UI" panose="020B0604030504040204" pitchFamily="50" charset="-128"/>
                <a:ea typeface="Meiryo UI" panose="020B0604030504040204" pitchFamily="50" charset="-128"/>
              </a:rPr>
              <a:t>日（日）までに事業完了（支払いまで）させてください。</a:t>
            </a:r>
            <a:endParaRPr kumimoji="1" lang="en-US" altLang="ja-JP" sz="1050" dirty="0">
              <a:latin typeface="Meiryo UI" panose="020B0604030504040204" pitchFamily="50" charset="-128"/>
              <a:ea typeface="Meiryo UI" panose="020B0604030504040204" pitchFamily="50" charset="-128"/>
            </a:endParaRPr>
          </a:p>
          <a:p>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　補助金の請求は、事業が完了し、国補助事業の額確定後</a:t>
            </a:r>
            <a:r>
              <a:rPr kumimoji="1" lang="en-US" altLang="ja-JP" sz="1050" dirty="0">
                <a:latin typeface="Meiryo UI" panose="020B0604030504040204" pitchFamily="50" charset="-128"/>
                <a:ea typeface="Meiryo UI" panose="020B0604030504040204" pitchFamily="50" charset="-128"/>
              </a:rPr>
              <a:t>30</a:t>
            </a:r>
            <a:r>
              <a:rPr kumimoji="1" lang="ja-JP" altLang="en-US" sz="1050" dirty="0">
                <a:latin typeface="Meiryo UI" panose="020B0604030504040204" pitchFamily="50" charset="-128"/>
                <a:ea typeface="Meiryo UI" panose="020B0604030504040204" pitchFamily="50" charset="-128"/>
              </a:rPr>
              <a:t>日以内、または令和９年３月８日（月）のどちら</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か早い方の期日までに完了してください。</a:t>
            </a:r>
            <a:endParaRPr kumimoji="1" lang="en-US" altLang="ja-JP" sz="1050" dirty="0">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017307BB-2A8A-431B-AAE3-BB1BB0161CB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6581" t="6786" r="5953" b="5747"/>
          <a:stretch/>
        </p:blipFill>
        <p:spPr>
          <a:xfrm>
            <a:off x="5954394" y="1218347"/>
            <a:ext cx="807085" cy="807085"/>
          </a:xfrm>
          <a:prstGeom prst="rect">
            <a:avLst/>
          </a:prstGeom>
        </p:spPr>
      </p:pic>
      <p:pic>
        <p:nvPicPr>
          <p:cNvPr id="8" name="図 7">
            <a:extLst>
              <a:ext uri="{FF2B5EF4-FFF2-40B4-BE49-F238E27FC236}">
                <a16:creationId xmlns:a16="http://schemas.microsoft.com/office/drawing/2014/main" id="{BC6D86F6-FB3F-499F-8746-723ACD1E417A}"/>
              </a:ext>
            </a:extLst>
          </p:cNvPr>
          <p:cNvPicPr>
            <a:picLocks noChangeAspect="1"/>
          </p:cNvPicPr>
          <p:nvPr/>
        </p:nvPicPr>
        <p:blipFill rotWithShape="1">
          <a:blip r:embed="rId5">
            <a:extLst>
              <a:ext uri="{28A0092B-C50C-407E-A947-70E740481C1C}">
                <a14:useLocalDpi xmlns:a14="http://schemas.microsoft.com/office/drawing/2010/main" val="0"/>
              </a:ext>
            </a:extLst>
          </a:blip>
          <a:srcRect l="14097" t="16555" r="18333" b="20666"/>
          <a:stretch/>
        </p:blipFill>
        <p:spPr>
          <a:xfrm>
            <a:off x="547599" y="4149880"/>
            <a:ext cx="5762802" cy="3346335"/>
          </a:xfrm>
          <a:prstGeom prst="rect">
            <a:avLst/>
          </a:prstGeom>
        </p:spPr>
      </p:pic>
    </p:spTree>
    <p:extLst>
      <p:ext uri="{BB962C8B-B14F-4D97-AF65-F5344CB8AC3E}">
        <p14:creationId xmlns:p14="http://schemas.microsoft.com/office/powerpoint/2010/main" val="35030177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736</Words>
  <Application>Microsoft Office PowerPoint</Application>
  <PresentationFormat>A4 210 x 297 mm</PresentationFormat>
  <Paragraphs>59</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2023-03-17T02:03:03Z</dcterms:created>
  <dcterms:modified xsi:type="dcterms:W3CDTF">2026-03-18T06:23:24Z</dcterms:modified>
</cp:coreProperties>
</file>