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p:sldMasterIdLst>
    <p:sldMasterId id="2147483648" r:id="rId1"/>
  </p:sldMasterIdLst>
  <p:notesMasterIdLst>
    <p:notesMasterId r:id="rId18"/>
  </p:notesMasterIdLst>
  <p:sldIdLst>
    <p:sldId id="261" r:id="rId2"/>
    <p:sldId id="256" r:id="rId3"/>
    <p:sldId id="262" r:id="rId4"/>
    <p:sldId id="284" r:id="rId5"/>
    <p:sldId id="263" r:id="rId6"/>
    <p:sldId id="272" r:id="rId7"/>
    <p:sldId id="276" r:id="rId8"/>
    <p:sldId id="264" r:id="rId9"/>
    <p:sldId id="270" r:id="rId10"/>
    <p:sldId id="265" r:id="rId11"/>
    <p:sldId id="274" r:id="rId12"/>
    <p:sldId id="271" r:id="rId13"/>
    <p:sldId id="283" r:id="rId14"/>
    <p:sldId id="280" r:id="rId15"/>
    <p:sldId id="282" r:id="rId16"/>
    <p:sldId id="281"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FCCCC"/>
    <a:srgbClr val="FF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13" d="100"/>
          <a:sy n="113" d="100"/>
        </p:scale>
        <p:origin x="14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7" name="PlaceHolder 1"/>
          <p:cNvSpPr>
            <a:spLocks noGrp="1" noRot="1" noChangeAspect="1"/>
          </p:cNvSpPr>
          <p:nvPr>
            <p:ph type="sldImg"/>
          </p:nvPr>
        </p:nvSpPr>
        <p:spPr>
          <a:xfrm>
            <a:off x="0" y="806450"/>
            <a:ext cx="0" cy="0"/>
          </a:xfrm>
          <a:prstGeom prst="rect">
            <a:avLst/>
          </a:prstGeom>
          <a:noFill/>
          <a:ln w="0">
            <a:noFill/>
          </a:ln>
        </p:spPr>
        <p:txBody>
          <a:bodyPr lIns="0" tIns="0" rIns="0" bIns="0" anchor="ctr">
            <a:noAutofit/>
          </a:bodyPr>
          <a:lstStyle/>
          <a:p>
            <a:r>
              <a:rPr lang="ja-JP" altLang="en-US" sz="1800" b="0" u="none" strike="noStrike">
                <a:solidFill>
                  <a:schemeClr val="dk1"/>
                </a:solidFill>
                <a:effectLst/>
                <a:uFillTx/>
                <a:latin typeface="Calibri"/>
              </a:rPr>
              <a:t>クリックしてスライドを移動</a:t>
            </a:r>
            <a:endParaRPr lang="en-US" sz="1800" b="0" u="none" strike="noStrike">
              <a:solidFill>
                <a:schemeClr val="dk1"/>
              </a:solidFill>
              <a:effectLst/>
              <a:uFillTx/>
              <a:latin typeface="Calibri"/>
            </a:endParaRPr>
          </a:p>
        </p:txBody>
      </p:sp>
      <p:sp>
        <p:nvSpPr>
          <p:cNvPr id="58" name="PlaceHolder 2"/>
          <p:cNvSpPr>
            <a:spLocks noGrp="1"/>
          </p:cNvSpPr>
          <p:nvPr>
            <p:ph type="body"/>
          </p:nvPr>
        </p:nvSpPr>
        <p:spPr>
          <a:xfrm>
            <a:off x="748066" y="5041208"/>
            <a:ext cx="5984174" cy="4775693"/>
          </a:xfrm>
          <a:prstGeom prst="rect">
            <a:avLst/>
          </a:prstGeom>
          <a:noFill/>
          <a:ln w="0">
            <a:noFill/>
          </a:ln>
        </p:spPr>
        <p:txBody>
          <a:bodyPr lIns="0" tIns="0" rIns="0" bIns="0" anchor="t">
            <a:noAutofit/>
          </a:bodyPr>
          <a:lstStyle/>
          <a:p>
            <a:pPr indent="0">
              <a:buNone/>
            </a:pPr>
            <a:r>
              <a:rPr lang="ja-JP" altLang="en-US" sz="2000" b="0" u="none" strike="noStrike">
                <a:solidFill>
                  <a:srgbClr val="000000"/>
                </a:solidFill>
                <a:effectLst/>
                <a:uFillTx/>
                <a:latin typeface="Arial"/>
              </a:rPr>
              <a:t>クリックしてノートの書式を編集</a:t>
            </a:r>
            <a:endParaRPr lang="en-US" sz="2000" b="0" u="none" strike="noStrike">
              <a:solidFill>
                <a:srgbClr val="000000"/>
              </a:solidFill>
              <a:effectLst/>
              <a:uFillTx/>
              <a:latin typeface="Arial"/>
            </a:endParaRPr>
          </a:p>
        </p:txBody>
      </p:sp>
      <p:sp>
        <p:nvSpPr>
          <p:cNvPr id="59" name="PlaceHolder 3"/>
          <p:cNvSpPr>
            <a:spLocks noGrp="1"/>
          </p:cNvSpPr>
          <p:nvPr>
            <p:ph type="hdr"/>
          </p:nvPr>
        </p:nvSpPr>
        <p:spPr>
          <a:xfrm>
            <a:off x="0" y="0"/>
            <a:ext cx="3246251" cy="530315"/>
          </a:xfrm>
          <a:prstGeom prst="rect">
            <a:avLst/>
          </a:prstGeom>
          <a:noFill/>
          <a:ln w="0">
            <a:noFill/>
          </a:ln>
        </p:spPr>
        <p:txBody>
          <a:bodyPr lIns="0" tIns="0" rIns="0" bIns="0" anchor="t">
            <a:noAutofit/>
          </a:bodyPr>
          <a:lstStyle/>
          <a:p>
            <a:r>
              <a:rPr lang="en-US" sz="1400">
                <a:solidFill>
                  <a:srgbClr val="000000"/>
                </a:solidFill>
                <a:latin typeface="游明朝"/>
              </a:rPr>
              <a:t>&lt;ヘッダー&gt;</a:t>
            </a:r>
          </a:p>
        </p:txBody>
      </p:sp>
      <p:sp>
        <p:nvSpPr>
          <p:cNvPr id="60" name="PlaceHolder 4"/>
          <p:cNvSpPr>
            <a:spLocks noGrp="1"/>
          </p:cNvSpPr>
          <p:nvPr>
            <p:ph type="dt" idx="34"/>
          </p:nvPr>
        </p:nvSpPr>
        <p:spPr>
          <a:xfrm>
            <a:off x="4234055" y="0"/>
            <a:ext cx="3246251" cy="530315"/>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游明朝"/>
              </a:defRPr>
            </a:lvl1pPr>
          </a:lstStyle>
          <a:p>
            <a:r>
              <a:rPr lang="en-US" altLang="ja-JP"/>
              <a:t>&lt;</a:t>
            </a:r>
            <a:r>
              <a:rPr lang="ja-JP" altLang="en-US"/>
              <a:t>日付</a:t>
            </a:r>
            <a:r>
              <a:rPr lang="en-US" altLang="ja-JP"/>
              <a:t>/</a:t>
            </a:r>
            <a:r>
              <a:rPr lang="ja-JP" altLang="en-US"/>
              <a:t>時刻</a:t>
            </a:r>
            <a:r>
              <a:rPr lang="en-US" altLang="ja-JP"/>
              <a:t>&gt;</a:t>
            </a:r>
          </a:p>
        </p:txBody>
      </p:sp>
      <p:sp>
        <p:nvSpPr>
          <p:cNvPr id="61" name="PlaceHolder 5"/>
          <p:cNvSpPr>
            <a:spLocks noGrp="1"/>
          </p:cNvSpPr>
          <p:nvPr>
            <p:ph type="ftr" idx="35"/>
          </p:nvPr>
        </p:nvSpPr>
        <p:spPr>
          <a:xfrm>
            <a:off x="0" y="10082773"/>
            <a:ext cx="3246251" cy="530315"/>
          </a:xfrm>
          <a:prstGeom prst="rect">
            <a:avLst/>
          </a:prstGeom>
          <a:noFill/>
          <a:ln w="0">
            <a:noFill/>
          </a:ln>
        </p:spPr>
        <p:txBody>
          <a:bodyPr lIns="0" tIns="0" rIns="0" bIns="0" anchor="b">
            <a:noAutofit/>
          </a:bodyPr>
          <a:lstStyle>
            <a:lvl1pPr indent="0">
              <a:buNone/>
              <a:defRPr lang="en-US" sz="1400" b="0" u="none" strike="noStrike">
                <a:solidFill>
                  <a:srgbClr val="000000"/>
                </a:solidFill>
                <a:effectLst/>
                <a:uFillTx/>
                <a:latin typeface="游明朝"/>
              </a:defRPr>
            </a:lvl1pPr>
          </a:lstStyle>
          <a:p>
            <a:r>
              <a:rPr lang="en-US" altLang="ja-JP"/>
              <a:t>&lt;</a:t>
            </a:r>
            <a:r>
              <a:rPr lang="ja-JP" altLang="en-US"/>
              <a:t>フッター</a:t>
            </a:r>
            <a:r>
              <a:rPr lang="en-US" altLang="ja-JP"/>
              <a:t>&gt;</a:t>
            </a:r>
          </a:p>
        </p:txBody>
      </p:sp>
      <p:sp>
        <p:nvSpPr>
          <p:cNvPr id="62" name="PlaceHolder 6"/>
          <p:cNvSpPr>
            <a:spLocks noGrp="1"/>
          </p:cNvSpPr>
          <p:nvPr>
            <p:ph type="sldNum" idx="36"/>
          </p:nvPr>
        </p:nvSpPr>
        <p:spPr>
          <a:xfrm>
            <a:off x="4234055" y="10082773"/>
            <a:ext cx="3246251" cy="530315"/>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游明朝"/>
              </a:defRPr>
            </a:lvl1pPr>
          </a:lstStyle>
          <a:p>
            <a:fld id="{FC09F8C4-CE66-4353-9720-BCC5239C6F67}" type="slidenum">
              <a:rPr lang="en-US" altLang="ja-JP" smtClean="0"/>
              <a:pPr/>
              <a:t>‹#›</a:t>
            </a:fld>
            <a:endParaRPr lang="en-US" altLang="ja-JP"/>
          </a:p>
        </p:txBody>
      </p:sp>
    </p:spTree>
    <p:extLst>
      <p:ext uri="{BB962C8B-B14F-4D97-AF65-F5344CB8AC3E}">
        <p14:creationId xmlns:p14="http://schemas.microsoft.com/office/powerpoint/2010/main" val="2850495344"/>
      </p:ext>
    </p:extLst>
  </p:cSld>
  <p:clrMap bg1="lt1" tx1="dk1" bg2="lt2" tx2="dk2" accent1="accent1" accent2="accent2" accent3="accent3" accent4="accent4" accent5="accent5" accent6="accent6" hlink="hlink" folHlink="folHlink"/>
  <p:notesStyle>
    <a:lvl1pPr marL="0" indent="0" algn="l" defTabSz="914400" rtl="0" eaLnBrk="1" latinLnBrk="0" hangingPunct="1">
      <a:buNone/>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1</a:t>
            </a:fld>
            <a:endParaRPr lang="en-US">
              <a:solidFill>
                <a:srgbClr val="000000"/>
              </a:solidFill>
              <a:latin typeface="游明朝"/>
            </a:endParaRPr>
          </a:p>
        </p:txBody>
      </p:sp>
    </p:spTree>
    <p:extLst>
      <p:ext uri="{BB962C8B-B14F-4D97-AF65-F5344CB8AC3E}">
        <p14:creationId xmlns:p14="http://schemas.microsoft.com/office/powerpoint/2010/main" val="1142192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11</a:t>
            </a:fld>
            <a:endParaRPr lang="en-US">
              <a:solidFill>
                <a:srgbClr val="000000"/>
              </a:solidFill>
              <a:latin typeface="游明朝"/>
            </a:endParaRPr>
          </a:p>
        </p:txBody>
      </p:sp>
    </p:spTree>
    <p:extLst>
      <p:ext uri="{BB962C8B-B14F-4D97-AF65-F5344CB8AC3E}">
        <p14:creationId xmlns:p14="http://schemas.microsoft.com/office/powerpoint/2010/main" val="14687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2</a:t>
            </a:fld>
            <a:endParaRPr lang="en-US">
              <a:solidFill>
                <a:srgbClr val="000000"/>
              </a:solidFill>
              <a:latin typeface="游明朝"/>
            </a:endParaRPr>
          </a:p>
        </p:txBody>
      </p:sp>
    </p:spTree>
    <p:extLst>
      <p:ext uri="{BB962C8B-B14F-4D97-AF65-F5344CB8AC3E}">
        <p14:creationId xmlns:p14="http://schemas.microsoft.com/office/powerpoint/2010/main" val="2472478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4</a:t>
            </a:fld>
            <a:endParaRPr lang="en-US">
              <a:solidFill>
                <a:srgbClr val="000000"/>
              </a:solidFill>
              <a:latin typeface="游明朝"/>
            </a:endParaRPr>
          </a:p>
        </p:txBody>
      </p:sp>
    </p:spTree>
    <p:extLst>
      <p:ext uri="{BB962C8B-B14F-4D97-AF65-F5344CB8AC3E}">
        <p14:creationId xmlns:p14="http://schemas.microsoft.com/office/powerpoint/2010/main" val="369948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5</a:t>
            </a:fld>
            <a:endParaRPr lang="en-US">
              <a:solidFill>
                <a:srgbClr val="000000"/>
              </a:solidFill>
              <a:latin typeface="游明朝"/>
            </a:endParaRPr>
          </a:p>
        </p:txBody>
      </p:sp>
    </p:spTree>
    <p:extLst>
      <p:ext uri="{BB962C8B-B14F-4D97-AF65-F5344CB8AC3E}">
        <p14:creationId xmlns:p14="http://schemas.microsoft.com/office/powerpoint/2010/main" val="222380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6</a:t>
            </a:fld>
            <a:endParaRPr lang="en-US">
              <a:solidFill>
                <a:srgbClr val="000000"/>
              </a:solidFill>
              <a:latin typeface="游明朝"/>
            </a:endParaRPr>
          </a:p>
        </p:txBody>
      </p:sp>
    </p:spTree>
    <p:extLst>
      <p:ext uri="{BB962C8B-B14F-4D97-AF65-F5344CB8AC3E}">
        <p14:creationId xmlns:p14="http://schemas.microsoft.com/office/powerpoint/2010/main" val="2883749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7</a:t>
            </a:fld>
            <a:endParaRPr lang="en-US">
              <a:solidFill>
                <a:srgbClr val="000000"/>
              </a:solidFill>
              <a:latin typeface="游明朝"/>
            </a:endParaRPr>
          </a:p>
        </p:txBody>
      </p:sp>
    </p:spTree>
    <p:extLst>
      <p:ext uri="{BB962C8B-B14F-4D97-AF65-F5344CB8AC3E}">
        <p14:creationId xmlns:p14="http://schemas.microsoft.com/office/powerpoint/2010/main" val="1823246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8</a:t>
            </a:fld>
            <a:endParaRPr lang="en-US">
              <a:solidFill>
                <a:srgbClr val="000000"/>
              </a:solidFill>
              <a:latin typeface="游明朝"/>
            </a:endParaRPr>
          </a:p>
        </p:txBody>
      </p:sp>
    </p:spTree>
    <p:extLst>
      <p:ext uri="{BB962C8B-B14F-4D97-AF65-F5344CB8AC3E}">
        <p14:creationId xmlns:p14="http://schemas.microsoft.com/office/powerpoint/2010/main" val="479176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9</a:t>
            </a:fld>
            <a:endParaRPr lang="en-US">
              <a:solidFill>
                <a:srgbClr val="000000"/>
              </a:solidFill>
              <a:latin typeface="游明朝"/>
            </a:endParaRPr>
          </a:p>
        </p:txBody>
      </p:sp>
    </p:spTree>
    <p:extLst>
      <p:ext uri="{BB962C8B-B14F-4D97-AF65-F5344CB8AC3E}">
        <p14:creationId xmlns:p14="http://schemas.microsoft.com/office/powerpoint/2010/main" val="1849729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903288" y="741363"/>
            <a:ext cx="4929187" cy="3697287"/>
          </a:xfrm>
          <a:prstGeom prst="rect">
            <a:avLst/>
          </a:prstGeom>
          <a:ln w="0">
            <a:noFill/>
          </a:ln>
        </p:spPr>
      </p:sp>
      <p:sp>
        <p:nvSpPr>
          <p:cNvPr id="119" name="PlaceHolder 2"/>
          <p:cNvSpPr>
            <a:spLocks noGrp="1"/>
          </p:cNvSpPr>
          <p:nvPr>
            <p:ph type="body"/>
          </p:nvPr>
        </p:nvSpPr>
        <p:spPr>
          <a:xfrm>
            <a:off x="673616" y="4686354"/>
            <a:ext cx="5388215" cy="4439422"/>
          </a:xfrm>
          <a:prstGeom prst="rect">
            <a:avLst/>
          </a:prstGeom>
          <a:noFill/>
          <a:ln w="0">
            <a:noFill/>
          </a:ln>
        </p:spPr>
        <p:txBody>
          <a:bodyPr lIns="90644" tIns="45322" rIns="90644" bIns="45322" anchor="t">
            <a:noAutofit/>
          </a:bodyPr>
          <a:lstStyle/>
          <a:p>
            <a:endParaRPr lang="en-US" sz="2000" dirty="0">
              <a:solidFill>
                <a:srgbClr val="000000"/>
              </a:solidFill>
              <a:latin typeface="Arial"/>
            </a:endParaRPr>
          </a:p>
        </p:txBody>
      </p:sp>
      <p:sp>
        <p:nvSpPr>
          <p:cNvPr id="120" name="PlaceHolder 3"/>
          <p:cNvSpPr>
            <a:spLocks noGrp="1"/>
          </p:cNvSpPr>
          <p:nvPr>
            <p:ph type="sldNum" idx="37"/>
          </p:nvPr>
        </p:nvSpPr>
        <p:spPr>
          <a:xfrm>
            <a:off x="3815494" y="9371279"/>
            <a:ext cx="2918527" cy="492793"/>
          </a:xfrm>
          <a:prstGeom prst="rect">
            <a:avLst/>
          </a:prstGeom>
          <a:noFill/>
          <a:ln w="0">
            <a:noFill/>
          </a:ln>
        </p:spPr>
        <p:txBody>
          <a:bodyPr lIns="90644" tIns="45322" rIns="90644" bIns="45322" anchor="b">
            <a:noAutofit/>
          </a:bodyPr>
          <a:lstStyle>
            <a:lvl1pPr indent="0" algn="r" defTabSz="906445">
              <a:lnSpc>
                <a:spcPct val="100000"/>
              </a:lnSpc>
              <a:buNone/>
              <a:defRPr lang="en-US" sz="1200" b="0" u="none" strike="noStrike">
                <a:solidFill>
                  <a:schemeClr val="dk1"/>
                </a:solidFill>
                <a:effectLst/>
                <a:uFillTx/>
                <a:latin typeface="+mn-lt"/>
                <a:ea typeface="+mn-ea"/>
              </a:defRPr>
            </a:lvl1pPr>
          </a:lstStyle>
          <a:p>
            <a:fld id="{8DE0E778-8E79-4601-B066-FEF626E60815}" type="slidenum">
              <a:rPr lang="en-US"/>
              <a:pPr/>
              <a:t>10</a:t>
            </a:fld>
            <a:endParaRPr lang="en-US">
              <a:solidFill>
                <a:srgbClr val="000000"/>
              </a:solidFill>
              <a:latin typeface="游明朝"/>
            </a:endParaRPr>
          </a:p>
        </p:txBody>
      </p:sp>
    </p:spTree>
    <p:extLst>
      <p:ext uri="{BB962C8B-B14F-4D97-AF65-F5344CB8AC3E}">
        <p14:creationId xmlns:p14="http://schemas.microsoft.com/office/powerpoint/2010/main" val="1967118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1122480"/>
            <a:ext cx="7772040" cy="2387160"/>
          </a:xfrm>
          <a:prstGeom prst="rect">
            <a:avLst/>
          </a:prstGeom>
          <a:noFill/>
          <a:ln w="0">
            <a:noFill/>
          </a:ln>
        </p:spPr>
        <p:txBody>
          <a:bodyPr lIns="91440" tIns="45720" rIns="91440" bIns="45720" anchor="b">
            <a:noAutofit/>
          </a:bodyPr>
          <a:lstStyle/>
          <a:p>
            <a:pPr indent="0" algn="ctr" defTabSz="914400">
              <a:lnSpc>
                <a:spcPct val="90000"/>
              </a:lnSpc>
              <a:buNone/>
            </a:pPr>
            <a:r>
              <a:rPr lang="ja-JP" sz="6000" b="0" u="none" strike="noStrike">
                <a:solidFill>
                  <a:schemeClr val="dk1"/>
                </a:solidFill>
                <a:effectLst/>
                <a:uFillTx/>
                <a:latin typeface="Calibri Light"/>
              </a:rPr>
              <a:t>マスター タイトルの書式設定</a:t>
            </a:r>
            <a:endParaRPr lang="en-US" sz="6000" b="0" u="none" strike="noStrike">
              <a:solidFill>
                <a:schemeClr val="dk1"/>
              </a:solidFill>
              <a:effectLst/>
              <a:uFillTx/>
              <a:latin typeface="Calibri"/>
            </a:endParaRPr>
          </a:p>
        </p:txBody>
      </p:sp>
      <p:sp>
        <p:nvSpPr>
          <p:cNvPr id="5" name="PlaceHolder 2"/>
          <p:cNvSpPr>
            <a:spLocks noGrp="1"/>
          </p:cNvSpPr>
          <p:nvPr>
            <p:ph type="dt" idx="1"/>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2" name="PlaceHolder 3"/>
          <p:cNvSpPr>
            <a:spLocks noGrp="1"/>
          </p:cNvSpPr>
          <p:nvPr>
            <p:ph type="ftr" idx="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6"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タイトル付きの&#10;コンテンツ">
    <p:bg>
      <p:bgPr>
        <a:solidFill>
          <a:srgbClr val="FFFFFF"/>
        </a:solidFill>
        <a:effectLst/>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p>
            <a:pPr indent="0" defTabSz="914400">
              <a:lnSpc>
                <a:spcPct val="90000"/>
              </a:lnSpc>
              <a:buNone/>
            </a:pPr>
            <a:r>
              <a:rPr lang="ja-JP" sz="3200" b="0" u="none" strike="noStrike">
                <a:solidFill>
                  <a:schemeClr val="dk1"/>
                </a:solidFill>
                <a:effectLst/>
                <a:uFillTx/>
                <a:latin typeface="Calibri Light"/>
              </a:rPr>
              <a:t>マスター タイトルの書式設定</a:t>
            </a:r>
            <a:endParaRPr lang="en-US" sz="3200" b="0" u="none" strike="noStrike">
              <a:solidFill>
                <a:schemeClr val="dk1"/>
              </a:solidFill>
              <a:effectLst/>
              <a:uFillTx/>
              <a:latin typeface="Calibri"/>
            </a:endParaRPr>
          </a:p>
        </p:txBody>
      </p:sp>
      <p:sp>
        <p:nvSpPr>
          <p:cNvPr id="46" name="PlaceHolder 2"/>
          <p:cNvSpPr>
            <a:spLocks noGrp="1"/>
          </p:cNvSpPr>
          <p:nvPr>
            <p:ph type="body"/>
          </p:nvPr>
        </p:nvSpPr>
        <p:spPr>
          <a:xfrm>
            <a:off x="3887280" y="987480"/>
            <a:ext cx="462888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3200" b="0" u="none" strike="noStrike">
                <a:solidFill>
                  <a:schemeClr val="dk1"/>
                </a:solidFill>
                <a:effectLst/>
                <a:uFillTx/>
                <a:latin typeface="Calibri"/>
              </a:rPr>
              <a:t>マスター テキストの書式設定</a:t>
            </a:r>
            <a:endParaRPr lang="en-US" sz="32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800" b="0" u="none" strike="noStrike">
                <a:solidFill>
                  <a:schemeClr val="dk1"/>
                </a:solidFill>
                <a:effectLst/>
                <a:uFillTx/>
                <a:latin typeface="Calibri"/>
              </a:rPr>
              <a:t>第 </a:t>
            </a:r>
            <a:r>
              <a:rPr lang="en-US" sz="2800" b="0" u="none" strike="noStrike">
                <a:solidFill>
                  <a:schemeClr val="dk1"/>
                </a:solidFill>
                <a:effectLst/>
                <a:uFillTx/>
                <a:latin typeface="Calibri"/>
              </a:rPr>
              <a:t>2 </a:t>
            </a:r>
            <a:r>
              <a:rPr lang="ja-JP" sz="2800" b="0" u="none" strike="noStrike">
                <a:solidFill>
                  <a:schemeClr val="dk1"/>
                </a:solidFill>
                <a:effectLst/>
                <a:uFillTx/>
                <a:latin typeface="Calibri"/>
              </a:rPr>
              <a:t>レベル</a:t>
            </a:r>
            <a:endParaRPr lang="en-US" sz="28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3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4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5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p:txBody>
      </p:sp>
      <p:sp>
        <p:nvSpPr>
          <p:cNvPr id="47"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ja-JP" sz="1600" b="0" u="none" strike="noStrike">
                <a:solidFill>
                  <a:schemeClr val="dk1"/>
                </a:solidFill>
                <a:effectLst/>
                <a:uFillTx/>
                <a:latin typeface="Calibri"/>
              </a:rPr>
              <a:t>マスター テキストの書式設定</a:t>
            </a:r>
            <a:endParaRPr lang="en-US" sz="1600" b="0" u="none" strike="noStrike">
              <a:solidFill>
                <a:schemeClr val="dk1"/>
              </a:solidFill>
              <a:effectLst/>
              <a:uFillTx/>
              <a:latin typeface="Calibri"/>
            </a:endParaRPr>
          </a:p>
        </p:txBody>
      </p:sp>
      <p:sp>
        <p:nvSpPr>
          <p:cNvPr id="48" name="PlaceHolder 4"/>
          <p:cNvSpPr>
            <a:spLocks noGrp="1"/>
          </p:cNvSpPr>
          <p:nvPr>
            <p:ph type="dt" idx="28"/>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49" name="PlaceHolder 5"/>
          <p:cNvSpPr>
            <a:spLocks noGrp="1"/>
          </p:cNvSpPr>
          <p:nvPr>
            <p:ph type="ftr" idx="29"/>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8"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タイトル付きの図">
    <p:bg>
      <p:bgPr>
        <a:solidFill>
          <a:srgbClr val="FFFFFF"/>
        </a:solidFill>
        <a:effectLst/>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p>
            <a:pPr indent="0" defTabSz="914400">
              <a:lnSpc>
                <a:spcPct val="90000"/>
              </a:lnSpc>
              <a:buNone/>
            </a:pPr>
            <a:r>
              <a:rPr lang="ja-JP" sz="3200" b="0" u="none" strike="noStrike">
                <a:solidFill>
                  <a:schemeClr val="dk1"/>
                </a:solidFill>
                <a:effectLst/>
                <a:uFillTx/>
                <a:latin typeface="Calibri Light"/>
              </a:rPr>
              <a:t>マスター タイトルの書式設定</a:t>
            </a:r>
            <a:endParaRPr lang="en-US" sz="3200" b="0" u="none" strike="noStrike">
              <a:solidFill>
                <a:schemeClr val="dk1"/>
              </a:solidFill>
              <a:effectLst/>
              <a:uFillTx/>
              <a:latin typeface="Calibri"/>
            </a:endParaRPr>
          </a:p>
        </p:txBody>
      </p:sp>
      <p:sp>
        <p:nvSpPr>
          <p:cNvPr id="52" name="PlaceHolder 2"/>
          <p:cNvSpPr>
            <a:spLocks noGrp="1"/>
          </p:cNvSpPr>
          <p:nvPr>
            <p:ph type="body"/>
          </p:nvPr>
        </p:nvSpPr>
        <p:spPr>
          <a:xfrm>
            <a:off x="3887280" y="987480"/>
            <a:ext cx="4628880" cy="4873320"/>
          </a:xfrm>
          <a:prstGeom prst="rect">
            <a:avLst/>
          </a:prstGeom>
          <a:noFill/>
          <a:ln w="0">
            <a:noFill/>
          </a:ln>
        </p:spPr>
        <p:txBody>
          <a:bodyPr lIns="90000" tIns="45000" rIns="90000" bIns="45000" anchor="t">
            <a:noAutofit/>
          </a:bodyPr>
          <a:lstStyle/>
          <a:p>
            <a:pPr indent="0" defTabSz="914400">
              <a:lnSpc>
                <a:spcPct val="100000"/>
              </a:lnSpc>
              <a:buNone/>
              <a:tabLst>
                <a:tab pos="0" algn="l"/>
              </a:tabLst>
            </a:pPr>
            <a:r>
              <a:rPr lang="ja-JP" sz="3200" b="0" u="none" strike="noStrike">
                <a:solidFill>
                  <a:schemeClr val="dk1"/>
                </a:solidFill>
                <a:effectLst/>
                <a:uFillTx/>
                <a:latin typeface="Calibri"/>
              </a:rPr>
              <a:t>図を追加</a:t>
            </a:r>
            <a:endParaRPr lang="en-US" sz="3200" b="0" u="none" strike="noStrike">
              <a:solidFill>
                <a:schemeClr val="dk1"/>
              </a:solidFill>
              <a:effectLst/>
              <a:uFillTx/>
              <a:latin typeface="Calibri"/>
            </a:endParaRPr>
          </a:p>
        </p:txBody>
      </p:sp>
      <p:sp>
        <p:nvSpPr>
          <p:cNvPr id="53"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ja-JP" sz="1600" b="0" u="none" strike="noStrike">
                <a:solidFill>
                  <a:schemeClr val="dk1"/>
                </a:solidFill>
                <a:effectLst/>
                <a:uFillTx/>
                <a:latin typeface="Calibri"/>
              </a:rPr>
              <a:t>マスター テキストの書式設定</a:t>
            </a:r>
            <a:endParaRPr lang="en-US" sz="1600" b="0" u="none" strike="noStrike">
              <a:solidFill>
                <a:schemeClr val="dk1"/>
              </a:solidFill>
              <a:effectLst/>
              <a:uFillTx/>
              <a:latin typeface="Calibri"/>
            </a:endParaRPr>
          </a:p>
        </p:txBody>
      </p:sp>
      <p:sp>
        <p:nvSpPr>
          <p:cNvPr id="54" name="PlaceHolder 4"/>
          <p:cNvSpPr>
            <a:spLocks noGrp="1"/>
          </p:cNvSpPr>
          <p:nvPr>
            <p:ph type="dt" idx="31"/>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55" name="PlaceHolder 5"/>
          <p:cNvSpPr>
            <a:spLocks noGrp="1"/>
          </p:cNvSpPr>
          <p:nvPr>
            <p:ph type="ftr" idx="3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8"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5" name="PlaceHolder 2"/>
          <p:cNvSpPr>
            <a:spLocks noGrp="1"/>
          </p:cNvSpPr>
          <p:nvPr>
            <p:ph type="body"/>
          </p:nvPr>
        </p:nvSpPr>
        <p:spPr>
          <a:xfrm>
            <a:off x="628560" y="1825560"/>
            <a:ext cx="788652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6" name="PlaceHolder 3"/>
          <p:cNvSpPr>
            <a:spLocks noGrp="1"/>
          </p:cNvSpPr>
          <p:nvPr>
            <p:ph type="dt" idx="4"/>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7" name="PlaceHolder 4"/>
          <p:cNvSpPr>
            <a:spLocks noGrp="1"/>
          </p:cNvSpPr>
          <p:nvPr>
            <p:ph type="ftr" idx="5"/>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8" name="PlaceHolder 5"/>
          <p:cNvSpPr>
            <a:spLocks noGrp="1"/>
          </p:cNvSpPr>
          <p:nvPr>
            <p:ph type="sldNum" idx="6"/>
          </p:nvPr>
        </p:nvSpPr>
        <p:spPr>
          <a:xfrm>
            <a:off x="8622360" y="6309360"/>
            <a:ext cx="485640" cy="485640"/>
          </a:xfrm>
          <a:prstGeom prst="rect">
            <a:avLst/>
          </a:prstGeom>
          <a:solidFill>
            <a:schemeClr val="lt1"/>
          </a:solidFill>
          <a:ln w="19080">
            <a:solidFill>
              <a:schemeClr val="accent6">
                <a:lumMod val="50000"/>
              </a:schemeClr>
            </a:solid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600" b="1" u="none" strike="noStrike">
                <a:solidFill>
                  <a:schemeClr val="dk1"/>
                </a:solidFill>
                <a:effectLst/>
                <a:uFillTx/>
                <a:latin typeface="Meiryo UI"/>
                <a:ea typeface="Meiryo UI"/>
              </a:defRPr>
            </a:lvl1pPr>
          </a:lstStyle>
          <a:p>
            <a:pPr indent="0" algn="r" defTabSz="914400">
              <a:lnSpc>
                <a:spcPct val="100000"/>
              </a:lnSpc>
              <a:buNone/>
            </a:pPr>
            <a:fld id="{50560B41-A0E8-4317-B1C7-390B754EDF2E}" type="slidenum">
              <a:rPr lang="en-US" sz="1600" b="1" u="none" strike="noStrike">
                <a:solidFill>
                  <a:schemeClr val="dk1"/>
                </a:solidFill>
                <a:effectLst/>
                <a:uFillTx/>
                <a:latin typeface="Meiryo UI"/>
                <a:ea typeface="Meiryo UI"/>
              </a:rPr>
              <a:t>‹#›</a:t>
            </a:fld>
            <a:endParaRPr lang="en-US" sz="1600" b="0" u="none" strike="noStrike">
              <a:solidFill>
                <a:srgbClr val="000000"/>
              </a:solidFill>
              <a:effectLst/>
              <a:uFillTx/>
              <a:latin typeface="游明朝"/>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543720" y="365040"/>
            <a:ext cx="197136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10" name="PlaceHolder 2"/>
          <p:cNvSpPr>
            <a:spLocks noGrp="1"/>
          </p:cNvSpPr>
          <p:nvPr>
            <p:ph type="body"/>
          </p:nvPr>
        </p:nvSpPr>
        <p:spPr>
          <a:xfrm>
            <a:off x="628560" y="365040"/>
            <a:ext cx="580032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11" name="PlaceHolder 3"/>
          <p:cNvSpPr>
            <a:spLocks noGrp="1"/>
          </p:cNvSpPr>
          <p:nvPr>
            <p:ph type="dt" idx="7"/>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12" name="PlaceHolder 4"/>
          <p:cNvSpPr>
            <a:spLocks noGrp="1"/>
          </p:cNvSpPr>
          <p:nvPr>
            <p:ph type="ftr" idx="8"/>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13" name="PlaceHolder 5"/>
          <p:cNvSpPr>
            <a:spLocks noGrp="1"/>
          </p:cNvSpPr>
          <p:nvPr>
            <p:ph type="sldNum" idx="9"/>
          </p:nvPr>
        </p:nvSpPr>
        <p:spPr>
          <a:xfrm>
            <a:off x="8622360" y="6309360"/>
            <a:ext cx="485640" cy="485640"/>
          </a:xfrm>
          <a:prstGeom prst="rect">
            <a:avLst/>
          </a:prstGeom>
          <a:solidFill>
            <a:schemeClr val="lt1"/>
          </a:solidFill>
          <a:ln w="19080">
            <a:solidFill>
              <a:schemeClr val="accent6">
                <a:lumMod val="50000"/>
              </a:schemeClr>
            </a:solid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600" b="1" u="none" strike="noStrike">
                <a:solidFill>
                  <a:schemeClr val="dk1"/>
                </a:solidFill>
                <a:effectLst/>
                <a:uFillTx/>
                <a:latin typeface="Meiryo UI"/>
                <a:ea typeface="Meiryo UI"/>
              </a:defRPr>
            </a:lvl1pPr>
          </a:lstStyle>
          <a:p>
            <a:pPr indent="0" algn="r" defTabSz="914400">
              <a:lnSpc>
                <a:spcPct val="100000"/>
              </a:lnSpc>
              <a:buNone/>
            </a:pPr>
            <a:fld id="{46BB10BE-F607-44BC-A3FA-C99C8E46CB71}" type="slidenum">
              <a:rPr lang="en-US" sz="1600" b="1" u="none" strike="noStrike">
                <a:solidFill>
                  <a:schemeClr val="dk1"/>
                </a:solidFill>
                <a:effectLst/>
                <a:uFillTx/>
                <a:latin typeface="Meiryo UI"/>
                <a:ea typeface="Meiryo UI"/>
              </a:rPr>
              <a:t>‹#›</a:t>
            </a:fld>
            <a:endParaRPr lang="en-US" sz="1600" b="0" u="none" strike="noStrike">
              <a:solidFill>
                <a:srgbClr val="000000"/>
              </a:solidFill>
              <a:effectLst/>
              <a:uFillTx/>
              <a:latin typeface="游明朝"/>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FFFFFF"/>
        </a:solidFill>
        <a:effectLst/>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15" name="PlaceHolder 2"/>
          <p:cNvSpPr>
            <a:spLocks noGrp="1"/>
          </p:cNvSpPr>
          <p:nvPr>
            <p:ph type="body"/>
          </p:nvPr>
        </p:nvSpPr>
        <p:spPr>
          <a:xfrm>
            <a:off x="628560" y="1825560"/>
            <a:ext cx="78865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16" name="PlaceHolder 3"/>
          <p:cNvSpPr>
            <a:spLocks noGrp="1"/>
          </p:cNvSpPr>
          <p:nvPr>
            <p:ph type="dt" idx="10"/>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17" name="PlaceHolder 4"/>
          <p:cNvSpPr>
            <a:spLocks noGrp="1"/>
          </p:cNvSpPr>
          <p:nvPr>
            <p:ph type="ftr" idx="11"/>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18"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セクション見出し">
    <p:bg>
      <p:bgPr>
        <a:solidFill>
          <a:srgbClr val="FFFFFF"/>
        </a:solidFill>
        <a:effectLst/>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623880" y="1709640"/>
            <a:ext cx="7886520" cy="2852280"/>
          </a:xfrm>
          <a:prstGeom prst="rect">
            <a:avLst/>
          </a:prstGeom>
          <a:noFill/>
          <a:ln w="0">
            <a:noFill/>
          </a:ln>
        </p:spPr>
        <p:txBody>
          <a:bodyPr lIns="91440" tIns="45720" rIns="91440" bIns="45720" anchor="b">
            <a:noAutofit/>
          </a:bodyPr>
          <a:lstStyle/>
          <a:p>
            <a:pPr indent="0" defTabSz="914400">
              <a:lnSpc>
                <a:spcPct val="90000"/>
              </a:lnSpc>
              <a:buNone/>
            </a:pPr>
            <a:r>
              <a:rPr lang="ja-JP" sz="6000" b="0" u="none" strike="noStrike">
                <a:solidFill>
                  <a:schemeClr val="dk1"/>
                </a:solidFill>
                <a:effectLst/>
                <a:uFillTx/>
                <a:latin typeface="Calibri Light"/>
              </a:rPr>
              <a:t>マスター タイトルの書式設定</a:t>
            </a:r>
            <a:endParaRPr lang="en-US" sz="6000" b="0" u="none" strike="noStrike">
              <a:solidFill>
                <a:schemeClr val="dk1"/>
              </a:solidFill>
              <a:effectLst/>
              <a:uFillTx/>
              <a:latin typeface="Calibri"/>
            </a:endParaRPr>
          </a:p>
        </p:txBody>
      </p:sp>
      <p:sp>
        <p:nvSpPr>
          <p:cNvPr id="20" name="PlaceHolder 2"/>
          <p:cNvSpPr>
            <a:spLocks noGrp="1"/>
          </p:cNvSpPr>
          <p:nvPr>
            <p:ph type="body"/>
          </p:nvPr>
        </p:nvSpPr>
        <p:spPr>
          <a:xfrm>
            <a:off x="623880" y="4589640"/>
            <a:ext cx="788652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ja-JP" sz="2400" b="0" u="none" strike="noStrike">
                <a:solidFill>
                  <a:schemeClr val="dk1"/>
                </a:solidFill>
                <a:effectLst/>
                <a:uFillTx/>
                <a:latin typeface="Calibri"/>
              </a:rPr>
              <a:t>マスター テキストの書式設定</a:t>
            </a:r>
            <a:endParaRPr lang="en-US" sz="2400" b="0" u="none" strike="noStrike">
              <a:solidFill>
                <a:schemeClr val="dk1"/>
              </a:solidFill>
              <a:effectLst/>
              <a:uFillTx/>
              <a:latin typeface="Calibri"/>
            </a:endParaRPr>
          </a:p>
        </p:txBody>
      </p:sp>
      <p:sp>
        <p:nvSpPr>
          <p:cNvPr id="21" name="PlaceHolder 3"/>
          <p:cNvSpPr>
            <a:spLocks noGrp="1"/>
          </p:cNvSpPr>
          <p:nvPr>
            <p:ph type="dt" idx="13"/>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22" name="PlaceHolder 4"/>
          <p:cNvSpPr>
            <a:spLocks noGrp="1"/>
          </p:cNvSpPr>
          <p:nvPr>
            <p:ph type="ftr" idx="14"/>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7"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25" name="PlaceHolder 2"/>
          <p:cNvSpPr>
            <a:spLocks noGrp="1"/>
          </p:cNvSpPr>
          <p:nvPr>
            <p:ph type="body"/>
          </p:nvPr>
        </p:nvSpPr>
        <p:spPr>
          <a:xfrm>
            <a:off x="628560" y="1825560"/>
            <a:ext cx="38858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26" name="PlaceHolder 3"/>
          <p:cNvSpPr>
            <a:spLocks noGrp="1"/>
          </p:cNvSpPr>
          <p:nvPr>
            <p:ph type="body"/>
          </p:nvPr>
        </p:nvSpPr>
        <p:spPr>
          <a:xfrm>
            <a:off x="4629240" y="1825560"/>
            <a:ext cx="38858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27" name="PlaceHolder 4"/>
          <p:cNvSpPr>
            <a:spLocks noGrp="1"/>
          </p:cNvSpPr>
          <p:nvPr>
            <p:ph type="dt" idx="16"/>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28" name="PlaceHolder 5"/>
          <p:cNvSpPr>
            <a:spLocks noGrp="1"/>
          </p:cNvSpPr>
          <p:nvPr>
            <p:ph type="ftr" idx="17"/>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8"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比較">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63000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31" name="PlaceHolder 2"/>
          <p:cNvSpPr>
            <a:spLocks noGrp="1"/>
          </p:cNvSpPr>
          <p:nvPr>
            <p:ph type="body"/>
          </p:nvPr>
        </p:nvSpPr>
        <p:spPr>
          <a:xfrm>
            <a:off x="630000" y="1681200"/>
            <a:ext cx="386784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ja-JP" sz="2400" b="1" u="none" strike="noStrike">
                <a:solidFill>
                  <a:schemeClr val="dk1"/>
                </a:solidFill>
                <a:effectLst/>
                <a:uFillTx/>
                <a:latin typeface="Calibri"/>
              </a:rPr>
              <a:t>マスター テキストの書式設定</a:t>
            </a:r>
            <a:endParaRPr lang="en-US" sz="2400" b="0" u="none" strike="noStrike">
              <a:solidFill>
                <a:schemeClr val="dk1"/>
              </a:solidFill>
              <a:effectLst/>
              <a:uFillTx/>
              <a:latin typeface="Calibri"/>
            </a:endParaRPr>
          </a:p>
        </p:txBody>
      </p:sp>
      <p:sp>
        <p:nvSpPr>
          <p:cNvPr id="32" name="PlaceHolder 3"/>
          <p:cNvSpPr>
            <a:spLocks noGrp="1"/>
          </p:cNvSpPr>
          <p:nvPr>
            <p:ph type="body"/>
          </p:nvPr>
        </p:nvSpPr>
        <p:spPr>
          <a:xfrm>
            <a:off x="630000" y="2505240"/>
            <a:ext cx="386784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33" name="PlaceHolder 4"/>
          <p:cNvSpPr>
            <a:spLocks noGrp="1"/>
          </p:cNvSpPr>
          <p:nvPr>
            <p:ph type="body"/>
          </p:nvPr>
        </p:nvSpPr>
        <p:spPr>
          <a:xfrm>
            <a:off x="4629240" y="1681200"/>
            <a:ext cx="3886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ja-JP" sz="2400" b="1" u="none" strike="noStrike">
                <a:solidFill>
                  <a:schemeClr val="dk1"/>
                </a:solidFill>
                <a:effectLst/>
                <a:uFillTx/>
                <a:latin typeface="Calibri"/>
              </a:rPr>
              <a:t>マスター テキストの書式設定</a:t>
            </a:r>
            <a:endParaRPr lang="en-US" sz="2400" b="0" u="none" strike="noStrike">
              <a:solidFill>
                <a:schemeClr val="dk1"/>
              </a:solidFill>
              <a:effectLst/>
              <a:uFillTx/>
              <a:latin typeface="Calibri"/>
            </a:endParaRPr>
          </a:p>
        </p:txBody>
      </p:sp>
      <p:sp>
        <p:nvSpPr>
          <p:cNvPr id="34" name="PlaceHolder 5"/>
          <p:cNvSpPr>
            <a:spLocks noGrp="1"/>
          </p:cNvSpPr>
          <p:nvPr>
            <p:ph type="body"/>
          </p:nvPr>
        </p:nvSpPr>
        <p:spPr>
          <a:xfrm>
            <a:off x="4629240" y="2505240"/>
            <a:ext cx="3886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ja-JP" sz="2800" b="0" u="none" strike="noStrike">
                <a:solidFill>
                  <a:schemeClr val="dk1"/>
                </a:solidFill>
                <a:effectLst/>
                <a:uFillTx/>
                <a:latin typeface="Calibri"/>
              </a:rPr>
              <a:t>マスター テキストの書式設定</a:t>
            </a:r>
            <a:endParaRPr lang="en-US"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ja-JP" sz="2400" b="0" u="none" strike="noStrike">
                <a:solidFill>
                  <a:schemeClr val="dk1"/>
                </a:solidFill>
                <a:effectLst/>
                <a:uFillTx/>
                <a:latin typeface="Calibri"/>
              </a:rPr>
              <a:t>第 </a:t>
            </a:r>
            <a:r>
              <a:rPr lang="en-US" sz="2400" b="0" u="none" strike="noStrike">
                <a:solidFill>
                  <a:schemeClr val="dk1"/>
                </a:solidFill>
                <a:effectLst/>
                <a:uFillTx/>
                <a:latin typeface="Calibri"/>
              </a:rPr>
              <a:t>2 </a:t>
            </a:r>
            <a:r>
              <a:rPr lang="ja-JP" sz="2400" b="0" u="none" strike="noStrike">
                <a:solidFill>
                  <a:schemeClr val="dk1"/>
                </a:solidFill>
                <a:effectLst/>
                <a:uFillTx/>
                <a:latin typeface="Calibri"/>
              </a:rPr>
              <a:t>レベル</a:t>
            </a:r>
            <a:endParaRPr lang="en-US"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ja-JP" sz="2000" b="0" u="none" strike="noStrike">
                <a:solidFill>
                  <a:schemeClr val="dk1"/>
                </a:solidFill>
                <a:effectLst/>
                <a:uFillTx/>
                <a:latin typeface="Calibri"/>
              </a:rPr>
              <a:t>第 </a:t>
            </a:r>
            <a:r>
              <a:rPr lang="en-US" sz="2000" b="0" u="none" strike="noStrike">
                <a:solidFill>
                  <a:schemeClr val="dk1"/>
                </a:solidFill>
                <a:effectLst/>
                <a:uFillTx/>
                <a:latin typeface="Calibri"/>
              </a:rPr>
              <a:t>3 </a:t>
            </a:r>
            <a:r>
              <a:rPr lang="ja-JP" sz="2000" b="0" u="none" strike="noStrike">
                <a:solidFill>
                  <a:schemeClr val="dk1"/>
                </a:solidFill>
                <a:effectLst/>
                <a:uFillTx/>
                <a:latin typeface="Calibri"/>
              </a:rPr>
              <a:t>レベル</a:t>
            </a:r>
            <a:endParaRPr lang="en-US"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4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ja-JP" sz="1800" b="0" u="none" strike="noStrike">
                <a:solidFill>
                  <a:schemeClr val="dk1"/>
                </a:solidFill>
                <a:effectLst/>
                <a:uFillTx/>
                <a:latin typeface="Calibri"/>
              </a:rPr>
              <a:t>第 </a:t>
            </a:r>
            <a:r>
              <a:rPr lang="en-US" sz="1800" b="0" u="none" strike="noStrike">
                <a:solidFill>
                  <a:schemeClr val="dk1"/>
                </a:solidFill>
                <a:effectLst/>
                <a:uFillTx/>
                <a:latin typeface="Calibri"/>
              </a:rPr>
              <a:t>5 </a:t>
            </a:r>
            <a:r>
              <a:rPr lang="ja-JP" sz="1800" b="0" u="none" strike="noStrike">
                <a:solidFill>
                  <a:schemeClr val="dk1"/>
                </a:solidFill>
                <a:effectLst/>
                <a:uFillTx/>
                <a:latin typeface="Calibri"/>
              </a:rPr>
              <a:t>レベル</a:t>
            </a:r>
            <a:endParaRPr lang="en-US" sz="1800" b="0" u="none" strike="noStrike">
              <a:solidFill>
                <a:schemeClr val="dk1"/>
              </a:solidFill>
              <a:effectLst/>
              <a:uFillTx/>
              <a:latin typeface="Calibri"/>
            </a:endParaRPr>
          </a:p>
        </p:txBody>
      </p:sp>
      <p:sp>
        <p:nvSpPr>
          <p:cNvPr id="35" name="PlaceHolder 6"/>
          <p:cNvSpPr>
            <a:spLocks noGrp="1"/>
          </p:cNvSpPr>
          <p:nvPr>
            <p:ph type="dt" idx="19"/>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36" name="PlaceHolder 7"/>
          <p:cNvSpPr>
            <a:spLocks noGrp="1"/>
          </p:cNvSpPr>
          <p:nvPr>
            <p:ph type="ftr" idx="20"/>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11"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ja-JP" sz="4400" b="0" u="none" strike="noStrike">
                <a:solidFill>
                  <a:schemeClr val="dk1"/>
                </a:solidFill>
                <a:effectLst/>
                <a:uFillTx/>
                <a:latin typeface="Calibri Light"/>
              </a:rPr>
              <a:t>マスター タイトルの書式設定</a:t>
            </a:r>
            <a:endParaRPr lang="en-US" sz="4400" b="0" u="none" strike="noStrike">
              <a:solidFill>
                <a:schemeClr val="dk1"/>
              </a:solidFill>
              <a:effectLst/>
              <a:uFillTx/>
              <a:latin typeface="Calibri"/>
            </a:endParaRPr>
          </a:p>
        </p:txBody>
      </p:sp>
      <p:sp>
        <p:nvSpPr>
          <p:cNvPr id="39" name="PlaceHolder 2"/>
          <p:cNvSpPr>
            <a:spLocks noGrp="1"/>
          </p:cNvSpPr>
          <p:nvPr>
            <p:ph type="dt" idx="22"/>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40" name="PlaceHolder 3"/>
          <p:cNvSpPr>
            <a:spLocks noGrp="1"/>
          </p:cNvSpPr>
          <p:nvPr>
            <p:ph type="ftr" idx="23"/>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6"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altLang="ja-JP" sz="1200" b="0" u="none" strike="noStrike">
                <a:solidFill>
                  <a:schemeClr val="dk1">
                    <a:tint val="75000"/>
                  </a:schemeClr>
                </a:solidFill>
                <a:effectLst/>
                <a:uFillTx/>
                <a:latin typeface="Calibri"/>
              </a:rPr>
              <a:t>&lt;</a:t>
            </a:r>
            <a:r>
              <a:rPr lang="ja-JP" altLang="en-US" sz="1200" b="0" u="none" strike="noStrike">
                <a:solidFill>
                  <a:schemeClr val="dk1">
                    <a:tint val="75000"/>
                  </a:schemeClr>
                </a:solidFill>
                <a:effectLst/>
                <a:uFillTx/>
                <a:latin typeface="Calibri"/>
              </a:rPr>
              <a:t>日付</a:t>
            </a:r>
            <a:r>
              <a:rPr lang="en-US" altLang="ja-JP" sz="1200" b="0" u="none" strike="noStrike">
                <a:solidFill>
                  <a:schemeClr val="dk1">
                    <a:tint val="75000"/>
                  </a:schemeClr>
                </a:solidFill>
                <a:effectLst/>
                <a:uFillTx/>
                <a:latin typeface="Calibri"/>
              </a:rPr>
              <a:t>/</a:t>
            </a:r>
            <a:r>
              <a:rPr lang="ja-JP" altLang="en-US" sz="1200" b="0" u="none" strike="noStrike">
                <a:solidFill>
                  <a:schemeClr val="dk1">
                    <a:tint val="75000"/>
                  </a:schemeClr>
                </a:solidFill>
                <a:effectLst/>
                <a:uFillTx/>
                <a:latin typeface="Calibri"/>
              </a:rPr>
              <a:t>時刻</a:t>
            </a:r>
            <a:r>
              <a:rPr lang="en-US" altLang="ja-JP" sz="1200" b="0" u="none" strike="noStrike">
                <a:solidFill>
                  <a:schemeClr val="dk1">
                    <a:tint val="75000"/>
                  </a:schemeClr>
                </a:solidFill>
                <a:effectLst/>
                <a:uFillTx/>
                <a:latin typeface="Calibri"/>
              </a:rPr>
              <a:t>&gt;</a:t>
            </a:r>
            <a:endParaRPr lang="en-US" sz="1200" b="0" u="none" strike="noStrike">
              <a:solidFill>
                <a:srgbClr val="000000"/>
              </a:solidFill>
              <a:effectLst/>
              <a:uFillTx/>
              <a:latin typeface="游明朝"/>
            </a:endParaRPr>
          </a:p>
        </p:txBody>
      </p:sp>
      <p:sp>
        <p:nvSpPr>
          <p:cNvPr id="43" name="PlaceHolder 2"/>
          <p:cNvSpPr>
            <a:spLocks noGrp="1"/>
          </p:cNvSpPr>
          <p:nvPr>
            <p:ph type="ftr" idx="26"/>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游明朝"/>
              </a:defRPr>
            </a:lvl1pPr>
          </a:lstStyle>
          <a:p>
            <a:pPr indent="0" algn="ctr">
              <a:buNone/>
            </a:pPr>
            <a:r>
              <a:rPr lang="en-US" sz="1400" b="0" u="none" strike="noStrike">
                <a:solidFill>
                  <a:srgbClr val="000000"/>
                </a:solidFill>
                <a:effectLst/>
                <a:uFillTx/>
                <a:latin typeface="游明朝"/>
              </a:rPr>
              <a:t>&lt;フッター&gt;</a:t>
            </a:r>
          </a:p>
        </p:txBody>
      </p:sp>
      <p:sp>
        <p:nvSpPr>
          <p:cNvPr id="5" name="PlaceHolder 5"/>
          <p:cNvSpPr>
            <a:spLocks noGrp="1"/>
          </p:cNvSpPr>
          <p:nvPr>
            <p:ph type="sldNum" idx="12"/>
          </p:nvPr>
        </p:nvSpPr>
        <p:spPr>
          <a:xfrm>
            <a:off x="8622360" y="6327360"/>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lvl1pPr indent="0" algn="r" defTabSz="914400">
              <a:lnSpc>
                <a:spcPct val="100000"/>
              </a:lnSpc>
              <a:buNone/>
              <a:defRPr lang="en-US" sz="1200" b="0" u="none" strike="noStrike">
                <a:ln>
                  <a:noFill/>
                </a:ln>
                <a:solidFill>
                  <a:schemeClr val="dk1"/>
                </a:solidFill>
                <a:effectLst/>
                <a:uFillTx/>
                <a:latin typeface="Meiryo UI"/>
                <a:ea typeface="Meiryo UI"/>
              </a:defRPr>
            </a:lvl1pPr>
          </a:lstStyle>
          <a:p>
            <a:fld id="{077EB3E6-C72E-454E-8500-39370DDFF999}" type="slidenum">
              <a:rPr lang="en-US" altLang="ja-JP" smtClean="0"/>
              <a:pPr/>
              <a:t>‹#›</a:t>
            </a:fld>
            <a:endParaRPr lang="ja-JP" altLang="en-US" dirty="0">
              <a:solidFill>
                <a:srgbClr val="000000"/>
              </a:solidFill>
              <a:latin typeface="游明朝"/>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s://lgpos.task-asp.net/cu/270008/ea/residents/procedures/apply/cc4ef6e7-1891-43ff-8897-9a77ec5f7e47/start" TargetMode="External"/><Relationship Id="rId2" Type="http://schemas.openxmlformats.org/officeDocument/2006/relationships/hyperlink" Target="https://www.pref.osaka.lg.jp/o120020/chikyukankyo/ondankaboushi_jourei/ondanka_youshiki.html#ninni" TargetMode="External"/><Relationship Id="rId1" Type="http://schemas.openxmlformats.org/officeDocument/2006/relationships/slideLayout" Target="../slideLayouts/slideLayout9.xml"/><Relationship Id="rId5" Type="http://schemas.openxmlformats.org/officeDocument/2006/relationships/hyperlink" Target="mailto:eneseisaku-03@gbox.pref.osaka.lg.jp" TargetMode="External"/><Relationship Id="rId4" Type="http://schemas.openxmlformats.org/officeDocument/2006/relationships/hyperlink" Target="https://lgpos.task-asp.net/cu/270008/ea/residents/procedures/apply/8d371be1-959f-4ee0-b814-d59cceb3bd85/start"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mailto:eneseisaku-03@gbox.pref.osaka.lg.jp"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mailto:zerocarbon@osaka-midori.jp" TargetMode="External"/><Relationship Id="rId2" Type="http://schemas.openxmlformats.org/officeDocument/2006/relationships/hyperlink" Target="mailto:eneseisaku-03@gbox.pref.osaka.lg.jp" TargetMode="Externa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pref.osaka.lg.jp/o120020/eneseisaku/datsutanso_sengen/index.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p:nvPr/>
        </p:nvSpPr>
        <p:spPr>
          <a:xfrm>
            <a:off x="0" y="2292790"/>
            <a:ext cx="9143640" cy="227242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algn="ctr" defTabSz="914400">
              <a:lnSpc>
                <a:spcPct val="100000"/>
              </a:lnSpc>
            </a:pPr>
            <a:r>
              <a:rPr lang="ja-JP" altLang="en-US" sz="3600" b="0" u="none" strike="noStrike" dirty="0">
                <a:solidFill>
                  <a:srgbClr val="FFFFFF"/>
                </a:solidFill>
                <a:effectLst/>
                <a:uFillTx/>
                <a:latin typeface="Meiryo UI" panose="020B0604030504040204" pitchFamily="50" charset="-128"/>
                <a:ea typeface="Meiryo UI" panose="020B0604030504040204" pitchFamily="50" charset="-128"/>
              </a:rPr>
              <a:t>おおさかゼロカーボン</a:t>
            </a:r>
            <a:r>
              <a:rPr lang="en-US" altLang="ja-JP" sz="3600" b="0" u="none" strike="noStrike" dirty="0">
                <a:solidFill>
                  <a:srgbClr val="FFFFFF"/>
                </a:solidFill>
                <a:effectLst/>
                <a:uFillTx/>
                <a:latin typeface="Meiryo UI" panose="020B0604030504040204" pitchFamily="50" charset="-128"/>
                <a:ea typeface="Meiryo UI" panose="020B0604030504040204" pitchFamily="50" charset="-128"/>
              </a:rPr>
              <a:t>SLL</a:t>
            </a:r>
            <a:r>
              <a:rPr lang="ja-JP" altLang="en-US" sz="3600" b="0" u="none" strike="noStrike" dirty="0">
                <a:solidFill>
                  <a:srgbClr val="FFFFFF"/>
                </a:solidFill>
                <a:effectLst/>
                <a:uFillTx/>
                <a:latin typeface="Meiryo UI" panose="020B0604030504040204" pitchFamily="50" charset="-128"/>
                <a:ea typeface="Meiryo UI" panose="020B0604030504040204" pitchFamily="50" charset="-128"/>
              </a:rPr>
              <a:t>フレームワーク</a:t>
            </a:r>
            <a:endParaRPr lang="en-US" altLang="ja-JP" sz="3600" b="0" u="none" strike="noStrike" dirty="0">
              <a:solidFill>
                <a:srgbClr val="FFFFFF"/>
              </a:solidFill>
              <a:effectLst/>
              <a:uFillTx/>
              <a:latin typeface="Meiryo UI" panose="020B0604030504040204" pitchFamily="50" charset="-128"/>
              <a:ea typeface="Meiryo UI" panose="020B0604030504040204" pitchFamily="50" charset="-128"/>
            </a:endParaRPr>
          </a:p>
          <a:p>
            <a:pPr algn="ctr" defTabSz="914400">
              <a:lnSpc>
                <a:spcPct val="100000"/>
              </a:lnSpc>
            </a:pPr>
            <a:endParaRPr lang="en-US" sz="3600" dirty="0">
              <a:solidFill>
                <a:srgbClr val="FFFFFF"/>
              </a:solidFill>
              <a:latin typeface="Meiryo UI" panose="020B0604030504040204" pitchFamily="50" charset="-128"/>
              <a:ea typeface="Meiryo UI" panose="020B0604030504040204" pitchFamily="50" charset="-128"/>
            </a:endParaRPr>
          </a:p>
          <a:p>
            <a:pPr algn="ctr" defTabSz="914400">
              <a:lnSpc>
                <a:spcPct val="100000"/>
              </a:lnSpc>
            </a:pPr>
            <a:r>
              <a:rPr lang="ja-JP" altLang="en-US" sz="3600" b="0" u="none" strike="noStrike" dirty="0">
                <a:solidFill>
                  <a:srgbClr val="FFFFFF"/>
                </a:solidFill>
                <a:effectLst/>
                <a:uFillTx/>
                <a:latin typeface="Meiryo UI" panose="020B0604030504040204" pitchFamily="50" charset="-128"/>
                <a:ea typeface="Meiryo UI" panose="020B0604030504040204" pitchFamily="50" charset="-128"/>
              </a:rPr>
              <a:t>利用の手引き</a:t>
            </a:r>
            <a:endParaRPr lang="en-US" sz="3600" b="0" u="none" strike="noStrike" dirty="0">
              <a:solidFill>
                <a:srgbClr val="FFFFFF"/>
              </a:solidFill>
              <a:effectLst/>
              <a:uFillTx/>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999" y="220563"/>
            <a:ext cx="1589223" cy="530875"/>
          </a:xfrm>
          <a:prstGeom prst="rect">
            <a:avLst/>
          </a:prstGeom>
        </p:spPr>
      </p:pic>
      <p:sp>
        <p:nvSpPr>
          <p:cNvPr id="4" name="テキスト ボックス 3"/>
          <p:cNvSpPr txBox="1"/>
          <p:nvPr/>
        </p:nvSpPr>
        <p:spPr>
          <a:xfrm>
            <a:off x="2014396" y="5323438"/>
            <a:ext cx="5115208" cy="830997"/>
          </a:xfrm>
          <a:prstGeom prst="rect">
            <a:avLst/>
          </a:prstGeom>
          <a:noFill/>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令和</a:t>
            </a:r>
            <a:r>
              <a:rPr kumimoji="1" lang="en-US" altLang="ja-JP" sz="2400" dirty="0">
                <a:latin typeface="Meiryo UI" panose="020B0604030504040204" pitchFamily="50" charset="-128"/>
                <a:ea typeface="Meiryo UI" panose="020B0604030504040204" pitchFamily="50" charset="-128"/>
              </a:rPr>
              <a:t>8</a:t>
            </a:r>
            <a:r>
              <a:rPr kumimoji="1" lang="ja-JP" altLang="en-US" sz="2400" dirty="0">
                <a:latin typeface="Meiryo UI" panose="020B0604030504040204" pitchFamily="50" charset="-128"/>
                <a:ea typeface="Meiryo UI" panose="020B0604030504040204" pitchFamily="50" charset="-128"/>
              </a:rPr>
              <a:t>年７月</a:t>
            </a:r>
            <a:endParaRPr kumimoji="1" lang="en-US" altLang="ja-JP" sz="2400" dirty="0">
              <a:latin typeface="Meiryo UI" panose="020B0604030504040204" pitchFamily="50" charset="-128"/>
              <a:ea typeface="Meiryo UI" panose="020B0604030504040204" pitchFamily="50" charset="-128"/>
            </a:endParaRPr>
          </a:p>
          <a:p>
            <a:pPr algn="ctr"/>
            <a:r>
              <a:rPr lang="ja-JP" altLang="en-US" sz="2400" dirty="0">
                <a:latin typeface="Meiryo UI" panose="020B0604030504040204" pitchFamily="50" charset="-128"/>
                <a:ea typeface="Meiryo UI" panose="020B0604030504040204" pitchFamily="50" charset="-128"/>
              </a:rPr>
              <a:t>大阪府　脱炭素・エネルギー政策課</a:t>
            </a:r>
            <a:endParaRPr kumimoji="1" lang="ja-JP" altLang="en-US"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67543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４－１．本フレームワークの利用の流れ（利用開始時）</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graphicFrame>
        <p:nvGraphicFramePr>
          <p:cNvPr id="51" name="表 50">
            <a:extLst>
              <a:ext uri="{FF2B5EF4-FFF2-40B4-BE49-F238E27FC236}">
                <a16:creationId xmlns:a16="http://schemas.microsoft.com/office/drawing/2014/main" id="{8AD7DB5C-731F-4237-8305-E2F351D3D3E9}"/>
              </a:ext>
            </a:extLst>
          </p:cNvPr>
          <p:cNvGraphicFramePr>
            <a:graphicFrameLocks noGrp="1"/>
          </p:cNvGraphicFramePr>
          <p:nvPr>
            <p:extLst>
              <p:ext uri="{D42A27DB-BD31-4B8C-83A1-F6EECF244321}">
                <p14:modId xmlns:p14="http://schemas.microsoft.com/office/powerpoint/2010/main" val="3849222430"/>
              </p:ext>
            </p:extLst>
          </p:nvPr>
        </p:nvGraphicFramePr>
        <p:xfrm>
          <a:off x="233865" y="814715"/>
          <a:ext cx="8700889" cy="5876611"/>
        </p:xfrm>
        <a:graphic>
          <a:graphicData uri="http://schemas.openxmlformats.org/drawingml/2006/table">
            <a:tbl>
              <a:tblPr firstRow="1" bandRow="1">
                <a:tableStyleId>{5C22544A-7EE6-4342-B048-85BDC9FD1C3A}</a:tableStyleId>
              </a:tblPr>
              <a:tblGrid>
                <a:gridCol w="581479">
                  <a:extLst>
                    <a:ext uri="{9D8B030D-6E8A-4147-A177-3AD203B41FA5}">
                      <a16:colId xmlns:a16="http://schemas.microsoft.com/office/drawing/2014/main" val="20000"/>
                    </a:ext>
                  </a:extLst>
                </a:gridCol>
                <a:gridCol w="2706470">
                  <a:extLst>
                    <a:ext uri="{9D8B030D-6E8A-4147-A177-3AD203B41FA5}">
                      <a16:colId xmlns:a16="http://schemas.microsoft.com/office/drawing/2014/main" val="20001"/>
                    </a:ext>
                  </a:extLst>
                </a:gridCol>
                <a:gridCol w="2706470">
                  <a:extLst>
                    <a:ext uri="{9D8B030D-6E8A-4147-A177-3AD203B41FA5}">
                      <a16:colId xmlns:a16="http://schemas.microsoft.com/office/drawing/2014/main" val="20002"/>
                    </a:ext>
                  </a:extLst>
                </a:gridCol>
                <a:gridCol w="2706470">
                  <a:extLst>
                    <a:ext uri="{9D8B030D-6E8A-4147-A177-3AD203B41FA5}">
                      <a16:colId xmlns:a16="http://schemas.microsoft.com/office/drawing/2014/main" val="20003"/>
                    </a:ext>
                  </a:extLst>
                </a:gridCol>
              </a:tblGrid>
              <a:tr h="895308">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en-US" altLang="ja-JP" sz="1400" b="0" dirty="0"/>
                    </a:p>
                    <a:p>
                      <a:endParaRPr kumimoji="1" lang="en-US" altLang="ja-JP" sz="1400" b="0" dirty="0"/>
                    </a:p>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981303">
                <a:tc>
                  <a:txBody>
                    <a:bodyPr/>
                    <a:lstStyle/>
                    <a:p>
                      <a:pPr algn="ctr"/>
                      <a:r>
                        <a:rPr kumimoji="1" lang="ja-JP" altLang="en-US" sz="2000" b="0" dirty="0"/>
                        <a:t>１年目（利用開始時）</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52" name="グループ化 51">
            <a:extLst>
              <a:ext uri="{FF2B5EF4-FFF2-40B4-BE49-F238E27FC236}">
                <a16:creationId xmlns:a16="http://schemas.microsoft.com/office/drawing/2014/main" id="{A15F264D-1100-4BCC-920C-5A848D190E11}"/>
              </a:ext>
            </a:extLst>
          </p:cNvPr>
          <p:cNvGrpSpPr/>
          <p:nvPr/>
        </p:nvGrpSpPr>
        <p:grpSpPr>
          <a:xfrm>
            <a:off x="6884214" y="920882"/>
            <a:ext cx="1404000" cy="604347"/>
            <a:chOff x="3438599" y="3055027"/>
            <a:chExt cx="1404000" cy="604347"/>
          </a:xfrm>
        </p:grpSpPr>
        <p:sp>
          <p:nvSpPr>
            <p:cNvPr id="53" name="角丸四角形 12">
              <a:extLst>
                <a:ext uri="{FF2B5EF4-FFF2-40B4-BE49-F238E27FC236}">
                  <a16:creationId xmlns:a16="http://schemas.microsoft.com/office/drawing/2014/main" id="{D09545AF-08C2-460E-867A-734EF058BCD8}"/>
                </a:ext>
              </a:extLst>
            </p:cNvPr>
            <p:cNvSpPr/>
            <p:nvPr/>
          </p:nvSpPr>
          <p:spPr>
            <a:xfrm>
              <a:off x="3438599" y="3055027"/>
              <a:ext cx="1404000" cy="604347"/>
            </a:xfrm>
            <a:prstGeom prst="roundRect">
              <a:avLst/>
            </a:prstGeom>
            <a:solidFill>
              <a:schemeClr val="accent4">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latin typeface="Meiryo UI" panose="020B0604030504040204" pitchFamily="50" charset="-128"/>
                <a:ea typeface="Meiryo UI" panose="020B0604030504040204" pitchFamily="50" charset="-128"/>
              </a:endParaRPr>
            </a:p>
          </p:txBody>
        </p:sp>
        <p:pic>
          <p:nvPicPr>
            <p:cNvPr id="54" name="図 53">
              <a:extLst>
                <a:ext uri="{FF2B5EF4-FFF2-40B4-BE49-F238E27FC236}">
                  <a16:creationId xmlns:a16="http://schemas.microsoft.com/office/drawing/2014/main" id="{8D116535-494D-42BF-B321-0FBA72C20B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4168" y="3161305"/>
              <a:ext cx="1172862" cy="391791"/>
            </a:xfrm>
            <a:prstGeom prst="rect">
              <a:avLst/>
            </a:prstGeom>
          </p:spPr>
        </p:pic>
      </p:grpSp>
      <p:grpSp>
        <p:nvGrpSpPr>
          <p:cNvPr id="55" name="グループ化 54">
            <a:extLst>
              <a:ext uri="{FF2B5EF4-FFF2-40B4-BE49-F238E27FC236}">
                <a16:creationId xmlns:a16="http://schemas.microsoft.com/office/drawing/2014/main" id="{041F46FC-FBF5-498E-888C-8D9613622B36}"/>
              </a:ext>
            </a:extLst>
          </p:cNvPr>
          <p:cNvGrpSpPr/>
          <p:nvPr/>
        </p:nvGrpSpPr>
        <p:grpSpPr>
          <a:xfrm>
            <a:off x="4069010" y="909932"/>
            <a:ext cx="1403646" cy="626247"/>
            <a:chOff x="2013100" y="1374375"/>
            <a:chExt cx="1403646" cy="626247"/>
          </a:xfrm>
        </p:grpSpPr>
        <p:sp>
          <p:nvSpPr>
            <p:cNvPr id="56" name="角丸四角形 15">
              <a:extLst>
                <a:ext uri="{FF2B5EF4-FFF2-40B4-BE49-F238E27FC236}">
                  <a16:creationId xmlns:a16="http://schemas.microsoft.com/office/drawing/2014/main" id="{17BF0BCF-B605-4C28-86EB-471FC0DD36D9}"/>
                </a:ext>
              </a:extLst>
            </p:cNvPr>
            <p:cNvSpPr/>
            <p:nvPr/>
          </p:nvSpPr>
          <p:spPr>
            <a:xfrm>
              <a:off x="2408746" y="1396275"/>
              <a:ext cx="1008000" cy="604347"/>
            </a:xfrm>
            <a:prstGeom prst="roundRect">
              <a:avLst/>
            </a:prstGeom>
            <a:solidFill>
              <a:schemeClr val="accent1">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府内</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事業者</a:t>
              </a:r>
            </a:p>
          </p:txBody>
        </p:sp>
        <p:sp>
          <p:nvSpPr>
            <p:cNvPr id="57" name="円/楕円 16">
              <a:extLst>
                <a:ext uri="{FF2B5EF4-FFF2-40B4-BE49-F238E27FC236}">
                  <a16:creationId xmlns:a16="http://schemas.microsoft.com/office/drawing/2014/main" id="{A3CE83E8-1CD7-4604-BD35-74B5154304C3}"/>
                </a:ext>
              </a:extLst>
            </p:cNvPr>
            <p:cNvSpPr/>
            <p:nvPr/>
          </p:nvSpPr>
          <p:spPr>
            <a:xfrm>
              <a:off x="2013100" y="1374375"/>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58" name="図 57">
              <a:extLst>
                <a:ext uri="{FF2B5EF4-FFF2-40B4-BE49-F238E27FC236}">
                  <a16:creationId xmlns:a16="http://schemas.microsoft.com/office/drawing/2014/main" id="{DC25476A-0E72-4F2F-9694-B3CA202DD7D7}"/>
                </a:ext>
              </a:extLst>
            </p:cNvPr>
            <p:cNvPicPr>
              <a:picLocks noChangeAspect="1"/>
            </p:cNvPicPr>
            <p:nvPr/>
          </p:nvPicPr>
          <p:blipFill rotWithShape="1">
            <a:blip r:embed="rId4"/>
            <a:srcRect l="21276" t="15320" r="61161" b="67854"/>
            <a:stretch/>
          </p:blipFill>
          <p:spPr>
            <a:xfrm>
              <a:off x="2122107" y="1516383"/>
              <a:ext cx="396000" cy="329999"/>
            </a:xfrm>
            <a:prstGeom prst="rect">
              <a:avLst/>
            </a:prstGeom>
          </p:spPr>
        </p:pic>
      </p:grpSp>
      <p:grpSp>
        <p:nvGrpSpPr>
          <p:cNvPr id="59" name="グループ化 58">
            <a:extLst>
              <a:ext uri="{FF2B5EF4-FFF2-40B4-BE49-F238E27FC236}">
                <a16:creationId xmlns:a16="http://schemas.microsoft.com/office/drawing/2014/main" id="{EAE9C62D-6B3E-4692-B5CF-7FA6BD760AFE}"/>
              </a:ext>
            </a:extLst>
          </p:cNvPr>
          <p:cNvGrpSpPr/>
          <p:nvPr/>
        </p:nvGrpSpPr>
        <p:grpSpPr>
          <a:xfrm>
            <a:off x="1226130" y="915944"/>
            <a:ext cx="1431322" cy="614223"/>
            <a:chOff x="419890" y="2961531"/>
            <a:chExt cx="1431322" cy="614223"/>
          </a:xfrm>
        </p:grpSpPr>
        <p:sp>
          <p:nvSpPr>
            <p:cNvPr id="60" name="角丸四角形 19">
              <a:extLst>
                <a:ext uri="{FF2B5EF4-FFF2-40B4-BE49-F238E27FC236}">
                  <a16:creationId xmlns:a16="http://schemas.microsoft.com/office/drawing/2014/main" id="{E6179832-FAB9-424D-BBE5-FD2D99CB8D3A}"/>
                </a:ext>
              </a:extLst>
            </p:cNvPr>
            <p:cNvSpPr/>
            <p:nvPr/>
          </p:nvSpPr>
          <p:spPr>
            <a:xfrm>
              <a:off x="843212" y="2961531"/>
              <a:ext cx="1008000" cy="604347"/>
            </a:xfrm>
            <a:prstGeom prst="roundRect">
              <a:avLst/>
            </a:prstGeom>
            <a:solidFill>
              <a:schemeClr val="accent2">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金融</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機関</a:t>
              </a:r>
            </a:p>
          </p:txBody>
        </p:sp>
        <p:sp>
          <p:nvSpPr>
            <p:cNvPr id="61" name="円/楕円 20">
              <a:extLst>
                <a:ext uri="{FF2B5EF4-FFF2-40B4-BE49-F238E27FC236}">
                  <a16:creationId xmlns:a16="http://schemas.microsoft.com/office/drawing/2014/main" id="{4F9C3231-996A-466A-8064-4F6A99DB27C8}"/>
                </a:ext>
              </a:extLst>
            </p:cNvPr>
            <p:cNvSpPr/>
            <p:nvPr/>
          </p:nvSpPr>
          <p:spPr>
            <a:xfrm>
              <a:off x="419890" y="2961739"/>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62" name="図 61">
              <a:extLst>
                <a:ext uri="{FF2B5EF4-FFF2-40B4-BE49-F238E27FC236}">
                  <a16:creationId xmlns:a16="http://schemas.microsoft.com/office/drawing/2014/main" id="{C4677B1C-78D4-4B57-8705-1AFFE3ED8E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897" y="3088746"/>
              <a:ext cx="360000" cy="360000"/>
            </a:xfrm>
            <a:prstGeom prst="rect">
              <a:avLst/>
            </a:prstGeom>
          </p:spPr>
        </p:pic>
      </p:grpSp>
      <p:sp>
        <p:nvSpPr>
          <p:cNvPr id="63" name="テキスト ボックス 62">
            <a:extLst>
              <a:ext uri="{FF2B5EF4-FFF2-40B4-BE49-F238E27FC236}">
                <a16:creationId xmlns:a16="http://schemas.microsoft.com/office/drawing/2014/main" id="{5A4C9881-244C-4B67-8906-C853303D0A5C}"/>
              </a:ext>
            </a:extLst>
          </p:cNvPr>
          <p:cNvSpPr txBox="1"/>
          <p:nvPr/>
        </p:nvSpPr>
        <p:spPr>
          <a:xfrm>
            <a:off x="4010554" y="1771797"/>
            <a:ext cx="1646621" cy="307777"/>
          </a:xfrm>
          <a:prstGeom prst="rect">
            <a:avLst/>
          </a:prstGeom>
          <a:noFill/>
        </p:spPr>
        <p:txBody>
          <a:bodyPr wrap="square" rtlCol="0" anchor="ctr">
            <a:spAutoFit/>
          </a:bodyPr>
          <a:lstStyle/>
          <a:p>
            <a:pPr algn="ctr"/>
            <a:r>
              <a:rPr lang="ja-JP" altLang="en-US" sz="1400" b="1" dirty="0">
                <a:latin typeface="Meiryo UI" panose="020B0604030504040204" pitchFamily="50" charset="-128"/>
                <a:ea typeface="Meiryo UI" panose="020B0604030504040204" pitchFamily="50" charset="-128"/>
              </a:rPr>
              <a:t>①利用</a:t>
            </a:r>
            <a:r>
              <a:rPr kumimoji="1" lang="ja-JP" altLang="en-US" sz="1400" b="1" dirty="0">
                <a:latin typeface="Meiryo UI" panose="020B0604030504040204" pitchFamily="50" charset="-128"/>
                <a:ea typeface="Meiryo UI" panose="020B0604030504040204" pitchFamily="50" charset="-128"/>
              </a:rPr>
              <a:t>の相談</a:t>
            </a:r>
          </a:p>
        </p:txBody>
      </p:sp>
      <p:sp>
        <p:nvSpPr>
          <p:cNvPr id="66" name="テキスト ボックス 65">
            <a:extLst>
              <a:ext uri="{FF2B5EF4-FFF2-40B4-BE49-F238E27FC236}">
                <a16:creationId xmlns:a16="http://schemas.microsoft.com/office/drawing/2014/main" id="{8BEF7841-16BB-4A03-829D-F84F5E222E71}"/>
              </a:ext>
            </a:extLst>
          </p:cNvPr>
          <p:cNvSpPr txBox="1"/>
          <p:nvPr/>
        </p:nvSpPr>
        <p:spPr>
          <a:xfrm>
            <a:off x="3703580" y="2307807"/>
            <a:ext cx="2307664" cy="307777"/>
          </a:xfrm>
          <a:prstGeom prst="rect">
            <a:avLst/>
          </a:prstGeom>
          <a:noFill/>
        </p:spPr>
        <p:txBody>
          <a:bodyPr wrap="square" rtlCol="0" anchor="ctr">
            <a:spAutoFit/>
          </a:bodyPr>
          <a:lstStyle/>
          <a:p>
            <a:pPr algn="ctr"/>
            <a:r>
              <a:rPr kumimoji="1" lang="ja-JP" altLang="en-US" sz="1400" b="1" dirty="0">
                <a:latin typeface="Meiryo UI" panose="020B0604030504040204" pitchFamily="50" charset="-128"/>
                <a:ea typeface="Meiryo UI" panose="020B0604030504040204" pitchFamily="50" charset="-128"/>
              </a:rPr>
              <a:t>②対策計画書の作成・提出</a:t>
            </a:r>
            <a:endParaRPr kumimoji="1" lang="en-US" altLang="ja-JP" sz="1400" b="1" dirty="0">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845A4C94-DE55-454B-8060-2FC2136085CE}"/>
              </a:ext>
            </a:extLst>
          </p:cNvPr>
          <p:cNvSpPr txBox="1"/>
          <p:nvPr/>
        </p:nvSpPr>
        <p:spPr>
          <a:xfrm>
            <a:off x="6627080" y="4045637"/>
            <a:ext cx="2158192" cy="523220"/>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対策計</a:t>
            </a:r>
            <a:r>
              <a:rPr kumimoji="1" lang="ja-JP" altLang="en-US" sz="1400" dirty="0">
                <a:latin typeface="Meiryo UI" panose="020B0604030504040204" pitchFamily="50" charset="-128"/>
                <a:ea typeface="Meiryo UI" panose="020B0604030504040204" pitchFamily="50" charset="-128"/>
              </a:rPr>
              <a:t>画書の</a:t>
            </a:r>
            <a:endParaRPr kumimoji="1" lang="en-US" altLang="ja-JP" sz="1400" dirty="0">
              <a:latin typeface="Meiryo UI" panose="020B0604030504040204" pitchFamily="50" charset="-128"/>
              <a:ea typeface="Meiryo UI" panose="020B0604030504040204" pitchFamily="50" charset="-128"/>
            </a:endParaRPr>
          </a:p>
          <a:p>
            <a:pPr algn="ctr"/>
            <a:r>
              <a:rPr lang="ja-JP" altLang="en-US" sz="1400" dirty="0">
                <a:latin typeface="Meiryo UI" panose="020B0604030504040204" pitchFamily="50" charset="-128"/>
                <a:ea typeface="Meiryo UI" panose="020B0604030504040204" pitchFamily="50" charset="-128"/>
              </a:rPr>
              <a:t>検証</a:t>
            </a:r>
            <a:r>
              <a:rPr kumimoji="1" lang="ja-JP" altLang="en-US" sz="1400" dirty="0">
                <a:latin typeface="Meiryo UI" panose="020B0604030504040204" pitchFamily="50" charset="-128"/>
                <a:ea typeface="Meiryo UI" panose="020B0604030504040204" pitchFamily="50" charset="-128"/>
              </a:rPr>
              <a:t>結果の通知</a:t>
            </a:r>
            <a:endParaRPr kumimoji="1" lang="en-US" altLang="ja-JP" sz="1400" dirty="0">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EA64CDE7-C842-44ED-9941-147E22E1474A}"/>
              </a:ext>
            </a:extLst>
          </p:cNvPr>
          <p:cNvSpPr txBox="1"/>
          <p:nvPr/>
        </p:nvSpPr>
        <p:spPr>
          <a:xfrm>
            <a:off x="1446383" y="5606610"/>
            <a:ext cx="1701176" cy="307777"/>
          </a:xfrm>
          <a:prstGeom prst="rect">
            <a:avLst/>
          </a:prstGeom>
          <a:noFill/>
        </p:spPr>
        <p:txBody>
          <a:bodyPr wrap="square" rtlCol="0" anchor="ctr">
            <a:spAutoFit/>
          </a:bodyPr>
          <a:lstStyle/>
          <a:p>
            <a:pPr algn="ctr"/>
            <a:r>
              <a:rPr kumimoji="1" lang="ja-JP" altLang="en-US" sz="1400" dirty="0">
                <a:latin typeface="Meiryo UI" panose="020B0604030504040204" pitchFamily="50" charset="-128"/>
                <a:ea typeface="Meiryo UI" panose="020B0604030504040204" pitchFamily="50" charset="-128"/>
              </a:rPr>
              <a:t>融資契約（実行）</a:t>
            </a:r>
            <a:endParaRPr kumimoji="1" lang="en-US" altLang="ja-JP" sz="1400" dirty="0">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CC23FCE5-1266-4BC9-A552-4A688374EA7C}"/>
              </a:ext>
            </a:extLst>
          </p:cNvPr>
          <p:cNvSpPr txBox="1"/>
          <p:nvPr/>
        </p:nvSpPr>
        <p:spPr>
          <a:xfrm>
            <a:off x="1327994" y="1766292"/>
            <a:ext cx="1646621"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相談受付</a:t>
            </a:r>
            <a:endParaRPr kumimoji="1" lang="ja-JP" altLang="en-US" sz="1400" dirty="0">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ADF2252C-A851-441E-A99E-586C5D038639}"/>
              </a:ext>
            </a:extLst>
          </p:cNvPr>
          <p:cNvSpPr txBox="1"/>
          <p:nvPr/>
        </p:nvSpPr>
        <p:spPr>
          <a:xfrm>
            <a:off x="3934941" y="5606611"/>
            <a:ext cx="1959185" cy="307777"/>
          </a:xfrm>
          <a:prstGeom prst="rect">
            <a:avLst/>
          </a:prstGeom>
          <a:noFill/>
        </p:spPr>
        <p:txBody>
          <a:bodyPr wrap="square" rtlCol="0" anchor="ctr">
            <a:spAutoFit/>
          </a:bodyPr>
          <a:lstStyle/>
          <a:p>
            <a:pPr algn="ctr"/>
            <a:r>
              <a:rPr kumimoji="1" lang="ja-JP" altLang="en-US" sz="1400" b="1" dirty="0">
                <a:latin typeface="Meiryo UI" panose="020B0604030504040204" pitchFamily="50" charset="-128"/>
                <a:ea typeface="Meiryo UI" panose="020B0604030504040204" pitchFamily="50" charset="-128"/>
              </a:rPr>
              <a:t>④融資契約（調達）</a:t>
            </a:r>
            <a:endParaRPr kumimoji="1" lang="en-US" altLang="ja-JP" sz="1400" b="1" dirty="0">
              <a:latin typeface="Meiryo UI" panose="020B0604030504040204" pitchFamily="50" charset="-128"/>
              <a:ea typeface="Meiryo UI" panose="020B0604030504040204" pitchFamily="50" charset="-128"/>
            </a:endParaRPr>
          </a:p>
        </p:txBody>
      </p:sp>
      <p:grpSp>
        <p:nvGrpSpPr>
          <p:cNvPr id="74" name="グループ化 73">
            <a:extLst>
              <a:ext uri="{FF2B5EF4-FFF2-40B4-BE49-F238E27FC236}">
                <a16:creationId xmlns:a16="http://schemas.microsoft.com/office/drawing/2014/main" id="{53160C46-282C-4C86-AD5D-D7F14CA4466C}"/>
              </a:ext>
            </a:extLst>
          </p:cNvPr>
          <p:cNvGrpSpPr/>
          <p:nvPr/>
        </p:nvGrpSpPr>
        <p:grpSpPr>
          <a:xfrm>
            <a:off x="3119469" y="5649636"/>
            <a:ext cx="722780" cy="226819"/>
            <a:chOff x="3075160" y="4148690"/>
            <a:chExt cx="830885" cy="180000"/>
          </a:xfrm>
          <a:solidFill>
            <a:srgbClr val="FF0000"/>
          </a:solidFill>
        </p:grpSpPr>
        <p:sp>
          <p:nvSpPr>
            <p:cNvPr id="75" name="右矢印 38">
              <a:extLst>
                <a:ext uri="{FF2B5EF4-FFF2-40B4-BE49-F238E27FC236}">
                  <a16:creationId xmlns:a16="http://schemas.microsoft.com/office/drawing/2014/main" id="{C24005BF-E2BA-4666-9916-32347E03C55B}"/>
                </a:ext>
              </a:extLst>
            </p:cNvPr>
            <p:cNvSpPr/>
            <p:nvPr/>
          </p:nvSpPr>
          <p:spPr>
            <a:xfrm>
              <a:off x="3244304" y="4148690"/>
              <a:ext cx="661741" cy="180000"/>
            </a:xfrm>
            <a:prstGeom prst="righ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右矢印 39">
              <a:extLst>
                <a:ext uri="{FF2B5EF4-FFF2-40B4-BE49-F238E27FC236}">
                  <a16:creationId xmlns:a16="http://schemas.microsoft.com/office/drawing/2014/main" id="{BD445188-1F21-44C4-9795-3BC55567DF9E}"/>
                </a:ext>
              </a:extLst>
            </p:cNvPr>
            <p:cNvSpPr/>
            <p:nvPr/>
          </p:nvSpPr>
          <p:spPr>
            <a:xfrm rot="10800000">
              <a:off x="3075160" y="4148690"/>
              <a:ext cx="544339" cy="180000"/>
            </a:xfrm>
            <a:prstGeom prst="righ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7" name="テキスト ボックス 76">
            <a:extLst>
              <a:ext uri="{FF2B5EF4-FFF2-40B4-BE49-F238E27FC236}">
                <a16:creationId xmlns:a16="http://schemas.microsoft.com/office/drawing/2014/main" id="{F64AED0E-9C56-4C1F-B55D-2A0C8B8551FD}"/>
              </a:ext>
            </a:extLst>
          </p:cNvPr>
          <p:cNvSpPr txBox="1"/>
          <p:nvPr/>
        </p:nvSpPr>
        <p:spPr>
          <a:xfrm>
            <a:off x="1110324" y="6214517"/>
            <a:ext cx="1977420" cy="307777"/>
          </a:xfrm>
          <a:prstGeom prst="rect">
            <a:avLst/>
          </a:prstGeom>
          <a:noFill/>
        </p:spPr>
        <p:txBody>
          <a:bodyPr wrap="square" rtlCol="0" anchor="ctr">
            <a:spAutoFit/>
          </a:bodyPr>
          <a:lstStyle/>
          <a:p>
            <a:pPr algn="ctr"/>
            <a:r>
              <a:rPr kumimoji="1" lang="ja-JP" altLang="en-US" sz="1400" dirty="0">
                <a:latin typeface="Meiryo UI" panose="020B0604030504040204" pitchFamily="50" charset="-128"/>
                <a:ea typeface="Meiryo UI" panose="020B0604030504040204" pitchFamily="50" charset="-128"/>
              </a:rPr>
              <a:t>融資実行報告書の提出</a:t>
            </a:r>
            <a:endParaRPr kumimoji="1" lang="en-US" altLang="ja-JP" sz="1400" dirty="0">
              <a:latin typeface="Meiryo UI" panose="020B0604030504040204" pitchFamily="50" charset="-128"/>
              <a:ea typeface="Meiryo UI" panose="020B0604030504040204" pitchFamily="50" charset="-128"/>
            </a:endParaRPr>
          </a:p>
        </p:txBody>
      </p:sp>
      <p:cxnSp>
        <p:nvCxnSpPr>
          <p:cNvPr id="79" name="直線コネクタ 78">
            <a:extLst>
              <a:ext uri="{FF2B5EF4-FFF2-40B4-BE49-F238E27FC236}">
                <a16:creationId xmlns:a16="http://schemas.microsoft.com/office/drawing/2014/main" id="{3EF374D8-87C9-4027-BE30-77CDFF2C20EA}"/>
              </a:ext>
            </a:extLst>
          </p:cNvPr>
          <p:cNvCxnSpPr/>
          <p:nvPr/>
        </p:nvCxnSpPr>
        <p:spPr>
          <a:xfrm>
            <a:off x="986894" y="2140479"/>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A4629766-DB2C-4705-ABC4-67B6C4FA0B3C}"/>
              </a:ext>
            </a:extLst>
          </p:cNvPr>
          <p:cNvCxnSpPr/>
          <p:nvPr/>
        </p:nvCxnSpPr>
        <p:spPr>
          <a:xfrm>
            <a:off x="986894" y="4839564"/>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F0C9F198-910C-4966-A02E-C012074E8407}"/>
              </a:ext>
            </a:extLst>
          </p:cNvPr>
          <p:cNvSpPr txBox="1"/>
          <p:nvPr/>
        </p:nvSpPr>
        <p:spPr>
          <a:xfrm>
            <a:off x="6504854" y="2419641"/>
            <a:ext cx="2158192"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対策計</a:t>
            </a:r>
            <a:r>
              <a:rPr kumimoji="1" lang="ja-JP" altLang="en-US" sz="1400" dirty="0">
                <a:latin typeface="Meiryo UI" panose="020B0604030504040204" pitchFamily="50" charset="-128"/>
                <a:ea typeface="Meiryo UI" panose="020B0604030504040204" pitchFamily="50" charset="-128"/>
              </a:rPr>
              <a:t>画書の検証</a:t>
            </a:r>
          </a:p>
        </p:txBody>
      </p:sp>
      <p:sp>
        <p:nvSpPr>
          <p:cNvPr id="83" name="テキスト ボックス 82">
            <a:extLst>
              <a:ext uri="{FF2B5EF4-FFF2-40B4-BE49-F238E27FC236}">
                <a16:creationId xmlns:a16="http://schemas.microsoft.com/office/drawing/2014/main" id="{B20C9404-CE3B-4D32-810F-A1F67F8EFCD3}"/>
              </a:ext>
            </a:extLst>
          </p:cNvPr>
          <p:cNvSpPr txBox="1"/>
          <p:nvPr/>
        </p:nvSpPr>
        <p:spPr>
          <a:xfrm>
            <a:off x="1140462" y="3113549"/>
            <a:ext cx="2158192" cy="523220"/>
          </a:xfrm>
          <a:prstGeom prst="rect">
            <a:avLst/>
          </a:prstGeom>
          <a:noFill/>
        </p:spPr>
        <p:txBody>
          <a:bodyPr wrap="square" rtlCol="0" anchor="ctr">
            <a:spAutoFit/>
          </a:bodyPr>
          <a:lstStyle/>
          <a:p>
            <a:pPr algn="ctr"/>
            <a:r>
              <a:rPr lang="en-US" altLang="ja-JP" sz="1400" dirty="0">
                <a:latin typeface="Meiryo UI" panose="020B0604030504040204" pitchFamily="50" charset="-128"/>
                <a:ea typeface="Meiryo UI" panose="020B0604030504040204" pitchFamily="50" charset="-128"/>
              </a:rPr>
              <a:t>SLL</a:t>
            </a:r>
            <a:r>
              <a:rPr lang="ja-JP" altLang="en-US" sz="1400" dirty="0">
                <a:latin typeface="Meiryo UI" panose="020B0604030504040204" pitchFamily="50" charset="-128"/>
                <a:ea typeface="Meiryo UI" panose="020B0604030504040204" pitchFamily="50" charset="-128"/>
              </a:rPr>
              <a:t>の利用を希望する</a:t>
            </a:r>
            <a:endParaRPr lang="en-US" altLang="ja-JP" sz="1400" dirty="0">
              <a:latin typeface="Meiryo UI" panose="020B0604030504040204" pitchFamily="50" charset="-128"/>
              <a:ea typeface="Meiryo UI" panose="020B0604030504040204" pitchFamily="50" charset="-128"/>
            </a:endParaRPr>
          </a:p>
          <a:p>
            <a:pPr algn="ctr"/>
            <a:r>
              <a:rPr lang="ja-JP" altLang="en-US" sz="1400" dirty="0">
                <a:latin typeface="Meiryo UI" panose="020B0604030504040204" pitchFamily="50" charset="-128"/>
                <a:ea typeface="Meiryo UI" panose="020B0604030504040204" pitchFamily="50" charset="-128"/>
              </a:rPr>
              <a:t>事業者の情報を共有</a:t>
            </a:r>
            <a:endParaRPr kumimoji="1" lang="en-US" altLang="ja-JP" sz="1400" dirty="0">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3ECE3CD2-9F46-4A63-9666-B22F49E5A4CD}"/>
              </a:ext>
            </a:extLst>
          </p:cNvPr>
          <p:cNvSpPr txBox="1"/>
          <p:nvPr/>
        </p:nvSpPr>
        <p:spPr>
          <a:xfrm>
            <a:off x="1173683" y="4903492"/>
            <a:ext cx="2076267" cy="523220"/>
          </a:xfrm>
          <a:prstGeom prst="rect">
            <a:avLst/>
          </a:prstGeom>
          <a:noFill/>
        </p:spPr>
        <p:txBody>
          <a:bodyPr wrap="square" rtlCol="0" anchor="ctr">
            <a:spAutoFit/>
          </a:bodyPr>
          <a:lstStyle/>
          <a:p>
            <a:pPr algn="ctr"/>
            <a:r>
              <a:rPr kumimoji="1" lang="ja-JP" altLang="en-US" sz="1400" dirty="0">
                <a:latin typeface="Meiryo UI" panose="020B0604030504040204" pitchFamily="50" charset="-128"/>
                <a:ea typeface="Meiryo UI" panose="020B0604030504040204" pitchFamily="50" charset="-128"/>
              </a:rPr>
              <a:t>融資審査および</a:t>
            </a:r>
            <a:endParaRPr kumimoji="1" lang="en-US" altLang="ja-JP" sz="1400" dirty="0">
              <a:latin typeface="Meiryo UI" panose="020B0604030504040204" pitchFamily="50" charset="-128"/>
              <a:ea typeface="Meiryo UI" panose="020B0604030504040204" pitchFamily="50" charset="-128"/>
            </a:endParaRPr>
          </a:p>
          <a:p>
            <a:pPr algn="ctr"/>
            <a:r>
              <a:rPr kumimoji="1" lang="ja-JP" altLang="en-US" sz="1400" dirty="0">
                <a:latin typeface="Meiryo UI" panose="020B0604030504040204" pitchFamily="50" charset="-128"/>
                <a:ea typeface="Meiryo UI" panose="020B0604030504040204" pitchFamily="50" charset="-128"/>
              </a:rPr>
              <a:t>借入条件等の調整</a:t>
            </a:r>
            <a:endParaRPr kumimoji="1" lang="en-US" altLang="ja-JP" sz="1400" dirty="0">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266311C5-E561-45C8-A0EB-821174B039AC}"/>
              </a:ext>
            </a:extLst>
          </p:cNvPr>
          <p:cNvSpPr txBox="1"/>
          <p:nvPr/>
        </p:nvSpPr>
        <p:spPr>
          <a:xfrm>
            <a:off x="6644095" y="6214517"/>
            <a:ext cx="2088348" cy="307777"/>
          </a:xfrm>
          <a:prstGeom prst="rect">
            <a:avLst/>
          </a:prstGeom>
          <a:noFill/>
        </p:spPr>
        <p:txBody>
          <a:bodyPr wrap="square" rtlCol="0" anchor="ctr">
            <a:spAutoFit/>
          </a:bodyPr>
          <a:lstStyle/>
          <a:p>
            <a:pPr algn="ctr"/>
            <a:r>
              <a:rPr lang="en-US" altLang="ja-JP" sz="1400" dirty="0">
                <a:latin typeface="Meiryo UI" panose="020B0604030504040204" pitchFamily="50" charset="-128"/>
                <a:ea typeface="Meiryo UI" panose="020B0604030504040204" pitchFamily="50" charset="-128"/>
              </a:rPr>
              <a:t>SLL</a:t>
            </a:r>
            <a:r>
              <a:rPr lang="ja-JP" altLang="en-US" sz="1400" dirty="0">
                <a:latin typeface="Meiryo UI" panose="020B0604030504040204" pitchFamily="50" charset="-128"/>
                <a:ea typeface="Meiryo UI" panose="020B0604030504040204" pitchFamily="50" charset="-128"/>
              </a:rPr>
              <a:t>利用事業者</a:t>
            </a:r>
            <a:r>
              <a:rPr kumimoji="1" lang="ja-JP" altLang="en-US" sz="1400" dirty="0">
                <a:latin typeface="Meiryo UI" panose="020B0604030504040204" pitchFamily="50" charset="-128"/>
                <a:ea typeface="Meiryo UI" panose="020B0604030504040204" pitchFamily="50" charset="-128"/>
              </a:rPr>
              <a:t>の公表</a:t>
            </a:r>
            <a:endParaRPr kumimoji="1" lang="en-US" altLang="ja-JP" sz="1400" dirty="0">
              <a:latin typeface="Meiryo UI" panose="020B0604030504040204" pitchFamily="50" charset="-128"/>
              <a:ea typeface="Meiryo UI" panose="020B0604030504040204" pitchFamily="50" charset="-128"/>
            </a:endParaRPr>
          </a:p>
        </p:txBody>
      </p:sp>
      <p:cxnSp>
        <p:nvCxnSpPr>
          <p:cNvPr id="88" name="直線コネクタ 87">
            <a:extLst>
              <a:ext uri="{FF2B5EF4-FFF2-40B4-BE49-F238E27FC236}">
                <a16:creationId xmlns:a16="http://schemas.microsoft.com/office/drawing/2014/main" id="{FDE98FBE-FBDE-4912-9175-69AF75CB8636}"/>
              </a:ext>
            </a:extLst>
          </p:cNvPr>
          <p:cNvCxnSpPr/>
          <p:nvPr/>
        </p:nvCxnSpPr>
        <p:spPr>
          <a:xfrm>
            <a:off x="995788" y="2998351"/>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9" name="テキスト ボックス 88">
            <a:extLst>
              <a:ext uri="{FF2B5EF4-FFF2-40B4-BE49-F238E27FC236}">
                <a16:creationId xmlns:a16="http://schemas.microsoft.com/office/drawing/2014/main" id="{3451D22F-6B30-4624-B888-F0E65FF7799F}"/>
              </a:ext>
            </a:extLst>
          </p:cNvPr>
          <p:cNvSpPr txBox="1"/>
          <p:nvPr/>
        </p:nvSpPr>
        <p:spPr>
          <a:xfrm>
            <a:off x="3794437" y="2586477"/>
            <a:ext cx="2307664" cy="261610"/>
          </a:xfrm>
          <a:prstGeom prst="rect">
            <a:avLst/>
          </a:prstGeom>
          <a:noFill/>
        </p:spPr>
        <p:txBody>
          <a:bodyPr wrap="square" rtlCol="0" anchor="ctr">
            <a:spAutoFit/>
          </a:bodyPr>
          <a:lstStyle/>
          <a:p>
            <a:pPr algn="ctr"/>
            <a:r>
              <a:rPr lang="ja-JP" altLang="en-US" sz="1050" dirty="0">
                <a:latin typeface="Meiryo UI" panose="020B0604030504040204" pitchFamily="50" charset="-128"/>
                <a:ea typeface="Meiryo UI" panose="020B0604030504040204" pitchFamily="50" charset="-128"/>
              </a:rPr>
              <a:t>（金融機関・大阪府の双方に提出）</a:t>
            </a:r>
            <a:endParaRPr kumimoji="1" lang="en-US" altLang="ja-JP" sz="1050" dirty="0">
              <a:latin typeface="Meiryo UI" panose="020B0604030504040204" pitchFamily="50" charset="-128"/>
              <a:ea typeface="Meiryo UI" panose="020B0604030504040204" pitchFamily="50" charset="-128"/>
            </a:endParaRPr>
          </a:p>
        </p:txBody>
      </p:sp>
      <p:cxnSp>
        <p:nvCxnSpPr>
          <p:cNvPr id="90" name="直線コネクタ 89">
            <a:extLst>
              <a:ext uri="{FF2B5EF4-FFF2-40B4-BE49-F238E27FC236}">
                <a16:creationId xmlns:a16="http://schemas.microsoft.com/office/drawing/2014/main" id="{4278F3FF-5C90-4E3B-8A1F-E4E95060F73C}"/>
              </a:ext>
            </a:extLst>
          </p:cNvPr>
          <p:cNvCxnSpPr/>
          <p:nvPr/>
        </p:nvCxnSpPr>
        <p:spPr>
          <a:xfrm>
            <a:off x="1000565" y="3753020"/>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1" name="テキスト ボックス 90">
            <a:extLst>
              <a:ext uri="{FF2B5EF4-FFF2-40B4-BE49-F238E27FC236}">
                <a16:creationId xmlns:a16="http://schemas.microsoft.com/office/drawing/2014/main" id="{35F6D31A-C4F5-457A-AE01-91A81B707D54}"/>
              </a:ext>
            </a:extLst>
          </p:cNvPr>
          <p:cNvSpPr txBox="1"/>
          <p:nvPr/>
        </p:nvSpPr>
        <p:spPr>
          <a:xfrm>
            <a:off x="6761739" y="3817399"/>
            <a:ext cx="1853061" cy="261610"/>
          </a:xfrm>
          <a:prstGeom prst="rect">
            <a:avLst/>
          </a:prstGeom>
          <a:noFill/>
        </p:spPr>
        <p:txBody>
          <a:bodyPr wrap="square" rtlCol="0" anchor="ctr">
            <a:spAutoFit/>
          </a:bodyPr>
          <a:lstStyle/>
          <a:p>
            <a:pPr algn="ctr"/>
            <a:r>
              <a:rPr lang="ja-JP" altLang="en-US" sz="1050" b="1" dirty="0">
                <a:highlight>
                  <a:srgbClr val="FFFF00"/>
                </a:highlight>
                <a:latin typeface="Meiryo UI" panose="020B0604030504040204" pitchFamily="50" charset="-128"/>
                <a:ea typeface="Meiryo UI" panose="020B0604030504040204" pitchFamily="50" charset="-128"/>
              </a:rPr>
              <a:t>＜ </a:t>
            </a:r>
            <a:r>
              <a:rPr kumimoji="1" lang="ja-JP" altLang="en-US" sz="1050" b="1" dirty="0">
                <a:highlight>
                  <a:srgbClr val="FFFF00"/>
                </a:highlight>
                <a:latin typeface="Meiryo UI" panose="020B0604030504040204" pitchFamily="50" charset="-128"/>
                <a:ea typeface="Meiryo UI" panose="020B0604030504040204" pitchFamily="50" charset="-128"/>
              </a:rPr>
              <a:t>提出日から１ヶ月以内 </a:t>
            </a:r>
            <a:r>
              <a:rPr lang="ja-JP" altLang="en-US" sz="1050" b="1" dirty="0">
                <a:highlight>
                  <a:srgbClr val="FFFF00"/>
                </a:highlight>
                <a:latin typeface="Meiryo UI" panose="020B0604030504040204" pitchFamily="50" charset="-128"/>
                <a:ea typeface="Meiryo UI" panose="020B0604030504040204" pitchFamily="50" charset="-128"/>
              </a:rPr>
              <a:t>＞</a:t>
            </a:r>
            <a:endParaRPr kumimoji="1" lang="en-US" altLang="ja-JP" sz="1050" b="1" dirty="0">
              <a:highlight>
                <a:srgbClr val="FFFF00"/>
              </a:highlight>
              <a:latin typeface="Meiryo UI" panose="020B0604030504040204" pitchFamily="50" charset="-128"/>
              <a:ea typeface="Meiryo UI" panose="020B0604030504040204" pitchFamily="50" charset="-128"/>
            </a:endParaRPr>
          </a:p>
        </p:txBody>
      </p:sp>
      <p:sp>
        <p:nvSpPr>
          <p:cNvPr id="92" name="テキスト ボックス 91">
            <a:extLst>
              <a:ext uri="{FF2B5EF4-FFF2-40B4-BE49-F238E27FC236}">
                <a16:creationId xmlns:a16="http://schemas.microsoft.com/office/drawing/2014/main" id="{FBC91616-237B-47B7-B6E1-6F1AF810EAB8}"/>
              </a:ext>
            </a:extLst>
          </p:cNvPr>
          <p:cNvSpPr txBox="1"/>
          <p:nvPr/>
        </p:nvSpPr>
        <p:spPr>
          <a:xfrm>
            <a:off x="6547452" y="4526092"/>
            <a:ext cx="2307664" cy="253916"/>
          </a:xfrm>
          <a:prstGeom prst="rect">
            <a:avLst/>
          </a:prstGeom>
          <a:noFill/>
        </p:spPr>
        <p:txBody>
          <a:bodyPr wrap="square" rtlCol="0" anchor="ctr">
            <a:spAutoFit/>
          </a:bodyPr>
          <a:lstStyle/>
          <a:p>
            <a:pPr algn="ctr"/>
            <a:r>
              <a:rPr lang="ja-JP" altLang="en-US" sz="1050" dirty="0">
                <a:latin typeface="Meiryo UI" panose="020B0604030504040204" pitchFamily="50" charset="-128"/>
                <a:ea typeface="Meiryo UI" panose="020B0604030504040204" pitchFamily="50" charset="-128"/>
              </a:rPr>
              <a:t>（事業者・金融機関の双方に通知）</a:t>
            </a:r>
            <a:endParaRPr kumimoji="1" lang="en-US" altLang="ja-JP" sz="1050" dirty="0">
              <a:latin typeface="Meiryo UI" panose="020B0604030504040204" pitchFamily="50" charset="-128"/>
              <a:ea typeface="Meiryo UI" panose="020B0604030504040204" pitchFamily="50" charset="-128"/>
            </a:endParaRPr>
          </a:p>
        </p:txBody>
      </p:sp>
      <p:cxnSp>
        <p:nvCxnSpPr>
          <p:cNvPr id="93" name="直線コネクタ 92">
            <a:extLst>
              <a:ext uri="{FF2B5EF4-FFF2-40B4-BE49-F238E27FC236}">
                <a16:creationId xmlns:a16="http://schemas.microsoft.com/office/drawing/2014/main" id="{5E3ECB7C-BA7E-49AC-9BFE-B2ED55E9EE0E}"/>
              </a:ext>
            </a:extLst>
          </p:cNvPr>
          <p:cNvCxnSpPr/>
          <p:nvPr/>
        </p:nvCxnSpPr>
        <p:spPr>
          <a:xfrm>
            <a:off x="986894" y="5503620"/>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9F80650A-0C83-42E2-8BC0-92BE6D092530}"/>
              </a:ext>
            </a:extLst>
          </p:cNvPr>
          <p:cNvCxnSpPr/>
          <p:nvPr/>
        </p:nvCxnSpPr>
        <p:spPr>
          <a:xfrm>
            <a:off x="986894" y="6045486"/>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7" name="右矢印 23">
            <a:extLst>
              <a:ext uri="{FF2B5EF4-FFF2-40B4-BE49-F238E27FC236}">
                <a16:creationId xmlns:a16="http://schemas.microsoft.com/office/drawing/2014/main" id="{CA26A6DA-403C-4BA2-A8D1-32EDBC2ED2DE}"/>
              </a:ext>
            </a:extLst>
          </p:cNvPr>
          <p:cNvSpPr/>
          <p:nvPr/>
        </p:nvSpPr>
        <p:spPr>
          <a:xfrm rot="10800000">
            <a:off x="3119470" y="2457341"/>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右矢印 23">
            <a:extLst>
              <a:ext uri="{FF2B5EF4-FFF2-40B4-BE49-F238E27FC236}">
                <a16:creationId xmlns:a16="http://schemas.microsoft.com/office/drawing/2014/main" id="{FF98922E-3EF7-42F6-A6BE-E4E0DAE4DD3E}"/>
              </a:ext>
            </a:extLst>
          </p:cNvPr>
          <p:cNvSpPr/>
          <p:nvPr/>
        </p:nvSpPr>
        <p:spPr>
          <a:xfrm rot="10800000">
            <a:off x="3119470" y="1785699"/>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右矢印 23">
            <a:extLst>
              <a:ext uri="{FF2B5EF4-FFF2-40B4-BE49-F238E27FC236}">
                <a16:creationId xmlns:a16="http://schemas.microsoft.com/office/drawing/2014/main" id="{EEAA1582-6068-4F75-91D7-355ED0EA7F06}"/>
              </a:ext>
            </a:extLst>
          </p:cNvPr>
          <p:cNvSpPr/>
          <p:nvPr/>
        </p:nvSpPr>
        <p:spPr>
          <a:xfrm>
            <a:off x="5974205" y="2457341"/>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右矢印 23">
            <a:extLst>
              <a:ext uri="{FF2B5EF4-FFF2-40B4-BE49-F238E27FC236}">
                <a16:creationId xmlns:a16="http://schemas.microsoft.com/office/drawing/2014/main" id="{41A0F2C1-8D28-42A5-9653-FBE8A8BA3B03}"/>
              </a:ext>
            </a:extLst>
          </p:cNvPr>
          <p:cNvSpPr/>
          <p:nvPr/>
        </p:nvSpPr>
        <p:spPr>
          <a:xfrm>
            <a:off x="3119469" y="3265460"/>
            <a:ext cx="3465022"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右矢印 23">
            <a:extLst>
              <a:ext uri="{FF2B5EF4-FFF2-40B4-BE49-F238E27FC236}">
                <a16:creationId xmlns:a16="http://schemas.microsoft.com/office/drawing/2014/main" id="{5E4C9CA4-FFDE-43BC-9C07-D8AA59B6F1DE}"/>
              </a:ext>
            </a:extLst>
          </p:cNvPr>
          <p:cNvSpPr/>
          <p:nvPr/>
        </p:nvSpPr>
        <p:spPr>
          <a:xfrm rot="10800000">
            <a:off x="3082430" y="4365098"/>
            <a:ext cx="3465022"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テキスト ボックス 104">
            <a:extLst>
              <a:ext uri="{FF2B5EF4-FFF2-40B4-BE49-F238E27FC236}">
                <a16:creationId xmlns:a16="http://schemas.microsoft.com/office/drawing/2014/main" id="{5CC14725-1851-4629-8443-C82B582DB880}"/>
              </a:ext>
            </a:extLst>
          </p:cNvPr>
          <p:cNvSpPr txBox="1"/>
          <p:nvPr/>
        </p:nvSpPr>
        <p:spPr>
          <a:xfrm>
            <a:off x="3729756" y="3963154"/>
            <a:ext cx="2307664" cy="307777"/>
          </a:xfrm>
          <a:prstGeom prst="rect">
            <a:avLst/>
          </a:prstGeom>
          <a:noFill/>
        </p:spPr>
        <p:txBody>
          <a:bodyPr wrap="square" rtlCol="0" anchor="ctr">
            <a:spAutoFit/>
          </a:bodyPr>
          <a:lstStyle/>
          <a:p>
            <a:pPr algn="ctr"/>
            <a:r>
              <a:rPr kumimoji="1" lang="ja-JP" altLang="en-US" sz="1400" b="1" dirty="0">
                <a:latin typeface="Meiryo UI" panose="020B0604030504040204" pitchFamily="50" charset="-128"/>
                <a:ea typeface="Meiryo UI" panose="020B0604030504040204" pitchFamily="50" charset="-128"/>
              </a:rPr>
              <a:t>③検証結果の受領</a:t>
            </a:r>
            <a:endParaRPr kumimoji="1" lang="en-US" altLang="ja-JP" sz="1400" b="1" dirty="0">
              <a:latin typeface="Meiryo UI" panose="020B0604030504040204" pitchFamily="50" charset="-128"/>
              <a:ea typeface="Meiryo UI" panose="020B0604030504040204" pitchFamily="50" charset="-128"/>
            </a:endParaRPr>
          </a:p>
        </p:txBody>
      </p:sp>
      <p:sp>
        <p:nvSpPr>
          <p:cNvPr id="106" name="右矢印 23">
            <a:extLst>
              <a:ext uri="{FF2B5EF4-FFF2-40B4-BE49-F238E27FC236}">
                <a16:creationId xmlns:a16="http://schemas.microsoft.com/office/drawing/2014/main" id="{A22364FB-FAB2-44A9-B808-104D692916CE}"/>
              </a:ext>
            </a:extLst>
          </p:cNvPr>
          <p:cNvSpPr/>
          <p:nvPr/>
        </p:nvSpPr>
        <p:spPr>
          <a:xfrm rot="10800000">
            <a:off x="5937166" y="4044521"/>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テキスト ボックス 106">
            <a:extLst>
              <a:ext uri="{FF2B5EF4-FFF2-40B4-BE49-F238E27FC236}">
                <a16:creationId xmlns:a16="http://schemas.microsoft.com/office/drawing/2014/main" id="{039F1FDC-E8C7-4696-8297-2925D3DE2F12}"/>
              </a:ext>
            </a:extLst>
          </p:cNvPr>
          <p:cNvSpPr txBox="1"/>
          <p:nvPr/>
        </p:nvSpPr>
        <p:spPr>
          <a:xfrm>
            <a:off x="1388505" y="4335524"/>
            <a:ext cx="1646621"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検証結果の受領</a:t>
            </a:r>
            <a:endParaRPr kumimoji="1" lang="ja-JP" altLang="en-US" sz="1400" dirty="0">
              <a:latin typeface="Meiryo UI" panose="020B0604030504040204" pitchFamily="50" charset="-128"/>
              <a:ea typeface="Meiryo UI" panose="020B0604030504040204" pitchFamily="50" charset="-128"/>
            </a:endParaRPr>
          </a:p>
        </p:txBody>
      </p:sp>
      <p:sp>
        <p:nvSpPr>
          <p:cNvPr id="108" name="右矢印 23">
            <a:extLst>
              <a:ext uri="{FF2B5EF4-FFF2-40B4-BE49-F238E27FC236}">
                <a16:creationId xmlns:a16="http://schemas.microsoft.com/office/drawing/2014/main" id="{6A0FF89C-536D-4431-9D0F-0F9B94BB358C}"/>
              </a:ext>
            </a:extLst>
          </p:cNvPr>
          <p:cNvSpPr/>
          <p:nvPr/>
        </p:nvSpPr>
        <p:spPr>
          <a:xfrm>
            <a:off x="3119469" y="6274950"/>
            <a:ext cx="3465022"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スライド番号プレースホルダー 1">
            <a:extLst>
              <a:ext uri="{FF2B5EF4-FFF2-40B4-BE49-F238E27FC236}">
                <a16:creationId xmlns:a16="http://schemas.microsoft.com/office/drawing/2014/main" id="{40BDDB22-B333-4DC1-B617-909743EC4E86}"/>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9</a:t>
            </a:fld>
            <a:endParaRPr lang="ja-JP" altLang="en-US" dirty="0">
              <a:solidFill>
                <a:srgbClr val="000000"/>
              </a:solidFill>
              <a:latin typeface="游明朝"/>
            </a:endParaRPr>
          </a:p>
        </p:txBody>
      </p:sp>
    </p:spTree>
    <p:extLst>
      <p:ext uri="{BB962C8B-B14F-4D97-AF65-F5344CB8AC3E}">
        <p14:creationId xmlns:p14="http://schemas.microsoft.com/office/powerpoint/2010/main" val="2138428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４－２．本フレームワークの利用の流れ（２年目以降）</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graphicFrame>
        <p:nvGraphicFramePr>
          <p:cNvPr id="35" name="表 34">
            <a:extLst>
              <a:ext uri="{FF2B5EF4-FFF2-40B4-BE49-F238E27FC236}">
                <a16:creationId xmlns:a16="http://schemas.microsoft.com/office/drawing/2014/main" id="{A4CAFB39-559D-498C-ADEA-E06B2EEBDA28}"/>
              </a:ext>
            </a:extLst>
          </p:cNvPr>
          <p:cNvGraphicFramePr>
            <a:graphicFrameLocks noGrp="1"/>
          </p:cNvGraphicFramePr>
          <p:nvPr>
            <p:extLst>
              <p:ext uri="{D42A27DB-BD31-4B8C-83A1-F6EECF244321}">
                <p14:modId xmlns:p14="http://schemas.microsoft.com/office/powerpoint/2010/main" val="2905953692"/>
              </p:ext>
            </p:extLst>
          </p:nvPr>
        </p:nvGraphicFramePr>
        <p:xfrm>
          <a:off x="225398" y="992523"/>
          <a:ext cx="8700889" cy="5467544"/>
        </p:xfrm>
        <a:graphic>
          <a:graphicData uri="http://schemas.openxmlformats.org/drawingml/2006/table">
            <a:tbl>
              <a:tblPr firstRow="1" bandRow="1">
                <a:tableStyleId>{5C22544A-7EE6-4342-B048-85BDC9FD1C3A}</a:tableStyleId>
              </a:tblPr>
              <a:tblGrid>
                <a:gridCol w="581479">
                  <a:extLst>
                    <a:ext uri="{9D8B030D-6E8A-4147-A177-3AD203B41FA5}">
                      <a16:colId xmlns:a16="http://schemas.microsoft.com/office/drawing/2014/main" val="20000"/>
                    </a:ext>
                  </a:extLst>
                </a:gridCol>
                <a:gridCol w="2706470">
                  <a:extLst>
                    <a:ext uri="{9D8B030D-6E8A-4147-A177-3AD203B41FA5}">
                      <a16:colId xmlns:a16="http://schemas.microsoft.com/office/drawing/2014/main" val="20001"/>
                    </a:ext>
                  </a:extLst>
                </a:gridCol>
                <a:gridCol w="2706470">
                  <a:extLst>
                    <a:ext uri="{9D8B030D-6E8A-4147-A177-3AD203B41FA5}">
                      <a16:colId xmlns:a16="http://schemas.microsoft.com/office/drawing/2014/main" val="20002"/>
                    </a:ext>
                  </a:extLst>
                </a:gridCol>
                <a:gridCol w="2706470">
                  <a:extLst>
                    <a:ext uri="{9D8B030D-6E8A-4147-A177-3AD203B41FA5}">
                      <a16:colId xmlns:a16="http://schemas.microsoft.com/office/drawing/2014/main" val="20003"/>
                    </a:ext>
                  </a:extLst>
                </a:gridCol>
              </a:tblGrid>
              <a:tr h="781391">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en-US" altLang="ja-JP" sz="1400" b="0" dirty="0"/>
                    </a:p>
                    <a:p>
                      <a:endParaRPr kumimoji="1" lang="en-US" altLang="ja-JP" sz="1400" b="0" dirty="0"/>
                    </a:p>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686153">
                <a:tc>
                  <a:txBody>
                    <a:bodyPr/>
                    <a:lstStyle/>
                    <a:p>
                      <a:pPr algn="ctr"/>
                      <a:r>
                        <a:rPr kumimoji="1" lang="ja-JP" altLang="en-US" sz="2000" b="0" dirty="0"/>
                        <a:t>２年目以降</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36" name="グループ化 35">
            <a:extLst>
              <a:ext uri="{FF2B5EF4-FFF2-40B4-BE49-F238E27FC236}">
                <a16:creationId xmlns:a16="http://schemas.microsoft.com/office/drawing/2014/main" id="{D1728FD2-E732-46E4-BD8C-964B0E0FC079}"/>
              </a:ext>
            </a:extLst>
          </p:cNvPr>
          <p:cNvGrpSpPr/>
          <p:nvPr/>
        </p:nvGrpSpPr>
        <p:grpSpPr>
          <a:xfrm>
            <a:off x="6875747" y="1098689"/>
            <a:ext cx="1404000" cy="604347"/>
            <a:chOff x="3438599" y="3055027"/>
            <a:chExt cx="1404000" cy="604347"/>
          </a:xfrm>
        </p:grpSpPr>
        <p:sp>
          <p:nvSpPr>
            <p:cNvPr id="37" name="角丸四角形 12">
              <a:extLst>
                <a:ext uri="{FF2B5EF4-FFF2-40B4-BE49-F238E27FC236}">
                  <a16:creationId xmlns:a16="http://schemas.microsoft.com/office/drawing/2014/main" id="{DA96D63A-275B-4629-A159-F22D2D8C1106}"/>
                </a:ext>
              </a:extLst>
            </p:cNvPr>
            <p:cNvSpPr/>
            <p:nvPr/>
          </p:nvSpPr>
          <p:spPr>
            <a:xfrm>
              <a:off x="3438599" y="3055027"/>
              <a:ext cx="1404000" cy="604347"/>
            </a:xfrm>
            <a:prstGeom prst="roundRect">
              <a:avLst/>
            </a:prstGeom>
            <a:solidFill>
              <a:schemeClr val="accent4">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B9F2F3DA-D9AE-4996-9548-6B57ED859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4168" y="3161305"/>
              <a:ext cx="1172862" cy="391791"/>
            </a:xfrm>
            <a:prstGeom prst="rect">
              <a:avLst/>
            </a:prstGeom>
          </p:spPr>
        </p:pic>
      </p:grpSp>
      <p:grpSp>
        <p:nvGrpSpPr>
          <p:cNvPr id="39" name="グループ化 38">
            <a:extLst>
              <a:ext uri="{FF2B5EF4-FFF2-40B4-BE49-F238E27FC236}">
                <a16:creationId xmlns:a16="http://schemas.microsoft.com/office/drawing/2014/main" id="{3B48E257-8554-4DD7-BB58-5B2BDE1605BB}"/>
              </a:ext>
            </a:extLst>
          </p:cNvPr>
          <p:cNvGrpSpPr/>
          <p:nvPr/>
        </p:nvGrpSpPr>
        <p:grpSpPr>
          <a:xfrm>
            <a:off x="4060543" y="1087739"/>
            <a:ext cx="1403646" cy="626247"/>
            <a:chOff x="2013100" y="1374375"/>
            <a:chExt cx="1403646" cy="626247"/>
          </a:xfrm>
        </p:grpSpPr>
        <p:sp>
          <p:nvSpPr>
            <p:cNvPr id="40" name="角丸四角形 15">
              <a:extLst>
                <a:ext uri="{FF2B5EF4-FFF2-40B4-BE49-F238E27FC236}">
                  <a16:creationId xmlns:a16="http://schemas.microsoft.com/office/drawing/2014/main" id="{92E56507-5995-46CD-83F9-AB8228243CAC}"/>
                </a:ext>
              </a:extLst>
            </p:cNvPr>
            <p:cNvSpPr/>
            <p:nvPr/>
          </p:nvSpPr>
          <p:spPr>
            <a:xfrm>
              <a:off x="2408746" y="1396275"/>
              <a:ext cx="1008000" cy="604347"/>
            </a:xfrm>
            <a:prstGeom prst="roundRect">
              <a:avLst/>
            </a:prstGeom>
            <a:solidFill>
              <a:schemeClr val="accent1">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府内</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事業者</a:t>
              </a:r>
            </a:p>
          </p:txBody>
        </p:sp>
        <p:sp>
          <p:nvSpPr>
            <p:cNvPr id="41" name="円/楕円 16">
              <a:extLst>
                <a:ext uri="{FF2B5EF4-FFF2-40B4-BE49-F238E27FC236}">
                  <a16:creationId xmlns:a16="http://schemas.microsoft.com/office/drawing/2014/main" id="{3F34AC72-F251-405A-A92E-C6FDC1415E1D}"/>
                </a:ext>
              </a:extLst>
            </p:cNvPr>
            <p:cNvSpPr/>
            <p:nvPr/>
          </p:nvSpPr>
          <p:spPr>
            <a:xfrm>
              <a:off x="2013100" y="1374375"/>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43" name="図 42">
              <a:extLst>
                <a:ext uri="{FF2B5EF4-FFF2-40B4-BE49-F238E27FC236}">
                  <a16:creationId xmlns:a16="http://schemas.microsoft.com/office/drawing/2014/main" id="{5FC8B999-B947-4603-AE8A-7991D770E816}"/>
                </a:ext>
              </a:extLst>
            </p:cNvPr>
            <p:cNvPicPr>
              <a:picLocks noChangeAspect="1"/>
            </p:cNvPicPr>
            <p:nvPr/>
          </p:nvPicPr>
          <p:blipFill rotWithShape="1">
            <a:blip r:embed="rId4"/>
            <a:srcRect l="21276" t="15320" r="61161" b="67854"/>
            <a:stretch/>
          </p:blipFill>
          <p:spPr>
            <a:xfrm>
              <a:off x="2122107" y="1516383"/>
              <a:ext cx="396000" cy="329999"/>
            </a:xfrm>
            <a:prstGeom prst="rect">
              <a:avLst/>
            </a:prstGeom>
          </p:spPr>
        </p:pic>
      </p:grpSp>
      <p:grpSp>
        <p:nvGrpSpPr>
          <p:cNvPr id="44" name="グループ化 43">
            <a:extLst>
              <a:ext uri="{FF2B5EF4-FFF2-40B4-BE49-F238E27FC236}">
                <a16:creationId xmlns:a16="http://schemas.microsoft.com/office/drawing/2014/main" id="{C9240102-D389-496C-8439-9E22C7687E76}"/>
              </a:ext>
            </a:extLst>
          </p:cNvPr>
          <p:cNvGrpSpPr/>
          <p:nvPr/>
        </p:nvGrpSpPr>
        <p:grpSpPr>
          <a:xfrm>
            <a:off x="1217663" y="1093751"/>
            <a:ext cx="1431322" cy="614223"/>
            <a:chOff x="419890" y="2961531"/>
            <a:chExt cx="1431322" cy="614223"/>
          </a:xfrm>
        </p:grpSpPr>
        <p:sp>
          <p:nvSpPr>
            <p:cNvPr id="46" name="角丸四角形 19">
              <a:extLst>
                <a:ext uri="{FF2B5EF4-FFF2-40B4-BE49-F238E27FC236}">
                  <a16:creationId xmlns:a16="http://schemas.microsoft.com/office/drawing/2014/main" id="{733BF81B-C560-467E-B9A1-E20A0FBFCED3}"/>
                </a:ext>
              </a:extLst>
            </p:cNvPr>
            <p:cNvSpPr/>
            <p:nvPr/>
          </p:nvSpPr>
          <p:spPr>
            <a:xfrm>
              <a:off x="843212" y="2961531"/>
              <a:ext cx="1008000" cy="604347"/>
            </a:xfrm>
            <a:prstGeom prst="roundRect">
              <a:avLst/>
            </a:prstGeom>
            <a:solidFill>
              <a:schemeClr val="accent2">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金融</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機関</a:t>
              </a:r>
            </a:p>
          </p:txBody>
        </p:sp>
        <p:sp>
          <p:nvSpPr>
            <p:cNvPr id="49" name="円/楕円 20">
              <a:extLst>
                <a:ext uri="{FF2B5EF4-FFF2-40B4-BE49-F238E27FC236}">
                  <a16:creationId xmlns:a16="http://schemas.microsoft.com/office/drawing/2014/main" id="{B1C4655C-5891-4C2F-BDD4-3EF685D9FA3C}"/>
                </a:ext>
              </a:extLst>
            </p:cNvPr>
            <p:cNvSpPr/>
            <p:nvPr/>
          </p:nvSpPr>
          <p:spPr>
            <a:xfrm>
              <a:off x="419890" y="2961739"/>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50" name="図 49">
              <a:extLst>
                <a:ext uri="{FF2B5EF4-FFF2-40B4-BE49-F238E27FC236}">
                  <a16:creationId xmlns:a16="http://schemas.microsoft.com/office/drawing/2014/main" id="{522F73AB-F4E9-45CE-9261-93A8619D3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897" y="3088746"/>
              <a:ext cx="360000" cy="360000"/>
            </a:xfrm>
            <a:prstGeom prst="rect">
              <a:avLst/>
            </a:prstGeom>
          </p:spPr>
        </p:pic>
      </p:grpSp>
      <p:sp>
        <p:nvSpPr>
          <p:cNvPr id="52" name="テキスト ボックス 51">
            <a:extLst>
              <a:ext uri="{FF2B5EF4-FFF2-40B4-BE49-F238E27FC236}">
                <a16:creationId xmlns:a16="http://schemas.microsoft.com/office/drawing/2014/main" id="{4751B1D6-0392-468D-B477-FE22ACE7BE84}"/>
              </a:ext>
            </a:extLst>
          </p:cNvPr>
          <p:cNvSpPr txBox="1"/>
          <p:nvPr/>
        </p:nvSpPr>
        <p:spPr>
          <a:xfrm>
            <a:off x="3704007" y="2258319"/>
            <a:ext cx="2307664" cy="307777"/>
          </a:xfrm>
          <a:prstGeom prst="rect">
            <a:avLst/>
          </a:prstGeom>
          <a:noFill/>
        </p:spPr>
        <p:txBody>
          <a:bodyPr wrap="square" rtlCol="0" anchor="ctr">
            <a:spAutoFit/>
          </a:bodyPr>
          <a:lstStyle/>
          <a:p>
            <a:pPr algn="ctr"/>
            <a:r>
              <a:rPr kumimoji="1" lang="ja-JP" altLang="en-US" sz="1400" b="1" dirty="0">
                <a:latin typeface="Meiryo UI" panose="020B0604030504040204" pitchFamily="50" charset="-128"/>
                <a:ea typeface="Meiryo UI" panose="020B0604030504040204" pitchFamily="50" charset="-128"/>
              </a:rPr>
              <a:t>①実績報告書の作成・提出</a:t>
            </a:r>
            <a:endParaRPr kumimoji="1" lang="en-US" altLang="ja-JP" sz="1400" b="1" dirty="0">
              <a:latin typeface="Meiryo UI" panose="020B0604030504040204" pitchFamily="50" charset="-128"/>
              <a:ea typeface="Meiryo UI" panose="020B0604030504040204" pitchFamily="50" charset="-128"/>
            </a:endParaRPr>
          </a:p>
        </p:txBody>
      </p:sp>
      <p:sp>
        <p:nvSpPr>
          <p:cNvPr id="53" name="テキスト ボックス 52">
            <a:extLst>
              <a:ext uri="{FF2B5EF4-FFF2-40B4-BE49-F238E27FC236}">
                <a16:creationId xmlns:a16="http://schemas.microsoft.com/office/drawing/2014/main" id="{6988E33F-03C3-4E75-B175-EF41DCE2F9F4}"/>
              </a:ext>
            </a:extLst>
          </p:cNvPr>
          <p:cNvSpPr txBox="1"/>
          <p:nvPr/>
        </p:nvSpPr>
        <p:spPr>
          <a:xfrm>
            <a:off x="6618613" y="3342909"/>
            <a:ext cx="2158192" cy="523220"/>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実績報告書</a:t>
            </a:r>
            <a:r>
              <a:rPr kumimoji="1" lang="ja-JP" altLang="en-US" sz="1400" dirty="0">
                <a:latin typeface="Meiryo UI" panose="020B0604030504040204" pitchFamily="50" charset="-128"/>
                <a:ea typeface="Meiryo UI" panose="020B0604030504040204" pitchFamily="50" charset="-128"/>
              </a:rPr>
              <a:t>の</a:t>
            </a:r>
            <a:endParaRPr kumimoji="1" lang="en-US" altLang="ja-JP" sz="1400" dirty="0">
              <a:latin typeface="Meiryo UI" panose="020B0604030504040204" pitchFamily="50" charset="-128"/>
              <a:ea typeface="Meiryo UI" panose="020B0604030504040204" pitchFamily="50" charset="-128"/>
            </a:endParaRPr>
          </a:p>
          <a:p>
            <a:pPr algn="ctr"/>
            <a:r>
              <a:rPr lang="ja-JP" altLang="en-US" sz="1400" dirty="0">
                <a:latin typeface="Meiryo UI" panose="020B0604030504040204" pitchFamily="50" charset="-128"/>
                <a:ea typeface="Meiryo UI" panose="020B0604030504040204" pitchFamily="50" charset="-128"/>
              </a:rPr>
              <a:t>検証</a:t>
            </a:r>
            <a:r>
              <a:rPr kumimoji="1" lang="ja-JP" altLang="en-US" sz="1400" dirty="0">
                <a:latin typeface="Meiryo UI" panose="020B0604030504040204" pitchFamily="50" charset="-128"/>
                <a:ea typeface="Meiryo UI" panose="020B0604030504040204" pitchFamily="50" charset="-128"/>
              </a:rPr>
              <a:t>結果の通知</a:t>
            </a:r>
            <a:endParaRPr kumimoji="1" lang="en-US" altLang="ja-JP" sz="1400" dirty="0">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A208D364-9424-41B7-B548-5536AD808134}"/>
              </a:ext>
            </a:extLst>
          </p:cNvPr>
          <p:cNvSpPr txBox="1"/>
          <p:nvPr/>
        </p:nvSpPr>
        <p:spPr>
          <a:xfrm>
            <a:off x="1217663" y="6036520"/>
            <a:ext cx="1959185" cy="307777"/>
          </a:xfrm>
          <a:prstGeom prst="rect">
            <a:avLst/>
          </a:prstGeom>
          <a:noFill/>
        </p:spPr>
        <p:txBody>
          <a:bodyPr wrap="square" rtlCol="0" anchor="ctr">
            <a:spAutoFit/>
          </a:bodyPr>
          <a:lstStyle/>
          <a:p>
            <a:pPr algn="ctr"/>
            <a:r>
              <a:rPr kumimoji="1" lang="ja-JP" altLang="en-US" sz="1400" dirty="0">
                <a:latin typeface="Meiryo UI" panose="020B0604030504040204" pitchFamily="50" charset="-128"/>
                <a:ea typeface="Meiryo UI" panose="020B0604030504040204" pitchFamily="50" charset="-128"/>
              </a:rPr>
              <a:t>貸付金利の利率の変動</a:t>
            </a:r>
            <a:endParaRPr kumimoji="1" lang="en-US" altLang="ja-JP" sz="1400" dirty="0">
              <a:latin typeface="Meiryo UI" panose="020B0604030504040204" pitchFamily="50" charset="-128"/>
              <a:ea typeface="Meiryo UI" panose="020B0604030504040204" pitchFamily="50" charset="-128"/>
            </a:endParaRPr>
          </a:p>
        </p:txBody>
      </p:sp>
      <p:cxnSp>
        <p:nvCxnSpPr>
          <p:cNvPr id="66" name="直線コネクタ 65">
            <a:extLst>
              <a:ext uri="{FF2B5EF4-FFF2-40B4-BE49-F238E27FC236}">
                <a16:creationId xmlns:a16="http://schemas.microsoft.com/office/drawing/2014/main" id="{07779750-11D8-4294-83AE-D71B0C0C6C26}"/>
              </a:ext>
            </a:extLst>
          </p:cNvPr>
          <p:cNvCxnSpPr/>
          <p:nvPr/>
        </p:nvCxnSpPr>
        <p:spPr>
          <a:xfrm>
            <a:off x="978427" y="4204571"/>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C2190816-B98C-4DD9-9A0C-7D068C9CF39A}"/>
              </a:ext>
            </a:extLst>
          </p:cNvPr>
          <p:cNvSpPr txBox="1"/>
          <p:nvPr/>
        </p:nvSpPr>
        <p:spPr>
          <a:xfrm>
            <a:off x="6464168" y="2370076"/>
            <a:ext cx="2158192"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実績報告書</a:t>
            </a:r>
            <a:r>
              <a:rPr kumimoji="1" lang="ja-JP" altLang="en-US" sz="1400" dirty="0">
                <a:latin typeface="Meiryo UI" panose="020B0604030504040204" pitchFamily="50" charset="-128"/>
                <a:ea typeface="Meiryo UI" panose="020B0604030504040204" pitchFamily="50" charset="-128"/>
              </a:rPr>
              <a:t>の検証</a:t>
            </a:r>
          </a:p>
        </p:txBody>
      </p:sp>
      <p:sp>
        <p:nvSpPr>
          <p:cNvPr id="73" name="テキスト ボックス 72">
            <a:extLst>
              <a:ext uri="{FF2B5EF4-FFF2-40B4-BE49-F238E27FC236}">
                <a16:creationId xmlns:a16="http://schemas.microsoft.com/office/drawing/2014/main" id="{9C31AFF7-6B8A-422E-B92C-091613E67B4F}"/>
              </a:ext>
            </a:extLst>
          </p:cNvPr>
          <p:cNvSpPr txBox="1"/>
          <p:nvPr/>
        </p:nvSpPr>
        <p:spPr>
          <a:xfrm>
            <a:off x="1217663" y="4694279"/>
            <a:ext cx="2076267" cy="307777"/>
          </a:xfrm>
          <a:prstGeom prst="rect">
            <a:avLst/>
          </a:prstGeom>
          <a:noFill/>
        </p:spPr>
        <p:txBody>
          <a:bodyPr wrap="square" rtlCol="0" anchor="ctr">
            <a:spAutoFit/>
          </a:bodyPr>
          <a:lstStyle/>
          <a:p>
            <a:pPr algn="ctr"/>
            <a:r>
              <a:rPr kumimoji="1" lang="en-US" altLang="ja-JP" sz="1400" dirty="0">
                <a:latin typeface="Meiryo UI" panose="020B0604030504040204" pitchFamily="50" charset="-128"/>
                <a:ea typeface="Meiryo UI" panose="020B0604030504040204" pitchFamily="50" charset="-128"/>
              </a:rPr>
              <a:t>SPT</a:t>
            </a:r>
            <a:r>
              <a:rPr lang="ja-JP" altLang="en-US" sz="1400" dirty="0">
                <a:latin typeface="Meiryo UI" panose="020B0604030504040204" pitchFamily="50" charset="-128"/>
                <a:ea typeface="Meiryo UI" panose="020B0604030504040204" pitchFamily="50" charset="-128"/>
              </a:rPr>
              <a:t>達成状況の判定</a:t>
            </a:r>
            <a:endParaRPr lang="en-US" altLang="ja-JP" sz="1400" dirty="0">
              <a:latin typeface="Meiryo UI" panose="020B0604030504040204" pitchFamily="50" charset="-128"/>
              <a:ea typeface="Meiryo UI" panose="020B0604030504040204" pitchFamily="50" charset="-128"/>
            </a:endParaRPr>
          </a:p>
        </p:txBody>
      </p:sp>
      <p:cxnSp>
        <p:nvCxnSpPr>
          <p:cNvPr id="75" name="直線コネクタ 74">
            <a:extLst>
              <a:ext uri="{FF2B5EF4-FFF2-40B4-BE49-F238E27FC236}">
                <a16:creationId xmlns:a16="http://schemas.microsoft.com/office/drawing/2014/main" id="{78688E94-FB3B-48B1-869D-5E2C3371A18A}"/>
              </a:ext>
            </a:extLst>
          </p:cNvPr>
          <p:cNvCxnSpPr/>
          <p:nvPr/>
        </p:nvCxnSpPr>
        <p:spPr>
          <a:xfrm>
            <a:off x="1019039" y="3006824"/>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B7E89DA5-3FC4-46F2-8620-1092009C9D2A}"/>
              </a:ext>
            </a:extLst>
          </p:cNvPr>
          <p:cNvSpPr txBox="1"/>
          <p:nvPr/>
        </p:nvSpPr>
        <p:spPr>
          <a:xfrm>
            <a:off x="3794864" y="2536989"/>
            <a:ext cx="2307664" cy="261610"/>
          </a:xfrm>
          <a:prstGeom prst="rect">
            <a:avLst/>
          </a:prstGeom>
          <a:noFill/>
        </p:spPr>
        <p:txBody>
          <a:bodyPr wrap="square" rtlCol="0" anchor="ctr">
            <a:spAutoFit/>
          </a:bodyPr>
          <a:lstStyle/>
          <a:p>
            <a:pPr algn="ctr"/>
            <a:r>
              <a:rPr lang="ja-JP" altLang="en-US" sz="1050" dirty="0">
                <a:latin typeface="Meiryo UI" panose="020B0604030504040204" pitchFamily="50" charset="-128"/>
                <a:ea typeface="Meiryo UI" panose="020B0604030504040204" pitchFamily="50" charset="-128"/>
              </a:rPr>
              <a:t>（金融機関・大阪府の双方に提出）</a:t>
            </a:r>
            <a:endParaRPr kumimoji="1" lang="en-US" altLang="ja-JP" sz="1050" dirty="0">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B1B5FFD1-8324-473D-8AE5-174DC702F873}"/>
              </a:ext>
            </a:extLst>
          </p:cNvPr>
          <p:cNvSpPr txBox="1"/>
          <p:nvPr/>
        </p:nvSpPr>
        <p:spPr>
          <a:xfrm>
            <a:off x="6753272" y="3114671"/>
            <a:ext cx="1853061" cy="261610"/>
          </a:xfrm>
          <a:prstGeom prst="rect">
            <a:avLst/>
          </a:prstGeom>
          <a:noFill/>
        </p:spPr>
        <p:txBody>
          <a:bodyPr wrap="square" rtlCol="0" anchor="ctr">
            <a:spAutoFit/>
          </a:bodyPr>
          <a:lstStyle/>
          <a:p>
            <a:pPr algn="ctr"/>
            <a:r>
              <a:rPr lang="ja-JP" altLang="en-US" sz="1050" b="1" dirty="0">
                <a:highlight>
                  <a:srgbClr val="FFFF00"/>
                </a:highlight>
                <a:latin typeface="Meiryo UI" panose="020B0604030504040204" pitchFamily="50" charset="-128"/>
                <a:ea typeface="Meiryo UI" panose="020B0604030504040204" pitchFamily="50" charset="-128"/>
              </a:rPr>
              <a:t>＜ </a:t>
            </a:r>
            <a:r>
              <a:rPr kumimoji="1" lang="ja-JP" altLang="en-US" sz="1050" b="1" dirty="0">
                <a:highlight>
                  <a:srgbClr val="FFFF00"/>
                </a:highlight>
                <a:latin typeface="Meiryo UI" panose="020B0604030504040204" pitchFamily="50" charset="-128"/>
                <a:ea typeface="Meiryo UI" panose="020B0604030504040204" pitchFamily="50" charset="-128"/>
              </a:rPr>
              <a:t>毎年度</a:t>
            </a:r>
            <a:r>
              <a:rPr kumimoji="1" lang="en-US" altLang="ja-JP" sz="1050" b="1" dirty="0">
                <a:highlight>
                  <a:srgbClr val="FFFF00"/>
                </a:highlight>
                <a:latin typeface="Meiryo UI" panose="020B0604030504040204" pitchFamily="50" charset="-128"/>
                <a:ea typeface="Meiryo UI" panose="020B0604030504040204" pitchFamily="50" charset="-128"/>
              </a:rPr>
              <a:t>10</a:t>
            </a:r>
            <a:r>
              <a:rPr kumimoji="1" lang="ja-JP" altLang="en-US" sz="1050" b="1" dirty="0">
                <a:highlight>
                  <a:srgbClr val="FFFF00"/>
                </a:highlight>
                <a:latin typeface="Meiryo UI" panose="020B0604030504040204" pitchFamily="50" charset="-128"/>
                <a:ea typeface="Meiryo UI" panose="020B0604030504040204" pitchFamily="50" charset="-128"/>
              </a:rPr>
              <a:t>月末まで</a:t>
            </a:r>
            <a:r>
              <a:rPr lang="ja-JP" altLang="en-US" sz="1050" b="1" dirty="0">
                <a:highlight>
                  <a:srgbClr val="FFFF00"/>
                </a:highlight>
                <a:latin typeface="Meiryo UI" panose="020B0604030504040204" pitchFamily="50" charset="-128"/>
                <a:ea typeface="Meiryo UI" panose="020B0604030504040204" pitchFamily="50" charset="-128"/>
              </a:rPr>
              <a:t>＞</a:t>
            </a:r>
            <a:endParaRPr kumimoji="1" lang="en-US" altLang="ja-JP" sz="1050" b="1" dirty="0">
              <a:highlight>
                <a:srgbClr val="FFFF00"/>
              </a:highlight>
              <a:latin typeface="Meiryo UI" panose="020B0604030504040204" pitchFamily="50" charset="-128"/>
              <a:ea typeface="Meiryo UI" panose="020B0604030504040204" pitchFamily="50" charset="-128"/>
            </a:endParaRPr>
          </a:p>
        </p:txBody>
      </p:sp>
      <p:sp>
        <p:nvSpPr>
          <p:cNvPr id="83" name="テキスト ボックス 82">
            <a:extLst>
              <a:ext uri="{FF2B5EF4-FFF2-40B4-BE49-F238E27FC236}">
                <a16:creationId xmlns:a16="http://schemas.microsoft.com/office/drawing/2014/main" id="{26BB71CF-917A-48EB-BED3-8AFD67600025}"/>
              </a:ext>
            </a:extLst>
          </p:cNvPr>
          <p:cNvSpPr txBox="1"/>
          <p:nvPr/>
        </p:nvSpPr>
        <p:spPr>
          <a:xfrm>
            <a:off x="6538985" y="3823364"/>
            <a:ext cx="2307664" cy="253916"/>
          </a:xfrm>
          <a:prstGeom prst="rect">
            <a:avLst/>
          </a:prstGeom>
          <a:noFill/>
        </p:spPr>
        <p:txBody>
          <a:bodyPr wrap="square" rtlCol="0" anchor="ctr">
            <a:spAutoFit/>
          </a:bodyPr>
          <a:lstStyle/>
          <a:p>
            <a:pPr algn="ctr"/>
            <a:r>
              <a:rPr lang="ja-JP" altLang="en-US" sz="1050" dirty="0">
                <a:latin typeface="Meiryo UI" panose="020B0604030504040204" pitchFamily="50" charset="-128"/>
                <a:ea typeface="Meiryo UI" panose="020B0604030504040204" pitchFamily="50" charset="-128"/>
              </a:rPr>
              <a:t>（事業者・金融機関の双方に通知）</a:t>
            </a:r>
            <a:endParaRPr kumimoji="1" lang="en-US" altLang="ja-JP" sz="1050" dirty="0">
              <a:latin typeface="Meiryo UI" panose="020B0604030504040204" pitchFamily="50" charset="-128"/>
              <a:ea typeface="Meiryo UI" panose="020B0604030504040204" pitchFamily="50" charset="-128"/>
            </a:endParaRPr>
          </a:p>
        </p:txBody>
      </p:sp>
      <p:cxnSp>
        <p:nvCxnSpPr>
          <p:cNvPr id="84" name="直線コネクタ 83">
            <a:extLst>
              <a:ext uri="{FF2B5EF4-FFF2-40B4-BE49-F238E27FC236}">
                <a16:creationId xmlns:a16="http://schemas.microsoft.com/office/drawing/2014/main" id="{FD007A82-4843-48A9-837D-FC51E66D3590}"/>
              </a:ext>
            </a:extLst>
          </p:cNvPr>
          <p:cNvCxnSpPr/>
          <p:nvPr/>
        </p:nvCxnSpPr>
        <p:spPr>
          <a:xfrm>
            <a:off x="978427" y="5461293"/>
            <a:ext cx="7676152"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6" name="右矢印 23">
            <a:extLst>
              <a:ext uri="{FF2B5EF4-FFF2-40B4-BE49-F238E27FC236}">
                <a16:creationId xmlns:a16="http://schemas.microsoft.com/office/drawing/2014/main" id="{1C53F930-24BF-46E3-BB0D-BC09BED64D7D}"/>
              </a:ext>
            </a:extLst>
          </p:cNvPr>
          <p:cNvSpPr/>
          <p:nvPr/>
        </p:nvSpPr>
        <p:spPr>
          <a:xfrm rot="10800000">
            <a:off x="3119897" y="2407853"/>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右矢印 23">
            <a:extLst>
              <a:ext uri="{FF2B5EF4-FFF2-40B4-BE49-F238E27FC236}">
                <a16:creationId xmlns:a16="http://schemas.microsoft.com/office/drawing/2014/main" id="{608C8AF0-F8D4-490B-B758-93E4289172FE}"/>
              </a:ext>
            </a:extLst>
          </p:cNvPr>
          <p:cNvSpPr/>
          <p:nvPr/>
        </p:nvSpPr>
        <p:spPr>
          <a:xfrm>
            <a:off x="5974632" y="2407853"/>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右矢印 23">
            <a:extLst>
              <a:ext uri="{FF2B5EF4-FFF2-40B4-BE49-F238E27FC236}">
                <a16:creationId xmlns:a16="http://schemas.microsoft.com/office/drawing/2014/main" id="{DB89E5A9-DB3F-44D1-B4EB-36CADDDBD77D}"/>
              </a:ext>
            </a:extLst>
          </p:cNvPr>
          <p:cNvSpPr/>
          <p:nvPr/>
        </p:nvSpPr>
        <p:spPr>
          <a:xfrm rot="10800000">
            <a:off x="3119895" y="3722170"/>
            <a:ext cx="3419089"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テキスト ボックス 90">
            <a:extLst>
              <a:ext uri="{FF2B5EF4-FFF2-40B4-BE49-F238E27FC236}">
                <a16:creationId xmlns:a16="http://schemas.microsoft.com/office/drawing/2014/main" id="{B2CC5770-73AC-45C9-A019-9AE8C8C741F0}"/>
              </a:ext>
            </a:extLst>
          </p:cNvPr>
          <p:cNvSpPr txBox="1"/>
          <p:nvPr/>
        </p:nvSpPr>
        <p:spPr>
          <a:xfrm>
            <a:off x="3721289" y="3260426"/>
            <a:ext cx="2307664" cy="307777"/>
          </a:xfrm>
          <a:prstGeom prst="rect">
            <a:avLst/>
          </a:prstGeom>
          <a:noFill/>
        </p:spPr>
        <p:txBody>
          <a:bodyPr wrap="square" rtlCol="0" anchor="ctr">
            <a:spAutoFit/>
          </a:bodyPr>
          <a:lstStyle/>
          <a:p>
            <a:pPr algn="ctr"/>
            <a:r>
              <a:rPr kumimoji="1" lang="ja-JP" altLang="en-US" sz="1400" b="1" dirty="0">
                <a:latin typeface="Meiryo UI" panose="020B0604030504040204" pitchFamily="50" charset="-128"/>
                <a:ea typeface="Meiryo UI" panose="020B0604030504040204" pitchFamily="50" charset="-128"/>
              </a:rPr>
              <a:t>②検証結果の受領</a:t>
            </a:r>
            <a:endParaRPr kumimoji="1" lang="en-US" altLang="ja-JP" sz="1400" b="1" dirty="0">
              <a:latin typeface="Meiryo UI" panose="020B0604030504040204" pitchFamily="50" charset="-128"/>
              <a:ea typeface="Meiryo UI" panose="020B0604030504040204" pitchFamily="50" charset="-128"/>
            </a:endParaRPr>
          </a:p>
        </p:txBody>
      </p:sp>
      <p:sp>
        <p:nvSpPr>
          <p:cNvPr id="93" name="右矢印 23">
            <a:extLst>
              <a:ext uri="{FF2B5EF4-FFF2-40B4-BE49-F238E27FC236}">
                <a16:creationId xmlns:a16="http://schemas.microsoft.com/office/drawing/2014/main" id="{C51B86D5-9DA8-427D-8A1F-44083C4344D3}"/>
              </a:ext>
            </a:extLst>
          </p:cNvPr>
          <p:cNvSpPr/>
          <p:nvPr/>
        </p:nvSpPr>
        <p:spPr>
          <a:xfrm rot="10800000">
            <a:off x="5928699" y="3341793"/>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テキスト ボックス 94">
            <a:extLst>
              <a:ext uri="{FF2B5EF4-FFF2-40B4-BE49-F238E27FC236}">
                <a16:creationId xmlns:a16="http://schemas.microsoft.com/office/drawing/2014/main" id="{275DC576-6883-42F3-BB42-4FB2E94BA1B9}"/>
              </a:ext>
            </a:extLst>
          </p:cNvPr>
          <p:cNvSpPr txBox="1"/>
          <p:nvPr/>
        </p:nvSpPr>
        <p:spPr>
          <a:xfrm>
            <a:off x="1344670" y="3669475"/>
            <a:ext cx="1646621"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検証結果の受領</a:t>
            </a:r>
            <a:endParaRPr kumimoji="1" lang="ja-JP" altLang="en-US" sz="1400" dirty="0">
              <a:latin typeface="Meiryo UI" panose="020B0604030504040204" pitchFamily="50" charset="-128"/>
              <a:ea typeface="Meiryo UI" panose="020B0604030504040204" pitchFamily="50" charset="-128"/>
            </a:endParaRPr>
          </a:p>
        </p:txBody>
      </p:sp>
      <p:sp>
        <p:nvSpPr>
          <p:cNvPr id="97" name="テキスト ボックス 96">
            <a:extLst>
              <a:ext uri="{FF2B5EF4-FFF2-40B4-BE49-F238E27FC236}">
                <a16:creationId xmlns:a16="http://schemas.microsoft.com/office/drawing/2014/main" id="{550D582B-9780-4EB5-8C1A-E4B717FF84B6}"/>
              </a:ext>
            </a:extLst>
          </p:cNvPr>
          <p:cNvSpPr txBox="1"/>
          <p:nvPr/>
        </p:nvSpPr>
        <p:spPr>
          <a:xfrm>
            <a:off x="3879941" y="1958182"/>
            <a:ext cx="1853061" cy="253916"/>
          </a:xfrm>
          <a:prstGeom prst="rect">
            <a:avLst/>
          </a:prstGeom>
          <a:noFill/>
        </p:spPr>
        <p:txBody>
          <a:bodyPr wrap="square" rtlCol="0" anchor="ctr">
            <a:spAutoFit/>
          </a:bodyPr>
          <a:lstStyle/>
          <a:p>
            <a:pPr algn="ctr"/>
            <a:r>
              <a:rPr lang="ja-JP" altLang="en-US" sz="1050" b="1" dirty="0">
                <a:highlight>
                  <a:srgbClr val="FFFF00"/>
                </a:highlight>
                <a:latin typeface="Meiryo UI" panose="020B0604030504040204" pitchFamily="50" charset="-128"/>
                <a:ea typeface="Meiryo UI" panose="020B0604030504040204" pitchFamily="50" charset="-128"/>
              </a:rPr>
              <a:t>＜ 原則</a:t>
            </a:r>
            <a:r>
              <a:rPr kumimoji="1" lang="ja-JP" altLang="en-US" sz="1050" b="1" dirty="0">
                <a:highlight>
                  <a:srgbClr val="FFFF00"/>
                </a:highlight>
                <a:latin typeface="Meiryo UI" panose="020B0604030504040204" pitchFamily="50" charset="-128"/>
                <a:ea typeface="Meiryo UI" panose="020B0604030504040204" pitchFamily="50" charset="-128"/>
              </a:rPr>
              <a:t>毎年度８月末まで</a:t>
            </a:r>
            <a:r>
              <a:rPr lang="ja-JP" altLang="en-US" sz="1050" b="1" dirty="0">
                <a:highlight>
                  <a:srgbClr val="FFFF00"/>
                </a:highlight>
                <a:latin typeface="Meiryo UI" panose="020B0604030504040204" pitchFamily="50" charset="-128"/>
                <a:ea typeface="Meiryo UI" panose="020B0604030504040204" pitchFamily="50" charset="-128"/>
              </a:rPr>
              <a:t>＞</a:t>
            </a:r>
            <a:endParaRPr kumimoji="1" lang="en-US" altLang="ja-JP" sz="1050" b="1" dirty="0">
              <a:highlight>
                <a:srgbClr val="FFFF00"/>
              </a:highlight>
              <a:latin typeface="Meiryo UI" panose="020B0604030504040204" pitchFamily="50" charset="-128"/>
              <a:ea typeface="Meiryo UI" panose="020B0604030504040204" pitchFamily="50" charset="-128"/>
            </a:endParaRPr>
          </a:p>
        </p:txBody>
      </p:sp>
      <p:sp>
        <p:nvSpPr>
          <p:cNvPr id="99" name="テキスト ボックス 98">
            <a:extLst>
              <a:ext uri="{FF2B5EF4-FFF2-40B4-BE49-F238E27FC236}">
                <a16:creationId xmlns:a16="http://schemas.microsoft.com/office/drawing/2014/main" id="{52F949DF-750A-4F00-97C9-8DBDC0590DF0}"/>
              </a:ext>
            </a:extLst>
          </p:cNvPr>
          <p:cNvSpPr txBox="1"/>
          <p:nvPr/>
        </p:nvSpPr>
        <p:spPr>
          <a:xfrm>
            <a:off x="1108796" y="4268393"/>
            <a:ext cx="2204926" cy="415498"/>
          </a:xfrm>
          <a:prstGeom prst="rect">
            <a:avLst/>
          </a:prstGeom>
          <a:noFill/>
        </p:spPr>
        <p:txBody>
          <a:bodyPr wrap="square" rtlCol="0" anchor="ctr">
            <a:spAutoFit/>
          </a:bodyPr>
          <a:lstStyle/>
          <a:p>
            <a:pPr algn="ctr"/>
            <a:r>
              <a:rPr kumimoji="1" lang="ja-JP" altLang="en-US" sz="1050" b="1" dirty="0">
                <a:highlight>
                  <a:srgbClr val="FFFF00"/>
                </a:highlight>
                <a:latin typeface="Meiryo UI" panose="020B0604030504040204" pitchFamily="50" charset="-128"/>
                <a:ea typeface="Meiryo UI" panose="020B0604030504040204" pitchFamily="50" charset="-128"/>
              </a:rPr>
              <a:t>＜毎年度</a:t>
            </a:r>
            <a:r>
              <a:rPr kumimoji="1" lang="en-US" altLang="ja-JP" sz="1050" b="1" dirty="0">
                <a:highlight>
                  <a:srgbClr val="FFFF00"/>
                </a:highlight>
                <a:latin typeface="Meiryo UI" panose="020B0604030504040204" pitchFamily="50" charset="-128"/>
                <a:ea typeface="Meiryo UI" panose="020B0604030504040204" pitchFamily="50" charset="-128"/>
              </a:rPr>
              <a:t>10</a:t>
            </a:r>
            <a:r>
              <a:rPr kumimoji="1" lang="ja-JP" altLang="en-US" sz="1050" b="1" dirty="0">
                <a:highlight>
                  <a:srgbClr val="FFFF00"/>
                </a:highlight>
                <a:latin typeface="Meiryo UI" panose="020B0604030504040204" pitchFamily="50" charset="-128"/>
                <a:ea typeface="Meiryo UI" panose="020B0604030504040204" pitchFamily="50" charset="-128"/>
              </a:rPr>
              <a:t>月末以降で、</a:t>
            </a:r>
            <a:endParaRPr lang="en-US" altLang="ja-JP" sz="1050" b="1" dirty="0">
              <a:highlight>
                <a:srgbClr val="FFFF00"/>
              </a:highlight>
              <a:latin typeface="Meiryo UI" panose="020B0604030504040204" pitchFamily="50" charset="-128"/>
              <a:ea typeface="Meiryo UI" panose="020B0604030504040204" pitchFamily="50" charset="-128"/>
            </a:endParaRPr>
          </a:p>
          <a:p>
            <a:pPr algn="ctr"/>
            <a:r>
              <a:rPr kumimoji="1" lang="ja-JP" altLang="en-US" sz="1050" b="1" dirty="0">
                <a:highlight>
                  <a:srgbClr val="FFFF00"/>
                </a:highlight>
                <a:latin typeface="Meiryo UI" panose="020B0604030504040204" pitchFamily="50" charset="-128"/>
                <a:ea typeface="Meiryo UI" panose="020B0604030504040204" pitchFamily="50" charset="-128"/>
              </a:rPr>
              <a:t>金融機関が個別に設定する日＞</a:t>
            </a:r>
            <a:endParaRPr kumimoji="1" lang="en-US" altLang="ja-JP" sz="1050" b="1" dirty="0">
              <a:highlight>
                <a:srgbClr val="FFFF00"/>
              </a:highlight>
              <a:latin typeface="Meiryo UI" panose="020B0604030504040204" pitchFamily="50" charset="-128"/>
              <a:ea typeface="Meiryo UI" panose="020B0604030504040204" pitchFamily="50" charset="-128"/>
            </a:endParaRPr>
          </a:p>
        </p:txBody>
      </p:sp>
      <p:sp>
        <p:nvSpPr>
          <p:cNvPr id="101" name="テキスト ボックス 100">
            <a:extLst>
              <a:ext uri="{FF2B5EF4-FFF2-40B4-BE49-F238E27FC236}">
                <a16:creationId xmlns:a16="http://schemas.microsoft.com/office/drawing/2014/main" id="{3F180037-7871-4AF2-8B11-5A799A438888}"/>
              </a:ext>
            </a:extLst>
          </p:cNvPr>
          <p:cNvSpPr txBox="1"/>
          <p:nvPr/>
        </p:nvSpPr>
        <p:spPr>
          <a:xfrm>
            <a:off x="1108796" y="5571709"/>
            <a:ext cx="2204926" cy="415498"/>
          </a:xfrm>
          <a:prstGeom prst="rect">
            <a:avLst/>
          </a:prstGeom>
          <a:noFill/>
        </p:spPr>
        <p:txBody>
          <a:bodyPr wrap="square" rtlCol="0" anchor="ctr">
            <a:spAutoFit/>
          </a:bodyPr>
          <a:lstStyle/>
          <a:p>
            <a:pPr algn="ctr"/>
            <a:r>
              <a:rPr kumimoji="1" lang="ja-JP" altLang="en-US" sz="1050" b="1" dirty="0">
                <a:highlight>
                  <a:srgbClr val="FFFF00"/>
                </a:highlight>
                <a:latin typeface="Meiryo UI" panose="020B0604030504040204" pitchFamily="50" charset="-128"/>
                <a:ea typeface="Meiryo UI" panose="020B0604030504040204" pitchFamily="50" charset="-128"/>
              </a:rPr>
              <a:t>＜</a:t>
            </a:r>
            <a:r>
              <a:rPr kumimoji="1" lang="en-US" altLang="ja-JP" sz="1050" b="1" dirty="0">
                <a:highlight>
                  <a:srgbClr val="FFFF00"/>
                </a:highlight>
                <a:latin typeface="Meiryo UI" panose="020B0604030504040204" pitchFamily="50" charset="-128"/>
                <a:ea typeface="Meiryo UI" panose="020B0604030504040204" pitchFamily="50" charset="-128"/>
              </a:rPr>
              <a:t>SPT</a:t>
            </a:r>
            <a:r>
              <a:rPr kumimoji="1" lang="ja-JP" altLang="en-US" sz="1050" b="1" dirty="0">
                <a:highlight>
                  <a:srgbClr val="FFFF00"/>
                </a:highlight>
                <a:latin typeface="Meiryo UI" panose="020B0604030504040204" pitchFamily="50" charset="-128"/>
                <a:ea typeface="Meiryo UI" panose="020B0604030504040204" pitchFamily="50" charset="-128"/>
              </a:rPr>
              <a:t>達成状況の判定日以降で、</a:t>
            </a:r>
            <a:endParaRPr lang="en-US" altLang="ja-JP" sz="1050" b="1" dirty="0">
              <a:highlight>
                <a:srgbClr val="FFFF00"/>
              </a:highlight>
              <a:latin typeface="Meiryo UI" panose="020B0604030504040204" pitchFamily="50" charset="-128"/>
              <a:ea typeface="Meiryo UI" panose="020B0604030504040204" pitchFamily="50" charset="-128"/>
            </a:endParaRPr>
          </a:p>
          <a:p>
            <a:pPr algn="ctr"/>
            <a:r>
              <a:rPr kumimoji="1" lang="ja-JP" altLang="en-US" sz="1050" b="1" dirty="0">
                <a:highlight>
                  <a:srgbClr val="FFFF00"/>
                </a:highlight>
                <a:latin typeface="Meiryo UI" panose="020B0604030504040204" pitchFamily="50" charset="-128"/>
                <a:ea typeface="Meiryo UI" panose="020B0604030504040204" pitchFamily="50" charset="-128"/>
              </a:rPr>
              <a:t>金融機関が個別に設定する日＞</a:t>
            </a:r>
            <a:endParaRPr kumimoji="1" lang="en-US" altLang="ja-JP" sz="1050" b="1" dirty="0">
              <a:highlight>
                <a:srgbClr val="FFFF00"/>
              </a:highlight>
              <a:latin typeface="Meiryo UI" panose="020B0604030504040204" pitchFamily="50" charset="-128"/>
              <a:ea typeface="Meiryo UI" panose="020B0604030504040204" pitchFamily="50" charset="-128"/>
            </a:endParaRPr>
          </a:p>
        </p:txBody>
      </p:sp>
      <p:sp>
        <p:nvSpPr>
          <p:cNvPr id="104" name="右矢印 23">
            <a:extLst>
              <a:ext uri="{FF2B5EF4-FFF2-40B4-BE49-F238E27FC236}">
                <a16:creationId xmlns:a16="http://schemas.microsoft.com/office/drawing/2014/main" id="{7564AE1C-7D27-4AC4-B1C5-6BF07CCFA87A}"/>
              </a:ext>
            </a:extLst>
          </p:cNvPr>
          <p:cNvSpPr/>
          <p:nvPr/>
        </p:nvSpPr>
        <p:spPr>
          <a:xfrm>
            <a:off x="3128081" y="6077204"/>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D1ECA28C-245D-4B17-B478-D57C74609E10}"/>
              </a:ext>
            </a:extLst>
          </p:cNvPr>
          <p:cNvSpPr txBox="1"/>
          <p:nvPr/>
        </p:nvSpPr>
        <p:spPr>
          <a:xfrm>
            <a:off x="2764395" y="6500316"/>
            <a:ext cx="4084151" cy="307777"/>
          </a:xfrm>
          <a:prstGeom prst="rect">
            <a:avLst/>
          </a:prstGeom>
          <a:noFill/>
        </p:spPr>
        <p:txBody>
          <a:bodyPr wrap="square" rtlCol="0" anchor="ctr">
            <a:spAutoFit/>
          </a:bodyPr>
          <a:lstStyle/>
          <a:p>
            <a:pPr algn="ctr"/>
            <a:r>
              <a:rPr lang="en-US" altLang="ja-JP" sz="1400" dirty="0">
                <a:latin typeface="Meiryo UI" panose="020B0604030504040204" pitchFamily="50" charset="-128"/>
                <a:ea typeface="Meiryo UI" panose="020B0604030504040204" pitchFamily="50" charset="-128"/>
              </a:rPr>
              <a:t>※ SLL</a:t>
            </a:r>
            <a:r>
              <a:rPr lang="ja-JP" altLang="en-US" sz="1400" dirty="0">
                <a:latin typeface="Meiryo UI" panose="020B0604030504040204" pitchFamily="50" charset="-128"/>
                <a:ea typeface="Meiryo UI" panose="020B0604030504040204" pitchFamily="50" charset="-128"/>
              </a:rPr>
              <a:t>の完済まで、上記の手続きを毎年度実施する。</a:t>
            </a:r>
            <a:endParaRPr kumimoji="1" lang="ja-JP" altLang="en-US" sz="1400" dirty="0">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C3263BC3-92F9-42B7-8828-EE62747CF94E}"/>
              </a:ext>
            </a:extLst>
          </p:cNvPr>
          <p:cNvSpPr txBox="1"/>
          <p:nvPr/>
        </p:nvSpPr>
        <p:spPr>
          <a:xfrm>
            <a:off x="1049863" y="5062800"/>
            <a:ext cx="2322791" cy="253916"/>
          </a:xfrm>
          <a:prstGeom prst="rect">
            <a:avLst/>
          </a:prstGeom>
          <a:solidFill>
            <a:srgbClr val="CCFFCC"/>
          </a:solidFill>
        </p:spPr>
        <p:txBody>
          <a:bodyPr wrap="square" rtlCol="0" anchor="ctr">
            <a:spAutoFit/>
          </a:bodyPr>
          <a:lstStyle/>
          <a:p>
            <a:pPr algn="ctr"/>
            <a:r>
              <a:rPr kumimoji="1" lang="en-US" altLang="ja-JP" sz="1050" dirty="0">
                <a:latin typeface="Meiryo UI" panose="020B0604030504040204" pitchFamily="50" charset="-128"/>
                <a:ea typeface="Meiryo UI" panose="020B0604030504040204" pitchFamily="50" charset="-128"/>
              </a:rPr>
              <a:t>※SPT</a:t>
            </a:r>
            <a:r>
              <a:rPr kumimoji="1" lang="ja-JP" altLang="en-US" sz="1050" dirty="0">
                <a:latin typeface="Meiryo UI" panose="020B0604030504040204" pitchFamily="50" charset="-128"/>
                <a:ea typeface="Meiryo UI" panose="020B0604030504040204" pitchFamily="50" charset="-128"/>
              </a:rPr>
              <a:t>達成状況は、毎年度判定される。</a:t>
            </a:r>
          </a:p>
        </p:txBody>
      </p:sp>
      <p:sp>
        <p:nvSpPr>
          <p:cNvPr id="45" name="スライド番号プレースホルダー 1">
            <a:extLst>
              <a:ext uri="{FF2B5EF4-FFF2-40B4-BE49-F238E27FC236}">
                <a16:creationId xmlns:a16="http://schemas.microsoft.com/office/drawing/2014/main" id="{7654988B-2470-48F3-9B72-B39C9C9C8715}"/>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10</a:t>
            </a:fld>
            <a:endParaRPr lang="ja-JP" altLang="en-US" dirty="0">
              <a:solidFill>
                <a:srgbClr val="000000"/>
              </a:solidFill>
              <a:latin typeface="游明朝"/>
            </a:endParaRPr>
          </a:p>
        </p:txBody>
      </p:sp>
    </p:spTree>
    <p:extLst>
      <p:ext uri="{BB962C8B-B14F-4D97-AF65-F5344CB8AC3E}">
        <p14:creationId xmlns:p14="http://schemas.microsoft.com/office/powerpoint/2010/main" val="2979055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４－３．本フレームワーク利用の流れ（変更時・完済時）</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2247004988"/>
              </p:ext>
            </p:extLst>
          </p:nvPr>
        </p:nvGraphicFramePr>
        <p:xfrm>
          <a:off x="225398" y="1221118"/>
          <a:ext cx="8692845" cy="4953136"/>
        </p:xfrm>
        <a:graphic>
          <a:graphicData uri="http://schemas.openxmlformats.org/drawingml/2006/table">
            <a:tbl>
              <a:tblPr firstRow="1" bandRow="1">
                <a:tableStyleId>{5C22544A-7EE6-4342-B048-85BDC9FD1C3A}</a:tableStyleId>
              </a:tblPr>
              <a:tblGrid>
                <a:gridCol w="580941">
                  <a:extLst>
                    <a:ext uri="{9D8B030D-6E8A-4147-A177-3AD203B41FA5}">
                      <a16:colId xmlns:a16="http://schemas.microsoft.com/office/drawing/2014/main" val="20000"/>
                    </a:ext>
                  </a:extLst>
                </a:gridCol>
                <a:gridCol w="2703968">
                  <a:extLst>
                    <a:ext uri="{9D8B030D-6E8A-4147-A177-3AD203B41FA5}">
                      <a16:colId xmlns:a16="http://schemas.microsoft.com/office/drawing/2014/main" val="20001"/>
                    </a:ext>
                  </a:extLst>
                </a:gridCol>
                <a:gridCol w="2703968">
                  <a:extLst>
                    <a:ext uri="{9D8B030D-6E8A-4147-A177-3AD203B41FA5}">
                      <a16:colId xmlns:a16="http://schemas.microsoft.com/office/drawing/2014/main" val="20002"/>
                    </a:ext>
                  </a:extLst>
                </a:gridCol>
                <a:gridCol w="2703968">
                  <a:extLst>
                    <a:ext uri="{9D8B030D-6E8A-4147-A177-3AD203B41FA5}">
                      <a16:colId xmlns:a16="http://schemas.microsoft.com/office/drawing/2014/main" val="20003"/>
                    </a:ext>
                  </a:extLst>
                </a:gridCol>
              </a:tblGrid>
              <a:tr h="840641">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en-US" altLang="ja-JP" sz="1400" b="0" dirty="0"/>
                    </a:p>
                    <a:p>
                      <a:endParaRPr kumimoji="1" lang="en-US" altLang="ja-JP" sz="1400" b="0" dirty="0"/>
                    </a:p>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933574">
                <a:tc>
                  <a:txBody>
                    <a:bodyPr/>
                    <a:lstStyle/>
                    <a:p>
                      <a:pPr algn="ctr"/>
                      <a:r>
                        <a:rPr kumimoji="1" lang="ja-JP" altLang="en-US" sz="2000" b="0" dirty="0"/>
                        <a:t>変更時</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en-US" altLang="ja-JP"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178921">
                <a:tc>
                  <a:txBody>
                    <a:bodyPr/>
                    <a:lstStyle/>
                    <a:p>
                      <a:pPr algn="ctr"/>
                      <a:r>
                        <a:rPr kumimoji="1" lang="ja-JP" altLang="en-US" sz="2000" b="0" dirty="0"/>
                        <a:t>完済時</a:t>
                      </a:r>
                    </a:p>
                  </a:txBody>
                  <a:tcPr vert="eaVert"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kumimoji="1" lang="ja-JP" altLang="en-US" sz="1400" b="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pSp>
        <p:nvGrpSpPr>
          <p:cNvPr id="12" name="グループ化 11"/>
          <p:cNvGrpSpPr/>
          <p:nvPr/>
        </p:nvGrpSpPr>
        <p:grpSpPr>
          <a:xfrm>
            <a:off x="6875747" y="1355858"/>
            <a:ext cx="1404000" cy="604347"/>
            <a:chOff x="3438599" y="3055027"/>
            <a:chExt cx="1404000" cy="604347"/>
          </a:xfrm>
        </p:grpSpPr>
        <p:sp>
          <p:nvSpPr>
            <p:cNvPr id="13" name="角丸四角形 12"/>
            <p:cNvSpPr/>
            <p:nvPr/>
          </p:nvSpPr>
          <p:spPr>
            <a:xfrm>
              <a:off x="3438599" y="3055027"/>
              <a:ext cx="1404000" cy="604347"/>
            </a:xfrm>
            <a:prstGeom prst="roundRect">
              <a:avLst/>
            </a:prstGeom>
            <a:solidFill>
              <a:schemeClr val="accent4">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latin typeface="Meiryo UI" panose="020B0604030504040204" pitchFamily="50" charset="-128"/>
                <a:ea typeface="Meiryo UI" panose="020B0604030504040204" pitchFamily="50" charset="-128"/>
              </a:endParaRPr>
            </a:p>
          </p:txBody>
        </p:sp>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4168" y="3161305"/>
              <a:ext cx="1172862" cy="391791"/>
            </a:xfrm>
            <a:prstGeom prst="rect">
              <a:avLst/>
            </a:prstGeom>
          </p:spPr>
        </p:pic>
      </p:grpSp>
      <p:grpSp>
        <p:nvGrpSpPr>
          <p:cNvPr id="15" name="グループ化 14"/>
          <p:cNvGrpSpPr/>
          <p:nvPr/>
        </p:nvGrpSpPr>
        <p:grpSpPr>
          <a:xfrm>
            <a:off x="4060543" y="1344908"/>
            <a:ext cx="1403646" cy="626247"/>
            <a:chOff x="2013100" y="1374375"/>
            <a:chExt cx="1403646" cy="626247"/>
          </a:xfrm>
        </p:grpSpPr>
        <p:sp>
          <p:nvSpPr>
            <p:cNvPr id="16" name="角丸四角形 15"/>
            <p:cNvSpPr/>
            <p:nvPr/>
          </p:nvSpPr>
          <p:spPr>
            <a:xfrm>
              <a:off x="2408746" y="1396275"/>
              <a:ext cx="1008000" cy="604347"/>
            </a:xfrm>
            <a:prstGeom prst="roundRect">
              <a:avLst/>
            </a:prstGeom>
            <a:solidFill>
              <a:schemeClr val="accent1">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府内</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事業者</a:t>
              </a:r>
            </a:p>
          </p:txBody>
        </p:sp>
        <p:sp>
          <p:nvSpPr>
            <p:cNvPr id="17" name="円/楕円 16"/>
            <p:cNvSpPr/>
            <p:nvPr/>
          </p:nvSpPr>
          <p:spPr>
            <a:xfrm>
              <a:off x="2013100" y="1374375"/>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18" name="図 17"/>
            <p:cNvPicPr>
              <a:picLocks noChangeAspect="1"/>
            </p:cNvPicPr>
            <p:nvPr/>
          </p:nvPicPr>
          <p:blipFill rotWithShape="1">
            <a:blip r:embed="rId4"/>
            <a:srcRect l="21276" t="15320" r="61161" b="67854"/>
            <a:stretch/>
          </p:blipFill>
          <p:spPr>
            <a:xfrm>
              <a:off x="2122107" y="1516383"/>
              <a:ext cx="396000" cy="329999"/>
            </a:xfrm>
            <a:prstGeom prst="rect">
              <a:avLst/>
            </a:prstGeom>
          </p:spPr>
        </p:pic>
      </p:grpSp>
      <p:grpSp>
        <p:nvGrpSpPr>
          <p:cNvPr id="19" name="グループ化 18"/>
          <p:cNvGrpSpPr/>
          <p:nvPr/>
        </p:nvGrpSpPr>
        <p:grpSpPr>
          <a:xfrm>
            <a:off x="1217663" y="1350920"/>
            <a:ext cx="1431322" cy="614223"/>
            <a:chOff x="419890" y="2961531"/>
            <a:chExt cx="1431322" cy="614223"/>
          </a:xfrm>
        </p:grpSpPr>
        <p:sp>
          <p:nvSpPr>
            <p:cNvPr id="20" name="角丸四角形 19"/>
            <p:cNvSpPr/>
            <p:nvPr/>
          </p:nvSpPr>
          <p:spPr>
            <a:xfrm>
              <a:off x="843212" y="2961531"/>
              <a:ext cx="1008000" cy="604347"/>
            </a:xfrm>
            <a:prstGeom prst="roundRect">
              <a:avLst/>
            </a:prstGeom>
            <a:solidFill>
              <a:schemeClr val="accent2">
                <a:lumMod val="40000"/>
                <a:lumOff val="60000"/>
              </a:schemeClr>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金融</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機関</a:t>
              </a:r>
            </a:p>
          </p:txBody>
        </p:sp>
        <p:sp>
          <p:nvSpPr>
            <p:cNvPr id="21" name="円/楕円 20"/>
            <p:cNvSpPr/>
            <p:nvPr/>
          </p:nvSpPr>
          <p:spPr>
            <a:xfrm>
              <a:off x="419890" y="2961739"/>
              <a:ext cx="614015" cy="614015"/>
            </a:xfrm>
            <a:prstGeom prst="ellipse">
              <a:avLst/>
            </a:prstGeom>
            <a:solidFill>
              <a:schemeClr val="bg1"/>
            </a:solidFill>
            <a:ln>
              <a:solidFill>
                <a:schemeClr val="bg1"/>
              </a:solid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22" name="図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897" y="3088746"/>
              <a:ext cx="360000" cy="360000"/>
            </a:xfrm>
            <a:prstGeom prst="rect">
              <a:avLst/>
            </a:prstGeom>
          </p:spPr>
        </p:pic>
      </p:grpSp>
      <p:sp>
        <p:nvSpPr>
          <p:cNvPr id="49" name="テキスト ボックス 48"/>
          <p:cNvSpPr txBox="1"/>
          <p:nvPr/>
        </p:nvSpPr>
        <p:spPr>
          <a:xfrm>
            <a:off x="1172003" y="5451506"/>
            <a:ext cx="1945963" cy="307777"/>
          </a:xfrm>
          <a:prstGeom prst="rect">
            <a:avLst/>
          </a:prstGeom>
          <a:noFill/>
        </p:spPr>
        <p:txBody>
          <a:bodyPr wrap="square" rtlCol="0" anchor="ctr">
            <a:spAutoFit/>
          </a:bodyPr>
          <a:lstStyle/>
          <a:p>
            <a:pPr algn="ctr"/>
            <a:r>
              <a:rPr kumimoji="1" lang="ja-JP" altLang="en-US" sz="1400" dirty="0">
                <a:latin typeface="Meiryo UI" panose="020B0604030504040204" pitchFamily="50" charset="-128"/>
                <a:ea typeface="Meiryo UI" panose="020B0604030504040204" pitchFamily="50" charset="-128"/>
              </a:rPr>
              <a:t>融資完了報告書の届出</a:t>
            </a:r>
            <a:endParaRPr kumimoji="1" lang="en-US" altLang="ja-JP" sz="1400" dirty="0">
              <a:latin typeface="Meiryo UI" panose="020B0604030504040204" pitchFamily="50" charset="-128"/>
              <a:ea typeface="Meiryo UI" panose="020B0604030504040204" pitchFamily="50" charset="-128"/>
            </a:endParaRPr>
          </a:p>
        </p:txBody>
      </p:sp>
      <p:sp>
        <p:nvSpPr>
          <p:cNvPr id="26" name="テキスト ボックス 25"/>
          <p:cNvSpPr txBox="1"/>
          <p:nvPr/>
        </p:nvSpPr>
        <p:spPr>
          <a:xfrm>
            <a:off x="3816835" y="2177432"/>
            <a:ext cx="2201269"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氏名等変更届出書</a:t>
            </a:r>
            <a:r>
              <a:rPr kumimoji="1" lang="ja-JP" altLang="en-US" sz="1400" dirty="0">
                <a:latin typeface="Meiryo UI" panose="020B0604030504040204" pitchFamily="50" charset="-128"/>
                <a:ea typeface="Meiryo UI" panose="020B0604030504040204" pitchFamily="50" charset="-128"/>
              </a:rPr>
              <a:t>の届出</a:t>
            </a:r>
            <a:endParaRPr kumimoji="1" lang="en-US" altLang="ja-JP" sz="1400" dirty="0">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3816834" y="3195512"/>
            <a:ext cx="2201269"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変更</a:t>
            </a:r>
            <a:r>
              <a:rPr kumimoji="1" lang="ja-JP" altLang="en-US" sz="1400" dirty="0">
                <a:latin typeface="Meiryo UI" panose="020B0604030504040204" pitchFamily="50" charset="-128"/>
                <a:ea typeface="Meiryo UI" panose="020B0604030504040204" pitchFamily="50" charset="-128"/>
              </a:rPr>
              <a:t>届の届出</a:t>
            </a:r>
            <a:endParaRPr kumimoji="1" lang="en-US" altLang="ja-JP" sz="1400" dirty="0">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3816834" y="4151826"/>
            <a:ext cx="2201269" cy="307777"/>
          </a:xfrm>
          <a:prstGeom prst="rect">
            <a:avLst/>
          </a:prstGeom>
          <a:noFill/>
        </p:spPr>
        <p:txBody>
          <a:bodyPr wrap="square" rtlCol="0" anchor="ctr">
            <a:spAutoFit/>
          </a:bodyPr>
          <a:lstStyle/>
          <a:p>
            <a:pPr algn="ctr"/>
            <a:r>
              <a:rPr lang="ja-JP" altLang="en-US" sz="1400" dirty="0">
                <a:latin typeface="Meiryo UI" panose="020B0604030504040204" pitchFamily="50" charset="-128"/>
                <a:ea typeface="Meiryo UI" panose="020B0604030504040204" pitchFamily="50" charset="-128"/>
              </a:rPr>
              <a:t>廃止届</a:t>
            </a:r>
            <a:r>
              <a:rPr kumimoji="1" lang="ja-JP" altLang="en-US" sz="1400" dirty="0">
                <a:latin typeface="Meiryo UI" panose="020B0604030504040204" pitchFamily="50" charset="-128"/>
                <a:ea typeface="Meiryo UI" panose="020B0604030504040204" pitchFamily="50" charset="-128"/>
              </a:rPr>
              <a:t>の届出</a:t>
            </a:r>
            <a:endParaRPr kumimoji="1" lang="en-US" altLang="ja-JP" sz="1400" dirty="0">
              <a:latin typeface="Meiryo UI" panose="020B0604030504040204" pitchFamily="50" charset="-128"/>
              <a:ea typeface="Meiryo UI" panose="020B0604030504040204" pitchFamily="50" charset="-128"/>
            </a:endParaRPr>
          </a:p>
        </p:txBody>
      </p:sp>
      <p:sp>
        <p:nvSpPr>
          <p:cNvPr id="34" name="右矢印 23">
            <a:extLst>
              <a:ext uri="{FF2B5EF4-FFF2-40B4-BE49-F238E27FC236}">
                <a16:creationId xmlns:a16="http://schemas.microsoft.com/office/drawing/2014/main" id="{71607F69-78AD-4BF5-91DF-C5DE506D4E2A}"/>
              </a:ext>
            </a:extLst>
          </p:cNvPr>
          <p:cNvSpPr/>
          <p:nvPr/>
        </p:nvSpPr>
        <p:spPr>
          <a:xfrm>
            <a:off x="6055887" y="2338467"/>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右矢印 23">
            <a:extLst>
              <a:ext uri="{FF2B5EF4-FFF2-40B4-BE49-F238E27FC236}">
                <a16:creationId xmlns:a16="http://schemas.microsoft.com/office/drawing/2014/main" id="{72FE74C0-F39F-423A-A82B-5E449E08B65C}"/>
              </a:ext>
            </a:extLst>
          </p:cNvPr>
          <p:cNvSpPr/>
          <p:nvPr/>
        </p:nvSpPr>
        <p:spPr>
          <a:xfrm>
            <a:off x="6055887" y="3395633"/>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右矢印 23">
            <a:extLst>
              <a:ext uri="{FF2B5EF4-FFF2-40B4-BE49-F238E27FC236}">
                <a16:creationId xmlns:a16="http://schemas.microsoft.com/office/drawing/2014/main" id="{B0485D4D-4219-4996-8977-DA36A0E68DD4}"/>
              </a:ext>
            </a:extLst>
          </p:cNvPr>
          <p:cNvSpPr/>
          <p:nvPr/>
        </p:nvSpPr>
        <p:spPr>
          <a:xfrm>
            <a:off x="3181357" y="5492190"/>
            <a:ext cx="3465022"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64D5A66-846D-4AF6-AD97-201E8862EC69}"/>
              </a:ext>
            </a:extLst>
          </p:cNvPr>
          <p:cNvSpPr txBox="1"/>
          <p:nvPr/>
        </p:nvSpPr>
        <p:spPr>
          <a:xfrm>
            <a:off x="3816835" y="2457707"/>
            <a:ext cx="2271864" cy="230832"/>
          </a:xfrm>
          <a:prstGeom prst="rect">
            <a:avLst/>
          </a:prstGeom>
          <a:noFill/>
        </p:spPr>
        <p:txBody>
          <a:bodyPr wrap="square" rtlCol="0" anchor="ctr">
            <a:spAutoFit/>
          </a:bodyPr>
          <a:lstStyle/>
          <a:p>
            <a:pPr algn="ctr"/>
            <a:r>
              <a:rPr lang="ja-JP" altLang="en-US" sz="900" dirty="0">
                <a:latin typeface="Meiryo UI" panose="020B0604030504040204" pitchFamily="50" charset="-128"/>
                <a:ea typeface="Meiryo UI" panose="020B0604030504040204" pitchFamily="50" charset="-128"/>
              </a:rPr>
              <a:t>（事業者名や本社住所が変更された場合）</a:t>
            </a:r>
            <a:endParaRPr kumimoji="1" lang="en-US" altLang="ja-JP" sz="900" dirty="0">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07AAA8C8-F81C-4F76-BBFE-2D161A4110AA}"/>
              </a:ext>
            </a:extLst>
          </p:cNvPr>
          <p:cNvSpPr txBox="1"/>
          <p:nvPr/>
        </p:nvSpPr>
        <p:spPr>
          <a:xfrm>
            <a:off x="3816835" y="2635963"/>
            <a:ext cx="2271864" cy="230832"/>
          </a:xfrm>
          <a:prstGeom prst="rect">
            <a:avLst/>
          </a:prstGeom>
          <a:noFill/>
        </p:spPr>
        <p:txBody>
          <a:bodyPr wrap="square" rtlCol="0" anchor="ctr">
            <a:spAutoFit/>
          </a:bodyPr>
          <a:lstStyle/>
          <a:p>
            <a:pPr algn="ct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代表者名の変更は届出不要。</a:t>
            </a:r>
            <a:endParaRPr kumimoji="1" lang="en-US" altLang="ja-JP" sz="900" dirty="0">
              <a:latin typeface="Meiryo UI" panose="020B0604030504040204" pitchFamily="50" charset="-128"/>
              <a:ea typeface="Meiryo UI" panose="020B0604030504040204" pitchFamily="50" charset="-128"/>
            </a:endParaRPr>
          </a:p>
        </p:txBody>
      </p:sp>
      <p:sp>
        <p:nvSpPr>
          <p:cNvPr id="40" name="テキスト ボックス 39">
            <a:extLst>
              <a:ext uri="{FF2B5EF4-FFF2-40B4-BE49-F238E27FC236}">
                <a16:creationId xmlns:a16="http://schemas.microsoft.com/office/drawing/2014/main" id="{CB4AE941-959D-416E-9E50-9BE9A047B3D0}"/>
              </a:ext>
            </a:extLst>
          </p:cNvPr>
          <p:cNvSpPr txBox="1"/>
          <p:nvPr/>
        </p:nvSpPr>
        <p:spPr>
          <a:xfrm>
            <a:off x="3979785" y="3470055"/>
            <a:ext cx="1945963" cy="369332"/>
          </a:xfrm>
          <a:prstGeom prst="rect">
            <a:avLst/>
          </a:prstGeom>
          <a:noFill/>
        </p:spPr>
        <p:txBody>
          <a:bodyPr wrap="square" rtlCol="0" anchor="ctr">
            <a:spAutoFit/>
          </a:bodyPr>
          <a:lstStyle/>
          <a:p>
            <a:pPr algn="ctr"/>
            <a:r>
              <a:rPr lang="ja-JP" altLang="en-US" sz="900" dirty="0">
                <a:latin typeface="Meiryo UI" panose="020B0604030504040204" pitchFamily="50" charset="-128"/>
                <a:ea typeface="Meiryo UI" panose="020B0604030504040204" pitchFamily="50" charset="-128"/>
              </a:rPr>
              <a:t>（事業の概要、対策計画の内容、</a:t>
            </a:r>
            <a:endParaRPr lang="en-US" altLang="ja-JP" sz="900" dirty="0">
              <a:latin typeface="Meiryo UI" panose="020B0604030504040204" pitchFamily="50" charset="-128"/>
              <a:ea typeface="Meiryo UI" panose="020B0604030504040204" pitchFamily="50" charset="-128"/>
            </a:endParaRPr>
          </a:p>
          <a:p>
            <a:pPr algn="ctr"/>
            <a:r>
              <a:rPr lang="ja-JP" altLang="en-US" sz="900" dirty="0">
                <a:latin typeface="Meiryo UI" panose="020B0604030504040204" pitchFamily="50" charset="-128"/>
                <a:ea typeface="Meiryo UI" panose="020B0604030504040204" pitchFamily="50" charset="-128"/>
              </a:rPr>
              <a:t>目標値を変更する場合など）</a:t>
            </a:r>
            <a:endParaRPr kumimoji="1" lang="en-US" altLang="ja-JP" sz="900" dirty="0">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B7FC5A05-2858-4B1B-9A30-DB74E08E5779}"/>
              </a:ext>
            </a:extLst>
          </p:cNvPr>
          <p:cNvSpPr txBox="1"/>
          <p:nvPr/>
        </p:nvSpPr>
        <p:spPr>
          <a:xfrm>
            <a:off x="3933682" y="4423524"/>
            <a:ext cx="2016666" cy="507831"/>
          </a:xfrm>
          <a:prstGeom prst="rect">
            <a:avLst/>
          </a:prstGeom>
          <a:noFill/>
        </p:spPr>
        <p:txBody>
          <a:bodyPr wrap="square" rtlCol="0" anchor="ctr">
            <a:spAutoFit/>
          </a:bodyPr>
          <a:lstStyle/>
          <a:p>
            <a:pPr algn="ctr"/>
            <a:r>
              <a:rPr lang="ja-JP" altLang="en-US" sz="900" dirty="0">
                <a:latin typeface="Meiryo UI" panose="020B0604030504040204" pitchFamily="50" charset="-128"/>
                <a:ea typeface="Meiryo UI" panose="020B0604030504040204" pitchFamily="50" charset="-128"/>
              </a:rPr>
              <a:t>（府内に立地する事業所がすべて閉鎖された場合、吸収合併等により会社の</a:t>
            </a:r>
            <a:endParaRPr lang="en-US" altLang="ja-JP" sz="900" dirty="0">
              <a:latin typeface="Meiryo UI" panose="020B0604030504040204" pitchFamily="50" charset="-128"/>
              <a:ea typeface="Meiryo UI" panose="020B0604030504040204" pitchFamily="50" charset="-128"/>
            </a:endParaRPr>
          </a:p>
          <a:p>
            <a:pPr algn="ctr"/>
            <a:r>
              <a:rPr lang="ja-JP" altLang="en-US" sz="900" dirty="0">
                <a:latin typeface="Meiryo UI" panose="020B0604030504040204" pitchFamily="50" charset="-128"/>
                <a:ea typeface="Meiryo UI" panose="020B0604030504040204" pitchFamily="50" charset="-128"/>
              </a:rPr>
              <a:t>法人格が消滅した場合など）</a:t>
            </a:r>
            <a:endParaRPr kumimoji="1" lang="en-US" altLang="ja-JP" sz="900" dirty="0">
              <a:latin typeface="Meiryo UI" panose="020B0604030504040204" pitchFamily="50" charset="-128"/>
              <a:ea typeface="Meiryo UI" panose="020B0604030504040204" pitchFamily="50" charset="-128"/>
            </a:endParaRPr>
          </a:p>
        </p:txBody>
      </p:sp>
      <p:sp>
        <p:nvSpPr>
          <p:cNvPr id="29" name="スライド番号プレースホルダー 1">
            <a:extLst>
              <a:ext uri="{FF2B5EF4-FFF2-40B4-BE49-F238E27FC236}">
                <a16:creationId xmlns:a16="http://schemas.microsoft.com/office/drawing/2014/main" id="{D175E4C5-F822-4E72-9BED-BC234CA79ED8}"/>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11</a:t>
            </a:fld>
            <a:endParaRPr lang="ja-JP" altLang="en-US" dirty="0">
              <a:solidFill>
                <a:srgbClr val="000000"/>
              </a:solidFill>
              <a:latin typeface="游明朝"/>
            </a:endParaRPr>
          </a:p>
        </p:txBody>
      </p:sp>
      <p:sp>
        <p:nvSpPr>
          <p:cNvPr id="31" name="右矢印 23">
            <a:extLst>
              <a:ext uri="{FF2B5EF4-FFF2-40B4-BE49-F238E27FC236}">
                <a16:creationId xmlns:a16="http://schemas.microsoft.com/office/drawing/2014/main" id="{32EE6B75-3658-4035-80EF-4AB95D8A9A25}"/>
              </a:ext>
            </a:extLst>
          </p:cNvPr>
          <p:cNvSpPr/>
          <p:nvPr/>
        </p:nvSpPr>
        <p:spPr>
          <a:xfrm rot="10800000">
            <a:off x="3117966" y="2346713"/>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右矢印 23">
            <a:extLst>
              <a:ext uri="{FF2B5EF4-FFF2-40B4-BE49-F238E27FC236}">
                <a16:creationId xmlns:a16="http://schemas.microsoft.com/office/drawing/2014/main" id="{237ECCA1-C303-42A3-8F24-457AACA8959A}"/>
              </a:ext>
            </a:extLst>
          </p:cNvPr>
          <p:cNvSpPr/>
          <p:nvPr/>
        </p:nvSpPr>
        <p:spPr>
          <a:xfrm>
            <a:off x="6055887" y="4424254"/>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右矢印 23">
            <a:extLst>
              <a:ext uri="{FF2B5EF4-FFF2-40B4-BE49-F238E27FC236}">
                <a16:creationId xmlns:a16="http://schemas.microsoft.com/office/drawing/2014/main" id="{8A83835D-A8F6-4312-93AC-49F40D206403}"/>
              </a:ext>
            </a:extLst>
          </p:cNvPr>
          <p:cNvSpPr/>
          <p:nvPr/>
        </p:nvSpPr>
        <p:spPr>
          <a:xfrm rot="10800000">
            <a:off x="3117966" y="3399579"/>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右矢印 23">
            <a:extLst>
              <a:ext uri="{FF2B5EF4-FFF2-40B4-BE49-F238E27FC236}">
                <a16:creationId xmlns:a16="http://schemas.microsoft.com/office/drawing/2014/main" id="{237277EE-12BA-49C3-B4A3-357D6390A1E1}"/>
              </a:ext>
            </a:extLst>
          </p:cNvPr>
          <p:cNvSpPr/>
          <p:nvPr/>
        </p:nvSpPr>
        <p:spPr>
          <a:xfrm rot="10800000">
            <a:off x="3117966" y="4438362"/>
            <a:ext cx="610286" cy="2264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3656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1364117-C7CF-4D37-9719-39492CCFABCC}"/>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５．対策計画書および実績報告書の作成</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E224942F-4805-48F9-87D0-DD859ED8FCA9}"/>
              </a:ext>
            </a:extLst>
          </p:cNvPr>
          <p:cNvSpPr/>
          <p:nvPr/>
        </p:nvSpPr>
        <p:spPr>
          <a:xfrm>
            <a:off x="194561" y="826285"/>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届出の様式・見本</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775E08BF-96D1-4427-9FE0-9A47B40A44B0}"/>
              </a:ext>
            </a:extLst>
          </p:cNvPr>
          <p:cNvSpPr/>
          <p:nvPr/>
        </p:nvSpPr>
        <p:spPr>
          <a:xfrm>
            <a:off x="533360" y="1349540"/>
            <a:ext cx="7064755" cy="584775"/>
          </a:xfrm>
          <a:prstGeom prst="rect">
            <a:avLst/>
          </a:prstGeom>
        </p:spPr>
        <p:txBody>
          <a:bodyPr wrap="none">
            <a:spAutoFit/>
          </a:bodyPr>
          <a:lstStyle/>
          <a:p>
            <a:r>
              <a:rPr lang="ja-JP" altLang="en-US" sz="1400" dirty="0">
                <a:latin typeface="Meiryo UI" panose="020B0604030504040204" pitchFamily="50" charset="-128"/>
                <a:ea typeface="Meiryo UI" panose="020B0604030504040204" pitchFamily="50" charset="-128"/>
              </a:rPr>
              <a:t>対策計画書および実績報告書の様式・作成方法は</a:t>
            </a:r>
            <a:r>
              <a:rPr lang="ja-JP" altLang="en-US" b="1" u="sng" dirty="0">
                <a:solidFill>
                  <a:srgbClr val="00B0F0"/>
                </a:solidFill>
                <a:latin typeface="Meiryo UI" panose="020B0604030504040204" pitchFamily="50" charset="-128"/>
                <a:ea typeface="Meiryo UI" panose="020B0604030504040204" pitchFamily="50" charset="-128"/>
                <a:hlinkClick r:id="rId2"/>
              </a:rPr>
              <a:t>こちら</a:t>
            </a:r>
            <a:r>
              <a:rPr lang="ja-JP" altLang="en-US" sz="1400" dirty="0">
                <a:latin typeface="Meiryo UI" panose="020B0604030504040204" pitchFamily="50" charset="-128"/>
                <a:ea typeface="Meiryo UI" panose="020B0604030504040204" pitchFamily="50" charset="-128"/>
              </a:rPr>
              <a:t>をご確認ください。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作成にあたっては、「</a:t>
            </a:r>
            <a:r>
              <a:rPr lang="en-US" altLang="ja-JP" sz="1400" dirty="0">
                <a:latin typeface="Meiryo UI" panose="020B0604030504040204" pitchFamily="50" charset="-128"/>
                <a:ea typeface="Meiryo UI" panose="020B0604030504040204" pitchFamily="50" charset="-128"/>
              </a:rPr>
              <a:t>SLL</a:t>
            </a:r>
            <a:r>
              <a:rPr lang="ja-JP" altLang="en-US" sz="1400" dirty="0">
                <a:latin typeface="Meiryo UI" panose="020B0604030504040204" pitchFamily="50" charset="-128"/>
                <a:ea typeface="Meiryo UI" panose="020B0604030504040204" pitchFamily="50" charset="-128"/>
              </a:rPr>
              <a:t>利用者向けの見本（入力手順）」のエクセルファイルをご確認ください。</a:t>
            </a:r>
            <a:endParaRPr lang="en-US" altLang="ja-JP" sz="1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DB1C9234-484E-4BD6-8CA5-29D078324FBC}"/>
              </a:ext>
            </a:extLst>
          </p:cNvPr>
          <p:cNvSpPr/>
          <p:nvPr/>
        </p:nvSpPr>
        <p:spPr>
          <a:xfrm>
            <a:off x="194561" y="2211314"/>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届出方法</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39AA5492-2F43-4F65-80DA-C069C42BF29E}"/>
              </a:ext>
            </a:extLst>
          </p:cNvPr>
          <p:cNvSpPr/>
          <p:nvPr/>
        </p:nvSpPr>
        <p:spPr>
          <a:xfrm>
            <a:off x="1016564" y="4375191"/>
            <a:ext cx="5546711" cy="738664"/>
          </a:xfrm>
          <a:prstGeom prst="rect">
            <a:avLst/>
          </a:prstGeom>
        </p:spPr>
        <p:txBody>
          <a:bodyPr wrap="none">
            <a:spAutoFit/>
          </a:bodyPr>
          <a:lstStyle/>
          <a:p>
            <a:r>
              <a:rPr lang="ja-JP" altLang="en-US" sz="1400" dirty="0">
                <a:latin typeface="Meiryo UI" panose="020B0604030504040204" pitchFamily="50" charset="-128"/>
                <a:ea typeface="Meiryo UI" panose="020B0604030504040204" pitchFamily="50" charset="-128"/>
              </a:rPr>
              <a:t>実績報告書を印刷し、ご郵送またはご持参ください（押印・副本は不要）。</a:t>
            </a:r>
          </a:p>
          <a:p>
            <a:r>
              <a:rPr lang="ja-JP" altLang="en-US" sz="1400" dirty="0">
                <a:latin typeface="Meiryo UI" panose="020B0604030504040204" pitchFamily="50" charset="-128"/>
                <a:ea typeface="Meiryo UI" panose="020B0604030504040204" pitchFamily="50" charset="-128"/>
              </a:rPr>
              <a:t>あわせて、実績報告書の電子ファイルをメールにてご提供ください。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また、メール送付後には、到着確認のためお電話にてご連絡をお願いします。</a:t>
            </a:r>
            <a:endParaRPr lang="en-US" altLang="ja-JP" sz="14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2D04E27-EB95-47A3-8215-F1754C0E7895}"/>
              </a:ext>
            </a:extLst>
          </p:cNvPr>
          <p:cNvSpPr txBox="1"/>
          <p:nvPr/>
        </p:nvSpPr>
        <p:spPr>
          <a:xfrm>
            <a:off x="2392242" y="2268992"/>
            <a:ext cx="5639205" cy="307777"/>
          </a:xfrm>
          <a:prstGeom prst="rect">
            <a:avLst/>
          </a:prstGeom>
          <a:noFill/>
        </p:spPr>
        <p:txBody>
          <a:bodyPr wrap="square">
            <a:spAutoFit/>
          </a:bodyPr>
          <a:lstStyle/>
          <a:p>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可能な限り、 </a:t>
            </a:r>
            <a:r>
              <a:rPr lang="en-US" altLang="ja-JP" sz="1400" b="1" dirty="0">
                <a:latin typeface="Meiryo UI" panose="020B0604030504040204" pitchFamily="50" charset="-128"/>
                <a:ea typeface="Meiryo UI" panose="020B0604030504040204" pitchFamily="50" charset="-128"/>
              </a:rPr>
              <a:t>(1) </a:t>
            </a:r>
            <a:r>
              <a:rPr lang="ja-JP" altLang="en-US" sz="1400" b="1" dirty="0">
                <a:latin typeface="Meiryo UI" panose="020B0604030504040204" pitchFamily="50" charset="-128"/>
                <a:ea typeface="Meiryo UI" panose="020B0604030504040204" pitchFamily="50" charset="-128"/>
              </a:rPr>
              <a:t>電子申請 の方法でご申請をお願いします。</a:t>
            </a:r>
          </a:p>
        </p:txBody>
      </p:sp>
      <p:sp>
        <p:nvSpPr>
          <p:cNvPr id="21" name="正方形/長方形 20">
            <a:extLst>
              <a:ext uri="{FF2B5EF4-FFF2-40B4-BE49-F238E27FC236}">
                <a16:creationId xmlns:a16="http://schemas.microsoft.com/office/drawing/2014/main" id="{3F733C2C-CD93-40F9-B5BF-D5F064063E79}"/>
              </a:ext>
            </a:extLst>
          </p:cNvPr>
          <p:cNvSpPr/>
          <p:nvPr/>
        </p:nvSpPr>
        <p:spPr>
          <a:xfrm>
            <a:off x="533360" y="2702302"/>
            <a:ext cx="1568058" cy="369332"/>
          </a:xfrm>
          <a:prstGeom prst="rect">
            <a:avLst/>
          </a:prstGeom>
        </p:spPr>
        <p:txBody>
          <a:bodyPr wrap="none">
            <a:spAutoFit/>
          </a:bodyPr>
          <a:lstStyle/>
          <a:p>
            <a:r>
              <a:rPr lang="en-US" altLang="ja-JP" b="1" dirty="0">
                <a:latin typeface="Meiryo UI" panose="020B0604030504040204" pitchFamily="50" charset="-128"/>
                <a:ea typeface="Meiryo UI" panose="020B0604030504040204" pitchFamily="50" charset="-128"/>
              </a:rPr>
              <a:t>(1) </a:t>
            </a:r>
            <a:r>
              <a:rPr lang="ja-JP" altLang="en-US" b="1" dirty="0">
                <a:latin typeface="Meiryo UI" panose="020B0604030504040204" pitchFamily="50" charset="-128"/>
                <a:ea typeface="Meiryo UI" panose="020B0604030504040204" pitchFamily="50" charset="-128"/>
              </a:rPr>
              <a:t>電子申請</a:t>
            </a:r>
            <a:endParaRPr lang="en-US" altLang="ja-JP" b="1"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3A84625-B366-4D96-BA0D-6FBC644CFEB4}"/>
              </a:ext>
            </a:extLst>
          </p:cNvPr>
          <p:cNvSpPr/>
          <p:nvPr/>
        </p:nvSpPr>
        <p:spPr>
          <a:xfrm>
            <a:off x="1016564" y="3071634"/>
            <a:ext cx="3813865" cy="861774"/>
          </a:xfrm>
          <a:prstGeom prst="rect">
            <a:avLst/>
          </a:prstGeom>
        </p:spPr>
        <p:txBody>
          <a:bodyPr wrap="none">
            <a:spAutoFit/>
          </a:bodyPr>
          <a:lstStyle/>
          <a:p>
            <a:r>
              <a:rPr lang="ja-JP" altLang="en-US" sz="1400" dirty="0">
                <a:latin typeface="Meiryo UI" panose="020B0604030504040204" pitchFamily="50" charset="-128"/>
                <a:ea typeface="Meiryo UI" panose="020B0604030504040204" pitchFamily="50" charset="-128"/>
              </a:rPr>
              <a:t>大阪府行政オンラインシステムから、ご申請ください。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対策計画書の申請フォームは　</a:t>
            </a:r>
            <a:r>
              <a:rPr lang="ja-JP" altLang="en-US" b="1" dirty="0">
                <a:latin typeface="Meiryo UI" panose="020B0604030504040204" pitchFamily="50" charset="-128"/>
                <a:ea typeface="Meiryo UI" panose="020B0604030504040204" pitchFamily="50" charset="-128"/>
                <a:hlinkClick r:id="rId3"/>
              </a:rPr>
              <a:t>こちら</a:t>
            </a:r>
            <a:endParaRPr lang="en-US" altLang="ja-JP" b="1"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実績報告書の申請フォームは　</a:t>
            </a:r>
            <a:r>
              <a:rPr lang="ja-JP" altLang="en-US" b="1" dirty="0">
                <a:latin typeface="Meiryo UI" panose="020B0604030504040204" pitchFamily="50" charset="-128"/>
                <a:ea typeface="Meiryo UI" panose="020B0604030504040204" pitchFamily="50" charset="-128"/>
                <a:hlinkClick r:id="rId4"/>
              </a:rPr>
              <a:t>こちら</a:t>
            </a:r>
            <a:endParaRPr lang="en-US" altLang="ja-JP" b="1" dirty="0">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084FB111-E9AA-4C88-A54F-CC300CF0009A}"/>
              </a:ext>
            </a:extLst>
          </p:cNvPr>
          <p:cNvSpPr/>
          <p:nvPr/>
        </p:nvSpPr>
        <p:spPr>
          <a:xfrm>
            <a:off x="533360" y="3992672"/>
            <a:ext cx="2153154" cy="369332"/>
          </a:xfrm>
          <a:prstGeom prst="rect">
            <a:avLst/>
          </a:prstGeom>
        </p:spPr>
        <p:txBody>
          <a:bodyPr wrap="none">
            <a:spAutoFit/>
          </a:bodyPr>
          <a:lstStyle/>
          <a:p>
            <a:r>
              <a:rPr lang="en-US" altLang="ja-JP" b="1" dirty="0">
                <a:latin typeface="Meiryo UI" panose="020B0604030504040204" pitchFamily="50" charset="-128"/>
                <a:ea typeface="Meiryo UI" panose="020B0604030504040204" pitchFamily="50" charset="-128"/>
              </a:rPr>
              <a:t>(2) </a:t>
            </a:r>
            <a:r>
              <a:rPr lang="ja-JP" altLang="en-US" b="1" dirty="0">
                <a:latin typeface="Meiryo UI" panose="020B0604030504040204" pitchFamily="50" charset="-128"/>
                <a:ea typeface="Meiryo UI" panose="020B0604030504040204" pitchFamily="50" charset="-128"/>
              </a:rPr>
              <a:t>郵送または持参</a:t>
            </a:r>
            <a:endParaRPr lang="en-US" altLang="ja-JP" b="1"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FD95DE85-2AF2-4B8E-BABD-2FEC88AD2BB1}"/>
              </a:ext>
            </a:extLst>
          </p:cNvPr>
          <p:cNvSpPr/>
          <p:nvPr/>
        </p:nvSpPr>
        <p:spPr>
          <a:xfrm>
            <a:off x="1101230" y="5200718"/>
            <a:ext cx="5960286" cy="830997"/>
          </a:xfrm>
          <a:prstGeom prst="rect">
            <a:avLst/>
          </a:prstGeom>
          <a:ln>
            <a:solidFill>
              <a:schemeClr val="tx1"/>
            </a:solidFill>
          </a:ln>
        </p:spPr>
        <p:txBody>
          <a:bodyPr wrap="none">
            <a:spAutoFit/>
          </a:bodyPr>
          <a:lstStyle/>
          <a:p>
            <a:r>
              <a:rPr lang="ja-JP" altLang="en-US" sz="1200" dirty="0">
                <a:latin typeface="Meiryo UI" panose="020B0604030504040204" pitchFamily="50" charset="-128"/>
                <a:ea typeface="Meiryo UI" panose="020B0604030504040204" pitchFamily="50" charset="-128"/>
              </a:rPr>
              <a:t>＜提出先＞</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大阪府 環境農林水産部 脱炭素・エネルギー政策課 気候変動緩和・適応策推進グループ</a:t>
            </a: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e-mail</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hlinkClick r:id="rId5"/>
              </a:rPr>
              <a:t>eneseisaku-03@gbox.pref.osaka.lg.jp</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電話番号：</a:t>
            </a:r>
            <a:r>
              <a:rPr lang="en-US" altLang="ja-JP" sz="1200" dirty="0">
                <a:latin typeface="Meiryo UI" panose="020B0604030504040204" pitchFamily="50" charset="-128"/>
                <a:ea typeface="Meiryo UI" panose="020B0604030504040204" pitchFamily="50" charset="-128"/>
              </a:rPr>
              <a:t>06-6210-9553</a:t>
            </a:r>
          </a:p>
        </p:txBody>
      </p:sp>
      <p:sp>
        <p:nvSpPr>
          <p:cNvPr id="26" name="テキスト ボックス 25">
            <a:extLst>
              <a:ext uri="{FF2B5EF4-FFF2-40B4-BE49-F238E27FC236}">
                <a16:creationId xmlns:a16="http://schemas.microsoft.com/office/drawing/2014/main" id="{2BD363D3-AAB0-46FB-B77D-1FCAE955850D}"/>
              </a:ext>
            </a:extLst>
          </p:cNvPr>
          <p:cNvSpPr txBox="1"/>
          <p:nvPr/>
        </p:nvSpPr>
        <p:spPr>
          <a:xfrm>
            <a:off x="194561" y="6138978"/>
            <a:ext cx="8339839" cy="523220"/>
          </a:xfrm>
          <a:prstGeom prst="rect">
            <a:avLst/>
          </a:prstGeom>
          <a:solidFill>
            <a:srgbClr val="FFFF00"/>
          </a:solidFill>
          <a:ln>
            <a:solidFill>
              <a:schemeClr val="tx1"/>
            </a:solidFill>
          </a:ln>
        </p:spPr>
        <p:txBody>
          <a:bodyPr wrap="square">
            <a:spAutoFit/>
          </a:bodyPr>
          <a:lstStyle/>
          <a:p>
            <a:r>
              <a:rPr lang="en-US" altLang="ja-JP" sz="1400" b="1" dirty="0">
                <a:solidFill>
                  <a:srgbClr val="FF0000"/>
                </a:solidFill>
                <a:latin typeface="Meiryo UI" panose="020B0604030504040204" pitchFamily="50" charset="-128"/>
                <a:ea typeface="Meiryo UI"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rPr>
              <a:t>過去に対策計画書をご提出いただいている事業者につきましては、改めて対策計画書をご提出いただく必要は</a:t>
            </a:r>
            <a:endParaRPr lang="en-US" altLang="ja-JP" sz="1400" b="1" dirty="0">
              <a:solidFill>
                <a:srgbClr val="FF0000"/>
              </a:solidFill>
              <a:latin typeface="Meiryo UI" panose="020B0604030504040204" pitchFamily="50" charset="-128"/>
              <a:ea typeface="Meiryo UI" panose="020B0604030504040204" pitchFamily="50" charset="-128"/>
            </a:endParaRPr>
          </a:p>
          <a:p>
            <a:r>
              <a:rPr lang="ja-JP" altLang="en-US" sz="1400" b="1" dirty="0">
                <a:solidFill>
                  <a:srgbClr val="FF0000"/>
                </a:solidFill>
                <a:latin typeface="Meiryo UI" panose="020B0604030504040204" pitchFamily="50" charset="-128"/>
                <a:ea typeface="Meiryo UI" panose="020B0604030504040204" pitchFamily="50" charset="-128"/>
              </a:rPr>
              <a:t>　 ありませんが、次ページに記載する根拠書類をメールにてご提出ください。</a:t>
            </a:r>
            <a:endParaRPr lang="en-US" altLang="ja-JP" sz="1400" b="1" dirty="0">
              <a:solidFill>
                <a:srgbClr val="FF0000"/>
              </a:solidFill>
              <a:latin typeface="Meiryo UI" panose="020B0604030504040204" pitchFamily="50" charset="-128"/>
              <a:ea typeface="Meiryo UI" panose="020B0604030504040204" pitchFamily="50" charset="-128"/>
            </a:endParaRPr>
          </a:p>
        </p:txBody>
      </p:sp>
      <p:sp>
        <p:nvSpPr>
          <p:cNvPr id="14" name="スライド番号プレースホルダー 1">
            <a:extLst>
              <a:ext uri="{FF2B5EF4-FFF2-40B4-BE49-F238E27FC236}">
                <a16:creationId xmlns:a16="http://schemas.microsoft.com/office/drawing/2014/main" id="{798F830A-79EE-4C57-BB72-98AB0512F792}"/>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12</a:t>
            </a:fld>
            <a:endParaRPr lang="ja-JP" altLang="en-US" dirty="0">
              <a:solidFill>
                <a:srgbClr val="000000"/>
              </a:solidFill>
              <a:latin typeface="游明朝"/>
            </a:endParaRPr>
          </a:p>
        </p:txBody>
      </p:sp>
    </p:spTree>
    <p:extLst>
      <p:ext uri="{BB962C8B-B14F-4D97-AF65-F5344CB8AC3E}">
        <p14:creationId xmlns:p14="http://schemas.microsoft.com/office/powerpoint/2010/main" val="976616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1364117-C7CF-4D37-9719-39492CCFABCC}"/>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５．対策計画書および実績報告書の作成</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520741B-606D-4B2E-9A3A-04886427E03B}"/>
              </a:ext>
            </a:extLst>
          </p:cNvPr>
          <p:cNvSpPr/>
          <p:nvPr/>
        </p:nvSpPr>
        <p:spPr>
          <a:xfrm>
            <a:off x="194561" y="783492"/>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添付書類</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3A93D326-0979-49B6-BDEB-1DFAE4990C2D}"/>
              </a:ext>
            </a:extLst>
          </p:cNvPr>
          <p:cNvSpPr/>
          <p:nvPr/>
        </p:nvSpPr>
        <p:spPr>
          <a:xfrm>
            <a:off x="55720" y="1231228"/>
            <a:ext cx="1107996" cy="369332"/>
          </a:xfrm>
          <a:prstGeom prst="rect">
            <a:avLst/>
          </a:prstGeom>
        </p:spPr>
        <p:txBody>
          <a:bodyPr wrap="none">
            <a:spAutoFit/>
          </a:bodyPr>
          <a:lstStyle/>
          <a:p>
            <a:r>
              <a:rPr lang="ja-JP" altLang="en-US" b="1" dirty="0">
                <a:latin typeface="Meiryo UI" panose="020B0604030504040204" pitchFamily="50" charset="-128"/>
                <a:ea typeface="Meiryo UI" panose="020B0604030504040204" pitchFamily="50" charset="-128"/>
              </a:rPr>
              <a:t>＜必須＞</a:t>
            </a:r>
            <a:endParaRPr lang="en-US" altLang="ja-JP" b="1"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67950B8D-BEAC-40F0-AACC-8D7A7D0E9083}"/>
              </a:ext>
            </a:extLst>
          </p:cNvPr>
          <p:cNvSpPr/>
          <p:nvPr/>
        </p:nvSpPr>
        <p:spPr>
          <a:xfrm>
            <a:off x="2039282" y="2181843"/>
            <a:ext cx="5045929" cy="307777"/>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　  以下の重点対策の項目について、「実施済み」を選択した場合</a:t>
            </a:r>
            <a:endParaRPr lang="en-US" altLang="ja-JP" sz="14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5EE6EEBC-4F36-4160-9EEB-3D9A6454EF7F}"/>
              </a:ext>
            </a:extLst>
          </p:cNvPr>
          <p:cNvSpPr/>
          <p:nvPr/>
        </p:nvSpPr>
        <p:spPr>
          <a:xfrm>
            <a:off x="348983" y="1628077"/>
            <a:ext cx="7444667" cy="307777"/>
          </a:xfrm>
          <a:prstGeom prst="rect">
            <a:avLst/>
          </a:prstGeom>
        </p:spPr>
        <p:txBody>
          <a:bodyPr wrap="none">
            <a:spAutoFit/>
          </a:bodyPr>
          <a:lstStyle/>
          <a:p>
            <a:r>
              <a:rPr lang="ja-JP" altLang="en-US" sz="1400" dirty="0">
                <a:latin typeface="Meiryo UI" panose="020B0604030504040204" pitchFamily="50" charset="-128"/>
                <a:ea typeface="Meiryo UI" panose="020B0604030504040204" pitchFamily="50" charset="-128"/>
              </a:rPr>
              <a:t>届出に入力されたエネルギーの使用量がわかる明細等（電気やガス等の利用明細（請求書）等）</a:t>
            </a:r>
            <a:endParaRPr lang="en-US" altLang="ja-JP" sz="140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DE1DA791-2EF5-40D9-AE15-D7BE35B1F307}"/>
              </a:ext>
            </a:extLst>
          </p:cNvPr>
          <p:cNvSpPr/>
          <p:nvPr/>
        </p:nvSpPr>
        <p:spPr>
          <a:xfrm>
            <a:off x="55720" y="2135899"/>
            <a:ext cx="2359941" cy="369332"/>
          </a:xfrm>
          <a:prstGeom prst="rect">
            <a:avLst/>
          </a:prstGeom>
        </p:spPr>
        <p:txBody>
          <a:bodyPr wrap="none">
            <a:spAutoFit/>
          </a:bodyPr>
          <a:lstStyle/>
          <a:p>
            <a:r>
              <a:rPr lang="ja-JP" altLang="en-US" b="1" dirty="0">
                <a:latin typeface="Meiryo UI" panose="020B0604030504040204" pitchFamily="50" charset="-128"/>
                <a:ea typeface="Meiryo UI" panose="020B0604030504040204" pitchFamily="50" charset="-128"/>
              </a:rPr>
              <a:t>＜該当する場合のみ＞</a:t>
            </a:r>
            <a:endParaRPr lang="en-US" altLang="ja-JP" b="1"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81F0BABE-077A-42CA-8094-C12DD0FCE7F3}"/>
              </a:ext>
            </a:extLst>
          </p:cNvPr>
          <p:cNvSpPr/>
          <p:nvPr/>
        </p:nvSpPr>
        <p:spPr>
          <a:xfrm>
            <a:off x="8469" y="2690246"/>
            <a:ext cx="9108000" cy="2677656"/>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 </a:t>
            </a:r>
            <a:r>
              <a:rPr lang="en-US" altLang="ja-JP" sz="1400" b="1" u="sng" dirty="0">
                <a:latin typeface="Meiryo UI" panose="020B0604030504040204" pitchFamily="50" charset="-128"/>
                <a:ea typeface="Meiryo UI" panose="020B0604030504040204" pitchFamily="50" charset="-128"/>
              </a:rPr>
              <a:t>No.9 </a:t>
            </a:r>
            <a:r>
              <a:rPr lang="ja-JP" altLang="en-US" sz="1400" b="1" u="sng" dirty="0">
                <a:latin typeface="Meiryo UI" panose="020B0604030504040204" pitchFamily="50" charset="-128"/>
                <a:ea typeface="Meiryo UI" panose="020B0604030504040204" pitchFamily="50" charset="-128"/>
              </a:rPr>
              <a:t>再生可能エネルギーの自家消費</a:t>
            </a:r>
            <a:endParaRPr lang="en-US" altLang="ja-JP" sz="1400" u="sng"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対象事業所における自家消費量（＝発電量－販売量）がわかる資料</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en-US" altLang="ja-JP" sz="1400" u="sng" dirty="0">
                <a:latin typeface="Meiryo UI" panose="020B0604030504040204" pitchFamily="50" charset="-128"/>
                <a:ea typeface="Meiryo UI" panose="020B0604030504040204" pitchFamily="50" charset="-128"/>
              </a:rPr>
              <a:t> </a:t>
            </a:r>
            <a:r>
              <a:rPr lang="en-US" altLang="ja-JP" sz="1400" b="1" u="sng" dirty="0">
                <a:latin typeface="Meiryo UI" panose="020B0604030504040204" pitchFamily="50" charset="-128"/>
                <a:ea typeface="Meiryo UI" panose="020B0604030504040204" pitchFamily="50" charset="-128"/>
              </a:rPr>
              <a:t>No.10 </a:t>
            </a:r>
            <a:r>
              <a:rPr lang="ja-JP" altLang="en-US" sz="1400" b="1" u="sng" dirty="0">
                <a:latin typeface="Meiryo UI" panose="020B0604030504040204" pitchFamily="50" charset="-128"/>
                <a:ea typeface="Meiryo UI" panose="020B0604030504040204" pitchFamily="50" charset="-128"/>
              </a:rPr>
              <a:t>カーボン・オフセットの活用</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非化石証書や</a:t>
            </a:r>
            <a:r>
              <a:rPr lang="en-US" altLang="ja-JP" sz="1400" dirty="0">
                <a:latin typeface="Meiryo UI" panose="020B0604030504040204" pitchFamily="50" charset="-128"/>
                <a:ea typeface="Meiryo UI" panose="020B0604030504040204" pitchFamily="50" charset="-128"/>
              </a:rPr>
              <a:t>J-</a:t>
            </a:r>
            <a:r>
              <a:rPr lang="ja-JP" altLang="en-US" sz="1400" dirty="0">
                <a:latin typeface="Meiryo UI" panose="020B0604030504040204" pitchFamily="50" charset="-128"/>
                <a:ea typeface="Meiryo UI" panose="020B0604030504040204" pitchFamily="50" charset="-128"/>
              </a:rPr>
              <a:t>クレジット、ブルーカーボンクレジットの購入実績や、再エネ電力メニューを調達していることがわかる資料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en-US" altLang="ja-JP" sz="1400" b="1" u="sng" dirty="0">
                <a:latin typeface="Meiryo UI" panose="020B0604030504040204" pitchFamily="50" charset="-128"/>
                <a:ea typeface="Meiryo UI" panose="020B0604030504040204" pitchFamily="50" charset="-128"/>
              </a:rPr>
              <a:t>No.</a:t>
            </a:r>
            <a:r>
              <a:rPr lang="ja-JP" altLang="en-US" sz="1400" b="1" u="sng" dirty="0">
                <a:latin typeface="Meiryo UI" panose="020B0604030504040204" pitchFamily="50" charset="-128"/>
                <a:ea typeface="Meiryo UI" panose="020B0604030504040204" pitchFamily="50" charset="-128"/>
              </a:rPr>
              <a:t>① </a:t>
            </a:r>
            <a:r>
              <a:rPr lang="en-US" altLang="ja-JP" sz="1400" b="1" u="sng" dirty="0">
                <a:latin typeface="Meiryo UI" panose="020B0604030504040204" pitchFamily="50" charset="-128"/>
                <a:ea typeface="Meiryo UI" panose="020B0604030504040204" pitchFamily="50" charset="-128"/>
              </a:rPr>
              <a:t>ZEB</a:t>
            </a:r>
            <a:r>
              <a:rPr lang="ja-JP" altLang="en-US" sz="1400" b="1" u="sng" dirty="0">
                <a:latin typeface="Meiryo UI" panose="020B0604030504040204" pitchFamily="50" charset="-128"/>
                <a:ea typeface="Meiryo UI" panose="020B0604030504040204" pitchFamily="50" charset="-128"/>
              </a:rPr>
              <a:t>の導入</a:t>
            </a:r>
            <a:endParaRPr lang="en-US" altLang="ja-JP" sz="1400" u="sng"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 </a:t>
            </a:r>
            <a:r>
              <a:rPr lang="en-US" altLang="ja-JP" sz="1400" dirty="0">
                <a:latin typeface="Meiryo UI" panose="020B0604030504040204" pitchFamily="50" charset="-128"/>
                <a:ea typeface="Meiryo UI" panose="020B0604030504040204" pitchFamily="50" charset="-128"/>
              </a:rPr>
              <a:t>ZEB</a:t>
            </a:r>
            <a:r>
              <a:rPr lang="ja-JP" altLang="en-US" sz="1400" dirty="0">
                <a:latin typeface="Meiryo UI" panose="020B0604030504040204" pitchFamily="50" charset="-128"/>
                <a:ea typeface="Meiryo UI" panose="020B0604030504040204" pitchFamily="50" charset="-128"/>
              </a:rPr>
              <a:t>の認証実績がわかる資料や、</a:t>
            </a:r>
            <a:r>
              <a:rPr lang="en-US" altLang="ja-JP" sz="1400" dirty="0">
                <a:latin typeface="Meiryo UI" panose="020B0604030504040204" pitchFamily="50" charset="-128"/>
                <a:ea typeface="Meiryo UI" panose="020B0604030504040204" pitchFamily="50" charset="-128"/>
              </a:rPr>
              <a:t>ZEB</a:t>
            </a:r>
            <a:r>
              <a:rPr lang="ja-JP" altLang="en-US" sz="1400" dirty="0">
                <a:latin typeface="Meiryo UI" panose="020B0604030504040204" pitchFamily="50" charset="-128"/>
                <a:ea typeface="Meiryo UI" panose="020B0604030504040204" pitchFamily="50" charset="-128"/>
              </a:rPr>
              <a:t>化の可能性調査が行われたことがわかる資料</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　　  </a:t>
            </a:r>
            <a:r>
              <a:rPr lang="en-US" altLang="ja-JP" sz="1400" b="1" u="sng" dirty="0">
                <a:latin typeface="Meiryo UI" panose="020B0604030504040204" pitchFamily="50" charset="-128"/>
                <a:ea typeface="Meiryo UI" panose="020B0604030504040204" pitchFamily="50" charset="-128"/>
              </a:rPr>
              <a:t>No.</a:t>
            </a:r>
            <a:r>
              <a:rPr lang="ja-JP" altLang="en-US" sz="1400" b="1" u="sng" dirty="0">
                <a:latin typeface="Meiryo UI" panose="020B0604030504040204" pitchFamily="50" charset="-128"/>
                <a:ea typeface="Meiryo UI" panose="020B0604030504040204" pitchFamily="50" charset="-128"/>
              </a:rPr>
              <a:t>③ 森林整備・木材利用の促進</a:t>
            </a:r>
            <a:endParaRPr lang="en-US" altLang="ja-JP" sz="1400" b="1" u="sng"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→森林由来の</a:t>
            </a:r>
            <a:r>
              <a:rPr lang="en-US" altLang="ja-JP" sz="1400" dirty="0">
                <a:latin typeface="Meiryo UI" panose="020B0604030504040204" pitchFamily="50" charset="-128"/>
                <a:ea typeface="Meiryo UI" panose="020B0604030504040204" pitchFamily="50" charset="-128"/>
              </a:rPr>
              <a:t>J-</a:t>
            </a:r>
            <a:r>
              <a:rPr lang="ja-JP" altLang="en-US" sz="1400" dirty="0">
                <a:latin typeface="Meiryo UI" panose="020B0604030504040204" pitchFamily="50" charset="-128"/>
                <a:ea typeface="Meiryo UI" panose="020B0604030504040204" pitchFamily="50" charset="-128"/>
              </a:rPr>
              <a:t>クレジットの創出実績がわかる資料、大阪府</a:t>
            </a:r>
            <a:r>
              <a:rPr lang="en-US" altLang="ja-JP" sz="1400" dirty="0">
                <a:latin typeface="Meiryo UI" panose="020B0604030504040204" pitchFamily="50" charset="-128"/>
                <a:ea typeface="Meiryo UI" panose="020B0604030504040204" pitchFamily="50" charset="-128"/>
              </a:rPr>
              <a:t>CO2</a:t>
            </a:r>
            <a:r>
              <a:rPr lang="ja-JP" altLang="en-US" sz="1400" dirty="0">
                <a:latin typeface="Meiryo UI" panose="020B0604030504040204" pitchFamily="50" charset="-128"/>
                <a:ea typeface="Meiryo UI" panose="020B0604030504040204" pitchFamily="50" charset="-128"/>
              </a:rPr>
              <a:t>森林吸収量・木材固定量認証制度の認証書類の</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写し、森林経営活動や木材製品の利用による炭素蓄積変化量がわかる資料</a:t>
            </a:r>
            <a:endParaRPr lang="en-US" altLang="ja-JP"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C9FEEA6-0D6F-4D10-B0BE-7EC6460D1249}"/>
              </a:ext>
            </a:extLst>
          </p:cNvPr>
          <p:cNvSpPr txBox="1"/>
          <p:nvPr/>
        </p:nvSpPr>
        <p:spPr>
          <a:xfrm>
            <a:off x="420080" y="5626772"/>
            <a:ext cx="8339839" cy="1107996"/>
          </a:xfrm>
          <a:prstGeom prst="rect">
            <a:avLst/>
          </a:prstGeom>
          <a:solidFill>
            <a:srgbClr val="FFFF00"/>
          </a:solidFill>
          <a:ln>
            <a:solidFill>
              <a:schemeClr val="tx1"/>
            </a:solidFill>
          </a:ln>
        </p:spPr>
        <p:txBody>
          <a:bodyPr wrap="square">
            <a:spAutoFit/>
          </a:bodyPr>
          <a:lstStyle/>
          <a:p>
            <a:r>
              <a:rPr lang="en-US" altLang="ja-JP" sz="1400" b="1" dirty="0">
                <a:solidFill>
                  <a:srgbClr val="FF0000"/>
                </a:solidFill>
                <a:latin typeface="Meiryo UI" panose="020B0604030504040204" pitchFamily="50" charset="-128"/>
                <a:ea typeface="Meiryo UI"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rPr>
              <a:t>過去に対策計画書をご提出いただいている事業者につきましては、改めて対策計画書をご提出いただく必要は</a:t>
            </a:r>
            <a:endParaRPr lang="en-US" altLang="ja-JP" sz="1400" b="1" dirty="0">
              <a:solidFill>
                <a:srgbClr val="FF0000"/>
              </a:solidFill>
              <a:latin typeface="Meiryo UI" panose="020B0604030504040204" pitchFamily="50" charset="-128"/>
              <a:ea typeface="Meiryo UI" panose="020B0604030504040204" pitchFamily="50" charset="-128"/>
            </a:endParaRPr>
          </a:p>
          <a:p>
            <a:r>
              <a:rPr lang="ja-JP" altLang="en-US" sz="1400" b="1" dirty="0">
                <a:solidFill>
                  <a:srgbClr val="FF0000"/>
                </a:solidFill>
                <a:latin typeface="Meiryo UI" panose="020B0604030504040204" pitchFamily="50" charset="-128"/>
                <a:ea typeface="Meiryo UI" panose="020B0604030504040204" pitchFamily="50" charset="-128"/>
              </a:rPr>
              <a:t>　 ございませんが、本ページに記載する根拠書類をメールにてご提出ください。また、メール送付後には、</a:t>
            </a:r>
            <a:endParaRPr lang="en-US" altLang="ja-JP" sz="1400" b="1" dirty="0">
              <a:solidFill>
                <a:srgbClr val="FF0000"/>
              </a:solidFill>
              <a:latin typeface="Meiryo UI" panose="020B0604030504040204" pitchFamily="50" charset="-128"/>
              <a:ea typeface="Meiryo UI" panose="020B0604030504040204" pitchFamily="50" charset="-128"/>
            </a:endParaRPr>
          </a:p>
          <a:p>
            <a:r>
              <a:rPr lang="en-US" altLang="ja-JP" sz="1400" b="1" dirty="0">
                <a:solidFill>
                  <a:srgbClr val="FF0000"/>
                </a:solidFill>
                <a:latin typeface="Meiryo UI" panose="020B0604030504040204" pitchFamily="50" charset="-128"/>
                <a:ea typeface="Meiryo UI" panose="020B0604030504040204" pitchFamily="50" charset="-128"/>
              </a:rPr>
              <a:t>   </a:t>
            </a:r>
            <a:r>
              <a:rPr lang="ja-JP" altLang="en-US" sz="1400" b="1" dirty="0">
                <a:solidFill>
                  <a:srgbClr val="FF0000"/>
                </a:solidFill>
                <a:latin typeface="Meiryo UI" panose="020B0604030504040204" pitchFamily="50" charset="-128"/>
                <a:ea typeface="Meiryo UI" panose="020B0604030504040204" pitchFamily="50" charset="-128"/>
              </a:rPr>
              <a:t>到着確認のためお電話にてご連絡をお願いします。</a:t>
            </a:r>
          </a:p>
          <a:p>
            <a:r>
              <a:rPr lang="ja-JP" altLang="en-US" sz="1200" dirty="0">
                <a:latin typeface="Meiryo UI" panose="020B0604030504040204" pitchFamily="50" charset="-128"/>
                <a:ea typeface="Meiryo UI" panose="020B0604030504040204" pitchFamily="50" charset="-128"/>
              </a:rPr>
              <a:t>　　　＜提出先＞大阪府 環境農林水産部 脱炭素・エネルギー政策課 気候変動緩和・適応策推進グループ</a:t>
            </a: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e-mail</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hlinkClick r:id="rId2"/>
              </a:rPr>
              <a:t>eneseisaku-03@gbox.pref.osaka.lg.jp</a:t>
            </a:r>
            <a:r>
              <a:rPr lang="ja-JP" altLang="en-US" sz="1200" dirty="0">
                <a:latin typeface="Meiryo UI" panose="020B0604030504040204" pitchFamily="50" charset="-128"/>
                <a:ea typeface="Meiryo UI" panose="020B0604030504040204" pitchFamily="50" charset="-128"/>
              </a:rPr>
              <a:t>　　電話番号：</a:t>
            </a:r>
            <a:r>
              <a:rPr lang="en-US" altLang="ja-JP" sz="1200" dirty="0">
                <a:latin typeface="Meiryo UI" panose="020B0604030504040204" pitchFamily="50" charset="-128"/>
                <a:ea typeface="Meiryo UI" panose="020B0604030504040204" pitchFamily="50" charset="-128"/>
              </a:rPr>
              <a:t>06-6210-9553</a:t>
            </a:r>
          </a:p>
        </p:txBody>
      </p:sp>
      <p:sp>
        <p:nvSpPr>
          <p:cNvPr id="14" name="スライド番号プレースホルダー 1">
            <a:extLst>
              <a:ext uri="{FF2B5EF4-FFF2-40B4-BE49-F238E27FC236}">
                <a16:creationId xmlns:a16="http://schemas.microsoft.com/office/drawing/2014/main" id="{FB0321F1-F127-4444-9E29-D04FAC2666C5}"/>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13</a:t>
            </a:fld>
            <a:endParaRPr lang="ja-JP" altLang="en-US" dirty="0">
              <a:solidFill>
                <a:srgbClr val="000000"/>
              </a:solidFill>
              <a:latin typeface="游明朝"/>
            </a:endParaRPr>
          </a:p>
        </p:txBody>
      </p:sp>
    </p:spTree>
    <p:extLst>
      <p:ext uri="{BB962C8B-B14F-4D97-AF65-F5344CB8AC3E}">
        <p14:creationId xmlns:p14="http://schemas.microsoft.com/office/powerpoint/2010/main" val="235521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タイトル 1">
            <a:extLst>
              <a:ext uri="{FF2B5EF4-FFF2-40B4-BE49-F238E27FC236}">
                <a16:creationId xmlns:a16="http://schemas.microsoft.com/office/drawing/2014/main" id="{12C2B9B2-386F-4DD8-8069-EFA78FB44B76}"/>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６．おおさか脱炭素経営支援センターにおける取組支援</a:t>
            </a:r>
            <a:endParaRPr lang="en-US" altLang="ja-JP" sz="2400" dirty="0">
              <a:solidFill>
                <a:srgbClr val="FFFFFF"/>
              </a:solidFill>
              <a:latin typeface="Meiryo UI" panose="020B0604030504040204" pitchFamily="50" charset="-128"/>
              <a:ea typeface="Meiryo UI" panose="020B0604030504040204" pitchFamily="50" charset="-128"/>
            </a:endParaRPr>
          </a:p>
        </p:txBody>
      </p:sp>
      <p:sp>
        <p:nvSpPr>
          <p:cNvPr id="44" name="正方形/長方形 43">
            <a:extLst>
              <a:ext uri="{FF2B5EF4-FFF2-40B4-BE49-F238E27FC236}">
                <a16:creationId xmlns:a16="http://schemas.microsoft.com/office/drawing/2014/main" id="{B6A69169-B515-4B8E-9F97-720425BAE9C3}"/>
              </a:ext>
            </a:extLst>
          </p:cNvPr>
          <p:cNvSpPr/>
          <p:nvPr/>
        </p:nvSpPr>
        <p:spPr>
          <a:xfrm>
            <a:off x="248413" y="893151"/>
            <a:ext cx="8557500" cy="1077218"/>
          </a:xfrm>
          <a:prstGeom prst="rect">
            <a:avLst/>
          </a:prstGeom>
        </p:spPr>
        <p:txBody>
          <a:bodyPr wrap="square">
            <a:spAutoFit/>
          </a:bodyPr>
          <a:lstStyle/>
          <a:p>
            <a:pPr marL="285750"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おおさか脱炭素経営支援センターでは、</a:t>
            </a:r>
            <a:r>
              <a:rPr lang="ja-JP" altLang="en-US" sz="1600" b="1" dirty="0">
                <a:latin typeface="Meiryo UI" panose="020B0604030504040204" pitchFamily="50" charset="-128"/>
                <a:ea typeface="Meiryo UI" panose="020B0604030504040204" pitchFamily="50" charset="-128"/>
              </a:rPr>
              <a:t>①初期段階は情報提供</a:t>
            </a:r>
            <a:r>
              <a:rPr lang="ja-JP" altLang="en-US" sz="1600"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②意欲的な事業者には伴走支援</a:t>
            </a:r>
            <a:r>
              <a:rPr lang="ja-JP" altLang="en-US" sz="1600" dirty="0">
                <a:latin typeface="Meiryo UI" panose="020B0604030504040204" pitchFamily="50" charset="-128"/>
                <a:ea typeface="Meiryo UI" panose="020B0604030504040204" pitchFamily="50" charset="-128"/>
              </a:rPr>
              <a:t>、さらに</a:t>
            </a:r>
            <a:r>
              <a:rPr lang="ja-JP" altLang="en-US" sz="1600" b="1" dirty="0">
                <a:latin typeface="Meiryo UI" panose="020B0604030504040204" pitchFamily="50" charset="-128"/>
                <a:ea typeface="Meiryo UI" panose="020B0604030504040204" pitchFamily="50" charset="-128"/>
              </a:rPr>
              <a:t>③設備投資等を行う際には財政的支援</a:t>
            </a:r>
            <a:r>
              <a:rPr lang="ja-JP" altLang="en-US" sz="1600" dirty="0">
                <a:latin typeface="Meiryo UI" panose="020B0604030504040204" pitchFamily="50" charset="-128"/>
                <a:ea typeface="Meiryo UI" panose="020B0604030504040204" pitchFamily="50" charset="-128"/>
              </a:rPr>
              <a:t>など、取組状況に応じた最適な支援を行っています。</a:t>
            </a:r>
            <a:endParaRPr lang="en-US" altLang="ja-JP" sz="16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特に、</a:t>
            </a:r>
            <a:r>
              <a:rPr lang="ja-JP" altLang="en-US" sz="1600" b="1" dirty="0">
                <a:solidFill>
                  <a:srgbClr val="FF0000"/>
                </a:solidFill>
                <a:latin typeface="Meiryo UI" panose="020B0604030504040204" pitchFamily="50" charset="-128"/>
                <a:ea typeface="Meiryo UI" panose="020B0604030504040204" pitchFamily="50" charset="-128"/>
              </a:rPr>
              <a:t>対策計画書の作成支援</a:t>
            </a:r>
            <a:r>
              <a:rPr lang="ja-JP" altLang="en-US" sz="1600" dirty="0">
                <a:latin typeface="Meiryo UI" panose="020B0604030504040204" pitchFamily="50" charset="-128"/>
                <a:ea typeface="Meiryo UI" panose="020B0604030504040204" pitchFamily="50" charset="-128"/>
              </a:rPr>
              <a:t>や</a:t>
            </a:r>
            <a:r>
              <a:rPr lang="ja-JP" altLang="en-US" sz="1600" b="1" dirty="0">
                <a:solidFill>
                  <a:srgbClr val="FF0000"/>
                </a:solidFill>
                <a:latin typeface="Meiryo UI" panose="020B0604030504040204" pitchFamily="50" charset="-128"/>
                <a:ea typeface="Meiryo UI" panose="020B0604030504040204" pitchFamily="50" charset="-128"/>
              </a:rPr>
              <a:t>本フレームワークの活用にあたってのサポート（</a:t>
            </a:r>
            <a:r>
              <a:rPr lang="en-US" altLang="ja-JP" sz="1600" b="1" dirty="0">
                <a:solidFill>
                  <a:srgbClr val="FF0000"/>
                </a:solidFill>
                <a:latin typeface="Meiryo UI" panose="020B0604030504040204" pitchFamily="50" charset="-128"/>
                <a:ea typeface="Meiryo UI" panose="020B0604030504040204" pitchFamily="50" charset="-128"/>
              </a:rPr>
              <a:t>CO2</a:t>
            </a:r>
            <a:r>
              <a:rPr lang="ja-JP" altLang="en-US" sz="1600" b="1" dirty="0">
                <a:solidFill>
                  <a:srgbClr val="FF0000"/>
                </a:solidFill>
                <a:latin typeface="Meiryo UI" panose="020B0604030504040204" pitchFamily="50" charset="-128"/>
                <a:ea typeface="Meiryo UI" panose="020B0604030504040204" pitchFamily="50" charset="-128"/>
              </a:rPr>
              <a:t>削減に向けた取組等）</a:t>
            </a:r>
            <a:r>
              <a:rPr lang="ja-JP" altLang="en-US" sz="1600" dirty="0">
                <a:latin typeface="Meiryo UI" panose="020B0604030504040204" pitchFamily="50" charset="-128"/>
                <a:ea typeface="Meiryo UI" panose="020B0604030504040204" pitchFamily="50" charset="-128"/>
              </a:rPr>
              <a:t>について、伴走支援いたします。</a:t>
            </a:r>
          </a:p>
        </p:txBody>
      </p:sp>
      <p:sp>
        <p:nvSpPr>
          <p:cNvPr id="42" name="スライド番号プレースホルダー 1">
            <a:extLst>
              <a:ext uri="{FF2B5EF4-FFF2-40B4-BE49-F238E27FC236}">
                <a16:creationId xmlns:a16="http://schemas.microsoft.com/office/drawing/2014/main" id="{64DE881C-4E4F-4308-BC2C-5C3B6B0E3CF2}"/>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14</a:t>
            </a:fld>
            <a:endParaRPr lang="ja-JP" altLang="en-US" dirty="0">
              <a:solidFill>
                <a:srgbClr val="000000"/>
              </a:solidFill>
              <a:latin typeface="游明朝"/>
            </a:endParaRPr>
          </a:p>
        </p:txBody>
      </p:sp>
      <p:grpSp>
        <p:nvGrpSpPr>
          <p:cNvPr id="2" name="グループ化 1">
            <a:extLst>
              <a:ext uri="{FF2B5EF4-FFF2-40B4-BE49-F238E27FC236}">
                <a16:creationId xmlns:a16="http://schemas.microsoft.com/office/drawing/2014/main" id="{09451609-070A-4BD6-A42B-EE26ECAD93B2}"/>
              </a:ext>
            </a:extLst>
          </p:cNvPr>
          <p:cNvGrpSpPr>
            <a:grpSpLocks noChangeAspect="1"/>
          </p:cNvGrpSpPr>
          <p:nvPr/>
        </p:nvGrpSpPr>
        <p:grpSpPr>
          <a:xfrm>
            <a:off x="328186" y="2549668"/>
            <a:ext cx="8443473" cy="4032000"/>
            <a:chOff x="83230" y="1919453"/>
            <a:chExt cx="8887866" cy="4244210"/>
          </a:xfrm>
        </p:grpSpPr>
        <p:sp>
          <p:nvSpPr>
            <p:cNvPr id="61" name="四角形: 角を丸くする 60">
              <a:extLst>
                <a:ext uri="{FF2B5EF4-FFF2-40B4-BE49-F238E27FC236}">
                  <a16:creationId xmlns:a16="http://schemas.microsoft.com/office/drawing/2014/main" id="{CBE62A51-725D-4BC8-899C-D080E913C821}"/>
                </a:ext>
              </a:extLst>
            </p:cNvPr>
            <p:cNvSpPr/>
            <p:nvPr/>
          </p:nvSpPr>
          <p:spPr>
            <a:xfrm>
              <a:off x="83230" y="1919453"/>
              <a:ext cx="8887866" cy="4244210"/>
            </a:xfrm>
            <a:prstGeom prst="roundRect">
              <a:avLst>
                <a:gd name="adj" fmla="val 1007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46" name="テキスト ボックス 45">
              <a:extLst>
                <a:ext uri="{FF2B5EF4-FFF2-40B4-BE49-F238E27FC236}">
                  <a16:creationId xmlns:a16="http://schemas.microsoft.com/office/drawing/2014/main" id="{049D2718-AE1A-4EF8-9E70-C63977C7230F}"/>
                </a:ext>
              </a:extLst>
            </p:cNvPr>
            <p:cNvSpPr txBox="1"/>
            <p:nvPr/>
          </p:nvSpPr>
          <p:spPr>
            <a:xfrm>
              <a:off x="3725824" y="2406184"/>
              <a:ext cx="3597843" cy="523220"/>
            </a:xfrm>
            <a:prstGeom prst="rect">
              <a:avLst/>
            </a:prstGeom>
            <a:noFill/>
          </p:spPr>
          <p:txBody>
            <a:bodyPr wrap="square" rtlCol="0">
              <a:spAutoFit/>
            </a:bodyPr>
            <a:lstStyle/>
            <a:p>
              <a:pPr marL="87313" indent="-87313"/>
              <a:r>
                <a:rPr lang="ja-JP" altLang="en-US" sz="1400" dirty="0">
                  <a:latin typeface="UD デジタル 教科書体 NK-B" panose="02020700000000000000" pitchFamily="18" charset="-128"/>
                  <a:ea typeface="UD デジタル 教科書体 NK-B" panose="02020700000000000000" pitchFamily="18" charset="-128"/>
                </a:rPr>
                <a:t>・大阪府やその他団体が主催するセミナー等の情報発信　</a:t>
              </a:r>
              <a:endParaRPr kumimoji="1" lang="ja-JP" altLang="en-US" sz="1400" dirty="0">
                <a:latin typeface="UD デジタル 教科書体 NK-B" panose="02020700000000000000" pitchFamily="18" charset="-128"/>
                <a:ea typeface="UD デジタル 教科書体 NK-B" panose="02020700000000000000" pitchFamily="18" charset="-128"/>
              </a:endParaRPr>
            </a:p>
          </p:txBody>
        </p:sp>
        <p:sp>
          <p:nvSpPr>
            <p:cNvPr id="47" name="四角形: 角を丸くする 46">
              <a:extLst>
                <a:ext uri="{FF2B5EF4-FFF2-40B4-BE49-F238E27FC236}">
                  <a16:creationId xmlns:a16="http://schemas.microsoft.com/office/drawing/2014/main" id="{493D404D-AF67-4F23-8DFF-4E9485BFD435}"/>
                </a:ext>
              </a:extLst>
            </p:cNvPr>
            <p:cNvSpPr/>
            <p:nvPr/>
          </p:nvSpPr>
          <p:spPr>
            <a:xfrm>
              <a:off x="1884130" y="2424605"/>
              <a:ext cx="1847097" cy="596580"/>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UD デジタル 教科書体 NK-B" panose="02020700000000000000" pitchFamily="18" charset="-128"/>
                  <a:ea typeface="UD デジタル 教科書体 NK-B" panose="02020700000000000000" pitchFamily="18" charset="-128"/>
                </a:rPr>
                <a:t>①情報提供</a:t>
              </a:r>
            </a:p>
          </p:txBody>
        </p:sp>
        <p:sp>
          <p:nvSpPr>
            <p:cNvPr id="48" name="四角形: 角を丸くする 47">
              <a:extLst>
                <a:ext uri="{FF2B5EF4-FFF2-40B4-BE49-F238E27FC236}">
                  <a16:creationId xmlns:a16="http://schemas.microsoft.com/office/drawing/2014/main" id="{A047961B-F31C-4CB4-9448-286C4B43CA47}"/>
                </a:ext>
              </a:extLst>
            </p:cNvPr>
            <p:cNvSpPr/>
            <p:nvPr/>
          </p:nvSpPr>
          <p:spPr>
            <a:xfrm>
              <a:off x="1884130" y="3213953"/>
              <a:ext cx="1849629" cy="828429"/>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UD デジタル 教科書体 NK-B" panose="02020700000000000000" pitchFamily="18" charset="-128"/>
                  <a:ea typeface="UD デジタル 教科書体 NK-B" panose="02020700000000000000" pitchFamily="18" charset="-128"/>
                </a:rPr>
                <a:t>②伴走支援</a:t>
              </a:r>
            </a:p>
          </p:txBody>
        </p:sp>
        <p:sp>
          <p:nvSpPr>
            <p:cNvPr id="49" name="テキスト ボックス 48">
              <a:extLst>
                <a:ext uri="{FF2B5EF4-FFF2-40B4-BE49-F238E27FC236}">
                  <a16:creationId xmlns:a16="http://schemas.microsoft.com/office/drawing/2014/main" id="{88AE310A-2C0F-4525-B5DC-ECF9830E675F}"/>
                </a:ext>
              </a:extLst>
            </p:cNvPr>
            <p:cNvSpPr txBox="1"/>
            <p:nvPr/>
          </p:nvSpPr>
          <p:spPr>
            <a:xfrm>
              <a:off x="3724134" y="3184546"/>
              <a:ext cx="3751135" cy="954107"/>
            </a:xfrm>
            <a:prstGeom prst="rect">
              <a:avLst/>
            </a:prstGeom>
            <a:noFill/>
          </p:spPr>
          <p:txBody>
            <a:bodyPr wrap="square" rtlCol="0">
              <a:spAutoFit/>
            </a:bodyPr>
            <a:lstStyle/>
            <a:p>
              <a:r>
                <a:rPr lang="ja-JP" altLang="en-US" sz="1400" dirty="0">
                  <a:latin typeface="UD デジタル 教科書体 NK-B" panose="02020700000000000000" pitchFamily="18" charset="-128"/>
                  <a:ea typeface="UD デジタル 教科書体 NK-B" panose="02020700000000000000" pitchFamily="18" charset="-128"/>
                </a:rPr>
                <a:t>・</a:t>
              </a:r>
              <a:r>
                <a:rPr kumimoji="1" lang="ja-JP" altLang="en-US" sz="1400" dirty="0">
                  <a:latin typeface="UD デジタル 教科書体 NK-B" panose="02020700000000000000" pitchFamily="18" charset="-128"/>
                  <a:ea typeface="UD デジタル 教科書体 NK-B" panose="02020700000000000000" pitchFamily="18" charset="-128"/>
                </a:rPr>
                <a:t>事業者の</a:t>
              </a:r>
              <a:r>
                <a:rPr kumimoji="1" lang="en-US" altLang="ja-JP" sz="1400" dirty="0">
                  <a:latin typeface="UD デジタル 教科書体 NK-B" panose="02020700000000000000" pitchFamily="18" charset="-128"/>
                  <a:ea typeface="UD デジタル 教科書体 NK-B" panose="02020700000000000000" pitchFamily="18" charset="-128"/>
                </a:rPr>
                <a:t>CO</a:t>
              </a:r>
              <a:r>
                <a:rPr kumimoji="1" lang="en-US" altLang="ja-JP" sz="1400" baseline="-18000" dirty="0">
                  <a:latin typeface="UD デジタル 教科書体 NK-B" panose="02020700000000000000" pitchFamily="18" charset="-128"/>
                  <a:ea typeface="UD デジタル 教科書体 NK-B" panose="02020700000000000000" pitchFamily="18" charset="-128"/>
                </a:rPr>
                <a:t>2</a:t>
              </a:r>
              <a:r>
                <a:rPr kumimoji="1" lang="ja-JP" altLang="en-US" sz="1400" dirty="0">
                  <a:latin typeface="UD デジタル 教科書体 NK-B" panose="02020700000000000000" pitchFamily="18" charset="-128"/>
                  <a:ea typeface="UD デジタル 教科書体 NK-B" panose="02020700000000000000" pitchFamily="18" charset="-128"/>
                </a:rPr>
                <a:t>排出量可視化支援</a:t>
              </a:r>
              <a:endParaRPr kumimoji="1" lang="en-US" altLang="ja-JP" sz="1400" dirty="0">
                <a:latin typeface="UD デジタル 教科書体 NK-B" panose="02020700000000000000" pitchFamily="18" charset="-128"/>
                <a:ea typeface="UD デジタル 教科書体 NK-B" panose="02020700000000000000" pitchFamily="18" charset="-128"/>
              </a:endParaRPr>
            </a:p>
            <a:p>
              <a:pPr marL="87313" indent="-87313"/>
              <a:r>
                <a:rPr lang="ja-JP" altLang="en-US" sz="1400" dirty="0">
                  <a:latin typeface="UD デジタル 教科書体 NK-B" panose="02020700000000000000" pitchFamily="18" charset="-128"/>
                  <a:ea typeface="UD デジタル 教科書体 NK-B" panose="02020700000000000000" pitchFamily="18" charset="-128"/>
                </a:rPr>
                <a:t>・</a:t>
              </a:r>
              <a:r>
                <a:rPr lang="en-US" altLang="ja-JP" sz="1400" dirty="0">
                  <a:latin typeface="UD デジタル 教科書体 NK-B" panose="02020700000000000000" pitchFamily="18" charset="-128"/>
                  <a:ea typeface="UD デジタル 教科書体 NK-B" panose="02020700000000000000" pitchFamily="18" charset="-128"/>
                </a:rPr>
                <a:t>CO</a:t>
              </a:r>
              <a:r>
                <a:rPr kumimoji="1" lang="en-US" altLang="ja-JP" sz="1400" baseline="-18000" dirty="0">
                  <a:latin typeface="UD デジタル 教科書体 NK-B" panose="02020700000000000000" pitchFamily="18" charset="-128"/>
                  <a:ea typeface="UD デジタル 教科書体 NK-B" panose="02020700000000000000" pitchFamily="18" charset="-128"/>
                </a:rPr>
                <a:t>2</a:t>
              </a:r>
              <a:r>
                <a:rPr lang="ja-JP" altLang="en-US" sz="1400" dirty="0">
                  <a:latin typeface="UD デジタル 教科書体 NK-B" panose="02020700000000000000" pitchFamily="18" charset="-128"/>
                  <a:ea typeface="UD デジタル 教科書体 NK-B" panose="02020700000000000000" pitchFamily="18" charset="-128"/>
                </a:rPr>
                <a:t>排出削減支援事業者とのマッチング機会の創出</a:t>
              </a:r>
              <a:endParaRPr lang="en-US" altLang="ja-JP" sz="1400" dirty="0">
                <a:latin typeface="UD デジタル 教科書体 NK-B" panose="02020700000000000000" pitchFamily="18" charset="-128"/>
                <a:ea typeface="UD デジタル 教科書体 NK-B" panose="02020700000000000000" pitchFamily="18" charset="-128"/>
              </a:endParaRPr>
            </a:p>
            <a:p>
              <a:pPr marL="87313" indent="-87313"/>
              <a:r>
                <a:rPr kumimoji="1" lang="ja-JP" altLang="en-US" sz="1400" u="sng" dirty="0">
                  <a:solidFill>
                    <a:srgbClr val="FF0000"/>
                  </a:solidFill>
                  <a:latin typeface="UD デジタル 教科書体 NK-B" panose="02020700000000000000" pitchFamily="18" charset="-128"/>
                  <a:ea typeface="UD デジタル 教科書体 NK-B" panose="02020700000000000000" pitchFamily="18" charset="-128"/>
                </a:rPr>
                <a:t>・対策計画書の作成支援</a:t>
              </a:r>
            </a:p>
          </p:txBody>
        </p:sp>
        <p:sp>
          <p:nvSpPr>
            <p:cNvPr id="50" name="四角形: 角を丸くする 49">
              <a:extLst>
                <a:ext uri="{FF2B5EF4-FFF2-40B4-BE49-F238E27FC236}">
                  <a16:creationId xmlns:a16="http://schemas.microsoft.com/office/drawing/2014/main" id="{DE1DE2E0-7A0F-4942-A867-D6B429F92744}"/>
                </a:ext>
              </a:extLst>
            </p:cNvPr>
            <p:cNvSpPr/>
            <p:nvPr/>
          </p:nvSpPr>
          <p:spPr>
            <a:xfrm>
              <a:off x="1881597" y="4248951"/>
              <a:ext cx="1849629" cy="793813"/>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UD デジタル 教科書体 NK-B" panose="02020700000000000000" pitchFamily="18" charset="-128"/>
                  <a:ea typeface="UD デジタル 教科書体 NK-B" panose="02020700000000000000" pitchFamily="18" charset="-128"/>
                </a:rPr>
                <a:t>③財政的支援</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51" name="テキスト ボックス 50">
              <a:extLst>
                <a:ext uri="{FF2B5EF4-FFF2-40B4-BE49-F238E27FC236}">
                  <a16:creationId xmlns:a16="http://schemas.microsoft.com/office/drawing/2014/main" id="{593BF5C7-94CB-4A2B-B6B3-0878A9D49DD4}"/>
                </a:ext>
              </a:extLst>
            </p:cNvPr>
            <p:cNvSpPr txBox="1"/>
            <p:nvPr/>
          </p:nvSpPr>
          <p:spPr>
            <a:xfrm>
              <a:off x="3724134" y="4304100"/>
              <a:ext cx="3861271" cy="777541"/>
            </a:xfrm>
            <a:prstGeom prst="rect">
              <a:avLst/>
            </a:prstGeom>
            <a:noFill/>
          </p:spPr>
          <p:txBody>
            <a:bodyPr wrap="square" rtlCol="0">
              <a:spAutoFit/>
            </a:bodyPr>
            <a:lstStyle/>
            <a:p>
              <a:r>
                <a:rPr lang="ja-JP" altLang="en-US" sz="1400" dirty="0">
                  <a:latin typeface="UD デジタル 教科書体 NK-B" panose="02020700000000000000" pitchFamily="18" charset="-128"/>
                  <a:ea typeface="UD デジタル 教科書体 NK-B" panose="02020700000000000000" pitchFamily="18" charset="-128"/>
                </a:rPr>
                <a:t>・</a:t>
              </a:r>
              <a:r>
                <a:rPr kumimoji="1" lang="ja-JP" altLang="en-US" sz="1400" dirty="0">
                  <a:latin typeface="UD デジタル 教科書体 NK-B" panose="02020700000000000000" pitchFamily="18" charset="-128"/>
                  <a:ea typeface="UD デジタル 教科書体 NK-B" panose="02020700000000000000" pitchFamily="18" charset="-128"/>
                </a:rPr>
                <a:t>国・自治体等の補助金活用支援</a:t>
              </a:r>
              <a:endParaRPr kumimoji="1" lang="en-US" altLang="ja-JP" sz="1400" dirty="0">
                <a:latin typeface="UD デジタル 教科書体 NK-B" panose="02020700000000000000" pitchFamily="18" charset="-128"/>
                <a:ea typeface="UD デジタル 教科書体 NK-B" panose="02020700000000000000" pitchFamily="18" charset="-128"/>
              </a:endParaRPr>
            </a:p>
            <a:p>
              <a:pPr marL="182563" indent="-182563"/>
              <a:r>
                <a:rPr lang="ja-JP" altLang="en-US" sz="1400" dirty="0">
                  <a:latin typeface="UD デジタル 教科書体 NK-B" panose="02020700000000000000" pitchFamily="18" charset="-128"/>
                  <a:ea typeface="UD デジタル 教科書体 NK-B" panose="02020700000000000000" pitchFamily="18" charset="-128"/>
                </a:rPr>
                <a:t>・</a:t>
              </a:r>
              <a:r>
                <a:rPr lang="ja-JP" altLang="en-US" sz="1400" u="sng" dirty="0">
                  <a:solidFill>
                    <a:srgbClr val="FF0000"/>
                  </a:solidFill>
                  <a:latin typeface="UD デジタル 教科書体 NK-B" panose="02020700000000000000" pitchFamily="18" charset="-128"/>
                  <a:ea typeface="UD デジタル 教科書体 NK-B" panose="02020700000000000000" pitchFamily="18" charset="-128"/>
                </a:rPr>
                <a:t>「おおさかゼロカーボン</a:t>
              </a:r>
              <a:r>
                <a:rPr lang="en-US" altLang="ja-JP" sz="1400" u="sng" dirty="0">
                  <a:solidFill>
                    <a:srgbClr val="FF0000"/>
                  </a:solidFill>
                  <a:latin typeface="UD デジタル 教科書体 NK-B" panose="02020700000000000000" pitchFamily="18" charset="-128"/>
                  <a:ea typeface="UD デジタル 教科書体 NK-B" panose="02020700000000000000" pitchFamily="18" charset="-128"/>
                </a:rPr>
                <a:t>SLL</a:t>
              </a:r>
              <a:r>
                <a:rPr lang="ja-JP" altLang="en-US" sz="1400" u="sng" dirty="0">
                  <a:solidFill>
                    <a:srgbClr val="FF0000"/>
                  </a:solidFill>
                  <a:latin typeface="UD デジタル 教科書体 NK-B" panose="02020700000000000000" pitchFamily="18" charset="-128"/>
                  <a:ea typeface="UD デジタル 教科書体 NK-B" panose="02020700000000000000" pitchFamily="18" charset="-128"/>
                </a:rPr>
                <a:t>フレームワーク」の活用促進</a:t>
              </a:r>
              <a:endParaRPr kumimoji="1" lang="ja-JP" altLang="en-US" sz="1400" u="sng"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52" name="四角形: 角を丸くする 51">
              <a:extLst>
                <a:ext uri="{FF2B5EF4-FFF2-40B4-BE49-F238E27FC236}">
                  <a16:creationId xmlns:a16="http://schemas.microsoft.com/office/drawing/2014/main" id="{7AE0E604-840E-4283-A8B2-9A37E0BBD296}"/>
                </a:ext>
              </a:extLst>
            </p:cNvPr>
            <p:cNvSpPr/>
            <p:nvPr/>
          </p:nvSpPr>
          <p:spPr>
            <a:xfrm>
              <a:off x="369431" y="2153853"/>
              <a:ext cx="671300" cy="3226830"/>
            </a:xfrm>
            <a:prstGeom prst="roundRect">
              <a:avLst>
                <a:gd name="adj" fmla="val 13253"/>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latin typeface="UD デジタル 教科書体 NK-B" panose="02020700000000000000" pitchFamily="18" charset="-128"/>
                <a:ea typeface="UD デジタル 教科書体 NK-B" panose="02020700000000000000" pitchFamily="18" charset="-128"/>
              </a:endParaRPr>
            </a:p>
            <a:p>
              <a:pPr algn="ctr"/>
              <a:endParaRPr lang="en-US" altLang="ja-JP" dirty="0">
                <a:latin typeface="UD デジタル 教科書体 NK-B" panose="02020700000000000000" pitchFamily="18" charset="-128"/>
                <a:ea typeface="UD デジタル 教科書体 NK-B" panose="02020700000000000000" pitchFamily="18" charset="-128"/>
              </a:endParaRPr>
            </a:p>
            <a:p>
              <a:pPr algn="ctr"/>
              <a:r>
                <a:rPr lang="ja-JP" altLang="en-US" dirty="0">
                  <a:latin typeface="UD デジタル 教科書体 NK-B" panose="02020700000000000000" pitchFamily="18" charset="-128"/>
                  <a:ea typeface="UD デジタル 教科書体 NK-B" panose="02020700000000000000" pitchFamily="18" charset="-128"/>
                </a:rPr>
                <a:t>脱炭素経営宣言</a:t>
              </a:r>
              <a:endParaRPr lang="en-US" altLang="ja-JP" baseline="30000" dirty="0">
                <a:solidFill>
                  <a:schemeClr val="bg1"/>
                </a:solidFill>
                <a:latin typeface="UD デジタル 教科書体 NK-B" panose="02020700000000000000" pitchFamily="18" charset="-128"/>
                <a:ea typeface="UD デジタル 教科書体 NK-B" panose="02020700000000000000" pitchFamily="18" charset="-128"/>
              </a:endParaRPr>
            </a:p>
            <a:p>
              <a:pPr algn="ctr"/>
              <a:endParaRPr kumimoji="1" lang="en-US" altLang="ja-JP" baseline="30000" dirty="0">
                <a:solidFill>
                  <a:schemeClr val="bg1"/>
                </a:solidFill>
                <a:latin typeface="UD デジタル 教科書体 NK-B" panose="02020700000000000000" pitchFamily="18" charset="-128"/>
                <a:ea typeface="UD デジタル 教科書体 NK-B" panose="02020700000000000000" pitchFamily="18" charset="-128"/>
              </a:endParaRPr>
            </a:p>
            <a:p>
              <a:pPr algn="ctr"/>
              <a:endParaRPr lang="en-US" altLang="ja-JP" baseline="30000" dirty="0">
                <a:solidFill>
                  <a:schemeClr val="bg1"/>
                </a:solidFill>
                <a:latin typeface="UD デジタル 教科書体 NK-B" panose="02020700000000000000" pitchFamily="18" charset="-128"/>
                <a:ea typeface="UD デジタル 教科書体 NK-B" panose="02020700000000000000" pitchFamily="18" charset="-128"/>
              </a:endParaRPr>
            </a:p>
            <a:p>
              <a:pPr algn="ctr"/>
              <a:endParaRPr kumimoji="1" lang="en-US" altLang="ja-JP" baseline="30000" dirty="0">
                <a:solidFill>
                  <a:schemeClr val="bg1"/>
                </a:solidFill>
                <a:latin typeface="UD デジタル 教科書体 NK-B" panose="02020700000000000000" pitchFamily="18" charset="-128"/>
                <a:ea typeface="UD デジタル 教科書体 NK-B" panose="02020700000000000000" pitchFamily="18" charset="-128"/>
              </a:endParaRPr>
            </a:p>
            <a:p>
              <a:pPr algn="ctr"/>
              <a:endParaRPr kumimoji="1" lang="ja-JP" altLang="en-US" baseline="300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53" name="二等辺三角形 52">
              <a:extLst>
                <a:ext uri="{FF2B5EF4-FFF2-40B4-BE49-F238E27FC236}">
                  <a16:creationId xmlns:a16="http://schemas.microsoft.com/office/drawing/2014/main" id="{071A0FC8-6F63-4E05-8922-1ED78C2BADE2}"/>
                </a:ext>
              </a:extLst>
            </p:cNvPr>
            <p:cNvSpPr/>
            <p:nvPr/>
          </p:nvSpPr>
          <p:spPr>
            <a:xfrm rot="5400000">
              <a:off x="477288" y="3615989"/>
              <a:ext cx="1954924" cy="44669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四角形: 角を丸くする 53">
              <a:extLst>
                <a:ext uri="{FF2B5EF4-FFF2-40B4-BE49-F238E27FC236}">
                  <a16:creationId xmlns:a16="http://schemas.microsoft.com/office/drawing/2014/main" id="{A5CCF832-15D4-4CD2-9174-23DA77CA14D8}"/>
                </a:ext>
              </a:extLst>
            </p:cNvPr>
            <p:cNvSpPr/>
            <p:nvPr/>
          </p:nvSpPr>
          <p:spPr>
            <a:xfrm>
              <a:off x="8142235" y="2153853"/>
              <a:ext cx="671300" cy="3226830"/>
            </a:xfrm>
            <a:prstGeom prst="roundRect">
              <a:avLst>
                <a:gd name="adj" fmla="val 13253"/>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latin typeface="UD デジタル 教科書体 NK-B" panose="02020700000000000000" pitchFamily="18" charset="-128"/>
                  <a:ea typeface="UD デジタル 教科書体 NK-B" panose="02020700000000000000" pitchFamily="18" charset="-128"/>
                </a:rPr>
                <a:t>脱炭素経営</a:t>
              </a:r>
              <a:r>
                <a:rPr lang="ja-JP" altLang="en-US" dirty="0">
                  <a:latin typeface="UD デジタル 教科書体 NK-B" panose="02020700000000000000" pitchFamily="18" charset="-128"/>
                  <a:ea typeface="UD デジタル 教科書体 NK-B" panose="02020700000000000000" pitchFamily="18" charset="-128"/>
                </a:rPr>
                <a:t>の実施</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55" name="二等辺三角形 54">
              <a:extLst>
                <a:ext uri="{FF2B5EF4-FFF2-40B4-BE49-F238E27FC236}">
                  <a16:creationId xmlns:a16="http://schemas.microsoft.com/office/drawing/2014/main" id="{BE74B17C-230C-46A3-ACE8-C794D61E104A}"/>
                </a:ext>
              </a:extLst>
            </p:cNvPr>
            <p:cNvSpPr/>
            <p:nvPr/>
          </p:nvSpPr>
          <p:spPr>
            <a:xfrm rot="5400000">
              <a:off x="6831290" y="3544231"/>
              <a:ext cx="1954924" cy="44669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矢印: 右カーブ 55">
              <a:extLst>
                <a:ext uri="{FF2B5EF4-FFF2-40B4-BE49-F238E27FC236}">
                  <a16:creationId xmlns:a16="http://schemas.microsoft.com/office/drawing/2014/main" id="{9BBFA86E-BEF4-422B-BC1B-A4A077785EA1}"/>
                </a:ext>
              </a:extLst>
            </p:cNvPr>
            <p:cNvSpPr/>
            <p:nvPr/>
          </p:nvSpPr>
          <p:spPr>
            <a:xfrm>
              <a:off x="1690925" y="2727875"/>
              <a:ext cx="325829" cy="923330"/>
            </a:xfrm>
            <a:prstGeom prst="curvedRightArrow">
              <a:avLst>
                <a:gd name="adj1" fmla="val 50349"/>
                <a:gd name="adj2" fmla="val 128579"/>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7" name="矢印: 右カーブ 56">
              <a:extLst>
                <a:ext uri="{FF2B5EF4-FFF2-40B4-BE49-F238E27FC236}">
                  <a16:creationId xmlns:a16="http://schemas.microsoft.com/office/drawing/2014/main" id="{903D1E15-8DA7-41EA-AA6A-350A8B6BC9EB}"/>
                </a:ext>
              </a:extLst>
            </p:cNvPr>
            <p:cNvSpPr/>
            <p:nvPr/>
          </p:nvSpPr>
          <p:spPr>
            <a:xfrm>
              <a:off x="1690925" y="3675524"/>
              <a:ext cx="325829" cy="923330"/>
            </a:xfrm>
            <a:prstGeom prst="curvedRightArrow">
              <a:avLst>
                <a:gd name="adj1" fmla="val 50349"/>
                <a:gd name="adj2" fmla="val 128579"/>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8" name="矢印: 五方向 57">
              <a:extLst>
                <a:ext uri="{FF2B5EF4-FFF2-40B4-BE49-F238E27FC236}">
                  <a16:creationId xmlns:a16="http://schemas.microsoft.com/office/drawing/2014/main" id="{46C93C56-03ED-4CFD-BCB3-CE4C93C0D623}"/>
                </a:ext>
              </a:extLst>
            </p:cNvPr>
            <p:cNvSpPr/>
            <p:nvPr/>
          </p:nvSpPr>
          <p:spPr>
            <a:xfrm>
              <a:off x="499581" y="5481914"/>
              <a:ext cx="8144479" cy="471637"/>
            </a:xfrm>
            <a:prstGeom prst="homePlate">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bg1"/>
                  </a:solidFill>
                  <a:latin typeface="UD デジタル 教科書体 NK-B" panose="02020700000000000000" pitchFamily="18" charset="-128"/>
                  <a:ea typeface="UD デジタル 教科書体 NK-B" panose="02020700000000000000" pitchFamily="18" charset="-128"/>
                </a:rPr>
                <a:t>府とおおさか脱炭素経営支援センターが連携して支援を実施</a:t>
              </a:r>
              <a:endParaRPr lang="en-US" altLang="ja-JP" sz="2000" b="1"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sp>
        <p:nvSpPr>
          <p:cNvPr id="62" name="正方形/長方形 61">
            <a:extLst>
              <a:ext uri="{FF2B5EF4-FFF2-40B4-BE49-F238E27FC236}">
                <a16:creationId xmlns:a16="http://schemas.microsoft.com/office/drawing/2014/main" id="{21020A4C-5B13-4723-BA9B-D45D859ACA50}"/>
              </a:ext>
            </a:extLst>
          </p:cNvPr>
          <p:cNvSpPr/>
          <p:nvPr/>
        </p:nvSpPr>
        <p:spPr>
          <a:xfrm>
            <a:off x="1528575" y="2198442"/>
            <a:ext cx="6370101" cy="369332"/>
          </a:xfrm>
          <a:prstGeom prst="rect">
            <a:avLst/>
          </a:prstGeom>
        </p:spPr>
        <p:txBody>
          <a:bodyPr wrap="square">
            <a:spAutoFit/>
          </a:bodyPr>
          <a:lstStyle/>
          <a:p>
            <a:r>
              <a:rPr lang="ja-JP" altLang="en-US" b="1" dirty="0">
                <a:latin typeface="Meiryo UI" panose="020B0604030504040204" pitchFamily="50" charset="-128"/>
                <a:ea typeface="Meiryo UI" panose="020B0604030504040204" pitchFamily="50" charset="-128"/>
              </a:rPr>
              <a:t>＜おおさか脱炭素経営支援センターにおける支援スキーム＞</a:t>
            </a:r>
          </a:p>
        </p:txBody>
      </p:sp>
    </p:spTree>
    <p:extLst>
      <p:ext uri="{BB962C8B-B14F-4D97-AF65-F5344CB8AC3E}">
        <p14:creationId xmlns:p14="http://schemas.microsoft.com/office/powerpoint/2010/main" val="133341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1364117-C7CF-4D37-9719-39492CCFABCC}"/>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７．問い合わせ先</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FD95DE85-2AF2-4B8E-BABD-2FEC88AD2BB1}"/>
              </a:ext>
            </a:extLst>
          </p:cNvPr>
          <p:cNvSpPr/>
          <p:nvPr/>
        </p:nvSpPr>
        <p:spPr>
          <a:xfrm>
            <a:off x="398498" y="1663594"/>
            <a:ext cx="6680034" cy="307777"/>
          </a:xfrm>
          <a:prstGeom prst="rect">
            <a:avLst/>
          </a:prstGeom>
          <a:ln>
            <a:noFill/>
          </a:ln>
        </p:spPr>
        <p:txBody>
          <a:bodyPr wrap="none">
            <a:spAutoFit/>
          </a:bodyPr>
          <a:lstStyle/>
          <a:p>
            <a:r>
              <a:rPr lang="ja-JP" altLang="en-US" sz="1400" dirty="0">
                <a:latin typeface="Meiryo UI" panose="020B0604030504040204" pitchFamily="50" charset="-128"/>
                <a:ea typeface="Meiryo UI" panose="020B0604030504040204" pitchFamily="50" charset="-128"/>
              </a:rPr>
              <a:t>大阪府 環境農林水産部 脱炭素・エネルギー政策課 気候変動緩和・適応策推進グループ</a:t>
            </a:r>
            <a:endParaRPr lang="en-US" altLang="ja-JP" sz="1400"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35A788DA-7A40-4358-8A99-8B34C53B2D34}"/>
              </a:ext>
            </a:extLst>
          </p:cNvPr>
          <p:cNvSpPr/>
          <p:nvPr/>
        </p:nvSpPr>
        <p:spPr>
          <a:xfrm>
            <a:off x="595933" y="2130043"/>
            <a:ext cx="2361544" cy="307777"/>
          </a:xfrm>
          <a:prstGeom prst="rect">
            <a:avLst/>
          </a:prstGeom>
          <a:ln>
            <a:noFill/>
          </a:ln>
        </p:spPr>
        <p:txBody>
          <a:bodyPr wrap="none">
            <a:spAutoFit/>
          </a:bodyPr>
          <a:lstStyle/>
          <a:p>
            <a:r>
              <a:rPr lang="ja-JP" altLang="en-US" sz="1400" dirty="0">
                <a:latin typeface="Meiryo UI" panose="020B0604030504040204" pitchFamily="50" charset="-128"/>
                <a:ea typeface="Meiryo UI" panose="020B0604030504040204" pitchFamily="50" charset="-128"/>
              </a:rPr>
              <a:t>電話番号：</a:t>
            </a:r>
            <a:r>
              <a:rPr lang="en-US" altLang="ja-JP" sz="1400" dirty="0">
                <a:latin typeface="Meiryo UI" panose="020B0604030504040204" pitchFamily="50" charset="-128"/>
                <a:ea typeface="Meiryo UI" panose="020B0604030504040204" pitchFamily="50" charset="-128"/>
              </a:rPr>
              <a:t>06-6210-9553</a:t>
            </a:r>
            <a:endParaRPr lang="ja-JP" altLang="en-US" sz="14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7C2C6FBD-9E01-45D4-A3E7-497C442427EF}"/>
              </a:ext>
            </a:extLst>
          </p:cNvPr>
          <p:cNvSpPr/>
          <p:nvPr/>
        </p:nvSpPr>
        <p:spPr>
          <a:xfrm>
            <a:off x="178365" y="1188773"/>
            <a:ext cx="4038285" cy="338554"/>
          </a:xfrm>
          <a:prstGeom prst="rect">
            <a:avLst/>
          </a:prstGeom>
          <a:ln>
            <a:noFill/>
          </a:ln>
        </p:spPr>
        <p:txBody>
          <a:bodyPr wrap="none">
            <a:spAutoFit/>
          </a:bodyPr>
          <a:lstStyle/>
          <a:p>
            <a:r>
              <a:rPr lang="ja-JP" altLang="en-US" sz="1600" b="1" dirty="0">
                <a:latin typeface="Meiryo UI" panose="020B0604030504040204" pitchFamily="50" charset="-128"/>
                <a:ea typeface="Meiryo UI" panose="020B0604030504040204" pitchFamily="50" charset="-128"/>
              </a:rPr>
              <a:t>■制度・届出の審査・届出の作成に関すること</a:t>
            </a:r>
            <a:endParaRPr lang="en-US" altLang="ja-JP" sz="1600" b="1"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6430DD7D-CB5F-4317-B816-4844C9CCA6B4}"/>
              </a:ext>
            </a:extLst>
          </p:cNvPr>
          <p:cNvSpPr/>
          <p:nvPr/>
        </p:nvSpPr>
        <p:spPr>
          <a:xfrm>
            <a:off x="178365" y="3304046"/>
            <a:ext cx="4908716" cy="338554"/>
          </a:xfrm>
          <a:prstGeom prst="rect">
            <a:avLst/>
          </a:prstGeom>
          <a:ln>
            <a:noFill/>
          </a:ln>
        </p:spPr>
        <p:txBody>
          <a:bodyPr wrap="none">
            <a:spAutoFit/>
          </a:bodyPr>
          <a:lstStyle/>
          <a:p>
            <a:r>
              <a:rPr lang="ja-JP" altLang="en-US" sz="1600" b="1" dirty="0">
                <a:latin typeface="Meiryo UI" panose="020B0604030504040204" pitchFamily="50" charset="-128"/>
                <a:ea typeface="Meiryo UI" panose="020B0604030504040204" pitchFamily="50" charset="-128"/>
              </a:rPr>
              <a:t>■届出の作成支援・</a:t>
            </a:r>
            <a:r>
              <a:rPr lang="en-US" altLang="ja-JP" sz="1600" b="1" dirty="0">
                <a:latin typeface="Meiryo UI" panose="020B0604030504040204" pitchFamily="50" charset="-128"/>
                <a:ea typeface="Meiryo UI" panose="020B0604030504040204" pitchFamily="50" charset="-128"/>
              </a:rPr>
              <a:t>CO2</a:t>
            </a:r>
            <a:r>
              <a:rPr lang="ja-JP" altLang="en-US" sz="1600" b="1" dirty="0">
                <a:latin typeface="Meiryo UI" panose="020B0604030504040204" pitchFamily="50" charset="-128"/>
                <a:ea typeface="Meiryo UI" panose="020B0604030504040204" pitchFamily="50" charset="-128"/>
              </a:rPr>
              <a:t>削減に向けた取組に関すること</a:t>
            </a:r>
            <a:endParaRPr lang="en-US" altLang="ja-JP" sz="1600" b="1"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0D4CF50B-B87A-4AE3-8700-9CC0E06CBD1A}"/>
              </a:ext>
            </a:extLst>
          </p:cNvPr>
          <p:cNvSpPr/>
          <p:nvPr/>
        </p:nvSpPr>
        <p:spPr>
          <a:xfrm>
            <a:off x="398498" y="3867721"/>
            <a:ext cx="5269391" cy="307777"/>
          </a:xfrm>
          <a:prstGeom prst="rect">
            <a:avLst/>
          </a:prstGeom>
          <a:ln>
            <a:noFill/>
          </a:ln>
        </p:spPr>
        <p:txBody>
          <a:bodyPr wrap="none">
            <a:spAutoFit/>
          </a:bodyPr>
          <a:lstStyle/>
          <a:p>
            <a:r>
              <a:rPr lang="ja-JP" altLang="en-US" sz="1400" dirty="0">
                <a:latin typeface="Meiryo UI" panose="020B0604030504040204" pitchFamily="50" charset="-128"/>
                <a:ea typeface="Meiryo UI" panose="020B0604030504040204" pitchFamily="50" charset="-128"/>
              </a:rPr>
              <a:t>おおさか脱炭素経営支援センター（一般財団法人大阪府みどり公社）</a:t>
            </a:r>
            <a:endParaRPr lang="en-US" altLang="ja-JP" sz="1400"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3029EEE9-7DA5-454F-AE7E-1ADBD9E8D5CB}"/>
              </a:ext>
            </a:extLst>
          </p:cNvPr>
          <p:cNvSpPr/>
          <p:nvPr/>
        </p:nvSpPr>
        <p:spPr>
          <a:xfrm>
            <a:off x="618631" y="2498641"/>
            <a:ext cx="4196020" cy="307777"/>
          </a:xfrm>
          <a:prstGeom prst="rect">
            <a:avLst/>
          </a:prstGeom>
          <a:ln>
            <a:noFill/>
          </a:ln>
        </p:spPr>
        <p:txBody>
          <a:bodyPr wrap="none">
            <a:spAutoFit/>
          </a:bodyPr>
          <a:lstStyle/>
          <a:p>
            <a:r>
              <a:rPr lang="en-US" altLang="ja-JP" sz="1400" dirty="0">
                <a:latin typeface="Meiryo UI" panose="020B0604030504040204" pitchFamily="50" charset="-128"/>
                <a:ea typeface="Meiryo UI" panose="020B0604030504040204" pitchFamily="50" charset="-128"/>
              </a:rPr>
              <a:t>e-mail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hlinkClick r:id="rId2"/>
              </a:rPr>
              <a:t>eneseisaku-03@gbox.pref.osaka.lg.jp</a:t>
            </a:r>
            <a:endParaRPr lang="en-US" altLang="ja-JP" sz="1400" dirty="0">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14E290D6-F518-454E-9F00-12C8C2C7A7D8}"/>
              </a:ext>
            </a:extLst>
          </p:cNvPr>
          <p:cNvSpPr/>
          <p:nvPr/>
        </p:nvSpPr>
        <p:spPr>
          <a:xfrm>
            <a:off x="595933" y="4334170"/>
            <a:ext cx="2422458" cy="307777"/>
          </a:xfrm>
          <a:prstGeom prst="rect">
            <a:avLst/>
          </a:prstGeom>
          <a:ln>
            <a:noFill/>
          </a:ln>
        </p:spPr>
        <p:txBody>
          <a:bodyPr wrap="none">
            <a:spAutoFit/>
          </a:bodyPr>
          <a:lstStyle/>
          <a:p>
            <a:r>
              <a:rPr lang="ja-JP" altLang="en-US" sz="1400" dirty="0">
                <a:latin typeface="Meiryo UI" panose="020B0604030504040204" pitchFamily="50" charset="-128"/>
                <a:ea typeface="Meiryo UI" panose="020B0604030504040204" pitchFamily="50" charset="-128"/>
              </a:rPr>
              <a:t>電話番号：</a:t>
            </a:r>
            <a:r>
              <a:rPr lang="en-US" altLang="ja-JP" sz="1400" dirty="0">
                <a:latin typeface="Meiryo UI" panose="020B0604030504040204" pitchFamily="50" charset="-128"/>
                <a:ea typeface="Meiryo UI" panose="020B0604030504040204" pitchFamily="50" charset="-128"/>
              </a:rPr>
              <a:t> 06-6266-1271</a:t>
            </a:r>
            <a:endParaRPr lang="ja-JP" altLang="en-US" sz="1400" dirty="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9827D1EE-BF43-4DC4-9C71-151B9E12B6C9}"/>
              </a:ext>
            </a:extLst>
          </p:cNvPr>
          <p:cNvSpPr/>
          <p:nvPr/>
        </p:nvSpPr>
        <p:spPr>
          <a:xfrm>
            <a:off x="618631" y="4702768"/>
            <a:ext cx="3493970" cy="307777"/>
          </a:xfrm>
          <a:prstGeom prst="rect">
            <a:avLst/>
          </a:prstGeom>
          <a:ln>
            <a:noFill/>
          </a:ln>
        </p:spPr>
        <p:txBody>
          <a:bodyPr wrap="none">
            <a:spAutoFit/>
          </a:bodyPr>
          <a:lstStyle/>
          <a:p>
            <a:r>
              <a:rPr lang="en-US" altLang="ja-JP" sz="1400" dirty="0">
                <a:latin typeface="Meiryo UI" panose="020B0604030504040204" pitchFamily="50" charset="-128"/>
                <a:ea typeface="Meiryo UI" panose="020B0604030504040204" pitchFamily="50" charset="-128"/>
              </a:rPr>
              <a:t>e-mail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hlinkClick r:id="rId3"/>
              </a:rPr>
              <a:t> zerocarbon@osaka-midori.jp</a:t>
            </a:r>
            <a:endParaRPr lang="en-US" altLang="ja-JP" sz="140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383ACC1E-1476-4F1F-BA26-874C006F35E8}"/>
              </a:ext>
            </a:extLst>
          </p:cNvPr>
          <p:cNvSpPr/>
          <p:nvPr/>
        </p:nvSpPr>
        <p:spPr>
          <a:xfrm>
            <a:off x="398498" y="5331704"/>
            <a:ext cx="6789702" cy="830997"/>
          </a:xfrm>
          <a:prstGeom prst="rect">
            <a:avLst/>
          </a:prstGeom>
          <a:solidFill>
            <a:srgbClr val="CC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ja-JP" altLang="en-US" sz="1600" b="1" dirty="0">
                <a:latin typeface="Meiryo UI" panose="020B0604030504040204" pitchFamily="50" charset="-128"/>
                <a:ea typeface="Meiryo UI" panose="020B0604030504040204" pitchFamily="50" charset="-128"/>
              </a:rPr>
              <a:t>おおさか脱炭素経営支援センターでは、</a:t>
            </a:r>
            <a:r>
              <a:rPr lang="en-US" altLang="ja-JP" sz="1600" b="1" dirty="0">
                <a:latin typeface="Meiryo UI" panose="020B0604030504040204" pitchFamily="50" charset="-128"/>
                <a:ea typeface="Meiryo UI" panose="020B0604030504040204" pitchFamily="50" charset="-128"/>
              </a:rPr>
              <a:t> CO₂</a:t>
            </a:r>
            <a:r>
              <a:rPr lang="ja-JP" altLang="en-US" sz="1600" b="1" dirty="0">
                <a:latin typeface="Meiryo UI" panose="020B0604030504040204" pitchFamily="50" charset="-128"/>
                <a:ea typeface="Meiryo UI" panose="020B0604030504040204" pitchFamily="50" charset="-128"/>
              </a:rPr>
              <a:t>排出量の算定や、</a:t>
            </a:r>
            <a:endParaRPr lang="en-US" altLang="ja-JP" sz="1600" b="1"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対策計画書の作成、根拠資料の準備等について、支援を受けることができます。</a:t>
            </a:r>
            <a:endParaRPr lang="en-US" altLang="ja-JP" sz="1600" b="1"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是非ご活用ください。</a:t>
            </a:r>
            <a:endParaRPr lang="en-US" altLang="ja-JP" sz="1600" b="1" dirty="0">
              <a:latin typeface="Meiryo UI" panose="020B0604030504040204" pitchFamily="50" charset="-128"/>
              <a:ea typeface="Meiryo UI" panose="020B0604030504040204" pitchFamily="50" charset="-128"/>
            </a:endParaRPr>
          </a:p>
        </p:txBody>
      </p:sp>
      <p:pic>
        <p:nvPicPr>
          <p:cNvPr id="1026" name="Picture 2" descr="スキーム図">
            <a:extLst>
              <a:ext uri="{FF2B5EF4-FFF2-40B4-BE49-F238E27FC236}">
                <a16:creationId xmlns:a16="http://schemas.microsoft.com/office/drawing/2014/main" id="{FE4994F6-F543-4F47-B18B-9860E00B426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516895" y="4819310"/>
            <a:ext cx="1348285" cy="1750870"/>
          </a:xfrm>
          <a:prstGeom prst="rect">
            <a:avLst/>
          </a:prstGeom>
          <a:noFill/>
          <a:extLst>
            <a:ext uri="{909E8E84-426E-40DD-AFC4-6F175D3DCCD1}">
              <a14:hiddenFill xmlns:a14="http://schemas.microsoft.com/office/drawing/2010/main">
                <a:solidFill>
                  <a:srgbClr val="FFFFFF"/>
                </a:solidFill>
              </a14:hiddenFill>
            </a:ext>
          </a:extLst>
        </p:spPr>
      </p:pic>
      <p:sp>
        <p:nvSpPr>
          <p:cNvPr id="14" name="スライド番号プレースホルダー 1">
            <a:extLst>
              <a:ext uri="{FF2B5EF4-FFF2-40B4-BE49-F238E27FC236}">
                <a16:creationId xmlns:a16="http://schemas.microsoft.com/office/drawing/2014/main" id="{C348EE54-A183-4AE5-B9BA-F711941F9C6E}"/>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15</a:t>
            </a:fld>
            <a:endParaRPr lang="ja-JP" altLang="en-US" dirty="0">
              <a:solidFill>
                <a:srgbClr val="000000"/>
              </a:solidFill>
              <a:latin typeface="游明朝"/>
            </a:endParaRPr>
          </a:p>
        </p:txBody>
      </p:sp>
    </p:spTree>
    <p:extLst>
      <p:ext uri="{BB962C8B-B14F-4D97-AF65-F5344CB8AC3E}">
        <p14:creationId xmlns:p14="http://schemas.microsoft.com/office/powerpoint/2010/main" val="630393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b="0" u="none" strike="noStrike" dirty="0">
                <a:solidFill>
                  <a:srgbClr val="FFFFFF"/>
                </a:solidFill>
                <a:effectLst/>
                <a:uFillTx/>
                <a:latin typeface="Meiryo UI" panose="020B0604030504040204" pitchFamily="50" charset="-128"/>
                <a:ea typeface="Meiryo UI" panose="020B0604030504040204" pitchFamily="50" charset="-128"/>
              </a:rPr>
              <a:t>目次</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819170" y="1558119"/>
            <a:ext cx="6893963" cy="4182812"/>
          </a:xfrm>
          <a:prstGeom prst="rect">
            <a:avLst/>
          </a:prstGeom>
          <a:noFill/>
        </p:spPr>
        <p:txBody>
          <a:bodyPr wrap="square" rtlCol="0">
            <a:spAutoFit/>
          </a:bodyPr>
          <a:lstStyle/>
          <a:p>
            <a:pPr>
              <a:lnSpc>
                <a:spcPct val="150000"/>
              </a:lnSpc>
            </a:pPr>
            <a:r>
              <a:rPr kumimoji="1" lang="ja-JP" altLang="en-US" sz="2000" dirty="0">
                <a:latin typeface="Meiryo UI" panose="020B0604030504040204" pitchFamily="50" charset="-128"/>
                <a:ea typeface="Meiryo UI" panose="020B0604030504040204" pitchFamily="50" charset="-128"/>
              </a:rPr>
              <a:t>１．背景</a:t>
            </a:r>
            <a:endParaRPr kumimoji="1"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２．概要</a:t>
            </a:r>
            <a:endParaRPr kumimoji="1"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３</a:t>
            </a:r>
            <a:r>
              <a:rPr kumimoji="1" lang="ja-JP" altLang="en-US" sz="2000" dirty="0">
                <a:latin typeface="Meiryo UI" panose="020B0604030504040204" pitchFamily="50" charset="-128"/>
                <a:ea typeface="Meiryo UI" panose="020B0604030504040204" pitchFamily="50" charset="-128"/>
              </a:rPr>
              <a:t>．利用対象者</a:t>
            </a:r>
            <a:endParaRPr kumimoji="1"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４－１．利用の流れ（利用開始時）</a:t>
            </a:r>
            <a:endParaRPr lang="en-US" altLang="ja-JP" sz="2000" dirty="0">
              <a:latin typeface="Meiryo UI" panose="020B0604030504040204" pitchFamily="50" charset="-128"/>
              <a:ea typeface="Meiryo UI" panose="020B0604030504040204" pitchFamily="50" charset="-128"/>
            </a:endParaRPr>
          </a:p>
          <a:p>
            <a:pPr>
              <a:lnSpc>
                <a:spcPct val="150000"/>
              </a:lnSpc>
            </a:pPr>
            <a:r>
              <a:rPr kumimoji="1" lang="ja-JP" altLang="en-US" sz="2000" dirty="0">
                <a:latin typeface="Meiryo UI" panose="020B0604030504040204" pitchFamily="50" charset="-128"/>
                <a:ea typeface="Meiryo UI" panose="020B0604030504040204" pitchFamily="50" charset="-128"/>
              </a:rPr>
              <a:t>４－２．</a:t>
            </a:r>
            <a:r>
              <a:rPr lang="ja-JP" altLang="en-US" sz="2000" dirty="0">
                <a:latin typeface="Meiryo UI" panose="020B0604030504040204" pitchFamily="50" charset="-128"/>
                <a:ea typeface="Meiryo UI" panose="020B0604030504040204" pitchFamily="50" charset="-128"/>
              </a:rPr>
              <a:t>利用</a:t>
            </a:r>
            <a:r>
              <a:rPr kumimoji="1" lang="ja-JP" altLang="en-US" sz="2000" dirty="0">
                <a:latin typeface="Meiryo UI" panose="020B0604030504040204" pitchFamily="50" charset="-128"/>
                <a:ea typeface="Meiryo UI" panose="020B0604030504040204" pitchFamily="50" charset="-128"/>
              </a:rPr>
              <a:t>の流</a:t>
            </a:r>
            <a:r>
              <a:rPr lang="ja-JP" altLang="en-US" sz="2000" dirty="0">
                <a:latin typeface="Meiryo UI" panose="020B0604030504040204" pitchFamily="50" charset="-128"/>
                <a:ea typeface="Meiryo UI" panose="020B0604030504040204" pitchFamily="50" charset="-128"/>
              </a:rPr>
              <a:t>れ（２年目以降）</a:t>
            </a:r>
            <a:endParaRPr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４－３．利用の流れ（変更時・完済時）</a:t>
            </a:r>
            <a:endParaRPr kumimoji="1"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５．対策計画書および実績報告書の作成</a:t>
            </a:r>
            <a:endParaRPr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６．おおさか脱炭素経営支援センターにおける取組支援</a:t>
            </a:r>
            <a:endParaRPr lang="en-US" altLang="ja-JP" sz="2000" dirty="0">
              <a:latin typeface="Meiryo UI" panose="020B0604030504040204" pitchFamily="50" charset="-128"/>
              <a:ea typeface="Meiryo UI" panose="020B0604030504040204" pitchFamily="50" charset="-128"/>
            </a:endParaRPr>
          </a:p>
          <a:p>
            <a:pPr>
              <a:lnSpc>
                <a:spcPct val="150000"/>
              </a:lnSpc>
            </a:pPr>
            <a:r>
              <a:rPr lang="ja-JP" altLang="en-US" sz="2000" dirty="0">
                <a:latin typeface="Meiryo UI" panose="020B0604030504040204" pitchFamily="50" charset="-128"/>
                <a:ea typeface="Meiryo UI" panose="020B0604030504040204" pitchFamily="50" charset="-128"/>
              </a:rPr>
              <a:t>７</a:t>
            </a:r>
            <a:r>
              <a:rPr kumimoji="1" lang="ja-JP" altLang="en-US" sz="2000" dirty="0">
                <a:latin typeface="Meiryo UI" panose="020B0604030504040204" pitchFamily="50" charset="-128"/>
                <a:ea typeface="Meiryo UI" panose="020B0604030504040204" pitchFamily="50" charset="-128"/>
              </a:rPr>
              <a:t>．問い合わせ先</a:t>
            </a:r>
            <a:endParaRPr kumimoji="1" lang="en-US" altLang="ja-JP" sz="2000" dirty="0">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D48BFFE3-60A2-4E57-AC7C-C97856783887}"/>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1</a:t>
            </a:fld>
            <a:endParaRPr lang="ja-JP" altLang="en-US" dirty="0">
              <a:solidFill>
                <a:srgbClr val="000000"/>
              </a:solidFill>
              <a:latin typeface="游明朝"/>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１．背景</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307818" y="1089459"/>
            <a:ext cx="8627951" cy="2883803"/>
          </a:xfrm>
          <a:prstGeom prst="rect">
            <a:avLst/>
          </a:prstGeom>
          <a:noFill/>
        </p:spPr>
        <p:txBody>
          <a:bodyPr wrap="square" rtlCol="0">
            <a:spAutoFit/>
          </a:bodyPr>
          <a:lstStyle/>
          <a:p>
            <a:pPr algn="just">
              <a:lnSpc>
                <a:spcPts val="2200"/>
              </a:lnSpc>
            </a:pPr>
            <a:r>
              <a:rPr lang="ja-JP" altLang="en-US" sz="1600" dirty="0">
                <a:latin typeface="Meiryo UI" panose="020B0604030504040204" pitchFamily="50" charset="-128"/>
                <a:ea typeface="Meiryo UI" panose="020B0604030504040204" pitchFamily="50" charset="-128"/>
              </a:rPr>
              <a:t>　大阪府は、「</a:t>
            </a:r>
            <a:r>
              <a:rPr lang="en-US" altLang="ja-JP" sz="1600" dirty="0">
                <a:latin typeface="Meiryo UI" panose="020B0604030504040204" pitchFamily="50" charset="-128"/>
                <a:ea typeface="Meiryo UI" panose="020B0604030504040204" pitchFamily="50" charset="-128"/>
              </a:rPr>
              <a:t>2050</a:t>
            </a:r>
            <a:r>
              <a:rPr lang="ja-JP" altLang="en-US" sz="1600" dirty="0">
                <a:latin typeface="Meiryo UI" panose="020B0604030504040204" pitchFamily="50" charset="-128"/>
                <a:ea typeface="Meiryo UI" panose="020B0604030504040204" pitchFamily="50" charset="-128"/>
              </a:rPr>
              <a:t>年二酸化炭素排出量実質ゼロ」をめざし、大阪府地球温暖化対策実行計画（区域施策編）において、温室効果ガス排出量の削減目標を掲げ、産業・業務・家庭・運輸等の各分野において温室効果ガス排出量削減の取組を推進しています。</a:t>
            </a:r>
          </a:p>
          <a:p>
            <a:pPr algn="just">
              <a:lnSpc>
                <a:spcPts val="2200"/>
              </a:lnSpc>
            </a:pPr>
            <a:r>
              <a:rPr lang="ja-JP" altLang="en-US" sz="1600" dirty="0">
                <a:latin typeface="Meiryo UI" panose="020B0604030504040204" pitchFamily="50" charset="-128"/>
                <a:ea typeface="Meiryo UI" panose="020B0604030504040204" pitchFamily="50" charset="-128"/>
              </a:rPr>
              <a:t>　特に、大阪府の中小事業者数は全国第２位であるとともに、府内の製造品出荷額の約６割を中小規模事業所が占めています。また、国際的にもサプライチェーン全体で脱炭素化の取組が求められる中、今後、大企業の取引先となる中小事業者においても脱炭素経営を行うことが重要です。</a:t>
            </a:r>
          </a:p>
          <a:p>
            <a:pPr algn="just">
              <a:lnSpc>
                <a:spcPts val="2200"/>
              </a:lnSpc>
            </a:pPr>
            <a:r>
              <a:rPr lang="ja-JP" altLang="en-US" sz="1600" dirty="0">
                <a:latin typeface="Meiryo UI" panose="020B0604030504040204" pitchFamily="50" charset="-128"/>
                <a:ea typeface="Meiryo UI" panose="020B0604030504040204" pitchFamily="50" charset="-128"/>
              </a:rPr>
              <a:t>　そこで、大阪府は、中小事業者の脱炭素経営を加速させることを目的に、</a:t>
            </a:r>
            <a:r>
              <a:rPr lang="ja-JP" altLang="en-US" sz="1600" u="sng" dirty="0">
                <a:latin typeface="Meiryo UI" panose="020B0604030504040204" pitchFamily="50" charset="-128"/>
                <a:ea typeface="Meiryo UI" panose="020B0604030504040204" pitchFamily="50" charset="-128"/>
              </a:rPr>
              <a:t>大阪府気候変動対策の推進に関する条例（以下「府条例」という。）に基づく届出・評価制度と連動</a:t>
            </a:r>
            <a:r>
              <a:rPr lang="ja-JP" altLang="en-US" sz="1600" dirty="0">
                <a:latin typeface="Meiryo UI" panose="020B0604030504040204" pitchFamily="50" charset="-128"/>
                <a:ea typeface="Meiryo UI" panose="020B0604030504040204" pitchFamily="50" charset="-128"/>
              </a:rPr>
              <a:t>したサステナビリティ・リンク・ローンの枠組みである</a:t>
            </a:r>
            <a:r>
              <a:rPr lang="ja-JP" altLang="en-US" sz="1600" b="1" dirty="0">
                <a:solidFill>
                  <a:srgbClr val="FF0000"/>
                </a:solidFill>
                <a:latin typeface="Meiryo UI" panose="020B0604030504040204" pitchFamily="50" charset="-128"/>
                <a:ea typeface="Meiryo UI" panose="020B0604030504040204" pitchFamily="50" charset="-128"/>
              </a:rPr>
              <a:t>「おおさかゼロカーボン</a:t>
            </a:r>
            <a:r>
              <a:rPr lang="en-US" altLang="ja-JP" sz="1600" b="1" dirty="0">
                <a:solidFill>
                  <a:srgbClr val="FF0000"/>
                </a:solidFill>
                <a:latin typeface="Meiryo UI" panose="020B0604030504040204" pitchFamily="50" charset="-128"/>
                <a:ea typeface="Meiryo UI" panose="020B0604030504040204" pitchFamily="50" charset="-128"/>
              </a:rPr>
              <a:t>SLL</a:t>
            </a:r>
            <a:r>
              <a:rPr lang="ja-JP" altLang="en-US" sz="1600" b="1" dirty="0">
                <a:solidFill>
                  <a:srgbClr val="FF0000"/>
                </a:solidFill>
                <a:latin typeface="Meiryo UI" panose="020B0604030504040204" pitchFamily="50" charset="-128"/>
                <a:ea typeface="Meiryo UI" panose="020B0604030504040204" pitchFamily="50" charset="-128"/>
              </a:rPr>
              <a:t>フレームワーク（以下「本フレームワーク」という。）」</a:t>
            </a:r>
            <a:r>
              <a:rPr lang="ja-JP" altLang="en-US" sz="1600" dirty="0">
                <a:latin typeface="Meiryo UI" panose="020B0604030504040204" pitchFamily="50" charset="-128"/>
                <a:ea typeface="Meiryo UI" panose="020B0604030504040204" pitchFamily="50" charset="-128"/>
              </a:rPr>
              <a:t>を構築しました。</a:t>
            </a:r>
          </a:p>
        </p:txBody>
      </p:sp>
      <p:sp>
        <p:nvSpPr>
          <p:cNvPr id="6" name="正方形/長方形 11"/>
          <p:cNvSpPr/>
          <p:nvPr/>
        </p:nvSpPr>
        <p:spPr>
          <a:xfrm>
            <a:off x="107639" y="4397709"/>
            <a:ext cx="4853659"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dirty="0">
                <a:solidFill>
                  <a:srgbClr val="000000"/>
                </a:solidFill>
                <a:latin typeface="Meiryo UI" panose="020B0604030504040204" pitchFamily="50" charset="-128"/>
                <a:ea typeface="Meiryo UI" panose="020B0604030504040204" pitchFamily="50" charset="-128"/>
              </a:rPr>
              <a:t>サステナビリティ・リンク・ローン（</a:t>
            </a:r>
            <a:r>
              <a:rPr lang="en-US" altLang="ja-JP" sz="2000" dirty="0">
                <a:solidFill>
                  <a:srgbClr val="000000"/>
                </a:solidFill>
                <a:latin typeface="Meiryo UI" panose="020B0604030504040204" pitchFamily="50" charset="-128"/>
                <a:ea typeface="Meiryo UI" panose="020B0604030504040204" pitchFamily="50" charset="-128"/>
              </a:rPr>
              <a:t>SLL</a:t>
            </a:r>
            <a:r>
              <a:rPr lang="ja-JP" altLang="en-US" sz="2000" dirty="0">
                <a:solidFill>
                  <a:srgbClr val="000000"/>
                </a:solidFill>
                <a:latin typeface="Meiryo UI" panose="020B0604030504040204" pitchFamily="50" charset="-128"/>
                <a:ea typeface="Meiryo UI" panose="020B0604030504040204" pitchFamily="50" charset="-128"/>
              </a:rPr>
              <a:t>）とは</a:t>
            </a:r>
          </a:p>
        </p:txBody>
      </p:sp>
      <p:sp>
        <p:nvSpPr>
          <p:cNvPr id="4" name="正方形/長方形 3"/>
          <p:cNvSpPr/>
          <p:nvPr/>
        </p:nvSpPr>
        <p:spPr>
          <a:xfrm>
            <a:off x="307819" y="4939075"/>
            <a:ext cx="8627950" cy="938719"/>
          </a:xfrm>
          <a:prstGeom prst="rect">
            <a:avLst/>
          </a:prstGeom>
        </p:spPr>
        <p:txBody>
          <a:bodyPr wrap="square">
            <a:spAutoFit/>
          </a:bodyPr>
          <a:lstStyle/>
          <a:p>
            <a:pPr>
              <a:lnSpc>
                <a:spcPts val="2200"/>
              </a:lnSpc>
            </a:pPr>
            <a:r>
              <a:rPr lang="ja-JP" altLang="en-US" sz="1600" dirty="0">
                <a:latin typeface="Meiryo UI" panose="020B0604030504040204" pitchFamily="50" charset="-128"/>
                <a:ea typeface="Meiryo UI" panose="020B0604030504040204" pitchFamily="50" charset="-128"/>
              </a:rPr>
              <a:t>　サステナビリティ・リンク・ローンとは、企業が設定する環境問題や社会課題の解決への貢献に向けたサステナビリティ目標である</a:t>
            </a:r>
            <a:r>
              <a:rPr lang="ja-JP" altLang="en-US" sz="1600" b="1" dirty="0">
                <a:solidFill>
                  <a:srgbClr val="FF0000"/>
                </a:solidFill>
                <a:latin typeface="Meiryo UI" panose="020B0604030504040204" pitchFamily="50" charset="-128"/>
                <a:ea typeface="Meiryo UI" panose="020B0604030504040204" pitchFamily="50" charset="-128"/>
              </a:rPr>
              <a:t>「サステナビリティ・パフォーマンス・ターゲット」（</a:t>
            </a:r>
            <a:r>
              <a:rPr lang="en-US" altLang="ja-JP" sz="1600" b="1" dirty="0">
                <a:solidFill>
                  <a:srgbClr val="FF0000"/>
                </a:solidFill>
                <a:latin typeface="Meiryo UI" panose="020B0604030504040204" pitchFamily="50" charset="-128"/>
                <a:ea typeface="Meiryo UI" panose="020B0604030504040204" pitchFamily="50" charset="-128"/>
              </a:rPr>
              <a:t>SPT</a:t>
            </a:r>
            <a:r>
              <a:rPr lang="ja-JP" altLang="en-US" sz="1600" b="1" dirty="0">
                <a:solidFill>
                  <a:srgbClr val="FF0000"/>
                </a:solidFill>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の達成を奨励するローンです。</a:t>
            </a:r>
            <a:r>
              <a:rPr lang="en-US" altLang="ja-JP" sz="1600" dirty="0">
                <a:latin typeface="Meiryo UI" panose="020B0604030504040204" pitchFamily="50" charset="-128"/>
                <a:ea typeface="Meiryo UI" panose="020B0604030504040204" pitchFamily="50" charset="-128"/>
              </a:rPr>
              <a:t>SPT</a:t>
            </a:r>
            <a:r>
              <a:rPr lang="ja-JP" altLang="en-US" sz="1600" dirty="0">
                <a:latin typeface="Meiryo UI" panose="020B0604030504040204" pitchFamily="50" charset="-128"/>
                <a:ea typeface="Meiryo UI" panose="020B0604030504040204" pitchFamily="50" charset="-128"/>
              </a:rPr>
              <a:t>の達成度合いに応じて金利等の融資条件が変動する仕組みです。</a:t>
            </a:r>
          </a:p>
        </p:txBody>
      </p:sp>
      <p:sp>
        <p:nvSpPr>
          <p:cNvPr id="7" name="スライド番号プレースホルダー 1">
            <a:extLst>
              <a:ext uri="{FF2B5EF4-FFF2-40B4-BE49-F238E27FC236}">
                <a16:creationId xmlns:a16="http://schemas.microsoft.com/office/drawing/2014/main" id="{4BBE6A36-B7BD-4220-9660-F449B460C151}"/>
              </a:ext>
            </a:extLst>
          </p:cNvPr>
          <p:cNvSpPr txBox="1">
            <a:spLocks/>
          </p:cNvSpPr>
          <p:nvPr/>
        </p:nvSpPr>
        <p:spPr>
          <a:xfrm>
            <a:off x="8563093" y="6293494"/>
            <a:ext cx="485640" cy="485640"/>
          </a:xfrm>
          <a:prstGeom prst="rect">
            <a:avLst/>
          </a:prstGeom>
          <a:noFill/>
          <a:ln w="19080">
            <a:noFill/>
            <a:round/>
          </a:ln>
          <a:effectLst>
            <a:outerShdw blurRad="50760" dist="38160" dir="5400000" rotWithShape="0">
              <a:srgbClr val="000000">
                <a:alpha val="40000"/>
              </a:srgbClr>
            </a:outerShdw>
          </a:effectLst>
        </p:spPr>
        <p:txBody>
          <a:bodyPr lIns="0" tIns="0" rIns="0" bIns="0" anchor="ctr">
            <a:noAutofit/>
          </a:bodyPr>
          <a:lstStyle>
            <a:defPPr>
              <a:defRPr lang="ja-JP"/>
            </a:defPPr>
            <a:lvl1pPr marL="0" indent="0" algn="r" defTabSz="914400" rtl="0" eaLnBrk="1" latinLnBrk="0" hangingPunct="1">
              <a:lnSpc>
                <a:spcPct val="100000"/>
              </a:lnSpc>
              <a:buNone/>
              <a:defRPr kumimoji="1" lang="en-US" sz="1200" b="0" u="none" strike="noStrike" kern="1200">
                <a:ln>
                  <a:noFill/>
                </a:ln>
                <a:solidFill>
                  <a:schemeClr val="dk1"/>
                </a:solidFill>
                <a:effectLst/>
                <a:uFillTx/>
                <a:latin typeface="Meiryo UI"/>
                <a:ea typeface="Meiryo UI"/>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077EB3E6-C72E-454E-8500-39370DDFF999}" type="slidenum">
              <a:rPr lang="en-US" altLang="ja-JP" smtClean="0"/>
              <a:pPr/>
              <a:t>2</a:t>
            </a:fld>
            <a:endParaRPr lang="ja-JP" altLang="en-US" dirty="0">
              <a:solidFill>
                <a:srgbClr val="000000"/>
              </a:solidFill>
              <a:latin typeface="游明朝"/>
            </a:endParaRPr>
          </a:p>
        </p:txBody>
      </p:sp>
    </p:spTree>
    <p:extLst>
      <p:ext uri="{BB962C8B-B14F-4D97-AF65-F5344CB8AC3E}">
        <p14:creationId xmlns:p14="http://schemas.microsoft.com/office/powerpoint/2010/main" val="2465095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FFCEED4-0AD3-43B0-AEAF-B18E2485DE50}"/>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２．本フレームワークの概要</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pic>
        <p:nvPicPr>
          <p:cNvPr id="1026" name="Picture 2" descr="スキーム図">
            <a:extLst>
              <a:ext uri="{FF2B5EF4-FFF2-40B4-BE49-F238E27FC236}">
                <a16:creationId xmlns:a16="http://schemas.microsoft.com/office/drawing/2014/main" id="{E101C55C-5E3B-4E24-80AC-55A108DA0FE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91742" y="4035054"/>
            <a:ext cx="6809372" cy="269594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763A54E6-A3C8-4533-841C-84A923E40496}"/>
              </a:ext>
            </a:extLst>
          </p:cNvPr>
          <p:cNvSpPr txBox="1"/>
          <p:nvPr/>
        </p:nvSpPr>
        <p:spPr>
          <a:xfrm>
            <a:off x="172351" y="1364370"/>
            <a:ext cx="8627951" cy="1191032"/>
          </a:xfrm>
          <a:prstGeom prst="rect">
            <a:avLst/>
          </a:prstGeom>
          <a:noFill/>
        </p:spPr>
        <p:txBody>
          <a:bodyPr wrap="square" rtlCol="0">
            <a:spAutoFit/>
          </a:bodyPr>
          <a:lstStyle/>
          <a:p>
            <a:pPr algn="just">
              <a:lnSpc>
                <a:spcPts val="2200"/>
              </a:lnSpc>
            </a:pPr>
            <a:r>
              <a:rPr lang="ja-JP" altLang="en-US" sz="1600" dirty="0">
                <a:latin typeface="Meiryo UI" panose="020B0604030504040204" pitchFamily="50" charset="-128"/>
                <a:ea typeface="Meiryo UI" panose="020B0604030504040204" pitchFamily="50" charset="-128"/>
              </a:rPr>
              <a:t>　おおさかゼロカーボン</a:t>
            </a:r>
            <a:r>
              <a:rPr lang="en-US" altLang="ja-JP" sz="1600" dirty="0">
                <a:latin typeface="Meiryo UI" panose="020B0604030504040204" pitchFamily="50" charset="-128"/>
                <a:ea typeface="Meiryo UI" panose="020B0604030504040204" pitchFamily="50" charset="-128"/>
              </a:rPr>
              <a:t>SLL</a:t>
            </a:r>
            <a:r>
              <a:rPr lang="ja-JP" altLang="en-US" sz="1600" dirty="0">
                <a:latin typeface="Meiryo UI" panose="020B0604030504040204" pitchFamily="50" charset="-128"/>
                <a:ea typeface="Meiryo UI" panose="020B0604030504040204" pitchFamily="50" charset="-128"/>
              </a:rPr>
              <a:t>フレームワークとは、府条例に基づく届出・評価制度と連動した</a:t>
            </a:r>
            <a:r>
              <a:rPr lang="en-US" altLang="ja-JP" sz="1600" dirty="0">
                <a:latin typeface="Meiryo UI" panose="020B0604030504040204" pitchFamily="50" charset="-128"/>
                <a:ea typeface="Meiryo UI" panose="020B0604030504040204" pitchFamily="50" charset="-128"/>
              </a:rPr>
              <a:t>SLL</a:t>
            </a:r>
            <a:r>
              <a:rPr lang="ja-JP" altLang="en-US" sz="1600" dirty="0">
                <a:latin typeface="Meiryo UI" panose="020B0604030504040204" pitchFamily="50" charset="-128"/>
                <a:ea typeface="Meiryo UI" panose="020B0604030504040204" pitchFamily="50" charset="-128"/>
              </a:rPr>
              <a:t>のフレームワークのことです。大阪府内に設置する事業所における事業活動から排出される温室効果ガス排出量の削減について、事業者が府条例に基づく届出を行い、その内容を大阪府が検証した後に、金融機関による審査を経て、融資（金利優遇）が実行されます。</a:t>
            </a:r>
            <a:endParaRPr lang="en-US" altLang="ja-JP" sz="1600" dirty="0">
              <a:latin typeface="Meiryo UI" panose="020B0604030504040204" pitchFamily="50" charset="-128"/>
              <a:ea typeface="Meiryo UI" panose="020B0604030504040204" pitchFamily="50" charset="-128"/>
            </a:endParaRPr>
          </a:p>
        </p:txBody>
      </p:sp>
      <p:sp>
        <p:nvSpPr>
          <p:cNvPr id="9" name="正方形/長方形 11">
            <a:extLst>
              <a:ext uri="{FF2B5EF4-FFF2-40B4-BE49-F238E27FC236}">
                <a16:creationId xmlns:a16="http://schemas.microsoft.com/office/drawing/2014/main" id="{B167E7A4-E65B-46D8-B5A2-EC2E1207818C}"/>
              </a:ext>
            </a:extLst>
          </p:cNvPr>
          <p:cNvSpPr/>
          <p:nvPr/>
        </p:nvSpPr>
        <p:spPr>
          <a:xfrm>
            <a:off x="107639" y="850165"/>
            <a:ext cx="4853659"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dirty="0">
                <a:solidFill>
                  <a:srgbClr val="000000"/>
                </a:solidFill>
                <a:latin typeface="Meiryo UI" panose="020B0604030504040204" pitchFamily="50" charset="-128"/>
                <a:ea typeface="Meiryo UI" panose="020B0604030504040204" pitchFamily="50" charset="-128"/>
              </a:rPr>
              <a:t>おおさかゼロカーボン</a:t>
            </a:r>
            <a:r>
              <a:rPr lang="en-US" altLang="ja-JP" sz="2000" dirty="0">
                <a:solidFill>
                  <a:srgbClr val="000000"/>
                </a:solidFill>
                <a:latin typeface="Meiryo UI" panose="020B0604030504040204" pitchFamily="50" charset="-128"/>
                <a:ea typeface="Meiryo UI" panose="020B0604030504040204" pitchFamily="50" charset="-128"/>
              </a:rPr>
              <a:t>SLL</a:t>
            </a:r>
            <a:r>
              <a:rPr lang="ja-JP" altLang="en-US" sz="2000" dirty="0">
                <a:solidFill>
                  <a:srgbClr val="000000"/>
                </a:solidFill>
                <a:latin typeface="Meiryo UI" panose="020B0604030504040204" pitchFamily="50" charset="-128"/>
                <a:ea typeface="Meiryo UI" panose="020B0604030504040204" pitchFamily="50" charset="-128"/>
              </a:rPr>
              <a:t>フレームワークとは</a:t>
            </a:r>
          </a:p>
        </p:txBody>
      </p:sp>
      <p:sp>
        <p:nvSpPr>
          <p:cNvPr id="10" name="テキスト ボックス 9">
            <a:extLst>
              <a:ext uri="{FF2B5EF4-FFF2-40B4-BE49-F238E27FC236}">
                <a16:creationId xmlns:a16="http://schemas.microsoft.com/office/drawing/2014/main" id="{847EAFE4-FB03-4B5A-84C0-D835BF65E443}"/>
              </a:ext>
            </a:extLst>
          </p:cNvPr>
          <p:cNvSpPr txBox="1"/>
          <p:nvPr/>
        </p:nvSpPr>
        <p:spPr>
          <a:xfrm>
            <a:off x="773943" y="2670952"/>
            <a:ext cx="7424765" cy="1185966"/>
          </a:xfrm>
          <a:prstGeom prst="rect">
            <a:avLst/>
          </a:prstGeom>
          <a:solidFill>
            <a:schemeClr val="accent4">
              <a:lumMod val="20000"/>
              <a:lumOff val="80000"/>
            </a:schemeClr>
          </a:solidFill>
        </p:spPr>
        <p:txBody>
          <a:bodyPr wrap="square" rtlCol="0">
            <a:spAutoFit/>
          </a:bodyPr>
          <a:lstStyle/>
          <a:p>
            <a:pPr algn="just">
              <a:lnSpc>
                <a:spcPts val="2200"/>
              </a:lnSpc>
            </a:pPr>
            <a:r>
              <a:rPr lang="ja-JP" altLang="en-US" sz="1400" b="1" dirty="0">
                <a:latin typeface="Meiryo UI" panose="020B0604030504040204" pitchFamily="50" charset="-128"/>
                <a:ea typeface="Meiryo UI" panose="020B0604030504040204" pitchFamily="50" charset="-128"/>
              </a:rPr>
              <a:t>＜メリット＞</a:t>
            </a:r>
            <a:endParaRPr lang="en-US" altLang="ja-JP" sz="1400" b="1" dirty="0">
              <a:latin typeface="Meiryo UI" panose="020B0604030504040204" pitchFamily="50" charset="-128"/>
              <a:ea typeface="Meiryo UI" panose="020B0604030504040204" pitchFamily="50" charset="-128"/>
            </a:endParaRPr>
          </a:p>
          <a:p>
            <a:pPr marL="285750" indent="-285750" algn="just">
              <a:lnSpc>
                <a:spcPts val="2200"/>
              </a:lnSpc>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通常、</a:t>
            </a:r>
            <a:r>
              <a:rPr lang="en-US" altLang="ja-JP" sz="1400" dirty="0">
                <a:latin typeface="Meiryo UI" panose="020B0604030504040204" pitchFamily="50" charset="-128"/>
                <a:ea typeface="Meiryo UI" panose="020B0604030504040204" pitchFamily="50" charset="-128"/>
              </a:rPr>
              <a:t>SLL</a:t>
            </a:r>
            <a:r>
              <a:rPr lang="ja-JP" altLang="en-US" sz="1400" dirty="0">
                <a:latin typeface="Meiryo UI" panose="020B0604030504040204" pitchFamily="50" charset="-128"/>
                <a:ea typeface="Meiryo UI" panose="020B0604030504040204" pitchFamily="50" charset="-128"/>
              </a:rPr>
              <a:t>を活用する場合には第三者による外部評価・検証が必要となるが、</a:t>
            </a:r>
            <a:endParaRPr lang="en-US" altLang="ja-JP" sz="1400" dirty="0">
              <a:latin typeface="Meiryo UI" panose="020B0604030504040204" pitchFamily="50" charset="-128"/>
              <a:ea typeface="Meiryo UI" panose="020B0604030504040204" pitchFamily="50" charset="-128"/>
            </a:endParaRPr>
          </a:p>
          <a:p>
            <a:pPr algn="just">
              <a:lnSpc>
                <a:spcPts val="2200"/>
              </a:lnSpc>
            </a:pPr>
            <a:r>
              <a:rPr lang="ja-JP" altLang="en-US" sz="1400" dirty="0">
                <a:latin typeface="Meiryo UI" panose="020B0604030504040204" pitchFamily="50" charset="-128"/>
                <a:ea typeface="Meiryo UI" panose="020B0604030504040204" pitchFamily="50" charset="-128"/>
              </a:rPr>
              <a:t>　　 本フレームワークの枠組みの中で行うことで、外部評価・検証に係るコスト等の負担を軽減できる。</a:t>
            </a:r>
            <a:endParaRPr lang="en-US" altLang="ja-JP" sz="1400" dirty="0">
              <a:latin typeface="Meiryo UI" panose="020B0604030504040204" pitchFamily="50" charset="-128"/>
              <a:ea typeface="Meiryo UI" panose="020B0604030504040204" pitchFamily="50" charset="-128"/>
            </a:endParaRPr>
          </a:p>
          <a:p>
            <a:pPr marL="285750" indent="-285750" algn="just">
              <a:lnSpc>
                <a:spcPts val="2200"/>
              </a:lnSpc>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対策を実施し、削減目標を達成した場合には、金利の優遇が受けられる。</a:t>
            </a:r>
            <a:endParaRPr lang="en-US" altLang="ja-JP" sz="1400" dirty="0">
              <a:latin typeface="Meiryo UI" panose="020B0604030504040204" pitchFamily="50" charset="-128"/>
              <a:ea typeface="Meiryo UI" panose="020B0604030504040204" pitchFamily="50" charset="-128"/>
            </a:endParaRPr>
          </a:p>
        </p:txBody>
      </p:sp>
      <p:sp>
        <p:nvSpPr>
          <p:cNvPr id="11" name="スライド番号プレースホルダー 1">
            <a:extLst>
              <a:ext uri="{FF2B5EF4-FFF2-40B4-BE49-F238E27FC236}">
                <a16:creationId xmlns:a16="http://schemas.microsoft.com/office/drawing/2014/main" id="{5533D31D-6F6E-4812-A119-D49894599607}"/>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3</a:t>
            </a:fld>
            <a:endParaRPr lang="ja-JP" altLang="en-US" dirty="0">
              <a:solidFill>
                <a:srgbClr val="000000"/>
              </a:solidFill>
              <a:latin typeface="游明朝"/>
            </a:endParaRPr>
          </a:p>
        </p:txBody>
      </p:sp>
    </p:spTree>
    <p:extLst>
      <p:ext uri="{BB962C8B-B14F-4D97-AF65-F5344CB8AC3E}">
        <p14:creationId xmlns:p14="http://schemas.microsoft.com/office/powerpoint/2010/main" val="1892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51AFEC3-E6CF-432F-A537-0FF68BB057C9}"/>
              </a:ext>
            </a:extLst>
          </p:cNvPr>
          <p:cNvSpPr/>
          <p:nvPr/>
        </p:nvSpPr>
        <p:spPr>
          <a:xfrm>
            <a:off x="376131" y="2772110"/>
            <a:ext cx="8489049" cy="399816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２．本フレームワークの概要</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307818" y="1445080"/>
            <a:ext cx="8627951" cy="908903"/>
          </a:xfrm>
          <a:prstGeom prst="rect">
            <a:avLst/>
          </a:prstGeom>
          <a:noFill/>
        </p:spPr>
        <p:txBody>
          <a:bodyPr wrap="square" rtlCol="0">
            <a:spAutoFit/>
          </a:bodyPr>
          <a:lstStyle/>
          <a:p>
            <a:pPr>
              <a:lnSpc>
                <a:spcPts val="2200"/>
              </a:lnSpc>
            </a:pPr>
            <a:r>
              <a:rPr lang="ja-JP" altLang="en-US" sz="1600" dirty="0">
                <a:latin typeface="Meiryo UI" panose="020B0604030504040204" pitchFamily="50" charset="-128"/>
                <a:ea typeface="Meiryo UI" panose="020B0604030504040204" pitchFamily="50" charset="-128"/>
              </a:rPr>
              <a:t>　本フレームワークでは、</a:t>
            </a:r>
            <a:r>
              <a:rPr lang="en-US" altLang="ja-JP" sz="1600" dirty="0">
                <a:latin typeface="Meiryo UI" panose="020B0604030504040204" pitchFamily="50" charset="-128"/>
                <a:ea typeface="Meiryo UI" panose="020B0604030504040204" pitchFamily="50" charset="-128"/>
              </a:rPr>
              <a:t>SPT</a:t>
            </a:r>
            <a:r>
              <a:rPr lang="ja-JP" altLang="en-US" sz="1600" dirty="0">
                <a:latin typeface="Meiryo UI" panose="020B0604030504040204" pitchFamily="50" charset="-128"/>
                <a:ea typeface="Meiryo UI" panose="020B0604030504040204" pitchFamily="50" charset="-128"/>
              </a:rPr>
              <a:t>達成状況の判定において、府条例に基づく届出・評価制度を活用します。</a:t>
            </a:r>
            <a:endParaRPr lang="en-US" altLang="ja-JP" sz="1600" dirty="0">
              <a:latin typeface="Meiryo UI" panose="020B0604030504040204" pitchFamily="50" charset="-128"/>
              <a:ea typeface="Meiryo UI" panose="020B0604030504040204" pitchFamily="50" charset="-128"/>
            </a:endParaRPr>
          </a:p>
          <a:p>
            <a:pPr>
              <a:lnSpc>
                <a:spcPts val="2200"/>
              </a:lnSpc>
            </a:pPr>
            <a:r>
              <a:rPr lang="ja-JP" altLang="en-US" sz="1600" dirty="0">
                <a:latin typeface="Meiryo UI" panose="020B0604030504040204" pitchFamily="50" charset="-128"/>
                <a:ea typeface="Meiryo UI" panose="020B0604030504040204" pitchFamily="50" charset="-128"/>
              </a:rPr>
              <a:t>そのため、本フレームワークを活用して</a:t>
            </a:r>
            <a:r>
              <a:rPr lang="en-US" altLang="ja-JP" sz="1600" dirty="0">
                <a:latin typeface="Meiryo UI" panose="020B0604030504040204" pitchFamily="50" charset="-128"/>
                <a:ea typeface="Meiryo UI" panose="020B0604030504040204" pitchFamily="50" charset="-128"/>
              </a:rPr>
              <a:t>SLL</a:t>
            </a:r>
            <a:r>
              <a:rPr lang="ja-JP" altLang="en-US" sz="1600" dirty="0">
                <a:latin typeface="Meiryo UI" panose="020B0604030504040204" pitchFamily="50" charset="-128"/>
                <a:ea typeface="Meiryo UI" panose="020B0604030504040204" pitchFamily="50" charset="-128"/>
              </a:rPr>
              <a:t>の融資を受ける場合は、府条例に基づく届出（対策計画書、実績報告書）が必要となります。</a:t>
            </a:r>
            <a:endParaRPr lang="en-US" altLang="ja-JP" sz="1600" dirty="0">
              <a:latin typeface="Meiryo UI" panose="020B0604030504040204" pitchFamily="50" charset="-128"/>
              <a:ea typeface="Meiryo UI" panose="020B0604030504040204" pitchFamily="50" charset="-128"/>
            </a:endParaRPr>
          </a:p>
        </p:txBody>
      </p:sp>
      <p:sp>
        <p:nvSpPr>
          <p:cNvPr id="6" name="テキスト ボックス 1075619265"/>
          <p:cNvSpPr txBox="1"/>
          <p:nvPr/>
        </p:nvSpPr>
        <p:spPr>
          <a:xfrm>
            <a:off x="1988130" y="2445085"/>
            <a:ext cx="5267325" cy="32702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42875" marR="142875" algn="ctr">
              <a:spcAft>
                <a:spcPts val="0"/>
              </a:spcAft>
            </a:pPr>
            <a:r>
              <a:rPr lang="ja-JP" altLang="en-US" sz="1400" b="1" kern="100" dirty="0">
                <a:solidFill>
                  <a:srgbClr val="494949"/>
                </a:solidFill>
                <a:latin typeface="Meiryo UI" panose="020B0604030504040204" pitchFamily="50" charset="-128"/>
                <a:ea typeface="Meiryo UI" panose="020B0604030504040204" pitchFamily="50" charset="-128"/>
                <a:cs typeface="Times New Roman" panose="02020603050405020304" pitchFamily="18" charset="0"/>
              </a:rPr>
              <a:t>大阪府気候変動対策の推進に関する条例の概要図</a:t>
            </a:r>
            <a:endParaRPr lang="ja-JP" sz="1400" kern="100" dirty="0">
              <a:solidFill>
                <a:srgbClr val="494949"/>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正方形/長方形 1"/>
          <p:cNvSpPr/>
          <p:nvPr/>
        </p:nvSpPr>
        <p:spPr>
          <a:xfrm>
            <a:off x="531256" y="3131259"/>
            <a:ext cx="2438810" cy="3420549"/>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5142981" y="3131260"/>
            <a:ext cx="462350" cy="3459839"/>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7778246" y="3131260"/>
            <a:ext cx="462350" cy="3459839"/>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352728" y="2986649"/>
            <a:ext cx="795866" cy="307777"/>
          </a:xfrm>
          <a:prstGeom prst="rect">
            <a:avLst/>
          </a:prstGeom>
          <a:solidFill>
            <a:schemeClr val="bg1"/>
          </a:solidFill>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事業者</a:t>
            </a:r>
          </a:p>
        </p:txBody>
      </p:sp>
      <p:sp>
        <p:nvSpPr>
          <p:cNvPr id="7" name="正方形/長方形 6"/>
          <p:cNvSpPr/>
          <p:nvPr/>
        </p:nvSpPr>
        <p:spPr>
          <a:xfrm>
            <a:off x="683656" y="3434841"/>
            <a:ext cx="2040467" cy="100800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・削減目標</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・排出抑制対策等</a:t>
            </a:r>
            <a:endParaRPr kumimoji="1" lang="ja-JP" altLang="en-US" sz="1600"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1145192" y="3467883"/>
            <a:ext cx="1210938" cy="307777"/>
          </a:xfrm>
          <a:prstGeom prst="rect">
            <a:avLst/>
          </a:prstGeom>
          <a:solidFill>
            <a:schemeClr val="bg1"/>
          </a:solidFill>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対策計画書</a:t>
            </a:r>
          </a:p>
        </p:txBody>
      </p:sp>
      <p:sp>
        <p:nvSpPr>
          <p:cNvPr id="13" name="正方形/長方形 12"/>
          <p:cNvSpPr/>
          <p:nvPr/>
        </p:nvSpPr>
        <p:spPr>
          <a:xfrm>
            <a:off x="683656" y="5104651"/>
            <a:ext cx="2040467" cy="100800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・削減状況</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a:t>
            </a:r>
            <a:r>
              <a:rPr lang="ja-JP" altLang="en-US" sz="1600" dirty="0">
                <a:solidFill>
                  <a:schemeClr val="bg1"/>
                </a:solidFill>
                <a:latin typeface="Meiryo UI" panose="020B0604030504040204" pitchFamily="50" charset="-128"/>
                <a:ea typeface="Meiryo UI" panose="020B0604030504040204" pitchFamily="50" charset="-128"/>
              </a:rPr>
              <a:t>対策</a:t>
            </a:r>
            <a:r>
              <a:rPr lang="ja-JP" altLang="en-US" sz="1600" dirty="0">
                <a:latin typeface="Meiryo UI" panose="020B0604030504040204" pitchFamily="50" charset="-128"/>
                <a:ea typeface="Meiryo UI" panose="020B0604030504040204" pitchFamily="50" charset="-128"/>
              </a:rPr>
              <a:t>実施状況等</a:t>
            </a:r>
            <a:endParaRPr kumimoji="1" lang="ja-JP" altLang="en-US" sz="16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1145192" y="5137693"/>
            <a:ext cx="1210938" cy="307777"/>
          </a:xfrm>
          <a:prstGeom prst="rect">
            <a:avLst/>
          </a:prstGeom>
          <a:solidFill>
            <a:schemeClr val="bg1"/>
          </a:solidFill>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実績報告書</a:t>
            </a:r>
          </a:p>
        </p:txBody>
      </p:sp>
      <p:sp>
        <p:nvSpPr>
          <p:cNvPr id="11" name="下矢印 10"/>
          <p:cNvSpPr/>
          <p:nvPr/>
        </p:nvSpPr>
        <p:spPr>
          <a:xfrm>
            <a:off x="1047722" y="4527957"/>
            <a:ext cx="1397000" cy="486476"/>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対策の実施</a:t>
            </a:r>
          </a:p>
        </p:txBody>
      </p:sp>
      <p:sp>
        <p:nvSpPr>
          <p:cNvPr id="15" name="右矢印 14"/>
          <p:cNvSpPr/>
          <p:nvPr/>
        </p:nvSpPr>
        <p:spPr>
          <a:xfrm>
            <a:off x="3299108" y="3364252"/>
            <a:ext cx="1676400" cy="504000"/>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届出</a:t>
            </a:r>
          </a:p>
        </p:txBody>
      </p:sp>
      <p:sp>
        <p:nvSpPr>
          <p:cNvPr id="17" name="右矢印 16"/>
          <p:cNvSpPr/>
          <p:nvPr/>
        </p:nvSpPr>
        <p:spPr>
          <a:xfrm>
            <a:off x="5940129" y="4002466"/>
            <a:ext cx="1676400" cy="1844107"/>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・届出の概要</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・評価結果</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8" name="左矢印 17"/>
          <p:cNvSpPr/>
          <p:nvPr/>
        </p:nvSpPr>
        <p:spPr>
          <a:xfrm>
            <a:off x="3200286" y="3919542"/>
            <a:ext cx="1676400" cy="504000"/>
          </a:xfrm>
          <a:prstGeom prst="lef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検証結果の通知</a:t>
            </a:r>
          </a:p>
        </p:txBody>
      </p:sp>
      <p:sp>
        <p:nvSpPr>
          <p:cNvPr id="19" name="左矢印 18"/>
          <p:cNvSpPr/>
          <p:nvPr/>
        </p:nvSpPr>
        <p:spPr>
          <a:xfrm>
            <a:off x="3200286" y="5610445"/>
            <a:ext cx="1676400" cy="504000"/>
          </a:xfrm>
          <a:prstGeom prst="left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検証結果の通知</a:t>
            </a:r>
          </a:p>
        </p:txBody>
      </p:sp>
      <p:sp>
        <p:nvSpPr>
          <p:cNvPr id="16" name="テキスト ボックス 15"/>
          <p:cNvSpPr txBox="1"/>
          <p:nvPr/>
        </p:nvSpPr>
        <p:spPr>
          <a:xfrm>
            <a:off x="5158713" y="4295651"/>
            <a:ext cx="430887" cy="1131057"/>
          </a:xfrm>
          <a:prstGeom prst="rect">
            <a:avLst/>
          </a:prstGeom>
          <a:noFill/>
        </p:spPr>
        <p:txBody>
          <a:bodyPr vert="eaVert" wrap="square" rtlCol="0">
            <a:spAutoFit/>
          </a:bodyPr>
          <a:lstStyle/>
          <a:p>
            <a:pPr algn="ctr"/>
            <a:r>
              <a:rPr kumimoji="1" lang="ja-JP" altLang="en-US" sz="1600" dirty="0">
                <a:latin typeface="Meiryo UI" panose="020B0604030504040204" pitchFamily="50" charset="-128"/>
                <a:ea typeface="Meiryo UI" panose="020B0604030504040204" pitchFamily="50" charset="-128"/>
              </a:rPr>
              <a:t>大阪府</a:t>
            </a:r>
          </a:p>
        </p:txBody>
      </p:sp>
      <p:sp>
        <p:nvSpPr>
          <p:cNvPr id="21" name="テキスト ボックス 20"/>
          <p:cNvSpPr txBox="1"/>
          <p:nvPr/>
        </p:nvSpPr>
        <p:spPr>
          <a:xfrm>
            <a:off x="7793977" y="4350527"/>
            <a:ext cx="430887" cy="1021304"/>
          </a:xfrm>
          <a:prstGeom prst="rect">
            <a:avLst/>
          </a:prstGeom>
          <a:noFill/>
        </p:spPr>
        <p:txBody>
          <a:bodyPr vert="eaVert" wrap="square" rtlCol="0">
            <a:spAutoFit/>
          </a:bodyPr>
          <a:lstStyle/>
          <a:p>
            <a:pPr algn="ctr"/>
            <a:r>
              <a:rPr kumimoji="1" lang="ja-JP" altLang="en-US" sz="1600" dirty="0">
                <a:solidFill>
                  <a:schemeClr val="bg1"/>
                </a:solidFill>
                <a:latin typeface="Meiryo UI" panose="020B0604030504040204" pitchFamily="50" charset="-128"/>
                <a:ea typeface="Meiryo UI" panose="020B0604030504040204" pitchFamily="50" charset="-128"/>
              </a:rPr>
              <a:t>府民等</a:t>
            </a:r>
          </a:p>
        </p:txBody>
      </p:sp>
      <p:sp>
        <p:nvSpPr>
          <p:cNvPr id="22" name="右矢印 21"/>
          <p:cNvSpPr/>
          <p:nvPr/>
        </p:nvSpPr>
        <p:spPr>
          <a:xfrm>
            <a:off x="3305941" y="5063809"/>
            <a:ext cx="1676400" cy="504000"/>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届出</a:t>
            </a:r>
          </a:p>
        </p:txBody>
      </p:sp>
      <p:sp>
        <p:nvSpPr>
          <p:cNvPr id="23" name="テキスト ボックス 22"/>
          <p:cNvSpPr txBox="1"/>
          <p:nvPr/>
        </p:nvSpPr>
        <p:spPr>
          <a:xfrm>
            <a:off x="6221920" y="4494196"/>
            <a:ext cx="556409" cy="276999"/>
          </a:xfrm>
          <a:prstGeom prst="rect">
            <a:avLst/>
          </a:prstGeom>
          <a:solidFill>
            <a:schemeClr val="accent1">
              <a:lumMod val="75000"/>
            </a:schemeClr>
          </a:solidFill>
          <a:ln>
            <a:solidFill>
              <a:schemeClr val="accent1">
                <a:lumMod val="75000"/>
              </a:schemeClr>
            </a:solidFill>
          </a:ln>
        </p:spPr>
        <p:txBody>
          <a:bodyPr wrap="square" rtlCol="0">
            <a:spAutoFit/>
          </a:bodyPr>
          <a:lstStyle/>
          <a:p>
            <a:pPr algn="ctr"/>
            <a:r>
              <a:rPr kumimoji="1" lang="ja-JP" altLang="en-US" sz="1200" dirty="0">
                <a:solidFill>
                  <a:schemeClr val="bg1"/>
                </a:solidFill>
                <a:latin typeface="Meiryo UI" panose="020B0604030504040204" pitchFamily="50" charset="-128"/>
                <a:ea typeface="Meiryo UI" panose="020B0604030504040204" pitchFamily="50" charset="-128"/>
              </a:rPr>
              <a:t>公表</a:t>
            </a:r>
          </a:p>
        </p:txBody>
      </p:sp>
      <p:sp>
        <p:nvSpPr>
          <p:cNvPr id="20" name="ホームベース 19"/>
          <p:cNvSpPr/>
          <p:nvPr/>
        </p:nvSpPr>
        <p:spPr>
          <a:xfrm rot="10800000">
            <a:off x="3220638" y="6191808"/>
            <a:ext cx="1833340" cy="360000"/>
          </a:xfrm>
          <a:prstGeom prst="homePlat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3400486" y="6152517"/>
            <a:ext cx="1653492" cy="438582"/>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必要に応じて</a:t>
            </a:r>
            <a:endParaRPr kumimoji="1" lang="en-US" altLang="ja-JP" sz="10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指導・助言・立入調査</a:t>
            </a:r>
            <a:endParaRPr kumimoji="1" lang="ja-JP" altLang="en-US" sz="1200" dirty="0">
              <a:latin typeface="Meiryo UI" panose="020B0604030504040204" pitchFamily="50" charset="-128"/>
              <a:ea typeface="Meiryo UI" panose="020B0604030504040204" pitchFamily="50" charset="-128"/>
            </a:endParaRPr>
          </a:p>
        </p:txBody>
      </p:sp>
      <p:sp>
        <p:nvSpPr>
          <p:cNvPr id="27" name="正方形/長方形 11"/>
          <p:cNvSpPr/>
          <p:nvPr/>
        </p:nvSpPr>
        <p:spPr>
          <a:xfrm>
            <a:off x="107639" y="908336"/>
            <a:ext cx="5694979"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大阪府気候変動対策の推進に関する条例との関係</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28" name="スライド番号プレースホルダー 1">
            <a:extLst>
              <a:ext uri="{FF2B5EF4-FFF2-40B4-BE49-F238E27FC236}">
                <a16:creationId xmlns:a16="http://schemas.microsoft.com/office/drawing/2014/main" id="{CAD80788-E169-4455-8B70-EA5355AB333D}"/>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4</a:t>
            </a:fld>
            <a:endParaRPr lang="ja-JP" altLang="en-US" dirty="0">
              <a:solidFill>
                <a:srgbClr val="000000"/>
              </a:solidFill>
              <a:latin typeface="游明朝"/>
            </a:endParaRPr>
          </a:p>
        </p:txBody>
      </p:sp>
    </p:spTree>
    <p:extLst>
      <p:ext uri="{BB962C8B-B14F-4D97-AF65-F5344CB8AC3E}">
        <p14:creationId xmlns:p14="http://schemas.microsoft.com/office/powerpoint/2010/main" val="2682977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２．本フレームワークの概要</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907922891"/>
              </p:ext>
            </p:extLst>
          </p:nvPr>
        </p:nvGraphicFramePr>
        <p:xfrm>
          <a:off x="203613" y="822961"/>
          <a:ext cx="8736774" cy="5680970"/>
        </p:xfrm>
        <a:graphic>
          <a:graphicData uri="http://schemas.openxmlformats.org/drawingml/2006/table">
            <a:tbl>
              <a:tblPr firstRow="1" bandRow="1">
                <a:tableStyleId>{5C22544A-7EE6-4342-B048-85BDC9FD1C3A}</a:tableStyleId>
              </a:tblPr>
              <a:tblGrid>
                <a:gridCol w="1104703">
                  <a:extLst>
                    <a:ext uri="{9D8B030D-6E8A-4147-A177-3AD203B41FA5}">
                      <a16:colId xmlns:a16="http://schemas.microsoft.com/office/drawing/2014/main" val="20000"/>
                    </a:ext>
                  </a:extLst>
                </a:gridCol>
                <a:gridCol w="7632071">
                  <a:extLst>
                    <a:ext uri="{9D8B030D-6E8A-4147-A177-3AD203B41FA5}">
                      <a16:colId xmlns:a16="http://schemas.microsoft.com/office/drawing/2014/main" val="20001"/>
                    </a:ext>
                  </a:extLst>
                </a:gridCol>
              </a:tblGrid>
              <a:tr h="230653">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ローン種別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サステナビリティ・リンク・ローン（</a:t>
                      </a:r>
                      <a:r>
                        <a:rPr kumimoji="1" lang="en-US" altLang="ja-JP" sz="1600" b="0" dirty="0">
                          <a:solidFill>
                            <a:schemeClr val="tx1"/>
                          </a:solidFill>
                          <a:latin typeface="Meiryo UI" panose="020B0604030504040204" pitchFamily="50" charset="-128"/>
                          <a:ea typeface="Meiryo UI" panose="020B0604030504040204" pitchFamily="50" charset="-128"/>
                        </a:rPr>
                        <a:t>SLL</a:t>
                      </a:r>
                      <a:r>
                        <a:rPr kumimoji="1" lang="ja-JP" altLang="en-US" sz="1600" b="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特徴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en-US" altLang="ja-JP" sz="1600" b="0" dirty="0">
                          <a:solidFill>
                            <a:schemeClr val="tx1"/>
                          </a:solidFill>
                          <a:latin typeface="Meiryo UI" panose="020B0604030504040204" pitchFamily="50" charset="-128"/>
                          <a:ea typeface="Meiryo UI" panose="020B0604030504040204" pitchFamily="50" charset="-128"/>
                        </a:rPr>
                        <a:t>SPT</a:t>
                      </a:r>
                      <a:r>
                        <a:rPr kumimoji="1" lang="ja-JP" altLang="en-US" sz="1600" b="0" dirty="0">
                          <a:solidFill>
                            <a:schemeClr val="tx1"/>
                          </a:solidFill>
                          <a:latin typeface="Meiryo UI" panose="020B0604030504040204" pitchFamily="50" charset="-128"/>
                          <a:ea typeface="Meiryo UI" panose="020B0604030504040204" pitchFamily="50" charset="-128"/>
                        </a:rPr>
                        <a:t>の達成に応じて金利優遇のインセンティブを付与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資金使途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限定なし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融資金額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上下限なし　</a:t>
                      </a: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金融機関が個別に設定することは妨げない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融資期間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en-US" altLang="ja-JP" sz="1600" b="0" dirty="0">
                          <a:solidFill>
                            <a:schemeClr val="tx1"/>
                          </a:solidFill>
                          <a:latin typeface="Meiryo UI" panose="020B0604030504040204" pitchFamily="50" charset="-128"/>
                          <a:ea typeface="Meiryo UI" panose="020B0604030504040204" pitchFamily="50" charset="-128"/>
                        </a:rPr>
                        <a:t>3</a:t>
                      </a:r>
                      <a:r>
                        <a:rPr kumimoji="1" lang="ja-JP" altLang="en-US" sz="1600" b="0" dirty="0">
                          <a:solidFill>
                            <a:schemeClr val="tx1"/>
                          </a:solidFill>
                          <a:latin typeface="Meiryo UI" panose="020B0604030504040204" pitchFamily="50" charset="-128"/>
                          <a:ea typeface="Meiryo UI" panose="020B0604030504040204" pitchFamily="50" charset="-128"/>
                        </a:rPr>
                        <a:t>年以上 </a:t>
                      </a: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金融機関が別途最短の融資期間を設定することは妨げない（</a:t>
                      </a:r>
                      <a:r>
                        <a:rPr kumimoji="1" lang="en-US" altLang="ja-JP" sz="1600" b="0" dirty="0">
                          <a:solidFill>
                            <a:schemeClr val="tx1"/>
                          </a:solidFill>
                          <a:latin typeface="Meiryo UI" panose="020B0604030504040204" pitchFamily="50" charset="-128"/>
                          <a:ea typeface="Meiryo UI" panose="020B0604030504040204" pitchFamily="50" charset="-128"/>
                        </a:rPr>
                        <a:t>3</a:t>
                      </a:r>
                      <a:r>
                        <a:rPr kumimoji="1" lang="ja-JP" altLang="en-US" sz="1600" b="0" dirty="0">
                          <a:solidFill>
                            <a:schemeClr val="tx1"/>
                          </a:solidFill>
                          <a:latin typeface="Meiryo UI" panose="020B0604030504040204" pitchFamily="50" charset="-128"/>
                          <a:ea typeface="Meiryo UI" panose="020B0604030504040204" pitchFamily="50" charset="-128"/>
                        </a:rPr>
                        <a:t>年以上に限る）</a:t>
                      </a:r>
                    </a:p>
                  </a:txBody>
                  <a:tcPr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ＫＰＩ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大阪府内に設置する事業所における事業活動から排出される温室効果ガス排出量の削減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09017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ＳＰＴ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ア．府条例に基づく実績報告書の提出 </a:t>
                      </a:r>
                      <a:endParaRPr kumimoji="1" lang="en-US" altLang="ja-JP" sz="1600" b="0" dirty="0">
                        <a:solidFill>
                          <a:schemeClr val="tx1"/>
                        </a:solidFill>
                        <a:latin typeface="Meiryo UI" panose="020B0604030504040204" pitchFamily="50" charset="-128"/>
                        <a:ea typeface="Meiryo UI" panose="020B0604030504040204" pitchFamily="50" charset="-128"/>
                      </a:endParaRPr>
                    </a:p>
                    <a:p>
                      <a:r>
                        <a:rPr kumimoji="1" lang="ja-JP" altLang="en-US" sz="1400" b="0" dirty="0">
                          <a:solidFill>
                            <a:schemeClr val="tx1"/>
                          </a:solidFill>
                          <a:latin typeface="Meiryo UI" panose="020B0604030504040204" pitchFamily="50" charset="-128"/>
                          <a:ea typeface="Meiryo UI" panose="020B0604030504040204" pitchFamily="50" charset="-128"/>
                        </a:rPr>
                        <a:t> </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本項目は、実績報告書を初めて届出する事業者に限り、</a:t>
                      </a:r>
                      <a:r>
                        <a:rPr kumimoji="1" lang="en-US" altLang="ja-JP" sz="1400" b="0" dirty="0">
                          <a:solidFill>
                            <a:schemeClr val="tx1"/>
                          </a:solidFill>
                          <a:latin typeface="Meiryo UI" panose="020B0604030504040204" pitchFamily="50" charset="-128"/>
                          <a:ea typeface="Meiryo UI" panose="020B0604030504040204" pitchFamily="50" charset="-128"/>
                        </a:rPr>
                        <a:t>SPT</a:t>
                      </a:r>
                      <a:r>
                        <a:rPr kumimoji="1" lang="ja-JP" altLang="en-US" sz="1400" b="0" dirty="0">
                          <a:solidFill>
                            <a:schemeClr val="tx1"/>
                          </a:solidFill>
                          <a:latin typeface="Meiryo UI" panose="020B0604030504040204" pitchFamily="50" charset="-128"/>
                          <a:ea typeface="Meiryo UI" panose="020B0604030504040204" pitchFamily="50" charset="-128"/>
                        </a:rPr>
                        <a:t>に設定することができる。</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a:spcAft>
                          <a:spcPts val="600"/>
                        </a:spcAft>
                      </a:pPr>
                      <a:r>
                        <a:rPr kumimoji="1" lang="ja-JP" altLang="en-US" sz="1400" b="0" dirty="0">
                          <a:solidFill>
                            <a:schemeClr val="tx1"/>
                          </a:solidFill>
                          <a:latin typeface="Meiryo UI" panose="020B0604030504040204" pitchFamily="50" charset="-128"/>
                          <a:ea typeface="Meiryo UI" panose="020B0604030504040204" pitchFamily="50" charset="-128"/>
                        </a:rPr>
                        <a:t> </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本項目は、金融機関が</a:t>
                      </a:r>
                      <a:r>
                        <a:rPr kumimoji="1" lang="en-US" altLang="ja-JP" sz="1400" b="0" dirty="0">
                          <a:solidFill>
                            <a:schemeClr val="tx1"/>
                          </a:solidFill>
                          <a:latin typeface="Meiryo UI" panose="020B0604030504040204" pitchFamily="50" charset="-128"/>
                          <a:ea typeface="Meiryo UI" panose="020B0604030504040204" pitchFamily="50" charset="-128"/>
                        </a:rPr>
                        <a:t>SPT</a:t>
                      </a:r>
                      <a:r>
                        <a:rPr kumimoji="1" lang="ja-JP" altLang="en-US" sz="1400" b="0" dirty="0">
                          <a:solidFill>
                            <a:schemeClr val="tx1"/>
                          </a:solidFill>
                          <a:latin typeface="Meiryo UI" panose="020B0604030504040204" pitchFamily="50" charset="-128"/>
                          <a:ea typeface="Meiryo UI" panose="020B0604030504040204" pitchFamily="50" charset="-128"/>
                        </a:rPr>
                        <a:t>より除外することは妨げない。</a:t>
                      </a:r>
                    </a:p>
                    <a:p>
                      <a:r>
                        <a:rPr kumimoji="1" lang="ja-JP" altLang="en-US" sz="1600" b="0" dirty="0">
                          <a:solidFill>
                            <a:schemeClr val="tx1"/>
                          </a:solidFill>
                          <a:latin typeface="Meiryo UI" panose="020B0604030504040204" pitchFamily="50" charset="-128"/>
                          <a:ea typeface="Meiryo UI" panose="020B0604030504040204" pitchFamily="50" charset="-128"/>
                        </a:rPr>
                        <a:t>イ．府条例に基づく実績報告書において、以下の条件を達成すること</a:t>
                      </a:r>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p>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T="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5850">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r>
                        <a:rPr kumimoji="1" lang="ja-JP" altLang="en-US" sz="1600" b="0" dirty="0">
                          <a:solidFill>
                            <a:schemeClr val="tx1"/>
                          </a:solidFill>
                          <a:latin typeface="Meiryo UI" panose="020B0604030504040204" pitchFamily="50" charset="-128"/>
                          <a:ea typeface="Meiryo UI" panose="020B0604030504040204" pitchFamily="50" charset="-128"/>
                        </a:rPr>
                        <a:t>・融資の可否、条件等については金融機関との協議による。</a:t>
                      </a:r>
                      <a:endParaRPr kumimoji="1" lang="en-US" altLang="ja-JP" sz="1600" b="0" dirty="0">
                        <a:solidFill>
                          <a:schemeClr val="tx1"/>
                        </a:solidFill>
                        <a:latin typeface="Meiryo UI" panose="020B0604030504040204" pitchFamily="50" charset="-128"/>
                        <a:ea typeface="Meiryo UI" panose="020B0604030504040204" pitchFamily="50" charset="-128"/>
                      </a:endParaRPr>
                    </a:p>
                    <a:p>
                      <a:r>
                        <a:rPr kumimoji="1" lang="ja-JP" altLang="en-US" sz="1600" b="0" dirty="0">
                          <a:solidFill>
                            <a:schemeClr val="tx1"/>
                          </a:solidFill>
                          <a:latin typeface="Meiryo UI" panose="020B0604030504040204" pitchFamily="50" charset="-128"/>
                          <a:ea typeface="Meiryo UI" panose="020B0604030504040204" pitchFamily="50" charset="-128"/>
                        </a:rPr>
                        <a:t>・ＳＰＴが未達成の場合、当初の貸付金利の利率から引き上げるペナルティ措置は認めない。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3580244206"/>
              </p:ext>
            </p:extLst>
          </p:nvPr>
        </p:nvGraphicFramePr>
        <p:xfrm>
          <a:off x="1584647" y="3913321"/>
          <a:ext cx="7301147" cy="1950720"/>
        </p:xfrm>
        <a:graphic>
          <a:graphicData uri="http://schemas.openxmlformats.org/drawingml/2006/table">
            <a:tbl>
              <a:tblPr firstRow="1" bandRow="1">
                <a:tableStyleId>{5C22544A-7EE6-4342-B048-85BDC9FD1C3A}</a:tableStyleId>
              </a:tblPr>
              <a:tblGrid>
                <a:gridCol w="1317802">
                  <a:extLst>
                    <a:ext uri="{9D8B030D-6E8A-4147-A177-3AD203B41FA5}">
                      <a16:colId xmlns:a16="http://schemas.microsoft.com/office/drawing/2014/main" val="20000"/>
                    </a:ext>
                  </a:extLst>
                </a:gridCol>
                <a:gridCol w="5983345">
                  <a:extLst>
                    <a:ext uri="{9D8B030D-6E8A-4147-A177-3AD203B41FA5}">
                      <a16:colId xmlns:a16="http://schemas.microsoft.com/office/drawing/2014/main" val="20001"/>
                    </a:ext>
                  </a:extLst>
                </a:gridCol>
              </a:tblGrid>
              <a:tr h="0">
                <a:tc>
                  <a:txBody>
                    <a:bodyPr/>
                    <a:lstStyle/>
                    <a:p>
                      <a:pPr algn="ctr"/>
                      <a:r>
                        <a:rPr kumimoji="1" lang="ja-JP" altLang="en-US" sz="1400" b="0" dirty="0">
                          <a:solidFill>
                            <a:schemeClr val="tx1"/>
                          </a:solidFill>
                          <a:latin typeface="Meiryo UI" panose="020B0604030504040204" pitchFamily="50" charset="-128"/>
                          <a:ea typeface="Meiryo UI" panose="020B0604030504040204" pitchFamily="50" charset="-128"/>
                        </a:rPr>
                        <a:t>対象年度</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a:r>
                        <a:rPr kumimoji="1" lang="ja-JP" altLang="en-US" sz="1400" b="0" dirty="0">
                          <a:solidFill>
                            <a:schemeClr val="tx1"/>
                          </a:solidFill>
                          <a:latin typeface="Meiryo UI" panose="020B0604030504040204" pitchFamily="50" charset="-128"/>
                          <a:ea typeface="Meiryo UI" panose="020B0604030504040204" pitchFamily="50" charset="-128"/>
                        </a:rPr>
                        <a:t>条件</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0">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2030</a:t>
                      </a:r>
                      <a:r>
                        <a:rPr kumimoji="1" lang="ja-JP" altLang="en-US" sz="1200" b="0" dirty="0">
                          <a:solidFill>
                            <a:schemeClr val="tx1"/>
                          </a:solidFill>
                          <a:latin typeface="Meiryo UI" panose="020B0604030504040204" pitchFamily="50" charset="-128"/>
                          <a:ea typeface="Meiryo UI" panose="020B0604030504040204" pitchFamily="50" charset="-128"/>
                        </a:rPr>
                        <a:t>年度まで</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以下のいずれかの条件を達成すること。</a:t>
                      </a:r>
                    </a:p>
                    <a:p>
                      <a:r>
                        <a:rPr kumimoji="1" lang="en-US" altLang="ja-JP" sz="1200" b="0" dirty="0">
                          <a:solidFill>
                            <a:schemeClr val="tx1"/>
                          </a:solidFill>
                          <a:latin typeface="Meiryo UI" panose="020B0604030504040204" pitchFamily="50" charset="-128"/>
                          <a:ea typeface="Meiryo UI" panose="020B0604030504040204" pitchFamily="50" charset="-128"/>
                        </a:rPr>
                        <a:t>Ⅰ</a:t>
                      </a:r>
                      <a:r>
                        <a:rPr kumimoji="1" lang="ja-JP" altLang="en-US" sz="1200" b="0" dirty="0">
                          <a:solidFill>
                            <a:schemeClr val="tx1"/>
                          </a:solidFill>
                          <a:latin typeface="Meiryo UI" panose="020B0604030504040204" pitchFamily="50" charset="-128"/>
                          <a:ea typeface="Meiryo UI" panose="020B0604030504040204" pitchFamily="50" charset="-128"/>
                        </a:rPr>
                        <a:t>．基準年度比削減率が削減目安（注）以上かつ前年度比削減率</a:t>
                      </a:r>
                      <a:r>
                        <a:rPr kumimoji="1" lang="en-US" altLang="ja-JP" sz="1200" b="0" dirty="0">
                          <a:solidFill>
                            <a:schemeClr val="tx1"/>
                          </a:solidFill>
                          <a:latin typeface="Meiryo UI" panose="020B0604030504040204" pitchFamily="50" charset="-128"/>
                          <a:ea typeface="Meiryo UI" panose="020B0604030504040204" pitchFamily="50" charset="-128"/>
                        </a:rPr>
                        <a:t>5%</a:t>
                      </a:r>
                      <a:r>
                        <a:rPr kumimoji="1" lang="ja-JP" altLang="en-US" sz="1200" b="0" dirty="0">
                          <a:solidFill>
                            <a:schemeClr val="tx1"/>
                          </a:solidFill>
                          <a:latin typeface="Meiryo UI" panose="020B0604030504040204" pitchFamily="50" charset="-128"/>
                          <a:ea typeface="Meiryo UI" panose="020B0604030504040204" pitchFamily="50" charset="-128"/>
                        </a:rPr>
                        <a:t>以上（年率）</a:t>
                      </a:r>
                    </a:p>
                    <a:p>
                      <a:r>
                        <a:rPr kumimoji="1" lang="en-US" altLang="ja-JP" sz="1200" b="0" dirty="0">
                          <a:solidFill>
                            <a:schemeClr val="tx1"/>
                          </a:solidFill>
                          <a:latin typeface="Meiryo UI" panose="020B0604030504040204" pitchFamily="50" charset="-128"/>
                          <a:ea typeface="Meiryo UI" panose="020B0604030504040204" pitchFamily="50" charset="-128"/>
                        </a:rPr>
                        <a:t>Ⅱ</a:t>
                      </a:r>
                      <a:r>
                        <a:rPr kumimoji="1" lang="ja-JP" altLang="en-US" sz="1200" b="0" dirty="0">
                          <a:solidFill>
                            <a:schemeClr val="tx1"/>
                          </a:solidFill>
                          <a:latin typeface="Meiryo UI" panose="020B0604030504040204" pitchFamily="50" charset="-128"/>
                          <a:ea typeface="Meiryo UI" panose="020B0604030504040204" pitchFamily="50" charset="-128"/>
                        </a:rPr>
                        <a:t>．基準年度比削減率が削減目安以上かつ前年度比削減率</a:t>
                      </a:r>
                      <a:r>
                        <a:rPr kumimoji="1" lang="en-US" altLang="ja-JP" sz="1200" b="0" dirty="0">
                          <a:solidFill>
                            <a:schemeClr val="tx1"/>
                          </a:solidFill>
                          <a:latin typeface="Meiryo UI" panose="020B0604030504040204" pitchFamily="50" charset="-128"/>
                          <a:ea typeface="Meiryo UI" panose="020B0604030504040204" pitchFamily="50" charset="-128"/>
                        </a:rPr>
                        <a:t>1.5%</a:t>
                      </a:r>
                      <a:r>
                        <a:rPr kumimoji="1" lang="ja-JP" altLang="en-US" sz="1200" b="0" dirty="0">
                          <a:solidFill>
                            <a:schemeClr val="tx1"/>
                          </a:solidFill>
                          <a:latin typeface="Meiryo UI" panose="020B0604030504040204" pitchFamily="50" charset="-128"/>
                          <a:ea typeface="Meiryo UI" panose="020B0604030504040204" pitchFamily="50" charset="-128"/>
                        </a:rPr>
                        <a:t>以上</a:t>
                      </a:r>
                      <a:r>
                        <a:rPr kumimoji="1" lang="en-US" altLang="ja-JP" sz="1200" b="0" dirty="0">
                          <a:solidFill>
                            <a:schemeClr val="tx1"/>
                          </a:solidFill>
                          <a:latin typeface="Meiryo UI" panose="020B0604030504040204" pitchFamily="50" charset="-128"/>
                          <a:ea typeface="Meiryo UI" panose="020B0604030504040204" pitchFamily="50" charset="-128"/>
                        </a:rPr>
                        <a:t>5%</a:t>
                      </a:r>
                      <a:r>
                        <a:rPr kumimoji="1" lang="ja-JP" altLang="en-US" sz="1200" b="0" dirty="0">
                          <a:solidFill>
                            <a:schemeClr val="tx1"/>
                          </a:solidFill>
                          <a:latin typeface="Meiryo UI" panose="020B0604030504040204" pitchFamily="50" charset="-128"/>
                          <a:ea typeface="Meiryo UI" panose="020B0604030504040204" pitchFamily="50" charset="-128"/>
                        </a:rPr>
                        <a:t>未満（年率）</a:t>
                      </a:r>
                      <a:endParaRPr kumimoji="1" lang="en-US" altLang="ja-JP" sz="1200" b="0" dirty="0">
                        <a:solidFill>
                          <a:schemeClr val="tx1"/>
                        </a:solidFill>
                        <a:latin typeface="Meiryo UI" panose="020B0604030504040204" pitchFamily="50" charset="-128"/>
                        <a:ea typeface="Meiryo UI" panose="020B0604030504040204" pitchFamily="50" charset="-128"/>
                      </a:endParaRPr>
                    </a:p>
                    <a:p>
                      <a:r>
                        <a:rPr kumimoji="1" lang="ja-JP" altLang="en-US" sz="1200" b="0" dirty="0">
                          <a:solidFill>
                            <a:schemeClr val="tx1"/>
                          </a:solidFill>
                          <a:latin typeface="Meiryo UI" panose="020B0604030504040204" pitchFamily="50" charset="-128"/>
                          <a:ea typeface="Meiryo UI" panose="020B0604030504040204" pitchFamily="50" charset="-128"/>
                        </a:rPr>
                        <a:t>　　　かつ、重点対策実施率</a:t>
                      </a:r>
                      <a:r>
                        <a:rPr kumimoji="1" lang="en-US" altLang="ja-JP" sz="1200" b="0" dirty="0">
                          <a:solidFill>
                            <a:schemeClr val="tx1"/>
                          </a:solidFill>
                          <a:latin typeface="Meiryo UI" panose="020B0604030504040204" pitchFamily="50" charset="-128"/>
                          <a:ea typeface="Meiryo UI" panose="020B0604030504040204" pitchFamily="50" charset="-128"/>
                        </a:rPr>
                        <a:t>90%</a:t>
                      </a:r>
                      <a:r>
                        <a:rPr kumimoji="1" lang="ja-JP" altLang="en-US" sz="1200" b="0" dirty="0">
                          <a:solidFill>
                            <a:schemeClr val="tx1"/>
                          </a:solidFill>
                          <a:latin typeface="Meiryo UI" panose="020B0604030504040204" pitchFamily="50" charset="-128"/>
                          <a:ea typeface="Meiryo UI" panose="020B0604030504040204" pitchFamily="50" charset="-128"/>
                        </a:rPr>
                        <a:t>以上</a:t>
                      </a:r>
                    </a:p>
                    <a:p>
                      <a:r>
                        <a:rPr kumimoji="1" lang="en-US" altLang="ja-JP" sz="1200" b="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温室効果ガス排出量の算定は、原則排出量ベースとするが、温室効果ガス排出量と密接</a:t>
                      </a:r>
                      <a:endParaRPr kumimoji="1" lang="en-US" altLang="ja-JP" sz="1200" b="0" dirty="0">
                        <a:solidFill>
                          <a:schemeClr val="tx1"/>
                        </a:solidFill>
                        <a:latin typeface="Meiryo UI" panose="020B0604030504040204" pitchFamily="50" charset="-128"/>
                        <a:ea typeface="Meiryo UI" panose="020B0604030504040204" pitchFamily="50" charset="-128"/>
                      </a:endParaRPr>
                    </a:p>
                    <a:p>
                      <a:r>
                        <a:rPr kumimoji="1" lang="ja-JP" altLang="en-US" sz="1200" b="0" dirty="0">
                          <a:solidFill>
                            <a:schemeClr val="tx1"/>
                          </a:solidFill>
                          <a:latin typeface="Meiryo UI" panose="020B0604030504040204" pitchFamily="50" charset="-128"/>
                          <a:ea typeface="Meiryo UI" panose="020B0604030504040204" pitchFamily="50" charset="-128"/>
                        </a:rPr>
                        <a:t>   な関係を持つ指標があり、希望する場合は原単位ベースとすることができるものとする。</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16408">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2031</a:t>
                      </a:r>
                      <a:r>
                        <a:rPr kumimoji="1" lang="ja-JP" altLang="en-US" sz="1200" b="0" dirty="0">
                          <a:solidFill>
                            <a:schemeClr val="tx1"/>
                          </a:solidFill>
                          <a:latin typeface="Meiryo UI" panose="020B0604030504040204" pitchFamily="50" charset="-128"/>
                          <a:ea typeface="Meiryo UI" panose="020B0604030504040204" pitchFamily="50" charset="-128"/>
                        </a:rPr>
                        <a:t>年度以降</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温室効果ガス排出量の削減率が</a:t>
                      </a:r>
                      <a:r>
                        <a:rPr kumimoji="1" lang="en-US" altLang="ja-JP" sz="1200" b="0" dirty="0">
                          <a:solidFill>
                            <a:schemeClr val="tx1"/>
                          </a:solidFill>
                          <a:latin typeface="Meiryo UI" panose="020B0604030504040204" pitchFamily="50" charset="-128"/>
                          <a:ea typeface="Meiryo UI" panose="020B0604030504040204" pitchFamily="50" charset="-128"/>
                        </a:rPr>
                        <a:t>2030</a:t>
                      </a:r>
                      <a:r>
                        <a:rPr kumimoji="1" lang="ja-JP" altLang="en-US" sz="1200" b="0" dirty="0">
                          <a:solidFill>
                            <a:schemeClr val="tx1"/>
                          </a:solidFill>
                          <a:latin typeface="Meiryo UI" panose="020B0604030504040204" pitchFamily="50" charset="-128"/>
                          <a:ea typeface="Meiryo UI" panose="020B0604030504040204" pitchFamily="50" charset="-128"/>
                        </a:rPr>
                        <a:t>年度比で年平均</a:t>
                      </a:r>
                      <a:r>
                        <a:rPr kumimoji="1" lang="en-US" altLang="ja-JP" sz="1200" b="0" dirty="0">
                          <a:solidFill>
                            <a:schemeClr val="tx1"/>
                          </a:solidFill>
                          <a:latin typeface="Meiryo UI" panose="020B0604030504040204" pitchFamily="50" charset="-128"/>
                          <a:ea typeface="Meiryo UI" panose="020B0604030504040204" pitchFamily="50" charset="-128"/>
                        </a:rPr>
                        <a:t>5</a:t>
                      </a:r>
                      <a:r>
                        <a:rPr kumimoji="1" lang="ja-JP" altLang="en-US" sz="1200" b="0" dirty="0">
                          <a:solidFill>
                            <a:schemeClr val="tx1"/>
                          </a:solidFill>
                          <a:latin typeface="Meiryo UI" panose="020B0604030504040204" pitchFamily="50" charset="-128"/>
                          <a:ea typeface="Meiryo UI" panose="020B0604030504040204" pitchFamily="50" charset="-128"/>
                        </a:rPr>
                        <a:t>％以上を達成すること。</a:t>
                      </a:r>
                    </a:p>
                    <a:p>
                      <a:r>
                        <a:rPr kumimoji="1" lang="en-US" altLang="ja-JP" sz="1200" b="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温室効果ガス排出量の算定は、排出量ベースとする。</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6" name="正方形/長方形 5"/>
          <p:cNvSpPr/>
          <p:nvPr/>
        </p:nvSpPr>
        <p:spPr>
          <a:xfrm>
            <a:off x="257845" y="6468354"/>
            <a:ext cx="8627950" cy="344646"/>
          </a:xfrm>
          <a:prstGeom prst="rect">
            <a:avLst/>
          </a:prstGeom>
        </p:spPr>
        <p:txBody>
          <a:bodyPr wrap="square">
            <a:spAutoFit/>
          </a:bodyPr>
          <a:lstStyle/>
          <a:p>
            <a:pPr>
              <a:lnSpc>
                <a:spcPts val="2200"/>
              </a:lnSpc>
            </a:pPr>
            <a:r>
              <a:rPr lang="ja-JP" altLang="en-US" sz="1200" dirty="0">
                <a:latin typeface="Meiryo UI" panose="020B0604030504040204" pitchFamily="50" charset="-128"/>
                <a:ea typeface="Meiryo UI" panose="020B0604030504040204" pitchFamily="50" charset="-128"/>
              </a:rPr>
              <a:t>（注）基準年度比削減率の削減目安については次頁参照</a:t>
            </a:r>
          </a:p>
        </p:txBody>
      </p:sp>
      <p:sp>
        <p:nvSpPr>
          <p:cNvPr id="7" name="スライド番号プレースホルダー 1">
            <a:extLst>
              <a:ext uri="{FF2B5EF4-FFF2-40B4-BE49-F238E27FC236}">
                <a16:creationId xmlns:a16="http://schemas.microsoft.com/office/drawing/2014/main" id="{05A08FC3-E698-4927-B916-1748C3DB6A1C}"/>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5</a:t>
            </a:fld>
            <a:endParaRPr lang="ja-JP" altLang="en-US" dirty="0">
              <a:solidFill>
                <a:srgbClr val="000000"/>
              </a:solidFill>
              <a:latin typeface="游明朝"/>
            </a:endParaRPr>
          </a:p>
        </p:txBody>
      </p:sp>
    </p:spTree>
    <p:extLst>
      <p:ext uri="{BB962C8B-B14F-4D97-AF65-F5344CB8AC3E}">
        <p14:creationId xmlns:p14="http://schemas.microsoft.com/office/powerpoint/2010/main" val="2821668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２．本フレームワークの概要</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6" name="テキスト ボックス 1075619265"/>
          <p:cNvSpPr txBox="1"/>
          <p:nvPr/>
        </p:nvSpPr>
        <p:spPr>
          <a:xfrm>
            <a:off x="84667" y="987995"/>
            <a:ext cx="5113867" cy="276087"/>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42875" marR="142875" algn="ctr">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実績報告書における</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基準年度比削減率の削減目安】</a:t>
            </a:r>
          </a:p>
        </p:txBody>
      </p:sp>
      <p:pic>
        <p:nvPicPr>
          <p:cNvPr id="7" name="図 6"/>
          <p:cNvPicPr/>
          <p:nvPr/>
        </p:nvPicPr>
        <p:blipFill>
          <a:blip r:embed="rId3"/>
          <a:stretch>
            <a:fillRect/>
          </a:stretch>
        </p:blipFill>
        <p:spPr>
          <a:xfrm>
            <a:off x="398480" y="2111971"/>
            <a:ext cx="8440719" cy="4419463"/>
          </a:xfrm>
          <a:prstGeom prst="rect">
            <a:avLst/>
          </a:prstGeom>
        </p:spPr>
      </p:pic>
      <p:sp>
        <p:nvSpPr>
          <p:cNvPr id="10" name="正方形/長方形 9"/>
          <p:cNvSpPr/>
          <p:nvPr/>
        </p:nvSpPr>
        <p:spPr>
          <a:xfrm>
            <a:off x="322477" y="1412197"/>
            <a:ext cx="8299883" cy="626775"/>
          </a:xfrm>
          <a:prstGeom prst="rect">
            <a:avLst/>
          </a:prstGeom>
        </p:spPr>
        <p:txBody>
          <a:bodyPr wrap="square">
            <a:spAutoFit/>
          </a:bodyPr>
          <a:lstStyle/>
          <a:p>
            <a:pPr>
              <a:lnSpc>
                <a:spcPts val="2200"/>
              </a:lnSpc>
            </a:pPr>
            <a:r>
              <a:rPr lang="ja-JP" altLang="en-US" sz="1600" dirty="0">
                <a:latin typeface="Meiryo UI" panose="020B0604030504040204" pitchFamily="50" charset="-128"/>
                <a:ea typeface="Meiryo UI" panose="020B0604030504040204" pitchFamily="50" charset="-128"/>
              </a:rPr>
              <a:t>（例）基準年度を</a:t>
            </a:r>
            <a:r>
              <a:rPr lang="en-US" altLang="ja-JP" sz="1600" dirty="0">
                <a:latin typeface="Meiryo UI" panose="020B0604030504040204" pitchFamily="50" charset="-128"/>
                <a:ea typeface="Meiryo UI" panose="020B0604030504040204" pitchFamily="50" charset="-128"/>
              </a:rPr>
              <a:t>2013</a:t>
            </a:r>
            <a:r>
              <a:rPr lang="ja-JP" altLang="en-US" sz="1600" dirty="0">
                <a:latin typeface="Meiryo UI" panose="020B0604030504040204" pitchFamily="50" charset="-128"/>
                <a:ea typeface="Meiryo UI" panose="020B0604030504040204" pitchFamily="50" charset="-128"/>
              </a:rPr>
              <a:t>年度に設定しており、</a:t>
            </a:r>
            <a:r>
              <a:rPr lang="en-US" altLang="ja-JP" sz="1600" dirty="0">
                <a:latin typeface="Meiryo UI" panose="020B0604030504040204" pitchFamily="50" charset="-128"/>
                <a:ea typeface="Meiryo UI" panose="020B0604030504040204" pitchFamily="50" charset="-128"/>
              </a:rPr>
              <a:t>2025</a:t>
            </a:r>
            <a:r>
              <a:rPr lang="ja-JP" altLang="en-US" sz="1600" dirty="0">
                <a:latin typeface="Meiryo UI" panose="020B0604030504040204" pitchFamily="50" charset="-128"/>
                <a:ea typeface="Meiryo UI" panose="020B0604030504040204" pitchFamily="50" charset="-128"/>
              </a:rPr>
              <a:t>年度実績（</a:t>
            </a:r>
            <a:r>
              <a:rPr lang="en-US" altLang="ja-JP" sz="1600" dirty="0">
                <a:latin typeface="Meiryo UI" panose="020B0604030504040204" pitchFamily="50" charset="-128"/>
                <a:ea typeface="Meiryo UI" panose="020B0604030504040204" pitchFamily="50" charset="-128"/>
              </a:rPr>
              <a:t>2026</a:t>
            </a:r>
            <a:r>
              <a:rPr lang="ja-JP" altLang="en-US" sz="1600" dirty="0">
                <a:latin typeface="Meiryo UI" panose="020B0604030504040204" pitchFamily="50" charset="-128"/>
                <a:ea typeface="Meiryo UI" panose="020B0604030504040204" pitchFamily="50" charset="-128"/>
              </a:rPr>
              <a:t>年度提出分）の場合</a:t>
            </a:r>
            <a:endParaRPr lang="en-US" altLang="ja-JP" sz="1600" dirty="0">
              <a:latin typeface="Meiryo UI" panose="020B0604030504040204" pitchFamily="50" charset="-128"/>
              <a:ea typeface="Meiryo UI" panose="020B0604030504040204" pitchFamily="50" charset="-128"/>
            </a:endParaRPr>
          </a:p>
          <a:p>
            <a:pPr>
              <a:lnSpc>
                <a:spcPts val="2200"/>
              </a:lnSpc>
            </a:pPr>
            <a:r>
              <a:rPr lang="ja-JP" altLang="en-US" sz="1600" dirty="0">
                <a:latin typeface="Meiryo UI" panose="020B0604030504040204" pitchFamily="50" charset="-128"/>
                <a:ea typeface="Meiryo UI" panose="020B0604030504040204" pitchFamily="50" charset="-128"/>
              </a:rPr>
              <a:t>　　　　　→基準年度比削減率の目安は</a:t>
            </a:r>
            <a:r>
              <a:rPr lang="en-US" altLang="ja-JP" sz="1600" dirty="0">
                <a:latin typeface="Meiryo UI" panose="020B0604030504040204" pitchFamily="50" charset="-128"/>
                <a:ea typeface="Meiryo UI" panose="020B0604030504040204" pitchFamily="50" charset="-128"/>
              </a:rPr>
              <a:t>12.7</a:t>
            </a:r>
            <a:r>
              <a:rPr lang="ja-JP" altLang="en-US" sz="1600" dirty="0">
                <a:latin typeface="Meiryo UI" panose="020B0604030504040204" pitchFamily="50" charset="-128"/>
                <a:ea typeface="Meiryo UI" panose="020B0604030504040204" pitchFamily="50" charset="-128"/>
              </a:rPr>
              <a:t>％</a:t>
            </a:r>
          </a:p>
        </p:txBody>
      </p:sp>
      <p:sp>
        <p:nvSpPr>
          <p:cNvPr id="2" name="正方形/長方形 1">
            <a:extLst>
              <a:ext uri="{FF2B5EF4-FFF2-40B4-BE49-F238E27FC236}">
                <a16:creationId xmlns:a16="http://schemas.microsoft.com/office/drawing/2014/main" id="{DD03F252-A21E-4D4F-B595-3A24608A5C0C}"/>
              </a:ext>
            </a:extLst>
          </p:cNvPr>
          <p:cNvSpPr/>
          <p:nvPr/>
        </p:nvSpPr>
        <p:spPr>
          <a:xfrm>
            <a:off x="3352799" y="2642059"/>
            <a:ext cx="905933" cy="2148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1">
            <a:extLst>
              <a:ext uri="{FF2B5EF4-FFF2-40B4-BE49-F238E27FC236}">
                <a16:creationId xmlns:a16="http://schemas.microsoft.com/office/drawing/2014/main" id="{6ACBB876-0D72-4109-8ABE-76C08052C542}"/>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6</a:t>
            </a:fld>
            <a:endParaRPr lang="ja-JP" altLang="en-US" dirty="0">
              <a:solidFill>
                <a:srgbClr val="000000"/>
              </a:solidFill>
              <a:latin typeface="游明朝"/>
            </a:endParaRPr>
          </a:p>
        </p:txBody>
      </p:sp>
    </p:spTree>
    <p:extLst>
      <p:ext uri="{BB962C8B-B14F-4D97-AF65-F5344CB8AC3E}">
        <p14:creationId xmlns:p14="http://schemas.microsoft.com/office/powerpoint/2010/main" val="1924969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32457" y="2459043"/>
            <a:ext cx="8171679" cy="2798506"/>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ja-JP" altLang="en-US" sz="1500" dirty="0">
                <a:solidFill>
                  <a:schemeClr val="tx1"/>
                </a:solidFill>
                <a:latin typeface="Meiryo UI" panose="020B0604030504040204" pitchFamily="50" charset="-128"/>
                <a:ea typeface="Meiryo UI" panose="020B0604030504040204" pitchFamily="50" charset="-128"/>
              </a:rPr>
              <a:t>＜特定事業者の要件＞</a:t>
            </a:r>
            <a:endParaRPr lang="en-US" altLang="ja-JP" sz="1500" dirty="0">
              <a:solidFill>
                <a:schemeClr val="tx1"/>
              </a:solidFill>
              <a:latin typeface="Meiryo UI" panose="020B0604030504040204" pitchFamily="50" charset="-128"/>
              <a:ea typeface="Meiryo UI" panose="020B0604030504040204" pitchFamily="50" charset="-128"/>
            </a:endParaRPr>
          </a:p>
          <a:p>
            <a:pPr algn="just"/>
            <a:r>
              <a:rPr lang="ja-JP" altLang="ja-JP" sz="1500" dirty="0">
                <a:solidFill>
                  <a:schemeClr val="tx1"/>
                </a:solidFill>
                <a:latin typeface="Meiryo UI" panose="020B0604030504040204" pitchFamily="50" charset="-128"/>
                <a:ea typeface="Meiryo UI" panose="020B0604030504040204" pitchFamily="50" charset="-128"/>
              </a:rPr>
              <a:t>①産業・業務部門（②連鎖化事業に係る産業・業務部門を除く。）</a:t>
            </a: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府内に設置している事業所において使用した化石燃料及び非化石燃料並びに電気の量並びに他人から</a:t>
            </a:r>
            <a:endParaRPr lang="en-US" altLang="ja-JP" sz="1500" dirty="0">
              <a:solidFill>
                <a:schemeClr val="tx1"/>
              </a:solidFill>
              <a:latin typeface="Meiryo UI" panose="020B0604030504040204" pitchFamily="50" charset="-128"/>
              <a:ea typeface="Meiryo UI" panose="020B0604030504040204" pitchFamily="50" charset="-128"/>
            </a:endParaRP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供給された熱の量を原油換算した合計量が</a:t>
            </a:r>
            <a:r>
              <a:rPr lang="en-US" altLang="ja-JP" sz="1500" dirty="0">
                <a:solidFill>
                  <a:schemeClr val="tx1"/>
                </a:solidFill>
                <a:latin typeface="Meiryo UI" panose="020B0604030504040204" pitchFamily="50" charset="-128"/>
                <a:ea typeface="Meiryo UI" panose="020B0604030504040204" pitchFamily="50" charset="-128"/>
              </a:rPr>
              <a:t>1,500</a:t>
            </a:r>
            <a:r>
              <a:rPr lang="ja-JP" altLang="ja-JP" sz="1500" dirty="0">
                <a:solidFill>
                  <a:schemeClr val="tx1"/>
                </a:solidFill>
                <a:latin typeface="Meiryo UI" panose="020B0604030504040204" pitchFamily="50" charset="-128"/>
                <a:ea typeface="Meiryo UI" panose="020B0604030504040204" pitchFamily="50" charset="-128"/>
              </a:rPr>
              <a:t>キロ</a:t>
            </a:r>
            <a:r>
              <a:rPr lang="ja-JP" altLang="en-US" sz="1500" dirty="0">
                <a:solidFill>
                  <a:schemeClr val="tx1"/>
                </a:solidFill>
                <a:latin typeface="Meiryo UI" panose="020B0604030504040204" pitchFamily="50" charset="-128"/>
                <a:ea typeface="Meiryo UI" panose="020B0604030504040204" pitchFamily="50" charset="-128"/>
              </a:rPr>
              <a:t>リットル</a:t>
            </a:r>
            <a:r>
              <a:rPr lang="en-US" altLang="ja-JP" sz="1500" dirty="0">
                <a:solidFill>
                  <a:schemeClr val="tx1"/>
                </a:solidFill>
                <a:latin typeface="Meiryo UI" panose="020B0604030504040204" pitchFamily="50" charset="-128"/>
                <a:ea typeface="Meiryo UI" panose="020B0604030504040204" pitchFamily="50" charset="-128"/>
              </a:rPr>
              <a:t>/</a:t>
            </a:r>
            <a:r>
              <a:rPr lang="ja-JP" altLang="ja-JP" sz="1500" dirty="0">
                <a:solidFill>
                  <a:schemeClr val="tx1"/>
                </a:solidFill>
                <a:latin typeface="Meiryo UI" panose="020B0604030504040204" pitchFamily="50" charset="-128"/>
                <a:ea typeface="Meiryo UI" panose="020B0604030504040204" pitchFamily="50" charset="-128"/>
              </a:rPr>
              <a:t>年以上の事業者</a:t>
            </a:r>
            <a:endParaRPr lang="en-US" altLang="ja-JP" sz="1500" dirty="0">
              <a:solidFill>
                <a:schemeClr val="tx1"/>
              </a:solidFill>
              <a:latin typeface="Meiryo UI" panose="020B0604030504040204" pitchFamily="50" charset="-128"/>
              <a:ea typeface="Meiryo UI" panose="020B0604030504040204" pitchFamily="50" charset="-128"/>
            </a:endParaRPr>
          </a:p>
          <a:p>
            <a:pPr algn="just">
              <a:spcBef>
                <a:spcPts val="600"/>
              </a:spcBef>
            </a:pPr>
            <a:r>
              <a:rPr lang="ja-JP" altLang="ja-JP" sz="1500" dirty="0">
                <a:solidFill>
                  <a:schemeClr val="tx1"/>
                </a:solidFill>
                <a:latin typeface="Meiryo UI" panose="020B0604030504040204" pitchFamily="50" charset="-128"/>
                <a:ea typeface="Meiryo UI" panose="020B0604030504040204" pitchFamily="50" charset="-128"/>
              </a:rPr>
              <a:t>②連鎖化事業に係る産業・業務部門</a:t>
            </a: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連鎖化事業者のうち、当該連鎖化事業者が府内に設置している事業所及び当該加盟者が府内に設置</a:t>
            </a:r>
            <a:endParaRPr lang="en-US" altLang="ja-JP" sz="1500" dirty="0">
              <a:solidFill>
                <a:schemeClr val="tx1"/>
              </a:solidFill>
              <a:latin typeface="Meiryo UI" panose="020B0604030504040204" pitchFamily="50" charset="-128"/>
              <a:ea typeface="Meiryo UI" panose="020B0604030504040204" pitchFamily="50" charset="-128"/>
            </a:endParaRP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している当該連鎖化事業に係る事業所において使用した化石燃料及び非化石燃料並びに電気の量並</a:t>
            </a:r>
            <a:endParaRPr lang="en-US" altLang="ja-JP" sz="1500" dirty="0">
              <a:solidFill>
                <a:schemeClr val="tx1"/>
              </a:solidFill>
              <a:latin typeface="Meiryo UI" panose="020B0604030504040204" pitchFamily="50" charset="-128"/>
              <a:ea typeface="Meiryo UI" panose="020B0604030504040204" pitchFamily="50" charset="-128"/>
            </a:endParaRP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びに他人から供給された熱の量を原油換算した合計量が</a:t>
            </a:r>
            <a:r>
              <a:rPr lang="en-US" altLang="ja-JP" sz="1500" dirty="0">
                <a:solidFill>
                  <a:schemeClr val="tx1"/>
                </a:solidFill>
                <a:latin typeface="Meiryo UI" panose="020B0604030504040204" pitchFamily="50" charset="-128"/>
                <a:ea typeface="Meiryo UI" panose="020B0604030504040204" pitchFamily="50" charset="-128"/>
              </a:rPr>
              <a:t>1,500</a:t>
            </a:r>
            <a:r>
              <a:rPr lang="ja-JP" altLang="ja-JP" sz="1500" dirty="0">
                <a:solidFill>
                  <a:schemeClr val="tx1"/>
                </a:solidFill>
                <a:latin typeface="Meiryo UI" panose="020B0604030504040204" pitchFamily="50" charset="-128"/>
                <a:ea typeface="Meiryo UI" panose="020B0604030504040204" pitchFamily="50" charset="-128"/>
              </a:rPr>
              <a:t>キロ</a:t>
            </a:r>
            <a:r>
              <a:rPr lang="ja-JP" altLang="en-US" sz="1500" dirty="0">
                <a:solidFill>
                  <a:schemeClr val="tx1"/>
                </a:solidFill>
                <a:latin typeface="Meiryo UI" panose="020B0604030504040204" pitchFamily="50" charset="-128"/>
                <a:ea typeface="Meiryo UI" panose="020B0604030504040204" pitchFamily="50" charset="-128"/>
              </a:rPr>
              <a:t>リットル</a:t>
            </a:r>
            <a:r>
              <a:rPr lang="en-US" altLang="ja-JP" sz="1500" dirty="0">
                <a:solidFill>
                  <a:schemeClr val="tx1"/>
                </a:solidFill>
                <a:latin typeface="Meiryo UI" panose="020B0604030504040204" pitchFamily="50" charset="-128"/>
                <a:ea typeface="Meiryo UI" panose="020B0604030504040204" pitchFamily="50" charset="-128"/>
              </a:rPr>
              <a:t>/</a:t>
            </a:r>
            <a:r>
              <a:rPr lang="ja-JP" altLang="ja-JP" sz="1500" dirty="0">
                <a:solidFill>
                  <a:schemeClr val="tx1"/>
                </a:solidFill>
                <a:latin typeface="Meiryo UI" panose="020B0604030504040204" pitchFamily="50" charset="-128"/>
                <a:ea typeface="Meiryo UI" panose="020B0604030504040204" pitchFamily="50" charset="-128"/>
              </a:rPr>
              <a:t>年以上の事業者</a:t>
            </a:r>
            <a:endParaRPr lang="en-US" altLang="ja-JP" sz="1500" dirty="0">
              <a:solidFill>
                <a:schemeClr val="tx1"/>
              </a:solidFill>
              <a:latin typeface="Meiryo UI" panose="020B0604030504040204" pitchFamily="50" charset="-128"/>
              <a:ea typeface="Meiryo UI" panose="020B0604030504040204" pitchFamily="50" charset="-128"/>
            </a:endParaRPr>
          </a:p>
          <a:p>
            <a:pPr algn="just">
              <a:spcBef>
                <a:spcPts val="600"/>
              </a:spcBef>
            </a:pPr>
            <a:r>
              <a:rPr lang="ja-JP" altLang="ja-JP" sz="1500" dirty="0">
                <a:solidFill>
                  <a:schemeClr val="tx1"/>
                </a:solidFill>
                <a:latin typeface="Meiryo UI" panose="020B0604030504040204" pitchFamily="50" charset="-128"/>
                <a:ea typeface="Meiryo UI" panose="020B0604030504040204" pitchFamily="50" charset="-128"/>
              </a:rPr>
              <a:t>③運輸部門</a:t>
            </a: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府内に使用の本拠の位置を有する自動車（軽自動車、特殊自動車及び二輪自動車を除く。）を</a:t>
            </a:r>
            <a:r>
              <a:rPr lang="en-US" altLang="ja-JP" sz="1500" dirty="0">
                <a:solidFill>
                  <a:schemeClr val="tx1"/>
                </a:solidFill>
                <a:latin typeface="Meiryo UI" panose="020B0604030504040204" pitchFamily="50" charset="-128"/>
                <a:ea typeface="Meiryo UI" panose="020B0604030504040204" pitchFamily="50" charset="-128"/>
              </a:rPr>
              <a:t>30</a:t>
            </a:r>
            <a:r>
              <a:rPr lang="ja-JP" altLang="ja-JP" sz="1500" dirty="0">
                <a:solidFill>
                  <a:schemeClr val="tx1"/>
                </a:solidFill>
                <a:latin typeface="Meiryo UI" panose="020B0604030504040204" pitchFamily="50" charset="-128"/>
                <a:ea typeface="Meiryo UI" panose="020B0604030504040204" pitchFamily="50" charset="-128"/>
              </a:rPr>
              <a:t>台</a:t>
            </a:r>
            <a:r>
              <a:rPr lang="ja-JP" altLang="en-US" sz="1500" dirty="0">
                <a:solidFill>
                  <a:schemeClr val="tx1"/>
                </a:solidFill>
                <a:latin typeface="Meiryo UI" panose="020B0604030504040204" pitchFamily="50" charset="-128"/>
                <a:ea typeface="Meiryo UI" panose="020B0604030504040204" pitchFamily="50" charset="-128"/>
              </a:rPr>
              <a:t>　</a:t>
            </a:r>
            <a:endParaRPr lang="en-US" altLang="ja-JP" sz="1500" dirty="0">
              <a:solidFill>
                <a:schemeClr val="tx1"/>
              </a:solidFill>
              <a:latin typeface="Meiryo UI" panose="020B0604030504040204" pitchFamily="50" charset="-128"/>
              <a:ea typeface="Meiryo UI" panose="020B0604030504040204" pitchFamily="50" charset="-128"/>
            </a:endParaRPr>
          </a:p>
          <a:p>
            <a:pPr algn="just"/>
            <a:r>
              <a:rPr lang="ja-JP" altLang="en-US" sz="1500" dirty="0">
                <a:solidFill>
                  <a:schemeClr val="tx1"/>
                </a:solidFill>
                <a:latin typeface="Meiryo UI" panose="020B0604030504040204" pitchFamily="50" charset="-128"/>
                <a:ea typeface="Meiryo UI" panose="020B0604030504040204" pitchFamily="50" charset="-128"/>
              </a:rPr>
              <a:t>　</a:t>
            </a:r>
            <a:r>
              <a:rPr lang="ja-JP" altLang="ja-JP" sz="1500" dirty="0">
                <a:solidFill>
                  <a:schemeClr val="tx1"/>
                </a:solidFill>
                <a:latin typeface="Meiryo UI" panose="020B0604030504040204" pitchFamily="50" charset="-128"/>
                <a:ea typeface="Meiryo UI" panose="020B0604030504040204" pitchFamily="50" charset="-128"/>
              </a:rPr>
              <a:t>以上（タクシー事業者は</a:t>
            </a:r>
            <a:r>
              <a:rPr lang="en-US" altLang="ja-JP" sz="1500" dirty="0">
                <a:solidFill>
                  <a:schemeClr val="tx1"/>
                </a:solidFill>
                <a:latin typeface="Meiryo UI" panose="020B0604030504040204" pitchFamily="50" charset="-128"/>
                <a:ea typeface="Meiryo UI" panose="020B0604030504040204" pitchFamily="50" charset="-128"/>
              </a:rPr>
              <a:t>75</a:t>
            </a:r>
            <a:r>
              <a:rPr lang="ja-JP" altLang="ja-JP" sz="1500" dirty="0">
                <a:solidFill>
                  <a:schemeClr val="tx1"/>
                </a:solidFill>
                <a:latin typeface="Meiryo UI" panose="020B0604030504040204" pitchFamily="50" charset="-128"/>
                <a:ea typeface="Meiryo UI" panose="020B0604030504040204" pitchFamily="50" charset="-128"/>
              </a:rPr>
              <a:t>台以上）使用する事業者</a:t>
            </a:r>
          </a:p>
        </p:txBody>
      </p:sp>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３．本フレームワークの利用対象者</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257845" y="1251681"/>
            <a:ext cx="8478558" cy="626775"/>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大阪府内において、現に事業活動を営んでいる事業所（工場、業務ビル、店舗等）を有する者で、府条例で定める特定事業者以外の事業者とする。</a:t>
            </a:r>
            <a:endParaRPr lang="en-US" altLang="ja-JP" sz="1600" dirty="0">
              <a:latin typeface="Meiryo UI" panose="020B0604030504040204" pitchFamily="50" charset="-128"/>
              <a:ea typeface="Meiryo UI" panose="020B0604030504040204" pitchFamily="50" charset="-128"/>
            </a:endParaRPr>
          </a:p>
        </p:txBody>
      </p:sp>
      <p:sp>
        <p:nvSpPr>
          <p:cNvPr id="9" name="正方形/長方形 11"/>
          <p:cNvSpPr/>
          <p:nvPr/>
        </p:nvSpPr>
        <p:spPr>
          <a:xfrm>
            <a:off x="107640" y="775333"/>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対象事業者</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12" name="正方形/長方形 11"/>
          <p:cNvSpPr/>
          <p:nvPr/>
        </p:nvSpPr>
        <p:spPr>
          <a:xfrm>
            <a:off x="107640" y="5623001"/>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lnSpc>
                <a:spcPct val="100000"/>
              </a:lnSpc>
            </a:pPr>
            <a:r>
              <a:rPr lang="ja-JP" altLang="en-US" sz="2000" b="0" u="none" strike="noStrike" dirty="0">
                <a:solidFill>
                  <a:srgbClr val="000000"/>
                </a:solidFill>
                <a:effectLst/>
                <a:uFillTx/>
                <a:latin typeface="Meiryo UI" panose="020B0604030504040204" pitchFamily="50" charset="-128"/>
                <a:ea typeface="Meiryo UI" panose="020B0604030504040204" pitchFamily="50" charset="-128"/>
              </a:rPr>
              <a:t>参加金融機関</a:t>
            </a:r>
            <a:endParaRPr lang="en-US" sz="2000" b="0" u="none" strike="noStrike" dirty="0">
              <a:solidFill>
                <a:srgbClr val="000000"/>
              </a:solidFill>
              <a:effectLst/>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C0CD2ECE-B8DD-4A0B-A108-4FBFBFC22076}"/>
              </a:ext>
            </a:extLst>
          </p:cNvPr>
          <p:cNvSpPr txBox="1"/>
          <p:nvPr/>
        </p:nvSpPr>
        <p:spPr>
          <a:xfrm>
            <a:off x="257845" y="6133191"/>
            <a:ext cx="8478558" cy="344646"/>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大阪府に参加表明書（１号様式）を提出し、大阪府からの承認を受けた金融機関とする。</a:t>
            </a:r>
          </a:p>
        </p:txBody>
      </p:sp>
      <p:sp>
        <p:nvSpPr>
          <p:cNvPr id="11" name="テキスト ボックス 10">
            <a:extLst>
              <a:ext uri="{FF2B5EF4-FFF2-40B4-BE49-F238E27FC236}">
                <a16:creationId xmlns:a16="http://schemas.microsoft.com/office/drawing/2014/main" id="{65F8C150-4B1D-428F-81F0-5990B0A0362E}"/>
              </a:ext>
            </a:extLst>
          </p:cNvPr>
          <p:cNvSpPr txBox="1"/>
          <p:nvPr/>
        </p:nvSpPr>
        <p:spPr>
          <a:xfrm>
            <a:off x="530670" y="2044000"/>
            <a:ext cx="8082299" cy="344646"/>
          </a:xfrm>
          <a:prstGeom prst="rect">
            <a:avLst/>
          </a:prstGeom>
          <a:noFill/>
        </p:spPr>
        <p:txBody>
          <a:bodyPr wrap="square" rtlCol="0">
            <a:spAutoFit/>
          </a:bodyPr>
          <a:lstStyle/>
          <a:p>
            <a:pPr>
              <a:lnSpc>
                <a:spcPts val="2200"/>
              </a:lnSpc>
            </a:pPr>
            <a:r>
              <a:rPr lang="ja-JP" altLang="en-US" sz="1600" dirty="0">
                <a:latin typeface="Meiryo UI" panose="020B0604030504040204" pitchFamily="50" charset="-128"/>
                <a:ea typeface="Meiryo UI" panose="020B0604030504040204" pitchFamily="50" charset="-128"/>
              </a:rPr>
              <a:t>特定事業者以外の事業者とは、以下に示す特定事業者の要件全てに該当しない事業者をいう。</a:t>
            </a:r>
          </a:p>
        </p:txBody>
      </p:sp>
      <p:sp>
        <p:nvSpPr>
          <p:cNvPr id="13" name="スライド番号プレースホルダー 1">
            <a:extLst>
              <a:ext uri="{FF2B5EF4-FFF2-40B4-BE49-F238E27FC236}">
                <a16:creationId xmlns:a16="http://schemas.microsoft.com/office/drawing/2014/main" id="{1AEBAEA5-F942-409E-888D-942F8FA475B7}"/>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7</a:t>
            </a:fld>
            <a:endParaRPr lang="ja-JP" altLang="en-US" dirty="0">
              <a:solidFill>
                <a:srgbClr val="000000"/>
              </a:solidFill>
              <a:latin typeface="游明朝"/>
            </a:endParaRPr>
          </a:p>
        </p:txBody>
      </p:sp>
    </p:spTree>
    <p:extLst>
      <p:ext uri="{BB962C8B-B14F-4D97-AF65-F5344CB8AC3E}">
        <p14:creationId xmlns:p14="http://schemas.microsoft.com/office/powerpoint/2010/main" val="4033829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タイトル 1"/>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３．本フレームワークの利用対象者</a:t>
            </a:r>
            <a:endParaRPr lang="en-US" sz="2400" b="0" u="none" strike="noStrike" dirty="0">
              <a:solidFill>
                <a:srgbClr val="FFFFFF"/>
              </a:solidFill>
              <a:effectLst/>
              <a:uFillTx/>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261257" y="1257944"/>
            <a:ext cx="836110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以下に示す利用要件の全てを満たすこと。</a:t>
            </a:r>
            <a:endParaRPr lang="en-US" altLang="ja-JP" sz="1600" dirty="0">
              <a:latin typeface="Meiryo UI" panose="020B0604030504040204" pitchFamily="50" charset="-128"/>
              <a:ea typeface="Meiryo UI" panose="020B0604030504040204" pitchFamily="50" charset="-128"/>
            </a:endParaRPr>
          </a:p>
        </p:txBody>
      </p:sp>
      <p:sp>
        <p:nvSpPr>
          <p:cNvPr id="13" name="テキスト ボックス 1075619265"/>
          <p:cNvSpPr txBox="1"/>
          <p:nvPr/>
        </p:nvSpPr>
        <p:spPr>
          <a:xfrm>
            <a:off x="301294" y="4465957"/>
            <a:ext cx="4448010" cy="32702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42875" marR="142875" algn="ctr">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effectLst/>
                <a:latin typeface="Meiryo UI" panose="020B0604030504040204" pitchFamily="50" charset="-128"/>
                <a:ea typeface="Meiryo UI" panose="020B0604030504040204" pitchFamily="50" charset="-128"/>
                <a:cs typeface="Times New Roman" panose="02020603050405020304" pitchFamily="18" charset="0"/>
              </a:rPr>
              <a:t>対策計画書における</a:t>
            </a: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基準年度比削減率の削減目安】</a:t>
            </a:r>
          </a:p>
        </p:txBody>
      </p:sp>
      <p:sp>
        <p:nvSpPr>
          <p:cNvPr id="10" name="正方形/長方形 11"/>
          <p:cNvSpPr/>
          <p:nvPr/>
        </p:nvSpPr>
        <p:spPr>
          <a:xfrm>
            <a:off x="107640" y="808582"/>
            <a:ext cx="2101406" cy="398655"/>
          </a:xfrm>
          <a:prstGeom prst="rect">
            <a:avLst/>
          </a:prstGeom>
          <a:solidFill>
            <a:srgbClr val="CCFFCC"/>
          </a:solid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gn="ctr" defTabSz="457200"/>
            <a:r>
              <a:rPr lang="ja-JP" altLang="en-US" sz="2000" dirty="0">
                <a:solidFill>
                  <a:srgbClr val="000000"/>
                </a:solidFill>
                <a:latin typeface="Meiryo UI" panose="020B0604030504040204" pitchFamily="50" charset="-128"/>
                <a:ea typeface="Meiryo UI" panose="020B0604030504040204" pitchFamily="50" charset="-128"/>
              </a:rPr>
              <a:t>利用要件</a:t>
            </a:r>
            <a:endParaRPr lang="en-US" altLang="ja-JP" sz="2000" dirty="0">
              <a:solidFill>
                <a:srgbClr val="000000"/>
              </a:solidFill>
              <a:latin typeface="Meiryo UI" panose="020B0604030504040204" pitchFamily="50" charset="-128"/>
              <a:ea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3744599457"/>
              </p:ext>
            </p:extLst>
          </p:nvPr>
        </p:nvGraphicFramePr>
        <p:xfrm>
          <a:off x="620150" y="5140194"/>
          <a:ext cx="8245030" cy="1483360"/>
        </p:xfrm>
        <a:graphic>
          <a:graphicData uri="http://schemas.openxmlformats.org/drawingml/2006/table">
            <a:tbl>
              <a:tblPr firstRow="1" bandRow="1">
                <a:tableStyleId>{5C22544A-7EE6-4342-B048-85BDC9FD1C3A}</a:tableStyleId>
              </a:tblPr>
              <a:tblGrid>
                <a:gridCol w="822160">
                  <a:extLst>
                    <a:ext uri="{9D8B030D-6E8A-4147-A177-3AD203B41FA5}">
                      <a16:colId xmlns:a16="http://schemas.microsoft.com/office/drawing/2014/main" val="1429537093"/>
                    </a:ext>
                  </a:extLst>
                </a:gridCol>
                <a:gridCol w="826846">
                  <a:extLst>
                    <a:ext uri="{9D8B030D-6E8A-4147-A177-3AD203B41FA5}">
                      <a16:colId xmlns:a16="http://schemas.microsoft.com/office/drawing/2014/main" val="20000"/>
                    </a:ext>
                  </a:extLst>
                </a:gridCol>
                <a:gridCol w="824503">
                  <a:extLst>
                    <a:ext uri="{9D8B030D-6E8A-4147-A177-3AD203B41FA5}">
                      <a16:colId xmlns:a16="http://schemas.microsoft.com/office/drawing/2014/main" val="20001"/>
                    </a:ext>
                  </a:extLst>
                </a:gridCol>
                <a:gridCol w="824503">
                  <a:extLst>
                    <a:ext uri="{9D8B030D-6E8A-4147-A177-3AD203B41FA5}">
                      <a16:colId xmlns:a16="http://schemas.microsoft.com/office/drawing/2014/main" val="20002"/>
                    </a:ext>
                  </a:extLst>
                </a:gridCol>
                <a:gridCol w="824503">
                  <a:extLst>
                    <a:ext uri="{9D8B030D-6E8A-4147-A177-3AD203B41FA5}">
                      <a16:colId xmlns:a16="http://schemas.microsoft.com/office/drawing/2014/main" val="20003"/>
                    </a:ext>
                  </a:extLst>
                </a:gridCol>
                <a:gridCol w="824503">
                  <a:extLst>
                    <a:ext uri="{9D8B030D-6E8A-4147-A177-3AD203B41FA5}">
                      <a16:colId xmlns:a16="http://schemas.microsoft.com/office/drawing/2014/main" val="20004"/>
                    </a:ext>
                  </a:extLst>
                </a:gridCol>
                <a:gridCol w="824503">
                  <a:extLst>
                    <a:ext uri="{9D8B030D-6E8A-4147-A177-3AD203B41FA5}">
                      <a16:colId xmlns:a16="http://schemas.microsoft.com/office/drawing/2014/main" val="20005"/>
                    </a:ext>
                  </a:extLst>
                </a:gridCol>
                <a:gridCol w="824503">
                  <a:extLst>
                    <a:ext uri="{9D8B030D-6E8A-4147-A177-3AD203B41FA5}">
                      <a16:colId xmlns:a16="http://schemas.microsoft.com/office/drawing/2014/main" val="20006"/>
                    </a:ext>
                  </a:extLst>
                </a:gridCol>
                <a:gridCol w="824503">
                  <a:extLst>
                    <a:ext uri="{9D8B030D-6E8A-4147-A177-3AD203B41FA5}">
                      <a16:colId xmlns:a16="http://schemas.microsoft.com/office/drawing/2014/main" val="20007"/>
                    </a:ext>
                  </a:extLst>
                </a:gridCol>
                <a:gridCol w="824503">
                  <a:extLst>
                    <a:ext uri="{9D8B030D-6E8A-4147-A177-3AD203B41FA5}">
                      <a16:colId xmlns:a16="http://schemas.microsoft.com/office/drawing/2014/main" val="20008"/>
                    </a:ext>
                  </a:extLst>
                </a:gridCol>
              </a:tblGrid>
              <a:tr h="370840">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基準年度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2013</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2014</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2015</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2016</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2017</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2018</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2019</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2020</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2021</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370840">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削減目安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19.0</a:t>
                      </a:r>
                      <a:r>
                        <a:rPr kumimoji="1" lang="ja-JP" altLang="en-US" sz="1400" b="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18.2%</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17.4%</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16.5%</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15.7%</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14.8%</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14.0%</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13.1%</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12.2%</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基準年度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2022</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2023</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2024</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2025</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2026</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2027</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2028</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2029</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2">
                  <a:txBody>
                    <a:bodyPr/>
                    <a:lstStyle/>
                    <a:p>
                      <a:pPr algn="ct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extLst>
                  <a:ext uri="{0D108BD9-81ED-4DB2-BD59-A6C34878D82A}">
                    <a16:rowId xmlns:a16="http://schemas.microsoft.com/office/drawing/2014/main" val="10002"/>
                  </a:ext>
                </a:extLst>
              </a:tr>
              <a:tr h="370840">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削減目安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11.3%</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10.0%</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8.6%</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7.2%</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5.8%</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4.4%</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2.9%</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b="0" dirty="0">
                          <a:solidFill>
                            <a:schemeClr val="tx1"/>
                          </a:solidFill>
                          <a:latin typeface="Meiryo UI" panose="020B0604030504040204" pitchFamily="50" charset="-128"/>
                          <a:ea typeface="Meiryo UI" panose="020B0604030504040204" pitchFamily="50" charset="-128"/>
                        </a:rPr>
                        <a:t>1.5%</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2" name="テキスト ボックス 11">
            <a:extLst>
              <a:ext uri="{FF2B5EF4-FFF2-40B4-BE49-F238E27FC236}">
                <a16:creationId xmlns:a16="http://schemas.microsoft.com/office/drawing/2014/main" id="{50E2C9FD-7637-4C4C-A933-3548072B26AC}"/>
              </a:ext>
            </a:extLst>
          </p:cNvPr>
          <p:cNvSpPr txBox="1"/>
          <p:nvPr/>
        </p:nvSpPr>
        <p:spPr>
          <a:xfrm>
            <a:off x="827980" y="3821428"/>
            <a:ext cx="7079887" cy="584775"/>
          </a:xfrm>
          <a:prstGeom prst="rect">
            <a:avLst/>
          </a:prstGeom>
          <a:noFill/>
        </p:spPr>
        <p:txBody>
          <a:bodyPr wrap="square">
            <a:spAutoFit/>
          </a:bodyPr>
          <a:lstStyle/>
          <a:p>
            <a:pPr algn="l" rtl="0" fontAlgn="base"/>
            <a:r>
              <a:rPr lang="en-US" altLang="ja-JP" sz="1600" b="1" i="0" u="none" strike="noStrike" dirty="0">
                <a:solidFill>
                  <a:srgbClr val="FF0000"/>
                </a:solidFill>
                <a:effectLst/>
                <a:latin typeface="Meiryo UI" panose="020B0604030504040204" pitchFamily="50" charset="-128"/>
                <a:ea typeface="Meiryo UI" panose="020B0604030504040204" pitchFamily="50" charset="-128"/>
              </a:rPr>
              <a:t>※</a:t>
            </a:r>
            <a:r>
              <a:rPr lang="ja-JP" altLang="ja-JP" sz="1600" b="1" i="0" u="none" strike="noStrike" dirty="0">
                <a:solidFill>
                  <a:srgbClr val="FF0000"/>
                </a:solidFill>
                <a:effectLst/>
                <a:latin typeface="Meiryo UI" panose="020B0604030504040204" pitchFamily="50" charset="-128"/>
                <a:ea typeface="Meiryo UI" panose="020B0604030504040204" pitchFamily="50" charset="-128"/>
              </a:rPr>
              <a:t>過去に対策計画書を提出されている</a:t>
            </a:r>
            <a:r>
              <a:rPr lang="en-US" altLang="ja-JP" sz="1600" b="0" i="0" dirty="0">
                <a:solidFill>
                  <a:srgbClr val="FF0000"/>
                </a:solidFill>
                <a:effectLst/>
                <a:latin typeface="Meiryo UI" panose="020B0604030504040204" pitchFamily="50" charset="-128"/>
                <a:ea typeface="Meiryo UI" panose="020B0604030504040204" pitchFamily="50" charset="-128"/>
              </a:rPr>
              <a:t>​</a:t>
            </a:r>
            <a:r>
              <a:rPr lang="ja-JP" altLang="ja-JP" sz="1600" b="1" i="0" u="none" strike="noStrike" dirty="0">
                <a:solidFill>
                  <a:srgbClr val="FF0000"/>
                </a:solidFill>
                <a:effectLst/>
                <a:latin typeface="Meiryo UI" panose="020B0604030504040204" pitchFamily="50" charset="-128"/>
                <a:ea typeface="Meiryo UI" panose="020B0604030504040204" pitchFamily="50" charset="-128"/>
              </a:rPr>
              <a:t>事業者については、再度</a:t>
            </a:r>
            <a:r>
              <a:rPr lang="ja-JP" altLang="en-US" sz="1600" b="1" i="0" u="none" strike="noStrike" dirty="0">
                <a:solidFill>
                  <a:srgbClr val="FF0000"/>
                </a:solidFill>
                <a:effectLst/>
                <a:latin typeface="Meiryo UI" panose="020B0604030504040204" pitchFamily="50" charset="-128"/>
                <a:ea typeface="Meiryo UI" panose="020B0604030504040204" pitchFamily="50" charset="-128"/>
              </a:rPr>
              <a:t>の提出は不要だが、</a:t>
            </a:r>
            <a:endParaRPr lang="en-US" altLang="ja-JP" sz="1600" b="1" i="0" u="none" strike="noStrike" dirty="0">
              <a:solidFill>
                <a:srgbClr val="FF0000"/>
              </a:solidFill>
              <a:effectLst/>
              <a:latin typeface="Meiryo UI" panose="020B0604030504040204" pitchFamily="50" charset="-128"/>
              <a:ea typeface="Meiryo UI" panose="020B0604030504040204" pitchFamily="50" charset="-128"/>
            </a:endParaRPr>
          </a:p>
          <a:p>
            <a:pPr algn="l" rtl="0" fontAlgn="base"/>
            <a:r>
              <a:rPr lang="ja-JP" altLang="en-US" sz="1600" b="1" dirty="0">
                <a:solidFill>
                  <a:srgbClr val="FF0000"/>
                </a:solidFill>
                <a:latin typeface="Meiryo UI" panose="020B0604030504040204" pitchFamily="50" charset="-128"/>
                <a:ea typeface="Meiryo UI" panose="020B0604030504040204" pitchFamily="50" charset="-128"/>
              </a:rPr>
              <a:t>　</a:t>
            </a:r>
            <a:r>
              <a:rPr lang="en-US" altLang="ja-JP" sz="1600" b="1" i="0" u="none" strike="noStrike" dirty="0">
                <a:solidFill>
                  <a:srgbClr val="FF0000"/>
                </a:solidFill>
                <a:effectLst/>
                <a:latin typeface="Meiryo UI" panose="020B0604030504040204" pitchFamily="50" charset="-128"/>
                <a:ea typeface="Meiryo UI" panose="020B0604030504040204" pitchFamily="50" charset="-128"/>
              </a:rPr>
              <a:t>p.13</a:t>
            </a:r>
            <a:r>
              <a:rPr lang="ja-JP" altLang="ja-JP" sz="1600" b="1" i="0" u="none" strike="noStrike" dirty="0">
                <a:solidFill>
                  <a:srgbClr val="FF0000"/>
                </a:solidFill>
                <a:effectLst/>
                <a:latin typeface="Meiryo UI" panose="020B0604030504040204" pitchFamily="50" charset="-128"/>
                <a:ea typeface="Meiryo UI" panose="020B0604030504040204" pitchFamily="50" charset="-128"/>
              </a:rPr>
              <a:t>に記載する根拠</a:t>
            </a:r>
            <a:r>
              <a:rPr lang="ja-JP" altLang="en-US" sz="1600" b="1" i="0" u="none" strike="noStrike" dirty="0">
                <a:solidFill>
                  <a:srgbClr val="FF0000"/>
                </a:solidFill>
                <a:effectLst/>
                <a:latin typeface="Meiryo UI" panose="020B0604030504040204" pitchFamily="50" charset="-128"/>
                <a:ea typeface="Meiryo UI" panose="020B0604030504040204" pitchFamily="50" charset="-128"/>
              </a:rPr>
              <a:t>書類の提出が必要。</a:t>
            </a:r>
            <a:endParaRPr lang="en-US" altLang="ja-JP" sz="1600" b="0" i="0" dirty="0">
              <a:solidFill>
                <a:srgbClr val="FF0000"/>
              </a:solidFill>
              <a:effectLst/>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C0181E08-26B2-421E-9671-AD5C17B14F02}"/>
              </a:ext>
            </a:extLst>
          </p:cNvPr>
          <p:cNvSpPr txBox="1"/>
          <p:nvPr/>
        </p:nvSpPr>
        <p:spPr>
          <a:xfrm>
            <a:off x="301294" y="3165846"/>
            <a:ext cx="8495574" cy="646331"/>
          </a:xfrm>
          <a:prstGeom prst="rect">
            <a:avLst/>
          </a:prstGeom>
          <a:noFill/>
        </p:spPr>
        <p:txBody>
          <a:bodyPr wrap="square" rtlCol="0">
            <a:spAutoFit/>
          </a:bodyPr>
          <a:lstStyle/>
          <a:p>
            <a:pPr marL="342900" indent="-342900">
              <a:buFont typeface="+mj-ea"/>
              <a:buAutoNum type="circleNumDbPlain" startAt="2"/>
            </a:pPr>
            <a:r>
              <a:rPr lang="ja-JP" altLang="en-US" b="1" dirty="0">
                <a:latin typeface="Meiryo UI" panose="020B0604030504040204" pitchFamily="50" charset="-128"/>
                <a:ea typeface="Meiryo UI" panose="020B0604030504040204" pitchFamily="50" charset="-128"/>
              </a:rPr>
              <a:t> 府条例に基づく対策計画書の届出を行うこと。また、その届出において「基準年度比削減率が目安以上」かつ「重点対策実施率</a:t>
            </a:r>
            <a:r>
              <a:rPr lang="en-US" altLang="ja-JP" b="1" dirty="0">
                <a:latin typeface="Meiryo UI" panose="020B0604030504040204" pitchFamily="50" charset="-128"/>
                <a:ea typeface="Meiryo UI" panose="020B0604030504040204" pitchFamily="50" charset="-128"/>
              </a:rPr>
              <a:t>90 </a:t>
            </a:r>
            <a:r>
              <a:rPr lang="ja-JP" altLang="en-US" b="1" dirty="0">
                <a:latin typeface="Meiryo UI" panose="020B0604030504040204" pitchFamily="50" charset="-128"/>
                <a:ea typeface="Meiryo UI" panose="020B0604030504040204" pitchFamily="50" charset="-128"/>
              </a:rPr>
              <a:t>％以上」の計画となっていること</a:t>
            </a:r>
          </a:p>
        </p:txBody>
      </p:sp>
      <p:sp>
        <p:nvSpPr>
          <p:cNvPr id="16" name="テキスト ボックス 1075619265">
            <a:extLst>
              <a:ext uri="{FF2B5EF4-FFF2-40B4-BE49-F238E27FC236}">
                <a16:creationId xmlns:a16="http://schemas.microsoft.com/office/drawing/2014/main" id="{921146CE-6E21-40DB-AF4C-E756028AEAD3}"/>
              </a:ext>
            </a:extLst>
          </p:cNvPr>
          <p:cNvSpPr txBox="1"/>
          <p:nvPr/>
        </p:nvSpPr>
        <p:spPr>
          <a:xfrm>
            <a:off x="436761" y="4780741"/>
            <a:ext cx="8803666" cy="250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42875" marR="142875">
              <a:spcAft>
                <a:spcPts val="0"/>
              </a:spcAft>
            </a:pP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基準年度比削減率：</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2013</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年度以降の実績を基準とし、</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2030</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年度までに温室効果ガス排出量をどの程度削減するかを示す割合。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テキスト ボックス 16">
            <a:extLst>
              <a:ext uri="{FF2B5EF4-FFF2-40B4-BE49-F238E27FC236}">
                <a16:creationId xmlns:a16="http://schemas.microsoft.com/office/drawing/2014/main" id="{F157F5C2-1D59-4136-8756-58DEA85DCAAA}"/>
              </a:ext>
            </a:extLst>
          </p:cNvPr>
          <p:cNvSpPr txBox="1"/>
          <p:nvPr/>
        </p:nvSpPr>
        <p:spPr>
          <a:xfrm>
            <a:off x="175374" y="2523379"/>
            <a:ext cx="7958667" cy="523220"/>
          </a:xfrm>
          <a:prstGeom prst="rect">
            <a:avLst/>
          </a:prstGeom>
          <a:noFill/>
        </p:spPr>
        <p:txBody>
          <a:bodyPr wrap="square">
            <a:spAutoFit/>
          </a:bodyPr>
          <a:lstStyle/>
          <a:p>
            <a:r>
              <a:rPr lang="ja-JP" altLang="en-US" sz="1400" dirty="0">
                <a:latin typeface="Meiryo UI" panose="020B0604030504040204" pitchFamily="50" charset="-128"/>
                <a:ea typeface="Meiryo UI" panose="020B0604030504040204" pitchFamily="50" charset="-128"/>
              </a:rPr>
              <a:t>     （参考）「脱炭素経営宣言登録制度」の詳細や申請方法については、下記の大阪府</a:t>
            </a:r>
            <a:r>
              <a:rPr lang="en-US" altLang="ja-JP" sz="1400" dirty="0">
                <a:latin typeface="Meiryo UI" panose="020B0604030504040204" pitchFamily="50" charset="-128"/>
                <a:ea typeface="Meiryo UI" panose="020B0604030504040204" pitchFamily="50" charset="-128"/>
              </a:rPr>
              <a:t>HP</a:t>
            </a:r>
            <a:r>
              <a:rPr lang="ja-JP" altLang="en-US" sz="1400" dirty="0">
                <a:latin typeface="Meiryo UI" panose="020B0604030504040204" pitchFamily="50" charset="-128"/>
                <a:ea typeface="Meiryo UI" panose="020B0604030504040204" pitchFamily="50" charset="-128"/>
              </a:rPr>
              <a:t>をご覧ください。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hlinkClick r:id="rId3"/>
              </a:rPr>
              <a:t>https://www.pref.osaka.lg.jp/o120020/eneseisaku/datsutanso_sengen/index.html</a:t>
            </a:r>
            <a:endParaRPr lang="en-US" altLang="ja-JP" sz="14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9FC685F5-D927-437E-994F-7C7A8F457F16}"/>
              </a:ext>
            </a:extLst>
          </p:cNvPr>
          <p:cNvSpPr txBox="1"/>
          <p:nvPr/>
        </p:nvSpPr>
        <p:spPr>
          <a:xfrm>
            <a:off x="301294" y="1636965"/>
            <a:ext cx="8361103" cy="877163"/>
          </a:xfrm>
          <a:prstGeom prst="rect">
            <a:avLst/>
          </a:prstGeom>
          <a:noFill/>
        </p:spPr>
        <p:txBody>
          <a:bodyPr wrap="square" rtlCol="0">
            <a:spAutoFit/>
          </a:bodyPr>
          <a:lstStyle/>
          <a:p>
            <a:pPr marL="342900" indent="-342900">
              <a:buFont typeface="+mj-ea"/>
              <a:buAutoNum type="circleNumDbPlain"/>
            </a:pPr>
            <a:r>
              <a:rPr lang="ja-JP" altLang="en-US" b="1" dirty="0">
                <a:latin typeface="Meiryo UI" panose="020B0604030504040204" pitchFamily="50" charset="-128"/>
                <a:ea typeface="Meiryo UI" panose="020B0604030504040204" pitchFamily="50" charset="-128"/>
              </a:rPr>
              <a:t>大阪府の「脱炭素経営宣言登録制度」における宣言事業者であること</a:t>
            </a:r>
          </a:p>
          <a:p>
            <a:pPr>
              <a:spcBef>
                <a:spcPts val="600"/>
              </a:spcBef>
            </a:pPr>
            <a:r>
              <a:rPr lang="ja-JP" altLang="en-US" sz="1400" dirty="0">
                <a:latin typeface="Meiryo UI" panose="020B0604030504040204" pitchFamily="50" charset="-128"/>
                <a:ea typeface="Meiryo UI" panose="020B0604030504040204" pitchFamily="50" charset="-128"/>
              </a:rPr>
              <a:t>　　大阪府では、令和５年度（</a:t>
            </a:r>
            <a:r>
              <a:rPr lang="en-US" altLang="ja-JP" sz="1400" dirty="0">
                <a:latin typeface="Meiryo UI" panose="020B0604030504040204" pitchFamily="50" charset="-128"/>
                <a:ea typeface="Meiryo UI" panose="020B0604030504040204" pitchFamily="50" charset="-128"/>
              </a:rPr>
              <a:t>2023</a:t>
            </a:r>
            <a:r>
              <a:rPr lang="ja-JP" altLang="en-US" sz="1400" dirty="0">
                <a:latin typeface="Meiryo UI" panose="020B0604030504040204" pitchFamily="50" charset="-128"/>
                <a:ea typeface="Meiryo UI" panose="020B0604030504040204" pitchFamily="50" charset="-128"/>
              </a:rPr>
              <a:t>年度）に脱炭素経営宣言登録制度を創設し、地域の関係機関と連携して</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事業者の脱炭素経営の取組を促進・支援しています。</a:t>
            </a:r>
            <a:endParaRPr lang="en-US" altLang="ja-JP" sz="1400" dirty="0">
              <a:latin typeface="Meiryo UI" panose="020B0604030504040204" pitchFamily="50" charset="-128"/>
              <a:ea typeface="Meiryo UI" panose="020B0604030504040204" pitchFamily="50" charset="-128"/>
            </a:endParaRPr>
          </a:p>
        </p:txBody>
      </p:sp>
      <p:sp>
        <p:nvSpPr>
          <p:cNvPr id="19" name="スライド番号プレースホルダー 1">
            <a:extLst>
              <a:ext uri="{FF2B5EF4-FFF2-40B4-BE49-F238E27FC236}">
                <a16:creationId xmlns:a16="http://schemas.microsoft.com/office/drawing/2014/main" id="{577158DE-93E1-4575-AFDF-BFB8D1CC7A8A}"/>
              </a:ext>
            </a:extLst>
          </p:cNvPr>
          <p:cNvSpPr>
            <a:spLocks noGrp="1"/>
          </p:cNvSpPr>
          <p:nvPr>
            <p:ph type="sldNum" idx="12"/>
          </p:nvPr>
        </p:nvSpPr>
        <p:spPr>
          <a:xfrm>
            <a:off x="8563093" y="6293494"/>
            <a:ext cx="485640" cy="485640"/>
          </a:xfrm>
        </p:spPr>
        <p:txBody>
          <a:bodyPr/>
          <a:lstStyle/>
          <a:p>
            <a:fld id="{077EB3E6-C72E-454E-8500-39370DDFF999}" type="slidenum">
              <a:rPr lang="en-US" altLang="ja-JP" smtClean="0"/>
              <a:pPr/>
              <a:t>8</a:t>
            </a:fld>
            <a:endParaRPr lang="ja-JP" altLang="en-US" dirty="0">
              <a:solidFill>
                <a:srgbClr val="000000"/>
              </a:solidFill>
              <a:latin typeface="游明朝"/>
            </a:endParaRPr>
          </a:p>
        </p:txBody>
      </p:sp>
    </p:spTree>
    <p:extLst>
      <p:ext uri="{BB962C8B-B14F-4D97-AF65-F5344CB8AC3E}">
        <p14:creationId xmlns:p14="http://schemas.microsoft.com/office/powerpoint/2010/main" val="2471938097"/>
      </p:ext>
    </p:extLst>
  </p:cSld>
  <p:clrMapOvr>
    <a:masterClrMapping/>
  </p:clrMapOvr>
</p:sld>
</file>

<file path=ppt/theme/theme1.xml><?xml version="1.0" encoding="utf-8"?>
<a:theme xmlns:a="http://schemas.openxmlformats.org/drawingml/2006/main" name="1_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3023</Words>
  <Application>Microsoft Office PowerPoint</Application>
  <PresentationFormat>画面に合わせる (4:3)</PresentationFormat>
  <Paragraphs>335</Paragraphs>
  <Slides>16</Slides>
  <Notes>10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16</vt:i4>
      </vt:variant>
    </vt:vector>
  </HeadingPairs>
  <TitlesOfParts>
    <vt:vector size="23" baseType="lpstr">
      <vt:lpstr>Meiryo UI</vt:lpstr>
      <vt:lpstr>UD デジタル 教科書体 NK-B</vt:lpstr>
      <vt:lpstr>游明朝</vt:lpstr>
      <vt:lpstr>Arial</vt:lpstr>
      <vt:lpstr>Calibri</vt:lpstr>
      <vt:lpstr>Calibri Light</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2026-07-13T03:00:17Z</dcterms:created>
  <dcterms:modified xsi:type="dcterms:W3CDTF">2026-07-13T03:00:24Z</dcterms:modified>
  <dc:language/>
</cp:coreProperties>
</file>