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0" r:id="rId5"/>
    <p:sldMasterId id="2147483672" r:id="rId6"/>
    <p:sldMasterId id="2147483674" r:id="rId7"/>
    <p:sldMasterId id="2147483686" r:id="rId8"/>
    <p:sldMasterId id="2147483688" r:id="rId9"/>
  </p:sldMasterIdLst>
  <p:notesMasterIdLst>
    <p:notesMasterId r:id="rId151"/>
  </p:notesMasterIdLst>
  <p:sldIdLst>
    <p:sldId id="358" r:id="rId10"/>
    <p:sldId id="1077" r:id="rId11"/>
    <p:sldId id="910" r:id="rId12"/>
    <p:sldId id="907" r:id="rId13"/>
    <p:sldId id="1078" r:id="rId14"/>
    <p:sldId id="1181" r:id="rId15"/>
    <p:sldId id="737" r:id="rId16"/>
    <p:sldId id="740" r:id="rId17"/>
    <p:sldId id="738" r:id="rId18"/>
    <p:sldId id="751" r:id="rId19"/>
    <p:sldId id="747" r:id="rId20"/>
    <p:sldId id="1120" r:id="rId21"/>
    <p:sldId id="1121" r:id="rId22"/>
    <p:sldId id="360" r:id="rId23"/>
    <p:sldId id="1124" r:id="rId24"/>
    <p:sldId id="1037" r:id="rId25"/>
    <p:sldId id="1125" r:id="rId26"/>
    <p:sldId id="1343" r:id="rId27"/>
    <p:sldId id="1349" r:id="rId28"/>
    <p:sldId id="1350" r:id="rId29"/>
    <p:sldId id="1184" r:id="rId30"/>
    <p:sldId id="1185" r:id="rId31"/>
    <p:sldId id="1186" r:id="rId32"/>
    <p:sldId id="1271" r:id="rId33"/>
    <p:sldId id="1188" r:id="rId34"/>
    <p:sldId id="1189" r:id="rId35"/>
    <p:sldId id="1190" r:id="rId36"/>
    <p:sldId id="1272" r:id="rId37"/>
    <p:sldId id="1273" r:id="rId38"/>
    <p:sldId id="1274" r:id="rId39"/>
    <p:sldId id="1275" r:id="rId40"/>
    <p:sldId id="1276" r:id="rId41"/>
    <p:sldId id="1277" r:id="rId42"/>
    <p:sldId id="1278" r:id="rId43"/>
    <p:sldId id="1279" r:id="rId44"/>
    <p:sldId id="1280" r:id="rId45"/>
    <p:sldId id="1281" r:id="rId46"/>
    <p:sldId id="1282" r:id="rId47"/>
    <p:sldId id="1283" r:id="rId48"/>
    <p:sldId id="1284" r:id="rId49"/>
    <p:sldId id="1285" r:id="rId50"/>
    <p:sldId id="1286" r:id="rId51"/>
    <p:sldId id="1287" r:id="rId52"/>
    <p:sldId id="1342" r:id="rId53"/>
    <p:sldId id="1289" r:id="rId54"/>
    <p:sldId id="1290" r:id="rId55"/>
    <p:sldId id="1291" r:id="rId56"/>
    <p:sldId id="1292" r:id="rId57"/>
    <p:sldId id="1146" r:id="rId58"/>
    <p:sldId id="1293" r:id="rId59"/>
    <p:sldId id="1294" r:id="rId60"/>
    <p:sldId id="1295" r:id="rId61"/>
    <p:sldId id="1296" r:id="rId62"/>
    <p:sldId id="1297" r:id="rId63"/>
    <p:sldId id="1298" r:id="rId64"/>
    <p:sldId id="1299" r:id="rId65"/>
    <p:sldId id="1300" r:id="rId66"/>
    <p:sldId id="1301" r:id="rId67"/>
    <p:sldId id="1302" r:id="rId68"/>
    <p:sldId id="1303" r:id="rId69"/>
    <p:sldId id="1304" r:id="rId70"/>
    <p:sldId id="1305" r:id="rId71"/>
    <p:sldId id="1306" r:id="rId72"/>
    <p:sldId id="1307" r:id="rId73"/>
    <p:sldId id="1355" r:id="rId74"/>
    <p:sldId id="1309" r:id="rId75"/>
    <p:sldId id="1310" r:id="rId76"/>
    <p:sldId id="1311" r:id="rId77"/>
    <p:sldId id="1312" r:id="rId78"/>
    <p:sldId id="1313" r:id="rId79"/>
    <p:sldId id="1314" r:id="rId80"/>
    <p:sldId id="1315" r:id="rId81"/>
    <p:sldId id="1316" r:id="rId82"/>
    <p:sldId id="922" r:id="rId83"/>
    <p:sldId id="924" r:id="rId84"/>
    <p:sldId id="1339" r:id="rId85"/>
    <p:sldId id="1340" r:id="rId86"/>
    <p:sldId id="1336" r:id="rId87"/>
    <p:sldId id="1337" r:id="rId88"/>
    <p:sldId id="1323" r:id="rId89"/>
    <p:sldId id="1338" r:id="rId90"/>
    <p:sldId id="1325" r:id="rId91"/>
    <p:sldId id="1326" r:id="rId92"/>
    <p:sldId id="1341" r:id="rId93"/>
    <p:sldId id="927" r:id="rId94"/>
    <p:sldId id="928" r:id="rId95"/>
    <p:sldId id="1327" r:id="rId96"/>
    <p:sldId id="1328" r:id="rId97"/>
    <p:sldId id="1317" r:id="rId98"/>
    <p:sldId id="1259" r:id="rId99"/>
    <p:sldId id="1348" r:id="rId100"/>
    <p:sldId id="1347" r:id="rId101"/>
    <p:sldId id="1346" r:id="rId102"/>
    <p:sldId id="1332" r:id="rId103"/>
    <p:sldId id="1318" r:id="rId104"/>
    <p:sldId id="1333" r:id="rId105"/>
    <p:sldId id="1334" r:id="rId106"/>
    <p:sldId id="1267" r:id="rId107"/>
    <p:sldId id="1335" r:id="rId108"/>
    <p:sldId id="1195" r:id="rId109"/>
    <p:sldId id="1196" r:id="rId110"/>
    <p:sldId id="1197" r:id="rId111"/>
    <p:sldId id="1198" r:id="rId112"/>
    <p:sldId id="1199" r:id="rId113"/>
    <p:sldId id="1268" r:id="rId114"/>
    <p:sldId id="1200" r:id="rId115"/>
    <p:sldId id="1203" r:id="rId116"/>
    <p:sldId id="1204" r:id="rId117"/>
    <p:sldId id="1201" r:id="rId118"/>
    <p:sldId id="1202" r:id="rId119"/>
    <p:sldId id="1224" r:id="rId120"/>
    <p:sldId id="1225" r:id="rId121"/>
    <p:sldId id="1226" r:id="rId122"/>
    <p:sldId id="1227" r:id="rId123"/>
    <p:sldId id="1269" r:id="rId124"/>
    <p:sldId id="1229" r:id="rId125"/>
    <p:sldId id="1230" r:id="rId126"/>
    <p:sldId id="1231" r:id="rId127"/>
    <p:sldId id="1232" r:id="rId128"/>
    <p:sldId id="1233" r:id="rId129"/>
    <p:sldId id="1234" r:id="rId130"/>
    <p:sldId id="1235" r:id="rId131"/>
    <p:sldId id="1236" r:id="rId132"/>
    <p:sldId id="1237" r:id="rId133"/>
    <p:sldId id="1239" r:id="rId134"/>
    <p:sldId id="1240" r:id="rId135"/>
    <p:sldId id="1241" r:id="rId136"/>
    <p:sldId id="256" r:id="rId137"/>
    <p:sldId id="1270" r:id="rId138"/>
    <p:sldId id="1243" r:id="rId139"/>
    <p:sldId id="1244" r:id="rId140"/>
    <p:sldId id="1245" r:id="rId141"/>
    <p:sldId id="1246" r:id="rId142"/>
    <p:sldId id="1247" r:id="rId143"/>
    <p:sldId id="1248" r:id="rId144"/>
    <p:sldId id="1249" r:id="rId145"/>
    <p:sldId id="1250" r:id="rId146"/>
    <p:sldId id="1251" r:id="rId147"/>
    <p:sldId id="1252" r:id="rId148"/>
    <p:sldId id="1253" r:id="rId149"/>
    <p:sldId id="1254" r:id="rId150"/>
  </p:sldIdLst>
  <p:sldSz cx="9144000" cy="6858000" type="screen4x3"/>
  <p:notesSz cx="6807200" cy="9939338"/>
  <p:custShowLst>
    <p:custShow name="印刷用" id="0">
      <p:sldLst>
        <p:sld r:id="rId10"/>
        <p:sld r:id="rId16"/>
        <p:sld r:id="rId17"/>
        <p:sld r:id="rId18"/>
        <p:sld r:id="rId19"/>
        <p:sld r:id="rId23"/>
        <p:sld r:id="rId13"/>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349"/>
            <p14:sldId id="1350"/>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55"/>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48"/>
            <p14:sldId id="1347"/>
            <p14:sldId id="1346"/>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仲平　浩祥" initials="仲平　浩祥" lastIdx="1" clrIdx="0">
    <p:extLst>
      <p:ext uri="{19B8F6BF-5375-455C-9EA6-DF929625EA0E}">
        <p15:presenceInfo xmlns:p15="http://schemas.microsoft.com/office/powerpoint/2012/main" userId="S::NakahiraH@lan.pref.osaka.jp::64f7ea74-6b6a-4d00-abd9-888587b44453" providerId="AD"/>
      </p:ext>
    </p:extLst>
  </p:cmAuthor>
  <p:cmAuthor id="2" name="梅野　琉依" initials="梅野　琉依" lastIdx="2" clrIdx="1">
    <p:extLst>
      <p:ext uri="{19B8F6BF-5375-455C-9EA6-DF929625EA0E}">
        <p15:presenceInfo xmlns:p15="http://schemas.microsoft.com/office/powerpoint/2012/main" userId="S::UmenoR@lan.pref.osaka.jp::26954515-2f17-4053-b579-b4d38419d31c" providerId="AD"/>
      </p:ext>
    </p:extLst>
  </p:cmAuthor>
  <p:cmAuthor id="3" name="佐倉　由佳" initials="佐倉　由佳" lastIdx="3" clrIdx="2">
    <p:extLst>
      <p:ext uri="{19B8F6BF-5375-455C-9EA6-DF929625EA0E}">
        <p15:presenceInfo xmlns:p15="http://schemas.microsoft.com/office/powerpoint/2012/main" userId="S::SakuraY@lan.pref.osaka.jp::7fd4f0b5-bf6f-454e-adfa-4638c93912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5A5A5"/>
    <a:srgbClr val="0000FF"/>
    <a:srgbClr val="FFCCFF"/>
    <a:srgbClr val="4472C4"/>
    <a:srgbClr val="66FFFF"/>
    <a:srgbClr val="375DA1"/>
    <a:srgbClr val="CCE5DF"/>
    <a:srgbClr val="E7F2F0"/>
    <a:srgbClr val="FF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899" autoAdjust="0"/>
  </p:normalViewPr>
  <p:slideViewPr>
    <p:cSldViewPr snapToGrid="0">
      <p:cViewPr varScale="1">
        <p:scale>
          <a:sx n="53" d="100"/>
          <a:sy n="53" d="100"/>
        </p:scale>
        <p:origin x="708" y="3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2.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theme" Target="theme/theme1.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commentAuthors" Target="commentAuthor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presProps" Target="presProps.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viewProps" Target="viewProps.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6836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843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2025/3/26</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2025/3/26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2025/3/26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2025/3/26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2025/3/26</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2025/3/26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2025/3/26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2025/3/26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2025/3/26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2025/3/26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5.xml"/><Relationship Id="rId5" Type="http://schemas.openxmlformats.org/officeDocument/2006/relationships/image" Target="../media/image132.png"/><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png"/><Relationship Id="rId1" Type="http://schemas.openxmlformats.org/officeDocument/2006/relationships/slideLayout" Target="../slideLayouts/slideLayout35.xml"/><Relationship Id="rId6" Type="http://schemas.openxmlformats.org/officeDocument/2006/relationships/image" Target="../media/image137.png"/><Relationship Id="rId5" Type="http://schemas.openxmlformats.org/officeDocument/2006/relationships/image" Target="../media/image136.jpeg"/><Relationship Id="rId4"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e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5.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114.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28.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553998"/>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誰もが健康でいきいきと活躍できる 「まち」をつくる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dirty="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dirty="0">
                          <a:solidFill>
                            <a:schemeClr val="tx1"/>
                          </a:solidFill>
                          <a:latin typeface="+mj-lt"/>
                        </a:rPr>
                        <a:t>【2023</a:t>
                      </a:r>
                      <a:r>
                        <a:rPr kumimoji="1" lang="ja-JP" altLang="en-US" sz="800">
                          <a:solidFill>
                            <a:schemeClr val="tx1"/>
                          </a:solidFill>
                          <a:latin typeface="+mj-lt"/>
                        </a:rPr>
                        <a:t>年</a:t>
                      </a:r>
                      <a:r>
                        <a:rPr kumimoji="1" lang="en-US" altLang="ja-JP" sz="800" dirty="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全公立小学校・中学校</a:t>
            </a:r>
            <a:r>
              <a:rPr kumimoji="1" lang="ja-JP" altLang="en-US" sz="1600">
                <a:latin typeface="Meiryo UI" panose="020B0604030504040204" charset="-128"/>
                <a:ea typeface="Meiryo UI" panose="020B0604030504040204" charset="-128"/>
              </a:rPr>
              <a:t>への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スクールカウンセラー</a:t>
            </a:r>
            <a:r>
              <a:rPr kumimoji="1" lang="ja-JP" altLang="en-US" sz="1600">
                <a:latin typeface="Meiryo UI" panose="020B0604030504040204" charset="-128"/>
                <a:ea typeface="Meiryo UI" panose="020B0604030504040204" charset="-128"/>
                <a:sym typeface="+mn-ea"/>
              </a:rPr>
              <a:t>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派遣</a:t>
            </a:r>
            <a:r>
              <a:rPr kumimoji="1" lang="ja-JP" altLang="en-US" sz="1600">
                <a:latin typeface="Meiryo UI" panose="020B0604030504040204" charset="-128"/>
                <a:ea typeface="Meiryo UI" panose="020B0604030504040204" charset="-128"/>
              </a:rPr>
              <a:t>や</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、府立高校におけるスクールカウンセラーやスクールソーシャルワーカー等の専門人材の活用</a:t>
            </a:r>
            <a:r>
              <a:rPr kumimoji="1" lang="ja-JP" altLang="en-US" sz="1600">
                <a:latin typeface="Meiryo UI" panose="020B0604030504040204" charset="-128"/>
                <a:ea typeface="Meiryo UI" panose="020B0604030504040204" charset="-128"/>
              </a:rPr>
              <a:t>など</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不登校等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a:t>
            </a:r>
            <a:r>
              <a:rPr kumimoji="1" lang="zh-TW"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高等学校等授業料無償化</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756242613"/>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○合計特殊出生率：全国水準の達成・維持をめざす</a:t>
                      </a:r>
                      <a:endParaRPr kumimoji="1" lang="ja-JP" altLang="en-US" sz="1200" b="1" u="none"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a:extLst>
              <a:ext uri="{FF2B5EF4-FFF2-40B4-BE49-F238E27FC236}">
                <a16:creationId xmlns:a16="http://schemas.microsoft.com/office/drawing/2014/main" id="{E6F30814-2E2A-486E-87E8-AA0283FA4E85}"/>
              </a:ext>
            </a:extLst>
          </p:cNvPr>
          <p:cNvSpPr/>
          <p:nvPr/>
        </p:nvSpPr>
        <p:spPr>
          <a:xfrm>
            <a:off x="4808007" y="2796834"/>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n-ea"/>
                <a:cs typeface="+mn-cs"/>
              </a:rPr>
              <a:t>女性活躍推進月間」と定め、月間中は女性の活躍推進に関するイベント等を集中的に実施し、機運を盛り上げます。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710254516"/>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none"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none"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4E69AB91-3123-438D-B23D-44D00FA1AFA0}"/>
              </a:ext>
            </a:extLst>
          </p:cNvPr>
          <p:cNvSpPr/>
          <p:nvPr/>
        </p:nvSpPr>
        <p:spPr>
          <a:xfrm>
            <a:off x="4866567" y="3424627"/>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63213D-F447-4491-BA26-23C5B4CC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3" y="5121650"/>
            <a:ext cx="6282601" cy="1531210"/>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590931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78" b="25456"/>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0" t="69084" r="91127" b="27144"/>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49" t="69544" r="42677" b="27688"/>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281067659"/>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213</a:t>
                      </a:r>
                      <a:r>
                        <a:rPr kumimoji="1" lang="ja-JP" altLang="en-US" sz="900" dirty="0">
                          <a:solidFill>
                            <a:schemeClr val="tx1"/>
                          </a:solidFill>
                          <a:latin typeface="+mn-lt"/>
                        </a:rPr>
                        <a:t>万人泊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2024</a:t>
                      </a:r>
                      <a:r>
                        <a:rPr kumimoji="1" lang="ja-JP" altLang="en-US" sz="800">
                          <a:solidFill>
                            <a:schemeClr val="tx1"/>
                          </a:solidFill>
                          <a:latin typeface="+mn-lt"/>
                        </a:rPr>
                        <a:t>年７月：</a:t>
                      </a:r>
                      <a:r>
                        <a:rPr kumimoji="1" lang="en-US" altLang="ja-JP" sz="800" dirty="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dirty="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※2019</a:t>
                      </a:r>
                      <a:r>
                        <a:rPr kumimoji="1" lang="ja-JP" altLang="en-US" sz="700">
                          <a:solidFill>
                            <a:schemeClr val="tx1"/>
                          </a:solidFill>
                          <a:latin typeface="+mn-lt"/>
                        </a:rPr>
                        <a:t>年７月：</a:t>
                      </a:r>
                      <a:r>
                        <a:rPr kumimoji="1" lang="en-US" altLang="ja-JP" sz="700" dirty="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dirty="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した緑化樹配付事業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E872DDA-F2C4-4FDC-BCF3-95941459831C}"/>
              </a:ext>
            </a:extLst>
          </p:cNvPr>
          <p:cNvSpPr txBox="1"/>
          <p:nvPr/>
        </p:nvSpPr>
        <p:spPr>
          <a:xfrm>
            <a:off x="8381845" y="5974001"/>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7379AB6-F153-4B53-AE07-9744E2E74AF1}"/>
              </a:ext>
            </a:extLst>
          </p:cNvPr>
          <p:cNvPicPr>
            <a:picLocks noChangeAspect="1"/>
          </p:cNvPicPr>
          <p:nvPr/>
        </p:nvPicPr>
        <p:blipFill>
          <a:blip r:embed="rId2"/>
          <a:stretch>
            <a:fillRect/>
          </a:stretch>
        </p:blipFill>
        <p:spPr>
          <a:xfrm>
            <a:off x="322829" y="1880339"/>
            <a:ext cx="8297375" cy="4395597"/>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歳以下の人口が少なく高齢者が多い「つぼ型」となっています。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8501626" y="5564145"/>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84E19604-4D72-4B0D-8CF2-F003BF94E60F}"/>
              </a:ext>
            </a:extLst>
          </p:cNvPr>
          <p:cNvPicPr>
            <a:picLocks noChangeAspect="1"/>
          </p:cNvPicPr>
          <p:nvPr/>
        </p:nvPicPr>
        <p:blipFill rotWithShape="1">
          <a:blip r:embed="rId3"/>
          <a:srcRect l="3209"/>
          <a:stretch/>
        </p:blipFill>
        <p:spPr>
          <a:xfrm>
            <a:off x="311898" y="2287228"/>
            <a:ext cx="8432368" cy="3846909"/>
          </a:xfrm>
          <a:prstGeom prst="rect">
            <a:avLst/>
          </a:prstGeom>
        </p:spPr>
      </p:pic>
      <p:sp>
        <p:nvSpPr>
          <p:cNvPr id="10" name="テキスト ボックス 9">
            <a:extLst>
              <a:ext uri="{FF2B5EF4-FFF2-40B4-BE49-F238E27FC236}">
                <a16:creationId xmlns:a16="http://schemas.microsoft.com/office/drawing/2014/main" id="{F7F39F52-CD15-4756-B17E-DE79D75828F6}"/>
              </a:ext>
            </a:extLst>
          </p:cNvPr>
          <p:cNvSpPr txBox="1"/>
          <p:nvPr/>
        </p:nvSpPr>
        <p:spPr>
          <a:xfrm>
            <a:off x="91677" y="2133766"/>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（万</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2FA655BF-C696-45E5-A2FE-28D2BE6B21A9}"/>
              </a:ext>
            </a:extLst>
          </p:cNvPr>
          <p:cNvPicPr>
            <a:picLocks noChangeAspect="1"/>
          </p:cNvPicPr>
          <p:nvPr/>
        </p:nvPicPr>
        <p:blipFill>
          <a:blip r:embed="rId3"/>
          <a:stretch>
            <a:fillRect/>
          </a:stretch>
        </p:blipFill>
        <p:spPr>
          <a:xfrm>
            <a:off x="173294" y="2124226"/>
            <a:ext cx="8791194" cy="4365114"/>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：増加し続け、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以降は</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４割を超えて推移する見込み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0D78C6F-3950-4BDD-951A-A7BE6A33454E}"/>
              </a:ext>
            </a:extLst>
          </p:cNvPr>
          <p:cNvPicPr>
            <a:picLocks noChangeAspect="1"/>
          </p:cNvPicPr>
          <p:nvPr/>
        </p:nvPicPr>
        <p:blipFill>
          <a:blip r:embed="rId3"/>
          <a:stretch>
            <a:fillRect/>
          </a:stretch>
        </p:blipFill>
        <p:spPr>
          <a:xfrm>
            <a:off x="298332" y="2333120"/>
            <a:ext cx="8547333" cy="4005419"/>
          </a:xfrm>
          <a:prstGeom prst="rect">
            <a:avLst/>
          </a:prstGeom>
        </p:spPr>
      </p:pic>
    </p:spTree>
    <p:extLst>
      <p:ext uri="{BB962C8B-B14F-4D97-AF65-F5344CB8AC3E}">
        <p14:creationId xmlns:p14="http://schemas.microsoft.com/office/powerpoint/2010/main" val="34457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43243" y="6390724"/>
            <a:ext cx="6078557"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年には一般世帯数の約４割、５世帯に２世帯程度に達する見込みです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年には一般世帯数の２割を超えると見込まれています。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33699" y="1888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BC8DDDD-1314-49A4-A900-1C0A446120A4}"/>
              </a:ext>
            </a:extLst>
          </p:cNvPr>
          <p:cNvPicPr>
            <a:picLocks noChangeAspect="1"/>
          </p:cNvPicPr>
          <p:nvPr/>
        </p:nvPicPr>
        <p:blipFill>
          <a:blip r:embed="rId3"/>
          <a:stretch>
            <a:fillRect/>
          </a:stretch>
        </p:blipFill>
        <p:spPr>
          <a:xfrm>
            <a:off x="792811" y="2276319"/>
            <a:ext cx="7376799" cy="4023709"/>
          </a:xfrm>
          <a:prstGeom prst="rect">
            <a:avLst/>
          </a:prstGeom>
        </p:spPr>
      </p:pic>
    </p:spTree>
    <p:extLst>
      <p:ext uri="{BB962C8B-B14F-4D97-AF65-F5344CB8AC3E}">
        <p14:creationId xmlns:p14="http://schemas.microsoft.com/office/powerpoint/2010/main" val="4644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とりわけ、出生数については近年、戦後最少を更新し続けており、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A53BCB5-DC88-4698-8DAA-12E3F188B894}"/>
              </a:ext>
            </a:extLst>
          </p:cNvPr>
          <p:cNvPicPr>
            <a:picLocks noChangeAspect="1"/>
          </p:cNvPicPr>
          <p:nvPr/>
        </p:nvPicPr>
        <p:blipFill>
          <a:blip r:embed="rId3"/>
          <a:stretch>
            <a:fillRect/>
          </a:stretch>
        </p:blipFill>
        <p:spPr>
          <a:xfrm>
            <a:off x="145919" y="201384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43439"/>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92E2D3C-25B0-4BF5-B0BB-D205ADB47F43}"/>
              </a:ext>
            </a:extLst>
          </p:cNvPr>
          <p:cNvPicPr>
            <a:picLocks noChangeAspect="1"/>
          </p:cNvPicPr>
          <p:nvPr/>
        </p:nvPicPr>
        <p:blipFill>
          <a:blip r:embed="rId3"/>
          <a:stretch>
            <a:fillRect/>
          </a:stretch>
        </p:blipFill>
        <p:spPr>
          <a:xfrm>
            <a:off x="252609" y="1377318"/>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1708B32-932C-4840-A14B-51607D3E1347}"/>
              </a:ext>
            </a:extLst>
          </p:cNvPr>
          <p:cNvSpPr txBox="1"/>
          <p:nvPr/>
        </p:nvSpPr>
        <p:spPr>
          <a:xfrm>
            <a:off x="319488" y="5964946"/>
            <a:ext cx="4455680" cy="230832"/>
          </a:xfrm>
          <a:prstGeom prst="rect">
            <a:avLst/>
          </a:prstGeom>
          <a:noFill/>
        </p:spPr>
        <p:txBody>
          <a:bodyPr wrap="square">
            <a:spAutoFit/>
          </a:bodyPr>
          <a:lstStyle/>
          <a:p>
            <a:pPr marL="85725" indent="-85725"/>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生涯未婚率：</a:t>
            </a:r>
            <a:r>
              <a:rPr lang="en-US" altLang="ja-JP" sz="900" dirty="0">
                <a:latin typeface="Meiryo UI" panose="020B0604030504040204" pitchFamily="50" charset="-128"/>
                <a:ea typeface="Meiryo UI" panose="020B0604030504040204" pitchFamily="50" charset="-128"/>
              </a:rPr>
              <a:t>45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54</a:t>
            </a:r>
            <a:r>
              <a:rPr lang="ja-JP" altLang="en-US" sz="900" dirty="0">
                <a:latin typeface="Meiryo UI" panose="020B0604030504040204" pitchFamily="50" charset="-128"/>
                <a:ea typeface="Meiryo UI" panose="020B0604030504040204" pitchFamily="50" charset="-128"/>
              </a:rPr>
              <a:t>歳未婚率（配偶関係不詳を除く人口を分母とする）の平均値 </a:t>
            </a:r>
          </a:p>
        </p:txBody>
      </p:sp>
      <p:sp>
        <p:nvSpPr>
          <p:cNvPr id="18" name="テキスト ボックス 17">
            <a:extLst>
              <a:ext uri="{FF2B5EF4-FFF2-40B4-BE49-F238E27FC236}">
                <a16:creationId xmlns:a16="http://schemas.microsoft.com/office/drawing/2014/main" id="{42CD7E24-8397-40DD-998F-47B1839315C5}"/>
              </a:ext>
            </a:extLst>
          </p:cNvPr>
          <p:cNvSpPr txBox="1"/>
          <p:nvPr/>
        </p:nvSpPr>
        <p:spPr>
          <a:xfrm>
            <a:off x="7253253" y="6123766"/>
            <a:ext cx="15915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7F91025-C77B-4D05-99CB-5B95FEEE6649}"/>
              </a:ext>
            </a:extLst>
          </p:cNvPr>
          <p:cNvPicPr>
            <a:picLocks noChangeAspect="1"/>
          </p:cNvPicPr>
          <p:nvPr/>
        </p:nvPicPr>
        <p:blipFill>
          <a:blip r:embed="rId3"/>
          <a:stretch>
            <a:fillRect/>
          </a:stretch>
        </p:blipFill>
        <p:spPr>
          <a:xfrm>
            <a:off x="83461" y="2002245"/>
            <a:ext cx="4584589" cy="4426080"/>
          </a:xfrm>
          <a:prstGeom prst="rect">
            <a:avLst/>
          </a:prstGeom>
        </p:spPr>
      </p:pic>
      <p:pic>
        <p:nvPicPr>
          <p:cNvPr id="4" name="図 3">
            <a:extLst>
              <a:ext uri="{FF2B5EF4-FFF2-40B4-BE49-F238E27FC236}">
                <a16:creationId xmlns:a16="http://schemas.microsoft.com/office/drawing/2014/main" id="{672A52FA-891E-4448-8AFA-EDA17904878E}"/>
              </a:ext>
            </a:extLst>
          </p:cNvPr>
          <p:cNvPicPr>
            <a:picLocks noChangeAspect="1"/>
          </p:cNvPicPr>
          <p:nvPr/>
        </p:nvPicPr>
        <p:blipFill>
          <a:blip r:embed="rId4"/>
          <a:stretch>
            <a:fillRect/>
          </a:stretch>
        </p:blipFill>
        <p:spPr>
          <a:xfrm>
            <a:off x="4668050" y="1825403"/>
            <a:ext cx="4255377" cy="4139543"/>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59AE05-7813-4E42-B7CB-8F8680EF8692}"/>
              </a:ext>
            </a:extLst>
          </p:cNvPr>
          <p:cNvPicPr>
            <a:picLocks noChangeAspect="1"/>
          </p:cNvPicPr>
          <p:nvPr/>
        </p:nvPicPr>
        <p:blipFill>
          <a:blip r:embed="rId3"/>
          <a:stretch>
            <a:fillRect/>
          </a:stretch>
        </p:blipFill>
        <p:spPr>
          <a:xfrm>
            <a:off x="4073613" y="561495"/>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ED424-1B48-43F9-8BC1-A21CF7258F86}"/>
              </a:ext>
            </a:extLst>
          </p:cNvPr>
          <p:cNvPicPr>
            <a:picLocks noChangeAspect="1"/>
          </p:cNvPicPr>
          <p:nvPr/>
        </p:nvPicPr>
        <p:blipFill>
          <a:blip r:embed="rId3"/>
          <a:stretch>
            <a:fillRect/>
          </a:stretch>
        </p:blipFill>
        <p:spPr>
          <a:xfrm>
            <a:off x="3981301" y="586253"/>
            <a:ext cx="5346655" cy="5584420"/>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651EC1A-1549-41AB-A566-064D6BE6FD4D}"/>
              </a:ext>
            </a:extLst>
          </p:cNvPr>
          <p:cNvPicPr>
            <a:picLocks noChangeAspect="1"/>
          </p:cNvPicPr>
          <p:nvPr/>
        </p:nvPicPr>
        <p:blipFill>
          <a:blip r:embed="rId4"/>
          <a:stretch>
            <a:fillRect/>
          </a:stretch>
        </p:blipFill>
        <p:spPr>
          <a:xfrm>
            <a:off x="4365381" y="3032918"/>
            <a:ext cx="4578493" cy="2737341"/>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a:ln>
            <a:solidFill>
              <a:schemeClr val="bg1">
                <a:lumMod val="50000"/>
              </a:schemeClr>
            </a:solidFill>
          </a:ln>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a:ln>
            <a:solidFill>
              <a:schemeClr val="bg1">
                <a:lumMod val="50000"/>
              </a:schemeClr>
            </a:solidFill>
          </a:ln>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l="22251" t="88348" r="28360" b="4576"/>
              <a:stretch/>
            </p:blipFill>
            <p:spPr>
              <a:xfrm>
                <a:off x="6427882" y="4578592"/>
                <a:ext cx="1583827" cy="181072"/>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857733" y="4578592"/>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
        <p:nvSpPr>
          <p:cNvPr id="2" name="正方形/長方形 1">
            <a:extLst>
              <a:ext uri="{FF2B5EF4-FFF2-40B4-BE49-F238E27FC236}">
                <a16:creationId xmlns:a16="http://schemas.microsoft.com/office/drawing/2014/main" id="{F1DB55B5-4288-4588-8198-45E37FAE9735}"/>
              </a:ext>
            </a:extLst>
          </p:cNvPr>
          <p:cNvSpPr/>
          <p:nvPr/>
        </p:nvSpPr>
        <p:spPr>
          <a:xfrm>
            <a:off x="5969000" y="4210086"/>
            <a:ext cx="1955800" cy="21544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2CDD1FAA-DF10-48DB-B664-80D5184809D3}"/>
              </a:ext>
            </a:extLst>
          </p:cNvPr>
          <p:cNvGrpSpPr/>
          <p:nvPr/>
        </p:nvGrpSpPr>
        <p:grpSpPr>
          <a:xfrm>
            <a:off x="116882" y="2492254"/>
            <a:ext cx="4186051" cy="3893721"/>
            <a:chOff x="244415" y="3358401"/>
            <a:chExt cx="4186051" cy="2714989"/>
          </a:xfrm>
        </p:grpSpPr>
        <p:grpSp>
          <p:nvGrpSpPr>
            <p:cNvPr id="21" name="グループ化 20">
              <a:extLst>
                <a:ext uri="{FF2B5EF4-FFF2-40B4-BE49-F238E27FC236}">
                  <a16:creationId xmlns:a16="http://schemas.microsoft.com/office/drawing/2014/main" id="{58E1D05A-7F18-47ED-A882-45D9EE253052}"/>
                </a:ext>
              </a:extLst>
            </p:cNvPr>
            <p:cNvGrpSpPr/>
            <p:nvPr/>
          </p:nvGrpSpPr>
          <p:grpSpPr>
            <a:xfrm>
              <a:off x="244415" y="3358401"/>
              <a:ext cx="3360072" cy="487410"/>
              <a:chOff x="4463889" y="4443984"/>
              <a:chExt cx="4131038" cy="425253"/>
            </a:xfrm>
          </p:grpSpPr>
          <p:sp>
            <p:nvSpPr>
              <p:cNvPr id="23" name="Rectangle 2">
                <a:extLst>
                  <a:ext uri="{FF2B5EF4-FFF2-40B4-BE49-F238E27FC236}">
                    <a16:creationId xmlns:a16="http://schemas.microsoft.com/office/drawing/2014/main" id="{699AB780-1D86-414F-9EAD-46BA2DDB2492}"/>
                  </a:ext>
                </a:extLst>
              </p:cNvPr>
              <p:cNvSpPr>
                <a:spLocks noChangeArrowheads="1"/>
              </p:cNvSpPr>
              <p:nvPr/>
            </p:nvSpPr>
            <p:spPr bwMode="auto">
              <a:xfrm>
                <a:off x="5622133" y="4443984"/>
                <a:ext cx="2972794" cy="1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平均初婚年齢の推移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8DFE837F-16C5-4D4D-9BE0-9543693418F0}"/>
                  </a:ext>
                </a:extLst>
              </p:cNvPr>
              <p:cNvSpPr txBox="1"/>
              <p:nvPr/>
            </p:nvSpPr>
            <p:spPr>
              <a:xfrm>
                <a:off x="4463889" y="4599012"/>
                <a:ext cx="788987" cy="270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183F310E-6ED5-48EC-B704-C2C079173834}"/>
                </a:ext>
              </a:extLst>
            </p:cNvPr>
            <p:cNvSpPr txBox="1"/>
            <p:nvPr/>
          </p:nvSpPr>
          <p:spPr>
            <a:xfrm>
              <a:off x="2230946" y="5912437"/>
              <a:ext cx="2199520" cy="1609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テキスト ボックス 26">
            <a:extLst>
              <a:ext uri="{FF2B5EF4-FFF2-40B4-BE49-F238E27FC236}">
                <a16:creationId xmlns:a16="http://schemas.microsoft.com/office/drawing/2014/main" id="{210713D7-F04D-4D51-929C-034E9C892463}"/>
              </a:ext>
            </a:extLst>
          </p:cNvPr>
          <p:cNvSpPr txBox="1"/>
          <p:nvPr/>
        </p:nvSpPr>
        <p:spPr>
          <a:xfrm>
            <a:off x="6764968" y="6155143"/>
            <a:ext cx="219952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F2CB9EC7-F671-4185-BD2A-BBA1C756FD65}"/>
              </a:ext>
            </a:extLst>
          </p:cNvPr>
          <p:cNvSpPr txBox="1"/>
          <p:nvPr/>
        </p:nvSpPr>
        <p:spPr>
          <a:xfrm>
            <a:off x="4565507" y="2747080"/>
            <a:ext cx="6077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Rectangle 2">
            <a:extLst>
              <a:ext uri="{FF2B5EF4-FFF2-40B4-BE49-F238E27FC236}">
                <a16:creationId xmlns:a16="http://schemas.microsoft.com/office/drawing/2014/main" id="{542531AA-2AD4-4F25-984D-0A518737D39B}"/>
              </a:ext>
            </a:extLst>
          </p:cNvPr>
          <p:cNvSpPr>
            <a:spLocks noChangeArrowheads="1"/>
          </p:cNvSpPr>
          <p:nvPr/>
        </p:nvSpPr>
        <p:spPr bwMode="auto">
          <a:xfrm>
            <a:off x="5130591" y="2492254"/>
            <a:ext cx="3621875" cy="3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第一子出生時の父母の平均年齢の推移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04F73EEE-CFA5-4275-93EF-7AFB3B1FF657}"/>
              </a:ext>
            </a:extLst>
          </p:cNvPr>
          <p:cNvPicPr>
            <a:picLocks noChangeAspect="1"/>
          </p:cNvPicPr>
          <p:nvPr/>
        </p:nvPicPr>
        <p:blipFill>
          <a:blip r:embed="rId3"/>
          <a:stretch>
            <a:fillRect/>
          </a:stretch>
        </p:blipFill>
        <p:spPr>
          <a:xfrm>
            <a:off x="162199" y="2936472"/>
            <a:ext cx="4102964" cy="3218967"/>
          </a:xfrm>
          <a:prstGeom prst="rect">
            <a:avLst/>
          </a:prstGeom>
        </p:spPr>
      </p:pic>
      <p:pic>
        <p:nvPicPr>
          <p:cNvPr id="4" name="図 3">
            <a:extLst>
              <a:ext uri="{FF2B5EF4-FFF2-40B4-BE49-F238E27FC236}">
                <a16:creationId xmlns:a16="http://schemas.microsoft.com/office/drawing/2014/main" id="{FECA44E9-31B9-4B4C-B5A1-12665EA38C0C}"/>
              </a:ext>
            </a:extLst>
          </p:cNvPr>
          <p:cNvPicPr>
            <a:picLocks noChangeAspect="1"/>
          </p:cNvPicPr>
          <p:nvPr/>
        </p:nvPicPr>
        <p:blipFill>
          <a:blip r:embed="rId4"/>
          <a:stretch>
            <a:fillRect/>
          </a:stretch>
        </p:blipFill>
        <p:spPr>
          <a:xfrm>
            <a:off x="4777529" y="2936472"/>
            <a:ext cx="3974937" cy="32372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368AE6B-4EE9-4A4A-9C80-55CEE7FC4B33}"/>
              </a:ext>
            </a:extLst>
          </p:cNvPr>
          <p:cNvSpPr txBox="1"/>
          <p:nvPr/>
        </p:nvSpPr>
        <p:spPr>
          <a:xfrm>
            <a:off x="6569619" y="3543736"/>
            <a:ext cx="2510981" cy="2308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4" name="テキスト ボックス 23">
            <a:extLst>
              <a:ext uri="{FF2B5EF4-FFF2-40B4-BE49-F238E27FC236}">
                <a16:creationId xmlns:a16="http://schemas.microsoft.com/office/drawing/2014/main" id="{1EE64DB7-1814-471B-8142-3F0A3D43200B}"/>
              </a:ext>
            </a:extLst>
          </p:cNvPr>
          <p:cNvSpPr txBox="1"/>
          <p:nvPr/>
        </p:nvSpPr>
        <p:spPr>
          <a:xfrm>
            <a:off x="7926862" y="3248611"/>
            <a:ext cx="1112861"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(n=623,</a:t>
            </a:r>
            <a:r>
              <a:rPr kumimoji="1" lang="ja-JP" altLang="en-US" sz="800" dirty="0">
                <a:latin typeface="Meiryo UI" panose="020B0604030504040204" pitchFamily="50" charset="-128"/>
                <a:ea typeface="Meiryo UI" panose="020B0604030504040204" pitchFamily="50" charset="-128"/>
              </a:rPr>
              <a:t>複数回答）</a:t>
            </a:r>
          </a:p>
        </p:txBody>
      </p:sp>
      <p:pic>
        <p:nvPicPr>
          <p:cNvPr id="2" name="図 1">
            <a:extLst>
              <a:ext uri="{FF2B5EF4-FFF2-40B4-BE49-F238E27FC236}">
                <a16:creationId xmlns:a16="http://schemas.microsoft.com/office/drawing/2014/main" id="{86F073D3-1B59-4532-8C80-320936609352}"/>
              </a:ext>
            </a:extLst>
          </p:cNvPr>
          <p:cNvPicPr>
            <a:picLocks noChangeAspect="1"/>
          </p:cNvPicPr>
          <p:nvPr/>
        </p:nvPicPr>
        <p:blipFill>
          <a:blip r:embed="rId3"/>
          <a:stretch>
            <a:fillRect/>
          </a:stretch>
        </p:blipFill>
        <p:spPr>
          <a:xfrm>
            <a:off x="4329828" y="967045"/>
            <a:ext cx="4572396" cy="2438611"/>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FF6976-C63C-4F80-B738-04CF55D21F40}"/>
              </a:ext>
            </a:extLst>
          </p:cNvPr>
          <p:cNvPicPr>
            <a:picLocks noChangeAspect="1"/>
          </p:cNvPicPr>
          <p:nvPr/>
        </p:nvPicPr>
        <p:blipFill>
          <a:blip r:embed="rId3"/>
          <a:stretch>
            <a:fillRect/>
          </a:stretch>
        </p:blipFill>
        <p:spPr>
          <a:xfrm>
            <a:off x="4227204" y="3649954"/>
            <a:ext cx="4822354" cy="1981372"/>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9CF4EC-D12F-43D3-90FD-60DA26673135}"/>
              </a:ext>
            </a:extLst>
          </p:cNvPr>
          <p:cNvSpPr txBox="1"/>
          <p:nvPr/>
        </p:nvSpPr>
        <p:spPr>
          <a:xfrm>
            <a:off x="4220184" y="4954851"/>
            <a:ext cx="7659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118739D8-7F9A-4D69-BD90-FB20D2345A07}"/>
              </a:ext>
            </a:extLst>
          </p:cNvPr>
          <p:cNvSpPr>
            <a:spLocks noChangeArrowheads="1"/>
          </p:cNvSpPr>
          <p:nvPr/>
        </p:nvSpPr>
        <p:spPr bwMode="auto">
          <a:xfrm>
            <a:off x="4773561" y="3433156"/>
            <a:ext cx="3804583" cy="3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歳以下・単身世帯の所得構成比</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F08313-51B6-4BEF-87B6-F3449D9FA0F5}"/>
              </a:ext>
            </a:extLst>
          </p:cNvPr>
          <p:cNvSpPr txBox="1"/>
          <p:nvPr/>
        </p:nvSpPr>
        <p:spPr>
          <a:xfrm>
            <a:off x="6278588" y="5261915"/>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pic>
        <p:nvPicPr>
          <p:cNvPr id="2" name="図 1">
            <a:extLst>
              <a:ext uri="{FF2B5EF4-FFF2-40B4-BE49-F238E27FC236}">
                <a16:creationId xmlns:a16="http://schemas.microsoft.com/office/drawing/2014/main" id="{9895BF33-A8BF-481C-9A68-F26E8554D995}"/>
              </a:ext>
            </a:extLst>
          </p:cNvPr>
          <p:cNvPicPr>
            <a:picLocks noChangeAspect="1"/>
          </p:cNvPicPr>
          <p:nvPr/>
        </p:nvPicPr>
        <p:blipFill>
          <a:blip r:embed="rId4"/>
          <a:stretch>
            <a:fillRect/>
          </a:stretch>
        </p:blipFill>
        <p:spPr>
          <a:xfrm>
            <a:off x="4206372" y="855811"/>
            <a:ext cx="4774161" cy="2213040"/>
          </a:xfrm>
          <a:prstGeom prst="rect">
            <a:avLst/>
          </a:prstGeom>
        </p:spPr>
      </p:pic>
      <p:sp>
        <p:nvSpPr>
          <p:cNvPr id="26" name="テキスト ボックス 25">
            <a:extLst>
              <a:ext uri="{FF2B5EF4-FFF2-40B4-BE49-F238E27FC236}">
                <a16:creationId xmlns:a16="http://schemas.microsoft.com/office/drawing/2014/main" id="{B9B14EC9-A53A-4D43-9C3C-9B94FEA69FD0}"/>
              </a:ext>
            </a:extLst>
          </p:cNvPr>
          <p:cNvSpPr txBox="1"/>
          <p:nvPr/>
        </p:nvSpPr>
        <p:spPr>
          <a:xfrm>
            <a:off x="6235603" y="3030260"/>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E2808C-F2AC-43F0-BD1B-56D4FEDA9062}"/>
              </a:ext>
            </a:extLst>
          </p:cNvPr>
          <p:cNvPicPr>
            <a:picLocks noChangeAspect="1"/>
          </p:cNvPicPr>
          <p:nvPr/>
        </p:nvPicPr>
        <p:blipFill>
          <a:blip r:embed="rId3"/>
          <a:stretch>
            <a:fillRect/>
          </a:stretch>
        </p:blipFill>
        <p:spPr>
          <a:xfrm>
            <a:off x="123532" y="3272733"/>
            <a:ext cx="4676037" cy="3054361"/>
          </a:xfrm>
          <a:prstGeom prst="rect">
            <a:avLst/>
          </a:prstGeom>
        </p:spPr>
      </p:pic>
      <p:sp>
        <p:nvSpPr>
          <p:cNvPr id="36" name="テキスト ボックス 35">
            <a:extLst>
              <a:ext uri="{FF2B5EF4-FFF2-40B4-BE49-F238E27FC236}">
                <a16:creationId xmlns:a16="http://schemas.microsoft.com/office/drawing/2014/main" id="{A0DF1F43-BF6F-488D-AF6B-FDE7CFEC87E4}"/>
              </a:ext>
            </a:extLst>
          </p:cNvPr>
          <p:cNvSpPr txBox="1"/>
          <p:nvPr/>
        </p:nvSpPr>
        <p:spPr>
          <a:xfrm>
            <a:off x="3981463" y="6223956"/>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a:extLst>
              <a:ext uri="{FF2B5EF4-FFF2-40B4-BE49-F238E27FC236}">
                <a16:creationId xmlns:a16="http://schemas.microsoft.com/office/drawing/2014/main" id="{DE82572A-38B7-4C64-AAF4-99CB1216264A}"/>
              </a:ext>
            </a:extLst>
          </p:cNvPr>
          <p:cNvSpPr>
            <a:spLocks noChangeArrowheads="1"/>
          </p:cNvSpPr>
          <p:nvPr/>
        </p:nvSpPr>
        <p:spPr bwMode="auto">
          <a:xfrm>
            <a:off x="4772004" y="294258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の完結出生子ども数の推移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435D377D-F250-4CBA-BE21-A397CBFC7C02}"/>
              </a:ext>
            </a:extLst>
          </p:cNvPr>
          <p:cNvSpPr txBox="1"/>
          <p:nvPr/>
        </p:nvSpPr>
        <p:spPr>
          <a:xfrm>
            <a:off x="4639357" y="3198168"/>
            <a:ext cx="5388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a:extLst>
              <a:ext uri="{FF2B5EF4-FFF2-40B4-BE49-F238E27FC236}">
                <a16:creationId xmlns:a16="http://schemas.microsoft.com/office/drawing/2014/main" id="{A22C1AAF-66A1-47DE-B3C4-614C7284EE7E}"/>
              </a:ext>
            </a:extLst>
          </p:cNvPr>
          <p:cNvGrpSpPr/>
          <p:nvPr/>
        </p:nvGrpSpPr>
        <p:grpSpPr>
          <a:xfrm>
            <a:off x="39471" y="2936984"/>
            <a:ext cx="4532530" cy="396728"/>
            <a:chOff x="4305474" y="522215"/>
            <a:chExt cx="4617631" cy="396728"/>
          </a:xfrm>
        </p:grpSpPr>
        <p:sp>
          <p:nvSpPr>
            <p:cNvPr id="33" name="Rectangle 2">
              <a:extLst>
                <a:ext uri="{FF2B5EF4-FFF2-40B4-BE49-F238E27FC236}">
                  <a16:creationId xmlns:a16="http://schemas.microsoft.com/office/drawing/2014/main" id="{58EA007D-8171-4F30-9D18-08F518D37E96}"/>
                </a:ext>
              </a:extLst>
            </p:cNvPr>
            <p:cNvSpPr>
              <a:spLocks noChangeArrowheads="1"/>
            </p:cNvSpPr>
            <p:nvPr/>
          </p:nvSpPr>
          <p:spPr bwMode="auto">
            <a:xfrm>
              <a:off x="4738064" y="522215"/>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の出生子ども数の分布推移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79265AE4-ABDD-4DD7-BE1F-6411DE95C7B9}"/>
                </a:ext>
              </a:extLst>
            </p:cNvPr>
            <p:cNvSpPr txBox="1"/>
            <p:nvPr/>
          </p:nvSpPr>
          <p:spPr>
            <a:xfrm>
              <a:off x="4305474" y="703499"/>
              <a:ext cx="538889"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BA6C29EF-D867-472A-95AD-6AE5B96AE22B}"/>
              </a:ext>
            </a:extLst>
          </p:cNvPr>
          <p:cNvPicPr>
            <a:picLocks noChangeAspect="1"/>
          </p:cNvPicPr>
          <p:nvPr/>
        </p:nvPicPr>
        <p:blipFill>
          <a:blip r:embed="rId4"/>
          <a:stretch>
            <a:fillRect/>
          </a:stretch>
        </p:blipFill>
        <p:spPr>
          <a:xfrm>
            <a:off x="4637064" y="3454736"/>
            <a:ext cx="4383404" cy="2711158"/>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803613-7F47-45AE-9066-D86277E10537}"/>
              </a:ext>
            </a:extLst>
          </p:cNvPr>
          <p:cNvPicPr>
            <a:picLocks noChangeAspect="1"/>
          </p:cNvPicPr>
          <p:nvPr/>
        </p:nvPicPr>
        <p:blipFill>
          <a:blip r:embed="rId3"/>
          <a:stretch>
            <a:fillRect/>
          </a:stretch>
        </p:blipFill>
        <p:spPr>
          <a:xfrm>
            <a:off x="4060928" y="834423"/>
            <a:ext cx="4913802" cy="2627604"/>
          </a:xfrm>
          <a:prstGeom prst="rect">
            <a:avLst/>
          </a:prstGeom>
        </p:spPr>
      </p:pic>
      <p:pic>
        <p:nvPicPr>
          <p:cNvPr id="2" name="図 1">
            <a:extLst>
              <a:ext uri="{FF2B5EF4-FFF2-40B4-BE49-F238E27FC236}">
                <a16:creationId xmlns:a16="http://schemas.microsoft.com/office/drawing/2014/main" id="{0990275C-3533-446C-81C0-E6C82676FAA6}"/>
              </a:ext>
            </a:extLst>
          </p:cNvPr>
          <p:cNvPicPr>
            <a:picLocks noChangeAspect="1"/>
          </p:cNvPicPr>
          <p:nvPr/>
        </p:nvPicPr>
        <p:blipFill>
          <a:blip r:embed="rId4"/>
          <a:stretch>
            <a:fillRect/>
          </a:stretch>
        </p:blipFill>
        <p:spPr>
          <a:xfrm>
            <a:off x="4137787" y="3589087"/>
            <a:ext cx="4956478" cy="2804403"/>
          </a:xfrm>
          <a:prstGeom prst="rect">
            <a:avLst/>
          </a:prstGeom>
        </p:spPr>
      </p:pic>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EB9061-647E-4506-9102-EF270503C22F}"/>
              </a:ext>
            </a:extLst>
          </p:cNvPr>
          <p:cNvPicPr>
            <a:picLocks noChangeAspect="1"/>
          </p:cNvPicPr>
          <p:nvPr/>
        </p:nvPicPr>
        <p:blipFill>
          <a:blip r:embed="rId3"/>
          <a:stretch>
            <a:fillRect/>
          </a:stretch>
        </p:blipFill>
        <p:spPr>
          <a:xfrm>
            <a:off x="4215489" y="597487"/>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94101" y="593729"/>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03716" y="640198"/>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r">
              <a:lnSpc>
                <a:spcPts val="1800"/>
              </a:lnSpc>
              <a:defRPr/>
            </a:pPr>
            <a:r>
              <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050" dirty="0">
                <a:solidFill>
                  <a:prstClr val="black"/>
                </a:solidFill>
                <a:latin typeface="Meiryo UI" panose="020B0604030504040204" pitchFamily="50" charset="-128"/>
                <a:ea typeface="Meiryo UI" panose="020B0604030504040204" pitchFamily="50" charset="-128"/>
              </a:rPr>
              <a:t>の推移」＞ </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
        <p:nvSpPr>
          <p:cNvPr id="2" name="正方形/長方形 1">
            <a:extLst>
              <a:ext uri="{FF2B5EF4-FFF2-40B4-BE49-F238E27FC236}">
                <a16:creationId xmlns:a16="http://schemas.microsoft.com/office/drawing/2014/main" id="{3D69C3F8-89D5-4945-9E36-76D6A7EEFE4C}"/>
              </a:ext>
            </a:extLst>
          </p:cNvPr>
          <p:cNvSpPr/>
          <p:nvPr/>
        </p:nvSpPr>
        <p:spPr>
          <a:xfrm>
            <a:off x="5089585" y="5943600"/>
            <a:ext cx="3171069" cy="31922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F99D583-1666-4E16-8E10-EF0C4641584C}"/>
              </a:ext>
            </a:extLst>
          </p:cNvPr>
          <p:cNvSpPr txBox="1"/>
          <p:nvPr/>
        </p:nvSpPr>
        <p:spPr>
          <a:xfrm>
            <a:off x="4641933" y="6431855"/>
            <a:ext cx="40090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出典：大阪府「男女共同参画社会に関する府民意識調査」（令和元年度） </a:t>
            </a:r>
          </a:p>
        </p:txBody>
      </p:sp>
      <p:pic>
        <p:nvPicPr>
          <p:cNvPr id="4" name="図 3">
            <a:extLst>
              <a:ext uri="{FF2B5EF4-FFF2-40B4-BE49-F238E27FC236}">
                <a16:creationId xmlns:a16="http://schemas.microsoft.com/office/drawing/2014/main" id="{C336CA17-E6B3-4FC5-95B9-2BA6BA73009B}"/>
              </a:ext>
            </a:extLst>
          </p:cNvPr>
          <p:cNvPicPr>
            <a:picLocks noChangeAspect="1"/>
          </p:cNvPicPr>
          <p:nvPr/>
        </p:nvPicPr>
        <p:blipFill>
          <a:blip r:embed="rId3"/>
          <a:stretch>
            <a:fillRect/>
          </a:stretch>
        </p:blipFill>
        <p:spPr>
          <a:xfrm>
            <a:off x="4192213" y="552529"/>
            <a:ext cx="5072312" cy="2914141"/>
          </a:xfrm>
          <a:prstGeom prst="rect">
            <a:avLst/>
          </a:prstGeom>
        </p:spPr>
      </p:pic>
      <p:pic>
        <p:nvPicPr>
          <p:cNvPr id="5" name="図 4">
            <a:extLst>
              <a:ext uri="{FF2B5EF4-FFF2-40B4-BE49-F238E27FC236}">
                <a16:creationId xmlns:a16="http://schemas.microsoft.com/office/drawing/2014/main" id="{7BCCC809-5F5A-40B9-A475-B1F13F294E8C}"/>
              </a:ext>
            </a:extLst>
          </p:cNvPr>
          <p:cNvPicPr>
            <a:picLocks noChangeAspect="1"/>
          </p:cNvPicPr>
          <p:nvPr/>
        </p:nvPicPr>
        <p:blipFill>
          <a:blip r:embed="rId4"/>
          <a:stretch>
            <a:fillRect/>
          </a:stretch>
        </p:blipFill>
        <p:spPr>
          <a:xfrm>
            <a:off x="2908764" y="3480256"/>
            <a:ext cx="6151397" cy="3066554"/>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458054-6821-40D9-B0D5-56199C994E64}"/>
              </a:ext>
            </a:extLst>
          </p:cNvPr>
          <p:cNvPicPr>
            <a:picLocks noChangeAspect="1"/>
          </p:cNvPicPr>
          <p:nvPr/>
        </p:nvPicPr>
        <p:blipFill rotWithShape="1">
          <a:blip r:embed="rId3"/>
          <a:srcRect t="4512" b="948"/>
          <a:stretch/>
        </p:blipFill>
        <p:spPr>
          <a:xfrm>
            <a:off x="5343786" y="774330"/>
            <a:ext cx="2487065" cy="2412891"/>
          </a:xfrm>
          <a:prstGeom prst="rect">
            <a:avLst/>
          </a:prstGeom>
        </p:spPr>
      </p:pic>
      <p:pic>
        <p:nvPicPr>
          <p:cNvPr id="2" name="図 1">
            <a:extLst>
              <a:ext uri="{FF2B5EF4-FFF2-40B4-BE49-F238E27FC236}">
                <a16:creationId xmlns:a16="http://schemas.microsoft.com/office/drawing/2014/main" id="{7D1E40A4-F6C1-4AF8-BB0E-66F2CD356238}"/>
              </a:ext>
            </a:extLst>
          </p:cNvPr>
          <p:cNvPicPr>
            <a:picLocks noChangeAspect="1"/>
          </p:cNvPicPr>
          <p:nvPr/>
        </p:nvPicPr>
        <p:blipFill>
          <a:blip r:embed="rId4"/>
          <a:stretch>
            <a:fillRect/>
          </a:stretch>
        </p:blipFill>
        <p:spPr>
          <a:xfrm>
            <a:off x="4253621" y="3240728"/>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29430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gn="r">
              <a:lnSpc>
                <a:spcPts val="1800"/>
              </a:lnSpc>
              <a:defRPr/>
            </a:pPr>
            <a:r>
              <a:rPr kumimoji="1" lang="ja-JP" altLang="en-US"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＜図表「休日の夫の家事・育児時間別に見た第２子以降の出生割合」＞</a:t>
            </a:r>
            <a:endParaRPr kumimoji="1" lang="en-US" altLang="ja-JP"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192329" y="546084"/>
            <a:ext cx="4389121" cy="2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休日の夫の家事・育児時間別に見た第２子以降の出生割合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550470" y="3133715"/>
            <a:ext cx="349908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056145" y="2028482"/>
            <a:ext cx="2907705" cy="113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gn="r">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A9AD18ED-29D1-459A-AB95-4E3CE3773AB7}"/>
              </a:ext>
            </a:extLst>
          </p:cNvPr>
          <p:cNvSpPr txBox="1"/>
          <p:nvPr/>
        </p:nvSpPr>
        <p:spPr>
          <a:xfrm>
            <a:off x="4248801" y="797341"/>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B542752-D8D0-4564-98EC-57C92AD37528}"/>
              </a:ext>
            </a:extLst>
          </p:cNvPr>
          <p:cNvPicPr>
            <a:picLocks noChangeAspect="1"/>
          </p:cNvPicPr>
          <p:nvPr/>
        </p:nvPicPr>
        <p:blipFill>
          <a:blip r:embed="rId4"/>
          <a:stretch>
            <a:fillRect/>
          </a:stretch>
        </p:blipFill>
        <p:spPr>
          <a:xfrm>
            <a:off x="4252317" y="689378"/>
            <a:ext cx="4645555" cy="3249450"/>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108761"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46653A9E-97B2-4A2C-BE92-8E0079F5AF16}"/>
              </a:ext>
            </a:extLst>
          </p:cNvPr>
          <p:cNvPicPr>
            <a:picLocks noChangeAspect="1"/>
          </p:cNvPicPr>
          <p:nvPr/>
        </p:nvPicPr>
        <p:blipFill>
          <a:blip r:embed="rId3"/>
          <a:stretch>
            <a:fillRect/>
          </a:stretch>
        </p:blipFill>
        <p:spPr>
          <a:xfrm>
            <a:off x="133331" y="2807542"/>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31BA73C-64F0-404C-B73F-E9A76F25EC49}"/>
              </a:ext>
            </a:extLst>
          </p:cNvPr>
          <p:cNvPicPr>
            <a:picLocks noChangeAspect="1"/>
          </p:cNvPicPr>
          <p:nvPr/>
        </p:nvPicPr>
        <p:blipFill>
          <a:blip r:embed="rId3"/>
          <a:stretch>
            <a:fillRect/>
          </a:stretch>
        </p:blipFill>
        <p:spPr>
          <a:xfrm>
            <a:off x="63400" y="1334048"/>
            <a:ext cx="9144000" cy="5242320"/>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C322A79F-EA4D-4DB4-B133-60F7129CD137}"/>
              </a:ext>
            </a:extLst>
          </p:cNvPr>
          <p:cNvPicPr>
            <a:picLocks noChangeAspect="1"/>
          </p:cNvPicPr>
          <p:nvPr/>
        </p:nvPicPr>
        <p:blipFill>
          <a:blip r:embed="rId4"/>
          <a:stretch>
            <a:fillRect/>
          </a:stretch>
        </p:blipFill>
        <p:spPr>
          <a:xfrm>
            <a:off x="-754023" y="1439176"/>
            <a:ext cx="7742591" cy="4176122"/>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FF9AC8E-3542-4EC0-BBBF-F369600BD674}"/>
              </a:ext>
            </a:extLst>
          </p:cNvPr>
          <p:cNvSpPr txBox="1"/>
          <p:nvPr/>
        </p:nvSpPr>
        <p:spPr>
          <a:xfrm>
            <a:off x="5565392" y="6163064"/>
            <a:ext cx="422958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0EB63A1D-1300-491E-AD78-DE9F818ECF07}"/>
              </a:ext>
            </a:extLst>
          </p:cNvPr>
          <p:cNvPicPr>
            <a:picLocks noChangeAspect="1"/>
          </p:cNvPicPr>
          <p:nvPr/>
        </p:nvPicPr>
        <p:blipFill>
          <a:blip r:embed="rId3"/>
          <a:stretch>
            <a:fillRect/>
          </a:stretch>
        </p:blipFill>
        <p:spPr>
          <a:xfrm>
            <a:off x="14845" y="2002355"/>
            <a:ext cx="9114310" cy="4163929"/>
          </a:xfrm>
          <a:prstGeom prst="rect">
            <a:avLst/>
          </a:prstGeom>
        </p:spPr>
      </p:pic>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BA279CB3-D3A7-43BE-A7FA-38C86B508135}"/>
              </a:ext>
            </a:extLst>
          </p:cNvPr>
          <p:cNvPicPr>
            <a:picLocks noChangeAspect="1"/>
          </p:cNvPicPr>
          <p:nvPr/>
        </p:nvPicPr>
        <p:blipFill>
          <a:blip r:embed="rId3"/>
          <a:stretch>
            <a:fillRect/>
          </a:stretch>
        </p:blipFill>
        <p:spPr>
          <a:xfrm>
            <a:off x="121534" y="2087827"/>
            <a:ext cx="8900931" cy="4743099"/>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テキスト ボックス 20">
            <a:extLst>
              <a:ext uri="{FF2B5EF4-FFF2-40B4-BE49-F238E27FC236}">
                <a16:creationId xmlns:a16="http://schemas.microsoft.com/office/drawing/2014/main" id="{914A6E12-3701-4D58-8459-C81DBA04F442}"/>
              </a:ext>
            </a:extLst>
          </p:cNvPr>
          <p:cNvSpPr txBox="1"/>
          <p:nvPr/>
        </p:nvSpPr>
        <p:spPr>
          <a:xfrm>
            <a:off x="6501302" y="6147613"/>
            <a:ext cx="25792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E7A3F10-754D-43FA-9D5F-656C308767BC}"/>
              </a:ext>
            </a:extLst>
          </p:cNvPr>
          <p:cNvPicPr>
            <a:picLocks noChangeAspect="1"/>
          </p:cNvPicPr>
          <p:nvPr/>
        </p:nvPicPr>
        <p:blipFill>
          <a:blip r:embed="rId3"/>
          <a:stretch>
            <a:fillRect/>
          </a:stretch>
        </p:blipFill>
        <p:spPr>
          <a:xfrm>
            <a:off x="197680" y="2025202"/>
            <a:ext cx="8766808" cy="4011516"/>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41AB32-B11B-4AEB-80E6-0F080864D906}"/>
              </a:ext>
            </a:extLst>
          </p:cNvPr>
          <p:cNvPicPr>
            <a:picLocks noChangeAspect="1"/>
          </p:cNvPicPr>
          <p:nvPr/>
        </p:nvPicPr>
        <p:blipFill>
          <a:blip r:embed="rId3"/>
          <a:stretch>
            <a:fillRect/>
          </a:stretch>
        </p:blipFill>
        <p:spPr>
          <a:xfrm>
            <a:off x="0" y="2183074"/>
            <a:ext cx="9144000" cy="355500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F11AD8DF-057F-4AE4-B1C5-020654003853}"/>
              </a:ext>
            </a:extLst>
          </p:cNvPr>
          <p:cNvSpPr txBox="1"/>
          <p:nvPr/>
        </p:nvSpPr>
        <p:spPr>
          <a:xfrm>
            <a:off x="6091844" y="5969186"/>
            <a:ext cx="3037184" cy="230832"/>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出典：文部科学省「学校基本調査」</a:t>
            </a:r>
            <a:r>
              <a:rPr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令和５年度</a:t>
            </a:r>
            <a:r>
              <a:rPr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5096A109-F9F9-4DFF-BA06-5CD4488D2364}"/>
              </a:ext>
            </a:extLst>
          </p:cNvPr>
          <p:cNvSpPr/>
          <p:nvPr/>
        </p:nvSpPr>
        <p:spPr>
          <a:xfrm>
            <a:off x="5213845" y="3874466"/>
            <a:ext cx="221107" cy="1812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6" name="直線矢印コネクタ 35">
            <a:extLst>
              <a:ext uri="{FF2B5EF4-FFF2-40B4-BE49-F238E27FC236}">
                <a16:creationId xmlns:a16="http://schemas.microsoft.com/office/drawing/2014/main" id="{11BBDEBB-DD51-40F5-A7D3-8E8428F20825}"/>
              </a:ext>
            </a:extLst>
          </p:cNvPr>
          <p:cNvCxnSpPr>
            <a:cxnSpLocks/>
            <a:stCxn id="38" idx="0"/>
            <a:endCxn id="35" idx="2"/>
          </p:cNvCxnSpPr>
          <p:nvPr/>
        </p:nvCxnSpPr>
        <p:spPr>
          <a:xfrm flipV="1">
            <a:off x="5111697" y="5687161"/>
            <a:ext cx="212702" cy="266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961CE14-1026-4EBA-BDAA-B8624D45FAD0}"/>
              </a:ext>
            </a:extLst>
          </p:cNvPr>
          <p:cNvSpPr txBox="1"/>
          <p:nvPr/>
        </p:nvSpPr>
        <p:spPr>
          <a:xfrm>
            <a:off x="3901546" y="5953797"/>
            <a:ext cx="2420301" cy="492443"/>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大阪府の高校を卒業し、大学へ進学したもののうち、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・府内大学への進学者は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・府を除く関西圏への進学者は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C28FB688-4336-408A-8995-2476007203F9}"/>
              </a:ext>
            </a:extLst>
          </p:cNvPr>
          <p:cNvSpPr txBox="1"/>
          <p:nvPr/>
        </p:nvSpPr>
        <p:spPr>
          <a:xfrm>
            <a:off x="-16626" y="5263294"/>
            <a:ext cx="9481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出身高校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所在地</a:t>
            </a:r>
          </a:p>
        </p:txBody>
      </p:sp>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64512BE-3ADC-4ECB-B445-8A3F8598073D}"/>
              </a:ext>
            </a:extLst>
          </p:cNvPr>
          <p:cNvGrpSpPr/>
          <p:nvPr/>
        </p:nvGrpSpPr>
        <p:grpSpPr>
          <a:xfrm>
            <a:off x="4306640" y="6273315"/>
            <a:ext cx="4305562" cy="416485"/>
            <a:chOff x="5075246" y="6273550"/>
            <a:chExt cx="3561259" cy="466429"/>
          </a:xfrm>
        </p:grpSpPr>
        <p:sp>
          <p:nvSpPr>
            <p:cNvPr id="26" name="テキスト ボックス 25">
              <a:extLst>
                <a:ext uri="{FF2B5EF4-FFF2-40B4-BE49-F238E27FC236}">
                  <a16:creationId xmlns:a16="http://schemas.microsoft.com/office/drawing/2014/main" id="{76ACF806-1F94-4F7F-B415-6B6EC4D0E5B6}"/>
                </a:ext>
              </a:extLst>
            </p:cNvPr>
            <p:cNvSpPr txBox="1"/>
            <p:nvPr/>
          </p:nvSpPr>
          <p:spPr>
            <a:xfrm>
              <a:off x="5075246" y="6273550"/>
              <a:ext cx="2701563" cy="24128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9">
              <a:extLst>
                <a:ext uri="{FF2B5EF4-FFF2-40B4-BE49-F238E27FC236}">
                  <a16:creationId xmlns:a16="http://schemas.microsoft.com/office/drawing/2014/main" id="{F81A769C-0329-41A6-BCA0-41169365C5BE}"/>
                </a:ext>
              </a:extLst>
            </p:cNvPr>
            <p:cNvSpPr txBox="1"/>
            <p:nvPr/>
          </p:nvSpPr>
          <p:spPr>
            <a:xfrm>
              <a:off x="5075246" y="6434611"/>
              <a:ext cx="3561259" cy="3053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複数回答。回答割合の高い上位３選択肢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n=78,20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n=153,30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n=57</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n=66,20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n=145,30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n=59</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2" name="図 1">
            <a:extLst>
              <a:ext uri="{FF2B5EF4-FFF2-40B4-BE49-F238E27FC236}">
                <a16:creationId xmlns:a16="http://schemas.microsoft.com/office/drawing/2014/main" id="{6579A3C8-18B6-4ED4-922B-897E331637A0}"/>
              </a:ext>
            </a:extLst>
          </p:cNvPr>
          <p:cNvPicPr>
            <a:picLocks noChangeAspect="1"/>
          </p:cNvPicPr>
          <p:nvPr/>
        </p:nvPicPr>
        <p:blipFill>
          <a:blip r:embed="rId3"/>
          <a:stretch>
            <a:fillRect/>
          </a:stretch>
        </p:blipFill>
        <p:spPr>
          <a:xfrm>
            <a:off x="3710774" y="478269"/>
            <a:ext cx="5279594" cy="5919729"/>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2">
            <a:extLst>
              <a:ext uri="{FF2B5EF4-FFF2-40B4-BE49-F238E27FC236}">
                <a16:creationId xmlns:a16="http://schemas.microsoft.com/office/drawing/2014/main" id="{2776F40D-5F7A-469E-A284-E301FD82947C}"/>
              </a:ext>
            </a:extLst>
          </p:cNvPr>
          <p:cNvSpPr>
            <a:spLocks noChangeArrowheads="1"/>
          </p:cNvSpPr>
          <p:nvPr/>
        </p:nvSpPr>
        <p:spPr bwMode="auto">
          <a:xfrm>
            <a:off x="4579252" y="3627453"/>
            <a:ext cx="4349240" cy="2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就職先として東京圏を選んだ理由</a:t>
            </a:r>
          </a:p>
        </p:txBody>
      </p:sp>
      <p:sp>
        <p:nvSpPr>
          <p:cNvPr id="41" name="テキスト ボックス 40">
            <a:extLst>
              <a:ext uri="{FF2B5EF4-FFF2-40B4-BE49-F238E27FC236}">
                <a16:creationId xmlns:a16="http://schemas.microsoft.com/office/drawing/2014/main" id="{D467E60C-C5B2-4915-8F81-1FA58F1015AB}"/>
              </a:ext>
            </a:extLst>
          </p:cNvPr>
          <p:cNvSpPr txBox="1"/>
          <p:nvPr/>
        </p:nvSpPr>
        <p:spPr>
          <a:xfrm>
            <a:off x="5178219" y="6495906"/>
            <a:ext cx="3317134"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a:ln>
            <a:solidFill>
              <a:schemeClr val="bg1">
                <a:lumMod val="50000"/>
              </a:schemeClr>
            </a:solidFill>
          </a:ln>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15552B0C-09D1-4599-B416-7344B62C5062}"/>
              </a:ext>
            </a:extLst>
          </p:cNvPr>
          <p:cNvSpPr txBox="1"/>
          <p:nvPr/>
        </p:nvSpPr>
        <p:spPr>
          <a:xfrm>
            <a:off x="6734901" y="6297651"/>
            <a:ext cx="20241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大阪に居住経験のある者が回答対象</a:t>
            </a:r>
          </a:p>
        </p:txBody>
      </p:sp>
      <p:pic>
        <p:nvPicPr>
          <p:cNvPr id="2" name="図 1">
            <a:extLst>
              <a:ext uri="{FF2B5EF4-FFF2-40B4-BE49-F238E27FC236}">
                <a16:creationId xmlns:a16="http://schemas.microsoft.com/office/drawing/2014/main" id="{0316FBDA-FD2F-4AB7-81A6-5913E87C25BB}"/>
              </a:ext>
            </a:extLst>
          </p:cNvPr>
          <p:cNvPicPr>
            <a:picLocks noChangeAspect="1"/>
          </p:cNvPicPr>
          <p:nvPr/>
        </p:nvPicPr>
        <p:blipFill>
          <a:blip r:embed="rId5"/>
          <a:stretch>
            <a:fillRect/>
          </a:stretch>
        </p:blipFill>
        <p:spPr>
          <a:xfrm>
            <a:off x="4052264" y="3627453"/>
            <a:ext cx="4822354" cy="2981202"/>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Rectangle 2">
            <a:extLst>
              <a:ext uri="{FF2B5EF4-FFF2-40B4-BE49-F238E27FC236}">
                <a16:creationId xmlns:a16="http://schemas.microsoft.com/office/drawing/2014/main" id="{88DB5218-1D8B-4577-B105-6E37D8C161FC}"/>
              </a:ext>
            </a:extLst>
          </p:cNvPr>
          <p:cNvSpPr>
            <a:spLocks noChangeArrowheads="1"/>
          </p:cNvSpPr>
          <p:nvPr/>
        </p:nvSpPr>
        <p:spPr bwMode="auto">
          <a:xfrm>
            <a:off x="4571320" y="373246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東京本社事業所の立地場所の要因・経緯</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779AFB7-EE5A-4279-A444-82575EDBE8A7}"/>
              </a:ext>
            </a:extLst>
          </p:cNvPr>
          <p:cNvSpPr txBox="1"/>
          <p:nvPr/>
        </p:nvSpPr>
        <p:spPr>
          <a:xfrm>
            <a:off x="3706183" y="6307345"/>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出典：国土交通省「企業等の東京一極集中に係る基本調査（企業向けアンケート）」より大阪府作成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15ED920-6C44-4D3E-89AF-D357416D99E0}"/>
              </a:ext>
            </a:extLst>
          </p:cNvPr>
          <p:cNvPicPr>
            <a:picLocks noChangeAspect="1"/>
          </p:cNvPicPr>
          <p:nvPr/>
        </p:nvPicPr>
        <p:blipFill>
          <a:blip r:embed="rId3"/>
          <a:stretch>
            <a:fillRect/>
          </a:stretch>
        </p:blipFill>
        <p:spPr>
          <a:xfrm>
            <a:off x="4353268" y="530290"/>
            <a:ext cx="4627265" cy="3261643"/>
          </a:xfrm>
          <a:prstGeom prst="rect">
            <a:avLst/>
          </a:prstGeom>
        </p:spPr>
      </p:pic>
      <p:pic>
        <p:nvPicPr>
          <p:cNvPr id="4" name="図 3">
            <a:extLst>
              <a:ext uri="{FF2B5EF4-FFF2-40B4-BE49-F238E27FC236}">
                <a16:creationId xmlns:a16="http://schemas.microsoft.com/office/drawing/2014/main" id="{D2567FAD-3EF8-4CD0-A501-C21BABD86BC6}"/>
              </a:ext>
            </a:extLst>
          </p:cNvPr>
          <p:cNvPicPr>
            <a:picLocks noChangeAspect="1"/>
          </p:cNvPicPr>
          <p:nvPr/>
        </p:nvPicPr>
        <p:blipFill>
          <a:blip r:embed="rId4"/>
          <a:stretch>
            <a:fillRect/>
          </a:stretch>
        </p:blipFill>
        <p:spPr>
          <a:xfrm>
            <a:off x="4207324" y="3813595"/>
            <a:ext cx="4852837" cy="262760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4A1F9D00-FEAC-47E9-ABDC-303192A3DA91}"/>
              </a:ext>
            </a:extLst>
          </p:cNvPr>
          <p:cNvPicPr>
            <a:picLocks noChangeAspect="1"/>
          </p:cNvPicPr>
          <p:nvPr/>
        </p:nvPicPr>
        <p:blipFill>
          <a:blip r:embed="rId3"/>
          <a:stretch>
            <a:fillRect/>
          </a:stretch>
        </p:blipFill>
        <p:spPr>
          <a:xfrm>
            <a:off x="-58029" y="1832060"/>
            <a:ext cx="9144000" cy="2560796"/>
          </a:xfrm>
          <a:prstGeom prst="rect">
            <a:avLst/>
          </a:prstGeom>
        </p:spPr>
      </p:pic>
      <p:pic>
        <p:nvPicPr>
          <p:cNvPr id="4" name="図 3">
            <a:extLst>
              <a:ext uri="{FF2B5EF4-FFF2-40B4-BE49-F238E27FC236}">
                <a16:creationId xmlns:a16="http://schemas.microsoft.com/office/drawing/2014/main" id="{F0C7C516-1D72-46EE-BE93-08BC83C0B2C0}"/>
              </a:ext>
            </a:extLst>
          </p:cNvPr>
          <p:cNvPicPr>
            <a:picLocks noChangeAspect="1"/>
          </p:cNvPicPr>
          <p:nvPr/>
        </p:nvPicPr>
        <p:blipFill>
          <a:blip r:embed="rId4"/>
          <a:stretch>
            <a:fillRect/>
          </a:stretch>
        </p:blipFill>
        <p:spPr>
          <a:xfrm>
            <a:off x="405201" y="4571516"/>
            <a:ext cx="7724301" cy="2048434"/>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93EE80-52C2-453D-B3A0-70DA11C21B79}"/>
              </a:ext>
            </a:extLst>
          </p:cNvPr>
          <p:cNvPicPr>
            <a:picLocks noChangeAspect="1"/>
          </p:cNvPicPr>
          <p:nvPr/>
        </p:nvPicPr>
        <p:blipFill>
          <a:blip r:embed="rId3"/>
          <a:stretch>
            <a:fillRect/>
          </a:stretch>
        </p:blipFill>
        <p:spPr>
          <a:xfrm>
            <a:off x="19270" y="1403806"/>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03046" y="5541611"/>
            <a:ext cx="8337907" cy="1169551"/>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a:t>
            </a:r>
            <a:r>
              <a:rPr lang="ja-JP" altLang="en-US" sz="1400"/>
              <a:t>います。</a:t>
            </a:r>
            <a:endParaRPr lang="en-US" altLang="ja-JP" sz="1400" dirty="0"/>
          </a:p>
          <a:p>
            <a:r>
              <a:rPr lang="ja-JP" altLang="en-US" sz="1400"/>
              <a:t>　 なお、本戦略は、平成</a:t>
            </a:r>
            <a:r>
              <a:rPr lang="en-US" altLang="ja-JP" sz="1400" dirty="0"/>
              <a:t>27</a:t>
            </a:r>
            <a:r>
              <a:rPr lang="ja-JP" altLang="en-US" sz="1400"/>
              <a:t>年（</a:t>
            </a:r>
            <a:r>
              <a:rPr lang="en-US" altLang="ja-JP" sz="1400" dirty="0"/>
              <a:t>2015</a:t>
            </a:r>
            <a:r>
              <a:rPr lang="ja-JP" altLang="en-US" sz="1400"/>
              <a:t>年）９月に国連サミットにおいて採択された「持続可能な開発目標</a:t>
            </a:r>
            <a:endParaRPr lang="en-US" altLang="ja-JP" sz="1400" dirty="0"/>
          </a:p>
          <a:p>
            <a:r>
              <a:rPr lang="en-US" altLang="ja-JP" sz="1400" dirty="0"/>
              <a:t> </a:t>
            </a:r>
            <a:r>
              <a:rPr lang="ja-JP" altLang="en-US" sz="1400"/>
              <a:t>（</a:t>
            </a:r>
            <a:r>
              <a:rPr lang="en-US" altLang="ja-JP" sz="1400" dirty="0"/>
              <a:t>Sustainable Development Goals</a:t>
            </a:r>
            <a:r>
              <a:rPr lang="ja-JP" altLang="en-US" sz="1400"/>
              <a:t>：</a:t>
            </a:r>
            <a:r>
              <a:rPr lang="en-US" altLang="ja-JP" sz="1400" dirty="0"/>
              <a:t>SDGs</a:t>
            </a:r>
            <a:r>
              <a:rPr lang="ja-JP" altLang="en-US" sz="1400"/>
              <a:t>）」の理念を踏襲しており、各取組の推進を通して、関連する</a:t>
            </a:r>
            <a:endParaRPr lang="en-US" altLang="ja-JP" sz="1400" dirty="0"/>
          </a:p>
          <a:p>
            <a:r>
              <a:rPr lang="en-US" altLang="ja-JP" sz="1400" dirty="0"/>
              <a:t>   </a:t>
            </a:r>
            <a:r>
              <a:rPr lang="ja-JP" altLang="en-US" sz="1400"/>
              <a:t>ゴールの達成に貢献します。 </a:t>
            </a:r>
            <a:endParaRPr lang="ja-JP" altLang="en-US" sz="1400" dirty="0"/>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D2F00F-2295-4B9A-AD49-C6C8F9627DE0}"/>
              </a:ext>
            </a:extLst>
          </p:cNvPr>
          <p:cNvPicPr>
            <a:picLocks noChangeAspect="1"/>
          </p:cNvPicPr>
          <p:nvPr/>
        </p:nvPicPr>
        <p:blipFill>
          <a:blip r:embed="rId3"/>
          <a:stretch>
            <a:fillRect/>
          </a:stretch>
        </p:blipFill>
        <p:spPr>
          <a:xfrm>
            <a:off x="6412286" y="4365084"/>
            <a:ext cx="2505673" cy="1639966"/>
          </a:xfrm>
          <a:prstGeom prst="rect">
            <a:avLst/>
          </a:prstGeom>
        </p:spPr>
      </p:pic>
      <p:pic>
        <p:nvPicPr>
          <p:cNvPr id="7" name="図 6">
            <a:extLst>
              <a:ext uri="{FF2B5EF4-FFF2-40B4-BE49-F238E27FC236}">
                <a16:creationId xmlns:a16="http://schemas.microsoft.com/office/drawing/2014/main" id="{2BF4192C-9799-4E85-B77E-3312BB401B57}"/>
              </a:ext>
            </a:extLst>
          </p:cNvPr>
          <p:cNvPicPr>
            <a:picLocks noChangeAspect="1"/>
          </p:cNvPicPr>
          <p:nvPr/>
        </p:nvPicPr>
        <p:blipFill>
          <a:blip r:embed="rId4"/>
          <a:stretch>
            <a:fillRect/>
          </a:stretch>
        </p:blipFill>
        <p:spPr>
          <a:xfrm>
            <a:off x="5823971" y="2363165"/>
            <a:ext cx="2487384" cy="1615580"/>
          </a:xfrm>
          <a:prstGeom prst="rect">
            <a:avLst/>
          </a:prstGeom>
        </p:spPr>
      </p:pic>
      <p:pic>
        <p:nvPicPr>
          <p:cNvPr id="5" name="図 4">
            <a:extLst>
              <a:ext uri="{FF2B5EF4-FFF2-40B4-BE49-F238E27FC236}">
                <a16:creationId xmlns:a16="http://schemas.microsoft.com/office/drawing/2014/main" id="{5125F3E4-CC44-41C9-98D9-F2727AD6BDF0}"/>
              </a:ext>
            </a:extLst>
          </p:cNvPr>
          <p:cNvPicPr>
            <a:picLocks noChangeAspect="1"/>
          </p:cNvPicPr>
          <p:nvPr/>
        </p:nvPicPr>
        <p:blipFill>
          <a:blip r:embed="rId5"/>
          <a:stretch>
            <a:fillRect/>
          </a:stretch>
        </p:blipFill>
        <p:spPr>
          <a:xfrm>
            <a:off x="3709255" y="5125886"/>
            <a:ext cx="2578832" cy="1560711"/>
          </a:xfrm>
          <a:prstGeom prst="rect">
            <a:avLst/>
          </a:prstGeom>
        </p:spPr>
      </p:pic>
      <p:pic>
        <p:nvPicPr>
          <p:cNvPr id="4" name="図 3">
            <a:extLst>
              <a:ext uri="{FF2B5EF4-FFF2-40B4-BE49-F238E27FC236}">
                <a16:creationId xmlns:a16="http://schemas.microsoft.com/office/drawing/2014/main" id="{44169DE8-6336-4947-A3B2-91294CB3B4AB}"/>
              </a:ext>
            </a:extLst>
          </p:cNvPr>
          <p:cNvPicPr>
            <a:picLocks noChangeAspect="1"/>
          </p:cNvPicPr>
          <p:nvPr/>
        </p:nvPicPr>
        <p:blipFill>
          <a:blip r:embed="rId6"/>
          <a:stretch>
            <a:fillRect/>
          </a:stretch>
        </p:blipFill>
        <p:spPr>
          <a:xfrm>
            <a:off x="188160" y="4796278"/>
            <a:ext cx="2517866" cy="1621677"/>
          </a:xfrm>
          <a:prstGeom prst="rect">
            <a:avLst/>
          </a:prstGeom>
        </p:spPr>
      </p:pic>
      <p:pic>
        <p:nvPicPr>
          <p:cNvPr id="2" name="図 1">
            <a:extLst>
              <a:ext uri="{FF2B5EF4-FFF2-40B4-BE49-F238E27FC236}">
                <a16:creationId xmlns:a16="http://schemas.microsoft.com/office/drawing/2014/main" id="{2FC99B54-0610-4E48-9B9E-81BA6C45606A}"/>
              </a:ext>
            </a:extLst>
          </p:cNvPr>
          <p:cNvPicPr>
            <a:picLocks noChangeAspect="1"/>
          </p:cNvPicPr>
          <p:nvPr/>
        </p:nvPicPr>
        <p:blipFill>
          <a:blip r:embed="rId7"/>
          <a:stretch>
            <a:fillRect/>
          </a:stretch>
        </p:blipFill>
        <p:spPr>
          <a:xfrm>
            <a:off x="730495" y="2503382"/>
            <a:ext cx="2493480" cy="1621677"/>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0" name="グループ化 139">
            <a:extLst>
              <a:ext uri="{FF2B5EF4-FFF2-40B4-BE49-F238E27FC236}">
                <a16:creationId xmlns:a16="http://schemas.microsoft.com/office/drawing/2014/main" id="{175D9C7A-CD9D-48E3-9C54-ECA8376B8DB4}"/>
              </a:ext>
            </a:extLst>
          </p:cNvPr>
          <p:cNvGrpSpPr/>
          <p:nvPr/>
        </p:nvGrpSpPr>
        <p:grpSpPr>
          <a:xfrm>
            <a:off x="3110670" y="2013126"/>
            <a:ext cx="2281514" cy="2872795"/>
            <a:chOff x="4101582" y="967443"/>
            <a:chExt cx="4446026" cy="5598266"/>
          </a:xfrm>
        </p:grpSpPr>
        <p:sp>
          <p:nvSpPr>
            <p:cNvPr id="141" name="Freeform 957">
              <a:extLst>
                <a:ext uri="{FF2B5EF4-FFF2-40B4-BE49-F238E27FC236}">
                  <a16:creationId xmlns:a16="http://schemas.microsoft.com/office/drawing/2014/main" id="{E230A945-F420-4DD8-BD2A-6DE6FD32E42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42" name="Freeform 916">
              <a:extLst>
                <a:ext uri="{FF2B5EF4-FFF2-40B4-BE49-F238E27FC236}">
                  <a16:creationId xmlns:a16="http://schemas.microsoft.com/office/drawing/2014/main" id="{E0A36D9C-AD5E-4CBF-94C2-74659DF2B477}"/>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3" name="Freeform 920">
              <a:extLst>
                <a:ext uri="{FF2B5EF4-FFF2-40B4-BE49-F238E27FC236}">
                  <a16:creationId xmlns:a16="http://schemas.microsoft.com/office/drawing/2014/main" id="{409A8C16-50A0-4B56-A511-A7A97BEF5D65}"/>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4" name="Freeform 921">
              <a:extLst>
                <a:ext uri="{FF2B5EF4-FFF2-40B4-BE49-F238E27FC236}">
                  <a16:creationId xmlns:a16="http://schemas.microsoft.com/office/drawing/2014/main" id="{BBAAE9B8-4A02-469A-B6EC-A1AE40B440C8}"/>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5" name="Freeform 924">
              <a:extLst>
                <a:ext uri="{FF2B5EF4-FFF2-40B4-BE49-F238E27FC236}">
                  <a16:creationId xmlns:a16="http://schemas.microsoft.com/office/drawing/2014/main" id="{37ECCA3E-9F84-47D3-A9F5-5C57D5164398}"/>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 name="Freeform 925">
              <a:extLst>
                <a:ext uri="{FF2B5EF4-FFF2-40B4-BE49-F238E27FC236}">
                  <a16:creationId xmlns:a16="http://schemas.microsoft.com/office/drawing/2014/main" id="{6C1ADBDD-A779-4F22-87F5-18456E916AE6}"/>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7" name="Freeform 926">
              <a:extLst>
                <a:ext uri="{FF2B5EF4-FFF2-40B4-BE49-F238E27FC236}">
                  <a16:creationId xmlns:a16="http://schemas.microsoft.com/office/drawing/2014/main" id="{112DF872-223A-4E24-BBC5-278184620424}"/>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8" name="Freeform 927">
              <a:extLst>
                <a:ext uri="{FF2B5EF4-FFF2-40B4-BE49-F238E27FC236}">
                  <a16:creationId xmlns:a16="http://schemas.microsoft.com/office/drawing/2014/main" id="{90631CAC-AC12-42E3-8E58-A4F694408315}"/>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9" name="Freeform 928">
              <a:extLst>
                <a:ext uri="{FF2B5EF4-FFF2-40B4-BE49-F238E27FC236}">
                  <a16:creationId xmlns:a16="http://schemas.microsoft.com/office/drawing/2014/main" id="{B4612844-D005-4998-88D8-A755296C9EDD}"/>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0" name="Freeform 929">
              <a:extLst>
                <a:ext uri="{FF2B5EF4-FFF2-40B4-BE49-F238E27FC236}">
                  <a16:creationId xmlns:a16="http://schemas.microsoft.com/office/drawing/2014/main" id="{DEE70059-9BA3-45F1-9FFF-B08F5D9B7260}"/>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1" name="Freeform 930">
              <a:extLst>
                <a:ext uri="{FF2B5EF4-FFF2-40B4-BE49-F238E27FC236}">
                  <a16:creationId xmlns:a16="http://schemas.microsoft.com/office/drawing/2014/main" id="{C8BB5C1E-D845-4A25-8140-E41EDFD86CB3}"/>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2" name="Freeform 932">
              <a:extLst>
                <a:ext uri="{FF2B5EF4-FFF2-40B4-BE49-F238E27FC236}">
                  <a16:creationId xmlns:a16="http://schemas.microsoft.com/office/drawing/2014/main" id="{FA26D123-B834-4C8C-8930-DFF6050E4F9F}"/>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3" name="Freeform 933">
              <a:extLst>
                <a:ext uri="{FF2B5EF4-FFF2-40B4-BE49-F238E27FC236}">
                  <a16:creationId xmlns:a16="http://schemas.microsoft.com/office/drawing/2014/main" id="{B408DC20-2965-4550-AF8E-5F933162F54E}"/>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4" name="Freeform 934">
              <a:extLst>
                <a:ext uri="{FF2B5EF4-FFF2-40B4-BE49-F238E27FC236}">
                  <a16:creationId xmlns:a16="http://schemas.microsoft.com/office/drawing/2014/main" id="{8F2E5FA1-DDA9-4CD8-8360-9C3A16B5C96A}"/>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5" name="Freeform 935">
              <a:extLst>
                <a:ext uri="{FF2B5EF4-FFF2-40B4-BE49-F238E27FC236}">
                  <a16:creationId xmlns:a16="http://schemas.microsoft.com/office/drawing/2014/main" id="{D2CFADB5-BEBD-4E8D-AD7F-7F677A53E5B7}"/>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6" name="Freeform 936">
              <a:extLst>
                <a:ext uri="{FF2B5EF4-FFF2-40B4-BE49-F238E27FC236}">
                  <a16:creationId xmlns:a16="http://schemas.microsoft.com/office/drawing/2014/main" id="{9B355030-0389-43A9-98A4-DA9FAA5E004D}"/>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7" name="Freeform 938">
              <a:extLst>
                <a:ext uri="{FF2B5EF4-FFF2-40B4-BE49-F238E27FC236}">
                  <a16:creationId xmlns:a16="http://schemas.microsoft.com/office/drawing/2014/main" id="{0CADCAC0-C152-4A20-88F3-33FF1461A87B}"/>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8" name="Freeform 939">
              <a:extLst>
                <a:ext uri="{FF2B5EF4-FFF2-40B4-BE49-F238E27FC236}">
                  <a16:creationId xmlns:a16="http://schemas.microsoft.com/office/drawing/2014/main" id="{378FBE90-FFCB-44B9-B5B8-975308DA321E}"/>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9" name="Freeform 940">
              <a:extLst>
                <a:ext uri="{FF2B5EF4-FFF2-40B4-BE49-F238E27FC236}">
                  <a16:creationId xmlns:a16="http://schemas.microsoft.com/office/drawing/2014/main" id="{8FBC33A3-847B-46F9-9DEC-D1E60C3DEE45}"/>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0" name="Freeform 941">
              <a:extLst>
                <a:ext uri="{FF2B5EF4-FFF2-40B4-BE49-F238E27FC236}">
                  <a16:creationId xmlns:a16="http://schemas.microsoft.com/office/drawing/2014/main" id="{F3CC9086-70FC-4208-AE30-90C7F114B282}"/>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1" name="Freeform 943">
              <a:extLst>
                <a:ext uri="{FF2B5EF4-FFF2-40B4-BE49-F238E27FC236}">
                  <a16:creationId xmlns:a16="http://schemas.microsoft.com/office/drawing/2014/main" id="{3B84BB91-D410-4D5E-8E19-675B63AD7B7E}"/>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2" name="Freeform 944">
              <a:extLst>
                <a:ext uri="{FF2B5EF4-FFF2-40B4-BE49-F238E27FC236}">
                  <a16:creationId xmlns:a16="http://schemas.microsoft.com/office/drawing/2014/main" id="{E3C9BBE5-26CD-44A8-8ACE-9C3A5DEA29D4}"/>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3" name="Freeform 946">
              <a:extLst>
                <a:ext uri="{FF2B5EF4-FFF2-40B4-BE49-F238E27FC236}">
                  <a16:creationId xmlns:a16="http://schemas.microsoft.com/office/drawing/2014/main" id="{D7C6A170-E5FE-4072-948C-532636E0E952}"/>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4" name="Freeform 947">
              <a:extLst>
                <a:ext uri="{FF2B5EF4-FFF2-40B4-BE49-F238E27FC236}">
                  <a16:creationId xmlns:a16="http://schemas.microsoft.com/office/drawing/2014/main" id="{2CEC513E-E899-493D-B667-353C04ED1269}"/>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5" name="Freeform 948">
              <a:extLst>
                <a:ext uri="{FF2B5EF4-FFF2-40B4-BE49-F238E27FC236}">
                  <a16:creationId xmlns:a16="http://schemas.microsoft.com/office/drawing/2014/main" id="{D27CE908-21CD-4AAC-8F24-01262583ABCA}"/>
                </a:ext>
              </a:extLst>
            </p:cNvPr>
            <p:cNvSpPr>
              <a:spLocks/>
            </p:cNvSpPr>
            <p:nvPr/>
          </p:nvSpPr>
          <p:spPr bwMode="auto">
            <a:xfrm>
              <a:off x="7670771" y="4189794"/>
              <a:ext cx="438417" cy="434248"/>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6" name="Freeform 949">
              <a:extLst>
                <a:ext uri="{FF2B5EF4-FFF2-40B4-BE49-F238E27FC236}">
                  <a16:creationId xmlns:a16="http://schemas.microsoft.com/office/drawing/2014/main" id="{88C19A60-7472-4C69-AEFE-4C7B9586D8E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7" name="Freeform 950">
              <a:extLst>
                <a:ext uri="{FF2B5EF4-FFF2-40B4-BE49-F238E27FC236}">
                  <a16:creationId xmlns:a16="http://schemas.microsoft.com/office/drawing/2014/main" id="{FC28781A-723A-4528-AECD-3A68B811528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8" name="Freeform 951">
              <a:extLst>
                <a:ext uri="{FF2B5EF4-FFF2-40B4-BE49-F238E27FC236}">
                  <a16:creationId xmlns:a16="http://schemas.microsoft.com/office/drawing/2014/main" id="{3658DFBF-4E96-4DEF-8ECC-7A46C62F20E0}"/>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9" name="Freeform 952">
              <a:extLst>
                <a:ext uri="{FF2B5EF4-FFF2-40B4-BE49-F238E27FC236}">
                  <a16:creationId xmlns:a16="http://schemas.microsoft.com/office/drawing/2014/main" id="{9EF2740B-3487-444F-B5B4-F1AD61454ACB}"/>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0" name="Freeform 953">
              <a:extLst>
                <a:ext uri="{FF2B5EF4-FFF2-40B4-BE49-F238E27FC236}">
                  <a16:creationId xmlns:a16="http://schemas.microsoft.com/office/drawing/2014/main" id="{1F3F0E3D-CBF5-4930-B523-2735259A2189}"/>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1" name="Freeform 954">
              <a:extLst>
                <a:ext uri="{FF2B5EF4-FFF2-40B4-BE49-F238E27FC236}">
                  <a16:creationId xmlns:a16="http://schemas.microsoft.com/office/drawing/2014/main" id="{E37AABFC-F9C6-45B1-AEFA-AAAFB03BDF80}"/>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2" name="Freeform 955">
              <a:extLst>
                <a:ext uri="{FF2B5EF4-FFF2-40B4-BE49-F238E27FC236}">
                  <a16:creationId xmlns:a16="http://schemas.microsoft.com/office/drawing/2014/main" id="{CF6BD01A-895F-4118-949A-70238CC7592E}"/>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3" name="Freeform 956">
              <a:extLst>
                <a:ext uri="{FF2B5EF4-FFF2-40B4-BE49-F238E27FC236}">
                  <a16:creationId xmlns:a16="http://schemas.microsoft.com/office/drawing/2014/main" id="{96131614-5359-445C-A50D-C239238B79B5}"/>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4" name="Freeform 961">
              <a:extLst>
                <a:ext uri="{FF2B5EF4-FFF2-40B4-BE49-F238E27FC236}">
                  <a16:creationId xmlns:a16="http://schemas.microsoft.com/office/drawing/2014/main" id="{996C6F64-6850-444C-AA21-DF12173A2486}"/>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5" name="Freeform 962">
              <a:extLst>
                <a:ext uri="{FF2B5EF4-FFF2-40B4-BE49-F238E27FC236}">
                  <a16:creationId xmlns:a16="http://schemas.microsoft.com/office/drawing/2014/main" id="{45EBA890-FD38-473F-959D-14815C9D1AA8}"/>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6" name="Freeform 963">
              <a:extLst>
                <a:ext uri="{FF2B5EF4-FFF2-40B4-BE49-F238E27FC236}">
                  <a16:creationId xmlns:a16="http://schemas.microsoft.com/office/drawing/2014/main" id="{A9575BAF-C539-4EA7-A5ED-13B97B535DE6}"/>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7" name="Freeform 964">
              <a:extLst>
                <a:ext uri="{FF2B5EF4-FFF2-40B4-BE49-F238E27FC236}">
                  <a16:creationId xmlns:a16="http://schemas.microsoft.com/office/drawing/2014/main" id="{E13228E9-8216-4ADE-910A-0DC3263A6802}"/>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8" name="Freeform 965">
              <a:extLst>
                <a:ext uri="{FF2B5EF4-FFF2-40B4-BE49-F238E27FC236}">
                  <a16:creationId xmlns:a16="http://schemas.microsoft.com/office/drawing/2014/main" id="{2B0BB01F-8701-4968-A03B-57F6DB2FD2E5}"/>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9" name="Freeform 966">
              <a:extLst>
                <a:ext uri="{FF2B5EF4-FFF2-40B4-BE49-F238E27FC236}">
                  <a16:creationId xmlns:a16="http://schemas.microsoft.com/office/drawing/2014/main" id="{A7405903-C94E-4F85-AE4D-C626E0BD9303}"/>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0" name="Freeform 968">
              <a:extLst>
                <a:ext uri="{FF2B5EF4-FFF2-40B4-BE49-F238E27FC236}">
                  <a16:creationId xmlns:a16="http://schemas.microsoft.com/office/drawing/2014/main" id="{5CAAC56A-D2B2-48EE-B2FC-AE0CF940D6D9}"/>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1" name="Freeform 969">
              <a:extLst>
                <a:ext uri="{FF2B5EF4-FFF2-40B4-BE49-F238E27FC236}">
                  <a16:creationId xmlns:a16="http://schemas.microsoft.com/office/drawing/2014/main" id="{619C7766-D627-4CE0-B8E0-CF2E11AD9EA2}"/>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82" name="Freeform 1049">
              <a:extLst>
                <a:ext uri="{FF2B5EF4-FFF2-40B4-BE49-F238E27FC236}">
                  <a16:creationId xmlns:a16="http://schemas.microsoft.com/office/drawing/2014/main" id="{2349FA94-90F9-4951-BD2B-1FD3E60EFD6B}"/>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3" name="Freeform 1050">
              <a:extLst>
                <a:ext uri="{FF2B5EF4-FFF2-40B4-BE49-F238E27FC236}">
                  <a16:creationId xmlns:a16="http://schemas.microsoft.com/office/drawing/2014/main" id="{74F224E5-9E93-45F7-8A04-579643001786}"/>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184" name="グループ化 183">
            <a:extLst>
              <a:ext uri="{FF2B5EF4-FFF2-40B4-BE49-F238E27FC236}">
                <a16:creationId xmlns:a16="http://schemas.microsoft.com/office/drawing/2014/main" id="{3585500F-CDD0-4348-B6A7-6BA20AEC8BA5}"/>
              </a:ext>
            </a:extLst>
          </p:cNvPr>
          <p:cNvGrpSpPr/>
          <p:nvPr/>
        </p:nvGrpSpPr>
        <p:grpSpPr>
          <a:xfrm>
            <a:off x="28225" y="4401681"/>
            <a:ext cx="2730472" cy="1944609"/>
            <a:chOff x="7316556" y="2324460"/>
            <a:chExt cx="856732" cy="1621930"/>
          </a:xfrm>
        </p:grpSpPr>
        <p:sp>
          <p:nvSpPr>
            <p:cNvPr id="185" name="吹き出し: 角を丸めた四角形 184">
              <a:extLst>
                <a:ext uri="{FF2B5EF4-FFF2-40B4-BE49-F238E27FC236}">
                  <a16:creationId xmlns:a16="http://schemas.microsoft.com/office/drawing/2014/main" id="{98A495BB-3820-4EA3-85A0-9315AEC14804}"/>
                </a:ext>
              </a:extLst>
            </p:cNvPr>
            <p:cNvSpPr/>
            <p:nvPr/>
          </p:nvSpPr>
          <p:spPr>
            <a:xfrm>
              <a:off x="7372105" y="2324460"/>
              <a:ext cx="801183" cy="1621930"/>
            </a:xfrm>
            <a:prstGeom prst="wedgeRoundRectCallout">
              <a:avLst>
                <a:gd name="adj1" fmla="val 59498"/>
                <a:gd name="adj2" fmla="val -29989"/>
                <a:gd name="adj3" fmla="val 16667"/>
              </a:avLst>
            </a:pr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185">
              <a:extLst>
                <a:ext uri="{FF2B5EF4-FFF2-40B4-BE49-F238E27FC236}">
                  <a16:creationId xmlns:a16="http://schemas.microsoft.com/office/drawing/2014/main" id="{3CA49460-6DD3-4589-A3EE-82AE392C970D}"/>
                </a:ext>
              </a:extLst>
            </p:cNvPr>
            <p:cNvSpPr txBox="1"/>
            <p:nvPr/>
          </p:nvSpPr>
          <p:spPr>
            <a:xfrm>
              <a:off x="7316556" y="2346429"/>
              <a:ext cx="3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p:txBody>
        </p:sp>
      </p:grpSp>
      <p:grpSp>
        <p:nvGrpSpPr>
          <p:cNvPr id="187" name="グループ化 186">
            <a:extLst>
              <a:ext uri="{FF2B5EF4-FFF2-40B4-BE49-F238E27FC236}">
                <a16:creationId xmlns:a16="http://schemas.microsoft.com/office/drawing/2014/main" id="{DEFD5119-CEC9-4C9A-AF2E-30EDD434A2F9}"/>
              </a:ext>
            </a:extLst>
          </p:cNvPr>
          <p:cNvGrpSpPr/>
          <p:nvPr/>
        </p:nvGrpSpPr>
        <p:grpSpPr>
          <a:xfrm>
            <a:off x="655470" y="2006325"/>
            <a:ext cx="2707468" cy="2030249"/>
            <a:chOff x="7387793" y="2623929"/>
            <a:chExt cx="2831957" cy="2030249"/>
          </a:xfrm>
        </p:grpSpPr>
        <p:sp>
          <p:nvSpPr>
            <p:cNvPr id="188" name="吹き出し: 角を丸めた四角形 187">
              <a:extLst>
                <a:ext uri="{FF2B5EF4-FFF2-40B4-BE49-F238E27FC236}">
                  <a16:creationId xmlns:a16="http://schemas.microsoft.com/office/drawing/2014/main" id="{C8FFC9BE-82BE-42AF-8045-845849DB600A}"/>
                </a:ext>
              </a:extLst>
            </p:cNvPr>
            <p:cNvSpPr/>
            <p:nvPr/>
          </p:nvSpPr>
          <p:spPr>
            <a:xfrm>
              <a:off x="7387793" y="2623929"/>
              <a:ext cx="2831957" cy="2030249"/>
            </a:xfrm>
            <a:prstGeom prst="wedgeRoundRectCallout">
              <a:avLst>
                <a:gd name="adj1" fmla="val 77582"/>
                <a:gd name="adj2" fmla="val 18996"/>
                <a:gd name="adj3" fmla="val 16667"/>
              </a:avLst>
            </a:prstGeom>
            <a:no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58B56C37-B8FF-4F67-AF18-C08C7C537DDB}"/>
                </a:ext>
              </a:extLst>
            </p:cNvPr>
            <p:cNvSpPr txBox="1"/>
            <p:nvPr/>
          </p:nvSpPr>
          <p:spPr>
            <a:xfrm>
              <a:off x="7477031" y="2661010"/>
              <a:ext cx="1056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grpSp>
        <p:nvGrpSpPr>
          <p:cNvPr id="190" name="グループ化 189">
            <a:extLst>
              <a:ext uri="{FF2B5EF4-FFF2-40B4-BE49-F238E27FC236}">
                <a16:creationId xmlns:a16="http://schemas.microsoft.com/office/drawing/2014/main" id="{F8CE4F5F-340E-4268-9719-F0006F41AF86}"/>
              </a:ext>
            </a:extLst>
          </p:cNvPr>
          <p:cNvGrpSpPr/>
          <p:nvPr/>
        </p:nvGrpSpPr>
        <p:grpSpPr>
          <a:xfrm>
            <a:off x="5787343" y="1932228"/>
            <a:ext cx="2504270" cy="1960232"/>
            <a:chOff x="7349768" y="2324460"/>
            <a:chExt cx="2557693" cy="1960232"/>
          </a:xfrm>
        </p:grpSpPr>
        <p:sp>
          <p:nvSpPr>
            <p:cNvPr id="191" name="吹き出し: 角を丸めた四角形 190">
              <a:extLst>
                <a:ext uri="{FF2B5EF4-FFF2-40B4-BE49-F238E27FC236}">
                  <a16:creationId xmlns:a16="http://schemas.microsoft.com/office/drawing/2014/main" id="{886BB11D-056E-4B4D-BB80-9DE896C2B5FE}"/>
                </a:ext>
              </a:extLst>
            </p:cNvPr>
            <p:cNvSpPr/>
            <p:nvPr/>
          </p:nvSpPr>
          <p:spPr>
            <a:xfrm>
              <a:off x="7349768" y="2324460"/>
              <a:ext cx="2557693" cy="1960232"/>
            </a:xfrm>
            <a:prstGeom prst="wedgeRoundRectCallout">
              <a:avLst>
                <a:gd name="adj1" fmla="val -69866"/>
                <a:gd name="adj2" fmla="val -21689"/>
                <a:gd name="adj3" fmla="val 16667"/>
              </a:avLst>
            </a:prstGeom>
            <a:no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D724B671-DED8-4FE8-ABCE-DE62D27F65FC}"/>
                </a:ext>
              </a:extLst>
            </p:cNvPr>
            <p:cNvSpPr txBox="1"/>
            <p:nvPr/>
          </p:nvSpPr>
          <p:spPr>
            <a:xfrm>
              <a:off x="7362174" y="2348472"/>
              <a:ext cx="10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p:txBody>
        </p:sp>
      </p:grpSp>
      <p:grpSp>
        <p:nvGrpSpPr>
          <p:cNvPr id="193" name="グループ化 192">
            <a:extLst>
              <a:ext uri="{FF2B5EF4-FFF2-40B4-BE49-F238E27FC236}">
                <a16:creationId xmlns:a16="http://schemas.microsoft.com/office/drawing/2014/main" id="{61F66F8C-96BF-4FC8-9386-48071561F4DB}"/>
              </a:ext>
            </a:extLst>
          </p:cNvPr>
          <p:cNvGrpSpPr/>
          <p:nvPr/>
        </p:nvGrpSpPr>
        <p:grpSpPr>
          <a:xfrm>
            <a:off x="6395142" y="3954112"/>
            <a:ext cx="2516888" cy="1963140"/>
            <a:chOff x="7365131" y="2382248"/>
            <a:chExt cx="946248" cy="1736433"/>
          </a:xfrm>
        </p:grpSpPr>
        <p:sp>
          <p:nvSpPr>
            <p:cNvPr id="194" name="吹き出し: 角を丸めた四角形 193">
              <a:extLst>
                <a:ext uri="{FF2B5EF4-FFF2-40B4-BE49-F238E27FC236}">
                  <a16:creationId xmlns:a16="http://schemas.microsoft.com/office/drawing/2014/main" id="{60806F14-D758-457B-A7C1-5D5F2BD0B869}"/>
                </a:ext>
              </a:extLst>
            </p:cNvPr>
            <p:cNvSpPr/>
            <p:nvPr/>
          </p:nvSpPr>
          <p:spPr>
            <a:xfrm>
              <a:off x="7365131" y="2382248"/>
              <a:ext cx="946248" cy="1736433"/>
            </a:xfrm>
            <a:prstGeom prst="wedgeRoundRectCallout">
              <a:avLst>
                <a:gd name="adj1" fmla="val -92720"/>
                <a:gd name="adj2" fmla="val -64787"/>
                <a:gd name="adj3" fmla="val 16667"/>
              </a:avLst>
            </a:prstGeom>
            <a:no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0B1D5D00-C8FC-4F05-BE94-646B24E7CF3D}"/>
                </a:ext>
              </a:extLst>
            </p:cNvPr>
            <p:cNvSpPr txBox="1"/>
            <p:nvPr/>
          </p:nvSpPr>
          <p:spPr>
            <a:xfrm>
              <a:off x="7369197" y="2385120"/>
              <a:ext cx="409131" cy="2450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p:txBody>
        </p:sp>
      </p:grpSp>
      <p:grpSp>
        <p:nvGrpSpPr>
          <p:cNvPr id="196" name="グループ化 195">
            <a:extLst>
              <a:ext uri="{FF2B5EF4-FFF2-40B4-BE49-F238E27FC236}">
                <a16:creationId xmlns:a16="http://schemas.microsoft.com/office/drawing/2014/main" id="{8655847E-EF56-4E61-A146-B46ACE2C5081}"/>
              </a:ext>
            </a:extLst>
          </p:cNvPr>
          <p:cNvGrpSpPr/>
          <p:nvPr/>
        </p:nvGrpSpPr>
        <p:grpSpPr>
          <a:xfrm>
            <a:off x="3599644" y="4746138"/>
            <a:ext cx="2724847" cy="1801327"/>
            <a:chOff x="7321384" y="2320982"/>
            <a:chExt cx="2057677" cy="414933"/>
          </a:xfrm>
        </p:grpSpPr>
        <p:sp>
          <p:nvSpPr>
            <p:cNvPr id="197" name="吹き出し: 角を丸めた四角形 196">
              <a:extLst>
                <a:ext uri="{FF2B5EF4-FFF2-40B4-BE49-F238E27FC236}">
                  <a16:creationId xmlns:a16="http://schemas.microsoft.com/office/drawing/2014/main" id="{1312A625-6333-43AC-B559-BB9D0545EFDC}"/>
                </a:ext>
              </a:extLst>
            </p:cNvPr>
            <p:cNvSpPr/>
            <p:nvPr/>
          </p:nvSpPr>
          <p:spPr>
            <a:xfrm>
              <a:off x="7408250" y="2320982"/>
              <a:ext cx="1970811" cy="414933"/>
            </a:xfrm>
            <a:prstGeom prst="wedgeRoundRectCallout">
              <a:avLst>
                <a:gd name="adj1" fmla="val 4002"/>
                <a:gd name="adj2" fmla="val -62315"/>
                <a:gd name="adj3" fmla="val 1666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8" name="テキスト ボックス 197">
              <a:extLst>
                <a:ext uri="{FF2B5EF4-FFF2-40B4-BE49-F238E27FC236}">
                  <a16:creationId xmlns:a16="http://schemas.microsoft.com/office/drawing/2014/main" id="{807A7134-7C25-47A0-B12B-11654293797A}"/>
                </a:ext>
              </a:extLst>
            </p:cNvPr>
            <p:cNvSpPr txBox="1"/>
            <p:nvPr/>
          </p:nvSpPr>
          <p:spPr>
            <a:xfrm>
              <a:off x="7321384" y="2324460"/>
              <a:ext cx="1056480" cy="646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p:txBody>
        </p:sp>
      </p:grpSp>
      <p:grpSp>
        <p:nvGrpSpPr>
          <p:cNvPr id="199" name="グループ化 198">
            <a:extLst>
              <a:ext uri="{FF2B5EF4-FFF2-40B4-BE49-F238E27FC236}">
                <a16:creationId xmlns:a16="http://schemas.microsoft.com/office/drawing/2014/main" id="{4D72D1DC-D41C-4FF6-9201-D1503B4D4AF5}"/>
              </a:ext>
            </a:extLst>
          </p:cNvPr>
          <p:cNvGrpSpPr/>
          <p:nvPr/>
        </p:nvGrpSpPr>
        <p:grpSpPr>
          <a:xfrm>
            <a:off x="6383283" y="4043644"/>
            <a:ext cx="2540606" cy="461665"/>
            <a:chOff x="5536023" y="4720714"/>
            <a:chExt cx="2718981" cy="461665"/>
          </a:xfrm>
        </p:grpSpPr>
        <p:sp>
          <p:nvSpPr>
            <p:cNvPr id="200" name="テキスト ボックス 199">
              <a:extLst>
                <a:ext uri="{FF2B5EF4-FFF2-40B4-BE49-F238E27FC236}">
                  <a16:creationId xmlns:a16="http://schemas.microsoft.com/office/drawing/2014/main" id="{09C44B53-BA12-45FA-B0AA-0B37FC975A75}"/>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11.0pt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1" name="テキスト ボックス 200">
              <a:extLst>
                <a:ext uri="{FF2B5EF4-FFF2-40B4-BE49-F238E27FC236}">
                  <a16:creationId xmlns:a16="http://schemas.microsoft.com/office/drawing/2014/main" id="{D8F20304-9278-4BCA-BD54-296C85709EAA}"/>
                </a:ext>
              </a:extLst>
            </p:cNvPr>
            <p:cNvSpPr txBox="1"/>
            <p:nvPr/>
          </p:nvSpPr>
          <p:spPr>
            <a:xfrm>
              <a:off x="5536023" y="4843824"/>
              <a:ext cx="11762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2" name="グループ化 201">
            <a:extLst>
              <a:ext uri="{FF2B5EF4-FFF2-40B4-BE49-F238E27FC236}">
                <a16:creationId xmlns:a16="http://schemas.microsoft.com/office/drawing/2014/main" id="{0BEB3CE2-51CE-4610-A56A-1C287A379F08}"/>
              </a:ext>
            </a:extLst>
          </p:cNvPr>
          <p:cNvGrpSpPr/>
          <p:nvPr/>
        </p:nvGrpSpPr>
        <p:grpSpPr>
          <a:xfrm>
            <a:off x="217752" y="4499686"/>
            <a:ext cx="2578388" cy="461665"/>
            <a:chOff x="5676616" y="4720714"/>
            <a:chExt cx="2578388" cy="461665"/>
          </a:xfrm>
        </p:grpSpPr>
        <p:sp>
          <p:nvSpPr>
            <p:cNvPr id="203" name="テキスト ボックス 202">
              <a:extLst>
                <a:ext uri="{FF2B5EF4-FFF2-40B4-BE49-F238E27FC236}">
                  <a16:creationId xmlns:a16="http://schemas.microsoft.com/office/drawing/2014/main" id="{12E39942-2DAD-42C9-BF13-612CE45030A4}"/>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10.7pt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4" name="テキスト ボックス 203">
              <a:extLst>
                <a:ext uri="{FF2B5EF4-FFF2-40B4-BE49-F238E27FC236}">
                  <a16:creationId xmlns:a16="http://schemas.microsoft.com/office/drawing/2014/main" id="{E011967F-4704-47A1-99C8-4830C0189BC3}"/>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0343C616-FB67-48A0-807D-95F9ED7912BC}"/>
              </a:ext>
            </a:extLst>
          </p:cNvPr>
          <p:cNvGrpSpPr/>
          <p:nvPr/>
        </p:nvGrpSpPr>
        <p:grpSpPr>
          <a:xfrm>
            <a:off x="774760" y="2140617"/>
            <a:ext cx="2578388" cy="461665"/>
            <a:chOff x="5676616" y="4720714"/>
            <a:chExt cx="2578388" cy="461665"/>
          </a:xfrm>
        </p:grpSpPr>
        <p:sp>
          <p:nvSpPr>
            <p:cNvPr id="206" name="テキスト ボックス 205">
              <a:extLst>
                <a:ext uri="{FF2B5EF4-FFF2-40B4-BE49-F238E27FC236}">
                  <a16:creationId xmlns:a16="http://schemas.microsoft.com/office/drawing/2014/main" id="{6BFDCD86-587A-4920-A84B-0C9889985FE2}"/>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7.4pt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0A4A8A8-155C-40BD-A9BF-4B05D349649C}"/>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8" name="グループ化 207">
            <a:extLst>
              <a:ext uri="{FF2B5EF4-FFF2-40B4-BE49-F238E27FC236}">
                <a16:creationId xmlns:a16="http://schemas.microsoft.com/office/drawing/2014/main" id="{AFFE4E75-22B3-4519-80BE-142A3E4827E5}"/>
              </a:ext>
            </a:extLst>
          </p:cNvPr>
          <p:cNvGrpSpPr/>
          <p:nvPr/>
        </p:nvGrpSpPr>
        <p:grpSpPr>
          <a:xfrm>
            <a:off x="5807085" y="2043372"/>
            <a:ext cx="2575847" cy="461665"/>
            <a:chOff x="5676616" y="4720714"/>
            <a:chExt cx="2575848" cy="461665"/>
          </a:xfrm>
        </p:grpSpPr>
        <p:sp>
          <p:nvSpPr>
            <p:cNvPr id="209" name="テキスト ボックス 208">
              <a:extLst>
                <a:ext uri="{FF2B5EF4-FFF2-40B4-BE49-F238E27FC236}">
                  <a16:creationId xmlns:a16="http://schemas.microsoft.com/office/drawing/2014/main" id="{44A13F2D-7CB9-4233-8841-52260C8CBD6B}"/>
                </a:ext>
              </a:extLst>
            </p:cNvPr>
            <p:cNvSpPr txBox="1"/>
            <p:nvPr/>
          </p:nvSpPr>
          <p:spPr>
            <a:xfrm>
              <a:off x="6587134" y="4720714"/>
              <a:ext cx="16653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7.9pt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81A59032-2878-4EF3-9F68-AD03CDA2361D}"/>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11" name="グループ化 210">
            <a:extLst>
              <a:ext uri="{FF2B5EF4-FFF2-40B4-BE49-F238E27FC236}">
                <a16:creationId xmlns:a16="http://schemas.microsoft.com/office/drawing/2014/main" id="{41358C6E-9BD4-48F8-872A-EF309436B457}"/>
              </a:ext>
            </a:extLst>
          </p:cNvPr>
          <p:cNvGrpSpPr/>
          <p:nvPr/>
        </p:nvGrpSpPr>
        <p:grpSpPr>
          <a:xfrm>
            <a:off x="3794793" y="4796057"/>
            <a:ext cx="2578388" cy="461665"/>
            <a:chOff x="5676616" y="4720714"/>
            <a:chExt cx="2578388" cy="461665"/>
          </a:xfrm>
        </p:grpSpPr>
        <p:sp>
          <p:nvSpPr>
            <p:cNvPr id="212" name="テキスト ボックス 211">
              <a:extLst>
                <a:ext uri="{FF2B5EF4-FFF2-40B4-BE49-F238E27FC236}">
                  <a16:creationId xmlns:a16="http://schemas.microsoft.com/office/drawing/2014/main" id="{C3B6CF00-0A00-4218-9020-CC414B49BCE9}"/>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lang="en-US" altLang="ja-JP" sz="800" b="1" dirty="0">
                  <a:solidFill>
                    <a:prstClr val="black"/>
                  </a:solidFill>
                  <a:latin typeface="游ゴシック" panose="020F0502020204030204"/>
                  <a:ea typeface="游ゴシック" panose="020B0400000000000000" pitchFamily="50" charset="-128"/>
                </a:rPr>
                <a:t>10</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3" name="テキスト ボックス 212">
              <a:extLst>
                <a:ext uri="{FF2B5EF4-FFF2-40B4-BE49-F238E27FC236}">
                  <a16:creationId xmlns:a16="http://schemas.microsoft.com/office/drawing/2014/main" id="{AE8928DF-5255-4889-88F0-7480F373E9D1}"/>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79247" y="644677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BDF8B-3650-40BF-AD61-68B16D3A821B}"/>
              </a:ext>
            </a:extLst>
          </p:cNvPr>
          <p:cNvSpPr txBox="1"/>
          <p:nvPr/>
        </p:nvSpPr>
        <p:spPr>
          <a:xfrm>
            <a:off x="6498073" y="6258508"/>
            <a:ext cx="2258491"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p>
        </p:txBody>
      </p:sp>
      <p:pic>
        <p:nvPicPr>
          <p:cNvPr id="2" name="図 1">
            <a:extLst>
              <a:ext uri="{FF2B5EF4-FFF2-40B4-BE49-F238E27FC236}">
                <a16:creationId xmlns:a16="http://schemas.microsoft.com/office/drawing/2014/main" id="{B4DBD835-8D47-4B31-B88A-851903A4AB0D}"/>
              </a:ext>
            </a:extLst>
          </p:cNvPr>
          <p:cNvPicPr>
            <a:picLocks noChangeAspect="1"/>
          </p:cNvPicPr>
          <p:nvPr/>
        </p:nvPicPr>
        <p:blipFill>
          <a:blip r:embed="rId3"/>
          <a:stretch>
            <a:fillRect/>
          </a:stretch>
        </p:blipFill>
        <p:spPr>
          <a:xfrm>
            <a:off x="1380965" y="2136419"/>
            <a:ext cx="6084335" cy="4352921"/>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テキスト ボックス 26">
            <a:extLst>
              <a:ext uri="{FF2B5EF4-FFF2-40B4-BE49-F238E27FC236}">
                <a16:creationId xmlns:a16="http://schemas.microsoft.com/office/drawing/2014/main" id="{6E193A43-EB40-4DF6-BA37-5E9EE43A3B93}"/>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pic>
        <p:nvPicPr>
          <p:cNvPr id="2" name="図 1">
            <a:extLst>
              <a:ext uri="{FF2B5EF4-FFF2-40B4-BE49-F238E27FC236}">
                <a16:creationId xmlns:a16="http://schemas.microsoft.com/office/drawing/2014/main" id="{0DB03AE9-A634-4E00-9D82-2DD6A7D20B86}"/>
              </a:ext>
            </a:extLst>
          </p:cNvPr>
          <p:cNvPicPr>
            <a:picLocks noChangeAspect="1"/>
          </p:cNvPicPr>
          <p:nvPr/>
        </p:nvPicPr>
        <p:blipFill>
          <a:blip r:embed="rId3"/>
          <a:stretch>
            <a:fillRect/>
          </a:stretch>
        </p:blipFill>
        <p:spPr>
          <a:xfrm>
            <a:off x="231272" y="1444556"/>
            <a:ext cx="8681456" cy="4517528"/>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関係が見られます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C801E139-09E3-45BE-844C-1752AACA3225}"/>
              </a:ext>
            </a:extLst>
          </p:cNvPr>
          <p:cNvPicPr>
            <a:picLocks noChangeAspect="1"/>
          </p:cNvPicPr>
          <p:nvPr/>
        </p:nvPicPr>
        <p:blipFill>
          <a:blip r:embed="rId3"/>
          <a:stretch>
            <a:fillRect/>
          </a:stretch>
        </p:blipFill>
        <p:spPr>
          <a:xfrm>
            <a:off x="179512" y="1924118"/>
            <a:ext cx="8742422" cy="3859102"/>
          </a:xfrm>
          <a:prstGeom prst="rect">
            <a:avLst/>
          </a:prstGeom>
        </p:spPr>
      </p:pic>
      <p:sp>
        <p:nvSpPr>
          <p:cNvPr id="10" name="テキスト ボックス 9">
            <a:extLst>
              <a:ext uri="{FF2B5EF4-FFF2-40B4-BE49-F238E27FC236}">
                <a16:creationId xmlns:a16="http://schemas.microsoft.com/office/drawing/2014/main" id="{92751E27-7B52-4BE6-A9FB-76A87B67BBEF}"/>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3700732" y="6545448"/>
            <a:ext cx="461568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78B5742-2D4D-4516-800E-70ED5D631A93}"/>
              </a:ext>
            </a:extLst>
          </p:cNvPr>
          <p:cNvPicPr>
            <a:picLocks noChangeAspect="1"/>
          </p:cNvPicPr>
          <p:nvPr/>
        </p:nvPicPr>
        <p:blipFill>
          <a:blip r:embed="rId3"/>
          <a:stretch>
            <a:fillRect/>
          </a:stretch>
        </p:blipFill>
        <p:spPr>
          <a:xfrm>
            <a:off x="106291" y="2142515"/>
            <a:ext cx="8931414" cy="4346825"/>
          </a:xfrm>
          <a:prstGeom prst="rect">
            <a:avLst/>
          </a:prstGeom>
        </p:spPr>
      </p:pic>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2" y="176050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99C2EEFE-362B-4EF6-A926-BA55330E17C7}"/>
              </a:ext>
            </a:extLst>
          </p:cNvPr>
          <p:cNvSpPr txBox="1"/>
          <p:nvPr/>
        </p:nvSpPr>
        <p:spPr>
          <a:xfrm>
            <a:off x="4166558" y="6450620"/>
            <a:ext cx="4189467"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BADEFC5-5DB9-4157-8175-277D48D04BB2}"/>
              </a:ext>
            </a:extLst>
          </p:cNvPr>
          <p:cNvPicPr>
            <a:picLocks noChangeAspect="1"/>
          </p:cNvPicPr>
          <p:nvPr/>
        </p:nvPicPr>
        <p:blipFill>
          <a:blip r:embed="rId3"/>
          <a:stretch>
            <a:fillRect/>
          </a:stretch>
        </p:blipFill>
        <p:spPr>
          <a:xfrm>
            <a:off x="179512" y="1833935"/>
            <a:ext cx="9144000" cy="4721054"/>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sp>
        <p:nvSpPr>
          <p:cNvPr id="26" name="テキスト ボックス 25">
            <a:extLst>
              <a:ext uri="{FF2B5EF4-FFF2-40B4-BE49-F238E27FC236}">
                <a16:creationId xmlns:a16="http://schemas.microsoft.com/office/drawing/2014/main" id="{A292DEEF-BADF-4226-A9D2-E5D193B051A7}"/>
              </a:ext>
            </a:extLst>
          </p:cNvPr>
          <p:cNvSpPr txBox="1"/>
          <p:nvPr/>
        </p:nvSpPr>
        <p:spPr>
          <a:xfrm>
            <a:off x="4166558" y="6458712"/>
            <a:ext cx="4149858"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9EBDFFC-84EC-4EF6-A862-380685A92E80}"/>
              </a:ext>
            </a:extLst>
          </p:cNvPr>
          <p:cNvPicPr>
            <a:picLocks noChangeAspect="1"/>
          </p:cNvPicPr>
          <p:nvPr/>
        </p:nvPicPr>
        <p:blipFill>
          <a:blip r:embed="rId3"/>
          <a:stretch>
            <a:fillRect/>
          </a:stretch>
        </p:blipFill>
        <p:spPr>
          <a:xfrm>
            <a:off x="179512" y="2209370"/>
            <a:ext cx="9144000" cy="424934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4287328" y="6563521"/>
            <a:ext cx="415463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5DB15C7-87C6-4CB5-9EA5-F1FF057EEE8C}"/>
              </a:ext>
            </a:extLst>
          </p:cNvPr>
          <p:cNvPicPr>
            <a:picLocks noChangeAspect="1"/>
          </p:cNvPicPr>
          <p:nvPr/>
        </p:nvPicPr>
        <p:blipFill>
          <a:blip r:embed="rId3"/>
          <a:stretch>
            <a:fillRect/>
          </a:stretch>
        </p:blipFill>
        <p:spPr>
          <a:xfrm>
            <a:off x="133727" y="2001784"/>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7DD9CC31-0AFC-400D-A617-189FC738F78B}"/>
              </a:ext>
            </a:extLst>
          </p:cNvPr>
          <p:cNvPicPr>
            <a:picLocks noChangeAspect="1"/>
          </p:cNvPicPr>
          <p:nvPr/>
        </p:nvPicPr>
        <p:blipFill>
          <a:blip r:embed="rId3"/>
          <a:stretch>
            <a:fillRect/>
          </a:stretch>
        </p:blipFill>
        <p:spPr>
          <a:xfrm>
            <a:off x="4700931" y="1488164"/>
            <a:ext cx="4048095" cy="3389670"/>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B14AE07A-89D3-4FD5-87E7-01D7C4453A1E}"/>
              </a:ext>
            </a:extLst>
          </p:cNvPr>
          <p:cNvPicPr>
            <a:picLocks noChangeAspect="1"/>
          </p:cNvPicPr>
          <p:nvPr/>
        </p:nvPicPr>
        <p:blipFill>
          <a:blip r:embed="rId3"/>
          <a:stretch>
            <a:fillRect/>
          </a:stretch>
        </p:blipFill>
        <p:spPr>
          <a:xfrm>
            <a:off x="4748890" y="1494780"/>
            <a:ext cx="4048095" cy="3395766"/>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696034" y="5828982"/>
            <a:ext cx="5060530"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最終評価は計画期間終了（令和６年度末）後に実施します。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E0C5F6B1-B586-4FD1-A590-CC6CC979DC8D}"/>
              </a:ext>
            </a:extLst>
          </p:cNvPr>
          <p:cNvPicPr>
            <a:picLocks noChangeAspect="1"/>
          </p:cNvPicPr>
          <p:nvPr/>
        </p:nvPicPr>
        <p:blipFill>
          <a:blip r:embed="rId3"/>
          <a:stretch>
            <a:fillRect/>
          </a:stretch>
        </p:blipFill>
        <p:spPr>
          <a:xfrm>
            <a:off x="4520703" y="1478782"/>
            <a:ext cx="4426080" cy="3426249"/>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1935916-8504-4E11-B226-F9EA6C1C0109}"/>
              </a:ext>
            </a:extLst>
          </p:cNvPr>
          <p:cNvSpPr txBox="1"/>
          <p:nvPr/>
        </p:nvSpPr>
        <p:spPr>
          <a:xfrm>
            <a:off x="5002699" y="6505773"/>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4" name="図 3">
            <a:extLst>
              <a:ext uri="{FF2B5EF4-FFF2-40B4-BE49-F238E27FC236}">
                <a16:creationId xmlns:a16="http://schemas.microsoft.com/office/drawing/2014/main" id="{20C2E2EE-FA9F-49A3-8883-50F417546D93}"/>
              </a:ext>
            </a:extLst>
          </p:cNvPr>
          <p:cNvPicPr>
            <a:picLocks noChangeAspect="1"/>
          </p:cNvPicPr>
          <p:nvPr/>
        </p:nvPicPr>
        <p:blipFill>
          <a:blip r:embed="rId3"/>
          <a:stretch>
            <a:fillRect/>
          </a:stretch>
        </p:blipFill>
        <p:spPr>
          <a:xfrm>
            <a:off x="121138" y="1197553"/>
            <a:ext cx="9022862" cy="5291787"/>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48A0A74E-04C1-43F8-8260-DE80070FE162}"/>
              </a:ext>
            </a:extLst>
          </p:cNvPr>
          <p:cNvPicPr>
            <a:picLocks noChangeAspect="1"/>
          </p:cNvPicPr>
          <p:nvPr/>
        </p:nvPicPr>
        <p:blipFill>
          <a:blip r:embed="rId3"/>
          <a:stretch>
            <a:fillRect/>
          </a:stretch>
        </p:blipFill>
        <p:spPr>
          <a:xfrm>
            <a:off x="57738" y="1827377"/>
            <a:ext cx="9022862" cy="4041998"/>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5196D12-07C1-4D50-9D8D-8D1EA1033C36}"/>
              </a:ext>
            </a:extLst>
          </p:cNvPr>
          <p:cNvPicPr>
            <a:picLocks noChangeAspect="1"/>
          </p:cNvPicPr>
          <p:nvPr/>
        </p:nvPicPr>
        <p:blipFill>
          <a:blip r:embed="rId3"/>
          <a:stretch>
            <a:fillRect/>
          </a:stretch>
        </p:blipFill>
        <p:spPr>
          <a:xfrm>
            <a:off x="1695255" y="1693719"/>
            <a:ext cx="6102625" cy="5017443"/>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テキスト ボックス 10">
            <a:extLst>
              <a:ext uri="{FF2B5EF4-FFF2-40B4-BE49-F238E27FC236}">
                <a16:creationId xmlns:a16="http://schemas.microsoft.com/office/drawing/2014/main" id="{FBEAFC8B-5F53-466E-B359-24AB122BBC14}"/>
              </a:ext>
            </a:extLst>
          </p:cNvPr>
          <p:cNvSpPr txBox="1"/>
          <p:nvPr/>
        </p:nvSpPr>
        <p:spPr>
          <a:xfrm>
            <a:off x="5116219" y="6437577"/>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96C2C0C-8B85-435A-8A9A-654F8D8941B5}"/>
              </a:ext>
            </a:extLst>
          </p:cNvPr>
          <p:cNvPicPr>
            <a:picLocks noChangeAspect="1"/>
          </p:cNvPicPr>
          <p:nvPr/>
        </p:nvPicPr>
        <p:blipFill>
          <a:blip r:embed="rId3"/>
          <a:stretch>
            <a:fillRect/>
          </a:stretch>
        </p:blipFill>
        <p:spPr>
          <a:xfrm>
            <a:off x="127631" y="1314308"/>
            <a:ext cx="8888738" cy="5145470"/>
          </a:xfrm>
          <a:prstGeom prst="rect">
            <a:avLst/>
          </a:prstGeom>
        </p:spPr>
      </p:pic>
    </p:spTree>
    <p:extLst>
      <p:ext uri="{BB962C8B-B14F-4D97-AF65-F5344CB8AC3E}">
        <p14:creationId xmlns:p14="http://schemas.microsoft.com/office/powerpoint/2010/main" val="171494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8068BDB-B56E-4BDB-A5F6-74D751254F23}"/>
              </a:ext>
            </a:extLst>
          </p:cNvPr>
          <p:cNvSpPr txBox="1"/>
          <p:nvPr/>
        </p:nvSpPr>
        <p:spPr>
          <a:xfrm>
            <a:off x="4494645" y="653285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30DDBB62-39A7-49FC-A1D7-FEB62D1EC20A}"/>
              </a:ext>
            </a:extLst>
          </p:cNvPr>
          <p:cNvPicPr>
            <a:picLocks noChangeAspect="1"/>
          </p:cNvPicPr>
          <p:nvPr/>
        </p:nvPicPr>
        <p:blipFill>
          <a:blip r:embed="rId3"/>
          <a:stretch>
            <a:fillRect/>
          </a:stretch>
        </p:blipFill>
        <p:spPr>
          <a:xfrm>
            <a:off x="1742074" y="2090914"/>
            <a:ext cx="5657578" cy="4346825"/>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3B32321-3B76-485B-8A1E-C44A508A0E36}"/>
              </a:ext>
            </a:extLst>
          </p:cNvPr>
          <p:cNvSpPr txBox="1"/>
          <p:nvPr/>
        </p:nvSpPr>
        <p:spPr>
          <a:xfrm>
            <a:off x="5682538" y="625850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F3279377-10B5-4938-84B1-9F8FE903ACFF}"/>
              </a:ext>
            </a:extLst>
          </p:cNvPr>
          <p:cNvPicPr>
            <a:picLocks noChangeAspect="1"/>
          </p:cNvPicPr>
          <p:nvPr/>
        </p:nvPicPr>
        <p:blipFill>
          <a:blip r:embed="rId3"/>
          <a:stretch>
            <a:fillRect/>
          </a:stretch>
        </p:blipFill>
        <p:spPr>
          <a:xfrm>
            <a:off x="811868" y="1503216"/>
            <a:ext cx="7620660" cy="4755292"/>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7076254" y="5941842"/>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pic>
        <p:nvPicPr>
          <p:cNvPr id="2" name="図 1">
            <a:extLst>
              <a:ext uri="{FF2B5EF4-FFF2-40B4-BE49-F238E27FC236}">
                <a16:creationId xmlns:a16="http://schemas.microsoft.com/office/drawing/2014/main" id="{88250E14-9026-498D-AC2C-46D30647AFBD}"/>
              </a:ext>
            </a:extLst>
          </p:cNvPr>
          <p:cNvPicPr>
            <a:picLocks noChangeAspect="1"/>
          </p:cNvPicPr>
          <p:nvPr/>
        </p:nvPicPr>
        <p:blipFill>
          <a:blip r:embed="rId3"/>
          <a:stretch>
            <a:fillRect/>
          </a:stretch>
        </p:blipFill>
        <p:spPr>
          <a:xfrm>
            <a:off x="236481" y="1423581"/>
            <a:ext cx="4505334" cy="4779678"/>
          </a:xfrm>
          <a:prstGeom prst="rect">
            <a:avLst/>
          </a:prstGeom>
        </p:spPr>
      </p:pic>
      <p:pic>
        <p:nvPicPr>
          <p:cNvPr id="4" name="図 3">
            <a:extLst>
              <a:ext uri="{FF2B5EF4-FFF2-40B4-BE49-F238E27FC236}">
                <a16:creationId xmlns:a16="http://schemas.microsoft.com/office/drawing/2014/main" id="{E2250700-8B56-461F-A630-613472AD1CD9}"/>
              </a:ext>
            </a:extLst>
          </p:cNvPr>
          <p:cNvPicPr>
            <a:picLocks noChangeAspect="1"/>
          </p:cNvPicPr>
          <p:nvPr/>
        </p:nvPicPr>
        <p:blipFill>
          <a:blip r:embed="rId4"/>
          <a:stretch>
            <a:fillRect/>
          </a:stretch>
        </p:blipFill>
        <p:spPr>
          <a:xfrm>
            <a:off x="4712095" y="1445354"/>
            <a:ext cx="4304149" cy="2158171"/>
          </a:xfrm>
          <a:prstGeom prst="rect">
            <a:avLst/>
          </a:prstGeom>
        </p:spPr>
      </p:pic>
      <p:pic>
        <p:nvPicPr>
          <p:cNvPr id="5" name="図 4">
            <a:extLst>
              <a:ext uri="{FF2B5EF4-FFF2-40B4-BE49-F238E27FC236}">
                <a16:creationId xmlns:a16="http://schemas.microsoft.com/office/drawing/2014/main" id="{F883121D-EF33-474F-9BD2-117A1D00A8F8}"/>
              </a:ext>
            </a:extLst>
          </p:cNvPr>
          <p:cNvPicPr>
            <a:picLocks noChangeAspect="1"/>
          </p:cNvPicPr>
          <p:nvPr/>
        </p:nvPicPr>
        <p:blipFill>
          <a:blip r:embed="rId5"/>
          <a:stretch>
            <a:fillRect/>
          </a:stretch>
        </p:blipFill>
        <p:spPr>
          <a:xfrm>
            <a:off x="4712094" y="3699815"/>
            <a:ext cx="4304149" cy="2115495"/>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489F91-665C-4AA6-AB86-0150F7858B2C}"/>
              </a:ext>
            </a:extLst>
          </p:cNvPr>
          <p:cNvPicPr>
            <a:picLocks noChangeAspect="1"/>
          </p:cNvPicPr>
          <p:nvPr/>
        </p:nvPicPr>
        <p:blipFill>
          <a:blip r:embed="rId3"/>
          <a:stretch>
            <a:fillRect/>
          </a:stretch>
        </p:blipFill>
        <p:spPr>
          <a:xfrm>
            <a:off x="-63400" y="1484658"/>
            <a:ext cx="9144000" cy="5057737"/>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3590921857"/>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51936"/>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AD19A65-18FF-44B2-AD85-1667DDDC0C44}"/>
              </a:ext>
            </a:extLst>
          </p:cNvPr>
          <p:cNvPicPr>
            <a:picLocks noChangeAspect="1"/>
          </p:cNvPicPr>
          <p:nvPr/>
        </p:nvPicPr>
        <p:blipFill>
          <a:blip r:embed="rId3"/>
          <a:stretch>
            <a:fillRect/>
          </a:stretch>
        </p:blipFill>
        <p:spPr>
          <a:xfrm>
            <a:off x="0" y="1322151"/>
            <a:ext cx="9144000" cy="5086729"/>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1367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B84234D-DCCB-41ED-8D37-9A6BDBF8DFA9}"/>
              </a:ext>
            </a:extLst>
          </p:cNvPr>
          <p:cNvPicPr>
            <a:picLocks noChangeAspect="1"/>
          </p:cNvPicPr>
          <p:nvPr/>
        </p:nvPicPr>
        <p:blipFill>
          <a:blip r:embed="rId3"/>
          <a:stretch>
            <a:fillRect/>
          </a:stretch>
        </p:blipFill>
        <p:spPr>
          <a:xfrm>
            <a:off x="-63400" y="1693868"/>
            <a:ext cx="9144000" cy="4753669"/>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187D524-7EF1-4DCA-8116-F95B96A390A3}"/>
              </a:ext>
            </a:extLst>
          </p:cNvPr>
          <p:cNvSpPr txBox="1"/>
          <p:nvPr/>
        </p:nvSpPr>
        <p:spPr>
          <a:xfrm>
            <a:off x="5427864" y="64531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pic>
        <p:nvPicPr>
          <p:cNvPr id="2" name="図 1">
            <a:extLst>
              <a:ext uri="{FF2B5EF4-FFF2-40B4-BE49-F238E27FC236}">
                <a16:creationId xmlns:a16="http://schemas.microsoft.com/office/drawing/2014/main" id="{3EB7B9CA-2B6C-4E07-8B0E-DB106B20FD0F}"/>
              </a:ext>
            </a:extLst>
          </p:cNvPr>
          <p:cNvPicPr>
            <a:picLocks noChangeAspect="1"/>
          </p:cNvPicPr>
          <p:nvPr/>
        </p:nvPicPr>
        <p:blipFill>
          <a:blip r:embed="rId3"/>
          <a:stretch>
            <a:fillRect/>
          </a:stretch>
        </p:blipFill>
        <p:spPr>
          <a:xfrm>
            <a:off x="112607" y="1833042"/>
            <a:ext cx="8967993" cy="4554107"/>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集積など東京都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6035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C52DB71-0C5B-47F3-B270-DF6966037724}"/>
              </a:ext>
            </a:extLst>
          </p:cNvPr>
          <p:cNvPicPr>
            <a:picLocks noChangeAspect="1"/>
          </p:cNvPicPr>
          <p:nvPr/>
        </p:nvPicPr>
        <p:blipFill>
          <a:blip r:embed="rId3"/>
          <a:stretch>
            <a:fillRect/>
          </a:stretch>
        </p:blipFill>
        <p:spPr>
          <a:xfrm>
            <a:off x="4036933" y="1360359"/>
            <a:ext cx="5023539" cy="5456393"/>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a:t>
            </a:r>
            <a:r>
              <a:rPr lang="ja-JP" altLang="en-US" sz="1600" dirty="0">
                <a:latin typeface="Meiryo UI" panose="020B0604030504040204" pitchFamily="50" charset="-128"/>
                <a:ea typeface="Meiryo UI" panose="020B0604030504040204" pitchFamily="50" charset="-128"/>
              </a:rPr>
              <a:t>最多</a:t>
            </a:r>
            <a:r>
              <a:rPr kumimoji="1" lang="ja-JP" altLang="en-US" sz="1600" dirty="0">
                <a:latin typeface="Meiryo UI" panose="020B0604030504040204" pitchFamily="50" charset="-128"/>
                <a:ea typeface="Meiryo UI" panose="020B0604030504040204" pitchFamily="50" charset="-128"/>
              </a:rPr>
              <a:t>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16B430E-107F-4430-B1ED-6AA594C9554D}"/>
              </a:ext>
            </a:extLst>
          </p:cNvPr>
          <p:cNvSpPr txBox="1"/>
          <p:nvPr/>
        </p:nvSpPr>
        <p:spPr>
          <a:xfrm>
            <a:off x="1856736" y="4696517"/>
            <a:ext cx="2780099"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労働力人口：</a:t>
            </a:r>
            <a:r>
              <a:rPr kumimoji="1" lang="en-US" altLang="ja-JP" sz="700" dirty="0">
                <a:latin typeface="Meiryo UI" panose="020B0604030504040204" pitchFamily="50" charset="-128"/>
                <a:ea typeface="Meiryo UI" panose="020B0604030504040204" pitchFamily="50" charset="-128"/>
              </a:rPr>
              <a:t>15 </a:t>
            </a:r>
            <a:r>
              <a:rPr kumimoji="1" lang="ja-JP" altLang="en-US" sz="700" dirty="0">
                <a:latin typeface="Meiryo UI" panose="020B0604030504040204" pitchFamily="50" charset="-128"/>
                <a:ea typeface="Meiryo UI" panose="020B0604030504040204" pitchFamily="50" charset="-128"/>
              </a:rPr>
              <a:t>歳以上の人口のうち、「就業者」（休業者含む）と　</a:t>
            </a:r>
            <a:endParaRPr kumimoji="1"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「完全失業者」（何らかの求職活動を行っている）を合わせたもの</a:t>
            </a: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6B7AAC2-FDA6-43FF-9CF2-6C819017F16C}"/>
              </a:ext>
            </a:extLst>
          </p:cNvPr>
          <p:cNvPicPr>
            <a:picLocks noChangeAspect="1"/>
          </p:cNvPicPr>
          <p:nvPr/>
        </p:nvPicPr>
        <p:blipFill>
          <a:blip r:embed="rId3"/>
          <a:stretch>
            <a:fillRect/>
          </a:stretch>
        </p:blipFill>
        <p:spPr>
          <a:xfrm>
            <a:off x="0" y="2411603"/>
            <a:ext cx="4724809" cy="4395597"/>
          </a:xfrm>
          <a:prstGeom prst="rect">
            <a:avLst/>
          </a:prstGeom>
        </p:spPr>
      </p:pic>
      <p:pic>
        <p:nvPicPr>
          <p:cNvPr id="4" name="図 3">
            <a:extLst>
              <a:ext uri="{FF2B5EF4-FFF2-40B4-BE49-F238E27FC236}">
                <a16:creationId xmlns:a16="http://schemas.microsoft.com/office/drawing/2014/main" id="{B3D45EA2-42B3-48BC-9984-421C7553A848}"/>
              </a:ext>
            </a:extLst>
          </p:cNvPr>
          <p:cNvPicPr>
            <a:picLocks noChangeAspect="1"/>
          </p:cNvPicPr>
          <p:nvPr/>
        </p:nvPicPr>
        <p:blipFill>
          <a:blip r:embed="rId4"/>
          <a:stretch>
            <a:fillRect/>
          </a:stretch>
        </p:blipFill>
        <p:spPr>
          <a:xfrm>
            <a:off x="4611567" y="2729644"/>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3" name="図 2">
            <a:extLst>
              <a:ext uri="{FF2B5EF4-FFF2-40B4-BE49-F238E27FC236}">
                <a16:creationId xmlns:a16="http://schemas.microsoft.com/office/drawing/2014/main" id="{6A8357F8-D471-48C7-9AEF-4738AA674FAF}"/>
              </a:ext>
            </a:extLst>
          </p:cNvPr>
          <p:cNvPicPr>
            <a:picLocks noChangeAspect="1"/>
          </p:cNvPicPr>
          <p:nvPr/>
        </p:nvPicPr>
        <p:blipFill>
          <a:blip r:embed="rId3"/>
          <a:stretch>
            <a:fillRect/>
          </a:stretch>
        </p:blipFill>
        <p:spPr>
          <a:xfrm>
            <a:off x="4148159" y="779202"/>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C1C0E-3F5A-4EB0-8FD6-C606C5E6E902}"/>
              </a:ext>
            </a:extLst>
          </p:cNvPr>
          <p:cNvPicPr>
            <a:picLocks noChangeAspect="1"/>
          </p:cNvPicPr>
          <p:nvPr/>
        </p:nvPicPr>
        <p:blipFill>
          <a:blip r:embed="rId3"/>
          <a:stretch>
            <a:fillRect/>
          </a:stretch>
        </p:blipFill>
        <p:spPr>
          <a:xfrm>
            <a:off x="4004627" y="4097218"/>
            <a:ext cx="5139373" cy="2578832"/>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1C58044-6CCE-4ACF-A64D-F39FDFE1ABC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4A70783-7888-40BD-AD89-8C644C9539C0}"/>
              </a:ext>
            </a:extLst>
          </p:cNvPr>
          <p:cNvSpPr txBox="1"/>
          <p:nvPr/>
        </p:nvSpPr>
        <p:spPr>
          <a:xfrm>
            <a:off x="4754087" y="6532854"/>
            <a:ext cx="3678441" cy="230832"/>
          </a:xfrm>
          <a:prstGeom prst="rect">
            <a:avLst/>
          </a:prstGeom>
          <a:noFill/>
        </p:spPr>
        <p:txBody>
          <a:bodyPr wrap="square" rtlCol="0">
            <a:spAutoFit/>
          </a:bodyPr>
          <a:lstStyle/>
          <a:p>
            <a:pPr marL="180000" indent="-457200" algn="r" defTabSz="914400">
              <a:defRPr/>
            </a:pPr>
            <a:r>
              <a:rPr kumimoji="1" lang="ja-JP" altLang="en-US" sz="900" dirty="0">
                <a:solidFill>
                  <a:prstClr val="black"/>
                </a:solidFill>
                <a:latin typeface="Meiryo UI" panose="020B0604030504040204" pitchFamily="50" charset="-128"/>
                <a:ea typeface="Meiryo UI" panose="020B0604030504040204" pitchFamily="50" charset="-128"/>
              </a:rPr>
              <a:t>出典：</a:t>
            </a:r>
            <a:r>
              <a:rPr kumimoji="1" lang="zh-TW" altLang="en-US" sz="900" dirty="0">
                <a:solidFill>
                  <a:prstClr val="black"/>
                </a:solidFill>
                <a:latin typeface="Meiryo UI" panose="020B0604030504040204" pitchFamily="50" charset="-128"/>
                <a:ea typeface="Meiryo UI" panose="020B0604030504040204" pitchFamily="50" charset="-128"/>
              </a:rPr>
              <a:t>厚生労働省「患者調査」</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入院・患者住所別</a:t>
            </a:r>
            <a:r>
              <a:rPr kumimoji="1" lang="ja-JP" altLang="en-US" sz="900" dirty="0">
                <a:solidFill>
                  <a:prstClr val="black"/>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98120CD7-8425-4D22-8B57-F1503EC0E08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A559CA3-10C8-4D29-BE60-9EFA25B56F09}"/>
              </a:ext>
            </a:extLst>
          </p:cNvPr>
          <p:cNvPicPr>
            <a:picLocks noChangeAspect="1"/>
          </p:cNvPicPr>
          <p:nvPr/>
        </p:nvPicPr>
        <p:blipFill>
          <a:blip r:embed="rId4"/>
          <a:stretch>
            <a:fillRect/>
          </a:stretch>
        </p:blipFill>
        <p:spPr>
          <a:xfrm>
            <a:off x="3965613" y="1348725"/>
            <a:ext cx="5114987" cy="2767824"/>
          </a:xfrm>
          <a:prstGeom prst="rect">
            <a:avLst/>
          </a:prstGeom>
        </p:spPr>
      </p:pic>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20632"/>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3126">
            <a:extLst>
              <a:ext uri="{FF2B5EF4-FFF2-40B4-BE49-F238E27FC236}">
                <a16:creationId xmlns:a16="http://schemas.microsoft.com/office/drawing/2014/main" id="{5571F0AE-D7D5-4BD8-ABBF-4C8A570F11C8}"/>
              </a:ext>
            </a:extLst>
          </p:cNvPr>
          <p:cNvSpPr>
            <a:spLocks noChangeArrowheads="1"/>
          </p:cNvSpPr>
          <p:nvPr/>
        </p:nvSpPr>
        <p:spPr bwMode="auto">
          <a:xfrm>
            <a:off x="2796123" y="6341390"/>
            <a:ext cx="2406116" cy="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年３月サービス分から</a:t>
            </a:r>
            <a:r>
              <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年２月サービス分まで。</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延人月</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35">
            <a:extLst>
              <a:ext uri="{FF2B5EF4-FFF2-40B4-BE49-F238E27FC236}">
                <a16:creationId xmlns:a16="http://schemas.microsoft.com/office/drawing/2014/main" id="{FBB62D0A-C6F0-44C3-9404-B9AA7481B0FD}"/>
              </a:ext>
            </a:extLst>
          </p:cNvPr>
          <p:cNvSpPr txBox="1"/>
          <p:nvPr/>
        </p:nvSpPr>
        <p:spPr>
          <a:xfrm>
            <a:off x="837319" y="6580776"/>
            <a:ext cx="41845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kumimoji="1" lang="zh-TW" altLang="en-US" sz="700" dirty="0">
                <a:solidFill>
                  <a:prstClr val="black"/>
                </a:solidFill>
                <a:latin typeface="Meiryo UI" panose="020B0604030504040204" pitchFamily="50" charset="-128"/>
                <a:ea typeface="Meiryo UI" panose="020B0604030504040204" pitchFamily="50" charset="-128"/>
              </a:rPr>
              <a:t>厚生労働省「令和３年度介護保険事業状況報告（年報）」</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6" name="Rectangle 3126">
            <a:extLst>
              <a:ext uri="{FF2B5EF4-FFF2-40B4-BE49-F238E27FC236}">
                <a16:creationId xmlns:a16="http://schemas.microsoft.com/office/drawing/2014/main" id="{74D02FD9-1299-466C-A9BB-706CDDC20089}"/>
              </a:ext>
            </a:extLst>
          </p:cNvPr>
          <p:cNvSpPr>
            <a:spLocks noChangeArrowheads="1"/>
          </p:cNvSpPr>
          <p:nvPr/>
        </p:nvSpPr>
        <p:spPr bwMode="auto">
          <a:xfrm>
            <a:off x="214021" y="4382566"/>
            <a:ext cx="752224" cy="20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212C1513-CBDE-472C-98E2-EC17C195180E}"/>
              </a:ext>
            </a:extLst>
          </p:cNvPr>
          <p:cNvPicPr>
            <a:picLocks noChangeAspect="1"/>
          </p:cNvPicPr>
          <p:nvPr/>
        </p:nvPicPr>
        <p:blipFill>
          <a:blip r:embed="rId3"/>
          <a:stretch>
            <a:fillRect/>
          </a:stretch>
        </p:blipFill>
        <p:spPr>
          <a:xfrm>
            <a:off x="-4119" y="2022771"/>
            <a:ext cx="4986960" cy="2712955"/>
          </a:xfrm>
          <a:prstGeom prst="rect">
            <a:avLst/>
          </a:prstGeom>
        </p:spPr>
      </p:pic>
      <p:pic>
        <p:nvPicPr>
          <p:cNvPr id="5" name="図 4">
            <a:extLst>
              <a:ext uri="{FF2B5EF4-FFF2-40B4-BE49-F238E27FC236}">
                <a16:creationId xmlns:a16="http://schemas.microsoft.com/office/drawing/2014/main" id="{F0BBF931-C660-4568-A27F-36271BFD3A3D}"/>
              </a:ext>
            </a:extLst>
          </p:cNvPr>
          <p:cNvPicPr>
            <a:picLocks noChangeAspect="1"/>
          </p:cNvPicPr>
          <p:nvPr/>
        </p:nvPicPr>
        <p:blipFill>
          <a:blip r:embed="rId4"/>
          <a:stretch>
            <a:fillRect/>
          </a:stretch>
        </p:blipFill>
        <p:spPr>
          <a:xfrm>
            <a:off x="214768" y="4732397"/>
            <a:ext cx="4182218" cy="2048434"/>
          </a:xfrm>
          <a:prstGeom prst="rect">
            <a:avLst/>
          </a:prstGeom>
        </p:spPr>
      </p:pic>
      <p:pic>
        <p:nvPicPr>
          <p:cNvPr id="2" name="図 1">
            <a:extLst>
              <a:ext uri="{FF2B5EF4-FFF2-40B4-BE49-F238E27FC236}">
                <a16:creationId xmlns:a16="http://schemas.microsoft.com/office/drawing/2014/main" id="{CB4F2615-74A6-40C4-A57A-B0BE51DA73AE}"/>
              </a:ext>
            </a:extLst>
          </p:cNvPr>
          <p:cNvPicPr>
            <a:picLocks noChangeAspect="1"/>
          </p:cNvPicPr>
          <p:nvPr/>
        </p:nvPicPr>
        <p:blipFill>
          <a:blip r:embed="rId5"/>
          <a:stretch>
            <a:fillRect/>
          </a:stretch>
        </p:blipFill>
        <p:spPr>
          <a:xfrm>
            <a:off x="5019537" y="4535677"/>
            <a:ext cx="4023709" cy="2101613"/>
          </a:xfrm>
          <a:prstGeom prst="rect">
            <a:avLst/>
          </a:prstGeom>
        </p:spPr>
      </p:pic>
      <p:sp>
        <p:nvSpPr>
          <p:cNvPr id="51" name="正方形/長方形 50">
            <a:extLst>
              <a:ext uri="{FF2B5EF4-FFF2-40B4-BE49-F238E27FC236}">
                <a16:creationId xmlns:a16="http://schemas.microsoft.com/office/drawing/2014/main" id="{2D17AC21-B2C6-4401-AA6D-7ED442679124}"/>
              </a:ext>
            </a:extLst>
          </p:cNvPr>
          <p:cNvSpPr/>
          <p:nvPr/>
        </p:nvSpPr>
        <p:spPr>
          <a:xfrm>
            <a:off x="5177403" y="5121937"/>
            <a:ext cx="1402751" cy="44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D02A581-7D1B-43A4-9CE0-E23F36023C59}"/>
              </a:ext>
            </a:extLst>
          </p:cNvPr>
          <p:cNvPicPr>
            <a:picLocks noChangeAspect="1"/>
          </p:cNvPicPr>
          <p:nvPr/>
        </p:nvPicPr>
        <p:blipFill>
          <a:blip r:embed="rId6"/>
          <a:stretch>
            <a:fillRect/>
          </a:stretch>
        </p:blipFill>
        <p:spPr>
          <a:xfrm>
            <a:off x="4971540" y="2423561"/>
            <a:ext cx="4109060" cy="1932599"/>
          </a:xfrm>
          <a:prstGeom prst="rect">
            <a:avLst/>
          </a:prstGeom>
        </p:spPr>
      </p:pic>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56C33-9198-4082-BC67-390929507F3D}"/>
              </a:ext>
            </a:extLst>
          </p:cNvPr>
          <p:cNvPicPr>
            <a:picLocks noChangeAspect="1"/>
          </p:cNvPicPr>
          <p:nvPr/>
        </p:nvPicPr>
        <p:blipFill>
          <a:blip r:embed="rId3"/>
          <a:stretch>
            <a:fillRect/>
          </a:stretch>
        </p:blipFill>
        <p:spPr>
          <a:xfrm>
            <a:off x="165140" y="2442664"/>
            <a:ext cx="4359018" cy="4377307"/>
          </a:xfrm>
          <a:prstGeom prst="rect">
            <a:avLst/>
          </a:prstGeom>
        </p:spPr>
      </p:pic>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大阪府における後期高齢者医療費は、高齢化とともに増加しており、一人当たり医療費は全国より高額で推移しています。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6DD2-550D-4C67-ABF7-C29870FB7395}"/>
              </a:ext>
            </a:extLst>
          </p:cNvPr>
          <p:cNvSpPr txBox="1"/>
          <p:nvPr/>
        </p:nvSpPr>
        <p:spPr>
          <a:xfrm>
            <a:off x="3674909" y="5825115"/>
            <a:ext cx="719878" cy="34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C879276-A1E4-4490-A863-983CEE025E38}"/>
              </a:ext>
            </a:extLst>
          </p:cNvPr>
          <p:cNvSpPr txBox="1"/>
          <p:nvPr/>
        </p:nvSpPr>
        <p:spPr>
          <a:xfrm>
            <a:off x="5387834" y="6495890"/>
            <a:ext cx="31262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支出が法令などで義務付けられ、任意に縮減できない性質の経費。　</a:t>
            </a:r>
          </a:p>
        </p:txBody>
      </p:sp>
      <p:pic>
        <p:nvPicPr>
          <p:cNvPr id="4" name="図 3">
            <a:extLst>
              <a:ext uri="{FF2B5EF4-FFF2-40B4-BE49-F238E27FC236}">
                <a16:creationId xmlns:a16="http://schemas.microsoft.com/office/drawing/2014/main" id="{CA0FFF9A-AAF8-40D9-BD62-3B6CF366A2D8}"/>
              </a:ext>
            </a:extLst>
          </p:cNvPr>
          <p:cNvPicPr>
            <a:picLocks noChangeAspect="1"/>
          </p:cNvPicPr>
          <p:nvPr/>
        </p:nvPicPr>
        <p:blipFill>
          <a:blip r:embed="rId4"/>
          <a:stretch>
            <a:fillRect/>
          </a:stretch>
        </p:blipFill>
        <p:spPr>
          <a:xfrm>
            <a:off x="4304535" y="2199392"/>
            <a:ext cx="4224894" cy="2322777"/>
          </a:xfrm>
          <a:prstGeom prst="rect">
            <a:avLst/>
          </a:prstGeom>
        </p:spPr>
      </p:pic>
      <p:pic>
        <p:nvPicPr>
          <p:cNvPr id="5" name="図 4">
            <a:extLst>
              <a:ext uri="{FF2B5EF4-FFF2-40B4-BE49-F238E27FC236}">
                <a16:creationId xmlns:a16="http://schemas.microsoft.com/office/drawing/2014/main" id="{7EA69F25-03FD-4676-90B3-BFEEA7706639}"/>
              </a:ext>
            </a:extLst>
          </p:cNvPr>
          <p:cNvPicPr>
            <a:picLocks noChangeAspect="1"/>
          </p:cNvPicPr>
          <p:nvPr/>
        </p:nvPicPr>
        <p:blipFill>
          <a:blip r:embed="rId5"/>
          <a:stretch>
            <a:fillRect/>
          </a:stretch>
        </p:blipFill>
        <p:spPr>
          <a:xfrm>
            <a:off x="4455003" y="4352327"/>
            <a:ext cx="4291956" cy="2505673"/>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420954550"/>
              </p:ext>
            </p:extLst>
          </p:nvPr>
        </p:nvGraphicFramePr>
        <p:xfrm>
          <a:off x="382697" y="2562684"/>
          <a:ext cx="8378605" cy="39675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dirty="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5">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176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有配偶出生率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【2020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rPr>
                        <a:t>79.1‰</a:t>
                      </a:r>
                      <a:r>
                        <a:rPr kumimoji="1" lang="ja-JP" altLang="en-US" sz="900" dirty="0">
                          <a:solidFill>
                            <a:schemeClr val="tx1"/>
                          </a:solidFill>
                          <a:latin typeface="Meiryo UI" panose="020B0604030504040204" pitchFamily="50" charset="-128"/>
                          <a:ea typeface="Meiryo UI" panose="020B0604030504040204" pitchFamily="50" charset="-128"/>
                        </a:rPr>
                        <a:t>（全国</a:t>
                      </a:r>
                      <a:r>
                        <a:rPr kumimoji="1" lang="en-US" altLang="ja-JP" sz="900" dirty="0">
                          <a:solidFill>
                            <a:schemeClr val="tx1"/>
                          </a:solidFill>
                          <a:latin typeface="Meiryo UI" panose="020B0604030504040204" pitchFamily="50" charset="-128"/>
                          <a:ea typeface="Meiryo UI" panose="020B0604030504040204" pitchFamily="50" charset="-128"/>
                        </a:rPr>
                        <a:t>74.6‰</a:t>
                      </a:r>
                      <a:r>
                        <a:rPr kumimoji="1" lang="ja-JP" altLang="en-US" sz="90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n-lt"/>
                        </a:rPr>
                        <a:t>※</a:t>
                      </a:r>
                      <a:r>
                        <a:rPr kumimoji="1" lang="ja-JP" altLang="en-US" sz="700">
                          <a:solidFill>
                            <a:schemeClr val="tx1"/>
                          </a:solidFill>
                          <a:latin typeface="Meiryo UI" panose="020B0604030504040204" pitchFamily="50" charset="-128"/>
                          <a:ea typeface="Meiryo UI" panose="020B0604030504040204" pitchFamily="50" charset="-128"/>
                        </a:rPr>
                        <a:t>有配偶出生率：</a:t>
                      </a:r>
                      <a:r>
                        <a:rPr kumimoji="1" lang="ja-JP" altLang="en-US" sz="700">
                          <a:solidFill>
                            <a:schemeClr val="tx1"/>
                          </a:solidFill>
                        </a:rPr>
                        <a:t>（年間の</a:t>
                      </a:r>
                      <a:r>
                        <a:rPr kumimoji="1" lang="ja-JP" altLang="en-US" sz="700">
                          <a:solidFill>
                            <a:schemeClr val="tx1"/>
                          </a:solidFill>
                          <a:latin typeface="Meiryo UI" panose="020B0604030504040204" pitchFamily="50" charset="-128"/>
                          <a:ea typeface="Meiryo UI" panose="020B0604030504040204" pitchFamily="50" charset="-128"/>
                        </a:rPr>
                        <a:t>出生数</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a:solidFill>
                            <a:schemeClr val="tx1"/>
                          </a:solidFill>
                          <a:latin typeface="Meiryo UI" panose="020B0604030504040204" pitchFamily="50" charset="-128"/>
                          <a:ea typeface="Meiryo UI" panose="020B0604030504040204" pitchFamily="50" charset="-128"/>
                        </a:rPr>
                        <a:t>女性有配偶人口（</a:t>
                      </a:r>
                      <a:r>
                        <a:rPr kumimoji="1" lang="en-US" altLang="ja-JP" sz="700" dirty="0">
                          <a:solidFill>
                            <a:schemeClr val="tx1"/>
                          </a:solidFill>
                          <a:latin typeface="Meiryo UI" panose="020B0604030504040204" pitchFamily="50" charset="-128"/>
                          <a:ea typeface="Meiryo UI" panose="020B0604030504040204" pitchFamily="50" charset="-128"/>
                        </a:rPr>
                        <a:t>15</a:t>
                      </a:r>
                      <a:r>
                        <a:rPr kumimoji="1" lang="ja-JP" altLang="en-US" sz="700">
                          <a:solidFill>
                            <a:schemeClr val="tx1"/>
                          </a:solidFill>
                          <a:latin typeface="Meiryo UI" panose="020B0604030504040204" pitchFamily="50" charset="-128"/>
                          <a:ea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rPr>
                        <a:t>49</a:t>
                      </a:r>
                      <a:r>
                        <a:rPr kumimoji="1" lang="ja-JP" altLang="en-US" sz="700">
                          <a:solidFill>
                            <a:schemeClr val="tx1"/>
                          </a:solidFill>
                          <a:latin typeface="Meiryo UI" panose="020B0604030504040204" pitchFamily="50" charset="-128"/>
                          <a:ea typeface="Meiryo UI" panose="020B0604030504040204" pitchFamily="50" charset="-128"/>
                        </a:rPr>
                        <a:t>歳））</a:t>
                      </a:r>
                      <a:r>
                        <a:rPr kumimoji="1" lang="en-US" altLang="ja-JP" sz="700" dirty="0">
                          <a:solidFill>
                            <a:schemeClr val="tx1"/>
                          </a:solidFill>
                          <a:latin typeface="Meiryo UI" panose="020B0604030504040204" pitchFamily="50" charset="-128"/>
                          <a:ea typeface="Meiryo UI" panose="020B0604030504040204" pitchFamily="50" charset="-128"/>
                        </a:rPr>
                        <a:t>×1,000</a:t>
                      </a: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273258093"/>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382697" y="661177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C549795-70E8-426A-9DE6-10B3916F86A9}"/>
              </a:ext>
            </a:extLst>
          </p:cNvPr>
          <p:cNvSpPr txBox="1"/>
          <p:nvPr/>
        </p:nvSpPr>
        <p:spPr>
          <a:xfrm>
            <a:off x="5145035" y="3023376"/>
            <a:ext cx="3824718" cy="200055"/>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出典：大阪府警察「犯罪統計」</a:t>
            </a:r>
          </a:p>
        </p:txBody>
      </p:sp>
      <p:sp>
        <p:nvSpPr>
          <p:cNvPr id="37" name="テキスト ボックス 36">
            <a:extLst>
              <a:ext uri="{FF2B5EF4-FFF2-40B4-BE49-F238E27FC236}">
                <a16:creationId xmlns:a16="http://schemas.microsoft.com/office/drawing/2014/main" id="{137BB421-9B2B-4F02-B718-0976FF477684}"/>
              </a:ext>
            </a:extLst>
          </p:cNvPr>
          <p:cNvSpPr txBox="1"/>
          <p:nvPr/>
        </p:nvSpPr>
        <p:spPr>
          <a:xfrm>
            <a:off x="4136176" y="83829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Rectangle 2">
            <a:extLst>
              <a:ext uri="{FF2B5EF4-FFF2-40B4-BE49-F238E27FC236}">
                <a16:creationId xmlns:a16="http://schemas.microsoft.com/office/drawing/2014/main" id="{ECD0C093-5217-4A60-A704-FC8FB3C79B11}"/>
              </a:ext>
            </a:extLst>
          </p:cNvPr>
          <p:cNvSpPr>
            <a:spLocks noChangeArrowheads="1"/>
          </p:cNvSpPr>
          <p:nvPr/>
        </p:nvSpPr>
        <p:spPr bwMode="auto">
          <a:xfrm>
            <a:off x="4735986" y="737683"/>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刑法犯認知件数・検挙件数の推移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3E59565-BB07-4512-8CE6-FA5CE1487B3E}"/>
              </a:ext>
            </a:extLst>
          </p:cNvPr>
          <p:cNvPicPr>
            <a:picLocks noChangeAspect="1"/>
          </p:cNvPicPr>
          <p:nvPr/>
        </p:nvPicPr>
        <p:blipFill>
          <a:blip r:embed="rId3"/>
          <a:stretch>
            <a:fillRect/>
          </a:stretch>
        </p:blipFill>
        <p:spPr>
          <a:xfrm>
            <a:off x="4148509" y="3193280"/>
            <a:ext cx="4932091" cy="3298222"/>
          </a:xfrm>
          <a:prstGeom prst="rect">
            <a:avLst/>
          </a:prstGeom>
        </p:spPr>
      </p:pic>
      <p:pic>
        <p:nvPicPr>
          <p:cNvPr id="2" name="図 1">
            <a:extLst>
              <a:ext uri="{FF2B5EF4-FFF2-40B4-BE49-F238E27FC236}">
                <a16:creationId xmlns:a16="http://schemas.microsoft.com/office/drawing/2014/main" id="{D5E7CCBE-15C4-4B69-9252-B962EF777099}"/>
              </a:ext>
            </a:extLst>
          </p:cNvPr>
          <p:cNvPicPr>
            <a:picLocks noChangeAspect="1"/>
          </p:cNvPicPr>
          <p:nvPr/>
        </p:nvPicPr>
        <p:blipFill>
          <a:blip r:embed="rId4"/>
          <a:stretch>
            <a:fillRect/>
          </a:stretch>
        </p:blipFill>
        <p:spPr>
          <a:xfrm>
            <a:off x="4292121" y="1053734"/>
            <a:ext cx="4621169" cy="1987468"/>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81834"/>
            <a:chOff x="4174792" y="741543"/>
            <a:chExt cx="4969208" cy="1670211"/>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331896" y="2168922"/>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「防災白書」（平成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8" name="グループ化 37">
            <a:extLst>
              <a:ext uri="{FF2B5EF4-FFF2-40B4-BE49-F238E27FC236}">
                <a16:creationId xmlns:a16="http://schemas.microsoft.com/office/drawing/2014/main" id="{BB9B64F5-2923-404B-BF62-1A01AC8B2B5F}"/>
              </a:ext>
            </a:extLst>
          </p:cNvPr>
          <p:cNvGrpSpPr/>
          <p:nvPr/>
        </p:nvGrpSpPr>
        <p:grpSpPr>
          <a:xfrm>
            <a:off x="248478" y="3554270"/>
            <a:ext cx="5143500" cy="3261627"/>
            <a:chOff x="4568779" y="2270070"/>
            <a:chExt cx="5143500" cy="3385389"/>
          </a:xfrm>
        </p:grpSpPr>
        <p:sp>
          <p:nvSpPr>
            <p:cNvPr id="39" name="テキスト ボックス 38">
              <a:extLst>
                <a:ext uri="{FF2B5EF4-FFF2-40B4-BE49-F238E27FC236}">
                  <a16:creationId xmlns:a16="http://schemas.microsoft.com/office/drawing/2014/main" id="{A2C6EF83-F488-4A45-9489-5C84BADA3D00}"/>
                </a:ext>
              </a:extLst>
            </p:cNvPr>
            <p:cNvSpPr txBox="1"/>
            <p:nvPr/>
          </p:nvSpPr>
          <p:spPr>
            <a:xfrm>
              <a:off x="4568779" y="5447813"/>
              <a:ext cx="5143500" cy="207646"/>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内閣府「令和５年度高齢社会対策総合調査（高齢者の住宅と生活環境に関する調査）」</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43" name="Rectangle 2">
              <a:extLst>
                <a:ext uri="{FF2B5EF4-FFF2-40B4-BE49-F238E27FC236}">
                  <a16:creationId xmlns:a16="http://schemas.microsoft.com/office/drawing/2014/main" id="{AB2D429C-16D9-4DE2-85BD-950B70298E36}"/>
                </a:ext>
              </a:extLst>
            </p:cNvPr>
            <p:cNvSpPr>
              <a:spLocks noChangeArrowheads="1"/>
            </p:cNvSpPr>
            <p:nvPr/>
          </p:nvSpPr>
          <p:spPr bwMode="auto">
            <a:xfrm>
              <a:off x="4891780" y="2270070"/>
              <a:ext cx="411766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高齢者の地震などへの災害の備え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a:extLst>
              <a:ext uri="{FF2B5EF4-FFF2-40B4-BE49-F238E27FC236}">
                <a16:creationId xmlns:a16="http://schemas.microsoft.com/office/drawing/2014/main" id="{C69C28A7-66C6-4EBD-8F9D-39CAEEC23146}"/>
              </a:ext>
            </a:extLst>
          </p:cNvPr>
          <p:cNvGrpSpPr/>
          <p:nvPr/>
        </p:nvGrpSpPr>
        <p:grpSpPr>
          <a:xfrm>
            <a:off x="4682737" y="2126983"/>
            <a:ext cx="4073827" cy="430154"/>
            <a:chOff x="4090163" y="704365"/>
            <a:chExt cx="4252237" cy="455272"/>
          </a:xfrm>
        </p:grpSpPr>
        <p:sp>
          <p:nvSpPr>
            <p:cNvPr id="46" name="Rectangle 2">
              <a:extLst>
                <a:ext uri="{FF2B5EF4-FFF2-40B4-BE49-F238E27FC236}">
                  <a16:creationId xmlns:a16="http://schemas.microsoft.com/office/drawing/2014/main" id="{48D1101D-E3FE-405A-A01E-581EF294D6C7}"/>
                </a:ext>
              </a:extLst>
            </p:cNvPr>
            <p:cNvSpPr>
              <a:spLocks noChangeArrowheads="1"/>
            </p:cNvSpPr>
            <p:nvPr/>
          </p:nvSpPr>
          <p:spPr bwMode="auto">
            <a:xfrm>
              <a:off x="4608960" y="704365"/>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消防団員数・充足率の推移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EED8994C-2F83-472C-B83E-C751C8F35DC0}"/>
                </a:ext>
              </a:extLst>
            </p:cNvPr>
            <p:cNvSpPr txBox="1"/>
            <p:nvPr/>
          </p:nvSpPr>
          <p:spPr>
            <a:xfrm>
              <a:off x="4090163" y="947900"/>
              <a:ext cx="1070351" cy="2117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（人）</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69F48093-8B1D-4E30-8C62-FBCFEE5E25B3}"/>
              </a:ext>
            </a:extLst>
          </p:cNvPr>
          <p:cNvSpPr txBox="1"/>
          <p:nvPr/>
        </p:nvSpPr>
        <p:spPr>
          <a:xfrm>
            <a:off x="5211189" y="4774629"/>
            <a:ext cx="3824718" cy="307777"/>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出典：大阪府ホームページ「令和</a:t>
            </a:r>
            <a:r>
              <a:rPr lang="ja-JP" altLang="en-US" sz="700" dirty="0">
                <a:solidFill>
                  <a:prstClr val="black"/>
                </a:solidFill>
                <a:latin typeface="Meiryo UI" panose="020B0604030504040204" pitchFamily="50" charset="-128"/>
                <a:ea typeface="Meiryo UI" panose="020B0604030504040204" pitchFamily="50" charset="-128"/>
              </a:rPr>
              <a:t>５年度</a:t>
            </a:r>
            <a:r>
              <a:rPr kumimoji="1" lang="ja-JP" altLang="en-US" sz="700" dirty="0">
                <a:solidFill>
                  <a:prstClr val="black"/>
                </a:solidFill>
                <a:latin typeface="Meiryo UI" panose="020B0604030504040204" pitchFamily="50" charset="-128"/>
                <a:ea typeface="Meiryo UI" panose="020B0604030504040204" pitchFamily="50" charset="-128"/>
              </a:rPr>
              <a:t>第１回消防団充実強化研究会」参考資料、</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大阪府消防保安課資料（非公表）をもとに作成</a:t>
            </a:r>
          </a:p>
        </p:txBody>
      </p:sp>
      <p:sp>
        <p:nvSpPr>
          <p:cNvPr id="49" name="テキスト ボックス 48">
            <a:extLst>
              <a:ext uri="{FF2B5EF4-FFF2-40B4-BE49-F238E27FC236}">
                <a16:creationId xmlns:a16="http://schemas.microsoft.com/office/drawing/2014/main" id="{0377AAE7-3C45-454E-B0C7-60E3B637AFD1}"/>
              </a:ext>
            </a:extLst>
          </p:cNvPr>
          <p:cNvSpPr txBox="1"/>
          <p:nvPr/>
        </p:nvSpPr>
        <p:spPr>
          <a:xfrm>
            <a:off x="8524542" y="2395362"/>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843080338"/>
              </p:ext>
            </p:extLst>
          </p:nvPr>
        </p:nvGraphicFramePr>
        <p:xfrm>
          <a:off x="448870" y="2392662"/>
          <a:ext cx="4103688" cy="933450"/>
        </p:xfrm>
        <a:graphic>
          <a:graphicData uri="http://schemas.openxmlformats.org/drawingml/2006/table">
            <a:tbl>
              <a:tblPr/>
              <a:tblGrid>
                <a:gridCol w="1208088">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dirty="0">
                          <a:effectLst/>
                          <a:latin typeface="Meiryo UI" panose="020B0604030504040204" pitchFamily="50" charset="-128"/>
                          <a:ea typeface="Meiryo UI" panose="020B0604030504040204" pitchFamily="50" charset="-128"/>
                        </a:rPr>
                        <a:t>阪神淡路大震災</a:t>
                      </a:r>
                      <a:br>
                        <a:rPr lang="zh-TW" altLang="en-US" sz="1200" b="0" i="0" u="none" strike="noStrike" dirty="0">
                          <a:effectLst/>
                          <a:latin typeface="Meiryo UI" panose="020B0604030504040204" pitchFamily="50" charset="-128"/>
                          <a:ea typeface="Meiryo UI" panose="020B0604030504040204" pitchFamily="50" charset="-128"/>
                        </a:rPr>
                      </a:br>
                      <a:r>
                        <a:rPr lang="zh-TW" altLang="en-US" sz="1200" b="0" i="0" u="none" strike="noStrike" dirty="0">
                          <a:effectLst/>
                          <a:latin typeface="Meiryo UI" panose="020B0604030504040204" pitchFamily="50" charset="-128"/>
                          <a:ea typeface="Meiryo UI" panose="020B0604030504040204" pitchFamily="50" charset="-128"/>
                        </a:rPr>
                        <a:t>（</a:t>
                      </a:r>
                      <a:r>
                        <a:rPr lang="en-US" altLang="zh-TW" sz="1200" b="0" i="0" u="none" strike="noStrike" dirty="0">
                          <a:effectLst/>
                          <a:latin typeface="Meiryo UI" panose="020B0604030504040204" pitchFamily="50" charset="-128"/>
                          <a:ea typeface="Meiryo UI" panose="020B0604030504040204" pitchFamily="50" charset="-128"/>
                        </a:rPr>
                        <a:t>1995</a:t>
                      </a:r>
                      <a:r>
                        <a:rPr lang="zh-TW" altLang="en-US" sz="1200" b="0" i="0" u="none" strike="noStrike" dirty="0">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sp>
        <p:nvSpPr>
          <p:cNvPr id="27" name="テキスト ボックス 26">
            <a:extLst>
              <a:ext uri="{FF2B5EF4-FFF2-40B4-BE49-F238E27FC236}">
                <a16:creationId xmlns:a16="http://schemas.microsoft.com/office/drawing/2014/main" id="{1FFD5606-2A52-4C70-A7E0-6F9933FBCD86}"/>
              </a:ext>
            </a:extLst>
          </p:cNvPr>
          <p:cNvSpPr txBox="1"/>
          <p:nvPr/>
        </p:nvSpPr>
        <p:spPr>
          <a:xfrm>
            <a:off x="4279894" y="3668160"/>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B3D0BD6-0F93-4E6B-BF86-8AFC114EF42D}"/>
              </a:ext>
            </a:extLst>
          </p:cNvPr>
          <p:cNvPicPr>
            <a:picLocks noChangeAspect="1"/>
          </p:cNvPicPr>
          <p:nvPr/>
        </p:nvPicPr>
        <p:blipFill>
          <a:blip r:embed="rId3"/>
          <a:stretch>
            <a:fillRect/>
          </a:stretch>
        </p:blipFill>
        <p:spPr>
          <a:xfrm>
            <a:off x="45516" y="3768187"/>
            <a:ext cx="4925995" cy="3292125"/>
          </a:xfrm>
          <a:prstGeom prst="rect">
            <a:avLst/>
          </a:prstGeom>
        </p:spPr>
      </p:pic>
      <p:pic>
        <p:nvPicPr>
          <p:cNvPr id="4" name="図 3">
            <a:extLst>
              <a:ext uri="{FF2B5EF4-FFF2-40B4-BE49-F238E27FC236}">
                <a16:creationId xmlns:a16="http://schemas.microsoft.com/office/drawing/2014/main" id="{158FD7AC-E869-452E-8DD5-318061492AEB}"/>
              </a:ext>
            </a:extLst>
          </p:cNvPr>
          <p:cNvPicPr>
            <a:picLocks noChangeAspect="1"/>
          </p:cNvPicPr>
          <p:nvPr/>
        </p:nvPicPr>
        <p:blipFill>
          <a:blip r:embed="rId4"/>
          <a:stretch>
            <a:fillRect/>
          </a:stretch>
        </p:blipFill>
        <p:spPr>
          <a:xfrm>
            <a:off x="4989802" y="2540223"/>
            <a:ext cx="4115157" cy="221304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自治会加入率は単身世帯の増加などにより、低下しています。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C6D8B-D1EC-4639-91B7-92C04D235BDD}"/>
              </a:ext>
            </a:extLst>
          </p:cNvPr>
          <p:cNvPicPr>
            <a:picLocks noChangeAspect="1"/>
          </p:cNvPicPr>
          <p:nvPr/>
        </p:nvPicPr>
        <p:blipFill>
          <a:blip r:embed="rId3"/>
          <a:stretch>
            <a:fillRect/>
          </a:stretch>
        </p:blipFill>
        <p:spPr>
          <a:xfrm>
            <a:off x="4221651" y="3691613"/>
            <a:ext cx="5047926" cy="3145809"/>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A125AE06-0CEA-4511-A0E1-C841DA9BEC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500"/>
              </a:lnSpc>
              <a:defRPr/>
            </a:pPr>
            <a:fld id="{C8692C38-0430-4F61-A0D4-4C5C3C1314F7}" type="slidenum">
              <a:rPr lang="ja-JP" altLang="en-US">
                <a:solidFill>
                  <a:prstClr val="black"/>
                </a:solidFill>
                <a:latin typeface="Meiryo UI" panose="020B0604030504040204" pitchFamily="50" charset="-128"/>
                <a:ea typeface="Meiryo UI" panose="020B0604030504040204" pitchFamily="50" charset="-128"/>
              </a:rPr>
              <a:pPr algn="ctr">
                <a:lnSpc>
                  <a:spcPts val="2500"/>
                </a:lnSpc>
                <a:defRPr/>
              </a:pPr>
              <a:t>83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7" name="正方形/長方形 27">
            <a:extLst>
              <a:ext uri="{FF2B5EF4-FFF2-40B4-BE49-F238E27FC236}">
                <a16:creationId xmlns:a16="http://schemas.microsoft.com/office/drawing/2014/main" id="{BEEEADEB-EA8C-45E2-891F-DA18556C3955}"/>
              </a:ext>
            </a:extLst>
          </p:cNvPr>
          <p:cNvSpPr/>
          <p:nvPr/>
        </p:nvSpPr>
        <p:spPr>
          <a:xfrm>
            <a:off x="6784845" y="3567198"/>
            <a:ext cx="2191836" cy="215444"/>
          </a:xfrm>
          <a:prstGeom prst="rect">
            <a:avLst/>
          </a:prstGeom>
        </p:spPr>
        <p:txBody>
          <a:bodyPr wrap="square">
            <a:spAutoFit/>
          </a:bodyPr>
          <a:lstStyle/>
          <a:p>
            <a:pPr defTabSz="662792">
              <a:defRPr/>
            </a:pPr>
            <a:r>
              <a:rPr kumimoji="0"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出典：国土交通省「自動車輸送統計調査」</a:t>
            </a:r>
          </a:p>
        </p:txBody>
      </p:sp>
      <p:sp>
        <p:nvSpPr>
          <p:cNvPr id="49" name="Rectangle 2">
            <a:extLst>
              <a:ext uri="{FF2B5EF4-FFF2-40B4-BE49-F238E27FC236}">
                <a16:creationId xmlns:a16="http://schemas.microsoft.com/office/drawing/2014/main" id="{847E618A-EB10-4307-90AD-150C4077082D}"/>
              </a:ext>
            </a:extLst>
          </p:cNvPr>
          <p:cNvSpPr>
            <a:spLocks noChangeArrowheads="1"/>
          </p:cNvSpPr>
          <p:nvPr/>
        </p:nvSpPr>
        <p:spPr bwMode="auto">
          <a:xfrm>
            <a:off x="4539915" y="1143889"/>
            <a:ext cx="41067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乗合バスの輸送人員</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91E8882D-FB0B-401C-B26A-020EA3740562}"/>
              </a:ext>
            </a:extLst>
          </p:cNvPr>
          <p:cNvSpPr txBox="1"/>
          <p:nvPr/>
        </p:nvSpPr>
        <p:spPr>
          <a:xfrm>
            <a:off x="4258610" y="1352546"/>
            <a:ext cx="788987" cy="215444"/>
          </a:xfrm>
          <a:prstGeom prst="rect">
            <a:avLst/>
          </a:prstGeom>
          <a:noFill/>
        </p:spPr>
        <p:txBody>
          <a:bodyPr wrap="square" rtlCol="0">
            <a:spAutoFit/>
          </a:bodyP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（千人）</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A8B06BB-E516-4CAA-A5E0-C06D1E7C5ECB}"/>
              </a:ext>
            </a:extLst>
          </p:cNvPr>
          <p:cNvPicPr>
            <a:picLocks noChangeAspect="1"/>
          </p:cNvPicPr>
          <p:nvPr/>
        </p:nvPicPr>
        <p:blipFill>
          <a:blip r:embed="rId4"/>
          <a:stretch>
            <a:fillRect/>
          </a:stretch>
        </p:blipFill>
        <p:spPr>
          <a:xfrm>
            <a:off x="4353579" y="1403552"/>
            <a:ext cx="4621169" cy="2219136"/>
          </a:xfrm>
          <a:prstGeom prst="rect">
            <a:avLst/>
          </a:prstGeom>
        </p:spPr>
      </p:pic>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999002" y="798179"/>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農業就業者数の推移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87C2882-20B3-437F-A9B6-E89F8E8FAE39}"/>
              </a:ext>
            </a:extLst>
          </p:cNvPr>
          <p:cNvSpPr txBox="1"/>
          <p:nvPr/>
        </p:nvSpPr>
        <p:spPr>
          <a:xfrm>
            <a:off x="8290568" y="94190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7C11C21-D7AA-41E2-9B34-41D705C27AD9}"/>
              </a:ext>
            </a:extLst>
          </p:cNvPr>
          <p:cNvSpPr txBox="1"/>
          <p:nvPr/>
        </p:nvSpPr>
        <p:spPr>
          <a:xfrm>
            <a:off x="8223978" y="3801922"/>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859FB56-1F98-404C-8BC5-21B2F2310EA0}"/>
              </a:ext>
            </a:extLst>
          </p:cNvPr>
          <p:cNvGrpSpPr/>
          <p:nvPr/>
        </p:nvGrpSpPr>
        <p:grpSpPr>
          <a:xfrm>
            <a:off x="5000895" y="3686299"/>
            <a:ext cx="3824718" cy="2754620"/>
            <a:chOff x="5056479" y="2553301"/>
            <a:chExt cx="3824718" cy="2246808"/>
          </a:xfrm>
        </p:grpSpPr>
        <p:sp>
          <p:nvSpPr>
            <p:cNvPr id="27" name="Rectangle 2">
              <a:extLst>
                <a:ext uri="{FF2B5EF4-FFF2-40B4-BE49-F238E27FC236}">
                  <a16:creationId xmlns:a16="http://schemas.microsoft.com/office/drawing/2014/main" id="{91E3CBD8-8156-4FA9-8A6E-F93ADB03F0E9}"/>
                </a:ext>
              </a:extLst>
            </p:cNvPr>
            <p:cNvSpPr>
              <a:spLocks noChangeArrowheads="1"/>
            </p:cNvSpPr>
            <p:nvPr/>
          </p:nvSpPr>
          <p:spPr bwMode="auto">
            <a:xfrm>
              <a:off x="5215839" y="2553301"/>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林</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2B9F8B7-C619-4B13-AAA3-82C04A118586}"/>
                </a:ext>
              </a:extLst>
            </p:cNvPr>
            <p:cNvSpPr txBox="1"/>
            <p:nvPr/>
          </p:nvSpPr>
          <p:spPr>
            <a:xfrm>
              <a:off x="5056479" y="4584665"/>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FC1BCDAB-E296-4E80-B533-DB79EF236A27}"/>
              </a:ext>
            </a:extLst>
          </p:cNvPr>
          <p:cNvSpPr txBox="1"/>
          <p:nvPr/>
        </p:nvSpPr>
        <p:spPr>
          <a:xfrm>
            <a:off x="5096522" y="3413874"/>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7F06873-60FC-46F2-AC48-5A4247F3FF90}"/>
              </a:ext>
            </a:extLst>
          </p:cNvPr>
          <p:cNvPicPr>
            <a:picLocks noChangeAspect="1"/>
          </p:cNvPicPr>
          <p:nvPr/>
        </p:nvPicPr>
        <p:blipFill>
          <a:blip r:embed="rId3"/>
          <a:stretch>
            <a:fillRect/>
          </a:stretch>
        </p:blipFill>
        <p:spPr>
          <a:xfrm>
            <a:off x="4434472" y="1188690"/>
            <a:ext cx="4578493" cy="2219136"/>
          </a:xfrm>
          <a:prstGeom prst="rect">
            <a:avLst/>
          </a:prstGeom>
        </p:spPr>
      </p:pic>
      <p:pic>
        <p:nvPicPr>
          <p:cNvPr id="4" name="図 3">
            <a:extLst>
              <a:ext uri="{FF2B5EF4-FFF2-40B4-BE49-F238E27FC236}">
                <a16:creationId xmlns:a16="http://schemas.microsoft.com/office/drawing/2014/main" id="{731F968F-62B3-449C-8C3A-6FC4ADEEF1C8}"/>
              </a:ext>
            </a:extLst>
          </p:cNvPr>
          <p:cNvPicPr>
            <a:picLocks noChangeAspect="1"/>
          </p:cNvPicPr>
          <p:nvPr/>
        </p:nvPicPr>
        <p:blipFill>
          <a:blip r:embed="rId4"/>
          <a:stretch>
            <a:fillRect/>
          </a:stretch>
        </p:blipFill>
        <p:spPr>
          <a:xfrm>
            <a:off x="4474717" y="4017366"/>
            <a:ext cx="4456562" cy="2078916"/>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C21527D4-6E1D-4027-ACB1-558C03AD21D5}"/>
              </a:ext>
            </a:extLst>
          </p:cNvPr>
          <p:cNvPicPr>
            <a:picLocks noChangeAspect="1"/>
          </p:cNvPicPr>
          <p:nvPr/>
        </p:nvPicPr>
        <p:blipFill>
          <a:blip r:embed="rId3"/>
          <a:stretch>
            <a:fillRect/>
          </a:stretch>
        </p:blipFill>
        <p:spPr>
          <a:xfrm>
            <a:off x="4335954" y="1090138"/>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latin typeface="Meiryo UI" panose="020B0604030504040204" pitchFamily="50" charset="-128"/>
                  <a:ea typeface="Meiryo UI" panose="020B0604030504040204" pitchFamily="50" charset="-128"/>
                </a:rPr>
                <a:t>出典：国土交通省「</a:t>
              </a:r>
              <a:r>
                <a:rPr lang="ja-JP" altLang="en-US" sz="800" i="0" dirty="0">
                  <a:effectLst/>
                  <a:latin typeface="Meiryo UI" panose="020B0604030504040204" pitchFamily="50" charset="-128"/>
                  <a:ea typeface="Meiryo UI" panose="020B0604030504040204" pitchFamily="50" charset="-128"/>
                </a:rPr>
                <a:t>社会資本の現状と将来予測</a:t>
              </a:r>
              <a:r>
                <a:rPr kumimoji="1" lang="ja-JP" altLang="en-US" sz="800" dirty="0">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5350BDB-DE46-476D-9D71-08543FCE8B79}"/>
              </a:ext>
            </a:extLst>
          </p:cNvPr>
          <p:cNvPicPr>
            <a:picLocks noChangeAspect="1"/>
          </p:cNvPicPr>
          <p:nvPr/>
        </p:nvPicPr>
        <p:blipFill>
          <a:blip r:embed="rId4"/>
          <a:stretch>
            <a:fillRect/>
          </a:stretch>
        </p:blipFill>
        <p:spPr>
          <a:xfrm>
            <a:off x="4292415" y="3617875"/>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職員採用競争試験における受験者数等の推移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17F6F93-F8BA-4A40-87DF-054EFC7BA06D}"/>
              </a:ext>
            </a:extLst>
          </p:cNvPr>
          <p:cNvPicPr>
            <a:picLocks noChangeAspect="1"/>
          </p:cNvPicPr>
          <p:nvPr/>
        </p:nvPicPr>
        <p:blipFill>
          <a:blip r:embed="rId5"/>
          <a:stretch>
            <a:fillRect/>
          </a:stretch>
        </p:blipFill>
        <p:spPr>
          <a:xfrm>
            <a:off x="4572000" y="3430372"/>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dirty="0">
                          <a:solidFill>
                            <a:schemeClr val="tx1"/>
                          </a:solidFill>
                        </a:rPr>
                        <a:t>※</a:t>
                      </a:r>
                      <a:r>
                        <a:rPr kumimoji="1" lang="ja-JP" altLang="en-US" sz="700">
                          <a:solidFill>
                            <a:schemeClr val="tx1"/>
                          </a:solidFill>
                        </a:rPr>
                        <a:t>対全国比：府平均正答率</a:t>
                      </a:r>
                      <a:r>
                        <a:rPr kumimoji="1" lang="en-US" altLang="ja-JP" sz="700" dirty="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011848E-CE7F-4ED5-8C78-FFF6BCE44113}"/>
              </a:ext>
            </a:extLst>
          </p:cNvPr>
          <p:cNvSpPr/>
          <p:nvPr/>
        </p:nvSpPr>
        <p:spPr>
          <a:xfrm>
            <a:off x="179512" y="4638772"/>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sp>
        <p:nvSpPr>
          <p:cNvPr id="11" name="テキスト ボックス 10">
            <a:extLst>
              <a:ext uri="{FF2B5EF4-FFF2-40B4-BE49-F238E27FC236}">
                <a16:creationId xmlns:a16="http://schemas.microsoft.com/office/drawing/2014/main" id="{D6A7DDAB-FE61-4310-808B-90D2CE4E3D9B}"/>
              </a:ext>
            </a:extLst>
          </p:cNvPr>
          <p:cNvSpPr txBox="1"/>
          <p:nvPr/>
        </p:nvSpPr>
        <p:spPr>
          <a:xfrm>
            <a:off x="131978" y="5118285"/>
            <a:ext cx="8784976" cy="107721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682700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984843"/>
            <a:ext cx="8784976" cy="83099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B6269AAF-4180-49B5-80EA-4D837BBBF7FD}"/>
              </a:ext>
            </a:extLst>
          </p:cNvPr>
          <p:cNvCxnSpPr/>
          <p:nvPr/>
        </p:nvCxnSpPr>
        <p:spPr>
          <a:xfrm>
            <a:off x="501444" y="1946789"/>
            <a:ext cx="0" cy="396000"/>
          </a:xfrm>
          <a:prstGeom prst="line">
            <a:avLst/>
          </a:prstGeom>
          <a:ln w="107950">
            <a:solidFill>
              <a:srgbClr val="1AB39F"/>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A9AAD-AC07-4E5F-BD4C-1CF760F6F310}"/>
              </a:ext>
            </a:extLst>
          </p:cNvPr>
          <p:cNvSpPr txBox="1"/>
          <p:nvPr/>
        </p:nvSpPr>
        <p:spPr>
          <a:xfrm>
            <a:off x="550605" y="1946683"/>
            <a:ext cx="7956000" cy="400110"/>
          </a:xfrm>
          <a:prstGeom prst="rect">
            <a:avLst/>
          </a:prstGeom>
          <a:noFill/>
        </p:spPr>
        <p:txBody>
          <a:bodyPr wrap="square" rtlCol="0">
            <a:spAutoFit/>
          </a:bodyPr>
          <a:lstStyle/>
          <a:p>
            <a:r>
              <a:rPr kumimoji="1" lang="ja-JP" altLang="en-US" sz="2000" b="1" dirty="0">
                <a:solidFill>
                  <a:srgbClr val="1AB39F"/>
                </a:solidFill>
                <a:latin typeface="Meiryo UI" panose="020B0604030504040204" pitchFamily="50" charset="-128"/>
                <a:ea typeface="Meiryo UI" panose="020B0604030504040204" pitchFamily="50" charset="-128"/>
              </a:rPr>
              <a:t>視点１　</a:t>
            </a:r>
            <a:r>
              <a:rPr lang="ja-JP" altLang="en-US" sz="1600" b="1" dirty="0">
                <a:solidFill>
                  <a:srgbClr val="1AB39F"/>
                </a:solidFill>
                <a:latin typeface="Meiryo UI" panose="020B0604030504040204" charset="-128"/>
                <a:ea typeface="Meiryo UI" panose="020B0604030504040204" charset="-128"/>
              </a:rPr>
              <a:t>将来に向けて出生率の向上をめざし、人口減少傾向を可能な限り抑制する</a:t>
            </a:r>
            <a:endParaRPr kumimoji="1" lang="en-US" altLang="ja-JP" sz="2000" b="1" dirty="0">
              <a:solidFill>
                <a:srgbClr val="1AB39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D551CCC-BEEB-49FF-9CD2-4840B36DA314}"/>
              </a:ext>
            </a:extLst>
          </p:cNvPr>
          <p:cNvSpPr txBox="1"/>
          <p:nvPr/>
        </p:nvSpPr>
        <p:spPr>
          <a:xfrm>
            <a:off x="1332268" y="238924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17" name="直線コネクタ 16">
            <a:extLst>
              <a:ext uri="{FF2B5EF4-FFF2-40B4-BE49-F238E27FC236}">
                <a16:creationId xmlns:a16="http://schemas.microsoft.com/office/drawing/2014/main" id="{7FFD0DB5-417D-4FDD-ABE4-22398CFC3D56}"/>
              </a:ext>
            </a:extLst>
          </p:cNvPr>
          <p:cNvCxnSpPr/>
          <p:nvPr/>
        </p:nvCxnSpPr>
        <p:spPr>
          <a:xfrm>
            <a:off x="496529" y="3456041"/>
            <a:ext cx="0" cy="396000"/>
          </a:xfrm>
          <a:prstGeom prst="line">
            <a:avLst/>
          </a:prstGeom>
          <a:ln w="107950">
            <a:solidFill>
              <a:srgbClr val="738AC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0F8B96B-D5EE-40F0-AB11-73318DE91A31}"/>
              </a:ext>
            </a:extLst>
          </p:cNvPr>
          <p:cNvSpPr txBox="1"/>
          <p:nvPr/>
        </p:nvSpPr>
        <p:spPr>
          <a:xfrm>
            <a:off x="545690" y="3465874"/>
            <a:ext cx="7956000" cy="646331"/>
          </a:xfrm>
          <a:prstGeom prst="rect">
            <a:avLst/>
          </a:prstGeom>
          <a:noFill/>
        </p:spPr>
        <p:txBody>
          <a:bodyPr wrap="square" rtlCol="0">
            <a:spAutoFit/>
          </a:bodyPr>
          <a:lstStyle/>
          <a:p>
            <a:pPr marL="895350" indent="-895350"/>
            <a:r>
              <a:rPr kumimoji="1" lang="ja-JP" altLang="en-US" sz="2000" b="1" dirty="0">
                <a:solidFill>
                  <a:srgbClr val="738AC8"/>
                </a:solidFill>
                <a:latin typeface="Meiryo UI" panose="020B0604030504040204" pitchFamily="50" charset="-128"/>
                <a:ea typeface="Meiryo UI" panose="020B0604030504040204" pitchFamily="50" charset="-128"/>
              </a:rPr>
              <a:t>視点２　</a:t>
            </a:r>
            <a:r>
              <a:rPr lang="ja-JP" altLang="en-US" sz="1600" b="1" dirty="0">
                <a:solidFill>
                  <a:srgbClr val="738AC8"/>
                </a:solidFill>
                <a:latin typeface="Meiryo UI" panose="020B0604030504040204" pitchFamily="50" charset="-128"/>
                <a:ea typeface="Meiryo UI" panose="020B0604030504040204" pitchFamily="50" charset="-128"/>
              </a:rPr>
              <a:t>東京一極集中を是正。大阪の強みや個性を活かした経済機能・都市魅力の向上を図り、国内外から多くの人をひきつける</a:t>
            </a:r>
            <a:endParaRPr kumimoji="1" lang="en-US" altLang="ja-JP" sz="2000" b="1" dirty="0">
              <a:solidFill>
                <a:srgbClr val="738AC8"/>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5C952D2-FD88-4E8F-82EB-010F9AEAE119}"/>
              </a:ext>
            </a:extLst>
          </p:cNvPr>
          <p:cNvSpPr txBox="1"/>
          <p:nvPr/>
        </p:nvSpPr>
        <p:spPr>
          <a:xfrm>
            <a:off x="1332268" y="4134470"/>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関西万博をインパクトに「副首都・大阪」の実現をめざし、暮らしやすさ、働きやすさ、楽しさを高めていく。そして、進学、就職、子育てといったライフイベントのタイミングで多く起こる人口流出を抑制するとともに、交流人口の増加にもつなげていくことが必要です。</a:t>
            </a:r>
          </a:p>
        </p:txBody>
      </p:sp>
      <p:cxnSp>
        <p:nvCxnSpPr>
          <p:cNvPr id="25" name="直線コネクタ 24">
            <a:extLst>
              <a:ext uri="{FF2B5EF4-FFF2-40B4-BE49-F238E27FC236}">
                <a16:creationId xmlns:a16="http://schemas.microsoft.com/office/drawing/2014/main" id="{BA62F43B-7826-40FA-B76D-19C192A61BB9}"/>
              </a:ext>
            </a:extLst>
          </p:cNvPr>
          <p:cNvCxnSpPr>
            <a:cxnSpLocks/>
          </p:cNvCxnSpPr>
          <p:nvPr/>
        </p:nvCxnSpPr>
        <p:spPr>
          <a:xfrm>
            <a:off x="496529" y="5255353"/>
            <a:ext cx="0" cy="396000"/>
          </a:xfrm>
          <a:prstGeom prst="line">
            <a:avLst/>
          </a:prstGeom>
          <a:ln w="107950">
            <a:solidFill>
              <a:srgbClr val="FEB80A"/>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3ABEECE-29EF-433A-BCB3-004CAC044C0A}"/>
              </a:ext>
            </a:extLst>
          </p:cNvPr>
          <p:cNvSpPr txBox="1"/>
          <p:nvPr/>
        </p:nvSpPr>
        <p:spPr>
          <a:xfrm>
            <a:off x="545690" y="5255353"/>
            <a:ext cx="7956000" cy="400110"/>
          </a:xfrm>
          <a:prstGeom prst="rect">
            <a:avLst/>
          </a:prstGeom>
          <a:noFill/>
        </p:spPr>
        <p:txBody>
          <a:bodyPr wrap="square" rtlCol="0">
            <a:spAutoFit/>
          </a:bodyPr>
          <a:lstStyle/>
          <a:p>
            <a:pPr marL="895350" indent="-895350"/>
            <a:r>
              <a:rPr kumimoji="1" lang="ja-JP" altLang="en-US" sz="2000" b="1" dirty="0">
                <a:solidFill>
                  <a:srgbClr val="FEB80A"/>
                </a:solidFill>
                <a:latin typeface="Meiryo UI" panose="020B0604030504040204" pitchFamily="50" charset="-128"/>
                <a:ea typeface="Meiryo UI" panose="020B0604030504040204" pitchFamily="50" charset="-128"/>
              </a:rPr>
              <a:t>視点３　</a:t>
            </a:r>
            <a:r>
              <a:rPr lang="ja-JP" altLang="en-US" sz="1600" b="1" dirty="0">
                <a:solidFill>
                  <a:srgbClr val="FEB80A"/>
                </a:solidFill>
                <a:latin typeface="Meiryo UI" panose="020B0604030504040204" pitchFamily="50" charset="-128"/>
                <a:ea typeface="Meiryo UI" panose="020B0604030504040204" pitchFamily="50" charset="-128"/>
              </a:rPr>
              <a:t>直面する人口減少社会においても持続可能な社会システムや地域づくりを進める</a:t>
            </a:r>
            <a:endParaRPr kumimoji="1" lang="en-US" altLang="ja-JP" sz="2000" b="1" dirty="0">
              <a:solidFill>
                <a:srgbClr val="FEB80A"/>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8B5D1A2-8CA6-47A9-982C-C8C5AC5C850D}"/>
              </a:ext>
            </a:extLst>
          </p:cNvPr>
          <p:cNvSpPr txBox="1"/>
          <p:nvPr/>
        </p:nvSpPr>
        <p:spPr>
          <a:xfrm>
            <a:off x="1332268" y="569781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化による「負の影響」を最小化するため、多様な人材が活躍できる環境を整えることや、デジタルの力を最大限活用すること。住民に身近な市町村が将来にわたって行政サービスを安定的に提供できるよう、基礎自治機能の充実・強化を図ることなど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30" name="直線コネクタ 29">
            <a:extLst>
              <a:ext uri="{FF2B5EF4-FFF2-40B4-BE49-F238E27FC236}">
                <a16:creationId xmlns:a16="http://schemas.microsoft.com/office/drawing/2014/main" id="{7EE889DA-5221-4D49-8964-E71C7A27C752}"/>
              </a:ext>
            </a:extLst>
          </p:cNvPr>
          <p:cNvCxnSpPr/>
          <p:nvPr/>
        </p:nvCxnSpPr>
        <p:spPr>
          <a:xfrm flipV="1">
            <a:off x="1435515" y="2346900"/>
            <a:ext cx="7056000" cy="32509"/>
          </a:xfrm>
          <a:prstGeom prst="line">
            <a:avLst/>
          </a:prstGeom>
          <a:ln>
            <a:solidFill>
              <a:srgbClr val="1AB39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C88DA86-DD69-4BE6-9B34-D0F8DDFE8638}"/>
              </a:ext>
            </a:extLst>
          </p:cNvPr>
          <p:cNvCxnSpPr/>
          <p:nvPr/>
        </p:nvCxnSpPr>
        <p:spPr>
          <a:xfrm flipV="1">
            <a:off x="1451066" y="4082297"/>
            <a:ext cx="7056000" cy="32509"/>
          </a:xfrm>
          <a:prstGeom prst="line">
            <a:avLst/>
          </a:prstGeom>
          <a:ln>
            <a:solidFill>
              <a:srgbClr val="738AC8"/>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102CA0-73F5-4355-914B-664E8C05D236}"/>
              </a:ext>
            </a:extLst>
          </p:cNvPr>
          <p:cNvCxnSpPr/>
          <p:nvPr/>
        </p:nvCxnSpPr>
        <p:spPr>
          <a:xfrm flipV="1">
            <a:off x="1457762" y="5652060"/>
            <a:ext cx="7056000" cy="32509"/>
          </a:xfrm>
          <a:prstGeom prst="line">
            <a:avLst/>
          </a:prstGeom>
          <a:ln>
            <a:solidFill>
              <a:srgbClr val="FEB8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1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7">
            <a:extLst>
              <a:ext uri="{FF2B5EF4-FFF2-40B4-BE49-F238E27FC236}">
                <a16:creationId xmlns:a16="http://schemas.microsoft.com/office/drawing/2014/main" id="{5CF28ABD-6796-42C7-A28A-A0A5499A1B35}"/>
              </a:ext>
            </a:extLst>
          </p:cNvPr>
          <p:cNvSpPr/>
          <p:nvPr/>
        </p:nvSpPr>
        <p:spPr>
          <a:xfrm>
            <a:off x="2415397" y="2216988"/>
            <a:ext cx="4140000" cy="4140000"/>
          </a:xfrm>
          <a:prstGeom prst="ellipse">
            <a:avLst/>
          </a:prstGeom>
          <a:solidFill>
            <a:schemeClr val="bg1"/>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highlight>
                <a:srgbClr val="FFFF00"/>
              </a:highlight>
              <a:uLnTx/>
              <a:uFillTx/>
              <a:latin typeface="Meiryo UI" panose="020B0604030504040204" charset="-128"/>
              <a:ea typeface="Meiryo UI" panose="020B0604030504040204" charset="-128"/>
              <a:cs typeface="+mn-cs"/>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6943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381526" y="1194635"/>
            <a:ext cx="6185812" cy="5516526"/>
            <a:chOff x="1038848" y="468669"/>
            <a:chExt cx="7177267" cy="6400712"/>
          </a:xfrm>
        </p:grpSpPr>
        <p:sp>
          <p:nvSpPr>
            <p:cNvPr id="12" name="円/楕円 7">
              <a:extLst>
                <a:ext uri="{FF2B5EF4-FFF2-40B4-BE49-F238E27FC236}">
                  <a16:creationId xmlns:a16="http://schemas.microsoft.com/office/drawing/2014/main" id="{0CBBF1C1-617B-4BC2-86A4-9F663017821E}"/>
                </a:ext>
              </a:extLst>
            </p:cNvPr>
            <p:cNvSpPr/>
            <p:nvPr/>
          </p:nvSpPr>
          <p:spPr>
            <a:xfrm>
              <a:off x="3079035" y="468669"/>
              <a:ext cx="3090982" cy="3090986"/>
            </a:xfrm>
            <a:prstGeom prst="ellipse">
              <a:avLst/>
            </a:prstGeom>
            <a:solidFill>
              <a:srgbClr val="48C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3" name="円/楕円 9">
              <a:extLst>
                <a:ext uri="{FF2B5EF4-FFF2-40B4-BE49-F238E27FC236}">
                  <a16:creationId xmlns:a16="http://schemas.microsoft.com/office/drawing/2014/main" id="{F84D94EB-9C8A-4BC8-B50D-89E204D9607A}"/>
                </a:ext>
              </a:extLst>
            </p:cNvPr>
            <p:cNvSpPr/>
            <p:nvPr/>
          </p:nvSpPr>
          <p:spPr>
            <a:xfrm>
              <a:off x="5125132" y="3778397"/>
              <a:ext cx="3090983" cy="3090984"/>
            </a:xfrm>
            <a:prstGeom prst="ellipse">
              <a:avLst/>
            </a:pr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marR="0" lvl="0" indent="-26543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円/楕円 10">
              <a:extLst>
                <a:ext uri="{FF2B5EF4-FFF2-40B4-BE49-F238E27FC236}">
                  <a16:creationId xmlns:a16="http://schemas.microsoft.com/office/drawing/2014/main" id="{99CC26AF-3A44-41FE-9249-F1100990C4DE}"/>
                </a:ext>
              </a:extLst>
            </p:cNvPr>
            <p:cNvSpPr/>
            <p:nvPr/>
          </p:nvSpPr>
          <p:spPr>
            <a:xfrm>
              <a:off x="1038848" y="3778397"/>
              <a:ext cx="3090981" cy="3090984"/>
            </a:xfrm>
            <a:prstGeom prst="ellipse">
              <a:avLst/>
            </a:prstGeom>
            <a:solidFill>
              <a:srgbClr val="8196C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535BD53-91C1-4B25-A124-D9253074F502}"/>
              </a:ext>
            </a:extLst>
          </p:cNvPr>
          <p:cNvSpPr txBox="1"/>
          <p:nvPr/>
        </p:nvSpPr>
        <p:spPr>
          <a:xfrm>
            <a:off x="3363503" y="2027972"/>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9" name="テキスト ボックス 18">
            <a:extLst>
              <a:ext uri="{FF2B5EF4-FFF2-40B4-BE49-F238E27FC236}">
                <a16:creationId xmlns:a16="http://schemas.microsoft.com/office/drawing/2014/main" id="{C7C253A6-9F6B-4513-BD7E-94930C723F07}"/>
              </a:ext>
            </a:extLst>
          </p:cNvPr>
          <p:cNvSpPr txBox="1"/>
          <p:nvPr/>
        </p:nvSpPr>
        <p:spPr>
          <a:xfrm>
            <a:off x="1601412" y="4917496"/>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sp>
        <p:nvSpPr>
          <p:cNvPr id="20" name="テキスト ボックス 19">
            <a:extLst>
              <a:ext uri="{FF2B5EF4-FFF2-40B4-BE49-F238E27FC236}">
                <a16:creationId xmlns:a16="http://schemas.microsoft.com/office/drawing/2014/main" id="{B56971E1-FDB7-430A-9555-CF8C7E0F5B50}"/>
              </a:ext>
            </a:extLst>
          </p:cNvPr>
          <p:cNvSpPr txBox="1"/>
          <p:nvPr/>
        </p:nvSpPr>
        <p:spPr>
          <a:xfrm>
            <a:off x="5126763" y="4907557"/>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Tree>
    <p:extLst>
      <p:ext uri="{BB962C8B-B14F-4D97-AF65-F5344CB8AC3E}">
        <p14:creationId xmlns:p14="http://schemas.microsoft.com/office/powerpoint/2010/main" val="1109026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仕事と子育ての両立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2283664864"/>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a:ln>
                            <a:noFill/>
                          </a:ln>
                          <a:solidFill>
                            <a:schemeClr val="tx1"/>
                          </a:solidFill>
                          <a:effectLst/>
                          <a:uLnTx/>
                          <a:uFillTx/>
                        </a:rPr>
                        <a:t>【2023</a:t>
                      </a:r>
                      <a:r>
                        <a:rPr kumimoji="1" lang="ja-JP" altLang="en-US" sz="1050" b="0" u="none" strike="noStrike" kern="1200" cap="none" spc="0" normalizeH="0" baseline="0" noProof="0">
                          <a:ln>
                            <a:noFill/>
                          </a:ln>
                          <a:solidFill>
                            <a:schemeClr val="tx1"/>
                          </a:solidFill>
                          <a:effectLst/>
                          <a:uLnTx/>
                          <a:uFillTx/>
                        </a:rPr>
                        <a:t>年度</a:t>
                      </a:r>
                      <a:r>
                        <a:rPr kumimoji="1" lang="en-US" altLang="ja-JP" sz="1050" b="0" u="none" strike="noStrike" kern="1200" cap="none" spc="0" normalizeH="0" baseline="0" noProof="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lnSpc>
                          <a:spcPct val="100000"/>
                        </a:lnSpc>
                      </a:pPr>
                      <a:r>
                        <a:rPr kumimoji="1" lang="zh-CN" altLang="en-US" sz="1050" b="0" u="none" strike="noStrike" kern="1200" cap="none" spc="0" normalizeH="0" baseline="0" noProof="0">
                          <a:ln>
                            <a:noFill/>
                          </a:ln>
                          <a:solidFill>
                            <a:schemeClr val="tx1"/>
                          </a:solidFill>
                          <a:effectLst/>
                          <a:uLnTx/>
                          <a:uFillTx/>
                        </a:rPr>
                        <a:t>小学校：</a:t>
                      </a:r>
                      <a:r>
                        <a:rPr kumimoji="1" lang="en-US" altLang="ja-JP" sz="1050" b="0" u="none" strike="noStrike" kern="1200" cap="none" spc="0" normalizeH="0" baseline="0" noProof="0">
                          <a:ln>
                            <a:noFill/>
                          </a:ln>
                          <a:solidFill>
                            <a:schemeClr val="tx1"/>
                          </a:solidFill>
                          <a:effectLst/>
                          <a:uLnTx/>
                          <a:uFillTx/>
                        </a:rPr>
                        <a:t>75.6</a:t>
                      </a:r>
                      <a:r>
                        <a:rPr kumimoji="1" lang="en-US" altLang="zh-CN" sz="1050" b="0" u="none" strike="noStrike" kern="1200" cap="none" spc="0" normalizeH="0" baseline="0" noProof="0">
                          <a:ln>
                            <a:noFill/>
                          </a:ln>
                          <a:solidFill>
                            <a:schemeClr val="tx1"/>
                          </a:solidFill>
                          <a:effectLst/>
                          <a:uLnTx/>
                          <a:uFillTx/>
                        </a:rPr>
                        <a:t>%</a:t>
                      </a:r>
                      <a:r>
                        <a:rPr kumimoji="1" lang="zh-CN" altLang="en-US" sz="1050" b="0" u="none" strike="noStrike" kern="1200" cap="none" spc="0" normalizeH="0" baseline="0" noProof="0">
                          <a:ln>
                            <a:noFill/>
                          </a:ln>
                          <a:solidFill>
                            <a:schemeClr val="tx1"/>
                          </a:solidFill>
                          <a:effectLst/>
                          <a:uLnTx/>
                          <a:uFillTx/>
                        </a:rPr>
                        <a:t>　</a:t>
                      </a:r>
                      <a:r>
                        <a:rPr kumimoji="1" lang="zh-CN" altLang="en-US" sz="1050" b="0" u="none" strike="noStrike" kern="1200" cap="none" spc="0" normalizeH="0" baseline="0" noProof="0" dirty="0">
                          <a:ln>
                            <a:noFill/>
                          </a:ln>
                          <a:solidFill>
                            <a:schemeClr val="tx1"/>
                          </a:solidFill>
                          <a:effectLst/>
                          <a:uLnTx/>
                          <a:uFillTx/>
                        </a:rPr>
                        <a:t>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a:extLst>
              <a:ext uri="{FF2B5EF4-FFF2-40B4-BE49-F238E27FC236}">
                <a16:creationId xmlns:a16="http://schemas.microsoft.com/office/drawing/2014/main" id="{E637A949-A42A-47E4-9862-F951E00E6E5F}"/>
              </a:ext>
            </a:extLst>
          </p:cNvPr>
          <p:cNvSpPr/>
          <p:nvPr/>
        </p:nvSpPr>
        <p:spPr>
          <a:xfrm>
            <a:off x="4976358" y="2709295"/>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F22FB-3A27-4818-AD92-547F743F218E}">
  <ds:schemaRef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41A9400A-39C4-4031-A8E8-5504FE594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B14CE0-E79F-41A1-9C6C-E9A308A10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18186</TotalTime>
  <Words>30404</Words>
  <PresentationFormat>画面に合わせる (4:3)</PresentationFormat>
  <Paragraphs>2440</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2025-01-28T07:24:45Z</cp:lastPrinted>
  <dcterms:created xsi:type="dcterms:W3CDTF">2015-04-22T03:25:50Z</dcterms:created>
  <dcterms:modified xsi:type="dcterms:W3CDTF">2025-03-26T06:36:17Z</dcterms:modified>
</cp:coreProperties>
</file>