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0"/>
  </p:notesMasterIdLst>
  <p:sldIdLst>
    <p:sldId id="265" r:id="rId2"/>
    <p:sldId id="318" r:id="rId3"/>
    <p:sldId id="319" r:id="rId4"/>
    <p:sldId id="333" r:id="rId5"/>
    <p:sldId id="345" r:id="rId6"/>
    <p:sldId id="328" r:id="rId7"/>
    <p:sldId id="258" r:id="rId8"/>
    <p:sldId id="346" r:id="rId9"/>
    <p:sldId id="321" r:id="rId10"/>
    <p:sldId id="353" r:id="rId11"/>
    <p:sldId id="350" r:id="rId12"/>
    <p:sldId id="352" r:id="rId13"/>
    <p:sldId id="343" r:id="rId14"/>
    <p:sldId id="338" r:id="rId15"/>
    <p:sldId id="336" r:id="rId16"/>
    <p:sldId id="344" r:id="rId17"/>
    <p:sldId id="356" r:id="rId18"/>
    <p:sldId id="341" r:id="rId19"/>
    <p:sldId id="354" r:id="rId20"/>
    <p:sldId id="355" r:id="rId21"/>
    <p:sldId id="323" r:id="rId22"/>
    <p:sldId id="348" r:id="rId23"/>
    <p:sldId id="320" r:id="rId24"/>
    <p:sldId id="342" r:id="rId25"/>
    <p:sldId id="289" r:id="rId26"/>
    <p:sldId id="322" r:id="rId27"/>
    <p:sldId id="325" r:id="rId28"/>
    <p:sldId id="280" r:id="rId2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18"/>
            <p14:sldId id="319"/>
            <p14:sldId id="333"/>
            <p14:sldId id="345"/>
            <p14:sldId id="328"/>
            <p14:sldId id="258"/>
            <p14:sldId id="346"/>
            <p14:sldId id="321"/>
            <p14:sldId id="353"/>
            <p14:sldId id="350"/>
            <p14:sldId id="352"/>
            <p14:sldId id="343"/>
            <p14:sldId id="338"/>
            <p14:sldId id="336"/>
            <p14:sldId id="344"/>
            <p14:sldId id="356"/>
            <p14:sldId id="341"/>
            <p14:sldId id="354"/>
            <p14:sldId id="355"/>
            <p14:sldId id="323"/>
            <p14:sldId id="348"/>
            <p14:sldId id="320"/>
            <p14:sldId id="342"/>
            <p14:sldId id="289"/>
            <p14:sldId id="322"/>
            <p14:sldId id="325"/>
            <p14:sldId id="28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愛子" initials="山田　愛子" lastIdx="51" clrIdx="0">
    <p:extLst>
      <p:ext uri="{19B8F6BF-5375-455C-9EA6-DF929625EA0E}">
        <p15:presenceInfo xmlns:p15="http://schemas.microsoft.com/office/powerpoint/2012/main" userId="S::YamadaAi@lan.pref.osaka.jp::3970e46b-70ca-424a-a364-c3b0f4a12109" providerId="AD"/>
      </p:ext>
    </p:extLst>
  </p:cmAuthor>
  <p:cmAuthor id="2" name="馬場　睦美" initials="馬場　睦美" lastIdx="1" clrIdx="1">
    <p:extLst>
      <p:ext uri="{19B8F6BF-5375-455C-9EA6-DF929625EA0E}">
        <p15:presenceInfo xmlns:p15="http://schemas.microsoft.com/office/powerpoint/2012/main" userId="S::BabaMu@lan.pref.osaka.jp::959b9714-a3b7-4471-8e48-b65e3aa6982e" providerId="AD"/>
      </p:ext>
    </p:extLst>
  </p:cmAuthor>
  <p:cmAuthor id="3" name="髙橋　淳一郎" initials="髙橋　淳一郎" lastIdx="2" clrIdx="2">
    <p:extLst>
      <p:ext uri="{19B8F6BF-5375-455C-9EA6-DF929625EA0E}">
        <p15:presenceInfo xmlns:p15="http://schemas.microsoft.com/office/powerpoint/2012/main" userId="S::TakahashiJ@lan.pref.osaka.jp::683405bb-06a5-4654-8b4f-9623756d65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7F5"/>
    <a:srgbClr val="A7B5DD"/>
    <a:srgbClr val="D5DAEB"/>
    <a:srgbClr val="EBEDF5"/>
    <a:srgbClr val="FFF3E7"/>
    <a:srgbClr val="738AC8"/>
    <a:srgbClr val="1D1E20"/>
    <a:srgbClr val="FFFFFF"/>
    <a:srgbClr val="FEB80A"/>
    <a:srgbClr val="FFDC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96" autoAdjust="0"/>
    <p:restoredTop sz="94333" autoAdjust="0"/>
  </p:normalViewPr>
  <p:slideViewPr>
    <p:cSldViewPr snapToGrid="0">
      <p:cViewPr varScale="1">
        <p:scale>
          <a:sx n="61" d="100"/>
          <a:sy n="61" d="100"/>
        </p:scale>
        <p:origin x="13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26</a:t>
            </a:fld>
            <a:endParaRPr kumimoji="1" lang="ja-JP" altLang="en-US"/>
          </a:p>
        </p:txBody>
      </p:sp>
    </p:spTree>
    <p:extLst>
      <p:ext uri="{BB962C8B-B14F-4D97-AF65-F5344CB8AC3E}">
        <p14:creationId xmlns:p14="http://schemas.microsoft.com/office/powerpoint/2010/main" val="3301405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126AB1-FE11-4164-A6E4-1D78569E11BC}"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C8A2D-EC8E-4160-AC72-E06CF26805B6}"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5D85A1-8875-4829-9987-94256E29095B}"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66B8BA-7ADB-4BCC-A1F0-B7ED82EB30A5}"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8EA9E4-5DF5-4FB9-B241-CE951C631050}"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46B39E-5DF7-43FD-AB1C-C9702C680382}" type="datetime1">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67ABA0-4FCD-4FE6-9B6D-61BB459B3F29}" type="datetime1">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BB4D25-6861-4614-BC74-FDC43386F52D}" type="datetime1">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90E08-B263-4433-99F7-FB3C5768AD73}" type="datetime1">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B8F5A4-A47A-454F-A2BB-A46351E90F15}" type="datetime1">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1A2805-5025-49F6-8E51-F2C87B91154F}" type="datetime1">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7DAC3-C01F-4415-97C4-66FF884B4B0E}" type="datetime1">
              <a:rPr kumimoji="1" lang="ja-JP" altLang="en-US" smtClean="0"/>
              <a:t>2025/3/26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44317" y="2626381"/>
            <a:ext cx="9150262" cy="1154162"/>
          </a:xfrm>
          <a:prstGeom prst="rect">
            <a:avLst/>
          </a:prstGeom>
        </p:spPr>
        <p:txBody>
          <a:bodyPr wrap="none">
            <a:spAutoFit/>
          </a:bodyPr>
          <a:lstStyle/>
          <a:p>
            <a:pPr algn="ctr">
              <a:spcBef>
                <a:spcPts val="600"/>
              </a:spcBef>
            </a:pPr>
            <a:r>
              <a:rPr lang="ja-JP" altLang="en-US" sz="3200" b="1">
                <a:latin typeface="Meiryo UI" panose="020B0604030504040204" pitchFamily="50" charset="-128"/>
                <a:ea typeface="Meiryo UI" panose="020B0604030504040204" pitchFamily="50" charset="-128"/>
              </a:rPr>
              <a:t>第３期</a:t>
            </a:r>
            <a:r>
              <a:rPr lang="ja-JP" altLang="en-US" sz="3200" b="1" dirty="0">
                <a:latin typeface="Meiryo UI" panose="020B0604030504040204" pitchFamily="50" charset="-128"/>
                <a:ea typeface="Meiryo UI" panose="020B0604030504040204" pitchFamily="50" charset="-128"/>
              </a:rPr>
              <a:t>大阪府まち・ひと・しごと創生総合戦略における</a:t>
            </a:r>
            <a:endParaRPr lang="en-US" altLang="ja-JP" sz="3200" b="1" dirty="0">
              <a:latin typeface="Meiryo UI" panose="020B0604030504040204" pitchFamily="50" charset="-128"/>
              <a:ea typeface="Meiryo UI" panose="020B0604030504040204" pitchFamily="50" charset="-128"/>
            </a:endParaRPr>
          </a:p>
          <a:p>
            <a:pPr algn="ctr">
              <a:spcBef>
                <a:spcPts val="600"/>
              </a:spcBef>
            </a:pPr>
            <a:r>
              <a:rPr lang="ja-JP" altLang="en-US" sz="3200" b="1">
                <a:latin typeface="Meiryo UI" panose="020B0604030504040204" pitchFamily="50" charset="-128"/>
                <a:ea typeface="Meiryo UI" panose="020B0604030504040204" pitchFamily="50" charset="-128"/>
              </a:rPr>
              <a:t>令和７年度</a:t>
            </a:r>
            <a:r>
              <a:rPr lang="ja-JP" altLang="en-US" sz="3200" b="1" dirty="0">
                <a:latin typeface="Meiryo UI" panose="020B0604030504040204" pitchFamily="50" charset="-128"/>
                <a:ea typeface="Meiryo UI" panose="020B0604030504040204" pitchFamily="50" charset="-128"/>
              </a:rPr>
              <a:t>の主な取組と指標</a:t>
            </a:r>
          </a:p>
        </p:txBody>
      </p:sp>
      <p:sp>
        <p:nvSpPr>
          <p:cNvPr id="6" name="正方形/長方形 5"/>
          <p:cNvSpPr/>
          <p:nvPr/>
        </p:nvSpPr>
        <p:spPr>
          <a:xfrm>
            <a:off x="8069344" y="655579"/>
            <a:ext cx="1471519"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a:solidFill>
                  <a:schemeClr val="tx1"/>
                </a:solidFill>
                <a:latin typeface="Meiryo UI" panose="020B0604030504040204" pitchFamily="50" charset="-128"/>
                <a:ea typeface="Meiryo UI" panose="020B0604030504040204" pitchFamily="50" charset="-128"/>
              </a:rPr>
              <a:t>資料２ー１</a:t>
            </a:r>
            <a:endParaRPr kumimoji="1" lang="ja-JP" altLang="en-US" sz="195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282043" y="5543981"/>
            <a:ext cx="6507311" cy="1015663"/>
          </a:xfrm>
          <a:prstGeom prst="rect">
            <a:avLst/>
          </a:prstGeom>
          <a:noFill/>
          <a:ln>
            <a:solidFill>
              <a:schemeClr val="tx1"/>
            </a:solidFill>
            <a:prstDash val="sysDot"/>
          </a:ln>
        </p:spPr>
        <p:txBody>
          <a:bodyPr wrap="square" rtlCol="0">
            <a:spAutoFit/>
          </a:bodyPr>
          <a:lstStyle/>
          <a:p>
            <a:r>
              <a:rPr kumimoji="1" lang="ja-JP" altLang="en-US" sz="1200">
                <a:latin typeface="Meiryo UI" panose="020B0604030504040204" pitchFamily="50" charset="-128"/>
                <a:ea typeface="Meiryo UI" panose="020B0604030504040204" pitchFamily="50" charset="-128"/>
              </a:rPr>
              <a:t>「第</a:t>
            </a:r>
            <a:r>
              <a:rPr kumimoji="1" lang="ja-JP" altLang="en-US" sz="1200" dirty="0">
                <a:latin typeface="Meiryo UI" panose="020B0604030504040204" pitchFamily="50" charset="-128"/>
                <a:ea typeface="Meiryo UI" panose="020B0604030504040204" pitchFamily="50" charset="-128"/>
              </a:rPr>
              <a:t>３</a:t>
            </a:r>
            <a:r>
              <a:rPr kumimoji="1" lang="ja-JP" altLang="en-US" sz="1200">
                <a:latin typeface="Meiryo UI" panose="020B0604030504040204" pitchFamily="50" charset="-128"/>
                <a:ea typeface="Meiryo UI" panose="020B0604030504040204" pitchFamily="50" charset="-128"/>
              </a:rPr>
              <a:t>期</a:t>
            </a:r>
            <a:r>
              <a:rPr kumimoji="1" lang="ja-JP" altLang="en-US" sz="1200" dirty="0">
                <a:latin typeface="Meiryo UI" panose="020B0604030504040204" pitchFamily="50" charset="-128"/>
                <a:ea typeface="Meiryo UI" panose="020B0604030504040204" pitchFamily="50" charset="-128"/>
              </a:rPr>
              <a:t>大阪府まち・ひと・しごと創生総合戦略」</a:t>
            </a:r>
            <a:r>
              <a:rPr kumimoji="1" lang="ja-JP" altLang="en-US" sz="1200">
                <a:latin typeface="Meiryo UI" panose="020B0604030504040204" pitchFamily="50" charset="-128"/>
                <a:ea typeface="Meiryo UI" panose="020B0604030504040204" pitchFamily="50" charset="-128"/>
              </a:rPr>
              <a:t>の令和</a:t>
            </a:r>
            <a:r>
              <a:rPr kumimoji="1" lang="ja-JP" altLang="en-US" sz="1200" dirty="0">
                <a:latin typeface="Meiryo UI" panose="020B0604030504040204" pitchFamily="50" charset="-128"/>
                <a:ea typeface="Meiryo UI" panose="020B0604030504040204" pitchFamily="50" charset="-128"/>
              </a:rPr>
              <a:t>７</a:t>
            </a:r>
            <a:r>
              <a:rPr kumimoji="1" lang="ja-JP" altLang="en-US" sz="1200">
                <a:latin typeface="Meiryo UI" panose="020B0604030504040204" pitchFamily="50" charset="-128"/>
                <a:ea typeface="Meiryo UI" panose="020B0604030504040204" pitchFamily="50" charset="-128"/>
              </a:rPr>
              <a:t>年度</a:t>
            </a:r>
            <a:r>
              <a:rPr kumimoji="1" lang="ja-JP" altLang="en-US" sz="1200" dirty="0">
                <a:latin typeface="Meiryo UI" panose="020B0604030504040204" pitchFamily="50" charset="-128"/>
                <a:ea typeface="Meiryo UI" panose="020B0604030504040204" pitchFamily="50" charset="-128"/>
              </a:rPr>
              <a:t>の主な取組として効果検証していく事業は、</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総合戦略の</a:t>
            </a:r>
            <a:r>
              <a:rPr kumimoji="1" lang="ja-JP" altLang="en-US" sz="1200">
                <a:latin typeface="Meiryo UI" panose="020B0604030504040204" pitchFamily="50" charset="-128"/>
                <a:ea typeface="Meiryo UI" panose="020B0604030504040204" pitchFamily="50" charset="-128"/>
              </a:rPr>
              <a:t>基本目標毎</a:t>
            </a:r>
            <a:r>
              <a:rPr kumimoji="1" lang="ja-JP" altLang="en-US" sz="1200" dirty="0">
                <a:latin typeface="Meiryo UI" panose="020B0604030504040204" pitchFamily="50" charset="-128"/>
                <a:ea typeface="Meiryo UI" panose="020B0604030504040204" pitchFamily="50" charset="-128"/>
              </a:rPr>
              <a:t>に、以下の事業を中心に選定しています。</a:t>
            </a:r>
          </a:p>
          <a:p>
            <a:r>
              <a:rPr kumimoji="1" lang="ja-JP" altLang="en-US" sz="1200">
                <a:latin typeface="Meiryo UI" panose="020B0604030504040204" pitchFamily="50" charset="-128"/>
                <a:ea typeface="Meiryo UI" panose="020B0604030504040204" pitchFamily="50" charset="-128"/>
              </a:rPr>
              <a:t>　</a:t>
            </a:r>
            <a:r>
              <a:rPr kumimoji="1" lang="ja-JP" altLang="en-US" sz="1200">
                <a:solidFill>
                  <a:srgbClr val="1D1E20"/>
                </a:solidFill>
                <a:latin typeface="Meiryo UI" panose="020B0604030504040204" pitchFamily="50" charset="-128"/>
                <a:ea typeface="Meiryo UI" panose="020B0604030504040204" pitchFamily="50" charset="-128"/>
              </a:rPr>
              <a:t>・　府地域再生計画に基づく国の「新しい地方経済・生活環境創生交付金」「企業版ふるさと納税」を</a:t>
            </a:r>
            <a:endParaRPr kumimoji="1" lang="en-US" altLang="ja-JP" sz="1200">
              <a:solidFill>
                <a:srgbClr val="1D1E20"/>
              </a:solidFill>
              <a:latin typeface="Meiryo UI" panose="020B0604030504040204" pitchFamily="50" charset="-128"/>
              <a:ea typeface="Meiryo UI" panose="020B0604030504040204" pitchFamily="50" charset="-128"/>
            </a:endParaRPr>
          </a:p>
          <a:p>
            <a:r>
              <a:rPr kumimoji="1" lang="ja-JP" altLang="en-US" sz="1200">
                <a:solidFill>
                  <a:srgbClr val="1D1E20"/>
                </a:solidFill>
                <a:latin typeface="Meiryo UI" panose="020B0604030504040204" pitchFamily="50" charset="-128"/>
                <a:ea typeface="Meiryo UI" panose="020B0604030504040204" pitchFamily="50" charset="-128"/>
              </a:rPr>
              <a:t>　　　活用する事業</a:t>
            </a:r>
            <a:endParaRPr kumimoji="1" lang="en-US" altLang="ja-JP" sz="1200">
              <a:solidFill>
                <a:srgbClr val="1D1E20"/>
              </a:solidFill>
              <a:latin typeface="Meiryo UI" panose="020B0604030504040204" pitchFamily="50" charset="-128"/>
              <a:ea typeface="Meiryo UI" panose="020B0604030504040204" pitchFamily="50" charset="-128"/>
            </a:endParaRPr>
          </a:p>
          <a:p>
            <a:r>
              <a:rPr kumimoji="1" lang="ja-JP" altLang="en-US" sz="1200">
                <a:solidFill>
                  <a:srgbClr val="1D1E20"/>
                </a:solidFill>
                <a:latin typeface="Meiryo UI" panose="020B0604030504040204" pitchFamily="50" charset="-128"/>
                <a:ea typeface="Meiryo UI" panose="020B0604030504040204" pitchFamily="50" charset="-128"/>
              </a:rPr>
              <a:t>　・　府政運営の基本方針で位置付ける知事重点事業　等</a:t>
            </a:r>
          </a:p>
        </p:txBody>
      </p:sp>
      <p:sp>
        <p:nvSpPr>
          <p:cNvPr id="3" name="正方形/長方形 2"/>
          <p:cNvSpPr/>
          <p:nvPr/>
        </p:nvSpPr>
        <p:spPr>
          <a:xfrm>
            <a:off x="4342124" y="232001"/>
            <a:ext cx="5448300" cy="338554"/>
          </a:xfrm>
          <a:prstGeom prst="rect">
            <a:avLst/>
          </a:prstGeom>
        </p:spPr>
        <p:txBody>
          <a:bodyPr>
            <a:spAutoFit/>
          </a:bodyPr>
          <a:lstStyle/>
          <a:p>
            <a:pPr algn="ctr"/>
            <a:r>
              <a:rPr lang="ja-JP" altLang="en-US" sz="1600">
                <a:latin typeface="Meiryo UI" panose="020B0604030504040204" pitchFamily="50" charset="-128"/>
                <a:ea typeface="Meiryo UI" panose="020B0604030504040204" pitchFamily="50" charset="-128"/>
                <a:cs typeface="Meiryo UI" panose="020B0604030504040204" pitchFamily="50" charset="-128"/>
              </a:rPr>
              <a:t>令和６</a:t>
            </a:r>
            <a:r>
              <a:rPr lang="ja-JP" altLang="ja-JP" sz="1600">
                <a:latin typeface="Meiryo UI" panose="020B0604030504040204" pitchFamily="50" charset="-128"/>
                <a:ea typeface="Meiryo UI" panose="020B0604030504040204" pitchFamily="50" charset="-128"/>
                <a:cs typeface="Meiryo UI" panose="020B0604030504040204" pitchFamily="50" charset="-128"/>
              </a:rPr>
              <a:t>年度</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914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　大阪の経済を強くする</a:t>
            </a:r>
            <a:endParaRPr lang="ja-JP" altLang="en-US" sz="16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03B64A4C-7E3D-4D30-829E-90E6AD492114}"/>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9</a:t>
            </a:fld>
            <a:endParaRPr kumimoji="1" lang="ja-JP" altLang="en-US" dirty="0"/>
          </a:p>
        </p:txBody>
      </p:sp>
      <p:sp>
        <p:nvSpPr>
          <p:cNvPr id="10" name="正方形/長方形 9">
            <a:extLst>
              <a:ext uri="{FF2B5EF4-FFF2-40B4-BE49-F238E27FC236}">
                <a16:creationId xmlns:a16="http://schemas.microsoft.com/office/drawing/2014/main" id="{F7C4F7E4-8941-4FEB-91E9-925F67D3FCFB}"/>
              </a:ext>
            </a:extLst>
          </p:cNvPr>
          <p:cNvSpPr/>
          <p:nvPr/>
        </p:nvSpPr>
        <p:spPr>
          <a:xfrm>
            <a:off x="0" y="-1106"/>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2F6EBE5A-A15F-48B5-8A35-D8B49F516B6D}"/>
              </a:ext>
            </a:extLst>
          </p:cNvPr>
          <p:cNvGraphicFramePr>
            <a:graphicFrameLocks noGrp="1"/>
          </p:cNvGraphicFramePr>
          <p:nvPr>
            <p:extLst>
              <p:ext uri="{D42A27DB-BD31-4B8C-83A1-F6EECF244321}">
                <p14:modId xmlns:p14="http://schemas.microsoft.com/office/powerpoint/2010/main" val="410941300"/>
              </p:ext>
            </p:extLst>
          </p:nvPr>
        </p:nvGraphicFramePr>
        <p:xfrm>
          <a:off x="83692" y="639373"/>
          <a:ext cx="9600308" cy="6186459"/>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2880000">
                  <a:extLst>
                    <a:ext uri="{9D8B030D-6E8A-4147-A177-3AD203B41FA5}">
                      <a16:colId xmlns:a16="http://schemas.microsoft.com/office/drawing/2014/main" val="1385968192"/>
                    </a:ext>
                  </a:extLst>
                </a:gridCol>
                <a:gridCol w="1760854">
                  <a:extLst>
                    <a:ext uri="{9D8B030D-6E8A-4147-A177-3AD203B41FA5}">
                      <a16:colId xmlns:a16="http://schemas.microsoft.com/office/drawing/2014/main" val="3975870437"/>
                    </a:ext>
                  </a:extLst>
                </a:gridCol>
                <a:gridCol w="1474202">
                  <a:extLst>
                    <a:ext uri="{9D8B030D-6E8A-4147-A177-3AD203B41FA5}">
                      <a16:colId xmlns:a16="http://schemas.microsoft.com/office/drawing/2014/main" val="2248468878"/>
                    </a:ext>
                  </a:extLst>
                </a:gridCol>
                <a:gridCol w="1433252">
                  <a:extLst>
                    <a:ext uri="{9D8B030D-6E8A-4147-A177-3AD203B41FA5}">
                      <a16:colId xmlns:a16="http://schemas.microsoft.com/office/drawing/2014/main" val="1815854432"/>
                    </a:ext>
                  </a:extLst>
                </a:gridCol>
                <a:gridCol w="1260000">
                  <a:extLst>
                    <a:ext uri="{9D8B030D-6E8A-4147-A177-3AD203B41FA5}">
                      <a16:colId xmlns:a16="http://schemas.microsoft.com/office/drawing/2014/main" val="378214123"/>
                    </a:ext>
                  </a:extLst>
                </a:gridCol>
              </a:tblGrid>
              <a:tr h="971258">
                <a:tc rowSpan="15">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a:solidFill>
                            <a:srgbClr val="FFFFFF"/>
                          </a:solidFill>
                          <a:latin typeface="Meiryo UI" panose="020B0604030504040204" pitchFamily="50" charset="-128"/>
                          <a:ea typeface="Meiryo UI" panose="020B0604030504040204" pitchFamily="50" charset="-128"/>
                        </a:rPr>
                        <a:t>イノベーション創出基金事業</a:t>
                      </a:r>
                      <a:r>
                        <a:rPr kumimoji="1" lang="ja-JP" altLang="en-US" sz="1200" b="1" u="none">
                          <a:solidFill>
                            <a:srgbClr val="FFFFFF"/>
                          </a:solidFill>
                          <a:latin typeface="Meiryo UI" panose="020B0604030504040204" pitchFamily="50" charset="-128"/>
                          <a:ea typeface="Meiryo UI" panose="020B0604030504040204" pitchFamily="50" charset="-128"/>
                        </a:rPr>
                        <a:t>　</a:t>
                      </a:r>
                      <a:r>
                        <a:rPr kumimoji="1" lang="en-US" altLang="ja-JP" sz="1200" b="1" u="none">
                          <a:solidFill>
                            <a:srgbClr val="FFFFFF"/>
                          </a:solidFill>
                          <a:latin typeface="Meiryo UI" panose="020B0604030504040204" pitchFamily="50" charset="-128"/>
                          <a:ea typeface="Meiryo UI" panose="020B0604030504040204" pitchFamily="50" charset="-128"/>
                        </a:rPr>
                        <a:t>【</a:t>
                      </a:r>
                      <a:r>
                        <a:rPr kumimoji="1" lang="ja-JP" altLang="en-US" sz="1200" b="1" u="none">
                          <a:solidFill>
                            <a:srgbClr val="FFFFFF"/>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rgbClr val="FFFFFF"/>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kern="1200">
                          <a:solidFill>
                            <a:srgbClr val="FFFFFF"/>
                          </a:solidFill>
                          <a:latin typeface="Meiryo UI" panose="020B0604030504040204" pitchFamily="50" charset="-128"/>
                          <a:ea typeface="Meiryo UI" panose="020B0604030504040204" pitchFamily="50" charset="-128"/>
                          <a:cs typeface="+mn-cs"/>
                        </a:rPr>
                        <a:t>イノベーションの創出に向けた事業者の取組に対する支援に係る事業</a:t>
                      </a:r>
                      <a:endParaRPr kumimoji="1" lang="en-US" altLang="ja-JP" sz="1050" b="0" u="none" kern="1200">
                        <a:solidFill>
                          <a:srgbClr val="FFFFFF"/>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u="sng" kern="1200">
                        <a:solidFill>
                          <a:srgbClr val="FFFFFF"/>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a:solidFill>
                            <a:srgbClr val="FFFFFF"/>
                          </a:solidFill>
                          <a:latin typeface="Meiryo UI" panose="020B0604030504040204" pitchFamily="50" charset="-128"/>
                          <a:ea typeface="Meiryo UI" panose="020B0604030504040204" pitchFamily="50" charset="-128"/>
                          <a:cs typeface="+mn-cs"/>
                        </a:rPr>
                        <a:t>①イノベーション創出基金補助事業</a:t>
                      </a:r>
                      <a:endParaRPr kumimoji="1" lang="en-US" altLang="ja-JP" sz="1200" b="1" u="sng" kern="1200">
                        <a:solidFill>
                          <a:srgbClr val="FFFFFF"/>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kern="1200">
                          <a:solidFill>
                            <a:srgbClr val="FFFFFF"/>
                          </a:solidFill>
                          <a:latin typeface="Meiryo UI" panose="020B0604030504040204" pitchFamily="50" charset="-128"/>
                          <a:ea typeface="Meiryo UI" panose="020B0604030504040204" pitchFamily="50" charset="-128"/>
                          <a:cs typeface="+mn-cs"/>
                        </a:rPr>
                        <a:t>万博を契機に新たな技術やサービス等の社会実装化に取り組むスタートアップ等に対して、自らの有する企画力、ネットワーク、フィールド等の強みを活かした社会実装支援を実施する支援機関への補助を実施する。</a:t>
                      </a:r>
                      <a:endParaRPr kumimoji="1" lang="en-US" altLang="ja-JP" sz="1050" b="0" u="none" kern="1200">
                        <a:solidFill>
                          <a:srgbClr val="FFFFFF"/>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1069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35458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27380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スタートアップ支援数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1,020,178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16179799"/>
                  </a:ext>
                </a:extLst>
              </a:tr>
              <a:tr h="273809">
                <a:tc vMerge="1">
                  <a:txBody>
                    <a:bodyPr/>
                    <a:lstStyle/>
                    <a:p>
                      <a:endParaRPr kumimoji="1" lang="ja-JP" altLang="en-US"/>
                    </a:p>
                  </a:txBody>
                  <a:tcPr/>
                </a:tc>
                <a:tc vMerge="1">
                  <a:txBody>
                    <a:bodyPr/>
                    <a:lstStyle/>
                    <a:p>
                      <a:endParaRPr kumimoji="1" lang="ja-JP" altLang="en-US"/>
                    </a:p>
                  </a:txBody>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スタートアップが行う実証実験数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lang="en-US" altLang="ja-JP" sz="1050" dirty="0">
                          <a:solidFill>
                            <a:srgbClr val="FF0000"/>
                          </a:solidFill>
                          <a:latin typeface="Meiryo UI" panose="020B0604030504040204" pitchFamily="50" charset="-128"/>
                          <a:ea typeface="Meiryo UI" panose="020B0604030504040204" pitchFamily="50" charset="-128"/>
                        </a:rPr>
                        <a:t>30</a:t>
                      </a:r>
                      <a:r>
                        <a:rPr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779123217"/>
                  </a:ext>
                </a:extLst>
              </a:tr>
              <a:tr h="519032">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a:solidFill>
                            <a:schemeClr val="bg1"/>
                          </a:solidFill>
                          <a:latin typeface="Meiryo UI" panose="020B0604030504040204" pitchFamily="50" charset="-128"/>
                          <a:ea typeface="Meiryo UI" panose="020B0604030504040204" pitchFamily="50" charset="-128"/>
                          <a:cs typeface="+mn-cs"/>
                        </a:rPr>
                        <a:t>②カーボンニュートラル技術ビジネス化推進事業</a:t>
                      </a:r>
                      <a:endParaRPr kumimoji="1" lang="en-US" altLang="ja-JP" sz="1200" b="1" u="sng" kern="1200">
                        <a:solidFill>
                          <a:schemeClr val="bg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全国初のカーボンニュートラル技術の実装化支援等を行う拠点機能を整備し、カーボンニュートラル技術のビジネス化をめざす府内企業に対し、オープンイノベーションの促進によるチームビルディング支援やコンソーシアム等の企業ニーズに応じたビジネス化サポートを通じて、ビジネス化プロジェクトを創出する。</a:t>
                      </a:r>
                      <a:endParaRPr kumimoji="1" lang="en-US" altLang="ja-JP" sz="1050" b="0" u="none" kern="1200" dirty="0">
                        <a:solidFill>
                          <a:schemeClr val="bg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47986105"/>
                  </a:ext>
                </a:extLst>
              </a:tr>
              <a:tr h="273809">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766082776"/>
                  </a:ext>
                </a:extLst>
              </a:tr>
              <a:tr h="354587">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945599042"/>
                  </a:ext>
                </a:extLst>
              </a:tr>
              <a:tr h="273809">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コンソーシアムの構築、継続支援数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41,470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96168630"/>
                  </a:ext>
                </a:extLst>
              </a:tr>
              <a:tr h="31347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個別相談対応数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件</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44291530"/>
                  </a:ext>
                </a:extLst>
              </a:tr>
              <a:tr h="662922">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③先端技術等に特化したスタートアップ育成支援事業</a:t>
                      </a:r>
                      <a:endParaRPr kumimoji="1" lang="en-US" altLang="ja-JP" sz="1200" b="1" u="sng">
                        <a:solidFill>
                          <a:schemeClr val="bg1"/>
                        </a:solidFill>
                        <a:latin typeface="Meiryo UI" panose="020B0604030504040204" pitchFamily="50" charset="-128"/>
                        <a:ea typeface="Meiryo UI" panose="020B0604030504040204" pitchFamily="50" charset="-128"/>
                      </a:endParaRPr>
                    </a:p>
                    <a:p>
                      <a:pPr algn="l"/>
                      <a:r>
                        <a:rPr kumimoji="1" lang="ja-JP" altLang="en-US" sz="1050" b="0" u="none">
                          <a:solidFill>
                            <a:schemeClr val="bg1"/>
                          </a:solidFill>
                          <a:latin typeface="Meiryo UI" panose="020B0604030504040204" pitchFamily="50" charset="-128"/>
                          <a:ea typeface="Meiryo UI" panose="020B0604030504040204" pitchFamily="50" charset="-128"/>
                        </a:rPr>
                        <a:t>大阪・関西が有する大学研究の中で将来事業化が期待されるシーズを開拓するため、大学・研究者に向けたワンストップ窓口を設置。</a:t>
                      </a:r>
                      <a:endParaRPr kumimoji="1" lang="en-US" altLang="ja-JP" sz="1050" b="0" u="none">
                        <a:solidFill>
                          <a:schemeClr val="bg1"/>
                        </a:solidFill>
                        <a:latin typeface="Meiryo UI" panose="020B0604030504040204" pitchFamily="50" charset="-128"/>
                        <a:ea typeface="Meiryo UI" panose="020B0604030504040204" pitchFamily="50" charset="-128"/>
                      </a:endParaRPr>
                    </a:p>
                    <a:p>
                      <a:pPr algn="l"/>
                      <a:r>
                        <a:rPr kumimoji="1" lang="ja-JP" altLang="en-US" sz="1050" b="0" u="none">
                          <a:solidFill>
                            <a:schemeClr val="bg1"/>
                          </a:solidFill>
                          <a:latin typeface="Meiryo UI" panose="020B0604030504040204" pitchFamily="50" charset="-128"/>
                          <a:ea typeface="Meiryo UI" panose="020B0604030504040204" pitchFamily="50" charset="-128"/>
                        </a:rPr>
                        <a:t>社会実装させるためのプロジェクト候補を輩出するため、有力なディープテックスタートアップを採択し、コーディネーターが大手企業との協業に向けた活動資金の提供など伴走支援を実施。</a:t>
                      </a:r>
                      <a:endParaRPr kumimoji="1" lang="en-US" altLang="ja-JP" sz="1050" b="0" u="none">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722187234"/>
                  </a:ext>
                </a:extLst>
              </a:tr>
              <a:tr h="273809">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13424961"/>
                  </a:ext>
                </a:extLst>
              </a:tr>
              <a:tr h="354587">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40162899"/>
                  </a:ext>
                </a:extLst>
              </a:tr>
              <a:tr h="273809">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シーズ、ディープテックの候補リストの作成</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100</a:t>
                      </a:r>
                      <a:r>
                        <a:rPr kumimoji="1" lang="ja-JP" altLang="en-US" sz="1050" b="0" dirty="0">
                          <a:solidFill>
                            <a:srgbClr val="FF0000"/>
                          </a:solidFill>
                          <a:latin typeface="Meiryo UI" panose="020B0604030504040204" pitchFamily="50" charset="-128"/>
                          <a:ea typeface="Meiryo UI" panose="020B0604030504040204" pitchFamily="50" charset="-128"/>
                        </a:rPr>
                        <a:t>件</a:t>
                      </a:r>
                      <a:endParaRPr kumimoji="1" lang="en-US" altLang="ja-JP" sz="1050" b="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102,830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85421564"/>
                  </a:ext>
                </a:extLst>
              </a:tr>
              <a:tr h="354587">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algn="l" defTabSz="914400" rtl="0" eaLnBrk="1" latinLnBrk="0" hangingPunct="1"/>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大手企業との協業等、社会実装の候補となるプロジェクト輩出</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algn="ctr" defTabSz="914400" rtl="0" eaLnBrk="1" latinLnBrk="0" hangingPunct="1"/>
                      <a:r>
                        <a:rPr kumimoji="1" lang="en-US" altLang="ja-JP" sz="1050" b="0" kern="1200" dirty="0">
                          <a:solidFill>
                            <a:srgbClr val="FF0000"/>
                          </a:solidFill>
                          <a:latin typeface="Meiryo UI" panose="020B0604030504040204" pitchFamily="50" charset="-128"/>
                          <a:ea typeface="Meiryo UI" panose="020B0604030504040204" pitchFamily="50" charset="-128"/>
                          <a:cs typeface="+mn-cs"/>
                        </a:rPr>
                        <a:t>5</a:t>
                      </a:r>
                      <a:r>
                        <a:rPr kumimoji="1" lang="ja-JP" altLang="en-US" sz="1050" b="0" kern="1200" dirty="0">
                          <a:solidFill>
                            <a:srgbClr val="FF0000"/>
                          </a:solidFill>
                          <a:latin typeface="Meiryo UI" panose="020B0604030504040204" pitchFamily="50" charset="-128"/>
                          <a:ea typeface="Meiryo UI" panose="020B0604030504040204" pitchFamily="50" charset="-128"/>
                          <a:cs typeface="+mn-cs"/>
                        </a:rPr>
                        <a:t>件</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75734035"/>
                  </a:ext>
                </a:extLst>
              </a:tr>
            </a:tbl>
          </a:graphicData>
        </a:graphic>
      </p:graphicFrame>
    </p:spTree>
    <p:extLst>
      <p:ext uri="{BB962C8B-B14F-4D97-AF65-F5344CB8AC3E}">
        <p14:creationId xmlns:p14="http://schemas.microsoft.com/office/powerpoint/2010/main" val="4008052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03B64A4C-7E3D-4D30-829E-90E6AD492114}"/>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10</a:t>
            </a:fld>
            <a:endParaRPr kumimoji="1" lang="ja-JP" altLang="en-US" dirty="0"/>
          </a:p>
        </p:txBody>
      </p:sp>
      <p:graphicFrame>
        <p:nvGraphicFramePr>
          <p:cNvPr id="13" name="表 12">
            <a:extLst>
              <a:ext uri="{FF2B5EF4-FFF2-40B4-BE49-F238E27FC236}">
                <a16:creationId xmlns:a16="http://schemas.microsoft.com/office/drawing/2014/main" id="{D2DBAA79-C45A-4210-A05A-925DCBFDD8B8}"/>
              </a:ext>
            </a:extLst>
          </p:cNvPr>
          <p:cNvGraphicFramePr>
            <a:graphicFrameLocks noGrp="1"/>
          </p:cNvGraphicFramePr>
          <p:nvPr>
            <p:extLst>
              <p:ext uri="{D42A27DB-BD31-4B8C-83A1-F6EECF244321}">
                <p14:modId xmlns:p14="http://schemas.microsoft.com/office/powerpoint/2010/main" val="2135528158"/>
              </p:ext>
            </p:extLst>
          </p:nvPr>
        </p:nvGraphicFramePr>
        <p:xfrm>
          <a:off x="152846" y="691390"/>
          <a:ext cx="9600308" cy="457338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3718824">
                  <a:extLst>
                    <a:ext uri="{9D8B030D-6E8A-4147-A177-3AD203B41FA5}">
                      <a16:colId xmlns:a16="http://schemas.microsoft.com/office/drawing/2014/main" val="1385968192"/>
                    </a:ext>
                  </a:extLst>
                </a:gridCol>
                <a:gridCol w="1268361">
                  <a:extLst>
                    <a:ext uri="{9D8B030D-6E8A-4147-A177-3AD203B41FA5}">
                      <a16:colId xmlns:a16="http://schemas.microsoft.com/office/drawing/2014/main" val="2716528516"/>
                    </a:ext>
                  </a:extLst>
                </a:gridCol>
                <a:gridCol w="1127871">
                  <a:extLst>
                    <a:ext uri="{9D8B030D-6E8A-4147-A177-3AD203B41FA5}">
                      <a16:colId xmlns:a16="http://schemas.microsoft.com/office/drawing/2014/main" val="2266392702"/>
                    </a:ext>
                  </a:extLst>
                </a:gridCol>
                <a:gridCol w="1433252">
                  <a:extLst>
                    <a:ext uri="{9D8B030D-6E8A-4147-A177-3AD203B41FA5}">
                      <a16:colId xmlns:a16="http://schemas.microsoft.com/office/drawing/2014/main" val="1815854432"/>
                    </a:ext>
                  </a:extLst>
                </a:gridCol>
                <a:gridCol w="1260000">
                  <a:extLst>
                    <a:ext uri="{9D8B030D-6E8A-4147-A177-3AD203B41FA5}">
                      <a16:colId xmlns:a16="http://schemas.microsoft.com/office/drawing/2014/main" val="378214123"/>
                    </a:ext>
                  </a:extLst>
                </a:gridCol>
              </a:tblGrid>
              <a:tr h="606754">
                <a:tc rowSpan="10">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④ものづくり中小企業とスタートアップの協業促進事業</a:t>
                      </a:r>
                      <a:endParaRPr kumimoji="1" lang="en-US" altLang="ja-JP" sz="1200" b="1" u="sng">
                        <a:solidFill>
                          <a:schemeClr val="bg1"/>
                        </a:solidFill>
                        <a:latin typeface="Meiryo UI" panose="020B0604030504040204" pitchFamily="50" charset="-128"/>
                        <a:ea typeface="Meiryo UI" panose="020B0604030504040204" pitchFamily="50" charset="-128"/>
                      </a:endParaRPr>
                    </a:p>
                    <a:p>
                      <a:pPr algn="l"/>
                      <a:r>
                        <a:rPr kumimoji="1" lang="ja-JP" altLang="en-US" sz="1050" b="0" u="none">
                          <a:solidFill>
                            <a:schemeClr val="bg1"/>
                          </a:solidFill>
                          <a:latin typeface="Meiryo UI" panose="020B0604030504040204" pitchFamily="50" charset="-128"/>
                          <a:ea typeface="Meiryo UI" panose="020B0604030504040204" pitchFamily="50" charset="-128"/>
                        </a:rPr>
                        <a:t>ものづくり中小企業とスタートアップの協業による新たなオープンイノベーションを促進するため、セミナー・交流イベント等の開催、マッチング案件のフォローアップ、ホームページ等での情報発信を実施。</a:t>
                      </a:r>
                      <a:endParaRPr kumimoji="1" lang="ja-JP" altLang="en-US"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4630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７年度目標値</a:t>
                      </a:r>
                      <a:endParaRPr kumimoji="1" lang="en-US" altLang="ja-JP" sz="1050" b="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a:solidFill>
                            <a:schemeClr val="tx1"/>
                          </a:solidFill>
                          <a:latin typeface="Meiryo UI" panose="020B0604030504040204" pitchFamily="50" charset="-128"/>
                          <a:ea typeface="Meiryo UI" panose="020B0604030504040204" pitchFamily="50" charset="-128"/>
                        </a:rPr>
                        <a:t>3</a:t>
                      </a:r>
                      <a:r>
                        <a:rPr kumimoji="1" lang="ja-JP" altLang="en-US" sz="1050" b="0">
                          <a:solidFill>
                            <a:schemeClr val="tx1"/>
                          </a:solidFill>
                          <a:latin typeface="Meiryo UI" panose="020B0604030504040204" pitchFamily="50" charset="-128"/>
                          <a:ea typeface="Meiryo UI" panose="020B0604030504040204" pitchFamily="50" charset="-128"/>
                        </a:rPr>
                        <a:t>月末時点）</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７年度予算額</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48166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510607">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セミナー・</a:t>
                      </a:r>
                      <a:r>
                        <a:rPr kumimoji="1" lang="ja-JP" altLang="en-US" sz="1050">
                          <a:solidFill>
                            <a:schemeClr val="tx1"/>
                          </a:solidFill>
                          <a:latin typeface="Meiryo UI" panose="020B0604030504040204" pitchFamily="50" charset="-128"/>
                          <a:ea typeface="Meiryo UI" panose="020B0604030504040204" pitchFamily="50" charset="-128"/>
                        </a:rPr>
                        <a:t>イベント開催数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６回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27,450</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16179799"/>
                  </a:ext>
                </a:extLst>
              </a:tr>
              <a:tr h="442451">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自社のイノベーション創出を目的とした「マッチングフォローアップ」のステージ（協業に向けた具体の相談）にエントリーした企業の件数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lang="en-US" altLang="ja-JP" sz="1050">
                          <a:solidFill>
                            <a:srgbClr val="FF0000"/>
                          </a:solidFill>
                          <a:latin typeface="Meiryo UI" panose="020B0604030504040204" pitchFamily="50" charset="-128"/>
                          <a:ea typeface="Meiryo UI" panose="020B0604030504040204" pitchFamily="50" charset="-128"/>
                        </a:rPr>
                        <a:t>25</a:t>
                      </a:r>
                      <a:r>
                        <a:rPr lang="ja-JP" altLang="en-US" sz="1050">
                          <a:solidFill>
                            <a:srgbClr val="FF0000"/>
                          </a:solidFill>
                          <a:latin typeface="Meiryo UI" panose="020B0604030504040204" pitchFamily="50" charset="-128"/>
                          <a:ea typeface="Meiryo UI" panose="020B0604030504040204" pitchFamily="50" charset="-128"/>
                        </a:rPr>
                        <a:t>件</a:t>
                      </a: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779123217"/>
                  </a:ext>
                </a:extLst>
              </a:tr>
              <a:tr h="606754">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⑤ユニバーサル社会実装化支援事業</a:t>
                      </a:r>
                      <a:endParaRPr kumimoji="1" lang="en-US" altLang="ja-JP" sz="1200" b="1" u="none">
                        <a:solidFill>
                          <a:schemeClr val="bg1"/>
                        </a:solidFill>
                        <a:latin typeface="Meiryo UI" panose="020B0604030504040204" pitchFamily="50" charset="-128"/>
                        <a:ea typeface="Meiryo UI" panose="020B0604030504040204" pitchFamily="50" charset="-128"/>
                      </a:endParaRPr>
                    </a:p>
                    <a:p>
                      <a:pPr algn="l"/>
                      <a:r>
                        <a:rPr kumimoji="1" lang="ja-JP" altLang="en-US" sz="1050" b="0" u="none">
                          <a:solidFill>
                            <a:schemeClr val="bg1"/>
                          </a:solidFill>
                          <a:latin typeface="Meiryo UI" panose="020B0604030504040204" pitchFamily="50" charset="-128"/>
                          <a:ea typeface="Meiryo UI" panose="020B0604030504040204" pitchFamily="50" charset="-128"/>
                        </a:rPr>
                        <a:t>障がい者や高齢者など多様な人材が能力を最大限に発揮し活躍するために、職域拡大や労働環境の改善、労働負荷の軽減など新たな技術やサービスの開発に取り組もうとする事業者を支援</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pPr algn="ct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47986105"/>
                  </a:ext>
                </a:extLst>
              </a:tr>
              <a:tr h="33974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７年度目標値</a:t>
                      </a:r>
                      <a:endParaRPr kumimoji="1" lang="en-US" altLang="ja-JP" sz="1050" b="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a:solidFill>
                            <a:schemeClr val="tx1"/>
                          </a:solidFill>
                          <a:latin typeface="Meiryo UI" panose="020B0604030504040204" pitchFamily="50" charset="-128"/>
                          <a:ea typeface="Meiryo UI" panose="020B0604030504040204" pitchFamily="50" charset="-128"/>
                        </a:rPr>
                        <a:t>3</a:t>
                      </a:r>
                      <a:r>
                        <a:rPr kumimoji="1" lang="ja-JP" altLang="en-US" sz="1050" b="0">
                          <a:solidFill>
                            <a:schemeClr val="tx1"/>
                          </a:solidFill>
                          <a:latin typeface="Meiryo UI" panose="020B0604030504040204" pitchFamily="50" charset="-128"/>
                          <a:ea typeface="Meiryo UI" panose="020B0604030504040204" pitchFamily="50" charset="-128"/>
                        </a:rPr>
                        <a:t>月末時点）</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７年度予算額</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766082776"/>
                  </a:ext>
                </a:extLst>
              </a:tr>
              <a:tr h="41451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945599042"/>
                  </a:ext>
                </a:extLst>
              </a:tr>
              <a:tr h="52892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雇用促進に資する新技術・サービスの創出に向けた支援企業数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10</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49,525</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96168630"/>
                  </a:ext>
                </a:extLst>
              </a:tr>
              <a:tr h="395653">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プロジェクト応援企業数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rgbClr val="FF0000"/>
                          </a:solidFill>
                          <a:latin typeface="Meiryo UI" panose="020B0604030504040204" pitchFamily="50" charset="-128"/>
                          <a:ea typeface="Meiryo UI" panose="020B0604030504040204" pitchFamily="50" charset="-128"/>
                        </a:rPr>
                        <a:t>500</a:t>
                      </a:r>
                      <a:r>
                        <a:rPr kumimoji="1" lang="ja-JP" altLang="en-US" sz="105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44291530"/>
                  </a:ext>
                </a:extLst>
              </a:tr>
            </a:tbl>
          </a:graphicData>
        </a:graphic>
      </p:graphicFrame>
      <p:sp>
        <p:nvSpPr>
          <p:cNvPr id="8" name="正方形/長方形 7">
            <a:extLst>
              <a:ext uri="{FF2B5EF4-FFF2-40B4-BE49-F238E27FC236}">
                <a16:creationId xmlns:a16="http://schemas.microsoft.com/office/drawing/2014/main" id="{FFE2E625-915A-4914-BD46-9B1EE3F0D275}"/>
              </a:ext>
            </a:extLst>
          </p:cNvPr>
          <p:cNvSpPr/>
          <p:nvPr/>
        </p:nvSpPr>
        <p:spPr>
          <a:xfrm>
            <a:off x="0" y="-2360"/>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5412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03B64A4C-7E3D-4D30-829E-90E6AD492114}"/>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11</a:t>
            </a:fld>
            <a:endParaRPr kumimoji="1" lang="ja-JP" altLang="en-US" dirty="0"/>
          </a:p>
        </p:txBody>
      </p:sp>
      <p:graphicFrame>
        <p:nvGraphicFramePr>
          <p:cNvPr id="15" name="表 14">
            <a:extLst>
              <a:ext uri="{FF2B5EF4-FFF2-40B4-BE49-F238E27FC236}">
                <a16:creationId xmlns:a16="http://schemas.microsoft.com/office/drawing/2014/main" id="{4F3A6795-5D09-4D05-B373-F859CFBAF4B9}"/>
              </a:ext>
            </a:extLst>
          </p:cNvPr>
          <p:cNvGraphicFramePr>
            <a:graphicFrameLocks noGrp="1"/>
          </p:cNvGraphicFramePr>
          <p:nvPr>
            <p:extLst>
              <p:ext uri="{D42A27DB-BD31-4B8C-83A1-F6EECF244321}">
                <p14:modId xmlns:p14="http://schemas.microsoft.com/office/powerpoint/2010/main" val="2481105428"/>
              </p:ext>
            </p:extLst>
          </p:nvPr>
        </p:nvGraphicFramePr>
        <p:xfrm>
          <a:off x="83693" y="691391"/>
          <a:ext cx="9600308" cy="3083521"/>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2880000">
                  <a:extLst>
                    <a:ext uri="{9D8B030D-6E8A-4147-A177-3AD203B41FA5}">
                      <a16:colId xmlns:a16="http://schemas.microsoft.com/office/drawing/2014/main" val="1385968192"/>
                    </a:ext>
                  </a:extLst>
                </a:gridCol>
                <a:gridCol w="1760854">
                  <a:extLst>
                    <a:ext uri="{9D8B030D-6E8A-4147-A177-3AD203B41FA5}">
                      <a16:colId xmlns:a16="http://schemas.microsoft.com/office/drawing/2014/main" val="3975870437"/>
                    </a:ext>
                  </a:extLst>
                </a:gridCol>
                <a:gridCol w="1297208">
                  <a:extLst>
                    <a:ext uri="{9D8B030D-6E8A-4147-A177-3AD203B41FA5}">
                      <a16:colId xmlns:a16="http://schemas.microsoft.com/office/drawing/2014/main" val="2248468878"/>
                    </a:ext>
                  </a:extLst>
                </a:gridCol>
                <a:gridCol w="1455174">
                  <a:extLst>
                    <a:ext uri="{9D8B030D-6E8A-4147-A177-3AD203B41FA5}">
                      <a16:colId xmlns:a16="http://schemas.microsoft.com/office/drawing/2014/main" val="1815854432"/>
                    </a:ext>
                  </a:extLst>
                </a:gridCol>
                <a:gridCol w="1415072">
                  <a:extLst>
                    <a:ext uri="{9D8B030D-6E8A-4147-A177-3AD203B41FA5}">
                      <a16:colId xmlns:a16="http://schemas.microsoft.com/office/drawing/2014/main" val="378214123"/>
                    </a:ext>
                  </a:extLst>
                </a:gridCol>
              </a:tblGrid>
              <a:tr h="465505">
                <a:tc rowSpan="8">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12</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ディープテックスタートアップ事業化</a:t>
                      </a:r>
                      <a:r>
                        <a:rPr kumimoji="1" lang="ja-JP" altLang="en-US" sz="1200" b="1" u="sng">
                          <a:solidFill>
                            <a:schemeClr val="bg1"/>
                          </a:solidFill>
                          <a:latin typeface="Meiryo UI" panose="020B0604030504040204" pitchFamily="50" charset="-128"/>
                          <a:ea typeface="Meiryo UI" panose="020B0604030504040204" pitchFamily="50" charset="-128"/>
                        </a:rPr>
                        <a:t>支援事業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世界</a:t>
                      </a:r>
                      <a:r>
                        <a:rPr kumimoji="1" lang="ja-JP" altLang="en-US" sz="1050" b="0" u="none" dirty="0">
                          <a:solidFill>
                            <a:schemeClr val="bg1"/>
                          </a:solidFill>
                          <a:latin typeface="Meiryo UI" panose="020B0604030504040204" pitchFamily="50" charset="-128"/>
                          <a:ea typeface="Meiryo UI" panose="020B0604030504040204" pitchFamily="50" charset="-128"/>
                        </a:rPr>
                        <a:t>で競争力を有するディープテックスタートアップを次々に輩出するため、ライフサイエンス分野をはじめとしたシーズの事業化、チーム ビルディング等を支援する。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本プログラムを通じてプロジェクト化した後の起業増加数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６件</a:t>
                      </a:r>
                      <a:endParaRPr kumimoji="1" lang="en-US" altLang="ja-JP" sz="1050" kern="1200" dirty="0">
                        <a:solidFill>
                          <a:srgbClr val="FF0000"/>
                        </a:solidFill>
                        <a:latin typeface="Meiryo UI" panose="020B0604030504040204" pitchFamily="50" charset="-128"/>
                        <a:ea typeface="Meiryo UI" panose="020B0604030504040204" pitchFamily="50" charset="-128"/>
                        <a:cs typeface="+mn-cs"/>
                      </a:endParaRPr>
                    </a:p>
                    <a:p>
                      <a:pPr algn="ctr"/>
                      <a:r>
                        <a:rPr kumimoji="1" lang="en-US" altLang="ja-JP" sz="900" kern="1200" dirty="0">
                          <a:solidFill>
                            <a:srgbClr val="FF0000"/>
                          </a:solidFill>
                          <a:latin typeface="Meiryo UI" panose="020B0604030504040204" pitchFamily="50" charset="-128"/>
                          <a:ea typeface="Meiryo UI" panose="020B0604030504040204" pitchFamily="50" charset="-128"/>
                          <a:cs typeface="+mn-cs"/>
                        </a:rPr>
                        <a:t>※R</a:t>
                      </a:r>
                      <a:r>
                        <a:rPr kumimoji="1" lang="ja-JP" altLang="en-US" sz="900" kern="1200" dirty="0">
                          <a:solidFill>
                            <a:srgbClr val="FF0000"/>
                          </a:solidFill>
                          <a:latin typeface="Meiryo UI" panose="020B0604030504040204" pitchFamily="50" charset="-128"/>
                          <a:ea typeface="Meiryo UI" panose="020B0604030504040204" pitchFamily="50" charset="-128"/>
                          <a:cs typeface="+mn-cs"/>
                        </a:rPr>
                        <a:t>９年度までに</a:t>
                      </a:r>
                      <a:endParaRPr kumimoji="1" lang="en-US" altLang="ja-JP" sz="900" kern="1200" dirty="0">
                        <a:solidFill>
                          <a:srgbClr val="FF0000"/>
                        </a:solidFill>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127,595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5">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5">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16179799"/>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グローバルな展開を視野にした有望シーズの事業化（ビジネスプランの作成）</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６件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779123217"/>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事業を通じたコミュニティへの新規参加者数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kern="1200" dirty="0">
                          <a:solidFill>
                            <a:srgbClr val="FF0000"/>
                          </a:solidFill>
                          <a:latin typeface="Meiryo UI" panose="020B0604030504040204" pitchFamily="50" charset="-128"/>
                          <a:ea typeface="Meiryo UI" panose="020B0604030504040204" pitchFamily="50" charset="-128"/>
                          <a:cs typeface="+mn-cs"/>
                        </a:rPr>
                        <a:t>100</a:t>
                      </a: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人</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276444558"/>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事業化支援プログラムへの参加者数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kern="1200" dirty="0">
                          <a:solidFill>
                            <a:srgbClr val="FF0000"/>
                          </a:solidFill>
                          <a:latin typeface="Meiryo UI" panose="020B0604030504040204" pitchFamily="50" charset="-128"/>
                          <a:ea typeface="Meiryo UI" panose="020B0604030504040204" pitchFamily="50" charset="-128"/>
                          <a:cs typeface="+mn-cs"/>
                        </a:rPr>
                        <a:t>200</a:t>
                      </a: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人</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790941305"/>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ワークショップ等イベントへの合計参加者数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kern="1200" dirty="0">
                          <a:solidFill>
                            <a:srgbClr val="FF0000"/>
                          </a:solidFill>
                          <a:latin typeface="Meiryo UI" panose="020B0604030504040204" pitchFamily="50" charset="-128"/>
                          <a:ea typeface="Meiryo UI" panose="020B0604030504040204" pitchFamily="50" charset="-128"/>
                          <a:cs typeface="+mn-cs"/>
                        </a:rPr>
                        <a:t>200</a:t>
                      </a: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人</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728901511"/>
                  </a:ext>
                </a:extLst>
              </a:tr>
            </a:tbl>
          </a:graphicData>
        </a:graphic>
      </p:graphicFrame>
      <p:graphicFrame>
        <p:nvGraphicFramePr>
          <p:cNvPr id="16" name="表 15">
            <a:extLst>
              <a:ext uri="{FF2B5EF4-FFF2-40B4-BE49-F238E27FC236}">
                <a16:creationId xmlns:a16="http://schemas.microsoft.com/office/drawing/2014/main" id="{722B1CAD-75B2-47EC-885C-DD9C9D6FB9E6}"/>
              </a:ext>
            </a:extLst>
          </p:cNvPr>
          <p:cNvGraphicFramePr>
            <a:graphicFrameLocks noGrp="1"/>
          </p:cNvGraphicFramePr>
          <p:nvPr>
            <p:extLst>
              <p:ext uri="{D42A27DB-BD31-4B8C-83A1-F6EECF244321}">
                <p14:modId xmlns:p14="http://schemas.microsoft.com/office/powerpoint/2010/main" val="816894875"/>
              </p:ext>
            </p:extLst>
          </p:nvPr>
        </p:nvGraphicFramePr>
        <p:xfrm>
          <a:off x="83693" y="3965230"/>
          <a:ext cx="9598481" cy="2130771"/>
        </p:xfrm>
        <a:graphic>
          <a:graphicData uri="http://schemas.openxmlformats.org/drawingml/2006/table">
            <a:tbl>
              <a:tblPr firstRow="1" bandRow="1">
                <a:tableStyleId>{F5AB1C69-6EDB-4FF4-983F-18BD219EF322}</a:tableStyleId>
              </a:tblPr>
              <a:tblGrid>
                <a:gridCol w="392503">
                  <a:extLst>
                    <a:ext uri="{9D8B030D-6E8A-4147-A177-3AD203B41FA5}">
                      <a16:colId xmlns:a16="http://schemas.microsoft.com/office/drawing/2014/main" val="830047628"/>
                    </a:ext>
                  </a:extLst>
                </a:gridCol>
                <a:gridCol w="392503">
                  <a:extLst>
                    <a:ext uri="{9D8B030D-6E8A-4147-A177-3AD203B41FA5}">
                      <a16:colId xmlns:a16="http://schemas.microsoft.com/office/drawing/2014/main" val="1297933951"/>
                    </a:ext>
                  </a:extLst>
                </a:gridCol>
                <a:gridCol w="3068659">
                  <a:extLst>
                    <a:ext uri="{9D8B030D-6E8A-4147-A177-3AD203B41FA5}">
                      <a16:colId xmlns:a16="http://schemas.microsoft.com/office/drawing/2014/main" val="1442257963"/>
                    </a:ext>
                  </a:extLst>
                </a:gridCol>
                <a:gridCol w="1605694">
                  <a:extLst>
                    <a:ext uri="{9D8B030D-6E8A-4147-A177-3AD203B41FA5}">
                      <a16:colId xmlns:a16="http://schemas.microsoft.com/office/drawing/2014/main" val="1686063622"/>
                    </a:ext>
                  </a:extLst>
                </a:gridCol>
                <a:gridCol w="1201877">
                  <a:extLst>
                    <a:ext uri="{9D8B030D-6E8A-4147-A177-3AD203B41FA5}">
                      <a16:colId xmlns:a16="http://schemas.microsoft.com/office/drawing/2014/main" val="3148950112"/>
                    </a:ext>
                  </a:extLst>
                </a:gridCol>
                <a:gridCol w="1514168">
                  <a:extLst>
                    <a:ext uri="{9D8B030D-6E8A-4147-A177-3AD203B41FA5}">
                      <a16:colId xmlns:a16="http://schemas.microsoft.com/office/drawing/2014/main" val="1731537685"/>
                    </a:ext>
                  </a:extLst>
                </a:gridCol>
                <a:gridCol w="1423077">
                  <a:extLst>
                    <a:ext uri="{9D8B030D-6E8A-4147-A177-3AD203B41FA5}">
                      <a16:colId xmlns:a16="http://schemas.microsoft.com/office/drawing/2014/main" val="2346348725"/>
                    </a:ext>
                  </a:extLst>
                </a:gridCol>
              </a:tblGrid>
              <a:tr h="621041">
                <a:tc rowSpan="5">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13</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中之島クロス グローバルスタートアップ創出・拠点化推進</a:t>
                      </a:r>
                      <a:r>
                        <a:rPr kumimoji="1" lang="zh-TW"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未来</a:t>
                      </a:r>
                      <a:r>
                        <a:rPr kumimoji="1" lang="ja-JP" altLang="en-US" sz="1050" b="0" u="none" dirty="0">
                          <a:solidFill>
                            <a:schemeClr val="bg1"/>
                          </a:solidFill>
                          <a:latin typeface="Meiryo UI" panose="020B0604030504040204" pitchFamily="50" charset="-128"/>
                          <a:ea typeface="Meiryo UI" panose="020B0604030504040204" pitchFamily="50" charset="-128"/>
                        </a:rPr>
                        <a:t>医療の産業化拠点の地位確立に向けた、ライフサイエンス分野のスタートアップ支援機関の集積によるスタートアップの育成機能の強化、及び有力なスタートアップに対するグローバル展開を強力に支援する。</a:t>
                      </a:r>
                      <a:endParaRPr kumimoji="1" lang="en-US" altLang="ja-JP" sz="1050" b="1"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10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4242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2348492"/>
                  </a:ext>
                </a:extLst>
              </a:tr>
              <a:tr h="42427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中之島</a:t>
                      </a:r>
                      <a:r>
                        <a:rPr kumimoji="1" lang="ja-JP" altLang="en-US" sz="1050" dirty="0">
                          <a:solidFill>
                            <a:schemeClr val="tx1"/>
                          </a:solidFill>
                          <a:latin typeface="Meiryo UI" panose="020B0604030504040204" pitchFamily="50" charset="-128"/>
                          <a:ea typeface="Meiryo UI" panose="020B0604030504040204" pitchFamily="50" charset="-128"/>
                        </a:rPr>
                        <a:t>クロスへの新規入居スタートアップ数</a:t>
                      </a: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10</a:t>
                      </a:r>
                      <a:r>
                        <a:rPr kumimoji="1" lang="ja-JP" altLang="en-US" sz="105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154,985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409072">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中之島クロスで活動する新規スタートアップ支援機関数</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１社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838839826"/>
                  </a:ext>
                </a:extLst>
              </a:tr>
            </a:tbl>
          </a:graphicData>
        </a:graphic>
      </p:graphicFrame>
      <p:sp>
        <p:nvSpPr>
          <p:cNvPr id="12" name="正方形/長方形 11">
            <a:extLst>
              <a:ext uri="{FF2B5EF4-FFF2-40B4-BE49-F238E27FC236}">
                <a16:creationId xmlns:a16="http://schemas.microsoft.com/office/drawing/2014/main" id="{09DE0214-0E25-404D-8998-0F7F511E71AA}"/>
              </a:ext>
            </a:extLst>
          </p:cNvPr>
          <p:cNvSpPr/>
          <p:nvPr/>
        </p:nvSpPr>
        <p:spPr>
          <a:xfrm>
            <a:off x="0" y="568"/>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8684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12</a:t>
            </a:fld>
            <a:endParaRPr kumimoji="1" lang="ja-JP" altLang="en-US" dirty="0"/>
          </a:p>
        </p:txBody>
      </p:sp>
      <p:graphicFrame>
        <p:nvGraphicFramePr>
          <p:cNvPr id="12" name="表 11">
            <a:extLst>
              <a:ext uri="{FF2B5EF4-FFF2-40B4-BE49-F238E27FC236}">
                <a16:creationId xmlns:a16="http://schemas.microsoft.com/office/drawing/2014/main" id="{9A2FAEC6-8740-4901-91FA-78722B9E0346}"/>
              </a:ext>
            </a:extLst>
          </p:cNvPr>
          <p:cNvGraphicFramePr>
            <a:graphicFrameLocks noGrp="1"/>
          </p:cNvGraphicFramePr>
          <p:nvPr>
            <p:extLst>
              <p:ext uri="{D42A27DB-BD31-4B8C-83A1-F6EECF244321}">
                <p14:modId xmlns:p14="http://schemas.microsoft.com/office/powerpoint/2010/main" val="1726672096"/>
              </p:ext>
            </p:extLst>
          </p:nvPr>
        </p:nvGraphicFramePr>
        <p:xfrm>
          <a:off x="139344" y="667473"/>
          <a:ext cx="9600308" cy="2332264"/>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880000">
                  <a:extLst>
                    <a:ext uri="{9D8B030D-6E8A-4147-A177-3AD203B41FA5}">
                      <a16:colId xmlns:a16="http://schemas.microsoft.com/office/drawing/2014/main" val="400436419"/>
                    </a:ext>
                  </a:extLst>
                </a:gridCol>
                <a:gridCol w="1760854">
                  <a:extLst>
                    <a:ext uri="{9D8B030D-6E8A-4147-A177-3AD203B41FA5}">
                      <a16:colId xmlns:a16="http://schemas.microsoft.com/office/drawing/2014/main" val="885638921"/>
                    </a:ext>
                  </a:extLst>
                </a:gridCol>
                <a:gridCol w="1474202">
                  <a:extLst>
                    <a:ext uri="{9D8B030D-6E8A-4147-A177-3AD203B41FA5}">
                      <a16:colId xmlns:a16="http://schemas.microsoft.com/office/drawing/2014/main" val="2868609020"/>
                    </a:ext>
                  </a:extLst>
                </a:gridCol>
                <a:gridCol w="1433252">
                  <a:extLst>
                    <a:ext uri="{9D8B030D-6E8A-4147-A177-3AD203B41FA5}">
                      <a16:colId xmlns:a16="http://schemas.microsoft.com/office/drawing/2014/main" val="1393318109"/>
                    </a:ext>
                  </a:extLst>
                </a:gridCol>
                <a:gridCol w="1260000">
                  <a:extLst>
                    <a:ext uri="{9D8B030D-6E8A-4147-A177-3AD203B41FA5}">
                      <a16:colId xmlns:a16="http://schemas.microsoft.com/office/drawing/2014/main" val="2346348725"/>
                    </a:ext>
                  </a:extLst>
                </a:gridCol>
              </a:tblGrid>
              <a:tr h="465505">
                <a:tc rowSpan="5">
                  <a:txBody>
                    <a:bodyPr/>
                    <a:lstStyle/>
                    <a:p>
                      <a:pPr algn="ctr"/>
                      <a:r>
                        <a:rPr kumimoji="1" lang="en-US" altLang="ja-JP" sz="90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14</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世界に伍する</a:t>
                      </a:r>
                      <a:r>
                        <a:rPr kumimoji="1" lang="ja-JP" altLang="en-US" sz="1200" b="1" u="sng" dirty="0">
                          <a:solidFill>
                            <a:schemeClr val="bg1"/>
                          </a:solidFill>
                          <a:latin typeface="Meiryo UI" panose="020B0604030504040204" pitchFamily="50" charset="-128"/>
                          <a:ea typeface="Meiryo UI" panose="020B0604030504040204" pitchFamily="50" charset="-128"/>
                        </a:rPr>
                        <a:t>スタートアップ・エコシステム推進</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a:t>
                      </a:r>
                      <a:r>
                        <a:rPr kumimoji="1" lang="ja-JP" altLang="en-US" sz="1050" b="0" u="none" dirty="0">
                          <a:solidFill>
                            <a:schemeClr val="bg1"/>
                          </a:solidFill>
                          <a:latin typeface="Meiryo UI" panose="020B0604030504040204" pitchFamily="50" charset="-128"/>
                          <a:ea typeface="Meiryo UI" panose="020B0604030504040204" pitchFamily="50" charset="-128"/>
                        </a:rPr>
                        <a:t>大阪スタートアップ・エコシステム構築に向け、情報収集・分析およびコンソーシアムメンバーの活動を促進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・コンソーシアム全体の活動を進めるためのブランディング、情報発信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・大阪エコシステムの認知度向上や、海外のエコシステムとの連携事業のための国際的なピッチイベントを開催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・スタートアップの成長段階に応じたアクセラレーション・プログラムを実施　　　等</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ysClr val="windowText" lastClr="000000"/>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87105978"/>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５億円以上調達のスタートアップ件数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rgbClr val="FF0000"/>
                          </a:solidFill>
                          <a:latin typeface="Meiryo UI" panose="020B0604030504040204" pitchFamily="50" charset="-128"/>
                          <a:ea typeface="Meiryo UI" panose="020B0604030504040204" pitchFamily="50" charset="-128"/>
                        </a:rPr>
                        <a:t>85</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70,261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chemeClr val="tx1"/>
                          </a:solidFill>
                          <a:latin typeface="Meiryo UI" panose="020B0604030504040204" pitchFamily="50" charset="-128"/>
                          <a:ea typeface="Meiryo UI" panose="020B0604030504040204" pitchFamily="50" charset="-128"/>
                        </a:rPr>
                        <a:t>102</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strike="noStrike" dirty="0">
                          <a:solidFill>
                            <a:schemeClr val="tx1"/>
                          </a:solidFill>
                          <a:latin typeface="Meiryo UI" panose="020B0604030504040204" pitchFamily="50" charset="-128"/>
                          <a:ea typeface="Meiryo UI" panose="020B0604030504040204" pitchFamily="50" charset="-128"/>
                        </a:rPr>
                        <a:t>75</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70,261</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strike="noStrike" dirty="0">
                          <a:solidFill>
                            <a:srgbClr val="FF0000"/>
                          </a:solidFill>
                          <a:latin typeface="Meiryo UI" panose="020B0604030504040204" pitchFamily="50" charset="-128"/>
                          <a:ea typeface="Meiryo UI" panose="020B0604030504040204" pitchFamily="50" charset="-128"/>
                        </a:rPr>
                        <a:t>39</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strike="noStrike" dirty="0">
                          <a:solidFill>
                            <a:schemeClr val="tx1"/>
                          </a:solidFill>
                          <a:latin typeface="Meiryo UI" panose="020B0604030504040204" pitchFamily="50" charset="-128"/>
                          <a:ea typeface="Meiryo UI" panose="020B0604030504040204" pitchFamily="50" charset="-128"/>
                        </a:rPr>
                        <a:t>38</a:t>
                      </a:r>
                      <a:r>
                        <a:rPr kumimoji="1" lang="ja-JP" altLang="en-US" sz="1050" dirty="0">
                          <a:solidFill>
                            <a:schemeClr val="tx1"/>
                          </a:solidFill>
                          <a:latin typeface="Meiryo UI" panose="020B0604030504040204" pitchFamily="50" charset="-128"/>
                          <a:ea typeface="Meiryo UI" panose="020B0604030504040204" pitchFamily="50" charset="-128"/>
                        </a:rPr>
                        <a:t>者</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strike="noStrike" dirty="0">
                          <a:solidFill>
                            <a:schemeClr val="tx1"/>
                          </a:solidFill>
                          <a:latin typeface="Meiryo UI" panose="020B0604030504040204" pitchFamily="50" charset="-128"/>
                          <a:ea typeface="Meiryo UI" panose="020B0604030504040204" pitchFamily="50" charset="-128"/>
                        </a:rPr>
                        <a:t>30</a:t>
                      </a:r>
                      <a:r>
                        <a:rPr kumimoji="1" lang="ja-JP" altLang="en-US" sz="1050" dirty="0">
                          <a:solidFill>
                            <a:schemeClr val="tx1"/>
                          </a:solidFill>
                          <a:latin typeface="Meiryo UI" panose="020B0604030504040204" pitchFamily="50" charset="-128"/>
                          <a:ea typeface="Meiryo UI" panose="020B0604030504040204" pitchFamily="50" charset="-128"/>
                        </a:rPr>
                        <a:t>者）</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558829078"/>
                  </a:ext>
                </a:extLst>
              </a:tr>
            </a:tbl>
          </a:graphicData>
        </a:graphic>
      </p:graphicFrame>
      <p:graphicFrame>
        <p:nvGraphicFramePr>
          <p:cNvPr id="13" name="表 12">
            <a:extLst>
              <a:ext uri="{FF2B5EF4-FFF2-40B4-BE49-F238E27FC236}">
                <a16:creationId xmlns:a16="http://schemas.microsoft.com/office/drawing/2014/main" id="{00971C38-9D46-4B38-A9F7-6E72BD0B5A5E}"/>
              </a:ext>
            </a:extLst>
          </p:cNvPr>
          <p:cNvGraphicFramePr>
            <a:graphicFrameLocks noGrp="1"/>
          </p:cNvGraphicFramePr>
          <p:nvPr>
            <p:extLst>
              <p:ext uri="{D42A27DB-BD31-4B8C-83A1-F6EECF244321}">
                <p14:modId xmlns:p14="http://schemas.microsoft.com/office/powerpoint/2010/main" val="488137071"/>
              </p:ext>
            </p:extLst>
          </p:nvPr>
        </p:nvGraphicFramePr>
        <p:xfrm>
          <a:off x="139344" y="3046985"/>
          <a:ext cx="9600308" cy="272660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2880000">
                  <a:extLst>
                    <a:ext uri="{9D8B030D-6E8A-4147-A177-3AD203B41FA5}">
                      <a16:colId xmlns:a16="http://schemas.microsoft.com/office/drawing/2014/main" val="1385968192"/>
                    </a:ext>
                  </a:extLst>
                </a:gridCol>
                <a:gridCol w="1760854">
                  <a:extLst>
                    <a:ext uri="{9D8B030D-6E8A-4147-A177-3AD203B41FA5}">
                      <a16:colId xmlns:a16="http://schemas.microsoft.com/office/drawing/2014/main" val="3975870437"/>
                    </a:ext>
                  </a:extLst>
                </a:gridCol>
                <a:gridCol w="1474202">
                  <a:extLst>
                    <a:ext uri="{9D8B030D-6E8A-4147-A177-3AD203B41FA5}">
                      <a16:colId xmlns:a16="http://schemas.microsoft.com/office/drawing/2014/main" val="2248468878"/>
                    </a:ext>
                  </a:extLst>
                </a:gridCol>
                <a:gridCol w="1433252">
                  <a:extLst>
                    <a:ext uri="{9D8B030D-6E8A-4147-A177-3AD203B41FA5}">
                      <a16:colId xmlns:a16="http://schemas.microsoft.com/office/drawing/2014/main" val="1815854432"/>
                    </a:ext>
                  </a:extLst>
                </a:gridCol>
                <a:gridCol w="1260000">
                  <a:extLst>
                    <a:ext uri="{9D8B030D-6E8A-4147-A177-3AD203B41FA5}">
                      <a16:colId xmlns:a16="http://schemas.microsoft.com/office/drawing/2014/main" val="378214123"/>
                    </a:ext>
                  </a:extLst>
                </a:gridCol>
              </a:tblGrid>
              <a:tr h="465505">
                <a:tc rowSpan="6">
                  <a:txBody>
                    <a:bodyPr/>
                    <a:lstStyle/>
                    <a:p>
                      <a:pPr algn="ctr"/>
                      <a:r>
                        <a:rPr kumimoji="1" lang="en-US" altLang="ja-JP" sz="900">
                          <a:latin typeface="Meiryo UI" panose="020B0604030504040204" pitchFamily="50" charset="-128"/>
                          <a:ea typeface="Meiryo UI" panose="020B0604030504040204" pitchFamily="50" charset="-128"/>
                        </a:rPr>
                        <a:t>No</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1000">
                          <a:latin typeface="Meiryo UI" panose="020B0604030504040204" pitchFamily="50" charset="-128"/>
                          <a:ea typeface="Meiryo UI" panose="020B0604030504040204" pitchFamily="50" charset="-128"/>
                        </a:rPr>
                        <a:t>15</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スタートアップ活躍促進</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a:t>
                      </a:r>
                      <a:r>
                        <a:rPr kumimoji="1" lang="en-US" altLang="ja-JP" sz="1050" b="0" u="none">
                          <a:solidFill>
                            <a:schemeClr val="bg1"/>
                          </a:solidFill>
                          <a:latin typeface="Meiryo UI" panose="020B0604030504040204" pitchFamily="50" charset="-128"/>
                          <a:ea typeface="Meiryo UI" panose="020B0604030504040204" pitchFamily="50" charset="-128"/>
                        </a:rPr>
                        <a:t>GSE</a:t>
                      </a:r>
                      <a:r>
                        <a:rPr kumimoji="1" lang="ja-JP" altLang="en-US" sz="1050" b="0" u="none">
                          <a:solidFill>
                            <a:schemeClr val="bg1"/>
                          </a:solidFill>
                          <a:latin typeface="Meiryo UI" panose="020B0604030504040204" pitchFamily="50" charset="-128"/>
                          <a:ea typeface="Meiryo UI" panose="020B0604030504040204" pitchFamily="50" charset="-128"/>
                        </a:rPr>
                        <a:t>（</a:t>
                      </a:r>
                      <a:r>
                        <a:rPr kumimoji="1" lang="en-US" altLang="ja-JP" sz="1050" b="0" u="none">
                          <a:solidFill>
                            <a:schemeClr val="bg1"/>
                          </a:solidFill>
                          <a:latin typeface="Meiryo UI" panose="020B0604030504040204" pitchFamily="50" charset="-128"/>
                          <a:ea typeface="Meiryo UI" panose="020B0604030504040204" pitchFamily="50" charset="-128"/>
                        </a:rPr>
                        <a:t>GlobalStartupEXPO2025</a:t>
                      </a:r>
                      <a:r>
                        <a:rPr kumimoji="1" lang="ja-JP" altLang="en-US" sz="1050" b="0" u="none">
                          <a:solidFill>
                            <a:schemeClr val="bg1"/>
                          </a:solidFill>
                          <a:latin typeface="Meiryo UI" panose="020B0604030504040204" pitchFamily="50" charset="-128"/>
                          <a:ea typeface="Meiryo UI" panose="020B0604030504040204" pitchFamily="50" charset="-128"/>
                        </a:rPr>
                        <a:t>）の</a:t>
                      </a:r>
                      <a:r>
                        <a:rPr kumimoji="1" lang="ja-JP" altLang="en-US" sz="1050" b="0" u="none" dirty="0">
                          <a:solidFill>
                            <a:schemeClr val="bg1"/>
                          </a:solidFill>
                          <a:latin typeface="Meiryo UI" panose="020B0604030504040204" pitchFamily="50" charset="-128"/>
                          <a:ea typeface="Meiryo UI" panose="020B0604030504040204" pitchFamily="50" charset="-128"/>
                        </a:rPr>
                        <a:t>効果を大阪の</a:t>
                      </a:r>
                      <a:r>
                        <a:rPr kumimoji="1" lang="en-US" altLang="ja-JP" sz="1050" b="0" u="none" dirty="0">
                          <a:solidFill>
                            <a:schemeClr val="bg1"/>
                          </a:solidFill>
                          <a:latin typeface="Meiryo UI" panose="020B0604030504040204" pitchFamily="50" charset="-128"/>
                          <a:ea typeface="Meiryo UI" panose="020B0604030504040204" pitchFamily="50" charset="-128"/>
                        </a:rPr>
                        <a:t>SU</a:t>
                      </a:r>
                      <a:r>
                        <a:rPr kumimoji="1" lang="ja-JP" altLang="en-US" sz="1050" b="0" u="none" dirty="0">
                          <a:solidFill>
                            <a:schemeClr val="bg1"/>
                          </a:solidFill>
                          <a:latin typeface="Meiryo UI" panose="020B0604030504040204" pitchFamily="50" charset="-128"/>
                          <a:ea typeface="Meiryo UI" panose="020B0604030504040204" pitchFamily="50" charset="-128"/>
                        </a:rPr>
                        <a:t>に広く還元させる取組として、</a:t>
                      </a:r>
                      <a:r>
                        <a:rPr kumimoji="1" lang="en-US" altLang="ja-JP" sz="1050" b="0" u="none" dirty="0">
                          <a:solidFill>
                            <a:schemeClr val="bg1"/>
                          </a:solidFill>
                          <a:latin typeface="Meiryo UI" panose="020B0604030504040204" pitchFamily="50" charset="-128"/>
                          <a:ea typeface="Meiryo UI" panose="020B0604030504040204" pitchFamily="50" charset="-128"/>
                        </a:rPr>
                        <a:t>GSE</a:t>
                      </a:r>
                      <a:r>
                        <a:rPr kumimoji="1" lang="ja-JP" altLang="en-US" sz="1050" b="0" u="none" dirty="0">
                          <a:solidFill>
                            <a:schemeClr val="bg1"/>
                          </a:solidFill>
                          <a:latin typeface="Meiryo UI" panose="020B0604030504040204" pitchFamily="50" charset="-128"/>
                          <a:ea typeface="Meiryo UI" panose="020B0604030504040204" pitchFamily="50" charset="-128"/>
                        </a:rPr>
                        <a:t>とは別途、</a:t>
                      </a:r>
                      <a:r>
                        <a:rPr kumimoji="1" lang="en-US" altLang="ja-JP" sz="1050" b="0" u="none" dirty="0">
                          <a:solidFill>
                            <a:schemeClr val="bg1"/>
                          </a:solidFill>
                          <a:latin typeface="Meiryo UI" panose="020B0604030504040204" pitchFamily="50" charset="-128"/>
                          <a:ea typeface="Meiryo UI" panose="020B0604030504040204" pitchFamily="50" charset="-128"/>
                        </a:rPr>
                        <a:t>GSE</a:t>
                      </a:r>
                      <a:r>
                        <a:rPr kumimoji="1" lang="ja-JP" altLang="en-US" sz="1050" b="0" u="none" dirty="0">
                          <a:solidFill>
                            <a:schemeClr val="bg1"/>
                          </a:solidFill>
                          <a:latin typeface="Meiryo UI" panose="020B0604030504040204" pitchFamily="50" charset="-128"/>
                          <a:ea typeface="Meiryo UI" panose="020B0604030504040204" pitchFamily="50" charset="-128"/>
                        </a:rPr>
                        <a:t>招聘者と大阪・関西の</a:t>
                      </a:r>
                      <a:r>
                        <a:rPr kumimoji="1" lang="en-US" altLang="ja-JP" sz="1050" b="0" u="none" dirty="0">
                          <a:solidFill>
                            <a:schemeClr val="bg1"/>
                          </a:solidFill>
                          <a:latin typeface="Meiryo UI" panose="020B0604030504040204" pitchFamily="50" charset="-128"/>
                          <a:ea typeface="Meiryo UI" panose="020B0604030504040204" pitchFamily="50" charset="-128"/>
                        </a:rPr>
                        <a:t>SU</a:t>
                      </a:r>
                      <a:r>
                        <a:rPr kumimoji="1" lang="ja-JP" altLang="en-US" sz="1050" b="0" u="none" dirty="0">
                          <a:solidFill>
                            <a:schemeClr val="bg1"/>
                          </a:solidFill>
                          <a:latin typeface="Meiryo UI" panose="020B0604030504040204" pitchFamily="50" charset="-128"/>
                          <a:ea typeface="Meiryo UI" panose="020B0604030504040204" pitchFamily="50" charset="-128"/>
                        </a:rPr>
                        <a:t>及びその関係者の商談機会となるライフサイエンス、カーボンニュートラル、</a:t>
                      </a:r>
                      <a:r>
                        <a:rPr kumimoji="1" lang="en-US" altLang="ja-JP" sz="1050" b="0" u="none" dirty="0">
                          <a:solidFill>
                            <a:schemeClr val="bg1"/>
                          </a:solidFill>
                          <a:latin typeface="Meiryo UI" panose="020B0604030504040204" pitchFamily="50" charset="-128"/>
                          <a:ea typeface="Meiryo UI" panose="020B0604030504040204" pitchFamily="50" charset="-128"/>
                        </a:rPr>
                        <a:t>AI/Web3.0</a:t>
                      </a:r>
                      <a:r>
                        <a:rPr kumimoji="1" lang="ja-JP" altLang="en-US" sz="1050" b="0" u="none" dirty="0">
                          <a:solidFill>
                            <a:schemeClr val="bg1"/>
                          </a:solidFill>
                          <a:latin typeface="Meiryo UI" panose="020B0604030504040204" pitchFamily="50" charset="-128"/>
                          <a:ea typeface="Meiryo UI" panose="020B0604030504040204" pitchFamily="50" charset="-128"/>
                        </a:rPr>
                        <a:t>等の分野別</a:t>
                      </a:r>
                      <a:r>
                        <a:rPr kumimoji="1" lang="ja-JP" altLang="en-US" sz="1050" b="0" u="none">
                          <a:solidFill>
                            <a:schemeClr val="bg1"/>
                          </a:solidFill>
                          <a:latin typeface="Meiryo UI" panose="020B0604030504040204" pitchFamily="50" charset="-128"/>
                          <a:ea typeface="Meiryo UI" panose="020B0604030504040204" pitchFamily="50" charset="-128"/>
                        </a:rPr>
                        <a:t>のイベント（</a:t>
                      </a:r>
                      <a:r>
                        <a:rPr kumimoji="1" lang="ja-JP" altLang="en-US" sz="1050" b="0" u="none" dirty="0">
                          <a:solidFill>
                            <a:schemeClr val="bg1"/>
                          </a:solidFill>
                          <a:latin typeface="Meiryo UI" panose="020B0604030504040204" pitchFamily="50" charset="-128"/>
                          <a:ea typeface="Meiryo UI" panose="020B0604030504040204" pitchFamily="50" charset="-128"/>
                        </a:rPr>
                        <a:t>商談会、ピッチイベント、ブース出展等）及び</a:t>
                      </a:r>
                      <a:r>
                        <a:rPr kumimoji="1" lang="ja-JP" altLang="en-US" sz="1050" b="0" u="none">
                          <a:solidFill>
                            <a:schemeClr val="bg1"/>
                          </a:solidFill>
                          <a:latin typeface="Meiryo UI" panose="020B0604030504040204" pitchFamily="50" charset="-128"/>
                          <a:ea typeface="Meiryo UI" panose="020B0604030504040204" pitchFamily="50" charset="-128"/>
                        </a:rPr>
                        <a:t>合同ネットワーキングを</a:t>
                      </a:r>
                      <a:r>
                        <a:rPr kumimoji="1" lang="ja-JP" altLang="en-US" sz="1050" b="0" u="none" dirty="0">
                          <a:solidFill>
                            <a:schemeClr val="bg1"/>
                          </a:solidFill>
                          <a:latin typeface="Meiryo UI" panose="020B0604030504040204" pitchFamily="50" charset="-128"/>
                          <a:ea typeface="Meiryo UI" panose="020B0604030504040204" pitchFamily="50" charset="-128"/>
                        </a:rPr>
                        <a:t>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・ビジネスマッチングの精度を高めるための</a:t>
                      </a:r>
                      <a:r>
                        <a:rPr kumimoji="1" lang="en-US" altLang="ja-JP" sz="1050" b="0" u="none" dirty="0">
                          <a:solidFill>
                            <a:schemeClr val="bg1"/>
                          </a:solidFill>
                          <a:latin typeface="Meiryo UI" panose="020B0604030504040204" pitchFamily="50" charset="-128"/>
                          <a:ea typeface="Meiryo UI" panose="020B0604030504040204" pitchFamily="50" charset="-128"/>
                        </a:rPr>
                        <a:t>GSE</a:t>
                      </a:r>
                      <a:r>
                        <a:rPr kumimoji="1" lang="ja-JP" altLang="en-US" sz="1050" b="0" u="none" dirty="0">
                          <a:solidFill>
                            <a:schemeClr val="bg1"/>
                          </a:solidFill>
                          <a:latin typeface="Meiryo UI" panose="020B0604030504040204" pitchFamily="50" charset="-128"/>
                          <a:ea typeface="Meiryo UI" panose="020B0604030504040204" pitchFamily="50" charset="-128"/>
                        </a:rPr>
                        <a:t>招聘者への事前の</a:t>
                      </a:r>
                      <a:r>
                        <a:rPr kumimoji="1" lang="en-US" altLang="ja-JP" sz="1050" b="0" u="none" dirty="0">
                          <a:solidFill>
                            <a:schemeClr val="bg1"/>
                          </a:solidFill>
                          <a:latin typeface="Meiryo UI" panose="020B0604030504040204" pitchFamily="50" charset="-128"/>
                          <a:ea typeface="Meiryo UI" panose="020B0604030504040204" pitchFamily="50" charset="-128"/>
                        </a:rPr>
                        <a:t>SU</a:t>
                      </a:r>
                      <a:r>
                        <a:rPr kumimoji="1" lang="ja-JP" altLang="en-US" sz="1050" b="0" u="none" dirty="0">
                          <a:solidFill>
                            <a:schemeClr val="bg1"/>
                          </a:solidFill>
                          <a:latin typeface="Meiryo UI" panose="020B0604030504040204" pitchFamily="50" charset="-128"/>
                          <a:ea typeface="Meiryo UI" panose="020B0604030504040204" pitchFamily="50" charset="-128"/>
                        </a:rPr>
                        <a:t>の紹介、マッチングコーディネート、現地のマッチングを行う招聘者の誘導、アテンド体制の確保。</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a:t>
                      </a:r>
                      <a:r>
                        <a:rPr kumimoji="1" lang="en-US" altLang="ja-JP" sz="1050" b="0" u="none" dirty="0">
                          <a:solidFill>
                            <a:schemeClr val="bg1"/>
                          </a:solidFill>
                          <a:latin typeface="Meiryo UI" panose="020B0604030504040204" pitchFamily="50" charset="-128"/>
                          <a:ea typeface="Meiryo UI" panose="020B0604030504040204" pitchFamily="50" charset="-128"/>
                        </a:rPr>
                        <a:t>GSE</a:t>
                      </a:r>
                      <a:r>
                        <a:rPr kumimoji="1" lang="ja-JP" altLang="en-US" sz="1050" b="0" u="none" dirty="0">
                          <a:solidFill>
                            <a:schemeClr val="bg1"/>
                          </a:solidFill>
                          <a:latin typeface="Meiryo UI" panose="020B0604030504040204" pitchFamily="50" charset="-128"/>
                          <a:ea typeface="Meiryo UI" panose="020B0604030504040204" pitchFamily="50" charset="-128"/>
                        </a:rPr>
                        <a:t>招聘者に上記イベントや</a:t>
                      </a:r>
                      <a:r>
                        <a:rPr kumimoji="1" lang="en-US" altLang="ja-JP" sz="1050" b="0" u="none" dirty="0">
                          <a:solidFill>
                            <a:schemeClr val="bg1"/>
                          </a:solidFill>
                          <a:latin typeface="Meiryo UI" panose="020B0604030504040204" pitchFamily="50" charset="-128"/>
                          <a:ea typeface="Meiryo UI" panose="020B0604030504040204" pitchFamily="50" charset="-128"/>
                        </a:rPr>
                        <a:t>SU</a:t>
                      </a:r>
                      <a:r>
                        <a:rPr kumimoji="1" lang="ja-JP" altLang="en-US" sz="1050" b="0" u="none" dirty="0">
                          <a:solidFill>
                            <a:schemeClr val="bg1"/>
                          </a:solidFill>
                          <a:latin typeface="Meiryo UI" panose="020B0604030504040204" pitchFamily="50" charset="-128"/>
                          <a:ea typeface="Meiryo UI" panose="020B0604030504040204" pitchFamily="50" charset="-128"/>
                        </a:rPr>
                        <a:t>の情報、関連する民間活動等を一元的に多言語で発信するポータルサイト等の作成。</a:t>
                      </a:r>
                      <a:endParaRPr kumimoji="1" lang="ja-JP" altLang="en-US" sz="1050" b="1"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府主催・共催イベントでのビジネスマッチング創出数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197,884</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2916179799"/>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連動するイベント数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lang="en-US" altLang="ja-JP" sz="1050" dirty="0">
                          <a:solidFill>
                            <a:srgbClr val="FF0000"/>
                          </a:solidFill>
                          <a:latin typeface="Meiryo UI" panose="020B0604030504040204" pitchFamily="50" charset="-128"/>
                          <a:ea typeface="Meiryo UI" panose="020B0604030504040204" pitchFamily="50" charset="-128"/>
                        </a:rPr>
                        <a:t>5</a:t>
                      </a:r>
                      <a:r>
                        <a:rPr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919009827"/>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総来場者数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lang="en-US" altLang="ja-JP" sz="1050">
                          <a:solidFill>
                            <a:srgbClr val="FF0000"/>
                          </a:solidFill>
                          <a:latin typeface="Meiryo UI" panose="020B0604030504040204" pitchFamily="50" charset="-128"/>
                          <a:ea typeface="Meiryo UI" panose="020B0604030504040204" pitchFamily="50" charset="-128"/>
                        </a:rPr>
                        <a:t>3,000</a:t>
                      </a:r>
                      <a:r>
                        <a:rPr lang="ja-JP" altLang="en-US" sz="1050" dirty="0">
                          <a:solidFill>
                            <a:srgbClr val="FF0000"/>
                          </a:solidFill>
                          <a:latin typeface="Meiryo UI" panose="020B0604030504040204" pitchFamily="50" charset="-128"/>
                          <a:ea typeface="Meiryo UI" panose="020B0604030504040204" pitchFamily="50" charset="-128"/>
                        </a:rPr>
                        <a:t>人</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45720" marR="45720" anchor="ctr"/>
                </a:tc>
                <a:extLst>
                  <a:ext uri="{0D108BD9-81ED-4DB2-BD59-A6C34878D82A}">
                    <a16:rowId xmlns:a16="http://schemas.microsoft.com/office/drawing/2014/main" val="779123217"/>
                  </a:ext>
                </a:extLst>
              </a:tr>
            </a:tbl>
          </a:graphicData>
        </a:graphic>
      </p:graphicFrame>
      <p:sp>
        <p:nvSpPr>
          <p:cNvPr id="8" name="正方形/長方形 7">
            <a:extLst>
              <a:ext uri="{FF2B5EF4-FFF2-40B4-BE49-F238E27FC236}">
                <a16:creationId xmlns:a16="http://schemas.microsoft.com/office/drawing/2014/main" id="{0F721ADD-492B-4711-B180-16E051F31E43}"/>
              </a:ext>
            </a:extLst>
          </p:cNvPr>
          <p:cNvSpPr/>
          <p:nvPr/>
        </p:nvSpPr>
        <p:spPr>
          <a:xfrm>
            <a:off x="-3670" y="-8924"/>
            <a:ext cx="9918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77421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13</a:t>
            </a:fld>
            <a:endParaRPr kumimoji="1" lang="ja-JP" altLang="en-US" dirty="0"/>
          </a:p>
        </p:txBody>
      </p:sp>
      <p:graphicFrame>
        <p:nvGraphicFramePr>
          <p:cNvPr id="9" name="表 8">
            <a:extLst>
              <a:ext uri="{FF2B5EF4-FFF2-40B4-BE49-F238E27FC236}">
                <a16:creationId xmlns:a16="http://schemas.microsoft.com/office/drawing/2014/main" id="{25E8B1FE-D363-4898-9E2B-B15825880C44}"/>
              </a:ext>
            </a:extLst>
          </p:cNvPr>
          <p:cNvGraphicFramePr>
            <a:graphicFrameLocks noGrp="1"/>
          </p:cNvGraphicFramePr>
          <p:nvPr>
            <p:extLst>
              <p:ext uri="{D42A27DB-BD31-4B8C-83A1-F6EECF244321}">
                <p14:modId xmlns:p14="http://schemas.microsoft.com/office/powerpoint/2010/main" val="4232003784"/>
              </p:ext>
            </p:extLst>
          </p:nvPr>
        </p:nvGraphicFramePr>
        <p:xfrm>
          <a:off x="143654" y="651787"/>
          <a:ext cx="9609497" cy="3195232"/>
        </p:xfrm>
        <a:graphic>
          <a:graphicData uri="http://schemas.openxmlformats.org/drawingml/2006/table">
            <a:tbl>
              <a:tblPr firstRow="1" bandRow="1">
                <a:tableStyleId>{F5AB1C69-6EDB-4FF4-983F-18BD219EF322}</a:tableStyleId>
              </a:tblPr>
              <a:tblGrid>
                <a:gridCol w="355967">
                  <a:extLst>
                    <a:ext uri="{9D8B030D-6E8A-4147-A177-3AD203B41FA5}">
                      <a16:colId xmlns:a16="http://schemas.microsoft.com/office/drawing/2014/main" val="224153571"/>
                    </a:ext>
                  </a:extLst>
                </a:gridCol>
                <a:gridCol w="367645">
                  <a:extLst>
                    <a:ext uri="{9D8B030D-6E8A-4147-A177-3AD203B41FA5}">
                      <a16:colId xmlns:a16="http://schemas.microsoft.com/office/drawing/2014/main" val="2758073534"/>
                    </a:ext>
                  </a:extLst>
                </a:gridCol>
                <a:gridCol w="3020187">
                  <a:extLst>
                    <a:ext uri="{9D8B030D-6E8A-4147-A177-3AD203B41FA5}">
                      <a16:colId xmlns:a16="http://schemas.microsoft.com/office/drawing/2014/main" val="2848329844"/>
                    </a:ext>
                  </a:extLst>
                </a:gridCol>
                <a:gridCol w="1742258">
                  <a:extLst>
                    <a:ext uri="{9D8B030D-6E8A-4147-A177-3AD203B41FA5}">
                      <a16:colId xmlns:a16="http://schemas.microsoft.com/office/drawing/2014/main" val="127108901"/>
                    </a:ext>
                  </a:extLst>
                </a:gridCol>
                <a:gridCol w="1458633">
                  <a:extLst>
                    <a:ext uri="{9D8B030D-6E8A-4147-A177-3AD203B41FA5}">
                      <a16:colId xmlns:a16="http://schemas.microsoft.com/office/drawing/2014/main" val="2290077670"/>
                    </a:ext>
                  </a:extLst>
                </a:gridCol>
                <a:gridCol w="1418115">
                  <a:extLst>
                    <a:ext uri="{9D8B030D-6E8A-4147-A177-3AD203B41FA5}">
                      <a16:colId xmlns:a16="http://schemas.microsoft.com/office/drawing/2014/main" val="3995850582"/>
                    </a:ext>
                  </a:extLst>
                </a:gridCol>
                <a:gridCol w="1246692">
                  <a:extLst>
                    <a:ext uri="{9D8B030D-6E8A-4147-A177-3AD203B41FA5}">
                      <a16:colId xmlns:a16="http://schemas.microsoft.com/office/drawing/2014/main" val="221532333"/>
                    </a:ext>
                  </a:extLst>
                </a:gridCol>
              </a:tblGrid>
              <a:tr h="190369">
                <a:tc row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16</a:t>
                      </a:r>
                      <a:endParaRPr kumimoji="1" lang="ja-JP" altLang="en-US" sz="10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空</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飛ぶクルマ都市型ビジネス創造都市推進</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en-US" altLang="ja-JP"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0" i="0" u="none" strike="noStrike" kern="1200" baseline="0">
                          <a:solidFill>
                            <a:schemeClr val="bg1"/>
                          </a:solidFill>
                          <a:latin typeface="Meiryo UI" panose="020B0604030504040204" pitchFamily="50" charset="-128"/>
                          <a:ea typeface="Meiryo UI" panose="020B0604030504040204" pitchFamily="50" charset="-128"/>
                          <a:cs typeface="+mn-cs"/>
                        </a:rPr>
                        <a:t>空</a:t>
                      </a:r>
                      <a:r>
                        <a:rPr lang="ja-JP" altLang="en-US" sz="1050" b="0" i="0" u="none" strike="noStrike" kern="1200" baseline="0" dirty="0">
                          <a:solidFill>
                            <a:schemeClr val="bg1"/>
                          </a:solidFill>
                          <a:latin typeface="Meiryo UI" panose="020B0604030504040204" pitchFamily="50" charset="-128"/>
                          <a:ea typeface="Meiryo UI" panose="020B0604030504040204" pitchFamily="50" charset="-128"/>
                          <a:cs typeface="+mn-cs"/>
                        </a:rPr>
                        <a:t>⾶ぶクルマについて、観光分野をはじめとしたビジネス化に取り組むとともに、関西一円での運航ネットワークを形成することで、新たなサービスやビジネス創出を図り、大阪産業の成長につなげて</a:t>
                      </a:r>
                      <a:r>
                        <a:rPr lang="ja-JP" altLang="en-US" sz="1050" b="0" i="0" u="none" strike="noStrike" kern="1200" baseline="0">
                          <a:solidFill>
                            <a:schemeClr val="bg1"/>
                          </a:solidFill>
                          <a:latin typeface="Meiryo UI" panose="020B0604030504040204" pitchFamily="50" charset="-128"/>
                          <a:ea typeface="Meiryo UI" panose="020B0604030504040204" pitchFamily="50" charset="-128"/>
                          <a:cs typeface="+mn-cs"/>
                        </a:rPr>
                        <a:t>いく</a:t>
                      </a:r>
                      <a:r>
                        <a:rPr kumimoji="1" lang="ja-JP" altLang="en-US" sz="1050" b="0" kern="1200">
                          <a:solidFill>
                            <a:schemeClr val="bg1"/>
                          </a:solidFill>
                          <a:latin typeface="Meiryo UI" panose="020B0604030504040204" pitchFamily="50" charset="-128"/>
                          <a:ea typeface="Meiryo UI" panose="020B0604030504040204" pitchFamily="50" charset="-128"/>
                          <a:cs typeface="+mn-cs"/>
                        </a:rPr>
                        <a:t>。</a:t>
                      </a:r>
                      <a:endParaRPr kumimoji="1" lang="ja-JP" altLang="en-US" sz="1050" b="0" kern="1200" dirty="0">
                        <a:solidFill>
                          <a:schemeClr val="bg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lnT w="38100"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1469647687"/>
                  </a:ext>
                </a:extLst>
              </a:tr>
              <a:tr h="252000">
                <a:tc vMerge="1">
                  <a:txBody>
                    <a:bodyPr/>
                    <a:lstStyle/>
                    <a:p>
                      <a:endParaRPr kumimoji="1" lang="ja-JP" altLang="en-US"/>
                    </a:p>
                  </a:txBody>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4183355790"/>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6124889"/>
                  </a:ext>
                </a:extLst>
              </a:tr>
              <a:tr h="36953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a:solidFill>
                            <a:schemeClr val="tx1"/>
                          </a:solidFill>
                          <a:latin typeface="Meiryo UI" panose="020B0604030504040204" pitchFamily="50" charset="-128"/>
                          <a:ea typeface="Meiryo UI" panose="020B0604030504040204" pitchFamily="50" charset="-128"/>
                        </a:rPr>
                        <a:t>補助事業採択件数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11</a:t>
                      </a:r>
                      <a:r>
                        <a:rPr kumimoji="1"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613,418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10</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392,779</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4025828"/>
                  </a:ext>
                </a:extLst>
              </a:tr>
              <a:tr h="36953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大阪・関西でビジネスを展開する事業者数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※R10</a:t>
                      </a:r>
                      <a:r>
                        <a:rPr kumimoji="1" lang="ja-JP" altLang="en-US" sz="1050" dirty="0">
                          <a:solidFill>
                            <a:srgbClr val="FF0000"/>
                          </a:solidFill>
                          <a:latin typeface="Meiryo UI" panose="020B0604030504040204" pitchFamily="50" charset="-128"/>
                          <a:ea typeface="Meiryo UI" panose="020B0604030504040204" pitchFamily="50" charset="-128"/>
                        </a:rPr>
                        <a:t>年度までに</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84245517"/>
                  </a:ext>
                </a:extLst>
              </a:tr>
              <a:tr h="36953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府域における常設の離着陸場の整備件数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※R9</a:t>
                      </a:r>
                      <a:r>
                        <a:rPr kumimoji="1" lang="ja-JP" altLang="en-US" sz="1050" dirty="0">
                          <a:solidFill>
                            <a:srgbClr val="FF0000"/>
                          </a:solidFill>
                          <a:latin typeface="Meiryo UI" panose="020B0604030504040204" pitchFamily="50" charset="-128"/>
                          <a:ea typeface="Meiryo UI" panose="020B0604030504040204" pitchFamily="50" charset="-128"/>
                        </a:rPr>
                        <a:t>年度までに</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13607409"/>
                  </a:ext>
                </a:extLst>
              </a:tr>
              <a:tr h="36953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大阪ラウンドテーブル参画事業者数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※R9</a:t>
                      </a:r>
                      <a:r>
                        <a:rPr kumimoji="1" lang="ja-JP" altLang="en-US" sz="1050" dirty="0">
                          <a:solidFill>
                            <a:srgbClr val="FF0000"/>
                          </a:solidFill>
                          <a:latin typeface="Meiryo UI" panose="020B0604030504040204" pitchFamily="50" charset="-128"/>
                          <a:ea typeface="Meiryo UI" panose="020B0604030504040204" pitchFamily="50" charset="-128"/>
                        </a:rPr>
                        <a:t>年度までに</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285747325"/>
                  </a:ext>
                </a:extLst>
              </a:tr>
              <a:tr h="36953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空飛ぶクルマを活用した観光商品の開発件数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※R9</a:t>
                      </a:r>
                      <a:r>
                        <a:rPr kumimoji="1" lang="ja-JP" altLang="en-US" sz="1050" dirty="0">
                          <a:solidFill>
                            <a:srgbClr val="FF0000"/>
                          </a:solidFill>
                          <a:latin typeface="Meiryo UI" panose="020B0604030504040204" pitchFamily="50" charset="-128"/>
                          <a:ea typeface="Meiryo UI" panose="020B0604030504040204" pitchFamily="50" charset="-128"/>
                        </a:rPr>
                        <a:t>年度までに</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93789784"/>
                  </a:ext>
                </a:extLst>
              </a:tr>
            </a:tbl>
          </a:graphicData>
        </a:graphic>
      </p:graphicFrame>
      <p:graphicFrame>
        <p:nvGraphicFramePr>
          <p:cNvPr id="3" name="表 2">
            <a:extLst>
              <a:ext uri="{FF2B5EF4-FFF2-40B4-BE49-F238E27FC236}">
                <a16:creationId xmlns:a16="http://schemas.microsoft.com/office/drawing/2014/main" id="{3503617F-4670-44DD-91CF-E2264761A770}"/>
              </a:ext>
            </a:extLst>
          </p:cNvPr>
          <p:cNvGraphicFramePr>
            <a:graphicFrameLocks noGrp="1"/>
          </p:cNvGraphicFramePr>
          <p:nvPr>
            <p:extLst>
              <p:ext uri="{D42A27DB-BD31-4B8C-83A1-F6EECF244321}">
                <p14:modId xmlns:p14="http://schemas.microsoft.com/office/powerpoint/2010/main" val="3660388481"/>
              </p:ext>
            </p:extLst>
          </p:nvPr>
        </p:nvGraphicFramePr>
        <p:xfrm>
          <a:off x="143654" y="3929208"/>
          <a:ext cx="9609498" cy="2555552"/>
        </p:xfrm>
        <a:graphic>
          <a:graphicData uri="http://schemas.openxmlformats.org/drawingml/2006/table">
            <a:tbl>
              <a:tblPr firstRow="1" bandRow="1">
                <a:tableStyleId>{F5AB1C69-6EDB-4FF4-983F-18BD219EF322}</a:tableStyleId>
              </a:tblPr>
              <a:tblGrid>
                <a:gridCol w="392953">
                  <a:extLst>
                    <a:ext uri="{9D8B030D-6E8A-4147-A177-3AD203B41FA5}">
                      <a16:colId xmlns:a16="http://schemas.microsoft.com/office/drawing/2014/main" val="4232397081"/>
                    </a:ext>
                  </a:extLst>
                </a:gridCol>
                <a:gridCol w="392953">
                  <a:extLst>
                    <a:ext uri="{9D8B030D-6E8A-4147-A177-3AD203B41FA5}">
                      <a16:colId xmlns:a16="http://schemas.microsoft.com/office/drawing/2014/main" val="4164308195"/>
                    </a:ext>
                  </a:extLst>
                </a:gridCol>
                <a:gridCol w="3072182">
                  <a:extLst>
                    <a:ext uri="{9D8B030D-6E8A-4147-A177-3AD203B41FA5}">
                      <a16:colId xmlns:a16="http://schemas.microsoft.com/office/drawing/2014/main" val="2912553019"/>
                    </a:ext>
                  </a:extLst>
                </a:gridCol>
                <a:gridCol w="1607537">
                  <a:extLst>
                    <a:ext uri="{9D8B030D-6E8A-4147-A177-3AD203B41FA5}">
                      <a16:colId xmlns:a16="http://schemas.microsoft.com/office/drawing/2014/main" val="3497698312"/>
                    </a:ext>
                  </a:extLst>
                </a:gridCol>
                <a:gridCol w="1536091">
                  <a:extLst>
                    <a:ext uri="{9D8B030D-6E8A-4147-A177-3AD203B41FA5}">
                      <a16:colId xmlns:a16="http://schemas.microsoft.com/office/drawing/2014/main" val="3231039999"/>
                    </a:ext>
                  </a:extLst>
                </a:gridCol>
                <a:gridCol w="1357476">
                  <a:extLst>
                    <a:ext uri="{9D8B030D-6E8A-4147-A177-3AD203B41FA5}">
                      <a16:colId xmlns:a16="http://schemas.microsoft.com/office/drawing/2014/main" val="3715000001"/>
                    </a:ext>
                  </a:extLst>
                </a:gridCol>
                <a:gridCol w="1250306">
                  <a:extLst>
                    <a:ext uri="{9D8B030D-6E8A-4147-A177-3AD203B41FA5}">
                      <a16:colId xmlns:a16="http://schemas.microsoft.com/office/drawing/2014/main" val="3993438879"/>
                    </a:ext>
                  </a:extLst>
                </a:gridCol>
              </a:tblGrid>
              <a:tr h="39600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17</a:t>
                      </a: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大阪公立大学「イノベーション・アカデミー構想」推進事業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大阪公立大学において、都市課題の解決や産業競争力の強化に向けて、イノベーション創出を全学的に推進する環境の構築を</a:t>
                      </a:r>
                      <a:r>
                        <a:rPr kumimoji="1" lang="ja-JP" altLang="en-US" sz="1050" b="0" kern="1200">
                          <a:solidFill>
                            <a:schemeClr val="lt1"/>
                          </a:solidFill>
                          <a:latin typeface="Meiryo UI" panose="020B0604030504040204" pitchFamily="50" charset="-128"/>
                          <a:ea typeface="Meiryo UI" panose="020B0604030504040204" pitchFamily="50" charset="-128"/>
                          <a:cs typeface="+mn-cs"/>
                        </a:rPr>
                        <a:t>めざし、</a:t>
                      </a:r>
                      <a:r>
                        <a:rPr kumimoji="1" lang="ja-JP" altLang="en-US" sz="1050" b="0" kern="1200">
                          <a:solidFill>
                            <a:schemeClr val="bg1"/>
                          </a:solidFill>
                          <a:latin typeface="Meiryo UI" panose="020B0604030504040204" pitchFamily="50" charset="-128"/>
                          <a:ea typeface="Meiryo UI" panose="020B0604030504040204" pitchFamily="50" charset="-128"/>
                          <a:cs typeface="+mn-cs"/>
                        </a:rPr>
                        <a:t>産学官民共創機能の整備を進めるとともに、スマートシティやスマートエネルギー等の共創研究を推進する。</a:t>
                      </a:r>
                      <a:endParaRPr kumimoji="1" lang="ja-JP" altLang="en-US" sz="1050" b="0" kern="1200" dirty="0">
                        <a:solidFill>
                          <a:schemeClr val="bg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094095815"/>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119040837"/>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455508680"/>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産学官民共創事業の推進件数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５件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58,000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R7</a:t>
                      </a:r>
                      <a:r>
                        <a:rPr kumimoji="1" lang="ja-JP" altLang="en-US" sz="1050" b="0" dirty="0">
                          <a:solidFill>
                            <a:schemeClr val="tx1"/>
                          </a:solidFill>
                          <a:latin typeface="Meiryo UI" panose="020B0604030504040204" pitchFamily="50" charset="-128"/>
                          <a:ea typeface="Meiryo UI" panose="020B0604030504040204" pitchFamily="50" charset="-128"/>
                        </a:rPr>
                        <a:t>新規指標）</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128,000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56610978"/>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研究事業支援件数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２件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1</a:t>
                      </a:r>
                      <a:r>
                        <a:rPr kumimoji="1" lang="ja-JP" altLang="en-US" sz="1050" b="0" dirty="0">
                          <a:solidFill>
                            <a:schemeClr val="tx1"/>
                          </a:solidFill>
                          <a:latin typeface="Meiryo UI" panose="020B0604030504040204" pitchFamily="50" charset="-128"/>
                          <a:ea typeface="Meiryo UI" panose="020B0604030504040204" pitchFamily="50" charset="-128"/>
                        </a:rPr>
                        <a:t>件</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744288815"/>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国の産学官連携事業への</a:t>
                      </a:r>
                      <a:r>
                        <a:rPr kumimoji="1" lang="ja-JP" altLang="en-US" sz="1050">
                          <a:latin typeface="Meiryo UI" panose="020B0604030504040204" pitchFamily="50" charset="-128"/>
                          <a:ea typeface="Meiryo UI" panose="020B0604030504040204" pitchFamily="50" charset="-128"/>
                        </a:rPr>
                        <a:t>申請件数</a:t>
                      </a:r>
                      <a:r>
                        <a:rPr kumimoji="1" lang="ja-JP" altLang="en-US" sz="1050" b="0">
                          <a:solidFill>
                            <a:srgbClr val="1D1E20"/>
                          </a:solidFill>
                          <a:latin typeface="Meiryo UI" panose="020B0604030504040204" pitchFamily="50" charset="-128"/>
                          <a:ea typeface="Meiryo UI" panose="020B0604030504040204" pitchFamily="50" charset="-128"/>
                        </a:rPr>
                        <a:t>（</a:t>
                      </a:r>
                      <a:r>
                        <a:rPr kumimoji="1" lang="en-US" altLang="ja-JP" sz="1050" b="0">
                          <a:solidFill>
                            <a:srgbClr val="1D1E20"/>
                          </a:solidFill>
                          <a:latin typeface="Meiryo UI" panose="020B0604030504040204" pitchFamily="50" charset="-128"/>
                          <a:ea typeface="Meiryo UI" panose="020B0604030504040204" pitchFamily="50" charset="-128"/>
                        </a:rPr>
                        <a:t>R6</a:t>
                      </a:r>
                      <a:r>
                        <a:rPr kumimoji="1" lang="ja-JP" altLang="en-US" sz="1050" b="0">
                          <a:solidFill>
                            <a:srgbClr val="1D1E20"/>
                          </a:solidFill>
                          <a:latin typeface="Meiryo UI" panose="020B0604030504040204" pitchFamily="50" charset="-128"/>
                          <a:ea typeface="Meiryo UI" panose="020B0604030504040204" pitchFamily="50" charset="-128"/>
                        </a:rPr>
                        <a:t>年度まで）</a:t>
                      </a:r>
                      <a:endParaRPr kumimoji="1" lang="en-US" altLang="ja-JP" sz="1050" b="0">
                        <a:solidFill>
                          <a:srgbClr val="1D1E2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6</a:t>
                      </a:r>
                      <a:r>
                        <a:rPr kumimoji="1" lang="ja-JP" altLang="en-US" sz="1050" b="0" dirty="0">
                          <a:solidFill>
                            <a:schemeClr val="tx1"/>
                          </a:solidFill>
                          <a:latin typeface="Meiryo UI" panose="020B0604030504040204" pitchFamily="50" charset="-128"/>
                          <a:ea typeface="Meiryo UI" panose="020B0604030504040204" pitchFamily="50" charset="-128"/>
                        </a:rPr>
                        <a:t>件</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360089026"/>
                  </a:ext>
                </a:extLst>
              </a:tr>
            </a:tbl>
          </a:graphicData>
        </a:graphic>
      </p:graphicFrame>
      <p:sp>
        <p:nvSpPr>
          <p:cNvPr id="14" name="大かっこ 13">
            <a:extLst>
              <a:ext uri="{FF2B5EF4-FFF2-40B4-BE49-F238E27FC236}">
                <a16:creationId xmlns:a16="http://schemas.microsoft.com/office/drawing/2014/main" id="{064B574B-C83F-4A9F-B882-26DFF2E8AA03}"/>
              </a:ext>
            </a:extLst>
          </p:cNvPr>
          <p:cNvSpPr/>
          <p:nvPr/>
        </p:nvSpPr>
        <p:spPr>
          <a:xfrm>
            <a:off x="7458974" y="6149418"/>
            <a:ext cx="736120" cy="290689"/>
          </a:xfrm>
          <a:prstGeom prst="bracketPair">
            <a:avLst>
              <a:gd name="adj" fmla="val 4478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8185DE19-197B-4F95-ADFE-3553406267ED}"/>
              </a:ext>
            </a:extLst>
          </p:cNvPr>
          <p:cNvSpPr/>
          <p:nvPr/>
        </p:nvSpPr>
        <p:spPr>
          <a:xfrm>
            <a:off x="0" y="-2360"/>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
        <p:nvSpPr>
          <p:cNvPr id="10" name="大かっこ 9">
            <a:extLst>
              <a:ext uri="{FF2B5EF4-FFF2-40B4-BE49-F238E27FC236}">
                <a16:creationId xmlns:a16="http://schemas.microsoft.com/office/drawing/2014/main" id="{48A1C739-8732-47EA-B2EB-D7AA2DCC8F51}"/>
              </a:ext>
            </a:extLst>
          </p:cNvPr>
          <p:cNvSpPr/>
          <p:nvPr/>
        </p:nvSpPr>
        <p:spPr>
          <a:xfrm>
            <a:off x="932859" y="6142834"/>
            <a:ext cx="2921386" cy="290689"/>
          </a:xfrm>
          <a:prstGeom prst="bracketPair">
            <a:avLst>
              <a:gd name="adj" fmla="val 46618"/>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321938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14</a:t>
            </a:fld>
            <a:endParaRPr kumimoji="1" lang="ja-JP" altLang="en-US" dirty="0"/>
          </a:p>
        </p:txBody>
      </p:sp>
      <p:graphicFrame>
        <p:nvGraphicFramePr>
          <p:cNvPr id="9" name="表 8">
            <a:extLst>
              <a:ext uri="{FF2B5EF4-FFF2-40B4-BE49-F238E27FC236}">
                <a16:creationId xmlns:a16="http://schemas.microsoft.com/office/drawing/2014/main" id="{3840C76E-97BF-4B67-B7D2-3C38591E2325}"/>
              </a:ext>
            </a:extLst>
          </p:cNvPr>
          <p:cNvGraphicFramePr>
            <a:graphicFrameLocks noGrp="1"/>
          </p:cNvGraphicFramePr>
          <p:nvPr>
            <p:extLst>
              <p:ext uri="{D42A27DB-BD31-4B8C-83A1-F6EECF244321}">
                <p14:modId xmlns:p14="http://schemas.microsoft.com/office/powerpoint/2010/main" val="1143616961"/>
              </p:ext>
            </p:extLst>
          </p:nvPr>
        </p:nvGraphicFramePr>
        <p:xfrm>
          <a:off x="152845" y="691391"/>
          <a:ext cx="9600309" cy="3108244"/>
        </p:xfrm>
        <a:graphic>
          <a:graphicData uri="http://schemas.openxmlformats.org/drawingml/2006/table">
            <a:tbl>
              <a:tblPr firstRow="1" bandRow="1">
                <a:tableStyleId>{F5AB1C69-6EDB-4FF4-983F-18BD219EF322}</a:tableStyleId>
              </a:tblPr>
              <a:tblGrid>
                <a:gridCol w="391587">
                  <a:extLst>
                    <a:ext uri="{9D8B030D-6E8A-4147-A177-3AD203B41FA5}">
                      <a16:colId xmlns:a16="http://schemas.microsoft.com/office/drawing/2014/main" val="830047628"/>
                    </a:ext>
                  </a:extLst>
                </a:gridCol>
                <a:gridCol w="392306">
                  <a:extLst>
                    <a:ext uri="{9D8B030D-6E8A-4147-A177-3AD203B41FA5}">
                      <a16:colId xmlns:a16="http://schemas.microsoft.com/office/drawing/2014/main" val="1297933951"/>
                    </a:ext>
                  </a:extLst>
                </a:gridCol>
                <a:gridCol w="2915389">
                  <a:extLst>
                    <a:ext uri="{9D8B030D-6E8A-4147-A177-3AD203B41FA5}">
                      <a16:colId xmlns:a16="http://schemas.microsoft.com/office/drawing/2014/main" val="1232791315"/>
                    </a:ext>
                  </a:extLst>
                </a:gridCol>
                <a:gridCol w="1789649">
                  <a:extLst>
                    <a:ext uri="{9D8B030D-6E8A-4147-A177-3AD203B41FA5}">
                      <a16:colId xmlns:a16="http://schemas.microsoft.com/office/drawing/2014/main" val="885638921"/>
                    </a:ext>
                  </a:extLst>
                </a:gridCol>
                <a:gridCol w="1441866">
                  <a:extLst>
                    <a:ext uri="{9D8B030D-6E8A-4147-A177-3AD203B41FA5}">
                      <a16:colId xmlns:a16="http://schemas.microsoft.com/office/drawing/2014/main" val="2868609020"/>
                    </a:ext>
                  </a:extLst>
                </a:gridCol>
                <a:gridCol w="1299631">
                  <a:extLst>
                    <a:ext uri="{9D8B030D-6E8A-4147-A177-3AD203B41FA5}">
                      <a16:colId xmlns:a16="http://schemas.microsoft.com/office/drawing/2014/main" val="1393318109"/>
                    </a:ext>
                  </a:extLst>
                </a:gridCol>
                <a:gridCol w="1369881">
                  <a:extLst>
                    <a:ext uri="{9D8B030D-6E8A-4147-A177-3AD203B41FA5}">
                      <a16:colId xmlns:a16="http://schemas.microsoft.com/office/drawing/2014/main" val="2346348725"/>
                    </a:ext>
                  </a:extLst>
                </a:gridCol>
              </a:tblGrid>
              <a:tr h="708468">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900">
                          <a:latin typeface="Meiryo UI" panose="020B0604030504040204" pitchFamily="50" charset="-128"/>
                          <a:ea typeface="Meiryo UI" panose="020B0604030504040204" pitchFamily="50" charset="-128"/>
                        </a:rPr>
                        <a:t>18 </a:t>
                      </a: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a:solidFill>
                            <a:schemeClr val="bg1"/>
                          </a:solidFill>
                          <a:latin typeface="Meiryo UI" panose="020B0604030504040204" pitchFamily="50" charset="-128"/>
                          <a:ea typeface="Meiryo UI" panose="020B0604030504040204" pitchFamily="50" charset="-128"/>
                        </a:rPr>
                        <a:t>次</a:t>
                      </a:r>
                      <a:r>
                        <a:rPr kumimoji="1" lang="ja-JP" altLang="en-US" sz="1200" b="1" u="sng" dirty="0">
                          <a:solidFill>
                            <a:schemeClr val="bg1"/>
                          </a:solidFill>
                          <a:latin typeface="Meiryo UI" panose="020B0604030504040204" pitchFamily="50" charset="-128"/>
                          <a:ea typeface="Meiryo UI" panose="020B0604030504040204" pitchFamily="50" charset="-128"/>
                        </a:rPr>
                        <a:t>世代スマートヘルススタートアップ</a:t>
                      </a:r>
                      <a:r>
                        <a:rPr kumimoji="1" lang="ja-JP" altLang="en-US" sz="1200" b="1" u="sng">
                          <a:solidFill>
                            <a:schemeClr val="bg1"/>
                          </a:solidFill>
                          <a:latin typeface="Meiryo UI" panose="020B0604030504040204" pitchFamily="50" charset="-128"/>
                          <a:ea typeface="Meiryo UI" panose="020B0604030504040204" pitchFamily="50" charset="-128"/>
                        </a:rPr>
                        <a:t>創出事業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次</a:t>
                      </a:r>
                      <a:r>
                        <a:rPr kumimoji="1" lang="ja-JP" altLang="en-US" sz="1050" b="0" u="none" dirty="0">
                          <a:solidFill>
                            <a:schemeClr val="bg1"/>
                          </a:solidFill>
                          <a:latin typeface="Meiryo UI" panose="020B0604030504040204" pitchFamily="50" charset="-128"/>
                          <a:ea typeface="Meiryo UI" panose="020B0604030504040204" pitchFamily="50" charset="-128"/>
                        </a:rPr>
                        <a:t>世代スマートヘルス分野のスタートアップ支援に係る「エコシステム」を確立し、大阪のスタートアップ支援</a:t>
                      </a:r>
                      <a:r>
                        <a:rPr kumimoji="1" lang="ja-JP" altLang="en-US" sz="1050" b="0" u="none" dirty="0">
                          <a:latin typeface="Meiryo UI" panose="020B0604030504040204" pitchFamily="50" charset="-128"/>
                          <a:ea typeface="Meiryo UI" panose="020B0604030504040204" pitchFamily="50" charset="-128"/>
                        </a:rPr>
                        <a:t>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2517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7894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040081484"/>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「大阪における</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デジタルヘルス分野を専門領域とするスタートアップ支援機関の確保</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」及び「スタートアップへの大阪の求心力の確保」による新規雇用者数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rgbClr val="FF0000"/>
                          </a:solidFill>
                          <a:latin typeface="Meiryo UI" panose="020B0604030504040204" pitchFamily="50" charset="-128"/>
                          <a:ea typeface="Meiryo UI" panose="020B0604030504040204" pitchFamily="50" charset="-128"/>
                        </a:rPr>
                        <a:t>88</a:t>
                      </a:r>
                      <a:r>
                        <a:rPr kumimoji="1" lang="ja-JP" altLang="en-US" sz="1050" strike="noStrike" dirty="0">
                          <a:solidFill>
                            <a:srgbClr val="FF0000"/>
                          </a:solidFill>
                          <a:latin typeface="Meiryo UI" panose="020B0604030504040204" pitchFamily="50" charset="-128"/>
                          <a:ea typeface="Meiryo UI" panose="020B0604030504040204" pitchFamily="50" charset="-128"/>
                        </a:rPr>
                        <a:t>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strike="noStrike">
                          <a:solidFill>
                            <a:srgbClr val="FF0000"/>
                          </a:solidFill>
                          <a:latin typeface="Meiryo UI" panose="020B0604030504040204" pitchFamily="50" charset="-128"/>
                          <a:ea typeface="Meiryo UI" panose="020B0604030504040204" pitchFamily="50" charset="-128"/>
                        </a:rPr>
                        <a:t>100,129</a:t>
                      </a:r>
                      <a:r>
                        <a:rPr kumimoji="1" lang="ja-JP" altLang="en-US" sz="1050" strike="noStrike">
                          <a:solidFill>
                            <a:srgbClr val="FF0000"/>
                          </a:solidFill>
                          <a:latin typeface="Meiryo UI" panose="020B0604030504040204" pitchFamily="50" charset="-128"/>
                          <a:ea typeface="Meiryo UI" panose="020B0604030504040204" pitchFamily="50" charset="-128"/>
                        </a:rPr>
                        <a:t>千円</a:t>
                      </a:r>
                      <a:endParaRPr kumimoji="1" lang="en-US" altLang="ja-JP" sz="1000" strike="noStrike"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chemeClr val="tx1"/>
                          </a:solidFill>
                          <a:latin typeface="Meiryo UI" panose="020B0604030504040204" pitchFamily="50" charset="-128"/>
                          <a:ea typeface="Meiryo UI" panose="020B0604030504040204" pitchFamily="50" charset="-128"/>
                        </a:rPr>
                        <a:t>52</a:t>
                      </a:r>
                      <a:r>
                        <a:rPr kumimoji="1" lang="ja-JP" altLang="en-US" sz="1050" strike="noStrike" dirty="0">
                          <a:solidFill>
                            <a:schemeClr val="tx1"/>
                          </a:solidFill>
                          <a:latin typeface="Meiryo UI" panose="020B0604030504040204" pitchFamily="50" charset="-128"/>
                          <a:ea typeface="Meiryo UI" panose="020B0604030504040204" pitchFamily="50" charset="-128"/>
                        </a:rPr>
                        <a:t>人</a:t>
                      </a:r>
                      <a:endParaRPr kumimoji="1" lang="en-US" altLang="ja-JP" sz="1050" strike="noStrike"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trike="noStrike" dirty="0">
                          <a:solidFill>
                            <a:schemeClr val="tx1"/>
                          </a:solidFill>
                          <a:latin typeface="Meiryo UI" panose="020B0604030504040204" pitchFamily="50" charset="-128"/>
                          <a:ea typeface="Meiryo UI" panose="020B0604030504040204" pitchFamily="50" charset="-128"/>
                        </a:rPr>
                        <a:t>（</a:t>
                      </a:r>
                      <a:r>
                        <a:rPr kumimoji="1" lang="en-US" altLang="ja-JP" sz="1050" strike="noStrike" dirty="0">
                          <a:solidFill>
                            <a:schemeClr val="tx1"/>
                          </a:solidFill>
                          <a:latin typeface="Meiryo UI" panose="020B0604030504040204" pitchFamily="50" charset="-128"/>
                          <a:ea typeface="Meiryo UI" panose="020B0604030504040204" pitchFamily="50" charset="-128"/>
                        </a:rPr>
                        <a:t>52</a:t>
                      </a:r>
                      <a:r>
                        <a:rPr kumimoji="1" lang="ja-JP" altLang="en-US" sz="1050" strike="noStrike" dirty="0">
                          <a:solidFill>
                            <a:schemeClr val="tx1"/>
                          </a:solidFill>
                          <a:latin typeface="Meiryo UI" panose="020B0604030504040204" pitchFamily="50" charset="-128"/>
                          <a:ea typeface="Meiryo UI" panose="020B0604030504040204" pitchFamily="50" charset="-128"/>
                        </a:rPr>
                        <a:t>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strike="noStrike" dirty="0">
                          <a:solidFill>
                            <a:schemeClr val="tx1"/>
                          </a:solidFill>
                          <a:latin typeface="Meiryo UI" panose="020B0604030504040204" pitchFamily="50" charset="-128"/>
                          <a:ea typeface="Meiryo UI" panose="020B0604030504040204" pitchFamily="50" charset="-128"/>
                        </a:rPr>
                        <a:t>60,307</a:t>
                      </a:r>
                      <a:r>
                        <a:rPr kumimoji="1" lang="ja-JP" altLang="en-US" sz="1050" strike="noStrike" dirty="0">
                          <a:solidFill>
                            <a:schemeClr val="tx1"/>
                          </a:solidFill>
                          <a:latin typeface="Meiryo UI" panose="020B0604030504040204" pitchFamily="50" charset="-128"/>
                          <a:ea typeface="Meiryo UI" panose="020B0604030504040204" pitchFamily="50" charset="-128"/>
                        </a:rPr>
                        <a:t>千円</a:t>
                      </a:r>
                      <a:endParaRPr kumimoji="1" lang="en-US" altLang="ja-JP" sz="1050" strike="noStrik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新たに大阪府内で事業展開するスマートヘルス分野のスタートアップ数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sng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15742690"/>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治療・予防アプリ等によって健康づくりに取り組む府民の数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184,000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人</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110,400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110,400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741849389"/>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情報提供基盤（ＷＥＢサイト）「デジタルヘルスマーケットプレイス」の閲覧数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84,100PV</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75,900PV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75,900PV</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159661176"/>
                  </a:ext>
                </a:extLst>
              </a:tr>
            </a:tbl>
          </a:graphicData>
        </a:graphic>
      </p:graphicFrame>
      <p:graphicFrame>
        <p:nvGraphicFramePr>
          <p:cNvPr id="12" name="表 11">
            <a:extLst>
              <a:ext uri="{FF2B5EF4-FFF2-40B4-BE49-F238E27FC236}">
                <a16:creationId xmlns:a16="http://schemas.microsoft.com/office/drawing/2014/main" id="{A6050A25-1305-48BA-B7FC-41506B809D0E}"/>
              </a:ext>
            </a:extLst>
          </p:cNvPr>
          <p:cNvGraphicFramePr>
            <a:graphicFrameLocks noGrp="1"/>
          </p:cNvGraphicFramePr>
          <p:nvPr>
            <p:extLst>
              <p:ext uri="{D42A27DB-BD31-4B8C-83A1-F6EECF244321}">
                <p14:modId xmlns:p14="http://schemas.microsoft.com/office/powerpoint/2010/main" val="2329647485"/>
              </p:ext>
            </p:extLst>
          </p:nvPr>
        </p:nvGraphicFramePr>
        <p:xfrm>
          <a:off x="152844" y="3837883"/>
          <a:ext cx="9600310" cy="2154560"/>
        </p:xfrm>
        <a:graphic>
          <a:graphicData uri="http://schemas.openxmlformats.org/drawingml/2006/table">
            <a:tbl>
              <a:tblPr firstRow="1" bandRow="1">
                <a:tableStyleId>{F5AB1C69-6EDB-4FF4-983F-18BD219EF322}</a:tableStyleId>
              </a:tblPr>
              <a:tblGrid>
                <a:gridCol w="392578">
                  <a:extLst>
                    <a:ext uri="{9D8B030D-6E8A-4147-A177-3AD203B41FA5}">
                      <a16:colId xmlns:a16="http://schemas.microsoft.com/office/drawing/2014/main" val="830047628"/>
                    </a:ext>
                  </a:extLst>
                </a:gridCol>
                <a:gridCol w="392578">
                  <a:extLst>
                    <a:ext uri="{9D8B030D-6E8A-4147-A177-3AD203B41FA5}">
                      <a16:colId xmlns:a16="http://schemas.microsoft.com/office/drawing/2014/main" val="1297933951"/>
                    </a:ext>
                  </a:extLst>
                </a:gridCol>
                <a:gridCol w="3069244">
                  <a:extLst>
                    <a:ext uri="{9D8B030D-6E8A-4147-A177-3AD203B41FA5}">
                      <a16:colId xmlns:a16="http://schemas.microsoft.com/office/drawing/2014/main" val="1442257963"/>
                    </a:ext>
                  </a:extLst>
                </a:gridCol>
                <a:gridCol w="1606000">
                  <a:extLst>
                    <a:ext uri="{9D8B030D-6E8A-4147-A177-3AD203B41FA5}">
                      <a16:colId xmlns:a16="http://schemas.microsoft.com/office/drawing/2014/main" val="1686063622"/>
                    </a:ext>
                  </a:extLst>
                </a:gridCol>
                <a:gridCol w="1534622">
                  <a:extLst>
                    <a:ext uri="{9D8B030D-6E8A-4147-A177-3AD203B41FA5}">
                      <a16:colId xmlns:a16="http://schemas.microsoft.com/office/drawing/2014/main" val="3148950112"/>
                    </a:ext>
                  </a:extLst>
                </a:gridCol>
                <a:gridCol w="1356177">
                  <a:extLst>
                    <a:ext uri="{9D8B030D-6E8A-4147-A177-3AD203B41FA5}">
                      <a16:colId xmlns:a16="http://schemas.microsoft.com/office/drawing/2014/main" val="1731537685"/>
                    </a:ext>
                  </a:extLst>
                </a:gridCol>
                <a:gridCol w="1249111">
                  <a:extLst>
                    <a:ext uri="{9D8B030D-6E8A-4147-A177-3AD203B41FA5}">
                      <a16:colId xmlns:a16="http://schemas.microsoft.com/office/drawing/2014/main" val="2346348725"/>
                    </a:ext>
                  </a:extLst>
                </a:gridCol>
              </a:tblGrid>
              <a:tr h="550063">
                <a:tc rowSpan="5">
                  <a:txBody>
                    <a:bodyPr/>
                    <a:lstStyle/>
                    <a:p>
                      <a:pPr algn="ctr"/>
                      <a:r>
                        <a:rPr kumimoji="1" lang="en-US" altLang="ja-JP" sz="900">
                          <a:latin typeface="Meiryo UI" panose="020B0604030504040204" pitchFamily="50" charset="-128"/>
                          <a:ea typeface="Meiryo UI" panose="020B0604030504040204" pitchFamily="50" charset="-128"/>
                        </a:rPr>
                        <a:t>N</a:t>
                      </a:r>
                      <a:r>
                        <a:rPr kumimoji="1" lang="en-US" altLang="ja-JP" sz="1000">
                          <a:latin typeface="Meiryo UI" panose="020B0604030504040204" pitchFamily="50" charset="-128"/>
                          <a:ea typeface="Meiryo UI" panose="020B0604030504040204" pitchFamily="50" charset="-128"/>
                        </a:rPr>
                        <a:t>o19</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zh-TW" altLang="en-US" sz="1200" b="1" u="sng" dirty="0">
                          <a:latin typeface="Meiryo UI" panose="020B0604030504040204" pitchFamily="50" charset="-128"/>
                          <a:ea typeface="Meiryo UI" panose="020B0604030504040204" pitchFamily="50" charset="-128"/>
                        </a:rPr>
                        <a:t>国際金融都市推進事業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大阪の強みやポテンシャルを活かし、東京とは異なる個性・機能を持った国際金融都市を実現するため、ビジネス・生活環境の整備や、国内外の金融人材の誘致・育成等に向けた取組を推進</a:t>
                      </a:r>
                      <a:r>
                        <a:rPr kumimoji="1" lang="ja-JP" altLang="en-US" sz="1050" b="0" u="none">
                          <a:latin typeface="Meiryo UI" panose="020B0604030504040204" pitchFamily="50" charset="-128"/>
                          <a:ea typeface="Meiryo UI" panose="020B0604030504040204" pitchFamily="50" charset="-128"/>
                        </a:rPr>
                        <a:t>する。</a:t>
                      </a:r>
                      <a:r>
                        <a:rPr kumimoji="1" lang="en-US" altLang="ja-JP" sz="1050" b="0" u="none">
                          <a:solidFill>
                            <a:schemeClr val="bg1"/>
                          </a:solidFill>
                          <a:latin typeface="Meiryo UI" panose="020B0604030504040204" pitchFamily="50" charset="-128"/>
                          <a:ea typeface="Meiryo UI" panose="020B0604030504040204" pitchFamily="50" charset="-128"/>
                        </a:rPr>
                        <a:t>R</a:t>
                      </a:r>
                      <a:r>
                        <a:rPr kumimoji="1" lang="ja-JP" altLang="en-US" sz="1050" b="0" u="none">
                          <a:solidFill>
                            <a:schemeClr val="bg1"/>
                          </a:solidFill>
                          <a:latin typeface="Meiryo UI" panose="020B0604030504040204" pitchFamily="50" charset="-128"/>
                          <a:ea typeface="Meiryo UI" panose="020B0604030504040204" pitchFamily="50" charset="-128"/>
                        </a:rPr>
                        <a:t>７年度からは新たに企業版ふるさと納税を活用し、金融リテラシー教育に関する事業を実施。</a:t>
                      </a:r>
                      <a:endParaRPr kumimoji="1" lang="ja-JP" altLang="en-US"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23294">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37578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2348492"/>
                  </a:ext>
                </a:extLst>
              </a:tr>
              <a:tr h="37578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国際金融ワンストップサポートセンター大阪の相談件数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年平均</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900" dirty="0">
                          <a:solidFill>
                            <a:srgbClr val="FF0000"/>
                          </a:solidFill>
                          <a:latin typeface="Meiryo UI" panose="020B0604030504040204" pitchFamily="50" charset="-128"/>
                          <a:ea typeface="Meiryo UI" panose="020B0604030504040204" pitchFamily="50" charset="-128"/>
                        </a:rPr>
                        <a:t>※R7</a:t>
                      </a:r>
                      <a:r>
                        <a:rPr kumimoji="1" lang="ja-JP" altLang="en-US" sz="900" dirty="0">
                          <a:solidFill>
                            <a:srgbClr val="FF0000"/>
                          </a:solidFill>
                          <a:latin typeface="Meiryo UI" panose="020B0604030504040204" pitchFamily="50" charset="-128"/>
                          <a:ea typeface="Meiryo UI" panose="020B0604030504040204" pitchFamily="50" charset="-128"/>
                        </a:rPr>
                        <a:t>年度までに</a:t>
                      </a: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281,091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103</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229,149</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52903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金融系外国企業等誘致数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rgbClr val="FF0000"/>
                          </a:solidFill>
                          <a:latin typeface="Meiryo UI" panose="020B0604030504040204" pitchFamily="50" charset="-128"/>
                          <a:ea typeface="Meiryo UI" panose="020B0604030504040204" pitchFamily="50" charset="-128"/>
                        </a:rPr>
                        <a:t>※R7</a:t>
                      </a:r>
                      <a:r>
                        <a:rPr kumimoji="1" lang="ja-JP" altLang="en-US" sz="900" dirty="0">
                          <a:solidFill>
                            <a:srgbClr val="FF0000"/>
                          </a:solidFill>
                          <a:latin typeface="Meiryo UI" panose="020B0604030504040204" pitchFamily="50" charset="-128"/>
                          <a:ea typeface="Meiryo UI" panose="020B0604030504040204" pitchFamily="50" charset="-128"/>
                        </a:rPr>
                        <a:t>年度までに</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24</a:t>
                      </a:r>
                      <a:r>
                        <a:rPr kumimoji="1" lang="ja-JP" altLang="en-US" sz="1050">
                          <a:solidFill>
                            <a:schemeClr val="tx1"/>
                          </a:solidFill>
                          <a:latin typeface="Meiryo UI" panose="020B0604030504040204" pitchFamily="50" charset="-128"/>
                          <a:ea typeface="Meiryo UI" panose="020B0604030504040204" pitchFamily="50" charset="-128"/>
                        </a:rPr>
                        <a:t>社</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累計</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a:solidFill>
                            <a:schemeClr val="tx1"/>
                          </a:solidFill>
                          <a:latin typeface="Meiryo UI" panose="020B0604030504040204" pitchFamily="50" charset="-128"/>
                          <a:ea typeface="Meiryo UI" panose="020B0604030504040204" pitchFamily="50" charset="-128"/>
                        </a:rPr>
                        <a:t>誘致数</a:t>
                      </a:r>
                      <a:r>
                        <a:rPr kumimoji="1" lang="en-US" altLang="ja-JP" sz="1050">
                          <a:solidFill>
                            <a:schemeClr val="tx1"/>
                          </a:solidFill>
                          <a:latin typeface="Meiryo UI" panose="020B0604030504040204" pitchFamily="50" charset="-128"/>
                          <a:ea typeface="Meiryo UI" panose="020B0604030504040204" pitchFamily="50" charset="-128"/>
                        </a:rPr>
                        <a:t>11</a:t>
                      </a:r>
                      <a:r>
                        <a:rPr kumimoji="1" lang="ja-JP" altLang="en-US" sz="105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社程度</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783840932"/>
                  </a:ext>
                </a:extLst>
              </a:tr>
            </a:tbl>
          </a:graphicData>
        </a:graphic>
      </p:graphicFrame>
      <p:sp>
        <p:nvSpPr>
          <p:cNvPr id="8" name="正方形/長方形 7">
            <a:extLst>
              <a:ext uri="{FF2B5EF4-FFF2-40B4-BE49-F238E27FC236}">
                <a16:creationId xmlns:a16="http://schemas.microsoft.com/office/drawing/2014/main" id="{541F1C88-C28B-4194-B1C0-5643CBF236AC}"/>
              </a:ext>
            </a:extLst>
          </p:cNvPr>
          <p:cNvSpPr/>
          <p:nvPr/>
        </p:nvSpPr>
        <p:spPr>
          <a:xfrm>
            <a:off x="0" y="1784"/>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3419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15</a:t>
            </a:fld>
            <a:endParaRPr kumimoji="1" lang="ja-JP" altLang="en-US" dirty="0"/>
          </a:p>
        </p:txBody>
      </p:sp>
      <p:graphicFrame>
        <p:nvGraphicFramePr>
          <p:cNvPr id="15" name="表 14">
            <a:extLst>
              <a:ext uri="{FF2B5EF4-FFF2-40B4-BE49-F238E27FC236}">
                <a16:creationId xmlns:a16="http://schemas.microsoft.com/office/drawing/2014/main" id="{C177961F-31D2-4964-805E-368D20B36F8E}"/>
              </a:ext>
            </a:extLst>
          </p:cNvPr>
          <p:cNvGraphicFramePr>
            <a:graphicFrameLocks noGrp="1"/>
          </p:cNvGraphicFramePr>
          <p:nvPr>
            <p:extLst>
              <p:ext uri="{D42A27DB-BD31-4B8C-83A1-F6EECF244321}">
                <p14:modId xmlns:p14="http://schemas.microsoft.com/office/powerpoint/2010/main" val="2793213573"/>
              </p:ext>
            </p:extLst>
          </p:nvPr>
        </p:nvGraphicFramePr>
        <p:xfrm>
          <a:off x="152844" y="691461"/>
          <a:ext cx="9600308" cy="256658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3007724">
                  <a:extLst>
                    <a:ext uri="{9D8B030D-6E8A-4147-A177-3AD203B41FA5}">
                      <a16:colId xmlns:a16="http://schemas.microsoft.com/office/drawing/2014/main" val="1385968192"/>
                    </a:ext>
                  </a:extLst>
                </a:gridCol>
                <a:gridCol w="1573161">
                  <a:extLst>
                    <a:ext uri="{9D8B030D-6E8A-4147-A177-3AD203B41FA5}">
                      <a16:colId xmlns:a16="http://schemas.microsoft.com/office/drawing/2014/main" val="3975870437"/>
                    </a:ext>
                  </a:extLst>
                </a:gridCol>
                <a:gridCol w="1337187">
                  <a:extLst>
                    <a:ext uri="{9D8B030D-6E8A-4147-A177-3AD203B41FA5}">
                      <a16:colId xmlns:a16="http://schemas.microsoft.com/office/drawing/2014/main" val="2248468878"/>
                    </a:ext>
                  </a:extLst>
                </a:gridCol>
                <a:gridCol w="1465007">
                  <a:extLst>
                    <a:ext uri="{9D8B030D-6E8A-4147-A177-3AD203B41FA5}">
                      <a16:colId xmlns:a16="http://schemas.microsoft.com/office/drawing/2014/main" val="1815854432"/>
                    </a:ext>
                  </a:extLst>
                </a:gridCol>
                <a:gridCol w="1425229">
                  <a:extLst>
                    <a:ext uri="{9D8B030D-6E8A-4147-A177-3AD203B41FA5}">
                      <a16:colId xmlns:a16="http://schemas.microsoft.com/office/drawing/2014/main" val="378214123"/>
                    </a:ext>
                  </a:extLst>
                </a:gridCol>
              </a:tblGrid>
              <a:tr h="299248">
                <a:tc rowSpan="6">
                  <a:txBody>
                    <a:bodyPr/>
                    <a:lstStyle/>
                    <a:p>
                      <a:pPr algn="ctr"/>
                      <a:r>
                        <a:rPr kumimoji="1" lang="en-US" altLang="ja-JP" sz="900" dirty="0">
                          <a:latin typeface="Meiryo UI"/>
                          <a:ea typeface="Meiryo UI"/>
                        </a:rPr>
                        <a:t>No</a:t>
                      </a:r>
                    </a:p>
                    <a:p>
                      <a:pPr algn="ctr"/>
                      <a:r>
                        <a:rPr kumimoji="1" lang="en-US" altLang="ja-JP" sz="1000">
                          <a:latin typeface="Meiryo UI"/>
                          <a:ea typeface="Meiryo UI"/>
                        </a:rPr>
                        <a:t>20</a:t>
                      </a:r>
                      <a:endParaRPr kumimoji="1" lang="ja-JP" altLang="en-US" sz="1000" dirty="0">
                        <a:latin typeface="Meiryo UI"/>
                        <a:ea typeface="Meiryo UI"/>
                      </a:endParaRPr>
                    </a:p>
                  </a:txBody>
                  <a:tcPr marL="74295" marR="74295" marT="37148" marB="37148" anchor="ctr">
                    <a:lnR w="28575" cap="flat" cmpd="sng" algn="ctr">
                      <a:solidFill>
                        <a:schemeClr val="bg1"/>
                      </a:solidFill>
                      <a:prstDash val="solid"/>
                      <a:round/>
                      <a:headEnd type="none" w="med" len="med"/>
                      <a:tailEnd type="none" w="med" len="med"/>
                    </a:lnR>
                    <a:lnB w="38099">
                      <a:solidFill>
                        <a:schemeClr val="bg1"/>
                      </a:solidFill>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a:solidFill>
                            <a:schemeClr val="bg1"/>
                          </a:solidFill>
                          <a:latin typeface="Meiryo UI" panose="020B0604030504040204" pitchFamily="50" charset="-128"/>
                          <a:ea typeface="Meiryo UI" panose="020B0604030504040204" pitchFamily="50" charset="-128"/>
                        </a:rPr>
                        <a:t>国内外</a:t>
                      </a:r>
                      <a:r>
                        <a:rPr kumimoji="1" lang="ja-JP" altLang="en-US" sz="1200" b="1" u="sng" dirty="0">
                          <a:solidFill>
                            <a:schemeClr val="bg1"/>
                          </a:solidFill>
                          <a:latin typeface="Meiryo UI" panose="020B0604030504040204" pitchFamily="50" charset="-128"/>
                          <a:ea typeface="Meiryo UI" panose="020B0604030504040204" pitchFamily="50" charset="-128"/>
                        </a:rPr>
                        <a:t>競合と差別化できる、付加価値の高い農産品の</a:t>
                      </a:r>
                      <a:r>
                        <a:rPr kumimoji="1" lang="ja-JP" altLang="en-US" sz="1200" b="1" u="sng">
                          <a:solidFill>
                            <a:schemeClr val="bg1"/>
                          </a:solidFill>
                          <a:latin typeface="Meiryo UI" panose="020B0604030504040204" pitchFamily="50" charset="-128"/>
                          <a:ea typeface="Meiryo UI" panose="020B0604030504040204" pitchFamily="50" charset="-128"/>
                        </a:rPr>
                        <a:t>輸出事業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高付加価値化・国内外の競合との差別化につながる新技術（冷蔵・冷凍技術等）の導入等により、これまで輸出が難しかった品目の輸出や、輸送距離が長い国への輸出を確立する。</a:t>
                      </a:r>
                      <a:endParaRPr kumimoji="1" lang="ja-JP" altLang="en-US" sz="1050" b="1"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099">
                      <a:solidFill>
                        <a:schemeClr val="bg1"/>
                      </a:solidFill>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a:ea typeface="Meiryo UI"/>
                        </a:rPr>
                        <a:t>R</a:t>
                      </a:r>
                      <a:r>
                        <a:rPr kumimoji="1" lang="ja-JP" altLang="en-US" sz="1050" b="0">
                          <a:solidFill>
                            <a:schemeClr val="tx1"/>
                          </a:solidFill>
                          <a:latin typeface="Meiryo UI"/>
                          <a:ea typeface="Meiryo UI"/>
                        </a:rPr>
                        <a:t>７年度目標値</a:t>
                      </a:r>
                      <a:endParaRPr kumimoji="1" lang="en-US" altLang="ja-JP" sz="1050" b="0">
                        <a:solidFill>
                          <a:schemeClr val="tx1"/>
                        </a:solidFill>
                        <a:latin typeface="Meiryo UI"/>
                        <a:ea typeface="Meiryo UI"/>
                      </a:endParaRPr>
                    </a:p>
                    <a:p>
                      <a:pPr algn="ctr"/>
                      <a:r>
                        <a:rPr kumimoji="1" lang="ja-JP" altLang="en-US" sz="1050" b="0">
                          <a:solidFill>
                            <a:schemeClr val="tx1"/>
                          </a:solidFill>
                          <a:latin typeface="Meiryo UI"/>
                          <a:ea typeface="Meiryo UI"/>
                        </a:rPr>
                        <a:t>（</a:t>
                      </a:r>
                      <a:r>
                        <a:rPr kumimoji="1" lang="en-US" altLang="ja-JP" sz="1050" b="0" dirty="0">
                          <a:solidFill>
                            <a:schemeClr val="tx1"/>
                          </a:solidFill>
                          <a:latin typeface="Meiryo UI"/>
                          <a:ea typeface="Meiryo UI"/>
                        </a:rPr>
                        <a:t>R</a:t>
                      </a:r>
                      <a:r>
                        <a:rPr kumimoji="1" lang="ja-JP" altLang="en-US" sz="1050" b="0">
                          <a:solidFill>
                            <a:schemeClr val="tx1"/>
                          </a:solidFill>
                          <a:latin typeface="Meiryo UI"/>
                          <a:ea typeface="Meiryo UI"/>
                        </a:rPr>
                        <a:t>８年</a:t>
                      </a:r>
                      <a:r>
                        <a:rPr kumimoji="1" lang="en-US" altLang="ja-JP" sz="1050" b="0" dirty="0">
                          <a:solidFill>
                            <a:schemeClr val="tx1"/>
                          </a:solidFill>
                          <a:latin typeface="Meiryo UI"/>
                          <a:ea typeface="Meiryo UI"/>
                        </a:rPr>
                        <a:t>3</a:t>
                      </a:r>
                      <a:r>
                        <a:rPr kumimoji="1" lang="ja-JP" altLang="en-US" sz="1050" b="0">
                          <a:solidFill>
                            <a:schemeClr val="tx1"/>
                          </a:solidFill>
                          <a:latin typeface="Meiryo UI"/>
                          <a:ea typeface="Meiryo UI"/>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a:ea typeface="Meiryo UI"/>
                        </a:rPr>
                        <a:t>R</a:t>
                      </a:r>
                      <a:r>
                        <a:rPr kumimoji="1" lang="ja-JP" altLang="en-US" sz="1050" b="0">
                          <a:solidFill>
                            <a:schemeClr val="tx1"/>
                          </a:solidFill>
                          <a:latin typeface="Meiryo UI"/>
                          <a:ea typeface="Meiryo UI"/>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chemeClr val="tx1"/>
                          </a:solidFill>
                          <a:latin typeface="Meiryo UI"/>
                          <a:ea typeface="Meiryo UI"/>
                        </a:rPr>
                        <a:t>R</a:t>
                      </a:r>
                      <a:r>
                        <a:rPr kumimoji="1" lang="ja-JP" altLang="en-US" sz="1050" b="0">
                          <a:solidFill>
                            <a:schemeClr val="tx1"/>
                          </a:solidFill>
                          <a:latin typeface="Meiryo UI"/>
                          <a:ea typeface="Meiryo UI"/>
                        </a:rPr>
                        <a:t>６年度実績見込</a:t>
                      </a:r>
                      <a:endParaRPr kumimoji="1" lang="en-US" altLang="ja-JP" sz="1050" b="0">
                        <a:solidFill>
                          <a:schemeClr val="tx1"/>
                        </a:solidFill>
                        <a:latin typeface="Meiryo UI"/>
                        <a:ea typeface="Meiryo UI"/>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dirty="0">
                          <a:solidFill>
                            <a:schemeClr val="tx1"/>
                          </a:solidFill>
                          <a:latin typeface="Meiryo UI"/>
                          <a:ea typeface="Meiryo UI"/>
                        </a:rPr>
                        <a:t>R</a:t>
                      </a:r>
                      <a:r>
                        <a:rPr kumimoji="1" lang="ja-JP" altLang="en-US" sz="1050">
                          <a:solidFill>
                            <a:schemeClr val="tx1"/>
                          </a:solidFill>
                          <a:latin typeface="Meiryo UI"/>
                          <a:ea typeface="Meiryo UI"/>
                        </a:rPr>
                        <a:t>６年度予算額</a:t>
                      </a:r>
                      <a:endParaRPr kumimoji="1" lang="en-US" altLang="ja-JP" sz="1050">
                        <a:solidFill>
                          <a:schemeClr val="tx1"/>
                        </a:solidFill>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lang="ja-JP" altLang="en-US" sz="1050">
                          <a:solidFill>
                            <a:schemeClr val="tx1"/>
                          </a:solidFill>
                          <a:latin typeface="Meiryo UI"/>
                          <a:ea typeface="Meiryo UI"/>
                        </a:rPr>
                        <a:t>海外向け市場販売価格</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a:t>
                      </a:r>
                    </a:p>
                    <a:p>
                      <a:pPr lvl="0" algn="l">
                        <a:buNone/>
                      </a:pPr>
                      <a:r>
                        <a:rPr lang="ja-JP" altLang="en-US" sz="1050" dirty="0">
                          <a:solidFill>
                            <a:srgbClr val="FF0000"/>
                          </a:solidFill>
                          <a:latin typeface="Meiryo UI"/>
                          <a:ea typeface="Meiryo UI"/>
                        </a:rPr>
                        <a:t>※</a:t>
                      </a:r>
                      <a:r>
                        <a:rPr lang="ja-JP" altLang="en-US" sz="1050">
                          <a:solidFill>
                            <a:srgbClr val="FF0000"/>
                          </a:solidFill>
                          <a:latin typeface="Meiryo UI"/>
                          <a:ea typeface="Meiryo UI"/>
                        </a:rPr>
                        <a:t>R7はサンプル</a:t>
                      </a:r>
                      <a:r>
                        <a:rPr lang="ja-JP" altLang="en-US" sz="1050" dirty="0">
                          <a:solidFill>
                            <a:srgbClr val="FF0000"/>
                          </a:solidFill>
                          <a:latin typeface="Meiryo UI"/>
                          <a:ea typeface="Meiryo UI"/>
                        </a:rPr>
                        <a:t>輸送</a:t>
                      </a:r>
                      <a:r>
                        <a:rPr lang="ja-JP" altLang="en-US" sz="1050">
                          <a:solidFill>
                            <a:srgbClr val="FF0000"/>
                          </a:solidFill>
                          <a:latin typeface="Meiryo UI"/>
                          <a:ea typeface="Meiryo UI"/>
                        </a:rPr>
                        <a:t>・テストマーケティング</a:t>
                      </a:r>
                      <a:r>
                        <a:rPr lang="ja-JP" altLang="en-US" sz="1050" dirty="0">
                          <a:solidFill>
                            <a:srgbClr val="FF0000"/>
                          </a:solidFill>
                          <a:latin typeface="Meiryo UI"/>
                          <a:ea typeface="Meiryo UI"/>
                        </a:rPr>
                        <a:t>等</a:t>
                      </a:r>
                      <a:r>
                        <a:rPr lang="ja-JP" altLang="en-US" sz="1050">
                          <a:solidFill>
                            <a:srgbClr val="FF0000"/>
                          </a:solidFill>
                          <a:latin typeface="Meiryo UI"/>
                          <a:ea typeface="Meiryo UI"/>
                        </a:rPr>
                        <a:t>を実施</a:t>
                      </a:r>
                      <a:endParaRPr lang="ja-JP" dirty="0">
                        <a:solidFill>
                          <a:srgbClr val="FF0000"/>
                        </a:solidFill>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55,934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099">
                      <a:solidFill>
                        <a:schemeClr val="bg1"/>
                      </a:solidFill>
                    </a:lnB>
                    <a:solidFill>
                      <a:srgbClr val="D5DAEB"/>
                    </a:solidFill>
                  </a:tcPr>
                </a:tc>
                <a:tc rowSpan="3">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099">
                      <a:solidFill>
                        <a:schemeClr val="bg1"/>
                      </a:solidFill>
                    </a:lnB>
                    <a:solidFill>
                      <a:srgbClr val="D5DAEB"/>
                    </a:solidFill>
                  </a:tcPr>
                </a:tc>
                <a:tc rowSpan="3">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099">
                      <a:solidFill>
                        <a:schemeClr val="bg1"/>
                      </a:solidFill>
                    </a:lnB>
                    <a:solidFill>
                      <a:srgbClr val="D5DAEB"/>
                    </a:solidFill>
                  </a:tcPr>
                </a:tc>
                <a:extLst>
                  <a:ext uri="{0D108BD9-81ED-4DB2-BD59-A6C34878D82A}">
                    <a16:rowId xmlns:a16="http://schemas.microsoft.com/office/drawing/2014/main" val="2916179799"/>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lang="ja-JP" altLang="en-US" sz="1050">
                          <a:solidFill>
                            <a:schemeClr val="tx1"/>
                          </a:solidFill>
                          <a:latin typeface="Meiryo UI"/>
                          <a:ea typeface="Meiryo UI"/>
                        </a:rPr>
                        <a:t>新技術を活用したサプライチェーンが確立された品目数</a:t>
                      </a:r>
                      <a:endParaRPr kumimoji="1" lang="ja-JP" altLang="en-US" sz="1050" dirty="0">
                        <a:solidFill>
                          <a:schemeClr val="tx1"/>
                        </a:solidFill>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rowSpan="2">
                  <a:txBody>
                    <a:bodyPr/>
                    <a:lstStyle/>
                    <a:p>
                      <a:pPr algn="ctr"/>
                      <a:r>
                        <a:rPr lang="ja-JP" altLang="en-US" sz="1050" dirty="0">
                          <a:solidFill>
                            <a:srgbClr val="FF0000"/>
                          </a:solidFill>
                          <a:latin typeface="Meiryo UI"/>
                          <a:ea typeface="Meiryo UI"/>
                        </a:rPr>
                        <a:t>ー</a:t>
                      </a:r>
                    </a:p>
                    <a:p>
                      <a:pPr lvl="0" algn="l">
                        <a:buNone/>
                      </a:pPr>
                      <a:r>
                        <a:rPr lang="ja-JP" altLang="en-US" sz="1050">
                          <a:solidFill>
                            <a:srgbClr val="FF0000"/>
                          </a:solidFill>
                          <a:latin typeface="Meiryo UI"/>
                          <a:ea typeface="Meiryo UI"/>
                        </a:rPr>
                        <a:t>※</a:t>
                      </a:r>
                      <a:r>
                        <a:rPr lang="en-US" altLang="ja-JP" sz="1050">
                          <a:solidFill>
                            <a:srgbClr val="FF0000"/>
                          </a:solidFill>
                          <a:latin typeface="Meiryo UI"/>
                          <a:ea typeface="Meiryo UI"/>
                        </a:rPr>
                        <a:t>R9</a:t>
                      </a:r>
                      <a:r>
                        <a:rPr lang="ja-JP" altLang="en-US" sz="1050">
                          <a:solidFill>
                            <a:srgbClr val="FF0000"/>
                          </a:solidFill>
                          <a:latin typeface="Meiryo UI"/>
                          <a:ea typeface="Meiryo UI"/>
                        </a:rPr>
                        <a:t>にサプライチェーン構築予定</a:t>
                      </a:r>
                      <a:endParaRPr lang="ja-JP" altLang="en-US" sz="1050" dirty="0">
                        <a:solidFill>
                          <a:srgbClr val="FF0000"/>
                        </a:solidFill>
                        <a:latin typeface="Meiryo UI"/>
                        <a:ea typeface="Meiryo UI"/>
                      </a:endParaRPr>
                    </a:p>
                  </a:txBody>
                  <a:tcPr marL="74295" marR="74295" marT="37148" marB="37148" anchor="ctr">
                    <a:lnT w="28575" cap="flat" cmpd="sng" algn="ctr">
                      <a:solidFill>
                        <a:schemeClr val="bg1"/>
                      </a:solidFill>
                      <a:prstDash val="solid"/>
                      <a:round/>
                      <a:headEnd type="none" w="med" len="med"/>
                      <a:tailEnd type="none" w="med" len="med"/>
                    </a:lnT>
                    <a:lnB w="38099">
                      <a:solidFill>
                        <a:schemeClr val="bg1"/>
                      </a:solidFill>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779123217"/>
                  </a:ext>
                </a:extLst>
              </a:tr>
              <a:tr h="394336">
                <a:tc vMerge="1">
                  <a:txBody>
                    <a:bodyPr/>
                    <a:lstStyle/>
                    <a:p>
                      <a:endParaRPr kumimoji="1" lang="en-US"/>
                    </a:p>
                  </a:txBody>
                  <a:tcPr marL="74295" marR="74295" marT="37147" marB="37147" anchor="ctr">
                    <a:lnR w="28575">
                      <a:solidFill>
                        <a:schemeClr val="bg1"/>
                      </a:solidFill>
                    </a:lnR>
                    <a:lnB w="38099">
                      <a:solidFill>
                        <a:schemeClr val="bg1"/>
                      </a:solidFill>
                    </a:lnB>
                    <a:solidFill>
                      <a:srgbClr val="738AC8"/>
                    </a:solidFill>
                  </a:tcPr>
                </a:tc>
                <a:tc vMerge="1">
                  <a:txBody>
                    <a:bodyPr/>
                    <a:lstStyle/>
                    <a:p>
                      <a:pPr defTabSz="914400">
                        <a:tabLst/>
                        <a:defRPr/>
                      </a:pPr>
                      <a:endParaRPr kumimoji="1" lang="en-US" altLang="ja-JP"/>
                    </a:p>
                  </a:txBody>
                  <a:tcPr marL="74295" marR="74295" marT="37147" marB="37147" anchor="ctr">
                    <a:lnL w="28575">
                      <a:solidFill>
                        <a:schemeClr val="bg1"/>
                      </a:solidFill>
                    </a:lnL>
                    <a:lnR w="19050">
                      <a:solidFill>
                        <a:schemeClr val="bg1"/>
                      </a:solidFill>
                    </a:lnR>
                    <a:lnT w="19050">
                      <a:solidFill>
                        <a:schemeClr val="bg1"/>
                      </a:solidFill>
                    </a:lnT>
                    <a:lnB w="38099">
                      <a:solidFill>
                        <a:schemeClr val="bg1"/>
                      </a:solidFill>
                    </a:lnB>
                    <a:solidFill>
                      <a:srgbClr val="A7B5DD"/>
                    </a:solidFill>
                  </a:tcPr>
                </a:tc>
                <a:tc>
                  <a:txBody>
                    <a:bodyPr/>
                    <a:lstStyle/>
                    <a:p>
                      <a:pPr lvl="0">
                        <a:buNone/>
                      </a:pPr>
                      <a:r>
                        <a:rPr lang="ja-JP" altLang="en-US" sz="1050">
                          <a:solidFill>
                            <a:schemeClr val="tx1"/>
                          </a:solidFill>
                          <a:latin typeface="Meiryo UI"/>
                          <a:ea typeface="Meiryo UI"/>
                        </a:rPr>
                        <a:t>新技術を活用したサプライチェーンが確立された国数</a:t>
                      </a:r>
                      <a:endParaRPr kumimoji="1" lang="ja-JP" altLang="en-US" sz="1050" dirty="0">
                        <a:solidFill>
                          <a:schemeClr val="tx1"/>
                        </a:solidFill>
                        <a:latin typeface="Meiryo UI"/>
                        <a:ea typeface="Meiryo UI"/>
                      </a:endParaRPr>
                    </a:p>
                  </a:txBody>
                  <a:tcPr marL="74295" marR="74295" marT="37147" marB="37147" anchor="ctr">
                    <a:lnL w="19050">
                      <a:solidFill>
                        <a:schemeClr val="bg1"/>
                      </a:solidFill>
                    </a:lnL>
                    <a:lnT w="28575">
                      <a:solidFill>
                        <a:schemeClr val="bg1"/>
                      </a:solidFill>
                    </a:lnT>
                    <a:lnB w="38099">
                      <a:solidFill>
                        <a:schemeClr val="bg1"/>
                      </a:solidFill>
                    </a:lnB>
                    <a:solidFill>
                      <a:srgbClr val="D5DAEB"/>
                    </a:solidFill>
                  </a:tcPr>
                </a:tc>
                <a:tc vMerge="1">
                  <a:txBody>
                    <a:bodyPr/>
                    <a:lstStyle/>
                    <a:p>
                      <a:pPr lvl="0" algn="ctr">
                        <a:buNone/>
                      </a:pPr>
                      <a:r>
                        <a:rPr lang="ja-JP" altLang="en-US" sz="1050" dirty="0">
                          <a:solidFill>
                            <a:srgbClr val="FF0000"/>
                          </a:solidFill>
                          <a:latin typeface="Meiryo UI"/>
                          <a:ea typeface="Meiryo UI"/>
                        </a:rPr>
                        <a:t>－</a:t>
                      </a:r>
                    </a:p>
                    <a:p>
                      <a:pPr lvl="0" algn="l">
                        <a:buNone/>
                      </a:pPr>
                      <a:r>
                        <a:rPr lang="ja-JP" sz="1050" b="0" i="0" u="none" strike="noStrike" noProof="0" dirty="0">
                          <a:solidFill>
                            <a:srgbClr val="FF0000"/>
                          </a:solidFill>
                          <a:latin typeface="Meiryo UI"/>
                          <a:ea typeface="Meiryo UI"/>
                        </a:rPr>
                        <a:t>※3年間の取組を経てはじめて</a:t>
                      </a:r>
                      <a:endParaRPr lang="en-US" altLang="ja-JP" sz="1050" b="0" i="0" u="none" strike="noStrike" noProof="0" dirty="0">
                        <a:solidFill>
                          <a:srgbClr val="FF0000"/>
                        </a:solidFill>
                        <a:latin typeface="Meiryo UI"/>
                        <a:ea typeface="Meiryo UI"/>
                      </a:endParaRPr>
                    </a:p>
                    <a:p>
                      <a:pPr lvl="0" algn="l">
                        <a:buNone/>
                      </a:pPr>
                      <a:r>
                        <a:rPr lang="ja-JP" altLang="en-US" sz="1050" b="0" i="0" u="none" strike="noStrike" noProof="0" dirty="0">
                          <a:solidFill>
                            <a:srgbClr val="FF0000"/>
                          </a:solidFill>
                          <a:latin typeface="Meiryo UI"/>
                          <a:ea typeface="Meiryo UI"/>
                        </a:rPr>
                        <a:t>　</a:t>
                      </a:r>
                      <a:r>
                        <a:rPr lang="ja-JP" sz="1050" b="0" i="0" u="none" strike="noStrike" noProof="0" dirty="0">
                          <a:solidFill>
                            <a:srgbClr val="FF0000"/>
                          </a:solidFill>
                          <a:latin typeface="Meiryo UI"/>
                          <a:ea typeface="Meiryo UI"/>
                        </a:rPr>
                        <a:t>サプライチェーン構築に至る見</a:t>
                      </a:r>
                      <a:endParaRPr lang="en-US" altLang="ja-JP" sz="1050" b="0" i="0" u="none" strike="noStrike" noProof="0" dirty="0">
                        <a:solidFill>
                          <a:srgbClr val="FF0000"/>
                        </a:solidFill>
                        <a:latin typeface="Meiryo UI"/>
                        <a:ea typeface="Meiryo UI"/>
                      </a:endParaRPr>
                    </a:p>
                    <a:p>
                      <a:pPr lvl="0" algn="l">
                        <a:buNone/>
                      </a:pPr>
                      <a:r>
                        <a:rPr lang="ja-JP" altLang="en-US" sz="1050" b="0" i="0" u="none" strike="noStrike" noProof="0" dirty="0">
                          <a:solidFill>
                            <a:srgbClr val="FF0000"/>
                          </a:solidFill>
                          <a:latin typeface="Meiryo UI"/>
                          <a:ea typeface="Meiryo UI"/>
                        </a:rPr>
                        <a:t>　</a:t>
                      </a:r>
                      <a:r>
                        <a:rPr lang="ja-JP" sz="1050" b="0" i="0" u="none" strike="noStrike" noProof="0" dirty="0">
                          <a:solidFill>
                            <a:srgbClr val="FF0000"/>
                          </a:solidFill>
                          <a:latin typeface="Meiryo UI"/>
                          <a:ea typeface="Meiryo UI"/>
                        </a:rPr>
                        <a:t>込み</a:t>
                      </a:r>
                    </a:p>
                  </a:txBody>
                  <a:tcPr marL="74295" marR="74295" marT="37147" marB="37147" anchor="ctr">
                    <a:lnT w="28575">
                      <a:solidFill>
                        <a:schemeClr val="bg1"/>
                      </a:solidFill>
                    </a:lnT>
                    <a:lnB w="38099">
                      <a:solidFill>
                        <a:schemeClr val="bg1"/>
                      </a:solidFill>
                    </a:lnB>
                    <a:solidFill>
                      <a:srgbClr val="EBEDF5"/>
                    </a:solidFill>
                  </a:tcPr>
                </a:tc>
                <a:tc vMerge="1">
                  <a:txBody>
                    <a:bodyPr/>
                    <a:lstStyle/>
                    <a:p>
                      <a:pPr defTabSz="914400">
                        <a:tabLst/>
                        <a:defRPr/>
                      </a:pPr>
                      <a:endParaRPr kumimoji="1" lang="en-US" altLang="ja-JP"/>
                    </a:p>
                  </a:txBody>
                  <a:tcPr marL="74295" marR="74295" marT="37147" marB="37147" anchor="ctr">
                    <a:lnT w="19050">
                      <a:solidFill>
                        <a:schemeClr val="bg1"/>
                      </a:solidFill>
                    </a:lnT>
                    <a:lnB w="38099">
                      <a:solidFill>
                        <a:schemeClr val="bg1"/>
                      </a:solidFill>
                    </a:lnB>
                    <a:solidFill>
                      <a:srgbClr val="D5DAEB"/>
                    </a:solidFill>
                  </a:tcPr>
                </a:tc>
                <a:tc vMerge="1">
                  <a:txBody>
                    <a:bodyPr/>
                    <a:lstStyle/>
                    <a:p>
                      <a:endParaRPr kumimoji="1" lang="en-US" altLang="ja-JP"/>
                    </a:p>
                  </a:txBody>
                  <a:tcPr marL="74295" marR="74295" marT="37147" marB="37147" anchor="ctr">
                    <a:lnR w="19050">
                      <a:solidFill>
                        <a:schemeClr val="bg1"/>
                      </a:solidFill>
                    </a:lnR>
                    <a:lnT w="19050">
                      <a:solidFill>
                        <a:schemeClr val="bg1"/>
                      </a:solidFill>
                    </a:lnT>
                    <a:lnB w="38099">
                      <a:solidFill>
                        <a:schemeClr val="bg1"/>
                      </a:solidFill>
                    </a:lnB>
                    <a:solidFill>
                      <a:srgbClr val="D5DAEB"/>
                    </a:solidFill>
                  </a:tcPr>
                </a:tc>
                <a:tc vMerge="1">
                  <a:txBody>
                    <a:bodyPr/>
                    <a:lstStyle/>
                    <a:p>
                      <a:endParaRPr kumimoji="1" lang="en-US" altLang="ja-JP"/>
                    </a:p>
                  </a:txBody>
                  <a:tcPr marL="74295" marR="74295" marT="37147" marB="37147" anchor="ctr">
                    <a:lnL w="19050">
                      <a:solidFill>
                        <a:schemeClr val="bg1"/>
                      </a:solidFill>
                    </a:lnL>
                    <a:lnT w="19050">
                      <a:solidFill>
                        <a:schemeClr val="bg1"/>
                      </a:solidFill>
                    </a:lnT>
                    <a:lnB w="38099">
                      <a:solidFill>
                        <a:schemeClr val="bg1"/>
                      </a:solidFill>
                    </a:lnB>
                    <a:solidFill>
                      <a:srgbClr val="D5DAEB"/>
                    </a:solidFill>
                  </a:tcPr>
                </a:tc>
                <a:extLst>
                  <a:ext uri="{0D108BD9-81ED-4DB2-BD59-A6C34878D82A}">
                    <a16:rowId xmlns:a16="http://schemas.microsoft.com/office/drawing/2014/main" val="1730842183"/>
                  </a:ext>
                </a:extLst>
              </a:tr>
            </a:tbl>
          </a:graphicData>
        </a:graphic>
      </p:graphicFrame>
      <p:graphicFrame>
        <p:nvGraphicFramePr>
          <p:cNvPr id="8" name="表 7">
            <a:extLst>
              <a:ext uri="{FF2B5EF4-FFF2-40B4-BE49-F238E27FC236}">
                <a16:creationId xmlns:a16="http://schemas.microsoft.com/office/drawing/2014/main" id="{F2967C4A-FD4C-4AA5-B7E7-DC9732D02DCB}"/>
              </a:ext>
            </a:extLst>
          </p:cNvPr>
          <p:cNvGraphicFramePr>
            <a:graphicFrameLocks noGrp="1"/>
          </p:cNvGraphicFramePr>
          <p:nvPr>
            <p:extLst>
              <p:ext uri="{D42A27DB-BD31-4B8C-83A1-F6EECF244321}">
                <p14:modId xmlns:p14="http://schemas.microsoft.com/office/powerpoint/2010/main" val="4206235736"/>
              </p:ext>
            </p:extLst>
          </p:nvPr>
        </p:nvGraphicFramePr>
        <p:xfrm>
          <a:off x="152844" y="3379840"/>
          <a:ext cx="9612000" cy="1601868"/>
        </p:xfrm>
        <a:graphic>
          <a:graphicData uri="http://schemas.openxmlformats.org/drawingml/2006/table">
            <a:tbl>
              <a:tblPr firstRow="1" bandRow="1">
                <a:tableStyleId>{F5AB1C69-6EDB-4FF4-983F-18BD219EF322}</a:tableStyleId>
              </a:tblPr>
              <a:tblGrid>
                <a:gridCol w="393056">
                  <a:extLst>
                    <a:ext uri="{9D8B030D-6E8A-4147-A177-3AD203B41FA5}">
                      <a16:colId xmlns:a16="http://schemas.microsoft.com/office/drawing/2014/main" val="830047628"/>
                    </a:ext>
                  </a:extLst>
                </a:gridCol>
                <a:gridCol w="393056">
                  <a:extLst>
                    <a:ext uri="{9D8B030D-6E8A-4147-A177-3AD203B41FA5}">
                      <a16:colId xmlns:a16="http://schemas.microsoft.com/office/drawing/2014/main" val="1297933951"/>
                    </a:ext>
                  </a:extLst>
                </a:gridCol>
                <a:gridCol w="3072982">
                  <a:extLst>
                    <a:ext uri="{9D8B030D-6E8A-4147-A177-3AD203B41FA5}">
                      <a16:colId xmlns:a16="http://schemas.microsoft.com/office/drawing/2014/main" val="1442257963"/>
                    </a:ext>
                  </a:extLst>
                </a:gridCol>
                <a:gridCol w="1405636">
                  <a:extLst>
                    <a:ext uri="{9D8B030D-6E8A-4147-A177-3AD203B41FA5}">
                      <a16:colId xmlns:a16="http://schemas.microsoft.com/office/drawing/2014/main" val="1686063622"/>
                    </a:ext>
                  </a:extLst>
                </a:gridCol>
                <a:gridCol w="1374762">
                  <a:extLst>
                    <a:ext uri="{9D8B030D-6E8A-4147-A177-3AD203B41FA5}">
                      <a16:colId xmlns:a16="http://schemas.microsoft.com/office/drawing/2014/main" val="3148950112"/>
                    </a:ext>
                  </a:extLst>
                </a:gridCol>
                <a:gridCol w="1535699">
                  <a:extLst>
                    <a:ext uri="{9D8B030D-6E8A-4147-A177-3AD203B41FA5}">
                      <a16:colId xmlns:a16="http://schemas.microsoft.com/office/drawing/2014/main" val="1731537685"/>
                    </a:ext>
                  </a:extLst>
                </a:gridCol>
                <a:gridCol w="1436809">
                  <a:extLst>
                    <a:ext uri="{9D8B030D-6E8A-4147-A177-3AD203B41FA5}">
                      <a16:colId xmlns:a16="http://schemas.microsoft.com/office/drawing/2014/main" val="2346348725"/>
                    </a:ext>
                  </a:extLst>
                </a:gridCol>
              </a:tblGrid>
              <a:tr h="304290">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21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水産業成長産業化</a:t>
                      </a:r>
                      <a:r>
                        <a:rPr kumimoji="1" lang="zh-TW"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全国的に漁獲量が減少傾向の中、天然資源に依存しない養殖業は府内水産業の持続的な発展に重要であることから、養殖に参入しやすい環境づくりとして、初期投資にかかる費用の一部を補助するとともに、関係者がつながる場（プラットフォーム）を構築することで、養殖ビジネスの拡大につなげていく。</a:t>
                      </a:r>
                      <a:endParaRPr kumimoji="1" lang="en-US" altLang="ja-JP" sz="1050" b="0" u="none">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18876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2348492"/>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補助金活用事業数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a:t>
                      </a:r>
                      <a:r>
                        <a:rPr kumimoji="1" lang="ja-JP" altLang="en-US" sz="1050" strike="noStrike">
                          <a:solidFill>
                            <a:srgbClr val="FF0000"/>
                          </a:solidFill>
                          <a:latin typeface="Meiryo UI" panose="020B0604030504040204" pitchFamily="50" charset="-128"/>
                          <a:ea typeface="Meiryo UI" panose="020B0604030504040204" pitchFamily="50" charset="-128"/>
                        </a:rPr>
                        <a:t>事業</a:t>
                      </a:r>
                      <a:endParaRPr kumimoji="1" lang="en-US" altLang="ja-JP" sz="1050" strike="sngStrike" dirty="0">
                        <a:solidFill>
                          <a:srgbClr val="FF0000"/>
                        </a:solidFill>
                        <a:highlight>
                          <a:srgbClr val="00FFFF"/>
                        </a:highlight>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16,016</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bl>
          </a:graphicData>
        </a:graphic>
      </p:graphicFrame>
      <p:sp>
        <p:nvSpPr>
          <p:cNvPr id="9" name="正方形/長方形 8">
            <a:extLst>
              <a:ext uri="{FF2B5EF4-FFF2-40B4-BE49-F238E27FC236}">
                <a16:creationId xmlns:a16="http://schemas.microsoft.com/office/drawing/2014/main" id="{5589580A-05BB-4279-A8D7-0C42EC1C06CB}"/>
              </a:ext>
            </a:extLst>
          </p:cNvPr>
          <p:cNvSpPr/>
          <p:nvPr/>
        </p:nvSpPr>
        <p:spPr>
          <a:xfrm>
            <a:off x="2" y="257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5096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1">
            <a:extLst>
              <a:ext uri="{FF2B5EF4-FFF2-40B4-BE49-F238E27FC236}">
                <a16:creationId xmlns:a16="http://schemas.microsoft.com/office/drawing/2014/main" id="{1F350EF1-4BB8-477B-9C5A-0C4540658EF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16</a:t>
            </a:fld>
            <a:endParaRPr kumimoji="1" lang="ja-JP" altLang="en-US" dirty="0"/>
          </a:p>
        </p:txBody>
      </p:sp>
      <p:graphicFrame>
        <p:nvGraphicFramePr>
          <p:cNvPr id="9" name="表 8">
            <a:extLst>
              <a:ext uri="{FF2B5EF4-FFF2-40B4-BE49-F238E27FC236}">
                <a16:creationId xmlns:a16="http://schemas.microsoft.com/office/drawing/2014/main" id="{213077D6-AECB-46C3-B835-56C485F013DE}"/>
              </a:ext>
            </a:extLst>
          </p:cNvPr>
          <p:cNvGraphicFramePr>
            <a:graphicFrameLocks noGrp="1"/>
          </p:cNvGraphicFramePr>
          <p:nvPr/>
        </p:nvGraphicFramePr>
        <p:xfrm>
          <a:off x="111000" y="4346101"/>
          <a:ext cx="9684000" cy="1920244"/>
        </p:xfrm>
        <a:graphic>
          <a:graphicData uri="http://schemas.openxmlformats.org/drawingml/2006/table">
            <a:tbl>
              <a:tblPr firstRow="1" bandRow="1">
                <a:tableStyleId>{F5AB1C69-6EDB-4FF4-983F-18BD219EF322}</a:tableStyleId>
              </a:tblPr>
              <a:tblGrid>
                <a:gridCol w="397478">
                  <a:extLst>
                    <a:ext uri="{9D8B030D-6E8A-4147-A177-3AD203B41FA5}">
                      <a16:colId xmlns:a16="http://schemas.microsoft.com/office/drawing/2014/main" val="3451429762"/>
                    </a:ext>
                  </a:extLst>
                </a:gridCol>
                <a:gridCol w="361343">
                  <a:extLst>
                    <a:ext uri="{9D8B030D-6E8A-4147-A177-3AD203B41FA5}">
                      <a16:colId xmlns:a16="http://schemas.microsoft.com/office/drawing/2014/main" val="341599706"/>
                    </a:ext>
                  </a:extLst>
                </a:gridCol>
                <a:gridCol w="2563492">
                  <a:extLst>
                    <a:ext uri="{9D8B030D-6E8A-4147-A177-3AD203B41FA5}">
                      <a16:colId xmlns:a16="http://schemas.microsoft.com/office/drawing/2014/main" val="427325346"/>
                    </a:ext>
                  </a:extLst>
                </a:gridCol>
                <a:gridCol w="1621766">
                  <a:extLst>
                    <a:ext uri="{9D8B030D-6E8A-4147-A177-3AD203B41FA5}">
                      <a16:colId xmlns:a16="http://schemas.microsoft.com/office/drawing/2014/main" val="4179496402"/>
                    </a:ext>
                  </a:extLst>
                </a:gridCol>
                <a:gridCol w="1552755">
                  <a:extLst>
                    <a:ext uri="{9D8B030D-6E8A-4147-A177-3AD203B41FA5}">
                      <a16:colId xmlns:a16="http://schemas.microsoft.com/office/drawing/2014/main" val="4124281865"/>
                    </a:ext>
                  </a:extLst>
                </a:gridCol>
                <a:gridCol w="1613140">
                  <a:extLst>
                    <a:ext uri="{9D8B030D-6E8A-4147-A177-3AD203B41FA5}">
                      <a16:colId xmlns:a16="http://schemas.microsoft.com/office/drawing/2014/main" val="1870683343"/>
                    </a:ext>
                  </a:extLst>
                </a:gridCol>
                <a:gridCol w="1574026">
                  <a:extLst>
                    <a:ext uri="{9D8B030D-6E8A-4147-A177-3AD203B41FA5}">
                      <a16:colId xmlns:a16="http://schemas.microsoft.com/office/drawing/2014/main" val="2957458641"/>
                    </a:ext>
                  </a:extLst>
                </a:gridCol>
              </a:tblGrid>
              <a:tr h="487423">
                <a:tc rowSpan="4">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23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外国人留学生就職</a:t>
                      </a:r>
                      <a:r>
                        <a:rPr kumimoji="1" lang="ja-JP" altLang="en-US" sz="1200" b="1" u="sng">
                          <a:latin typeface="Meiryo UI" panose="020B0604030504040204" pitchFamily="50" charset="-128"/>
                          <a:ea typeface="Meiryo UI" panose="020B0604030504040204" pitchFamily="50" charset="-128"/>
                        </a:rPr>
                        <a:t>支援事業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府内の大学の外国人留学生を対象に、就職活動やインターンシップ、ビジネス日本語等に関するセミナーや企業見学会を実施し、外国人留学生の大阪企業での就職・活躍を支援する。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36918645"/>
                  </a:ext>
                </a:extLst>
              </a:tr>
              <a:tr h="19786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42462031"/>
                  </a:ext>
                </a:extLst>
              </a:tr>
              <a:tr h="33299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479001592"/>
                  </a:ext>
                </a:extLst>
              </a:tr>
              <a:tr h="603246">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府内企業に対する理解が深まった外国人留学生の割合</a:t>
                      </a:r>
                      <a:endParaRPr kumimoji="1"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2,177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98</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2,178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093088311"/>
                  </a:ext>
                </a:extLst>
              </a:tr>
            </a:tbl>
          </a:graphicData>
        </a:graphic>
      </p:graphicFrame>
      <p:graphicFrame>
        <p:nvGraphicFramePr>
          <p:cNvPr id="10" name="表 9">
            <a:extLst>
              <a:ext uri="{FF2B5EF4-FFF2-40B4-BE49-F238E27FC236}">
                <a16:creationId xmlns:a16="http://schemas.microsoft.com/office/drawing/2014/main" id="{AF1E9940-E98A-4D07-A7DF-91BB044E25FA}"/>
              </a:ext>
            </a:extLst>
          </p:cNvPr>
          <p:cNvGraphicFramePr>
            <a:graphicFrameLocks noGrp="1"/>
          </p:cNvGraphicFramePr>
          <p:nvPr>
            <p:extLst>
              <p:ext uri="{D42A27DB-BD31-4B8C-83A1-F6EECF244321}">
                <p14:modId xmlns:p14="http://schemas.microsoft.com/office/powerpoint/2010/main" val="598878281"/>
              </p:ext>
            </p:extLst>
          </p:nvPr>
        </p:nvGraphicFramePr>
        <p:xfrm>
          <a:off x="111000" y="691391"/>
          <a:ext cx="9684000" cy="3584101"/>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696889125"/>
                    </a:ext>
                  </a:extLst>
                </a:gridCol>
                <a:gridCol w="360000">
                  <a:extLst>
                    <a:ext uri="{9D8B030D-6E8A-4147-A177-3AD203B41FA5}">
                      <a16:colId xmlns:a16="http://schemas.microsoft.com/office/drawing/2014/main" val="1949531034"/>
                    </a:ext>
                  </a:extLst>
                </a:gridCol>
                <a:gridCol w="2628000">
                  <a:extLst>
                    <a:ext uri="{9D8B030D-6E8A-4147-A177-3AD203B41FA5}">
                      <a16:colId xmlns:a16="http://schemas.microsoft.com/office/drawing/2014/main" val="370573746"/>
                    </a:ext>
                  </a:extLst>
                </a:gridCol>
                <a:gridCol w="1584000">
                  <a:extLst>
                    <a:ext uri="{9D8B030D-6E8A-4147-A177-3AD203B41FA5}">
                      <a16:colId xmlns:a16="http://schemas.microsoft.com/office/drawing/2014/main" val="3555736404"/>
                    </a:ext>
                  </a:extLst>
                </a:gridCol>
                <a:gridCol w="1584000">
                  <a:extLst>
                    <a:ext uri="{9D8B030D-6E8A-4147-A177-3AD203B41FA5}">
                      <a16:colId xmlns:a16="http://schemas.microsoft.com/office/drawing/2014/main" val="3157040868"/>
                    </a:ext>
                  </a:extLst>
                </a:gridCol>
                <a:gridCol w="1584000">
                  <a:extLst>
                    <a:ext uri="{9D8B030D-6E8A-4147-A177-3AD203B41FA5}">
                      <a16:colId xmlns:a16="http://schemas.microsoft.com/office/drawing/2014/main" val="2204353071"/>
                    </a:ext>
                  </a:extLst>
                </a:gridCol>
                <a:gridCol w="1584000">
                  <a:extLst>
                    <a:ext uri="{9D8B030D-6E8A-4147-A177-3AD203B41FA5}">
                      <a16:colId xmlns:a16="http://schemas.microsoft.com/office/drawing/2014/main" val="902430694"/>
                    </a:ext>
                  </a:extLst>
                </a:gridCol>
              </a:tblGrid>
              <a:tr h="320829">
                <a:tc rowSpan="8">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No22</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bg1"/>
                          </a:solidFill>
                          <a:latin typeface="Meiryo UI" panose="020B0604030504040204" pitchFamily="50" charset="-128"/>
                          <a:ea typeface="Meiryo UI" panose="020B0604030504040204" pitchFamily="50" charset="-128"/>
                        </a:rPr>
                        <a:t>中核人材雇用戦略デスク</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府内</a:t>
                      </a:r>
                      <a:r>
                        <a:rPr kumimoji="1" lang="ja-JP" altLang="en-US" sz="1050" b="0" u="none" dirty="0">
                          <a:solidFill>
                            <a:schemeClr val="bg1"/>
                          </a:solidFill>
                          <a:latin typeface="Meiryo UI" panose="020B0604030504040204" pitchFamily="50" charset="-128"/>
                          <a:ea typeface="Meiryo UI" panose="020B0604030504040204" pitchFamily="50" charset="-128"/>
                        </a:rPr>
                        <a:t>中堅・中小企業の中核人材ニーズを掘り起こし、有料人材紹介、再就職支援などによる人材確保支援を行うとともに、東京圏の大企業人材を含めた、副業・兼業人材の活用促進を行い、府内企業の課題解決につなげる。また、令和</a:t>
                      </a:r>
                      <a:r>
                        <a:rPr kumimoji="1" lang="en-US" altLang="ja-JP" sz="1050" b="0" u="none" dirty="0">
                          <a:solidFill>
                            <a:schemeClr val="bg1"/>
                          </a:solidFill>
                          <a:latin typeface="Meiryo UI" panose="020B0604030504040204" pitchFamily="50" charset="-128"/>
                          <a:ea typeface="Meiryo UI" panose="020B0604030504040204" pitchFamily="50" charset="-128"/>
                        </a:rPr>
                        <a:t>7</a:t>
                      </a:r>
                      <a:r>
                        <a:rPr kumimoji="1" lang="ja-JP" altLang="en-US" sz="1050" b="0" u="none" dirty="0">
                          <a:solidFill>
                            <a:schemeClr val="bg1"/>
                          </a:solidFill>
                          <a:latin typeface="Meiryo UI" panose="020B0604030504040204" pitchFamily="50" charset="-128"/>
                          <a:ea typeface="Meiryo UI" panose="020B0604030504040204" pitchFamily="50" charset="-128"/>
                        </a:rPr>
                        <a:t>年度からは「副業・兼業人材活用促進補助金」を新たに創設し、副業・兼業人材の活用を検討する企業にとっての心理的・資金的ハードルを取り除くことで新規利用企業の増加に繋げるなど、これまで以上に副業・兼業人材の活用を促進</a:t>
                      </a:r>
                      <a:r>
                        <a:rPr kumimoji="1" lang="ja-JP" altLang="en-US" sz="1050" b="0" u="none">
                          <a:solidFill>
                            <a:schemeClr val="bg1"/>
                          </a:solidFill>
                          <a:latin typeface="Meiryo UI" panose="020B0604030504040204" pitchFamily="50" charset="-128"/>
                          <a:ea typeface="Meiryo UI" panose="020B0604030504040204" pitchFamily="50" charset="-128"/>
                        </a:rPr>
                        <a:t>する。</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73504970"/>
                  </a:ext>
                </a:extLst>
              </a:tr>
              <a:tr h="320829">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rgbClr val="1D1E20"/>
                          </a:solidFill>
                          <a:latin typeface="Meiryo UI" panose="020B0604030504040204" pitchFamily="50" charset="-128"/>
                          <a:ea typeface="Meiryo UI" panose="020B0604030504040204" pitchFamily="50" charset="-128"/>
                        </a:rPr>
                        <a:t>活動指標・予算額</a:t>
                      </a:r>
                      <a:endParaRPr kumimoji="1" lang="en-US" altLang="ja-JP" sz="900" b="1" dirty="0">
                        <a:solidFill>
                          <a:srgbClr val="1D1E2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100252112"/>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253077670"/>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159</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60,653</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210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5">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59,528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581962149"/>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その</a:t>
                      </a:r>
                      <a:r>
                        <a:rPr kumimoji="1" lang="ja-JP" altLang="en-US" sz="1050" dirty="0">
                          <a:solidFill>
                            <a:schemeClr val="tx1"/>
                          </a:solidFill>
                          <a:latin typeface="Meiryo UI" panose="020B0604030504040204" pitchFamily="50" charset="-128"/>
                          <a:ea typeface="Meiryo UI" panose="020B0604030504040204" pitchFamily="50" charset="-128"/>
                        </a:rPr>
                        <a:t>うち、大企業人材による副業・兼業の</a:t>
                      </a:r>
                      <a:r>
                        <a:rPr kumimoji="1" lang="ja-JP" altLang="en-US" sz="1050">
                          <a:solidFill>
                            <a:schemeClr val="tx1"/>
                          </a:solidFill>
                          <a:latin typeface="Meiryo UI" panose="020B0604030504040204" pitchFamily="50" charset="-128"/>
                          <a:ea typeface="Meiryo UI" panose="020B0604030504040204" pitchFamily="50" charset="-128"/>
                        </a:rPr>
                        <a:t>マッチング件数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108590463"/>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本事業の支援企業のうち、新規に副業・兼業を活用する企業数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560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476</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b="0" i="0" kern="1200">
                          <a:solidFill>
                            <a:schemeClr val="dk1"/>
                          </a:solidFill>
                          <a:effectLst/>
                          <a:latin typeface="Meiryo UI" panose="020B0604030504040204" pitchFamily="50" charset="-128"/>
                          <a:ea typeface="Meiryo UI" panose="020B0604030504040204" pitchFamily="50" charset="-128"/>
                          <a:cs typeface="+mn-cs"/>
                        </a:rPr>
                        <a:t>R7</a:t>
                      </a:r>
                      <a:r>
                        <a:rPr kumimoji="1" lang="ja-JP" altLang="en-US" sz="1050" b="0" i="0" kern="1200">
                          <a:solidFill>
                            <a:schemeClr val="dk1"/>
                          </a:solidFill>
                          <a:effectLst/>
                          <a:latin typeface="Meiryo UI" panose="020B0604030504040204" pitchFamily="50" charset="-128"/>
                          <a:ea typeface="Meiryo UI" panose="020B0604030504040204" pitchFamily="50" charset="-128"/>
                          <a:cs typeface="+mn-cs"/>
                        </a:rPr>
                        <a:t>年度新規事業）</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020207000"/>
                  </a:ext>
                </a:extLst>
              </a:tr>
              <a:tr h="32082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solidFill>
                            <a:srgbClr val="1D1E20"/>
                          </a:solidFill>
                          <a:latin typeface="Meiryo UI" panose="020B0604030504040204" pitchFamily="50" charset="-128"/>
                          <a:ea typeface="Meiryo UI" panose="020B0604030504040204" pitchFamily="50" charset="-128"/>
                        </a:rPr>
                        <a:t>（副業・兼業のマッチング件数のうち、デジタル</a:t>
                      </a:r>
                    </a:p>
                    <a:p>
                      <a:r>
                        <a:rPr kumimoji="1" lang="ja-JP" altLang="en-US" sz="1050">
                          <a:solidFill>
                            <a:srgbClr val="1D1E20"/>
                          </a:solidFill>
                          <a:latin typeface="Meiryo UI" panose="020B0604030504040204" pitchFamily="50" charset="-128"/>
                          <a:ea typeface="Meiryo UI" panose="020B0604030504040204" pitchFamily="50" charset="-128"/>
                        </a:rPr>
                        <a:t>技術やデータ活用についての知見を有する人材</a:t>
                      </a:r>
                    </a:p>
                    <a:p>
                      <a:r>
                        <a:rPr kumimoji="1" lang="ja-JP" altLang="en-US" sz="1050">
                          <a:solidFill>
                            <a:srgbClr val="1D1E20"/>
                          </a:solidFill>
                          <a:latin typeface="Meiryo UI" panose="020B0604030504040204" pitchFamily="50" charset="-128"/>
                          <a:ea typeface="Meiryo UI" panose="020B0604030504040204" pitchFamily="50" charset="-128"/>
                        </a:rPr>
                        <a:t>のマッチング件数）（令和６年度まで）</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ー</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a:txBody>
                    <a:bodyPr/>
                    <a:lstStyle/>
                    <a:p>
                      <a:pPr algn="ctr"/>
                      <a:r>
                        <a:rPr kumimoji="1" lang="en-US" altLang="ja-JP" sz="1050" dirty="0">
                          <a:solidFill>
                            <a:srgbClr val="1D1E20"/>
                          </a:solidFill>
                          <a:latin typeface="Meiryo UI" panose="020B0604030504040204" pitchFamily="50" charset="-128"/>
                          <a:ea typeface="Meiryo UI" panose="020B0604030504040204" pitchFamily="50" charset="-128"/>
                        </a:rPr>
                        <a:t>30</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年</a:t>
                      </a:r>
                      <a:endParaRPr kumimoji="1" lang="en-US" altLang="ja-JP" sz="1050" dirty="0">
                        <a:solidFill>
                          <a:srgbClr val="1D1E20"/>
                        </a:solidFill>
                        <a:latin typeface="Meiryo UI" panose="020B0604030504040204" pitchFamily="50" charset="-128"/>
                        <a:ea typeface="Meiryo UI" panose="020B0604030504040204" pitchFamily="50" charset="-128"/>
                      </a:endParaRPr>
                    </a:p>
                    <a:p>
                      <a:pPr algn="ctr"/>
                      <a:r>
                        <a:rPr kumimoji="1" lang="ja-JP" altLang="en-US" sz="1050" dirty="0">
                          <a:solidFill>
                            <a:srgbClr val="1D1E20"/>
                          </a:solidFill>
                          <a:latin typeface="Meiryo UI" panose="020B0604030504040204" pitchFamily="50" charset="-128"/>
                          <a:ea typeface="Meiryo UI" panose="020B0604030504040204" pitchFamily="50" charset="-128"/>
                        </a:rPr>
                        <a:t>（</a:t>
                      </a:r>
                      <a:r>
                        <a:rPr kumimoji="1" lang="en-US" altLang="ja-JP" sz="1050" dirty="0">
                          <a:solidFill>
                            <a:srgbClr val="1D1E20"/>
                          </a:solidFill>
                          <a:latin typeface="Meiryo UI" panose="020B0604030504040204" pitchFamily="50" charset="-128"/>
                          <a:ea typeface="Meiryo UI" panose="020B0604030504040204" pitchFamily="50" charset="-128"/>
                        </a:rPr>
                        <a:t>30</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3207128910"/>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210405386"/>
                  </a:ext>
                </a:extLst>
              </a:tr>
            </a:tbl>
          </a:graphicData>
        </a:graphic>
      </p:graphicFrame>
      <p:sp>
        <p:nvSpPr>
          <p:cNvPr id="2" name="大かっこ 1">
            <a:extLst>
              <a:ext uri="{FF2B5EF4-FFF2-40B4-BE49-F238E27FC236}">
                <a16:creationId xmlns:a16="http://schemas.microsoft.com/office/drawing/2014/main" id="{883DC1CC-5DEE-40F9-8D3C-657FCA5011DF}"/>
              </a:ext>
            </a:extLst>
          </p:cNvPr>
          <p:cNvSpPr/>
          <p:nvPr/>
        </p:nvSpPr>
        <p:spPr>
          <a:xfrm>
            <a:off x="835742" y="3352803"/>
            <a:ext cx="2635045" cy="511276"/>
          </a:xfrm>
          <a:prstGeom prst="bracketPair">
            <a:avLst>
              <a:gd name="adj" fmla="val 397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大かっこ 10">
            <a:extLst>
              <a:ext uri="{FF2B5EF4-FFF2-40B4-BE49-F238E27FC236}">
                <a16:creationId xmlns:a16="http://schemas.microsoft.com/office/drawing/2014/main" id="{F4B4B82F-7896-4362-8F18-332E651CF462}"/>
              </a:ext>
            </a:extLst>
          </p:cNvPr>
          <p:cNvSpPr/>
          <p:nvPr/>
        </p:nvSpPr>
        <p:spPr>
          <a:xfrm>
            <a:off x="6755921" y="3352803"/>
            <a:ext cx="1296698" cy="511276"/>
          </a:xfrm>
          <a:prstGeom prst="bracketPair">
            <a:avLst>
              <a:gd name="adj" fmla="val 4743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FD14319-AFAC-4E66-B4BC-47037E7A48A6}"/>
              </a:ext>
            </a:extLst>
          </p:cNvPr>
          <p:cNvSpPr/>
          <p:nvPr/>
        </p:nvSpPr>
        <p:spPr>
          <a:xfrm>
            <a:off x="2" y="257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97590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1">
            <a:extLst>
              <a:ext uri="{FF2B5EF4-FFF2-40B4-BE49-F238E27FC236}">
                <a16:creationId xmlns:a16="http://schemas.microsoft.com/office/drawing/2014/main" id="{25FE136C-3D65-409C-A684-160CC539C118}"/>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17</a:t>
            </a:fld>
            <a:endParaRPr kumimoji="1" lang="ja-JP" altLang="en-US" dirty="0"/>
          </a:p>
        </p:txBody>
      </p:sp>
      <p:graphicFrame>
        <p:nvGraphicFramePr>
          <p:cNvPr id="8" name="表 7">
            <a:extLst>
              <a:ext uri="{FF2B5EF4-FFF2-40B4-BE49-F238E27FC236}">
                <a16:creationId xmlns:a16="http://schemas.microsoft.com/office/drawing/2014/main" id="{5171048D-C245-4855-8F63-4992AF7D6C38}"/>
              </a:ext>
            </a:extLst>
          </p:cNvPr>
          <p:cNvGraphicFramePr>
            <a:graphicFrameLocks noGrp="1"/>
          </p:cNvGraphicFramePr>
          <p:nvPr>
            <p:extLst>
              <p:ext uri="{D42A27DB-BD31-4B8C-83A1-F6EECF244321}">
                <p14:modId xmlns:p14="http://schemas.microsoft.com/office/powerpoint/2010/main" val="1768328883"/>
              </p:ext>
            </p:extLst>
          </p:nvPr>
        </p:nvGraphicFramePr>
        <p:xfrm>
          <a:off x="111000" y="703062"/>
          <a:ext cx="9684000" cy="1853327"/>
        </p:xfrm>
        <a:graphic>
          <a:graphicData uri="http://schemas.openxmlformats.org/drawingml/2006/table">
            <a:tbl>
              <a:tblPr firstRow="1" bandRow="1">
                <a:tableStyleId>{F5AB1C69-6EDB-4FF4-983F-18BD219EF322}</a:tableStyleId>
              </a:tblPr>
              <a:tblGrid>
                <a:gridCol w="324742">
                  <a:extLst>
                    <a:ext uri="{9D8B030D-6E8A-4147-A177-3AD203B41FA5}">
                      <a16:colId xmlns:a16="http://schemas.microsoft.com/office/drawing/2014/main" val="830047628"/>
                    </a:ext>
                  </a:extLst>
                </a:gridCol>
                <a:gridCol w="338655">
                  <a:extLst>
                    <a:ext uri="{9D8B030D-6E8A-4147-A177-3AD203B41FA5}">
                      <a16:colId xmlns:a16="http://schemas.microsoft.com/office/drawing/2014/main" val="1297933951"/>
                    </a:ext>
                  </a:extLst>
                </a:gridCol>
                <a:gridCol w="2670099">
                  <a:extLst>
                    <a:ext uri="{9D8B030D-6E8A-4147-A177-3AD203B41FA5}">
                      <a16:colId xmlns:a16="http://schemas.microsoft.com/office/drawing/2014/main" val="1232791315"/>
                    </a:ext>
                  </a:extLst>
                </a:gridCol>
                <a:gridCol w="1587626">
                  <a:extLst>
                    <a:ext uri="{9D8B030D-6E8A-4147-A177-3AD203B41FA5}">
                      <a16:colId xmlns:a16="http://schemas.microsoft.com/office/drawing/2014/main" val="885638921"/>
                    </a:ext>
                  </a:extLst>
                </a:gridCol>
                <a:gridCol w="1587626">
                  <a:extLst>
                    <a:ext uri="{9D8B030D-6E8A-4147-A177-3AD203B41FA5}">
                      <a16:colId xmlns:a16="http://schemas.microsoft.com/office/drawing/2014/main" val="2868609020"/>
                    </a:ext>
                  </a:extLst>
                </a:gridCol>
                <a:gridCol w="1587626">
                  <a:extLst>
                    <a:ext uri="{9D8B030D-6E8A-4147-A177-3AD203B41FA5}">
                      <a16:colId xmlns:a16="http://schemas.microsoft.com/office/drawing/2014/main" val="1393318109"/>
                    </a:ext>
                  </a:extLst>
                </a:gridCol>
                <a:gridCol w="1587626">
                  <a:extLst>
                    <a:ext uri="{9D8B030D-6E8A-4147-A177-3AD203B41FA5}">
                      <a16:colId xmlns:a16="http://schemas.microsoft.com/office/drawing/2014/main" val="2346348725"/>
                    </a:ext>
                  </a:extLst>
                </a:gridCol>
              </a:tblGrid>
              <a:tr h="713912">
                <a:tc rowSpan="4">
                  <a:txBody>
                    <a:bodyPr/>
                    <a:lstStyle/>
                    <a:p>
                      <a:pPr algn="ctr"/>
                      <a:r>
                        <a:rPr kumimoji="1" lang="en-US" altLang="ja-JP" sz="900" strike="noStrike">
                          <a:latin typeface="Meiryo UI" panose="020B0604030504040204" pitchFamily="50" charset="-128"/>
                          <a:ea typeface="Meiryo UI" panose="020B0604030504040204" pitchFamily="50" charset="-128"/>
                        </a:rPr>
                        <a:t>No</a:t>
                      </a:r>
                      <a:r>
                        <a:rPr kumimoji="1" lang="en-US" altLang="ja-JP" sz="1000" strike="noStrike">
                          <a:latin typeface="Meiryo UI" panose="020B0604030504040204" pitchFamily="50" charset="-128"/>
                          <a:ea typeface="Meiryo UI" panose="020B0604030504040204" pitchFamily="50" charset="-128"/>
                        </a:rPr>
                        <a:t>24</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strike="noStrike"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strike="noStrike"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strike="noStrike"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strike="noStrike" dirty="0">
                          <a:solidFill>
                            <a:schemeClr val="bg1"/>
                          </a:solidFill>
                          <a:latin typeface="Meiryo UI" panose="020B0604030504040204" pitchFamily="50" charset="-128"/>
                          <a:ea typeface="Meiryo UI" panose="020B0604030504040204" pitchFamily="50" charset="-128"/>
                        </a:rPr>
                        <a:t>大阪北部地域における拠点形成に資する交通インフラ</a:t>
                      </a:r>
                      <a:r>
                        <a:rPr kumimoji="1" lang="ja-JP" altLang="en-US" sz="1200" b="1" u="sng" strike="noStrike">
                          <a:solidFill>
                            <a:schemeClr val="bg1"/>
                          </a:solidFill>
                          <a:latin typeface="Meiryo UI" panose="020B0604030504040204" pitchFamily="50" charset="-128"/>
                          <a:ea typeface="Meiryo UI" panose="020B0604030504040204" pitchFamily="50" charset="-128"/>
                        </a:rPr>
                        <a:t>整備</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algn="l"/>
                      <a:r>
                        <a:rPr kumimoji="1" lang="ja-JP" altLang="en-US" sz="1050" b="0" u="none" strike="noStrike">
                          <a:solidFill>
                            <a:schemeClr val="bg1"/>
                          </a:solidFill>
                          <a:latin typeface="Meiryo UI" panose="020B0604030504040204" pitchFamily="50" charset="-128"/>
                          <a:ea typeface="Meiryo UI" panose="020B0604030504040204" pitchFamily="50" charset="-128"/>
                        </a:rPr>
                        <a:t>土地</a:t>
                      </a:r>
                      <a:r>
                        <a:rPr kumimoji="1" lang="ja-JP" altLang="en-US" sz="1050" b="0" u="none" strike="noStrike" dirty="0">
                          <a:solidFill>
                            <a:schemeClr val="bg1"/>
                          </a:solidFill>
                          <a:latin typeface="Meiryo UI" panose="020B0604030504040204" pitchFamily="50" charset="-128"/>
                          <a:ea typeface="Meiryo UI" panose="020B0604030504040204" pitchFamily="50" charset="-128"/>
                        </a:rPr>
                        <a:t>区画整理事業が進む彩都における骨格道路（茨木箕面丘陵線）の整備及び移動手段の検討を実施することにより、産業拠点の創出、就業人口・移住人口の増加を進める。</a:t>
                      </a:r>
                      <a:endParaRPr kumimoji="1" lang="en-US" altLang="ja-JP" sz="1050" b="0" u="none" strike="noStrik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685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strike="noStrike"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strike="noStrike"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strike="noStrike"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strike="noStrike" dirty="0">
                          <a:solidFill>
                            <a:schemeClr val="tx1"/>
                          </a:solidFill>
                          <a:latin typeface="Meiryo UI" panose="020B0604030504040204" pitchFamily="50" charset="-128"/>
                          <a:ea typeface="Meiryo UI" panose="020B0604030504040204" pitchFamily="50" charset="-128"/>
                        </a:rPr>
                        <a:t>【</a:t>
                      </a:r>
                      <a:r>
                        <a:rPr kumimoji="1" lang="ja-JP" altLang="en-US" sz="1050" strike="noStrike" dirty="0">
                          <a:solidFill>
                            <a:schemeClr val="tx1"/>
                          </a:solidFill>
                          <a:latin typeface="Meiryo UI" panose="020B0604030504040204" pitchFamily="50" charset="-128"/>
                          <a:ea typeface="Meiryo UI" panose="020B0604030504040204" pitchFamily="50" charset="-128"/>
                        </a:rPr>
                        <a:t>参考</a:t>
                      </a:r>
                      <a:r>
                        <a:rPr kumimoji="1" lang="en-US" altLang="ja-JP" sz="1050" strike="noStrik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519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418953">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strike="noStrike" dirty="0">
                          <a:solidFill>
                            <a:schemeClr val="tx1"/>
                          </a:solidFill>
                          <a:latin typeface="Meiryo UI" panose="020B0604030504040204" pitchFamily="50" charset="-128"/>
                          <a:ea typeface="Meiryo UI" panose="020B0604030504040204" pitchFamily="50" charset="-128"/>
                        </a:rPr>
                        <a:t>彩都における骨格道路（茨木箕面丘陵線）整備</a:t>
                      </a:r>
                      <a:r>
                        <a:rPr kumimoji="1" lang="ja-JP" altLang="en-US" sz="1050" strike="noStrike">
                          <a:solidFill>
                            <a:schemeClr val="tx1"/>
                          </a:solidFill>
                          <a:latin typeface="Meiryo UI" panose="020B0604030504040204" pitchFamily="50" charset="-128"/>
                          <a:ea typeface="Meiryo UI" panose="020B0604030504040204" pitchFamily="50" charset="-128"/>
                        </a:rPr>
                        <a:t>完了　</a:t>
                      </a:r>
                      <a:r>
                        <a:rPr kumimoji="1" lang="en-US" altLang="ja-JP" sz="1050" strike="noStrike">
                          <a:solidFill>
                            <a:schemeClr val="tx1"/>
                          </a:solidFill>
                          <a:latin typeface="Meiryo UI" panose="020B0604030504040204" pitchFamily="50" charset="-128"/>
                          <a:ea typeface="Meiryo UI" panose="020B0604030504040204" pitchFamily="50" charset="-128"/>
                        </a:rPr>
                        <a:t>【</a:t>
                      </a:r>
                      <a:r>
                        <a:rPr kumimoji="1" lang="ja-JP" altLang="en-US" sz="1050" strike="noStrike">
                          <a:solidFill>
                            <a:schemeClr val="tx1"/>
                          </a:solidFill>
                          <a:latin typeface="Meiryo UI" panose="020B0604030504040204" pitchFamily="50" charset="-128"/>
                          <a:ea typeface="Meiryo UI" panose="020B0604030504040204" pitchFamily="50" charset="-128"/>
                        </a:rPr>
                        <a:t>令和</a:t>
                      </a:r>
                      <a:r>
                        <a:rPr kumimoji="1" lang="en-US" altLang="ja-JP" sz="1050" strike="noStrike">
                          <a:solidFill>
                            <a:schemeClr val="tx1"/>
                          </a:solidFill>
                          <a:latin typeface="Meiryo UI" panose="020B0604030504040204" pitchFamily="50" charset="-128"/>
                          <a:ea typeface="Meiryo UI" panose="020B0604030504040204" pitchFamily="50" charset="-128"/>
                        </a:rPr>
                        <a:t>10</a:t>
                      </a:r>
                      <a:r>
                        <a:rPr kumimoji="1" lang="ja-JP" altLang="en-US" sz="1050" strike="noStrike">
                          <a:solidFill>
                            <a:schemeClr val="tx1"/>
                          </a:solidFill>
                          <a:latin typeface="Meiryo UI" panose="020B0604030504040204" pitchFamily="50" charset="-128"/>
                          <a:ea typeface="Meiryo UI" panose="020B0604030504040204" pitchFamily="50" charset="-128"/>
                        </a:rPr>
                        <a:t>年度</a:t>
                      </a:r>
                      <a:r>
                        <a:rPr kumimoji="1" lang="ja-JP" altLang="en-US" sz="1050" strike="noStrike" dirty="0">
                          <a:solidFill>
                            <a:schemeClr val="tx1"/>
                          </a:solidFill>
                          <a:latin typeface="Meiryo UI" panose="020B0604030504040204" pitchFamily="50" charset="-128"/>
                          <a:ea typeface="Meiryo UI" panose="020B0604030504040204" pitchFamily="50" charset="-128"/>
                        </a:rPr>
                        <a:t>末目標</a:t>
                      </a:r>
                      <a:r>
                        <a:rPr kumimoji="1" lang="en-US" altLang="ja-JP" sz="1050" strike="noStrik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1,475,555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a:solidFill>
                            <a:schemeClr val="tx1"/>
                          </a:solidFill>
                          <a:latin typeface="Meiryo UI" panose="020B0604030504040204" pitchFamily="50" charset="-128"/>
                          <a:ea typeface="Meiryo UI" panose="020B0604030504040204" pitchFamily="50" charset="-128"/>
                        </a:rPr>
                        <a:t>―</a:t>
                      </a:r>
                    </a:p>
                    <a:p>
                      <a:pPr algn="ctr"/>
                      <a:r>
                        <a:rPr kumimoji="1" lang="ja-JP" altLang="en-US" sz="1050" strike="noStrike">
                          <a:solidFill>
                            <a:schemeClr val="tx1"/>
                          </a:solidFill>
                          <a:latin typeface="Meiryo UI" panose="020B0604030504040204" pitchFamily="50" charset="-128"/>
                          <a:ea typeface="Meiryo UI" panose="020B0604030504040204" pitchFamily="50" charset="-128"/>
                        </a:rPr>
                        <a:t>（</a:t>
                      </a:r>
                      <a:r>
                        <a:rPr kumimoji="1" lang="en-US" altLang="ja-JP" sz="1050" strike="noStrike">
                          <a:solidFill>
                            <a:schemeClr val="tx1"/>
                          </a:solidFill>
                          <a:latin typeface="Meiryo UI" panose="020B0604030504040204" pitchFamily="50" charset="-128"/>
                          <a:ea typeface="Meiryo UI" panose="020B0604030504040204" pitchFamily="50" charset="-128"/>
                        </a:rPr>
                        <a:t>R7</a:t>
                      </a:r>
                      <a:r>
                        <a:rPr kumimoji="1" lang="ja-JP" altLang="en-US" sz="1050" strike="noStrike">
                          <a:solidFill>
                            <a:schemeClr val="tx1"/>
                          </a:solidFill>
                          <a:latin typeface="Meiryo UI" panose="020B0604030504040204" pitchFamily="50" charset="-128"/>
                          <a:ea typeface="Meiryo UI" panose="020B0604030504040204" pitchFamily="50" charset="-128"/>
                        </a:rPr>
                        <a:t>年度新規事業）</a:t>
                      </a:r>
                      <a:endParaRPr kumimoji="1" lang="en-US" altLang="ja-JP" sz="1050" strike="noStrike">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00" strike="noStrike">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a:solidFill>
                            <a:schemeClr val="tx1"/>
                          </a:solidFill>
                          <a:latin typeface="Meiryo UI" panose="020B0604030504040204" pitchFamily="50" charset="-128"/>
                          <a:ea typeface="Meiryo UI" panose="020B0604030504040204" pitchFamily="50" charset="-128"/>
                        </a:rPr>
                        <a:t>（</a:t>
                      </a:r>
                      <a:r>
                        <a:rPr kumimoji="1" lang="en-US" altLang="ja-JP" sz="1000" strike="noStrike">
                          <a:solidFill>
                            <a:schemeClr val="tx1"/>
                          </a:solidFill>
                          <a:latin typeface="Meiryo UI" panose="020B0604030504040204" pitchFamily="50" charset="-128"/>
                          <a:ea typeface="Meiryo UI" panose="020B0604030504040204" pitchFamily="50" charset="-128"/>
                        </a:rPr>
                        <a:t>R7</a:t>
                      </a:r>
                      <a:r>
                        <a:rPr kumimoji="1" lang="ja-JP" altLang="en-US" sz="1000" strike="noStrike">
                          <a:solidFill>
                            <a:schemeClr val="tx1"/>
                          </a:solidFill>
                          <a:latin typeface="Meiryo UI" panose="020B0604030504040204" pitchFamily="50" charset="-128"/>
                          <a:ea typeface="Meiryo UI" panose="020B0604030504040204" pitchFamily="50" charset="-128"/>
                        </a:rPr>
                        <a:t>年度新規事業）</a:t>
                      </a:r>
                      <a:endParaRPr kumimoji="1" lang="en-US" altLang="ja-JP" sz="1000" strike="noStrike">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357962295"/>
                  </a:ext>
                </a:extLst>
              </a:tr>
            </a:tbl>
          </a:graphicData>
        </a:graphic>
      </p:graphicFrame>
      <p:sp>
        <p:nvSpPr>
          <p:cNvPr id="7" name="正方形/長方形 6">
            <a:extLst>
              <a:ext uri="{FF2B5EF4-FFF2-40B4-BE49-F238E27FC236}">
                <a16:creationId xmlns:a16="http://schemas.microsoft.com/office/drawing/2014/main" id="{11FCA7A5-C9A3-4AB5-9512-342788FA3A66}"/>
              </a:ext>
            </a:extLst>
          </p:cNvPr>
          <p:cNvSpPr/>
          <p:nvPr/>
        </p:nvSpPr>
        <p:spPr>
          <a:xfrm>
            <a:off x="2" y="257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2312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a:extLst>
              <a:ext uri="{FF2B5EF4-FFF2-40B4-BE49-F238E27FC236}">
                <a16:creationId xmlns:a16="http://schemas.microsoft.com/office/drawing/2014/main" id="{86DE7B74-D7CC-4349-A3CC-C3A4BA567DBB}"/>
              </a:ext>
            </a:extLst>
          </p:cNvPr>
          <p:cNvGraphicFramePr>
            <a:graphicFrameLocks noGrp="1"/>
          </p:cNvGraphicFramePr>
          <p:nvPr>
            <p:extLst>
              <p:ext uri="{D42A27DB-BD31-4B8C-83A1-F6EECF244321}">
                <p14:modId xmlns:p14="http://schemas.microsoft.com/office/powerpoint/2010/main" val="1851637071"/>
              </p:ext>
            </p:extLst>
          </p:nvPr>
        </p:nvGraphicFramePr>
        <p:xfrm>
          <a:off x="68857" y="648711"/>
          <a:ext cx="9758161" cy="2413216"/>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62161">
                  <a:extLst>
                    <a:ext uri="{9D8B030D-6E8A-4147-A177-3AD203B41FA5}">
                      <a16:colId xmlns:a16="http://schemas.microsoft.com/office/drawing/2014/main" val="1297933951"/>
                    </a:ext>
                  </a:extLst>
                </a:gridCol>
                <a:gridCol w="3096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368000">
                  <a:extLst>
                    <a:ext uri="{9D8B030D-6E8A-4147-A177-3AD203B41FA5}">
                      <a16:colId xmlns:a16="http://schemas.microsoft.com/office/drawing/2014/main" val="2868609020"/>
                    </a:ext>
                  </a:extLst>
                </a:gridCol>
                <a:gridCol w="1764000">
                  <a:extLst>
                    <a:ext uri="{9D8B030D-6E8A-4147-A177-3AD203B41FA5}">
                      <a16:colId xmlns:a16="http://schemas.microsoft.com/office/drawing/2014/main" val="1393318109"/>
                    </a:ext>
                  </a:extLst>
                </a:gridCol>
                <a:gridCol w="1224000">
                  <a:extLst>
                    <a:ext uri="{9D8B030D-6E8A-4147-A177-3AD203B41FA5}">
                      <a16:colId xmlns:a16="http://schemas.microsoft.com/office/drawing/2014/main" val="2346348725"/>
                    </a:ext>
                  </a:extLst>
                </a:gridCol>
              </a:tblGrid>
              <a:tr h="469031">
                <a:tc rowSpan="6">
                  <a:txBody>
                    <a:bodyPr/>
                    <a:lstStyle/>
                    <a:p>
                      <a:pPr algn="ctr"/>
                      <a:r>
                        <a:rPr kumimoji="1" lang="en-US" altLang="ja-JP" sz="900" b="1">
                          <a:latin typeface="Meiryo UI" panose="020B0604030504040204" pitchFamily="50" charset="-128"/>
                          <a:ea typeface="Meiryo UI" panose="020B0604030504040204" pitchFamily="50" charset="-128"/>
                        </a:rPr>
                        <a:t>No</a:t>
                      </a:r>
                    </a:p>
                    <a:p>
                      <a:pPr algn="ctr"/>
                      <a:r>
                        <a:rPr kumimoji="1" lang="en-US" altLang="ja-JP" sz="1000" b="1">
                          <a:latin typeface="Meiryo UI" panose="020B0604030504040204" pitchFamily="50" charset="-128"/>
                          <a:ea typeface="Meiryo UI" panose="020B0604030504040204" pitchFamily="50" charset="-128"/>
                        </a:rPr>
                        <a:t>25</a:t>
                      </a:r>
                      <a:endParaRPr kumimoji="1" lang="ja-JP" altLang="en-US" sz="10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大阪ショーケース機能強化及び</a:t>
                      </a:r>
                      <a:r>
                        <a:rPr kumimoji="1" lang="en-US" altLang="ja-JP" sz="1200" b="1" u="sng" dirty="0">
                          <a:latin typeface="Meiryo UI" panose="020B0604030504040204" pitchFamily="50" charset="-128"/>
                          <a:ea typeface="Meiryo UI" panose="020B0604030504040204" pitchFamily="50" charset="-128"/>
                        </a:rPr>
                        <a:t>SDGs</a:t>
                      </a:r>
                      <a:r>
                        <a:rPr kumimoji="1" lang="ja-JP" altLang="en-US" sz="1200" b="1" u="sng" dirty="0">
                          <a:latin typeface="Meiryo UI" panose="020B0604030504040204" pitchFamily="50" charset="-128"/>
                          <a:ea typeface="Meiryo UI" panose="020B0604030504040204" pitchFamily="50" charset="-128"/>
                        </a:rPr>
                        <a:t>の実現に向けた観光推進・地域活性化</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algn="l"/>
                      <a:r>
                        <a:rPr kumimoji="1" lang="ja-JP" altLang="en-US" sz="1050" b="0" u="none">
                          <a:latin typeface="Meiryo UI" panose="020B0604030504040204" pitchFamily="50" charset="-128"/>
                          <a:ea typeface="Meiryo UI" panose="020B0604030504040204" pitchFamily="50" charset="-128"/>
                        </a:rPr>
                        <a:t>持続</a:t>
                      </a:r>
                      <a:r>
                        <a:rPr kumimoji="1" lang="ja-JP" altLang="en-US" sz="1050" b="0" u="none" dirty="0">
                          <a:latin typeface="Meiryo UI" panose="020B0604030504040204" pitchFamily="50" charset="-128"/>
                          <a:ea typeface="Meiryo UI" panose="020B0604030504040204" pitchFamily="50" charset="-128"/>
                        </a:rPr>
                        <a:t>可能な観光を実現していくため、広域での送客・誘客・消費を可能とするネットワークの構築や、超大型イベントにおけるショーケース機能、持続可能な観光を目標とした</a:t>
                      </a:r>
                      <a:r>
                        <a:rPr kumimoji="1" lang="en-US" altLang="ja-JP" sz="1050" b="0" u="none" dirty="0">
                          <a:latin typeface="Meiryo UI" panose="020B0604030504040204" pitchFamily="50" charset="-128"/>
                          <a:ea typeface="Meiryo UI" panose="020B0604030504040204" pitchFamily="50" charset="-128"/>
                        </a:rPr>
                        <a:t>SDGs</a:t>
                      </a:r>
                      <a:r>
                        <a:rPr kumimoji="1" lang="ja-JP" altLang="en-US" sz="1050" b="0" u="none" dirty="0">
                          <a:latin typeface="Meiryo UI" panose="020B0604030504040204" pitchFamily="50" charset="-128"/>
                          <a:ea typeface="Meiryo UI" panose="020B0604030504040204" pitchFamily="50" charset="-128"/>
                        </a:rPr>
                        <a:t>への取組みを実施する。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4623036"/>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773,000</a:t>
                      </a:r>
                      <a:r>
                        <a:rPr kumimoji="1" lang="ja-JP" altLang="en-US" sz="1050" dirty="0">
                          <a:solidFill>
                            <a:srgbClr val="FF0000"/>
                          </a:solidFill>
                          <a:latin typeface="Meiryo UI" panose="020B0604030504040204" pitchFamily="50" charset="-128"/>
                          <a:ea typeface="Meiryo UI" panose="020B0604030504040204" pitchFamily="50" charset="-128"/>
                        </a:rPr>
                        <a:t>万円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24,225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114,061</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637,000</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24,225</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18</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357962295"/>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大阪関西万博に向けた</a:t>
                      </a:r>
                      <a:r>
                        <a:rPr kumimoji="1" lang="en-US" altLang="ja-JP" sz="1050" dirty="0">
                          <a:latin typeface="Meiryo UI" panose="020B0604030504040204" pitchFamily="50" charset="-128"/>
                          <a:ea typeface="Meiryo UI" panose="020B0604030504040204" pitchFamily="50" charset="-128"/>
                        </a:rPr>
                        <a:t>SDG</a:t>
                      </a:r>
                      <a:r>
                        <a:rPr kumimoji="1" lang="ja-JP" altLang="en-US" sz="1050" dirty="0">
                          <a:latin typeface="Meiryo UI" panose="020B0604030504040204" pitchFamily="50" charset="-128"/>
                          <a:ea typeface="Meiryo UI" panose="020B0604030504040204" pitchFamily="50" charset="-128"/>
                        </a:rPr>
                        <a:t>ｓ対策における食の交流事業件数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150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658508820"/>
                  </a:ext>
                </a:extLst>
              </a:tr>
            </a:tbl>
          </a:graphicData>
        </a:graphic>
      </p:graphicFrame>
      <p:sp>
        <p:nvSpPr>
          <p:cNvPr id="8" name="スライド番号プレースホルダー 1">
            <a:extLst>
              <a:ext uri="{FF2B5EF4-FFF2-40B4-BE49-F238E27FC236}">
                <a16:creationId xmlns:a16="http://schemas.microsoft.com/office/drawing/2014/main" id="{073B00F5-45D3-4864-AFEC-4FE4F5D0C427}"/>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18</a:t>
            </a:fld>
            <a:endParaRPr kumimoji="1" lang="ja-JP" altLang="en-US" dirty="0"/>
          </a:p>
        </p:txBody>
      </p:sp>
      <p:graphicFrame>
        <p:nvGraphicFramePr>
          <p:cNvPr id="6" name="表 5">
            <a:extLst>
              <a:ext uri="{FF2B5EF4-FFF2-40B4-BE49-F238E27FC236}">
                <a16:creationId xmlns:a16="http://schemas.microsoft.com/office/drawing/2014/main" id="{EFBD92A9-3D76-465B-B518-FCEBB67D457C}"/>
              </a:ext>
            </a:extLst>
          </p:cNvPr>
          <p:cNvGraphicFramePr>
            <a:graphicFrameLocks noGrp="1"/>
          </p:cNvGraphicFramePr>
          <p:nvPr>
            <p:extLst>
              <p:ext uri="{D42A27DB-BD31-4B8C-83A1-F6EECF244321}">
                <p14:modId xmlns:p14="http://schemas.microsoft.com/office/powerpoint/2010/main" val="645462320"/>
              </p:ext>
            </p:extLst>
          </p:nvPr>
        </p:nvGraphicFramePr>
        <p:xfrm>
          <a:off x="68857" y="3109366"/>
          <a:ext cx="9684000" cy="1832397"/>
        </p:xfrm>
        <a:graphic>
          <a:graphicData uri="http://schemas.openxmlformats.org/drawingml/2006/table">
            <a:tbl>
              <a:tblPr firstRow="1" bandRow="1">
                <a:tableStyleId>{F5AB1C69-6EDB-4FF4-983F-18BD219EF322}</a:tableStyleId>
              </a:tblPr>
              <a:tblGrid>
                <a:gridCol w="388343">
                  <a:extLst>
                    <a:ext uri="{9D8B030D-6E8A-4147-A177-3AD203B41FA5}">
                      <a16:colId xmlns:a16="http://schemas.microsoft.com/office/drawing/2014/main" val="830047628"/>
                    </a:ext>
                  </a:extLst>
                </a:gridCol>
                <a:gridCol w="331657">
                  <a:extLst>
                    <a:ext uri="{9D8B030D-6E8A-4147-A177-3AD203B41FA5}">
                      <a16:colId xmlns:a16="http://schemas.microsoft.com/office/drawing/2014/main" val="1297933951"/>
                    </a:ext>
                  </a:extLst>
                </a:gridCol>
                <a:gridCol w="3075777">
                  <a:extLst>
                    <a:ext uri="{9D8B030D-6E8A-4147-A177-3AD203B41FA5}">
                      <a16:colId xmlns:a16="http://schemas.microsoft.com/office/drawing/2014/main" val="1232791315"/>
                    </a:ext>
                  </a:extLst>
                </a:gridCol>
                <a:gridCol w="1621766">
                  <a:extLst>
                    <a:ext uri="{9D8B030D-6E8A-4147-A177-3AD203B41FA5}">
                      <a16:colId xmlns:a16="http://schemas.microsoft.com/office/drawing/2014/main" val="885638921"/>
                    </a:ext>
                  </a:extLst>
                </a:gridCol>
                <a:gridCol w="1337094">
                  <a:extLst>
                    <a:ext uri="{9D8B030D-6E8A-4147-A177-3AD203B41FA5}">
                      <a16:colId xmlns:a16="http://schemas.microsoft.com/office/drawing/2014/main" val="2868609020"/>
                    </a:ext>
                  </a:extLst>
                </a:gridCol>
                <a:gridCol w="1716657">
                  <a:extLst>
                    <a:ext uri="{9D8B030D-6E8A-4147-A177-3AD203B41FA5}">
                      <a16:colId xmlns:a16="http://schemas.microsoft.com/office/drawing/2014/main" val="1393318109"/>
                    </a:ext>
                  </a:extLst>
                </a:gridCol>
                <a:gridCol w="1212706">
                  <a:extLst>
                    <a:ext uri="{9D8B030D-6E8A-4147-A177-3AD203B41FA5}">
                      <a16:colId xmlns:a16="http://schemas.microsoft.com/office/drawing/2014/main" val="2346348725"/>
                    </a:ext>
                  </a:extLst>
                </a:gridCol>
              </a:tblGrid>
              <a:tr h="526393">
                <a:tc rowSpan="4">
                  <a:txBody>
                    <a:bodyPr/>
                    <a:lstStyle/>
                    <a:p>
                      <a:pPr algn="ctr"/>
                      <a:r>
                        <a:rPr kumimoji="1" lang="en-US" altLang="ja-JP" sz="900" b="1">
                          <a:latin typeface="Meiryo UI" panose="020B0604030504040204" pitchFamily="50" charset="-128"/>
                          <a:ea typeface="Meiryo UI" panose="020B0604030504040204" pitchFamily="50" charset="-128"/>
                        </a:rPr>
                        <a:t>No</a:t>
                      </a:r>
                    </a:p>
                    <a:p>
                      <a:pPr algn="ctr"/>
                      <a:r>
                        <a:rPr kumimoji="1" lang="en-US" altLang="ja-JP" sz="1000" b="1">
                          <a:latin typeface="Meiryo UI" panose="020B0604030504040204" pitchFamily="50" charset="-128"/>
                          <a:ea typeface="Meiryo UI" panose="020B0604030504040204" pitchFamily="50" charset="-128"/>
                        </a:rPr>
                        <a:t>26</a:t>
                      </a:r>
                      <a:endParaRPr kumimoji="1" lang="ja-JP" altLang="en-US" sz="1000" b="1">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能登半島地域の子ども大阪観光</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招待</a:t>
                      </a:r>
                      <a:r>
                        <a:rPr kumimoji="1" lang="ja-JP" altLang="en-US" sz="1200" b="1" u="sng">
                          <a:latin typeface="Meiryo UI" panose="020B0604030504040204" pitchFamily="50" charset="-128"/>
                          <a:ea typeface="Meiryo UI" panose="020B0604030504040204" pitchFamily="50" charset="-128"/>
                        </a:rPr>
                        <a:t>事業</a:t>
                      </a:r>
                      <a:r>
                        <a:rPr kumimoji="1" lang="ja-JP" altLang="en-US" sz="1200" b="1" u="none">
                          <a:solidFill>
                            <a:srgbClr val="FF0000"/>
                          </a:solidFill>
                          <a:latin typeface="Meiryo UI" panose="020B0604030504040204" pitchFamily="50" charset="-128"/>
                          <a:ea typeface="Meiryo UI" panose="020B0604030504040204" pitchFamily="50" charset="-128"/>
                        </a:rPr>
                        <a:t>　</a:t>
                      </a:r>
                      <a:r>
                        <a:rPr kumimoji="1" lang="en-US" altLang="ja-JP" sz="1200" b="1" u="none">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能登半島地震で被災した子どもたちを２０２５年大阪・関西万博と大阪に招待し、未来社会を体験することで将来の希望につなげてもらうとともに、観光を通じて大阪の都市魅力を発信する。</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10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項目</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参考</a:t>
                      </a: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６年度予算額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39196245"/>
                  </a:ext>
                </a:extLst>
              </a:tr>
              <a:tr h="320829">
                <a:tc vMerge="1">
                  <a:txBody>
                    <a:bodyPr/>
                    <a:lstStyle/>
                    <a:p>
                      <a:endParaRPr kumimoji="1" lang="ja-JP" altLang="en-US"/>
                    </a:p>
                  </a:txBody>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子ども及び保護者の招待（宿泊）者数</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440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54,757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320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組 </a:t>
                      </a:r>
                      <a:r>
                        <a:rPr kumimoji="1" lang="en-US" altLang="ja-JP" sz="1050" dirty="0">
                          <a:solidFill>
                            <a:schemeClr val="tx1"/>
                          </a:solidFill>
                          <a:latin typeface="Meiryo UI" panose="020B0604030504040204" pitchFamily="50" charset="-128"/>
                          <a:ea typeface="Meiryo UI" panose="020B0604030504040204" pitchFamily="50" charset="-128"/>
                        </a:rPr>
                        <a:t>160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７年度までに</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25,440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bl>
          </a:graphicData>
        </a:graphic>
      </p:graphicFrame>
      <p:sp>
        <p:nvSpPr>
          <p:cNvPr id="9" name="正方形/長方形 8">
            <a:extLst>
              <a:ext uri="{FF2B5EF4-FFF2-40B4-BE49-F238E27FC236}">
                <a16:creationId xmlns:a16="http://schemas.microsoft.com/office/drawing/2014/main" id="{155A6CB0-1EBC-4B5B-A2B8-08E502D96E07}"/>
              </a:ext>
            </a:extLst>
          </p:cNvPr>
          <p:cNvSpPr/>
          <p:nvPr/>
        </p:nvSpPr>
        <p:spPr>
          <a:xfrm>
            <a:off x="0" y="-1834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基本目標④　ひとが集まる大阪をつくる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（都市魅力の創出・発信、観光客の受入環境の整備</a:t>
            </a:r>
            <a:r>
              <a:rPr lang="ja-JP" altLang="en-US" sz="1400" b="1">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52298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15847" y="3547925"/>
            <a:ext cx="4839418" cy="2992991"/>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008243" y="3308367"/>
            <a:ext cx="4839418" cy="3232550"/>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000210" y="3319471"/>
            <a:ext cx="4839418" cy="252000"/>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a:solidFill>
                  <a:schemeClr val="bg1"/>
                </a:solidFill>
                <a:latin typeface="Meiryo UI" panose="020B0604030504040204" pitchFamily="50" charset="-128"/>
                <a:ea typeface="Meiryo UI" panose="020B0604030504040204" pitchFamily="50" charset="-128"/>
              </a:rPr>
              <a:t>Ⅲ</a:t>
            </a:r>
            <a:r>
              <a:rPr lang="ja-JP" altLang="en-US" sz="1200" b="1">
                <a:solidFill>
                  <a:schemeClr val="bg1"/>
                </a:solidFill>
                <a:latin typeface="Meiryo UI" panose="020B0604030504040204" pitchFamily="50" charset="-128"/>
                <a:ea typeface="Meiryo UI" panose="020B0604030504040204" pitchFamily="50" charset="-128"/>
              </a:rPr>
              <a:t>　人口減少・超高齢社会でも持続可能な地域づくり</a:t>
            </a:r>
          </a:p>
        </p:txBody>
      </p:sp>
      <p:sp>
        <p:nvSpPr>
          <p:cNvPr id="11" name="正方形/長方形 10"/>
          <p:cNvSpPr/>
          <p:nvPr/>
        </p:nvSpPr>
        <p:spPr>
          <a:xfrm>
            <a:off x="113582" y="882587"/>
            <a:ext cx="4839418" cy="2346796"/>
          </a:xfrm>
          <a:prstGeom prst="rect">
            <a:avLst/>
          </a:prstGeom>
          <a:solidFill>
            <a:srgbClr val="CCE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3582" y="683857"/>
            <a:ext cx="4839418" cy="252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a:solidFill>
                  <a:schemeClr val="bg1"/>
                </a:solidFill>
                <a:latin typeface="Meiryo UI" panose="020B0604030504040204" pitchFamily="50" charset="-128"/>
                <a:ea typeface="Meiryo UI" panose="020B0604030504040204" pitchFamily="50" charset="-128"/>
              </a:rPr>
              <a:t>Ⅰ</a:t>
            </a:r>
            <a:r>
              <a:rPr kumimoji="1" lang="ja-JP" altLang="en-US" sz="1200" b="1">
                <a:solidFill>
                  <a:schemeClr val="bg1"/>
                </a:solidFill>
                <a:latin typeface="Meiryo UI" panose="020B0604030504040204" pitchFamily="50" charset="-128"/>
                <a:ea typeface="Meiryo UI" panose="020B0604030504040204" pitchFamily="50" charset="-128"/>
              </a:rPr>
              <a:t>　</a:t>
            </a:r>
            <a:r>
              <a:rPr lang="ja-JP" altLang="en-US" sz="1200" b="1">
                <a:solidFill>
                  <a:schemeClr val="bg1"/>
                </a:solidFill>
                <a:latin typeface="Meiryo UI" panose="020B0604030504040204" pitchFamily="50" charset="-128"/>
                <a:ea typeface="Meiryo UI" panose="020B0604030504040204" pitchFamily="50" charset="-128"/>
              </a:rPr>
              <a:t>若者が活躍でき、子育て安心の都市「大阪」の実現</a:t>
            </a:r>
            <a:endParaRPr lang="en-US" altLang="ja-JP" sz="1200" b="1">
              <a:solidFill>
                <a:schemeClr val="bg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71006" y="3653236"/>
            <a:ext cx="4823357" cy="2900794"/>
          </a:xfrm>
          <a:prstGeom prst="rect">
            <a:avLst/>
          </a:prstGeom>
          <a:noFill/>
        </p:spPr>
        <p:txBody>
          <a:bodyPr wrap="square" rtlCol="0">
            <a:spAutoFit/>
          </a:bodyPr>
          <a:lstStyle/>
          <a:p>
            <a:pPr algn="just">
              <a:spcBef>
                <a:spcPts val="300"/>
              </a:spcBef>
            </a:pPr>
            <a:r>
              <a:rPr lang="ja-JP" altLang="en-US" sz="1200">
                <a:latin typeface="Meiryo UI" panose="020B0604030504040204" pitchFamily="50" charset="-128"/>
                <a:ea typeface="Meiryo UI" panose="020B0604030504040204" pitchFamily="50" charset="-128"/>
              </a:rPr>
              <a:t>　</a:t>
            </a:r>
            <a:r>
              <a:rPr lang="ja-JP" altLang="en-US" sz="1200" b="1">
                <a:latin typeface="Meiryo UI" panose="020B0604030504040204" pitchFamily="50" charset="-128"/>
                <a:ea typeface="Meiryo UI" panose="020B0604030504040204" pitchFamily="50" charset="-128"/>
              </a:rPr>
              <a:t>基本目標③大阪の経済を強くする</a:t>
            </a:r>
            <a:endParaRPr lang="en-US" altLang="ja-JP" sz="1200" b="1">
              <a:latin typeface="Meiryo UI" panose="020B0604030504040204" pitchFamily="50" charset="-128"/>
              <a:ea typeface="Meiryo UI" panose="020B0604030504040204" pitchFamily="50" charset="-128"/>
            </a:endParaRPr>
          </a:p>
          <a:p>
            <a:pPr algn="just">
              <a:spcBef>
                <a:spcPts val="300"/>
              </a:spcBef>
            </a:pP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No11  </a:t>
            </a:r>
            <a:r>
              <a:rPr lang="ja-JP" altLang="en-US" sz="1200">
                <a:latin typeface="Meiryo UI" panose="020B0604030504040204" pitchFamily="50" charset="-128"/>
                <a:ea typeface="Meiryo UI" panose="020B0604030504040204" pitchFamily="50" charset="-128"/>
              </a:rPr>
              <a:t>イノベーション創出基金事業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No12  </a:t>
            </a:r>
            <a:r>
              <a:rPr lang="ja-JP" altLang="en-US" sz="1200">
                <a:latin typeface="Meiryo UI" panose="020B0604030504040204" pitchFamily="50" charset="-128"/>
                <a:ea typeface="Meiryo UI" panose="020B0604030504040204" pitchFamily="50" charset="-128"/>
              </a:rPr>
              <a:t>ディープテックスタートアップ事業化支援事業　　</a:t>
            </a:r>
          </a:p>
          <a:p>
            <a:pPr algn="just"/>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No13  </a:t>
            </a:r>
            <a:r>
              <a:rPr lang="ja-JP" altLang="en-US" sz="1200">
                <a:latin typeface="Meiryo UI" panose="020B0604030504040204" pitchFamily="50" charset="-128"/>
                <a:ea typeface="Meiryo UI" panose="020B0604030504040204" pitchFamily="50" charset="-128"/>
              </a:rPr>
              <a:t>中之島クロス グローバルスタートアップ創出・拠点化推進事業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No14  </a:t>
            </a:r>
            <a:r>
              <a:rPr lang="ja-JP" altLang="en-US" sz="1200">
                <a:latin typeface="Meiryo UI" panose="020B0604030504040204" pitchFamily="50" charset="-128"/>
                <a:ea typeface="Meiryo UI" panose="020B0604030504040204" pitchFamily="50" charset="-128"/>
              </a:rPr>
              <a:t>世界に伍するスタートアップ・エコシステム推進事業　</a:t>
            </a:r>
          </a:p>
          <a:p>
            <a:pPr algn="just"/>
            <a:r>
              <a:rPr lang="en-US" altLang="ja-JP" sz="1200">
                <a:latin typeface="Meiryo UI" panose="020B0604030504040204" pitchFamily="50" charset="-128"/>
                <a:ea typeface="Meiryo UI" panose="020B0604030504040204" pitchFamily="50" charset="-128"/>
              </a:rPr>
              <a:t>   No15  </a:t>
            </a:r>
            <a:r>
              <a:rPr lang="ja-JP" altLang="en-US" sz="1200">
                <a:latin typeface="Meiryo UI" panose="020B0604030504040204" pitchFamily="50" charset="-128"/>
                <a:ea typeface="Meiryo UI" panose="020B0604030504040204" pitchFamily="50" charset="-128"/>
              </a:rPr>
              <a:t>スタートアップ活躍促進事業　</a:t>
            </a:r>
          </a:p>
          <a:p>
            <a:pPr algn="just"/>
            <a:r>
              <a:rPr lang="en-US" altLang="ja-JP" sz="1200">
                <a:latin typeface="Meiryo UI" panose="020B0604030504040204" pitchFamily="50" charset="-128"/>
                <a:ea typeface="Meiryo UI" panose="020B0604030504040204" pitchFamily="50" charset="-128"/>
              </a:rPr>
              <a:t>   No16  </a:t>
            </a:r>
            <a:r>
              <a:rPr lang="ja-JP" altLang="en-US" sz="1200">
                <a:latin typeface="Meiryo UI" panose="020B0604030504040204" pitchFamily="50" charset="-128"/>
                <a:ea typeface="Meiryo UI" panose="020B0604030504040204" pitchFamily="50" charset="-128"/>
              </a:rPr>
              <a:t>空飛ぶクルマ都市型ビジネス創造都市推進事業　</a:t>
            </a:r>
          </a:p>
          <a:p>
            <a:pPr algn="just"/>
            <a:r>
              <a:rPr lang="en-US" altLang="ja-JP" sz="1200">
                <a:latin typeface="Meiryo UI" panose="020B0604030504040204" pitchFamily="50" charset="-128"/>
                <a:ea typeface="Meiryo UI" panose="020B0604030504040204" pitchFamily="50" charset="-128"/>
              </a:rPr>
              <a:t>   No17  </a:t>
            </a:r>
            <a:r>
              <a:rPr lang="ja-JP" altLang="en-US" sz="1200">
                <a:latin typeface="Meiryo UI" panose="020B0604030504040204" pitchFamily="50" charset="-128"/>
                <a:ea typeface="Meiryo UI" panose="020B0604030504040204" pitchFamily="50" charset="-128"/>
              </a:rPr>
              <a:t>大阪公立大学「イノベーション・アカデミー構想」推進事業　</a:t>
            </a:r>
          </a:p>
          <a:p>
            <a:pPr algn="just"/>
            <a:r>
              <a:rPr lang="en-US" altLang="ja-JP" sz="1200">
                <a:latin typeface="Meiryo UI" panose="020B0604030504040204" pitchFamily="50" charset="-128"/>
                <a:ea typeface="Meiryo UI" panose="020B0604030504040204" pitchFamily="50" charset="-128"/>
              </a:rPr>
              <a:t>   No18  </a:t>
            </a:r>
            <a:r>
              <a:rPr lang="ja-JP" altLang="en-US" sz="1200">
                <a:latin typeface="Meiryo UI" panose="020B0604030504040204" pitchFamily="50" charset="-128"/>
                <a:ea typeface="Meiryo UI" panose="020B0604030504040204" pitchFamily="50" charset="-128"/>
              </a:rPr>
              <a:t>次世代スマートヘルススタートアップ創出事業　</a:t>
            </a:r>
          </a:p>
          <a:p>
            <a:pPr algn="just"/>
            <a:r>
              <a:rPr lang="en-US" altLang="ja-JP" sz="1200">
                <a:latin typeface="Meiryo UI" panose="020B0604030504040204" pitchFamily="50" charset="-128"/>
                <a:ea typeface="Meiryo UI" panose="020B0604030504040204" pitchFamily="50" charset="-128"/>
              </a:rPr>
              <a:t>   No19  </a:t>
            </a:r>
            <a:r>
              <a:rPr lang="ja-JP" altLang="en-US" sz="1200">
                <a:latin typeface="Meiryo UI" panose="020B0604030504040204" pitchFamily="50" charset="-128"/>
                <a:ea typeface="Meiryo UI" panose="020B0604030504040204" pitchFamily="50" charset="-128"/>
              </a:rPr>
              <a:t>国際金融都市推進事業　</a:t>
            </a:r>
          </a:p>
          <a:p>
            <a:pPr algn="just"/>
            <a:r>
              <a:rPr lang="en-US" altLang="ja-JP" sz="1200">
                <a:latin typeface="Meiryo UI" panose="020B0604030504040204" pitchFamily="50" charset="-128"/>
                <a:ea typeface="Meiryo UI" panose="020B0604030504040204" pitchFamily="50" charset="-128"/>
              </a:rPr>
              <a:t>   No20  </a:t>
            </a:r>
            <a:r>
              <a:rPr lang="ja-JP" altLang="en-US" sz="1200">
                <a:latin typeface="Meiryo UI" panose="020B0604030504040204" pitchFamily="50" charset="-128"/>
                <a:ea typeface="Meiryo UI" panose="020B0604030504040204" pitchFamily="50" charset="-128"/>
              </a:rPr>
              <a:t>国内外競合と差別化できる、付加価値の高い農産品の輸出事業　</a:t>
            </a:r>
          </a:p>
          <a:p>
            <a:pPr algn="just"/>
            <a:r>
              <a:rPr lang="en-US" altLang="ja-JP" sz="1200">
                <a:latin typeface="Meiryo UI" panose="020B0604030504040204" pitchFamily="50" charset="-128"/>
                <a:ea typeface="Meiryo UI" panose="020B0604030504040204" pitchFamily="50" charset="-128"/>
              </a:rPr>
              <a:t>   No21  </a:t>
            </a:r>
            <a:r>
              <a:rPr lang="ja-JP" altLang="en-US" sz="1200">
                <a:latin typeface="Meiryo UI" panose="020B0604030504040204" pitchFamily="50" charset="-128"/>
                <a:ea typeface="Meiryo UI" panose="020B0604030504040204" pitchFamily="50" charset="-128"/>
              </a:rPr>
              <a:t>水産業成長産業化事業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No22  </a:t>
            </a:r>
            <a:r>
              <a:rPr lang="ja-JP" altLang="en-US" sz="1200">
                <a:latin typeface="Meiryo UI" panose="020B0604030504040204" pitchFamily="50" charset="-128"/>
                <a:ea typeface="Meiryo UI" panose="020B0604030504040204" pitchFamily="50" charset="-128"/>
              </a:rPr>
              <a:t>中核人材雇用戦略デスク事業　</a:t>
            </a:r>
          </a:p>
          <a:p>
            <a:pPr algn="just"/>
            <a:r>
              <a:rPr lang="en-US" altLang="ja-JP" sz="1200">
                <a:latin typeface="Meiryo UI" panose="020B0604030504040204" pitchFamily="50" charset="-128"/>
                <a:ea typeface="Meiryo UI" panose="020B0604030504040204" pitchFamily="50" charset="-128"/>
              </a:rPr>
              <a:t>   No23  </a:t>
            </a:r>
            <a:r>
              <a:rPr lang="ja-JP" altLang="en-US" sz="1200">
                <a:latin typeface="Meiryo UI" panose="020B0604030504040204" pitchFamily="50" charset="-128"/>
                <a:ea typeface="Meiryo UI" panose="020B0604030504040204" pitchFamily="50" charset="-128"/>
              </a:rPr>
              <a:t>外国人留学生就職支援事業　  </a:t>
            </a:r>
          </a:p>
          <a:p>
            <a:pPr algn="just"/>
            <a:r>
              <a:rPr lang="en-US" altLang="ja-JP" sz="1200">
                <a:latin typeface="Meiryo UI" panose="020B0604030504040204" pitchFamily="50" charset="-128"/>
                <a:ea typeface="Meiryo UI" panose="020B0604030504040204" pitchFamily="50" charset="-128"/>
              </a:rPr>
              <a:t>   No24  </a:t>
            </a:r>
            <a:r>
              <a:rPr lang="ja-JP" altLang="en-US" sz="1200">
                <a:latin typeface="Meiryo UI" panose="020B0604030504040204" pitchFamily="50" charset="-128"/>
                <a:ea typeface="Meiryo UI" panose="020B0604030504040204" pitchFamily="50" charset="-128"/>
              </a:rPr>
              <a:t>大阪北部地域における拠点形成に資する交通インフラ整備　</a:t>
            </a:r>
          </a:p>
        </p:txBody>
      </p: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85520"/>
            <a:ext cx="8420100" cy="5138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600" b="1" dirty="0">
                <a:latin typeface="Meiryo UI" panose="020B0604030504040204" pitchFamily="50" charset="-128"/>
                <a:ea typeface="Meiryo UI" panose="020B0604030504040204" pitchFamily="50" charset="-128"/>
              </a:rPr>
              <a:t>目次</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6" y="420596"/>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3151378-FD2D-47C6-AE2F-5D336E010CF8}"/>
              </a:ext>
            </a:extLst>
          </p:cNvPr>
          <p:cNvSpPr/>
          <p:nvPr/>
        </p:nvSpPr>
        <p:spPr>
          <a:xfrm>
            <a:off x="4989479" y="3558448"/>
            <a:ext cx="4839418" cy="2846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a:solidFill>
                  <a:schemeClr val="tx1"/>
                </a:solidFill>
                <a:latin typeface="Meiryo UI" panose="020B0604030504040204" pitchFamily="50" charset="-128"/>
                <a:ea typeface="Meiryo UI" panose="020B0604030504040204" pitchFamily="50" charset="-128"/>
              </a:rPr>
              <a:t>　</a:t>
            </a:r>
            <a:r>
              <a:rPr lang="ja-JP" altLang="en-US" sz="1200" b="1">
                <a:solidFill>
                  <a:schemeClr val="tx1"/>
                </a:solidFill>
                <a:latin typeface="Meiryo UI" panose="020B0604030504040204" pitchFamily="50" charset="-128"/>
                <a:ea typeface="Meiryo UI" panose="020B0604030504040204" pitchFamily="50" charset="-128"/>
              </a:rPr>
              <a:t>基本目標⑤住み続けたいまちをつくる</a:t>
            </a:r>
            <a:endParaRPr lang="en-US" altLang="ja-JP" sz="1200" b="1">
              <a:solidFill>
                <a:schemeClr val="tx1"/>
              </a:solidFill>
              <a:latin typeface="Meiryo UI" panose="020B0604030504040204" pitchFamily="50" charset="-128"/>
              <a:ea typeface="Meiryo UI" panose="020B0604030504040204" pitchFamily="50" charset="-128"/>
            </a:endParaRPr>
          </a:p>
          <a:p>
            <a:pPr algn="just">
              <a:spcBef>
                <a:spcPts val="300"/>
              </a:spcBef>
            </a:pPr>
            <a:r>
              <a:rPr lang="en-US" altLang="ja-JP" sz="1200" b="1">
                <a:solidFill>
                  <a:schemeClr val="tx1"/>
                </a:solidFill>
                <a:latin typeface="Meiryo UI" panose="020B0604030504040204" pitchFamily="50" charset="-128"/>
                <a:ea typeface="Meiryo UI" panose="020B0604030504040204" pitchFamily="50" charset="-128"/>
              </a:rPr>
              <a:t>  </a:t>
            </a:r>
            <a:r>
              <a:rPr lang="en-US" altLang="ja-JP" sz="1200">
                <a:solidFill>
                  <a:schemeClr val="tx1"/>
                </a:solidFill>
                <a:latin typeface="Meiryo UI" panose="020B0604030504040204" pitchFamily="50" charset="-128"/>
                <a:ea typeface="Meiryo UI" panose="020B0604030504040204" pitchFamily="50" charset="-128"/>
              </a:rPr>
              <a:t>No35  </a:t>
            </a:r>
            <a:r>
              <a:rPr lang="ja-JP" altLang="en-US" sz="1200">
                <a:solidFill>
                  <a:schemeClr val="tx1"/>
                </a:solidFill>
                <a:latin typeface="Meiryo UI" panose="020B0604030504040204" pitchFamily="50" charset="-128"/>
                <a:ea typeface="Meiryo UI" panose="020B0604030504040204" pitchFamily="50" charset="-128"/>
              </a:rPr>
              <a:t>万博レガシーを活用した南河内地域における自動運転バス実証実</a:t>
            </a:r>
            <a:endParaRPr lang="en-US" altLang="ja-JP" sz="1200">
              <a:solidFill>
                <a:schemeClr val="tx1"/>
              </a:solidFill>
              <a:latin typeface="Meiryo UI" panose="020B0604030504040204" pitchFamily="50" charset="-128"/>
              <a:ea typeface="Meiryo UI" panose="020B0604030504040204" pitchFamily="50" charset="-128"/>
            </a:endParaRPr>
          </a:p>
          <a:p>
            <a:pPr algn="just"/>
            <a:r>
              <a:rPr lang="en-US" altLang="ja-JP" sz="1200">
                <a:solidFill>
                  <a:schemeClr val="tx1"/>
                </a:solidFill>
                <a:latin typeface="Meiryo UI" panose="020B0604030504040204" pitchFamily="50" charset="-128"/>
                <a:ea typeface="Meiryo UI" panose="020B0604030504040204" pitchFamily="50" charset="-128"/>
              </a:rPr>
              <a:t>            </a:t>
            </a:r>
            <a:r>
              <a:rPr lang="ja-JP" altLang="en-US" sz="1200">
                <a:solidFill>
                  <a:schemeClr val="tx1"/>
                </a:solidFill>
                <a:latin typeface="Meiryo UI" panose="020B0604030504040204" pitchFamily="50" charset="-128"/>
                <a:ea typeface="Meiryo UI" panose="020B0604030504040204" pitchFamily="50" charset="-128"/>
              </a:rPr>
              <a:t>験事業　</a:t>
            </a:r>
          </a:p>
          <a:p>
            <a:pPr algn="just"/>
            <a:r>
              <a:rPr lang="en-US" altLang="ja-JP" sz="1200">
                <a:solidFill>
                  <a:schemeClr val="tx1"/>
                </a:solidFill>
                <a:latin typeface="Meiryo UI" panose="020B0604030504040204" pitchFamily="50" charset="-128"/>
                <a:ea typeface="Meiryo UI" panose="020B0604030504040204" pitchFamily="50" charset="-128"/>
              </a:rPr>
              <a:t>  No36  </a:t>
            </a:r>
            <a:r>
              <a:rPr lang="ja-JP" altLang="en-US" sz="1200">
                <a:solidFill>
                  <a:schemeClr val="tx1"/>
                </a:solidFill>
                <a:latin typeface="Meiryo UI" panose="020B0604030504040204" pitchFamily="50" charset="-128"/>
                <a:ea typeface="Meiryo UI" panose="020B0604030504040204" pitchFamily="50" charset="-128"/>
              </a:rPr>
              <a:t>密集住宅市街地整備促進事業</a:t>
            </a:r>
          </a:p>
          <a:p>
            <a:pPr algn="just"/>
            <a:r>
              <a:rPr lang="en-US" altLang="ja-JP" sz="1200">
                <a:solidFill>
                  <a:schemeClr val="tx1"/>
                </a:solidFill>
                <a:latin typeface="Meiryo UI" panose="020B0604030504040204" pitchFamily="50" charset="-128"/>
                <a:ea typeface="Meiryo UI" panose="020B0604030504040204" pitchFamily="50" charset="-128"/>
              </a:rPr>
              <a:t>  No37  </a:t>
            </a:r>
            <a:r>
              <a:rPr lang="ja-JP" altLang="en-US" sz="1200">
                <a:solidFill>
                  <a:schemeClr val="tx1"/>
                </a:solidFill>
                <a:latin typeface="Meiryo UI" panose="020B0604030504040204" pitchFamily="50" charset="-128"/>
                <a:ea typeface="Meiryo UI" panose="020B0604030504040204" pitchFamily="50" charset="-128"/>
              </a:rPr>
              <a:t>温室効果ガス排出量の削減　</a:t>
            </a:r>
          </a:p>
          <a:p>
            <a:pPr algn="just"/>
            <a:r>
              <a:rPr lang="en-US" altLang="ja-JP" sz="1200">
                <a:solidFill>
                  <a:schemeClr val="tx1"/>
                </a:solidFill>
                <a:latin typeface="Meiryo UI" panose="020B0604030504040204" pitchFamily="50" charset="-128"/>
                <a:ea typeface="Meiryo UI" panose="020B0604030504040204" pitchFamily="50" charset="-128"/>
              </a:rPr>
              <a:t>  No38</a:t>
            </a:r>
            <a:r>
              <a:rPr lang="ja-JP" altLang="en-US" sz="1200">
                <a:solidFill>
                  <a:schemeClr val="tx1"/>
                </a:solidFill>
                <a:latin typeface="Meiryo UI" panose="020B0604030504040204" pitchFamily="50" charset="-128"/>
                <a:ea typeface="Meiryo UI" panose="020B0604030504040204" pitchFamily="50" charset="-128"/>
              </a:rPr>
              <a:t>　カーボンニュートラル広報・発信事業　</a:t>
            </a:r>
            <a:endParaRPr lang="en-US" altLang="ja-JP" sz="1200">
              <a:solidFill>
                <a:schemeClr val="tx1"/>
              </a:solidFill>
              <a:latin typeface="Meiryo UI" panose="020B0604030504040204" pitchFamily="50" charset="-128"/>
              <a:ea typeface="Meiryo UI" panose="020B0604030504040204" pitchFamily="50" charset="-128"/>
            </a:endParaRPr>
          </a:p>
          <a:p>
            <a:pPr algn="just"/>
            <a:endParaRPr lang="en-US" altLang="ja-JP" sz="1200">
              <a:solidFill>
                <a:schemeClr val="tx1"/>
              </a:solidFill>
              <a:latin typeface="Meiryo UI" panose="020B0604030504040204" pitchFamily="50" charset="-128"/>
              <a:ea typeface="Meiryo UI" panose="020B0604030504040204" pitchFamily="50" charset="-128"/>
            </a:endParaRPr>
          </a:p>
          <a:p>
            <a:pPr algn="just"/>
            <a:r>
              <a:rPr lang="ja-JP" altLang="en-US" sz="1200">
                <a:solidFill>
                  <a:schemeClr val="tx1"/>
                </a:solidFill>
                <a:latin typeface="Meiryo UI" panose="020B0604030504040204" pitchFamily="50" charset="-128"/>
                <a:ea typeface="Meiryo UI" panose="020B0604030504040204" pitchFamily="50" charset="-128"/>
              </a:rPr>
              <a:t>　</a:t>
            </a:r>
            <a:r>
              <a:rPr lang="ja-JP" altLang="en-US" sz="1200" b="1">
                <a:solidFill>
                  <a:schemeClr val="tx1"/>
                </a:solidFill>
                <a:latin typeface="Meiryo UI" panose="020B0604030504040204" pitchFamily="50" charset="-128"/>
                <a:ea typeface="Meiryo UI" panose="020B0604030504040204" pitchFamily="50" charset="-128"/>
              </a:rPr>
              <a:t>基本目標⑥誰もが健康で活躍できるまちをつくる</a:t>
            </a:r>
            <a:endParaRPr lang="en-US" altLang="ja-JP" sz="1200" b="1">
              <a:solidFill>
                <a:schemeClr val="tx1"/>
              </a:solidFill>
              <a:latin typeface="Meiryo UI" panose="020B0604030504040204" pitchFamily="50" charset="-128"/>
              <a:ea typeface="Meiryo UI" panose="020B0604030504040204" pitchFamily="50" charset="-128"/>
            </a:endParaRPr>
          </a:p>
          <a:p>
            <a:pPr algn="just">
              <a:spcBef>
                <a:spcPts val="300"/>
              </a:spcBef>
            </a:pPr>
            <a:r>
              <a:rPr lang="en-US" altLang="ja-JP" sz="1200">
                <a:solidFill>
                  <a:schemeClr val="tx1"/>
                </a:solidFill>
                <a:latin typeface="Meiryo UI" panose="020B0604030504040204" pitchFamily="50" charset="-128"/>
                <a:ea typeface="Meiryo UI" panose="020B0604030504040204" pitchFamily="50" charset="-128"/>
              </a:rPr>
              <a:t>  No39  </a:t>
            </a:r>
            <a:r>
              <a:rPr lang="ja-JP" altLang="en-US" sz="1200">
                <a:solidFill>
                  <a:schemeClr val="tx1"/>
                </a:solidFill>
                <a:latin typeface="Meiryo UI" panose="020B0604030504040204" pitchFamily="50" charset="-128"/>
                <a:ea typeface="Meiryo UI" panose="020B0604030504040204" pitchFamily="50" charset="-128"/>
              </a:rPr>
              <a:t>デジタルを活用した潜在求職者活躍支援プロジェクト事業　</a:t>
            </a:r>
            <a:endParaRPr lang="en-US" altLang="ja-JP" sz="1200">
              <a:solidFill>
                <a:schemeClr val="tx1"/>
              </a:solidFill>
              <a:latin typeface="Meiryo UI" panose="020B0604030504040204" pitchFamily="50" charset="-128"/>
              <a:ea typeface="Meiryo UI" panose="020B0604030504040204" pitchFamily="50" charset="-128"/>
            </a:endParaRPr>
          </a:p>
          <a:p>
            <a:pPr algn="just"/>
            <a:r>
              <a:rPr lang="ja-JP" altLang="en-US" sz="1200">
                <a:solidFill>
                  <a:schemeClr val="tx1"/>
                </a:solidFill>
                <a:latin typeface="Meiryo UI" panose="020B0604030504040204" pitchFamily="50" charset="-128"/>
                <a:ea typeface="Meiryo UI" panose="020B0604030504040204" pitchFamily="50" charset="-128"/>
              </a:rPr>
              <a:t>　</a:t>
            </a:r>
            <a:r>
              <a:rPr lang="en-US" altLang="ja-JP" sz="1200">
                <a:solidFill>
                  <a:schemeClr val="tx1"/>
                </a:solidFill>
                <a:latin typeface="Meiryo UI" panose="020B0604030504040204" pitchFamily="50" charset="-128"/>
                <a:ea typeface="Meiryo UI" panose="020B0604030504040204" pitchFamily="50" charset="-128"/>
              </a:rPr>
              <a:t>No40  </a:t>
            </a:r>
            <a:r>
              <a:rPr lang="ja-JP" altLang="en-US" sz="1200">
                <a:solidFill>
                  <a:schemeClr val="tx1"/>
                </a:solidFill>
                <a:latin typeface="Meiryo UI" panose="020B0604030504040204" pitchFamily="50" charset="-128"/>
                <a:ea typeface="Meiryo UI" panose="020B0604030504040204" pitchFamily="50" charset="-128"/>
              </a:rPr>
              <a:t>障がい者雇用の促進　</a:t>
            </a:r>
          </a:p>
          <a:p>
            <a:pPr algn="just"/>
            <a:r>
              <a:rPr lang="en-US" altLang="ja-JP" sz="1200">
                <a:solidFill>
                  <a:schemeClr val="tx1"/>
                </a:solidFill>
                <a:latin typeface="Meiryo UI" panose="020B0604030504040204" pitchFamily="50" charset="-128"/>
                <a:ea typeface="Meiryo UI" panose="020B0604030504040204" pitchFamily="50" charset="-128"/>
              </a:rPr>
              <a:t>  No41  </a:t>
            </a:r>
            <a:r>
              <a:rPr lang="ja-JP" altLang="en-US" sz="1200">
                <a:solidFill>
                  <a:schemeClr val="tx1"/>
                </a:solidFill>
                <a:latin typeface="Meiryo UI" panose="020B0604030504040204" pitchFamily="50" charset="-128"/>
                <a:ea typeface="Meiryo UI" panose="020B0604030504040204" pitchFamily="50" charset="-128"/>
              </a:rPr>
              <a:t>地域福祉振興助成金事業　</a:t>
            </a:r>
          </a:p>
          <a:p>
            <a:pPr algn="just"/>
            <a:r>
              <a:rPr lang="en-US" altLang="ja-JP" sz="1200">
                <a:solidFill>
                  <a:schemeClr val="tx1"/>
                </a:solidFill>
                <a:latin typeface="Meiryo UI" panose="020B0604030504040204" pitchFamily="50" charset="-128"/>
                <a:ea typeface="Meiryo UI" panose="020B0604030504040204" pitchFamily="50" charset="-128"/>
              </a:rPr>
              <a:t>  No42  </a:t>
            </a:r>
            <a:r>
              <a:rPr lang="ja-JP" altLang="en-US" sz="1200">
                <a:solidFill>
                  <a:schemeClr val="tx1"/>
                </a:solidFill>
                <a:latin typeface="Meiryo UI" panose="020B0604030504040204" pitchFamily="50" charset="-128"/>
                <a:ea typeface="Meiryo UI" panose="020B0604030504040204" pitchFamily="50" charset="-128"/>
              </a:rPr>
              <a:t>がん対策基金事業　</a:t>
            </a:r>
          </a:p>
          <a:p>
            <a:pPr algn="just"/>
            <a:r>
              <a:rPr lang="en-US" altLang="ja-JP" sz="1200">
                <a:solidFill>
                  <a:schemeClr val="tx1"/>
                </a:solidFill>
                <a:latin typeface="Meiryo UI" panose="020B0604030504040204" pitchFamily="50" charset="-128"/>
                <a:ea typeface="Meiryo UI" panose="020B0604030504040204" pitchFamily="50" charset="-128"/>
              </a:rPr>
              <a:t>  No43  </a:t>
            </a:r>
            <a:r>
              <a:rPr lang="ja-JP" altLang="en-US" sz="1200">
                <a:solidFill>
                  <a:schemeClr val="tx1"/>
                </a:solidFill>
                <a:latin typeface="Meiryo UI" panose="020B0604030504040204" pitchFamily="50" charset="-128"/>
                <a:ea typeface="Meiryo UI" panose="020B0604030504040204" pitchFamily="50" charset="-128"/>
              </a:rPr>
              <a:t>ギャンブル等依存症対策基金事業　</a:t>
            </a:r>
          </a:p>
          <a:p>
            <a:pPr algn="just"/>
            <a:r>
              <a:rPr lang="en-US" altLang="ja-JP" sz="1200">
                <a:solidFill>
                  <a:schemeClr val="tx1"/>
                </a:solidFill>
                <a:latin typeface="Meiryo UI" panose="020B0604030504040204" pitchFamily="50" charset="-128"/>
                <a:ea typeface="Meiryo UI" panose="020B0604030504040204" pitchFamily="50" charset="-128"/>
              </a:rPr>
              <a:t>  No44  </a:t>
            </a:r>
            <a:r>
              <a:rPr lang="ja-JP" altLang="en-US" sz="1200">
                <a:solidFill>
                  <a:schemeClr val="tx1"/>
                </a:solidFill>
                <a:latin typeface="Meiryo UI" panose="020B0604030504040204" pitchFamily="50" charset="-128"/>
                <a:ea typeface="Meiryo UI" panose="020B0604030504040204" pitchFamily="50" charset="-128"/>
              </a:rPr>
              <a:t>スマートシニアライフ事業　</a:t>
            </a:r>
          </a:p>
        </p:txBody>
      </p:sp>
      <p:sp>
        <p:nvSpPr>
          <p:cNvPr id="19" name="正方形/長方形 18">
            <a:extLst>
              <a:ext uri="{FF2B5EF4-FFF2-40B4-BE49-F238E27FC236}">
                <a16:creationId xmlns:a16="http://schemas.microsoft.com/office/drawing/2014/main" id="{4EDFB8D6-D489-4C32-8B7E-BA8C30555B18}"/>
              </a:ext>
            </a:extLst>
          </p:cNvPr>
          <p:cNvSpPr/>
          <p:nvPr/>
        </p:nvSpPr>
        <p:spPr>
          <a:xfrm>
            <a:off x="5020864" y="692507"/>
            <a:ext cx="4839418" cy="2536876"/>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603270C7-0E0D-4725-AA94-0918847A8EBC}"/>
              </a:ext>
            </a:extLst>
          </p:cNvPr>
          <p:cNvSpPr txBox="1"/>
          <p:nvPr/>
        </p:nvSpPr>
        <p:spPr>
          <a:xfrm>
            <a:off x="4932687" y="704654"/>
            <a:ext cx="4953001" cy="2346796"/>
          </a:xfrm>
          <a:prstGeom prst="rect">
            <a:avLst/>
          </a:prstGeom>
          <a:noFill/>
        </p:spPr>
        <p:txBody>
          <a:bodyPr wrap="square" rtlCol="0">
            <a:spAutoFit/>
          </a:bodyPr>
          <a:lstStyle/>
          <a:p>
            <a:pPr algn="just">
              <a:spcBef>
                <a:spcPts val="300"/>
              </a:spcBef>
            </a:pPr>
            <a:r>
              <a:rPr lang="ja-JP" altLang="en-US" sz="1200">
                <a:latin typeface="Meiryo UI" panose="020B0604030504040204" pitchFamily="50" charset="-128"/>
                <a:ea typeface="Meiryo UI" panose="020B0604030504040204" pitchFamily="50" charset="-128"/>
              </a:rPr>
              <a:t>　</a:t>
            </a:r>
            <a:r>
              <a:rPr lang="ja-JP" altLang="en-US" sz="1200" b="1">
                <a:latin typeface="Meiryo UI" panose="020B0604030504040204" pitchFamily="50" charset="-128"/>
                <a:ea typeface="Meiryo UI" panose="020B0604030504040204" pitchFamily="50" charset="-128"/>
              </a:rPr>
              <a:t>基本目標④ひとが集まる大阪をつくる</a:t>
            </a:r>
            <a:endParaRPr lang="en-US" altLang="ja-JP" sz="1200" b="1">
              <a:latin typeface="Meiryo UI" panose="020B0604030504040204" pitchFamily="50" charset="-128"/>
              <a:ea typeface="Meiryo UI" panose="020B0604030504040204" pitchFamily="50" charset="-128"/>
            </a:endParaRPr>
          </a:p>
          <a:p>
            <a:pPr algn="just">
              <a:spcBef>
                <a:spcPts val="300"/>
              </a:spcBef>
            </a:pP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No25</a:t>
            </a:r>
            <a:r>
              <a:rPr lang="ja-JP" altLang="en-US" sz="1200">
                <a:latin typeface="Meiryo UI" panose="020B0604030504040204" pitchFamily="50" charset="-128"/>
                <a:ea typeface="Meiryo UI" panose="020B0604030504040204" pitchFamily="50" charset="-128"/>
              </a:rPr>
              <a:t>　　大阪ショーケース機能強化及び</a:t>
            </a:r>
            <a:r>
              <a:rPr lang="en-US" altLang="ja-JP" sz="1200">
                <a:latin typeface="Meiryo UI" panose="020B0604030504040204" pitchFamily="50" charset="-128"/>
                <a:ea typeface="Meiryo UI" panose="020B0604030504040204" pitchFamily="50" charset="-128"/>
              </a:rPr>
              <a:t>SDGs</a:t>
            </a:r>
            <a:r>
              <a:rPr lang="ja-JP" altLang="en-US" sz="1200">
                <a:latin typeface="Meiryo UI" panose="020B0604030504040204" pitchFamily="50" charset="-128"/>
                <a:ea typeface="Meiryo UI" panose="020B0604030504040204" pitchFamily="50" charset="-128"/>
              </a:rPr>
              <a:t>の実現に向けた観光推進・</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地域活性化事業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No26</a:t>
            </a:r>
            <a:r>
              <a:rPr lang="ja-JP" altLang="en-US" sz="1200">
                <a:latin typeface="Meiryo UI" panose="020B0604030504040204" pitchFamily="50" charset="-128"/>
                <a:ea typeface="Meiryo UI" panose="020B0604030504040204" pitchFamily="50" charset="-128"/>
              </a:rPr>
              <a:t>　　能登半島地域の子ども大阪観光招待事業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No27</a:t>
            </a:r>
            <a:r>
              <a:rPr lang="ja-JP" altLang="en-US" sz="1200">
                <a:latin typeface="Meiryo UI" panose="020B0604030504040204" pitchFamily="50" charset="-128"/>
                <a:ea typeface="Meiryo UI" panose="020B0604030504040204" pitchFamily="50" charset="-128"/>
              </a:rPr>
              <a:t>　　魅力づくり推進関係事業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No28</a:t>
            </a:r>
            <a:r>
              <a:rPr lang="ja-JP" altLang="en-US" sz="1200">
                <a:latin typeface="Meiryo UI" panose="020B0604030504040204" pitchFamily="50" charset="-128"/>
                <a:ea typeface="Meiryo UI" panose="020B0604030504040204" pitchFamily="50" charset="-128"/>
              </a:rPr>
              <a:t>　　市街地リノベーション促進検討事業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No29</a:t>
            </a:r>
            <a:r>
              <a:rPr lang="ja-JP" altLang="en-US" sz="1200">
                <a:latin typeface="Meiryo UI" panose="020B0604030504040204" pitchFamily="50" charset="-128"/>
                <a:ea typeface="Meiryo UI" panose="020B0604030504040204" pitchFamily="50" charset="-128"/>
              </a:rPr>
              <a:t>　　広域サイクルルート連携事業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No30</a:t>
            </a:r>
            <a:r>
              <a:rPr lang="ja-JP" altLang="en-US" sz="1200">
                <a:latin typeface="Meiryo UI" panose="020B0604030504040204" pitchFamily="50" charset="-128"/>
                <a:ea typeface="Meiryo UI" panose="020B0604030504040204" pitchFamily="50" charset="-128"/>
              </a:rPr>
              <a:t>　　公園都市緑化振興事業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No31</a:t>
            </a:r>
            <a:r>
              <a:rPr lang="ja-JP" altLang="en-US" sz="1200">
                <a:latin typeface="Meiryo UI" panose="020B0604030504040204" pitchFamily="50" charset="-128"/>
                <a:ea typeface="Meiryo UI" panose="020B0604030504040204" pitchFamily="50" charset="-128"/>
              </a:rPr>
              <a:t>　　大阪府文化振興事業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No32</a:t>
            </a:r>
            <a:r>
              <a:rPr lang="ja-JP" altLang="en-US" sz="1200">
                <a:latin typeface="Meiryo UI" panose="020B0604030504040204" pitchFamily="50" charset="-128"/>
                <a:ea typeface="Meiryo UI" panose="020B0604030504040204" pitchFamily="50" charset="-128"/>
              </a:rPr>
              <a:t>　　大阪府生涯スポーツ振興事業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No33</a:t>
            </a:r>
            <a:r>
              <a:rPr lang="ja-JP" altLang="en-US" sz="1200">
                <a:latin typeface="Meiryo UI" panose="020B0604030504040204" pitchFamily="50" charset="-128"/>
                <a:ea typeface="Meiryo UI" panose="020B0604030504040204" pitchFamily="50" charset="-128"/>
              </a:rPr>
              <a:t>　　外国人相談対応力強化事業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No34</a:t>
            </a:r>
            <a:r>
              <a:rPr lang="ja-JP" altLang="en-US" sz="1200">
                <a:latin typeface="Meiryo UI" panose="020B0604030504040204" pitchFamily="50" charset="-128"/>
                <a:ea typeface="Meiryo UI" panose="020B0604030504040204" pitchFamily="50" charset="-128"/>
              </a:rPr>
              <a:t>　　</a:t>
            </a:r>
            <a:r>
              <a:rPr lang="zh-TW" altLang="en-US" sz="1200">
                <a:latin typeface="Meiryo UI" panose="020B0604030504040204" pitchFamily="50" charset="-128"/>
                <a:ea typeface="Meiryo UI" panose="020B0604030504040204" pitchFamily="50" charset="-128"/>
              </a:rPr>
              <a:t>公共交通機関利用観光客受入環境整備事業</a:t>
            </a:r>
            <a:endParaRPr lang="ja-JP" altLang="en-US" sz="1200">
              <a:latin typeface="Meiryo UI" panose="020B0604030504040204" pitchFamily="50" charset="-128"/>
              <a:ea typeface="Meiryo UI" panose="020B0604030504040204" pitchFamily="50" charset="-128"/>
            </a:endParaRPr>
          </a:p>
        </p:txBody>
      </p:sp>
      <p:sp>
        <p:nvSpPr>
          <p:cNvPr id="15" name="正方形/長方形 14"/>
          <p:cNvSpPr/>
          <p:nvPr/>
        </p:nvSpPr>
        <p:spPr>
          <a:xfrm>
            <a:off x="113582" y="3319470"/>
            <a:ext cx="4839418" cy="252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a:solidFill>
                  <a:schemeClr val="bg1"/>
                </a:solidFill>
                <a:latin typeface="Meiryo UI" panose="020B0604030504040204" pitchFamily="50" charset="-128"/>
                <a:ea typeface="Meiryo UI" panose="020B0604030504040204" pitchFamily="50" charset="-128"/>
              </a:rPr>
              <a:t>Ⅱ</a:t>
            </a:r>
            <a:r>
              <a:rPr lang="ja-JP" altLang="en-US" sz="1200" b="1">
                <a:solidFill>
                  <a:schemeClr val="bg1"/>
                </a:solidFill>
                <a:latin typeface="Meiryo UI" panose="020B0604030504040204" pitchFamily="50" charset="-128"/>
                <a:ea typeface="Meiryo UI" panose="020B0604030504040204" pitchFamily="50" charset="-128"/>
              </a:rPr>
              <a:t>　東西二極の一極としての社会経済構造の構築</a:t>
            </a:r>
          </a:p>
        </p:txBody>
      </p:sp>
      <p:sp>
        <p:nvSpPr>
          <p:cNvPr id="17" name="テキスト ボックス 16">
            <a:extLst>
              <a:ext uri="{FF2B5EF4-FFF2-40B4-BE49-F238E27FC236}">
                <a16:creationId xmlns:a16="http://schemas.microsoft.com/office/drawing/2014/main" id="{8D54535E-B64C-4652-8DC4-E718202D8DD0}"/>
              </a:ext>
            </a:extLst>
          </p:cNvPr>
          <p:cNvSpPr txBox="1"/>
          <p:nvPr/>
        </p:nvSpPr>
        <p:spPr>
          <a:xfrm>
            <a:off x="113582" y="883367"/>
            <a:ext cx="4411875" cy="2385268"/>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基本</a:t>
            </a:r>
            <a:r>
              <a:rPr kumimoji="1" lang="ja-JP" altLang="en-US" sz="1200" b="1">
                <a:latin typeface="Meiryo UI" panose="020B0604030504040204" pitchFamily="50" charset="-128"/>
                <a:ea typeface="Meiryo UI" panose="020B0604030504040204" pitchFamily="50" charset="-128"/>
              </a:rPr>
              <a:t>目標①これからの大阪を担うひとをつくる</a:t>
            </a:r>
            <a:endParaRPr lang="en-US" altLang="ja-JP" sz="1200" b="1" dirty="0">
              <a:latin typeface="Meiryo UI" panose="020B0604030504040204" pitchFamily="50" charset="-128"/>
              <a:ea typeface="Meiryo UI" panose="020B0604030504040204" pitchFamily="50" charset="-128"/>
            </a:endParaRPr>
          </a:p>
          <a:p>
            <a:pPr algn="just">
              <a:spcBef>
                <a:spcPts val="300"/>
              </a:spcBef>
            </a:pPr>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a:t>
            </a:r>
            <a:r>
              <a:rPr lang="ja-JP" altLang="en-US" sz="1200">
                <a:latin typeface="Meiryo UI" panose="020B0604030504040204" pitchFamily="50" charset="-128"/>
                <a:ea typeface="Meiryo UI" panose="020B0604030504040204" pitchFamily="50" charset="-128"/>
              </a:rPr>
              <a:t>　 大阪の未来社会を支える若者・企業応援事業　</a:t>
            </a:r>
            <a:endParaRPr lang="en-US" altLang="ja-JP" sz="1200" dirty="0">
              <a:latin typeface="Meiryo UI" panose="020B0604030504040204" pitchFamily="50" charset="-128"/>
              <a:ea typeface="Meiryo UI" panose="020B0604030504040204" pitchFamily="50" charset="-128"/>
            </a:endParaRPr>
          </a:p>
          <a:p>
            <a:pPr algn="just"/>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  </a:t>
            </a:r>
            <a:r>
              <a:rPr lang="ja-JP" altLang="en-US" sz="1200">
                <a:latin typeface="Meiryo UI" panose="020B0604030504040204" pitchFamily="50" charset="-128"/>
                <a:ea typeface="Meiryo UI" panose="020B0604030504040204" pitchFamily="50" charset="-128"/>
              </a:rPr>
              <a:t> 大阪教育ゆめ基金活用事業</a:t>
            </a:r>
            <a:endParaRPr lang="en-US" altLang="ja-JP" sz="1200" dirty="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   </a:t>
            </a:r>
            <a:r>
              <a:rPr lang="ja-JP" altLang="en-US" sz="1200">
                <a:latin typeface="Meiryo UI" panose="020B0604030504040204" pitchFamily="50" charset="-128"/>
                <a:ea typeface="Meiryo UI" panose="020B0604030504040204" pitchFamily="50" charset="-128"/>
              </a:rPr>
              <a:t>グローバル人材育成事業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   </a:t>
            </a:r>
            <a:r>
              <a:rPr lang="zh-TW" altLang="en-US" sz="1200">
                <a:latin typeface="Meiryo UI" panose="020B0604030504040204" pitchFamily="50" charset="-128"/>
                <a:ea typeface="Meiryo UI" panose="020B0604030504040204" pitchFamily="50" charset="-128"/>
              </a:rPr>
              <a:t>高校生等海外体験</a:t>
            </a:r>
            <a:r>
              <a:rPr lang="ja-JP" altLang="en-US" sz="1200">
                <a:latin typeface="Meiryo UI" panose="020B0604030504040204" pitchFamily="50" charset="-128"/>
                <a:ea typeface="Meiryo UI" panose="020B0604030504040204" pitchFamily="50" charset="-128"/>
              </a:rPr>
              <a:t>支援</a:t>
            </a:r>
            <a:r>
              <a:rPr lang="zh-TW" altLang="en-US" sz="1200">
                <a:latin typeface="Meiryo UI" panose="020B0604030504040204" pitchFamily="50" charset="-128"/>
                <a:ea typeface="Meiryo UI" panose="020B0604030504040204" pitchFamily="50" charset="-128"/>
              </a:rPr>
              <a:t>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   </a:t>
            </a:r>
            <a:r>
              <a:rPr lang="ja-JP" altLang="en-US" sz="1200">
                <a:latin typeface="Meiryo UI" panose="020B0604030504040204" pitchFamily="50" charset="-128"/>
                <a:ea typeface="Meiryo UI" panose="020B0604030504040204" pitchFamily="50" charset="-128"/>
              </a:rPr>
              <a:t>子どもの貧困対策　</a:t>
            </a:r>
          </a:p>
          <a:p>
            <a:pPr algn="just"/>
            <a:r>
              <a:rPr lang="en-US" altLang="ja-JP" sz="1200">
                <a:latin typeface="Meiryo UI" panose="020B0604030504040204" pitchFamily="50" charset="-128"/>
                <a:ea typeface="Meiryo UI" panose="020B0604030504040204" pitchFamily="50" charset="-128"/>
              </a:rPr>
              <a:t>   No6   </a:t>
            </a:r>
            <a:r>
              <a:rPr lang="ja-JP" altLang="en-US" sz="1200">
                <a:latin typeface="Meiryo UI" panose="020B0604030504040204" pitchFamily="50" charset="-128"/>
                <a:ea typeface="Meiryo UI" panose="020B0604030504040204" pitchFamily="50" charset="-128"/>
              </a:rPr>
              <a:t>こども木育基金事業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a:t>
            </a:r>
            <a:r>
              <a:rPr lang="ja-JP" altLang="en-US" sz="1200" b="1">
                <a:latin typeface="Meiryo UI" panose="020B0604030504040204" pitchFamily="50" charset="-128"/>
                <a:ea typeface="Meiryo UI" panose="020B0604030504040204" pitchFamily="50" charset="-128"/>
              </a:rPr>
              <a:t>目標②結婚・出産・子育ての希望をかなえる</a:t>
            </a:r>
            <a:endParaRPr lang="ja-JP" altLang="en-US" sz="1200" dirty="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No7   </a:t>
            </a:r>
            <a:r>
              <a:rPr lang="ja-JP" altLang="en-US" sz="1200">
                <a:latin typeface="Meiryo UI" panose="020B0604030504040204" pitchFamily="50" charset="-128"/>
                <a:ea typeface="Meiryo UI" panose="020B0604030504040204" pitchFamily="50" charset="-128"/>
              </a:rPr>
              <a:t>ライフデザイン推進事業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No8   </a:t>
            </a:r>
            <a:r>
              <a:rPr lang="ja-JP" altLang="en-US" sz="1200">
                <a:latin typeface="Meiryo UI" panose="020B0604030504040204" pitchFamily="50" charset="-128"/>
                <a:ea typeface="Meiryo UI" panose="020B0604030504040204" pitchFamily="50" charset="-128"/>
              </a:rPr>
              <a:t>プレコンセプションケアの推進</a:t>
            </a:r>
            <a:endParaRPr lang="zh-TW" altLang="en-US"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No9</a:t>
            </a:r>
            <a:r>
              <a:rPr lang="ja-JP" altLang="en-US" sz="1200">
                <a:latin typeface="Meiryo UI" panose="020B0604030504040204" pitchFamily="50" charset="-128"/>
                <a:ea typeface="Meiryo UI" panose="020B0604030504040204" pitchFamily="50" charset="-128"/>
              </a:rPr>
              <a:t> 　</a:t>
            </a:r>
            <a:r>
              <a:rPr lang="en-US" altLang="zh-TW" sz="1200">
                <a:latin typeface="Meiryo UI" panose="020B0604030504040204" pitchFamily="50" charset="-128"/>
                <a:ea typeface="Meiryo UI" panose="020B0604030504040204" pitchFamily="50" charset="-128"/>
              </a:rPr>
              <a:t>OSAKA</a:t>
            </a:r>
            <a:r>
              <a:rPr lang="zh-TW" altLang="en-US" sz="1200">
                <a:latin typeface="Meiryo UI" panose="020B0604030504040204" pitchFamily="50" charset="-128"/>
                <a:ea typeface="Meiryo UI" panose="020B0604030504040204" pitchFamily="50" charset="-128"/>
              </a:rPr>
              <a:t>女性活躍推進事業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No10 </a:t>
            </a:r>
            <a:r>
              <a:rPr lang="ja-JP" altLang="en-US" sz="1200">
                <a:latin typeface="Meiryo UI" panose="020B0604030504040204" pitchFamily="50" charset="-128"/>
                <a:ea typeface="Meiryo UI" panose="020B0604030504040204" pitchFamily="50" charset="-128"/>
              </a:rPr>
              <a:t>男女共同参画推進事業　</a:t>
            </a:r>
            <a:endParaRPr lang="ja-JP" altLang="en-US" sz="1200" dirty="0">
              <a:latin typeface="Meiryo UI" panose="020B0604030504040204" pitchFamily="50" charset="-128"/>
              <a:ea typeface="Meiryo UI" panose="020B0604030504040204" pitchFamily="50" charset="-128"/>
            </a:endParaRPr>
          </a:p>
        </p:txBody>
      </p:sp>
      <p:sp>
        <p:nvSpPr>
          <p:cNvPr id="18" name="スライド番号プレースホルダー 1">
            <a:extLst>
              <a:ext uri="{FF2B5EF4-FFF2-40B4-BE49-F238E27FC236}">
                <a16:creationId xmlns:a16="http://schemas.microsoft.com/office/drawing/2014/main" id="{AE047848-8BEB-4189-A721-ACAE157DD39D}"/>
              </a:ext>
            </a:extLst>
          </p:cNvPr>
          <p:cNvSpPr>
            <a:spLocks noGrp="1"/>
          </p:cNvSpPr>
          <p:nvPr>
            <p:ph type="sldNum" sz="quarter" idx="12"/>
          </p:nvPr>
        </p:nvSpPr>
        <p:spPr>
          <a:xfrm>
            <a:off x="7677150" y="6636470"/>
            <a:ext cx="2228850" cy="221530"/>
          </a:xfrm>
        </p:spPr>
        <p:txBody>
          <a:bodyPr/>
          <a:lstStyle/>
          <a:p>
            <a:fld id="{44BDDE9A-F6C5-4730-B943-1C83B56C071B}" type="slidenum">
              <a:rPr kumimoji="1" lang="ja-JP" altLang="en-US" smtClean="0"/>
              <a:t>1</a:t>
            </a:fld>
            <a:endParaRPr kumimoji="1" lang="ja-JP" altLang="en-US"/>
          </a:p>
        </p:txBody>
      </p:sp>
    </p:spTree>
    <p:extLst>
      <p:ext uri="{BB962C8B-B14F-4D97-AF65-F5344CB8AC3E}">
        <p14:creationId xmlns:p14="http://schemas.microsoft.com/office/powerpoint/2010/main" val="298875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1">
            <a:extLst>
              <a:ext uri="{FF2B5EF4-FFF2-40B4-BE49-F238E27FC236}">
                <a16:creationId xmlns:a16="http://schemas.microsoft.com/office/drawing/2014/main" id="{74E30A93-1298-4520-9444-27A0D376DEB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19</a:t>
            </a:fld>
            <a:endParaRPr kumimoji="1" lang="ja-JP" altLang="en-US" dirty="0"/>
          </a:p>
        </p:txBody>
      </p:sp>
      <p:graphicFrame>
        <p:nvGraphicFramePr>
          <p:cNvPr id="9" name="表 8">
            <a:extLst>
              <a:ext uri="{FF2B5EF4-FFF2-40B4-BE49-F238E27FC236}">
                <a16:creationId xmlns:a16="http://schemas.microsoft.com/office/drawing/2014/main" id="{8F346243-6D11-45E0-9343-F400ED97ABDD}"/>
              </a:ext>
            </a:extLst>
          </p:cNvPr>
          <p:cNvGraphicFramePr>
            <a:graphicFrameLocks noGrp="1"/>
          </p:cNvGraphicFramePr>
          <p:nvPr>
            <p:extLst>
              <p:ext uri="{D42A27DB-BD31-4B8C-83A1-F6EECF244321}">
                <p14:modId xmlns:p14="http://schemas.microsoft.com/office/powerpoint/2010/main" val="894302188"/>
              </p:ext>
            </p:extLst>
          </p:nvPr>
        </p:nvGraphicFramePr>
        <p:xfrm>
          <a:off x="73919" y="668197"/>
          <a:ext cx="9758161" cy="2557216"/>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3990675109"/>
                    </a:ext>
                  </a:extLst>
                </a:gridCol>
                <a:gridCol w="362161">
                  <a:extLst>
                    <a:ext uri="{9D8B030D-6E8A-4147-A177-3AD203B41FA5}">
                      <a16:colId xmlns:a16="http://schemas.microsoft.com/office/drawing/2014/main" val="967017412"/>
                    </a:ext>
                  </a:extLst>
                </a:gridCol>
                <a:gridCol w="3096000">
                  <a:extLst>
                    <a:ext uri="{9D8B030D-6E8A-4147-A177-3AD203B41FA5}">
                      <a16:colId xmlns:a16="http://schemas.microsoft.com/office/drawing/2014/main" val="2642646253"/>
                    </a:ext>
                  </a:extLst>
                </a:gridCol>
                <a:gridCol w="1548000">
                  <a:extLst>
                    <a:ext uri="{9D8B030D-6E8A-4147-A177-3AD203B41FA5}">
                      <a16:colId xmlns:a16="http://schemas.microsoft.com/office/drawing/2014/main" val="3726189485"/>
                    </a:ext>
                  </a:extLst>
                </a:gridCol>
                <a:gridCol w="1368000">
                  <a:extLst>
                    <a:ext uri="{9D8B030D-6E8A-4147-A177-3AD203B41FA5}">
                      <a16:colId xmlns:a16="http://schemas.microsoft.com/office/drawing/2014/main" val="920565643"/>
                    </a:ext>
                  </a:extLst>
                </a:gridCol>
                <a:gridCol w="1764000">
                  <a:extLst>
                    <a:ext uri="{9D8B030D-6E8A-4147-A177-3AD203B41FA5}">
                      <a16:colId xmlns:a16="http://schemas.microsoft.com/office/drawing/2014/main" val="2196719723"/>
                    </a:ext>
                  </a:extLst>
                </a:gridCol>
                <a:gridCol w="1224000">
                  <a:extLst>
                    <a:ext uri="{9D8B030D-6E8A-4147-A177-3AD203B41FA5}">
                      <a16:colId xmlns:a16="http://schemas.microsoft.com/office/drawing/2014/main" val="3129559167"/>
                    </a:ext>
                  </a:extLst>
                </a:gridCol>
              </a:tblGrid>
              <a:tr h="396000">
                <a:tc rowSpan="6">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p>
                    <a:p>
                      <a:pPr algn="ctr"/>
                      <a:r>
                        <a:rPr kumimoji="1" lang="en-US" altLang="ja-JP" sz="900" b="1">
                          <a:solidFill>
                            <a:schemeClr val="bg1"/>
                          </a:solidFill>
                          <a:latin typeface="Meiryo UI" panose="020B0604030504040204" pitchFamily="50" charset="-128"/>
                          <a:ea typeface="Meiryo UI" panose="020B0604030504040204" pitchFamily="50" charset="-128"/>
                        </a:rPr>
                        <a:t>27</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魅力づくり推進関係事業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地域資源を発掘・再発見し国内外に発信する大阪ミュージアム事業や御堂筋イルミネーション事業、中之島周辺でのみどり豊かなまちづくりを通して、大阪の都市魅力を創出し、大阪への誘客につなげる。</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272386081"/>
                  </a:ext>
                </a:extLst>
              </a:tr>
              <a:tr h="39600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274835594"/>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553161827"/>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自分の住んでいる地域に愛着を感じている府民割合</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前年度以上</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159,563</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60.2%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前年度</a:t>
                      </a:r>
                      <a:r>
                        <a:rPr kumimoji="1" lang="en-US" altLang="ja-JP" sz="1050" dirty="0">
                          <a:solidFill>
                            <a:schemeClr val="tx1"/>
                          </a:solidFill>
                          <a:latin typeface="Meiryo UI" panose="020B0604030504040204" pitchFamily="50" charset="-128"/>
                          <a:ea typeface="Meiryo UI" panose="020B0604030504040204" pitchFamily="50" charset="-128"/>
                        </a:rPr>
                        <a:t>【65.3%】</a:t>
                      </a:r>
                      <a:r>
                        <a:rPr kumimoji="1" lang="ja-JP" altLang="en-US" sz="1050" dirty="0">
                          <a:solidFill>
                            <a:schemeClr val="tx1"/>
                          </a:solidFill>
                          <a:latin typeface="Meiryo UI" panose="020B0604030504040204" pitchFamily="50" charset="-128"/>
                          <a:ea typeface="Meiryo UI" panose="020B0604030504040204" pitchFamily="50" charset="-128"/>
                        </a:rPr>
                        <a:t>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255,087</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602075229"/>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御堂筋イルミネーション来場者数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前年度以上</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611</a:t>
                      </a:r>
                      <a:r>
                        <a:rPr kumimoji="1" lang="ja-JP" altLang="en-US" sz="1050" dirty="0">
                          <a:solidFill>
                            <a:schemeClr val="tx1"/>
                          </a:solidFill>
                          <a:latin typeface="Meiryo UI" panose="020B0604030504040204" pitchFamily="50" charset="-128"/>
                          <a:ea typeface="Meiryo UI" panose="020B0604030504040204" pitchFamily="50" charset="-128"/>
                        </a:rPr>
                        <a:t>万人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（前年度</a:t>
                      </a:r>
                      <a:r>
                        <a:rPr kumimoji="1" lang="en-US" altLang="ja-JP" sz="1050" dirty="0">
                          <a:solidFill>
                            <a:schemeClr val="tx1"/>
                          </a:solidFill>
                          <a:latin typeface="Meiryo UI" panose="020B0604030504040204" pitchFamily="50" charset="-128"/>
                          <a:ea typeface="Meiryo UI" panose="020B0604030504040204" pitchFamily="50" charset="-128"/>
                        </a:rPr>
                        <a:t>【584</a:t>
                      </a:r>
                      <a:r>
                        <a:rPr kumimoji="1" lang="ja-JP" altLang="en-US" sz="1050" dirty="0">
                          <a:solidFill>
                            <a:schemeClr val="tx1"/>
                          </a:solidFill>
                          <a:latin typeface="Meiryo UI" panose="020B0604030504040204" pitchFamily="50" charset="-128"/>
                          <a:ea typeface="Meiryo UI" panose="020B0604030504040204" pitchFamily="50" charset="-128"/>
                        </a:rPr>
                        <a:t>万人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911463404"/>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中之島にぎわいの森づくりシンボルツリーを巡るナイトクルーズ乗船客数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812</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042309403"/>
                  </a:ext>
                </a:extLst>
              </a:tr>
            </a:tbl>
          </a:graphicData>
        </a:graphic>
      </p:graphicFrame>
      <p:graphicFrame>
        <p:nvGraphicFramePr>
          <p:cNvPr id="4" name="表 3">
            <a:extLst>
              <a:ext uri="{FF2B5EF4-FFF2-40B4-BE49-F238E27FC236}">
                <a16:creationId xmlns:a16="http://schemas.microsoft.com/office/drawing/2014/main" id="{56BD5E3B-2EA9-4EF5-8C4F-BE61977463A8}"/>
              </a:ext>
            </a:extLst>
          </p:cNvPr>
          <p:cNvGraphicFramePr>
            <a:graphicFrameLocks noGrp="1"/>
          </p:cNvGraphicFramePr>
          <p:nvPr>
            <p:extLst>
              <p:ext uri="{D42A27DB-BD31-4B8C-83A1-F6EECF244321}">
                <p14:modId xmlns:p14="http://schemas.microsoft.com/office/powerpoint/2010/main" val="3046073905"/>
              </p:ext>
            </p:extLst>
          </p:nvPr>
        </p:nvGraphicFramePr>
        <p:xfrm>
          <a:off x="110999" y="3340509"/>
          <a:ext cx="9684000" cy="2023729"/>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418582088"/>
                    </a:ext>
                  </a:extLst>
                </a:gridCol>
                <a:gridCol w="360000">
                  <a:extLst>
                    <a:ext uri="{9D8B030D-6E8A-4147-A177-3AD203B41FA5}">
                      <a16:colId xmlns:a16="http://schemas.microsoft.com/office/drawing/2014/main" val="3923028328"/>
                    </a:ext>
                  </a:extLst>
                </a:gridCol>
                <a:gridCol w="3060000">
                  <a:extLst>
                    <a:ext uri="{9D8B030D-6E8A-4147-A177-3AD203B41FA5}">
                      <a16:colId xmlns:a16="http://schemas.microsoft.com/office/drawing/2014/main" val="1451112460"/>
                    </a:ext>
                  </a:extLst>
                </a:gridCol>
                <a:gridCol w="1548000">
                  <a:extLst>
                    <a:ext uri="{9D8B030D-6E8A-4147-A177-3AD203B41FA5}">
                      <a16:colId xmlns:a16="http://schemas.microsoft.com/office/drawing/2014/main" val="197519258"/>
                    </a:ext>
                  </a:extLst>
                </a:gridCol>
                <a:gridCol w="1548000">
                  <a:extLst>
                    <a:ext uri="{9D8B030D-6E8A-4147-A177-3AD203B41FA5}">
                      <a16:colId xmlns:a16="http://schemas.microsoft.com/office/drawing/2014/main" val="657978880"/>
                    </a:ext>
                  </a:extLst>
                </a:gridCol>
                <a:gridCol w="1404000">
                  <a:extLst>
                    <a:ext uri="{9D8B030D-6E8A-4147-A177-3AD203B41FA5}">
                      <a16:colId xmlns:a16="http://schemas.microsoft.com/office/drawing/2014/main" val="4062451702"/>
                    </a:ext>
                  </a:extLst>
                </a:gridCol>
                <a:gridCol w="1404000">
                  <a:extLst>
                    <a:ext uri="{9D8B030D-6E8A-4147-A177-3AD203B41FA5}">
                      <a16:colId xmlns:a16="http://schemas.microsoft.com/office/drawing/2014/main" val="2741864176"/>
                    </a:ext>
                  </a:extLst>
                </a:gridCol>
              </a:tblGrid>
              <a:tr h="436295">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市街地リノベーション促進検討</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0" i="0" u="none" strike="noStrike" kern="1200" baseline="0">
                          <a:solidFill>
                            <a:schemeClr val="bg1"/>
                          </a:solidFill>
                          <a:latin typeface="Meiryo UI" panose="020B0604030504040204" pitchFamily="50" charset="-128"/>
                          <a:ea typeface="Meiryo UI" panose="020B0604030504040204" pitchFamily="50" charset="-128"/>
                          <a:cs typeface="+mn-cs"/>
                        </a:rPr>
                        <a:t>モデル</a:t>
                      </a:r>
                      <a:r>
                        <a:rPr lang="ja-JP" altLang="en-US" sz="1050" b="0" i="0" u="none" strike="noStrike" kern="1200" baseline="0" dirty="0">
                          <a:solidFill>
                            <a:schemeClr val="bg1"/>
                          </a:solidFill>
                          <a:latin typeface="Meiryo UI" panose="020B0604030504040204" pitchFamily="50" charset="-128"/>
                          <a:ea typeface="Meiryo UI" panose="020B0604030504040204" pitchFamily="50" charset="-128"/>
                          <a:cs typeface="+mn-cs"/>
                        </a:rPr>
                        <a:t>地区を設定した市との連携のもと、まちづくりを促進するための民間投資の喚起</a:t>
                      </a:r>
                      <a:r>
                        <a:rPr lang="ja-JP" altLang="en-US" sz="1050" b="0" i="0" u="none" strike="noStrike" kern="1200" baseline="0">
                          <a:solidFill>
                            <a:schemeClr val="bg1"/>
                          </a:solidFill>
                          <a:latin typeface="Meiryo UI" panose="020B0604030504040204" pitchFamily="50" charset="-128"/>
                          <a:ea typeface="Meiryo UI" panose="020B0604030504040204" pitchFamily="50" charset="-128"/>
                          <a:cs typeface="+mn-cs"/>
                        </a:rPr>
                        <a:t>を図り、市街地の更新（リノベーション）を推進するため、デジタルデータ</a:t>
                      </a:r>
                      <a:r>
                        <a:rPr lang="ja-JP" altLang="en-US" sz="1050" b="0" i="0" u="none" strike="noStrike" kern="1200" baseline="0" dirty="0">
                          <a:solidFill>
                            <a:schemeClr val="bg1"/>
                          </a:solidFill>
                          <a:latin typeface="Meiryo UI" panose="020B0604030504040204" pitchFamily="50" charset="-128"/>
                          <a:ea typeface="Meiryo UI" panose="020B0604030504040204" pitchFamily="50" charset="-128"/>
                          <a:cs typeface="+mn-cs"/>
                        </a:rPr>
                        <a:t>を活用し、都市を三次元で再現した「</a:t>
                      </a:r>
                      <a:r>
                        <a:rPr lang="en-US" altLang="ja-JP" sz="1050" b="0" i="0" u="none" strike="noStrike" kern="1200" baseline="0" dirty="0">
                          <a:solidFill>
                            <a:schemeClr val="bg1"/>
                          </a:solidFill>
                          <a:latin typeface="Meiryo UI" panose="020B0604030504040204" pitchFamily="50" charset="-128"/>
                          <a:ea typeface="Meiryo UI" panose="020B0604030504040204" pitchFamily="50" charset="-128"/>
                          <a:cs typeface="+mn-cs"/>
                        </a:rPr>
                        <a:t>3D</a:t>
                      </a:r>
                      <a:r>
                        <a:rPr lang="ja-JP" altLang="en-US" sz="1050" b="0" i="0" u="none" strike="noStrike" kern="1200" baseline="0" dirty="0">
                          <a:solidFill>
                            <a:schemeClr val="bg1"/>
                          </a:solidFill>
                          <a:latin typeface="Meiryo UI" panose="020B0604030504040204" pitchFamily="50" charset="-128"/>
                          <a:ea typeface="Meiryo UI" panose="020B0604030504040204" pitchFamily="50" charset="-128"/>
                          <a:cs typeface="+mn-cs"/>
                        </a:rPr>
                        <a:t>都市モデル」を活用することによりビジュアル的に分かりやすい「プロモーションコンテンツ」の作成を行う。</a:t>
                      </a:r>
                      <a:endParaRPr kumimoji="1" lang="ja-JP" altLang="en-US" sz="1050" b="1" i="0" u="sng" strike="noStrike" kern="1200" cap="none" spc="0" normalizeH="0" baseline="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715623486"/>
                  </a:ext>
                </a:extLst>
              </a:tr>
              <a:tr h="263505">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982572107"/>
                  </a:ext>
                </a:extLst>
              </a:tr>
              <a:tr h="2980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4255177477"/>
                  </a:ext>
                </a:extLst>
              </a:tr>
              <a:tr h="29806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３</a:t>
                      </a:r>
                      <a:r>
                        <a:rPr kumimoji="1" lang="en-US" altLang="ja-JP" sz="1050" dirty="0">
                          <a:solidFill>
                            <a:schemeClr val="tx1"/>
                          </a:solidFill>
                          <a:latin typeface="Meiryo UI" panose="020B0604030504040204" pitchFamily="50" charset="-128"/>
                          <a:ea typeface="Meiryo UI" panose="020B0604030504040204" pitchFamily="50" charset="-128"/>
                        </a:rPr>
                        <a:t>D</a:t>
                      </a:r>
                      <a:r>
                        <a:rPr kumimoji="1" lang="ja-JP" altLang="en-US" sz="1050" dirty="0">
                          <a:solidFill>
                            <a:schemeClr val="tx1"/>
                          </a:solidFill>
                          <a:latin typeface="Meiryo UI" panose="020B0604030504040204" pitchFamily="50" charset="-128"/>
                          <a:ea typeface="Meiryo UI" panose="020B0604030504040204" pitchFamily="50" charset="-128"/>
                        </a:rPr>
                        <a:t>都市モデル</a:t>
                      </a:r>
                      <a:r>
                        <a:rPr kumimoji="1" lang="ja-JP" altLang="en-US" sz="1050">
                          <a:solidFill>
                            <a:schemeClr val="tx1"/>
                          </a:solidFill>
                          <a:latin typeface="Meiryo UI" panose="020B0604030504040204" pitchFamily="50" charset="-128"/>
                          <a:ea typeface="Meiryo UI" panose="020B0604030504040204" pitchFamily="50" charset="-128"/>
                        </a:rPr>
                        <a:t>作成自治体数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b="0" dirty="0">
                          <a:solidFill>
                            <a:srgbClr val="FF0000"/>
                          </a:solidFill>
                          <a:latin typeface="Meiryo UI" panose="020B0604030504040204" pitchFamily="50" charset="-128"/>
                          <a:ea typeface="Meiryo UI" panose="020B0604030504040204" pitchFamily="50" charset="-128"/>
                        </a:rPr>
                        <a:t>２市町村</a:t>
                      </a:r>
                      <a:endParaRPr kumimoji="1" lang="en-US" altLang="ja-JP" sz="1050" b="0" dirty="0">
                        <a:solidFill>
                          <a:srgbClr val="FF0000"/>
                        </a:solidFill>
                        <a:latin typeface="Meiryo UI" panose="020B0604030504040204" pitchFamily="50" charset="-128"/>
                        <a:ea typeface="Meiryo UI" panose="020B0604030504040204" pitchFamily="50" charset="-128"/>
                      </a:endParaRPr>
                    </a:p>
                    <a:p>
                      <a:pPr algn="ctr"/>
                      <a:r>
                        <a:rPr kumimoji="1" lang="en-US" altLang="ja-JP" sz="1050" b="0" dirty="0">
                          <a:solidFill>
                            <a:srgbClr val="FF0000"/>
                          </a:solidFill>
                          <a:latin typeface="Meiryo UI" panose="020B0604030504040204" pitchFamily="50" charset="-128"/>
                          <a:ea typeface="Meiryo UI" panose="020B0604030504040204" pitchFamily="50" charset="-128"/>
                        </a:rPr>
                        <a:t>※R</a:t>
                      </a:r>
                      <a:r>
                        <a:rPr kumimoji="1" lang="ja-JP" altLang="en-US" sz="1050" b="0" dirty="0">
                          <a:solidFill>
                            <a:srgbClr val="FF0000"/>
                          </a:solidFill>
                          <a:latin typeface="Meiryo UI" panose="020B0604030504040204" pitchFamily="50" charset="-128"/>
                          <a:ea typeface="Meiryo UI" panose="020B0604030504040204" pitchFamily="50" charset="-128"/>
                        </a:rPr>
                        <a:t>８年度までに</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36,582</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７新規事業）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７新規事業）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065357212"/>
                  </a:ext>
                </a:extLst>
              </a:tr>
              <a:tr h="29806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市町村及び民間向けセミナー等の開催数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b="0" dirty="0">
                          <a:solidFill>
                            <a:srgbClr val="FF0000"/>
                          </a:solidFill>
                          <a:latin typeface="Meiryo UI" panose="020B0604030504040204" pitchFamily="50" charset="-128"/>
                          <a:ea typeface="Meiryo UI" panose="020B0604030504040204" pitchFamily="50" charset="-128"/>
                        </a:rPr>
                        <a:t>１回</a:t>
                      </a:r>
                      <a:endParaRPr kumimoji="1" lang="en-US" altLang="ja-JP" sz="1050" b="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rgbClr val="FF0000"/>
                          </a:solidFill>
                          <a:latin typeface="Meiryo UI" panose="020B0604030504040204" pitchFamily="50" charset="-128"/>
                          <a:ea typeface="Meiryo UI" panose="020B0604030504040204" pitchFamily="50" charset="-128"/>
                        </a:rPr>
                        <a:t>※R</a:t>
                      </a:r>
                      <a:r>
                        <a:rPr kumimoji="1" lang="ja-JP" altLang="en-US" sz="1050" b="0" dirty="0">
                          <a:solidFill>
                            <a:srgbClr val="FF0000"/>
                          </a:solidFill>
                          <a:latin typeface="Meiryo UI" panose="020B0604030504040204" pitchFamily="50" charset="-128"/>
                          <a:ea typeface="Meiryo UI" panose="020B0604030504040204" pitchFamily="50" charset="-128"/>
                        </a:rPr>
                        <a:t>８年度までに</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80139382"/>
                  </a:ext>
                </a:extLst>
              </a:tr>
            </a:tbl>
          </a:graphicData>
        </a:graphic>
      </p:graphicFrame>
      <p:sp>
        <p:nvSpPr>
          <p:cNvPr id="13" name="正方形/長方形 12">
            <a:extLst>
              <a:ext uri="{FF2B5EF4-FFF2-40B4-BE49-F238E27FC236}">
                <a16:creationId xmlns:a16="http://schemas.microsoft.com/office/drawing/2014/main" id="{C341B482-906F-443C-B1B8-1FDBA72D60FB}"/>
              </a:ext>
            </a:extLst>
          </p:cNvPr>
          <p:cNvSpPr/>
          <p:nvPr/>
        </p:nvSpPr>
        <p:spPr>
          <a:xfrm>
            <a:off x="0" y="-1834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基本目標④　ひとが集まる大阪をつくる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（都市魅力の創出・発信、観光客の受入環境の整備</a:t>
            </a:r>
            <a:r>
              <a:rPr lang="ja-JP" altLang="en-US" sz="1400" b="1">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6403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8E7C1C92-9366-4EDB-8465-4746FFBA19FE}"/>
              </a:ext>
            </a:extLst>
          </p:cNvPr>
          <p:cNvGraphicFramePr>
            <a:graphicFrameLocks noGrp="1"/>
          </p:cNvGraphicFramePr>
          <p:nvPr>
            <p:extLst>
              <p:ext uri="{D42A27DB-BD31-4B8C-83A1-F6EECF244321}">
                <p14:modId xmlns:p14="http://schemas.microsoft.com/office/powerpoint/2010/main" val="1561744967"/>
              </p:ext>
            </p:extLst>
          </p:nvPr>
        </p:nvGraphicFramePr>
        <p:xfrm>
          <a:off x="83402" y="4442401"/>
          <a:ext cx="9719751" cy="2388876"/>
        </p:xfrm>
        <a:graphic>
          <a:graphicData uri="http://schemas.openxmlformats.org/drawingml/2006/table">
            <a:tbl>
              <a:tblPr firstRow="1" bandRow="1">
                <a:tableStyleId>{F5AB1C69-6EDB-4FF4-983F-18BD219EF322}</a:tableStyleId>
              </a:tblPr>
              <a:tblGrid>
                <a:gridCol w="369918">
                  <a:extLst>
                    <a:ext uri="{9D8B030D-6E8A-4147-A177-3AD203B41FA5}">
                      <a16:colId xmlns:a16="http://schemas.microsoft.com/office/drawing/2014/main" val="830047628"/>
                    </a:ext>
                  </a:extLst>
                </a:gridCol>
                <a:gridCol w="385767">
                  <a:extLst>
                    <a:ext uri="{9D8B030D-6E8A-4147-A177-3AD203B41FA5}">
                      <a16:colId xmlns:a16="http://schemas.microsoft.com/office/drawing/2014/main" val="1297933951"/>
                    </a:ext>
                  </a:extLst>
                </a:gridCol>
                <a:gridCol w="3425381">
                  <a:extLst>
                    <a:ext uri="{9D8B030D-6E8A-4147-A177-3AD203B41FA5}">
                      <a16:colId xmlns:a16="http://schemas.microsoft.com/office/drawing/2014/main" val="1232791315"/>
                    </a:ext>
                  </a:extLst>
                </a:gridCol>
                <a:gridCol w="1363916">
                  <a:extLst>
                    <a:ext uri="{9D8B030D-6E8A-4147-A177-3AD203B41FA5}">
                      <a16:colId xmlns:a16="http://schemas.microsoft.com/office/drawing/2014/main" val="885638921"/>
                    </a:ext>
                  </a:extLst>
                </a:gridCol>
                <a:gridCol w="1637165">
                  <a:extLst>
                    <a:ext uri="{9D8B030D-6E8A-4147-A177-3AD203B41FA5}">
                      <a16:colId xmlns:a16="http://schemas.microsoft.com/office/drawing/2014/main" val="2868609020"/>
                    </a:ext>
                  </a:extLst>
                </a:gridCol>
                <a:gridCol w="1417096">
                  <a:extLst>
                    <a:ext uri="{9D8B030D-6E8A-4147-A177-3AD203B41FA5}">
                      <a16:colId xmlns:a16="http://schemas.microsoft.com/office/drawing/2014/main" val="1393318109"/>
                    </a:ext>
                  </a:extLst>
                </a:gridCol>
                <a:gridCol w="1120508">
                  <a:extLst>
                    <a:ext uri="{9D8B030D-6E8A-4147-A177-3AD203B41FA5}">
                      <a16:colId xmlns:a16="http://schemas.microsoft.com/office/drawing/2014/main" val="2346348725"/>
                    </a:ext>
                  </a:extLst>
                </a:gridCol>
              </a:tblGrid>
              <a:tr h="381955">
                <a:tc rowSpan="6">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31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大阪府文化</a:t>
                      </a:r>
                      <a:r>
                        <a:rPr kumimoji="1" lang="ja-JP" altLang="en-US" sz="1200" b="1" u="sng">
                          <a:latin typeface="Meiryo UI" panose="020B0604030504040204" pitchFamily="50" charset="-128"/>
                          <a:ea typeface="Meiryo UI" panose="020B0604030504040204" pitchFamily="50" charset="-128"/>
                        </a:rPr>
                        <a:t>振興事業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p>
                    <a:p>
                      <a:pPr algn="l"/>
                      <a:r>
                        <a:rPr kumimoji="1" lang="ja-JP" altLang="en-US" sz="1050" b="0" u="none" dirty="0">
                          <a:latin typeface="Meiryo UI" panose="020B0604030504040204" pitchFamily="50" charset="-128"/>
                          <a:ea typeface="Meiryo UI" panose="020B0604030504040204" pitchFamily="50" charset="-128"/>
                        </a:rPr>
                        <a:t>文化芸術分野で活躍する者を対象にした顕彰事業を実施するとともに、府民に優れた芸術文化の鑑賞機会を提供する有意義な事業や次世代の育成に資する活動等に対する補助を通して、大阪における文化・芸術の振興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0237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大阪の文化振興の機運を醸成するための顕彰事業の実施</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３賞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19,190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17,805</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232366376"/>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採択事業における観客満足度</a:t>
                      </a:r>
                    </a:p>
                    <a:p>
                      <a:r>
                        <a:rPr kumimoji="1" lang="ja-JP" altLang="en-US" sz="1050" dirty="0">
                          <a:latin typeface="Meiryo UI" panose="020B0604030504040204" pitchFamily="50" charset="-128"/>
                          <a:ea typeface="Meiryo UI" panose="020B0604030504040204" pitchFamily="50" charset="-128"/>
                        </a:rPr>
                        <a:t>（芸術文化振興補助金）</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97.9</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151266560"/>
                  </a:ext>
                </a:extLst>
              </a:tr>
              <a:tr h="394336">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採択事業における観客満足度</a:t>
                      </a:r>
                    </a:p>
                    <a:p>
                      <a:r>
                        <a:rPr kumimoji="1" lang="ja-JP" altLang="en-US" sz="1050" dirty="0">
                          <a:latin typeface="Meiryo UI" panose="020B0604030504040204" pitchFamily="50" charset="-128"/>
                          <a:ea typeface="Meiryo UI" panose="020B0604030504040204" pitchFamily="50" charset="-128"/>
                        </a:rPr>
                        <a:t>（輝け！子どもパフォーマー事業補助金）</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99.8</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1,500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1357962295"/>
                  </a:ext>
                </a:extLst>
              </a:tr>
            </a:tbl>
          </a:graphicData>
        </a:graphic>
      </p:graphicFrame>
      <p:graphicFrame>
        <p:nvGraphicFramePr>
          <p:cNvPr id="17" name="表 16">
            <a:extLst>
              <a:ext uri="{FF2B5EF4-FFF2-40B4-BE49-F238E27FC236}">
                <a16:creationId xmlns:a16="http://schemas.microsoft.com/office/drawing/2014/main" id="{CB73D94D-9900-4426-9B00-5CE782374E5A}"/>
              </a:ext>
            </a:extLst>
          </p:cNvPr>
          <p:cNvGraphicFramePr>
            <a:graphicFrameLocks noGrp="1"/>
          </p:cNvGraphicFramePr>
          <p:nvPr>
            <p:extLst>
              <p:ext uri="{D42A27DB-BD31-4B8C-83A1-F6EECF244321}">
                <p14:modId xmlns:p14="http://schemas.microsoft.com/office/powerpoint/2010/main" val="4011949132"/>
              </p:ext>
            </p:extLst>
          </p:nvPr>
        </p:nvGraphicFramePr>
        <p:xfrm>
          <a:off x="73570" y="2413009"/>
          <a:ext cx="9719751" cy="2021164"/>
        </p:xfrm>
        <a:graphic>
          <a:graphicData uri="http://schemas.openxmlformats.org/drawingml/2006/table">
            <a:tbl>
              <a:tblPr firstRow="1" bandRow="1">
                <a:tableStyleId>{F5AB1C69-6EDB-4FF4-983F-18BD219EF322}</a:tableStyleId>
              </a:tblPr>
              <a:tblGrid>
                <a:gridCol w="370153">
                  <a:extLst>
                    <a:ext uri="{9D8B030D-6E8A-4147-A177-3AD203B41FA5}">
                      <a16:colId xmlns:a16="http://schemas.microsoft.com/office/drawing/2014/main" val="830047628"/>
                    </a:ext>
                  </a:extLst>
                </a:gridCol>
                <a:gridCol w="386011">
                  <a:extLst>
                    <a:ext uri="{9D8B030D-6E8A-4147-A177-3AD203B41FA5}">
                      <a16:colId xmlns:a16="http://schemas.microsoft.com/office/drawing/2014/main" val="1297933951"/>
                    </a:ext>
                  </a:extLst>
                </a:gridCol>
                <a:gridCol w="3204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440000">
                  <a:extLst>
                    <a:ext uri="{9D8B030D-6E8A-4147-A177-3AD203B41FA5}">
                      <a16:colId xmlns:a16="http://schemas.microsoft.com/office/drawing/2014/main" val="1393318109"/>
                    </a:ext>
                  </a:extLst>
                </a:gridCol>
                <a:gridCol w="1151587">
                  <a:extLst>
                    <a:ext uri="{9D8B030D-6E8A-4147-A177-3AD203B41FA5}">
                      <a16:colId xmlns:a16="http://schemas.microsoft.com/office/drawing/2014/main" val="2346348725"/>
                    </a:ext>
                  </a:extLst>
                </a:gridCol>
              </a:tblGrid>
              <a:tr h="260940">
                <a:tc rowSpan="5">
                  <a:txBody>
                    <a:bodyPr/>
                    <a:lstStyle/>
                    <a:p>
                      <a:pPr algn="ctr"/>
                      <a:r>
                        <a:rPr kumimoji="1" lang="en-US" altLang="ja-JP" sz="1000" b="1">
                          <a:solidFill>
                            <a:schemeClr val="bg1"/>
                          </a:solidFill>
                          <a:latin typeface="Meiryo UI" panose="020B0604030504040204" pitchFamily="50" charset="-128"/>
                          <a:ea typeface="Meiryo UI" panose="020B0604030504040204" pitchFamily="50" charset="-128"/>
                        </a:rPr>
                        <a:t>No30</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公園都市緑化振興事業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en-US" altLang="ja-JP" sz="1050" b="0" u="none"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企業や府民等からの寄附を活用し、みどりの風を感じるネットワークを形成するために民有地緑化を支援するとともに、道路等の公共用地において樹木の植栽・更新等を実施し、都市緑化を推進する。</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614392298"/>
                  </a:ext>
                </a:extLst>
              </a:tr>
              <a:tr h="26094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106759897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335644193"/>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緑化活動支援の件数</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３件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2,300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2,300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744966888"/>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寄附樹木の植栽本数</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r>
                        <a:rPr kumimoji="1" lang="ja-JP" altLang="en-US" sz="1050" dirty="0">
                          <a:solidFill>
                            <a:srgbClr val="FF0000"/>
                          </a:solidFill>
                          <a:latin typeface="Meiryo UI" panose="020B0604030504040204" pitchFamily="50" charset="-128"/>
                          <a:ea typeface="Meiryo UI" panose="020B0604030504040204" pitchFamily="50" charset="-128"/>
                        </a:rPr>
                        <a:t>本</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1,500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extLst>
                  <a:ext uri="{0D108BD9-81ED-4DB2-BD59-A6C34878D82A}">
                    <a16:rowId xmlns:a16="http://schemas.microsoft.com/office/drawing/2014/main" val="837393965"/>
                  </a:ext>
                </a:extLst>
              </a:tr>
            </a:tbl>
          </a:graphicData>
        </a:graphic>
      </p:graphicFrame>
      <p:graphicFrame>
        <p:nvGraphicFramePr>
          <p:cNvPr id="3" name="表 2">
            <a:extLst>
              <a:ext uri="{FF2B5EF4-FFF2-40B4-BE49-F238E27FC236}">
                <a16:creationId xmlns:a16="http://schemas.microsoft.com/office/drawing/2014/main" id="{D24D2CC3-3CA9-47D0-872E-386F7E921245}"/>
              </a:ext>
            </a:extLst>
          </p:cNvPr>
          <p:cNvGraphicFramePr>
            <a:graphicFrameLocks noGrp="1"/>
          </p:cNvGraphicFramePr>
          <p:nvPr>
            <p:extLst>
              <p:ext uri="{D42A27DB-BD31-4B8C-83A1-F6EECF244321}">
                <p14:modId xmlns:p14="http://schemas.microsoft.com/office/powerpoint/2010/main" val="3228171639"/>
              </p:ext>
            </p:extLst>
          </p:nvPr>
        </p:nvGraphicFramePr>
        <p:xfrm>
          <a:off x="73570" y="581848"/>
          <a:ext cx="9719751" cy="1837259"/>
        </p:xfrm>
        <a:graphic>
          <a:graphicData uri="http://schemas.openxmlformats.org/drawingml/2006/table">
            <a:tbl>
              <a:tblPr firstRow="1" bandRow="1">
                <a:tableStyleId>{F5AB1C69-6EDB-4FF4-983F-18BD219EF322}</a:tableStyleId>
              </a:tblPr>
              <a:tblGrid>
                <a:gridCol w="370153">
                  <a:extLst>
                    <a:ext uri="{9D8B030D-6E8A-4147-A177-3AD203B41FA5}">
                      <a16:colId xmlns:a16="http://schemas.microsoft.com/office/drawing/2014/main" val="2740788835"/>
                    </a:ext>
                  </a:extLst>
                </a:gridCol>
                <a:gridCol w="386011">
                  <a:extLst>
                    <a:ext uri="{9D8B030D-6E8A-4147-A177-3AD203B41FA5}">
                      <a16:colId xmlns:a16="http://schemas.microsoft.com/office/drawing/2014/main" val="1378515527"/>
                    </a:ext>
                  </a:extLst>
                </a:gridCol>
                <a:gridCol w="3204000">
                  <a:extLst>
                    <a:ext uri="{9D8B030D-6E8A-4147-A177-3AD203B41FA5}">
                      <a16:colId xmlns:a16="http://schemas.microsoft.com/office/drawing/2014/main" val="2507518806"/>
                    </a:ext>
                  </a:extLst>
                </a:gridCol>
                <a:gridCol w="1584000">
                  <a:extLst>
                    <a:ext uri="{9D8B030D-6E8A-4147-A177-3AD203B41FA5}">
                      <a16:colId xmlns:a16="http://schemas.microsoft.com/office/drawing/2014/main" val="2509147916"/>
                    </a:ext>
                  </a:extLst>
                </a:gridCol>
                <a:gridCol w="1584000">
                  <a:extLst>
                    <a:ext uri="{9D8B030D-6E8A-4147-A177-3AD203B41FA5}">
                      <a16:colId xmlns:a16="http://schemas.microsoft.com/office/drawing/2014/main" val="1086694933"/>
                    </a:ext>
                  </a:extLst>
                </a:gridCol>
                <a:gridCol w="1440000">
                  <a:extLst>
                    <a:ext uri="{9D8B030D-6E8A-4147-A177-3AD203B41FA5}">
                      <a16:colId xmlns:a16="http://schemas.microsoft.com/office/drawing/2014/main" val="1632574669"/>
                    </a:ext>
                  </a:extLst>
                </a:gridCol>
                <a:gridCol w="1151587">
                  <a:extLst>
                    <a:ext uri="{9D8B030D-6E8A-4147-A177-3AD203B41FA5}">
                      <a16:colId xmlns:a16="http://schemas.microsoft.com/office/drawing/2014/main" val="1825855503"/>
                    </a:ext>
                  </a:extLst>
                </a:gridCol>
              </a:tblGrid>
              <a:tr h="509264">
                <a:tc rowSpan="5">
                  <a:txBody>
                    <a:bodyPr/>
                    <a:lstStyle/>
                    <a:p>
                      <a:pPr algn="ctr"/>
                      <a:r>
                        <a:rPr kumimoji="1" lang="en-US" altLang="ja-JP" sz="900">
                          <a:latin typeface="Meiryo UI" panose="020B0604030504040204" pitchFamily="50" charset="-128"/>
                          <a:ea typeface="Meiryo UI" panose="020B0604030504040204" pitchFamily="50" charset="-128"/>
                        </a:rPr>
                        <a:t>No29</a:t>
                      </a:r>
                      <a:endParaRPr kumimoji="1" lang="ja-JP" altLang="en-US" sz="900" dirty="0">
                        <a:latin typeface="Meiryo UI" panose="020B0604030504040204" pitchFamily="50" charset="-128"/>
                        <a:ea typeface="Meiryo UI" panose="020B0604030504040204" pitchFamily="50" charset="-128"/>
                      </a:endParaRPr>
                    </a:p>
                  </a:txBody>
                  <a:tcPr marL="68580" marR="68580" marT="34290" marB="34290"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広域サイクルルート連携事業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u="none">
                          <a:latin typeface="Meiryo UI" panose="020B0604030504040204" pitchFamily="50" charset="-128"/>
                          <a:ea typeface="Meiryo UI" panose="020B0604030504040204" pitchFamily="50" charset="-128"/>
                        </a:rPr>
                        <a:t>2025</a:t>
                      </a:r>
                      <a:r>
                        <a:rPr kumimoji="1" lang="ja-JP" altLang="en-US" sz="1000" b="0" u="none" dirty="0">
                          <a:latin typeface="Meiryo UI" panose="020B0604030504040204" pitchFamily="50" charset="-128"/>
                          <a:ea typeface="Meiryo UI" panose="020B0604030504040204" pitchFamily="50" charset="-128"/>
                        </a:rPr>
                        <a:t>年大阪・関西万博を契機に、内外からの多くの来阪者が快適に府内各地の周遊できる環境を整備するため、近隣府県や市町村との広域連携による自転車を活用したまちづくりを推進する。</a:t>
                      </a:r>
                    </a:p>
                  </a:txBody>
                  <a:tcPr marL="68580" marR="68580" marT="34290" marB="34290"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96721645"/>
                  </a:ext>
                </a:extLst>
              </a:tr>
              <a:tr h="208009">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8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項目</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a:t>
                      </a:r>
                      <a:r>
                        <a:rPr kumimoji="1" lang="ja-JP" altLang="en-US" sz="100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R</a:t>
                      </a:r>
                      <a:r>
                        <a:rPr kumimoji="1" lang="ja-JP" altLang="en-US" sz="1000" b="0" dirty="0">
                          <a:solidFill>
                            <a:schemeClr val="tx1"/>
                          </a:solidFill>
                          <a:latin typeface="Meiryo UI" panose="020B0604030504040204" pitchFamily="50" charset="-128"/>
                          <a:ea typeface="Meiryo UI" panose="020B0604030504040204" pitchFamily="50" charset="-128"/>
                        </a:rPr>
                        <a:t>８年</a:t>
                      </a:r>
                      <a:r>
                        <a:rPr kumimoji="1" lang="en-US" altLang="ja-JP" sz="1000" b="0" dirty="0">
                          <a:solidFill>
                            <a:schemeClr val="tx1"/>
                          </a:solidFill>
                          <a:latin typeface="Meiryo UI" panose="020B0604030504040204" pitchFamily="50" charset="-128"/>
                          <a:ea typeface="Meiryo UI" panose="020B0604030504040204" pitchFamily="50" charset="-128"/>
                        </a:rPr>
                        <a:t>3</a:t>
                      </a:r>
                      <a:r>
                        <a:rPr kumimoji="1" lang="ja-JP" altLang="en-US" sz="1000" b="0" dirty="0">
                          <a:solidFill>
                            <a:schemeClr val="tx1"/>
                          </a:solidFill>
                          <a:latin typeface="Meiryo UI" panose="020B0604030504040204" pitchFamily="50" charset="-128"/>
                          <a:ea typeface="Meiryo UI" panose="020B0604030504040204" pitchFamily="50" charset="-128"/>
                        </a:rPr>
                        <a:t>月末時点）</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a:t>
                      </a:r>
                      <a:r>
                        <a:rPr kumimoji="1" lang="ja-JP" altLang="en-US" sz="1000" b="0" dirty="0">
                          <a:solidFill>
                            <a:schemeClr val="tx1"/>
                          </a:solidFill>
                          <a:latin typeface="Meiryo UI" panose="020B0604030504040204" pitchFamily="50" charset="-128"/>
                          <a:ea typeface="Meiryo UI" panose="020B0604030504040204" pitchFamily="50" charset="-128"/>
                        </a:rPr>
                        <a:t>７年度予算額</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参考</a:t>
                      </a: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2635863265"/>
                  </a:ext>
                </a:extLst>
              </a:tr>
              <a:tr h="35146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a:t>
                      </a:r>
                      <a:r>
                        <a:rPr kumimoji="1" lang="ja-JP" altLang="en-US" sz="100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（当初目標値）</a:t>
                      </a:r>
                    </a:p>
                  </a:txBody>
                  <a:tcPr marL="68580" marR="68580" marT="34290" marB="34290" anchor="ctr">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a:t>
                      </a:r>
                      <a:r>
                        <a:rPr kumimoji="1" lang="ja-JP" altLang="en-US" sz="1000" dirty="0">
                          <a:solidFill>
                            <a:schemeClr val="tx1"/>
                          </a:solidFill>
                          <a:latin typeface="Meiryo UI" panose="020B0604030504040204" pitchFamily="50" charset="-128"/>
                          <a:ea typeface="Meiryo UI" panose="020B0604030504040204" pitchFamily="50" charset="-128"/>
                        </a:rPr>
                        <a:t>６年度予算額</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021890337"/>
                  </a:ext>
                </a:extLst>
              </a:tr>
              <a:tr h="313259">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00">
                          <a:solidFill>
                            <a:schemeClr val="tx1"/>
                          </a:solidFill>
                          <a:latin typeface="Meiryo UI" panose="020B0604030504040204" pitchFamily="50" charset="-128"/>
                          <a:ea typeface="Meiryo UI" panose="020B0604030504040204" pitchFamily="50" charset="-128"/>
                        </a:rPr>
                        <a:t>アプリでの大阪サイクリングマップの年間閲覧数　</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rgbClr val="FF0000"/>
                          </a:solidFill>
                          <a:latin typeface="Meiryo UI" panose="020B0604030504040204" pitchFamily="50" charset="-128"/>
                          <a:ea typeface="Meiryo UI" panose="020B0604030504040204" pitchFamily="50" charset="-128"/>
                        </a:rPr>
                        <a:t>4,500</a:t>
                      </a:r>
                      <a:r>
                        <a:rPr kumimoji="1" lang="ja-JP" altLang="en-US" sz="1000" dirty="0">
                          <a:solidFill>
                            <a:srgbClr val="FF0000"/>
                          </a:solidFill>
                          <a:latin typeface="Meiryo UI" panose="020B0604030504040204" pitchFamily="50" charset="-128"/>
                          <a:ea typeface="Meiryo UI" panose="020B0604030504040204" pitchFamily="50" charset="-128"/>
                        </a:rPr>
                        <a:t>件以上</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年　</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5,300</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5,300</a:t>
                      </a:r>
                      <a:r>
                        <a:rPr kumimoji="1" lang="ja-JP" altLang="en-US"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16554771"/>
                  </a:ext>
                </a:extLst>
              </a:tr>
              <a:tr h="351464">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68580" marR="68580" marT="34290" marB="3429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　連携地点における自転車通行量</a:t>
                      </a:r>
                      <a:r>
                        <a:rPr kumimoji="1" lang="ja-JP" altLang="en-US" sz="1000" b="0">
                          <a:solidFill>
                            <a:schemeClr val="tx1"/>
                          </a:solidFill>
                          <a:latin typeface="Meiryo UI" panose="020B0604030504040204" pitchFamily="50" charset="-128"/>
                          <a:ea typeface="Meiryo UI" panose="020B0604030504040204" pitchFamily="50" charset="-128"/>
                        </a:rPr>
                        <a:t>（</a:t>
                      </a:r>
                      <a:r>
                        <a:rPr kumimoji="1" lang="en-US" altLang="ja-JP" sz="1000" b="0">
                          <a:solidFill>
                            <a:schemeClr val="tx1"/>
                          </a:solidFill>
                          <a:latin typeface="Meiryo UI" panose="020B0604030504040204" pitchFamily="50" charset="-128"/>
                          <a:ea typeface="Meiryo UI" panose="020B0604030504040204" pitchFamily="50" charset="-128"/>
                        </a:rPr>
                        <a:t>R6</a:t>
                      </a:r>
                      <a:r>
                        <a:rPr kumimoji="1" lang="ja-JP" altLang="en-US" sz="1000" b="0">
                          <a:solidFill>
                            <a:schemeClr val="tx1"/>
                          </a:solidFill>
                          <a:latin typeface="Meiryo UI" panose="020B0604030504040204" pitchFamily="50" charset="-128"/>
                          <a:ea typeface="Meiryo UI" panose="020B0604030504040204" pitchFamily="50" charset="-128"/>
                        </a:rPr>
                        <a:t>年度まで）</a:t>
                      </a:r>
                      <a:endParaRPr kumimoji="1" lang="ja-JP" altLang="en-US" sz="100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solidFill>
                            <a:srgbClr val="FF0000"/>
                          </a:solidFill>
                          <a:latin typeface="Meiryo UI" panose="020B0604030504040204" pitchFamily="50" charset="-128"/>
                          <a:ea typeface="Meiryo UI" panose="020B0604030504040204" pitchFamily="50" charset="-128"/>
                        </a:rPr>
                        <a:t>ー</a:t>
                      </a: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ー</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a:solidFill>
                            <a:schemeClr val="tx1"/>
                          </a:solidFill>
                          <a:latin typeface="Meiryo UI" panose="020B0604030504040204" pitchFamily="50" charset="-128"/>
                          <a:ea typeface="Meiryo UI" panose="020B0604030504040204" pitchFamily="50" charset="-128"/>
                        </a:rPr>
                        <a:t>1,849</a:t>
                      </a:r>
                      <a:r>
                        <a:rPr kumimoji="1" lang="ja-JP" altLang="en-US" sz="1000">
                          <a:solidFill>
                            <a:schemeClr val="tx1"/>
                          </a:solidFill>
                          <a:latin typeface="Meiryo UI" panose="020B0604030504040204" pitchFamily="50" charset="-128"/>
                          <a:ea typeface="Meiryo UI" panose="020B0604030504040204" pitchFamily="50" charset="-128"/>
                        </a:rPr>
                        <a:t>台</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年</a:t>
                      </a:r>
                      <a:endParaRPr kumimoji="1" lang="en-US" altLang="ja-JP" sz="100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a:t>
                      </a:r>
                      <a:r>
                        <a:rPr kumimoji="1" lang="en-US" altLang="ja-JP" sz="1000">
                          <a:solidFill>
                            <a:schemeClr val="tx1"/>
                          </a:solidFill>
                          <a:latin typeface="Meiryo UI" panose="020B0604030504040204" pitchFamily="50" charset="-128"/>
                          <a:ea typeface="Meiryo UI" panose="020B0604030504040204" pitchFamily="50" charset="-128"/>
                        </a:rPr>
                        <a:t>3,210</a:t>
                      </a:r>
                      <a:r>
                        <a:rPr kumimoji="1" lang="ja-JP" altLang="en-US" sz="1000">
                          <a:solidFill>
                            <a:schemeClr val="tx1"/>
                          </a:solidFill>
                          <a:latin typeface="Meiryo UI" panose="020B0604030504040204" pitchFamily="50" charset="-128"/>
                          <a:ea typeface="Meiryo UI" panose="020B0604030504040204" pitchFamily="50" charset="-128"/>
                        </a:rPr>
                        <a:t>台</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年）</a:t>
                      </a:r>
                      <a:endParaRPr kumimoji="1" lang="en-US" altLang="ja-JP" sz="100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513344872"/>
                  </a:ext>
                </a:extLst>
              </a:tr>
            </a:tbl>
          </a:graphicData>
        </a:graphic>
      </p:graphicFrame>
      <p:sp>
        <p:nvSpPr>
          <p:cNvPr id="2" name="大かっこ 1">
            <a:extLst>
              <a:ext uri="{FF2B5EF4-FFF2-40B4-BE49-F238E27FC236}">
                <a16:creationId xmlns:a16="http://schemas.microsoft.com/office/drawing/2014/main" id="{D6708B54-E15F-413D-879A-A1F79EECEBD9}"/>
              </a:ext>
            </a:extLst>
          </p:cNvPr>
          <p:cNvSpPr/>
          <p:nvPr/>
        </p:nvSpPr>
        <p:spPr>
          <a:xfrm>
            <a:off x="923027" y="2084438"/>
            <a:ext cx="2656936" cy="290689"/>
          </a:xfrm>
          <a:prstGeom prst="bracketPair">
            <a:avLst>
              <a:gd name="adj" fmla="val 46618"/>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大かっこ 10">
            <a:extLst>
              <a:ext uri="{FF2B5EF4-FFF2-40B4-BE49-F238E27FC236}">
                <a16:creationId xmlns:a16="http://schemas.microsoft.com/office/drawing/2014/main" id="{0AE35EBC-5DCA-4F78-9217-9C1ECD747253}"/>
              </a:ext>
            </a:extLst>
          </p:cNvPr>
          <p:cNvSpPr/>
          <p:nvPr/>
        </p:nvSpPr>
        <p:spPr>
          <a:xfrm>
            <a:off x="7395990" y="2064774"/>
            <a:ext cx="1072551" cy="335094"/>
          </a:xfrm>
          <a:prstGeom prst="bracketPair">
            <a:avLst>
              <a:gd name="adj" fmla="val 43049"/>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C234734-079B-4058-8F57-1CBA2A473FB5}"/>
              </a:ext>
            </a:extLst>
          </p:cNvPr>
          <p:cNvSpPr/>
          <p:nvPr/>
        </p:nvSpPr>
        <p:spPr>
          <a:xfrm>
            <a:off x="0" y="-1834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基本目標④　ひとが集まる大阪をつくる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（都市魅力の創出・発信、観光客の受入環境の整備</a:t>
            </a:r>
            <a:r>
              <a:rPr lang="ja-JP" altLang="en-US" sz="1400" b="1">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F836208C-6478-4E6F-830C-06D6D13B8B78}"/>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20</a:t>
            </a:fld>
            <a:endParaRPr kumimoji="1" lang="ja-JP" altLang="en-US" dirty="0"/>
          </a:p>
        </p:txBody>
      </p:sp>
    </p:spTree>
    <p:extLst>
      <p:ext uri="{BB962C8B-B14F-4D97-AF65-F5344CB8AC3E}">
        <p14:creationId xmlns:p14="http://schemas.microsoft.com/office/powerpoint/2010/main" val="247366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1">
            <a:extLst>
              <a:ext uri="{FF2B5EF4-FFF2-40B4-BE49-F238E27FC236}">
                <a16:creationId xmlns:a16="http://schemas.microsoft.com/office/drawing/2014/main" id="{6BC5A122-992F-44F2-A5B6-27978587EDE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21</a:t>
            </a:fld>
            <a:endParaRPr kumimoji="1" lang="ja-JP" altLang="en-US" dirty="0"/>
          </a:p>
        </p:txBody>
      </p:sp>
      <p:graphicFrame>
        <p:nvGraphicFramePr>
          <p:cNvPr id="9" name="表 8">
            <a:extLst>
              <a:ext uri="{FF2B5EF4-FFF2-40B4-BE49-F238E27FC236}">
                <a16:creationId xmlns:a16="http://schemas.microsoft.com/office/drawing/2014/main" id="{CEA1CECD-42F2-4081-8444-CF60A4A52E03}"/>
              </a:ext>
            </a:extLst>
          </p:cNvPr>
          <p:cNvGraphicFramePr>
            <a:graphicFrameLocks noGrp="1"/>
          </p:cNvGraphicFramePr>
          <p:nvPr>
            <p:extLst>
              <p:ext uri="{D42A27DB-BD31-4B8C-83A1-F6EECF244321}">
                <p14:modId xmlns:p14="http://schemas.microsoft.com/office/powerpoint/2010/main" val="636518783"/>
              </p:ext>
            </p:extLst>
          </p:nvPr>
        </p:nvGraphicFramePr>
        <p:xfrm>
          <a:off x="93125" y="573306"/>
          <a:ext cx="9680645" cy="1994540"/>
        </p:xfrm>
        <a:graphic>
          <a:graphicData uri="http://schemas.openxmlformats.org/drawingml/2006/table">
            <a:tbl>
              <a:tblPr firstRow="1" bandRow="1">
                <a:tableStyleId>{F5AB1C69-6EDB-4FF4-983F-18BD219EF322}</a:tableStyleId>
              </a:tblPr>
              <a:tblGrid>
                <a:gridCol w="368664">
                  <a:extLst>
                    <a:ext uri="{9D8B030D-6E8A-4147-A177-3AD203B41FA5}">
                      <a16:colId xmlns:a16="http://schemas.microsoft.com/office/drawing/2014/main" val="926620903"/>
                    </a:ext>
                  </a:extLst>
                </a:gridCol>
                <a:gridCol w="384458">
                  <a:extLst>
                    <a:ext uri="{9D8B030D-6E8A-4147-A177-3AD203B41FA5}">
                      <a16:colId xmlns:a16="http://schemas.microsoft.com/office/drawing/2014/main" val="2965531293"/>
                    </a:ext>
                  </a:extLst>
                </a:gridCol>
                <a:gridCol w="3346883">
                  <a:extLst>
                    <a:ext uri="{9D8B030D-6E8A-4147-A177-3AD203B41FA5}">
                      <a16:colId xmlns:a16="http://schemas.microsoft.com/office/drawing/2014/main" val="3699204379"/>
                    </a:ext>
                  </a:extLst>
                </a:gridCol>
                <a:gridCol w="1692566">
                  <a:extLst>
                    <a:ext uri="{9D8B030D-6E8A-4147-A177-3AD203B41FA5}">
                      <a16:colId xmlns:a16="http://schemas.microsoft.com/office/drawing/2014/main" val="3600425820"/>
                    </a:ext>
                  </a:extLst>
                </a:gridCol>
                <a:gridCol w="1306914">
                  <a:extLst>
                    <a:ext uri="{9D8B030D-6E8A-4147-A177-3AD203B41FA5}">
                      <a16:colId xmlns:a16="http://schemas.microsoft.com/office/drawing/2014/main" val="1423641003"/>
                    </a:ext>
                  </a:extLst>
                </a:gridCol>
                <a:gridCol w="1434206">
                  <a:extLst>
                    <a:ext uri="{9D8B030D-6E8A-4147-A177-3AD203B41FA5}">
                      <a16:colId xmlns:a16="http://schemas.microsoft.com/office/drawing/2014/main" val="2504766652"/>
                    </a:ext>
                  </a:extLst>
                </a:gridCol>
                <a:gridCol w="1146954">
                  <a:extLst>
                    <a:ext uri="{9D8B030D-6E8A-4147-A177-3AD203B41FA5}">
                      <a16:colId xmlns:a16="http://schemas.microsoft.com/office/drawing/2014/main" val="1189753883"/>
                    </a:ext>
                  </a:extLst>
                </a:gridCol>
              </a:tblGrid>
              <a:tr h="548368">
                <a:tc rowSpan="5">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No32 </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大阪府生涯スポーツ</a:t>
                      </a:r>
                      <a:r>
                        <a:rPr kumimoji="1" lang="ja-JP" altLang="en-US" sz="1200" b="1" u="sng">
                          <a:solidFill>
                            <a:schemeClr val="bg1"/>
                          </a:solidFill>
                          <a:latin typeface="Meiryo UI" panose="020B0604030504040204" pitchFamily="50" charset="-128"/>
                          <a:ea typeface="Meiryo UI" panose="020B0604030504040204" pitchFamily="50" charset="-128"/>
                        </a:rPr>
                        <a:t>振興事業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en-US" altLang="ja-JP" sz="1050" b="0" u="none"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幅広く府民に対しスポーツを紹介し実践する場を提供することにより、スポーツへの参加意欲を喚起するとともに、スポーツ情報サイトや</a:t>
                      </a:r>
                      <a:r>
                        <a:rPr kumimoji="1" lang="en-US" altLang="ja-JP" sz="1050" b="0" u="none" dirty="0">
                          <a:solidFill>
                            <a:schemeClr val="bg1"/>
                          </a:solidFill>
                          <a:latin typeface="Meiryo UI" panose="020B0604030504040204" pitchFamily="50" charset="-128"/>
                          <a:ea typeface="Meiryo UI" panose="020B0604030504040204" pitchFamily="50" charset="-128"/>
                        </a:rPr>
                        <a:t>SNS</a:t>
                      </a:r>
                      <a:r>
                        <a:rPr kumimoji="1" lang="ja-JP" altLang="en-US" sz="1050" b="0" u="none" dirty="0">
                          <a:solidFill>
                            <a:schemeClr val="bg1"/>
                          </a:solidFill>
                          <a:latin typeface="Meiryo UI" panose="020B0604030504040204" pitchFamily="50" charset="-128"/>
                          <a:ea typeface="Meiryo UI" panose="020B0604030504040204" pitchFamily="50" charset="-128"/>
                        </a:rPr>
                        <a:t>を活用したスポーツ情報を幅広く発信することで、スポーツツーリズムの推進につなげていく。</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420920065"/>
                  </a:ext>
                </a:extLst>
              </a:tr>
              <a:tr h="222605">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4250364349"/>
                  </a:ext>
                </a:extLst>
              </a:tr>
              <a:tr h="374628">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539565987"/>
                  </a:ext>
                </a:extLst>
              </a:tr>
              <a:tr h="374628">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スポーツ・レクリエーション事業参加者数（オンライン含む）</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12,000</a:t>
                      </a:r>
                      <a:r>
                        <a:rPr kumimoji="1" lang="ja-JP" altLang="en-US" sz="1050" dirty="0">
                          <a:solidFill>
                            <a:srgbClr val="FF0000"/>
                          </a:solidFill>
                          <a:latin typeface="Meiryo UI" panose="020B0604030504040204" pitchFamily="50" charset="-128"/>
                          <a:ea typeface="Meiryo UI" panose="020B0604030504040204" pitchFamily="50" charset="-128"/>
                        </a:rPr>
                        <a:t>名</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247,551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11,000</a:t>
                      </a:r>
                      <a:r>
                        <a:rPr kumimoji="1" lang="ja-JP" altLang="en-US" sz="1050" dirty="0">
                          <a:solidFill>
                            <a:schemeClr val="tx1"/>
                          </a:solidFill>
                          <a:latin typeface="Meiryo UI" panose="020B0604030504040204" pitchFamily="50" charset="-128"/>
                          <a:ea typeface="Meiryo UI" panose="020B0604030504040204" pitchFamily="50" charset="-128"/>
                        </a:rPr>
                        <a:t>名</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37,000</a:t>
                      </a:r>
                      <a:r>
                        <a:rPr kumimoji="1" lang="ja-JP" altLang="en-US" sz="1050" dirty="0">
                          <a:solidFill>
                            <a:schemeClr val="tx1"/>
                          </a:solidFill>
                          <a:latin typeface="Meiryo UI" panose="020B0604030504040204" pitchFamily="50" charset="-128"/>
                          <a:ea typeface="Meiryo UI" panose="020B0604030504040204" pitchFamily="50" charset="-128"/>
                        </a:rPr>
                        <a:t>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98,317</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89807798"/>
                  </a:ext>
                </a:extLst>
              </a:tr>
              <a:tr h="374628">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en-US" altLang="ja-JP" sz="1050" dirty="0">
                          <a:latin typeface="Meiryo UI" panose="020B0604030504040204" pitchFamily="50" charset="-128"/>
                          <a:ea typeface="Meiryo UI" panose="020B0604030504040204" pitchFamily="50" charset="-128"/>
                        </a:rPr>
                        <a:t>SPORTS</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セッション数（月平均）</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13,000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12,000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3,000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1,500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4222498183"/>
                  </a:ext>
                </a:extLst>
              </a:tr>
            </a:tbl>
          </a:graphicData>
        </a:graphic>
      </p:graphicFrame>
      <p:graphicFrame>
        <p:nvGraphicFramePr>
          <p:cNvPr id="14" name="表 13">
            <a:extLst>
              <a:ext uri="{FF2B5EF4-FFF2-40B4-BE49-F238E27FC236}">
                <a16:creationId xmlns:a16="http://schemas.microsoft.com/office/drawing/2014/main" id="{2EECA0D1-B840-4C20-88F5-BC6862FB09F2}"/>
              </a:ext>
            </a:extLst>
          </p:cNvPr>
          <p:cNvGraphicFramePr>
            <a:graphicFrameLocks noGrp="1"/>
          </p:cNvGraphicFramePr>
          <p:nvPr>
            <p:extLst>
              <p:ext uri="{D42A27DB-BD31-4B8C-83A1-F6EECF244321}">
                <p14:modId xmlns:p14="http://schemas.microsoft.com/office/powerpoint/2010/main" val="3893403798"/>
              </p:ext>
            </p:extLst>
          </p:nvPr>
        </p:nvGraphicFramePr>
        <p:xfrm>
          <a:off x="93124" y="4731817"/>
          <a:ext cx="9680645" cy="1894858"/>
        </p:xfrm>
        <a:graphic>
          <a:graphicData uri="http://schemas.openxmlformats.org/drawingml/2006/table">
            <a:tbl>
              <a:tblPr firstRow="1" bandRow="1">
                <a:tableStyleId>{F5AB1C69-6EDB-4FF4-983F-18BD219EF322}</a:tableStyleId>
              </a:tblPr>
              <a:tblGrid>
                <a:gridCol w="368430">
                  <a:extLst>
                    <a:ext uri="{9D8B030D-6E8A-4147-A177-3AD203B41FA5}">
                      <a16:colId xmlns:a16="http://schemas.microsoft.com/office/drawing/2014/main" val="436435368"/>
                    </a:ext>
                  </a:extLst>
                </a:gridCol>
                <a:gridCol w="384215">
                  <a:extLst>
                    <a:ext uri="{9D8B030D-6E8A-4147-A177-3AD203B41FA5}">
                      <a16:colId xmlns:a16="http://schemas.microsoft.com/office/drawing/2014/main" val="2157376099"/>
                    </a:ext>
                  </a:extLst>
                </a:gridCol>
                <a:gridCol w="3384000">
                  <a:extLst>
                    <a:ext uri="{9D8B030D-6E8A-4147-A177-3AD203B41FA5}">
                      <a16:colId xmlns:a16="http://schemas.microsoft.com/office/drawing/2014/main" val="12516322"/>
                    </a:ext>
                  </a:extLst>
                </a:gridCol>
                <a:gridCol w="1584000">
                  <a:extLst>
                    <a:ext uri="{9D8B030D-6E8A-4147-A177-3AD203B41FA5}">
                      <a16:colId xmlns:a16="http://schemas.microsoft.com/office/drawing/2014/main" val="842878881"/>
                    </a:ext>
                  </a:extLst>
                </a:gridCol>
                <a:gridCol w="1296000">
                  <a:extLst>
                    <a:ext uri="{9D8B030D-6E8A-4147-A177-3AD203B41FA5}">
                      <a16:colId xmlns:a16="http://schemas.microsoft.com/office/drawing/2014/main" val="447800501"/>
                    </a:ext>
                  </a:extLst>
                </a:gridCol>
                <a:gridCol w="1548000">
                  <a:extLst>
                    <a:ext uri="{9D8B030D-6E8A-4147-A177-3AD203B41FA5}">
                      <a16:colId xmlns:a16="http://schemas.microsoft.com/office/drawing/2014/main" val="1908277313"/>
                    </a:ext>
                  </a:extLst>
                </a:gridCol>
                <a:gridCol w="1116000">
                  <a:extLst>
                    <a:ext uri="{9D8B030D-6E8A-4147-A177-3AD203B41FA5}">
                      <a16:colId xmlns:a16="http://schemas.microsoft.com/office/drawing/2014/main" val="1772697951"/>
                    </a:ext>
                  </a:extLst>
                </a:gridCol>
              </a:tblGrid>
              <a:tr h="540057">
                <a:tc rowSpan="4">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No34</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zh-TW" altLang="en-US" sz="1200" b="1" u="sng" dirty="0">
                          <a:solidFill>
                            <a:schemeClr val="bg1"/>
                          </a:solidFill>
                          <a:latin typeface="Meiryo UI" panose="020B0604030504040204" pitchFamily="50" charset="-128"/>
                          <a:ea typeface="Meiryo UI" panose="020B0604030504040204" pitchFamily="50" charset="-128"/>
                        </a:rPr>
                        <a:t>公共交通機関利用観光客受入環境整備事業</a:t>
                      </a:r>
                      <a:endParaRPr kumimoji="1" lang="en-US" altLang="zh-TW" sz="1200" b="1" u="sng"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公共交通機関による府内の観光周遊を促し、公共交通の維持・大阪の成長に寄与するため、キャッシュレス決済対応機器の整備等、公共交通機関における旅行者の受入環境整備に係る費用を補助する。</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34832595"/>
                  </a:ext>
                </a:extLst>
              </a:tr>
              <a:tr h="36895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145866954"/>
                  </a:ext>
                </a:extLst>
              </a:tr>
              <a:tr h="36895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503190784"/>
                  </a:ext>
                </a:extLst>
              </a:tr>
              <a:tr h="518668">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キャッシュレス決済対応機器や多言語案内設備の整備に係る補助活用事業者数</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125,000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R7</a:t>
                      </a:r>
                      <a:r>
                        <a:rPr kumimoji="1" lang="ja-JP" altLang="en-US" sz="1050" dirty="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R7</a:t>
                      </a:r>
                      <a:r>
                        <a:rPr kumimoji="1" lang="ja-JP" altLang="en-US" sz="1050" dirty="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2522926025"/>
                  </a:ext>
                </a:extLst>
              </a:tr>
            </a:tbl>
          </a:graphicData>
        </a:graphic>
      </p:graphicFrame>
      <p:graphicFrame>
        <p:nvGraphicFramePr>
          <p:cNvPr id="16" name="表 15">
            <a:extLst>
              <a:ext uri="{FF2B5EF4-FFF2-40B4-BE49-F238E27FC236}">
                <a16:creationId xmlns:a16="http://schemas.microsoft.com/office/drawing/2014/main" id="{967AD892-85CD-4776-A85F-E8CEB2EBA058}"/>
              </a:ext>
            </a:extLst>
          </p:cNvPr>
          <p:cNvGraphicFramePr>
            <a:graphicFrameLocks noGrp="1"/>
          </p:cNvGraphicFramePr>
          <p:nvPr>
            <p:extLst>
              <p:ext uri="{D42A27DB-BD31-4B8C-83A1-F6EECF244321}">
                <p14:modId xmlns:p14="http://schemas.microsoft.com/office/powerpoint/2010/main" val="3678556074"/>
              </p:ext>
            </p:extLst>
          </p:nvPr>
        </p:nvGraphicFramePr>
        <p:xfrm>
          <a:off x="93123" y="2610636"/>
          <a:ext cx="9680645" cy="2087487"/>
        </p:xfrm>
        <a:graphic>
          <a:graphicData uri="http://schemas.openxmlformats.org/drawingml/2006/table">
            <a:tbl>
              <a:tblPr firstRow="1" bandRow="1">
                <a:tableStyleId>{F5AB1C69-6EDB-4FF4-983F-18BD219EF322}</a:tableStyleId>
              </a:tblPr>
              <a:tblGrid>
                <a:gridCol w="368430">
                  <a:extLst>
                    <a:ext uri="{9D8B030D-6E8A-4147-A177-3AD203B41FA5}">
                      <a16:colId xmlns:a16="http://schemas.microsoft.com/office/drawing/2014/main" val="4230660102"/>
                    </a:ext>
                  </a:extLst>
                </a:gridCol>
                <a:gridCol w="384215">
                  <a:extLst>
                    <a:ext uri="{9D8B030D-6E8A-4147-A177-3AD203B41FA5}">
                      <a16:colId xmlns:a16="http://schemas.microsoft.com/office/drawing/2014/main" val="2876955773"/>
                    </a:ext>
                  </a:extLst>
                </a:gridCol>
                <a:gridCol w="3384000">
                  <a:extLst>
                    <a:ext uri="{9D8B030D-6E8A-4147-A177-3AD203B41FA5}">
                      <a16:colId xmlns:a16="http://schemas.microsoft.com/office/drawing/2014/main" val="2719740300"/>
                    </a:ext>
                  </a:extLst>
                </a:gridCol>
                <a:gridCol w="1584000">
                  <a:extLst>
                    <a:ext uri="{9D8B030D-6E8A-4147-A177-3AD203B41FA5}">
                      <a16:colId xmlns:a16="http://schemas.microsoft.com/office/drawing/2014/main" val="605893447"/>
                    </a:ext>
                  </a:extLst>
                </a:gridCol>
                <a:gridCol w="1296000">
                  <a:extLst>
                    <a:ext uri="{9D8B030D-6E8A-4147-A177-3AD203B41FA5}">
                      <a16:colId xmlns:a16="http://schemas.microsoft.com/office/drawing/2014/main" val="3410222902"/>
                    </a:ext>
                  </a:extLst>
                </a:gridCol>
                <a:gridCol w="1548000">
                  <a:extLst>
                    <a:ext uri="{9D8B030D-6E8A-4147-A177-3AD203B41FA5}">
                      <a16:colId xmlns:a16="http://schemas.microsoft.com/office/drawing/2014/main" val="3904816768"/>
                    </a:ext>
                  </a:extLst>
                </a:gridCol>
                <a:gridCol w="1116000">
                  <a:extLst>
                    <a:ext uri="{9D8B030D-6E8A-4147-A177-3AD203B41FA5}">
                      <a16:colId xmlns:a16="http://schemas.microsoft.com/office/drawing/2014/main" val="3879386255"/>
                    </a:ext>
                  </a:extLst>
                </a:gridCol>
              </a:tblGrid>
              <a:tr h="578623">
                <a:tc rowSpan="5">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No33</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zh-TW" altLang="en-US" sz="1200" b="1" u="sng" dirty="0">
                          <a:solidFill>
                            <a:schemeClr val="bg1"/>
                          </a:solidFill>
                          <a:latin typeface="Meiryo UI" panose="020B0604030504040204" pitchFamily="50" charset="-128"/>
                          <a:ea typeface="Meiryo UI" panose="020B0604030504040204" pitchFamily="50" charset="-128"/>
                        </a:rPr>
                        <a:t>外国人相談対応力</a:t>
                      </a:r>
                      <a:r>
                        <a:rPr kumimoji="1" lang="zh-TW" altLang="en-US" sz="1200" b="1" u="sng">
                          <a:solidFill>
                            <a:schemeClr val="bg1"/>
                          </a:solidFill>
                          <a:latin typeface="Meiryo UI" panose="020B0604030504040204" pitchFamily="50" charset="-128"/>
                          <a:ea typeface="Meiryo UI" panose="020B0604030504040204" pitchFamily="50" charset="-128"/>
                        </a:rPr>
                        <a:t>強化事業</a:t>
                      </a:r>
                      <a:endParaRPr kumimoji="1" lang="en-US" altLang="zh-TW"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外国人観光客からの相談対応に必要な知識・能力を習得する研修や相談内容のデータベース構築により、公共交通機関の窓口や宿泊施設など、外国人観光客と接触する機会が多い機関での相談対応力向上に取り組む。</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925968122"/>
                  </a:ext>
                </a:extLst>
              </a:tr>
              <a:tr h="284372">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097222416"/>
                  </a:ext>
                </a:extLst>
              </a:tr>
              <a:tr h="395297">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93051235"/>
                  </a:ext>
                </a:extLst>
              </a:tr>
              <a:tr h="403747">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基礎研修及び応用研修の修了者</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名</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17,908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1969828693"/>
                  </a:ext>
                </a:extLst>
              </a:tr>
              <a:tr h="42544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データベースの構築</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３月末までに共有</a:t>
                      </a:r>
                      <a:r>
                        <a:rPr kumimoji="1" lang="ja-JP" altLang="en-US" sz="1050" dirty="0">
                          <a:solidFill>
                            <a:srgbClr val="FF0000"/>
                          </a:solidFill>
                          <a:latin typeface="Meiryo UI" panose="020B0604030504040204" pitchFamily="50" charset="-128"/>
                          <a:ea typeface="Meiryo UI" panose="020B0604030504040204" pitchFamily="50" charset="-128"/>
                        </a:rPr>
                        <a:t>開始</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447281866"/>
                  </a:ext>
                </a:extLst>
              </a:tr>
            </a:tbl>
          </a:graphicData>
        </a:graphic>
      </p:graphicFrame>
      <p:sp>
        <p:nvSpPr>
          <p:cNvPr id="12" name="正方形/長方形 11">
            <a:extLst>
              <a:ext uri="{FF2B5EF4-FFF2-40B4-BE49-F238E27FC236}">
                <a16:creationId xmlns:a16="http://schemas.microsoft.com/office/drawing/2014/main" id="{287A6771-F3ED-43FE-BBE6-4F7E1CC0F02F}"/>
              </a:ext>
            </a:extLst>
          </p:cNvPr>
          <p:cNvSpPr/>
          <p:nvPr/>
        </p:nvSpPr>
        <p:spPr>
          <a:xfrm>
            <a:off x="0" y="-1834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基本目標④　ひとが集まる大阪をつくる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（都市魅力の創出・発信、観光客の受入環境の整備</a:t>
            </a:r>
            <a:r>
              <a:rPr lang="ja-JP" altLang="en-US" sz="1400" b="1">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35517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Ⅲ</a:t>
            </a:r>
            <a:r>
              <a:rPr lang="ja-JP" altLang="en-US" sz="240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人口減少・超高齢化社会でも持続可能な地域づくり</a:t>
            </a:r>
          </a:p>
        </p:txBody>
      </p:sp>
      <p:sp>
        <p:nvSpPr>
          <p:cNvPr id="6" name="スライド番号プレースホルダー 1">
            <a:extLst>
              <a:ext uri="{FF2B5EF4-FFF2-40B4-BE49-F238E27FC236}">
                <a16:creationId xmlns:a16="http://schemas.microsoft.com/office/drawing/2014/main" id="{823438C2-FBCF-464E-A054-4BEF2B892206}"/>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22</a:t>
            </a:fld>
            <a:endParaRPr kumimoji="1" lang="ja-JP" altLang="en-US" dirty="0"/>
          </a:p>
        </p:txBody>
      </p:sp>
    </p:spTree>
    <p:extLst>
      <p:ext uri="{BB962C8B-B14F-4D97-AF65-F5344CB8AC3E}">
        <p14:creationId xmlns:p14="http://schemas.microsoft.com/office/powerpoint/2010/main" val="2152761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スライド番号プレースホルダー 1">
            <a:extLst>
              <a:ext uri="{FF2B5EF4-FFF2-40B4-BE49-F238E27FC236}">
                <a16:creationId xmlns:a16="http://schemas.microsoft.com/office/drawing/2014/main" id="{17A621EC-9FE9-407F-8464-0CC2CEAD27E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23</a:t>
            </a:fld>
            <a:endParaRPr kumimoji="1" lang="ja-JP" altLang="en-US" dirty="0"/>
          </a:p>
        </p:txBody>
      </p:sp>
      <p:sp>
        <p:nvSpPr>
          <p:cNvPr id="24" name="テキスト ボックス 23">
            <a:extLst>
              <a:ext uri="{FF2B5EF4-FFF2-40B4-BE49-F238E27FC236}">
                <a16:creationId xmlns:a16="http://schemas.microsoft.com/office/drawing/2014/main" id="{BA4A68C2-2A6D-4EDB-95DB-C9C8ED29741C}"/>
              </a:ext>
            </a:extLst>
          </p:cNvPr>
          <p:cNvSpPr txBox="1"/>
          <p:nvPr/>
        </p:nvSpPr>
        <p:spPr>
          <a:xfrm>
            <a:off x="3927021" y="2648919"/>
            <a:ext cx="2502430" cy="30777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ja-JP" altLang="en-US" sz="1400"/>
              <a:t>市町村局さまご相談</a:t>
            </a:r>
          </a:p>
        </p:txBody>
      </p:sp>
      <p:sp>
        <p:nvSpPr>
          <p:cNvPr id="13" name="正方形/長方形 12">
            <a:extLst>
              <a:ext uri="{FF2B5EF4-FFF2-40B4-BE49-F238E27FC236}">
                <a16:creationId xmlns:a16="http://schemas.microsoft.com/office/drawing/2014/main" id="{38797C21-0D42-4DD4-BF68-C6128134EC85}"/>
              </a:ext>
            </a:extLst>
          </p:cNvPr>
          <p:cNvSpPr/>
          <p:nvPr/>
        </p:nvSpPr>
        <p:spPr>
          <a:xfrm>
            <a:off x="0" y="-2108"/>
            <a:ext cx="9906000" cy="576000"/>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基本目標⑤　住み続けたいまちをつくる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持続可能な地域づくり、安全・安心の確保、環境にやさしい都市の実現）</a:t>
            </a:r>
            <a:endParaRPr lang="ja-JP" altLang="en-US" sz="1400" b="1"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5C52EEA3-9FF5-4804-89FD-E3DA51C6D2AF}"/>
              </a:ext>
            </a:extLst>
          </p:cNvPr>
          <p:cNvGraphicFramePr>
            <a:graphicFrameLocks noGrp="1"/>
          </p:cNvGraphicFramePr>
          <p:nvPr>
            <p:extLst>
              <p:ext uri="{D42A27DB-BD31-4B8C-83A1-F6EECF244321}">
                <p14:modId xmlns:p14="http://schemas.microsoft.com/office/powerpoint/2010/main" val="4185305533"/>
              </p:ext>
            </p:extLst>
          </p:nvPr>
        </p:nvGraphicFramePr>
        <p:xfrm>
          <a:off x="111000" y="700692"/>
          <a:ext cx="9684000" cy="2641981"/>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77939394"/>
                    </a:ext>
                  </a:extLst>
                </a:gridCol>
                <a:gridCol w="360000">
                  <a:extLst>
                    <a:ext uri="{9D8B030D-6E8A-4147-A177-3AD203B41FA5}">
                      <a16:colId xmlns:a16="http://schemas.microsoft.com/office/drawing/2014/main" val="639469827"/>
                    </a:ext>
                  </a:extLst>
                </a:gridCol>
                <a:gridCol w="3060000">
                  <a:extLst>
                    <a:ext uri="{9D8B030D-6E8A-4147-A177-3AD203B41FA5}">
                      <a16:colId xmlns:a16="http://schemas.microsoft.com/office/drawing/2014/main" val="1275853911"/>
                    </a:ext>
                  </a:extLst>
                </a:gridCol>
                <a:gridCol w="1548000">
                  <a:extLst>
                    <a:ext uri="{9D8B030D-6E8A-4147-A177-3AD203B41FA5}">
                      <a16:colId xmlns:a16="http://schemas.microsoft.com/office/drawing/2014/main" val="877015875"/>
                    </a:ext>
                  </a:extLst>
                </a:gridCol>
                <a:gridCol w="1548000">
                  <a:extLst>
                    <a:ext uri="{9D8B030D-6E8A-4147-A177-3AD203B41FA5}">
                      <a16:colId xmlns:a16="http://schemas.microsoft.com/office/drawing/2014/main" val="3725558133"/>
                    </a:ext>
                  </a:extLst>
                </a:gridCol>
                <a:gridCol w="1404000">
                  <a:extLst>
                    <a:ext uri="{9D8B030D-6E8A-4147-A177-3AD203B41FA5}">
                      <a16:colId xmlns:a16="http://schemas.microsoft.com/office/drawing/2014/main" val="4188916890"/>
                    </a:ext>
                  </a:extLst>
                </a:gridCol>
                <a:gridCol w="1404000">
                  <a:extLst>
                    <a:ext uri="{9D8B030D-6E8A-4147-A177-3AD203B41FA5}">
                      <a16:colId xmlns:a16="http://schemas.microsoft.com/office/drawing/2014/main" val="2736158715"/>
                    </a:ext>
                  </a:extLst>
                </a:gridCol>
              </a:tblGrid>
              <a:tr h="475619">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万博レガシーを活用した南河内地域における自動運転バス実証実験</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a:ln>
                            <a:noFill/>
                          </a:ln>
                          <a:solidFill>
                            <a:schemeClr val="bg1"/>
                          </a:solidFill>
                          <a:effectLst/>
                          <a:uLnTx/>
                          <a:uFillTx/>
                          <a:latin typeface="Meiryo UI"/>
                          <a:ea typeface="Meiryo UI"/>
                          <a:cs typeface="+mn-cs"/>
                        </a:rPr>
                        <a:t>交通事業者の運転手不足など交通課題の解決に向け、令和</a:t>
                      </a:r>
                      <a:r>
                        <a:rPr kumimoji="1" lang="en-US" altLang="ja-JP" sz="1050" b="0" i="0" u="none" strike="noStrike" kern="1200" cap="none" spc="0" normalizeH="0" baseline="0">
                          <a:ln>
                            <a:noFill/>
                          </a:ln>
                          <a:solidFill>
                            <a:schemeClr val="bg1"/>
                          </a:solidFill>
                          <a:effectLst/>
                          <a:uLnTx/>
                          <a:uFillTx/>
                          <a:latin typeface="Meiryo UI"/>
                          <a:ea typeface="Meiryo UI"/>
                          <a:cs typeface="+mn-cs"/>
                        </a:rPr>
                        <a:t>5</a:t>
                      </a:r>
                      <a:r>
                        <a:rPr kumimoji="1" lang="ja-JP" altLang="en-US" sz="1050" b="0" i="0" u="none" strike="noStrike" kern="1200" cap="none" spc="0" normalizeH="0" baseline="0">
                          <a:ln>
                            <a:noFill/>
                          </a:ln>
                          <a:solidFill>
                            <a:schemeClr val="bg1"/>
                          </a:solidFill>
                          <a:effectLst/>
                          <a:uLnTx/>
                          <a:uFillTx/>
                          <a:latin typeface="Meiryo UI"/>
                          <a:ea typeface="Meiryo UI"/>
                          <a:cs typeface="+mn-cs"/>
                        </a:rPr>
                        <a:t>年に廃止された金剛バス運行エリアにおいて、自動運転バスの導入に向けたモデル事業として、自動運転バスの実証実験を実施し、府内市町村へ活用可能なモデルの確立をめざす。</a:t>
                      </a:r>
                      <a:endParaRPr kumimoji="1" lang="en-US" altLang="ja-JP" sz="1050" b="0" i="0" u="none" strike="noStrike" kern="1200" cap="none" spc="0" normalizeH="0" baseline="0">
                        <a:ln>
                          <a:noFill/>
                        </a:ln>
                        <a:solidFill>
                          <a:schemeClr val="bg1"/>
                        </a:solidFill>
                        <a:effectLst/>
                        <a:uLnTx/>
                        <a:uFillTx/>
                        <a:latin typeface="Meiryo UI"/>
                        <a:ea typeface="Meiryo UI"/>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121674511"/>
                  </a:ext>
                </a:extLst>
              </a:tr>
              <a:tr h="286803">
                <a:tc vMerge="1">
                  <a:txBody>
                    <a:bodyPr/>
                    <a:lstStyle/>
                    <a:p>
                      <a:endParaRPr kumimoji="1" lang="ja-JP" altLang="en-US"/>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408014940"/>
                  </a:ext>
                </a:extLst>
              </a:tr>
              <a:tr h="42920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432143958"/>
                  </a:ext>
                </a:extLst>
              </a:tr>
              <a:tr h="44958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自動運転走行時における手動介入率</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（手動介入率＝手動走行時間／全走行時間）</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50</a:t>
                      </a:r>
                      <a:r>
                        <a:rPr kumimoji="1" lang="ja-JP" altLang="en-US" sz="1050" b="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170,809</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345439724"/>
                  </a:ext>
                </a:extLst>
              </a:tr>
              <a:tr h="449587">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自動運転バスへの期待度</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乗ってみたい人の割合）</a:t>
                      </a:r>
                      <a:endParaRPr kumimoji="1" lang="ja-JP" altLang="en-US" dirty="0">
                        <a:solidFill>
                          <a:schemeClr val="tx1"/>
                        </a:solidFill>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50%</a:t>
                      </a:r>
                      <a:endParaRPr kumimoji="1" lang="ja-JP" altLang="en-US" dirty="0">
                        <a:solidFill>
                          <a:srgbClr val="FF0000"/>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592325529"/>
                  </a:ext>
                </a:extLst>
              </a:tr>
              <a:tr h="44958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自動運転バスの走行を安全と感じる地域住民の割合</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25</a:t>
                      </a:r>
                      <a:r>
                        <a:rPr kumimoji="1" lang="ja-JP" altLang="en-US" sz="1050" b="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22121521"/>
                  </a:ext>
                </a:extLst>
              </a:tr>
            </a:tbl>
          </a:graphicData>
        </a:graphic>
      </p:graphicFrame>
      <p:graphicFrame>
        <p:nvGraphicFramePr>
          <p:cNvPr id="10" name="表 9">
            <a:extLst>
              <a:ext uri="{FF2B5EF4-FFF2-40B4-BE49-F238E27FC236}">
                <a16:creationId xmlns:a16="http://schemas.microsoft.com/office/drawing/2014/main" id="{956BACEE-79D8-4B5F-8699-0B471B074878}"/>
              </a:ext>
            </a:extLst>
          </p:cNvPr>
          <p:cNvGraphicFramePr>
            <a:graphicFrameLocks noGrp="1"/>
          </p:cNvGraphicFramePr>
          <p:nvPr>
            <p:extLst>
              <p:ext uri="{D42A27DB-BD31-4B8C-83A1-F6EECF244321}">
                <p14:modId xmlns:p14="http://schemas.microsoft.com/office/powerpoint/2010/main" val="259948562"/>
              </p:ext>
            </p:extLst>
          </p:nvPr>
        </p:nvGraphicFramePr>
        <p:xfrm>
          <a:off x="111000" y="3459776"/>
          <a:ext cx="9684000" cy="1629393"/>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77939394"/>
                    </a:ext>
                  </a:extLst>
                </a:gridCol>
                <a:gridCol w="360000">
                  <a:extLst>
                    <a:ext uri="{9D8B030D-6E8A-4147-A177-3AD203B41FA5}">
                      <a16:colId xmlns:a16="http://schemas.microsoft.com/office/drawing/2014/main" val="639469827"/>
                    </a:ext>
                  </a:extLst>
                </a:gridCol>
                <a:gridCol w="3060000">
                  <a:extLst>
                    <a:ext uri="{9D8B030D-6E8A-4147-A177-3AD203B41FA5}">
                      <a16:colId xmlns:a16="http://schemas.microsoft.com/office/drawing/2014/main" val="1275853911"/>
                    </a:ext>
                  </a:extLst>
                </a:gridCol>
                <a:gridCol w="1548000">
                  <a:extLst>
                    <a:ext uri="{9D8B030D-6E8A-4147-A177-3AD203B41FA5}">
                      <a16:colId xmlns:a16="http://schemas.microsoft.com/office/drawing/2014/main" val="877015875"/>
                    </a:ext>
                  </a:extLst>
                </a:gridCol>
                <a:gridCol w="1548000">
                  <a:extLst>
                    <a:ext uri="{9D8B030D-6E8A-4147-A177-3AD203B41FA5}">
                      <a16:colId xmlns:a16="http://schemas.microsoft.com/office/drawing/2014/main" val="3725558133"/>
                    </a:ext>
                  </a:extLst>
                </a:gridCol>
                <a:gridCol w="1404000">
                  <a:extLst>
                    <a:ext uri="{9D8B030D-6E8A-4147-A177-3AD203B41FA5}">
                      <a16:colId xmlns:a16="http://schemas.microsoft.com/office/drawing/2014/main" val="4188916890"/>
                    </a:ext>
                  </a:extLst>
                </a:gridCol>
                <a:gridCol w="1404000">
                  <a:extLst>
                    <a:ext uri="{9D8B030D-6E8A-4147-A177-3AD203B41FA5}">
                      <a16:colId xmlns:a16="http://schemas.microsoft.com/office/drawing/2014/main" val="2736158715"/>
                    </a:ext>
                  </a:extLst>
                </a:gridCol>
              </a:tblGrid>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密集住宅市街地整備促進事業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地震時等に大きな被害が想定される密集市街地の防災性の向上や住環境の改善のため、事業主体による道路・公園などの地区公共施設の整備、老朽建築物の除却等を促進するための支援を行うとともに、密集市街地での延焼を遮断する効果を有する延焼遮断帯の整備を推進する。</a:t>
                      </a: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121674511"/>
                  </a:ext>
                </a:extLst>
              </a:tr>
              <a:tr h="263505">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408014940"/>
                  </a:ext>
                </a:extLst>
              </a:tr>
              <a:tr h="2980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432143958"/>
                  </a:ext>
                </a:extLst>
              </a:tr>
              <a:tr h="29806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延焼遮断帯整備工事の着手延長</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（府施行の都市計画道路：片側延長）</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1,860</a:t>
                      </a:r>
                      <a:r>
                        <a:rPr kumimoji="1" lang="ja-JP" altLang="en-US" sz="1050" b="0" dirty="0">
                          <a:solidFill>
                            <a:srgbClr val="FF0000"/>
                          </a:solidFill>
                          <a:latin typeface="Meiryo UI" panose="020B0604030504040204" pitchFamily="50" charset="-128"/>
                          <a:ea typeface="Meiryo UI" panose="020B0604030504040204" pitchFamily="50" charset="-128"/>
                        </a:rPr>
                        <a:t>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1,428,665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1,750</a:t>
                      </a:r>
                      <a:r>
                        <a:rPr kumimoji="1" lang="ja-JP" altLang="en-US" sz="1050" b="0" dirty="0">
                          <a:solidFill>
                            <a:schemeClr val="tx1"/>
                          </a:solidFill>
                          <a:latin typeface="Meiryo UI" panose="020B0604030504040204" pitchFamily="50" charset="-128"/>
                          <a:ea typeface="Meiryo UI" panose="020B0604030504040204" pitchFamily="50" charset="-128"/>
                        </a:rPr>
                        <a:t>ｍ</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1,770m</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1,700,393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021673549"/>
                  </a:ext>
                </a:extLst>
              </a:tr>
            </a:tbl>
          </a:graphicData>
        </a:graphic>
      </p:graphicFrame>
    </p:spTree>
    <p:extLst>
      <p:ext uri="{BB962C8B-B14F-4D97-AF65-F5344CB8AC3E}">
        <p14:creationId xmlns:p14="http://schemas.microsoft.com/office/powerpoint/2010/main" val="119280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2D061041-829C-4E7E-93A6-6EA32EC4B81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24</a:t>
            </a:fld>
            <a:endParaRPr kumimoji="1" lang="ja-JP" altLang="en-US" dirty="0"/>
          </a:p>
        </p:txBody>
      </p:sp>
      <p:graphicFrame>
        <p:nvGraphicFramePr>
          <p:cNvPr id="10" name="表 9">
            <a:extLst>
              <a:ext uri="{FF2B5EF4-FFF2-40B4-BE49-F238E27FC236}">
                <a16:creationId xmlns:a16="http://schemas.microsoft.com/office/drawing/2014/main" id="{B931FD3F-0806-47DD-A395-9A67BD29F0D9}"/>
              </a:ext>
            </a:extLst>
          </p:cNvPr>
          <p:cNvGraphicFramePr>
            <a:graphicFrameLocks noGrp="1"/>
          </p:cNvGraphicFramePr>
          <p:nvPr>
            <p:extLst>
              <p:ext uri="{D42A27DB-BD31-4B8C-83A1-F6EECF244321}">
                <p14:modId xmlns:p14="http://schemas.microsoft.com/office/powerpoint/2010/main" val="713278938"/>
              </p:ext>
            </p:extLst>
          </p:nvPr>
        </p:nvGraphicFramePr>
        <p:xfrm>
          <a:off x="132507" y="688448"/>
          <a:ext cx="9691127" cy="255267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916000">
                  <a:extLst>
                    <a:ext uri="{9D8B030D-6E8A-4147-A177-3AD203B41FA5}">
                      <a16:colId xmlns:a16="http://schemas.microsoft.com/office/drawing/2014/main" val="2311702406"/>
                    </a:ext>
                  </a:extLst>
                </a:gridCol>
                <a:gridCol w="1656000">
                  <a:extLst>
                    <a:ext uri="{9D8B030D-6E8A-4147-A177-3AD203B41FA5}">
                      <a16:colId xmlns:a16="http://schemas.microsoft.com/office/drawing/2014/main" val="3106629385"/>
                    </a:ext>
                  </a:extLst>
                </a:gridCol>
                <a:gridCol w="1440000">
                  <a:extLst>
                    <a:ext uri="{9D8B030D-6E8A-4147-A177-3AD203B41FA5}">
                      <a16:colId xmlns:a16="http://schemas.microsoft.com/office/drawing/2014/main" val="4150972875"/>
                    </a:ext>
                  </a:extLst>
                </a:gridCol>
                <a:gridCol w="1548000">
                  <a:extLst>
                    <a:ext uri="{9D8B030D-6E8A-4147-A177-3AD203B41FA5}">
                      <a16:colId xmlns:a16="http://schemas.microsoft.com/office/drawing/2014/main" val="130381935"/>
                    </a:ext>
                  </a:extLst>
                </a:gridCol>
                <a:gridCol w="1339127">
                  <a:extLst>
                    <a:ext uri="{9D8B030D-6E8A-4147-A177-3AD203B41FA5}">
                      <a16:colId xmlns:a16="http://schemas.microsoft.com/office/drawing/2014/main" val="2037275906"/>
                    </a:ext>
                  </a:extLst>
                </a:gridCol>
              </a:tblGrid>
              <a:tr h="862438">
                <a:tc rowSpan="4">
                  <a:txBody>
                    <a:bodyPr/>
                    <a:lstStyle/>
                    <a:p>
                      <a:pPr algn="ctr"/>
                      <a:r>
                        <a:rPr kumimoji="1" lang="en-US" altLang="ja-JP" sz="100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37</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温室効果ガス排出量</a:t>
                      </a:r>
                      <a:r>
                        <a:rPr kumimoji="1" lang="ja-JP" altLang="en-US" sz="1200" b="1" u="sng">
                          <a:latin typeface="Meiryo UI" panose="020B0604030504040204" pitchFamily="50" charset="-128"/>
                          <a:ea typeface="Meiryo UI" panose="020B0604030504040204" pitchFamily="50" charset="-128"/>
                        </a:rPr>
                        <a:t>の削減</a:t>
                      </a:r>
                      <a:r>
                        <a:rPr kumimoji="1" lang="ja-JP" altLang="en-US" sz="1200" b="1" u="none">
                          <a:solidFill>
                            <a:schemeClr val="lt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気候変動対策の推進に関する条例」に基づき、事業者等による省エネ・再エネ・電動車の普及などの取組を推進するとともに、あらゆる主体の意識改革・行動喚起のための取組の実施等により、温室効果ガス排出量の削減を推進</a:t>
                      </a:r>
                      <a:r>
                        <a:rPr kumimoji="1" lang="ja-JP" altLang="en-US" sz="1050" b="0" u="none">
                          <a:latin typeface="Meiryo UI" panose="020B0604030504040204" pitchFamily="50" charset="-128"/>
                          <a:ea typeface="Meiryo UI" panose="020B0604030504040204" pitchFamily="50" charset="-128"/>
                        </a:rPr>
                        <a:t>する。</a:t>
                      </a:r>
                      <a:r>
                        <a:rPr kumimoji="1" lang="en-US" altLang="ja-JP" sz="1050" b="0" u="none">
                          <a:solidFill>
                            <a:schemeClr val="bg1"/>
                          </a:solidFill>
                          <a:latin typeface="Meiryo UI" panose="020B0604030504040204" pitchFamily="50" charset="-128"/>
                          <a:ea typeface="Meiryo UI" panose="020B0604030504040204" pitchFamily="50" charset="-128"/>
                        </a:rPr>
                        <a:t>R</a:t>
                      </a:r>
                      <a:r>
                        <a:rPr kumimoji="1" lang="ja-JP" altLang="en-US" sz="1050" b="0" u="none">
                          <a:solidFill>
                            <a:schemeClr val="bg1"/>
                          </a:solidFill>
                          <a:latin typeface="Meiryo UI" panose="020B0604030504040204" pitchFamily="50" charset="-128"/>
                          <a:ea typeface="Meiryo UI" panose="020B0604030504040204" pitchFamily="50" charset="-128"/>
                        </a:rPr>
                        <a:t>７年度からは、条例の届出制度と脱炭素の取組を強化した事業者に対する、低利での民間融資制度を連動させる枠組を新たに構築するなど、金融機関等の支援機関と連携した支援を実施する。</a:t>
                      </a:r>
                      <a:endParaRPr kumimoji="1" lang="ja-JP" altLang="en-US"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3146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612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097543770"/>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kumimoji="1" lang="en-US" altLang="ja-JP" sz="100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温室効果ガス排出量の</a:t>
                      </a:r>
                      <a:r>
                        <a:rPr kumimoji="1" lang="en-US" altLang="ja-JP" sz="1000" dirty="0">
                          <a:latin typeface="Meiryo UI" panose="020B0604030504040204" pitchFamily="50" charset="-128"/>
                          <a:ea typeface="Meiryo UI" panose="020B0604030504040204" pitchFamily="50" charset="-128"/>
                        </a:rPr>
                        <a:t>2013</a:t>
                      </a:r>
                      <a:r>
                        <a:rPr kumimoji="1" lang="ja-JP" altLang="en-US" sz="1000" dirty="0">
                          <a:latin typeface="Meiryo UI" panose="020B0604030504040204" pitchFamily="50" charset="-128"/>
                          <a:ea typeface="Meiryo UI" panose="020B0604030504040204" pitchFamily="50" charset="-128"/>
                        </a:rPr>
                        <a:t>年度比削減率</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40</a:t>
                      </a:r>
                      <a:r>
                        <a:rPr kumimoji="1" lang="ja-JP" altLang="en-US" sz="1000" dirty="0">
                          <a:solidFill>
                            <a:srgbClr val="FF0000"/>
                          </a:solidFill>
                          <a:latin typeface="Meiryo UI" panose="020B0604030504040204" pitchFamily="50" charset="-128"/>
                          <a:ea typeface="Meiryo UI" panose="020B0604030504040204" pitchFamily="50" charset="-128"/>
                        </a:rPr>
                        <a:t>％削減</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rgbClr val="FF0000"/>
                          </a:solidFill>
                          <a:latin typeface="Meiryo UI" panose="020B0604030504040204" pitchFamily="50" charset="-128"/>
                          <a:ea typeface="Meiryo UI" panose="020B0604030504040204" pitchFamily="50" charset="-128"/>
                        </a:rPr>
                        <a:t>（</a:t>
                      </a:r>
                      <a:r>
                        <a:rPr kumimoji="1" lang="en-US" altLang="ja-JP" sz="1000" dirty="0">
                          <a:solidFill>
                            <a:srgbClr val="FF0000"/>
                          </a:solidFill>
                          <a:latin typeface="Meiryo UI" panose="020B0604030504040204" pitchFamily="50" charset="-128"/>
                          <a:ea typeface="Meiryo UI" panose="020B0604030504040204" pitchFamily="50" charset="-128"/>
                        </a:rPr>
                        <a:t>※2030</a:t>
                      </a:r>
                      <a:r>
                        <a:rPr kumimoji="1" lang="ja-JP" altLang="en-US" sz="1000" dirty="0">
                          <a:solidFill>
                            <a:srgbClr val="FF0000"/>
                          </a:solidFill>
                          <a:latin typeface="Meiryo UI" panose="020B0604030504040204" pitchFamily="50" charset="-128"/>
                          <a:ea typeface="Meiryo UI" panose="020B0604030504040204" pitchFamily="50" charset="-128"/>
                        </a:rPr>
                        <a:t>年度）</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24.3%</a:t>
                      </a:r>
                      <a:r>
                        <a:rPr kumimoji="1" lang="ja-JP" altLang="en-US" sz="1000" dirty="0">
                          <a:solidFill>
                            <a:schemeClr val="tx1"/>
                          </a:solidFill>
                          <a:latin typeface="Meiryo UI" panose="020B0604030504040204" pitchFamily="50" charset="-128"/>
                          <a:ea typeface="Meiryo UI" panose="020B0604030504040204" pitchFamily="50" charset="-128"/>
                        </a:rPr>
                        <a:t>削減</a:t>
                      </a:r>
                      <a:r>
                        <a:rPr kumimoji="1" lang="en-US" altLang="ja-JP" sz="1000" dirty="0">
                          <a:solidFill>
                            <a:schemeClr val="tx1"/>
                          </a:solidFill>
                          <a:latin typeface="Meiryo UI" panose="020B0604030504040204" pitchFamily="50" charset="-128"/>
                          <a:ea typeface="Meiryo UI" panose="020B0604030504040204" pitchFamily="50" charset="-128"/>
                        </a:rPr>
                        <a:t>※2021</a:t>
                      </a:r>
                      <a:r>
                        <a:rPr kumimoji="1" lang="ja-JP" altLang="en-US" sz="1000" dirty="0">
                          <a:solidFill>
                            <a:schemeClr val="tx1"/>
                          </a:solidFill>
                          <a:latin typeface="Meiryo UI" panose="020B0604030504040204" pitchFamily="50" charset="-128"/>
                          <a:ea typeface="Meiryo UI" panose="020B0604030504040204" pitchFamily="50" charset="-128"/>
                        </a:rPr>
                        <a:t>年度</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rPr>
                        <a:t>削減</a:t>
                      </a:r>
                      <a:r>
                        <a:rPr kumimoji="1" lang="en-US" altLang="ja-JP" sz="900" dirty="0">
                          <a:solidFill>
                            <a:schemeClr val="tx1"/>
                          </a:solidFill>
                          <a:latin typeface="Meiryo UI" panose="020B0604030504040204" pitchFamily="50" charset="-128"/>
                          <a:ea typeface="Meiryo UI" panose="020B0604030504040204" pitchFamily="50" charset="-128"/>
                        </a:rPr>
                        <a:t>※2030</a:t>
                      </a:r>
                      <a:r>
                        <a:rPr kumimoji="1" lang="ja-JP" altLang="en-US" sz="900" dirty="0">
                          <a:solidFill>
                            <a:schemeClr val="tx1"/>
                          </a:solidFill>
                          <a:latin typeface="Meiryo UI" panose="020B0604030504040204" pitchFamily="50" charset="-128"/>
                          <a:ea typeface="Meiryo UI" panose="020B0604030504040204" pitchFamily="50" charset="-128"/>
                        </a:rPr>
                        <a:t>年度）</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
        <p:nvSpPr>
          <p:cNvPr id="12" name="テキスト ボックス 11">
            <a:extLst>
              <a:ext uri="{FF2B5EF4-FFF2-40B4-BE49-F238E27FC236}">
                <a16:creationId xmlns:a16="http://schemas.microsoft.com/office/drawing/2014/main" id="{869684DB-2AD4-4334-9FA6-9CB7F8E691B4}"/>
              </a:ext>
            </a:extLst>
          </p:cNvPr>
          <p:cNvSpPr txBox="1"/>
          <p:nvPr/>
        </p:nvSpPr>
        <p:spPr>
          <a:xfrm>
            <a:off x="4978071" y="-40820"/>
            <a:ext cx="5434656" cy="692497"/>
          </a:xfrm>
          <a:prstGeom prst="rect">
            <a:avLst/>
          </a:prstGeom>
          <a:noFill/>
        </p:spPr>
        <p:txBody>
          <a:bodyPr wrap="square" rtlCol="0">
            <a:spAutoFit/>
          </a:bodyPr>
          <a:lstStyle/>
          <a:p>
            <a:r>
              <a:rPr lang="ja-JP" altLang="en-US" sz="1300" b="1">
                <a:solidFill>
                  <a:schemeClr val="bg1"/>
                </a:solidFill>
                <a:latin typeface="Meiryo UI" panose="020B0604030504040204" pitchFamily="50" charset="-128"/>
                <a:ea typeface="Meiryo UI" panose="020B0604030504040204" pitchFamily="50" charset="-128"/>
              </a:rPr>
              <a:t>基本的方向（１）持続可能な地域づくり</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基本的方向（２）安全・安心の確保</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基本的方向（３）環境にやさしい都市の実現</a:t>
            </a:r>
            <a:endParaRPr lang="en-US" altLang="ja-JP" sz="1300" b="1">
              <a:solidFill>
                <a:schemeClr val="bg1"/>
              </a:solidFill>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E6B4E4D7-2171-4702-87B6-26AA68572321}"/>
              </a:ext>
            </a:extLst>
          </p:cNvPr>
          <p:cNvGraphicFramePr>
            <a:graphicFrameLocks noGrp="1"/>
          </p:cNvGraphicFramePr>
          <p:nvPr>
            <p:extLst>
              <p:ext uri="{D42A27DB-BD31-4B8C-83A1-F6EECF244321}">
                <p14:modId xmlns:p14="http://schemas.microsoft.com/office/powerpoint/2010/main" val="929233620"/>
              </p:ext>
            </p:extLst>
          </p:nvPr>
        </p:nvGraphicFramePr>
        <p:xfrm>
          <a:off x="132508" y="3365761"/>
          <a:ext cx="9691126" cy="1835968"/>
        </p:xfrm>
        <a:graphic>
          <a:graphicData uri="http://schemas.openxmlformats.org/drawingml/2006/table">
            <a:tbl>
              <a:tblPr firstRow="1" bandRow="1">
                <a:tableStyleId>{F5AB1C69-6EDB-4FF4-983F-18BD219EF322}</a:tableStyleId>
              </a:tblPr>
              <a:tblGrid>
                <a:gridCol w="397770">
                  <a:extLst>
                    <a:ext uri="{9D8B030D-6E8A-4147-A177-3AD203B41FA5}">
                      <a16:colId xmlns:a16="http://schemas.microsoft.com/office/drawing/2014/main" val="830047628"/>
                    </a:ext>
                  </a:extLst>
                </a:gridCol>
                <a:gridCol w="397770">
                  <a:extLst>
                    <a:ext uri="{9D8B030D-6E8A-4147-A177-3AD203B41FA5}">
                      <a16:colId xmlns:a16="http://schemas.microsoft.com/office/drawing/2014/main" val="1297933951"/>
                    </a:ext>
                  </a:extLst>
                </a:gridCol>
                <a:gridCol w="2639747">
                  <a:extLst>
                    <a:ext uri="{9D8B030D-6E8A-4147-A177-3AD203B41FA5}">
                      <a16:colId xmlns:a16="http://schemas.microsoft.com/office/drawing/2014/main" val="2311702406"/>
                    </a:ext>
                  </a:extLst>
                </a:gridCol>
                <a:gridCol w="1735724">
                  <a:extLst>
                    <a:ext uri="{9D8B030D-6E8A-4147-A177-3AD203B41FA5}">
                      <a16:colId xmlns:a16="http://schemas.microsoft.com/office/drawing/2014/main" val="885638921"/>
                    </a:ext>
                  </a:extLst>
                </a:gridCol>
                <a:gridCol w="1627241">
                  <a:extLst>
                    <a:ext uri="{9D8B030D-6E8A-4147-A177-3AD203B41FA5}">
                      <a16:colId xmlns:a16="http://schemas.microsoft.com/office/drawing/2014/main" val="2868609020"/>
                    </a:ext>
                  </a:extLst>
                </a:gridCol>
                <a:gridCol w="1446437">
                  <a:extLst>
                    <a:ext uri="{9D8B030D-6E8A-4147-A177-3AD203B41FA5}">
                      <a16:colId xmlns:a16="http://schemas.microsoft.com/office/drawing/2014/main" val="1393318109"/>
                    </a:ext>
                  </a:extLst>
                </a:gridCol>
                <a:gridCol w="1446437">
                  <a:extLst>
                    <a:ext uri="{9D8B030D-6E8A-4147-A177-3AD203B41FA5}">
                      <a16:colId xmlns:a16="http://schemas.microsoft.com/office/drawing/2014/main" val="2346348725"/>
                    </a:ext>
                  </a:extLst>
                </a:gridCol>
              </a:tblGrid>
              <a:tr h="60460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カーボンニュートラル</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広報・</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発信事業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府のカーボンニュートラル技術開発・実証事業で開発された府内企業等のカーボンニュートラル技術のビジネスチャンス拡大を図るため、万博会場での出展や、会場外でのプロモーションを通じた企業間のマッチング等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63958">
                <a:tc vMerge="1">
                  <a:txBody>
                    <a:bodyPr/>
                    <a:lstStyle/>
                    <a:p>
                      <a:endParaRPr kumimoji="1" lang="ja-JP" altLang="en-US"/>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41304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361735562"/>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38100" cap="flat" cmpd="sng" algn="ctr">
                      <a:solidFill>
                        <a:schemeClr val="bg1"/>
                      </a:solidFill>
                      <a:prstDash val="solid"/>
                      <a:round/>
                      <a:headEnd type="none" w="med" len="med"/>
                      <a:tailEnd type="none" w="med" len="med"/>
                    </a:lnT>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kumimoji="1" lang="en-US" altLang="zh-TW" sz="1050" dirty="0">
                        <a:solidFill>
                          <a:schemeClr val="tx1"/>
                        </a:solidFill>
                        <a:latin typeface="Meiryo UI" panose="020B0604030504040204" pitchFamily="50" charset="-128"/>
                        <a:ea typeface="Meiryo UI" panose="020B0604030504040204" pitchFamily="50" charset="-128"/>
                      </a:endParaRPr>
                    </a:p>
                    <a:p>
                      <a:r>
                        <a:rPr kumimoji="1" lang="ja-JP" altLang="en-US" sz="1050">
                          <a:solidFill>
                            <a:srgbClr val="1D1E20"/>
                          </a:solidFill>
                          <a:latin typeface="Meiryo UI" panose="020B0604030504040204" pitchFamily="50" charset="-128"/>
                          <a:ea typeface="Meiryo UI" panose="020B0604030504040204" pitchFamily="50" charset="-128"/>
                        </a:rPr>
                        <a:t>マッチング参加企業数</a:t>
                      </a:r>
                    </a:p>
                    <a:p>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a:t>
                      </a:r>
                      <a:r>
                        <a:rPr kumimoji="1"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40,083</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
        <p:nvSpPr>
          <p:cNvPr id="9" name="正方形/長方形 8">
            <a:extLst>
              <a:ext uri="{FF2B5EF4-FFF2-40B4-BE49-F238E27FC236}">
                <a16:creationId xmlns:a16="http://schemas.microsoft.com/office/drawing/2014/main" id="{93D69397-D4CA-4F65-AC10-59253C06F88B}"/>
              </a:ext>
            </a:extLst>
          </p:cNvPr>
          <p:cNvSpPr/>
          <p:nvPr/>
        </p:nvSpPr>
        <p:spPr>
          <a:xfrm>
            <a:off x="0" y="-2108"/>
            <a:ext cx="9906000" cy="576000"/>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基本目標⑤　住み続けたいまちをつくる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持続可能な地域づくり、安全・安心の確保、環境にやさしい都市の実現）</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3716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4759D596-A206-4A47-B4EA-837C4912F1CE}"/>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25</a:t>
            </a:fld>
            <a:endParaRPr kumimoji="1" lang="ja-JP" altLang="en-US" dirty="0"/>
          </a:p>
        </p:txBody>
      </p:sp>
      <p:sp>
        <p:nvSpPr>
          <p:cNvPr id="7" name="正方形/長方形 6">
            <a:extLst>
              <a:ext uri="{FF2B5EF4-FFF2-40B4-BE49-F238E27FC236}">
                <a16:creationId xmlns:a16="http://schemas.microsoft.com/office/drawing/2014/main" id="{95BE3879-899D-42FD-B45F-341425654630}"/>
              </a:ext>
            </a:extLst>
          </p:cNvPr>
          <p:cNvSpPr/>
          <p:nvPr/>
        </p:nvSpPr>
        <p:spPr>
          <a:xfrm>
            <a:off x="0" y="-3213"/>
            <a:ext cx="9906000" cy="605263"/>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基本目標⑥　誰もが健康で活躍できるまちをつくる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あらゆる人が活躍できる「全員参画社会」の実現、健康寿命の延伸、高齢者等がいきいきと暮らせるまちづくり）</a:t>
            </a:r>
            <a:endParaRPr lang="en-US" altLang="ja-JP" sz="1400" b="1" dirty="0">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CFEDFD34-5999-4DEE-B072-72587C20ED13}"/>
              </a:ext>
            </a:extLst>
          </p:cNvPr>
          <p:cNvGraphicFramePr>
            <a:graphicFrameLocks noGrp="1"/>
          </p:cNvGraphicFramePr>
          <p:nvPr>
            <p:extLst>
              <p:ext uri="{D42A27DB-BD31-4B8C-83A1-F6EECF244321}">
                <p14:modId xmlns:p14="http://schemas.microsoft.com/office/powerpoint/2010/main" val="2148216899"/>
              </p:ext>
            </p:extLst>
          </p:nvPr>
        </p:nvGraphicFramePr>
        <p:xfrm>
          <a:off x="104403" y="709586"/>
          <a:ext cx="9664398" cy="2685545"/>
        </p:xfrm>
        <a:graphic>
          <a:graphicData uri="http://schemas.openxmlformats.org/drawingml/2006/table">
            <a:tbl>
              <a:tblPr firstRow="1" bandRow="1">
                <a:tableStyleId>{F5AB1C69-6EDB-4FF4-983F-18BD219EF322}</a:tableStyleId>
              </a:tblPr>
              <a:tblGrid>
                <a:gridCol w="376398">
                  <a:extLst>
                    <a:ext uri="{9D8B030D-6E8A-4147-A177-3AD203B41FA5}">
                      <a16:colId xmlns:a16="http://schemas.microsoft.com/office/drawing/2014/main" val="2490443178"/>
                    </a:ext>
                  </a:extLst>
                </a:gridCol>
                <a:gridCol w="360000">
                  <a:extLst>
                    <a:ext uri="{9D8B030D-6E8A-4147-A177-3AD203B41FA5}">
                      <a16:colId xmlns:a16="http://schemas.microsoft.com/office/drawing/2014/main" val="388549039"/>
                    </a:ext>
                  </a:extLst>
                </a:gridCol>
                <a:gridCol w="3240000">
                  <a:extLst>
                    <a:ext uri="{9D8B030D-6E8A-4147-A177-3AD203B41FA5}">
                      <a16:colId xmlns:a16="http://schemas.microsoft.com/office/drawing/2014/main" val="1994674061"/>
                    </a:ext>
                  </a:extLst>
                </a:gridCol>
                <a:gridCol w="1548000">
                  <a:extLst>
                    <a:ext uri="{9D8B030D-6E8A-4147-A177-3AD203B41FA5}">
                      <a16:colId xmlns:a16="http://schemas.microsoft.com/office/drawing/2014/main" val="2478396027"/>
                    </a:ext>
                  </a:extLst>
                </a:gridCol>
                <a:gridCol w="1325914">
                  <a:extLst>
                    <a:ext uri="{9D8B030D-6E8A-4147-A177-3AD203B41FA5}">
                      <a16:colId xmlns:a16="http://schemas.microsoft.com/office/drawing/2014/main" val="2729315928"/>
                    </a:ext>
                  </a:extLst>
                </a:gridCol>
                <a:gridCol w="1518086">
                  <a:extLst>
                    <a:ext uri="{9D8B030D-6E8A-4147-A177-3AD203B41FA5}">
                      <a16:colId xmlns:a16="http://schemas.microsoft.com/office/drawing/2014/main" val="3881444804"/>
                    </a:ext>
                  </a:extLst>
                </a:gridCol>
                <a:gridCol w="1296000">
                  <a:extLst>
                    <a:ext uri="{9D8B030D-6E8A-4147-A177-3AD203B41FA5}">
                      <a16:colId xmlns:a16="http://schemas.microsoft.com/office/drawing/2014/main" val="2334756403"/>
                    </a:ext>
                  </a:extLst>
                </a:gridCol>
              </a:tblGrid>
              <a:tr h="505153">
                <a:tc rowSpan="6">
                  <a:txBody>
                    <a:bodyPr/>
                    <a:lstStyle/>
                    <a:p>
                      <a:pPr algn="ctr"/>
                      <a:r>
                        <a:rPr kumimoji="1" lang="en-US" altLang="ja-JP" sz="1000">
                          <a:latin typeface="Meiryo UI" panose="020B0604030504040204" pitchFamily="50" charset="-128"/>
                          <a:ea typeface="Meiryo UI" panose="020B0604030504040204" pitchFamily="50" charset="-128"/>
                        </a:rPr>
                        <a:t>No39</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デジタルを活用した潜在求職者活躍支援プロジェクト</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strike="noStrike">
                          <a:solidFill>
                            <a:schemeClr val="bg1"/>
                          </a:solidFill>
                          <a:latin typeface="Meiryo UI" panose="020B0604030504040204" pitchFamily="50" charset="-128"/>
                          <a:ea typeface="Meiryo UI" panose="020B0604030504040204" pitchFamily="50" charset="-128"/>
                        </a:rPr>
                        <a:t>若年者</a:t>
                      </a:r>
                      <a:r>
                        <a:rPr kumimoji="1" lang="ja-JP" altLang="en-US" sz="1050" b="0" u="none" dirty="0">
                          <a:solidFill>
                            <a:schemeClr val="bg1"/>
                          </a:solidFill>
                          <a:latin typeface="Meiryo UI" panose="020B0604030504040204" pitchFamily="50" charset="-128"/>
                          <a:ea typeface="Meiryo UI" panose="020B0604030504040204" pitchFamily="50" charset="-128"/>
                        </a:rPr>
                        <a:t>、高齢者、障がい者を対象にデジタル技術を活用した潜在求職者の掘り起こしから就業意欲の喚起、研修等によるスキルアップやマッチングを行う。また、今後成長が見込まれる分野や人材不足が顕著な分野等を中心に、デジタルツールの利活用による魅力発信や働くことに阻害要因を抱える様々な求職者（障がい者含む）が活躍できる受入体制構築など、府内中小企業の魅力ある働き方・職場づくりを支援し、</a:t>
                      </a:r>
                      <a:r>
                        <a:rPr kumimoji="1" lang="ja-JP" altLang="en-US" sz="1050" b="0" u="none" strike="noStrike" dirty="0">
                          <a:solidFill>
                            <a:schemeClr val="bg1"/>
                          </a:solidFill>
                          <a:latin typeface="Meiryo UI" panose="020B0604030504040204" pitchFamily="50" charset="-128"/>
                          <a:ea typeface="Meiryo UI" panose="020B0604030504040204" pitchFamily="50" charset="-128"/>
                        </a:rPr>
                        <a:t>雇用した後の定着までを見据えた取組を実施する。</a:t>
                      </a:r>
                      <a:endParaRPr kumimoji="1" lang="ja-JP" altLang="en-US"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760859570"/>
                  </a:ext>
                </a:extLst>
              </a:tr>
              <a:tr h="20506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0180874"/>
                  </a:ext>
                </a:extLst>
              </a:tr>
              <a:tr h="34510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６年度予算額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032378280"/>
                  </a:ext>
                </a:extLst>
              </a:tr>
              <a:tr h="370965">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本事業による新規就業者数</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若年者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高齢者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err="1">
                          <a:solidFill>
                            <a:schemeClr val="tx1"/>
                          </a:solidFill>
                          <a:latin typeface="Meiryo UI" panose="020B0604030504040204" pitchFamily="50" charset="-128"/>
                          <a:ea typeface="Meiryo UI" panose="020B0604030504040204" pitchFamily="50" charset="-128"/>
                        </a:rPr>
                        <a:t>障がい</a:t>
                      </a:r>
                      <a:r>
                        <a:rPr kumimoji="1" lang="ja-JP" altLang="en-US" sz="1050" dirty="0">
                          <a:solidFill>
                            <a:schemeClr val="tx1"/>
                          </a:solidFill>
                          <a:latin typeface="Meiryo UI" panose="020B0604030504040204" pitchFamily="50" charset="-128"/>
                          <a:ea typeface="Meiryo UI" panose="020B0604030504040204" pitchFamily="50" charset="-128"/>
                        </a:rPr>
                        <a:t>者</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u="none" strike="noStrike" dirty="0">
                          <a:solidFill>
                            <a:srgbClr val="FF0000"/>
                          </a:solidFill>
                          <a:latin typeface="Meiryo UI" panose="020B0604030504040204" pitchFamily="50" charset="-128"/>
                          <a:ea typeface="Meiryo UI" panose="020B0604030504040204" pitchFamily="50" charset="-128"/>
                        </a:rPr>
                        <a:t>2,450</a:t>
                      </a:r>
                      <a:r>
                        <a:rPr kumimoji="1" lang="ja-JP" altLang="en-US" sz="1050" u="none" strike="noStrike" dirty="0">
                          <a:solidFill>
                            <a:srgbClr val="FF0000"/>
                          </a:solidFill>
                          <a:latin typeface="Meiryo UI" panose="020B0604030504040204" pitchFamily="50" charset="-128"/>
                          <a:ea typeface="Meiryo UI" panose="020B0604030504040204" pitchFamily="50" charset="-128"/>
                        </a:rPr>
                        <a:t>人</a:t>
                      </a:r>
                      <a:r>
                        <a:rPr kumimoji="1" lang="en-US" altLang="ja-JP" sz="1050" u="none" strike="noStrike" dirty="0">
                          <a:solidFill>
                            <a:srgbClr val="FF0000"/>
                          </a:solidFill>
                          <a:latin typeface="Meiryo UI" panose="020B0604030504040204" pitchFamily="50" charset="-128"/>
                          <a:ea typeface="Meiryo UI" panose="020B0604030504040204" pitchFamily="50" charset="-128"/>
                        </a:rPr>
                        <a:t>/</a:t>
                      </a:r>
                      <a:r>
                        <a:rPr kumimoji="1" lang="ja-JP" altLang="en-US" sz="1050" u="none" strike="noStrike" dirty="0">
                          <a:solidFill>
                            <a:srgbClr val="FF0000"/>
                          </a:solidFill>
                          <a:latin typeface="Meiryo UI" panose="020B0604030504040204" pitchFamily="50" charset="-128"/>
                          <a:ea typeface="Meiryo UI" panose="020B0604030504040204" pitchFamily="50" charset="-128"/>
                        </a:rPr>
                        <a:t>年</a:t>
                      </a:r>
                      <a:endParaRPr kumimoji="1" lang="en-US" altLang="ja-JP" sz="1050" u="none" strike="noStrike"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59,943</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solidFill>
                            <a:schemeClr val="tx1"/>
                          </a:solidFill>
                          <a:latin typeface="Meiryo UI" panose="020B0604030504040204" pitchFamily="50" charset="-128"/>
                          <a:ea typeface="Meiryo UI" panose="020B0604030504040204" pitchFamily="50" charset="-128"/>
                        </a:rPr>
                        <a:t>ー</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a:solidFill>
                            <a:schemeClr val="tx1"/>
                          </a:solidFill>
                          <a:latin typeface="Meiryo UI" panose="020B0604030504040204" pitchFamily="50" charset="-128"/>
                          <a:ea typeface="Meiryo UI" panose="020B0604030504040204" pitchFamily="50" charset="-128"/>
                        </a:rPr>
                        <a:t>ー</a:t>
                      </a:r>
                      <a:endParaRPr kumimoji="1" lang="en-US" altLang="ja-JP" sz="1050" u="none">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gn="ctr"/>
                      <a:endParaRPr kumimoji="1" lang="ja-JP" altLang="en-US" sz="1050" u="none" strike="noStrike"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615372122"/>
                  </a:ext>
                </a:extLst>
              </a:tr>
              <a:tr h="370965">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u="none" strike="noStrike" dirty="0">
                          <a:solidFill>
                            <a:schemeClr val="tx1"/>
                          </a:solidFill>
                          <a:latin typeface="Meiryo UI" panose="020B0604030504040204" pitchFamily="50" charset="-128"/>
                          <a:ea typeface="Meiryo UI" panose="020B0604030504040204" pitchFamily="50" charset="-128"/>
                        </a:rPr>
                        <a:t>デジタル技術の習得や仕事への活用促進の支援に関する取組によるデジタル活用者数</a:t>
                      </a:r>
                      <a:endParaRPr kumimoji="1" lang="en-US" altLang="ja-JP" sz="105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若年者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高齢者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障がい者</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dirty="0">
                          <a:solidFill>
                            <a:srgbClr val="FF0000"/>
                          </a:solidFill>
                          <a:latin typeface="Meiryo UI" panose="020B0604030504040204" pitchFamily="50" charset="-128"/>
                          <a:ea typeface="Meiryo UI" panose="020B0604030504040204" pitchFamily="50" charset="-128"/>
                        </a:rPr>
                        <a:t>1,470</a:t>
                      </a:r>
                      <a:r>
                        <a:rPr kumimoji="1" lang="ja-JP" altLang="en-US" sz="1050" u="none" strike="noStrike" dirty="0">
                          <a:solidFill>
                            <a:srgbClr val="FF0000"/>
                          </a:solidFill>
                          <a:latin typeface="Meiryo UI" panose="020B0604030504040204" pitchFamily="50" charset="-128"/>
                          <a:ea typeface="Meiryo UI" panose="020B0604030504040204" pitchFamily="50" charset="-128"/>
                        </a:rPr>
                        <a:t>人</a:t>
                      </a:r>
                      <a:r>
                        <a:rPr kumimoji="1" lang="en-US" altLang="ja-JP" sz="1050" u="none" strike="noStrike" dirty="0">
                          <a:solidFill>
                            <a:srgbClr val="FF0000"/>
                          </a:solidFill>
                          <a:latin typeface="Meiryo UI" panose="020B0604030504040204" pitchFamily="50" charset="-128"/>
                          <a:ea typeface="Meiryo UI" panose="020B0604030504040204" pitchFamily="50" charset="-128"/>
                        </a:rPr>
                        <a:t>/</a:t>
                      </a:r>
                      <a:r>
                        <a:rPr kumimoji="1" lang="ja-JP" altLang="en-US" sz="1050" u="none" strike="noStrike" dirty="0">
                          <a:solidFill>
                            <a:srgbClr val="FF0000"/>
                          </a:solidFill>
                          <a:latin typeface="Meiryo UI" panose="020B0604030504040204" pitchFamily="50" charset="-128"/>
                          <a:ea typeface="Meiryo UI" panose="020B0604030504040204" pitchFamily="50" charset="-128"/>
                        </a:rPr>
                        <a:t>年</a:t>
                      </a:r>
                      <a:endParaRPr kumimoji="1" lang="en-US" altLang="ja-JP" sz="1050" u="none" strike="noStrike"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solidFill>
                            <a:schemeClr val="tx1"/>
                          </a:solidFill>
                          <a:latin typeface="Meiryo UI" panose="020B0604030504040204" pitchFamily="50" charset="-128"/>
                          <a:ea typeface="Meiryo UI" panose="020B0604030504040204" pitchFamily="50" charset="-128"/>
                        </a:rPr>
                        <a:t>ー</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729158796"/>
                  </a:ext>
                </a:extLst>
              </a:tr>
              <a:tr h="370965">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企業</a:t>
                      </a:r>
                      <a:r>
                        <a:rPr kumimoji="1" lang="ja-JP" altLang="en-US" sz="1050" u="none" dirty="0">
                          <a:solidFill>
                            <a:schemeClr val="tx1"/>
                          </a:solidFill>
                          <a:latin typeface="Meiryo UI" panose="020B0604030504040204" pitchFamily="50" charset="-128"/>
                          <a:ea typeface="Meiryo UI" panose="020B0604030504040204" pitchFamily="50" charset="-128"/>
                        </a:rPr>
                        <a:t>支援数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u="none" strike="noStrike" dirty="0">
                          <a:solidFill>
                            <a:srgbClr val="FF0000"/>
                          </a:solidFill>
                          <a:latin typeface="Meiryo UI" panose="020B0604030504040204" pitchFamily="50" charset="-128"/>
                          <a:ea typeface="Meiryo UI" panose="020B0604030504040204" pitchFamily="50" charset="-128"/>
                        </a:rPr>
                        <a:t>685</a:t>
                      </a:r>
                      <a:r>
                        <a:rPr kumimoji="1" lang="ja-JP" altLang="en-US" sz="1050" u="none" strike="noStrike" dirty="0">
                          <a:solidFill>
                            <a:srgbClr val="FF0000"/>
                          </a:solidFill>
                          <a:latin typeface="Meiryo UI" panose="020B0604030504040204" pitchFamily="50" charset="-128"/>
                          <a:ea typeface="Meiryo UI" panose="020B0604030504040204" pitchFamily="50" charset="-128"/>
                        </a:rPr>
                        <a:t>社</a:t>
                      </a:r>
                      <a:r>
                        <a:rPr kumimoji="1" lang="en-US" altLang="ja-JP" sz="1050" u="none" strike="noStrike" dirty="0">
                          <a:solidFill>
                            <a:srgbClr val="FF0000"/>
                          </a:solidFill>
                          <a:latin typeface="Meiryo UI" panose="020B0604030504040204" pitchFamily="50" charset="-128"/>
                          <a:ea typeface="Meiryo UI" panose="020B0604030504040204" pitchFamily="50" charset="-128"/>
                        </a:rPr>
                        <a:t>/</a:t>
                      </a:r>
                      <a:r>
                        <a:rPr kumimoji="1" lang="ja-JP" altLang="en-US" sz="1050" u="none" strike="noStrike"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solidFill>
                            <a:schemeClr val="tx1"/>
                          </a:solidFill>
                          <a:latin typeface="Meiryo UI" panose="020B0604030504040204" pitchFamily="50" charset="-128"/>
                          <a:ea typeface="Meiryo UI" panose="020B0604030504040204" pitchFamily="50" charset="-128"/>
                        </a:rPr>
                        <a:t>ー</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382598663"/>
                  </a:ext>
                </a:extLst>
              </a:tr>
            </a:tbl>
          </a:graphicData>
        </a:graphic>
      </p:graphicFrame>
      <p:graphicFrame>
        <p:nvGraphicFramePr>
          <p:cNvPr id="6" name="表 5">
            <a:extLst>
              <a:ext uri="{FF2B5EF4-FFF2-40B4-BE49-F238E27FC236}">
                <a16:creationId xmlns:a16="http://schemas.microsoft.com/office/drawing/2014/main" id="{48E7A1F6-8186-490B-85E7-20D6A36F8F5A}"/>
              </a:ext>
            </a:extLst>
          </p:cNvPr>
          <p:cNvGraphicFramePr>
            <a:graphicFrameLocks noGrp="1"/>
          </p:cNvGraphicFramePr>
          <p:nvPr>
            <p:extLst>
              <p:ext uri="{D42A27DB-BD31-4B8C-83A1-F6EECF244321}">
                <p14:modId xmlns:p14="http://schemas.microsoft.com/office/powerpoint/2010/main" val="4106454612"/>
              </p:ext>
            </p:extLst>
          </p:nvPr>
        </p:nvGraphicFramePr>
        <p:xfrm>
          <a:off x="120801" y="3497824"/>
          <a:ext cx="9664398" cy="1939592"/>
        </p:xfrm>
        <a:graphic>
          <a:graphicData uri="http://schemas.openxmlformats.org/drawingml/2006/table">
            <a:tbl>
              <a:tblPr firstRow="1" bandRow="1">
                <a:tableStyleId>{F5AB1C69-6EDB-4FF4-983F-18BD219EF322}</a:tableStyleId>
              </a:tblPr>
              <a:tblGrid>
                <a:gridCol w="376398">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240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283139">
                  <a:extLst>
                    <a:ext uri="{9D8B030D-6E8A-4147-A177-3AD203B41FA5}">
                      <a16:colId xmlns:a16="http://schemas.microsoft.com/office/drawing/2014/main" val="2868609020"/>
                    </a:ext>
                  </a:extLst>
                </a:gridCol>
                <a:gridCol w="1560861">
                  <a:extLst>
                    <a:ext uri="{9D8B030D-6E8A-4147-A177-3AD203B41FA5}">
                      <a16:colId xmlns:a16="http://schemas.microsoft.com/office/drawing/2014/main" val="1393318109"/>
                    </a:ext>
                  </a:extLst>
                </a:gridCol>
                <a:gridCol w="1296000">
                  <a:extLst>
                    <a:ext uri="{9D8B030D-6E8A-4147-A177-3AD203B41FA5}">
                      <a16:colId xmlns:a16="http://schemas.microsoft.com/office/drawing/2014/main" val="2346348725"/>
                    </a:ext>
                  </a:extLst>
                </a:gridCol>
              </a:tblGrid>
              <a:tr h="33432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a:solidFill>
                            <a:schemeClr val="bg1"/>
                          </a:solidFill>
                          <a:latin typeface="Meiryo UI" panose="020B0604030504040204" pitchFamily="50" charset="-128"/>
                          <a:ea typeface="Meiryo UI" panose="020B0604030504040204" pitchFamily="50" charset="-128"/>
                        </a:rPr>
                        <a:t>No40</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障がい者雇用</a:t>
                      </a:r>
                      <a:r>
                        <a:rPr kumimoji="1" lang="ja-JP" altLang="en-US" sz="1200" b="1" u="sng">
                          <a:solidFill>
                            <a:schemeClr val="bg1"/>
                          </a:solidFill>
                          <a:latin typeface="Meiryo UI" panose="020B0604030504040204" pitchFamily="50" charset="-128"/>
                          <a:ea typeface="Meiryo UI" panose="020B0604030504040204" pitchFamily="50" charset="-128"/>
                        </a:rPr>
                        <a:t>の促進</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ハートフル条例に基づき、中小事業主等に対する雇用機会の拡大と職場定着を図るため、障がい者雇用に関する理解促進や、障がい者の職場定着に関する支援など、障がい者雇用に取り組む事業主の支援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521683048"/>
                  </a:ext>
                </a:extLst>
              </a:tr>
              <a:tr h="54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民間企業（大阪府に本社がある</a:t>
                      </a:r>
                      <a:r>
                        <a:rPr kumimoji="1" lang="en-US" altLang="ja-JP" sz="1050">
                          <a:latin typeface="Meiryo UI" panose="020B0604030504040204" pitchFamily="50" charset="-128"/>
                          <a:ea typeface="Meiryo UI" panose="020B0604030504040204" pitchFamily="50" charset="-128"/>
                        </a:rPr>
                        <a:t>37.5</a:t>
                      </a:r>
                      <a:r>
                        <a:rPr kumimoji="1" lang="ja-JP" altLang="en-US" sz="1050">
                          <a:latin typeface="Meiryo UI" panose="020B0604030504040204" pitchFamily="50" charset="-128"/>
                          <a:ea typeface="Meiryo UI" panose="020B0604030504040204" pitchFamily="50" charset="-128"/>
                        </a:rPr>
                        <a:t>人以上規模の企業：法定雇用率</a:t>
                      </a:r>
                      <a:r>
                        <a:rPr kumimoji="1" lang="en-US" altLang="ja-JP" sz="1050">
                          <a:latin typeface="Meiryo UI" panose="020B0604030504040204" pitchFamily="50" charset="-128"/>
                          <a:ea typeface="Meiryo UI" panose="020B0604030504040204" pitchFamily="50" charset="-128"/>
                        </a:rPr>
                        <a:t>2.7</a:t>
                      </a:r>
                      <a:r>
                        <a:rPr kumimoji="1" lang="ja-JP" altLang="en-US" sz="1050">
                          <a:latin typeface="Meiryo UI" panose="020B0604030504040204" pitchFamily="50" charset="-128"/>
                          <a:ea typeface="Meiryo UI" panose="020B0604030504040204" pitchFamily="50" charset="-128"/>
                        </a:rPr>
                        <a:t>％）に雇用されている障がい者の数</a:t>
                      </a:r>
                      <a:r>
                        <a:rPr kumimoji="1" lang="en-US" altLang="ja-JP" sz="1050">
                          <a:latin typeface="Meiryo UI" panose="020B0604030504040204" pitchFamily="50" charset="-128"/>
                          <a:ea typeface="Meiryo UI" panose="020B0604030504040204" pitchFamily="50" charset="-128"/>
                        </a:rPr>
                        <a:t>(R9.6.1</a:t>
                      </a:r>
                      <a:r>
                        <a:rPr kumimoji="1" lang="ja-JP" altLang="en-US" sz="1050">
                          <a:latin typeface="Meiryo UI" panose="020B0604030504040204" pitchFamily="50" charset="-128"/>
                          <a:ea typeface="Meiryo UI" panose="020B0604030504040204" pitchFamily="50" charset="-128"/>
                        </a:rPr>
                        <a:t>時点</a:t>
                      </a: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68,000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※R9.6.1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時点</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50,142</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68,000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 R6.6.1</a:t>
                      </a:r>
                      <a:r>
                        <a:rPr kumimoji="1" lang="ja-JP" altLang="en-US" sz="1050" dirty="0">
                          <a:solidFill>
                            <a:schemeClr val="tx1"/>
                          </a:solidFill>
                          <a:latin typeface="Meiryo UI" panose="020B0604030504040204" pitchFamily="50" charset="-128"/>
                          <a:ea typeface="Meiryo UI" panose="020B0604030504040204" pitchFamily="50" charset="-128"/>
                        </a:rPr>
                        <a:t>時点</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 R9.6.1</a:t>
                      </a:r>
                      <a:r>
                        <a:rPr kumimoji="1" lang="ja-JP" altLang="en-US" sz="1050" dirty="0">
                          <a:solidFill>
                            <a:schemeClr val="tx1"/>
                          </a:solidFill>
                          <a:latin typeface="Meiryo UI" panose="020B0604030504040204" pitchFamily="50" charset="-128"/>
                          <a:ea typeface="Meiryo UI" panose="020B0604030504040204" pitchFamily="50" charset="-128"/>
                        </a:rPr>
                        <a:t>時点</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49,568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Tree>
    <p:extLst>
      <p:ext uri="{BB962C8B-B14F-4D97-AF65-F5344CB8AC3E}">
        <p14:creationId xmlns:p14="http://schemas.microsoft.com/office/powerpoint/2010/main" val="1521891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780398D1-82D2-4680-896E-36EC4F0A9E9F}"/>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26</a:t>
            </a:fld>
            <a:endParaRPr kumimoji="1" lang="ja-JP" altLang="en-US" dirty="0"/>
          </a:p>
        </p:txBody>
      </p:sp>
      <p:sp>
        <p:nvSpPr>
          <p:cNvPr id="12" name="テキスト ボックス 11">
            <a:extLst>
              <a:ext uri="{FF2B5EF4-FFF2-40B4-BE49-F238E27FC236}">
                <a16:creationId xmlns:a16="http://schemas.microsoft.com/office/drawing/2014/main" id="{FA2014E5-9BB3-4868-A8F2-8741FFFBE0AB}"/>
              </a:ext>
            </a:extLst>
          </p:cNvPr>
          <p:cNvSpPr txBox="1"/>
          <p:nvPr/>
        </p:nvSpPr>
        <p:spPr>
          <a:xfrm>
            <a:off x="4978071" y="-41925"/>
            <a:ext cx="5434656" cy="692497"/>
          </a:xfrm>
          <a:prstGeom prst="rect">
            <a:avLst/>
          </a:prstGeom>
          <a:noFill/>
        </p:spPr>
        <p:txBody>
          <a:bodyPr wrap="square" rtlCol="0">
            <a:spAutoFit/>
          </a:bodyPr>
          <a:lstStyle/>
          <a:p>
            <a:r>
              <a:rPr lang="ja-JP" altLang="en-US" sz="1300" b="1">
                <a:solidFill>
                  <a:schemeClr val="bg1"/>
                </a:solidFill>
                <a:latin typeface="Meiryo UI" panose="020B0604030504040204" pitchFamily="50" charset="-128"/>
                <a:ea typeface="Meiryo UI" panose="020B0604030504040204" pitchFamily="50" charset="-128"/>
              </a:rPr>
              <a:t>基本的方向（１）あらゆる人が活躍できる「全員参画社会」の実現</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基本的方向（２）健康寿命の延伸</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基本的方向（３）高齢者等がいきいきと暮らせるまちづくり</a:t>
            </a:r>
            <a:endParaRPr lang="en-US" altLang="ja-JP" sz="1300" b="1">
              <a:solidFill>
                <a:schemeClr val="bg1"/>
              </a:solidFill>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BA84C809-DBC5-41E4-AF8D-C6767A3DFCAD}"/>
              </a:ext>
            </a:extLst>
          </p:cNvPr>
          <p:cNvGraphicFramePr>
            <a:graphicFrameLocks noGrp="1"/>
          </p:cNvGraphicFramePr>
          <p:nvPr>
            <p:extLst>
              <p:ext uri="{D42A27DB-BD31-4B8C-83A1-F6EECF244321}">
                <p14:modId xmlns:p14="http://schemas.microsoft.com/office/powerpoint/2010/main" val="4096762599"/>
              </p:ext>
            </p:extLst>
          </p:nvPr>
        </p:nvGraphicFramePr>
        <p:xfrm>
          <a:off x="120801" y="689284"/>
          <a:ext cx="9664398" cy="1617888"/>
        </p:xfrm>
        <a:graphic>
          <a:graphicData uri="http://schemas.openxmlformats.org/drawingml/2006/table">
            <a:tbl>
              <a:tblPr firstRow="1" bandRow="1">
                <a:tableStyleId>{F5AB1C69-6EDB-4FF4-983F-18BD219EF322}</a:tableStyleId>
              </a:tblPr>
              <a:tblGrid>
                <a:gridCol w="376398">
                  <a:extLst>
                    <a:ext uri="{9D8B030D-6E8A-4147-A177-3AD203B41FA5}">
                      <a16:colId xmlns:a16="http://schemas.microsoft.com/office/drawing/2014/main" val="58705730"/>
                    </a:ext>
                  </a:extLst>
                </a:gridCol>
                <a:gridCol w="360000">
                  <a:extLst>
                    <a:ext uri="{9D8B030D-6E8A-4147-A177-3AD203B41FA5}">
                      <a16:colId xmlns:a16="http://schemas.microsoft.com/office/drawing/2014/main" val="4175699427"/>
                    </a:ext>
                  </a:extLst>
                </a:gridCol>
                <a:gridCol w="2844363">
                  <a:extLst>
                    <a:ext uri="{9D8B030D-6E8A-4147-A177-3AD203B41FA5}">
                      <a16:colId xmlns:a16="http://schemas.microsoft.com/office/drawing/2014/main" val="3235087816"/>
                    </a:ext>
                  </a:extLst>
                </a:gridCol>
                <a:gridCol w="1776046">
                  <a:extLst>
                    <a:ext uri="{9D8B030D-6E8A-4147-A177-3AD203B41FA5}">
                      <a16:colId xmlns:a16="http://schemas.microsoft.com/office/drawing/2014/main" val="1596918235"/>
                    </a:ext>
                  </a:extLst>
                </a:gridCol>
                <a:gridCol w="1538654">
                  <a:extLst>
                    <a:ext uri="{9D8B030D-6E8A-4147-A177-3AD203B41FA5}">
                      <a16:colId xmlns:a16="http://schemas.microsoft.com/office/drawing/2014/main" val="3043029365"/>
                    </a:ext>
                  </a:extLst>
                </a:gridCol>
                <a:gridCol w="1472937">
                  <a:extLst>
                    <a:ext uri="{9D8B030D-6E8A-4147-A177-3AD203B41FA5}">
                      <a16:colId xmlns:a16="http://schemas.microsoft.com/office/drawing/2014/main" val="629406990"/>
                    </a:ext>
                  </a:extLst>
                </a:gridCol>
                <a:gridCol w="1296000">
                  <a:extLst>
                    <a:ext uri="{9D8B030D-6E8A-4147-A177-3AD203B41FA5}">
                      <a16:colId xmlns:a16="http://schemas.microsoft.com/office/drawing/2014/main" val="1549450421"/>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a:solidFill>
                            <a:schemeClr val="bg1"/>
                          </a:solidFill>
                          <a:latin typeface="Meiryo UI" panose="020B0604030504040204" pitchFamily="50" charset="-128"/>
                          <a:ea typeface="Meiryo UI" panose="020B0604030504040204" pitchFamily="50" charset="-128"/>
                        </a:rPr>
                        <a:t>No41</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地域福祉振興</a:t>
                      </a:r>
                      <a:r>
                        <a:rPr kumimoji="1" lang="ja-JP" altLang="en-US" sz="1200" b="1" u="sng">
                          <a:solidFill>
                            <a:schemeClr val="bg1"/>
                          </a:solidFill>
                          <a:latin typeface="Meiryo UI" panose="020B0604030504040204" pitchFamily="50" charset="-128"/>
                          <a:ea typeface="Meiryo UI" panose="020B0604030504040204" pitchFamily="50" charset="-128"/>
                        </a:rPr>
                        <a:t>助成金事業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府民の社会福祉活動の振興に資するため、府民が自主的に行う社会福祉活動や社会福祉活動への参加を促進するための基盤となる事業、また府が選定した事業に対し助成を行う。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49297941"/>
                  </a:ext>
                </a:extLst>
              </a:tr>
              <a:tr h="252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45100048"/>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909379654"/>
                  </a:ext>
                </a:extLst>
              </a:tr>
              <a:tr h="360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zh-TW" altLang="en-US" sz="1050" dirty="0">
                          <a:latin typeface="Meiryo UI" panose="020B0604030504040204" pitchFamily="50" charset="-128"/>
                          <a:ea typeface="Meiryo UI" panose="020B0604030504040204" pitchFamily="50" charset="-128"/>
                        </a:rPr>
                        <a:t>地域福祉振興助成金交付決定数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200,000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47</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140,000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263633"/>
                  </a:ext>
                </a:extLst>
              </a:tr>
            </a:tbl>
          </a:graphicData>
        </a:graphic>
      </p:graphicFrame>
      <p:graphicFrame>
        <p:nvGraphicFramePr>
          <p:cNvPr id="14" name="表 13">
            <a:extLst>
              <a:ext uri="{FF2B5EF4-FFF2-40B4-BE49-F238E27FC236}">
                <a16:creationId xmlns:a16="http://schemas.microsoft.com/office/drawing/2014/main" id="{1948CFE4-253C-4989-82AC-C828E5EBCD96}"/>
              </a:ext>
            </a:extLst>
          </p:cNvPr>
          <p:cNvGraphicFramePr>
            <a:graphicFrameLocks noGrp="1"/>
          </p:cNvGraphicFramePr>
          <p:nvPr>
            <p:extLst>
              <p:ext uri="{D42A27DB-BD31-4B8C-83A1-F6EECF244321}">
                <p14:modId xmlns:p14="http://schemas.microsoft.com/office/powerpoint/2010/main" val="2375113934"/>
              </p:ext>
            </p:extLst>
          </p:nvPr>
        </p:nvGraphicFramePr>
        <p:xfrm>
          <a:off x="116192" y="2402146"/>
          <a:ext cx="9664399" cy="1600204"/>
        </p:xfrm>
        <a:graphic>
          <a:graphicData uri="http://schemas.openxmlformats.org/drawingml/2006/table">
            <a:tbl>
              <a:tblPr firstRow="1" bandRow="1">
                <a:tableStyleId>{F5AB1C69-6EDB-4FF4-983F-18BD219EF322}</a:tableStyleId>
              </a:tblPr>
              <a:tblGrid>
                <a:gridCol w="363868">
                  <a:extLst>
                    <a:ext uri="{9D8B030D-6E8A-4147-A177-3AD203B41FA5}">
                      <a16:colId xmlns:a16="http://schemas.microsoft.com/office/drawing/2014/main" val="830047628"/>
                    </a:ext>
                  </a:extLst>
                </a:gridCol>
                <a:gridCol w="404510">
                  <a:extLst>
                    <a:ext uri="{9D8B030D-6E8A-4147-A177-3AD203B41FA5}">
                      <a16:colId xmlns:a16="http://schemas.microsoft.com/office/drawing/2014/main" val="1297933951"/>
                    </a:ext>
                  </a:extLst>
                </a:gridCol>
                <a:gridCol w="2840044">
                  <a:extLst>
                    <a:ext uri="{9D8B030D-6E8A-4147-A177-3AD203B41FA5}">
                      <a16:colId xmlns:a16="http://schemas.microsoft.com/office/drawing/2014/main" val="325676425"/>
                    </a:ext>
                  </a:extLst>
                </a:gridCol>
                <a:gridCol w="1795910">
                  <a:extLst>
                    <a:ext uri="{9D8B030D-6E8A-4147-A177-3AD203B41FA5}">
                      <a16:colId xmlns:a16="http://schemas.microsoft.com/office/drawing/2014/main" val="3311683934"/>
                    </a:ext>
                  </a:extLst>
                </a:gridCol>
                <a:gridCol w="1503553">
                  <a:extLst>
                    <a:ext uri="{9D8B030D-6E8A-4147-A177-3AD203B41FA5}">
                      <a16:colId xmlns:a16="http://schemas.microsoft.com/office/drawing/2014/main" val="3771864175"/>
                    </a:ext>
                  </a:extLst>
                </a:gridCol>
                <a:gridCol w="1378257">
                  <a:extLst>
                    <a:ext uri="{9D8B030D-6E8A-4147-A177-3AD203B41FA5}">
                      <a16:colId xmlns:a16="http://schemas.microsoft.com/office/drawing/2014/main" val="231418005"/>
                    </a:ext>
                  </a:extLst>
                </a:gridCol>
                <a:gridCol w="1378257">
                  <a:extLst>
                    <a:ext uri="{9D8B030D-6E8A-4147-A177-3AD203B41FA5}">
                      <a16:colId xmlns:a16="http://schemas.microsoft.com/office/drawing/2014/main" val="1393318109"/>
                    </a:ext>
                  </a:extLst>
                </a:gridCol>
              </a:tblGrid>
              <a:tr h="513297">
                <a:tc rowSpan="4">
                  <a:txBody>
                    <a:bodyPr/>
                    <a:lstStyle/>
                    <a:p>
                      <a:pPr algn="ctr"/>
                      <a:r>
                        <a:rPr kumimoji="1" lang="en-US" altLang="ja-JP" sz="900" dirty="0">
                          <a:solidFill>
                            <a:schemeClr val="bg1"/>
                          </a:solidFill>
                          <a:latin typeface="Meiryo UI" panose="020B0604030504040204" pitchFamily="50" charset="-128"/>
                          <a:ea typeface="Meiryo UI" panose="020B0604030504040204" pitchFamily="50" charset="-128"/>
                        </a:rPr>
                        <a:t>No</a:t>
                      </a:r>
                    </a:p>
                    <a:p>
                      <a:pPr algn="ctr"/>
                      <a:r>
                        <a:rPr kumimoji="1" lang="en-US" altLang="ja-JP" sz="900">
                          <a:solidFill>
                            <a:schemeClr val="bg1"/>
                          </a:solidFill>
                          <a:latin typeface="Meiryo UI" panose="020B0604030504040204" pitchFamily="50" charset="-128"/>
                          <a:ea typeface="Meiryo UI" panose="020B0604030504040204" pitchFamily="50" charset="-128"/>
                        </a:rPr>
                        <a:t>42</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がん</a:t>
                      </a:r>
                      <a:r>
                        <a:rPr kumimoji="1" lang="ja-JP" altLang="en-US" sz="1200" b="1" u="sng" dirty="0">
                          <a:solidFill>
                            <a:schemeClr val="bg1"/>
                          </a:solidFill>
                          <a:latin typeface="Meiryo UI" panose="020B0604030504040204" pitchFamily="50" charset="-128"/>
                          <a:ea typeface="Meiryo UI" panose="020B0604030504040204" pitchFamily="50" charset="-128"/>
                        </a:rPr>
                        <a:t>対策基金事業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がんの予防及び早期発見のため、「がん対策基金」を活用し、広く府民に対してがんに関する正しい知識やがん検診の重要性を普及することを目的とした取組を行い、がん検診の受診率向上をめざす。</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54869601"/>
                  </a:ext>
                </a:extLst>
              </a:tr>
              <a:tr h="208369">
                <a:tc vMerge="1">
                  <a:txBody>
                    <a:bodyPr/>
                    <a:lstStyle/>
                    <a:p>
                      <a:endParaRPr kumimoji="1" lang="ja-JP" altLang="en-US" sz="11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65346047"/>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62315719"/>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がん検診受診率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13,358</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40.3%</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40.3%</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8,867</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469448066"/>
                  </a:ext>
                </a:extLst>
              </a:tr>
            </a:tbl>
          </a:graphicData>
        </a:graphic>
      </p:graphicFrame>
      <p:sp>
        <p:nvSpPr>
          <p:cNvPr id="7" name="正方形/長方形 6">
            <a:extLst>
              <a:ext uri="{FF2B5EF4-FFF2-40B4-BE49-F238E27FC236}">
                <a16:creationId xmlns:a16="http://schemas.microsoft.com/office/drawing/2014/main" id="{7B27F75F-2287-4F93-B100-2C9932DD970F}"/>
              </a:ext>
            </a:extLst>
          </p:cNvPr>
          <p:cNvSpPr/>
          <p:nvPr/>
        </p:nvSpPr>
        <p:spPr>
          <a:xfrm>
            <a:off x="0" y="-3213"/>
            <a:ext cx="9906000" cy="605263"/>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基本目標⑥　誰もが健康で活躍できるまちをつくる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あらゆる人が活躍できる「全員参画社会」の実現、健康寿命の延伸、高齢者等がいきいきと暮らせるまちづくり）</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40618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1">
            <a:extLst>
              <a:ext uri="{FF2B5EF4-FFF2-40B4-BE49-F238E27FC236}">
                <a16:creationId xmlns:a16="http://schemas.microsoft.com/office/drawing/2014/main" id="{FD92C409-1BF6-43C2-B815-024585A3C43A}"/>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27</a:t>
            </a:fld>
            <a:endParaRPr kumimoji="1" lang="ja-JP" altLang="en-US" dirty="0"/>
          </a:p>
        </p:txBody>
      </p:sp>
      <p:sp>
        <p:nvSpPr>
          <p:cNvPr id="11" name="テキスト ボックス 10">
            <a:extLst>
              <a:ext uri="{FF2B5EF4-FFF2-40B4-BE49-F238E27FC236}">
                <a16:creationId xmlns:a16="http://schemas.microsoft.com/office/drawing/2014/main" id="{5F8FE5C7-85D5-4F04-BB1C-B10349BC7478}"/>
              </a:ext>
            </a:extLst>
          </p:cNvPr>
          <p:cNvSpPr txBox="1"/>
          <p:nvPr/>
        </p:nvSpPr>
        <p:spPr>
          <a:xfrm>
            <a:off x="4978071" y="-41925"/>
            <a:ext cx="5434656" cy="692497"/>
          </a:xfrm>
          <a:prstGeom prst="rect">
            <a:avLst/>
          </a:prstGeom>
          <a:noFill/>
        </p:spPr>
        <p:txBody>
          <a:bodyPr wrap="square" rtlCol="0">
            <a:spAutoFit/>
          </a:bodyPr>
          <a:lstStyle/>
          <a:p>
            <a:r>
              <a:rPr lang="ja-JP" altLang="en-US" sz="1300" b="1">
                <a:solidFill>
                  <a:schemeClr val="bg1"/>
                </a:solidFill>
                <a:latin typeface="Meiryo UI" panose="020B0604030504040204" pitchFamily="50" charset="-128"/>
                <a:ea typeface="Meiryo UI" panose="020B0604030504040204" pitchFamily="50" charset="-128"/>
              </a:rPr>
              <a:t>基本的方向（１）あらゆる人が活躍できる「全員参画社会」の実現</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基本的方向（２）健康寿命の延伸</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基本的方向（３）高齢者等がいきいきと暮らせるまちづくり</a:t>
            </a:r>
            <a:endParaRPr lang="en-US" altLang="ja-JP" sz="1300" b="1">
              <a:solidFill>
                <a:schemeClr val="bg1"/>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D239BAAC-0133-4791-9768-3618E69CA3D4}"/>
              </a:ext>
            </a:extLst>
          </p:cNvPr>
          <p:cNvGraphicFramePr>
            <a:graphicFrameLocks noGrp="1"/>
          </p:cNvGraphicFramePr>
          <p:nvPr>
            <p:extLst>
              <p:ext uri="{D42A27DB-BD31-4B8C-83A1-F6EECF244321}">
                <p14:modId xmlns:p14="http://schemas.microsoft.com/office/powerpoint/2010/main" val="3508069600"/>
              </p:ext>
            </p:extLst>
          </p:nvPr>
        </p:nvGraphicFramePr>
        <p:xfrm>
          <a:off x="120800" y="689284"/>
          <a:ext cx="9664400" cy="1600204"/>
        </p:xfrm>
        <a:graphic>
          <a:graphicData uri="http://schemas.openxmlformats.org/drawingml/2006/table">
            <a:tbl>
              <a:tblPr firstRow="1" bandRow="1">
                <a:tableStyleId>{F5AB1C69-6EDB-4FF4-983F-18BD219EF322}</a:tableStyleId>
              </a:tblPr>
              <a:tblGrid>
                <a:gridCol w="380645">
                  <a:extLst>
                    <a:ext uri="{9D8B030D-6E8A-4147-A177-3AD203B41FA5}">
                      <a16:colId xmlns:a16="http://schemas.microsoft.com/office/drawing/2014/main" val="3310707218"/>
                    </a:ext>
                  </a:extLst>
                </a:gridCol>
                <a:gridCol w="387733">
                  <a:extLst>
                    <a:ext uri="{9D8B030D-6E8A-4147-A177-3AD203B41FA5}">
                      <a16:colId xmlns:a16="http://schemas.microsoft.com/office/drawing/2014/main" val="771159844"/>
                    </a:ext>
                  </a:extLst>
                </a:gridCol>
                <a:gridCol w="2840044">
                  <a:extLst>
                    <a:ext uri="{9D8B030D-6E8A-4147-A177-3AD203B41FA5}">
                      <a16:colId xmlns:a16="http://schemas.microsoft.com/office/drawing/2014/main" val="1174693800"/>
                    </a:ext>
                  </a:extLst>
                </a:gridCol>
                <a:gridCol w="1795910">
                  <a:extLst>
                    <a:ext uri="{9D8B030D-6E8A-4147-A177-3AD203B41FA5}">
                      <a16:colId xmlns:a16="http://schemas.microsoft.com/office/drawing/2014/main" val="71097341"/>
                    </a:ext>
                  </a:extLst>
                </a:gridCol>
                <a:gridCol w="1503554">
                  <a:extLst>
                    <a:ext uri="{9D8B030D-6E8A-4147-A177-3AD203B41FA5}">
                      <a16:colId xmlns:a16="http://schemas.microsoft.com/office/drawing/2014/main" val="3011262752"/>
                    </a:ext>
                  </a:extLst>
                </a:gridCol>
                <a:gridCol w="1378257">
                  <a:extLst>
                    <a:ext uri="{9D8B030D-6E8A-4147-A177-3AD203B41FA5}">
                      <a16:colId xmlns:a16="http://schemas.microsoft.com/office/drawing/2014/main" val="255064247"/>
                    </a:ext>
                  </a:extLst>
                </a:gridCol>
                <a:gridCol w="1378257">
                  <a:extLst>
                    <a:ext uri="{9D8B030D-6E8A-4147-A177-3AD203B41FA5}">
                      <a16:colId xmlns:a16="http://schemas.microsoft.com/office/drawing/2014/main" val="2028961635"/>
                    </a:ext>
                  </a:extLst>
                </a:gridCol>
              </a:tblGrid>
              <a:tr h="51329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43</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ギャンブル等依存症対策基金事業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ギャンブル等依存症の本人・家族等が、その抱える課題や困難度に応じた最適な支援を受けられるよう、支援の担い手として活動する民間団体等と協働し、予防、相談、治療、回復支援を切れ目なく行う。（</a:t>
                      </a:r>
                      <a:r>
                        <a:rPr kumimoji="1"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年度より事業開始）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79550404"/>
                  </a:ext>
                </a:extLst>
              </a:tr>
              <a:tr h="2083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02702214"/>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573225670"/>
                  </a:ext>
                </a:extLst>
              </a:tr>
              <a:tr h="35066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府補助金等を利用する支援団体等の数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団体</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5,115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２団体</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11,876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828703526"/>
                  </a:ext>
                </a:extLst>
              </a:tr>
            </a:tbl>
          </a:graphicData>
        </a:graphic>
      </p:graphicFrame>
      <p:graphicFrame>
        <p:nvGraphicFramePr>
          <p:cNvPr id="7" name="表 6">
            <a:extLst>
              <a:ext uri="{FF2B5EF4-FFF2-40B4-BE49-F238E27FC236}">
                <a16:creationId xmlns:a16="http://schemas.microsoft.com/office/drawing/2014/main" id="{8BD4AB31-7840-448A-8E59-A606ED94D26A}"/>
              </a:ext>
            </a:extLst>
          </p:cNvPr>
          <p:cNvGraphicFramePr>
            <a:graphicFrameLocks noGrp="1"/>
          </p:cNvGraphicFramePr>
          <p:nvPr>
            <p:extLst>
              <p:ext uri="{D42A27DB-BD31-4B8C-83A1-F6EECF244321}">
                <p14:modId xmlns:p14="http://schemas.microsoft.com/office/powerpoint/2010/main" val="4136959237"/>
              </p:ext>
            </p:extLst>
          </p:nvPr>
        </p:nvGraphicFramePr>
        <p:xfrm>
          <a:off x="120800" y="2376722"/>
          <a:ext cx="9664402" cy="3088896"/>
        </p:xfrm>
        <a:graphic>
          <a:graphicData uri="http://schemas.openxmlformats.org/drawingml/2006/table">
            <a:tbl>
              <a:tblPr firstRow="1" bandRow="1">
                <a:tableStyleId>{F5AB1C69-6EDB-4FF4-983F-18BD219EF322}</a:tableStyleId>
              </a:tblPr>
              <a:tblGrid>
                <a:gridCol w="380645">
                  <a:extLst>
                    <a:ext uri="{9D8B030D-6E8A-4147-A177-3AD203B41FA5}">
                      <a16:colId xmlns:a16="http://schemas.microsoft.com/office/drawing/2014/main" val="830047628"/>
                    </a:ext>
                  </a:extLst>
                </a:gridCol>
                <a:gridCol w="332595">
                  <a:extLst>
                    <a:ext uri="{9D8B030D-6E8A-4147-A177-3AD203B41FA5}">
                      <a16:colId xmlns:a16="http://schemas.microsoft.com/office/drawing/2014/main" val="1297933951"/>
                    </a:ext>
                  </a:extLst>
                </a:gridCol>
                <a:gridCol w="2959946">
                  <a:extLst>
                    <a:ext uri="{9D8B030D-6E8A-4147-A177-3AD203B41FA5}">
                      <a16:colId xmlns:a16="http://schemas.microsoft.com/office/drawing/2014/main" val="1232791315"/>
                    </a:ext>
                  </a:extLst>
                </a:gridCol>
                <a:gridCol w="1640452">
                  <a:extLst>
                    <a:ext uri="{9D8B030D-6E8A-4147-A177-3AD203B41FA5}">
                      <a16:colId xmlns:a16="http://schemas.microsoft.com/office/drawing/2014/main" val="885638921"/>
                    </a:ext>
                  </a:extLst>
                </a:gridCol>
                <a:gridCol w="1640452">
                  <a:extLst>
                    <a:ext uri="{9D8B030D-6E8A-4147-A177-3AD203B41FA5}">
                      <a16:colId xmlns:a16="http://schemas.microsoft.com/office/drawing/2014/main" val="2868609020"/>
                    </a:ext>
                  </a:extLst>
                </a:gridCol>
                <a:gridCol w="1319494">
                  <a:extLst>
                    <a:ext uri="{9D8B030D-6E8A-4147-A177-3AD203B41FA5}">
                      <a16:colId xmlns:a16="http://schemas.microsoft.com/office/drawing/2014/main" val="1393318109"/>
                    </a:ext>
                  </a:extLst>
                </a:gridCol>
                <a:gridCol w="1390818">
                  <a:extLst>
                    <a:ext uri="{9D8B030D-6E8A-4147-A177-3AD203B41FA5}">
                      <a16:colId xmlns:a16="http://schemas.microsoft.com/office/drawing/2014/main" val="2346348725"/>
                    </a:ext>
                  </a:extLst>
                </a:gridCol>
              </a:tblGrid>
              <a:tr h="519675">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44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accent4"/>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EB80A"/>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スマートシニアライフ事業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「いのち輝く未来社会」の実現をめざし、住民の生活の質（ＱＯＬ）の向上のために、特に高齢者の課題を</a:t>
                      </a:r>
                      <a:r>
                        <a:rPr kumimoji="1" lang="en-US" altLang="ja-JP" sz="1050" b="0" u="none" dirty="0">
                          <a:latin typeface="Meiryo UI" panose="020B0604030504040204" pitchFamily="50" charset="-128"/>
                          <a:ea typeface="Meiryo UI" panose="020B0604030504040204" pitchFamily="50" charset="-128"/>
                        </a:rPr>
                        <a:t>ICT</a:t>
                      </a:r>
                      <a:r>
                        <a:rPr kumimoji="1" lang="ja-JP" altLang="en-US" sz="1050" b="0" u="none" dirty="0">
                          <a:latin typeface="Meiryo UI" panose="020B0604030504040204" pitchFamily="50" charset="-128"/>
                          <a:ea typeface="Meiryo UI" panose="020B0604030504040204" pitchFamily="50" charset="-128"/>
                        </a:rPr>
                        <a:t>の活用により解決する事業。デジタル端末等になじみのない方にも、</a:t>
                      </a:r>
                      <a:r>
                        <a:rPr kumimoji="1" lang="en-US" altLang="ja-JP" sz="1050" b="0" u="none" dirty="0">
                          <a:latin typeface="Meiryo UI" panose="020B0604030504040204" pitchFamily="50" charset="-128"/>
                          <a:ea typeface="Meiryo UI" panose="020B0604030504040204" pitchFamily="50" charset="-128"/>
                        </a:rPr>
                        <a:t>LINE </a:t>
                      </a:r>
                      <a:r>
                        <a:rPr kumimoji="1" lang="ja-JP" altLang="en-US" sz="1050" b="0" u="none" dirty="0">
                          <a:latin typeface="Meiryo UI" panose="020B0604030504040204" pitchFamily="50" charset="-128"/>
                          <a:ea typeface="Meiryo UI" panose="020B0604030504040204" pitchFamily="50" charset="-128"/>
                        </a:rPr>
                        <a:t>公式アカウント「おおさか楽なび 」を通じて、わかりやすく安心してご利用いただけるサービスをワンストップで提供</a:t>
                      </a:r>
                      <a:r>
                        <a:rPr kumimoji="1" lang="ja-JP" altLang="en-US" sz="1050" b="0" u="none">
                          <a:latin typeface="Meiryo UI" panose="020B0604030504040204" pitchFamily="50" charset="-128"/>
                          <a:ea typeface="Meiryo UI" panose="020B0604030504040204" pitchFamily="50" charset="-128"/>
                        </a:rPr>
                        <a:t>する。</a:t>
                      </a:r>
                      <a:r>
                        <a:rPr kumimoji="1" lang="ja-JP" altLang="en-US" sz="1050" b="0" u="none">
                          <a:solidFill>
                            <a:schemeClr val="bg1"/>
                          </a:solidFill>
                          <a:latin typeface="Meiryo UI" panose="020B0604030504040204" pitchFamily="50" charset="-128"/>
                          <a:ea typeface="Meiryo UI" panose="020B0604030504040204" pitchFamily="50" charset="-128"/>
                        </a:rPr>
                        <a:t>令和７年度中の民間企業への事業移管に向けた協議・調整を進める。</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16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54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040081484"/>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スマートシニアライフアプリ</a:t>
                      </a:r>
                      <a:r>
                        <a:rPr kumimoji="1" lang="ja-JP" altLang="en-US" sz="1050">
                          <a:latin typeface="Meiryo UI" panose="020B0604030504040204" pitchFamily="50" charset="-128"/>
                          <a:ea typeface="Meiryo UI" panose="020B0604030504040204" pitchFamily="50" charset="-128"/>
                        </a:rPr>
                        <a:t>のアクセス数</a:t>
                      </a:r>
                      <a:endParaRPr kumimoji="1" lang="ja-JP" altLang="en-US" sz="1050" strike="sngStrike"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12,000</a:t>
                      </a:r>
                      <a:r>
                        <a:rPr kumimoji="1" lang="ja-JP" altLang="en-US" sz="105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9,171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140,000</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330,000</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27,778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スマートシニアライフ事業によるサービス提供数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105,403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2182973969"/>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スマートシニアライフ事業プラットフォームを通じて就労を希望する高齢者数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3474200890"/>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事業実施自治体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市町村</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82532261"/>
                  </a:ext>
                </a:extLst>
              </a:tr>
            </a:tbl>
          </a:graphicData>
        </a:graphic>
      </p:graphicFrame>
      <p:sp>
        <p:nvSpPr>
          <p:cNvPr id="9" name="正方形/長方形 8">
            <a:extLst>
              <a:ext uri="{FF2B5EF4-FFF2-40B4-BE49-F238E27FC236}">
                <a16:creationId xmlns:a16="http://schemas.microsoft.com/office/drawing/2014/main" id="{4C669A33-1F70-4DF6-B880-1C1E1AA80777}"/>
              </a:ext>
            </a:extLst>
          </p:cNvPr>
          <p:cNvSpPr/>
          <p:nvPr/>
        </p:nvSpPr>
        <p:spPr>
          <a:xfrm>
            <a:off x="0" y="-3213"/>
            <a:ext cx="9906000" cy="605263"/>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基本目標⑥　誰もが健康で活躍できるまちをつくる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あらゆる人が活躍できる「全員参画社会」の実現、健康寿命の延伸、高齢者等がいきいきと暮らせるまちづくり）</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1613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I</a:t>
            </a:r>
            <a:r>
              <a:rPr lang="ja-JP" altLang="en-US" sz="2400" dirty="0">
                <a:latin typeface="Meiryo UI" panose="020B0604030504040204" pitchFamily="50" charset="-128"/>
                <a:ea typeface="Meiryo UI" panose="020B0604030504040204" pitchFamily="50" charset="-128"/>
              </a:rPr>
              <a:t>　若者が活躍でき、子育て安心の都市「大阪」の実現</a:t>
            </a:r>
            <a:endParaRPr lang="en-US" altLang="ja-JP" sz="2400" dirty="0">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F4A604EF-5E1C-43E5-A26F-6BCB78E18DBF}"/>
              </a:ext>
            </a:extLst>
          </p:cNvPr>
          <p:cNvSpPr>
            <a:spLocks noGrp="1"/>
          </p:cNvSpPr>
          <p:nvPr>
            <p:ph type="sldNum" sz="quarter" idx="12"/>
          </p:nvPr>
        </p:nvSpPr>
        <p:spPr>
          <a:xfrm>
            <a:off x="7677150" y="6636470"/>
            <a:ext cx="2228850" cy="221530"/>
          </a:xfrm>
        </p:spPr>
        <p:txBody>
          <a:bodyPr/>
          <a:lstStyle/>
          <a:p>
            <a:fld id="{44BDDE9A-F6C5-4730-B943-1C83B56C071B}" type="slidenum">
              <a:rPr kumimoji="1" lang="ja-JP" altLang="en-US" smtClean="0"/>
              <a:t>2</a:t>
            </a:fld>
            <a:endParaRPr kumimoji="1" lang="ja-JP" altLang="en-US"/>
          </a:p>
        </p:txBody>
      </p:sp>
    </p:spTree>
    <p:extLst>
      <p:ext uri="{BB962C8B-B14F-4D97-AF65-F5344CB8AC3E}">
        <p14:creationId xmlns:p14="http://schemas.microsoft.com/office/powerpoint/2010/main" val="64661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dirty="0">
                <a:latin typeface="Meiryo UI" panose="020B0604030504040204" pitchFamily="50" charset="-128"/>
                <a:ea typeface="Meiryo UI" panose="020B0604030504040204" pitchFamily="50" charset="-128"/>
              </a:rPr>
              <a:t>基本</a:t>
            </a:r>
            <a:r>
              <a:rPr lang="ja-JP" altLang="en-US" b="1">
                <a:latin typeface="Meiryo UI" panose="020B0604030504040204" pitchFamily="50" charset="-128"/>
                <a:ea typeface="Meiryo UI" panose="020B0604030504040204" pitchFamily="50" charset="-128"/>
              </a:rPr>
              <a:t>目標①　これからの大阪を担うひとをつくる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（若者の活躍支援、子どもの育成環境の充実）</a:t>
            </a:r>
            <a:endParaRPr kumimoji="1" lang="ja-JP" altLang="en-US" sz="1400">
              <a:solidFill>
                <a:schemeClr val="bg1"/>
              </a:solidFill>
            </a:endParaRPr>
          </a:p>
        </p:txBody>
      </p:sp>
      <p:sp>
        <p:nvSpPr>
          <p:cNvPr id="13" name="スライド番号プレースホルダー 1">
            <a:extLst>
              <a:ext uri="{FF2B5EF4-FFF2-40B4-BE49-F238E27FC236}">
                <a16:creationId xmlns:a16="http://schemas.microsoft.com/office/drawing/2014/main" id="{801AE0D7-F311-46D6-94EA-D5F14ED0423A}"/>
              </a:ext>
            </a:extLst>
          </p:cNvPr>
          <p:cNvSpPr>
            <a:spLocks noGrp="1"/>
          </p:cNvSpPr>
          <p:nvPr>
            <p:ph type="sldNum" sz="quarter" idx="12"/>
          </p:nvPr>
        </p:nvSpPr>
        <p:spPr>
          <a:xfrm>
            <a:off x="7677150" y="6467000"/>
            <a:ext cx="2228850" cy="365125"/>
          </a:xfrm>
        </p:spPr>
        <p:txBody>
          <a:bodyPr/>
          <a:lstStyle/>
          <a:p>
            <a:fld id="{44BDDE9A-F6C5-4730-B943-1C83B56C071B}" type="slidenum">
              <a:rPr kumimoji="1" lang="ja-JP" altLang="en-US" smtClean="0"/>
              <a:t>3</a:t>
            </a:fld>
            <a:endParaRPr kumimoji="1" lang="ja-JP" altLang="en-US"/>
          </a:p>
        </p:txBody>
      </p:sp>
      <p:graphicFrame>
        <p:nvGraphicFramePr>
          <p:cNvPr id="8" name="表 7">
            <a:extLst>
              <a:ext uri="{FF2B5EF4-FFF2-40B4-BE49-F238E27FC236}">
                <a16:creationId xmlns:a16="http://schemas.microsoft.com/office/drawing/2014/main" id="{C306EF0D-F5B0-44FC-8326-94CE5899B343}"/>
              </a:ext>
            </a:extLst>
          </p:cNvPr>
          <p:cNvGraphicFramePr>
            <a:graphicFrameLocks noGrp="1"/>
          </p:cNvGraphicFramePr>
          <p:nvPr>
            <p:extLst>
              <p:ext uri="{D42A27DB-BD31-4B8C-83A1-F6EECF244321}">
                <p14:modId xmlns:p14="http://schemas.microsoft.com/office/powerpoint/2010/main" val="3348184080"/>
              </p:ext>
            </p:extLst>
          </p:nvPr>
        </p:nvGraphicFramePr>
        <p:xfrm>
          <a:off x="93000" y="3657063"/>
          <a:ext cx="9648000" cy="2800892"/>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736000">
                  <a:extLst>
                    <a:ext uri="{9D8B030D-6E8A-4147-A177-3AD203B41FA5}">
                      <a16:colId xmlns:a16="http://schemas.microsoft.com/office/drawing/2014/main" val="1232791315"/>
                    </a:ext>
                  </a:extLst>
                </a:gridCol>
                <a:gridCol w="1437068">
                  <a:extLst>
                    <a:ext uri="{9D8B030D-6E8A-4147-A177-3AD203B41FA5}">
                      <a16:colId xmlns:a16="http://schemas.microsoft.com/office/drawing/2014/main" val="885638921"/>
                    </a:ext>
                  </a:extLst>
                </a:gridCol>
                <a:gridCol w="1673524">
                  <a:extLst>
                    <a:ext uri="{9D8B030D-6E8A-4147-A177-3AD203B41FA5}">
                      <a16:colId xmlns:a16="http://schemas.microsoft.com/office/drawing/2014/main" val="2868609020"/>
                    </a:ext>
                  </a:extLst>
                </a:gridCol>
                <a:gridCol w="1500997">
                  <a:extLst>
                    <a:ext uri="{9D8B030D-6E8A-4147-A177-3AD203B41FA5}">
                      <a16:colId xmlns:a16="http://schemas.microsoft.com/office/drawing/2014/main" val="1393318109"/>
                    </a:ext>
                  </a:extLst>
                </a:gridCol>
                <a:gridCol w="1580411">
                  <a:extLst>
                    <a:ext uri="{9D8B030D-6E8A-4147-A177-3AD203B41FA5}">
                      <a16:colId xmlns:a16="http://schemas.microsoft.com/office/drawing/2014/main" val="2346348725"/>
                    </a:ext>
                  </a:extLst>
                </a:gridCol>
              </a:tblGrid>
              <a:tr h="23677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２</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大阪教育ゆめ基金活用事業　</a:t>
                      </a: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教育課題に的確に対応し、大阪の子どもたちの確かな「学び」と「はぐくみ」を支えるため、「スポーツ指導・体力向上支援推進費」等の教育庁が実施する事業に基金を活用する。また、府立・私立高校等や府立図書館等の教育機関を指定した寄附も可能であり、その場合は指定された教育機関において子どもたちの教育のために基金を活用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スポーツ指導・体力向上支援推進費</a:t>
                      </a:r>
                      <a:r>
                        <a:rPr kumimoji="1" lang="en-US" altLang="ja-JP" sz="1050" dirty="0">
                          <a:latin typeface="Meiryo UI" panose="020B0604030504040204" pitchFamily="50" charset="-128"/>
                          <a:ea typeface="Meiryo UI" panose="020B0604030504040204" pitchFamily="50" charset="-128"/>
                        </a:rPr>
                        <a:t>】</a:t>
                      </a:r>
                    </a:p>
                    <a:p>
                      <a:pPr algn="l"/>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９年度を目途にした「全国体力・運動能力、運動習慣等調査」での得点</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全国平均をめざす</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1,878</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l"/>
                      <a:r>
                        <a:rPr kumimoji="1" lang="ja-JP" altLang="en-US" sz="900">
                          <a:solidFill>
                            <a:schemeClr val="tx1"/>
                          </a:solidFill>
                          <a:latin typeface="Meiryo UI" panose="020B0604030504040204" pitchFamily="50" charset="-128"/>
                          <a:ea typeface="Meiryo UI" panose="020B0604030504040204" pitchFamily="50" charset="-128"/>
                        </a:rPr>
                        <a:t>〇</a:t>
                      </a:r>
                      <a:r>
                        <a:rPr kumimoji="1" lang="en-US" altLang="ja-JP" sz="900">
                          <a:solidFill>
                            <a:schemeClr val="tx1"/>
                          </a:solidFill>
                          <a:latin typeface="Meiryo UI" panose="020B0604030504040204" pitchFamily="50" charset="-128"/>
                          <a:ea typeface="Meiryo UI" panose="020B0604030504040204" pitchFamily="50" charset="-128"/>
                        </a:rPr>
                        <a:t>R</a:t>
                      </a:r>
                      <a:r>
                        <a:rPr kumimoji="1" lang="ja-JP" altLang="en-US" sz="900">
                          <a:solidFill>
                            <a:schemeClr val="tx1"/>
                          </a:solidFill>
                          <a:latin typeface="Meiryo UI" panose="020B0604030504040204" pitchFamily="50" charset="-128"/>
                          <a:ea typeface="Meiryo UI" panose="020B0604030504040204" pitchFamily="50" charset="-128"/>
                        </a:rPr>
                        <a:t>５小学生男女平均体力合計点</a:t>
                      </a:r>
                      <a:endParaRPr kumimoji="1" lang="en-US" altLang="ja-JP" sz="900">
                        <a:solidFill>
                          <a:schemeClr val="tx1"/>
                        </a:solidFill>
                        <a:latin typeface="Meiryo UI" panose="020B0604030504040204" pitchFamily="50" charset="-128"/>
                        <a:ea typeface="Meiryo UI" panose="020B0604030504040204" pitchFamily="50" charset="-128"/>
                      </a:endParaRPr>
                    </a:p>
                    <a:p>
                      <a:pPr algn="l"/>
                      <a:r>
                        <a:rPr kumimoji="1" lang="ja-JP" altLang="en-US" sz="900">
                          <a:solidFill>
                            <a:schemeClr val="tx1"/>
                          </a:solidFill>
                          <a:latin typeface="Meiryo UI" panose="020B0604030504040204" pitchFamily="50" charset="-128"/>
                          <a:ea typeface="Meiryo UI" panose="020B0604030504040204" pitchFamily="50" charset="-128"/>
                        </a:rPr>
                        <a:t>・全国　 ：約</a:t>
                      </a:r>
                      <a:r>
                        <a:rPr kumimoji="1" lang="en-US" altLang="ja-JP" sz="900">
                          <a:solidFill>
                            <a:schemeClr val="tx1"/>
                          </a:solidFill>
                          <a:latin typeface="Meiryo UI" panose="020B0604030504040204" pitchFamily="50" charset="-128"/>
                          <a:ea typeface="Meiryo UI" panose="020B0604030504040204" pitchFamily="50" charset="-128"/>
                        </a:rPr>
                        <a:t>53.4</a:t>
                      </a:r>
                      <a:r>
                        <a:rPr kumimoji="1" lang="ja-JP" altLang="en-US" sz="900">
                          <a:solidFill>
                            <a:schemeClr val="tx1"/>
                          </a:solidFill>
                          <a:latin typeface="Meiryo UI" panose="020B0604030504040204" pitchFamily="50" charset="-128"/>
                          <a:ea typeface="Meiryo UI" panose="020B0604030504040204" pitchFamily="50" charset="-128"/>
                        </a:rPr>
                        <a:t>点</a:t>
                      </a:r>
                      <a:endParaRPr kumimoji="1" lang="en-US" altLang="ja-JP" sz="900">
                        <a:solidFill>
                          <a:schemeClr val="tx1"/>
                        </a:solidFill>
                        <a:latin typeface="Meiryo UI" panose="020B0604030504040204" pitchFamily="50" charset="-128"/>
                        <a:ea typeface="Meiryo UI" panose="020B0604030504040204" pitchFamily="50" charset="-128"/>
                      </a:endParaRPr>
                    </a:p>
                    <a:p>
                      <a:pPr algn="l"/>
                      <a:r>
                        <a:rPr kumimoji="1" lang="ja-JP" altLang="en-US" sz="900">
                          <a:solidFill>
                            <a:schemeClr val="tx1"/>
                          </a:solidFill>
                          <a:latin typeface="Meiryo UI" panose="020B0604030504040204" pitchFamily="50" charset="-128"/>
                          <a:ea typeface="Meiryo UI" panose="020B0604030504040204" pitchFamily="50" charset="-128"/>
                        </a:rPr>
                        <a:t>・大阪府：約</a:t>
                      </a:r>
                      <a:r>
                        <a:rPr kumimoji="1" lang="en-US" altLang="ja-JP" sz="900">
                          <a:solidFill>
                            <a:schemeClr val="tx1"/>
                          </a:solidFill>
                          <a:latin typeface="Meiryo UI" panose="020B0604030504040204" pitchFamily="50" charset="-128"/>
                          <a:ea typeface="Meiryo UI" panose="020B0604030504040204" pitchFamily="50" charset="-128"/>
                        </a:rPr>
                        <a:t>52.0</a:t>
                      </a:r>
                      <a:r>
                        <a:rPr kumimoji="1" lang="ja-JP" altLang="en-US" sz="900">
                          <a:solidFill>
                            <a:schemeClr val="tx1"/>
                          </a:solidFill>
                          <a:latin typeface="Meiryo UI" panose="020B0604030504040204" pitchFamily="50" charset="-128"/>
                          <a:ea typeface="Meiryo UI" panose="020B0604030504040204" pitchFamily="50" charset="-128"/>
                        </a:rPr>
                        <a:t>点</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全国差▴</a:t>
                      </a:r>
                      <a:r>
                        <a:rPr kumimoji="1" lang="en-US" altLang="ja-JP" sz="900">
                          <a:solidFill>
                            <a:schemeClr val="tx1"/>
                          </a:solidFill>
                          <a:latin typeface="Meiryo UI" panose="020B0604030504040204" pitchFamily="50" charset="-128"/>
                          <a:ea typeface="Meiryo UI" panose="020B0604030504040204" pitchFamily="50" charset="-128"/>
                        </a:rPr>
                        <a:t>1.4</a:t>
                      </a:r>
                      <a:r>
                        <a:rPr kumimoji="1" lang="ja-JP" altLang="en-US" sz="900">
                          <a:solidFill>
                            <a:schemeClr val="tx1"/>
                          </a:solidFill>
                          <a:latin typeface="Meiryo UI" panose="020B0604030504040204" pitchFamily="50" charset="-128"/>
                          <a:ea typeface="Meiryo UI" panose="020B0604030504040204" pitchFamily="50" charset="-128"/>
                        </a:rPr>
                        <a:t>点</a:t>
                      </a:r>
                      <a:r>
                        <a:rPr kumimoji="1" lang="en-US" altLang="ja-JP" sz="900">
                          <a:solidFill>
                            <a:schemeClr val="tx1"/>
                          </a:solidFill>
                          <a:latin typeface="Meiryo UI" panose="020B0604030504040204" pitchFamily="50" charset="-128"/>
                          <a:ea typeface="Meiryo UI" panose="020B0604030504040204" pitchFamily="50" charset="-128"/>
                        </a:rPr>
                        <a:t>)</a:t>
                      </a:r>
                    </a:p>
                    <a:p>
                      <a:pPr algn="l"/>
                      <a:r>
                        <a:rPr kumimoji="1" lang="ja-JP" altLang="en-US" sz="900">
                          <a:solidFill>
                            <a:schemeClr val="tx1"/>
                          </a:solidFill>
                          <a:latin typeface="Meiryo UI" panose="020B0604030504040204" pitchFamily="50" charset="-128"/>
                          <a:ea typeface="Meiryo UI" panose="020B0604030504040204" pitchFamily="50" charset="-128"/>
                        </a:rPr>
                        <a:t>〇</a:t>
                      </a:r>
                      <a:r>
                        <a:rPr kumimoji="1" lang="en-US" altLang="ja-JP" sz="900">
                          <a:solidFill>
                            <a:schemeClr val="tx1"/>
                          </a:solidFill>
                          <a:latin typeface="Meiryo UI" panose="020B0604030504040204" pitchFamily="50" charset="-128"/>
                          <a:ea typeface="Meiryo UI" panose="020B0604030504040204" pitchFamily="50" charset="-128"/>
                        </a:rPr>
                        <a:t>R</a:t>
                      </a:r>
                      <a:r>
                        <a:rPr kumimoji="1" lang="ja-JP" altLang="en-US" sz="900">
                          <a:solidFill>
                            <a:schemeClr val="tx1"/>
                          </a:solidFill>
                          <a:latin typeface="Meiryo UI" panose="020B0604030504040204" pitchFamily="50" charset="-128"/>
                          <a:ea typeface="Meiryo UI" panose="020B0604030504040204" pitchFamily="50" charset="-128"/>
                        </a:rPr>
                        <a:t>５中学生男女平均体力合計点</a:t>
                      </a:r>
                      <a:endParaRPr kumimoji="1" lang="en-US" altLang="ja-JP" sz="900">
                        <a:solidFill>
                          <a:schemeClr val="tx1"/>
                        </a:solidFill>
                        <a:latin typeface="Meiryo UI" panose="020B0604030504040204" pitchFamily="50" charset="-128"/>
                        <a:ea typeface="Meiryo UI" panose="020B0604030504040204" pitchFamily="50" charset="-128"/>
                      </a:endParaRPr>
                    </a:p>
                    <a:p>
                      <a:pPr algn="l"/>
                      <a:r>
                        <a:rPr kumimoji="1" lang="ja-JP" altLang="en-US" sz="900">
                          <a:solidFill>
                            <a:schemeClr val="tx1"/>
                          </a:solidFill>
                          <a:latin typeface="Meiryo UI" panose="020B0604030504040204" pitchFamily="50" charset="-128"/>
                          <a:ea typeface="Meiryo UI" panose="020B0604030504040204" pitchFamily="50" charset="-128"/>
                        </a:rPr>
                        <a:t>・全国　 ：約</a:t>
                      </a:r>
                      <a:r>
                        <a:rPr kumimoji="1" lang="en-US" altLang="ja-JP" sz="900">
                          <a:solidFill>
                            <a:schemeClr val="tx1"/>
                          </a:solidFill>
                          <a:latin typeface="Meiryo UI" panose="020B0604030504040204" pitchFamily="50" charset="-128"/>
                          <a:ea typeface="Meiryo UI" panose="020B0604030504040204" pitchFamily="50" charset="-128"/>
                        </a:rPr>
                        <a:t>44.1</a:t>
                      </a:r>
                      <a:r>
                        <a:rPr kumimoji="1" lang="ja-JP" altLang="en-US" sz="900">
                          <a:solidFill>
                            <a:schemeClr val="tx1"/>
                          </a:solidFill>
                          <a:latin typeface="Meiryo UI" panose="020B0604030504040204" pitchFamily="50" charset="-128"/>
                          <a:ea typeface="Meiryo UI" panose="020B0604030504040204" pitchFamily="50" charset="-128"/>
                        </a:rPr>
                        <a:t>点</a:t>
                      </a:r>
                      <a:endParaRPr kumimoji="1" lang="en-US" altLang="ja-JP" sz="900">
                        <a:solidFill>
                          <a:schemeClr val="tx1"/>
                        </a:solidFill>
                        <a:latin typeface="Meiryo UI" panose="020B0604030504040204" pitchFamily="50" charset="-128"/>
                        <a:ea typeface="Meiryo UI" panose="020B0604030504040204" pitchFamily="50" charset="-128"/>
                      </a:endParaRPr>
                    </a:p>
                    <a:p>
                      <a:pPr algn="l"/>
                      <a:r>
                        <a:rPr kumimoji="1" lang="ja-JP" altLang="en-US" sz="900">
                          <a:solidFill>
                            <a:schemeClr val="tx1"/>
                          </a:solidFill>
                          <a:latin typeface="Meiryo UI" panose="020B0604030504040204" pitchFamily="50" charset="-128"/>
                          <a:ea typeface="Meiryo UI" panose="020B0604030504040204" pitchFamily="50" charset="-128"/>
                        </a:rPr>
                        <a:t>・大阪府：約</a:t>
                      </a:r>
                      <a:r>
                        <a:rPr kumimoji="1" lang="en-US" altLang="ja-JP" sz="900">
                          <a:solidFill>
                            <a:schemeClr val="tx1"/>
                          </a:solidFill>
                          <a:latin typeface="Meiryo UI" panose="020B0604030504040204" pitchFamily="50" charset="-128"/>
                          <a:ea typeface="Meiryo UI" panose="020B0604030504040204" pitchFamily="50" charset="-128"/>
                        </a:rPr>
                        <a:t>43.0</a:t>
                      </a:r>
                      <a:r>
                        <a:rPr kumimoji="1" lang="ja-JP" altLang="en-US" sz="900">
                          <a:solidFill>
                            <a:schemeClr val="tx1"/>
                          </a:solidFill>
                          <a:latin typeface="Meiryo UI" panose="020B0604030504040204" pitchFamily="50" charset="-128"/>
                          <a:ea typeface="Meiryo UI" panose="020B0604030504040204" pitchFamily="50" charset="-128"/>
                        </a:rPr>
                        <a:t>点</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全国差▴</a:t>
                      </a:r>
                      <a:r>
                        <a:rPr kumimoji="1" lang="en-US" altLang="ja-JP" sz="900">
                          <a:solidFill>
                            <a:schemeClr val="tx1"/>
                          </a:solidFill>
                          <a:latin typeface="Meiryo UI" panose="020B0604030504040204" pitchFamily="50" charset="-128"/>
                          <a:ea typeface="Meiryo UI" panose="020B0604030504040204" pitchFamily="50" charset="-128"/>
                        </a:rPr>
                        <a:t>1.1</a:t>
                      </a:r>
                      <a:r>
                        <a:rPr kumimoji="1" lang="ja-JP" altLang="en-US" sz="900">
                          <a:solidFill>
                            <a:schemeClr val="tx1"/>
                          </a:solidFill>
                          <a:latin typeface="Meiryo UI" panose="020B0604030504040204" pitchFamily="50" charset="-128"/>
                          <a:ea typeface="Meiryo UI" panose="020B0604030504040204" pitchFamily="50" charset="-128"/>
                        </a:rPr>
                        <a:t>点</a:t>
                      </a:r>
                      <a:r>
                        <a:rPr kumimoji="1" lang="en-US" altLang="ja-JP" sz="900">
                          <a:solidFill>
                            <a:schemeClr val="tx1"/>
                          </a:solidFill>
                          <a:latin typeface="Meiryo UI" panose="020B0604030504040204" pitchFamily="50" charset="-128"/>
                          <a:ea typeface="Meiryo UI" panose="020B0604030504040204" pitchFamily="50" charset="-128"/>
                        </a:rPr>
                        <a:t>)</a:t>
                      </a:r>
                    </a:p>
                    <a:p>
                      <a:pPr algn="l"/>
                      <a:r>
                        <a:rPr kumimoji="1" lang="ja-JP" altLang="en-US" sz="900">
                          <a:solidFill>
                            <a:schemeClr val="tx1"/>
                          </a:solidFill>
                          <a:latin typeface="Meiryo UI" panose="020B0604030504040204" pitchFamily="50" charset="-128"/>
                          <a:ea typeface="Meiryo UI" panose="020B0604030504040204" pitchFamily="50" charset="-128"/>
                        </a:rPr>
                        <a:t>　　（全国平均をめざす）</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1,878</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graphicFrame>
        <p:nvGraphicFramePr>
          <p:cNvPr id="9" name="表 8">
            <a:extLst>
              <a:ext uri="{FF2B5EF4-FFF2-40B4-BE49-F238E27FC236}">
                <a16:creationId xmlns:a16="http://schemas.microsoft.com/office/drawing/2014/main" id="{EF525D30-611D-4175-BDC1-5442479B322D}"/>
              </a:ext>
            </a:extLst>
          </p:cNvPr>
          <p:cNvGraphicFramePr>
            <a:graphicFrameLocks noGrp="1"/>
          </p:cNvGraphicFramePr>
          <p:nvPr>
            <p:extLst>
              <p:ext uri="{D42A27DB-BD31-4B8C-83A1-F6EECF244321}">
                <p14:modId xmlns:p14="http://schemas.microsoft.com/office/powerpoint/2010/main" val="4109373236"/>
              </p:ext>
            </p:extLst>
          </p:nvPr>
        </p:nvGraphicFramePr>
        <p:xfrm>
          <a:off x="93000" y="709962"/>
          <a:ext cx="9647999" cy="2800896"/>
        </p:xfrm>
        <a:graphic>
          <a:graphicData uri="http://schemas.openxmlformats.org/drawingml/2006/table">
            <a:tbl>
              <a:tblPr firstRow="1" bandRow="1">
                <a:tableStyleId>{F5AB1C69-6EDB-4FF4-983F-18BD219EF322}</a:tableStyleId>
              </a:tblPr>
              <a:tblGrid>
                <a:gridCol w="357333">
                  <a:extLst>
                    <a:ext uri="{9D8B030D-6E8A-4147-A177-3AD203B41FA5}">
                      <a16:colId xmlns:a16="http://schemas.microsoft.com/office/drawing/2014/main" val="3669968435"/>
                    </a:ext>
                  </a:extLst>
                </a:gridCol>
                <a:gridCol w="357333">
                  <a:extLst>
                    <a:ext uri="{9D8B030D-6E8A-4147-A177-3AD203B41FA5}">
                      <a16:colId xmlns:a16="http://schemas.microsoft.com/office/drawing/2014/main" val="409412566"/>
                    </a:ext>
                  </a:extLst>
                </a:gridCol>
                <a:gridCol w="2649567">
                  <a:extLst>
                    <a:ext uri="{9D8B030D-6E8A-4147-A177-3AD203B41FA5}">
                      <a16:colId xmlns:a16="http://schemas.microsoft.com/office/drawing/2014/main" val="1875731990"/>
                    </a:ext>
                  </a:extLst>
                </a:gridCol>
                <a:gridCol w="1531233">
                  <a:extLst>
                    <a:ext uri="{9D8B030D-6E8A-4147-A177-3AD203B41FA5}">
                      <a16:colId xmlns:a16="http://schemas.microsoft.com/office/drawing/2014/main" val="2988255248"/>
                    </a:ext>
                  </a:extLst>
                </a:gridCol>
                <a:gridCol w="1679467">
                  <a:extLst>
                    <a:ext uri="{9D8B030D-6E8A-4147-A177-3AD203B41FA5}">
                      <a16:colId xmlns:a16="http://schemas.microsoft.com/office/drawing/2014/main" val="862029573"/>
                    </a:ext>
                  </a:extLst>
                </a:gridCol>
                <a:gridCol w="1536533">
                  <a:extLst>
                    <a:ext uri="{9D8B030D-6E8A-4147-A177-3AD203B41FA5}">
                      <a16:colId xmlns:a16="http://schemas.microsoft.com/office/drawing/2014/main" val="678836451"/>
                    </a:ext>
                  </a:extLst>
                </a:gridCol>
                <a:gridCol w="1536533">
                  <a:extLst>
                    <a:ext uri="{9D8B030D-6E8A-4147-A177-3AD203B41FA5}">
                      <a16:colId xmlns:a16="http://schemas.microsoft.com/office/drawing/2014/main" val="2444707989"/>
                    </a:ext>
                  </a:extLst>
                </a:gridCol>
              </a:tblGrid>
              <a:tr h="439114">
                <a:tc rowSpan="7">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大阪の未来社会を支える若者・企業応援</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en-US" altLang="ja-JP"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内大学と連携して就職困難性の高い学生の就職支援のノウハウを充実させていくとともに、府内中小企業や学生に対するセミナー等の実施のほか、企業と学生を直接的に結び付ける職場体験等を行うことで、府内中小企業と学生とのマッチング支援に取り組む。 </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609070540"/>
                  </a:ext>
                </a:extLst>
              </a:tr>
              <a:tr h="252000">
                <a:tc vMerge="1">
                  <a:txBody>
                    <a:bodyPr/>
                    <a:lstStyle/>
                    <a:p>
                      <a:endParaRPr kumimoji="1" lang="ja-JP" altLang="en-US"/>
                    </a:p>
                  </a:txBody>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2641368"/>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a:t>
                      </a:r>
                      <a:r>
                        <a:rPr kumimoji="1" lang="ja-JP" altLang="en-US" sz="1050" dirty="0">
                          <a:solidFill>
                            <a:sysClr val="windowText" lastClr="000000"/>
                          </a:solidFill>
                          <a:latin typeface="Meiryo UI" panose="020B0604030504040204" pitchFamily="50" charset="-128"/>
                          <a:ea typeface="Meiryo UI" panose="020B0604030504040204" pitchFamily="50" charset="-128"/>
                        </a:rPr>
                        <a:t>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819785817"/>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府内企業に就職した学生の数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360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29,957</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4">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4">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774992455"/>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本事業に参加した学生数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2,200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2739165649"/>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新卒採用等、若者の採用力強化に取り組む</a:t>
                      </a:r>
                      <a:r>
                        <a:rPr kumimoji="1" lang="ja-JP" altLang="en-US" sz="1050">
                          <a:solidFill>
                            <a:schemeClr val="tx1"/>
                          </a:solidFill>
                          <a:latin typeface="Meiryo UI" panose="020B0604030504040204" pitchFamily="50" charset="-128"/>
                          <a:ea typeface="Meiryo UI" panose="020B0604030504040204" pitchFamily="50" charset="-128"/>
                        </a:rPr>
                        <a:t>（取り組む</a:t>
                      </a:r>
                      <a:r>
                        <a:rPr kumimoji="1" lang="ja-JP" altLang="en-US" sz="1050" dirty="0">
                          <a:solidFill>
                            <a:schemeClr val="tx1"/>
                          </a:solidFill>
                          <a:latin typeface="Meiryo UI" panose="020B0604030504040204" pitchFamily="50" charset="-128"/>
                          <a:ea typeface="Meiryo UI" panose="020B0604030504040204" pitchFamily="50" charset="-128"/>
                        </a:rPr>
                        <a:t>予定の）府内企業数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300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539426788"/>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本事業に参加した企業数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480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253479278"/>
                  </a:ext>
                </a:extLst>
              </a:tr>
            </a:tbl>
          </a:graphicData>
        </a:graphic>
      </p:graphicFrame>
    </p:spTree>
    <p:extLst>
      <p:ext uri="{BB962C8B-B14F-4D97-AF65-F5344CB8AC3E}">
        <p14:creationId xmlns:p14="http://schemas.microsoft.com/office/powerpoint/2010/main" val="296587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1">
            <a:extLst>
              <a:ext uri="{FF2B5EF4-FFF2-40B4-BE49-F238E27FC236}">
                <a16:creationId xmlns:a16="http://schemas.microsoft.com/office/drawing/2014/main" id="{5ED405BE-6837-4379-A444-58C895650F7B}"/>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4</a:t>
            </a:fld>
            <a:endParaRPr kumimoji="1" lang="ja-JP" altLang="en-US" dirty="0"/>
          </a:p>
        </p:txBody>
      </p:sp>
      <p:graphicFrame>
        <p:nvGraphicFramePr>
          <p:cNvPr id="2" name="表 1">
            <a:extLst>
              <a:ext uri="{FF2B5EF4-FFF2-40B4-BE49-F238E27FC236}">
                <a16:creationId xmlns:a16="http://schemas.microsoft.com/office/drawing/2014/main" id="{B06DDA8C-CEF2-48EA-B387-9689FE6F0FCF}"/>
              </a:ext>
            </a:extLst>
          </p:cNvPr>
          <p:cNvGraphicFramePr>
            <a:graphicFrameLocks noGrp="1"/>
          </p:cNvGraphicFramePr>
          <p:nvPr>
            <p:extLst>
              <p:ext uri="{D42A27DB-BD31-4B8C-83A1-F6EECF244321}">
                <p14:modId xmlns:p14="http://schemas.microsoft.com/office/powerpoint/2010/main" val="1994530473"/>
              </p:ext>
            </p:extLst>
          </p:nvPr>
        </p:nvGraphicFramePr>
        <p:xfrm>
          <a:off x="95237" y="3641782"/>
          <a:ext cx="9715525" cy="2012224"/>
        </p:xfrm>
        <a:graphic>
          <a:graphicData uri="http://schemas.openxmlformats.org/drawingml/2006/table">
            <a:tbl>
              <a:tblPr firstRow="1" bandRow="1">
                <a:tableStyleId>{F5AB1C69-6EDB-4FF4-983F-18BD219EF322}</a:tableStyleId>
              </a:tblPr>
              <a:tblGrid>
                <a:gridCol w="362520">
                  <a:extLst>
                    <a:ext uri="{9D8B030D-6E8A-4147-A177-3AD203B41FA5}">
                      <a16:colId xmlns:a16="http://schemas.microsoft.com/office/drawing/2014/main" val="172805105"/>
                    </a:ext>
                  </a:extLst>
                </a:gridCol>
                <a:gridCol w="362520">
                  <a:extLst>
                    <a:ext uri="{9D8B030D-6E8A-4147-A177-3AD203B41FA5}">
                      <a16:colId xmlns:a16="http://schemas.microsoft.com/office/drawing/2014/main" val="2650724408"/>
                    </a:ext>
                  </a:extLst>
                </a:gridCol>
                <a:gridCol w="2755149">
                  <a:extLst>
                    <a:ext uri="{9D8B030D-6E8A-4147-A177-3AD203B41FA5}">
                      <a16:colId xmlns:a16="http://schemas.microsoft.com/office/drawing/2014/main" val="3367011727"/>
                    </a:ext>
                  </a:extLst>
                </a:gridCol>
                <a:gridCol w="1703842">
                  <a:extLst>
                    <a:ext uri="{9D8B030D-6E8A-4147-A177-3AD203B41FA5}">
                      <a16:colId xmlns:a16="http://schemas.microsoft.com/office/drawing/2014/main" val="925919940"/>
                    </a:ext>
                  </a:extLst>
                </a:gridCol>
                <a:gridCol w="1703842">
                  <a:extLst>
                    <a:ext uri="{9D8B030D-6E8A-4147-A177-3AD203B41FA5}">
                      <a16:colId xmlns:a16="http://schemas.microsoft.com/office/drawing/2014/main" val="2559794872"/>
                    </a:ext>
                  </a:extLst>
                </a:gridCol>
                <a:gridCol w="1413826">
                  <a:extLst>
                    <a:ext uri="{9D8B030D-6E8A-4147-A177-3AD203B41FA5}">
                      <a16:colId xmlns:a16="http://schemas.microsoft.com/office/drawing/2014/main" val="1099700868"/>
                    </a:ext>
                  </a:extLst>
                </a:gridCol>
                <a:gridCol w="1413826">
                  <a:extLst>
                    <a:ext uri="{9D8B030D-6E8A-4147-A177-3AD203B41FA5}">
                      <a16:colId xmlns:a16="http://schemas.microsoft.com/office/drawing/2014/main" val="3718653198"/>
                    </a:ext>
                  </a:extLst>
                </a:gridCol>
              </a:tblGrid>
              <a:tr h="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４</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高校生等海外体験</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支援事業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kern="1200" noProof="0" dirty="0">
                          <a:solidFill>
                            <a:schemeClr val="bg1"/>
                          </a:solidFill>
                          <a:latin typeface="Meiryo UI" panose="020B0604030504040204" pitchFamily="50" charset="-128"/>
                          <a:ea typeface="Meiryo UI" panose="020B0604030504040204" pitchFamily="50" charset="-128"/>
                          <a:cs typeface="+mn-cs"/>
                        </a:rPr>
                        <a:t>万博による国際交流の機会を活用し、海外留学での交流を通して、若者の視野を広げ、国際感覚や自立心・向上心を磨くとともに、大阪の魅力を</a:t>
                      </a:r>
                      <a:r>
                        <a:rPr kumimoji="1" lang="en-US" altLang="ja-JP" sz="1050" b="0" u="none" kern="1200" noProof="0" dirty="0">
                          <a:solidFill>
                            <a:schemeClr val="bg1"/>
                          </a:solidFill>
                          <a:latin typeface="Meiryo UI" panose="020B0604030504040204" pitchFamily="50" charset="-128"/>
                          <a:ea typeface="Meiryo UI" panose="020B0604030504040204" pitchFamily="50" charset="-128"/>
                          <a:cs typeface="+mn-cs"/>
                        </a:rPr>
                        <a:t>SNS</a:t>
                      </a:r>
                      <a:r>
                        <a:rPr kumimoji="1" lang="ja-JP" altLang="en-US" sz="1050" b="0" u="none" kern="1200" noProof="0" dirty="0">
                          <a:solidFill>
                            <a:schemeClr val="bg1"/>
                          </a:solidFill>
                          <a:latin typeface="Meiryo UI" panose="020B0604030504040204" pitchFamily="50" charset="-128"/>
                          <a:ea typeface="Meiryo UI" panose="020B0604030504040204" pitchFamily="50" charset="-128"/>
                          <a:cs typeface="+mn-cs"/>
                        </a:rPr>
                        <a:t>等により、英語等で世界に発信できる積極性を</a:t>
                      </a:r>
                      <a:r>
                        <a:rPr kumimoji="1" lang="ja-JP" altLang="en-US" sz="1050" b="0" u="none" kern="1200" noProof="0">
                          <a:solidFill>
                            <a:schemeClr val="bg1"/>
                          </a:solidFill>
                          <a:latin typeface="Meiryo UI" panose="020B0604030504040204" pitchFamily="50" charset="-128"/>
                          <a:ea typeface="Meiryo UI" panose="020B0604030504040204" pitchFamily="50" charset="-128"/>
                          <a:cs typeface="+mn-cs"/>
                        </a:rPr>
                        <a:t>培う。</a:t>
                      </a:r>
                      <a:endParaRPr kumimoji="1" lang="ja-JP" altLang="en-US" sz="9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704217441"/>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615698241"/>
                  </a:ext>
                </a:extLst>
              </a:tr>
              <a:tr h="394336">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4191108336"/>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SNS</a:t>
                      </a: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YouTube</a:t>
                      </a:r>
                      <a:r>
                        <a:rPr kumimoji="1" lang="ja-JP" altLang="en-US" sz="1050" dirty="0">
                          <a:solidFill>
                            <a:schemeClr val="tx1"/>
                          </a:solidFill>
                          <a:latin typeface="Meiryo UI" panose="020B0604030504040204" pitchFamily="50" charset="-128"/>
                          <a:ea typeface="Meiryo UI" panose="020B0604030504040204" pitchFamily="50" charset="-128"/>
                        </a:rPr>
                        <a:t>等のインプレッション数</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参加した高校生の</a:t>
                      </a:r>
                      <a:br>
                        <a:rPr kumimoji="1" lang="en-US" altLang="ja-JP" sz="1050" dirty="0">
                          <a:solidFill>
                            <a:srgbClr val="FF0000"/>
                          </a:solidFill>
                          <a:latin typeface="Meiryo UI" panose="020B0604030504040204" pitchFamily="50" charset="-128"/>
                          <a:ea typeface="Meiryo UI" panose="020B0604030504040204" pitchFamily="50" charset="-128"/>
                        </a:rPr>
                      </a:br>
                      <a:r>
                        <a:rPr kumimoji="1" lang="ja-JP" altLang="en-US" sz="1050" dirty="0">
                          <a:solidFill>
                            <a:srgbClr val="FF0000"/>
                          </a:solidFill>
                          <a:latin typeface="Meiryo UI" panose="020B0604030504040204" pitchFamily="50" charset="-128"/>
                          <a:ea typeface="Meiryo UI" panose="020B0604030504040204" pitchFamily="50" charset="-128"/>
                        </a:rPr>
                        <a:t>フォロワー数の２倍以上</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4,973</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837395369"/>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参加した高校生の意欲向上、満足度</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全体の</a:t>
                      </a:r>
                      <a:r>
                        <a:rPr kumimoji="1" lang="en-US" altLang="ja-JP" sz="1050" dirty="0">
                          <a:solidFill>
                            <a:srgbClr val="FF0000"/>
                          </a:solidFill>
                          <a:latin typeface="Meiryo UI" panose="020B0604030504040204" pitchFamily="50" charset="-128"/>
                          <a:ea typeface="Meiryo UI" panose="020B0604030504040204" pitchFamily="50" charset="-128"/>
                        </a:rPr>
                        <a:t>90</a:t>
                      </a:r>
                      <a:r>
                        <a:rPr kumimoji="1" lang="ja-JP" altLang="en-US" sz="1050" dirty="0">
                          <a:solidFill>
                            <a:srgbClr val="FF0000"/>
                          </a:solidFill>
                          <a:latin typeface="Meiryo UI" panose="020B0604030504040204" pitchFamily="50" charset="-128"/>
                          <a:ea typeface="Meiryo UI" panose="020B0604030504040204" pitchFamily="50" charset="-128"/>
                        </a:rPr>
                        <a:t>％以上</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endParaRPr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640825897"/>
                  </a:ext>
                </a:extLst>
              </a:tr>
            </a:tbl>
          </a:graphicData>
        </a:graphic>
      </p:graphicFrame>
      <p:graphicFrame>
        <p:nvGraphicFramePr>
          <p:cNvPr id="9" name="表 8">
            <a:extLst>
              <a:ext uri="{FF2B5EF4-FFF2-40B4-BE49-F238E27FC236}">
                <a16:creationId xmlns:a16="http://schemas.microsoft.com/office/drawing/2014/main" id="{DC4CAB75-E421-45A2-9BBD-D17487EA6027}"/>
              </a:ext>
            </a:extLst>
          </p:cNvPr>
          <p:cNvGraphicFramePr>
            <a:graphicFrameLocks noGrp="1"/>
          </p:cNvGraphicFramePr>
          <p:nvPr>
            <p:extLst>
              <p:ext uri="{D42A27DB-BD31-4B8C-83A1-F6EECF244321}">
                <p14:modId xmlns:p14="http://schemas.microsoft.com/office/powerpoint/2010/main" val="1431942071"/>
              </p:ext>
            </p:extLst>
          </p:nvPr>
        </p:nvGraphicFramePr>
        <p:xfrm>
          <a:off x="95237" y="686579"/>
          <a:ext cx="9715525" cy="2794640"/>
        </p:xfrm>
        <a:graphic>
          <a:graphicData uri="http://schemas.openxmlformats.org/drawingml/2006/table">
            <a:tbl>
              <a:tblPr firstRow="1" bandRow="1">
                <a:tableStyleId>{F5AB1C69-6EDB-4FF4-983F-18BD219EF322}</a:tableStyleId>
              </a:tblPr>
              <a:tblGrid>
                <a:gridCol w="359589">
                  <a:extLst>
                    <a:ext uri="{9D8B030D-6E8A-4147-A177-3AD203B41FA5}">
                      <a16:colId xmlns:a16="http://schemas.microsoft.com/office/drawing/2014/main" val="830047628"/>
                    </a:ext>
                  </a:extLst>
                </a:gridCol>
                <a:gridCol w="359589">
                  <a:extLst>
                    <a:ext uri="{9D8B030D-6E8A-4147-A177-3AD203B41FA5}">
                      <a16:colId xmlns:a16="http://schemas.microsoft.com/office/drawing/2014/main" val="1297933951"/>
                    </a:ext>
                  </a:extLst>
                </a:gridCol>
                <a:gridCol w="2754695">
                  <a:extLst>
                    <a:ext uri="{9D8B030D-6E8A-4147-A177-3AD203B41FA5}">
                      <a16:colId xmlns:a16="http://schemas.microsoft.com/office/drawing/2014/main" val="1232791315"/>
                    </a:ext>
                  </a:extLst>
                </a:gridCol>
                <a:gridCol w="1681316">
                  <a:extLst>
                    <a:ext uri="{9D8B030D-6E8A-4147-A177-3AD203B41FA5}">
                      <a16:colId xmlns:a16="http://schemas.microsoft.com/office/drawing/2014/main" val="885638921"/>
                    </a:ext>
                  </a:extLst>
                </a:gridCol>
                <a:gridCol w="1752336">
                  <a:extLst>
                    <a:ext uri="{9D8B030D-6E8A-4147-A177-3AD203B41FA5}">
                      <a16:colId xmlns:a16="http://schemas.microsoft.com/office/drawing/2014/main" val="2868609020"/>
                    </a:ext>
                  </a:extLst>
                </a:gridCol>
                <a:gridCol w="1404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394336">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endParaRPr kumimoji="1" lang="ja-JP" altLang="en-US"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a:solidFill>
                            <a:schemeClr val="bg1"/>
                          </a:solidFill>
                          <a:latin typeface="Meiryo UI" panose="020B0604030504040204" pitchFamily="50" charset="-128"/>
                          <a:ea typeface="Meiryo UI" panose="020B0604030504040204" pitchFamily="50" charset="-128"/>
                        </a:rPr>
                        <a:t>３</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グローバル人材</a:t>
                      </a:r>
                      <a:r>
                        <a:rPr kumimoji="1" lang="ja-JP" altLang="en-US" sz="1200" b="1" u="sng">
                          <a:solidFill>
                            <a:schemeClr val="bg1"/>
                          </a:solidFill>
                          <a:latin typeface="Meiryo UI" panose="020B0604030504040204" pitchFamily="50" charset="-128"/>
                          <a:ea typeface="Meiryo UI" panose="020B0604030504040204" pitchFamily="50" charset="-128"/>
                        </a:rPr>
                        <a:t>育成事業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高校生等を対象に、海外の大学等への進学支援を行う「おおさかグローバル塾」や実践的な英語体験活動を行う「グローバル体験プログラム」を実施し、大阪の成長を担うグローバル人材を育成する。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758480360"/>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071805634"/>
                  </a:ext>
                </a:extLst>
              </a:tr>
              <a:tr h="394336">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44546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104251072"/>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r>
                        <a:rPr kumimoji="1" lang="ja-JP" altLang="en-US" sz="1050" dirty="0">
                          <a:latin typeface="Meiryo UI" panose="020B0604030504040204" pitchFamily="50" charset="-128"/>
                          <a:ea typeface="Meiryo UI" panose="020B0604030504040204" pitchFamily="50" charset="-128"/>
                        </a:rPr>
                        <a:t>おおさかグローバル塾の修了者数</a:t>
                      </a:r>
                    </a:p>
                    <a:p>
                      <a:r>
                        <a:rPr kumimoji="1" lang="ja-JP" altLang="en-US" sz="1050" dirty="0">
                          <a:latin typeface="Meiryo UI" panose="020B0604030504040204" pitchFamily="50" charset="-128"/>
                          <a:ea typeface="Meiryo UI" panose="020B0604030504040204" pitchFamily="50" charset="-128"/>
                        </a:rPr>
                        <a:t>上段：単年度修了者数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年度からの累計修了者数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【848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51,528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49</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【798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【799</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50,360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426980527"/>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DB9CA"/>
                    </a:solidFill>
                  </a:tcPr>
                </a:tc>
                <a:tc>
                  <a:txBody>
                    <a:bodyPr/>
                    <a:lstStyle/>
                    <a:p>
                      <a:r>
                        <a:rPr kumimoji="1" lang="ja-JP" altLang="en-US" sz="1050" dirty="0">
                          <a:latin typeface="Meiryo UI" panose="020B0604030504040204" pitchFamily="50" charset="-128"/>
                          <a:ea typeface="Meiryo UI" panose="020B0604030504040204" pitchFamily="50" charset="-128"/>
                        </a:rPr>
                        <a:t>グローバル体験プログラム</a:t>
                      </a:r>
                      <a:r>
                        <a:rPr kumimoji="1" lang="ja-JP" altLang="en-US" sz="1050">
                          <a:latin typeface="Meiryo UI" panose="020B0604030504040204" pitchFamily="50" charset="-128"/>
                          <a:ea typeface="Meiryo UI" panose="020B0604030504040204" pitchFamily="50" charset="-128"/>
                        </a:rPr>
                        <a:t>の</a:t>
                      </a:r>
                      <a:r>
                        <a:rPr kumimoji="1" lang="ja-JP" altLang="en-US" sz="1050">
                          <a:solidFill>
                            <a:schemeClr val="tx1"/>
                          </a:solidFill>
                          <a:latin typeface="Meiryo UI" panose="020B0604030504040204" pitchFamily="50" charset="-128"/>
                          <a:ea typeface="Meiryo UI" panose="020B0604030504040204" pitchFamily="50" charset="-128"/>
                        </a:rPr>
                        <a:t>参加者数</a:t>
                      </a:r>
                      <a:endParaRPr kumimoji="1" lang="ja-JP" altLang="en-US" sz="1050" dirty="0">
                        <a:solidFill>
                          <a:schemeClr val="tx1"/>
                        </a:solidFill>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上段：単年度参加者数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年度からの累計参加者数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【24,038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2,402</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【20,440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1,971</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【18,038</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【22,038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516618314"/>
                  </a:ext>
                </a:extLst>
              </a:tr>
            </a:tbl>
          </a:graphicData>
        </a:graphic>
      </p:graphicFrame>
      <p:sp>
        <p:nvSpPr>
          <p:cNvPr id="14" name="テキスト ボックス 13">
            <a:extLst>
              <a:ext uri="{FF2B5EF4-FFF2-40B4-BE49-F238E27FC236}">
                <a16:creationId xmlns:a16="http://schemas.microsoft.com/office/drawing/2014/main" id="{37A8B13C-ED20-408E-9376-B5FEE82DC184}"/>
              </a:ext>
            </a:extLst>
          </p:cNvPr>
          <p:cNvSpPr txBox="1"/>
          <p:nvPr/>
        </p:nvSpPr>
        <p:spPr>
          <a:xfrm>
            <a:off x="4471344" y="63975"/>
            <a:ext cx="3658144" cy="492443"/>
          </a:xfrm>
          <a:prstGeom prst="rect">
            <a:avLst/>
          </a:prstGeom>
          <a:noFill/>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rPr>
              <a:t>基本的方向（</a:t>
            </a:r>
            <a:r>
              <a:rPr lang="ja-JP" altLang="en-US" sz="1300" b="1">
                <a:solidFill>
                  <a:schemeClr val="bg1"/>
                </a:solidFill>
                <a:latin typeface="Meiryo UI" panose="020B0604030504040204" pitchFamily="50" charset="-128"/>
                <a:ea typeface="Meiryo UI" panose="020B0604030504040204" pitchFamily="50" charset="-128"/>
              </a:rPr>
              <a:t>１）若者の活躍支援</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基本的方向（２）子どもの育成環境の充実</a:t>
            </a:r>
            <a:endParaRPr kumimoji="1" lang="ja-JP" altLang="en-US" sz="1300" dirty="0">
              <a:solidFill>
                <a:schemeClr val="bg1"/>
              </a:solidFill>
            </a:endParaRPr>
          </a:p>
        </p:txBody>
      </p:sp>
      <p:sp>
        <p:nvSpPr>
          <p:cNvPr id="15" name="正方形/長方形 14">
            <a:extLst>
              <a:ext uri="{FF2B5EF4-FFF2-40B4-BE49-F238E27FC236}">
                <a16:creationId xmlns:a16="http://schemas.microsoft.com/office/drawing/2014/main" id="{C0CD532F-5EC1-4151-97F2-8F8A34946259}"/>
              </a:ext>
            </a:extLst>
          </p:cNvPr>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dirty="0">
                <a:latin typeface="Meiryo UI" panose="020B0604030504040204" pitchFamily="50" charset="-128"/>
                <a:ea typeface="Meiryo UI" panose="020B0604030504040204" pitchFamily="50" charset="-128"/>
              </a:rPr>
              <a:t>基本</a:t>
            </a:r>
            <a:r>
              <a:rPr lang="ja-JP" altLang="en-US" b="1">
                <a:latin typeface="Meiryo UI" panose="020B0604030504040204" pitchFamily="50" charset="-128"/>
                <a:ea typeface="Meiryo UI" panose="020B0604030504040204" pitchFamily="50" charset="-128"/>
              </a:rPr>
              <a:t>目標①　これからの大阪を担うひとをつくる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（若者の活躍支援、子どもの育成環境の充実）</a:t>
            </a:r>
            <a:endParaRPr kumimoji="1" lang="ja-JP" altLang="en-US" sz="1400">
              <a:solidFill>
                <a:schemeClr val="bg1"/>
              </a:solidFill>
            </a:endParaRPr>
          </a:p>
        </p:txBody>
      </p:sp>
    </p:spTree>
    <p:extLst>
      <p:ext uri="{BB962C8B-B14F-4D97-AF65-F5344CB8AC3E}">
        <p14:creationId xmlns:p14="http://schemas.microsoft.com/office/powerpoint/2010/main" val="3756126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704E5DAA-5F84-46FE-A221-84FF735FB95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5</a:t>
            </a:fld>
            <a:endParaRPr kumimoji="1" lang="ja-JP" altLang="en-US" dirty="0"/>
          </a:p>
        </p:txBody>
      </p:sp>
      <p:sp>
        <p:nvSpPr>
          <p:cNvPr id="12" name="テキスト ボックス 11">
            <a:extLst>
              <a:ext uri="{FF2B5EF4-FFF2-40B4-BE49-F238E27FC236}">
                <a16:creationId xmlns:a16="http://schemas.microsoft.com/office/drawing/2014/main" id="{99B60B39-146A-4F55-9E19-C0BAD24AB9EA}"/>
              </a:ext>
            </a:extLst>
          </p:cNvPr>
          <p:cNvSpPr txBox="1"/>
          <p:nvPr/>
        </p:nvSpPr>
        <p:spPr>
          <a:xfrm>
            <a:off x="4471344" y="72139"/>
            <a:ext cx="3658144" cy="492443"/>
          </a:xfrm>
          <a:prstGeom prst="rect">
            <a:avLst/>
          </a:prstGeom>
          <a:noFill/>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rPr>
              <a:t>基本的方向（</a:t>
            </a:r>
            <a:r>
              <a:rPr lang="ja-JP" altLang="en-US" sz="1300" b="1">
                <a:solidFill>
                  <a:schemeClr val="bg1"/>
                </a:solidFill>
                <a:latin typeface="Meiryo UI" panose="020B0604030504040204" pitchFamily="50" charset="-128"/>
                <a:ea typeface="Meiryo UI" panose="020B0604030504040204" pitchFamily="50" charset="-128"/>
              </a:rPr>
              <a:t>１）若者の活躍支援</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基本的方向（２）子どもの育成環境の充実</a:t>
            </a:r>
            <a:endParaRPr kumimoji="1" lang="ja-JP" altLang="en-US" sz="1300" dirty="0">
              <a:solidFill>
                <a:schemeClr val="bg1"/>
              </a:solidFill>
            </a:endParaRPr>
          </a:p>
        </p:txBody>
      </p:sp>
      <p:graphicFrame>
        <p:nvGraphicFramePr>
          <p:cNvPr id="8" name="表 7">
            <a:extLst>
              <a:ext uri="{FF2B5EF4-FFF2-40B4-BE49-F238E27FC236}">
                <a16:creationId xmlns:a16="http://schemas.microsoft.com/office/drawing/2014/main" id="{FAF53DE6-7F97-4BDC-8CF8-0F0769BC0296}"/>
              </a:ext>
            </a:extLst>
          </p:cNvPr>
          <p:cNvGraphicFramePr>
            <a:graphicFrameLocks noGrp="1"/>
          </p:cNvGraphicFramePr>
          <p:nvPr>
            <p:extLst>
              <p:ext uri="{D42A27DB-BD31-4B8C-83A1-F6EECF244321}">
                <p14:modId xmlns:p14="http://schemas.microsoft.com/office/powerpoint/2010/main" val="2587186540"/>
              </p:ext>
            </p:extLst>
          </p:nvPr>
        </p:nvGraphicFramePr>
        <p:xfrm>
          <a:off x="136618" y="3016079"/>
          <a:ext cx="9648000" cy="2332264"/>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614169">
                  <a:extLst>
                    <a:ext uri="{9D8B030D-6E8A-4147-A177-3AD203B41FA5}">
                      <a16:colId xmlns:a16="http://schemas.microsoft.com/office/drawing/2014/main" val="1232791315"/>
                    </a:ext>
                  </a:extLst>
                </a:gridCol>
                <a:gridCol w="2113936">
                  <a:extLst>
                    <a:ext uri="{9D8B030D-6E8A-4147-A177-3AD203B41FA5}">
                      <a16:colId xmlns:a16="http://schemas.microsoft.com/office/drawing/2014/main" val="885638921"/>
                    </a:ext>
                  </a:extLst>
                </a:gridCol>
                <a:gridCol w="1691148">
                  <a:extLst>
                    <a:ext uri="{9D8B030D-6E8A-4147-A177-3AD203B41FA5}">
                      <a16:colId xmlns:a16="http://schemas.microsoft.com/office/drawing/2014/main" val="2868609020"/>
                    </a:ext>
                  </a:extLst>
                </a:gridCol>
                <a:gridCol w="1347019">
                  <a:extLst>
                    <a:ext uri="{9D8B030D-6E8A-4147-A177-3AD203B41FA5}">
                      <a16:colId xmlns:a16="http://schemas.microsoft.com/office/drawing/2014/main" val="1393318109"/>
                    </a:ext>
                  </a:extLst>
                </a:gridCol>
                <a:gridCol w="1161728">
                  <a:extLst>
                    <a:ext uri="{9D8B030D-6E8A-4147-A177-3AD203B41FA5}">
                      <a16:colId xmlns:a16="http://schemas.microsoft.com/office/drawing/2014/main" val="2346348725"/>
                    </a:ext>
                  </a:extLst>
                </a:gridCol>
              </a:tblGrid>
              <a:tr h="389074">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６</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こども木育基金</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子どもの頃から木材に接する機会を増やすことで、木の良さを体感し、森林の大切さや木材に対する理解を深めることを目的とした「こども木育基金」を活用し、保育園や幼稚園等の子育て施設が机や椅子、玩具等の木製品を導入することを支援する。また、森づくり活動を通じて森林への理解をさらに深めることを目的とした植樹活動等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７年度</a:t>
                      </a:r>
                      <a:r>
                        <a:rPr kumimoji="1" lang="ja-JP" altLang="en-US" sz="1050" b="0" dirty="0">
                          <a:solidFill>
                            <a:srgbClr val="1D1E20"/>
                          </a:solidFill>
                          <a:latin typeface="Meiryo UI" panose="020B0604030504040204" pitchFamily="50" charset="-128"/>
                          <a:ea typeface="Meiryo UI" panose="020B0604030504040204" pitchFamily="50" charset="-128"/>
                        </a:rPr>
                        <a:t>目標値</a:t>
                      </a:r>
                      <a:endParaRPr kumimoji="1" lang="en-US" altLang="ja-JP" sz="1050" b="0" dirty="0">
                        <a:solidFill>
                          <a:srgbClr val="1D1E20"/>
                        </a:solidFill>
                        <a:latin typeface="Meiryo UI" panose="020B0604030504040204" pitchFamily="50" charset="-128"/>
                        <a:ea typeface="Meiryo UI" panose="020B0604030504040204" pitchFamily="50" charset="-128"/>
                      </a:endParaRPr>
                    </a:p>
                    <a:p>
                      <a:pPr algn="ctr"/>
                      <a:r>
                        <a:rPr kumimoji="1" lang="ja-JP" altLang="en-US" sz="1050" b="0">
                          <a:solidFill>
                            <a:srgbClr val="1D1E20"/>
                          </a:solidFill>
                          <a:latin typeface="Meiryo UI" panose="020B0604030504040204" pitchFamily="50" charset="-128"/>
                          <a:ea typeface="Meiryo UI" panose="020B0604030504040204" pitchFamily="50" charset="-128"/>
                        </a:rPr>
                        <a:t>（</a:t>
                      </a: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８年</a:t>
                      </a:r>
                      <a:r>
                        <a:rPr kumimoji="1" lang="en-US" altLang="ja-JP" sz="1050" b="0" dirty="0">
                          <a:solidFill>
                            <a:srgbClr val="1D1E20"/>
                          </a:solidFill>
                          <a:latin typeface="Meiryo UI" panose="020B0604030504040204" pitchFamily="50" charset="-128"/>
                          <a:ea typeface="Meiryo UI" panose="020B0604030504040204" pitchFamily="50" charset="-128"/>
                        </a:rPr>
                        <a:t>3</a:t>
                      </a:r>
                      <a:r>
                        <a:rPr kumimoji="1" lang="ja-JP" altLang="en-US" sz="1050" b="0" dirty="0">
                          <a:solidFill>
                            <a:srgbClr val="1D1E2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７年度予算</a:t>
                      </a:r>
                      <a:r>
                        <a:rPr kumimoji="1" lang="ja-JP" altLang="en-US" sz="1050" b="0" dirty="0">
                          <a:solidFill>
                            <a:srgbClr val="1D1E20"/>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６年度</a:t>
                      </a:r>
                      <a:r>
                        <a:rPr kumimoji="1" lang="ja-JP" altLang="en-US" sz="1050" b="0" dirty="0">
                          <a:solidFill>
                            <a:srgbClr val="1D1E20"/>
                          </a:solidFill>
                          <a:latin typeface="Meiryo UI" panose="020B0604030504040204" pitchFamily="50" charset="-128"/>
                          <a:ea typeface="Meiryo UI" panose="020B0604030504040204" pitchFamily="50" charset="-128"/>
                        </a:rPr>
                        <a:t>実績見込</a:t>
                      </a:r>
                      <a:endParaRPr kumimoji="1" lang="en-US" altLang="ja-JP" sz="1050" b="0" dirty="0">
                        <a:solidFill>
                          <a:srgbClr val="1D1E20"/>
                        </a:solidFill>
                        <a:latin typeface="Meiryo UI" panose="020B0604030504040204" pitchFamily="50" charset="-128"/>
                        <a:ea typeface="Meiryo UI" panose="020B0604030504040204" pitchFamily="50" charset="-128"/>
                      </a:endParaRPr>
                    </a:p>
                    <a:p>
                      <a:pPr algn="ctr"/>
                      <a:r>
                        <a:rPr kumimoji="1" lang="ja-JP" altLang="en-US" sz="1050" b="0" dirty="0">
                          <a:solidFill>
                            <a:srgbClr val="1D1E2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rgbClr val="1D1E20"/>
                          </a:solidFill>
                          <a:latin typeface="Meiryo UI" panose="020B0604030504040204" pitchFamily="50" charset="-128"/>
                          <a:ea typeface="Meiryo UI" panose="020B0604030504040204" pitchFamily="50" charset="-128"/>
                        </a:rPr>
                        <a:t>R</a:t>
                      </a:r>
                      <a:r>
                        <a:rPr kumimoji="1" lang="ja-JP" altLang="en-US" sz="1050">
                          <a:solidFill>
                            <a:srgbClr val="1D1E20"/>
                          </a:solidFill>
                          <a:latin typeface="Meiryo UI" panose="020B0604030504040204" pitchFamily="50" charset="-128"/>
                          <a:ea typeface="Meiryo UI" panose="020B0604030504040204" pitchFamily="50" charset="-128"/>
                        </a:rPr>
                        <a:t>６年度</a:t>
                      </a:r>
                      <a:r>
                        <a:rPr kumimoji="1" lang="ja-JP" altLang="en-US" sz="1050" dirty="0">
                          <a:solidFill>
                            <a:srgbClr val="1D1E20"/>
                          </a:solidFill>
                          <a:latin typeface="Meiryo UI" panose="020B0604030504040204" pitchFamily="50" charset="-128"/>
                          <a:ea typeface="Meiryo UI" panose="020B0604030504040204" pitchFamily="50" charset="-128"/>
                        </a:rPr>
                        <a:t>予算額</a:t>
                      </a:r>
                      <a:endParaRPr kumimoji="1" lang="en-US" altLang="ja-JP" sz="105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子育て施設への支援件数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a:t>
                      </a:r>
                      <a:r>
                        <a:rPr kumimoji="1" lang="ja-JP" altLang="en-US" sz="1050" dirty="0">
                          <a:solidFill>
                            <a:srgbClr val="FF0000"/>
                          </a:solidFill>
                          <a:latin typeface="Meiryo UI" panose="020B0604030504040204" pitchFamily="50" charset="-128"/>
                          <a:ea typeface="Meiryo UI" panose="020B0604030504040204" pitchFamily="50" charset="-128"/>
                        </a:rPr>
                        <a:t>施設</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1D1E20"/>
                          </a:solidFill>
                          <a:latin typeface="Meiryo UI" panose="020B0604030504040204" pitchFamily="50" charset="-128"/>
                          <a:ea typeface="Meiryo UI" panose="020B0604030504040204" pitchFamily="50" charset="-128"/>
                        </a:rPr>
                        <a:t>9</a:t>
                      </a:r>
                      <a:r>
                        <a:rPr kumimoji="1" lang="ja-JP" altLang="en-US" sz="1050" dirty="0">
                          <a:solidFill>
                            <a:srgbClr val="1D1E20"/>
                          </a:solidFill>
                          <a:latin typeface="Meiryo UI" panose="020B0604030504040204" pitchFamily="50" charset="-128"/>
                          <a:ea typeface="Meiryo UI" panose="020B0604030504040204" pitchFamily="50" charset="-128"/>
                        </a:rPr>
                        <a:t>施設</a:t>
                      </a:r>
                      <a:endParaRPr kumimoji="1" lang="en-US" altLang="ja-JP" sz="1050" dirty="0">
                        <a:solidFill>
                          <a:srgbClr val="1D1E2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1D1E20"/>
                          </a:solidFill>
                          <a:latin typeface="Meiryo UI" panose="020B0604030504040204" pitchFamily="50" charset="-128"/>
                          <a:ea typeface="Meiryo UI" panose="020B0604030504040204" pitchFamily="50" charset="-128"/>
                        </a:rPr>
                        <a:t>（</a:t>
                      </a:r>
                      <a:r>
                        <a:rPr kumimoji="1" lang="en-US" altLang="ja-JP" sz="1050" dirty="0">
                          <a:solidFill>
                            <a:srgbClr val="1D1E20"/>
                          </a:solidFill>
                          <a:latin typeface="Meiryo UI" panose="020B0604030504040204" pitchFamily="50" charset="-128"/>
                          <a:ea typeface="Meiryo UI" panose="020B0604030504040204" pitchFamily="50" charset="-128"/>
                        </a:rPr>
                        <a:t>8</a:t>
                      </a:r>
                      <a:r>
                        <a:rPr kumimoji="1" lang="ja-JP" altLang="en-US" sz="1050" dirty="0">
                          <a:solidFill>
                            <a:srgbClr val="1D1E20"/>
                          </a:solidFill>
                          <a:latin typeface="Meiryo UI" panose="020B0604030504040204" pitchFamily="50" charset="-128"/>
                          <a:ea typeface="Meiryo UI" panose="020B0604030504040204" pitchFamily="50" charset="-128"/>
                        </a:rPr>
                        <a:t>施設）</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1D1E20"/>
                          </a:solidFill>
                          <a:latin typeface="Meiryo UI" panose="020B0604030504040204" pitchFamily="50" charset="-128"/>
                          <a:ea typeface="Meiryo UI" panose="020B0604030504040204" pitchFamily="50" charset="-128"/>
                        </a:rPr>
                        <a:t>4,000</a:t>
                      </a:r>
                      <a:r>
                        <a:rPr kumimoji="1" lang="ja-JP" altLang="en-US" sz="1050" dirty="0">
                          <a:solidFill>
                            <a:srgbClr val="1D1E2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dirty="0">
                          <a:latin typeface="Meiryo UI" panose="020B0604030504040204" pitchFamily="50" charset="-128"/>
                          <a:ea typeface="Meiryo UI" panose="020B0604030504040204" pitchFamily="50" charset="-128"/>
                        </a:rPr>
                        <a:t>植樹活動等</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rgbClr val="FF0000"/>
                          </a:solidFill>
                          <a:latin typeface="Meiryo UI" panose="020B0604030504040204" pitchFamily="50" charset="-128"/>
                          <a:ea typeface="Meiryo UI" panose="020B0604030504040204" pitchFamily="50" charset="-128"/>
                        </a:rPr>
                        <a:t>ー</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l"/>
                      <a:r>
                        <a:rPr kumimoji="1" lang="en-US" altLang="ja-JP" sz="1050" dirty="0">
                          <a:solidFill>
                            <a:srgbClr val="FF0000"/>
                          </a:solidFill>
                          <a:latin typeface="Meiryo UI" panose="020B0604030504040204" pitchFamily="50" charset="-128"/>
                          <a:ea typeface="Meiryo UI" panose="020B0604030504040204" pitchFamily="50" charset="-128"/>
                        </a:rPr>
                        <a:t>※R7</a:t>
                      </a:r>
                      <a:r>
                        <a:rPr kumimoji="1" lang="ja-JP" altLang="en-US" sz="1050" dirty="0">
                          <a:solidFill>
                            <a:srgbClr val="FF0000"/>
                          </a:solidFill>
                          <a:latin typeface="Meiryo UI" panose="020B0604030504040204" pitchFamily="50" charset="-128"/>
                          <a:ea typeface="Meiryo UI" panose="020B0604030504040204" pitchFamily="50" charset="-128"/>
                        </a:rPr>
                        <a:t>は植樹活動の開始に向け協議等を実施予定</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1D1E20"/>
                          </a:solidFill>
                          <a:latin typeface="Meiryo UI" panose="020B0604030504040204" pitchFamily="50" charset="-128"/>
                          <a:ea typeface="Meiryo UI" panose="020B0604030504040204" pitchFamily="50" charset="-128"/>
                        </a:rPr>
                        <a:t>ー</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ja-JP" altLang="en-US" sz="1050" dirty="0">
                          <a:solidFill>
                            <a:srgbClr val="1D1E20"/>
                          </a:solidFill>
                          <a:latin typeface="Meiryo UI" panose="020B0604030504040204" pitchFamily="50" charset="-128"/>
                          <a:ea typeface="Meiryo UI" panose="020B0604030504040204" pitchFamily="50" charset="-128"/>
                        </a:rPr>
                        <a:t>ー</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extLst>
                  <a:ext uri="{0D108BD9-81ED-4DB2-BD59-A6C34878D82A}">
                    <a16:rowId xmlns:a16="http://schemas.microsoft.com/office/drawing/2014/main" val="3227235901"/>
                  </a:ext>
                </a:extLst>
              </a:tr>
            </a:tbl>
          </a:graphicData>
        </a:graphic>
      </p:graphicFrame>
      <p:graphicFrame>
        <p:nvGraphicFramePr>
          <p:cNvPr id="14" name="表 13">
            <a:extLst>
              <a:ext uri="{FF2B5EF4-FFF2-40B4-BE49-F238E27FC236}">
                <a16:creationId xmlns:a16="http://schemas.microsoft.com/office/drawing/2014/main" id="{5912A499-3CA0-401B-BC7B-61A120838A6C}"/>
              </a:ext>
            </a:extLst>
          </p:cNvPr>
          <p:cNvGraphicFramePr>
            <a:graphicFrameLocks noGrp="1"/>
          </p:cNvGraphicFramePr>
          <p:nvPr>
            <p:extLst>
              <p:ext uri="{D42A27DB-BD31-4B8C-83A1-F6EECF244321}">
                <p14:modId xmlns:p14="http://schemas.microsoft.com/office/powerpoint/2010/main" val="3622890591"/>
              </p:ext>
            </p:extLst>
          </p:nvPr>
        </p:nvGraphicFramePr>
        <p:xfrm>
          <a:off x="136619" y="689735"/>
          <a:ext cx="9648000" cy="2154560"/>
        </p:xfrm>
        <a:graphic>
          <a:graphicData uri="http://schemas.openxmlformats.org/drawingml/2006/table">
            <a:tbl>
              <a:tblPr firstRow="1" bandRow="1">
                <a:tableStyleId>{F5AB1C69-6EDB-4FF4-983F-18BD219EF322}</a:tableStyleId>
              </a:tblPr>
              <a:tblGrid>
                <a:gridCol w="364101">
                  <a:extLst>
                    <a:ext uri="{9D8B030D-6E8A-4147-A177-3AD203B41FA5}">
                      <a16:colId xmlns:a16="http://schemas.microsoft.com/office/drawing/2014/main" val="2383367392"/>
                    </a:ext>
                  </a:extLst>
                </a:gridCol>
                <a:gridCol w="358439">
                  <a:extLst>
                    <a:ext uri="{9D8B030D-6E8A-4147-A177-3AD203B41FA5}">
                      <a16:colId xmlns:a16="http://schemas.microsoft.com/office/drawing/2014/main" val="1345878543"/>
                    </a:ext>
                  </a:extLst>
                </a:gridCol>
                <a:gridCol w="2611628">
                  <a:extLst>
                    <a:ext uri="{9D8B030D-6E8A-4147-A177-3AD203B41FA5}">
                      <a16:colId xmlns:a16="http://schemas.microsoft.com/office/drawing/2014/main" val="1409572524"/>
                    </a:ext>
                  </a:extLst>
                </a:gridCol>
                <a:gridCol w="2076688">
                  <a:extLst>
                    <a:ext uri="{9D8B030D-6E8A-4147-A177-3AD203B41FA5}">
                      <a16:colId xmlns:a16="http://schemas.microsoft.com/office/drawing/2014/main" val="3538277530"/>
                    </a:ext>
                  </a:extLst>
                </a:gridCol>
                <a:gridCol w="1661625">
                  <a:extLst>
                    <a:ext uri="{9D8B030D-6E8A-4147-A177-3AD203B41FA5}">
                      <a16:colId xmlns:a16="http://schemas.microsoft.com/office/drawing/2014/main" val="1999409533"/>
                    </a:ext>
                  </a:extLst>
                </a:gridCol>
                <a:gridCol w="1412382">
                  <a:extLst>
                    <a:ext uri="{9D8B030D-6E8A-4147-A177-3AD203B41FA5}">
                      <a16:colId xmlns:a16="http://schemas.microsoft.com/office/drawing/2014/main" val="4249839943"/>
                    </a:ext>
                  </a:extLst>
                </a:gridCol>
                <a:gridCol w="1163137">
                  <a:extLst>
                    <a:ext uri="{9D8B030D-6E8A-4147-A177-3AD203B41FA5}">
                      <a16:colId xmlns:a16="http://schemas.microsoft.com/office/drawing/2014/main" val="1970329149"/>
                    </a:ext>
                  </a:extLst>
                </a:gridCol>
              </a:tblGrid>
              <a:tr h="394336">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５</a:t>
                      </a:r>
                      <a:endPar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a:t>
                      </a:r>
                      <a:r>
                        <a:rPr kumimoji="1" lang="ja-JP" altLang="en-US" sz="1200" b="1" i="0" u="sng"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貧困対策</a:t>
                      </a: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貧困対策を社会全体ですすめるという機運を高めるとともに、府民の善意の受け皿とする「子ども輝く未来基金」を活用し、子どもたちに直接届く支援として、学習教材や体験活動への助成などの事業を実施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78949247"/>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７年度</a:t>
                      </a:r>
                      <a:r>
                        <a:rPr kumimoji="1" lang="ja-JP" altLang="en-US" sz="1050" b="0" dirty="0">
                          <a:solidFill>
                            <a:srgbClr val="1D1E20"/>
                          </a:solidFill>
                          <a:latin typeface="Meiryo UI" panose="020B0604030504040204" pitchFamily="50" charset="-128"/>
                          <a:ea typeface="Meiryo UI" panose="020B0604030504040204" pitchFamily="50" charset="-128"/>
                        </a:rPr>
                        <a:t>目標値</a:t>
                      </a:r>
                      <a:endParaRPr kumimoji="1" lang="en-US" altLang="ja-JP" sz="1050" b="0" dirty="0">
                        <a:solidFill>
                          <a:srgbClr val="1D1E20"/>
                        </a:solidFill>
                        <a:latin typeface="Meiryo UI" panose="020B0604030504040204" pitchFamily="50" charset="-128"/>
                        <a:ea typeface="Meiryo UI" panose="020B0604030504040204" pitchFamily="50" charset="-128"/>
                      </a:endParaRPr>
                    </a:p>
                    <a:p>
                      <a:pPr algn="ctr"/>
                      <a:r>
                        <a:rPr kumimoji="1" lang="ja-JP" altLang="en-US" sz="1050" b="0">
                          <a:solidFill>
                            <a:srgbClr val="1D1E20"/>
                          </a:solidFill>
                          <a:latin typeface="Meiryo UI" panose="020B0604030504040204" pitchFamily="50" charset="-128"/>
                          <a:ea typeface="Meiryo UI" panose="020B0604030504040204" pitchFamily="50" charset="-128"/>
                        </a:rPr>
                        <a:t>（</a:t>
                      </a: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８年</a:t>
                      </a:r>
                      <a:r>
                        <a:rPr kumimoji="1" lang="en-US" altLang="ja-JP" sz="1050" b="0" dirty="0">
                          <a:solidFill>
                            <a:srgbClr val="1D1E20"/>
                          </a:solidFill>
                          <a:latin typeface="Meiryo UI" panose="020B0604030504040204" pitchFamily="50" charset="-128"/>
                          <a:ea typeface="Meiryo UI" panose="020B0604030504040204" pitchFamily="50" charset="-128"/>
                        </a:rPr>
                        <a:t>3</a:t>
                      </a:r>
                      <a:r>
                        <a:rPr kumimoji="1" lang="ja-JP" altLang="en-US" sz="1050" b="0" dirty="0">
                          <a:solidFill>
                            <a:srgbClr val="1D1E2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７年度予算</a:t>
                      </a:r>
                      <a:r>
                        <a:rPr kumimoji="1" lang="ja-JP" altLang="en-US" sz="1050" b="0" dirty="0">
                          <a:solidFill>
                            <a:srgbClr val="1D1E20"/>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rgbClr val="1D1E20"/>
                          </a:solidFill>
                          <a:latin typeface="Meiryo UI" panose="020B0604030504040204" pitchFamily="50" charset="-128"/>
                          <a:ea typeface="Meiryo UI" panose="020B0604030504040204" pitchFamily="50" charset="-128"/>
                        </a:rPr>
                        <a:t>【</a:t>
                      </a:r>
                      <a:r>
                        <a:rPr kumimoji="1" lang="ja-JP" altLang="en-US" sz="1050" b="0" dirty="0">
                          <a:solidFill>
                            <a:srgbClr val="1D1E20"/>
                          </a:solidFill>
                          <a:latin typeface="Meiryo UI" panose="020B0604030504040204" pitchFamily="50" charset="-128"/>
                          <a:ea typeface="Meiryo UI" panose="020B0604030504040204" pitchFamily="50" charset="-128"/>
                        </a:rPr>
                        <a:t>参考</a:t>
                      </a:r>
                      <a:r>
                        <a:rPr kumimoji="1" lang="en-US" altLang="ja-JP" sz="1050" b="0" dirty="0">
                          <a:solidFill>
                            <a:srgbClr val="1D1E20"/>
                          </a:solidFill>
                          <a:latin typeface="Meiryo UI" panose="020B0604030504040204" pitchFamily="50" charset="-128"/>
                          <a:ea typeface="Meiryo UI" panose="020B0604030504040204" pitchFamily="50" charset="-128"/>
                        </a:rPr>
                        <a:t>】</a:t>
                      </a:r>
                      <a:endParaRPr kumimoji="1" lang="ja-JP" altLang="en-US" sz="1050" b="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24709071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６年度</a:t>
                      </a:r>
                      <a:r>
                        <a:rPr kumimoji="1" lang="ja-JP" altLang="en-US" sz="1050" b="0" dirty="0">
                          <a:solidFill>
                            <a:srgbClr val="1D1E20"/>
                          </a:solidFill>
                          <a:latin typeface="Meiryo UI" panose="020B0604030504040204" pitchFamily="50" charset="-128"/>
                          <a:ea typeface="Meiryo UI" panose="020B0604030504040204" pitchFamily="50" charset="-128"/>
                        </a:rPr>
                        <a:t>実績見込</a:t>
                      </a:r>
                      <a:endParaRPr kumimoji="1" lang="en-US" altLang="ja-JP" sz="1050" b="0" dirty="0">
                        <a:solidFill>
                          <a:srgbClr val="1D1E20"/>
                        </a:solidFill>
                        <a:latin typeface="Meiryo UI" panose="020B0604030504040204" pitchFamily="50" charset="-128"/>
                        <a:ea typeface="Meiryo UI" panose="020B0604030504040204" pitchFamily="50" charset="-128"/>
                      </a:endParaRPr>
                    </a:p>
                    <a:p>
                      <a:pPr algn="ctr"/>
                      <a:r>
                        <a:rPr kumimoji="1" lang="ja-JP" altLang="en-US" sz="1050" b="0" dirty="0">
                          <a:solidFill>
                            <a:srgbClr val="1D1E2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rgbClr val="1D1E20"/>
                          </a:solidFill>
                          <a:latin typeface="Meiryo UI" panose="020B0604030504040204" pitchFamily="50" charset="-128"/>
                          <a:ea typeface="Meiryo UI" panose="020B0604030504040204" pitchFamily="50" charset="-128"/>
                        </a:rPr>
                        <a:t>R</a:t>
                      </a:r>
                      <a:r>
                        <a:rPr kumimoji="1" lang="ja-JP" altLang="en-US" sz="1050">
                          <a:solidFill>
                            <a:srgbClr val="1D1E20"/>
                          </a:solidFill>
                          <a:latin typeface="Meiryo UI" panose="020B0604030504040204" pitchFamily="50" charset="-128"/>
                          <a:ea typeface="Meiryo UI" panose="020B0604030504040204" pitchFamily="50" charset="-128"/>
                        </a:rPr>
                        <a:t>６年度</a:t>
                      </a:r>
                      <a:r>
                        <a:rPr kumimoji="1" lang="ja-JP" altLang="en-US" sz="1050" dirty="0">
                          <a:solidFill>
                            <a:srgbClr val="1D1E20"/>
                          </a:solidFill>
                          <a:latin typeface="Meiryo UI" panose="020B0604030504040204" pitchFamily="50" charset="-128"/>
                          <a:ea typeface="Meiryo UI" panose="020B0604030504040204" pitchFamily="50" charset="-128"/>
                        </a:rPr>
                        <a:t>予算額</a:t>
                      </a:r>
                      <a:endParaRPr kumimoji="1" lang="en-US" altLang="ja-JP" sz="105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65983707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子ども食堂等の支援件数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175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132,171</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1D1E20"/>
                          </a:solidFill>
                          <a:latin typeface="Meiryo UI" panose="020B0604030504040204" pitchFamily="50" charset="-128"/>
                          <a:ea typeface="Meiryo UI" panose="020B0604030504040204" pitchFamily="50" charset="-128"/>
                        </a:rPr>
                        <a:t>165</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年</a:t>
                      </a:r>
                      <a:endParaRPr kumimoji="1" lang="en-US" altLang="ja-JP" sz="1050" dirty="0">
                        <a:solidFill>
                          <a:srgbClr val="1D1E20"/>
                        </a:solidFill>
                        <a:latin typeface="Meiryo UI" panose="020B0604030504040204" pitchFamily="50" charset="-128"/>
                        <a:ea typeface="Meiryo UI" panose="020B0604030504040204" pitchFamily="50" charset="-128"/>
                      </a:endParaRPr>
                    </a:p>
                    <a:p>
                      <a:pPr algn="ctr"/>
                      <a:r>
                        <a:rPr kumimoji="1" lang="ja-JP" altLang="en-US" sz="1050" dirty="0">
                          <a:solidFill>
                            <a:srgbClr val="1D1E20"/>
                          </a:solidFill>
                          <a:latin typeface="Meiryo UI" panose="020B0604030504040204" pitchFamily="50" charset="-128"/>
                          <a:ea typeface="Meiryo UI" panose="020B0604030504040204" pitchFamily="50" charset="-128"/>
                        </a:rPr>
                        <a:t>（</a:t>
                      </a:r>
                      <a:r>
                        <a:rPr kumimoji="1" lang="en-US" altLang="ja-JP" sz="1050" dirty="0">
                          <a:solidFill>
                            <a:srgbClr val="1D1E20"/>
                          </a:solidFill>
                          <a:latin typeface="Meiryo UI" panose="020B0604030504040204" pitchFamily="50" charset="-128"/>
                          <a:ea typeface="Meiryo UI" panose="020B0604030504040204" pitchFamily="50" charset="-128"/>
                        </a:rPr>
                        <a:t>120</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1D1E20"/>
                          </a:solidFill>
                          <a:latin typeface="Meiryo UI" panose="020B0604030504040204" pitchFamily="50" charset="-128"/>
                          <a:ea typeface="Meiryo UI" panose="020B0604030504040204" pitchFamily="50" charset="-128"/>
                        </a:rPr>
                        <a:t>121,385</a:t>
                      </a:r>
                      <a:r>
                        <a:rPr kumimoji="1" lang="ja-JP" altLang="en-US" sz="1050" dirty="0">
                          <a:solidFill>
                            <a:srgbClr val="1D1E20"/>
                          </a:solidFill>
                          <a:latin typeface="Meiryo UI" panose="020B0604030504040204" pitchFamily="50" charset="-128"/>
                          <a:ea typeface="Meiryo UI" panose="020B0604030504040204" pitchFamily="50" charset="-128"/>
                        </a:rPr>
                        <a:t>千円</a:t>
                      </a:r>
                      <a:endParaRPr kumimoji="1" lang="en-US" altLang="ja-JP" sz="105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539323516"/>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ひとり親家庭の子どもへの支援件数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1,980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1D1E20"/>
                          </a:solidFill>
                          <a:latin typeface="Meiryo UI" panose="020B0604030504040204" pitchFamily="50" charset="-128"/>
                          <a:ea typeface="Meiryo UI" panose="020B0604030504040204" pitchFamily="50" charset="-128"/>
                        </a:rPr>
                        <a:t>1,496</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人</a:t>
                      </a:r>
                      <a:endParaRPr kumimoji="1" lang="en-US" altLang="ja-JP" sz="1050" dirty="0">
                        <a:solidFill>
                          <a:srgbClr val="1D1E20"/>
                        </a:solidFill>
                        <a:latin typeface="Meiryo UI" panose="020B0604030504040204" pitchFamily="50" charset="-128"/>
                        <a:ea typeface="Meiryo UI" panose="020B0604030504040204" pitchFamily="50" charset="-128"/>
                      </a:endParaRPr>
                    </a:p>
                    <a:p>
                      <a:pPr algn="ctr"/>
                      <a:r>
                        <a:rPr kumimoji="1" lang="ja-JP" altLang="en-US" sz="1050" dirty="0">
                          <a:solidFill>
                            <a:srgbClr val="1D1E20"/>
                          </a:solidFill>
                          <a:latin typeface="Meiryo UI" panose="020B0604030504040204" pitchFamily="50" charset="-128"/>
                          <a:ea typeface="Meiryo UI" panose="020B0604030504040204" pitchFamily="50" charset="-128"/>
                        </a:rPr>
                        <a:t>（</a:t>
                      </a:r>
                      <a:r>
                        <a:rPr kumimoji="1" lang="en-US" altLang="ja-JP" sz="1050" dirty="0">
                          <a:solidFill>
                            <a:srgbClr val="1D1E20"/>
                          </a:solidFill>
                          <a:latin typeface="Meiryo UI" panose="020B0604030504040204" pitchFamily="50" charset="-128"/>
                          <a:ea typeface="Meiryo UI" panose="020B0604030504040204" pitchFamily="50" charset="-128"/>
                        </a:rPr>
                        <a:t>1,485</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人）</a:t>
                      </a:r>
                      <a:endParaRPr kumimoji="1" lang="en-US" altLang="ja-JP" sz="105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905376303"/>
                  </a:ext>
                </a:extLst>
              </a:tr>
            </a:tbl>
          </a:graphicData>
        </a:graphic>
      </p:graphicFrame>
      <p:sp>
        <p:nvSpPr>
          <p:cNvPr id="16" name="正方形/長方形 15">
            <a:extLst>
              <a:ext uri="{FF2B5EF4-FFF2-40B4-BE49-F238E27FC236}">
                <a16:creationId xmlns:a16="http://schemas.microsoft.com/office/drawing/2014/main" id="{C12B38FB-0238-49C5-80F5-B308CCE65712}"/>
              </a:ext>
            </a:extLst>
          </p:cNvPr>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dirty="0">
                <a:latin typeface="Meiryo UI" panose="020B0604030504040204" pitchFamily="50" charset="-128"/>
                <a:ea typeface="Meiryo UI" panose="020B0604030504040204" pitchFamily="50" charset="-128"/>
              </a:rPr>
              <a:t>基本</a:t>
            </a:r>
            <a:r>
              <a:rPr lang="ja-JP" altLang="en-US" b="1">
                <a:latin typeface="Meiryo UI" panose="020B0604030504040204" pitchFamily="50" charset="-128"/>
                <a:ea typeface="Meiryo UI" panose="020B0604030504040204" pitchFamily="50" charset="-128"/>
              </a:rPr>
              <a:t>目標①　これからの大阪を担うひとをつくる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（若者の活躍支援、子どもの育成環境の充実）</a:t>
            </a:r>
            <a:endParaRPr kumimoji="1" lang="ja-JP" altLang="en-US" sz="1400">
              <a:solidFill>
                <a:schemeClr val="bg1"/>
              </a:solidFill>
            </a:endParaRPr>
          </a:p>
        </p:txBody>
      </p:sp>
    </p:spTree>
    <p:extLst>
      <p:ext uri="{BB962C8B-B14F-4D97-AF65-F5344CB8AC3E}">
        <p14:creationId xmlns:p14="http://schemas.microsoft.com/office/powerpoint/2010/main" val="2019510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
            <a:extLst>
              <a:ext uri="{FF2B5EF4-FFF2-40B4-BE49-F238E27FC236}">
                <a16:creationId xmlns:a16="http://schemas.microsoft.com/office/drawing/2014/main" id="{801AE0D7-F311-46D6-94EA-D5F14ED0423A}"/>
              </a:ext>
            </a:extLst>
          </p:cNvPr>
          <p:cNvSpPr>
            <a:spLocks noGrp="1"/>
          </p:cNvSpPr>
          <p:nvPr>
            <p:ph type="sldNum" sz="quarter" idx="12"/>
          </p:nvPr>
        </p:nvSpPr>
        <p:spPr>
          <a:xfrm>
            <a:off x="7677150" y="6467000"/>
            <a:ext cx="2228850" cy="365125"/>
          </a:xfrm>
        </p:spPr>
        <p:txBody>
          <a:bodyPr/>
          <a:lstStyle/>
          <a:p>
            <a:fld id="{44BDDE9A-F6C5-4730-B943-1C83B56C071B}" type="slidenum">
              <a:rPr kumimoji="1" lang="ja-JP" altLang="en-US" smtClean="0"/>
              <a:t>6</a:t>
            </a:fld>
            <a:endParaRPr kumimoji="1" lang="ja-JP" altLang="en-US"/>
          </a:p>
        </p:txBody>
      </p:sp>
      <p:sp>
        <p:nvSpPr>
          <p:cNvPr id="21" name="正方形/長方形 20">
            <a:extLst>
              <a:ext uri="{FF2B5EF4-FFF2-40B4-BE49-F238E27FC236}">
                <a16:creationId xmlns:a16="http://schemas.microsoft.com/office/drawing/2014/main" id="{7F2D6B8C-3F3B-4728-86DA-6647F1A411EF}"/>
              </a:ext>
            </a:extLst>
          </p:cNvPr>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基本目標②　結婚・出産・子育ての希望をかなえる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600" b="1">
                <a:solidFill>
                  <a:schemeClr val="bg1"/>
                </a:solidFill>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（結婚・妊娠・出産・子育て環境の充実、仕事と子育ての両立）</a:t>
            </a:r>
            <a:endParaRPr lang="en-US" altLang="ja-JP" sz="1400" b="1" dirty="0">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B2FD99DD-E7F8-427F-B1CC-1EEF9C2255B6}"/>
              </a:ext>
            </a:extLst>
          </p:cNvPr>
          <p:cNvGraphicFramePr>
            <a:graphicFrameLocks noGrp="1"/>
          </p:cNvGraphicFramePr>
          <p:nvPr>
            <p:extLst>
              <p:ext uri="{D42A27DB-BD31-4B8C-83A1-F6EECF244321}">
                <p14:modId xmlns:p14="http://schemas.microsoft.com/office/powerpoint/2010/main" val="1552292648"/>
              </p:ext>
            </p:extLst>
          </p:nvPr>
        </p:nvGraphicFramePr>
        <p:xfrm>
          <a:off x="114898" y="690056"/>
          <a:ext cx="9676201" cy="1635032"/>
        </p:xfrm>
        <a:graphic>
          <a:graphicData uri="http://schemas.openxmlformats.org/drawingml/2006/table">
            <a:tbl>
              <a:tblPr firstRow="1" bandRow="1">
                <a:tableStyleId>{F5AB1C69-6EDB-4FF4-983F-18BD219EF322}</a:tableStyleId>
              </a:tblPr>
              <a:tblGrid>
                <a:gridCol w="362176">
                  <a:extLst>
                    <a:ext uri="{9D8B030D-6E8A-4147-A177-3AD203B41FA5}">
                      <a16:colId xmlns:a16="http://schemas.microsoft.com/office/drawing/2014/main" val="830047628"/>
                    </a:ext>
                  </a:extLst>
                </a:gridCol>
                <a:gridCol w="422025">
                  <a:extLst>
                    <a:ext uri="{9D8B030D-6E8A-4147-A177-3AD203B41FA5}">
                      <a16:colId xmlns:a16="http://schemas.microsoft.com/office/drawing/2014/main" val="1297933951"/>
                    </a:ext>
                  </a:extLst>
                </a:gridCol>
                <a:gridCol w="2412000">
                  <a:extLst>
                    <a:ext uri="{9D8B030D-6E8A-4147-A177-3AD203B41FA5}">
                      <a16:colId xmlns:a16="http://schemas.microsoft.com/office/drawing/2014/main" val="2034516984"/>
                    </a:ext>
                  </a:extLst>
                </a:gridCol>
                <a:gridCol w="1620000">
                  <a:extLst>
                    <a:ext uri="{9D8B030D-6E8A-4147-A177-3AD203B41FA5}">
                      <a16:colId xmlns:a16="http://schemas.microsoft.com/office/drawing/2014/main" val="885638921"/>
                    </a:ext>
                  </a:extLst>
                </a:gridCol>
                <a:gridCol w="1620000">
                  <a:extLst>
                    <a:ext uri="{9D8B030D-6E8A-4147-A177-3AD203B41FA5}">
                      <a16:colId xmlns:a16="http://schemas.microsoft.com/office/drawing/2014/main" val="889472479"/>
                    </a:ext>
                  </a:extLst>
                </a:gridCol>
                <a:gridCol w="1620000">
                  <a:extLst>
                    <a:ext uri="{9D8B030D-6E8A-4147-A177-3AD203B41FA5}">
                      <a16:colId xmlns:a16="http://schemas.microsoft.com/office/drawing/2014/main" val="2136332784"/>
                    </a:ext>
                  </a:extLst>
                </a:gridCol>
                <a:gridCol w="1620000">
                  <a:extLst>
                    <a:ext uri="{9D8B030D-6E8A-4147-A177-3AD203B41FA5}">
                      <a16:colId xmlns:a16="http://schemas.microsoft.com/office/drawing/2014/main" val="3560589941"/>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７</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ライフデザイン推進事業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若い世代が、結婚、妊娠・出産、⼦育てといった様々なライフステージにおける選択に向け、必要かつ適切な情報や意⾒を得られ、⾃らの希望や選択肢を思い描くことのできる機会とするため、ライフデザイン出前講座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extLst>
                  <a:ext uri="{0D108BD9-81ED-4DB2-BD59-A6C34878D82A}">
                    <a16:rowId xmlns:a16="http://schemas.microsoft.com/office/drawing/2014/main" val="2564789859"/>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ライフデザイン出前講座　受講対象校数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５校</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730</a:t>
                      </a:r>
                      <a:r>
                        <a:rPr kumimoji="1" lang="ja-JP" altLang="en-US" sz="105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graphicFrame>
        <p:nvGraphicFramePr>
          <p:cNvPr id="8" name="表 7">
            <a:extLst>
              <a:ext uri="{FF2B5EF4-FFF2-40B4-BE49-F238E27FC236}">
                <a16:creationId xmlns:a16="http://schemas.microsoft.com/office/drawing/2014/main" id="{BFC58C22-BDCF-4F89-9A91-E2ACC8C9BE8D}"/>
              </a:ext>
            </a:extLst>
          </p:cNvPr>
          <p:cNvGraphicFramePr>
            <a:graphicFrameLocks noGrp="1"/>
          </p:cNvGraphicFramePr>
          <p:nvPr>
            <p:extLst>
              <p:ext uri="{D42A27DB-BD31-4B8C-83A1-F6EECF244321}">
                <p14:modId xmlns:p14="http://schemas.microsoft.com/office/powerpoint/2010/main" val="752592243"/>
              </p:ext>
            </p:extLst>
          </p:nvPr>
        </p:nvGraphicFramePr>
        <p:xfrm>
          <a:off x="114897" y="2439513"/>
          <a:ext cx="9676201" cy="2012224"/>
        </p:xfrm>
        <a:graphic>
          <a:graphicData uri="http://schemas.openxmlformats.org/drawingml/2006/table">
            <a:tbl>
              <a:tblPr firstRow="1" bandRow="1">
                <a:tableStyleId>{F5AB1C69-6EDB-4FF4-983F-18BD219EF322}</a:tableStyleId>
              </a:tblPr>
              <a:tblGrid>
                <a:gridCol w="362176">
                  <a:extLst>
                    <a:ext uri="{9D8B030D-6E8A-4147-A177-3AD203B41FA5}">
                      <a16:colId xmlns:a16="http://schemas.microsoft.com/office/drawing/2014/main" val="830047628"/>
                    </a:ext>
                  </a:extLst>
                </a:gridCol>
                <a:gridCol w="422025">
                  <a:extLst>
                    <a:ext uri="{9D8B030D-6E8A-4147-A177-3AD203B41FA5}">
                      <a16:colId xmlns:a16="http://schemas.microsoft.com/office/drawing/2014/main" val="1297933951"/>
                    </a:ext>
                  </a:extLst>
                </a:gridCol>
                <a:gridCol w="2412000">
                  <a:extLst>
                    <a:ext uri="{9D8B030D-6E8A-4147-A177-3AD203B41FA5}">
                      <a16:colId xmlns:a16="http://schemas.microsoft.com/office/drawing/2014/main" val="2034516984"/>
                    </a:ext>
                  </a:extLst>
                </a:gridCol>
                <a:gridCol w="1620000">
                  <a:extLst>
                    <a:ext uri="{9D8B030D-6E8A-4147-A177-3AD203B41FA5}">
                      <a16:colId xmlns:a16="http://schemas.microsoft.com/office/drawing/2014/main" val="885638921"/>
                    </a:ext>
                  </a:extLst>
                </a:gridCol>
                <a:gridCol w="1620000">
                  <a:extLst>
                    <a:ext uri="{9D8B030D-6E8A-4147-A177-3AD203B41FA5}">
                      <a16:colId xmlns:a16="http://schemas.microsoft.com/office/drawing/2014/main" val="889472479"/>
                    </a:ext>
                  </a:extLst>
                </a:gridCol>
                <a:gridCol w="1620000">
                  <a:extLst>
                    <a:ext uri="{9D8B030D-6E8A-4147-A177-3AD203B41FA5}">
                      <a16:colId xmlns:a16="http://schemas.microsoft.com/office/drawing/2014/main" val="2136332784"/>
                    </a:ext>
                  </a:extLst>
                </a:gridCol>
                <a:gridCol w="1620000">
                  <a:extLst>
                    <a:ext uri="{9D8B030D-6E8A-4147-A177-3AD203B41FA5}">
                      <a16:colId xmlns:a16="http://schemas.microsoft.com/office/drawing/2014/main" val="3560589941"/>
                    </a:ext>
                  </a:extLst>
                </a:gridCol>
              </a:tblGrid>
              <a:tr h="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８</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プレコンセプションケア</a:t>
                      </a:r>
                      <a:r>
                        <a:rPr kumimoji="1" lang="ja-JP" altLang="en-US" sz="1200" b="1" u="sng">
                          <a:solidFill>
                            <a:schemeClr val="bg1"/>
                          </a:solidFill>
                          <a:latin typeface="Meiryo UI" panose="020B0604030504040204" pitchFamily="50" charset="-128"/>
                          <a:ea typeface="Meiryo UI" panose="020B0604030504040204" pitchFamily="50" charset="-128"/>
                        </a:rPr>
                        <a:t>の推進</a:t>
                      </a:r>
                      <a:endParaRPr kumimoji="1" lang="en-US" altLang="ja-JP"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女性の健康への関心を高め、必要な方を早期に医療につなぐ機会を提供するとともに、こどもを産み育てたいと願う女性の選択肢を広げるため、各自が妊娠・出産の希望を含むライフプランを考え、日々の健康と向き合う「プレコンセプションケア」を推進する。</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extLst>
                  <a:ext uri="{0D108BD9-81ED-4DB2-BD59-A6C34878D82A}">
                    <a16:rowId xmlns:a16="http://schemas.microsoft.com/office/drawing/2014/main" val="2564789859"/>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プレコンセプションケア講座の参加人数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3,200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21,686</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AMH</a:t>
                      </a:r>
                      <a:r>
                        <a:rPr kumimoji="1" lang="ja-JP" altLang="en-US" sz="1050" dirty="0">
                          <a:solidFill>
                            <a:schemeClr val="tx1"/>
                          </a:solidFill>
                          <a:latin typeface="Meiryo UI" panose="020B0604030504040204" pitchFamily="50" charset="-128"/>
                          <a:ea typeface="Meiryo UI" panose="020B0604030504040204" pitchFamily="50" charset="-128"/>
                        </a:rPr>
                        <a:t>検査費用の助成件数</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※AMH</a:t>
                      </a:r>
                      <a:r>
                        <a:rPr kumimoji="1" lang="ja-JP" altLang="en-US" sz="900" dirty="0">
                          <a:solidFill>
                            <a:schemeClr val="tx1"/>
                          </a:solidFill>
                          <a:latin typeface="Meiryo UI" panose="020B0604030504040204" pitchFamily="50" charset="-128"/>
                          <a:ea typeface="Meiryo UI" panose="020B0604030504040204" pitchFamily="50" charset="-128"/>
                        </a:rPr>
                        <a:t>検査：卵巣予備能を測定する血液検査</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1,920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2347718580"/>
                  </a:ext>
                </a:extLst>
              </a:tr>
            </a:tbl>
          </a:graphicData>
        </a:graphic>
      </p:graphicFrame>
    </p:spTree>
    <p:extLst>
      <p:ext uri="{BB962C8B-B14F-4D97-AF65-F5344CB8AC3E}">
        <p14:creationId xmlns:p14="http://schemas.microsoft.com/office/powerpoint/2010/main" val="1331802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873B66A-C3E6-4D23-861F-1C0A334E51B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7</a:t>
            </a:fld>
            <a:endParaRPr kumimoji="1" lang="ja-JP" altLang="en-US" dirty="0"/>
          </a:p>
        </p:txBody>
      </p:sp>
      <p:graphicFrame>
        <p:nvGraphicFramePr>
          <p:cNvPr id="7" name="表 6">
            <a:extLst>
              <a:ext uri="{FF2B5EF4-FFF2-40B4-BE49-F238E27FC236}">
                <a16:creationId xmlns:a16="http://schemas.microsoft.com/office/drawing/2014/main" id="{995F81CA-759A-422B-94E3-57B15333C343}"/>
              </a:ext>
            </a:extLst>
          </p:cNvPr>
          <p:cNvGraphicFramePr>
            <a:graphicFrameLocks noGrp="1"/>
          </p:cNvGraphicFramePr>
          <p:nvPr>
            <p:extLst>
              <p:ext uri="{D42A27DB-BD31-4B8C-83A1-F6EECF244321}">
                <p14:modId xmlns:p14="http://schemas.microsoft.com/office/powerpoint/2010/main" val="3001138179"/>
              </p:ext>
            </p:extLst>
          </p:nvPr>
        </p:nvGraphicFramePr>
        <p:xfrm>
          <a:off x="93000" y="761278"/>
          <a:ext cx="9720000" cy="2154560"/>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20000">
                  <a:extLst>
                    <a:ext uri="{9D8B030D-6E8A-4147-A177-3AD203B41FA5}">
                      <a16:colId xmlns:a16="http://schemas.microsoft.com/office/drawing/2014/main" val="3352397933"/>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117812099"/>
                    </a:ext>
                  </a:extLst>
                </a:gridCol>
                <a:gridCol w="1548000">
                  <a:extLst>
                    <a:ext uri="{9D8B030D-6E8A-4147-A177-3AD203B41FA5}">
                      <a16:colId xmlns:a16="http://schemas.microsoft.com/office/drawing/2014/main" val="2346348725"/>
                    </a:ext>
                  </a:extLst>
                </a:gridCol>
                <a:gridCol w="1548000">
                  <a:extLst>
                    <a:ext uri="{9D8B030D-6E8A-4147-A177-3AD203B41FA5}">
                      <a16:colId xmlns:a16="http://schemas.microsoft.com/office/drawing/2014/main" val="3625190496"/>
                    </a:ext>
                  </a:extLst>
                </a:gridCol>
              </a:tblGrid>
              <a:tr h="394336">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９</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kern="1200" dirty="0">
                          <a:solidFill>
                            <a:schemeClr val="lt1"/>
                          </a:solidFill>
                          <a:latin typeface="Meiryo UI" panose="020B0604030504040204" pitchFamily="50" charset="-128"/>
                          <a:ea typeface="Meiryo UI" panose="020B0604030504040204" pitchFamily="50" charset="-128"/>
                          <a:cs typeface="+mn-cs"/>
                        </a:rPr>
                        <a:t>OSAKA</a:t>
                      </a:r>
                      <a:r>
                        <a:rPr kumimoji="1" lang="ja-JP" altLang="en-US" sz="1200" b="1" u="sng" kern="1200" dirty="0">
                          <a:solidFill>
                            <a:schemeClr val="lt1"/>
                          </a:solidFill>
                          <a:latin typeface="Meiryo UI" panose="020B0604030504040204" pitchFamily="50" charset="-128"/>
                          <a:ea typeface="Meiryo UI" panose="020B0604030504040204" pitchFamily="50" charset="-128"/>
                          <a:cs typeface="+mn-cs"/>
                        </a:rPr>
                        <a:t>女性活躍推進事業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OSAKA</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女性活躍推進会議等と連携し、「ドーン </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de </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キラリ フェスティバル」等の啓発事業を実施するとともに、同フェスティバルにあわせ、</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女性活躍推進と</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2025</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年大阪・関西万博の魅力を</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PR</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するイベントを開催。また若年層を対象とした「ライフデザインの描き方セミナー」等を開催し、オール大阪でより一層、女性活躍の機運を盛り上げる。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hMerge="1">
                  <a:txBody>
                    <a:bodyPr/>
                    <a:lstStyle/>
                    <a:p>
                      <a:endParaRPr kumimoji="1" lang="ja-JP" altLang="en-US"/>
                    </a:p>
                  </a:txBody>
                  <a:tcPr>
                    <a:solidFill>
                      <a:schemeClr val="bg2"/>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0566057"/>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3777926"/>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255724006"/>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a:latin typeface="Meiryo UI" panose="020B0604030504040204" pitchFamily="50" charset="-128"/>
                          <a:ea typeface="Meiryo UI" panose="020B0604030504040204" pitchFamily="50" charset="-128"/>
                        </a:rPr>
                        <a:t>男女いきいき・元気宣言登録事業者数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840</a:t>
                      </a:r>
                      <a:r>
                        <a:rPr kumimoji="1" lang="ja-JP" altLang="en-US" sz="1050" dirty="0">
                          <a:solidFill>
                            <a:srgbClr val="FF0000"/>
                          </a:solidFill>
                          <a:latin typeface="Meiryo UI" panose="020B0604030504040204" pitchFamily="50" charset="-128"/>
                          <a:ea typeface="Meiryo UI" panose="020B0604030504040204" pitchFamily="50" charset="-128"/>
                        </a:rPr>
                        <a:t>社</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18,555</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785</a:t>
                      </a:r>
                      <a:r>
                        <a:rPr kumimoji="1" lang="ja-JP" altLang="en-US" sz="1050" dirty="0">
                          <a:solidFill>
                            <a:schemeClr val="tx1"/>
                          </a:solidFill>
                          <a:latin typeface="Meiryo UI" panose="020B0604030504040204" pitchFamily="50" charset="-128"/>
                          <a:ea typeface="Meiryo UI" panose="020B0604030504040204" pitchFamily="50" charset="-128"/>
                        </a:rPr>
                        <a:t>社</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785</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9,508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76212281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a:latin typeface="Meiryo UI" panose="020B0604030504040204" pitchFamily="50" charset="-128"/>
                          <a:ea typeface="Meiryo UI" panose="020B0604030504040204" pitchFamily="50" charset="-128"/>
                        </a:rPr>
                        <a:t>セミナー等の参加者数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EFF7F5"/>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748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EFF7F5"/>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4097430752"/>
                  </a:ext>
                </a:extLst>
              </a:tr>
            </a:tbl>
          </a:graphicData>
        </a:graphic>
      </p:graphicFrame>
      <p:graphicFrame>
        <p:nvGraphicFramePr>
          <p:cNvPr id="11" name="表 10">
            <a:extLst>
              <a:ext uri="{FF2B5EF4-FFF2-40B4-BE49-F238E27FC236}">
                <a16:creationId xmlns:a16="http://schemas.microsoft.com/office/drawing/2014/main" id="{B683B0E4-A63B-43EE-9383-A4C24CAF4554}"/>
              </a:ext>
            </a:extLst>
          </p:cNvPr>
          <p:cNvGraphicFramePr>
            <a:graphicFrameLocks noGrp="1"/>
          </p:cNvGraphicFramePr>
          <p:nvPr>
            <p:extLst>
              <p:ext uri="{D42A27DB-BD31-4B8C-83A1-F6EECF244321}">
                <p14:modId xmlns:p14="http://schemas.microsoft.com/office/powerpoint/2010/main" val="2056162920"/>
              </p:ext>
            </p:extLst>
          </p:nvPr>
        </p:nvGraphicFramePr>
        <p:xfrm>
          <a:off x="93000" y="3153986"/>
          <a:ext cx="9720000" cy="1600204"/>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20000">
                  <a:extLst>
                    <a:ext uri="{9D8B030D-6E8A-4147-A177-3AD203B41FA5}">
                      <a16:colId xmlns:a16="http://schemas.microsoft.com/office/drawing/2014/main" val="3352397933"/>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117812099"/>
                    </a:ext>
                  </a:extLst>
                </a:gridCol>
                <a:gridCol w="1548000">
                  <a:extLst>
                    <a:ext uri="{9D8B030D-6E8A-4147-A177-3AD203B41FA5}">
                      <a16:colId xmlns:a16="http://schemas.microsoft.com/office/drawing/2014/main" val="2346348725"/>
                    </a:ext>
                  </a:extLst>
                </a:gridCol>
                <a:gridCol w="1548000">
                  <a:extLst>
                    <a:ext uri="{9D8B030D-6E8A-4147-A177-3AD203B41FA5}">
                      <a16:colId xmlns:a16="http://schemas.microsoft.com/office/drawing/2014/main" val="3625190496"/>
                    </a:ext>
                  </a:extLst>
                </a:gridCol>
              </a:tblGrid>
              <a:tr h="39433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10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solidFill>
                            <a:schemeClr val="lt1"/>
                          </a:solidFill>
                          <a:latin typeface="Meiryo UI" panose="020B0604030504040204" pitchFamily="50" charset="-128"/>
                          <a:ea typeface="Meiryo UI" panose="020B0604030504040204" pitchFamily="50" charset="-128"/>
                          <a:cs typeface="+mn-cs"/>
                        </a:rPr>
                        <a:t>男女共同参画</a:t>
                      </a:r>
                      <a:r>
                        <a:rPr kumimoji="1" lang="ja-JP" altLang="en-US" sz="1200" b="1" u="sng" kern="1200">
                          <a:solidFill>
                            <a:schemeClr val="lt1"/>
                          </a:solidFill>
                          <a:latin typeface="Meiryo UI" panose="020B0604030504040204" pitchFamily="50" charset="-128"/>
                          <a:ea typeface="Meiryo UI" panose="020B0604030504040204" pitchFamily="50" charset="-128"/>
                          <a:cs typeface="+mn-cs"/>
                        </a:rPr>
                        <a:t>推進事業</a:t>
                      </a:r>
                      <a:r>
                        <a:rPr kumimoji="1" lang="ja-JP" altLang="en-US" sz="1200" b="1" u="none" kern="1200">
                          <a:solidFill>
                            <a:schemeClr val="lt1"/>
                          </a:solidFill>
                          <a:latin typeface="Meiryo UI" panose="020B0604030504040204" pitchFamily="50" charset="-128"/>
                          <a:ea typeface="Meiryo UI" panose="020B0604030504040204" pitchFamily="50" charset="-128"/>
                          <a:cs typeface="+mn-cs"/>
                        </a:rPr>
                        <a:t>　</a:t>
                      </a:r>
                      <a:r>
                        <a:rPr kumimoji="1" lang="en-US" altLang="ja-JP" sz="1200" b="1" kern="1200">
                          <a:solidFill>
                            <a:schemeClr val="bg1"/>
                          </a:solidFill>
                          <a:latin typeface="Meiryo UI" panose="020B0604030504040204" pitchFamily="50" charset="-128"/>
                          <a:ea typeface="Meiryo UI" panose="020B0604030504040204" pitchFamily="50" charset="-128"/>
                          <a:cs typeface="+mn-cs"/>
                        </a:rPr>
                        <a:t>【</a:t>
                      </a:r>
                      <a:r>
                        <a:rPr kumimoji="1" lang="ja-JP" altLang="en-US" sz="1200" b="1" kern="1200" dirty="0">
                          <a:solidFill>
                            <a:schemeClr val="bg1"/>
                          </a:solidFill>
                          <a:latin typeface="Meiryo UI" panose="020B0604030504040204" pitchFamily="50" charset="-128"/>
                          <a:ea typeface="Meiryo UI" panose="020B0604030504040204" pitchFamily="50" charset="-128"/>
                          <a:cs typeface="+mn-cs"/>
                        </a:rPr>
                        <a:t>企業版ふるさと納税活用事業</a:t>
                      </a:r>
                      <a:r>
                        <a:rPr kumimoji="1" lang="en-US" altLang="ja-JP" sz="1200" b="1" kern="1200" dirty="0">
                          <a:solidFill>
                            <a:schemeClr val="bg1"/>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だれもがいきいきと活躍できる男女共同参画社会の実現を図るため、男女共同参画の観点から相談事業を実施するほか、研修実施等を通じて男女共同参画施策を推進する。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hMerge="1">
                  <a:txBody>
                    <a:bodyPr/>
                    <a:lstStyle/>
                    <a:p>
                      <a:endParaRPr kumimoji="1" lang="ja-JP" altLang="en-US"/>
                    </a:p>
                  </a:txBody>
                  <a:tcPr>
                    <a:solidFill>
                      <a:schemeClr val="bg2"/>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0566057"/>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3777926"/>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255724006"/>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ドーンセンター相談件数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a:solidFill>
                            <a:schemeClr val="tx1"/>
                          </a:solidFill>
                          <a:latin typeface="Meiryo UI" panose="020B0604030504040204" pitchFamily="50" charset="-128"/>
                          <a:ea typeface="Meiryo UI" panose="020B0604030504040204" pitchFamily="50" charset="-128"/>
                        </a:rPr>
                        <a:t>（電話、面接、</a:t>
                      </a:r>
                      <a:r>
                        <a:rPr kumimoji="1" lang="en-US" altLang="ja-JP" sz="1050">
                          <a:solidFill>
                            <a:schemeClr val="tx1"/>
                          </a:solidFill>
                          <a:latin typeface="Meiryo UI" panose="020B0604030504040204" pitchFamily="50" charset="-128"/>
                          <a:ea typeface="Meiryo UI" panose="020B0604030504040204" pitchFamily="50" charset="-128"/>
                        </a:rPr>
                        <a:t>SNS</a:t>
                      </a:r>
                      <a:r>
                        <a:rPr kumimoji="1" lang="ja-JP" altLang="en-US" sz="1050" dirty="0">
                          <a:solidFill>
                            <a:schemeClr val="tx1"/>
                          </a:solidFill>
                          <a:latin typeface="Meiryo UI" panose="020B0604030504040204" pitchFamily="50" charset="-128"/>
                          <a:ea typeface="Meiryo UI" panose="020B0604030504040204" pitchFamily="50" charset="-128"/>
                        </a:rPr>
                        <a:t>相談）</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3,900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25,004</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3,783</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3,900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25,004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762122810"/>
                  </a:ext>
                </a:extLst>
              </a:tr>
            </a:tbl>
          </a:graphicData>
        </a:graphic>
      </p:graphicFrame>
      <p:sp>
        <p:nvSpPr>
          <p:cNvPr id="13" name="テキスト ボックス 12">
            <a:extLst>
              <a:ext uri="{FF2B5EF4-FFF2-40B4-BE49-F238E27FC236}">
                <a16:creationId xmlns:a16="http://schemas.microsoft.com/office/drawing/2014/main" id="{3E4E677E-1986-404F-AC57-0F277A8365F8}"/>
              </a:ext>
            </a:extLst>
          </p:cNvPr>
          <p:cNvSpPr txBox="1"/>
          <p:nvPr/>
        </p:nvSpPr>
        <p:spPr>
          <a:xfrm>
            <a:off x="4471344" y="55811"/>
            <a:ext cx="5434656" cy="492443"/>
          </a:xfrm>
          <a:prstGeom prst="rect">
            <a:avLst/>
          </a:prstGeom>
          <a:noFill/>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rPr>
              <a:t>基本的方向（</a:t>
            </a:r>
            <a:r>
              <a:rPr lang="ja-JP" altLang="en-US" sz="1300" b="1">
                <a:solidFill>
                  <a:schemeClr val="bg1"/>
                </a:solidFill>
                <a:latin typeface="Meiryo UI" panose="020B0604030504040204" pitchFamily="50" charset="-128"/>
                <a:ea typeface="Meiryo UI" panose="020B0604030504040204" pitchFamily="50" charset="-128"/>
              </a:rPr>
              <a:t>１）結婚・妊娠・出産・子育て環境の充実</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基本的方向（２）仕事と子育ての両立</a:t>
            </a:r>
            <a:endParaRPr kumimoji="1" lang="ja-JP" altLang="en-US" sz="1300" dirty="0">
              <a:solidFill>
                <a:schemeClr val="bg1"/>
              </a:solidFill>
            </a:endParaRPr>
          </a:p>
        </p:txBody>
      </p:sp>
      <p:sp>
        <p:nvSpPr>
          <p:cNvPr id="10" name="正方形/長方形 9">
            <a:extLst>
              <a:ext uri="{FF2B5EF4-FFF2-40B4-BE49-F238E27FC236}">
                <a16:creationId xmlns:a16="http://schemas.microsoft.com/office/drawing/2014/main" id="{75F771E1-DCC5-4DC3-A518-399FF84B854A}"/>
              </a:ext>
            </a:extLst>
          </p:cNvPr>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基本目標②　結婚・出産・子育ての希望をかなえる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600" b="1">
                <a:solidFill>
                  <a:schemeClr val="bg1"/>
                </a:solidFill>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（結婚・妊娠・出産・子育て環境の充実、仕事と子育ての両立）</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9128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Ⅱ</a:t>
            </a:r>
            <a:r>
              <a:rPr lang="ja-JP" altLang="en-US" sz="240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東西二極の一極としての社会経済構造の構築</a:t>
            </a:r>
          </a:p>
        </p:txBody>
      </p:sp>
      <p:sp>
        <p:nvSpPr>
          <p:cNvPr id="6" name="スライド番号プレースホルダー 1">
            <a:extLst>
              <a:ext uri="{FF2B5EF4-FFF2-40B4-BE49-F238E27FC236}">
                <a16:creationId xmlns:a16="http://schemas.microsoft.com/office/drawing/2014/main" id="{91D7B051-EDE7-48F1-9FDE-14F99102608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8</a:t>
            </a:fld>
            <a:endParaRPr kumimoji="1" lang="ja-JP" altLang="en-US" dirty="0"/>
          </a:p>
        </p:txBody>
      </p:sp>
    </p:spTree>
    <p:extLst>
      <p:ext uri="{BB962C8B-B14F-4D97-AF65-F5344CB8AC3E}">
        <p14:creationId xmlns:p14="http://schemas.microsoft.com/office/powerpoint/2010/main" val="36277999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15403</TotalTime>
  <Words>9637</Words>
  <PresentationFormat>A4 210 x 297 mm</PresentationFormat>
  <Paragraphs>1303</Paragraphs>
  <Slides>28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28</vt:i4>
      </vt:variant>
    </vt:vector>
  </HeadingPairs>
  <TitlesOfParts>
    <vt:vector size="34"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2025-03-26T02:36:43Z</cp:lastPrinted>
  <dcterms:created xsi:type="dcterms:W3CDTF">2023-07-25T08:02:01Z</dcterms:created>
  <dcterms:modified xsi:type="dcterms:W3CDTF">2025-03-26T02:41:19Z</dcterms:modified>
</cp:coreProperties>
</file>