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4"/>
  </p:notesMasterIdLst>
  <p:sldIdLst>
    <p:sldId id="265" r:id="rId2"/>
    <p:sldId id="326"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2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愛子" initials="山田　愛子" lastIdx="1" clrIdx="0">
    <p:extLst>
      <p:ext uri="{19B8F6BF-5375-455C-9EA6-DF929625EA0E}">
        <p15:presenceInfo xmlns:p15="http://schemas.microsoft.com/office/powerpoint/2012/main" userId="S::YamadaAi@lan.pref.osaka.jp::3970e46b-70ca-424a-a364-c3b0f4a12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E6CC"/>
    <a:srgbClr val="FFDC97"/>
    <a:srgbClr val="FEB80A"/>
    <a:srgbClr val="D5DAEB"/>
    <a:srgbClr val="A7B5DD"/>
    <a:srgbClr val="738AC8"/>
    <a:srgbClr val="EBEDF5"/>
    <a:srgbClr val="A3ADEB"/>
    <a:srgbClr val="FFF3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333" autoAdjust="0"/>
  </p:normalViewPr>
  <p:slideViewPr>
    <p:cSldViewPr snapToGrid="0">
      <p:cViewPr varScale="1">
        <p:scale>
          <a:sx n="61" d="100"/>
          <a:sy n="61" d="100"/>
        </p:scale>
        <p:origin x="13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1</a:t>
            </a:fld>
            <a:endParaRPr kumimoji="1" lang="ja-JP" altLang="en-US"/>
          </a:p>
        </p:txBody>
      </p:sp>
    </p:spTree>
    <p:extLst>
      <p:ext uri="{BB962C8B-B14F-4D97-AF65-F5344CB8AC3E}">
        <p14:creationId xmlns:p14="http://schemas.microsoft.com/office/powerpoint/2010/main" val="79054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126AB1-FE11-4164-A6E4-1D78569E11BC}"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C8A2D-EC8E-4160-AC72-E06CF26805B6}"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D85A1-8875-4829-9987-94256E29095B}"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66B8BA-7ADB-4BCC-A1F0-B7ED82EB30A5}"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8EA9E4-5DF5-4FB9-B241-CE951C631050}" type="datetime1">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46B39E-5DF7-43FD-AB1C-C9702C680382}" type="datetime1">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67ABA0-4FCD-4FE6-9B6D-61BB459B3F29}" type="datetime1">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BB4D25-6861-4614-BC74-FDC43386F52D}" type="datetime1">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90E08-B263-4433-99F7-FB3C5768AD73}" type="datetime1">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8F5A4-A47A-454F-A2BB-A46351E90F15}" type="datetime1">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1A2805-5025-49F6-8E51-F2C87B91154F}" type="datetime1">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7DAC3-C01F-4415-97C4-66FF884B4B0E}" type="datetime1">
              <a:rPr kumimoji="1" lang="ja-JP" altLang="en-US" smtClean="0"/>
              <a:t>2025/3/26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20334" y="2716657"/>
            <a:ext cx="9150262" cy="1077218"/>
          </a:xfrm>
          <a:prstGeom prst="rect">
            <a:avLst/>
          </a:prstGeom>
        </p:spPr>
        <p:txBody>
          <a:bodyPr wrap="none">
            <a:spAutoFit/>
          </a:bodyPr>
          <a:lstStyle/>
          <a:p>
            <a:pPr algn="ctr"/>
            <a:r>
              <a:rPr lang="ja-JP" altLang="en-US" sz="3200" b="1">
                <a:latin typeface="Meiryo UI" panose="020B0604030504040204" pitchFamily="50" charset="-128"/>
                <a:ea typeface="Meiryo UI" panose="020B0604030504040204" pitchFamily="50" charset="-128"/>
              </a:rPr>
              <a:t>第２期大阪府まち・ひと・しごと創生総合戦略における</a:t>
            </a:r>
            <a:endParaRPr lang="en-US" altLang="ja-JP" sz="3200" b="1">
              <a:latin typeface="Meiryo UI" panose="020B0604030504040204" pitchFamily="50" charset="-128"/>
              <a:ea typeface="Meiryo UI" panose="020B0604030504040204" pitchFamily="50" charset="-128"/>
            </a:endParaRPr>
          </a:p>
          <a:p>
            <a:pPr algn="ctr"/>
            <a:r>
              <a:rPr lang="ja-JP" altLang="en-US" sz="3200" b="1">
                <a:latin typeface="Meiryo UI" panose="020B0604030504040204" pitchFamily="50" charset="-128"/>
                <a:ea typeface="Meiryo UI" panose="020B0604030504040204" pitchFamily="50" charset="-128"/>
              </a:rPr>
              <a:t>令和６年度事業の一部追加</a:t>
            </a:r>
            <a:endParaRPr lang="ja-JP" altLang="en-US" sz="32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8069344" y="655579"/>
            <a:ext cx="1471519"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a:solidFill>
                  <a:schemeClr val="tx1"/>
                </a:solidFill>
                <a:latin typeface="Meiryo UI" panose="020B0604030504040204" pitchFamily="50" charset="-128"/>
                <a:ea typeface="Meiryo UI" panose="020B0604030504040204" pitchFamily="50" charset="-128"/>
              </a:rPr>
              <a:t>資料１</a:t>
            </a:r>
            <a:endParaRPr kumimoji="1" lang="ja-JP" altLang="en-US" sz="195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4342124" y="232001"/>
            <a:ext cx="5448300" cy="338554"/>
          </a:xfrm>
          <a:prstGeom prst="rect">
            <a:avLst/>
          </a:prstGeom>
        </p:spPr>
        <p:txBody>
          <a:bodyPr>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1600">
                <a:latin typeface="Meiryo UI" panose="020B0604030504040204" pitchFamily="50" charset="-128"/>
                <a:ea typeface="Meiryo UI" panose="020B0604030504040204" pitchFamily="50" charset="-128"/>
                <a:cs typeface="Meiryo UI" panose="020B0604030504040204" pitchFamily="50" charset="-128"/>
              </a:rPr>
              <a:t>６</a:t>
            </a:r>
            <a:r>
              <a:rPr lang="ja-JP" altLang="ja-JP" sz="1600">
                <a:latin typeface="Meiryo UI" panose="020B0604030504040204" pitchFamily="50" charset="-128"/>
                <a:ea typeface="Meiryo UI" panose="020B0604030504040204" pitchFamily="50" charset="-128"/>
                <a:cs typeface="Meiryo UI" panose="020B0604030504040204" pitchFamily="50" charset="-128"/>
              </a:rPr>
              <a:t>年度第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600">
                <a:latin typeface="Meiryo UI" panose="020B0604030504040204" pitchFamily="50" charset="-128"/>
                <a:ea typeface="Meiryo UI" panose="020B0604030504040204" pitchFamily="50" charset="-128"/>
                <a:cs typeface="Meiryo UI" panose="020B0604030504040204" pitchFamily="50" charset="-128"/>
              </a:rPr>
              <a:t>回</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95742" y="197083"/>
            <a:ext cx="2029128"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新規事業の追加</a:t>
            </a:r>
            <a:endParaRPr kumimoji="1" lang="ja-JP" altLang="en-US" sz="2000" dirty="0"/>
          </a:p>
        </p:txBody>
      </p:sp>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a:t>
            </a:fld>
            <a:endParaRPr kumimoji="1" lang="ja-JP" altLang="en-US" dirty="0"/>
          </a:p>
        </p:txBody>
      </p:sp>
      <p:cxnSp>
        <p:nvCxnSpPr>
          <p:cNvPr id="10" name="直線コネクタ 9">
            <a:extLst>
              <a:ext uri="{FF2B5EF4-FFF2-40B4-BE49-F238E27FC236}">
                <a16:creationId xmlns:a16="http://schemas.microsoft.com/office/drawing/2014/main" id="{0E1A9F31-DE3F-4330-903D-6CCB1F41B37E}"/>
              </a:ext>
            </a:extLst>
          </p:cNvPr>
          <p:cNvCxnSpPr>
            <a:cxnSpLocks/>
          </p:cNvCxnSpPr>
          <p:nvPr/>
        </p:nvCxnSpPr>
        <p:spPr>
          <a:xfrm>
            <a:off x="153474" y="615304"/>
            <a:ext cx="9599051"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E291FAFB-07C9-43D9-AE8E-EC38AF96BB4A}"/>
              </a:ext>
            </a:extLst>
          </p:cNvPr>
          <p:cNvSpPr txBox="1"/>
          <p:nvPr/>
        </p:nvSpPr>
        <p:spPr>
          <a:xfrm>
            <a:off x="153474" y="648246"/>
            <a:ext cx="9223513" cy="307777"/>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rPr>
              <a:t>企業版ふるさと納税制度</a:t>
            </a:r>
            <a:r>
              <a:rPr lang="ja-JP" altLang="en-US" sz="1400">
                <a:latin typeface="Meiryo UI" panose="020B0604030504040204" pitchFamily="50" charset="-128"/>
                <a:ea typeface="Meiryo UI" panose="020B0604030504040204" pitchFamily="50" charset="-128"/>
              </a:rPr>
              <a:t>を活用した</a:t>
            </a:r>
            <a:r>
              <a:rPr lang="ja-JP" altLang="en-US" sz="1400" dirty="0">
                <a:latin typeface="Meiryo UI" panose="020B0604030504040204" pitchFamily="50" charset="-128"/>
                <a:ea typeface="Meiryo UI" panose="020B0604030504040204" pitchFamily="50" charset="-128"/>
              </a:rPr>
              <a:t>寄附の募集を開始することに伴い</a:t>
            </a:r>
            <a:r>
              <a:rPr lang="ja-JP" altLang="en-US" sz="1400">
                <a:latin typeface="Meiryo UI" panose="020B0604030504040204" pitchFamily="50" charset="-128"/>
                <a:ea typeface="Meiryo UI" panose="020B0604030504040204" pitchFamily="50" charset="-128"/>
              </a:rPr>
              <a:t>、下記</a:t>
            </a:r>
            <a:r>
              <a:rPr lang="ja-JP" altLang="en-US" sz="1400" dirty="0">
                <a:latin typeface="Meiryo UI" panose="020B0604030504040204" pitchFamily="50" charset="-128"/>
                <a:ea typeface="Meiryo UI" panose="020B0604030504040204" pitchFamily="50" charset="-128"/>
              </a:rPr>
              <a:t>１</a:t>
            </a:r>
            <a:r>
              <a:rPr lang="ja-JP" altLang="en-US" sz="1400">
                <a:latin typeface="Meiryo UI" panose="020B0604030504040204" pitchFamily="50" charset="-128"/>
                <a:ea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rPr>
              <a:t>を新たに追加。</a:t>
            </a:r>
            <a:endParaRPr lang="en-US" altLang="ja-JP" sz="14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130617DB-FF70-4A51-BD78-C1644AF2515C}"/>
              </a:ext>
            </a:extLst>
          </p:cNvPr>
          <p:cNvSpPr/>
          <p:nvPr/>
        </p:nvSpPr>
        <p:spPr>
          <a:xfrm>
            <a:off x="195742" y="1223261"/>
            <a:ext cx="8784975" cy="807913"/>
          </a:xfrm>
          <a:prstGeom prst="rect">
            <a:avLst/>
          </a:prstGeom>
        </p:spPr>
        <p:txBody>
          <a:bodyPr wrap="square" lIns="91440" tIns="45720" rIns="91440" bIns="45720" anchor="t">
            <a:spAutoFit/>
          </a:bodyPr>
          <a:lstStyle/>
          <a:p>
            <a:pPr marL="180975" indent="-180975" algn="just"/>
            <a:r>
              <a:rPr lang="en-US" altLang="ja-JP" sz="1600" b="1" dirty="0"/>
              <a:t>Ⅲ</a:t>
            </a:r>
            <a:r>
              <a:rPr lang="ja-JP" altLang="en-US" sz="1600" b="1" dirty="0">
                <a:latin typeface="Meiryo UI"/>
                <a:ea typeface="Meiryo UI"/>
                <a:cs typeface="Meiryo UI" panose="020B0604030504040204" pitchFamily="50" charset="-128"/>
              </a:rPr>
              <a:t>　東西二極の一極としての社会経済構造の構築</a:t>
            </a:r>
            <a:endParaRPr lang="en-US" altLang="ja-JP" sz="1600" b="1" dirty="0">
              <a:latin typeface="Meiryo UI"/>
              <a:ea typeface="Meiryo UI"/>
              <a:cs typeface="Meiryo UI" panose="020B0604030504040204" pitchFamily="50" charset="-128"/>
            </a:endParaRPr>
          </a:p>
          <a:p>
            <a:pPr marL="360000" indent="-180975" algn="just">
              <a:spcBef>
                <a:spcPts val="300"/>
              </a:spcBef>
            </a:pPr>
            <a:r>
              <a:rPr lang="ja-JP" altLang="en-US" sz="1400" b="1" dirty="0">
                <a:solidFill>
                  <a:schemeClr val="tx1"/>
                </a:solidFill>
                <a:latin typeface="Meiryo UI"/>
                <a:ea typeface="Meiryo UI"/>
              </a:rPr>
              <a:t>     </a:t>
            </a:r>
            <a:r>
              <a:rPr lang="ja-JP" altLang="en-US" sz="1400" b="1">
                <a:solidFill>
                  <a:schemeClr val="tx1"/>
                </a:solidFill>
                <a:latin typeface="Meiryo UI"/>
                <a:ea typeface="Meiryo UI"/>
              </a:rPr>
              <a:t>基本目標⑤　都市としての経済機能を強化する</a:t>
            </a:r>
            <a:endParaRPr lang="en-US" altLang="ja-JP" sz="1400" b="1" dirty="0">
              <a:solidFill>
                <a:schemeClr val="tx1"/>
              </a:solidFill>
              <a:latin typeface="Meiryo UI"/>
              <a:ea typeface="Meiryo UI"/>
            </a:endParaRPr>
          </a:p>
          <a:p>
            <a:pPr marL="360000" indent="-180975" algn="just"/>
            <a:r>
              <a:rPr lang="ja-JP" altLang="en-US" sz="1400" b="1" dirty="0">
                <a:latin typeface="Meiryo UI" panose="020B0604030504040204" pitchFamily="50" charset="-128"/>
                <a:ea typeface="Meiryo UI" panose="020B0604030504040204" pitchFamily="50" charset="-128"/>
              </a:rPr>
              <a:t>        基本的</a:t>
            </a:r>
            <a:r>
              <a:rPr lang="ja-JP" altLang="en-US" sz="1400" b="1">
                <a:latin typeface="Meiryo UI" panose="020B0604030504040204" pitchFamily="50" charset="-128"/>
                <a:ea typeface="Meiryo UI" panose="020B0604030504040204" pitchFamily="50" charset="-128"/>
              </a:rPr>
              <a:t>方向（１）産業の創出・振興</a:t>
            </a:r>
            <a:endParaRPr lang="en-US" altLang="ja-JP" sz="1400" b="1" dirty="0">
              <a:latin typeface="Meiryo UI" panose="020B0604030504040204" pitchFamily="50" charset="-128"/>
              <a:ea typeface="Meiryo UI" panose="020B0604030504040204" pitchFamily="50" charset="-128"/>
            </a:endParaRPr>
          </a:p>
        </p:txBody>
      </p:sp>
      <p:graphicFrame>
        <p:nvGraphicFramePr>
          <p:cNvPr id="22" name="表 21">
            <a:extLst>
              <a:ext uri="{FF2B5EF4-FFF2-40B4-BE49-F238E27FC236}">
                <a16:creationId xmlns:a16="http://schemas.microsoft.com/office/drawing/2014/main" id="{3C3A04E3-F27B-4A6D-B33F-D6FCC0E36662}"/>
              </a:ext>
            </a:extLst>
          </p:cNvPr>
          <p:cNvGraphicFramePr>
            <a:graphicFrameLocks noGrp="1"/>
          </p:cNvGraphicFramePr>
          <p:nvPr>
            <p:extLst>
              <p:ext uri="{D42A27DB-BD31-4B8C-83A1-F6EECF244321}">
                <p14:modId xmlns:p14="http://schemas.microsoft.com/office/powerpoint/2010/main" val="233061387"/>
              </p:ext>
            </p:extLst>
          </p:nvPr>
        </p:nvGraphicFramePr>
        <p:xfrm>
          <a:off x="195742" y="2031174"/>
          <a:ext cx="9599051" cy="1700340"/>
        </p:xfrm>
        <a:graphic>
          <a:graphicData uri="http://schemas.openxmlformats.org/drawingml/2006/table">
            <a:tbl>
              <a:tblPr firstRow="1" bandRow="1">
                <a:tableStyleId>{F5AB1C69-6EDB-4FF4-983F-18BD219EF322}</a:tableStyleId>
              </a:tblPr>
              <a:tblGrid>
                <a:gridCol w="289206">
                  <a:extLst>
                    <a:ext uri="{9D8B030D-6E8A-4147-A177-3AD203B41FA5}">
                      <a16:colId xmlns:a16="http://schemas.microsoft.com/office/drawing/2014/main" val="1297933951"/>
                    </a:ext>
                  </a:extLst>
                </a:gridCol>
                <a:gridCol w="2857880">
                  <a:extLst>
                    <a:ext uri="{9D8B030D-6E8A-4147-A177-3AD203B41FA5}">
                      <a16:colId xmlns:a16="http://schemas.microsoft.com/office/drawing/2014/main" val="1232791315"/>
                    </a:ext>
                  </a:extLst>
                </a:gridCol>
                <a:gridCol w="1638691">
                  <a:extLst>
                    <a:ext uri="{9D8B030D-6E8A-4147-A177-3AD203B41FA5}">
                      <a16:colId xmlns:a16="http://schemas.microsoft.com/office/drawing/2014/main" val="885638921"/>
                    </a:ext>
                  </a:extLst>
                </a:gridCol>
                <a:gridCol w="2030600">
                  <a:extLst>
                    <a:ext uri="{9D8B030D-6E8A-4147-A177-3AD203B41FA5}">
                      <a16:colId xmlns:a16="http://schemas.microsoft.com/office/drawing/2014/main" val="2868609020"/>
                    </a:ext>
                  </a:extLst>
                </a:gridCol>
                <a:gridCol w="1391337">
                  <a:extLst>
                    <a:ext uri="{9D8B030D-6E8A-4147-A177-3AD203B41FA5}">
                      <a16:colId xmlns:a16="http://schemas.microsoft.com/office/drawing/2014/main" val="1393318109"/>
                    </a:ext>
                  </a:extLst>
                </a:gridCol>
                <a:gridCol w="1391337">
                  <a:extLst>
                    <a:ext uri="{9D8B030D-6E8A-4147-A177-3AD203B41FA5}">
                      <a16:colId xmlns:a16="http://schemas.microsoft.com/office/drawing/2014/main" val="2346348725"/>
                    </a:ext>
                  </a:extLst>
                </a:gridCol>
              </a:tblGrid>
              <a:tr h="532815">
                <a:tc gridSpan="6">
                  <a:txBody>
                    <a:bodyPr/>
                    <a:lstStyle/>
                    <a:p>
                      <a:pPr algn="l"/>
                      <a:r>
                        <a:rPr kumimoji="1" lang="ja-JP" altLang="en-US" sz="14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イノベーション創出基金</a:t>
                      </a:r>
                      <a:r>
                        <a:rPr kumimoji="1" lang="ja-JP" altLang="en-US" sz="1400" b="1" u="sng">
                          <a:solidFill>
                            <a:schemeClr val="bg1"/>
                          </a:solidFill>
                          <a:latin typeface="Meiryo UI" panose="020B0604030504040204" pitchFamily="50" charset="-128"/>
                          <a:ea typeface="Meiryo UI" panose="020B0604030504040204" pitchFamily="50" charset="-128"/>
                        </a:rPr>
                        <a:t>事業</a:t>
                      </a:r>
                      <a:r>
                        <a:rPr kumimoji="1" lang="ja-JP" altLang="en-US" sz="1400" b="1" u="none">
                          <a:solidFill>
                            <a:schemeClr val="bg1"/>
                          </a:solidFill>
                          <a:latin typeface="Meiryo UI" panose="020B0604030504040204" pitchFamily="50" charset="-128"/>
                          <a:ea typeface="Meiryo UI" panose="020B0604030504040204" pitchFamily="50" charset="-128"/>
                        </a:rPr>
                        <a:t>　</a:t>
                      </a:r>
                      <a:r>
                        <a:rPr kumimoji="1" lang="en-US" altLang="ja-JP" sz="1400" b="1" u="none">
                          <a:solidFill>
                            <a:schemeClr val="bg1"/>
                          </a:solidFill>
                          <a:latin typeface="Meiryo UI" panose="020B0604030504040204" pitchFamily="50" charset="-128"/>
                          <a:ea typeface="Meiryo UI" panose="020B0604030504040204" pitchFamily="50" charset="-128"/>
                        </a:rPr>
                        <a:t>【</a:t>
                      </a:r>
                      <a:r>
                        <a:rPr kumimoji="1" lang="ja-JP" altLang="en-US" sz="14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400" b="1" u="none">
                          <a:solidFill>
                            <a:schemeClr val="bg1"/>
                          </a:solidFill>
                          <a:latin typeface="Meiryo UI" panose="020B0604030504040204" pitchFamily="50" charset="-128"/>
                          <a:ea typeface="Meiryo UI" panose="020B0604030504040204" pitchFamily="50" charset="-128"/>
                        </a:rPr>
                        <a:t>】</a:t>
                      </a:r>
                      <a:endParaRPr kumimoji="1" lang="en-US" altLang="ja-JP" sz="1400" b="0" u="none" kern="1200">
                        <a:solidFill>
                          <a:schemeClr val="bg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kern="1200">
                          <a:solidFill>
                            <a:schemeClr val="bg1"/>
                          </a:solidFill>
                          <a:latin typeface="Meiryo UI" panose="020B0604030504040204" pitchFamily="50" charset="-128"/>
                          <a:ea typeface="Meiryo UI" panose="020B0604030504040204" pitchFamily="50" charset="-128"/>
                          <a:cs typeface="+mn-cs"/>
                        </a:rPr>
                        <a:t>イノベーション創出基金補助事業として、</a:t>
                      </a:r>
                      <a:r>
                        <a:rPr kumimoji="1" lang="ja-JP" altLang="en-US" sz="1050" b="0" u="none">
                          <a:solidFill>
                            <a:schemeClr val="bg1"/>
                          </a:solidFill>
                          <a:latin typeface="Meiryo UI" panose="020B0604030504040204" pitchFamily="50" charset="-128"/>
                          <a:ea typeface="Meiryo UI" panose="020B0604030504040204" pitchFamily="50" charset="-128"/>
                        </a:rPr>
                        <a:t>万博を契機に新たな技術やサービス等の社会実装化に取り組むスタートアップ等に対して、自らの有する企画力、ネットワーク、フィールド等の強みを活かした社会実装支援を実施する支援機関への補助を実施する。</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L w="28575" cap="flat" cmpd="sng" algn="ctr">
                      <a:solidFill>
                        <a:srgbClr val="3333CC"/>
                      </a:solidFill>
                      <a:prstDash val="solid"/>
                      <a:round/>
                      <a:headEnd type="none" w="med" len="med"/>
                      <a:tailEnd type="none" w="med" len="med"/>
                    </a:lnL>
                    <a:lnR w="28575" cap="flat" cmpd="sng" algn="ctr">
                      <a:solidFill>
                        <a:srgbClr val="3333CC"/>
                      </a:solidFill>
                      <a:prstDash val="solid"/>
                      <a:round/>
                      <a:headEnd type="none" w="med" len="med"/>
                      <a:tailEnd type="none" w="med" len="med"/>
                    </a:lnR>
                    <a:lnT w="28575" cap="flat" cmpd="sng" algn="ctr">
                      <a:solidFill>
                        <a:srgbClr val="3333CC"/>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16292">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10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rgbClr val="33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A7B5DD"/>
                    </a:solidFill>
                  </a:tcPr>
                </a:tc>
                <a:tc rowSpan="2">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項目</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月末時点）</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R6</a:t>
                      </a:r>
                      <a:r>
                        <a:rPr kumimoji="1" lang="ja-JP" altLang="en-US" sz="1000" b="0" dirty="0">
                          <a:solidFill>
                            <a:schemeClr val="tx1"/>
                          </a:solidFill>
                          <a:latin typeface="Meiryo UI" panose="020B0604030504040204" pitchFamily="50" charset="-128"/>
                          <a:ea typeface="Meiryo UI" panose="020B0604030504040204" pitchFamily="50" charset="-128"/>
                        </a:rPr>
                        <a:t>年度予算額</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参考</a:t>
                      </a:r>
                      <a:r>
                        <a:rPr kumimoji="1" lang="en-US" altLang="ja-JP" sz="1000" dirty="0">
                          <a:latin typeface="Meiryo UI" panose="020B0604030504040204" pitchFamily="50" charset="-128"/>
                          <a:ea typeface="Meiryo UI" panose="020B0604030504040204" pitchFamily="50" charset="-128"/>
                        </a:rPr>
                        <a:t>】</a:t>
                      </a:r>
                    </a:p>
                  </a:txBody>
                  <a:tcPr marL="68580" marR="68580" marT="34290" marB="34290"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60000">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00" b="0" dirty="0">
                          <a:solidFill>
                            <a:sysClr val="windowText" lastClr="000000"/>
                          </a:solidFill>
                          <a:latin typeface="Meiryo UI" panose="020B0604030504040204" pitchFamily="50" charset="-128"/>
                          <a:ea typeface="Meiryo UI" panose="020B0604030504040204" pitchFamily="50" charset="-128"/>
                        </a:rPr>
                        <a:t>R5</a:t>
                      </a:r>
                      <a:r>
                        <a:rPr kumimoji="1" lang="ja-JP" altLang="en-US" sz="1000" b="0" dirty="0">
                          <a:solidFill>
                            <a:sysClr val="windowText" lastClr="000000"/>
                          </a:solidFill>
                          <a:latin typeface="Meiryo UI" panose="020B0604030504040204" pitchFamily="50" charset="-128"/>
                          <a:ea typeface="Meiryo UI" panose="020B0604030504040204" pitchFamily="50" charset="-128"/>
                        </a:rPr>
                        <a:t>年度実績</a:t>
                      </a:r>
                      <a:endParaRPr kumimoji="1" lang="en-US" altLang="ja-JP" sz="10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（当初目標値）</a:t>
                      </a: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年度予算額</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9050" cap="flat" cmpd="sng" algn="ctr">
                      <a:solidFill>
                        <a:schemeClr val="bg1"/>
                      </a:solidFill>
                      <a:prstDash val="solid"/>
                      <a:round/>
                      <a:headEnd type="none" w="med" len="med"/>
                      <a:tailEnd type="none" w="med" len="med"/>
                    </a:lnL>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5040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chemeClr val="tx1"/>
                          </a:solidFill>
                          <a:latin typeface="Meiryo UI" panose="020B0604030504040204" pitchFamily="50" charset="-128"/>
                          <a:ea typeface="Meiryo UI" panose="020B0604030504040204" pitchFamily="50" charset="-128"/>
                        </a:rPr>
                        <a:t>支援プログラムの認定件数</a:t>
                      </a:r>
                      <a:endParaRPr lang="ja-JP" altLang="en-US" sz="105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２件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algn="ctr" fontAlgn="t"/>
                      <a:r>
                        <a:rPr lang="ja-JP" altLang="en-US" sz="1050">
                          <a:solidFill>
                            <a:srgbClr val="FF0000"/>
                          </a:solidFill>
                          <a:effectLst/>
                          <a:latin typeface="Meiryo UI" panose="020B0604030504040204" pitchFamily="50" charset="-128"/>
                          <a:ea typeface="Meiryo UI" panose="020B0604030504040204" pitchFamily="50" charset="-128"/>
                        </a:rPr>
                        <a:t>ー</a:t>
                      </a:r>
                      <a:endParaRPr lang="en-US" altLang="ja-JP" sz="1050">
                        <a:solidFill>
                          <a:srgbClr val="FF0000"/>
                        </a:solidFill>
                        <a:effectLst/>
                        <a:latin typeface="Meiryo UI" panose="020B0604030504040204" pitchFamily="50" charset="-128"/>
                        <a:ea typeface="Meiryo UI" panose="020B0604030504040204" pitchFamily="50" charset="-128"/>
                      </a:endParaRPr>
                    </a:p>
                    <a:p>
                      <a:pPr algn="ctr" fontAlgn="t"/>
                      <a:r>
                        <a:rPr lang="ja-JP" altLang="en-US" sz="1050">
                          <a:solidFill>
                            <a:srgbClr val="FF0000"/>
                          </a:solidFill>
                          <a:effectLst/>
                          <a:latin typeface="Meiryo UI" panose="020B0604030504040204" pitchFamily="50" charset="-128"/>
                          <a:ea typeface="Meiryo UI" panose="020B0604030504040204" pitchFamily="50" charset="-128"/>
                        </a:rPr>
                        <a:t>（積立金</a:t>
                      </a:r>
                      <a:r>
                        <a:rPr lang="en-US" altLang="ja-JP" sz="1050">
                          <a:solidFill>
                            <a:srgbClr val="FF0000"/>
                          </a:solidFill>
                          <a:effectLst/>
                          <a:latin typeface="Meiryo UI" panose="020B0604030504040204" pitchFamily="50" charset="-128"/>
                          <a:ea typeface="Meiryo UI" panose="020B0604030504040204" pitchFamily="50" charset="-128"/>
                        </a:rPr>
                        <a:t>3,460,600</a:t>
                      </a:r>
                      <a:r>
                        <a:rPr lang="ja-JP" altLang="en-US" sz="1050">
                          <a:solidFill>
                            <a:srgbClr val="FF0000"/>
                          </a:solidFill>
                          <a:effectLst/>
                          <a:latin typeface="Meiryo UI" panose="020B0604030504040204" pitchFamily="50" charset="-128"/>
                          <a:ea typeface="Meiryo UI" panose="020B0604030504040204" pitchFamily="50" charset="-128"/>
                        </a:rPr>
                        <a:t>千円）</a:t>
                      </a:r>
                      <a:endParaRPr lang="en-US" altLang="ja-JP" sz="1050">
                        <a:solidFill>
                          <a:srgbClr val="FF0000"/>
                        </a:solidFill>
                        <a:effectLst/>
                        <a:latin typeface="Meiryo UI" panose="020B0604030504040204" pitchFamily="50" charset="-128"/>
                        <a:ea typeface="Meiryo UI" panose="020B0604030504040204" pitchFamily="50" charset="-128"/>
                      </a:endParaRPr>
                    </a:p>
                  </a:txBody>
                  <a:tcPr marL="12700" marR="12700" marT="12700" marB="1270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68580" marR="68580" marT="34290" marB="34290"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bl>
          </a:graphicData>
        </a:graphic>
      </p:graphicFrame>
    </p:spTree>
    <p:extLst>
      <p:ext uri="{BB962C8B-B14F-4D97-AF65-F5344CB8AC3E}">
        <p14:creationId xmlns:p14="http://schemas.microsoft.com/office/powerpoint/2010/main" val="25027075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11733</TotalTime>
  <Words>228</Words>
  <PresentationFormat>A4 210 x 297 mm</PresentationFormat>
  <Paragraphs>30</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2024-02-14T01:25:40Z</cp:lastPrinted>
  <dcterms:created xsi:type="dcterms:W3CDTF">2023-07-25T08:02:01Z</dcterms:created>
  <dcterms:modified xsi:type="dcterms:W3CDTF">2025-03-26T02:26:32Z</dcterms:modified>
</cp:coreProperties>
</file>