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807200" cy="9939338"/>
  <p:custShowLst>
    <p:custShow name="印刷用" id="0">
      <p:sldLst/>
    </p:custShow>
  </p:custShow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C91F578-DC29-499F-AA0B-952D886AA4A0}">
          <p14:sldIdLst>
            <p14:sldId id="259"/>
          </p14:sldIdLst>
        </p14:section>
        <p14:section name="タイトルなしのセクション" id="{C568D6FC-45A2-47A6-B252-59396347975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仲平　浩祥" initials="仲平　浩祥" lastIdx="1" clrIdx="0">
    <p:extLst>
      <p:ext uri="{19B8F6BF-5375-455C-9EA6-DF929625EA0E}">
        <p15:presenceInfo xmlns:p15="http://schemas.microsoft.com/office/powerpoint/2012/main" userId="S::NakahiraH@lan.pref.osaka.jp::64f7ea74-6b6a-4d00-abd9-888587b44453" providerId="AD"/>
      </p:ext>
    </p:extLst>
  </p:cmAuthor>
  <p:cmAuthor id="2" name="梅野　琉依" initials="梅野　琉依" lastIdx="2" clrIdx="1">
    <p:extLst>
      <p:ext uri="{19B8F6BF-5375-455C-9EA6-DF929625EA0E}">
        <p15:presenceInfo xmlns:p15="http://schemas.microsoft.com/office/powerpoint/2012/main" userId="S::UmenoR@lan.pref.osaka.jp::26954515-2f17-4053-b579-b4d38419d3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A5A5"/>
    <a:srgbClr val="4472C4"/>
    <a:srgbClr val="375DA1"/>
    <a:srgbClr val="CCE5DF"/>
    <a:srgbClr val="E7F2F0"/>
    <a:srgbClr val="FFE6CC"/>
    <a:srgbClr val="FFF3E7"/>
    <a:srgbClr val="D5DAEB"/>
    <a:srgbClr val="EBEDF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3899" autoAdjust="0"/>
  </p:normalViewPr>
  <p:slideViewPr>
    <p:cSldViewPr snapToGrid="0">
      <p:cViewPr varScale="1">
        <p:scale>
          <a:sx n="108" d="100"/>
          <a:sy n="108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798" y="108"/>
      </p:cViewPr>
      <p:guideLst>
        <p:guide orient="horz" pos="3130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BEC7E683-BBDE-45AC-A4FF-3989F8F6A592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E9D0732-3674-4A86-B757-2431B39219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14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D8878-A1D4-4D9F-A7AF-9CD719586B2C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97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91729-8035-4756-8E69-580C3B4090EC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36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A9C9-6717-4982-B42D-5DA2A6C25588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13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B93D-6C0F-4AA4-9683-914B4CC84277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8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6FF6-914B-4F19-A5E8-79044A84C5F8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62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4ED-79E7-463A-8C6C-F9E9EA734C1E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9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AE54-F96B-4A8F-B157-77405318F1B7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69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A11C-C4BE-420B-871A-BE440AFF9F01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54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3668F-F9C8-49C1-80D0-FE9EA8F9B65E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CBD32-5DDC-4632-8AB4-E9E663DC2CDE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99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4C00-556A-4231-A9CB-B99D3C0A4078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52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52E92-8536-4F0E-985C-39CEE666AFD3}" type="datetime1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66D74-59DD-45F1-9699-79ABB01F9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41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8">
            <a:extLst>
              <a:ext uri="{FF2B5EF4-FFF2-40B4-BE49-F238E27FC236}">
                <a16:creationId xmlns:a16="http://schemas.microsoft.com/office/drawing/2014/main" id="{D744194F-5E1B-0E0C-63F8-6AB3F7926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732849"/>
              </p:ext>
            </p:extLst>
          </p:nvPr>
        </p:nvGraphicFramePr>
        <p:xfrm>
          <a:off x="66753" y="780276"/>
          <a:ext cx="8632823" cy="5673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935">
                  <a:extLst>
                    <a:ext uri="{9D8B030D-6E8A-4147-A177-3AD203B41FA5}">
                      <a16:colId xmlns:a16="http://schemas.microsoft.com/office/drawing/2014/main" val="229927637"/>
                    </a:ext>
                  </a:extLst>
                </a:gridCol>
                <a:gridCol w="419664">
                  <a:extLst>
                    <a:ext uri="{9D8B030D-6E8A-4147-A177-3AD203B41FA5}">
                      <a16:colId xmlns:a16="http://schemas.microsoft.com/office/drawing/2014/main" val="4106555322"/>
                    </a:ext>
                  </a:extLst>
                </a:gridCol>
                <a:gridCol w="1210298">
                  <a:extLst>
                    <a:ext uri="{9D8B030D-6E8A-4147-A177-3AD203B41FA5}">
                      <a16:colId xmlns:a16="http://schemas.microsoft.com/office/drawing/2014/main" val="2284147512"/>
                    </a:ext>
                  </a:extLst>
                </a:gridCol>
                <a:gridCol w="1207160">
                  <a:extLst>
                    <a:ext uri="{9D8B030D-6E8A-4147-A177-3AD203B41FA5}">
                      <a16:colId xmlns:a16="http://schemas.microsoft.com/office/drawing/2014/main" val="3671465090"/>
                    </a:ext>
                  </a:extLst>
                </a:gridCol>
                <a:gridCol w="1344418">
                  <a:extLst>
                    <a:ext uri="{9D8B030D-6E8A-4147-A177-3AD203B41FA5}">
                      <a16:colId xmlns:a16="http://schemas.microsoft.com/office/drawing/2014/main" val="2902476783"/>
                    </a:ext>
                  </a:extLst>
                </a:gridCol>
                <a:gridCol w="1194607">
                  <a:extLst>
                    <a:ext uri="{9D8B030D-6E8A-4147-A177-3AD203B41FA5}">
                      <a16:colId xmlns:a16="http://schemas.microsoft.com/office/drawing/2014/main" val="1416227591"/>
                    </a:ext>
                  </a:extLst>
                </a:gridCol>
                <a:gridCol w="1234599">
                  <a:extLst>
                    <a:ext uri="{9D8B030D-6E8A-4147-A177-3AD203B41FA5}">
                      <a16:colId xmlns:a16="http://schemas.microsoft.com/office/drawing/2014/main" val="3656864566"/>
                    </a:ext>
                  </a:extLst>
                </a:gridCol>
                <a:gridCol w="1472142">
                  <a:extLst>
                    <a:ext uri="{9D8B030D-6E8A-4147-A177-3AD203B41FA5}">
                      <a16:colId xmlns:a16="http://schemas.microsoft.com/office/drawing/2014/main" val="2436854598"/>
                    </a:ext>
                  </a:extLst>
                </a:gridCol>
              </a:tblGrid>
              <a:tr h="480428">
                <a:tc rowSpan="2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年度～</a:t>
                      </a:r>
                      <a:endParaRPr kumimoji="1" lang="en-US" altLang="ja-JP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726515"/>
                  </a:ext>
                </a:extLst>
              </a:tr>
              <a:tr h="372767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１１月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１２月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</a:t>
                      </a:r>
                    </a:p>
                  </a:txBody>
                  <a:tcPr marL="84406" marR="84406" marT="42203" marB="42203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２月</a:t>
                      </a:r>
                    </a:p>
                  </a:txBody>
                  <a:tcPr marL="84406" marR="84406" marT="42203" marB="4220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３月</a:t>
                      </a:r>
                    </a:p>
                  </a:txBody>
                  <a:tcPr marL="84406" marR="84406" marT="42203" marB="4220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1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503190"/>
                  </a:ext>
                </a:extLst>
              </a:tr>
              <a:tr h="29865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戦略策定関係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vert="eaVert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15362867"/>
                  </a:ext>
                </a:extLst>
              </a:tr>
              <a:tr h="1833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そ</a:t>
                      </a:r>
                      <a:endParaRPr kumimoji="1" lang="en-US" altLang="ja-JP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</a:t>
                      </a:r>
                      <a:endParaRPr kumimoji="1" lang="en-US" altLang="ja-JP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他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104820"/>
                  </a:ext>
                </a:extLst>
              </a:tr>
            </a:tbl>
          </a:graphicData>
        </a:graphic>
      </p:graphicFrame>
      <p:sp>
        <p:nvSpPr>
          <p:cNvPr id="15" name="楕円 14">
            <a:extLst>
              <a:ext uri="{FF2B5EF4-FFF2-40B4-BE49-F238E27FC236}">
                <a16:creationId xmlns:a16="http://schemas.microsoft.com/office/drawing/2014/main" id="{86D6959B-4E60-F2F1-C205-AD8F579BB213}"/>
              </a:ext>
            </a:extLst>
          </p:cNvPr>
          <p:cNvSpPr/>
          <p:nvPr/>
        </p:nvSpPr>
        <p:spPr>
          <a:xfrm>
            <a:off x="1055864" y="2716645"/>
            <a:ext cx="288000" cy="28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C753432-19AC-FC5D-A382-DE079D21ABB9}"/>
              </a:ext>
            </a:extLst>
          </p:cNvPr>
          <p:cNvSpPr txBox="1"/>
          <p:nvPr/>
        </p:nvSpPr>
        <p:spPr>
          <a:xfrm>
            <a:off x="368138" y="1885006"/>
            <a:ext cx="1617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第１回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審議会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（今回）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9E982494-A77D-6596-96ED-D0AAD95BF139}"/>
              </a:ext>
            </a:extLst>
          </p:cNvPr>
          <p:cNvSpPr/>
          <p:nvPr/>
        </p:nvSpPr>
        <p:spPr>
          <a:xfrm>
            <a:off x="622508" y="3542038"/>
            <a:ext cx="1161531" cy="495188"/>
          </a:xfrm>
          <a:prstGeom prst="wedgeRoundRectCallout">
            <a:avLst>
              <a:gd name="adj1" fmla="val -6347"/>
              <a:gd name="adj2" fmla="val -14828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戦略（案）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の意見聴取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283915F-EEAA-8356-7674-E57B3E333059}"/>
              </a:ext>
            </a:extLst>
          </p:cNvPr>
          <p:cNvSpPr/>
          <p:nvPr/>
        </p:nvSpPr>
        <p:spPr>
          <a:xfrm>
            <a:off x="4357482" y="5256428"/>
            <a:ext cx="288000" cy="28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DAFDB993-CD27-CDCD-0162-CA9E9A27FD7E}"/>
              </a:ext>
            </a:extLst>
          </p:cNvPr>
          <p:cNvSpPr/>
          <p:nvPr/>
        </p:nvSpPr>
        <p:spPr>
          <a:xfrm>
            <a:off x="6395298" y="5255142"/>
            <a:ext cx="288000" cy="288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6BE59D-E6EA-63CB-CB8A-0417369C47F8}"/>
              </a:ext>
            </a:extLst>
          </p:cNvPr>
          <p:cNvCxnSpPr>
            <a:cxnSpLocks/>
          </p:cNvCxnSpPr>
          <p:nvPr/>
        </p:nvCxnSpPr>
        <p:spPr>
          <a:xfrm>
            <a:off x="4701681" y="5410418"/>
            <a:ext cx="1573620" cy="1286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81EFA6F-CDC1-C785-1605-6EF8200300A2}"/>
              </a:ext>
            </a:extLst>
          </p:cNvPr>
          <p:cNvSpPr txBox="1"/>
          <p:nvPr/>
        </p:nvSpPr>
        <p:spPr>
          <a:xfrm>
            <a:off x="6255752" y="5583053"/>
            <a:ext cx="567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認定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矢印: 五方向 28">
            <a:extLst>
              <a:ext uri="{FF2B5EF4-FFF2-40B4-BE49-F238E27FC236}">
                <a16:creationId xmlns:a16="http://schemas.microsoft.com/office/drawing/2014/main" id="{BDEC6D66-9F4B-C5BE-3253-807360096B39}"/>
              </a:ext>
            </a:extLst>
          </p:cNvPr>
          <p:cNvSpPr/>
          <p:nvPr/>
        </p:nvSpPr>
        <p:spPr>
          <a:xfrm>
            <a:off x="2136311" y="3709508"/>
            <a:ext cx="1473829" cy="703828"/>
          </a:xfrm>
          <a:prstGeom prst="homePlate">
            <a:avLst>
              <a:gd name="adj" fmla="val 27712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パブリックコメント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（１ヶ月間）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164BE83-48E7-25F9-B668-C5E3B2F155D1}"/>
              </a:ext>
            </a:extLst>
          </p:cNvPr>
          <p:cNvSpPr txBox="1"/>
          <p:nvPr/>
        </p:nvSpPr>
        <p:spPr>
          <a:xfrm>
            <a:off x="3685784" y="5555061"/>
            <a:ext cx="1617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国への地域再生計画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変更申請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矢印: 五方向 36">
            <a:extLst>
              <a:ext uri="{FF2B5EF4-FFF2-40B4-BE49-F238E27FC236}">
                <a16:creationId xmlns:a16="http://schemas.microsoft.com/office/drawing/2014/main" id="{AA4A7F4A-A6F9-4FDC-A2F6-1C60B1665F3F}"/>
              </a:ext>
            </a:extLst>
          </p:cNvPr>
          <p:cNvSpPr/>
          <p:nvPr/>
        </p:nvSpPr>
        <p:spPr>
          <a:xfrm>
            <a:off x="7262332" y="1743006"/>
            <a:ext cx="997960" cy="4597614"/>
          </a:xfrm>
          <a:prstGeom prst="homePlate">
            <a:avLst>
              <a:gd name="adj" fmla="val 53753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略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>
              <a:lnSpc>
                <a:spcPts val="1800"/>
              </a:lnSpc>
            </a:pPr>
            <a:r>
              <a:rPr lang="ja-JP" altLang="en-US" sz="1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間</a:t>
            </a:r>
            <a:endParaRPr lang="en-US" altLang="ja-JP" sz="18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05BF628B-880B-4B39-B618-51F61C920D36}"/>
              </a:ext>
            </a:extLst>
          </p:cNvPr>
          <p:cNvCxnSpPr>
            <a:cxnSpLocks/>
          </p:cNvCxnSpPr>
          <p:nvPr/>
        </p:nvCxnSpPr>
        <p:spPr>
          <a:xfrm>
            <a:off x="66753" y="692110"/>
            <a:ext cx="901049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1EA5D9F-C191-4617-BC4A-A3938C36CDB3}"/>
              </a:ext>
            </a:extLst>
          </p:cNvPr>
          <p:cNvSpPr/>
          <p:nvPr/>
        </p:nvSpPr>
        <p:spPr>
          <a:xfrm>
            <a:off x="873408" y="298028"/>
            <a:ext cx="7397185" cy="38472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900" dirty="0">
                <a:solidFill>
                  <a:prstClr val="black"/>
                </a:solidFill>
                <a:latin typeface="Meiryo UI"/>
                <a:ea typeface="Meiryo UI"/>
                <a:cs typeface="Meiryo UI" panose="020B0604030504040204" pitchFamily="50" charset="-128"/>
              </a:rPr>
              <a:t>第３期大阪府まち・ひと・</a:t>
            </a:r>
            <a:r>
              <a:rPr lang="ja-JP" altLang="en-US" sz="1900">
                <a:solidFill>
                  <a:prstClr val="black"/>
                </a:solidFill>
                <a:latin typeface="Meiryo UI"/>
                <a:ea typeface="Meiryo UI"/>
                <a:cs typeface="Meiryo UI" panose="020B0604030504040204" pitchFamily="50" charset="-128"/>
              </a:rPr>
              <a:t>しごと創生総合戦略策定スケジュール</a:t>
            </a:r>
            <a:endParaRPr kumimoji="1" lang="ja-JP" altLang="en-US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8E28BD69-FB97-4D23-B0E2-06A9CF9A394B}"/>
              </a:ext>
            </a:extLst>
          </p:cNvPr>
          <p:cNvSpPr/>
          <p:nvPr/>
        </p:nvSpPr>
        <p:spPr>
          <a:xfrm>
            <a:off x="1887775" y="2716645"/>
            <a:ext cx="288000" cy="28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2E3D363-FE14-4715-8063-727FA27692A3}"/>
              </a:ext>
            </a:extLst>
          </p:cNvPr>
          <p:cNvSpPr txBox="1"/>
          <p:nvPr/>
        </p:nvSpPr>
        <p:spPr>
          <a:xfrm>
            <a:off x="1245806" y="3084227"/>
            <a:ext cx="1617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戦略（案）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策定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F0375B6E-7B84-453F-AD79-B62EB31B3FD3}"/>
              </a:ext>
            </a:extLst>
          </p:cNvPr>
          <p:cNvSpPr/>
          <p:nvPr/>
        </p:nvSpPr>
        <p:spPr>
          <a:xfrm>
            <a:off x="4293684" y="2726482"/>
            <a:ext cx="288000" cy="288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8F184AC-203F-4043-B421-E310740F1006}"/>
              </a:ext>
            </a:extLst>
          </p:cNvPr>
          <p:cNvSpPr txBox="1"/>
          <p:nvPr/>
        </p:nvSpPr>
        <p:spPr>
          <a:xfrm>
            <a:off x="3620773" y="2188761"/>
            <a:ext cx="16179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戦略策定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D6B4F15B-25AD-4292-BC54-CE7935B486FC}"/>
              </a:ext>
            </a:extLst>
          </p:cNvPr>
          <p:cNvSpPr/>
          <p:nvPr/>
        </p:nvSpPr>
        <p:spPr>
          <a:xfrm>
            <a:off x="4550872" y="-10708"/>
            <a:ext cx="4502727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回大阪府まち・ひと・しごと創生推進審議会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81B4A48-C1BB-4C66-8A97-827317E8D891}"/>
              </a:ext>
            </a:extLst>
          </p:cNvPr>
          <p:cNvSpPr/>
          <p:nvPr/>
        </p:nvSpPr>
        <p:spPr>
          <a:xfrm>
            <a:off x="7863841" y="266174"/>
            <a:ext cx="1203182" cy="3778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参考資料１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0264CC4C-D4C7-43C9-BC70-3B0ACF86B669}"/>
              </a:ext>
            </a:extLst>
          </p:cNvPr>
          <p:cNvSpPr/>
          <p:nvPr/>
        </p:nvSpPr>
        <p:spPr>
          <a:xfrm>
            <a:off x="6726433" y="2812535"/>
            <a:ext cx="180000" cy="18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A8031E9-D264-4BE6-B8A9-1F41BA86DF1B}"/>
              </a:ext>
            </a:extLst>
          </p:cNvPr>
          <p:cNvSpPr txBox="1"/>
          <p:nvPr/>
        </p:nvSpPr>
        <p:spPr>
          <a:xfrm>
            <a:off x="5993246" y="3037236"/>
            <a:ext cx="1617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第２回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審議会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（予定）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大かっこ 3">
            <a:extLst>
              <a:ext uri="{FF2B5EF4-FFF2-40B4-BE49-F238E27FC236}">
                <a16:creationId xmlns:a16="http://schemas.microsoft.com/office/drawing/2014/main" id="{2BDE6325-70E9-48AF-B1EA-DC654A9CA0FB}"/>
              </a:ext>
            </a:extLst>
          </p:cNvPr>
          <p:cNvSpPr/>
          <p:nvPr/>
        </p:nvSpPr>
        <p:spPr>
          <a:xfrm>
            <a:off x="6389988" y="2679648"/>
            <a:ext cx="808545" cy="1275664"/>
          </a:xfrm>
          <a:prstGeom prst="bracketPair">
            <a:avLst>
              <a:gd name="adj" fmla="val 15558"/>
            </a:avLst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矢印: 五方向 40">
            <a:extLst>
              <a:ext uri="{FF2B5EF4-FFF2-40B4-BE49-F238E27FC236}">
                <a16:creationId xmlns:a16="http://schemas.microsoft.com/office/drawing/2014/main" id="{2F275210-7D5D-4E55-943E-5FC4444534EB}"/>
              </a:ext>
            </a:extLst>
          </p:cNvPr>
          <p:cNvSpPr/>
          <p:nvPr/>
        </p:nvSpPr>
        <p:spPr>
          <a:xfrm>
            <a:off x="3620773" y="3709508"/>
            <a:ext cx="757480" cy="703828"/>
          </a:xfrm>
          <a:prstGeom prst="homePlate">
            <a:avLst>
              <a:gd name="adj" fmla="val 27712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意見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22041"/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反映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50B1F5-93F4-4DF9-A435-0F0318027427}"/>
              </a:ext>
            </a:extLst>
          </p:cNvPr>
          <p:cNvSpPr/>
          <p:nvPr/>
        </p:nvSpPr>
        <p:spPr>
          <a:xfrm>
            <a:off x="3881139" y="2181498"/>
            <a:ext cx="1113089" cy="354991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151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A9400A-39C4-4031-A8E8-5504FE5940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2B14CE0-E79F-41A1-9C6C-E9A308A10B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5F22FB-3A27-4818-AD92-547F743F218E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4362</TotalTime>
  <Words>99</Words>
  <Application>Microsoft Office PowerPoint</Application>
  <PresentationFormat>画面に合わせる (4:3)</PresentationFormat>
  <Paragraphs>44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  <vt:variant>
        <vt:lpstr>目的別スライド ショー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PowerPoint プレゼンテーション</vt:lpstr>
      <vt:lpstr>印刷用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 参考資料１　第３期大阪府まち・ひと・しごと創生総合戦略策定スケジュール</dc:title>
  <dc:creator>梅野　琉依</dc:creator>
  <cp:lastModifiedBy>佐倉　由佳</cp:lastModifiedBy>
  <cp:revision>439</cp:revision>
  <cp:lastPrinted>2024-10-30T05:48:11Z</cp:lastPrinted>
  <dcterms:created xsi:type="dcterms:W3CDTF">2015-04-22T03:25:50Z</dcterms:created>
  <dcterms:modified xsi:type="dcterms:W3CDTF">2024-10-31T01:55:05Z</dcterms:modified>
</cp:coreProperties>
</file>