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p:sldMasterIdLst>
    <p:sldMasterId id="2147483660" r:id="rId1"/>
  </p:sldMasterIdLst>
  <p:notesMasterIdLst>
    <p:notesMasterId r:id="rId6"/>
  </p:notesMasterIdLst>
  <p:sldIdLst>
    <p:sldId id="265" r:id="rId2"/>
    <p:sldId id="325" r:id="rId3"/>
    <p:sldId id="327" r:id="rId4"/>
    <p:sldId id="326" r:id="rId5"/>
  </p:sldIdLst>
  <p:sldSz cx="9906000" cy="6858000" type="A4"/>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既定のセクション" id="{9DFEF484-F64B-4C50-894B-343F37617444}">
          <p14:sldIdLst>
            <p14:sldId id="265"/>
            <p14:sldId id="325"/>
            <p14:sldId id="327"/>
            <p14:sldId id="326"/>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FFE6CC"/>
    <a:srgbClr val="FFDC97"/>
    <a:srgbClr val="FEB80A"/>
    <a:srgbClr val="D5DAEB"/>
    <a:srgbClr val="A7B5DD"/>
    <a:srgbClr val="738AC8"/>
    <a:srgbClr val="EBEDF5"/>
    <a:srgbClr val="A3ADEB"/>
    <a:srgbClr val="FFF3E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2696" autoAdjust="0"/>
    <p:restoredTop sz="94333" autoAdjust="0"/>
  </p:normalViewPr>
  <p:slideViewPr>
    <p:cSldViewPr snapToGrid="0">
      <p:cViewPr varScale="1">
        <p:scale>
          <a:sx n="115" d="100"/>
          <a:sy n="115" d="100"/>
        </p:scale>
        <p:origin x="1386"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D96CAECD-0D0E-4C91-9E23-D84E88410E9C}" type="datetimeFigureOut">
              <a:rPr kumimoji="1" lang="ja-JP" altLang="en-US" smtClean="0"/>
              <a:t>2024/10/31</a:t>
            </a:fld>
            <a:endParaRPr kumimoji="1" lang="ja-JP" altLang="en-US"/>
          </a:p>
        </p:txBody>
      </p:sp>
      <p:sp>
        <p:nvSpPr>
          <p:cNvPr id="4" name="スライド イメージ プレースホルダー 3"/>
          <p:cNvSpPr>
            <a:spLocks noGrp="1" noRot="1" noChangeAspect="1"/>
          </p:cNvSpPr>
          <p:nvPr>
            <p:ph type="sldImg" idx="2"/>
          </p:nvPr>
        </p:nvSpPr>
        <p:spPr>
          <a:xfrm>
            <a:off x="981075" y="1243013"/>
            <a:ext cx="4845050"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C0BC7E81-6458-4504-99DD-4795EB444A2C}" type="slidenum">
              <a:rPr kumimoji="1" lang="ja-JP" altLang="en-US" smtClean="0"/>
              <a:t>‹#›</a:t>
            </a:fld>
            <a:endParaRPr kumimoji="1" lang="ja-JP" altLang="en-US"/>
          </a:p>
        </p:txBody>
      </p:sp>
    </p:spTree>
    <p:extLst>
      <p:ext uri="{BB962C8B-B14F-4D97-AF65-F5344CB8AC3E}">
        <p14:creationId xmlns:p14="http://schemas.microsoft.com/office/powerpoint/2010/main" val="151446351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C0BC7E81-6458-4504-99DD-4795EB444A2C}" type="slidenum">
              <a:rPr kumimoji="1" lang="ja-JP" altLang="en-US" smtClean="0"/>
              <a:t>1</a:t>
            </a:fld>
            <a:endParaRPr kumimoji="1" lang="ja-JP" altLang="en-US"/>
          </a:p>
        </p:txBody>
      </p:sp>
    </p:spTree>
    <p:extLst>
      <p:ext uri="{BB962C8B-B14F-4D97-AF65-F5344CB8AC3E}">
        <p14:creationId xmlns:p14="http://schemas.microsoft.com/office/powerpoint/2010/main" val="395369977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C0BC7E81-6458-4504-99DD-4795EB444A2C}" type="slidenum">
              <a:rPr kumimoji="1" lang="ja-JP" altLang="en-US" smtClean="0"/>
              <a:t>2</a:t>
            </a:fld>
            <a:endParaRPr kumimoji="1" lang="ja-JP" altLang="en-US"/>
          </a:p>
        </p:txBody>
      </p:sp>
    </p:spTree>
    <p:extLst>
      <p:ext uri="{BB962C8B-B14F-4D97-AF65-F5344CB8AC3E}">
        <p14:creationId xmlns:p14="http://schemas.microsoft.com/office/powerpoint/2010/main" val="86091481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C0BC7E81-6458-4504-99DD-4795EB444A2C}" type="slidenum">
              <a:rPr kumimoji="1" lang="ja-JP" altLang="en-US" smtClean="0"/>
              <a:t>3</a:t>
            </a:fld>
            <a:endParaRPr kumimoji="1" lang="ja-JP" altLang="en-US"/>
          </a:p>
        </p:txBody>
      </p:sp>
    </p:spTree>
    <p:extLst>
      <p:ext uri="{BB962C8B-B14F-4D97-AF65-F5344CB8AC3E}">
        <p14:creationId xmlns:p14="http://schemas.microsoft.com/office/powerpoint/2010/main" val="79054768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4E126AB1-FE11-4164-A6E4-1D78569E11BC}" type="datetime1">
              <a:rPr kumimoji="1" lang="ja-JP" altLang="en-US" smtClean="0"/>
              <a:t>2024/10/31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4BDDE9A-F6C5-4730-B943-1C83B56C071B}" type="slidenum">
              <a:rPr kumimoji="1" lang="ja-JP" altLang="en-US" smtClean="0"/>
              <a:t>‹#›</a:t>
            </a:fld>
            <a:endParaRPr kumimoji="1" lang="ja-JP" altLang="en-US"/>
          </a:p>
        </p:txBody>
      </p:sp>
    </p:spTree>
    <p:extLst>
      <p:ext uri="{BB962C8B-B14F-4D97-AF65-F5344CB8AC3E}">
        <p14:creationId xmlns:p14="http://schemas.microsoft.com/office/powerpoint/2010/main" val="42050047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9FCC8A2D-EC8E-4160-AC72-E06CF26805B6}" type="datetime1">
              <a:rPr kumimoji="1" lang="ja-JP" altLang="en-US" smtClean="0"/>
              <a:t>2024/10/31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4BDDE9A-F6C5-4730-B943-1C83B56C071B}" type="slidenum">
              <a:rPr kumimoji="1" lang="ja-JP" altLang="en-US" smtClean="0"/>
              <a:t>‹#›</a:t>
            </a:fld>
            <a:endParaRPr kumimoji="1" lang="ja-JP" altLang="en-US"/>
          </a:p>
        </p:txBody>
      </p:sp>
    </p:spTree>
    <p:extLst>
      <p:ext uri="{BB962C8B-B14F-4D97-AF65-F5344CB8AC3E}">
        <p14:creationId xmlns:p14="http://schemas.microsoft.com/office/powerpoint/2010/main" val="20094014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955D85A1-8875-4829-9987-94256E29095B}" type="datetime1">
              <a:rPr kumimoji="1" lang="ja-JP" altLang="en-US" smtClean="0"/>
              <a:t>2024/10/31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4BDDE9A-F6C5-4730-B943-1C83B56C071B}" type="slidenum">
              <a:rPr kumimoji="1" lang="ja-JP" altLang="en-US" smtClean="0"/>
              <a:t>‹#›</a:t>
            </a:fld>
            <a:endParaRPr kumimoji="1" lang="ja-JP" altLang="en-US"/>
          </a:p>
        </p:txBody>
      </p:sp>
    </p:spTree>
    <p:extLst>
      <p:ext uri="{BB962C8B-B14F-4D97-AF65-F5344CB8AC3E}">
        <p14:creationId xmlns:p14="http://schemas.microsoft.com/office/powerpoint/2010/main" val="32764045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3666B8BA-7ADB-4BCC-A1F0-B7ED82EB30A5}" type="datetime1">
              <a:rPr kumimoji="1" lang="ja-JP" altLang="en-US" smtClean="0"/>
              <a:t>2024/10/31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4BDDE9A-F6C5-4730-B943-1C83B56C071B}" type="slidenum">
              <a:rPr kumimoji="1" lang="ja-JP" altLang="en-US" smtClean="0"/>
              <a:t>‹#›</a:t>
            </a:fld>
            <a:endParaRPr kumimoji="1" lang="ja-JP" altLang="en-US"/>
          </a:p>
        </p:txBody>
      </p:sp>
    </p:spTree>
    <p:extLst>
      <p:ext uri="{BB962C8B-B14F-4D97-AF65-F5344CB8AC3E}">
        <p14:creationId xmlns:p14="http://schemas.microsoft.com/office/powerpoint/2010/main" val="5781545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308EA9E4-5DF5-4FB9-B241-CE951C631050}" type="datetime1">
              <a:rPr kumimoji="1" lang="ja-JP" altLang="en-US" smtClean="0"/>
              <a:t>2024/10/31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4BDDE9A-F6C5-4730-B943-1C83B56C071B}" type="slidenum">
              <a:rPr kumimoji="1" lang="ja-JP" altLang="en-US" smtClean="0"/>
              <a:t>‹#›</a:t>
            </a:fld>
            <a:endParaRPr kumimoji="1" lang="ja-JP" altLang="en-US"/>
          </a:p>
        </p:txBody>
      </p:sp>
    </p:spTree>
    <p:extLst>
      <p:ext uri="{BB962C8B-B14F-4D97-AF65-F5344CB8AC3E}">
        <p14:creationId xmlns:p14="http://schemas.microsoft.com/office/powerpoint/2010/main" val="32959689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CA46B39E-5DF7-43FD-AB1C-C9702C680382}" type="datetime1">
              <a:rPr kumimoji="1" lang="ja-JP" altLang="en-US" smtClean="0"/>
              <a:t>2024/10/31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44BDDE9A-F6C5-4730-B943-1C83B56C071B}" type="slidenum">
              <a:rPr kumimoji="1" lang="ja-JP" altLang="en-US" smtClean="0"/>
              <a:t>‹#›</a:t>
            </a:fld>
            <a:endParaRPr kumimoji="1" lang="ja-JP" altLang="en-US"/>
          </a:p>
        </p:txBody>
      </p:sp>
    </p:spTree>
    <p:extLst>
      <p:ext uri="{BB962C8B-B14F-4D97-AF65-F5344CB8AC3E}">
        <p14:creationId xmlns:p14="http://schemas.microsoft.com/office/powerpoint/2010/main" val="11332225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82329" y="2505075"/>
            <a:ext cx="4190702"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5014913" y="2505075"/>
            <a:ext cx="4211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4367ABA0-4FCD-4FE6-9B6D-61BB459B3F29}" type="datetime1">
              <a:rPr kumimoji="1" lang="ja-JP" altLang="en-US" smtClean="0"/>
              <a:t>2024/10/31</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44BDDE9A-F6C5-4730-B943-1C83B56C071B}" type="slidenum">
              <a:rPr kumimoji="1" lang="ja-JP" altLang="en-US" smtClean="0"/>
              <a:t>‹#›</a:t>
            </a:fld>
            <a:endParaRPr kumimoji="1" lang="ja-JP" altLang="en-US"/>
          </a:p>
        </p:txBody>
      </p:sp>
    </p:spTree>
    <p:extLst>
      <p:ext uri="{BB962C8B-B14F-4D97-AF65-F5344CB8AC3E}">
        <p14:creationId xmlns:p14="http://schemas.microsoft.com/office/powerpoint/2010/main" val="35082790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B0BB4D25-6861-4614-BC74-FDC43386F52D}" type="datetime1">
              <a:rPr kumimoji="1" lang="ja-JP" altLang="en-US" smtClean="0"/>
              <a:t>2024/10/31</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44BDDE9A-F6C5-4730-B943-1C83B56C071B}" type="slidenum">
              <a:rPr kumimoji="1" lang="ja-JP" altLang="en-US" smtClean="0"/>
              <a:t>‹#›</a:t>
            </a:fld>
            <a:endParaRPr kumimoji="1" lang="ja-JP" altLang="en-US"/>
          </a:p>
        </p:txBody>
      </p:sp>
    </p:spTree>
    <p:extLst>
      <p:ext uri="{BB962C8B-B14F-4D97-AF65-F5344CB8AC3E}">
        <p14:creationId xmlns:p14="http://schemas.microsoft.com/office/powerpoint/2010/main" val="29753891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5290E08-B263-4433-99F7-FB3C5768AD73}" type="datetime1">
              <a:rPr kumimoji="1" lang="ja-JP" altLang="en-US" smtClean="0"/>
              <a:t>2024/10/31</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44BDDE9A-F6C5-4730-B943-1C83B56C071B}" type="slidenum">
              <a:rPr kumimoji="1" lang="ja-JP" altLang="en-US" smtClean="0"/>
              <a:t>‹#›</a:t>
            </a:fld>
            <a:endParaRPr kumimoji="1" lang="ja-JP" altLang="en-US"/>
          </a:p>
        </p:txBody>
      </p:sp>
    </p:spTree>
    <p:extLst>
      <p:ext uri="{BB962C8B-B14F-4D97-AF65-F5344CB8AC3E}">
        <p14:creationId xmlns:p14="http://schemas.microsoft.com/office/powerpoint/2010/main" val="34273607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58B8F5A4-A47A-454F-A2BB-A46351E90F15}" type="datetime1">
              <a:rPr kumimoji="1" lang="ja-JP" altLang="en-US" smtClean="0"/>
              <a:t>2024/10/31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44BDDE9A-F6C5-4730-B943-1C83B56C071B}" type="slidenum">
              <a:rPr kumimoji="1" lang="ja-JP" altLang="en-US" smtClean="0"/>
              <a:t>‹#›</a:t>
            </a:fld>
            <a:endParaRPr kumimoji="1" lang="ja-JP" altLang="en-US"/>
          </a:p>
        </p:txBody>
      </p:sp>
    </p:spTree>
    <p:extLst>
      <p:ext uri="{BB962C8B-B14F-4D97-AF65-F5344CB8AC3E}">
        <p14:creationId xmlns:p14="http://schemas.microsoft.com/office/powerpoint/2010/main" val="600470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図を追加</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D71A2805-5025-49F6-8E51-F2C87B91154F}" type="datetime1">
              <a:rPr kumimoji="1" lang="ja-JP" altLang="en-US" smtClean="0"/>
              <a:t>2024/10/31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44BDDE9A-F6C5-4730-B943-1C83B56C071B}" type="slidenum">
              <a:rPr kumimoji="1" lang="ja-JP" altLang="en-US" smtClean="0"/>
              <a:t>‹#›</a:t>
            </a:fld>
            <a:endParaRPr kumimoji="1" lang="ja-JP" altLang="en-US"/>
          </a:p>
        </p:txBody>
      </p:sp>
    </p:spTree>
    <p:extLst>
      <p:ext uri="{BB962C8B-B14F-4D97-AF65-F5344CB8AC3E}">
        <p14:creationId xmlns:p14="http://schemas.microsoft.com/office/powerpoint/2010/main" val="22425039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2E7DAC3-C01F-4415-97C4-66FF884B4B0E}" type="datetime1">
              <a:rPr kumimoji="1" lang="ja-JP" altLang="en-US" smtClean="0"/>
              <a:t>2024/10/31</a:t>
            </a:fld>
            <a:endParaRPr kumimoji="1" lang="ja-JP" altLang="en-US"/>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4BDDE9A-F6C5-4730-B943-1C83B56C071B}" type="slidenum">
              <a:rPr kumimoji="1" lang="ja-JP" altLang="en-US" smtClean="0"/>
              <a:t>‹#›</a:t>
            </a:fld>
            <a:endParaRPr kumimoji="1" lang="ja-JP" altLang="en-US"/>
          </a:p>
        </p:txBody>
      </p:sp>
    </p:spTree>
    <p:extLst>
      <p:ext uri="{BB962C8B-B14F-4D97-AF65-F5344CB8AC3E}">
        <p14:creationId xmlns:p14="http://schemas.microsoft.com/office/powerpoint/2010/main" val="368945808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732934" y="2890391"/>
            <a:ext cx="8440131" cy="1077218"/>
          </a:xfrm>
          <a:prstGeom prst="rect">
            <a:avLst/>
          </a:prstGeom>
        </p:spPr>
        <p:txBody>
          <a:bodyPr wrap="none">
            <a:spAutoFit/>
          </a:bodyPr>
          <a:lstStyle/>
          <a:p>
            <a:r>
              <a:rPr lang="ja-JP" altLang="en-US" sz="3200" b="1" dirty="0">
                <a:latin typeface="Meiryo UI" panose="020B0604030504040204" pitchFamily="50" charset="-128"/>
                <a:ea typeface="Meiryo UI" panose="020B0604030504040204" pitchFamily="50" charset="-128"/>
              </a:rPr>
              <a:t>令和６年度デジタル田園都市国家構想交付金を</a:t>
            </a:r>
            <a:endParaRPr lang="en-US" altLang="ja-JP" sz="3200" b="1" dirty="0">
              <a:latin typeface="Meiryo UI" panose="020B0604030504040204" pitchFamily="50" charset="-128"/>
              <a:ea typeface="Meiryo UI" panose="020B0604030504040204" pitchFamily="50" charset="-128"/>
            </a:endParaRPr>
          </a:p>
          <a:p>
            <a:pPr algn="ctr"/>
            <a:r>
              <a:rPr lang="ja-JP" altLang="en-US" sz="3200" b="1" dirty="0">
                <a:latin typeface="Meiryo UI" panose="020B0604030504040204" pitchFamily="50" charset="-128"/>
                <a:ea typeface="Meiryo UI" panose="020B0604030504040204" pitchFamily="50" charset="-128"/>
              </a:rPr>
              <a:t>活用した事業等の一部変更・追加</a:t>
            </a:r>
          </a:p>
        </p:txBody>
      </p:sp>
      <p:sp>
        <p:nvSpPr>
          <p:cNvPr id="6" name="正方形/長方形 5"/>
          <p:cNvSpPr/>
          <p:nvPr/>
        </p:nvSpPr>
        <p:spPr>
          <a:xfrm>
            <a:off x="8069344" y="655579"/>
            <a:ext cx="1471519" cy="5029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950">
                <a:solidFill>
                  <a:schemeClr val="tx1"/>
                </a:solidFill>
                <a:latin typeface="Meiryo UI" panose="020B0604030504040204" pitchFamily="50" charset="-128"/>
                <a:ea typeface="Meiryo UI" panose="020B0604030504040204" pitchFamily="50" charset="-128"/>
              </a:rPr>
              <a:t>資料２</a:t>
            </a:r>
            <a:endParaRPr kumimoji="1" lang="ja-JP" altLang="en-US" sz="1950" dirty="0">
              <a:solidFill>
                <a:schemeClr val="tx1"/>
              </a:solidFill>
              <a:latin typeface="Meiryo UI" panose="020B0604030504040204" pitchFamily="50" charset="-128"/>
              <a:ea typeface="Meiryo UI" panose="020B0604030504040204" pitchFamily="50" charset="-128"/>
            </a:endParaRPr>
          </a:p>
        </p:txBody>
      </p:sp>
      <p:sp>
        <p:nvSpPr>
          <p:cNvPr id="3" name="正方形/長方形 2"/>
          <p:cNvSpPr/>
          <p:nvPr/>
        </p:nvSpPr>
        <p:spPr>
          <a:xfrm>
            <a:off x="4342124" y="232001"/>
            <a:ext cx="5448300" cy="338554"/>
          </a:xfrm>
          <a:prstGeom prst="rect">
            <a:avLst/>
          </a:prstGeom>
        </p:spPr>
        <p:txBody>
          <a:bodyPr>
            <a:spAutoFit/>
          </a:bodyPr>
          <a:lstStyle/>
          <a:p>
            <a:pPr algn="ctr"/>
            <a:r>
              <a:rPr lang="ja-JP" altLang="en-US" sz="1600" dirty="0">
                <a:latin typeface="Meiryo UI" panose="020B0604030504040204" pitchFamily="50" charset="-128"/>
                <a:ea typeface="Meiryo UI" panose="020B0604030504040204" pitchFamily="50" charset="-128"/>
                <a:cs typeface="Meiryo UI" panose="020B0604030504040204" pitchFamily="50" charset="-128"/>
              </a:rPr>
              <a:t>令和６</a:t>
            </a:r>
            <a:r>
              <a:rPr lang="ja-JP" altLang="ja-JP" sz="1600" dirty="0">
                <a:latin typeface="Meiryo UI" panose="020B0604030504040204" pitchFamily="50" charset="-128"/>
                <a:ea typeface="Meiryo UI" panose="020B0604030504040204" pitchFamily="50" charset="-128"/>
                <a:cs typeface="Meiryo UI" panose="020B0604030504040204" pitchFamily="50" charset="-128"/>
              </a:rPr>
              <a:t>年度第</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１</a:t>
            </a:r>
            <a:r>
              <a:rPr lang="ja-JP" altLang="ja-JP" sz="1600" dirty="0">
                <a:latin typeface="Meiryo UI" panose="020B0604030504040204" pitchFamily="50" charset="-128"/>
                <a:ea typeface="Meiryo UI" panose="020B0604030504040204" pitchFamily="50" charset="-128"/>
                <a:cs typeface="Meiryo UI" panose="020B0604030504040204" pitchFamily="50" charset="-128"/>
              </a:rPr>
              <a:t>回大阪府まち・ひと・しごと創生推進審議会</a:t>
            </a:r>
            <a:endParaRPr lang="ja-JP" altLang="en-US" sz="16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5591418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5"/>
          <p:cNvSpPr txBox="1"/>
          <p:nvPr/>
        </p:nvSpPr>
        <p:spPr>
          <a:xfrm>
            <a:off x="195742" y="60453"/>
            <a:ext cx="2029128" cy="400110"/>
          </a:xfrm>
          <a:prstGeom prst="rect">
            <a:avLst/>
          </a:prstGeom>
          <a:noFill/>
        </p:spPr>
        <p:txBody>
          <a:bodyPr wrap="square" rtlCol="0">
            <a:spAutoFit/>
          </a:bodyPr>
          <a:lstStyle/>
          <a:p>
            <a:r>
              <a:rPr lang="ja-JP" altLang="en-US" sz="2000" b="1" dirty="0">
                <a:latin typeface="Meiryo UI" panose="020B0604030504040204" pitchFamily="50" charset="-128"/>
                <a:ea typeface="Meiryo UI" panose="020B0604030504040204" pitchFamily="50" charset="-128"/>
              </a:rPr>
              <a:t>活動指標の変更</a:t>
            </a:r>
            <a:endParaRPr kumimoji="1" lang="ja-JP" altLang="en-US" sz="2000" dirty="0"/>
          </a:p>
        </p:txBody>
      </p:sp>
      <p:sp>
        <p:nvSpPr>
          <p:cNvPr id="9" name="スライド番号プレースホルダー 1">
            <a:extLst>
              <a:ext uri="{FF2B5EF4-FFF2-40B4-BE49-F238E27FC236}">
                <a16:creationId xmlns:a16="http://schemas.microsoft.com/office/drawing/2014/main" id="{780398D1-82D2-4680-896E-36EC4F0A9E9F}"/>
              </a:ext>
            </a:extLst>
          </p:cNvPr>
          <p:cNvSpPr>
            <a:spLocks noGrp="1"/>
          </p:cNvSpPr>
          <p:nvPr>
            <p:ph type="sldNum" sz="quarter" idx="12"/>
          </p:nvPr>
        </p:nvSpPr>
        <p:spPr>
          <a:xfrm>
            <a:off x="7677150" y="6570482"/>
            <a:ext cx="2228850" cy="280459"/>
          </a:xfrm>
        </p:spPr>
        <p:txBody>
          <a:bodyPr/>
          <a:lstStyle/>
          <a:p>
            <a:fld id="{44BDDE9A-F6C5-4730-B943-1C83B56C071B}" type="slidenum">
              <a:rPr kumimoji="1" lang="ja-JP" altLang="en-US" smtClean="0"/>
              <a:t>1</a:t>
            </a:fld>
            <a:endParaRPr kumimoji="1" lang="ja-JP" altLang="en-US" dirty="0"/>
          </a:p>
        </p:txBody>
      </p:sp>
      <p:cxnSp>
        <p:nvCxnSpPr>
          <p:cNvPr id="10" name="直線コネクタ 9">
            <a:extLst>
              <a:ext uri="{FF2B5EF4-FFF2-40B4-BE49-F238E27FC236}">
                <a16:creationId xmlns:a16="http://schemas.microsoft.com/office/drawing/2014/main" id="{0E1A9F31-DE3F-4330-903D-6CCB1F41B37E}"/>
              </a:ext>
            </a:extLst>
          </p:cNvPr>
          <p:cNvCxnSpPr>
            <a:cxnSpLocks/>
          </p:cNvCxnSpPr>
          <p:nvPr/>
        </p:nvCxnSpPr>
        <p:spPr>
          <a:xfrm>
            <a:off x="153474" y="478674"/>
            <a:ext cx="9599051" cy="0"/>
          </a:xfrm>
          <a:prstGeom prst="line">
            <a:avLst/>
          </a:prstGeom>
          <a:ln w="50800">
            <a:gradFill flip="none" rotWithShape="1">
              <a:gsLst>
                <a:gs pos="0">
                  <a:schemeClr val="accent1">
                    <a:lumMod val="50000"/>
                  </a:schemeClr>
                </a:gs>
                <a:gs pos="39000">
                  <a:schemeClr val="accent5">
                    <a:lumMod val="75000"/>
                  </a:schemeClr>
                </a:gs>
                <a:gs pos="73000">
                  <a:schemeClr val="accent1">
                    <a:lumMod val="45000"/>
                    <a:lumOff val="55000"/>
                  </a:schemeClr>
                </a:gs>
                <a:gs pos="100000">
                  <a:schemeClr val="bg1"/>
                </a:gs>
              </a:gsLst>
              <a:lin ang="0" scaled="1"/>
              <a:tileRect/>
            </a:gradFill>
          </a:ln>
        </p:spPr>
        <p:style>
          <a:lnRef idx="1">
            <a:schemeClr val="accent1"/>
          </a:lnRef>
          <a:fillRef idx="0">
            <a:schemeClr val="accent1"/>
          </a:fillRef>
          <a:effectRef idx="0">
            <a:schemeClr val="accent1"/>
          </a:effectRef>
          <a:fontRef idx="minor">
            <a:schemeClr val="tx1"/>
          </a:fontRef>
        </p:style>
      </p:cxnSp>
      <p:sp>
        <p:nvSpPr>
          <p:cNvPr id="12" name="テキスト ボックス 11">
            <a:extLst>
              <a:ext uri="{FF2B5EF4-FFF2-40B4-BE49-F238E27FC236}">
                <a16:creationId xmlns:a16="http://schemas.microsoft.com/office/drawing/2014/main" id="{DA0B0442-F571-4B86-95DB-E9EDC5BBCF7B}"/>
              </a:ext>
            </a:extLst>
          </p:cNvPr>
          <p:cNvSpPr txBox="1"/>
          <p:nvPr/>
        </p:nvSpPr>
        <p:spPr>
          <a:xfrm>
            <a:off x="120979" y="609094"/>
            <a:ext cx="8449753" cy="338554"/>
          </a:xfrm>
          <a:prstGeom prst="rect">
            <a:avLst/>
          </a:prstGeom>
          <a:noFill/>
        </p:spPr>
        <p:txBody>
          <a:bodyPr wrap="square" rtlCol="0">
            <a:spAutoFit/>
          </a:bodyPr>
          <a:lstStyle/>
          <a:p>
            <a:r>
              <a:rPr lang="en-US" altLang="ja-JP" sz="1600" b="1" dirty="0">
                <a:latin typeface="Meiryo UI" panose="020B0604030504040204" pitchFamily="50" charset="-128"/>
                <a:ea typeface="Meiryo UI" panose="020B0604030504040204" pitchFamily="50" charset="-128"/>
              </a:rPr>
              <a:t>No16 </a:t>
            </a:r>
            <a:r>
              <a:rPr lang="ja-JP" altLang="en-US" sz="1600" b="1" dirty="0">
                <a:latin typeface="Meiryo UI" panose="020B0604030504040204" pitchFamily="50" charset="-128"/>
                <a:ea typeface="Meiryo UI" panose="020B0604030504040204" pitchFamily="50" charset="-128"/>
              </a:rPr>
              <a:t>次世代スマートヘルススタートアップ創出事業</a:t>
            </a:r>
            <a:endParaRPr lang="en-US" altLang="ja-JP" sz="1600" b="1" dirty="0">
              <a:latin typeface="Meiryo UI" panose="020B0604030504040204" pitchFamily="50" charset="-128"/>
              <a:ea typeface="Meiryo UI" panose="020B0604030504040204" pitchFamily="50" charset="-128"/>
            </a:endParaRPr>
          </a:p>
        </p:txBody>
      </p:sp>
      <p:graphicFrame>
        <p:nvGraphicFramePr>
          <p:cNvPr id="16" name="表 15">
            <a:extLst>
              <a:ext uri="{FF2B5EF4-FFF2-40B4-BE49-F238E27FC236}">
                <a16:creationId xmlns:a16="http://schemas.microsoft.com/office/drawing/2014/main" id="{233D4901-85C8-4900-AFB5-4747373186E3}"/>
              </a:ext>
            </a:extLst>
          </p:cNvPr>
          <p:cNvGraphicFramePr>
            <a:graphicFrameLocks noGrp="1"/>
          </p:cNvGraphicFramePr>
          <p:nvPr>
            <p:extLst>
              <p:ext uri="{D42A27DB-BD31-4B8C-83A1-F6EECF244321}">
                <p14:modId xmlns:p14="http://schemas.microsoft.com/office/powerpoint/2010/main" val="446420232"/>
              </p:ext>
            </p:extLst>
          </p:nvPr>
        </p:nvGraphicFramePr>
        <p:xfrm>
          <a:off x="169395" y="1885099"/>
          <a:ext cx="9567208" cy="2512849"/>
        </p:xfrm>
        <a:graphic>
          <a:graphicData uri="http://schemas.openxmlformats.org/drawingml/2006/table">
            <a:tbl>
              <a:tblPr firstRow="1" bandRow="1">
                <a:tableStyleId>{F5AB1C69-6EDB-4FF4-983F-18BD219EF322}</a:tableStyleId>
              </a:tblPr>
              <a:tblGrid>
                <a:gridCol w="470519">
                  <a:extLst>
                    <a:ext uri="{9D8B030D-6E8A-4147-A177-3AD203B41FA5}">
                      <a16:colId xmlns:a16="http://schemas.microsoft.com/office/drawing/2014/main" val="1297933951"/>
                    </a:ext>
                  </a:extLst>
                </a:gridCol>
                <a:gridCol w="5959899">
                  <a:extLst>
                    <a:ext uri="{9D8B030D-6E8A-4147-A177-3AD203B41FA5}">
                      <a16:colId xmlns:a16="http://schemas.microsoft.com/office/drawing/2014/main" val="325676425"/>
                    </a:ext>
                  </a:extLst>
                </a:gridCol>
                <a:gridCol w="1568395">
                  <a:extLst>
                    <a:ext uri="{9D8B030D-6E8A-4147-A177-3AD203B41FA5}">
                      <a16:colId xmlns:a16="http://schemas.microsoft.com/office/drawing/2014/main" val="3311683934"/>
                    </a:ext>
                  </a:extLst>
                </a:gridCol>
                <a:gridCol w="1568395">
                  <a:extLst>
                    <a:ext uri="{9D8B030D-6E8A-4147-A177-3AD203B41FA5}">
                      <a16:colId xmlns:a16="http://schemas.microsoft.com/office/drawing/2014/main" val="3771864175"/>
                    </a:ext>
                  </a:extLst>
                </a:gridCol>
              </a:tblGrid>
              <a:tr h="576000">
                <a:tc gridSpan="4">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1" i="0" u="sng"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次世代スマートヘルススタートアップ創出事業</a:t>
                      </a:r>
                      <a:r>
                        <a:rPr kumimoji="1" lang="ja-JP" altLang="en-US" sz="14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　</a:t>
                      </a:r>
                      <a:r>
                        <a:rPr kumimoji="1" lang="en-US" altLang="ja-JP" sz="14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a:t>
                      </a:r>
                      <a:r>
                        <a:rPr kumimoji="1" lang="ja-JP" altLang="en-US" sz="14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デジタル田園都市国家構想交付金活用事業</a:t>
                      </a:r>
                      <a:r>
                        <a:rPr kumimoji="1" lang="en-US" altLang="ja-JP" sz="14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 </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次世代スマートヘルス分野のスタートアップ支援に係る「エコシステム」を確立し、大阪のスタートアップ支援拠点としてのプレゼンスを万博を通じて世界に示すため、①当該分野のスタートアップの発掘、②同スタートアップの治療・予防アプリ等の社会実装支援、③万博開催の機を捉えたスタートアップの治療・予防アプリ等の社会実装機会の拡大支援に取り組む。</a:t>
                      </a:r>
                    </a:p>
                  </a:txBody>
                  <a:tcPr marL="74295" marR="74295" marT="37148" marB="37148" anchor="ctr">
                    <a:lnL w="28575" cap="flat" cmpd="sng" algn="ctr">
                      <a:solidFill>
                        <a:schemeClr val="accent2"/>
                      </a:solidFill>
                      <a:prstDash val="solid"/>
                      <a:round/>
                      <a:headEnd type="none" w="med" len="med"/>
                      <a:tailEnd type="none" w="med" len="med"/>
                    </a:lnL>
                    <a:lnR w="28575" cap="flat" cmpd="sng" algn="ctr">
                      <a:solidFill>
                        <a:schemeClr val="accent2"/>
                      </a:solidFill>
                      <a:prstDash val="solid"/>
                      <a:round/>
                      <a:headEnd type="none" w="med" len="med"/>
                      <a:tailEnd type="none" w="med" len="med"/>
                    </a:lnR>
                    <a:lnT w="28575" cap="flat" cmpd="sng" algn="ctr">
                      <a:solidFill>
                        <a:schemeClr val="accent2"/>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EB80A"/>
                    </a:solidFill>
                  </a:tcPr>
                </a:tc>
                <a:tc hMerge="1">
                  <a:txBody>
                    <a:bodyPr/>
                    <a:lstStyle/>
                    <a:p>
                      <a:endParaRPr kumimoji="1" lang="ja-JP" altLang="en-US" sz="1050" dirty="0">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E6CC"/>
                    </a:solidFill>
                  </a:tcPr>
                </a:tc>
                <a:tc hMerge="1">
                  <a:txBody>
                    <a:bodyPr/>
                    <a:lstStyle/>
                    <a:p>
                      <a:pPr algn="ctr"/>
                      <a:endParaRPr kumimoji="1" lang="ja-JP" altLang="en-US" sz="1050" dirty="0">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E6CC"/>
                    </a:solidFill>
                  </a:tcPr>
                </a:tc>
                <a:tc hMerge="1">
                  <a:txBody>
                    <a:bodyPr/>
                    <a:lstStyle/>
                    <a:p>
                      <a:pPr algn="ctr"/>
                      <a:endParaRPr kumimoji="1" lang="en-US" altLang="ja-JP" sz="1050" dirty="0">
                        <a:solidFill>
                          <a:srgbClr val="FF0000"/>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E6CC"/>
                    </a:solidFill>
                  </a:tcPr>
                </a:tc>
                <a:extLst>
                  <a:ext uri="{0D108BD9-81ED-4DB2-BD59-A6C34878D82A}">
                    <a16:rowId xmlns:a16="http://schemas.microsoft.com/office/drawing/2014/main" val="2277423648"/>
                  </a:ext>
                </a:extLst>
              </a:tr>
              <a:tr h="288000">
                <a:tc rowSpan="5">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600" b="1" dirty="0">
                          <a:solidFill>
                            <a:sysClr val="windowText" lastClr="000000"/>
                          </a:solidFill>
                          <a:latin typeface="Meiryo UI" panose="020B0604030504040204" pitchFamily="50" charset="-128"/>
                          <a:ea typeface="Meiryo UI" panose="020B0604030504040204" pitchFamily="50" charset="-128"/>
                        </a:rPr>
                        <a:t>変更前</a:t>
                      </a:r>
                      <a:endParaRPr kumimoji="1" lang="en-US" altLang="ja-JP" sz="1600" b="1"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vert="eaVert" anchor="ctr">
                    <a:lnL w="28575" cap="flat" cmpd="sng" algn="ctr">
                      <a:solidFill>
                        <a:schemeClr val="accent2"/>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28575" cap="flat" cmpd="sng" algn="ctr">
                      <a:solidFill>
                        <a:schemeClr val="accent2"/>
                      </a:solidFill>
                      <a:prstDash val="solid"/>
                      <a:round/>
                      <a:headEnd type="none" w="med" len="med"/>
                      <a:tailEnd type="none" w="med" len="med"/>
                    </a:lnB>
                    <a:solidFill>
                      <a:srgbClr val="FFDC97"/>
                    </a:solidFill>
                  </a:tcPr>
                </a:tc>
                <a:tc>
                  <a:txBody>
                    <a:bodyPr/>
                    <a:lstStyle/>
                    <a:p>
                      <a:pPr algn="ctr"/>
                      <a:r>
                        <a:rPr kumimoji="1" lang="ja-JP" altLang="en-US" sz="1050" b="0" dirty="0">
                          <a:solidFill>
                            <a:sysClr val="windowText" lastClr="000000"/>
                          </a:solidFill>
                          <a:latin typeface="Meiryo UI" panose="020B0604030504040204" pitchFamily="50" charset="-128"/>
                          <a:ea typeface="Meiryo UI" panose="020B0604030504040204" pitchFamily="50" charset="-128"/>
                        </a:rPr>
                        <a:t>活動指標</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a:txBody>
                    <a:bodyPr/>
                    <a:lstStyle/>
                    <a:p>
                      <a:pPr algn="ctr"/>
                      <a:r>
                        <a:rPr kumimoji="1" lang="en-US" altLang="ja-JP" sz="1050" b="0" dirty="0">
                          <a:solidFill>
                            <a:schemeClr val="tx1"/>
                          </a:solidFill>
                          <a:latin typeface="Meiryo UI" panose="020B0604030504040204" pitchFamily="50" charset="-128"/>
                          <a:ea typeface="Meiryo UI" panose="020B0604030504040204" pitchFamily="50" charset="-128"/>
                        </a:rPr>
                        <a:t>R6</a:t>
                      </a:r>
                      <a:r>
                        <a:rPr kumimoji="1" lang="ja-JP" altLang="en-US" sz="1050" b="0" dirty="0">
                          <a:solidFill>
                            <a:schemeClr val="tx1"/>
                          </a:solidFill>
                          <a:latin typeface="Meiryo UI" panose="020B0604030504040204" pitchFamily="50" charset="-128"/>
                          <a:ea typeface="Meiryo UI" panose="020B0604030504040204" pitchFamily="50" charset="-128"/>
                        </a:rPr>
                        <a:t>年度目標値</a:t>
                      </a:r>
                      <a:endParaRPr kumimoji="1" lang="en-US" altLang="ja-JP" sz="1050" b="0" dirty="0">
                        <a:solidFill>
                          <a:schemeClr val="tx1"/>
                        </a:solidFill>
                        <a:latin typeface="Meiryo UI" panose="020B0604030504040204" pitchFamily="50" charset="-128"/>
                        <a:ea typeface="Meiryo UI" panose="020B0604030504040204" pitchFamily="50" charset="-128"/>
                      </a:endParaRPr>
                    </a:p>
                    <a:p>
                      <a:pPr algn="ctr"/>
                      <a:r>
                        <a:rPr kumimoji="1" lang="ja-JP" altLang="en-US" sz="1050" b="0" dirty="0">
                          <a:solidFill>
                            <a:schemeClr val="tx1"/>
                          </a:solidFill>
                          <a:latin typeface="Meiryo UI" panose="020B0604030504040204" pitchFamily="50" charset="-128"/>
                          <a:ea typeface="Meiryo UI" panose="020B0604030504040204" pitchFamily="50" charset="-128"/>
                        </a:rPr>
                        <a:t>（</a:t>
                      </a:r>
                      <a:r>
                        <a:rPr kumimoji="1" lang="en-US" altLang="ja-JP" sz="1050" b="0" dirty="0">
                          <a:solidFill>
                            <a:schemeClr val="tx1"/>
                          </a:solidFill>
                          <a:latin typeface="Meiryo UI" panose="020B0604030504040204" pitchFamily="50" charset="-128"/>
                          <a:ea typeface="Meiryo UI" panose="020B0604030504040204" pitchFamily="50" charset="-128"/>
                        </a:rPr>
                        <a:t>R7</a:t>
                      </a:r>
                      <a:r>
                        <a:rPr kumimoji="1" lang="ja-JP" altLang="en-US" sz="1050" b="0" dirty="0">
                          <a:solidFill>
                            <a:schemeClr val="tx1"/>
                          </a:solidFill>
                          <a:latin typeface="Meiryo UI" panose="020B0604030504040204" pitchFamily="50" charset="-128"/>
                          <a:ea typeface="Meiryo UI" panose="020B0604030504040204" pitchFamily="50" charset="-128"/>
                        </a:rPr>
                        <a:t>年</a:t>
                      </a:r>
                      <a:r>
                        <a:rPr kumimoji="1" lang="en-US" altLang="ja-JP" sz="1050" b="0" dirty="0">
                          <a:solidFill>
                            <a:schemeClr val="tx1"/>
                          </a:solidFill>
                          <a:latin typeface="Meiryo UI" panose="020B0604030504040204" pitchFamily="50" charset="-128"/>
                          <a:ea typeface="Meiryo UI" panose="020B0604030504040204" pitchFamily="50" charset="-128"/>
                        </a:rPr>
                        <a:t>3</a:t>
                      </a:r>
                      <a:r>
                        <a:rPr kumimoji="1" lang="ja-JP" altLang="en-US" sz="1050" b="0" dirty="0">
                          <a:solidFill>
                            <a:schemeClr val="tx1"/>
                          </a:solidFill>
                          <a:latin typeface="Meiryo UI" panose="020B0604030504040204" pitchFamily="50" charset="-128"/>
                          <a:ea typeface="Meiryo UI" panose="020B0604030504040204" pitchFamily="50" charset="-128"/>
                        </a:rPr>
                        <a:t>月末時点）</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a:txBody>
                    <a:bodyPr/>
                    <a:lstStyle/>
                    <a:p>
                      <a:pPr algn="ctr"/>
                      <a:r>
                        <a:rPr kumimoji="1" lang="en-US" altLang="ja-JP" sz="1050" b="0" dirty="0">
                          <a:solidFill>
                            <a:schemeClr val="tx1"/>
                          </a:solidFill>
                          <a:latin typeface="Meiryo UI" panose="020B0604030504040204" pitchFamily="50" charset="-128"/>
                          <a:ea typeface="Meiryo UI" panose="020B0604030504040204" pitchFamily="50" charset="-128"/>
                        </a:rPr>
                        <a:t>R6</a:t>
                      </a:r>
                      <a:r>
                        <a:rPr kumimoji="1" lang="ja-JP" altLang="en-US" sz="1050" b="0" dirty="0">
                          <a:solidFill>
                            <a:schemeClr val="tx1"/>
                          </a:solidFill>
                          <a:latin typeface="Meiryo UI" panose="020B0604030504040204" pitchFamily="50" charset="-128"/>
                          <a:ea typeface="Meiryo UI" panose="020B0604030504040204" pitchFamily="50" charset="-128"/>
                        </a:rPr>
                        <a:t>年度予算額</a:t>
                      </a:r>
                      <a:endParaRPr kumimoji="1" lang="en-US" altLang="ja-JP" sz="1050" b="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R w="28575" cap="flat" cmpd="sng" algn="ctr">
                      <a:solidFill>
                        <a:schemeClr val="accent2"/>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extLst>
                  <a:ext uri="{0D108BD9-81ED-4DB2-BD59-A6C34878D82A}">
                    <a16:rowId xmlns:a16="http://schemas.microsoft.com/office/drawing/2014/main" val="3257699341"/>
                  </a:ext>
                </a:extLst>
              </a:tr>
              <a:tr h="350669">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900" b="1"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vert="eaVert"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dirty="0">
                          <a:latin typeface="Meiryo UI" panose="020B0604030504040204" pitchFamily="50" charset="-128"/>
                          <a:ea typeface="Meiryo UI" panose="020B0604030504040204" pitchFamily="50" charset="-128"/>
                        </a:rPr>
                        <a:t>次世代スマートヘルス分野の支援対象スタートアップ発掘数</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E6CC"/>
                    </a:solidFill>
                  </a:tcPr>
                </a:tc>
                <a:tc>
                  <a:txBody>
                    <a:bodyPr/>
                    <a:lstStyle/>
                    <a:p>
                      <a:pPr algn="ctr"/>
                      <a:r>
                        <a:rPr kumimoji="1" lang="en-US" altLang="ja-JP" sz="1050" dirty="0">
                          <a:solidFill>
                            <a:schemeClr val="tx1"/>
                          </a:solidFill>
                          <a:latin typeface="Meiryo UI" panose="020B0604030504040204" pitchFamily="50" charset="-128"/>
                          <a:ea typeface="Meiryo UI" panose="020B0604030504040204" pitchFamily="50" charset="-128"/>
                        </a:rPr>
                        <a:t>100</a:t>
                      </a:r>
                      <a:r>
                        <a:rPr kumimoji="1" lang="ja-JP" altLang="en-US" sz="1050" dirty="0">
                          <a:solidFill>
                            <a:schemeClr val="tx1"/>
                          </a:solidFill>
                          <a:latin typeface="Meiryo UI" panose="020B0604030504040204" pitchFamily="50" charset="-128"/>
                          <a:ea typeface="Meiryo UI" panose="020B0604030504040204" pitchFamily="50" charset="-128"/>
                        </a:rPr>
                        <a:t>社</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E6CC"/>
                    </a:solidFill>
                  </a:tcPr>
                </a:tc>
                <a:tc rowSpan="4">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dirty="0">
                          <a:solidFill>
                            <a:schemeClr val="tx1"/>
                          </a:solidFill>
                          <a:latin typeface="Meiryo UI" panose="020B0604030504040204" pitchFamily="50" charset="-128"/>
                          <a:ea typeface="Meiryo UI" panose="020B0604030504040204" pitchFamily="50" charset="-128"/>
                        </a:rPr>
                        <a:t>60,307</a:t>
                      </a:r>
                      <a:r>
                        <a:rPr kumimoji="1" lang="ja-JP" altLang="en-US" sz="1050" dirty="0">
                          <a:solidFill>
                            <a:schemeClr val="tx1"/>
                          </a:solidFill>
                          <a:latin typeface="Meiryo UI" panose="020B0604030504040204" pitchFamily="50" charset="-128"/>
                          <a:ea typeface="Meiryo UI" panose="020B0604030504040204" pitchFamily="50" charset="-128"/>
                        </a:rPr>
                        <a:t>千円</a:t>
                      </a:r>
                      <a:endParaRPr kumimoji="1" lang="en-US" altLang="ja-JP" sz="100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R w="28575" cap="flat" cmpd="sng" algn="ctr">
                      <a:solidFill>
                        <a:schemeClr val="accent2"/>
                      </a:solidFill>
                      <a:prstDash val="solid"/>
                      <a:round/>
                      <a:headEnd type="none" w="med" len="med"/>
                      <a:tailEnd type="none" w="med" len="med"/>
                    </a:lnR>
                    <a:lnT w="19050" cap="flat" cmpd="sng" algn="ctr">
                      <a:solidFill>
                        <a:schemeClr val="bg1"/>
                      </a:solidFill>
                      <a:prstDash val="solid"/>
                      <a:round/>
                      <a:headEnd type="none" w="med" len="med"/>
                      <a:tailEnd type="none" w="med" len="med"/>
                    </a:lnT>
                    <a:lnB w="28575" cap="flat" cmpd="sng" algn="ctr">
                      <a:solidFill>
                        <a:schemeClr val="accent2"/>
                      </a:solidFill>
                      <a:prstDash val="solid"/>
                      <a:round/>
                      <a:headEnd type="none" w="med" len="med"/>
                      <a:tailEnd type="none" w="med" len="med"/>
                    </a:lnB>
                    <a:solidFill>
                      <a:srgbClr val="FFE6CC"/>
                    </a:solidFill>
                  </a:tcPr>
                </a:tc>
                <a:extLst>
                  <a:ext uri="{0D108BD9-81ED-4DB2-BD59-A6C34878D82A}">
                    <a16:rowId xmlns:a16="http://schemas.microsoft.com/office/drawing/2014/main" val="2231923246"/>
                  </a:ext>
                </a:extLst>
              </a:tr>
              <a:tr h="350669">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900" b="1"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vert="eaVert"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a:txBody>
                    <a:bodyPr/>
                    <a:lstStyle/>
                    <a:p>
                      <a:r>
                        <a:rPr kumimoji="1" lang="ja-JP" altLang="en-US" sz="1050" dirty="0">
                          <a:latin typeface="Meiryo UI" panose="020B0604030504040204" pitchFamily="50" charset="-128"/>
                          <a:ea typeface="Meiryo UI" panose="020B0604030504040204" pitchFamily="50" charset="-128"/>
                        </a:rPr>
                        <a:t>万博開催の機を捉えた次世代スマートヘルス分野のスタートアップの世界への発信数</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FFFF"/>
                    </a:solidFill>
                  </a:tcPr>
                </a:tc>
                <a:tc>
                  <a:txBody>
                    <a:bodyPr/>
                    <a:lstStyle/>
                    <a:p>
                      <a:pPr algn="ctr"/>
                      <a:r>
                        <a:rPr kumimoji="1" lang="en-US" altLang="ja-JP" sz="105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60</a:t>
                      </a:r>
                      <a:r>
                        <a:rPr kumimoji="1" lang="ja-JP" altLang="en-US" sz="105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社</a:t>
                      </a:r>
                      <a:endParaRPr kumimoji="1" lang="en-US" altLang="ja-JP" sz="105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endParaRPr>
                    </a:p>
                    <a:p>
                      <a:pPr algn="ctr"/>
                      <a:r>
                        <a:rPr kumimoji="1" lang="en-US" altLang="ja-JP" sz="10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※R7</a:t>
                      </a:r>
                      <a:r>
                        <a:rPr kumimoji="1" lang="ja-JP" altLang="en-US" sz="10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年度までに</a:t>
                      </a:r>
                      <a:endParaRPr kumimoji="1" lang="en-US" altLang="ja-JP" sz="10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FFFF"/>
                    </a:solidFill>
                  </a:tcPr>
                </a:tc>
                <a:tc vMerge="1">
                  <a:txBody>
                    <a:bodyPr/>
                    <a:lstStyle/>
                    <a:p>
                      <a:pPr algn="ctr"/>
                      <a:endParaRPr kumimoji="1" lang="en-US" altLang="ja-JP" sz="1050" dirty="0">
                        <a:solidFill>
                          <a:srgbClr val="FF0000"/>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E6CC"/>
                    </a:solidFill>
                  </a:tcPr>
                </a:tc>
                <a:extLst>
                  <a:ext uri="{0D108BD9-81ED-4DB2-BD59-A6C34878D82A}">
                    <a16:rowId xmlns:a16="http://schemas.microsoft.com/office/drawing/2014/main" val="322965814"/>
                  </a:ext>
                </a:extLst>
              </a:tr>
              <a:tr h="350669">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900" b="1"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vert="eaVert"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dirty="0">
                          <a:latin typeface="Meiryo UI" panose="020B0604030504040204" pitchFamily="50" charset="-128"/>
                          <a:ea typeface="Meiryo UI" panose="020B0604030504040204" pitchFamily="50" charset="-128"/>
                        </a:rPr>
                        <a:t>次世代スマートヘルス分野のスタートアップの治療・予防アプリ等に係る府民の認知度</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E6CC"/>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60</a:t>
                      </a:r>
                      <a:r>
                        <a:rPr kumimoji="1" lang="ja-JP" altLang="en-US" sz="105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a:t>
                      </a:r>
                      <a:endParaRPr kumimoji="1" lang="en-US" altLang="ja-JP" sz="105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※R7</a:t>
                      </a:r>
                      <a:r>
                        <a:rPr kumimoji="1" lang="ja-JP" altLang="en-US" sz="10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年度までに</a:t>
                      </a:r>
                      <a:endParaRPr kumimoji="1" lang="en-US" altLang="ja-JP" sz="10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E6CC"/>
                    </a:solidFill>
                  </a:tcPr>
                </a:tc>
                <a:tc vMerge="1">
                  <a:txBody>
                    <a:bodyPr/>
                    <a:lstStyle/>
                    <a:p>
                      <a:pPr algn="ctr"/>
                      <a:endParaRPr kumimoji="1" lang="en-US" altLang="ja-JP" sz="1050" dirty="0">
                        <a:solidFill>
                          <a:srgbClr val="FF0000"/>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E6CC"/>
                    </a:solidFill>
                  </a:tcPr>
                </a:tc>
                <a:extLst>
                  <a:ext uri="{0D108BD9-81ED-4DB2-BD59-A6C34878D82A}">
                    <a16:rowId xmlns:a16="http://schemas.microsoft.com/office/drawing/2014/main" val="1651600486"/>
                  </a:ext>
                </a:extLst>
              </a:tr>
              <a:tr h="350669">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900" b="1"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vert="eaVert"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a:txBody>
                    <a:bodyPr/>
                    <a:lstStyle/>
                    <a:p>
                      <a:r>
                        <a:rPr kumimoji="1" lang="ja-JP" altLang="en-US" sz="1050" dirty="0">
                          <a:latin typeface="Meiryo UI" panose="020B0604030504040204" pitchFamily="50" charset="-128"/>
                          <a:ea typeface="Meiryo UI" panose="020B0604030504040204" pitchFamily="50" charset="-128"/>
                        </a:rPr>
                        <a:t>次世代スマートヘルス分野のスタートアップの治療・予防アプリ等を導入する府内医療機関</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28575" cap="flat" cmpd="sng" algn="ctr">
                      <a:solidFill>
                        <a:schemeClr val="accent2"/>
                      </a:solidFill>
                      <a:prstDash val="solid"/>
                      <a:round/>
                      <a:headEnd type="none" w="med" len="med"/>
                      <a:tailEnd type="none" w="med" len="med"/>
                    </a:lnB>
                    <a:solidFill>
                      <a:srgbClr val="FFFFFF"/>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10</a:t>
                      </a:r>
                      <a:r>
                        <a:rPr kumimoji="1" lang="ja-JP" altLang="en-US" sz="105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機関増</a:t>
                      </a:r>
                      <a:endParaRPr kumimoji="1" lang="en-US" altLang="ja-JP" sz="105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※R7</a:t>
                      </a:r>
                      <a:r>
                        <a:rPr kumimoji="1" lang="ja-JP" altLang="en-US" sz="10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年度までに</a:t>
                      </a:r>
                      <a:endParaRPr kumimoji="1" lang="en-US" altLang="ja-JP" sz="10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28575" cap="flat" cmpd="sng" algn="ctr">
                      <a:solidFill>
                        <a:schemeClr val="accent2"/>
                      </a:solidFill>
                      <a:prstDash val="solid"/>
                      <a:round/>
                      <a:headEnd type="none" w="med" len="med"/>
                      <a:tailEnd type="none" w="med" len="med"/>
                    </a:lnB>
                    <a:solidFill>
                      <a:srgbClr val="FFFFFF"/>
                    </a:solidFill>
                  </a:tcPr>
                </a:tc>
                <a:tc vMerge="1">
                  <a:txBody>
                    <a:bodyPr/>
                    <a:lstStyle/>
                    <a:p>
                      <a:pPr algn="ctr"/>
                      <a:endParaRPr kumimoji="1" lang="en-US" altLang="ja-JP" sz="1050" dirty="0">
                        <a:solidFill>
                          <a:srgbClr val="FF0000"/>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E6CC"/>
                    </a:solidFill>
                  </a:tcPr>
                </a:tc>
                <a:extLst>
                  <a:ext uri="{0D108BD9-81ED-4DB2-BD59-A6C34878D82A}">
                    <a16:rowId xmlns:a16="http://schemas.microsoft.com/office/drawing/2014/main" val="1195446376"/>
                  </a:ext>
                </a:extLst>
              </a:tr>
            </a:tbl>
          </a:graphicData>
        </a:graphic>
      </p:graphicFrame>
      <p:sp>
        <p:nvSpPr>
          <p:cNvPr id="17" name="テキスト ボックス 16">
            <a:extLst>
              <a:ext uri="{FF2B5EF4-FFF2-40B4-BE49-F238E27FC236}">
                <a16:creationId xmlns:a16="http://schemas.microsoft.com/office/drawing/2014/main" id="{27F4C635-4EA3-45F9-8EC3-7E0758E90861}"/>
              </a:ext>
            </a:extLst>
          </p:cNvPr>
          <p:cNvSpPr txBox="1"/>
          <p:nvPr/>
        </p:nvSpPr>
        <p:spPr>
          <a:xfrm>
            <a:off x="169396" y="958649"/>
            <a:ext cx="9540862" cy="754053"/>
          </a:xfrm>
          <a:prstGeom prst="rect">
            <a:avLst/>
          </a:prstGeom>
          <a:noFill/>
        </p:spPr>
        <p:txBody>
          <a:bodyPr wrap="square" rtlCol="0">
            <a:spAutoFit/>
          </a:bodyPr>
          <a:lstStyle/>
          <a:p>
            <a:r>
              <a:rPr kumimoji="1" lang="en-US" altLang="ja-JP" sz="1500" b="1" dirty="0">
                <a:latin typeface="Meiryo UI" panose="020B0604030504040204" pitchFamily="50" charset="-128"/>
                <a:ea typeface="Meiryo UI" panose="020B0604030504040204" pitchFamily="50" charset="-128"/>
              </a:rPr>
              <a:t>【</a:t>
            </a:r>
            <a:r>
              <a:rPr kumimoji="1" lang="ja-JP" altLang="en-US" sz="1500" b="1" dirty="0">
                <a:latin typeface="Meiryo UI" panose="020B0604030504040204" pitchFamily="50" charset="-128"/>
                <a:ea typeface="Meiryo UI" panose="020B0604030504040204" pitchFamily="50" charset="-128"/>
              </a:rPr>
              <a:t>経緯</a:t>
            </a:r>
            <a:r>
              <a:rPr kumimoji="1" lang="en-US" altLang="ja-JP" sz="1500" b="1" dirty="0">
                <a:latin typeface="Meiryo UI" panose="020B0604030504040204" pitchFamily="50" charset="-128"/>
                <a:ea typeface="Meiryo UI" panose="020B0604030504040204" pitchFamily="50" charset="-128"/>
              </a:rPr>
              <a:t>】</a:t>
            </a:r>
          </a:p>
          <a:p>
            <a:r>
              <a:rPr kumimoji="1" lang="ja-JP" altLang="en-US" sz="1400" dirty="0">
                <a:latin typeface="Meiryo UI" panose="020B0604030504040204" pitchFamily="50" charset="-128"/>
                <a:ea typeface="Meiryo UI" panose="020B0604030504040204" pitchFamily="50" charset="-128"/>
              </a:rPr>
              <a:t>　令和６年度第１回デジタル田園都市国家構想交付金事業として申請していたが、不採択となったため、第</a:t>
            </a:r>
            <a:r>
              <a:rPr kumimoji="1" lang="en-US" altLang="ja-JP" sz="1400" dirty="0">
                <a:latin typeface="Meiryo UI" panose="020B0604030504040204" pitchFamily="50" charset="-128"/>
                <a:ea typeface="Meiryo UI" panose="020B0604030504040204" pitchFamily="50" charset="-128"/>
              </a:rPr>
              <a:t>2</a:t>
            </a:r>
            <a:r>
              <a:rPr kumimoji="1" lang="ja-JP" altLang="en-US" sz="1400" dirty="0">
                <a:latin typeface="Meiryo UI" panose="020B0604030504040204" pitchFamily="50" charset="-128"/>
                <a:ea typeface="Meiryo UI" panose="020B0604030504040204" pitchFamily="50" charset="-128"/>
              </a:rPr>
              <a:t>回公募に再度申請。再申請に向けた調整の中で、事業の活動指標を再検討し、変更することとなった。令和６年８月</a:t>
            </a:r>
            <a:r>
              <a:rPr kumimoji="1" lang="en-US" altLang="ja-JP" sz="1400" dirty="0">
                <a:latin typeface="Meiryo UI" panose="020B0604030504040204" pitchFamily="50" charset="-128"/>
                <a:ea typeface="Meiryo UI" panose="020B0604030504040204" pitchFamily="50" charset="-128"/>
              </a:rPr>
              <a:t>19</a:t>
            </a:r>
            <a:r>
              <a:rPr kumimoji="1" lang="ja-JP" altLang="en-US" sz="1400" dirty="0">
                <a:latin typeface="Meiryo UI" panose="020B0604030504040204" pitchFamily="50" charset="-128"/>
                <a:ea typeface="Meiryo UI" panose="020B0604030504040204" pitchFamily="50" charset="-128"/>
              </a:rPr>
              <a:t>日に交付決定を受けた。</a:t>
            </a:r>
          </a:p>
        </p:txBody>
      </p:sp>
      <p:graphicFrame>
        <p:nvGraphicFramePr>
          <p:cNvPr id="18" name="表 17">
            <a:extLst>
              <a:ext uri="{FF2B5EF4-FFF2-40B4-BE49-F238E27FC236}">
                <a16:creationId xmlns:a16="http://schemas.microsoft.com/office/drawing/2014/main" id="{C03D8F4A-592A-42F1-82F5-8228FF414AF7}"/>
              </a:ext>
            </a:extLst>
          </p:cNvPr>
          <p:cNvGraphicFramePr>
            <a:graphicFrameLocks noGrp="1"/>
          </p:cNvGraphicFramePr>
          <p:nvPr>
            <p:extLst>
              <p:ext uri="{D42A27DB-BD31-4B8C-83A1-F6EECF244321}">
                <p14:modId xmlns:p14="http://schemas.microsoft.com/office/powerpoint/2010/main" val="690083192"/>
              </p:ext>
            </p:extLst>
          </p:nvPr>
        </p:nvGraphicFramePr>
        <p:xfrm>
          <a:off x="169396" y="4746293"/>
          <a:ext cx="9567208" cy="1840679"/>
        </p:xfrm>
        <a:graphic>
          <a:graphicData uri="http://schemas.openxmlformats.org/drawingml/2006/table">
            <a:tbl>
              <a:tblPr firstRow="1" bandRow="1">
                <a:tableStyleId>{F5AB1C69-6EDB-4FF4-983F-18BD219EF322}</a:tableStyleId>
              </a:tblPr>
              <a:tblGrid>
                <a:gridCol w="470519">
                  <a:extLst>
                    <a:ext uri="{9D8B030D-6E8A-4147-A177-3AD203B41FA5}">
                      <a16:colId xmlns:a16="http://schemas.microsoft.com/office/drawing/2014/main" val="2967762765"/>
                    </a:ext>
                  </a:extLst>
                </a:gridCol>
                <a:gridCol w="5959899">
                  <a:extLst>
                    <a:ext uri="{9D8B030D-6E8A-4147-A177-3AD203B41FA5}">
                      <a16:colId xmlns:a16="http://schemas.microsoft.com/office/drawing/2014/main" val="869248896"/>
                    </a:ext>
                  </a:extLst>
                </a:gridCol>
                <a:gridCol w="1568395">
                  <a:extLst>
                    <a:ext uri="{9D8B030D-6E8A-4147-A177-3AD203B41FA5}">
                      <a16:colId xmlns:a16="http://schemas.microsoft.com/office/drawing/2014/main" val="353956662"/>
                    </a:ext>
                  </a:extLst>
                </a:gridCol>
                <a:gridCol w="1568395">
                  <a:extLst>
                    <a:ext uri="{9D8B030D-6E8A-4147-A177-3AD203B41FA5}">
                      <a16:colId xmlns:a16="http://schemas.microsoft.com/office/drawing/2014/main" val="620102490"/>
                    </a:ext>
                  </a:extLst>
                </a:gridCol>
              </a:tblGrid>
              <a:tr h="360000">
                <a:tc rowSpan="5">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600" b="1" dirty="0">
                          <a:solidFill>
                            <a:sysClr val="windowText" lastClr="000000"/>
                          </a:solidFill>
                          <a:latin typeface="Meiryo UI" panose="020B0604030504040204" pitchFamily="50" charset="-128"/>
                          <a:ea typeface="Meiryo UI" panose="020B0604030504040204" pitchFamily="50" charset="-128"/>
                        </a:rPr>
                        <a:t>変更後</a:t>
                      </a:r>
                      <a:endParaRPr kumimoji="1" lang="en-US" altLang="ja-JP" sz="1600" b="1"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vert="eaVert" anchor="ctr">
                    <a:lnL w="28575" cap="flat" cmpd="sng" algn="ctr">
                      <a:solidFill>
                        <a:schemeClr val="accent2"/>
                      </a:solidFill>
                      <a:prstDash val="solid"/>
                      <a:round/>
                      <a:headEnd type="none" w="med" len="med"/>
                      <a:tailEnd type="none" w="med" len="med"/>
                    </a:lnL>
                    <a:lnR w="19050" cap="flat" cmpd="sng" algn="ctr">
                      <a:solidFill>
                        <a:schemeClr val="bg1"/>
                      </a:solidFill>
                      <a:prstDash val="solid"/>
                      <a:round/>
                      <a:headEnd type="none" w="med" len="med"/>
                      <a:tailEnd type="none" w="med" len="med"/>
                    </a:lnR>
                    <a:lnT w="28575" cap="flat" cmpd="sng" algn="ctr">
                      <a:solidFill>
                        <a:schemeClr val="accent2"/>
                      </a:solidFill>
                      <a:prstDash val="solid"/>
                      <a:round/>
                      <a:headEnd type="none" w="med" len="med"/>
                      <a:tailEnd type="none" w="med" len="med"/>
                    </a:lnT>
                    <a:lnB w="28575" cap="flat" cmpd="sng" algn="ctr">
                      <a:solidFill>
                        <a:schemeClr val="accent2"/>
                      </a:solidFill>
                      <a:prstDash val="solid"/>
                      <a:round/>
                      <a:headEnd type="none" w="med" len="med"/>
                      <a:tailEnd type="none" w="med" len="med"/>
                    </a:lnB>
                    <a:solidFill>
                      <a:srgbClr val="FFDC97"/>
                    </a:solidFill>
                  </a:tcPr>
                </a:tc>
                <a:tc>
                  <a:txBody>
                    <a:bodyPr/>
                    <a:lstStyle/>
                    <a:p>
                      <a:pPr algn="ctr"/>
                      <a:r>
                        <a:rPr kumimoji="1" lang="ja-JP" altLang="en-US" sz="1050" b="0" dirty="0">
                          <a:solidFill>
                            <a:sysClr val="windowText" lastClr="000000"/>
                          </a:solidFill>
                          <a:latin typeface="Meiryo UI" panose="020B0604030504040204" pitchFamily="50" charset="-128"/>
                          <a:ea typeface="Meiryo UI" panose="020B0604030504040204" pitchFamily="50" charset="-128"/>
                        </a:rPr>
                        <a:t>活動指標</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28575" cap="flat" cmpd="sng" algn="ctr">
                      <a:solidFill>
                        <a:schemeClr val="accent2"/>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a:txBody>
                    <a:bodyPr/>
                    <a:lstStyle/>
                    <a:p>
                      <a:pPr algn="ctr"/>
                      <a:r>
                        <a:rPr kumimoji="1" lang="en-US" altLang="ja-JP" sz="1050" b="0" dirty="0">
                          <a:solidFill>
                            <a:sysClr val="windowText" lastClr="000000"/>
                          </a:solidFill>
                          <a:latin typeface="Meiryo UI" panose="020B0604030504040204" pitchFamily="50" charset="-128"/>
                          <a:ea typeface="Meiryo UI" panose="020B0604030504040204" pitchFamily="50" charset="-128"/>
                        </a:rPr>
                        <a:t>R6</a:t>
                      </a:r>
                      <a:r>
                        <a:rPr kumimoji="1" lang="ja-JP" altLang="en-US" sz="1050" b="0" dirty="0">
                          <a:solidFill>
                            <a:sysClr val="windowText" lastClr="000000"/>
                          </a:solidFill>
                          <a:latin typeface="Meiryo UI" panose="020B0604030504040204" pitchFamily="50" charset="-128"/>
                          <a:ea typeface="Meiryo UI" panose="020B0604030504040204" pitchFamily="50" charset="-128"/>
                        </a:rPr>
                        <a:t>年度目標値</a:t>
                      </a:r>
                      <a:endParaRPr kumimoji="1" lang="en-US" altLang="ja-JP" sz="1050" b="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1050" b="0" dirty="0">
                          <a:solidFill>
                            <a:sysClr val="windowText" lastClr="000000"/>
                          </a:solidFill>
                          <a:latin typeface="Meiryo UI" panose="020B0604030504040204" pitchFamily="50" charset="-128"/>
                          <a:ea typeface="Meiryo UI" panose="020B0604030504040204" pitchFamily="50" charset="-128"/>
                        </a:rPr>
                        <a:t>（</a:t>
                      </a:r>
                      <a:r>
                        <a:rPr kumimoji="1" lang="en-US" altLang="ja-JP" sz="1050" b="0" dirty="0">
                          <a:solidFill>
                            <a:sysClr val="windowText" lastClr="000000"/>
                          </a:solidFill>
                          <a:latin typeface="Meiryo UI" panose="020B0604030504040204" pitchFamily="50" charset="-128"/>
                          <a:ea typeface="Meiryo UI" panose="020B0604030504040204" pitchFamily="50" charset="-128"/>
                        </a:rPr>
                        <a:t>R7</a:t>
                      </a:r>
                      <a:r>
                        <a:rPr kumimoji="1" lang="ja-JP" altLang="en-US" sz="1050" b="0" dirty="0">
                          <a:solidFill>
                            <a:sysClr val="windowText" lastClr="000000"/>
                          </a:solidFill>
                          <a:latin typeface="Meiryo UI" panose="020B0604030504040204" pitchFamily="50" charset="-128"/>
                          <a:ea typeface="Meiryo UI" panose="020B0604030504040204" pitchFamily="50" charset="-128"/>
                        </a:rPr>
                        <a:t>年</a:t>
                      </a:r>
                      <a:r>
                        <a:rPr kumimoji="1" lang="en-US" altLang="ja-JP" sz="1050" b="0" dirty="0">
                          <a:solidFill>
                            <a:sysClr val="windowText" lastClr="000000"/>
                          </a:solidFill>
                          <a:latin typeface="Meiryo UI" panose="020B0604030504040204" pitchFamily="50" charset="-128"/>
                          <a:ea typeface="Meiryo UI" panose="020B0604030504040204" pitchFamily="50" charset="-128"/>
                        </a:rPr>
                        <a:t>3</a:t>
                      </a:r>
                      <a:r>
                        <a:rPr kumimoji="1" lang="ja-JP" altLang="en-US" sz="1050" b="0" dirty="0">
                          <a:solidFill>
                            <a:sysClr val="windowText" lastClr="000000"/>
                          </a:solidFill>
                          <a:latin typeface="Meiryo UI" panose="020B0604030504040204" pitchFamily="50" charset="-128"/>
                          <a:ea typeface="Meiryo UI" panose="020B0604030504040204" pitchFamily="50" charset="-128"/>
                        </a:rPr>
                        <a:t>月末時点）</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28575" cap="flat" cmpd="sng" algn="ctr">
                      <a:solidFill>
                        <a:schemeClr val="accent2"/>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a:txBody>
                    <a:bodyPr/>
                    <a:lstStyle/>
                    <a:p>
                      <a:pPr algn="ctr"/>
                      <a:r>
                        <a:rPr kumimoji="1" lang="en-US" altLang="ja-JP" sz="1050" b="0" dirty="0">
                          <a:solidFill>
                            <a:sysClr val="windowText" lastClr="000000"/>
                          </a:solidFill>
                          <a:latin typeface="Meiryo UI" panose="020B0604030504040204" pitchFamily="50" charset="-128"/>
                          <a:ea typeface="Meiryo UI" panose="020B0604030504040204" pitchFamily="50" charset="-128"/>
                        </a:rPr>
                        <a:t>R6</a:t>
                      </a:r>
                      <a:r>
                        <a:rPr kumimoji="1" lang="ja-JP" altLang="en-US" sz="1050" b="0" dirty="0">
                          <a:solidFill>
                            <a:sysClr val="windowText" lastClr="000000"/>
                          </a:solidFill>
                          <a:latin typeface="Meiryo UI" panose="020B0604030504040204" pitchFamily="50" charset="-128"/>
                          <a:ea typeface="Meiryo UI" panose="020B0604030504040204" pitchFamily="50" charset="-128"/>
                        </a:rPr>
                        <a:t>年度予算額</a:t>
                      </a:r>
                      <a:endParaRPr kumimoji="1" lang="en-US" altLang="ja-JP" sz="1050" b="0"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R w="28575" cap="flat" cmpd="sng" algn="ctr">
                      <a:solidFill>
                        <a:schemeClr val="accent2"/>
                      </a:solidFill>
                      <a:prstDash val="solid"/>
                      <a:round/>
                      <a:headEnd type="none" w="med" len="med"/>
                      <a:tailEnd type="none" w="med" len="med"/>
                    </a:lnR>
                    <a:lnT w="28575" cap="flat" cmpd="sng" algn="ctr">
                      <a:solidFill>
                        <a:schemeClr val="accent2"/>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extLst>
                  <a:ext uri="{0D108BD9-81ED-4DB2-BD59-A6C34878D82A}">
                    <a16:rowId xmlns:a16="http://schemas.microsoft.com/office/drawing/2014/main" val="295132077"/>
                  </a:ext>
                </a:extLst>
              </a:tr>
              <a:tr h="350669">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900" b="1"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vert="eaVert"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dirty="0">
                          <a:solidFill>
                            <a:srgbClr val="FF0000"/>
                          </a:solidFill>
                          <a:highlight>
                            <a:srgbClr val="FFFF00"/>
                          </a:highlight>
                          <a:latin typeface="Meiryo UI" panose="020B0604030504040204" pitchFamily="50" charset="-128"/>
                          <a:ea typeface="Meiryo UI" panose="020B0604030504040204" pitchFamily="50" charset="-128"/>
                        </a:rPr>
                        <a:t>「大阪における</a:t>
                      </a:r>
                      <a:r>
                        <a:rPr kumimoji="1" lang="en-US" altLang="ja-JP" sz="1050" dirty="0">
                          <a:solidFill>
                            <a:srgbClr val="FF0000"/>
                          </a:solidFill>
                          <a:highlight>
                            <a:srgbClr val="FFFF00"/>
                          </a:highlight>
                          <a:latin typeface="Meiryo UI" panose="020B0604030504040204" pitchFamily="50" charset="-128"/>
                          <a:ea typeface="Meiryo UI" panose="020B0604030504040204" pitchFamily="50" charset="-128"/>
                        </a:rPr>
                        <a:t>『</a:t>
                      </a:r>
                      <a:r>
                        <a:rPr kumimoji="1" lang="ja-JP" altLang="en-US" sz="1050" dirty="0">
                          <a:solidFill>
                            <a:srgbClr val="FF0000"/>
                          </a:solidFill>
                          <a:highlight>
                            <a:srgbClr val="FFFF00"/>
                          </a:highlight>
                          <a:latin typeface="Meiryo UI" panose="020B0604030504040204" pitchFamily="50" charset="-128"/>
                          <a:ea typeface="Meiryo UI" panose="020B0604030504040204" pitchFamily="50" charset="-128"/>
                        </a:rPr>
                        <a:t>デジタルヘルス分野を専門領域とするスタートアップ支援機関の確保</a:t>
                      </a:r>
                      <a:r>
                        <a:rPr kumimoji="1" lang="en-US" altLang="ja-JP" sz="1050" dirty="0">
                          <a:solidFill>
                            <a:srgbClr val="FF0000"/>
                          </a:solidFill>
                          <a:highlight>
                            <a:srgbClr val="FFFF00"/>
                          </a:highlight>
                          <a:latin typeface="Meiryo UI" panose="020B0604030504040204" pitchFamily="50" charset="-128"/>
                          <a:ea typeface="Meiryo UI" panose="020B0604030504040204" pitchFamily="50" charset="-128"/>
                        </a:rPr>
                        <a:t>』</a:t>
                      </a:r>
                      <a:r>
                        <a:rPr kumimoji="1" lang="ja-JP" altLang="en-US" sz="1050" dirty="0">
                          <a:solidFill>
                            <a:srgbClr val="FF0000"/>
                          </a:solidFill>
                          <a:highlight>
                            <a:srgbClr val="FFFF00"/>
                          </a:highlight>
                          <a:latin typeface="Meiryo UI" panose="020B0604030504040204" pitchFamily="50" charset="-128"/>
                          <a:ea typeface="Meiryo UI" panose="020B0604030504040204" pitchFamily="50" charset="-128"/>
                        </a:rPr>
                        <a:t>」及び「スタートアップへの大阪の求心力の確保」による新規雇用者数</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E6CC"/>
                    </a:solidFill>
                  </a:tcPr>
                </a:tc>
                <a:tc>
                  <a:txBody>
                    <a:bodyPr/>
                    <a:lstStyle/>
                    <a:p>
                      <a:pPr algn="ctr"/>
                      <a:r>
                        <a:rPr kumimoji="1" lang="en-US" altLang="ja-JP" sz="1050" dirty="0">
                          <a:solidFill>
                            <a:srgbClr val="FF0000"/>
                          </a:solidFill>
                          <a:highlight>
                            <a:srgbClr val="FFFF00"/>
                          </a:highlight>
                          <a:latin typeface="Meiryo UI" panose="020B0604030504040204" pitchFamily="50" charset="-128"/>
                          <a:ea typeface="Meiryo UI" panose="020B0604030504040204" pitchFamily="50" charset="-128"/>
                        </a:rPr>
                        <a:t>52</a:t>
                      </a:r>
                      <a:r>
                        <a:rPr kumimoji="1" lang="ja-JP" altLang="en-US" sz="1050" dirty="0">
                          <a:solidFill>
                            <a:srgbClr val="FF0000"/>
                          </a:solidFill>
                          <a:highlight>
                            <a:srgbClr val="FFFF00"/>
                          </a:highlight>
                          <a:latin typeface="Meiryo UI" panose="020B0604030504040204" pitchFamily="50" charset="-128"/>
                          <a:ea typeface="Meiryo UI" panose="020B0604030504040204" pitchFamily="50" charset="-128"/>
                        </a:rPr>
                        <a:t>人</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E6CC"/>
                    </a:solidFill>
                  </a:tcPr>
                </a:tc>
                <a:tc rowSpan="4">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dirty="0">
                          <a:solidFill>
                            <a:schemeClr val="tx1"/>
                          </a:solidFill>
                          <a:latin typeface="Meiryo UI" panose="020B0604030504040204" pitchFamily="50" charset="-128"/>
                          <a:ea typeface="Meiryo UI" panose="020B0604030504040204" pitchFamily="50" charset="-128"/>
                        </a:rPr>
                        <a:t>60,307</a:t>
                      </a:r>
                      <a:r>
                        <a:rPr kumimoji="1" lang="ja-JP" altLang="en-US" sz="1050" dirty="0">
                          <a:solidFill>
                            <a:schemeClr val="tx1"/>
                          </a:solidFill>
                          <a:latin typeface="Meiryo UI" panose="020B0604030504040204" pitchFamily="50" charset="-128"/>
                          <a:ea typeface="Meiryo UI" panose="020B0604030504040204" pitchFamily="50" charset="-128"/>
                        </a:rPr>
                        <a:t>千円</a:t>
                      </a:r>
                      <a:endParaRPr kumimoji="1" lang="en-US" altLang="ja-JP" sz="100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R w="28575" cap="flat" cmpd="sng" algn="ctr">
                      <a:solidFill>
                        <a:schemeClr val="accent2"/>
                      </a:solidFill>
                      <a:prstDash val="solid"/>
                      <a:round/>
                      <a:headEnd type="none" w="med" len="med"/>
                      <a:tailEnd type="none" w="med" len="med"/>
                    </a:lnR>
                    <a:lnT w="19050" cap="flat" cmpd="sng" algn="ctr">
                      <a:solidFill>
                        <a:schemeClr val="bg1"/>
                      </a:solidFill>
                      <a:prstDash val="solid"/>
                      <a:round/>
                      <a:headEnd type="none" w="med" len="med"/>
                      <a:tailEnd type="none" w="med" len="med"/>
                    </a:lnT>
                    <a:lnB w="28575" cap="flat" cmpd="sng" algn="ctr">
                      <a:solidFill>
                        <a:schemeClr val="accent2"/>
                      </a:solidFill>
                      <a:prstDash val="solid"/>
                      <a:round/>
                      <a:headEnd type="none" w="med" len="med"/>
                      <a:tailEnd type="none" w="med" len="med"/>
                    </a:lnB>
                    <a:solidFill>
                      <a:srgbClr val="FFE6CC"/>
                    </a:solidFill>
                  </a:tcPr>
                </a:tc>
                <a:extLst>
                  <a:ext uri="{0D108BD9-81ED-4DB2-BD59-A6C34878D82A}">
                    <a16:rowId xmlns:a16="http://schemas.microsoft.com/office/drawing/2014/main" val="613515863"/>
                  </a:ext>
                </a:extLst>
              </a:tr>
              <a:tr h="350669">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900" b="1"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vert="eaVert"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a:txBody>
                    <a:bodyPr/>
                    <a:lstStyle/>
                    <a:p>
                      <a:r>
                        <a:rPr kumimoji="1" lang="ja-JP" altLang="en-US" sz="1050" dirty="0">
                          <a:solidFill>
                            <a:srgbClr val="FF0000"/>
                          </a:solidFill>
                          <a:highlight>
                            <a:srgbClr val="FFFF00"/>
                          </a:highlight>
                          <a:latin typeface="Meiryo UI" panose="020B0604030504040204" pitchFamily="50" charset="-128"/>
                          <a:ea typeface="Meiryo UI" panose="020B0604030504040204" pitchFamily="50" charset="-128"/>
                        </a:rPr>
                        <a:t>新たに大阪府内で事業展開するスマートヘルス分野のスタートアップ数</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FFFF"/>
                    </a:solidFill>
                  </a:tcPr>
                </a:tc>
                <a:tc>
                  <a:txBody>
                    <a:bodyPr/>
                    <a:lstStyle/>
                    <a:p>
                      <a:pPr algn="ctr"/>
                      <a:r>
                        <a:rPr kumimoji="1" lang="en-US" altLang="ja-JP" sz="1050" b="0" i="0" u="none" strike="noStrike" kern="1200" cap="none" spc="0" normalizeH="0" baseline="0" noProof="0" dirty="0">
                          <a:ln>
                            <a:noFill/>
                          </a:ln>
                          <a:solidFill>
                            <a:srgbClr val="FF0000"/>
                          </a:solidFill>
                          <a:effectLst/>
                          <a:highlight>
                            <a:srgbClr val="FFFF00"/>
                          </a:highlight>
                          <a:uLnTx/>
                          <a:uFillTx/>
                          <a:latin typeface="Meiryo UI" panose="020B0604030504040204" pitchFamily="50" charset="-128"/>
                          <a:ea typeface="Meiryo UI" panose="020B0604030504040204" pitchFamily="50" charset="-128"/>
                          <a:cs typeface="+mn-cs"/>
                        </a:rPr>
                        <a:t>24</a:t>
                      </a:r>
                      <a:r>
                        <a:rPr kumimoji="1" lang="ja-JP" altLang="en-US" sz="1050" b="0" i="0" u="none" strike="noStrike" kern="1200" cap="none" spc="0" normalizeH="0" baseline="0" noProof="0" dirty="0">
                          <a:ln>
                            <a:noFill/>
                          </a:ln>
                          <a:solidFill>
                            <a:srgbClr val="FF0000"/>
                          </a:solidFill>
                          <a:effectLst/>
                          <a:highlight>
                            <a:srgbClr val="FFFF00"/>
                          </a:highlight>
                          <a:uLnTx/>
                          <a:uFillTx/>
                          <a:latin typeface="Meiryo UI" panose="020B0604030504040204" pitchFamily="50" charset="-128"/>
                          <a:ea typeface="Meiryo UI" panose="020B0604030504040204" pitchFamily="50" charset="-128"/>
                          <a:cs typeface="+mn-cs"/>
                        </a:rPr>
                        <a:t>社</a:t>
                      </a:r>
                      <a:endParaRPr kumimoji="1" lang="en-US" altLang="ja-JP" sz="1050" b="0" i="0" u="none" strike="noStrike" kern="1200" cap="none" spc="0" normalizeH="0" baseline="0" noProof="0" dirty="0">
                        <a:ln>
                          <a:noFill/>
                        </a:ln>
                        <a:solidFill>
                          <a:srgbClr val="FF0000"/>
                        </a:solidFill>
                        <a:effectLst/>
                        <a:highlight>
                          <a:srgbClr val="FFFF00"/>
                        </a:highlight>
                        <a:uLnTx/>
                        <a:uFillTx/>
                        <a:latin typeface="Meiryo UI" panose="020B0604030504040204" pitchFamily="50" charset="-128"/>
                        <a:ea typeface="Meiryo UI" panose="020B0604030504040204" pitchFamily="50" charset="-128"/>
                        <a:cs typeface="+mn-cs"/>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FFFF"/>
                    </a:solidFill>
                  </a:tcPr>
                </a:tc>
                <a:tc vMerge="1">
                  <a:txBody>
                    <a:bodyPr/>
                    <a:lstStyle/>
                    <a:p>
                      <a:pPr algn="ctr"/>
                      <a:endParaRPr kumimoji="1" lang="en-US" altLang="ja-JP" sz="1050" dirty="0">
                        <a:solidFill>
                          <a:srgbClr val="FF0000"/>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E6CC"/>
                    </a:solidFill>
                  </a:tcPr>
                </a:tc>
                <a:extLst>
                  <a:ext uri="{0D108BD9-81ED-4DB2-BD59-A6C34878D82A}">
                    <a16:rowId xmlns:a16="http://schemas.microsoft.com/office/drawing/2014/main" val="3755168482"/>
                  </a:ext>
                </a:extLst>
              </a:tr>
              <a:tr h="350669">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900" b="1"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vert="eaVert"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dirty="0">
                          <a:solidFill>
                            <a:srgbClr val="FF0000"/>
                          </a:solidFill>
                          <a:highlight>
                            <a:srgbClr val="FFFF00"/>
                          </a:highlight>
                          <a:latin typeface="Meiryo UI" panose="020B0604030504040204" pitchFamily="50" charset="-128"/>
                          <a:ea typeface="Meiryo UI" panose="020B0604030504040204" pitchFamily="50" charset="-128"/>
                        </a:rPr>
                        <a:t>治療・予防アプリ等によって健康づくりに取り組む府民の数</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E6CC"/>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b="0" i="0" u="none" strike="noStrike" kern="1200" cap="none" spc="0" normalizeH="0" baseline="0" noProof="0" dirty="0">
                          <a:ln>
                            <a:noFill/>
                          </a:ln>
                          <a:solidFill>
                            <a:srgbClr val="FF0000"/>
                          </a:solidFill>
                          <a:effectLst/>
                          <a:highlight>
                            <a:srgbClr val="FFFF00"/>
                          </a:highlight>
                          <a:uLnTx/>
                          <a:uFillTx/>
                          <a:latin typeface="Meiryo UI" panose="020B0604030504040204" pitchFamily="50" charset="-128"/>
                          <a:ea typeface="Meiryo UI" panose="020B0604030504040204" pitchFamily="50" charset="-128"/>
                          <a:cs typeface="+mn-cs"/>
                        </a:rPr>
                        <a:t>110,400</a:t>
                      </a:r>
                      <a:r>
                        <a:rPr kumimoji="1" lang="ja-JP" altLang="en-US" sz="1050" b="0" i="0" u="none" strike="noStrike" kern="1200" cap="none" spc="0" normalizeH="0" baseline="0" noProof="0" dirty="0">
                          <a:ln>
                            <a:noFill/>
                          </a:ln>
                          <a:solidFill>
                            <a:srgbClr val="FF0000"/>
                          </a:solidFill>
                          <a:effectLst/>
                          <a:highlight>
                            <a:srgbClr val="FFFF00"/>
                          </a:highlight>
                          <a:uLnTx/>
                          <a:uFillTx/>
                          <a:latin typeface="Meiryo UI" panose="020B0604030504040204" pitchFamily="50" charset="-128"/>
                          <a:ea typeface="Meiryo UI" panose="020B0604030504040204" pitchFamily="50" charset="-128"/>
                          <a:cs typeface="+mn-cs"/>
                        </a:rPr>
                        <a:t>人</a:t>
                      </a:r>
                      <a:endParaRPr kumimoji="1" lang="en-US" altLang="ja-JP" sz="1000" b="0" i="0" u="none" strike="noStrike" kern="1200" cap="none" spc="0" normalizeH="0" baseline="0" noProof="0" dirty="0">
                        <a:ln>
                          <a:noFill/>
                        </a:ln>
                        <a:solidFill>
                          <a:srgbClr val="FF0000"/>
                        </a:solidFill>
                        <a:effectLst/>
                        <a:highlight>
                          <a:srgbClr val="FFFF00"/>
                        </a:highlight>
                        <a:uLnTx/>
                        <a:uFillTx/>
                        <a:latin typeface="Meiryo UI" panose="020B0604030504040204" pitchFamily="50" charset="-128"/>
                        <a:ea typeface="Meiryo UI" panose="020B0604030504040204" pitchFamily="50" charset="-128"/>
                        <a:cs typeface="+mn-cs"/>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E6CC"/>
                    </a:solidFill>
                  </a:tcPr>
                </a:tc>
                <a:tc vMerge="1">
                  <a:txBody>
                    <a:bodyPr/>
                    <a:lstStyle/>
                    <a:p>
                      <a:pPr algn="ctr"/>
                      <a:endParaRPr kumimoji="1" lang="en-US" altLang="ja-JP" sz="1050" dirty="0">
                        <a:solidFill>
                          <a:srgbClr val="FF0000"/>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E6CC"/>
                    </a:solidFill>
                  </a:tcPr>
                </a:tc>
                <a:extLst>
                  <a:ext uri="{0D108BD9-81ED-4DB2-BD59-A6C34878D82A}">
                    <a16:rowId xmlns:a16="http://schemas.microsoft.com/office/drawing/2014/main" val="3307222090"/>
                  </a:ext>
                </a:extLst>
              </a:tr>
              <a:tr h="350669">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900" b="1"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vert="eaVert"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a:txBody>
                    <a:bodyPr/>
                    <a:lstStyle/>
                    <a:p>
                      <a:r>
                        <a:rPr kumimoji="1" lang="ja-JP" altLang="en-US" sz="1050" dirty="0">
                          <a:solidFill>
                            <a:srgbClr val="FF0000"/>
                          </a:solidFill>
                          <a:highlight>
                            <a:srgbClr val="FFFF00"/>
                          </a:highlight>
                          <a:latin typeface="Meiryo UI" panose="020B0604030504040204" pitchFamily="50" charset="-128"/>
                          <a:ea typeface="Meiryo UI" panose="020B0604030504040204" pitchFamily="50" charset="-128"/>
                        </a:rPr>
                        <a:t>情報提供基盤（ＷＥＢサイト）「デジタルヘルスマーケットプレイス」の閲覧数</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28575" cap="flat" cmpd="sng" algn="ctr">
                      <a:solidFill>
                        <a:schemeClr val="accent2"/>
                      </a:solidFill>
                      <a:prstDash val="solid"/>
                      <a:round/>
                      <a:headEnd type="none" w="med" len="med"/>
                      <a:tailEnd type="none" w="med" len="med"/>
                    </a:lnB>
                    <a:solidFill>
                      <a:srgbClr val="FFFFFF"/>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00" b="0" i="0" u="none" strike="noStrike" kern="1200" cap="none" spc="0" normalizeH="0" baseline="0" noProof="0" dirty="0">
                          <a:ln>
                            <a:noFill/>
                          </a:ln>
                          <a:solidFill>
                            <a:srgbClr val="FF0000"/>
                          </a:solidFill>
                          <a:effectLst/>
                          <a:highlight>
                            <a:srgbClr val="FFFF00"/>
                          </a:highlight>
                          <a:uLnTx/>
                          <a:uFillTx/>
                          <a:latin typeface="Meiryo UI" panose="020B0604030504040204" pitchFamily="50" charset="-128"/>
                          <a:ea typeface="Meiryo UI" panose="020B0604030504040204" pitchFamily="50" charset="-128"/>
                          <a:cs typeface="+mn-cs"/>
                        </a:rPr>
                        <a:t>75,900PV</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28575" cap="flat" cmpd="sng" algn="ctr">
                      <a:solidFill>
                        <a:schemeClr val="accent2"/>
                      </a:solidFill>
                      <a:prstDash val="solid"/>
                      <a:round/>
                      <a:headEnd type="none" w="med" len="med"/>
                      <a:tailEnd type="none" w="med" len="med"/>
                    </a:lnB>
                    <a:solidFill>
                      <a:srgbClr val="FFFFFF"/>
                    </a:solidFill>
                  </a:tcPr>
                </a:tc>
                <a:tc vMerge="1">
                  <a:txBody>
                    <a:bodyPr/>
                    <a:lstStyle/>
                    <a:p>
                      <a:pPr algn="ctr"/>
                      <a:endParaRPr kumimoji="1" lang="en-US" altLang="ja-JP" sz="1050" dirty="0">
                        <a:solidFill>
                          <a:srgbClr val="FF0000"/>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E6CC"/>
                    </a:solidFill>
                  </a:tcPr>
                </a:tc>
                <a:extLst>
                  <a:ext uri="{0D108BD9-81ED-4DB2-BD59-A6C34878D82A}">
                    <a16:rowId xmlns:a16="http://schemas.microsoft.com/office/drawing/2014/main" val="3939374989"/>
                  </a:ext>
                </a:extLst>
              </a:tr>
            </a:tbl>
          </a:graphicData>
        </a:graphic>
      </p:graphicFrame>
      <p:sp>
        <p:nvSpPr>
          <p:cNvPr id="19" name="二等辺三角形 18">
            <a:extLst>
              <a:ext uri="{FF2B5EF4-FFF2-40B4-BE49-F238E27FC236}">
                <a16:creationId xmlns:a16="http://schemas.microsoft.com/office/drawing/2014/main" id="{ED9F7E13-9534-40D9-89CF-08470EF5A492}"/>
              </a:ext>
            </a:extLst>
          </p:cNvPr>
          <p:cNvSpPr/>
          <p:nvPr/>
        </p:nvSpPr>
        <p:spPr>
          <a:xfrm rot="10800000">
            <a:off x="4345857" y="4493582"/>
            <a:ext cx="1160205" cy="157076"/>
          </a:xfrm>
          <a:prstGeom prst="triangle">
            <a:avLst/>
          </a:prstGeom>
          <a:solidFill>
            <a:srgbClr val="92D050"/>
          </a:solidFill>
          <a:ln w="28575">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 name="テキスト ボックス 19">
            <a:extLst>
              <a:ext uri="{FF2B5EF4-FFF2-40B4-BE49-F238E27FC236}">
                <a16:creationId xmlns:a16="http://schemas.microsoft.com/office/drawing/2014/main" id="{1852A629-DFCE-4B6B-AB9B-1AB35169A44D}"/>
              </a:ext>
            </a:extLst>
          </p:cNvPr>
          <p:cNvSpPr txBox="1"/>
          <p:nvPr/>
        </p:nvSpPr>
        <p:spPr>
          <a:xfrm>
            <a:off x="7772400" y="514391"/>
            <a:ext cx="2133600" cy="261610"/>
          </a:xfrm>
          <a:prstGeom prst="rect">
            <a:avLst/>
          </a:prstGeom>
          <a:noFill/>
        </p:spPr>
        <p:txBody>
          <a:bodyPr wrap="square" rtlCol="0">
            <a:spAutoFit/>
          </a:bodyPr>
          <a:lstStyle/>
          <a:p>
            <a:r>
              <a:rPr kumimoji="1" lang="en-US" altLang="ja-JP" sz="1100" dirty="0">
                <a:latin typeface="Meiryo UI" panose="020B0604030504040204" pitchFamily="50" charset="-128"/>
                <a:ea typeface="Meiryo UI" panose="020B0604030504040204" pitchFamily="50" charset="-128"/>
              </a:rPr>
              <a:t>※</a:t>
            </a:r>
            <a:r>
              <a:rPr kumimoji="1" lang="ja-JP" altLang="en-US" sz="1100" dirty="0">
                <a:latin typeface="Meiryo UI" panose="020B0604030504040204" pitchFamily="50" charset="-128"/>
                <a:ea typeface="Meiryo UI" panose="020B0604030504040204" pitchFamily="50" charset="-128"/>
              </a:rPr>
              <a:t>今回変更部分は赤字で記載</a:t>
            </a:r>
          </a:p>
        </p:txBody>
      </p:sp>
    </p:spTree>
    <p:extLst>
      <p:ext uri="{BB962C8B-B14F-4D97-AF65-F5344CB8AC3E}">
        <p14:creationId xmlns:p14="http://schemas.microsoft.com/office/powerpoint/2010/main" val="37970346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5"/>
          <p:cNvSpPr txBox="1"/>
          <p:nvPr/>
        </p:nvSpPr>
        <p:spPr>
          <a:xfrm>
            <a:off x="561686" y="319574"/>
            <a:ext cx="1873041" cy="376385"/>
          </a:xfrm>
          <a:prstGeom prst="rect">
            <a:avLst/>
          </a:prstGeom>
          <a:noFill/>
        </p:spPr>
        <p:txBody>
          <a:bodyPr wrap="square" rtlCol="0">
            <a:spAutoFit/>
          </a:bodyPr>
          <a:lstStyle/>
          <a:p>
            <a:r>
              <a:rPr lang="ja-JP" altLang="en-US" sz="1846" b="1" dirty="0">
                <a:latin typeface="Meiryo UI" panose="020B0604030504040204" pitchFamily="50" charset="-128"/>
                <a:ea typeface="Meiryo UI" panose="020B0604030504040204" pitchFamily="50" charset="-128"/>
              </a:rPr>
              <a:t>活動指標の変更</a:t>
            </a:r>
            <a:endParaRPr kumimoji="1" lang="ja-JP" altLang="en-US" sz="1846" dirty="0"/>
          </a:p>
        </p:txBody>
      </p:sp>
      <p:sp>
        <p:nvSpPr>
          <p:cNvPr id="9" name="スライド番号プレースホルダー 1">
            <a:extLst>
              <a:ext uri="{FF2B5EF4-FFF2-40B4-BE49-F238E27FC236}">
                <a16:creationId xmlns:a16="http://schemas.microsoft.com/office/drawing/2014/main" id="{780398D1-82D2-4680-896E-36EC4F0A9E9F}"/>
              </a:ext>
            </a:extLst>
          </p:cNvPr>
          <p:cNvSpPr>
            <a:spLocks noGrp="1"/>
          </p:cNvSpPr>
          <p:nvPr>
            <p:ph type="sldNum" sz="quarter" idx="12"/>
          </p:nvPr>
        </p:nvSpPr>
        <p:spPr>
          <a:xfrm>
            <a:off x="7467600" y="6328831"/>
            <a:ext cx="2057400" cy="258885"/>
          </a:xfrm>
        </p:spPr>
        <p:txBody>
          <a:bodyPr/>
          <a:lstStyle/>
          <a:p>
            <a:fld id="{44BDDE9A-F6C5-4730-B943-1C83B56C071B}" type="slidenum">
              <a:rPr kumimoji="1" lang="ja-JP" altLang="en-US" smtClean="0"/>
              <a:t>2</a:t>
            </a:fld>
            <a:endParaRPr kumimoji="1" lang="ja-JP" altLang="en-US" dirty="0"/>
          </a:p>
        </p:txBody>
      </p:sp>
      <p:cxnSp>
        <p:nvCxnSpPr>
          <p:cNvPr id="10" name="直線コネクタ 9">
            <a:extLst>
              <a:ext uri="{FF2B5EF4-FFF2-40B4-BE49-F238E27FC236}">
                <a16:creationId xmlns:a16="http://schemas.microsoft.com/office/drawing/2014/main" id="{0E1A9F31-DE3F-4330-903D-6CCB1F41B37E}"/>
              </a:ext>
            </a:extLst>
          </p:cNvPr>
          <p:cNvCxnSpPr>
            <a:cxnSpLocks/>
          </p:cNvCxnSpPr>
          <p:nvPr/>
        </p:nvCxnSpPr>
        <p:spPr>
          <a:xfrm>
            <a:off x="522669" y="705622"/>
            <a:ext cx="8860662" cy="0"/>
          </a:xfrm>
          <a:prstGeom prst="line">
            <a:avLst/>
          </a:prstGeom>
          <a:ln w="50800">
            <a:gradFill flip="none" rotWithShape="1">
              <a:gsLst>
                <a:gs pos="0">
                  <a:schemeClr val="accent1">
                    <a:lumMod val="50000"/>
                  </a:schemeClr>
                </a:gs>
                <a:gs pos="39000">
                  <a:schemeClr val="accent5">
                    <a:lumMod val="75000"/>
                  </a:schemeClr>
                </a:gs>
                <a:gs pos="73000">
                  <a:schemeClr val="accent1">
                    <a:lumMod val="45000"/>
                    <a:lumOff val="55000"/>
                  </a:schemeClr>
                </a:gs>
                <a:gs pos="100000">
                  <a:schemeClr val="bg1"/>
                </a:gs>
              </a:gsLst>
              <a:lin ang="0" scaled="1"/>
              <a:tileRect/>
            </a:gradFill>
          </a:ln>
        </p:spPr>
        <p:style>
          <a:lnRef idx="1">
            <a:schemeClr val="accent1"/>
          </a:lnRef>
          <a:fillRef idx="0">
            <a:schemeClr val="accent1"/>
          </a:fillRef>
          <a:effectRef idx="0">
            <a:schemeClr val="accent1"/>
          </a:effectRef>
          <a:fontRef idx="minor">
            <a:schemeClr val="tx1"/>
          </a:fontRef>
        </p:style>
      </p:cxnSp>
      <p:sp>
        <p:nvSpPr>
          <p:cNvPr id="12" name="テキスト ボックス 11">
            <a:extLst>
              <a:ext uri="{FF2B5EF4-FFF2-40B4-BE49-F238E27FC236}">
                <a16:creationId xmlns:a16="http://schemas.microsoft.com/office/drawing/2014/main" id="{DA0B0442-F571-4B86-95DB-E9EDC5BBCF7B}"/>
              </a:ext>
            </a:extLst>
          </p:cNvPr>
          <p:cNvSpPr txBox="1"/>
          <p:nvPr/>
        </p:nvSpPr>
        <p:spPr>
          <a:xfrm>
            <a:off x="492673" y="826012"/>
            <a:ext cx="7799772" cy="319639"/>
          </a:xfrm>
          <a:prstGeom prst="rect">
            <a:avLst/>
          </a:prstGeom>
          <a:noFill/>
        </p:spPr>
        <p:txBody>
          <a:bodyPr wrap="square" rtlCol="0">
            <a:spAutoFit/>
          </a:bodyPr>
          <a:lstStyle/>
          <a:p>
            <a:r>
              <a:rPr lang="en-US" altLang="ja-JP" sz="1477" b="1" dirty="0">
                <a:latin typeface="Meiryo UI" panose="020B0604030504040204" pitchFamily="50" charset="-128"/>
                <a:ea typeface="Meiryo UI" panose="020B0604030504040204" pitchFamily="50" charset="-128"/>
              </a:rPr>
              <a:t>No38</a:t>
            </a:r>
            <a:r>
              <a:rPr lang="ja-JP" altLang="en-US" sz="1477" b="1" dirty="0">
                <a:latin typeface="Meiryo UI" panose="020B0604030504040204" pitchFamily="50" charset="-128"/>
                <a:ea typeface="Meiryo UI" panose="020B0604030504040204" pitchFamily="50" charset="-128"/>
              </a:rPr>
              <a:t>　外国人材受入促進・共生推進</a:t>
            </a:r>
          </a:p>
        </p:txBody>
      </p:sp>
      <p:sp>
        <p:nvSpPr>
          <p:cNvPr id="17" name="テキスト ボックス 16">
            <a:extLst>
              <a:ext uri="{FF2B5EF4-FFF2-40B4-BE49-F238E27FC236}">
                <a16:creationId xmlns:a16="http://schemas.microsoft.com/office/drawing/2014/main" id="{27F4C635-4EA3-45F9-8EC3-7E0758E90861}"/>
              </a:ext>
            </a:extLst>
          </p:cNvPr>
          <p:cNvSpPr txBox="1"/>
          <p:nvPr/>
        </p:nvSpPr>
        <p:spPr>
          <a:xfrm>
            <a:off x="522668" y="1103046"/>
            <a:ext cx="8806950" cy="901978"/>
          </a:xfrm>
          <a:prstGeom prst="rect">
            <a:avLst/>
          </a:prstGeom>
          <a:noFill/>
        </p:spPr>
        <p:txBody>
          <a:bodyPr wrap="square" rtlCol="0">
            <a:spAutoFit/>
          </a:bodyPr>
          <a:lstStyle/>
          <a:p>
            <a:r>
              <a:rPr kumimoji="1" lang="en-US" altLang="ja-JP" sz="1385" b="1" dirty="0">
                <a:latin typeface="Meiryo UI" panose="020B0604030504040204" pitchFamily="50" charset="-128"/>
                <a:ea typeface="Meiryo UI" panose="020B0604030504040204" pitchFamily="50" charset="-128"/>
              </a:rPr>
              <a:t>【</a:t>
            </a:r>
            <a:r>
              <a:rPr kumimoji="1" lang="ja-JP" altLang="en-US" sz="1385" b="1" dirty="0">
                <a:latin typeface="Meiryo UI" panose="020B0604030504040204" pitchFamily="50" charset="-128"/>
                <a:ea typeface="Meiryo UI" panose="020B0604030504040204" pitchFamily="50" charset="-128"/>
              </a:rPr>
              <a:t>経緯</a:t>
            </a:r>
            <a:r>
              <a:rPr kumimoji="1" lang="en-US" altLang="ja-JP" sz="1385" b="1" dirty="0">
                <a:latin typeface="Meiryo UI" panose="020B0604030504040204" pitchFamily="50" charset="-128"/>
                <a:ea typeface="Meiryo UI" panose="020B0604030504040204" pitchFamily="50" charset="-128"/>
              </a:rPr>
              <a:t>】</a:t>
            </a:r>
          </a:p>
          <a:p>
            <a:r>
              <a:rPr kumimoji="1" lang="ja-JP" altLang="en-US" sz="1292" dirty="0">
                <a:latin typeface="Meiryo UI" panose="020B0604030504040204" pitchFamily="50" charset="-128"/>
                <a:ea typeface="Meiryo UI" panose="020B0604030504040204" pitchFamily="50" charset="-128"/>
              </a:rPr>
              <a:t>　令和６年１月に「</a:t>
            </a:r>
            <a:r>
              <a:rPr kumimoji="1" lang="en-US" altLang="ja-JP" sz="1292" dirty="0">
                <a:latin typeface="Meiryo UI" panose="020B0604030504040204" pitchFamily="50" charset="-128"/>
                <a:ea typeface="Meiryo UI" panose="020B0604030504040204" pitchFamily="50" charset="-128"/>
              </a:rPr>
              <a:t>OSAKA</a:t>
            </a:r>
            <a:r>
              <a:rPr kumimoji="1" lang="ja-JP" altLang="en-US" sz="1292" dirty="0">
                <a:latin typeface="Meiryo UI" panose="020B0604030504040204" pitchFamily="50" charset="-128"/>
                <a:ea typeface="Meiryo UI" panose="020B0604030504040204" pitchFamily="50" charset="-128"/>
              </a:rPr>
              <a:t>外国人材受入促進・共生推進協議会」を開催し</a:t>
            </a:r>
            <a:r>
              <a:rPr kumimoji="1" lang="ja-JP" altLang="en-US" sz="1292">
                <a:latin typeface="Meiryo UI" panose="020B0604030504040204" pitchFamily="50" charset="-128"/>
                <a:ea typeface="Meiryo UI" panose="020B0604030504040204" pitchFamily="50" charset="-128"/>
              </a:rPr>
              <a:t>、「外国人材の受入れ・共生のための取組みの方向性」</a:t>
            </a:r>
            <a:r>
              <a:rPr kumimoji="1" lang="ja-JP" altLang="en-US" sz="1292" dirty="0">
                <a:latin typeface="Meiryo UI" panose="020B0604030504040204" pitchFamily="50" charset="-128"/>
                <a:ea typeface="Meiryo UI" panose="020B0604030504040204" pitchFamily="50" charset="-128"/>
              </a:rPr>
              <a:t>をとりまとめたところ。今後、協議会の下に設置した「受入促進ワーキング」及び「共生推進ワーキング」において、効果的な施策について検討を進めていく。</a:t>
            </a:r>
          </a:p>
        </p:txBody>
      </p:sp>
      <p:sp>
        <p:nvSpPr>
          <p:cNvPr id="19" name="二等辺三角形 18">
            <a:extLst>
              <a:ext uri="{FF2B5EF4-FFF2-40B4-BE49-F238E27FC236}">
                <a16:creationId xmlns:a16="http://schemas.microsoft.com/office/drawing/2014/main" id="{ED9F7E13-9534-40D9-89CF-08470EF5A492}"/>
              </a:ext>
            </a:extLst>
          </p:cNvPr>
          <p:cNvSpPr/>
          <p:nvPr/>
        </p:nvSpPr>
        <p:spPr>
          <a:xfrm rot="10800000">
            <a:off x="4417520" y="3634736"/>
            <a:ext cx="1070958" cy="144993"/>
          </a:xfrm>
          <a:prstGeom prst="triangle">
            <a:avLst/>
          </a:prstGeom>
          <a:solidFill>
            <a:srgbClr val="92D050"/>
          </a:solidFill>
          <a:ln w="28575">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62"/>
          </a:p>
        </p:txBody>
      </p:sp>
      <p:sp>
        <p:nvSpPr>
          <p:cNvPr id="20" name="テキスト ボックス 19">
            <a:extLst>
              <a:ext uri="{FF2B5EF4-FFF2-40B4-BE49-F238E27FC236}">
                <a16:creationId xmlns:a16="http://schemas.microsoft.com/office/drawing/2014/main" id="{1852A629-DFCE-4B6B-AB9B-1AB35169A44D}"/>
              </a:ext>
            </a:extLst>
          </p:cNvPr>
          <p:cNvSpPr txBox="1"/>
          <p:nvPr/>
        </p:nvSpPr>
        <p:spPr>
          <a:xfrm>
            <a:off x="7555524" y="738592"/>
            <a:ext cx="1969477" cy="248530"/>
          </a:xfrm>
          <a:prstGeom prst="rect">
            <a:avLst/>
          </a:prstGeom>
          <a:noFill/>
        </p:spPr>
        <p:txBody>
          <a:bodyPr wrap="square" rtlCol="0">
            <a:spAutoFit/>
          </a:bodyPr>
          <a:lstStyle/>
          <a:p>
            <a:r>
              <a:rPr kumimoji="1" lang="en-US" altLang="ja-JP" sz="1015" dirty="0">
                <a:latin typeface="Meiryo UI" panose="020B0604030504040204" pitchFamily="50" charset="-128"/>
                <a:ea typeface="Meiryo UI" panose="020B0604030504040204" pitchFamily="50" charset="-128"/>
              </a:rPr>
              <a:t>※</a:t>
            </a:r>
            <a:r>
              <a:rPr kumimoji="1" lang="ja-JP" altLang="en-US" sz="1015" dirty="0">
                <a:latin typeface="Meiryo UI" panose="020B0604030504040204" pitchFamily="50" charset="-128"/>
                <a:ea typeface="Meiryo UI" panose="020B0604030504040204" pitchFamily="50" charset="-128"/>
              </a:rPr>
              <a:t>今回変更部分は赤字で記載</a:t>
            </a:r>
          </a:p>
        </p:txBody>
      </p:sp>
      <p:graphicFrame>
        <p:nvGraphicFramePr>
          <p:cNvPr id="11" name="表 10">
            <a:extLst>
              <a:ext uri="{FF2B5EF4-FFF2-40B4-BE49-F238E27FC236}">
                <a16:creationId xmlns:a16="http://schemas.microsoft.com/office/drawing/2014/main" id="{F1503016-1026-46BB-9262-C563AFFBAE27}"/>
              </a:ext>
            </a:extLst>
          </p:cNvPr>
          <p:cNvGraphicFramePr>
            <a:graphicFrameLocks noGrp="1"/>
          </p:cNvGraphicFramePr>
          <p:nvPr/>
        </p:nvGraphicFramePr>
        <p:xfrm>
          <a:off x="565233" y="2009081"/>
          <a:ext cx="8775536" cy="1489022"/>
        </p:xfrm>
        <a:graphic>
          <a:graphicData uri="http://schemas.openxmlformats.org/drawingml/2006/table">
            <a:tbl>
              <a:tblPr firstRow="1" bandRow="1">
                <a:tableStyleId>{F5AB1C69-6EDB-4FF4-983F-18BD219EF322}</a:tableStyleId>
              </a:tblPr>
              <a:tblGrid>
                <a:gridCol w="372330">
                  <a:extLst>
                    <a:ext uri="{9D8B030D-6E8A-4147-A177-3AD203B41FA5}">
                      <a16:colId xmlns:a16="http://schemas.microsoft.com/office/drawing/2014/main" val="1297933951"/>
                    </a:ext>
                  </a:extLst>
                </a:gridCol>
                <a:gridCol w="5311908">
                  <a:extLst>
                    <a:ext uri="{9D8B030D-6E8A-4147-A177-3AD203B41FA5}">
                      <a16:colId xmlns:a16="http://schemas.microsoft.com/office/drawing/2014/main" val="1232791315"/>
                    </a:ext>
                  </a:extLst>
                </a:gridCol>
                <a:gridCol w="1444476">
                  <a:extLst>
                    <a:ext uri="{9D8B030D-6E8A-4147-A177-3AD203B41FA5}">
                      <a16:colId xmlns:a16="http://schemas.microsoft.com/office/drawing/2014/main" val="885638921"/>
                    </a:ext>
                  </a:extLst>
                </a:gridCol>
                <a:gridCol w="1646822">
                  <a:extLst>
                    <a:ext uri="{9D8B030D-6E8A-4147-A177-3AD203B41FA5}">
                      <a16:colId xmlns:a16="http://schemas.microsoft.com/office/drawing/2014/main" val="2868609020"/>
                    </a:ext>
                  </a:extLst>
                </a:gridCol>
              </a:tblGrid>
              <a:tr h="491829">
                <a:tc gridSpan="4">
                  <a:txBody>
                    <a:bodyPr/>
                    <a:lstStyle/>
                    <a:p>
                      <a:pPr algn="l"/>
                      <a:r>
                        <a:rPr kumimoji="1" lang="ja-JP" altLang="en-US" sz="1300" b="1" u="sng" dirty="0">
                          <a:solidFill>
                            <a:schemeClr val="bg1"/>
                          </a:solidFill>
                          <a:latin typeface="Meiryo UI" panose="020B0604030504040204" pitchFamily="50" charset="-128"/>
                          <a:ea typeface="Meiryo UI" panose="020B0604030504040204" pitchFamily="50" charset="-128"/>
                        </a:rPr>
                        <a:t>外国人材受入促進・共生推進</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b="0" u="none" dirty="0">
                          <a:solidFill>
                            <a:schemeClr val="bg1"/>
                          </a:solidFill>
                          <a:latin typeface="Meiryo UI" panose="020B0604030504040204" pitchFamily="50" charset="-128"/>
                          <a:ea typeface="Meiryo UI" panose="020B0604030504040204" pitchFamily="50" charset="-128"/>
                        </a:rPr>
                        <a:t>官民連携による「地域協議会」を運営し、外国人材の受入環境整備や共生社会づくりに関する効果的な取組の推進を図る。</a:t>
                      </a:r>
                    </a:p>
                  </a:txBody>
                  <a:tcPr marL="63305" marR="63305" marT="31652" marB="31652" anchor="ctr">
                    <a:lnL w="28575" cap="flat" cmpd="sng" algn="ctr">
                      <a:solidFill>
                        <a:srgbClr val="3333CC"/>
                      </a:solidFill>
                      <a:prstDash val="solid"/>
                      <a:round/>
                      <a:headEnd type="none" w="med" len="med"/>
                      <a:tailEnd type="none" w="med" len="med"/>
                    </a:lnL>
                    <a:lnR w="28575" cap="flat" cmpd="sng" algn="ctr">
                      <a:solidFill>
                        <a:srgbClr val="3333CC"/>
                      </a:solidFill>
                      <a:prstDash val="solid"/>
                      <a:round/>
                      <a:headEnd type="none" w="med" len="med"/>
                      <a:tailEnd type="none" w="med" len="med"/>
                    </a:lnR>
                    <a:lnT w="28575" cap="flat" cmpd="sng" algn="ctr">
                      <a:solidFill>
                        <a:srgbClr val="3333CC"/>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738AC8"/>
                    </a:solidFill>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100" b="1" u="sng" dirty="0">
                        <a:latin typeface="Meiryo UI" panose="020B0604030504040204" pitchFamily="50" charset="-128"/>
                        <a:ea typeface="Meiryo UI" panose="020B0604030504040204" pitchFamily="50" charset="-128"/>
                      </a:endParaRPr>
                    </a:p>
                  </a:txBody>
                  <a:tcPr anchor="ctr">
                    <a:lnL w="28575" cap="flat" cmpd="sng" algn="ctr">
                      <a:solidFill>
                        <a:schemeClr val="bg1"/>
                      </a:solidFill>
                      <a:prstDash val="solid"/>
                      <a:round/>
                      <a:headEnd type="none" w="med" len="med"/>
                      <a:tailEnd type="none" w="med" len="med"/>
                    </a:lnL>
                    <a:lnB w="28575" cap="flat" cmpd="sng" algn="ctr">
                      <a:solidFill>
                        <a:schemeClr val="bg1"/>
                      </a:solidFill>
                      <a:prstDash val="solid"/>
                      <a:round/>
                      <a:headEnd type="none" w="med" len="med"/>
                      <a:tailEnd type="none" w="med" len="med"/>
                    </a:lnB>
                    <a:solidFill>
                      <a:srgbClr val="4472C4"/>
                    </a:solidFil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3510601419"/>
                  </a:ext>
                </a:extLst>
              </a:tr>
              <a:tr h="531962">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500" b="1" dirty="0">
                          <a:solidFill>
                            <a:sysClr val="windowText" lastClr="000000"/>
                          </a:solidFill>
                          <a:latin typeface="Meiryo UI" panose="020B0604030504040204" pitchFamily="50" charset="-128"/>
                          <a:ea typeface="Meiryo UI" panose="020B0604030504040204" pitchFamily="50" charset="-128"/>
                        </a:rPr>
                        <a:t>変更前</a:t>
                      </a:r>
                      <a:endParaRPr kumimoji="1" lang="en-US" altLang="ja-JP" sz="1500" b="1" dirty="0">
                        <a:solidFill>
                          <a:sysClr val="windowText" lastClr="000000"/>
                        </a:solidFill>
                        <a:latin typeface="Meiryo UI" panose="020B0604030504040204" pitchFamily="50" charset="-128"/>
                        <a:ea typeface="Meiryo UI" panose="020B0604030504040204" pitchFamily="50" charset="-128"/>
                      </a:endParaRPr>
                    </a:p>
                  </a:txBody>
                  <a:tcPr marL="63305" marR="63305" marT="31652" marB="31652" vert="eaVert" anchor="ctr">
                    <a:lnL w="28575" cap="flat" cmpd="sng" algn="ctr">
                      <a:solidFill>
                        <a:srgbClr val="3333CC"/>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28575" cap="flat" cmpd="sng" algn="ctr">
                      <a:solidFill>
                        <a:srgbClr val="3333CC"/>
                      </a:solidFill>
                      <a:prstDash val="solid"/>
                      <a:round/>
                      <a:headEnd type="none" w="med" len="med"/>
                      <a:tailEnd type="none" w="med" len="med"/>
                    </a:lnB>
                    <a:solidFill>
                      <a:srgbClr val="A7B5DD"/>
                    </a:solidFill>
                  </a:tcPr>
                </a:tc>
                <a:tc>
                  <a:txBody>
                    <a:bodyPr/>
                    <a:lstStyle/>
                    <a:p>
                      <a:pPr algn="ctr"/>
                      <a:r>
                        <a:rPr kumimoji="1" lang="ja-JP" altLang="en-US" sz="1000" b="0" dirty="0">
                          <a:solidFill>
                            <a:sysClr val="windowText" lastClr="000000"/>
                          </a:solidFill>
                          <a:latin typeface="Meiryo UI" panose="020B0604030504040204" pitchFamily="50" charset="-128"/>
                          <a:ea typeface="Meiryo UI" panose="020B0604030504040204" pitchFamily="50" charset="-128"/>
                        </a:rPr>
                        <a:t>活動指標</a:t>
                      </a:r>
                    </a:p>
                  </a:txBody>
                  <a:tcPr marL="63305" marR="63305" marT="31652" marB="31652"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R6</a:t>
                      </a:r>
                      <a:r>
                        <a:rPr kumimoji="1" lang="ja-JP" altLang="en-US" sz="10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年度目標値</a:t>
                      </a:r>
                      <a:endParaRPr kumimoji="1" lang="en-US" altLang="ja-JP" sz="10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a:t>
                      </a:r>
                      <a:r>
                        <a:rPr kumimoji="1" lang="en-US" altLang="ja-JP" sz="10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R7</a:t>
                      </a:r>
                      <a:r>
                        <a:rPr kumimoji="1" lang="ja-JP" altLang="en-US" sz="10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年</a:t>
                      </a:r>
                      <a:r>
                        <a:rPr kumimoji="1" lang="en-US" altLang="ja-JP" sz="10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3</a:t>
                      </a:r>
                      <a:r>
                        <a:rPr kumimoji="1" lang="ja-JP" altLang="en-US" sz="10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月末時点）</a:t>
                      </a:r>
                    </a:p>
                  </a:txBody>
                  <a:tcPr marL="63305" marR="63305" marT="31652" marB="31652"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a:txBody>
                    <a:bodyPr/>
                    <a:lstStyle/>
                    <a:p>
                      <a:pPr algn="ctr"/>
                      <a:r>
                        <a:rPr kumimoji="1" lang="en-US" altLang="ja-JP" sz="1000" b="0" dirty="0">
                          <a:solidFill>
                            <a:schemeClr val="tx1"/>
                          </a:solidFill>
                          <a:latin typeface="Meiryo UI" panose="020B0604030504040204" pitchFamily="50" charset="-128"/>
                          <a:ea typeface="Meiryo UI" panose="020B0604030504040204" pitchFamily="50" charset="-128"/>
                        </a:rPr>
                        <a:t>R6</a:t>
                      </a:r>
                      <a:r>
                        <a:rPr kumimoji="1" lang="ja-JP" altLang="en-US" sz="1000" b="0" dirty="0">
                          <a:solidFill>
                            <a:schemeClr val="tx1"/>
                          </a:solidFill>
                          <a:latin typeface="Meiryo UI" panose="020B0604030504040204" pitchFamily="50" charset="-128"/>
                          <a:ea typeface="Meiryo UI" panose="020B0604030504040204" pitchFamily="50" charset="-128"/>
                        </a:rPr>
                        <a:t>年度予算額</a:t>
                      </a:r>
                      <a:endParaRPr kumimoji="1" lang="en-US" altLang="ja-JP" sz="1000" b="0" dirty="0">
                        <a:solidFill>
                          <a:schemeClr val="tx1"/>
                        </a:solidFill>
                        <a:latin typeface="Meiryo UI" panose="020B0604030504040204" pitchFamily="50" charset="-128"/>
                        <a:ea typeface="Meiryo UI" panose="020B0604030504040204" pitchFamily="50" charset="-128"/>
                      </a:endParaRPr>
                    </a:p>
                  </a:txBody>
                  <a:tcPr marL="63305" marR="63305" marT="31652" marB="31652" anchor="ctr">
                    <a:lnR w="28575" cap="flat" cmpd="sng" algn="ctr">
                      <a:solidFill>
                        <a:srgbClr val="3333CC"/>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extLst>
                  <a:ext uri="{0D108BD9-81ED-4DB2-BD59-A6C34878D82A}">
                    <a16:rowId xmlns:a16="http://schemas.microsoft.com/office/drawing/2014/main" val="1797969561"/>
                  </a:ext>
                </a:extLst>
              </a:tr>
              <a:tr h="465231">
                <a:tc vMerge="1">
                  <a:txBody>
                    <a:bodyPr/>
                    <a:lstStyle/>
                    <a:p>
                      <a:endParaRPr kumimoji="1" lang="ja-JP" altLang="en-US"/>
                    </a:p>
                  </a:txBody>
                  <a:tcPr/>
                </a:tc>
                <a:tc>
                  <a:txBody>
                    <a:bodyPr/>
                    <a:lstStyle/>
                    <a:p>
                      <a:r>
                        <a:rPr kumimoji="1" lang="ja-JP" altLang="en-US" sz="1000" dirty="0">
                          <a:latin typeface="Meiryo UI" panose="020B0604030504040204" pitchFamily="50" charset="-128"/>
                          <a:ea typeface="Meiryo UI" panose="020B0604030504040204" pitchFamily="50" charset="-128"/>
                        </a:rPr>
                        <a:t>地域協議会の設置・運営、協議会の開催</a:t>
                      </a:r>
                    </a:p>
                  </a:txBody>
                  <a:tcPr marL="63305" marR="63305" marT="31652" marB="31652" anchor="ctr">
                    <a:lnT w="19050" cap="flat" cmpd="sng" algn="ctr">
                      <a:solidFill>
                        <a:schemeClr val="bg1"/>
                      </a:solidFill>
                      <a:prstDash val="solid"/>
                      <a:round/>
                      <a:headEnd type="none" w="med" len="med"/>
                      <a:tailEnd type="none" w="med" len="med"/>
                    </a:lnT>
                    <a:lnB w="28575" cap="flat" cmpd="sng" algn="ctr">
                      <a:solidFill>
                        <a:srgbClr val="3333CC"/>
                      </a:solidFill>
                      <a:prstDash val="solid"/>
                      <a:round/>
                      <a:headEnd type="none" w="med" len="med"/>
                      <a:tailEnd type="none" w="med" len="med"/>
                    </a:lnB>
                    <a:solidFill>
                      <a:srgbClr val="D5DAEB"/>
                    </a:solidFill>
                  </a:tcPr>
                </a:tc>
                <a:tc>
                  <a:txBody>
                    <a:bodyPr/>
                    <a:lstStyle/>
                    <a:p>
                      <a:pPr algn="ctr"/>
                      <a:r>
                        <a:rPr kumimoji="1" lang="en-US" altLang="ja-JP" sz="1000" dirty="0">
                          <a:solidFill>
                            <a:schemeClr val="tx1"/>
                          </a:solidFill>
                          <a:latin typeface="Meiryo UI" panose="020B0604030504040204" pitchFamily="50" charset="-128"/>
                          <a:ea typeface="Meiryo UI" panose="020B0604030504040204" pitchFamily="50" charset="-128"/>
                        </a:rPr>
                        <a:t>1</a:t>
                      </a:r>
                      <a:r>
                        <a:rPr kumimoji="1" lang="ja-JP" altLang="en-US" sz="1000" dirty="0">
                          <a:solidFill>
                            <a:schemeClr val="tx1"/>
                          </a:solidFill>
                          <a:latin typeface="Meiryo UI" panose="020B0604030504040204" pitchFamily="50" charset="-128"/>
                          <a:ea typeface="Meiryo UI" panose="020B0604030504040204" pitchFamily="50" charset="-128"/>
                        </a:rPr>
                        <a:t>回</a:t>
                      </a:r>
                      <a:endParaRPr kumimoji="1" lang="en-US" altLang="ja-JP" sz="1000" dirty="0">
                        <a:solidFill>
                          <a:schemeClr val="tx1"/>
                        </a:solidFill>
                        <a:latin typeface="Meiryo UI" panose="020B0604030504040204" pitchFamily="50" charset="-128"/>
                        <a:ea typeface="Meiryo UI" panose="020B0604030504040204" pitchFamily="50" charset="-128"/>
                      </a:endParaRPr>
                    </a:p>
                  </a:txBody>
                  <a:tcPr marL="63305" marR="63305" marT="31652" marB="31652" anchor="ctr">
                    <a:lnT w="19050" cap="flat" cmpd="sng" algn="ctr">
                      <a:solidFill>
                        <a:schemeClr val="bg1"/>
                      </a:solidFill>
                      <a:prstDash val="solid"/>
                      <a:round/>
                      <a:headEnd type="none" w="med" len="med"/>
                      <a:tailEnd type="none" w="med" len="med"/>
                    </a:lnT>
                    <a:lnB w="28575" cap="flat" cmpd="sng" algn="ctr">
                      <a:solidFill>
                        <a:srgbClr val="3333CC"/>
                      </a:solidFill>
                      <a:prstDash val="solid"/>
                      <a:round/>
                      <a:headEnd type="none" w="med" len="med"/>
                      <a:tailEnd type="none" w="med" len="med"/>
                    </a:lnB>
                    <a:solidFill>
                      <a:srgbClr val="D5DAEB"/>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233</a:t>
                      </a:r>
                      <a:r>
                        <a:rPr kumimoji="1" lang="ja-JP" altLang="en-US" sz="10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千円</a:t>
                      </a:r>
                    </a:p>
                  </a:txBody>
                  <a:tcPr marL="63305" marR="63305" marT="31652" marB="31652" anchor="ctr">
                    <a:lnR w="28575" cap="flat" cmpd="sng" algn="ctr">
                      <a:solidFill>
                        <a:srgbClr val="3333CC"/>
                      </a:solidFill>
                      <a:prstDash val="solid"/>
                      <a:round/>
                      <a:headEnd type="none" w="med" len="med"/>
                      <a:tailEnd type="none" w="med" len="med"/>
                    </a:lnR>
                    <a:lnT w="19050" cap="flat" cmpd="sng" algn="ctr">
                      <a:solidFill>
                        <a:schemeClr val="bg1"/>
                      </a:solidFill>
                      <a:prstDash val="solid"/>
                      <a:round/>
                      <a:headEnd type="none" w="med" len="med"/>
                      <a:tailEnd type="none" w="med" len="med"/>
                    </a:lnT>
                    <a:lnB w="28575" cap="flat" cmpd="sng" algn="ctr">
                      <a:solidFill>
                        <a:srgbClr val="3333CC"/>
                      </a:solidFill>
                      <a:prstDash val="solid"/>
                      <a:round/>
                      <a:headEnd type="none" w="med" len="med"/>
                      <a:tailEnd type="none" w="med" len="med"/>
                    </a:lnB>
                    <a:solidFill>
                      <a:srgbClr val="D5DAEB"/>
                    </a:solidFill>
                  </a:tcPr>
                </a:tc>
                <a:extLst>
                  <a:ext uri="{0D108BD9-81ED-4DB2-BD59-A6C34878D82A}">
                    <a16:rowId xmlns:a16="http://schemas.microsoft.com/office/drawing/2014/main" val="3232366376"/>
                  </a:ext>
                </a:extLst>
              </a:tr>
            </a:tbl>
          </a:graphicData>
        </a:graphic>
      </p:graphicFrame>
      <p:graphicFrame>
        <p:nvGraphicFramePr>
          <p:cNvPr id="13" name="表 12">
            <a:extLst>
              <a:ext uri="{FF2B5EF4-FFF2-40B4-BE49-F238E27FC236}">
                <a16:creationId xmlns:a16="http://schemas.microsoft.com/office/drawing/2014/main" id="{F47F3DE7-5609-4AD8-BD2D-1C8FC32DF213}"/>
              </a:ext>
            </a:extLst>
          </p:cNvPr>
          <p:cNvGraphicFramePr>
            <a:graphicFrameLocks noGrp="1"/>
          </p:cNvGraphicFramePr>
          <p:nvPr>
            <p:extLst>
              <p:ext uri="{D42A27DB-BD31-4B8C-83A1-F6EECF244321}">
                <p14:modId xmlns:p14="http://schemas.microsoft.com/office/powerpoint/2010/main" val="2767962616"/>
              </p:ext>
            </p:extLst>
          </p:nvPr>
        </p:nvGraphicFramePr>
        <p:xfrm>
          <a:off x="565235" y="3969418"/>
          <a:ext cx="8775535" cy="1563417"/>
        </p:xfrm>
        <a:graphic>
          <a:graphicData uri="http://schemas.openxmlformats.org/drawingml/2006/table">
            <a:tbl>
              <a:tblPr firstRow="1" bandRow="1">
                <a:tableStyleId>{F5AB1C69-6EDB-4FF4-983F-18BD219EF322}</a:tableStyleId>
              </a:tblPr>
              <a:tblGrid>
                <a:gridCol w="372330">
                  <a:extLst>
                    <a:ext uri="{9D8B030D-6E8A-4147-A177-3AD203B41FA5}">
                      <a16:colId xmlns:a16="http://schemas.microsoft.com/office/drawing/2014/main" val="1297933951"/>
                    </a:ext>
                  </a:extLst>
                </a:gridCol>
                <a:gridCol w="5381521">
                  <a:extLst>
                    <a:ext uri="{9D8B030D-6E8A-4147-A177-3AD203B41FA5}">
                      <a16:colId xmlns:a16="http://schemas.microsoft.com/office/drawing/2014/main" val="1232791315"/>
                    </a:ext>
                  </a:extLst>
                </a:gridCol>
                <a:gridCol w="1496687">
                  <a:extLst>
                    <a:ext uri="{9D8B030D-6E8A-4147-A177-3AD203B41FA5}">
                      <a16:colId xmlns:a16="http://schemas.microsoft.com/office/drawing/2014/main" val="885638921"/>
                    </a:ext>
                  </a:extLst>
                </a:gridCol>
                <a:gridCol w="1524997">
                  <a:extLst>
                    <a:ext uri="{9D8B030D-6E8A-4147-A177-3AD203B41FA5}">
                      <a16:colId xmlns:a16="http://schemas.microsoft.com/office/drawing/2014/main" val="2868609020"/>
                    </a:ext>
                  </a:extLst>
                </a:gridCol>
              </a:tblGrid>
              <a:tr h="555674">
                <a:tc gridSpan="4">
                  <a:txBody>
                    <a:bodyPr/>
                    <a:lstStyle/>
                    <a:p>
                      <a:pPr algn="l"/>
                      <a:r>
                        <a:rPr kumimoji="1" lang="ja-JP" altLang="en-US" sz="1300" b="1" u="sng" dirty="0">
                          <a:solidFill>
                            <a:schemeClr val="bg1"/>
                          </a:solidFill>
                          <a:latin typeface="Meiryo UI" panose="020B0604030504040204" pitchFamily="50" charset="-128"/>
                          <a:ea typeface="Meiryo UI" panose="020B0604030504040204" pitchFamily="50" charset="-128"/>
                        </a:rPr>
                        <a:t>外国人材受入促進・共生推進</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b="0" u="none">
                          <a:solidFill>
                            <a:schemeClr val="bg1"/>
                          </a:solidFill>
                          <a:latin typeface="Meiryo UI" panose="020B0604030504040204" pitchFamily="50" charset="-128"/>
                          <a:ea typeface="Meiryo UI" panose="020B0604030504040204" pitchFamily="50" charset="-128"/>
                        </a:rPr>
                        <a:t>官民連携による「地域協議会」</a:t>
                      </a:r>
                      <a:r>
                        <a:rPr kumimoji="1" lang="ja-JP" altLang="en-US" sz="1000" b="0" u="none">
                          <a:solidFill>
                            <a:srgbClr val="FF0000"/>
                          </a:solidFill>
                          <a:highlight>
                            <a:srgbClr val="FFFF00"/>
                          </a:highlight>
                          <a:latin typeface="Meiryo UI" panose="020B0604030504040204" pitchFamily="50" charset="-128"/>
                          <a:ea typeface="Meiryo UI" panose="020B0604030504040204" pitchFamily="50" charset="-128"/>
                        </a:rPr>
                        <a:t>及び同協議会に設置した「受入促進ワーキング」及び「共生推進ワーキング」を運営し、外国人材の受入環境整備や共生社会づくりに関する効果的な取組の推進を図る。</a:t>
                      </a:r>
                      <a:endParaRPr kumimoji="1" lang="ja-JP" altLang="en-US" sz="1000" b="0" u="none" dirty="0">
                        <a:solidFill>
                          <a:srgbClr val="FF0000"/>
                        </a:solidFill>
                        <a:highlight>
                          <a:srgbClr val="FFFF00"/>
                        </a:highlight>
                        <a:latin typeface="Meiryo UI" panose="020B0604030504040204" pitchFamily="50" charset="-128"/>
                        <a:ea typeface="Meiryo UI" panose="020B0604030504040204" pitchFamily="50" charset="-128"/>
                      </a:endParaRPr>
                    </a:p>
                  </a:txBody>
                  <a:tcPr marL="63305" marR="63305" marT="31652" marB="31652" anchor="ctr">
                    <a:lnL w="28575" cap="flat" cmpd="sng" algn="ctr">
                      <a:solidFill>
                        <a:srgbClr val="3333CC"/>
                      </a:solidFill>
                      <a:prstDash val="solid"/>
                      <a:round/>
                      <a:headEnd type="none" w="med" len="med"/>
                      <a:tailEnd type="none" w="med" len="med"/>
                    </a:lnL>
                    <a:lnR w="28575" cap="flat" cmpd="sng" algn="ctr">
                      <a:solidFill>
                        <a:srgbClr val="3333CC"/>
                      </a:solidFill>
                      <a:prstDash val="solid"/>
                      <a:round/>
                      <a:headEnd type="none" w="med" len="med"/>
                      <a:tailEnd type="none" w="med" len="med"/>
                    </a:lnR>
                    <a:lnT w="28575" cap="flat" cmpd="sng" algn="ctr">
                      <a:solidFill>
                        <a:srgbClr val="3333CC"/>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738AC8"/>
                    </a:solidFill>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100" b="1" u="sng" dirty="0">
                        <a:latin typeface="Meiryo UI" panose="020B0604030504040204" pitchFamily="50" charset="-128"/>
                        <a:ea typeface="Meiryo UI" panose="020B0604030504040204" pitchFamily="50" charset="-128"/>
                      </a:endParaRPr>
                    </a:p>
                  </a:txBody>
                  <a:tcPr anchor="ctr">
                    <a:lnL w="28575" cap="flat" cmpd="sng" algn="ctr">
                      <a:solidFill>
                        <a:schemeClr val="bg1"/>
                      </a:solidFill>
                      <a:prstDash val="solid"/>
                      <a:round/>
                      <a:headEnd type="none" w="med" len="med"/>
                      <a:tailEnd type="none" w="med" len="med"/>
                    </a:lnL>
                    <a:lnB w="28575" cap="flat" cmpd="sng" algn="ctr">
                      <a:solidFill>
                        <a:schemeClr val="bg1"/>
                      </a:solidFill>
                      <a:prstDash val="solid"/>
                      <a:round/>
                      <a:headEnd type="none" w="med" len="med"/>
                      <a:tailEnd type="none" w="med" len="med"/>
                    </a:lnB>
                    <a:solidFill>
                      <a:srgbClr val="4472C4"/>
                    </a:solidFil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3510601419"/>
                  </a:ext>
                </a:extLst>
              </a:tr>
              <a:tr h="531962">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500" b="1" dirty="0">
                          <a:solidFill>
                            <a:sysClr val="windowText" lastClr="000000"/>
                          </a:solidFill>
                          <a:latin typeface="Meiryo UI" panose="020B0604030504040204" pitchFamily="50" charset="-128"/>
                          <a:ea typeface="Meiryo UI" panose="020B0604030504040204" pitchFamily="50" charset="-128"/>
                        </a:rPr>
                        <a:t>変更後</a:t>
                      </a:r>
                      <a:endParaRPr kumimoji="1" lang="en-US" altLang="ja-JP" sz="1500" b="1" dirty="0">
                        <a:solidFill>
                          <a:sysClr val="windowText" lastClr="000000"/>
                        </a:solidFill>
                        <a:latin typeface="Meiryo UI" panose="020B0604030504040204" pitchFamily="50" charset="-128"/>
                        <a:ea typeface="Meiryo UI" panose="020B0604030504040204" pitchFamily="50" charset="-128"/>
                      </a:endParaRPr>
                    </a:p>
                  </a:txBody>
                  <a:tcPr marL="63305" marR="63305" marT="31652" marB="31652" vert="eaVert" anchor="ctr">
                    <a:lnL w="28575" cap="flat" cmpd="sng" algn="ctr">
                      <a:solidFill>
                        <a:srgbClr val="3333CC"/>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28575" cap="flat" cmpd="sng" algn="ctr">
                      <a:solidFill>
                        <a:srgbClr val="3333CC"/>
                      </a:solidFill>
                      <a:prstDash val="solid"/>
                      <a:round/>
                      <a:headEnd type="none" w="med" len="med"/>
                      <a:tailEnd type="none" w="med" len="med"/>
                    </a:lnB>
                    <a:solidFill>
                      <a:srgbClr val="A7B5DD"/>
                    </a:solidFill>
                  </a:tcPr>
                </a:tc>
                <a:tc>
                  <a:txBody>
                    <a:bodyPr/>
                    <a:lstStyle/>
                    <a:p>
                      <a:pPr algn="ctr"/>
                      <a:r>
                        <a:rPr kumimoji="1" lang="ja-JP" altLang="en-US" sz="1000" b="0" dirty="0">
                          <a:solidFill>
                            <a:sysClr val="windowText" lastClr="000000"/>
                          </a:solidFill>
                          <a:latin typeface="Meiryo UI" panose="020B0604030504040204" pitchFamily="50" charset="-128"/>
                          <a:ea typeface="Meiryo UI" panose="020B0604030504040204" pitchFamily="50" charset="-128"/>
                        </a:rPr>
                        <a:t>活動指標</a:t>
                      </a:r>
                    </a:p>
                  </a:txBody>
                  <a:tcPr marL="63305" marR="63305" marT="31652" marB="31652"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R6</a:t>
                      </a:r>
                      <a:r>
                        <a:rPr kumimoji="1" lang="ja-JP" altLang="en-US" sz="10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年度目標値</a:t>
                      </a:r>
                      <a:endParaRPr kumimoji="1" lang="en-US" altLang="ja-JP" sz="10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a:t>
                      </a:r>
                      <a:r>
                        <a:rPr kumimoji="1" lang="en-US" altLang="ja-JP" sz="10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R7</a:t>
                      </a:r>
                      <a:r>
                        <a:rPr kumimoji="1" lang="ja-JP" altLang="en-US" sz="10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年</a:t>
                      </a:r>
                      <a:r>
                        <a:rPr kumimoji="1" lang="en-US" altLang="ja-JP" sz="10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3</a:t>
                      </a:r>
                      <a:r>
                        <a:rPr kumimoji="1" lang="ja-JP" altLang="en-US" sz="10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月末時点）</a:t>
                      </a:r>
                    </a:p>
                  </a:txBody>
                  <a:tcPr marL="63305" marR="63305" marT="31652" marB="31652"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a:txBody>
                    <a:bodyPr/>
                    <a:lstStyle/>
                    <a:p>
                      <a:pPr algn="ctr"/>
                      <a:r>
                        <a:rPr kumimoji="1" lang="en-US" altLang="ja-JP" sz="1000" b="0" dirty="0">
                          <a:solidFill>
                            <a:schemeClr val="tx1"/>
                          </a:solidFill>
                          <a:latin typeface="Meiryo UI" panose="020B0604030504040204" pitchFamily="50" charset="-128"/>
                          <a:ea typeface="Meiryo UI" panose="020B0604030504040204" pitchFamily="50" charset="-128"/>
                        </a:rPr>
                        <a:t>R6</a:t>
                      </a:r>
                      <a:r>
                        <a:rPr kumimoji="1" lang="ja-JP" altLang="en-US" sz="1000" b="0" dirty="0">
                          <a:solidFill>
                            <a:schemeClr val="tx1"/>
                          </a:solidFill>
                          <a:latin typeface="Meiryo UI" panose="020B0604030504040204" pitchFamily="50" charset="-128"/>
                          <a:ea typeface="Meiryo UI" panose="020B0604030504040204" pitchFamily="50" charset="-128"/>
                        </a:rPr>
                        <a:t>年度予算額</a:t>
                      </a:r>
                      <a:endParaRPr kumimoji="1" lang="en-US" altLang="ja-JP" sz="1000" b="0" dirty="0">
                        <a:solidFill>
                          <a:schemeClr val="tx1"/>
                        </a:solidFill>
                        <a:latin typeface="Meiryo UI" panose="020B0604030504040204" pitchFamily="50" charset="-128"/>
                        <a:ea typeface="Meiryo UI" panose="020B0604030504040204" pitchFamily="50" charset="-128"/>
                      </a:endParaRPr>
                    </a:p>
                  </a:txBody>
                  <a:tcPr marL="63305" marR="63305" marT="31652" marB="31652" anchor="ctr">
                    <a:lnR w="28575" cap="flat" cmpd="sng" algn="ctr">
                      <a:solidFill>
                        <a:srgbClr val="3333CC"/>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extLst>
                  <a:ext uri="{0D108BD9-81ED-4DB2-BD59-A6C34878D82A}">
                    <a16:rowId xmlns:a16="http://schemas.microsoft.com/office/drawing/2014/main" val="1797969561"/>
                  </a:ext>
                </a:extLst>
              </a:tr>
              <a:tr h="465231">
                <a:tc vMerge="1">
                  <a:txBody>
                    <a:bodyPr/>
                    <a:lstStyle/>
                    <a:p>
                      <a:endParaRPr kumimoji="1" lang="ja-JP" altLang="en-US"/>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a:latin typeface="Meiryo UI" panose="020B0604030504040204" pitchFamily="50" charset="-128"/>
                          <a:ea typeface="Meiryo UI" panose="020B0604030504040204" pitchFamily="50" charset="-128"/>
                        </a:rPr>
                        <a:t>地域協議会</a:t>
                      </a:r>
                      <a:r>
                        <a:rPr kumimoji="1" lang="ja-JP" altLang="en-US" sz="1000">
                          <a:solidFill>
                            <a:srgbClr val="FF0000"/>
                          </a:solidFill>
                          <a:highlight>
                            <a:srgbClr val="FFFF00"/>
                          </a:highlight>
                          <a:latin typeface="Meiryo UI" panose="020B0604030504040204" pitchFamily="50" charset="-128"/>
                          <a:ea typeface="Meiryo UI" panose="020B0604030504040204" pitchFamily="50" charset="-128"/>
                        </a:rPr>
                        <a:t>及びワーキングの開催</a:t>
                      </a:r>
                      <a:endParaRPr kumimoji="1" lang="ja-JP" altLang="en-US" sz="1000" dirty="0">
                        <a:solidFill>
                          <a:srgbClr val="FF0000"/>
                        </a:solidFill>
                        <a:highlight>
                          <a:srgbClr val="FFFF00"/>
                        </a:highlight>
                        <a:latin typeface="Meiryo UI" panose="020B0604030504040204" pitchFamily="50" charset="-128"/>
                        <a:ea typeface="Meiryo UI" panose="020B0604030504040204" pitchFamily="50" charset="-128"/>
                      </a:endParaRPr>
                    </a:p>
                  </a:txBody>
                  <a:tcPr marL="63305" marR="63305" marT="31652" marB="31652" anchor="ctr">
                    <a:lnT w="19050" cap="flat" cmpd="sng" algn="ctr">
                      <a:solidFill>
                        <a:schemeClr val="bg1"/>
                      </a:solidFill>
                      <a:prstDash val="solid"/>
                      <a:round/>
                      <a:headEnd type="none" w="med" len="med"/>
                      <a:tailEnd type="none" w="med" len="med"/>
                    </a:lnT>
                    <a:lnB w="28575" cap="flat" cmpd="sng" algn="ctr">
                      <a:solidFill>
                        <a:srgbClr val="3333CC"/>
                      </a:solidFill>
                      <a:prstDash val="solid"/>
                      <a:round/>
                      <a:headEnd type="none" w="med" len="med"/>
                      <a:tailEnd type="none" w="med" len="med"/>
                    </a:lnB>
                    <a:solidFill>
                      <a:srgbClr val="D5DAEB"/>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a:solidFill>
                            <a:srgbClr val="FF0000"/>
                          </a:solidFill>
                          <a:highlight>
                            <a:srgbClr val="FFFF00"/>
                          </a:highlight>
                          <a:latin typeface="Meiryo UI" panose="020B0604030504040204" pitchFamily="50" charset="-128"/>
                          <a:ea typeface="Meiryo UI" panose="020B0604030504040204" pitchFamily="50" charset="-128"/>
                        </a:rPr>
                        <a:t>計５回</a:t>
                      </a:r>
                      <a:endParaRPr kumimoji="1" lang="en-US" altLang="ja-JP" sz="1000">
                        <a:solidFill>
                          <a:srgbClr val="FF0000"/>
                        </a:solidFill>
                        <a:highlight>
                          <a:srgbClr val="FFFF00"/>
                        </a:highlight>
                        <a:latin typeface="Meiryo UI" panose="020B0604030504040204" pitchFamily="50" charset="-128"/>
                        <a:ea typeface="Meiryo UI" panose="020B0604030504040204" pitchFamily="50" charset="-128"/>
                      </a:endParaRPr>
                    </a:p>
                  </a:txBody>
                  <a:tcPr marL="63305" marR="63305" marT="31652" marB="31652" anchor="ctr">
                    <a:lnT w="19050" cap="flat" cmpd="sng" algn="ctr">
                      <a:solidFill>
                        <a:schemeClr val="bg1"/>
                      </a:solidFill>
                      <a:prstDash val="solid"/>
                      <a:round/>
                      <a:headEnd type="none" w="med" len="med"/>
                      <a:tailEnd type="none" w="med" len="med"/>
                    </a:lnT>
                    <a:lnB w="28575" cap="flat" cmpd="sng" algn="ctr">
                      <a:solidFill>
                        <a:srgbClr val="3333CC"/>
                      </a:solidFill>
                      <a:prstDash val="solid"/>
                      <a:round/>
                      <a:headEnd type="none" w="med" len="med"/>
                      <a:tailEnd type="none" w="med" len="med"/>
                    </a:lnB>
                    <a:solidFill>
                      <a:srgbClr val="D5DAEB"/>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00" b="0" i="0" u="none" strike="noStrike" kern="1200" cap="none" spc="0" normalizeH="0" baseline="0" noProof="0">
                          <a:ln>
                            <a:noFill/>
                          </a:ln>
                          <a:solidFill>
                            <a:schemeClr val="tx1"/>
                          </a:solidFill>
                          <a:effectLst/>
                          <a:highlight>
                            <a:srgbClr val="FFFF00"/>
                          </a:highlight>
                          <a:uLnTx/>
                          <a:uFillTx/>
                          <a:latin typeface="Meiryo UI" panose="020B0604030504040204" pitchFamily="50" charset="-128"/>
                          <a:ea typeface="Meiryo UI" panose="020B0604030504040204" pitchFamily="50" charset="-128"/>
                          <a:cs typeface="+mn-cs"/>
                        </a:rPr>
                        <a:t>233</a:t>
                      </a:r>
                      <a:r>
                        <a:rPr kumimoji="1" lang="ja-JP" altLang="en-US" sz="1000" b="0" i="0" u="none" strike="noStrike" kern="1200" cap="none" spc="0" normalizeH="0" baseline="0" noProof="0">
                          <a:ln>
                            <a:noFill/>
                          </a:ln>
                          <a:solidFill>
                            <a:schemeClr val="tx1"/>
                          </a:solidFill>
                          <a:effectLst/>
                          <a:highlight>
                            <a:srgbClr val="FFFF00"/>
                          </a:highlight>
                          <a:uLnTx/>
                          <a:uFillTx/>
                          <a:latin typeface="Meiryo UI" panose="020B0604030504040204" pitchFamily="50" charset="-128"/>
                          <a:ea typeface="Meiryo UI" panose="020B0604030504040204" pitchFamily="50" charset="-128"/>
                          <a:cs typeface="+mn-cs"/>
                        </a:rPr>
                        <a:t>千円</a:t>
                      </a:r>
                    </a:p>
                  </a:txBody>
                  <a:tcPr marL="63305" marR="63305" marT="31652" marB="31652" anchor="ctr">
                    <a:lnR w="28575" cap="flat" cmpd="sng" algn="ctr">
                      <a:solidFill>
                        <a:srgbClr val="3333CC"/>
                      </a:solidFill>
                      <a:prstDash val="solid"/>
                      <a:round/>
                      <a:headEnd type="none" w="med" len="med"/>
                      <a:tailEnd type="none" w="med" len="med"/>
                    </a:lnR>
                    <a:lnT w="19050" cap="flat" cmpd="sng" algn="ctr">
                      <a:solidFill>
                        <a:schemeClr val="bg1"/>
                      </a:solidFill>
                      <a:prstDash val="solid"/>
                      <a:round/>
                      <a:headEnd type="none" w="med" len="med"/>
                      <a:tailEnd type="none" w="med" len="med"/>
                    </a:lnT>
                    <a:lnB w="28575" cap="flat" cmpd="sng" algn="ctr">
                      <a:solidFill>
                        <a:srgbClr val="3333CC"/>
                      </a:solidFill>
                      <a:prstDash val="solid"/>
                      <a:round/>
                      <a:headEnd type="none" w="med" len="med"/>
                      <a:tailEnd type="none" w="med" len="med"/>
                    </a:lnB>
                    <a:solidFill>
                      <a:srgbClr val="D5DAEB"/>
                    </a:solidFill>
                  </a:tcPr>
                </a:tc>
                <a:extLst>
                  <a:ext uri="{0D108BD9-81ED-4DB2-BD59-A6C34878D82A}">
                    <a16:rowId xmlns:a16="http://schemas.microsoft.com/office/drawing/2014/main" val="3232366376"/>
                  </a:ext>
                </a:extLst>
              </a:tr>
            </a:tbl>
          </a:graphicData>
        </a:graphic>
      </p:graphicFrame>
    </p:spTree>
    <p:extLst>
      <p:ext uri="{BB962C8B-B14F-4D97-AF65-F5344CB8AC3E}">
        <p14:creationId xmlns:p14="http://schemas.microsoft.com/office/powerpoint/2010/main" val="197299912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5"/>
          <p:cNvSpPr txBox="1"/>
          <p:nvPr/>
        </p:nvSpPr>
        <p:spPr>
          <a:xfrm>
            <a:off x="195742" y="60453"/>
            <a:ext cx="2029128" cy="400110"/>
          </a:xfrm>
          <a:prstGeom prst="rect">
            <a:avLst/>
          </a:prstGeom>
          <a:noFill/>
        </p:spPr>
        <p:txBody>
          <a:bodyPr wrap="square" rtlCol="0">
            <a:spAutoFit/>
          </a:bodyPr>
          <a:lstStyle/>
          <a:p>
            <a:r>
              <a:rPr lang="ja-JP" altLang="en-US" sz="2000" b="1" dirty="0">
                <a:latin typeface="Meiryo UI" panose="020B0604030504040204" pitchFamily="50" charset="-128"/>
                <a:ea typeface="Meiryo UI" panose="020B0604030504040204" pitchFamily="50" charset="-128"/>
              </a:rPr>
              <a:t>新規事業の追加</a:t>
            </a:r>
            <a:endParaRPr kumimoji="1" lang="ja-JP" altLang="en-US" sz="2000" dirty="0"/>
          </a:p>
        </p:txBody>
      </p:sp>
      <p:sp>
        <p:nvSpPr>
          <p:cNvPr id="9" name="スライド番号プレースホルダー 1">
            <a:extLst>
              <a:ext uri="{FF2B5EF4-FFF2-40B4-BE49-F238E27FC236}">
                <a16:creationId xmlns:a16="http://schemas.microsoft.com/office/drawing/2014/main" id="{780398D1-82D2-4680-896E-36EC4F0A9E9F}"/>
              </a:ext>
            </a:extLst>
          </p:cNvPr>
          <p:cNvSpPr>
            <a:spLocks noGrp="1"/>
          </p:cNvSpPr>
          <p:nvPr>
            <p:ph type="sldNum" sz="quarter" idx="12"/>
          </p:nvPr>
        </p:nvSpPr>
        <p:spPr>
          <a:xfrm>
            <a:off x="7677150" y="6570482"/>
            <a:ext cx="2228850" cy="280459"/>
          </a:xfrm>
        </p:spPr>
        <p:txBody>
          <a:bodyPr/>
          <a:lstStyle/>
          <a:p>
            <a:fld id="{44BDDE9A-F6C5-4730-B943-1C83B56C071B}" type="slidenum">
              <a:rPr kumimoji="1" lang="ja-JP" altLang="en-US" smtClean="0"/>
              <a:t>3</a:t>
            </a:fld>
            <a:endParaRPr kumimoji="1" lang="ja-JP" altLang="en-US" dirty="0"/>
          </a:p>
        </p:txBody>
      </p:sp>
      <p:cxnSp>
        <p:nvCxnSpPr>
          <p:cNvPr id="10" name="直線コネクタ 9">
            <a:extLst>
              <a:ext uri="{FF2B5EF4-FFF2-40B4-BE49-F238E27FC236}">
                <a16:creationId xmlns:a16="http://schemas.microsoft.com/office/drawing/2014/main" id="{0E1A9F31-DE3F-4330-903D-6CCB1F41B37E}"/>
              </a:ext>
            </a:extLst>
          </p:cNvPr>
          <p:cNvCxnSpPr>
            <a:cxnSpLocks/>
          </p:cNvCxnSpPr>
          <p:nvPr/>
        </p:nvCxnSpPr>
        <p:spPr>
          <a:xfrm>
            <a:off x="153474" y="478674"/>
            <a:ext cx="9599051" cy="0"/>
          </a:xfrm>
          <a:prstGeom prst="line">
            <a:avLst/>
          </a:prstGeom>
          <a:ln w="50800">
            <a:gradFill flip="none" rotWithShape="1">
              <a:gsLst>
                <a:gs pos="0">
                  <a:schemeClr val="accent1">
                    <a:lumMod val="50000"/>
                  </a:schemeClr>
                </a:gs>
                <a:gs pos="39000">
                  <a:schemeClr val="accent5">
                    <a:lumMod val="75000"/>
                  </a:schemeClr>
                </a:gs>
                <a:gs pos="73000">
                  <a:schemeClr val="accent1">
                    <a:lumMod val="45000"/>
                    <a:lumOff val="55000"/>
                  </a:schemeClr>
                </a:gs>
                <a:gs pos="100000">
                  <a:schemeClr val="bg1"/>
                </a:gs>
              </a:gsLst>
              <a:lin ang="0" scaled="1"/>
              <a:tileRect/>
            </a:gradFill>
          </a:ln>
        </p:spPr>
        <p:style>
          <a:lnRef idx="1">
            <a:schemeClr val="accent1"/>
          </a:lnRef>
          <a:fillRef idx="0">
            <a:schemeClr val="accent1"/>
          </a:fillRef>
          <a:effectRef idx="0">
            <a:schemeClr val="accent1"/>
          </a:effectRef>
          <a:fontRef idx="minor">
            <a:schemeClr val="tx1"/>
          </a:fontRef>
        </p:style>
      </p:cxnSp>
      <p:sp>
        <p:nvSpPr>
          <p:cNvPr id="13" name="テキスト ボックス 12">
            <a:extLst>
              <a:ext uri="{FF2B5EF4-FFF2-40B4-BE49-F238E27FC236}">
                <a16:creationId xmlns:a16="http://schemas.microsoft.com/office/drawing/2014/main" id="{E291FAFB-07C9-43D9-AE8E-EC38AF96BB4A}"/>
              </a:ext>
            </a:extLst>
          </p:cNvPr>
          <p:cNvSpPr txBox="1"/>
          <p:nvPr/>
        </p:nvSpPr>
        <p:spPr>
          <a:xfrm>
            <a:off x="153474" y="511616"/>
            <a:ext cx="9223513" cy="307777"/>
          </a:xfrm>
          <a:prstGeom prst="rect">
            <a:avLst/>
          </a:prstGeom>
          <a:noFill/>
        </p:spPr>
        <p:txBody>
          <a:bodyPr wrap="square">
            <a:spAutoFit/>
          </a:bodyPr>
          <a:lstStyle/>
          <a:p>
            <a:r>
              <a:rPr lang="ja-JP" altLang="en-US" sz="1400" dirty="0">
                <a:latin typeface="Meiryo UI" panose="020B0604030504040204" pitchFamily="50" charset="-128"/>
                <a:ea typeface="Meiryo UI" panose="020B0604030504040204" pitchFamily="50" charset="-128"/>
              </a:rPr>
              <a:t>企業版ふるさと納税制度</a:t>
            </a:r>
            <a:r>
              <a:rPr lang="ja-JP" altLang="en-US" sz="1400">
                <a:latin typeface="Meiryo UI" panose="020B0604030504040204" pitchFamily="50" charset="-128"/>
                <a:ea typeface="Meiryo UI" panose="020B0604030504040204" pitchFamily="50" charset="-128"/>
              </a:rPr>
              <a:t>を活用した</a:t>
            </a:r>
            <a:r>
              <a:rPr lang="ja-JP" altLang="en-US" sz="1400" dirty="0">
                <a:latin typeface="Meiryo UI" panose="020B0604030504040204" pitchFamily="50" charset="-128"/>
                <a:ea typeface="Meiryo UI" panose="020B0604030504040204" pitchFamily="50" charset="-128"/>
              </a:rPr>
              <a:t>寄附の募集を開始することに伴い、下記</a:t>
            </a:r>
            <a:r>
              <a:rPr lang="en-US" altLang="ja-JP" sz="1400" dirty="0">
                <a:latin typeface="Meiryo UI" panose="020B0604030504040204" pitchFamily="50" charset="-128"/>
                <a:ea typeface="Meiryo UI" panose="020B0604030504040204" pitchFamily="50" charset="-128"/>
              </a:rPr>
              <a:t>2</a:t>
            </a:r>
            <a:r>
              <a:rPr lang="ja-JP" altLang="en-US" sz="1400" dirty="0">
                <a:latin typeface="Meiryo UI" panose="020B0604030504040204" pitchFamily="50" charset="-128"/>
                <a:ea typeface="Meiryo UI" panose="020B0604030504040204" pitchFamily="50" charset="-128"/>
              </a:rPr>
              <a:t>事業を新たに追加。</a:t>
            </a:r>
            <a:endParaRPr lang="en-US" altLang="ja-JP" sz="1400" dirty="0">
              <a:latin typeface="Meiryo UI" panose="020B0604030504040204" pitchFamily="50" charset="-128"/>
              <a:ea typeface="Meiryo UI" panose="020B0604030504040204" pitchFamily="50" charset="-128"/>
            </a:endParaRPr>
          </a:p>
        </p:txBody>
      </p:sp>
      <p:sp>
        <p:nvSpPr>
          <p:cNvPr id="14" name="正方形/長方形 13">
            <a:extLst>
              <a:ext uri="{FF2B5EF4-FFF2-40B4-BE49-F238E27FC236}">
                <a16:creationId xmlns:a16="http://schemas.microsoft.com/office/drawing/2014/main" id="{58A4D41D-6088-4480-9765-0715FED37297}"/>
              </a:ext>
            </a:extLst>
          </p:cNvPr>
          <p:cNvSpPr/>
          <p:nvPr/>
        </p:nvSpPr>
        <p:spPr>
          <a:xfrm>
            <a:off x="6600" y="866179"/>
            <a:ext cx="8784975" cy="807913"/>
          </a:xfrm>
          <a:prstGeom prst="rect">
            <a:avLst/>
          </a:prstGeom>
        </p:spPr>
        <p:txBody>
          <a:bodyPr wrap="square" lIns="91440" tIns="45720" rIns="91440" bIns="45720" anchor="t">
            <a:spAutoFit/>
          </a:bodyPr>
          <a:lstStyle/>
          <a:p>
            <a:pPr marL="180975" indent="-180975" algn="just"/>
            <a:r>
              <a:rPr lang="en-US" altLang="ja-JP" sz="1600" b="1" dirty="0">
                <a:latin typeface="Meiryo UI"/>
                <a:ea typeface="Meiryo UI"/>
                <a:cs typeface="Meiryo UI" panose="020B0604030504040204" pitchFamily="50" charset="-128"/>
              </a:rPr>
              <a:t>Ⅰ</a:t>
            </a:r>
            <a:r>
              <a:rPr lang="ja-JP" altLang="en-US" sz="1600" b="1" dirty="0">
                <a:latin typeface="Meiryo UI"/>
                <a:ea typeface="Meiryo UI"/>
                <a:cs typeface="Meiryo UI" panose="020B0604030504040204" pitchFamily="50" charset="-128"/>
              </a:rPr>
              <a:t>　若者が活躍でき、子育て安心の都市「大阪」の実現</a:t>
            </a:r>
            <a:endParaRPr lang="en-US" altLang="ja-JP" sz="1600" b="1" dirty="0">
              <a:latin typeface="Meiryo UI"/>
              <a:ea typeface="Meiryo UI"/>
              <a:cs typeface="Meiryo UI" panose="020B0604030504040204" pitchFamily="50" charset="-128"/>
            </a:endParaRPr>
          </a:p>
          <a:p>
            <a:pPr marL="360000" indent="-180975" algn="just">
              <a:spcBef>
                <a:spcPts val="300"/>
              </a:spcBef>
            </a:pPr>
            <a:r>
              <a:rPr lang="ja-JP" altLang="en-US" sz="1400" b="1" dirty="0">
                <a:solidFill>
                  <a:schemeClr val="tx1"/>
                </a:solidFill>
                <a:latin typeface="Meiryo UI"/>
                <a:ea typeface="Meiryo UI"/>
              </a:rPr>
              <a:t>     基本目標②　次代の「大阪」を担う人をつくる</a:t>
            </a:r>
            <a:endParaRPr lang="en-US" altLang="ja-JP" sz="1400" b="1" dirty="0">
              <a:solidFill>
                <a:schemeClr val="tx1"/>
              </a:solidFill>
              <a:latin typeface="Meiryo UI"/>
              <a:ea typeface="Meiryo UI"/>
            </a:endParaRPr>
          </a:p>
          <a:p>
            <a:pPr marL="360000" indent="-180975" algn="just"/>
            <a:r>
              <a:rPr lang="ja-JP" altLang="en-US" sz="1400" b="1" dirty="0">
                <a:solidFill>
                  <a:schemeClr val="tx1"/>
                </a:solidFill>
                <a:latin typeface="Meiryo UI"/>
                <a:ea typeface="Meiryo UI"/>
              </a:rPr>
              <a:t>        基本的方向</a:t>
            </a:r>
            <a:r>
              <a:rPr lang="ja-JP" altLang="en-US" sz="1400" b="1" dirty="0">
                <a:latin typeface="Meiryo UI" panose="020B0604030504040204" pitchFamily="50" charset="-128"/>
                <a:ea typeface="Meiryo UI" panose="020B0604030504040204" pitchFamily="50" charset="-128"/>
              </a:rPr>
              <a:t>（１）次代を担う人づくり</a:t>
            </a:r>
            <a:endParaRPr lang="en-US" altLang="ja-JP" sz="1400" b="1" dirty="0">
              <a:solidFill>
                <a:schemeClr val="tx1"/>
              </a:solidFill>
              <a:latin typeface="Meiryo UI"/>
              <a:ea typeface="Meiryo UI"/>
            </a:endParaRPr>
          </a:p>
        </p:txBody>
      </p:sp>
      <p:sp>
        <p:nvSpPr>
          <p:cNvPr id="15" name="正方形/長方形 14">
            <a:extLst>
              <a:ext uri="{FF2B5EF4-FFF2-40B4-BE49-F238E27FC236}">
                <a16:creationId xmlns:a16="http://schemas.microsoft.com/office/drawing/2014/main" id="{130617DB-FF70-4A51-BD78-C1644AF2515C}"/>
              </a:ext>
            </a:extLst>
          </p:cNvPr>
          <p:cNvSpPr/>
          <p:nvPr/>
        </p:nvSpPr>
        <p:spPr>
          <a:xfrm>
            <a:off x="0" y="3976975"/>
            <a:ext cx="8784975" cy="807913"/>
          </a:xfrm>
          <a:prstGeom prst="rect">
            <a:avLst/>
          </a:prstGeom>
        </p:spPr>
        <p:txBody>
          <a:bodyPr wrap="square" lIns="91440" tIns="45720" rIns="91440" bIns="45720" anchor="t">
            <a:spAutoFit/>
          </a:bodyPr>
          <a:lstStyle/>
          <a:p>
            <a:pPr marL="180975" indent="-180975" algn="just"/>
            <a:r>
              <a:rPr lang="en-US" altLang="ja-JP" sz="1600" b="1" dirty="0"/>
              <a:t>Ⅲ</a:t>
            </a:r>
            <a:r>
              <a:rPr lang="ja-JP" altLang="en-US" sz="1600" b="1" dirty="0">
                <a:latin typeface="Meiryo UI"/>
                <a:ea typeface="Meiryo UI"/>
                <a:cs typeface="Meiryo UI" panose="020B0604030504040204" pitchFamily="50" charset="-128"/>
              </a:rPr>
              <a:t>　東西二極の一極としての社会経済構造の構築</a:t>
            </a:r>
            <a:endParaRPr lang="en-US" altLang="ja-JP" sz="1600" b="1" dirty="0">
              <a:latin typeface="Meiryo UI"/>
              <a:ea typeface="Meiryo UI"/>
              <a:cs typeface="Meiryo UI" panose="020B0604030504040204" pitchFamily="50" charset="-128"/>
            </a:endParaRPr>
          </a:p>
          <a:p>
            <a:pPr marL="360000" indent="-180975" algn="just">
              <a:spcBef>
                <a:spcPts val="300"/>
              </a:spcBef>
            </a:pPr>
            <a:r>
              <a:rPr lang="ja-JP" altLang="en-US" sz="1400" b="1" dirty="0">
                <a:solidFill>
                  <a:schemeClr val="tx1"/>
                </a:solidFill>
                <a:latin typeface="Meiryo UI"/>
                <a:ea typeface="Meiryo UI"/>
              </a:rPr>
              <a:t>     基本目標⑥　定住魅力・都市魅力を強化する</a:t>
            </a:r>
            <a:endParaRPr lang="en-US" altLang="ja-JP" sz="1400" b="1" dirty="0">
              <a:solidFill>
                <a:schemeClr val="tx1"/>
              </a:solidFill>
              <a:latin typeface="Meiryo UI"/>
              <a:ea typeface="Meiryo UI"/>
            </a:endParaRPr>
          </a:p>
          <a:p>
            <a:pPr marL="360000" indent="-180975" algn="just"/>
            <a:r>
              <a:rPr lang="ja-JP" altLang="en-US" sz="1400" b="1" dirty="0">
                <a:latin typeface="Meiryo UI" panose="020B0604030504040204" pitchFamily="50" charset="-128"/>
                <a:ea typeface="Meiryo UI" panose="020B0604030504040204" pitchFamily="50" charset="-128"/>
              </a:rPr>
              <a:t>        基本的方向（２）都市魅力の創出・発信</a:t>
            </a:r>
            <a:endParaRPr lang="en-US" altLang="ja-JP" sz="1400" b="1" dirty="0">
              <a:latin typeface="Meiryo UI" panose="020B0604030504040204" pitchFamily="50" charset="-128"/>
              <a:ea typeface="Meiryo UI" panose="020B0604030504040204" pitchFamily="50" charset="-128"/>
            </a:endParaRPr>
          </a:p>
        </p:txBody>
      </p:sp>
      <p:graphicFrame>
        <p:nvGraphicFramePr>
          <p:cNvPr id="21" name="表 20">
            <a:extLst>
              <a:ext uri="{FF2B5EF4-FFF2-40B4-BE49-F238E27FC236}">
                <a16:creationId xmlns:a16="http://schemas.microsoft.com/office/drawing/2014/main" id="{24B5C6CE-F46F-4FE4-A9F3-396362A2E752}"/>
              </a:ext>
            </a:extLst>
          </p:cNvPr>
          <p:cNvGraphicFramePr>
            <a:graphicFrameLocks noGrp="1"/>
          </p:cNvGraphicFramePr>
          <p:nvPr>
            <p:extLst>
              <p:ext uri="{D42A27DB-BD31-4B8C-83A1-F6EECF244321}">
                <p14:modId xmlns:p14="http://schemas.microsoft.com/office/powerpoint/2010/main" val="4087761324"/>
              </p:ext>
            </p:extLst>
          </p:nvPr>
        </p:nvGraphicFramePr>
        <p:xfrm>
          <a:off x="153474" y="1658046"/>
          <a:ext cx="9612000" cy="2133900"/>
        </p:xfrm>
        <a:graphic>
          <a:graphicData uri="http://schemas.openxmlformats.org/drawingml/2006/table">
            <a:tbl>
              <a:tblPr firstRow="1" bandRow="1">
                <a:tableStyleId>{F5AB1C69-6EDB-4FF4-983F-18BD219EF322}</a:tableStyleId>
              </a:tblPr>
              <a:tblGrid>
                <a:gridCol w="288000">
                  <a:extLst>
                    <a:ext uri="{9D8B030D-6E8A-4147-A177-3AD203B41FA5}">
                      <a16:colId xmlns:a16="http://schemas.microsoft.com/office/drawing/2014/main" val="1297933951"/>
                    </a:ext>
                  </a:extLst>
                </a:gridCol>
                <a:gridCol w="4104000">
                  <a:extLst>
                    <a:ext uri="{9D8B030D-6E8A-4147-A177-3AD203B41FA5}">
                      <a16:colId xmlns:a16="http://schemas.microsoft.com/office/drawing/2014/main" val="1232791315"/>
                    </a:ext>
                  </a:extLst>
                </a:gridCol>
                <a:gridCol w="1296000">
                  <a:extLst>
                    <a:ext uri="{9D8B030D-6E8A-4147-A177-3AD203B41FA5}">
                      <a16:colId xmlns:a16="http://schemas.microsoft.com/office/drawing/2014/main" val="885638921"/>
                    </a:ext>
                  </a:extLst>
                </a:gridCol>
                <a:gridCol w="972000">
                  <a:extLst>
                    <a:ext uri="{9D8B030D-6E8A-4147-A177-3AD203B41FA5}">
                      <a16:colId xmlns:a16="http://schemas.microsoft.com/office/drawing/2014/main" val="2868609020"/>
                    </a:ext>
                  </a:extLst>
                </a:gridCol>
                <a:gridCol w="1980000">
                  <a:extLst>
                    <a:ext uri="{9D8B030D-6E8A-4147-A177-3AD203B41FA5}">
                      <a16:colId xmlns:a16="http://schemas.microsoft.com/office/drawing/2014/main" val="1393318109"/>
                    </a:ext>
                  </a:extLst>
                </a:gridCol>
                <a:gridCol w="972000">
                  <a:extLst>
                    <a:ext uri="{9D8B030D-6E8A-4147-A177-3AD203B41FA5}">
                      <a16:colId xmlns:a16="http://schemas.microsoft.com/office/drawing/2014/main" val="2346348725"/>
                    </a:ext>
                  </a:extLst>
                </a:gridCol>
              </a:tblGrid>
              <a:tr h="648000">
                <a:tc gridSpan="6">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1" i="0" u="sng"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rPr>
                        <a:t>大阪教育</a:t>
                      </a:r>
                      <a:r>
                        <a:rPr kumimoji="1" lang="ja-JP" altLang="en-US" sz="1400" b="1" i="0" u="sng"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ゆめ基金活用事業</a:t>
                      </a:r>
                      <a:r>
                        <a:rPr kumimoji="1" lang="ja-JP" altLang="en-US" sz="14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　</a:t>
                      </a:r>
                      <a:r>
                        <a:rPr kumimoji="1" lang="en-US" altLang="ja-JP" sz="14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a:t>
                      </a:r>
                      <a:r>
                        <a:rPr kumimoji="1" lang="ja-JP" altLang="en-US" sz="14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企業版ふるさと納税活用事業</a:t>
                      </a:r>
                      <a:r>
                        <a:rPr kumimoji="1" lang="en-US" altLang="ja-JP" sz="14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a:t>
                      </a:r>
                      <a:endParaRPr kumimoji="1" lang="en-US" altLang="ja-JP" sz="1000" b="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rPr>
                        <a:t>教育課題に的確に対応し、大阪の子どもたちの確かな「学び」と「はぐくみ」を支えるため、「スポーツ指導・体力向上支援推進費」等の教育庁が実施する事業に基金を活用する。また、府立・私立高校等や府立図書館等の教育機関を指定した寄附も可能であり、その場合は指定された教育機関において子どもたちの教育のために基金を活用する。</a:t>
                      </a:r>
                      <a:endParaRPr kumimoji="1" lang="en-US" altLang="ja-JP" sz="1050" b="0"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endParaRPr>
                    </a:p>
                  </a:txBody>
                  <a:tcPr marL="68580" marR="68580" marT="34290" marB="34290" anchor="ctr">
                    <a:lnL w="28575" cap="flat" cmpd="sng" algn="ctr">
                      <a:solidFill>
                        <a:srgbClr val="49A997"/>
                      </a:solidFill>
                      <a:prstDash val="solid"/>
                      <a:round/>
                      <a:headEnd type="none" w="med" len="med"/>
                      <a:tailEnd type="none" w="med" len="med"/>
                    </a:lnL>
                    <a:lnR w="28575" cap="flat" cmpd="sng" algn="ctr">
                      <a:solidFill>
                        <a:srgbClr val="49A997"/>
                      </a:solidFill>
                      <a:prstDash val="solid"/>
                      <a:round/>
                      <a:headEnd type="none" w="med" len="med"/>
                      <a:tailEnd type="none" w="med" len="med"/>
                    </a:lnR>
                    <a:lnT w="28575" cap="flat" cmpd="sng" algn="ctr">
                      <a:solidFill>
                        <a:srgbClr val="49A997"/>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1AB39F"/>
                    </a:solidFill>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100" b="1" u="sng" dirty="0">
                        <a:latin typeface="Meiryo UI" panose="020B0604030504040204" pitchFamily="50" charset="-128"/>
                        <a:ea typeface="Meiryo UI" panose="020B0604030504040204" pitchFamily="50" charset="-128"/>
                      </a:endParaRPr>
                    </a:p>
                  </a:txBody>
                  <a:tcPr anchor="ctr">
                    <a:lnL w="28575" cap="flat" cmpd="sng" algn="ctr">
                      <a:solidFill>
                        <a:schemeClr val="bg1"/>
                      </a:solidFill>
                      <a:prstDash val="solid"/>
                      <a:round/>
                      <a:headEnd type="none" w="med" len="med"/>
                      <a:tailEnd type="none" w="med" len="med"/>
                    </a:lnL>
                    <a:lnB w="28575" cap="flat" cmpd="sng" algn="ctr">
                      <a:solidFill>
                        <a:schemeClr val="bg1"/>
                      </a:solidFill>
                      <a:prstDash val="solid"/>
                      <a:round/>
                      <a:headEnd type="none" w="med" len="med"/>
                      <a:tailEnd type="none" w="med" len="med"/>
                    </a:lnB>
                    <a:solidFill>
                      <a:srgbClr val="4472C4"/>
                    </a:solidFill>
                  </a:tcPr>
                </a:tc>
                <a:tc hMerge="1">
                  <a:txBody>
                    <a:bodyPr/>
                    <a:lstStyle/>
                    <a:p>
                      <a:endParaRPr kumimoji="1" lang="ja-JP" altLang="en-US"/>
                    </a:p>
                  </a:txBody>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050" b="0" u="none" dirty="0">
                        <a:latin typeface="Meiryo UI" panose="020B0604030504040204" pitchFamily="50" charset="-128"/>
                        <a:ea typeface="Meiryo UI" panose="020B0604030504040204" pitchFamily="50" charset="-128"/>
                      </a:endParaRPr>
                    </a:p>
                  </a:txBody>
                  <a:tcPr marL="74295" marR="74295" marT="37148" marB="37148" anchor="ctr">
                    <a:lnL w="12700" cap="flat" cmpd="sng" algn="ctr">
                      <a:solidFill>
                        <a:schemeClr val="bg1"/>
                      </a:solidFill>
                      <a:prstDash val="solid"/>
                      <a:round/>
                      <a:headEnd type="none" w="med" len="med"/>
                      <a:tailEnd type="none" w="med" len="med"/>
                    </a:lnL>
                    <a:lnB w="19050" cap="flat" cmpd="sng" algn="ctr">
                      <a:solidFill>
                        <a:schemeClr val="bg1"/>
                      </a:solidFill>
                      <a:prstDash val="solid"/>
                      <a:round/>
                      <a:headEnd type="none" w="med" len="med"/>
                      <a:tailEnd type="none" w="med" len="med"/>
                    </a:lnB>
                    <a:solidFill>
                      <a:srgbClr val="44546A"/>
                    </a:solidFill>
                  </a:tcPr>
                </a:tc>
                <a:tc hMerge="1">
                  <a:txBody>
                    <a:bodyPr/>
                    <a:lstStyle/>
                    <a:p>
                      <a:endParaRPr kumimoji="1" lang="ja-JP" altLang="en-US"/>
                    </a:p>
                  </a:txBody>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900" b="1" u="none" dirty="0">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B w="19050" cap="flat" cmpd="sng" algn="ctr">
                      <a:solidFill>
                        <a:schemeClr val="bg1"/>
                      </a:solidFill>
                      <a:prstDash val="solid"/>
                      <a:round/>
                      <a:headEnd type="none" w="med" len="med"/>
                      <a:tailEnd type="none" w="med" len="med"/>
                    </a:lnB>
                    <a:solidFill>
                      <a:srgbClr val="4472C4"/>
                    </a:solidFill>
                  </a:tcPr>
                </a:tc>
                <a:extLst>
                  <a:ext uri="{0D108BD9-81ED-4DB2-BD59-A6C34878D82A}">
                    <a16:rowId xmlns:a16="http://schemas.microsoft.com/office/drawing/2014/main" val="3510601419"/>
                  </a:ext>
                </a:extLst>
              </a:tr>
              <a:tr h="0">
                <a:tc row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b="1" dirty="0">
                          <a:solidFill>
                            <a:sysClr val="windowText" lastClr="000000"/>
                          </a:solidFill>
                          <a:latin typeface="Meiryo UI" panose="020B0604030504040204" pitchFamily="50" charset="-128"/>
                          <a:ea typeface="Meiryo UI" panose="020B0604030504040204" pitchFamily="50" charset="-128"/>
                        </a:rPr>
                        <a:t>活動指標・予算額</a:t>
                      </a:r>
                      <a:endParaRPr kumimoji="1" lang="en-US" altLang="ja-JP" sz="1000" b="1" dirty="0">
                        <a:solidFill>
                          <a:sysClr val="windowText" lastClr="000000"/>
                        </a:solidFill>
                        <a:latin typeface="Meiryo UI" panose="020B0604030504040204" pitchFamily="50" charset="-128"/>
                        <a:ea typeface="Meiryo UI" panose="020B0604030504040204" pitchFamily="50" charset="-128"/>
                      </a:endParaRPr>
                    </a:p>
                  </a:txBody>
                  <a:tcPr marL="68580" marR="68580" marT="34290" marB="34290" vert="eaVert" anchor="ctr">
                    <a:lnL w="28575" cap="flat" cmpd="sng" algn="ctr">
                      <a:solidFill>
                        <a:srgbClr val="49A997"/>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28575" cap="flat" cmpd="sng" algn="ctr">
                      <a:solidFill>
                        <a:srgbClr val="49A997"/>
                      </a:solidFill>
                      <a:prstDash val="solid"/>
                      <a:round/>
                      <a:headEnd type="none" w="med" len="med"/>
                      <a:tailEnd type="none" w="med" len="med"/>
                    </a:lnB>
                    <a:solidFill>
                      <a:srgbClr val="B2D8CF"/>
                    </a:solidFill>
                  </a:tcPr>
                </a:tc>
                <a:tc rowSpan="2">
                  <a:txBody>
                    <a:bodyPr/>
                    <a:lstStyle/>
                    <a:p>
                      <a:pPr algn="ctr"/>
                      <a:r>
                        <a:rPr kumimoji="1" lang="ja-JP" altLang="en-US" sz="1000" b="0" dirty="0">
                          <a:solidFill>
                            <a:sysClr val="windowText" lastClr="000000"/>
                          </a:solidFill>
                          <a:latin typeface="Meiryo UI" panose="020B0604030504040204" pitchFamily="50" charset="-128"/>
                          <a:ea typeface="Meiryo UI" panose="020B0604030504040204" pitchFamily="50" charset="-128"/>
                        </a:rPr>
                        <a:t>項目</a:t>
                      </a:r>
                    </a:p>
                  </a:txBody>
                  <a:tcPr marL="68580" marR="68580" marT="34290" marB="34290"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B2D8CF"/>
                    </a:solidFill>
                  </a:tcPr>
                </a:tc>
                <a:tc rowSpan="2">
                  <a:txBody>
                    <a:bodyPr/>
                    <a:lstStyle/>
                    <a:p>
                      <a:pPr algn="ctr"/>
                      <a:r>
                        <a:rPr kumimoji="1" lang="en-US" altLang="ja-JP" sz="1000" b="0" dirty="0">
                          <a:solidFill>
                            <a:sysClr val="windowText" lastClr="000000"/>
                          </a:solidFill>
                          <a:latin typeface="Meiryo UI" panose="020B0604030504040204" pitchFamily="50" charset="-128"/>
                          <a:ea typeface="Meiryo UI" panose="020B0604030504040204" pitchFamily="50" charset="-128"/>
                        </a:rPr>
                        <a:t>R6</a:t>
                      </a:r>
                      <a:r>
                        <a:rPr kumimoji="1" lang="ja-JP" altLang="en-US" sz="1000" b="0" dirty="0">
                          <a:solidFill>
                            <a:sysClr val="windowText" lastClr="000000"/>
                          </a:solidFill>
                          <a:latin typeface="Meiryo UI" panose="020B0604030504040204" pitchFamily="50" charset="-128"/>
                          <a:ea typeface="Meiryo UI" panose="020B0604030504040204" pitchFamily="50" charset="-128"/>
                        </a:rPr>
                        <a:t>年度目標値</a:t>
                      </a:r>
                      <a:endParaRPr kumimoji="1" lang="en-US" altLang="ja-JP" sz="1000" b="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1000" b="0" dirty="0">
                          <a:solidFill>
                            <a:sysClr val="windowText" lastClr="000000"/>
                          </a:solidFill>
                          <a:latin typeface="Meiryo UI" panose="020B0604030504040204" pitchFamily="50" charset="-128"/>
                          <a:ea typeface="Meiryo UI" panose="020B0604030504040204" pitchFamily="50" charset="-128"/>
                        </a:rPr>
                        <a:t>（</a:t>
                      </a:r>
                      <a:r>
                        <a:rPr kumimoji="1" lang="en-US" altLang="ja-JP" sz="1000" b="0" dirty="0">
                          <a:solidFill>
                            <a:sysClr val="windowText" lastClr="000000"/>
                          </a:solidFill>
                          <a:latin typeface="Meiryo UI" panose="020B0604030504040204" pitchFamily="50" charset="-128"/>
                          <a:ea typeface="Meiryo UI" panose="020B0604030504040204" pitchFamily="50" charset="-128"/>
                        </a:rPr>
                        <a:t>R7</a:t>
                      </a:r>
                      <a:r>
                        <a:rPr kumimoji="1" lang="ja-JP" altLang="en-US" sz="1000" b="0" dirty="0">
                          <a:solidFill>
                            <a:sysClr val="windowText" lastClr="000000"/>
                          </a:solidFill>
                          <a:latin typeface="Meiryo UI" panose="020B0604030504040204" pitchFamily="50" charset="-128"/>
                          <a:ea typeface="Meiryo UI" panose="020B0604030504040204" pitchFamily="50" charset="-128"/>
                        </a:rPr>
                        <a:t>年</a:t>
                      </a:r>
                      <a:r>
                        <a:rPr kumimoji="1" lang="en-US" altLang="ja-JP" sz="1000" b="0" dirty="0">
                          <a:solidFill>
                            <a:sysClr val="windowText" lastClr="000000"/>
                          </a:solidFill>
                          <a:latin typeface="Meiryo UI" panose="020B0604030504040204" pitchFamily="50" charset="-128"/>
                          <a:ea typeface="Meiryo UI" panose="020B0604030504040204" pitchFamily="50" charset="-128"/>
                        </a:rPr>
                        <a:t>3</a:t>
                      </a:r>
                      <a:r>
                        <a:rPr kumimoji="1" lang="ja-JP" altLang="en-US" sz="1000" b="0" dirty="0">
                          <a:solidFill>
                            <a:sysClr val="windowText" lastClr="000000"/>
                          </a:solidFill>
                          <a:latin typeface="Meiryo UI" panose="020B0604030504040204" pitchFamily="50" charset="-128"/>
                          <a:ea typeface="Meiryo UI" panose="020B0604030504040204" pitchFamily="50" charset="-128"/>
                        </a:rPr>
                        <a:t>月末時点）</a:t>
                      </a:r>
                    </a:p>
                  </a:txBody>
                  <a:tcPr marL="68580" marR="68580" marT="34290" marB="34290"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B2D8CF"/>
                    </a:solidFill>
                  </a:tcPr>
                </a:tc>
                <a:tc rowSpan="2">
                  <a:txBody>
                    <a:bodyPr/>
                    <a:lstStyle/>
                    <a:p>
                      <a:pPr algn="ctr"/>
                      <a:r>
                        <a:rPr kumimoji="1" lang="en-US" altLang="ja-JP" sz="1000" b="0" dirty="0">
                          <a:solidFill>
                            <a:sysClr val="windowText" lastClr="000000"/>
                          </a:solidFill>
                          <a:latin typeface="Meiryo UI" panose="020B0604030504040204" pitchFamily="50" charset="-128"/>
                          <a:ea typeface="Meiryo UI" panose="020B0604030504040204" pitchFamily="50" charset="-128"/>
                        </a:rPr>
                        <a:t>R6</a:t>
                      </a:r>
                      <a:r>
                        <a:rPr kumimoji="1" lang="ja-JP" altLang="en-US" sz="1000" b="0" dirty="0">
                          <a:solidFill>
                            <a:sysClr val="windowText" lastClr="000000"/>
                          </a:solidFill>
                          <a:latin typeface="Meiryo UI" panose="020B0604030504040204" pitchFamily="50" charset="-128"/>
                          <a:ea typeface="Meiryo UI" panose="020B0604030504040204" pitchFamily="50" charset="-128"/>
                        </a:rPr>
                        <a:t>年度予算額</a:t>
                      </a:r>
                    </a:p>
                  </a:txBody>
                  <a:tcPr marL="68580" marR="68580" marT="34290" marB="34290"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B2D8CF"/>
                    </a:solidFill>
                  </a:tcPr>
                </a:tc>
                <a:tc gridSpan="2">
                  <a:txBody>
                    <a:bodyPr/>
                    <a:lstStyle/>
                    <a:p>
                      <a:pPr algn="ctr"/>
                      <a:r>
                        <a:rPr kumimoji="1" lang="en-US" altLang="ja-JP" sz="1000" b="0" dirty="0">
                          <a:solidFill>
                            <a:sysClr val="windowText" lastClr="000000"/>
                          </a:solidFill>
                          <a:latin typeface="Meiryo UI" panose="020B0604030504040204" pitchFamily="50" charset="-128"/>
                          <a:ea typeface="Meiryo UI" panose="020B0604030504040204" pitchFamily="50" charset="-128"/>
                        </a:rPr>
                        <a:t>【</a:t>
                      </a:r>
                      <a:r>
                        <a:rPr kumimoji="1" lang="ja-JP" altLang="en-US" sz="1000" b="0" dirty="0">
                          <a:solidFill>
                            <a:sysClr val="windowText" lastClr="000000"/>
                          </a:solidFill>
                          <a:latin typeface="Meiryo UI" panose="020B0604030504040204" pitchFamily="50" charset="-128"/>
                          <a:ea typeface="Meiryo UI" panose="020B0604030504040204" pitchFamily="50" charset="-128"/>
                        </a:rPr>
                        <a:t>参考</a:t>
                      </a:r>
                      <a:r>
                        <a:rPr kumimoji="1" lang="en-US" altLang="ja-JP" sz="1000" b="0" dirty="0">
                          <a:solidFill>
                            <a:sysClr val="windowText" lastClr="000000"/>
                          </a:solidFill>
                          <a:latin typeface="Meiryo UI" panose="020B0604030504040204" pitchFamily="50" charset="-128"/>
                          <a:ea typeface="Meiryo UI" panose="020B0604030504040204" pitchFamily="50" charset="-128"/>
                        </a:rPr>
                        <a:t>】</a:t>
                      </a:r>
                      <a:endParaRPr kumimoji="1" lang="ja-JP" altLang="en-US" sz="1000" b="0" dirty="0">
                        <a:solidFill>
                          <a:sysClr val="windowText" lastClr="000000"/>
                        </a:solidFill>
                        <a:latin typeface="Meiryo UI" panose="020B0604030504040204" pitchFamily="50" charset="-128"/>
                        <a:ea typeface="Meiryo UI" panose="020B0604030504040204" pitchFamily="50" charset="-128"/>
                      </a:endParaRPr>
                    </a:p>
                  </a:txBody>
                  <a:tcPr marL="68580" marR="68580" marT="34290" marB="34290" anchor="ctr">
                    <a:lnR w="28575" cap="flat" cmpd="sng" algn="ctr">
                      <a:solidFill>
                        <a:srgbClr val="49A997"/>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B2D8CF"/>
                    </a:solidFill>
                  </a:tcPr>
                </a:tc>
                <a:tc hMerge="1">
                  <a:txBody>
                    <a:bodyPr/>
                    <a:lstStyle/>
                    <a:p>
                      <a:pPr algn="ctr"/>
                      <a:endParaRPr kumimoji="1" lang="en-US" altLang="ja-JP" sz="800"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tx2">
                        <a:lumMod val="40000"/>
                        <a:lumOff val="60000"/>
                      </a:schemeClr>
                    </a:solidFill>
                  </a:tcPr>
                </a:tc>
                <a:extLst>
                  <a:ext uri="{0D108BD9-81ED-4DB2-BD59-A6C34878D82A}">
                    <a16:rowId xmlns:a16="http://schemas.microsoft.com/office/drawing/2014/main" val="1766180280"/>
                  </a:ext>
                </a:extLst>
              </a:tr>
              <a:tr h="0">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dirty="0">
                          <a:solidFill>
                            <a:sysClr val="windowText" lastClr="000000"/>
                          </a:solidFill>
                          <a:latin typeface="Meiryo UI" panose="020B0604030504040204" pitchFamily="50" charset="-128"/>
                          <a:ea typeface="Meiryo UI" panose="020B0604030504040204" pitchFamily="50" charset="-128"/>
                        </a:rPr>
                        <a:t>活動指標・実績</a:t>
                      </a: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DB9CA"/>
                    </a:solidFill>
                  </a:tcPr>
                </a:tc>
                <a:tc vMerge="1">
                  <a:txBody>
                    <a:bodyPr/>
                    <a:lstStyle/>
                    <a:p>
                      <a:pPr algn="ctr"/>
                      <a:r>
                        <a:rPr kumimoji="1" lang="ja-JP" altLang="en-US" sz="900" b="0" dirty="0">
                          <a:solidFill>
                            <a:sysClr val="windowText" lastClr="000000"/>
                          </a:solidFill>
                          <a:latin typeface="Meiryo UI" panose="020B0604030504040204" pitchFamily="50" charset="-128"/>
                          <a:ea typeface="Meiryo UI" panose="020B0604030504040204" pitchFamily="50" charset="-128"/>
                        </a:rPr>
                        <a:t>項目</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tx2">
                        <a:lumMod val="40000"/>
                        <a:lumOff val="60000"/>
                      </a:schemeClr>
                    </a:solidFill>
                  </a:tcPr>
                </a:tc>
                <a:tc vMerge="1">
                  <a:txBody>
                    <a:bodyPr/>
                    <a:lstStyle/>
                    <a:p>
                      <a:pPr algn="ctr"/>
                      <a:r>
                        <a:rPr kumimoji="1" lang="en-US" altLang="ja-JP" sz="900" b="0" dirty="0">
                          <a:solidFill>
                            <a:sysClr val="windowText" lastClr="000000"/>
                          </a:solidFill>
                          <a:latin typeface="Meiryo UI" panose="020B0604030504040204" pitchFamily="50" charset="-128"/>
                          <a:ea typeface="Meiryo UI" panose="020B0604030504040204" pitchFamily="50" charset="-128"/>
                        </a:rPr>
                        <a:t>R6</a:t>
                      </a:r>
                      <a:r>
                        <a:rPr kumimoji="1" lang="ja-JP" altLang="en-US" sz="900" b="0" dirty="0">
                          <a:solidFill>
                            <a:sysClr val="windowText" lastClr="000000"/>
                          </a:solidFill>
                          <a:latin typeface="Meiryo UI" panose="020B0604030504040204" pitchFamily="50" charset="-128"/>
                          <a:ea typeface="Meiryo UI" panose="020B0604030504040204" pitchFamily="50" charset="-128"/>
                        </a:rPr>
                        <a:t>年度目標値</a:t>
                      </a:r>
                      <a:endParaRPr kumimoji="1" lang="en-US" altLang="ja-JP" sz="900" b="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800" b="0" dirty="0">
                          <a:solidFill>
                            <a:sysClr val="windowText" lastClr="000000"/>
                          </a:solidFill>
                          <a:latin typeface="Meiryo UI" panose="020B0604030504040204" pitchFamily="50" charset="-128"/>
                          <a:ea typeface="Meiryo UI" panose="020B0604030504040204" pitchFamily="50" charset="-128"/>
                        </a:rPr>
                        <a:t>（令和</a:t>
                      </a:r>
                      <a:r>
                        <a:rPr kumimoji="1" lang="en-US" altLang="ja-JP" sz="800" b="0" dirty="0">
                          <a:solidFill>
                            <a:sysClr val="windowText" lastClr="000000"/>
                          </a:solidFill>
                          <a:latin typeface="Meiryo UI" panose="020B0604030504040204" pitchFamily="50" charset="-128"/>
                          <a:ea typeface="Meiryo UI" panose="020B0604030504040204" pitchFamily="50" charset="-128"/>
                        </a:rPr>
                        <a:t>6</a:t>
                      </a:r>
                      <a:r>
                        <a:rPr kumimoji="1" lang="ja-JP" altLang="en-US" sz="800" b="0" dirty="0">
                          <a:solidFill>
                            <a:sysClr val="windowText" lastClr="000000"/>
                          </a:solidFill>
                          <a:latin typeface="Meiryo UI" panose="020B0604030504040204" pitchFamily="50" charset="-128"/>
                          <a:ea typeface="Meiryo UI" panose="020B0604030504040204" pitchFamily="50" charset="-128"/>
                        </a:rPr>
                        <a:t>年</a:t>
                      </a:r>
                      <a:r>
                        <a:rPr kumimoji="1" lang="en-US" altLang="ja-JP" sz="800" b="0" dirty="0">
                          <a:solidFill>
                            <a:sysClr val="windowText" lastClr="000000"/>
                          </a:solidFill>
                          <a:latin typeface="Meiryo UI" panose="020B0604030504040204" pitchFamily="50" charset="-128"/>
                          <a:ea typeface="Meiryo UI" panose="020B0604030504040204" pitchFamily="50" charset="-128"/>
                        </a:rPr>
                        <a:t>3</a:t>
                      </a:r>
                      <a:r>
                        <a:rPr kumimoji="1" lang="ja-JP" altLang="en-US" sz="800" b="0" dirty="0">
                          <a:solidFill>
                            <a:sysClr val="windowText" lastClr="000000"/>
                          </a:solidFill>
                          <a:latin typeface="Meiryo UI" panose="020B0604030504040204" pitchFamily="50" charset="-128"/>
                          <a:ea typeface="Meiryo UI" panose="020B0604030504040204" pitchFamily="50" charset="-128"/>
                        </a:rPr>
                        <a:t>月末時点）</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tx2">
                        <a:lumMod val="40000"/>
                        <a:lumOff val="60000"/>
                      </a:schemeClr>
                    </a:solidFill>
                  </a:tcPr>
                </a:tc>
                <a:tc vMerge="1">
                  <a:txBody>
                    <a:bodyPr/>
                    <a:lstStyle/>
                    <a:p>
                      <a:pPr algn="ctr"/>
                      <a:r>
                        <a:rPr kumimoji="1" lang="ja-JP" altLang="en-US" sz="900" b="0" dirty="0">
                          <a:solidFill>
                            <a:sysClr val="windowText" lastClr="000000"/>
                          </a:solidFill>
                          <a:latin typeface="Meiryo UI" panose="020B0604030504040204" pitchFamily="50" charset="-128"/>
                          <a:ea typeface="Meiryo UI" panose="020B0604030504040204" pitchFamily="50" charset="-128"/>
                        </a:rPr>
                        <a:t>令和</a:t>
                      </a:r>
                      <a:r>
                        <a:rPr kumimoji="1" lang="en-US" altLang="ja-JP" sz="900" b="0" dirty="0">
                          <a:solidFill>
                            <a:sysClr val="windowText" lastClr="000000"/>
                          </a:solidFill>
                          <a:latin typeface="Meiryo UI" panose="020B0604030504040204" pitchFamily="50" charset="-128"/>
                          <a:ea typeface="Meiryo UI" panose="020B0604030504040204" pitchFamily="50" charset="-128"/>
                        </a:rPr>
                        <a:t>6</a:t>
                      </a:r>
                      <a:r>
                        <a:rPr kumimoji="1" lang="ja-JP" altLang="en-US" sz="900" b="0" dirty="0">
                          <a:solidFill>
                            <a:sysClr val="windowText" lastClr="000000"/>
                          </a:solidFill>
                          <a:latin typeface="Meiryo UI" panose="020B0604030504040204" pitchFamily="50" charset="-128"/>
                          <a:ea typeface="Meiryo UI" panose="020B0604030504040204" pitchFamily="50" charset="-128"/>
                        </a:rPr>
                        <a:t>年度予算額</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tx2">
                        <a:lumMod val="40000"/>
                        <a:lumOff val="60000"/>
                      </a:schemeClr>
                    </a:solidFill>
                  </a:tcPr>
                </a:tc>
                <a:tc>
                  <a:txBody>
                    <a:bodyPr/>
                    <a:lstStyle/>
                    <a:p>
                      <a:pPr algn="ctr"/>
                      <a:r>
                        <a:rPr kumimoji="1" lang="en-US" altLang="ja-JP" sz="1000" b="0" dirty="0">
                          <a:solidFill>
                            <a:schemeClr val="tx1"/>
                          </a:solidFill>
                          <a:latin typeface="Meiryo UI" panose="020B0604030504040204" pitchFamily="50" charset="-128"/>
                          <a:ea typeface="Meiryo UI" panose="020B0604030504040204" pitchFamily="50" charset="-128"/>
                        </a:rPr>
                        <a:t>R5</a:t>
                      </a:r>
                      <a:r>
                        <a:rPr kumimoji="1" lang="ja-JP" altLang="en-US" sz="1000" b="0" dirty="0">
                          <a:solidFill>
                            <a:schemeClr val="tx1"/>
                          </a:solidFill>
                          <a:latin typeface="Meiryo UI" panose="020B0604030504040204" pitchFamily="50" charset="-128"/>
                          <a:ea typeface="Meiryo UI" panose="020B0604030504040204" pitchFamily="50" charset="-128"/>
                        </a:rPr>
                        <a:t>年度実績</a:t>
                      </a:r>
                      <a:endParaRPr kumimoji="1" lang="en-US" altLang="ja-JP" sz="1000" b="0" dirty="0">
                        <a:solidFill>
                          <a:schemeClr val="tx1"/>
                        </a:solidFill>
                        <a:latin typeface="Meiryo UI" panose="020B0604030504040204" pitchFamily="50" charset="-128"/>
                        <a:ea typeface="Meiryo UI" panose="020B0604030504040204" pitchFamily="50" charset="-128"/>
                      </a:endParaRPr>
                    </a:p>
                    <a:p>
                      <a:pPr algn="ctr"/>
                      <a:r>
                        <a:rPr kumimoji="1" lang="ja-JP" altLang="en-US" sz="1000" b="0" dirty="0">
                          <a:solidFill>
                            <a:schemeClr val="tx1"/>
                          </a:solidFill>
                          <a:latin typeface="Meiryo UI" panose="020B0604030504040204" pitchFamily="50" charset="-128"/>
                          <a:ea typeface="Meiryo UI" panose="020B0604030504040204" pitchFamily="50" charset="-128"/>
                        </a:rPr>
                        <a:t>（当初目標値）</a:t>
                      </a:r>
                    </a:p>
                  </a:txBody>
                  <a:tcPr marL="68580" marR="68580" marT="34290" marB="34290"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B2D8CF"/>
                    </a:solidFill>
                  </a:tcPr>
                </a:tc>
                <a:tc>
                  <a:txBody>
                    <a:bodyPr/>
                    <a:lstStyle/>
                    <a:p>
                      <a:pPr algn="ctr"/>
                      <a:r>
                        <a:rPr kumimoji="1" lang="en-US" altLang="ja-JP" sz="1000" dirty="0">
                          <a:solidFill>
                            <a:schemeClr val="tx1"/>
                          </a:solidFill>
                          <a:latin typeface="Meiryo UI" panose="020B0604030504040204" pitchFamily="50" charset="-128"/>
                          <a:ea typeface="Meiryo UI" panose="020B0604030504040204" pitchFamily="50" charset="-128"/>
                        </a:rPr>
                        <a:t>R5</a:t>
                      </a:r>
                      <a:r>
                        <a:rPr kumimoji="1" lang="ja-JP" altLang="en-US" sz="1000" dirty="0">
                          <a:solidFill>
                            <a:schemeClr val="tx1"/>
                          </a:solidFill>
                          <a:latin typeface="Meiryo UI" panose="020B0604030504040204" pitchFamily="50" charset="-128"/>
                          <a:ea typeface="Meiryo UI" panose="020B0604030504040204" pitchFamily="50" charset="-128"/>
                        </a:rPr>
                        <a:t>年度予算額</a:t>
                      </a:r>
                      <a:endParaRPr kumimoji="1" lang="en-US" altLang="ja-JP" sz="1000" dirty="0">
                        <a:solidFill>
                          <a:schemeClr val="tx1"/>
                        </a:solidFill>
                        <a:latin typeface="Meiryo UI" panose="020B0604030504040204" pitchFamily="50" charset="-128"/>
                        <a:ea typeface="Meiryo UI" panose="020B0604030504040204" pitchFamily="50" charset="-128"/>
                      </a:endParaRPr>
                    </a:p>
                  </a:txBody>
                  <a:tcPr marL="68580" marR="68580" marT="34290" marB="34290" anchor="ctr">
                    <a:lnL w="19050" cap="flat" cmpd="sng" algn="ctr">
                      <a:solidFill>
                        <a:schemeClr val="bg1"/>
                      </a:solidFill>
                      <a:prstDash val="solid"/>
                      <a:round/>
                      <a:headEnd type="none" w="med" len="med"/>
                      <a:tailEnd type="none" w="med" len="med"/>
                    </a:lnL>
                    <a:lnR w="28575" cap="flat" cmpd="sng" algn="ctr">
                      <a:solidFill>
                        <a:srgbClr val="49A997"/>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B2D8CF"/>
                    </a:solidFill>
                  </a:tcPr>
                </a:tc>
                <a:extLst>
                  <a:ext uri="{0D108BD9-81ED-4DB2-BD59-A6C34878D82A}">
                    <a16:rowId xmlns:a16="http://schemas.microsoft.com/office/drawing/2014/main" val="1797969561"/>
                  </a:ext>
                </a:extLst>
              </a:tr>
              <a:tr h="825122">
                <a:tc vMerge="1">
                  <a:txBody>
                    <a:bodyPr/>
                    <a:lstStyle/>
                    <a:p>
                      <a:endParaRPr kumimoji="1" lang="ja-JP" altLang="en-US" sz="1000" dirty="0">
                        <a:latin typeface="Meiryo UI" panose="020B0604030504040204" pitchFamily="50" charset="-128"/>
                        <a:ea typeface="Meiryo UI" panose="020B0604030504040204" pitchFamily="50" charset="-128"/>
                      </a:endParaRP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tcPr>
                </a:tc>
                <a:tc>
                  <a:txBody>
                    <a:bodyPr/>
                    <a:lstStyle/>
                    <a:p>
                      <a:r>
                        <a:rPr kumimoji="1" lang="en-US" altLang="ja-JP" sz="1050" dirty="0">
                          <a:latin typeface="Meiryo UI" panose="020B0604030504040204" pitchFamily="50" charset="-128"/>
                          <a:ea typeface="Meiryo UI" panose="020B0604030504040204" pitchFamily="50" charset="-128"/>
                        </a:rPr>
                        <a:t>【</a:t>
                      </a:r>
                      <a:r>
                        <a:rPr kumimoji="1" lang="ja-JP" altLang="en-US" sz="1050" dirty="0">
                          <a:latin typeface="Meiryo UI" panose="020B0604030504040204" pitchFamily="50" charset="-128"/>
                          <a:ea typeface="Meiryo UI" panose="020B0604030504040204" pitchFamily="50" charset="-128"/>
                        </a:rPr>
                        <a:t>スポーツ指導・体力向上支援推進費</a:t>
                      </a:r>
                      <a:r>
                        <a:rPr kumimoji="1" lang="en-US" altLang="ja-JP" sz="1050" dirty="0">
                          <a:latin typeface="Meiryo UI" panose="020B0604030504040204" pitchFamily="50" charset="-128"/>
                          <a:ea typeface="Meiryo UI" panose="020B0604030504040204" pitchFamily="50" charset="-128"/>
                        </a:rPr>
                        <a:t>】</a:t>
                      </a:r>
                    </a:p>
                    <a:p>
                      <a:pPr algn="l"/>
                      <a:r>
                        <a:rPr kumimoji="1" lang="en-US" altLang="ja-JP" sz="1050" dirty="0">
                          <a:solidFill>
                            <a:schemeClr val="tx1"/>
                          </a:solidFill>
                          <a:latin typeface="Meiryo UI" panose="020B0604030504040204" pitchFamily="50" charset="-128"/>
                          <a:ea typeface="Meiryo UI" panose="020B0604030504040204" pitchFamily="50" charset="-128"/>
                        </a:rPr>
                        <a:t>R</a:t>
                      </a:r>
                      <a:r>
                        <a:rPr kumimoji="1" lang="ja-JP" altLang="en-US" sz="1050" dirty="0">
                          <a:solidFill>
                            <a:schemeClr val="tx1"/>
                          </a:solidFill>
                          <a:latin typeface="Meiryo UI" panose="020B0604030504040204" pitchFamily="50" charset="-128"/>
                          <a:ea typeface="Meiryo UI" panose="020B0604030504040204" pitchFamily="50" charset="-128"/>
                        </a:rPr>
                        <a:t>９年度を目途にした「全国体力・運動能力、運動習慣等調査」での得点</a:t>
                      </a:r>
                    </a:p>
                  </a:txBody>
                  <a:tcPr marL="68580" marR="68580" marT="34290" marB="34290"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28575" cap="flat" cmpd="sng" algn="ctr">
                      <a:solidFill>
                        <a:srgbClr val="49A997"/>
                      </a:solidFill>
                      <a:prstDash val="solid"/>
                      <a:round/>
                      <a:headEnd type="none" w="med" len="med"/>
                      <a:tailEnd type="none" w="med" len="med"/>
                    </a:lnB>
                    <a:solidFill>
                      <a:srgbClr val="DFEDEA"/>
                    </a:solidFill>
                  </a:tcPr>
                </a:tc>
                <a:tc>
                  <a:txBody>
                    <a:bodyPr/>
                    <a:lstStyle/>
                    <a:p>
                      <a:pPr algn="ctr"/>
                      <a:r>
                        <a:rPr kumimoji="1" lang="ja-JP" altLang="en-US" sz="1050" dirty="0">
                          <a:solidFill>
                            <a:schemeClr val="tx1"/>
                          </a:solidFill>
                          <a:latin typeface="Meiryo UI" panose="020B0604030504040204" pitchFamily="50" charset="-128"/>
                          <a:ea typeface="Meiryo UI" panose="020B0604030504040204" pitchFamily="50" charset="-128"/>
                        </a:rPr>
                        <a:t>全国平均をめざす</a:t>
                      </a:r>
                    </a:p>
                  </a:txBody>
                  <a:tcPr marL="68580" marR="68580" marT="34290" marB="34290" anchor="ctr">
                    <a:lnT w="19050" cap="flat" cmpd="sng" algn="ctr">
                      <a:solidFill>
                        <a:schemeClr val="bg1"/>
                      </a:solidFill>
                      <a:prstDash val="solid"/>
                      <a:round/>
                      <a:headEnd type="none" w="med" len="med"/>
                      <a:tailEnd type="none" w="med" len="med"/>
                    </a:lnT>
                    <a:lnB w="28575" cap="flat" cmpd="sng" algn="ctr">
                      <a:solidFill>
                        <a:srgbClr val="49A997"/>
                      </a:solidFill>
                      <a:prstDash val="solid"/>
                      <a:round/>
                      <a:headEnd type="none" w="med" len="med"/>
                      <a:tailEnd type="none" w="med" len="med"/>
                    </a:lnB>
                    <a:solidFill>
                      <a:srgbClr val="DFEDEA"/>
                    </a:solidFill>
                  </a:tcPr>
                </a:tc>
                <a:tc>
                  <a:txBody>
                    <a:bodyPr/>
                    <a:lstStyle/>
                    <a:p>
                      <a:pPr algn="ctr"/>
                      <a:r>
                        <a:rPr kumimoji="1" lang="en-US" altLang="ja-JP" sz="1050" dirty="0">
                          <a:solidFill>
                            <a:schemeClr val="tx1"/>
                          </a:solidFill>
                          <a:latin typeface="Meiryo UI" panose="020B0604030504040204" pitchFamily="50" charset="-128"/>
                          <a:ea typeface="Meiryo UI" panose="020B0604030504040204" pitchFamily="50" charset="-128"/>
                        </a:rPr>
                        <a:t>1,878</a:t>
                      </a:r>
                      <a:r>
                        <a:rPr kumimoji="1" lang="ja-JP" altLang="en-US" sz="1050" dirty="0">
                          <a:solidFill>
                            <a:schemeClr val="tx1"/>
                          </a:solidFill>
                          <a:latin typeface="Meiryo UI" panose="020B0604030504040204" pitchFamily="50" charset="-128"/>
                          <a:ea typeface="Meiryo UI" panose="020B0604030504040204" pitchFamily="50" charset="-128"/>
                        </a:rPr>
                        <a:t>千円</a:t>
                      </a:r>
                    </a:p>
                  </a:txBody>
                  <a:tcPr marL="68580" marR="68580" marT="34290" marB="34290" anchor="ctr">
                    <a:lnT w="19050" cap="flat" cmpd="sng" algn="ctr">
                      <a:solidFill>
                        <a:schemeClr val="bg1"/>
                      </a:solidFill>
                      <a:prstDash val="solid"/>
                      <a:round/>
                      <a:headEnd type="none" w="med" len="med"/>
                      <a:tailEnd type="none" w="med" len="med"/>
                    </a:lnT>
                    <a:lnB w="28575" cap="flat" cmpd="sng" algn="ctr">
                      <a:solidFill>
                        <a:srgbClr val="49A997"/>
                      </a:solidFill>
                      <a:prstDash val="solid"/>
                      <a:round/>
                      <a:headEnd type="none" w="med" len="med"/>
                      <a:tailEnd type="none" w="med" len="med"/>
                    </a:lnB>
                    <a:solidFill>
                      <a:srgbClr val="DFEDEA"/>
                    </a:solidFill>
                  </a:tcPr>
                </a:tc>
                <a:tc>
                  <a:txBody>
                    <a:bodyPr/>
                    <a:lstStyle/>
                    <a:p>
                      <a:pPr algn="l"/>
                      <a:r>
                        <a:rPr kumimoji="1" lang="ja-JP" altLang="en-US" sz="900" dirty="0">
                          <a:solidFill>
                            <a:schemeClr val="tx1"/>
                          </a:solidFill>
                          <a:latin typeface="Meiryo UI" panose="020B0604030504040204" pitchFamily="50" charset="-128"/>
                          <a:ea typeface="Meiryo UI" panose="020B0604030504040204" pitchFamily="50" charset="-128"/>
                        </a:rPr>
                        <a:t>〇</a:t>
                      </a:r>
                      <a:r>
                        <a:rPr kumimoji="1" lang="en-US" altLang="ja-JP" sz="900" dirty="0">
                          <a:solidFill>
                            <a:schemeClr val="tx1"/>
                          </a:solidFill>
                          <a:latin typeface="Meiryo UI" panose="020B0604030504040204" pitchFamily="50" charset="-128"/>
                          <a:ea typeface="Meiryo UI" panose="020B0604030504040204" pitchFamily="50" charset="-128"/>
                        </a:rPr>
                        <a:t>R</a:t>
                      </a:r>
                      <a:r>
                        <a:rPr kumimoji="1" lang="ja-JP" altLang="en-US" sz="900" dirty="0">
                          <a:solidFill>
                            <a:schemeClr val="tx1"/>
                          </a:solidFill>
                          <a:latin typeface="Meiryo UI" panose="020B0604030504040204" pitchFamily="50" charset="-128"/>
                          <a:ea typeface="Meiryo UI" panose="020B0604030504040204" pitchFamily="50" charset="-128"/>
                        </a:rPr>
                        <a:t>５小学生男女平均体力合計点</a:t>
                      </a:r>
                      <a:endParaRPr kumimoji="1" lang="en-US" altLang="ja-JP" sz="900" dirty="0">
                        <a:solidFill>
                          <a:schemeClr val="tx1"/>
                        </a:solidFill>
                        <a:latin typeface="Meiryo UI" panose="020B0604030504040204" pitchFamily="50" charset="-128"/>
                        <a:ea typeface="Meiryo UI" panose="020B0604030504040204" pitchFamily="50" charset="-128"/>
                      </a:endParaRPr>
                    </a:p>
                    <a:p>
                      <a:pPr algn="l"/>
                      <a:r>
                        <a:rPr kumimoji="1" lang="ja-JP" altLang="en-US" sz="900" dirty="0">
                          <a:solidFill>
                            <a:schemeClr val="tx1"/>
                          </a:solidFill>
                          <a:latin typeface="Meiryo UI" panose="020B0604030504040204" pitchFamily="50" charset="-128"/>
                          <a:ea typeface="Meiryo UI" panose="020B0604030504040204" pitchFamily="50" charset="-128"/>
                        </a:rPr>
                        <a:t>・全国　 ：約</a:t>
                      </a:r>
                      <a:r>
                        <a:rPr kumimoji="1" lang="en-US" altLang="ja-JP" sz="900" dirty="0">
                          <a:solidFill>
                            <a:schemeClr val="tx1"/>
                          </a:solidFill>
                          <a:latin typeface="Meiryo UI" panose="020B0604030504040204" pitchFamily="50" charset="-128"/>
                          <a:ea typeface="Meiryo UI" panose="020B0604030504040204" pitchFamily="50" charset="-128"/>
                        </a:rPr>
                        <a:t>53.4</a:t>
                      </a:r>
                      <a:r>
                        <a:rPr kumimoji="1" lang="ja-JP" altLang="en-US" sz="900" dirty="0">
                          <a:solidFill>
                            <a:schemeClr val="tx1"/>
                          </a:solidFill>
                          <a:latin typeface="Meiryo UI" panose="020B0604030504040204" pitchFamily="50" charset="-128"/>
                          <a:ea typeface="Meiryo UI" panose="020B0604030504040204" pitchFamily="50" charset="-128"/>
                        </a:rPr>
                        <a:t>点</a:t>
                      </a:r>
                      <a:endParaRPr kumimoji="1" lang="en-US" altLang="ja-JP" sz="900" dirty="0">
                        <a:solidFill>
                          <a:schemeClr val="tx1"/>
                        </a:solidFill>
                        <a:latin typeface="Meiryo UI" panose="020B0604030504040204" pitchFamily="50" charset="-128"/>
                        <a:ea typeface="Meiryo UI" panose="020B0604030504040204" pitchFamily="50" charset="-128"/>
                      </a:endParaRPr>
                    </a:p>
                    <a:p>
                      <a:pPr algn="l"/>
                      <a:r>
                        <a:rPr kumimoji="1" lang="ja-JP" altLang="en-US" sz="900" dirty="0">
                          <a:solidFill>
                            <a:schemeClr val="tx1"/>
                          </a:solidFill>
                          <a:latin typeface="Meiryo UI" panose="020B0604030504040204" pitchFamily="50" charset="-128"/>
                          <a:ea typeface="Meiryo UI" panose="020B0604030504040204" pitchFamily="50" charset="-128"/>
                        </a:rPr>
                        <a:t>・大阪府：約</a:t>
                      </a:r>
                      <a:r>
                        <a:rPr kumimoji="1" lang="en-US" altLang="ja-JP" sz="900" dirty="0">
                          <a:solidFill>
                            <a:schemeClr val="tx1"/>
                          </a:solidFill>
                          <a:latin typeface="Meiryo UI" panose="020B0604030504040204" pitchFamily="50" charset="-128"/>
                          <a:ea typeface="Meiryo UI" panose="020B0604030504040204" pitchFamily="50" charset="-128"/>
                        </a:rPr>
                        <a:t>52.0</a:t>
                      </a:r>
                      <a:r>
                        <a:rPr kumimoji="1" lang="ja-JP" altLang="en-US" sz="900" dirty="0">
                          <a:solidFill>
                            <a:schemeClr val="tx1"/>
                          </a:solidFill>
                          <a:latin typeface="Meiryo UI" panose="020B0604030504040204" pitchFamily="50" charset="-128"/>
                          <a:ea typeface="Meiryo UI" panose="020B0604030504040204" pitchFamily="50" charset="-128"/>
                        </a:rPr>
                        <a:t>点</a:t>
                      </a:r>
                      <a:r>
                        <a:rPr kumimoji="1" lang="en-US" altLang="ja-JP" sz="900" dirty="0">
                          <a:solidFill>
                            <a:schemeClr val="tx1"/>
                          </a:solidFill>
                          <a:latin typeface="Meiryo UI" panose="020B0604030504040204" pitchFamily="50" charset="-128"/>
                          <a:ea typeface="Meiryo UI" panose="020B0604030504040204" pitchFamily="50" charset="-128"/>
                        </a:rPr>
                        <a:t>(</a:t>
                      </a:r>
                      <a:r>
                        <a:rPr kumimoji="1" lang="ja-JP" altLang="en-US" sz="900" dirty="0">
                          <a:solidFill>
                            <a:schemeClr val="tx1"/>
                          </a:solidFill>
                          <a:latin typeface="Meiryo UI" panose="020B0604030504040204" pitchFamily="50" charset="-128"/>
                          <a:ea typeface="Meiryo UI" panose="020B0604030504040204" pitchFamily="50" charset="-128"/>
                        </a:rPr>
                        <a:t>全国差▴</a:t>
                      </a:r>
                      <a:r>
                        <a:rPr kumimoji="1" lang="en-US" altLang="ja-JP" sz="900" dirty="0">
                          <a:solidFill>
                            <a:schemeClr val="tx1"/>
                          </a:solidFill>
                          <a:latin typeface="Meiryo UI" panose="020B0604030504040204" pitchFamily="50" charset="-128"/>
                          <a:ea typeface="Meiryo UI" panose="020B0604030504040204" pitchFamily="50" charset="-128"/>
                        </a:rPr>
                        <a:t>1.4</a:t>
                      </a:r>
                      <a:r>
                        <a:rPr kumimoji="1" lang="ja-JP" altLang="en-US" sz="900" dirty="0">
                          <a:solidFill>
                            <a:schemeClr val="tx1"/>
                          </a:solidFill>
                          <a:latin typeface="Meiryo UI" panose="020B0604030504040204" pitchFamily="50" charset="-128"/>
                          <a:ea typeface="Meiryo UI" panose="020B0604030504040204" pitchFamily="50" charset="-128"/>
                        </a:rPr>
                        <a:t>点</a:t>
                      </a:r>
                      <a:r>
                        <a:rPr kumimoji="1" lang="en-US" altLang="ja-JP" sz="900" dirty="0">
                          <a:solidFill>
                            <a:schemeClr val="tx1"/>
                          </a:solidFill>
                          <a:latin typeface="Meiryo UI" panose="020B0604030504040204" pitchFamily="50" charset="-128"/>
                          <a:ea typeface="Meiryo UI" panose="020B0604030504040204" pitchFamily="50" charset="-128"/>
                        </a:rPr>
                        <a:t>)</a:t>
                      </a:r>
                    </a:p>
                    <a:p>
                      <a:pPr algn="l"/>
                      <a:r>
                        <a:rPr kumimoji="1" lang="ja-JP" altLang="en-US" sz="900" dirty="0">
                          <a:solidFill>
                            <a:schemeClr val="tx1"/>
                          </a:solidFill>
                          <a:latin typeface="Meiryo UI" panose="020B0604030504040204" pitchFamily="50" charset="-128"/>
                          <a:ea typeface="Meiryo UI" panose="020B0604030504040204" pitchFamily="50" charset="-128"/>
                        </a:rPr>
                        <a:t>〇</a:t>
                      </a:r>
                      <a:r>
                        <a:rPr kumimoji="1" lang="en-US" altLang="ja-JP" sz="900" dirty="0">
                          <a:solidFill>
                            <a:schemeClr val="tx1"/>
                          </a:solidFill>
                          <a:latin typeface="Meiryo UI" panose="020B0604030504040204" pitchFamily="50" charset="-128"/>
                          <a:ea typeface="Meiryo UI" panose="020B0604030504040204" pitchFamily="50" charset="-128"/>
                        </a:rPr>
                        <a:t>R</a:t>
                      </a:r>
                      <a:r>
                        <a:rPr kumimoji="1" lang="ja-JP" altLang="en-US" sz="900" dirty="0">
                          <a:solidFill>
                            <a:schemeClr val="tx1"/>
                          </a:solidFill>
                          <a:latin typeface="Meiryo UI" panose="020B0604030504040204" pitchFamily="50" charset="-128"/>
                          <a:ea typeface="Meiryo UI" panose="020B0604030504040204" pitchFamily="50" charset="-128"/>
                        </a:rPr>
                        <a:t>５中学生男女平均体力合計点</a:t>
                      </a:r>
                      <a:endParaRPr kumimoji="1" lang="en-US" altLang="ja-JP" sz="900" dirty="0">
                        <a:solidFill>
                          <a:schemeClr val="tx1"/>
                        </a:solidFill>
                        <a:latin typeface="Meiryo UI" panose="020B0604030504040204" pitchFamily="50" charset="-128"/>
                        <a:ea typeface="Meiryo UI" panose="020B0604030504040204" pitchFamily="50" charset="-128"/>
                      </a:endParaRPr>
                    </a:p>
                    <a:p>
                      <a:pPr algn="l"/>
                      <a:r>
                        <a:rPr kumimoji="1" lang="ja-JP" altLang="en-US" sz="900" dirty="0">
                          <a:solidFill>
                            <a:schemeClr val="tx1"/>
                          </a:solidFill>
                          <a:latin typeface="Meiryo UI" panose="020B0604030504040204" pitchFamily="50" charset="-128"/>
                          <a:ea typeface="Meiryo UI" panose="020B0604030504040204" pitchFamily="50" charset="-128"/>
                        </a:rPr>
                        <a:t>・全国　 ：約</a:t>
                      </a:r>
                      <a:r>
                        <a:rPr kumimoji="1" lang="en-US" altLang="ja-JP" sz="900" dirty="0">
                          <a:solidFill>
                            <a:schemeClr val="tx1"/>
                          </a:solidFill>
                          <a:latin typeface="Meiryo UI" panose="020B0604030504040204" pitchFamily="50" charset="-128"/>
                          <a:ea typeface="Meiryo UI" panose="020B0604030504040204" pitchFamily="50" charset="-128"/>
                        </a:rPr>
                        <a:t>44.1</a:t>
                      </a:r>
                      <a:r>
                        <a:rPr kumimoji="1" lang="ja-JP" altLang="en-US" sz="900" dirty="0">
                          <a:solidFill>
                            <a:schemeClr val="tx1"/>
                          </a:solidFill>
                          <a:latin typeface="Meiryo UI" panose="020B0604030504040204" pitchFamily="50" charset="-128"/>
                          <a:ea typeface="Meiryo UI" panose="020B0604030504040204" pitchFamily="50" charset="-128"/>
                        </a:rPr>
                        <a:t>点</a:t>
                      </a:r>
                      <a:endParaRPr kumimoji="1" lang="en-US" altLang="ja-JP" sz="900" dirty="0">
                        <a:solidFill>
                          <a:schemeClr val="tx1"/>
                        </a:solidFill>
                        <a:latin typeface="Meiryo UI" panose="020B0604030504040204" pitchFamily="50" charset="-128"/>
                        <a:ea typeface="Meiryo UI" panose="020B0604030504040204" pitchFamily="50" charset="-128"/>
                      </a:endParaRPr>
                    </a:p>
                    <a:p>
                      <a:pPr algn="l"/>
                      <a:r>
                        <a:rPr kumimoji="1" lang="ja-JP" altLang="en-US" sz="900" dirty="0">
                          <a:solidFill>
                            <a:schemeClr val="tx1"/>
                          </a:solidFill>
                          <a:latin typeface="Meiryo UI" panose="020B0604030504040204" pitchFamily="50" charset="-128"/>
                          <a:ea typeface="Meiryo UI" panose="020B0604030504040204" pitchFamily="50" charset="-128"/>
                        </a:rPr>
                        <a:t>・大阪府：約</a:t>
                      </a:r>
                      <a:r>
                        <a:rPr kumimoji="1" lang="en-US" altLang="ja-JP" sz="900" dirty="0">
                          <a:solidFill>
                            <a:schemeClr val="tx1"/>
                          </a:solidFill>
                          <a:latin typeface="Meiryo UI" panose="020B0604030504040204" pitchFamily="50" charset="-128"/>
                          <a:ea typeface="Meiryo UI" panose="020B0604030504040204" pitchFamily="50" charset="-128"/>
                        </a:rPr>
                        <a:t>43.0</a:t>
                      </a:r>
                      <a:r>
                        <a:rPr kumimoji="1" lang="ja-JP" altLang="en-US" sz="900" dirty="0">
                          <a:solidFill>
                            <a:schemeClr val="tx1"/>
                          </a:solidFill>
                          <a:latin typeface="Meiryo UI" panose="020B0604030504040204" pitchFamily="50" charset="-128"/>
                          <a:ea typeface="Meiryo UI" panose="020B0604030504040204" pitchFamily="50" charset="-128"/>
                        </a:rPr>
                        <a:t>点</a:t>
                      </a:r>
                      <a:r>
                        <a:rPr kumimoji="1" lang="en-US" altLang="ja-JP" sz="900" dirty="0">
                          <a:solidFill>
                            <a:schemeClr val="tx1"/>
                          </a:solidFill>
                          <a:latin typeface="Meiryo UI" panose="020B0604030504040204" pitchFamily="50" charset="-128"/>
                          <a:ea typeface="Meiryo UI" panose="020B0604030504040204" pitchFamily="50" charset="-128"/>
                        </a:rPr>
                        <a:t>(</a:t>
                      </a:r>
                      <a:r>
                        <a:rPr kumimoji="1" lang="ja-JP" altLang="en-US" sz="900" dirty="0">
                          <a:solidFill>
                            <a:schemeClr val="tx1"/>
                          </a:solidFill>
                          <a:latin typeface="Meiryo UI" panose="020B0604030504040204" pitchFamily="50" charset="-128"/>
                          <a:ea typeface="Meiryo UI" panose="020B0604030504040204" pitchFamily="50" charset="-128"/>
                        </a:rPr>
                        <a:t>全国差▴</a:t>
                      </a:r>
                      <a:r>
                        <a:rPr kumimoji="1" lang="en-US" altLang="ja-JP" sz="900" dirty="0">
                          <a:solidFill>
                            <a:schemeClr val="tx1"/>
                          </a:solidFill>
                          <a:latin typeface="Meiryo UI" panose="020B0604030504040204" pitchFamily="50" charset="-128"/>
                          <a:ea typeface="Meiryo UI" panose="020B0604030504040204" pitchFamily="50" charset="-128"/>
                        </a:rPr>
                        <a:t>1.1</a:t>
                      </a:r>
                      <a:r>
                        <a:rPr kumimoji="1" lang="ja-JP" altLang="en-US" sz="900" dirty="0">
                          <a:solidFill>
                            <a:schemeClr val="tx1"/>
                          </a:solidFill>
                          <a:latin typeface="Meiryo UI" panose="020B0604030504040204" pitchFamily="50" charset="-128"/>
                          <a:ea typeface="Meiryo UI" panose="020B0604030504040204" pitchFamily="50" charset="-128"/>
                        </a:rPr>
                        <a:t>点</a:t>
                      </a:r>
                      <a:r>
                        <a:rPr kumimoji="1" lang="en-US" altLang="ja-JP" sz="900" dirty="0">
                          <a:solidFill>
                            <a:schemeClr val="tx1"/>
                          </a:solidFill>
                          <a:latin typeface="Meiryo UI" panose="020B0604030504040204" pitchFamily="50" charset="-128"/>
                          <a:ea typeface="Meiryo UI" panose="020B0604030504040204" pitchFamily="50" charset="-128"/>
                        </a:rPr>
                        <a:t>)</a:t>
                      </a:r>
                      <a:endParaRPr kumimoji="1" lang="ja-JP" altLang="en-US" sz="900" dirty="0">
                        <a:solidFill>
                          <a:schemeClr val="tx1"/>
                        </a:solidFill>
                        <a:latin typeface="Meiryo UI" panose="020B0604030504040204" pitchFamily="50" charset="-128"/>
                        <a:ea typeface="Meiryo UI" panose="020B0604030504040204" pitchFamily="50" charset="-128"/>
                      </a:endParaRPr>
                    </a:p>
                  </a:txBody>
                  <a:tcPr marL="68580" marR="68580" marT="34290" marB="34290"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28575" cap="flat" cmpd="sng" algn="ctr">
                      <a:solidFill>
                        <a:srgbClr val="49A997"/>
                      </a:solidFill>
                      <a:prstDash val="solid"/>
                      <a:round/>
                      <a:headEnd type="none" w="med" len="med"/>
                      <a:tailEnd type="none" w="med" len="med"/>
                    </a:lnB>
                    <a:solidFill>
                      <a:srgbClr val="DFEDEA"/>
                    </a:solidFill>
                  </a:tcPr>
                </a:tc>
                <a:tc>
                  <a:txBody>
                    <a:bodyPr/>
                    <a:lstStyle/>
                    <a:p>
                      <a:pPr algn="ctr"/>
                      <a:r>
                        <a:rPr kumimoji="1" lang="en-US" altLang="ja-JP" sz="1050" dirty="0">
                          <a:solidFill>
                            <a:schemeClr val="tx1"/>
                          </a:solidFill>
                          <a:latin typeface="Meiryo UI" panose="020B0604030504040204" pitchFamily="50" charset="-128"/>
                          <a:ea typeface="Meiryo UI" panose="020B0604030504040204" pitchFamily="50" charset="-128"/>
                        </a:rPr>
                        <a:t>1,864</a:t>
                      </a:r>
                      <a:r>
                        <a:rPr kumimoji="1" lang="ja-JP" altLang="en-US" sz="1050" dirty="0">
                          <a:solidFill>
                            <a:schemeClr val="tx1"/>
                          </a:solidFill>
                          <a:latin typeface="Meiryo UI" panose="020B0604030504040204" pitchFamily="50" charset="-128"/>
                          <a:ea typeface="Meiryo UI" panose="020B0604030504040204" pitchFamily="50" charset="-128"/>
                        </a:rPr>
                        <a:t>千円</a:t>
                      </a:r>
                    </a:p>
                  </a:txBody>
                  <a:tcPr marL="68580" marR="68580" marT="34290" marB="34290" anchor="ctr">
                    <a:lnL w="19050" cap="flat" cmpd="sng" algn="ctr">
                      <a:solidFill>
                        <a:schemeClr val="bg1"/>
                      </a:solidFill>
                      <a:prstDash val="solid"/>
                      <a:round/>
                      <a:headEnd type="none" w="med" len="med"/>
                      <a:tailEnd type="none" w="med" len="med"/>
                    </a:lnL>
                    <a:lnR w="28575" cap="flat" cmpd="sng" algn="ctr">
                      <a:solidFill>
                        <a:srgbClr val="49A997"/>
                      </a:solidFill>
                      <a:prstDash val="solid"/>
                      <a:round/>
                      <a:headEnd type="none" w="med" len="med"/>
                      <a:tailEnd type="none" w="med" len="med"/>
                    </a:lnR>
                    <a:lnT w="19050" cap="flat" cmpd="sng" algn="ctr">
                      <a:solidFill>
                        <a:schemeClr val="bg1"/>
                      </a:solidFill>
                      <a:prstDash val="solid"/>
                      <a:round/>
                      <a:headEnd type="none" w="med" len="med"/>
                      <a:tailEnd type="none" w="med" len="med"/>
                    </a:lnT>
                    <a:lnB w="28575" cap="flat" cmpd="sng" algn="ctr">
                      <a:solidFill>
                        <a:srgbClr val="49A997"/>
                      </a:solidFill>
                      <a:prstDash val="solid"/>
                      <a:round/>
                      <a:headEnd type="none" w="med" len="med"/>
                      <a:tailEnd type="none" w="med" len="med"/>
                    </a:lnB>
                    <a:solidFill>
                      <a:srgbClr val="DFEDEA"/>
                    </a:solidFill>
                  </a:tcPr>
                </a:tc>
                <a:extLst>
                  <a:ext uri="{0D108BD9-81ED-4DB2-BD59-A6C34878D82A}">
                    <a16:rowId xmlns:a16="http://schemas.microsoft.com/office/drawing/2014/main" val="979966792"/>
                  </a:ext>
                </a:extLst>
              </a:tr>
            </a:tbl>
          </a:graphicData>
        </a:graphic>
      </p:graphicFrame>
      <p:graphicFrame>
        <p:nvGraphicFramePr>
          <p:cNvPr id="22" name="表 21">
            <a:extLst>
              <a:ext uri="{FF2B5EF4-FFF2-40B4-BE49-F238E27FC236}">
                <a16:creationId xmlns:a16="http://schemas.microsoft.com/office/drawing/2014/main" id="{3C3A04E3-F27B-4A6D-B33F-D6FCC0E36662}"/>
              </a:ext>
            </a:extLst>
          </p:cNvPr>
          <p:cNvGraphicFramePr>
            <a:graphicFrameLocks noGrp="1"/>
          </p:cNvGraphicFramePr>
          <p:nvPr>
            <p:extLst>
              <p:ext uri="{D42A27DB-BD31-4B8C-83A1-F6EECF244321}">
                <p14:modId xmlns:p14="http://schemas.microsoft.com/office/powerpoint/2010/main" val="333044100"/>
              </p:ext>
            </p:extLst>
          </p:nvPr>
        </p:nvGraphicFramePr>
        <p:xfrm>
          <a:off x="153474" y="4755805"/>
          <a:ext cx="9599051" cy="1700340"/>
        </p:xfrm>
        <a:graphic>
          <a:graphicData uri="http://schemas.openxmlformats.org/drawingml/2006/table">
            <a:tbl>
              <a:tblPr firstRow="1" bandRow="1">
                <a:tableStyleId>{F5AB1C69-6EDB-4FF4-983F-18BD219EF322}</a:tableStyleId>
              </a:tblPr>
              <a:tblGrid>
                <a:gridCol w="289206">
                  <a:extLst>
                    <a:ext uri="{9D8B030D-6E8A-4147-A177-3AD203B41FA5}">
                      <a16:colId xmlns:a16="http://schemas.microsoft.com/office/drawing/2014/main" val="1297933951"/>
                    </a:ext>
                  </a:extLst>
                </a:gridCol>
                <a:gridCol w="2857880">
                  <a:extLst>
                    <a:ext uri="{9D8B030D-6E8A-4147-A177-3AD203B41FA5}">
                      <a16:colId xmlns:a16="http://schemas.microsoft.com/office/drawing/2014/main" val="1232791315"/>
                    </a:ext>
                  </a:extLst>
                </a:gridCol>
                <a:gridCol w="1638691">
                  <a:extLst>
                    <a:ext uri="{9D8B030D-6E8A-4147-A177-3AD203B41FA5}">
                      <a16:colId xmlns:a16="http://schemas.microsoft.com/office/drawing/2014/main" val="885638921"/>
                    </a:ext>
                  </a:extLst>
                </a:gridCol>
                <a:gridCol w="2030600">
                  <a:extLst>
                    <a:ext uri="{9D8B030D-6E8A-4147-A177-3AD203B41FA5}">
                      <a16:colId xmlns:a16="http://schemas.microsoft.com/office/drawing/2014/main" val="2868609020"/>
                    </a:ext>
                  </a:extLst>
                </a:gridCol>
                <a:gridCol w="1391337">
                  <a:extLst>
                    <a:ext uri="{9D8B030D-6E8A-4147-A177-3AD203B41FA5}">
                      <a16:colId xmlns:a16="http://schemas.microsoft.com/office/drawing/2014/main" val="1393318109"/>
                    </a:ext>
                  </a:extLst>
                </a:gridCol>
                <a:gridCol w="1391337">
                  <a:extLst>
                    <a:ext uri="{9D8B030D-6E8A-4147-A177-3AD203B41FA5}">
                      <a16:colId xmlns:a16="http://schemas.microsoft.com/office/drawing/2014/main" val="2346348725"/>
                    </a:ext>
                  </a:extLst>
                </a:gridCol>
              </a:tblGrid>
              <a:tr h="532815">
                <a:tc gridSpan="6">
                  <a:txBody>
                    <a:bodyPr/>
                    <a:lstStyle/>
                    <a:p>
                      <a:pPr algn="l"/>
                      <a:r>
                        <a:rPr kumimoji="1" lang="ja-JP" altLang="en-US" sz="1400" b="1" i="0" u="sng"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rPr>
                        <a:t>能登半島地域の子ども大阪観光招待</a:t>
                      </a:r>
                      <a:r>
                        <a:rPr kumimoji="1" lang="ja-JP" altLang="en-US" sz="1400" b="1" u="sng" dirty="0">
                          <a:latin typeface="Meiryo UI" panose="020B0604030504040204" pitchFamily="50" charset="-128"/>
                          <a:ea typeface="Meiryo UI" panose="020B0604030504040204" pitchFamily="50" charset="-128"/>
                        </a:rPr>
                        <a:t>事業</a:t>
                      </a:r>
                      <a:r>
                        <a:rPr kumimoji="1" lang="ja-JP" altLang="en-US" sz="1400" b="1" u="none" dirty="0">
                          <a:latin typeface="Meiryo UI" panose="020B0604030504040204" pitchFamily="50" charset="-128"/>
                          <a:ea typeface="Meiryo UI" panose="020B0604030504040204" pitchFamily="50" charset="-128"/>
                        </a:rPr>
                        <a:t>　</a:t>
                      </a:r>
                      <a:r>
                        <a:rPr kumimoji="1" lang="en-US" altLang="ja-JP" sz="1400" b="1" u="none" dirty="0">
                          <a:latin typeface="Meiryo UI" panose="020B0604030504040204" pitchFamily="50" charset="-128"/>
                          <a:ea typeface="Meiryo UI" panose="020B0604030504040204" pitchFamily="50" charset="-128"/>
                        </a:rPr>
                        <a:t>【</a:t>
                      </a:r>
                      <a:r>
                        <a:rPr kumimoji="1" lang="ja-JP" altLang="en-US" sz="1400" b="1" u="none" dirty="0">
                          <a:latin typeface="Meiryo UI" panose="020B0604030504040204" pitchFamily="50" charset="-128"/>
                          <a:ea typeface="Meiryo UI" panose="020B0604030504040204" pitchFamily="50" charset="-128"/>
                        </a:rPr>
                        <a:t>企業版ふるさと納税活用事業</a:t>
                      </a:r>
                      <a:r>
                        <a:rPr kumimoji="1" lang="en-US" altLang="ja-JP" sz="1400" b="1" u="none" dirty="0">
                          <a:latin typeface="Meiryo UI" panose="020B0604030504040204" pitchFamily="50" charset="-128"/>
                          <a:ea typeface="Meiryo UI" panose="020B0604030504040204" pitchFamily="50" charset="-128"/>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能登半島地震で被災した子どもたちを２０２５年大阪・関西万博と大阪に招待し、未来社会を体験することで将来の希望につなげてもらうとともに、観光を通じて大阪の都市魅力を発信する。</a:t>
                      </a:r>
                      <a:endParaRPr kumimoji="1" lang="en-US" altLang="ja-JP" sz="1050" b="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a:txBody>
                  <a:tcPr marL="68580" marR="68580" marT="34290" marB="34290" anchor="ctr">
                    <a:lnL w="28575" cap="flat" cmpd="sng" algn="ctr">
                      <a:solidFill>
                        <a:srgbClr val="3333CC"/>
                      </a:solidFill>
                      <a:prstDash val="solid"/>
                      <a:round/>
                      <a:headEnd type="none" w="med" len="med"/>
                      <a:tailEnd type="none" w="med" len="med"/>
                    </a:lnL>
                    <a:lnR w="28575" cap="flat" cmpd="sng" algn="ctr">
                      <a:solidFill>
                        <a:srgbClr val="3333CC"/>
                      </a:solidFill>
                      <a:prstDash val="solid"/>
                      <a:round/>
                      <a:headEnd type="none" w="med" len="med"/>
                      <a:tailEnd type="none" w="med" len="med"/>
                    </a:lnR>
                    <a:lnT w="28575" cap="flat" cmpd="sng" algn="ctr">
                      <a:solidFill>
                        <a:srgbClr val="3333CC"/>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738AC8"/>
                    </a:solidFill>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100" b="1" u="sng" dirty="0">
                        <a:latin typeface="Meiryo UI" panose="020B0604030504040204" pitchFamily="50" charset="-128"/>
                        <a:ea typeface="Meiryo UI" panose="020B0604030504040204" pitchFamily="50" charset="-128"/>
                      </a:endParaRPr>
                    </a:p>
                  </a:txBody>
                  <a:tcPr anchor="ctr">
                    <a:lnL w="28575" cap="flat" cmpd="sng" algn="ctr">
                      <a:solidFill>
                        <a:schemeClr val="bg1"/>
                      </a:solidFill>
                      <a:prstDash val="solid"/>
                      <a:round/>
                      <a:headEnd type="none" w="med" len="med"/>
                      <a:tailEnd type="none" w="med" len="med"/>
                    </a:lnL>
                    <a:lnB w="28575" cap="flat" cmpd="sng" algn="ctr">
                      <a:solidFill>
                        <a:schemeClr val="bg1"/>
                      </a:solidFill>
                      <a:prstDash val="solid"/>
                      <a:round/>
                      <a:headEnd type="none" w="med" len="med"/>
                      <a:tailEnd type="none" w="med" len="med"/>
                    </a:lnB>
                    <a:solidFill>
                      <a:srgbClr val="4472C4"/>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b="1" u="none" dirty="0">
                          <a:latin typeface="Meiryo UI" panose="020B0604030504040204" pitchFamily="50" charset="-128"/>
                          <a:ea typeface="Meiryo UI" panose="020B0604030504040204" pitchFamily="50" charset="-128"/>
                        </a:rPr>
                        <a:t>公民戦略連携デスクの活動を通じて、企業・大学と</a:t>
                      </a:r>
                      <a:r>
                        <a:rPr kumimoji="1" lang="en-US" altLang="ja-JP" sz="900" b="1" u="none" dirty="0">
                          <a:latin typeface="Meiryo UI" panose="020B0604030504040204" pitchFamily="50" charset="-128"/>
                          <a:ea typeface="Meiryo UI" panose="020B0604030504040204" pitchFamily="50" charset="-128"/>
                        </a:rPr>
                        <a:t>win-win</a:t>
                      </a:r>
                      <a:r>
                        <a:rPr kumimoji="1" lang="ja-JP" altLang="en-US" sz="900" b="1" u="none" dirty="0">
                          <a:latin typeface="Meiryo UI" panose="020B0604030504040204" pitchFamily="50" charset="-128"/>
                          <a:ea typeface="Meiryo UI" panose="020B0604030504040204" pitchFamily="50" charset="-128"/>
                        </a:rPr>
                        <a:t>の新たなパートナーシップを築く。また、これまで構築したネットワークを軸に、多様な事業者が連携した取組みを推進。それぞれの強みを活かし社会課題の解決や地域活性化をめざす。</a:t>
                      </a:r>
                    </a:p>
                  </a:txBody>
                  <a:tcPr marL="74295" marR="74295" marT="37148" marB="37148" anchor="ctr">
                    <a:lnL w="19050" cap="flat" cmpd="sng" algn="ctr">
                      <a:solidFill>
                        <a:schemeClr val="bg1"/>
                      </a:solidFill>
                      <a:prstDash val="solid"/>
                      <a:round/>
                      <a:headEnd type="none" w="med" len="med"/>
                      <a:tailEnd type="none" w="med" len="med"/>
                    </a:lnL>
                    <a:lnB w="19050" cap="flat" cmpd="sng" algn="ctr">
                      <a:solidFill>
                        <a:schemeClr val="bg1"/>
                      </a:solidFill>
                      <a:prstDash val="solid"/>
                      <a:round/>
                      <a:headEnd type="none" w="med" len="med"/>
                      <a:tailEnd type="none" w="med" len="med"/>
                    </a:lnB>
                    <a:solidFill>
                      <a:srgbClr val="4472C4"/>
                    </a:solidFill>
                  </a:tcPr>
                </a:tc>
                <a:extLst>
                  <a:ext uri="{0D108BD9-81ED-4DB2-BD59-A6C34878D82A}">
                    <a16:rowId xmlns:a16="http://schemas.microsoft.com/office/drawing/2014/main" val="3510601419"/>
                  </a:ext>
                </a:extLst>
              </a:tr>
              <a:tr h="216292">
                <a:tc row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b="1" dirty="0">
                          <a:solidFill>
                            <a:sysClr val="windowText" lastClr="000000"/>
                          </a:solidFill>
                          <a:latin typeface="Meiryo UI" panose="020B0604030504040204" pitchFamily="50" charset="-128"/>
                          <a:ea typeface="Meiryo UI" panose="020B0604030504040204" pitchFamily="50" charset="-128"/>
                        </a:rPr>
                        <a:t>活動指標・予算額</a:t>
                      </a:r>
                      <a:endParaRPr kumimoji="1" lang="en-US" altLang="ja-JP" sz="1000" b="1" dirty="0">
                        <a:solidFill>
                          <a:sysClr val="windowText" lastClr="000000"/>
                        </a:solidFill>
                        <a:latin typeface="Meiryo UI" panose="020B0604030504040204" pitchFamily="50" charset="-128"/>
                        <a:ea typeface="Meiryo UI" panose="020B0604030504040204" pitchFamily="50" charset="-128"/>
                      </a:endParaRPr>
                    </a:p>
                  </a:txBody>
                  <a:tcPr marL="68580" marR="68580" marT="34290" marB="34290" vert="eaVert" anchor="ctr">
                    <a:lnL w="28575" cap="flat" cmpd="sng" algn="ctr">
                      <a:solidFill>
                        <a:srgbClr val="3333CC"/>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28575" cap="flat" cmpd="sng" algn="ctr">
                      <a:solidFill>
                        <a:srgbClr val="3333CC"/>
                      </a:solidFill>
                      <a:prstDash val="solid"/>
                      <a:round/>
                      <a:headEnd type="none" w="med" len="med"/>
                      <a:tailEnd type="none" w="med" len="med"/>
                    </a:lnB>
                    <a:solidFill>
                      <a:srgbClr val="A7B5DD"/>
                    </a:solidFill>
                  </a:tcPr>
                </a:tc>
                <a:tc rowSpan="2">
                  <a:txBody>
                    <a:bodyPr/>
                    <a:lstStyle/>
                    <a:p>
                      <a:pPr algn="ctr"/>
                      <a:r>
                        <a:rPr kumimoji="1" lang="ja-JP" altLang="en-US" sz="1000" b="0" dirty="0">
                          <a:solidFill>
                            <a:schemeClr val="tx1"/>
                          </a:solidFill>
                          <a:latin typeface="Meiryo UI" panose="020B0604030504040204" pitchFamily="50" charset="-128"/>
                          <a:ea typeface="Meiryo UI" panose="020B0604030504040204" pitchFamily="50" charset="-128"/>
                        </a:rPr>
                        <a:t>項目</a:t>
                      </a:r>
                    </a:p>
                  </a:txBody>
                  <a:tcPr marL="68580" marR="68580" marT="34290" marB="34290"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R6</a:t>
                      </a:r>
                      <a:r>
                        <a:rPr kumimoji="1" lang="ja-JP" altLang="en-US" sz="10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年度目標値</a:t>
                      </a:r>
                      <a:endParaRPr kumimoji="1" lang="en-US" altLang="ja-JP" sz="10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a:t>
                      </a:r>
                      <a:r>
                        <a:rPr kumimoji="1" lang="en-US" altLang="ja-JP" sz="10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R7</a:t>
                      </a:r>
                      <a:r>
                        <a:rPr kumimoji="1" lang="ja-JP" altLang="en-US" sz="10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年</a:t>
                      </a:r>
                      <a:r>
                        <a:rPr kumimoji="1" lang="en-US" altLang="ja-JP" sz="10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3</a:t>
                      </a:r>
                      <a:r>
                        <a:rPr kumimoji="1" lang="ja-JP" altLang="en-US" sz="10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月末時点）</a:t>
                      </a:r>
                    </a:p>
                  </a:txBody>
                  <a:tcPr marL="68580" marR="68580" marT="34290" marB="34290"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rowSpan="2">
                  <a:txBody>
                    <a:bodyPr/>
                    <a:lstStyle/>
                    <a:p>
                      <a:pPr algn="ctr"/>
                      <a:r>
                        <a:rPr kumimoji="1" lang="en-US" altLang="ja-JP" sz="1000" b="0" dirty="0">
                          <a:solidFill>
                            <a:schemeClr val="tx1"/>
                          </a:solidFill>
                          <a:latin typeface="Meiryo UI" panose="020B0604030504040204" pitchFamily="50" charset="-128"/>
                          <a:ea typeface="Meiryo UI" panose="020B0604030504040204" pitchFamily="50" charset="-128"/>
                        </a:rPr>
                        <a:t>R6</a:t>
                      </a:r>
                      <a:r>
                        <a:rPr kumimoji="1" lang="ja-JP" altLang="en-US" sz="1000" b="0" dirty="0">
                          <a:solidFill>
                            <a:schemeClr val="tx1"/>
                          </a:solidFill>
                          <a:latin typeface="Meiryo UI" panose="020B0604030504040204" pitchFamily="50" charset="-128"/>
                          <a:ea typeface="Meiryo UI" panose="020B0604030504040204" pitchFamily="50" charset="-128"/>
                        </a:rPr>
                        <a:t>年度予算額</a:t>
                      </a:r>
                      <a:endParaRPr kumimoji="1" lang="en-US" altLang="ja-JP" sz="1000" b="0" dirty="0">
                        <a:solidFill>
                          <a:schemeClr val="tx1"/>
                        </a:solidFill>
                        <a:latin typeface="Meiryo UI" panose="020B0604030504040204" pitchFamily="50" charset="-128"/>
                        <a:ea typeface="Meiryo UI" panose="020B0604030504040204" pitchFamily="50" charset="-128"/>
                      </a:endParaRPr>
                    </a:p>
                  </a:txBody>
                  <a:tcPr marL="68580" marR="68580" marT="34290" marB="34290"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00" dirty="0">
                          <a:latin typeface="Meiryo UI" panose="020B0604030504040204" pitchFamily="50" charset="-128"/>
                          <a:ea typeface="Meiryo UI" panose="020B0604030504040204" pitchFamily="50" charset="-128"/>
                        </a:rPr>
                        <a:t>【</a:t>
                      </a:r>
                      <a:r>
                        <a:rPr kumimoji="1" lang="ja-JP" altLang="en-US" sz="1000" dirty="0">
                          <a:latin typeface="Meiryo UI" panose="020B0604030504040204" pitchFamily="50" charset="-128"/>
                          <a:ea typeface="Meiryo UI" panose="020B0604030504040204" pitchFamily="50" charset="-128"/>
                        </a:rPr>
                        <a:t>参考</a:t>
                      </a:r>
                      <a:r>
                        <a:rPr kumimoji="1" lang="en-US" altLang="ja-JP" sz="1000" dirty="0">
                          <a:latin typeface="Meiryo UI" panose="020B0604030504040204" pitchFamily="50" charset="-128"/>
                          <a:ea typeface="Meiryo UI" panose="020B0604030504040204" pitchFamily="50" charset="-128"/>
                        </a:rPr>
                        <a:t>】</a:t>
                      </a:r>
                    </a:p>
                  </a:txBody>
                  <a:tcPr marL="68580" marR="68580" marT="34290" marB="34290" anchor="ctr">
                    <a:lnR w="28575" cap="flat" cmpd="sng" algn="ctr">
                      <a:solidFill>
                        <a:srgbClr val="3333CC"/>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hMerge="1">
                  <a:txBody>
                    <a:bodyPr/>
                    <a:lstStyle/>
                    <a:p>
                      <a:pPr algn="ctr"/>
                      <a:r>
                        <a:rPr kumimoji="1" lang="ja-JP" altLang="en-US" sz="900" dirty="0">
                          <a:solidFill>
                            <a:sysClr val="windowText" lastClr="000000"/>
                          </a:solidFill>
                          <a:latin typeface="Meiryo UI" panose="020B0604030504040204" pitchFamily="50" charset="-128"/>
                          <a:ea typeface="Meiryo UI" panose="020B0604030504040204" pitchFamily="50" charset="-128"/>
                        </a:rPr>
                        <a:t>予算執行額</a:t>
                      </a:r>
                      <a:endParaRPr kumimoji="1" lang="en-US" altLang="ja-JP" sz="90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800" dirty="0">
                          <a:solidFill>
                            <a:sysClr val="windowText" lastClr="000000"/>
                          </a:solidFill>
                          <a:latin typeface="Meiryo UI" panose="020B0604030504040204" pitchFamily="50" charset="-128"/>
                          <a:ea typeface="Meiryo UI" panose="020B0604030504040204" pitchFamily="50" charset="-128"/>
                        </a:rPr>
                        <a:t>（予算額）</a:t>
                      </a:r>
                      <a:endParaRPr kumimoji="1" lang="en-US" altLang="ja-JP" sz="800"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FABAB"/>
                    </a:solidFill>
                  </a:tcPr>
                </a:tc>
                <a:extLst>
                  <a:ext uri="{0D108BD9-81ED-4DB2-BD59-A6C34878D82A}">
                    <a16:rowId xmlns:a16="http://schemas.microsoft.com/office/drawing/2014/main" val="1797969561"/>
                  </a:ext>
                </a:extLst>
              </a:tr>
              <a:tr h="360000">
                <a:tc vMerge="1">
                  <a:txBody>
                    <a:bodyPr/>
                    <a:lstStyle/>
                    <a:p>
                      <a:endParaRPr kumimoji="1" lang="ja-JP" altLang="en-US"/>
                    </a:p>
                  </a:txBody>
                  <a:tcPr/>
                </a:tc>
                <a:tc vMerge="1">
                  <a:txBody>
                    <a:bodyPr/>
                    <a:lstStyle/>
                    <a:p>
                      <a:endParaRPr kumimoji="1" lang="ja-JP" altLang="en-US" sz="1050" dirty="0">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9D9D9"/>
                    </a:solidFill>
                  </a:tcPr>
                </a:tc>
                <a:tc vMerge="1">
                  <a:txBody>
                    <a:bodyPr/>
                    <a:lstStyle/>
                    <a:p>
                      <a:pPr algn="ctr"/>
                      <a:endParaRPr kumimoji="1" lang="en-US" altLang="ja-JP" sz="1050" dirty="0">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9D9D9"/>
                    </a:solidFill>
                  </a:tcPr>
                </a:tc>
                <a:tc vMerge="1">
                  <a:txBody>
                    <a:bodyPr/>
                    <a:lstStyle/>
                    <a:p>
                      <a:pPr algn="ctr"/>
                      <a:endParaRPr kumimoji="1" lang="ja-JP" altLang="en-US" sz="1050" dirty="0">
                        <a:solidFill>
                          <a:schemeClr val="accent5"/>
                        </a:solidFill>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9D9D9"/>
                    </a:solidFill>
                  </a:tcPr>
                </a:tc>
                <a:tc>
                  <a:txBody>
                    <a:bodyPr/>
                    <a:lstStyle/>
                    <a:p>
                      <a:pPr algn="ctr"/>
                      <a:r>
                        <a:rPr kumimoji="1" lang="en-US" altLang="ja-JP" sz="1000" b="0" dirty="0">
                          <a:solidFill>
                            <a:sysClr val="windowText" lastClr="000000"/>
                          </a:solidFill>
                          <a:latin typeface="Meiryo UI" panose="020B0604030504040204" pitchFamily="50" charset="-128"/>
                          <a:ea typeface="Meiryo UI" panose="020B0604030504040204" pitchFamily="50" charset="-128"/>
                        </a:rPr>
                        <a:t>R5</a:t>
                      </a:r>
                      <a:r>
                        <a:rPr kumimoji="1" lang="ja-JP" altLang="en-US" sz="1000" b="0" dirty="0">
                          <a:solidFill>
                            <a:sysClr val="windowText" lastClr="000000"/>
                          </a:solidFill>
                          <a:latin typeface="Meiryo UI" panose="020B0604030504040204" pitchFamily="50" charset="-128"/>
                          <a:ea typeface="Meiryo UI" panose="020B0604030504040204" pitchFamily="50" charset="-128"/>
                        </a:rPr>
                        <a:t>年度実績</a:t>
                      </a:r>
                      <a:endParaRPr kumimoji="1" lang="en-US" altLang="ja-JP" sz="1000" b="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1000" b="0" dirty="0">
                          <a:solidFill>
                            <a:sysClr val="windowText" lastClr="000000"/>
                          </a:solidFill>
                          <a:latin typeface="Meiryo UI" panose="020B0604030504040204" pitchFamily="50" charset="-128"/>
                          <a:ea typeface="Meiryo UI" panose="020B0604030504040204" pitchFamily="50" charset="-128"/>
                        </a:rPr>
                        <a:t>（当初目標値）</a:t>
                      </a:r>
                    </a:p>
                  </a:txBody>
                  <a:tcPr marL="68580" marR="68580" marT="34290" marB="34290"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00" dirty="0">
                          <a:solidFill>
                            <a:schemeClr val="tx1"/>
                          </a:solidFill>
                          <a:latin typeface="Meiryo UI" panose="020B0604030504040204" pitchFamily="50" charset="-128"/>
                          <a:ea typeface="Meiryo UI" panose="020B0604030504040204" pitchFamily="50" charset="-128"/>
                        </a:rPr>
                        <a:t>R5</a:t>
                      </a:r>
                      <a:r>
                        <a:rPr kumimoji="1" lang="ja-JP" altLang="en-US" sz="1000" dirty="0">
                          <a:solidFill>
                            <a:schemeClr val="tx1"/>
                          </a:solidFill>
                          <a:latin typeface="Meiryo UI" panose="020B0604030504040204" pitchFamily="50" charset="-128"/>
                          <a:ea typeface="Meiryo UI" panose="020B0604030504040204" pitchFamily="50" charset="-128"/>
                        </a:rPr>
                        <a:t>年度予算額</a:t>
                      </a:r>
                      <a:endParaRPr kumimoji="1" lang="en-US" altLang="ja-JP" sz="1000" dirty="0">
                        <a:solidFill>
                          <a:schemeClr val="tx1"/>
                        </a:solidFill>
                        <a:latin typeface="Meiryo UI" panose="020B0604030504040204" pitchFamily="50" charset="-128"/>
                        <a:ea typeface="Meiryo UI" panose="020B0604030504040204" pitchFamily="50" charset="-128"/>
                      </a:endParaRPr>
                    </a:p>
                  </a:txBody>
                  <a:tcPr marL="68580" marR="68580" marT="34290" marB="34290" anchor="ctr">
                    <a:lnL w="19050" cap="flat" cmpd="sng" algn="ctr">
                      <a:solidFill>
                        <a:schemeClr val="bg1"/>
                      </a:solidFill>
                      <a:prstDash val="solid"/>
                      <a:round/>
                      <a:headEnd type="none" w="med" len="med"/>
                      <a:tailEnd type="none" w="med" len="med"/>
                    </a:lnL>
                    <a:lnR w="28575" cap="flat" cmpd="sng" algn="ctr">
                      <a:solidFill>
                        <a:srgbClr val="3333CC"/>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extLst>
                  <a:ext uri="{0D108BD9-81ED-4DB2-BD59-A6C34878D82A}">
                    <a16:rowId xmlns:a16="http://schemas.microsoft.com/office/drawing/2014/main" val="3777871570"/>
                  </a:ext>
                </a:extLst>
              </a:tr>
              <a:tr h="504000">
                <a:tc vMerge="1">
                  <a:txBody>
                    <a:bodyPr/>
                    <a:lstStyle/>
                    <a:p>
                      <a:endParaRPr kumimoji="1" lang="ja-JP" altLang="en-US"/>
                    </a:p>
                  </a:txBody>
                  <a:tcPr/>
                </a:tc>
                <a:tc>
                  <a:txBody>
                    <a:bodyPr/>
                    <a:lstStyle/>
                    <a:p>
                      <a:r>
                        <a:rPr kumimoji="1" lang="ja-JP" altLang="en-US" sz="1050" dirty="0">
                          <a:solidFill>
                            <a:schemeClr val="tx1"/>
                          </a:solidFill>
                          <a:latin typeface="Meiryo UI" panose="020B0604030504040204" pitchFamily="50" charset="-128"/>
                          <a:ea typeface="Meiryo UI" panose="020B0604030504040204" pitchFamily="50" charset="-128"/>
                        </a:rPr>
                        <a:t>子ども及び保護者の招待（宿泊）者数</a:t>
                      </a:r>
                    </a:p>
                  </a:txBody>
                  <a:tcPr marL="68580" marR="68580" marT="34290" marB="34290" anchor="ctr">
                    <a:lnT w="19050" cap="flat" cmpd="sng" algn="ctr">
                      <a:solidFill>
                        <a:schemeClr val="bg1"/>
                      </a:solidFill>
                      <a:prstDash val="solid"/>
                      <a:round/>
                      <a:headEnd type="none" w="med" len="med"/>
                      <a:tailEnd type="none" w="med" len="med"/>
                    </a:lnT>
                    <a:lnB w="28575" cap="flat" cmpd="sng" algn="ctr">
                      <a:solidFill>
                        <a:srgbClr val="3333CC"/>
                      </a:solidFill>
                      <a:prstDash val="solid"/>
                      <a:round/>
                      <a:headEnd type="none" w="med" len="med"/>
                      <a:tailEnd type="none" w="med" len="med"/>
                    </a:lnB>
                    <a:solidFill>
                      <a:srgbClr val="D5DAEB"/>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dirty="0">
                          <a:solidFill>
                            <a:schemeClr val="tx1"/>
                          </a:solidFill>
                          <a:latin typeface="Meiryo UI" panose="020B0604030504040204" pitchFamily="50" charset="-128"/>
                          <a:ea typeface="Meiryo UI" panose="020B0604030504040204" pitchFamily="50" charset="-128"/>
                        </a:rPr>
                        <a:t>80</a:t>
                      </a:r>
                      <a:r>
                        <a:rPr kumimoji="1" lang="ja-JP" altLang="en-US" sz="1050" dirty="0">
                          <a:solidFill>
                            <a:schemeClr val="tx1"/>
                          </a:solidFill>
                          <a:latin typeface="Meiryo UI" panose="020B0604030504040204" pitchFamily="50" charset="-128"/>
                          <a:ea typeface="Meiryo UI" panose="020B0604030504040204" pitchFamily="50" charset="-128"/>
                        </a:rPr>
                        <a:t>組 </a:t>
                      </a:r>
                      <a:r>
                        <a:rPr kumimoji="1" lang="en-US" altLang="ja-JP" sz="1050" dirty="0">
                          <a:solidFill>
                            <a:schemeClr val="tx1"/>
                          </a:solidFill>
                          <a:latin typeface="Meiryo UI" panose="020B0604030504040204" pitchFamily="50" charset="-128"/>
                          <a:ea typeface="Meiryo UI" panose="020B0604030504040204" pitchFamily="50" charset="-128"/>
                        </a:rPr>
                        <a:t>160</a:t>
                      </a:r>
                      <a:r>
                        <a:rPr kumimoji="1" lang="ja-JP" altLang="en-US" sz="1050" dirty="0">
                          <a:solidFill>
                            <a:schemeClr val="tx1"/>
                          </a:solidFill>
                          <a:latin typeface="Meiryo UI" panose="020B0604030504040204" pitchFamily="50" charset="-128"/>
                          <a:ea typeface="Meiryo UI" panose="020B0604030504040204" pitchFamily="50" charset="-128"/>
                        </a:rPr>
                        <a:t>人</a:t>
                      </a:r>
                      <a:endParaRPr kumimoji="1" lang="en-US" altLang="ja-JP" sz="1050" dirty="0">
                        <a:solidFill>
                          <a:schemeClr val="tx1"/>
                        </a:solidFill>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dirty="0">
                          <a:solidFill>
                            <a:schemeClr val="tx1"/>
                          </a:solidFill>
                          <a:latin typeface="Meiryo UI" panose="020B0604030504040204" pitchFamily="50" charset="-128"/>
                          <a:ea typeface="Meiryo UI" panose="020B0604030504040204" pitchFamily="50" charset="-128"/>
                        </a:rPr>
                        <a:t>※R7</a:t>
                      </a:r>
                      <a:r>
                        <a:rPr kumimoji="1" lang="ja-JP" altLang="en-US" sz="1050" dirty="0">
                          <a:solidFill>
                            <a:schemeClr val="tx1"/>
                          </a:solidFill>
                          <a:latin typeface="Meiryo UI" panose="020B0604030504040204" pitchFamily="50" charset="-128"/>
                          <a:ea typeface="Meiryo UI" panose="020B0604030504040204" pitchFamily="50" charset="-128"/>
                        </a:rPr>
                        <a:t>年度までに</a:t>
                      </a:r>
                    </a:p>
                  </a:txBody>
                  <a:tcPr marL="68580" marR="68580" marT="34290" marB="34290" anchor="ctr">
                    <a:lnT w="19050" cap="flat" cmpd="sng" algn="ctr">
                      <a:solidFill>
                        <a:schemeClr val="bg1"/>
                      </a:solidFill>
                      <a:prstDash val="solid"/>
                      <a:round/>
                      <a:headEnd type="none" w="med" len="med"/>
                      <a:tailEnd type="none" w="med" len="med"/>
                    </a:lnT>
                    <a:lnB w="28575" cap="flat" cmpd="sng" algn="ctr">
                      <a:solidFill>
                        <a:srgbClr val="3333CC"/>
                      </a:solidFill>
                      <a:prstDash val="solid"/>
                      <a:round/>
                      <a:headEnd type="none" w="med" len="med"/>
                      <a:tailEnd type="none" w="med" len="med"/>
                    </a:lnB>
                    <a:solidFill>
                      <a:srgbClr val="D5DAEB"/>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dirty="0">
                          <a:solidFill>
                            <a:schemeClr val="tx1"/>
                          </a:solidFill>
                          <a:latin typeface="Meiryo UI" panose="020B0604030504040204" pitchFamily="50" charset="-128"/>
                          <a:ea typeface="Meiryo UI" panose="020B0604030504040204" pitchFamily="50" charset="-128"/>
                        </a:rPr>
                        <a:t>16,056</a:t>
                      </a:r>
                      <a:r>
                        <a:rPr kumimoji="1" lang="ja-JP" altLang="en-US" sz="1050" dirty="0">
                          <a:solidFill>
                            <a:schemeClr val="tx1"/>
                          </a:solidFill>
                          <a:latin typeface="Meiryo UI" panose="020B0604030504040204" pitchFamily="50" charset="-128"/>
                          <a:ea typeface="Meiryo UI" panose="020B0604030504040204" pitchFamily="50" charset="-128"/>
                        </a:rPr>
                        <a:t>千円</a:t>
                      </a:r>
                      <a:endParaRPr kumimoji="1" lang="en-US" altLang="ja-JP" sz="1050" dirty="0">
                        <a:solidFill>
                          <a:schemeClr val="tx1"/>
                        </a:solidFill>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dirty="0">
                          <a:solidFill>
                            <a:schemeClr val="tx1"/>
                          </a:solidFill>
                          <a:latin typeface="Meiryo UI" panose="020B0604030504040204" pitchFamily="50" charset="-128"/>
                          <a:ea typeface="Meiryo UI" panose="020B0604030504040204" pitchFamily="50" charset="-128"/>
                        </a:rPr>
                        <a:t>（</a:t>
                      </a:r>
                      <a:r>
                        <a:rPr kumimoji="1" lang="en-US" altLang="ja-JP" sz="1050" dirty="0">
                          <a:solidFill>
                            <a:schemeClr val="tx1"/>
                          </a:solidFill>
                          <a:latin typeface="Meiryo UI" panose="020B0604030504040204" pitchFamily="50" charset="-128"/>
                          <a:ea typeface="Meiryo UI" panose="020B0604030504040204" pitchFamily="50" charset="-128"/>
                        </a:rPr>
                        <a:t>R7</a:t>
                      </a:r>
                      <a:r>
                        <a:rPr kumimoji="1" lang="ja-JP" altLang="en-US" sz="1050" dirty="0">
                          <a:solidFill>
                            <a:schemeClr val="tx1"/>
                          </a:solidFill>
                          <a:latin typeface="Meiryo UI" panose="020B0604030504040204" pitchFamily="50" charset="-128"/>
                          <a:ea typeface="Meiryo UI" panose="020B0604030504040204" pitchFamily="50" charset="-128"/>
                        </a:rPr>
                        <a:t>との事業費</a:t>
                      </a:r>
                      <a:r>
                        <a:rPr kumimoji="1" lang="en-US" altLang="ja-JP" sz="1050" dirty="0">
                          <a:solidFill>
                            <a:schemeClr val="tx1"/>
                          </a:solidFill>
                          <a:latin typeface="Meiryo UI" panose="020B0604030504040204" pitchFamily="50" charset="-128"/>
                          <a:ea typeface="Meiryo UI" panose="020B0604030504040204" pitchFamily="50" charset="-128"/>
                        </a:rPr>
                        <a:t>30,000</a:t>
                      </a:r>
                      <a:r>
                        <a:rPr kumimoji="1" lang="ja-JP" altLang="en-US" sz="1050" dirty="0">
                          <a:solidFill>
                            <a:schemeClr val="tx1"/>
                          </a:solidFill>
                          <a:latin typeface="Meiryo UI" panose="020B0604030504040204" pitchFamily="50" charset="-128"/>
                          <a:ea typeface="Meiryo UI" panose="020B0604030504040204" pitchFamily="50" charset="-128"/>
                        </a:rPr>
                        <a:t>千円）</a:t>
                      </a:r>
                    </a:p>
                  </a:txBody>
                  <a:tcPr marL="68580" marR="68580" marT="34290" marB="34290" anchor="ctr">
                    <a:lnT w="19050" cap="flat" cmpd="sng" algn="ctr">
                      <a:solidFill>
                        <a:schemeClr val="bg1"/>
                      </a:solidFill>
                      <a:prstDash val="solid"/>
                      <a:round/>
                      <a:headEnd type="none" w="med" len="med"/>
                      <a:tailEnd type="none" w="med" len="med"/>
                    </a:lnT>
                    <a:lnB w="28575" cap="flat" cmpd="sng" algn="ctr">
                      <a:solidFill>
                        <a:srgbClr val="3333CC"/>
                      </a:solidFill>
                      <a:prstDash val="solid"/>
                      <a:round/>
                      <a:headEnd type="none" w="med" len="med"/>
                      <a:tailEnd type="none" w="med" len="med"/>
                    </a:lnB>
                    <a:solidFill>
                      <a:srgbClr val="D5DAEB"/>
                    </a:solidFill>
                  </a:tcPr>
                </a:tc>
                <a:tc>
                  <a:txBody>
                    <a:bodyPr/>
                    <a:lstStyle/>
                    <a:p>
                      <a:pPr algn="ctr"/>
                      <a:r>
                        <a:rPr kumimoji="1" lang="ja-JP" altLang="en-US" sz="1050" dirty="0">
                          <a:solidFill>
                            <a:schemeClr val="tx1"/>
                          </a:solidFill>
                          <a:latin typeface="Meiryo UI" panose="020B0604030504040204" pitchFamily="50" charset="-128"/>
                          <a:ea typeface="Meiryo UI" panose="020B0604030504040204" pitchFamily="50" charset="-128"/>
                        </a:rPr>
                        <a:t>ー</a:t>
                      </a:r>
                      <a:endParaRPr kumimoji="1" lang="en-US" altLang="ja-JP" sz="1050" dirty="0">
                        <a:solidFill>
                          <a:schemeClr val="tx1"/>
                        </a:solidFill>
                        <a:latin typeface="Meiryo UI" panose="020B0604030504040204" pitchFamily="50" charset="-128"/>
                        <a:ea typeface="Meiryo UI" panose="020B0604030504040204" pitchFamily="50" charset="-128"/>
                      </a:endParaRPr>
                    </a:p>
                    <a:p>
                      <a:pPr algn="ctr"/>
                      <a:r>
                        <a:rPr kumimoji="1" lang="ja-JP" altLang="en-US" sz="1050" dirty="0">
                          <a:solidFill>
                            <a:schemeClr val="tx1"/>
                          </a:solidFill>
                          <a:latin typeface="Meiryo UI" panose="020B0604030504040204" pitchFamily="50" charset="-128"/>
                          <a:ea typeface="Meiryo UI" panose="020B0604030504040204" pitchFamily="50" charset="-128"/>
                        </a:rPr>
                        <a:t>（</a:t>
                      </a:r>
                      <a:r>
                        <a:rPr kumimoji="1" lang="en-US" altLang="ja-JP" sz="1050" dirty="0">
                          <a:solidFill>
                            <a:schemeClr val="tx1"/>
                          </a:solidFill>
                          <a:latin typeface="Meiryo UI" panose="020B0604030504040204" pitchFamily="50" charset="-128"/>
                          <a:ea typeface="Meiryo UI" panose="020B0604030504040204" pitchFamily="50" charset="-128"/>
                        </a:rPr>
                        <a:t>R6</a:t>
                      </a:r>
                      <a:r>
                        <a:rPr kumimoji="1" lang="ja-JP" altLang="en-US" sz="1050" dirty="0">
                          <a:solidFill>
                            <a:schemeClr val="tx1"/>
                          </a:solidFill>
                          <a:latin typeface="Meiryo UI" panose="020B0604030504040204" pitchFamily="50" charset="-128"/>
                          <a:ea typeface="Meiryo UI" panose="020B0604030504040204" pitchFamily="50" charset="-128"/>
                        </a:rPr>
                        <a:t>年度新規事業）</a:t>
                      </a:r>
                    </a:p>
                  </a:txBody>
                  <a:tcPr marL="68580" marR="68580" marT="34290" marB="34290" anchor="ctr">
                    <a:lnT w="19050" cap="flat" cmpd="sng" algn="ctr">
                      <a:solidFill>
                        <a:schemeClr val="bg1"/>
                      </a:solidFill>
                      <a:prstDash val="solid"/>
                      <a:round/>
                      <a:headEnd type="none" w="med" len="med"/>
                      <a:tailEnd type="none" w="med" len="med"/>
                    </a:lnT>
                    <a:lnB w="28575" cap="flat" cmpd="sng" algn="ctr">
                      <a:solidFill>
                        <a:srgbClr val="3333CC"/>
                      </a:solidFill>
                      <a:prstDash val="solid"/>
                      <a:round/>
                      <a:headEnd type="none" w="med" len="med"/>
                      <a:tailEnd type="none" w="med" len="med"/>
                    </a:lnB>
                    <a:solidFill>
                      <a:srgbClr val="D5DAEB"/>
                    </a:solidFill>
                  </a:tcPr>
                </a:tc>
                <a:tc>
                  <a:txBody>
                    <a:bodyPr/>
                    <a:lstStyle/>
                    <a:p>
                      <a:pPr algn="ctr"/>
                      <a:r>
                        <a:rPr kumimoji="1" lang="ja-JP" altLang="en-US" sz="1050" dirty="0">
                          <a:solidFill>
                            <a:schemeClr val="tx1"/>
                          </a:solidFill>
                          <a:latin typeface="Meiryo UI" panose="020B0604030504040204" pitchFamily="50" charset="-128"/>
                          <a:ea typeface="Meiryo UI" panose="020B0604030504040204" pitchFamily="50" charset="-128"/>
                        </a:rPr>
                        <a:t>ー</a:t>
                      </a:r>
                      <a:endParaRPr kumimoji="1" lang="en-US" altLang="ja-JP" sz="1050" dirty="0">
                        <a:solidFill>
                          <a:schemeClr val="tx1"/>
                        </a:solidFill>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dirty="0">
                          <a:solidFill>
                            <a:schemeClr val="tx1"/>
                          </a:solidFill>
                          <a:latin typeface="Meiryo UI" panose="020B0604030504040204" pitchFamily="50" charset="-128"/>
                          <a:ea typeface="Meiryo UI" panose="020B0604030504040204" pitchFamily="50" charset="-128"/>
                        </a:rPr>
                        <a:t>（</a:t>
                      </a:r>
                      <a:r>
                        <a:rPr kumimoji="1" lang="en-US" altLang="ja-JP" sz="1050" dirty="0">
                          <a:solidFill>
                            <a:schemeClr val="tx1"/>
                          </a:solidFill>
                          <a:latin typeface="Meiryo UI" panose="020B0604030504040204" pitchFamily="50" charset="-128"/>
                          <a:ea typeface="Meiryo UI" panose="020B0604030504040204" pitchFamily="50" charset="-128"/>
                        </a:rPr>
                        <a:t>R6</a:t>
                      </a:r>
                      <a:r>
                        <a:rPr kumimoji="1" lang="ja-JP" altLang="en-US" sz="1050" dirty="0">
                          <a:solidFill>
                            <a:schemeClr val="tx1"/>
                          </a:solidFill>
                          <a:latin typeface="Meiryo UI" panose="020B0604030504040204" pitchFamily="50" charset="-128"/>
                          <a:ea typeface="Meiryo UI" panose="020B0604030504040204" pitchFamily="50" charset="-128"/>
                        </a:rPr>
                        <a:t>年度新規事業）</a:t>
                      </a:r>
                    </a:p>
                  </a:txBody>
                  <a:tcPr marL="68580" marR="68580" marT="34290" marB="34290" anchor="ctr">
                    <a:lnR w="28575" cap="flat" cmpd="sng" algn="ctr">
                      <a:solidFill>
                        <a:srgbClr val="3333CC"/>
                      </a:solidFill>
                      <a:prstDash val="solid"/>
                      <a:round/>
                      <a:headEnd type="none" w="med" len="med"/>
                      <a:tailEnd type="none" w="med" len="med"/>
                    </a:lnR>
                    <a:lnT w="19050" cap="flat" cmpd="sng" algn="ctr">
                      <a:solidFill>
                        <a:schemeClr val="bg1"/>
                      </a:solidFill>
                      <a:prstDash val="solid"/>
                      <a:round/>
                      <a:headEnd type="none" w="med" len="med"/>
                      <a:tailEnd type="none" w="med" len="med"/>
                    </a:lnT>
                    <a:lnB w="28575" cap="flat" cmpd="sng" algn="ctr">
                      <a:solidFill>
                        <a:srgbClr val="3333CC"/>
                      </a:solidFill>
                      <a:prstDash val="solid"/>
                      <a:round/>
                      <a:headEnd type="none" w="med" len="med"/>
                      <a:tailEnd type="none" w="med" len="med"/>
                    </a:lnB>
                    <a:solidFill>
                      <a:srgbClr val="D5DAEB"/>
                    </a:solidFill>
                  </a:tcPr>
                </a:tc>
                <a:extLst>
                  <a:ext uri="{0D108BD9-81ED-4DB2-BD59-A6C34878D82A}">
                    <a16:rowId xmlns:a16="http://schemas.microsoft.com/office/drawing/2014/main" val="3232366376"/>
                  </a:ext>
                </a:extLst>
              </a:tr>
            </a:tbl>
          </a:graphicData>
        </a:graphic>
      </p:graphicFrame>
    </p:spTree>
    <p:extLst>
      <p:ext uri="{BB962C8B-B14F-4D97-AF65-F5344CB8AC3E}">
        <p14:creationId xmlns:p14="http://schemas.microsoft.com/office/powerpoint/2010/main" val="2502707582"/>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11143</TotalTime>
  <Words>1146</Words>
  <Application>Microsoft Office PowerPoint</Application>
  <PresentationFormat>A4 210 x 297 mm</PresentationFormat>
  <Paragraphs>123</Paragraphs>
  <Slides>4</Slides>
  <Notes>3</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4</vt:i4>
      </vt:variant>
    </vt:vector>
  </HeadingPairs>
  <TitlesOfParts>
    <vt:vector size="10" baseType="lpstr">
      <vt:lpstr>Meiryo UI</vt:lpstr>
      <vt:lpstr>游ゴシック</vt:lpstr>
      <vt:lpstr>Arial</vt:lpstr>
      <vt:lpstr>Calibri</vt:lpstr>
      <vt:lpstr>Calibri Light</vt:lpstr>
      <vt:lpstr>Office テーマ</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05 資料２　令和６年度デジタル田園都市国家構想交付金を活用した事業等の一部変更・追加</dc:title>
  <dc:creator>梅野　琉依</dc:creator>
  <cp:lastModifiedBy>佐倉　由佳</cp:lastModifiedBy>
  <cp:revision>513</cp:revision>
  <cp:lastPrinted>2024-02-14T01:25:40Z</cp:lastPrinted>
  <dcterms:created xsi:type="dcterms:W3CDTF">2023-07-25T08:02:01Z</dcterms:created>
  <dcterms:modified xsi:type="dcterms:W3CDTF">2024-10-31T09:50:43Z</dcterms:modified>
</cp:coreProperties>
</file>