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3"/>
  </p:notesMasterIdLst>
  <p:sldIdLst>
    <p:sldId id="265" r:id="rId2"/>
    <p:sldId id="318" r:id="rId3"/>
    <p:sldId id="319" r:id="rId4"/>
    <p:sldId id="258" r:id="rId5"/>
    <p:sldId id="263" r:id="rId6"/>
    <p:sldId id="272" r:id="rId7"/>
    <p:sldId id="274" r:id="rId8"/>
    <p:sldId id="328" r:id="rId9"/>
    <p:sldId id="320" r:id="rId10"/>
    <p:sldId id="330" r:id="rId11"/>
    <p:sldId id="325" r:id="rId12"/>
    <p:sldId id="277" r:id="rId13"/>
    <p:sldId id="280" r:id="rId14"/>
    <p:sldId id="283" r:id="rId15"/>
    <p:sldId id="284" r:id="rId16"/>
    <p:sldId id="322" r:id="rId17"/>
    <p:sldId id="331" r:id="rId18"/>
    <p:sldId id="287" r:id="rId19"/>
    <p:sldId id="289" r:id="rId20"/>
    <p:sldId id="321" r:id="rId21"/>
    <p:sldId id="293" r:id="rId22"/>
    <p:sldId id="294" r:id="rId23"/>
    <p:sldId id="297" r:id="rId24"/>
    <p:sldId id="295" r:id="rId25"/>
    <p:sldId id="299" r:id="rId26"/>
    <p:sldId id="332" r:id="rId27"/>
    <p:sldId id="329" r:id="rId28"/>
    <p:sldId id="302" r:id="rId29"/>
    <p:sldId id="305" r:id="rId30"/>
    <p:sldId id="323" r:id="rId31"/>
    <p:sldId id="324" r:id="rId3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18"/>
            <p14:sldId id="319"/>
            <p14:sldId id="258"/>
            <p14:sldId id="263"/>
            <p14:sldId id="272"/>
            <p14:sldId id="274"/>
            <p14:sldId id="328"/>
            <p14:sldId id="320"/>
            <p14:sldId id="330"/>
            <p14:sldId id="325"/>
            <p14:sldId id="277"/>
            <p14:sldId id="280"/>
            <p14:sldId id="283"/>
            <p14:sldId id="284"/>
            <p14:sldId id="322"/>
            <p14:sldId id="331"/>
            <p14:sldId id="287"/>
            <p14:sldId id="289"/>
            <p14:sldId id="321"/>
            <p14:sldId id="293"/>
            <p14:sldId id="294"/>
            <p14:sldId id="297"/>
            <p14:sldId id="295"/>
            <p14:sldId id="299"/>
            <p14:sldId id="332"/>
            <p14:sldId id="329"/>
            <p14:sldId id="302"/>
            <p14:sldId id="305"/>
            <p14:sldId id="323"/>
            <p14:sldId id="32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DC97"/>
    <a:srgbClr val="FEB80A"/>
    <a:srgbClr val="D5DAEB"/>
    <a:srgbClr val="A7B5DD"/>
    <a:srgbClr val="738AC8"/>
    <a:srgbClr val="EBEDF5"/>
    <a:srgbClr val="A3ADEB"/>
    <a:srgbClr val="FFE6CC"/>
    <a:srgbClr val="FFF3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4333" autoAdjust="0"/>
  </p:normalViewPr>
  <p:slideViewPr>
    <p:cSldViewPr snapToGrid="0">
      <p:cViewPr varScale="1">
        <p:scale>
          <a:sx n="119" d="100"/>
          <a:sy n="119" d="100"/>
        </p:scale>
        <p:origin x="11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2024/4/3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9</a:t>
            </a:fld>
            <a:endParaRPr kumimoji="1" lang="ja-JP" altLang="en-US"/>
          </a:p>
        </p:txBody>
      </p:sp>
    </p:spTree>
    <p:extLst>
      <p:ext uri="{BB962C8B-B14F-4D97-AF65-F5344CB8AC3E}">
        <p14:creationId xmlns:p14="http://schemas.microsoft.com/office/powerpoint/2010/main" val="618581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10</a:t>
            </a:fld>
            <a:endParaRPr kumimoji="1" lang="ja-JP" altLang="en-US"/>
          </a:p>
        </p:txBody>
      </p:sp>
    </p:spTree>
    <p:extLst>
      <p:ext uri="{BB962C8B-B14F-4D97-AF65-F5344CB8AC3E}">
        <p14:creationId xmlns:p14="http://schemas.microsoft.com/office/powerpoint/2010/main" val="3953699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126AB1-FE11-4164-A6E4-1D78569E11BC}" type="datetime1">
              <a:rPr kumimoji="1" lang="ja-JP" altLang="en-US" smtClean="0"/>
              <a:t>2024/4/3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CC8A2D-EC8E-4160-AC72-E06CF26805B6}" type="datetime1">
              <a:rPr kumimoji="1" lang="ja-JP" altLang="en-US" smtClean="0"/>
              <a:t>2024/4/3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5D85A1-8875-4829-9987-94256E29095B}" type="datetime1">
              <a:rPr kumimoji="1" lang="ja-JP" altLang="en-US" smtClean="0"/>
              <a:t>2024/4/3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66B8BA-7ADB-4BCC-A1F0-B7ED82EB30A5}" type="datetime1">
              <a:rPr kumimoji="1" lang="ja-JP" altLang="en-US" smtClean="0"/>
              <a:t>2024/4/3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8EA9E4-5DF5-4FB9-B241-CE951C631050}" type="datetime1">
              <a:rPr kumimoji="1" lang="ja-JP" altLang="en-US" smtClean="0"/>
              <a:t>2024/4/3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46B39E-5DF7-43FD-AB1C-C9702C680382}" type="datetime1">
              <a:rPr kumimoji="1" lang="ja-JP" altLang="en-US" smtClean="0"/>
              <a:t>2024/4/3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67ABA0-4FCD-4FE6-9B6D-61BB459B3F29}" type="datetime1">
              <a:rPr kumimoji="1" lang="ja-JP" altLang="en-US" smtClean="0"/>
              <a:t>2024/4/3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BB4D25-6861-4614-BC74-FDC43386F52D}" type="datetime1">
              <a:rPr kumimoji="1" lang="ja-JP" altLang="en-US" smtClean="0"/>
              <a:t>2024/4/3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90E08-B263-4433-99F7-FB3C5768AD73}" type="datetime1">
              <a:rPr kumimoji="1" lang="ja-JP" altLang="en-US" smtClean="0"/>
              <a:t>2024/4/3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B8F5A4-A47A-454F-A2BB-A46351E90F15}" type="datetime1">
              <a:rPr kumimoji="1" lang="ja-JP" altLang="en-US" smtClean="0"/>
              <a:t>2024/4/3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1A2805-5025-49F6-8E51-F2C87B91154F}" type="datetime1">
              <a:rPr kumimoji="1" lang="ja-JP" altLang="en-US" smtClean="0"/>
              <a:t>2024/4/3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7DAC3-C01F-4415-97C4-66FF884B4B0E}" type="datetime1">
              <a:rPr kumimoji="1" lang="ja-JP" altLang="en-US" smtClean="0"/>
              <a:t>2024/4/3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24.xml"/><Relationship Id="rId13" Type="http://schemas.openxmlformats.org/officeDocument/2006/relationships/slide" Target="slide29.xml"/><Relationship Id="rId18" Type="http://schemas.openxmlformats.org/officeDocument/2006/relationships/slide" Target="slide6.xml"/><Relationship Id="rId26" Type="http://schemas.openxmlformats.org/officeDocument/2006/relationships/slide" Target="slide15.xml"/><Relationship Id="rId3" Type="http://schemas.openxmlformats.org/officeDocument/2006/relationships/slide" Target="slide18.xml"/><Relationship Id="rId21" Type="http://schemas.openxmlformats.org/officeDocument/2006/relationships/slide" Target="slide10.xml"/><Relationship Id="rId7" Type="http://schemas.openxmlformats.org/officeDocument/2006/relationships/slide" Target="slide23.xml"/><Relationship Id="rId12" Type="http://schemas.openxmlformats.org/officeDocument/2006/relationships/slide" Target="slide28.xml"/><Relationship Id="rId17" Type="http://schemas.openxmlformats.org/officeDocument/2006/relationships/slide" Target="slide5.xml"/><Relationship Id="rId25" Type="http://schemas.openxmlformats.org/officeDocument/2006/relationships/slide" Target="slide14.xml"/><Relationship Id="rId2" Type="http://schemas.openxmlformats.org/officeDocument/2006/relationships/slide" Target="slide17.xml"/><Relationship Id="rId16" Type="http://schemas.openxmlformats.org/officeDocument/2006/relationships/slide" Target="slide4.xml"/><Relationship Id="rId20" Type="http://schemas.openxmlformats.org/officeDocument/2006/relationships/slide" Target="slide8.xml"/><Relationship Id="rId1" Type="http://schemas.openxmlformats.org/officeDocument/2006/relationships/slideLayout" Target="../slideLayouts/slideLayout1.xml"/><Relationship Id="rId6" Type="http://schemas.openxmlformats.org/officeDocument/2006/relationships/slide" Target="slide22.xml"/><Relationship Id="rId11" Type="http://schemas.openxmlformats.org/officeDocument/2006/relationships/slide" Target="slide27.xml"/><Relationship Id="rId24" Type="http://schemas.openxmlformats.org/officeDocument/2006/relationships/slide" Target="slide13.xml"/><Relationship Id="rId5" Type="http://schemas.openxmlformats.org/officeDocument/2006/relationships/slide" Target="slide21.xml"/><Relationship Id="rId15" Type="http://schemas.openxmlformats.org/officeDocument/2006/relationships/slide" Target="slide31.xml"/><Relationship Id="rId23" Type="http://schemas.openxmlformats.org/officeDocument/2006/relationships/slide" Target="slide12.xml"/><Relationship Id="rId10" Type="http://schemas.openxmlformats.org/officeDocument/2006/relationships/slide" Target="slide26.xml"/><Relationship Id="rId19" Type="http://schemas.openxmlformats.org/officeDocument/2006/relationships/slide" Target="slide7.xml"/><Relationship Id="rId4" Type="http://schemas.openxmlformats.org/officeDocument/2006/relationships/slide" Target="slide19.xml"/><Relationship Id="rId9" Type="http://schemas.openxmlformats.org/officeDocument/2006/relationships/slide" Target="slide25.xml"/><Relationship Id="rId14" Type="http://schemas.openxmlformats.org/officeDocument/2006/relationships/slide" Target="slide30.xml"/><Relationship Id="rId22" Type="http://schemas.openxmlformats.org/officeDocument/2006/relationships/slide" Target="slide11.xml"/><Relationship Id="rId27" Type="http://schemas.openxmlformats.org/officeDocument/2006/relationships/slide" Target="slide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44318" y="2626381"/>
            <a:ext cx="9150261" cy="1154162"/>
          </a:xfrm>
          <a:prstGeom prst="rect">
            <a:avLst/>
          </a:prstGeom>
        </p:spPr>
        <p:txBody>
          <a:bodyPr wrap="none">
            <a:spAutoFit/>
          </a:bodyPr>
          <a:lstStyle/>
          <a:p>
            <a:pPr algn="ctr">
              <a:spcBef>
                <a:spcPts val="600"/>
              </a:spcBef>
            </a:pPr>
            <a:r>
              <a:rPr lang="ja-JP" altLang="en-US" sz="3200" b="1" dirty="0">
                <a:latin typeface="Meiryo UI" panose="020B0604030504040204" pitchFamily="50" charset="-128"/>
                <a:ea typeface="Meiryo UI" panose="020B0604030504040204" pitchFamily="50" charset="-128"/>
              </a:rPr>
              <a:t>第２期大阪府まち・ひと・しごと創生総合戦略における</a:t>
            </a:r>
            <a:endParaRPr lang="en-US" altLang="ja-JP" sz="3200" b="1" dirty="0">
              <a:latin typeface="Meiryo UI" panose="020B0604030504040204" pitchFamily="50" charset="-128"/>
              <a:ea typeface="Meiryo UI" panose="020B0604030504040204" pitchFamily="50" charset="-128"/>
            </a:endParaRPr>
          </a:p>
          <a:p>
            <a:pPr algn="ctr">
              <a:spcBef>
                <a:spcPts val="600"/>
              </a:spcBef>
            </a:pPr>
            <a:r>
              <a:rPr lang="ja-JP" altLang="en-US" sz="3200" b="1" dirty="0">
                <a:latin typeface="Meiryo UI" panose="020B0604030504040204" pitchFamily="50" charset="-128"/>
                <a:ea typeface="Meiryo UI" panose="020B0604030504040204" pitchFamily="50" charset="-128"/>
              </a:rPr>
              <a:t>令和６年度の主な取組と指標</a:t>
            </a:r>
          </a:p>
        </p:txBody>
      </p:sp>
      <p:sp>
        <p:nvSpPr>
          <p:cNvPr id="6" name="正方形/長方形 5"/>
          <p:cNvSpPr/>
          <p:nvPr/>
        </p:nvSpPr>
        <p:spPr>
          <a:xfrm>
            <a:off x="8069344" y="655579"/>
            <a:ext cx="1471519"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dirty="0">
                <a:solidFill>
                  <a:schemeClr val="tx1"/>
                </a:solidFill>
                <a:latin typeface="Meiryo UI" panose="020B0604030504040204" pitchFamily="50" charset="-128"/>
                <a:ea typeface="Meiryo UI" panose="020B0604030504040204" pitchFamily="50" charset="-128"/>
              </a:rPr>
              <a:t>資料２ー１</a:t>
            </a:r>
          </a:p>
        </p:txBody>
      </p:sp>
      <p:sp>
        <p:nvSpPr>
          <p:cNvPr id="2" name="テキスト ボックス 1"/>
          <p:cNvSpPr txBox="1"/>
          <p:nvPr/>
        </p:nvSpPr>
        <p:spPr>
          <a:xfrm>
            <a:off x="3412503" y="5543981"/>
            <a:ext cx="6376851" cy="830997"/>
          </a:xfrm>
          <a:prstGeom prst="rect">
            <a:avLst/>
          </a:prstGeom>
          <a:noFill/>
          <a:ln>
            <a:solidFill>
              <a:schemeClr val="tx1"/>
            </a:solidFill>
            <a:prstDash val="sysDot"/>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期大阪府まち・ひと・しごと創生総合戦略」の令和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年度の主な取組として効果検証していく事業は、</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総合戦略の基本目標、基本的方向毎に、以下の事業を中心に選定しています。</a:t>
            </a:r>
          </a:p>
          <a:p>
            <a:r>
              <a:rPr kumimoji="1" lang="ja-JP" altLang="en-US" sz="1200" dirty="0">
                <a:latin typeface="Meiryo UI" panose="020B0604030504040204" pitchFamily="50" charset="-128"/>
                <a:ea typeface="Meiryo UI" panose="020B0604030504040204" pitchFamily="50" charset="-128"/>
              </a:rPr>
              <a:t>　　・　府政運営の基本方針で位置付ける知事重点事業　等</a:t>
            </a:r>
          </a:p>
          <a:p>
            <a:r>
              <a:rPr kumimoji="1" lang="ja-JP" altLang="en-US" sz="1200" dirty="0">
                <a:latin typeface="Meiryo UI" panose="020B0604030504040204" pitchFamily="50" charset="-128"/>
                <a:ea typeface="Meiryo UI" panose="020B0604030504040204" pitchFamily="50" charset="-128"/>
              </a:rPr>
              <a:t>　　・　国のデジタル田園都市国家構想交付金等を活用する事業</a:t>
            </a:r>
            <a:endParaRPr kumimoji="1" lang="en-US" altLang="ja-JP" sz="1200" dirty="0">
              <a:latin typeface="Meiryo UI" panose="020B0604030504040204" pitchFamily="50" charset="-128"/>
              <a:ea typeface="Meiryo UI" panose="020B0604030504040204" pitchFamily="50" charset="-128"/>
            </a:endParaRPr>
          </a:p>
        </p:txBody>
      </p:sp>
      <p:sp>
        <p:nvSpPr>
          <p:cNvPr id="3" name="正方形/長方形 2"/>
          <p:cNvSpPr/>
          <p:nvPr/>
        </p:nvSpPr>
        <p:spPr>
          <a:xfrm>
            <a:off x="4342124" y="232001"/>
            <a:ext cx="5448300" cy="338554"/>
          </a:xfrm>
          <a:prstGeom prst="rect">
            <a:avLst/>
          </a:prstGeom>
        </p:spPr>
        <p:txBody>
          <a:bodyPr>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令和５</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年度第</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914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80549175"/>
              </p:ext>
            </p:extLst>
          </p:nvPr>
        </p:nvGraphicFramePr>
        <p:xfrm>
          <a:off x="92304" y="782499"/>
          <a:ext cx="9715367" cy="2332264"/>
        </p:xfrm>
        <a:graphic>
          <a:graphicData uri="http://schemas.openxmlformats.org/drawingml/2006/table">
            <a:tbl>
              <a:tblPr firstRow="1" bandRow="1">
                <a:tableStyleId>{F5AB1C69-6EDB-4FF4-983F-18BD219EF322}</a:tableStyleId>
              </a:tblPr>
              <a:tblGrid>
                <a:gridCol w="407882">
                  <a:extLst>
                    <a:ext uri="{9D8B030D-6E8A-4147-A177-3AD203B41FA5}">
                      <a16:colId xmlns:a16="http://schemas.microsoft.com/office/drawing/2014/main" val="830047628"/>
                    </a:ext>
                  </a:extLst>
                </a:gridCol>
                <a:gridCol w="415485">
                  <a:extLst>
                    <a:ext uri="{9D8B030D-6E8A-4147-A177-3AD203B41FA5}">
                      <a16:colId xmlns:a16="http://schemas.microsoft.com/office/drawing/2014/main" val="1297933951"/>
                    </a:ext>
                  </a:extLst>
                </a:gridCol>
                <a:gridCol w="2556000">
                  <a:extLst>
                    <a:ext uri="{9D8B030D-6E8A-4147-A177-3AD203B41FA5}">
                      <a16:colId xmlns:a16="http://schemas.microsoft.com/office/drawing/2014/main" val="325676425"/>
                    </a:ext>
                  </a:extLst>
                </a:gridCol>
                <a:gridCol w="1692000">
                  <a:extLst>
                    <a:ext uri="{9D8B030D-6E8A-4147-A177-3AD203B41FA5}">
                      <a16:colId xmlns:a16="http://schemas.microsoft.com/office/drawing/2014/main" val="3311683934"/>
                    </a:ext>
                  </a:extLst>
                </a:gridCol>
                <a:gridCol w="1692000">
                  <a:extLst>
                    <a:ext uri="{9D8B030D-6E8A-4147-A177-3AD203B41FA5}">
                      <a16:colId xmlns:a16="http://schemas.microsoft.com/office/drawing/2014/main" val="3771864175"/>
                    </a:ext>
                  </a:extLst>
                </a:gridCol>
                <a:gridCol w="1476000">
                  <a:extLst>
                    <a:ext uri="{9D8B030D-6E8A-4147-A177-3AD203B41FA5}">
                      <a16:colId xmlns:a16="http://schemas.microsoft.com/office/drawing/2014/main" val="231418005"/>
                    </a:ext>
                  </a:extLst>
                </a:gridCol>
                <a:gridCol w="1476000">
                  <a:extLst>
                    <a:ext uri="{9D8B030D-6E8A-4147-A177-3AD203B41FA5}">
                      <a16:colId xmlns:a16="http://schemas.microsoft.com/office/drawing/2014/main" val="1393318109"/>
                    </a:ext>
                  </a:extLst>
                </a:gridCol>
              </a:tblGrid>
              <a:tr h="452008">
                <a:tc rowSpan="5">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12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おおさか健活</a:t>
                      </a:r>
                      <a:r>
                        <a:rPr kumimoji="1" lang="en-US" altLang="ja-JP" sz="1200" b="1" u="sng" dirty="0">
                          <a:latin typeface="Meiryo UI" panose="020B0604030504040204" pitchFamily="50" charset="-128"/>
                          <a:ea typeface="Meiryo UI" panose="020B0604030504040204" pitchFamily="50" charset="-128"/>
                        </a:rPr>
                        <a:t>10</a:t>
                      </a:r>
                      <a:r>
                        <a:rPr kumimoji="1" lang="ja-JP" altLang="en-US" sz="1200" b="1" u="sng" dirty="0">
                          <a:latin typeface="Meiryo UI" panose="020B0604030504040204" pitchFamily="50" charset="-128"/>
                          <a:ea typeface="Meiryo UI" panose="020B0604030504040204" pitchFamily="50" charset="-128"/>
                        </a:rPr>
                        <a:t>推進プロジェクト事業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府民の健康寿命の延伸と健康格差の縮小に向け、ライフステージに応じた取組を継続・強化する。また、</a:t>
                      </a:r>
                      <a:r>
                        <a:rPr kumimoji="1" lang="en-US" altLang="ja-JP" sz="1050" b="0" u="none" dirty="0">
                          <a:latin typeface="Meiryo UI" panose="020B0604030504040204" pitchFamily="50" charset="-128"/>
                          <a:ea typeface="Meiryo UI" panose="020B0604030504040204" pitchFamily="50" charset="-128"/>
                        </a:rPr>
                        <a:t>2025</a:t>
                      </a:r>
                      <a:r>
                        <a:rPr kumimoji="1" lang="ja-JP" altLang="en-US" sz="1050" b="0" u="none" dirty="0">
                          <a:latin typeface="Meiryo UI" panose="020B0604030504040204" pitchFamily="50" charset="-128"/>
                          <a:ea typeface="Meiryo UI" panose="020B0604030504040204" pitchFamily="50" charset="-128"/>
                        </a:rPr>
                        <a:t>年大阪・関西万博も見据え、健活おおさか推進府民会議を中心に多様な主体との連携を推進するとともに、「人の生涯を経時的に捉えた健康づくり（ライフコースアプローチ）」も踏まえ、全事業において「健活</a:t>
                      </a:r>
                      <a:r>
                        <a:rPr kumimoji="1" lang="en-US" altLang="ja-JP" sz="1050" b="0" u="none" dirty="0">
                          <a:latin typeface="Meiryo UI" panose="020B0604030504040204" pitchFamily="50" charset="-128"/>
                          <a:ea typeface="Meiryo UI" panose="020B0604030504040204" pitchFamily="50" charset="-128"/>
                        </a:rPr>
                        <a:t>10</a:t>
                      </a:r>
                      <a:r>
                        <a:rPr kumimoji="1" lang="ja-JP" altLang="en-US" sz="1050" b="0" u="none" dirty="0">
                          <a:latin typeface="Meiryo UI" panose="020B0604030504040204" pitchFamily="50" charset="-128"/>
                          <a:ea typeface="Meiryo UI" panose="020B0604030504040204" pitchFamily="50" charset="-128"/>
                        </a:rPr>
                        <a:t>」の展開及び「アスマイル」の活用を図り、府民の主体的な健康づくりの実践を促す。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大阪・関西万博のインパクトを活かした健康づくりの気運醸成に向けた啓発や最新のヘルスケア体験等を通じた健康づくりへの意識向上及び実践力強化を図る。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390174762"/>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ヘルスリテラシーの尺度</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増加</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128,192</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3.45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99,489</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571760029"/>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府民の健康への関心度</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ー</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177,925</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zh-TW"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99,489</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bl>
          </a:graphicData>
        </a:graphic>
      </p:graphicFrame>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基本的方向（１）健康寿命の延伸</a:t>
            </a:r>
            <a:endParaRPr kumimoji="1" lang="ja-JP" altLang="en-US" sz="1400" dirty="0"/>
          </a:p>
        </p:txBody>
      </p:sp>
      <p:sp>
        <p:nvSpPr>
          <p:cNvPr id="9" name="スライド番号プレースホルダー 1">
            <a:extLst>
              <a:ext uri="{FF2B5EF4-FFF2-40B4-BE49-F238E27FC236}">
                <a16:creationId xmlns:a16="http://schemas.microsoft.com/office/drawing/2014/main" id="{601226BA-D7D6-4177-91D6-7430C8A24041}"/>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9</a:t>
            </a:fld>
            <a:endParaRPr kumimoji="1" lang="ja-JP" altLang="en-US" dirty="0"/>
          </a:p>
        </p:txBody>
      </p:sp>
      <p:sp>
        <p:nvSpPr>
          <p:cNvPr id="2" name="テキスト ボックス 1">
            <a:extLst>
              <a:ext uri="{FF2B5EF4-FFF2-40B4-BE49-F238E27FC236}">
                <a16:creationId xmlns:a16="http://schemas.microsoft.com/office/drawing/2014/main" id="{D23AEFAF-5158-41C3-9D3B-7F44131FA0DB}"/>
              </a:ext>
            </a:extLst>
          </p:cNvPr>
          <p:cNvSpPr txBox="1"/>
          <p:nvPr/>
        </p:nvSpPr>
        <p:spPr>
          <a:xfrm>
            <a:off x="941110" y="3078078"/>
            <a:ext cx="8964890" cy="253916"/>
          </a:xfrm>
          <a:prstGeom prst="rect">
            <a:avLst/>
          </a:prstGeom>
          <a:noFill/>
        </p:spPr>
        <p:txBody>
          <a:bodyPr wrap="square" rtlCol="0">
            <a:spAutoFit/>
          </a:bodyPr>
          <a:lstStyle/>
          <a:p>
            <a:r>
              <a:rPr kumimoji="1" lang="en-US" altLang="ja-JP" sz="1050" dirty="0"/>
              <a:t>※</a:t>
            </a:r>
            <a:r>
              <a:rPr kumimoji="1" lang="ja-JP" altLang="en-US" sz="1050" dirty="0"/>
              <a:t>ヘルスリテラシーの尺度：健康に関する</a:t>
            </a:r>
            <a:r>
              <a:rPr kumimoji="1" lang="en-US" altLang="ja-JP" sz="1050" dirty="0"/>
              <a:t>5</a:t>
            </a:r>
            <a:r>
              <a:rPr kumimoji="1" lang="ja-JP" altLang="en-US" sz="1050" dirty="0"/>
              <a:t>つの質問に回答し、「全くそう思わない」を</a:t>
            </a:r>
            <a:r>
              <a:rPr kumimoji="1" lang="en-US" altLang="ja-JP" sz="1050" dirty="0"/>
              <a:t>1</a:t>
            </a:r>
            <a:r>
              <a:rPr kumimoji="1" lang="ja-JP" altLang="en-US" sz="1050" dirty="0"/>
              <a:t>、「強くそう思う」を</a:t>
            </a:r>
            <a:r>
              <a:rPr kumimoji="1" lang="en-US" altLang="ja-JP" sz="1050" dirty="0"/>
              <a:t>5</a:t>
            </a:r>
            <a:r>
              <a:rPr kumimoji="1" lang="ja-JP" altLang="en-US" sz="1050" dirty="0"/>
              <a:t>として、平均を得点としたもの。</a:t>
            </a:r>
          </a:p>
        </p:txBody>
      </p:sp>
      <p:graphicFrame>
        <p:nvGraphicFramePr>
          <p:cNvPr id="3" name="表 2">
            <a:extLst>
              <a:ext uri="{FF2B5EF4-FFF2-40B4-BE49-F238E27FC236}">
                <a16:creationId xmlns:a16="http://schemas.microsoft.com/office/drawing/2014/main" id="{CA18EDC7-85E7-47BF-A32E-EDC3D70C6F8E}"/>
              </a:ext>
            </a:extLst>
          </p:cNvPr>
          <p:cNvGraphicFramePr>
            <a:graphicFrameLocks noGrp="1"/>
          </p:cNvGraphicFramePr>
          <p:nvPr>
            <p:extLst>
              <p:ext uri="{D42A27DB-BD31-4B8C-83A1-F6EECF244321}">
                <p14:modId xmlns:p14="http://schemas.microsoft.com/office/powerpoint/2010/main" val="2721882352"/>
              </p:ext>
            </p:extLst>
          </p:nvPr>
        </p:nvGraphicFramePr>
        <p:xfrm>
          <a:off x="92304" y="3347779"/>
          <a:ext cx="9715367" cy="1617888"/>
        </p:xfrm>
        <a:graphic>
          <a:graphicData uri="http://schemas.openxmlformats.org/drawingml/2006/table">
            <a:tbl>
              <a:tblPr firstRow="1" bandRow="1">
                <a:tableStyleId>{F5AB1C69-6EDB-4FF4-983F-18BD219EF322}</a:tableStyleId>
              </a:tblPr>
              <a:tblGrid>
                <a:gridCol w="407882">
                  <a:extLst>
                    <a:ext uri="{9D8B030D-6E8A-4147-A177-3AD203B41FA5}">
                      <a16:colId xmlns:a16="http://schemas.microsoft.com/office/drawing/2014/main" val="3377653947"/>
                    </a:ext>
                  </a:extLst>
                </a:gridCol>
                <a:gridCol w="415485">
                  <a:extLst>
                    <a:ext uri="{9D8B030D-6E8A-4147-A177-3AD203B41FA5}">
                      <a16:colId xmlns:a16="http://schemas.microsoft.com/office/drawing/2014/main" val="1728801151"/>
                    </a:ext>
                  </a:extLst>
                </a:gridCol>
                <a:gridCol w="2556000">
                  <a:extLst>
                    <a:ext uri="{9D8B030D-6E8A-4147-A177-3AD203B41FA5}">
                      <a16:colId xmlns:a16="http://schemas.microsoft.com/office/drawing/2014/main" val="3254811848"/>
                    </a:ext>
                  </a:extLst>
                </a:gridCol>
                <a:gridCol w="1692000">
                  <a:extLst>
                    <a:ext uri="{9D8B030D-6E8A-4147-A177-3AD203B41FA5}">
                      <a16:colId xmlns:a16="http://schemas.microsoft.com/office/drawing/2014/main" val="1447033083"/>
                    </a:ext>
                  </a:extLst>
                </a:gridCol>
                <a:gridCol w="1692000">
                  <a:extLst>
                    <a:ext uri="{9D8B030D-6E8A-4147-A177-3AD203B41FA5}">
                      <a16:colId xmlns:a16="http://schemas.microsoft.com/office/drawing/2014/main" val="1093778672"/>
                    </a:ext>
                  </a:extLst>
                </a:gridCol>
                <a:gridCol w="1476000">
                  <a:extLst>
                    <a:ext uri="{9D8B030D-6E8A-4147-A177-3AD203B41FA5}">
                      <a16:colId xmlns:a16="http://schemas.microsoft.com/office/drawing/2014/main" val="3289691998"/>
                    </a:ext>
                  </a:extLst>
                </a:gridCol>
                <a:gridCol w="1476000">
                  <a:extLst>
                    <a:ext uri="{9D8B030D-6E8A-4147-A177-3AD203B41FA5}">
                      <a16:colId xmlns:a16="http://schemas.microsoft.com/office/drawing/2014/main" val="765435603"/>
                    </a:ext>
                  </a:extLst>
                </a:gridCol>
              </a:tblGrid>
              <a:tr h="45200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13</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健康づくり支援プラットフォーム整備等事業</a:t>
                      </a:r>
                      <a:endPar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府民の健康づくりに対する意識の向上と実践を促すことを目的に、ポイント還元を活用した健康づくり事業を実施するための</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ICT</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基盤（プラットフォーム）を整備し、府民向けサービスとして「おおさか健活マイレージ　アスマイル」を展開し、府民への普及を図る。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52469000"/>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828005390"/>
                  </a:ext>
                </a:extLst>
              </a:tr>
              <a:tr h="394336">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9D18E"/>
                    </a:solidFill>
                  </a:tcPr>
                </a:tc>
                <a:tc v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9D18E"/>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381379113"/>
                  </a:ext>
                </a:extLst>
              </a:tr>
              <a:tr h="28284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健康アプリ「アスマイル」の参加人数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a:t>
                      </a:r>
                      <a:r>
                        <a:rPr kumimoji="1" lang="ja-JP" altLang="en-US" sz="1050" dirty="0">
                          <a:solidFill>
                            <a:srgbClr val="FF0000"/>
                          </a:solidFill>
                          <a:latin typeface="Meiryo UI" panose="020B0604030504040204" pitchFamily="50" charset="-128"/>
                          <a:ea typeface="Meiryo UI" panose="020B0604030504040204" pitchFamily="50" charset="-128"/>
                        </a:rPr>
                        <a:t>万人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493,010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万人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万人）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492,650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2334328789"/>
                  </a:ext>
                </a:extLst>
              </a:tr>
            </a:tbl>
          </a:graphicData>
        </a:graphic>
      </p:graphicFrame>
    </p:spTree>
    <p:extLst>
      <p:ext uri="{BB962C8B-B14F-4D97-AF65-F5344CB8AC3E}">
        <p14:creationId xmlns:p14="http://schemas.microsoft.com/office/powerpoint/2010/main" val="4026492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370283539"/>
              </p:ext>
            </p:extLst>
          </p:nvPr>
        </p:nvGraphicFramePr>
        <p:xfrm>
          <a:off x="30996" y="775016"/>
          <a:ext cx="9844008" cy="5983620"/>
        </p:xfrm>
        <a:graphic>
          <a:graphicData uri="http://schemas.openxmlformats.org/drawingml/2006/table">
            <a:tbl>
              <a:tblPr firstRow="1" bandRow="1">
                <a:tableStyleId>{F5AB1C69-6EDB-4FF4-983F-18BD219EF322}</a:tableStyleId>
              </a:tblPr>
              <a:tblGrid>
                <a:gridCol w="327607">
                  <a:extLst>
                    <a:ext uri="{9D8B030D-6E8A-4147-A177-3AD203B41FA5}">
                      <a16:colId xmlns:a16="http://schemas.microsoft.com/office/drawing/2014/main" val="830047628"/>
                    </a:ext>
                  </a:extLst>
                </a:gridCol>
                <a:gridCol w="455051">
                  <a:extLst>
                    <a:ext uri="{9D8B030D-6E8A-4147-A177-3AD203B41FA5}">
                      <a16:colId xmlns:a16="http://schemas.microsoft.com/office/drawing/2014/main" val="1297933951"/>
                    </a:ext>
                  </a:extLst>
                </a:gridCol>
                <a:gridCol w="2892825">
                  <a:extLst>
                    <a:ext uri="{9D8B030D-6E8A-4147-A177-3AD203B41FA5}">
                      <a16:colId xmlns:a16="http://schemas.microsoft.com/office/drawing/2014/main" val="325676425"/>
                    </a:ext>
                  </a:extLst>
                </a:gridCol>
                <a:gridCol w="1829287">
                  <a:extLst>
                    <a:ext uri="{9D8B030D-6E8A-4147-A177-3AD203B41FA5}">
                      <a16:colId xmlns:a16="http://schemas.microsoft.com/office/drawing/2014/main" val="3311683934"/>
                    </a:ext>
                  </a:extLst>
                </a:gridCol>
                <a:gridCol w="1531496">
                  <a:extLst>
                    <a:ext uri="{9D8B030D-6E8A-4147-A177-3AD203B41FA5}">
                      <a16:colId xmlns:a16="http://schemas.microsoft.com/office/drawing/2014/main" val="3771864175"/>
                    </a:ext>
                  </a:extLst>
                </a:gridCol>
                <a:gridCol w="1403871">
                  <a:extLst>
                    <a:ext uri="{9D8B030D-6E8A-4147-A177-3AD203B41FA5}">
                      <a16:colId xmlns:a16="http://schemas.microsoft.com/office/drawing/2014/main" val="231418005"/>
                    </a:ext>
                  </a:extLst>
                </a:gridCol>
                <a:gridCol w="1403871">
                  <a:extLst>
                    <a:ext uri="{9D8B030D-6E8A-4147-A177-3AD203B41FA5}">
                      <a16:colId xmlns:a16="http://schemas.microsoft.com/office/drawing/2014/main" val="1393318109"/>
                    </a:ext>
                  </a:extLst>
                </a:gridCol>
              </a:tblGrid>
              <a:tr h="513297">
                <a:tc rowSpan="4">
                  <a:txBody>
                    <a:bodyPr/>
                    <a:lstStyle/>
                    <a:p>
                      <a:pPr algn="ctr"/>
                      <a:r>
                        <a:rPr kumimoji="1" lang="en-US" altLang="ja-JP" sz="900" dirty="0">
                          <a:solidFill>
                            <a:schemeClr val="bg1"/>
                          </a:solidFill>
                          <a:latin typeface="Meiryo UI" panose="020B0604030504040204" pitchFamily="50" charset="-128"/>
                          <a:ea typeface="Meiryo UI" panose="020B0604030504040204" pitchFamily="50" charset="-128"/>
                        </a:rPr>
                        <a:t>No</a:t>
                      </a:r>
                    </a:p>
                    <a:p>
                      <a:pPr algn="ctr"/>
                      <a:r>
                        <a:rPr kumimoji="1" lang="en-US" altLang="ja-JP" sz="900" dirty="0">
                          <a:solidFill>
                            <a:schemeClr val="bg1"/>
                          </a:solidFill>
                          <a:latin typeface="Meiryo UI" panose="020B0604030504040204" pitchFamily="50" charset="-128"/>
                          <a:ea typeface="Meiryo UI" panose="020B0604030504040204" pitchFamily="50" charset="-128"/>
                        </a:rPr>
                        <a:t>14</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がん対策基金事業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がんの予防及び早期発見のため、「がん対策基金」を活用し、広く府民に対してがんに関する正しい知識やがん検診の重要性を普及することを目的とした取組を行い、がん検診の受診率向上をめざす。</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54869601"/>
                  </a:ext>
                </a:extLst>
              </a:tr>
              <a:tr h="208369">
                <a:tc vMerge="1">
                  <a:txBody>
                    <a:bodyPr/>
                    <a:lstStyle/>
                    <a:p>
                      <a:endParaRPr kumimoji="1" lang="ja-JP" altLang="en-US" sz="11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65346047"/>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62315719"/>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がん検診受診率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8,867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40.3%</a:t>
                      </a:r>
                    </a:p>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7,204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469448066"/>
                  </a:ext>
                </a:extLst>
              </a:tr>
              <a:tr h="51329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15</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ギャンブル等依存症対策基金事業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ギャンブル等依存症の本人・家族等が、その抱える課題や困難度に応じた最適な支援を受けられるよう、支援の担い手として活動する民間団体等と協働し、予防、相談、治療、回復支援を切れ目なく行う。（</a:t>
                      </a:r>
                      <a:r>
                        <a:rPr kumimoji="1"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年度より事業開始）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34360798"/>
                  </a:ext>
                </a:extLst>
              </a:tr>
              <a:tr h="2083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00296674"/>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193814101"/>
                  </a:ext>
                </a:extLst>
              </a:tr>
              <a:tr h="350669">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府補助金等を利用する支援団体等の数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11,876</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561316062"/>
                  </a:ext>
                </a:extLst>
              </a:tr>
              <a:tr h="576000">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次世代スマートヘルススタートアップ創出事業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分野のスタートアップ支援に係る「エコシステム」を確立し、大阪のスタートアップ支援拠点としてのプレゼンスを万博を通じて世界に示すため、①当該分野のスタートアップの発掘、②同スタートアップの治療・予防アプリ等の社会実装支援、③万博開催の機を捉えたスタートアップの治療・予防アプリ等の社会実装機会の拡大支援に取り組む。</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277423648"/>
                  </a:ext>
                </a:extLst>
              </a:tr>
              <a:tr h="2083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ysClr val="windowText" lastClr="000000"/>
                          </a:solidFill>
                          <a:latin typeface="Meiryo UI" panose="020B0604030504040204" pitchFamily="50" charset="-128"/>
                          <a:ea typeface="Meiryo UI" panose="020B0604030504040204" pitchFamily="50" charset="-128"/>
                        </a:rPr>
                        <a:t>R6</a:t>
                      </a:r>
                      <a:r>
                        <a:rPr kumimoji="1" lang="ja-JP" altLang="en-US" sz="1050" b="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a:solidFill>
                            <a:sysClr val="windowText" lastClr="000000"/>
                          </a:solidFill>
                          <a:latin typeface="Meiryo UI" panose="020B0604030504040204" pitchFamily="50" charset="-128"/>
                          <a:ea typeface="Meiryo UI" panose="020B0604030504040204" pitchFamily="50" charset="-128"/>
                        </a:rPr>
                        <a:t>（</a:t>
                      </a:r>
                      <a:r>
                        <a:rPr kumimoji="1" lang="en-US" altLang="ja-JP" sz="1050" b="0">
                          <a:solidFill>
                            <a:sysClr val="windowText" lastClr="000000"/>
                          </a:solidFill>
                          <a:latin typeface="Meiryo UI" panose="020B0604030504040204" pitchFamily="50" charset="-128"/>
                          <a:ea typeface="Meiryo UI" panose="020B0604030504040204" pitchFamily="50" charset="-128"/>
                        </a:rPr>
                        <a:t>R7</a:t>
                      </a:r>
                      <a:r>
                        <a:rPr kumimoji="1" lang="ja-JP" altLang="en-US" sz="1050" b="0">
                          <a:solidFill>
                            <a:sysClr val="windowText" lastClr="000000"/>
                          </a:solidFill>
                          <a:latin typeface="Meiryo UI" panose="020B0604030504040204" pitchFamily="50" charset="-128"/>
                          <a:ea typeface="Meiryo UI" panose="020B0604030504040204" pitchFamily="50" charset="-128"/>
                        </a:rPr>
                        <a:t>年</a:t>
                      </a:r>
                      <a:r>
                        <a:rPr kumimoji="1" lang="en-US" altLang="ja-JP" sz="1050" b="0">
                          <a:solidFill>
                            <a:sysClr val="windowText" lastClr="000000"/>
                          </a:solidFill>
                          <a:latin typeface="Meiryo UI" panose="020B0604030504040204" pitchFamily="50" charset="-128"/>
                          <a:ea typeface="Meiryo UI" panose="020B0604030504040204" pitchFamily="50" charset="-128"/>
                        </a:rPr>
                        <a:t>3</a:t>
                      </a:r>
                      <a:r>
                        <a:rPr kumimoji="1" lang="ja-JP" altLang="en-US" sz="1050" b="0">
                          <a:solidFill>
                            <a:sysClr val="windowText" lastClr="000000"/>
                          </a:solidFill>
                          <a:latin typeface="Meiryo UI" panose="020B0604030504040204" pitchFamily="50" charset="-128"/>
                          <a:ea typeface="Meiryo UI" panose="020B0604030504040204" pitchFamily="50" charset="-128"/>
                        </a:rPr>
                        <a:t>月末時点）</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57699341"/>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554333109"/>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次世代スマートヘルス分野の支援対象スタートアップ発掘数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60,307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231923246"/>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latin typeface="Meiryo UI" panose="020B0604030504040204" pitchFamily="50" charset="-128"/>
                          <a:ea typeface="Meiryo UI" panose="020B0604030504040204" pitchFamily="50" charset="-128"/>
                        </a:rPr>
                        <a:t>万博開催の機を捉えた次世代スマートヘルス分野のスタートアップの世界への発信数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2965814"/>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次世代スマートヘルス分野のスタートアップの治療・予防アプリ等に係る府民の認知度</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651600486"/>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次世代スマートヘルス分野のスタートアップの治療・予防アプリ等を導入する府内医療機関</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機関増</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195446376"/>
                  </a:ext>
                </a:extLst>
              </a:tr>
            </a:tbl>
          </a:graphicData>
        </a:graphic>
      </p:graphicFrame>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基本的方向（１）健康寿命の延伸</a:t>
            </a:r>
            <a:endParaRPr kumimoji="1" lang="ja-JP" altLang="en-US" sz="1400" dirty="0"/>
          </a:p>
        </p:txBody>
      </p:sp>
      <p:sp>
        <p:nvSpPr>
          <p:cNvPr id="9" name="スライド番号プレースホルダー 1">
            <a:extLst>
              <a:ext uri="{FF2B5EF4-FFF2-40B4-BE49-F238E27FC236}">
                <a16:creationId xmlns:a16="http://schemas.microsoft.com/office/drawing/2014/main" id="{780398D1-82D2-4680-896E-36EC4F0A9E9F}"/>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10</a:t>
            </a:fld>
            <a:endParaRPr kumimoji="1" lang="ja-JP" altLang="en-US" dirty="0"/>
          </a:p>
        </p:txBody>
      </p:sp>
    </p:spTree>
    <p:extLst>
      <p:ext uri="{BB962C8B-B14F-4D97-AF65-F5344CB8AC3E}">
        <p14:creationId xmlns:p14="http://schemas.microsoft.com/office/powerpoint/2010/main" val="3797034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基本的方向（２）高齢者等がいきいきと暮らせるまちづくり</a:t>
            </a:r>
          </a:p>
        </p:txBody>
      </p:sp>
      <p:sp>
        <p:nvSpPr>
          <p:cNvPr id="6" name="正方形/長方形 5"/>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D2CA9CC7-1FB6-4BEF-8618-BDFFC54A04F3}"/>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11</a:t>
            </a:fld>
            <a:endParaRPr kumimoji="1" lang="ja-JP" altLang="en-US" dirty="0"/>
          </a:p>
        </p:txBody>
      </p:sp>
      <p:graphicFrame>
        <p:nvGraphicFramePr>
          <p:cNvPr id="8" name="表 7">
            <a:extLst>
              <a:ext uri="{FF2B5EF4-FFF2-40B4-BE49-F238E27FC236}">
                <a16:creationId xmlns:a16="http://schemas.microsoft.com/office/drawing/2014/main" id="{D57E112B-B14E-49A5-830E-98F44FB425CE}"/>
              </a:ext>
            </a:extLst>
          </p:cNvPr>
          <p:cNvGraphicFramePr>
            <a:graphicFrameLocks noGrp="1"/>
          </p:cNvGraphicFramePr>
          <p:nvPr>
            <p:extLst>
              <p:ext uri="{D42A27DB-BD31-4B8C-83A1-F6EECF244321}">
                <p14:modId xmlns:p14="http://schemas.microsoft.com/office/powerpoint/2010/main" val="164683680"/>
              </p:ext>
            </p:extLst>
          </p:nvPr>
        </p:nvGraphicFramePr>
        <p:xfrm>
          <a:off x="169980" y="801052"/>
          <a:ext cx="9610605" cy="4388408"/>
        </p:xfrm>
        <a:graphic>
          <a:graphicData uri="http://schemas.openxmlformats.org/drawingml/2006/table">
            <a:tbl>
              <a:tblPr firstRow="1" bandRow="1">
                <a:tableStyleId>{F5AB1C69-6EDB-4FF4-983F-18BD219EF322}</a:tableStyleId>
              </a:tblPr>
              <a:tblGrid>
                <a:gridCol w="394605">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92000">
                  <a:extLst>
                    <a:ext uri="{9D8B030D-6E8A-4147-A177-3AD203B41FA5}">
                      <a16:colId xmlns:a16="http://schemas.microsoft.com/office/drawing/2014/main" val="3942399808"/>
                    </a:ext>
                  </a:extLst>
                </a:gridCol>
                <a:gridCol w="1692000">
                  <a:extLst>
                    <a:ext uri="{9D8B030D-6E8A-4147-A177-3AD203B41FA5}">
                      <a16:colId xmlns:a16="http://schemas.microsoft.com/office/drawing/2014/main" val="300337350"/>
                    </a:ext>
                  </a:extLst>
                </a:gridCol>
                <a:gridCol w="1692000">
                  <a:extLst>
                    <a:ext uri="{9D8B030D-6E8A-4147-A177-3AD203B41FA5}">
                      <a16:colId xmlns:a16="http://schemas.microsoft.com/office/drawing/2014/main" val="2831603746"/>
                    </a:ext>
                  </a:extLst>
                </a:gridCol>
                <a:gridCol w="1440000">
                  <a:extLst>
                    <a:ext uri="{9D8B030D-6E8A-4147-A177-3AD203B41FA5}">
                      <a16:colId xmlns:a16="http://schemas.microsoft.com/office/drawing/2014/main" val="3032677807"/>
                    </a:ext>
                  </a:extLst>
                </a:gridCol>
                <a:gridCol w="1440000">
                  <a:extLst>
                    <a:ext uri="{9D8B030D-6E8A-4147-A177-3AD203B41FA5}">
                      <a16:colId xmlns:a16="http://schemas.microsoft.com/office/drawing/2014/main" val="2963896491"/>
                    </a:ext>
                  </a:extLst>
                </a:gridCol>
              </a:tblGrid>
              <a:tr h="172153">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17</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大阪ええまちプロジェクト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地域の多様な主体の支え合いによる地域包括ケアシステムを構築するため、府民の「地域の支え合い活動」参加への気運の醸成、先進的な活動を行っているＮＰＯ等の基盤強化等、総合的に市町村を支援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103974">
                <a:tc vMerge="1">
                  <a:txBody>
                    <a:bodyPr/>
                    <a:lstStyle/>
                    <a:p>
                      <a:endParaRPr kumimoji="1" lang="ja-JP" altLang="en-US"/>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extLst>
                  <a:ext uri="{0D108BD9-81ED-4DB2-BD59-A6C34878D82A}">
                    <a16:rowId xmlns:a16="http://schemas.microsoft.com/office/drawing/2014/main" val="4142571852"/>
                  </a:ext>
                </a:extLst>
              </a:tr>
              <a:tr h="103974">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11761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地域団体への伴走型支援数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23,789</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23,789</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96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研修開催回数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p>
                      <a:pPr algn="ct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986820484"/>
                  </a:ext>
                </a:extLst>
              </a:tr>
              <a:tr h="396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大交流会の開催</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09960164"/>
                  </a:ext>
                </a:extLst>
              </a:tr>
              <a:tr h="283913">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生活支援体制整備推進支援事業</a:t>
                      </a:r>
                      <a:endPar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No16</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の事業を拡充し、自治体の</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SDG</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ｓの推進に資する取組として、新たな地域活動の担い手の創出や、市町村が住民主体型サービスの創出等を円滑に実施できるよう支援を実施する</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103974">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132087738"/>
                  </a:ext>
                </a:extLst>
              </a:tr>
              <a:tr h="103974">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11761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支援した市町村数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11,633</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14,100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396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地域活動の創出支援件数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4</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3362066606"/>
                  </a:ext>
                </a:extLst>
              </a:tr>
            </a:tbl>
          </a:graphicData>
        </a:graphic>
      </p:graphicFrame>
    </p:spTree>
    <p:extLst>
      <p:ext uri="{BB962C8B-B14F-4D97-AF65-F5344CB8AC3E}">
        <p14:creationId xmlns:p14="http://schemas.microsoft.com/office/powerpoint/2010/main" val="1308498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基本的方向（２）高齢者等がいきいきと暮らせるまちづくり</a:t>
            </a:r>
          </a:p>
        </p:txBody>
      </p:sp>
      <p:sp>
        <p:nvSpPr>
          <p:cNvPr id="8" name="スライド番号プレースホルダー 1">
            <a:extLst>
              <a:ext uri="{FF2B5EF4-FFF2-40B4-BE49-F238E27FC236}">
                <a16:creationId xmlns:a16="http://schemas.microsoft.com/office/drawing/2014/main" id="{FD92C409-1BF6-43C2-B815-024585A3C43A}"/>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12</a:t>
            </a:fld>
            <a:endParaRPr kumimoji="1" lang="ja-JP" altLang="en-US" dirty="0"/>
          </a:p>
        </p:txBody>
      </p:sp>
      <p:graphicFrame>
        <p:nvGraphicFramePr>
          <p:cNvPr id="9" name="表 8">
            <a:extLst>
              <a:ext uri="{FF2B5EF4-FFF2-40B4-BE49-F238E27FC236}">
                <a16:creationId xmlns:a16="http://schemas.microsoft.com/office/drawing/2014/main" id="{10B27F50-5A42-459B-804D-5511DE130171}"/>
              </a:ext>
            </a:extLst>
          </p:cNvPr>
          <p:cNvGraphicFramePr>
            <a:graphicFrameLocks noGrp="1"/>
          </p:cNvGraphicFramePr>
          <p:nvPr>
            <p:extLst>
              <p:ext uri="{D42A27DB-BD31-4B8C-83A1-F6EECF244321}">
                <p14:modId xmlns:p14="http://schemas.microsoft.com/office/powerpoint/2010/main" val="424272194"/>
              </p:ext>
            </p:extLst>
          </p:nvPr>
        </p:nvGraphicFramePr>
        <p:xfrm>
          <a:off x="85311" y="800167"/>
          <a:ext cx="9756000" cy="2928876"/>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24000">
                  <a:extLst>
                    <a:ext uri="{9D8B030D-6E8A-4147-A177-3AD203B41FA5}">
                      <a16:colId xmlns:a16="http://schemas.microsoft.com/office/drawing/2014/main" val="1297933951"/>
                    </a:ext>
                  </a:extLst>
                </a:gridCol>
                <a:gridCol w="2988000">
                  <a:extLst>
                    <a:ext uri="{9D8B030D-6E8A-4147-A177-3AD203B41FA5}">
                      <a16:colId xmlns:a16="http://schemas.microsoft.com/office/drawing/2014/main" val="1232791315"/>
                    </a:ext>
                  </a:extLst>
                </a:gridCol>
                <a:gridCol w="1656000">
                  <a:extLst>
                    <a:ext uri="{9D8B030D-6E8A-4147-A177-3AD203B41FA5}">
                      <a16:colId xmlns:a16="http://schemas.microsoft.com/office/drawing/2014/main" val="885638921"/>
                    </a:ext>
                  </a:extLst>
                </a:gridCol>
                <a:gridCol w="1656000">
                  <a:extLst>
                    <a:ext uri="{9D8B030D-6E8A-4147-A177-3AD203B41FA5}">
                      <a16:colId xmlns:a16="http://schemas.microsoft.com/office/drawing/2014/main" val="2868609020"/>
                    </a:ext>
                  </a:extLst>
                </a:gridCol>
                <a:gridCol w="1332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519675">
                <a:tc rowSpan="7">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19</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accent4"/>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スマートシニアライフ事業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「いのち輝く未来社会」の実現をめざし、住民の生活の質（ＱＯＬ）の向上のために、特に高齢者の課題を</a:t>
                      </a:r>
                      <a:r>
                        <a:rPr kumimoji="1" lang="en-US" altLang="ja-JP" sz="1050" b="0" u="none" dirty="0">
                          <a:latin typeface="Meiryo UI" panose="020B0604030504040204" pitchFamily="50" charset="-128"/>
                          <a:ea typeface="Meiryo UI" panose="020B0604030504040204" pitchFamily="50" charset="-128"/>
                        </a:rPr>
                        <a:t>ICT</a:t>
                      </a:r>
                      <a:r>
                        <a:rPr kumimoji="1" lang="ja-JP" altLang="en-US" sz="1050" b="0" u="none" dirty="0">
                          <a:latin typeface="Meiryo UI" panose="020B0604030504040204" pitchFamily="50" charset="-128"/>
                          <a:ea typeface="Meiryo UI" panose="020B0604030504040204" pitchFamily="50" charset="-128"/>
                        </a:rPr>
                        <a:t>の活用により解決する事業。デジタル端末等になじみのない方にも、</a:t>
                      </a:r>
                      <a:r>
                        <a:rPr kumimoji="1" lang="en-US" altLang="ja-JP" sz="1050" b="0" u="none" dirty="0">
                          <a:latin typeface="Meiryo UI" panose="020B0604030504040204" pitchFamily="50" charset="-128"/>
                          <a:ea typeface="Meiryo UI" panose="020B0604030504040204" pitchFamily="50" charset="-128"/>
                        </a:rPr>
                        <a:t>LINE </a:t>
                      </a:r>
                      <a:r>
                        <a:rPr kumimoji="1" lang="ja-JP" altLang="en-US" sz="1050" b="0" u="none" dirty="0">
                          <a:latin typeface="Meiryo UI" panose="020B0604030504040204" pitchFamily="50" charset="-128"/>
                          <a:ea typeface="Meiryo UI" panose="020B0604030504040204" pitchFamily="50" charset="-128"/>
                        </a:rPr>
                        <a:t>公式アカウント「おおさか楽なび 」を通じて、わかりやすく安心してご利用いただけるサービスをワンストップで提供する。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16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54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040081484"/>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スマートシニアライフアプリのアクセス数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330,000</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27,778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243,919</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250,000</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105,403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スマートシニアライフ事業によるサービス提供数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105,403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2182973969"/>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スマートシニアライフ事業プラットフォームを通じて就労を希望する高齢者数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399</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250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3474200890"/>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事業実施自治体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市町村</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43</a:t>
                      </a:r>
                      <a:r>
                        <a:rPr kumimoji="1" lang="ja-JP" altLang="en-US" sz="1050" dirty="0">
                          <a:solidFill>
                            <a:schemeClr val="tx1"/>
                          </a:solidFill>
                          <a:latin typeface="Meiryo UI" panose="020B0604030504040204" pitchFamily="50" charset="-128"/>
                          <a:ea typeface="Meiryo UI" panose="020B0604030504040204" pitchFamily="50" charset="-128"/>
                        </a:rPr>
                        <a:t>市町村</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市町村）</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82532261"/>
                  </a:ext>
                </a:extLst>
              </a:tr>
            </a:tbl>
          </a:graphicData>
        </a:graphic>
      </p:graphicFrame>
    </p:spTree>
    <p:extLst>
      <p:ext uri="{BB962C8B-B14F-4D97-AF65-F5344CB8AC3E}">
        <p14:creationId xmlns:p14="http://schemas.microsoft.com/office/powerpoint/2010/main" val="371988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sp>
        <p:nvSpPr>
          <p:cNvPr id="10" name="スライド番号プレースホルダー 1">
            <a:extLst>
              <a:ext uri="{FF2B5EF4-FFF2-40B4-BE49-F238E27FC236}">
                <a16:creationId xmlns:a16="http://schemas.microsoft.com/office/drawing/2014/main" id="{A07234EE-8DA7-4D81-9D6F-C6BC3359789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13</a:t>
            </a:fld>
            <a:endParaRPr kumimoji="1" lang="ja-JP" altLang="en-US" dirty="0"/>
          </a:p>
        </p:txBody>
      </p:sp>
      <p:graphicFrame>
        <p:nvGraphicFramePr>
          <p:cNvPr id="8" name="表 7">
            <a:extLst>
              <a:ext uri="{FF2B5EF4-FFF2-40B4-BE49-F238E27FC236}">
                <a16:creationId xmlns:a16="http://schemas.microsoft.com/office/drawing/2014/main" id="{A6502891-2937-4072-B77B-6057504CC519}"/>
              </a:ext>
            </a:extLst>
          </p:cNvPr>
          <p:cNvGraphicFramePr>
            <a:graphicFrameLocks noGrp="1"/>
          </p:cNvGraphicFramePr>
          <p:nvPr>
            <p:extLst>
              <p:ext uri="{D42A27DB-BD31-4B8C-83A1-F6EECF244321}">
                <p14:modId xmlns:p14="http://schemas.microsoft.com/office/powerpoint/2010/main" val="3414411525"/>
              </p:ext>
            </p:extLst>
          </p:nvPr>
        </p:nvGraphicFramePr>
        <p:xfrm>
          <a:off x="138410" y="885046"/>
          <a:ext cx="9648000" cy="4191111"/>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3132000">
                  <a:extLst>
                    <a:ext uri="{9D8B030D-6E8A-4147-A177-3AD203B41FA5}">
                      <a16:colId xmlns:a16="http://schemas.microsoft.com/office/drawing/2014/main" val="3367541063"/>
                    </a:ext>
                  </a:extLst>
                </a:gridCol>
                <a:gridCol w="1620000">
                  <a:extLst>
                    <a:ext uri="{9D8B030D-6E8A-4147-A177-3AD203B41FA5}">
                      <a16:colId xmlns:a16="http://schemas.microsoft.com/office/drawing/2014/main" val="744746045"/>
                    </a:ext>
                  </a:extLst>
                </a:gridCol>
                <a:gridCol w="1620000">
                  <a:extLst>
                    <a:ext uri="{9D8B030D-6E8A-4147-A177-3AD203B41FA5}">
                      <a16:colId xmlns:a16="http://schemas.microsoft.com/office/drawing/2014/main" val="4076089769"/>
                    </a:ext>
                  </a:extLst>
                </a:gridCol>
                <a:gridCol w="1260000">
                  <a:extLst>
                    <a:ext uri="{9D8B030D-6E8A-4147-A177-3AD203B41FA5}">
                      <a16:colId xmlns:a16="http://schemas.microsoft.com/office/drawing/2014/main" val="181636426"/>
                    </a:ext>
                  </a:extLst>
                </a:gridCol>
                <a:gridCol w="1260000">
                  <a:extLst>
                    <a:ext uri="{9D8B030D-6E8A-4147-A177-3AD203B41FA5}">
                      <a16:colId xmlns:a16="http://schemas.microsoft.com/office/drawing/2014/main" val="2343276413"/>
                    </a:ext>
                  </a:extLst>
                </a:gridCol>
              </a:tblGrid>
              <a:tr h="334328">
                <a:tc rowSpan="4">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20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外国人留学生就職支援事業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府内の大学の外国人留学生を対象に、就職活動やインターンシップ、ビジネス日本語等に関するセミナーや企業見学会を実施し、外国人留学生の大阪企業での就職・活躍を支援する。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7632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2763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8899748"/>
                  </a:ext>
                </a:extLst>
              </a:tr>
              <a:tr h="406093">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府内企業に対する理解が深まった外国人留学生の割合</a:t>
                      </a:r>
                      <a:endParaRPr kumimoji="1"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2,178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96</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2,186</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8025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21</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就職氷河期世代集中支援プロジェクト事業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地域就職氷河期世代支援加速化交付金活用事業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就職氷河期世代のうち、長期無業者等を中心に、大阪府の総合就業支援拠点である「</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OSAKA</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しごとフィールド」で実施する様々な支援メニューに関する情報を発信し、支援対象者としての掘り起こしを行うとともに、就業意欲の喚起を図りながら就職に向けた支援を行うことで、就職氷河期世代の経済的な自立の促進を図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950922311"/>
                  </a:ext>
                </a:extLst>
              </a:tr>
              <a:tr h="174308">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extLst>
                  <a:ext uri="{0D108BD9-81ED-4DB2-BD59-A6C34878D82A}">
                    <a16:rowId xmlns:a16="http://schemas.microsoft.com/office/drawing/2014/main" val="3704312501"/>
                  </a:ext>
                </a:extLst>
              </a:tr>
              <a:tr h="17430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824776864"/>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本事業による新規就業者数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（就職氷河期世代）</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16,530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16,138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新規就業者数のうち正規雇用</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（就職氷河期世代）</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extLst>
                  <a:ext uri="{0D108BD9-81ED-4DB2-BD59-A6C34878D82A}">
                    <a16:rowId xmlns:a16="http://schemas.microsoft.com/office/drawing/2014/main" val="4258074968"/>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しごとフィールドの新規登録者数（就職氷河期世代）</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2,800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1,460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1,460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extLst>
                  <a:ext uri="{0D108BD9-81ED-4DB2-BD59-A6C34878D82A}">
                    <a16:rowId xmlns:a16="http://schemas.microsoft.com/office/drawing/2014/main" val="3459099178"/>
                  </a:ext>
                </a:extLst>
              </a:tr>
            </a:tbl>
          </a:graphicData>
        </a:graphic>
      </p:graphicFrame>
    </p:spTree>
    <p:extLst>
      <p:ext uri="{BB962C8B-B14F-4D97-AF65-F5344CB8AC3E}">
        <p14:creationId xmlns:p14="http://schemas.microsoft.com/office/powerpoint/2010/main" val="3947979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sp>
        <p:nvSpPr>
          <p:cNvPr id="9" name="スライド番号プレースホルダー 1">
            <a:extLst>
              <a:ext uri="{FF2B5EF4-FFF2-40B4-BE49-F238E27FC236}">
                <a16:creationId xmlns:a16="http://schemas.microsoft.com/office/drawing/2014/main" id="{85166636-3862-47FC-87A7-6851AAFBC9A1}"/>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14</a:t>
            </a:fld>
            <a:endParaRPr kumimoji="1" lang="ja-JP" altLang="en-US" dirty="0"/>
          </a:p>
        </p:txBody>
      </p:sp>
      <p:graphicFrame>
        <p:nvGraphicFramePr>
          <p:cNvPr id="10" name="表 9">
            <a:extLst>
              <a:ext uri="{FF2B5EF4-FFF2-40B4-BE49-F238E27FC236}">
                <a16:creationId xmlns:a16="http://schemas.microsoft.com/office/drawing/2014/main" id="{DFB7537A-A1DF-46C5-B6FD-973E9BAD2FFA}"/>
              </a:ext>
            </a:extLst>
          </p:cNvPr>
          <p:cNvGraphicFramePr>
            <a:graphicFrameLocks noGrp="1"/>
          </p:cNvGraphicFramePr>
          <p:nvPr>
            <p:extLst>
              <p:ext uri="{D42A27DB-BD31-4B8C-83A1-F6EECF244321}">
                <p14:modId xmlns:p14="http://schemas.microsoft.com/office/powerpoint/2010/main" val="503224309"/>
              </p:ext>
            </p:extLst>
          </p:nvPr>
        </p:nvGraphicFramePr>
        <p:xfrm>
          <a:off x="157290" y="801052"/>
          <a:ext cx="9688269" cy="5214112"/>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4269">
                  <a:extLst>
                    <a:ext uri="{9D8B030D-6E8A-4147-A177-3AD203B41FA5}">
                      <a16:colId xmlns:a16="http://schemas.microsoft.com/office/drawing/2014/main" val="1297933951"/>
                    </a:ext>
                  </a:extLst>
                </a:gridCol>
                <a:gridCol w="2772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12000">
                  <a:extLst>
                    <a:ext uri="{9D8B030D-6E8A-4147-A177-3AD203B41FA5}">
                      <a16:colId xmlns:a16="http://schemas.microsoft.com/office/drawing/2014/main" val="1393318109"/>
                    </a:ext>
                  </a:extLst>
                </a:gridCol>
                <a:gridCol w="1512000">
                  <a:extLst>
                    <a:ext uri="{9D8B030D-6E8A-4147-A177-3AD203B41FA5}">
                      <a16:colId xmlns:a16="http://schemas.microsoft.com/office/drawing/2014/main" val="2346348725"/>
                    </a:ext>
                  </a:extLst>
                </a:gridCol>
              </a:tblGrid>
              <a:tr h="334328">
                <a:tc rowSpan="6">
                  <a:txBody>
                    <a:bodyPr/>
                    <a:lstStyle/>
                    <a:p>
                      <a:pPr algn="ctr"/>
                      <a:r>
                        <a:rPr kumimoji="1" lang="en-US" altLang="ja-JP" sz="900" dirty="0">
                          <a:latin typeface="Meiryo UI" panose="020B0604030504040204" pitchFamily="50" charset="-128"/>
                          <a:ea typeface="Meiryo UI" panose="020B0604030504040204" pitchFamily="50" charset="-128"/>
                        </a:rPr>
                        <a:t>No22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潜在求職者活躍支援プロジェクト事業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女性、高年齢者、障がい者を対象に潜在求職者の掘り起こしを行い、就業意欲の喚起から研修等によるスキルアップやマッチング、就職後の定着までの一貫した支援を行う。また、今後成長が見込まれる分野や人材不足が顕著な分野等を中心に、雇う側の企業に対し職場環境の改善支援を行い、雇用した後の定着までを見据えた取組を実施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521683048"/>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本事業による新規就業者数</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女性</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高年齢者</a:t>
                      </a:r>
                      <a:r>
                        <a:rPr kumimoji="1" lang="en-US" altLang="ja-JP" sz="1050" dirty="0">
                          <a:latin typeface="Meiryo UI" panose="020B0604030504040204" pitchFamily="50" charset="-128"/>
                          <a:ea typeface="Meiryo UI" panose="020B0604030504040204" pitchFamily="50" charset="-128"/>
                        </a:rPr>
                        <a:t>,</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3,225</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63,500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2,320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2,320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61,473</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女性</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高年齢者</a:t>
                      </a:r>
                      <a:r>
                        <a:rPr kumimoji="1" lang="en-US" altLang="ja-JP" sz="1050" dirty="0">
                          <a:latin typeface="Meiryo UI" panose="020B0604030504040204" pitchFamily="50" charset="-128"/>
                          <a:ea typeface="Meiryo UI" panose="020B0604030504040204" pitchFamily="50" charset="-128"/>
                        </a:rPr>
                        <a:t>,</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7,090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5,840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5,840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extLst>
                  <a:ext uri="{0D108BD9-81ED-4DB2-BD59-A6C34878D82A}">
                    <a16:rowId xmlns:a16="http://schemas.microsoft.com/office/drawing/2014/main" val="379341455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職場環境改善を受けた企業数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900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900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extLst>
                  <a:ext uri="{0D108BD9-81ED-4DB2-BD59-A6C34878D82A}">
                    <a16:rowId xmlns:a16="http://schemas.microsoft.com/office/drawing/2014/main" val="681430499"/>
                  </a:ext>
                </a:extLst>
              </a:tr>
              <a:tr h="0">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No23</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持続可能な大阪の成長を支えるダイバーシティ推進事業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内大学との連携を強化し、就職困難性の高い学生への支援に取り組むとともに、府内企業におけるダイバーシティへの理解を促進することで府内企業の人材確保を図り、多様な人材が府内で活躍できるよう支援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7527621"/>
                  </a:ext>
                </a:extLst>
              </a:tr>
              <a:tr h="252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38382578"/>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136977184"/>
                  </a:ext>
                </a:extLst>
              </a:tr>
              <a:tr h="39433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参加企業のうち、ダイバーシティ経営に取り組む（予定含む）企業</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270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29,486</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250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250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29,486</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71216766"/>
                  </a:ext>
                </a:extLst>
              </a:tr>
              <a:tr h="39433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参加企業数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460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460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460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53309684"/>
                  </a:ext>
                </a:extLst>
              </a:tr>
              <a:tr h="39433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参加企業が正社員採用した人数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330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17146918"/>
                  </a:ext>
                </a:extLst>
              </a:tr>
              <a:tr h="39433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参加した学生数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2,120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2,120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2,120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07938635"/>
                  </a:ext>
                </a:extLst>
              </a:tr>
            </a:tbl>
          </a:graphicData>
        </a:graphic>
      </p:graphicFrame>
    </p:spTree>
    <p:extLst>
      <p:ext uri="{BB962C8B-B14F-4D97-AF65-F5344CB8AC3E}">
        <p14:creationId xmlns:p14="http://schemas.microsoft.com/office/powerpoint/2010/main" val="371188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sp>
        <p:nvSpPr>
          <p:cNvPr id="11" name="スライド番号プレースホルダー 1">
            <a:extLst>
              <a:ext uri="{FF2B5EF4-FFF2-40B4-BE49-F238E27FC236}">
                <a16:creationId xmlns:a16="http://schemas.microsoft.com/office/drawing/2014/main" id="{4759D596-A206-4A47-B4EA-837C4912F1CE}"/>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15</a:t>
            </a:fld>
            <a:endParaRPr kumimoji="1" lang="ja-JP" altLang="en-US" dirty="0"/>
          </a:p>
        </p:txBody>
      </p:sp>
      <p:graphicFrame>
        <p:nvGraphicFramePr>
          <p:cNvPr id="8" name="表 7">
            <a:extLst>
              <a:ext uri="{FF2B5EF4-FFF2-40B4-BE49-F238E27FC236}">
                <a16:creationId xmlns:a16="http://schemas.microsoft.com/office/drawing/2014/main" id="{FF2526AC-C2E6-4FBD-836B-78D03A74D3C3}"/>
              </a:ext>
            </a:extLst>
          </p:cNvPr>
          <p:cNvGraphicFramePr>
            <a:graphicFrameLocks noGrp="1"/>
          </p:cNvGraphicFramePr>
          <p:nvPr>
            <p:extLst>
              <p:ext uri="{D42A27DB-BD31-4B8C-83A1-F6EECF244321}">
                <p14:modId xmlns:p14="http://schemas.microsoft.com/office/powerpoint/2010/main" val="2882972209"/>
              </p:ext>
            </p:extLst>
          </p:nvPr>
        </p:nvGraphicFramePr>
        <p:xfrm>
          <a:off x="121290" y="775765"/>
          <a:ext cx="9664398" cy="3397460"/>
        </p:xfrm>
        <a:graphic>
          <a:graphicData uri="http://schemas.openxmlformats.org/drawingml/2006/table">
            <a:tbl>
              <a:tblPr firstRow="1" bandRow="1">
                <a:tableStyleId>{F5AB1C69-6EDB-4FF4-983F-18BD219EF322}</a:tableStyleId>
              </a:tblPr>
              <a:tblGrid>
                <a:gridCol w="376398">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3240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548000">
                  <a:extLst>
                    <a:ext uri="{9D8B030D-6E8A-4147-A177-3AD203B41FA5}">
                      <a16:colId xmlns:a16="http://schemas.microsoft.com/office/drawing/2014/main" val="2868609020"/>
                    </a:ext>
                  </a:extLst>
                </a:gridCol>
                <a:gridCol w="1296000">
                  <a:extLst>
                    <a:ext uri="{9D8B030D-6E8A-4147-A177-3AD203B41FA5}">
                      <a16:colId xmlns:a16="http://schemas.microsoft.com/office/drawing/2014/main" val="1393318109"/>
                    </a:ext>
                  </a:extLst>
                </a:gridCol>
                <a:gridCol w="1296000">
                  <a:extLst>
                    <a:ext uri="{9D8B030D-6E8A-4147-A177-3AD203B41FA5}">
                      <a16:colId xmlns:a16="http://schemas.microsoft.com/office/drawing/2014/main" val="2346348725"/>
                    </a:ext>
                  </a:extLst>
                </a:gridCol>
              </a:tblGrid>
              <a:tr h="33432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障がい者雇用の促進</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ハートフル条例に基づき、中小事業主等に対する雇用機会の拡大と職場定着を図るため、障がい者雇用に関する理解促進や、障がい者の職場定着に関する支援など、障がい者雇用に取り組む事業主の支援を行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endParaRPr kumimoji="1" lang="ja-JP" altLang="en-US" sz="1050" b="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521683048"/>
                  </a:ext>
                </a:extLst>
              </a:tr>
              <a:tr h="54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民間企業（大阪府に本社がある</a:t>
                      </a:r>
                      <a:r>
                        <a:rPr kumimoji="1" lang="en-US" altLang="ja-JP" sz="1050" dirty="0">
                          <a:latin typeface="Meiryo UI" panose="020B0604030504040204" pitchFamily="50" charset="-128"/>
                          <a:ea typeface="Meiryo UI" panose="020B0604030504040204" pitchFamily="50" charset="-128"/>
                        </a:rPr>
                        <a:t>43.5</a:t>
                      </a:r>
                      <a:r>
                        <a:rPr kumimoji="1" lang="ja-JP" altLang="en-US" sz="1050" dirty="0">
                          <a:latin typeface="Meiryo UI" panose="020B0604030504040204" pitchFamily="50" charset="-128"/>
                          <a:ea typeface="Meiryo UI" panose="020B0604030504040204" pitchFamily="50" charset="-128"/>
                        </a:rPr>
                        <a:t>人以上規模の企業：法定雇用率</a:t>
                      </a: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％）に雇用されている障がい者の数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68,000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※R9.6.1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時点</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49,017</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58,282</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57,400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R5.6.1</a:t>
                      </a:r>
                      <a:r>
                        <a:rPr kumimoji="1" lang="ja-JP" altLang="en-US" sz="1050" b="0" dirty="0">
                          <a:solidFill>
                            <a:schemeClr val="tx1"/>
                          </a:solidFill>
                          <a:latin typeface="Meiryo UI" panose="020B0604030504040204" pitchFamily="50" charset="-128"/>
                          <a:ea typeface="Meiryo UI" panose="020B0604030504040204" pitchFamily="50" charset="-128"/>
                        </a:rPr>
                        <a:t>時点</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46,844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No25</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地域福祉振興助成金事業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府民の社会福祉活動の振興に資するため、府民が自主的に行う社会福祉活動や社会福祉活動への参加を促進するための基盤となる事業、また府が選定した事業に対し助成を行う。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7527621"/>
                  </a:ext>
                </a:extLst>
              </a:tr>
              <a:tr h="252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38382578"/>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136977184"/>
                  </a:ext>
                </a:extLst>
              </a:tr>
              <a:tr h="360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zh-TW" altLang="en-US" sz="1050" dirty="0">
                          <a:latin typeface="Meiryo UI" panose="020B0604030504040204" pitchFamily="50" charset="-128"/>
                          <a:ea typeface="Meiryo UI" panose="020B0604030504040204" pitchFamily="50" charset="-128"/>
                        </a:rPr>
                        <a:t>地域福祉振興助成金交付決定数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140,000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52</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140,000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71216766"/>
                  </a:ext>
                </a:extLst>
              </a:tr>
            </a:tbl>
          </a:graphicData>
        </a:graphic>
      </p:graphicFrame>
    </p:spTree>
    <p:extLst>
      <p:ext uri="{BB962C8B-B14F-4D97-AF65-F5344CB8AC3E}">
        <p14:creationId xmlns:p14="http://schemas.microsoft.com/office/powerpoint/2010/main" val="152412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7B3CDD11-92AD-45F4-9391-6BC689F81DB0}"/>
              </a:ext>
            </a:extLst>
          </p:cNvPr>
          <p:cNvGraphicFramePr>
            <a:graphicFrameLocks noGrp="1"/>
          </p:cNvGraphicFramePr>
          <p:nvPr/>
        </p:nvGraphicFramePr>
        <p:xfrm>
          <a:off x="129000" y="4631252"/>
          <a:ext cx="9684000" cy="1937928"/>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1622358477"/>
                    </a:ext>
                  </a:extLst>
                </a:gridCol>
                <a:gridCol w="360000">
                  <a:extLst>
                    <a:ext uri="{9D8B030D-6E8A-4147-A177-3AD203B41FA5}">
                      <a16:colId xmlns:a16="http://schemas.microsoft.com/office/drawing/2014/main" val="1239623678"/>
                    </a:ext>
                  </a:extLst>
                </a:gridCol>
                <a:gridCol w="3060000">
                  <a:extLst>
                    <a:ext uri="{9D8B030D-6E8A-4147-A177-3AD203B41FA5}">
                      <a16:colId xmlns:a16="http://schemas.microsoft.com/office/drawing/2014/main" val="780827944"/>
                    </a:ext>
                  </a:extLst>
                </a:gridCol>
                <a:gridCol w="1548000">
                  <a:extLst>
                    <a:ext uri="{9D8B030D-6E8A-4147-A177-3AD203B41FA5}">
                      <a16:colId xmlns:a16="http://schemas.microsoft.com/office/drawing/2014/main" val="297705696"/>
                    </a:ext>
                  </a:extLst>
                </a:gridCol>
                <a:gridCol w="1548000">
                  <a:extLst>
                    <a:ext uri="{9D8B030D-6E8A-4147-A177-3AD203B41FA5}">
                      <a16:colId xmlns:a16="http://schemas.microsoft.com/office/drawing/2014/main" val="2206049551"/>
                    </a:ext>
                  </a:extLst>
                </a:gridCol>
                <a:gridCol w="1404000">
                  <a:extLst>
                    <a:ext uri="{9D8B030D-6E8A-4147-A177-3AD203B41FA5}">
                      <a16:colId xmlns:a16="http://schemas.microsoft.com/office/drawing/2014/main" val="3474597453"/>
                    </a:ext>
                  </a:extLst>
                </a:gridCol>
                <a:gridCol w="1404000">
                  <a:extLst>
                    <a:ext uri="{9D8B030D-6E8A-4147-A177-3AD203B41FA5}">
                      <a16:colId xmlns:a16="http://schemas.microsoft.com/office/drawing/2014/main" val="3613364607"/>
                    </a:ext>
                  </a:extLst>
                </a:gridCol>
              </a:tblGrid>
              <a:tr h="864000">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28</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使い捨てプラスチックごみ対策推進事業</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プラスチックごみ削減の一層の機運醸成を図り、府民の行動変容を促すため、マイ容器等の利用可能な店舗を検索できる「</a:t>
                      </a:r>
                      <a:r>
                        <a:rPr kumimoji="1" lang="en-US" altLang="ja-JP" sz="1050" b="0" u="none" dirty="0">
                          <a:solidFill>
                            <a:schemeClr val="bg1"/>
                          </a:solidFill>
                          <a:latin typeface="Meiryo UI" panose="020B0604030504040204" pitchFamily="50" charset="-128"/>
                          <a:ea typeface="Meiryo UI" panose="020B0604030504040204" pitchFamily="50" charset="-128"/>
                        </a:rPr>
                        <a:t>Osaka</a:t>
                      </a:r>
                      <a:r>
                        <a:rPr kumimoji="1" lang="ja-JP" altLang="en-US" sz="1050" b="0" u="none" dirty="0">
                          <a:solidFill>
                            <a:schemeClr val="bg1"/>
                          </a:solidFill>
                          <a:latin typeface="Meiryo UI" panose="020B0604030504040204" pitchFamily="50" charset="-128"/>
                          <a:ea typeface="Meiryo UI" panose="020B0604030504040204" pitchFamily="50" charset="-128"/>
                        </a:rPr>
                        <a:t>ほかさんマップ（</a:t>
                      </a:r>
                      <a:r>
                        <a:rPr kumimoji="1" lang="en-US" altLang="ja-JP" sz="1050" b="0" u="none" dirty="0">
                          <a:solidFill>
                            <a:schemeClr val="bg1"/>
                          </a:solidFill>
                          <a:latin typeface="Meiryo UI" panose="020B0604030504040204" pitchFamily="50" charset="-128"/>
                          <a:ea typeface="Meiryo UI" panose="020B0604030504040204" pitchFamily="50" charset="-128"/>
                        </a:rPr>
                        <a:t>2021</a:t>
                      </a:r>
                      <a:r>
                        <a:rPr kumimoji="1" lang="ja-JP" altLang="en-US" sz="1050" b="0" u="none" dirty="0">
                          <a:solidFill>
                            <a:schemeClr val="bg1"/>
                          </a:solidFill>
                          <a:latin typeface="Meiryo UI" panose="020B0604030504040204" pitchFamily="50" charset="-128"/>
                          <a:ea typeface="Meiryo UI" panose="020B0604030504040204" pitchFamily="50" charset="-128"/>
                        </a:rPr>
                        <a:t>年</a:t>
                      </a:r>
                      <a:r>
                        <a:rPr kumimoji="1" lang="en-US" altLang="ja-JP" sz="1050" b="0" u="none" dirty="0">
                          <a:solidFill>
                            <a:schemeClr val="bg1"/>
                          </a:solidFill>
                          <a:latin typeface="Meiryo UI" panose="020B0604030504040204" pitchFamily="50" charset="-128"/>
                          <a:ea typeface="Meiryo UI" panose="020B0604030504040204" pitchFamily="50" charset="-128"/>
                        </a:rPr>
                        <a:t>10</a:t>
                      </a:r>
                      <a:r>
                        <a:rPr kumimoji="1" lang="ja-JP" altLang="en-US" sz="1050" b="0" u="none" dirty="0">
                          <a:solidFill>
                            <a:schemeClr val="bg1"/>
                          </a:solidFill>
                          <a:latin typeface="Meiryo UI" panose="020B0604030504040204" pitchFamily="50" charset="-128"/>
                          <a:ea typeface="Meiryo UI" panose="020B0604030504040204" pitchFamily="50" charset="-128"/>
                        </a:rPr>
                        <a:t>月開設）」による情報発信の強化を図るとともに、日常生活で実践できる３</a:t>
                      </a:r>
                      <a:r>
                        <a:rPr kumimoji="1" lang="en-US" altLang="ja-JP" sz="1050" b="0" u="none" dirty="0">
                          <a:solidFill>
                            <a:schemeClr val="bg1"/>
                          </a:solidFill>
                          <a:latin typeface="Meiryo UI" panose="020B0604030504040204" pitchFamily="50" charset="-128"/>
                          <a:ea typeface="Meiryo UI" panose="020B0604030504040204" pitchFamily="50" charset="-128"/>
                        </a:rPr>
                        <a:t>R</a:t>
                      </a:r>
                      <a:r>
                        <a:rPr kumimoji="1" lang="ja-JP" altLang="en-US" sz="1050" b="0" u="none" dirty="0">
                          <a:solidFill>
                            <a:schemeClr val="bg1"/>
                          </a:solidFill>
                          <a:latin typeface="Meiryo UI" panose="020B0604030504040204" pitchFamily="50" charset="-128"/>
                          <a:ea typeface="Meiryo UI" panose="020B0604030504040204" pitchFamily="50" charset="-128"/>
                        </a:rPr>
                        <a:t>の取組を</a:t>
                      </a:r>
                      <a:r>
                        <a:rPr kumimoji="1" lang="en-US" altLang="ja-JP" sz="1050" b="0" u="none" dirty="0">
                          <a:solidFill>
                            <a:schemeClr val="bg1"/>
                          </a:solidFill>
                          <a:latin typeface="Meiryo UI" panose="020B0604030504040204" pitchFamily="50" charset="-128"/>
                          <a:ea typeface="Meiryo UI" panose="020B0604030504040204" pitchFamily="50" charset="-128"/>
                        </a:rPr>
                        <a:t>SNS</a:t>
                      </a:r>
                      <a:r>
                        <a:rPr kumimoji="1" lang="ja-JP" altLang="en-US" sz="1050" b="0" u="none" dirty="0">
                          <a:solidFill>
                            <a:schemeClr val="bg1"/>
                          </a:solidFill>
                          <a:latin typeface="Meiryo UI" panose="020B0604030504040204" pitchFamily="50" charset="-128"/>
                          <a:ea typeface="Meiryo UI" panose="020B0604030504040204" pitchFamily="50" charset="-128"/>
                        </a:rPr>
                        <a:t>募集・表彰する「ほかさん</a:t>
                      </a:r>
                      <a:r>
                        <a:rPr kumimoji="1" lang="en-US" altLang="ja-JP" sz="1050" b="0" u="none" dirty="0">
                          <a:solidFill>
                            <a:schemeClr val="bg1"/>
                          </a:solidFill>
                          <a:latin typeface="Meiryo UI" panose="020B0604030504040204" pitchFamily="50" charset="-128"/>
                          <a:ea typeface="Meiryo UI" panose="020B0604030504040204" pitchFamily="50" charset="-128"/>
                        </a:rPr>
                        <a:t>style</a:t>
                      </a:r>
                      <a:r>
                        <a:rPr kumimoji="1" lang="ja-JP" altLang="en-US" sz="1050" b="0" u="none" dirty="0">
                          <a:solidFill>
                            <a:schemeClr val="bg1"/>
                          </a:solidFill>
                          <a:latin typeface="Meiryo UI" panose="020B0604030504040204" pitchFamily="50" charset="-128"/>
                          <a:ea typeface="Meiryo UI" panose="020B0604030504040204" pitchFamily="50" charset="-128"/>
                        </a:rPr>
                        <a:t>コレクション（仮称）」を実施する。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また、オフィス街等でリユースカップ</a:t>
                      </a:r>
                      <a:r>
                        <a:rPr kumimoji="1" lang="ja-JP" altLang="en-US" sz="1050" b="0" u="none" dirty="0">
                          <a:latin typeface="Meiryo UI" panose="020B0604030504040204" pitchFamily="50" charset="-128"/>
                          <a:ea typeface="Meiryo UI" panose="020B0604030504040204" pitchFamily="50" charset="-128"/>
                        </a:rPr>
                        <a:t>やリユース食器等を利用できる場を新たに創出し、府民、企業等、あらゆる主体と連携・協働し、地域全体で使い捨てプラスチック削減の取組を進めるモデル事業を実施する。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8861961"/>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039835407"/>
                  </a:ext>
                </a:extLst>
              </a:tr>
              <a:tr h="36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839797365"/>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マップ掲載店舗数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900</a:t>
                      </a:r>
                      <a:r>
                        <a:rPr kumimoji="1" lang="ja-JP" altLang="en-US" sz="1050" dirty="0">
                          <a:solidFill>
                            <a:srgbClr val="FF0000"/>
                          </a:solidFill>
                          <a:latin typeface="Meiryo UI" panose="020B0604030504040204" pitchFamily="50" charset="-128"/>
                          <a:ea typeface="Meiryo UI" panose="020B0604030504040204" pitchFamily="50" charset="-128"/>
                        </a:rPr>
                        <a:t>店舗</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8,870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775</a:t>
                      </a:r>
                      <a:r>
                        <a:rPr kumimoji="1" lang="ja-JP" altLang="en-US" sz="1050" dirty="0">
                          <a:solidFill>
                            <a:schemeClr val="tx1"/>
                          </a:solidFill>
                          <a:latin typeface="Meiryo UI" panose="020B0604030504040204" pitchFamily="50" charset="-128"/>
                          <a:ea typeface="Meiryo UI" panose="020B0604030504040204" pitchFamily="50" charset="-128"/>
                        </a:rPr>
                        <a:t>店舗</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800</a:t>
                      </a:r>
                      <a:r>
                        <a:rPr kumimoji="1" lang="ja-JP" altLang="en-US" sz="1050" dirty="0">
                          <a:solidFill>
                            <a:schemeClr val="tx1"/>
                          </a:solidFill>
                          <a:latin typeface="Meiryo UI" panose="020B0604030504040204" pitchFamily="50" charset="-128"/>
                          <a:ea typeface="Meiryo UI" panose="020B0604030504040204" pitchFamily="50" charset="-128"/>
                        </a:rPr>
                        <a:t>店舗）</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5,263</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8770476"/>
                  </a:ext>
                </a:extLst>
              </a:tr>
            </a:tbl>
          </a:graphicData>
        </a:graphic>
      </p:graphicFrame>
      <p:sp>
        <p:nvSpPr>
          <p:cNvPr id="8" name="正方形/長方形 7"/>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10" name="テキスト ボックス 9">
            <a:extLst>
              <a:ext uri="{FF2B5EF4-FFF2-40B4-BE49-F238E27FC236}">
                <a16:creationId xmlns:a16="http://schemas.microsoft.com/office/drawing/2014/main" id="{5BA75590-7D48-43D4-955B-8DF72FC24D54}"/>
              </a:ext>
            </a:extLst>
          </p:cNvPr>
          <p:cNvSpPr txBox="1"/>
          <p:nvPr/>
        </p:nvSpPr>
        <p:spPr>
          <a:xfrm>
            <a:off x="0" y="240262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基本的方向（２）都市基盤の再構築</a:t>
            </a:r>
          </a:p>
        </p:txBody>
      </p:sp>
      <p:graphicFrame>
        <p:nvGraphicFramePr>
          <p:cNvPr id="11" name="表 10">
            <a:extLst>
              <a:ext uri="{FF2B5EF4-FFF2-40B4-BE49-F238E27FC236}">
                <a16:creationId xmlns:a16="http://schemas.microsoft.com/office/drawing/2014/main" id="{A028208F-CB52-492B-841D-088526879F52}"/>
              </a:ext>
            </a:extLst>
          </p:cNvPr>
          <p:cNvGraphicFramePr>
            <a:graphicFrameLocks noGrp="1"/>
          </p:cNvGraphicFramePr>
          <p:nvPr/>
        </p:nvGraphicFramePr>
        <p:xfrm>
          <a:off x="129000" y="2699822"/>
          <a:ext cx="9684000" cy="1634233"/>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3060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548000">
                  <a:extLst>
                    <a:ext uri="{9D8B030D-6E8A-4147-A177-3AD203B41FA5}">
                      <a16:colId xmlns:a16="http://schemas.microsoft.com/office/drawing/2014/main" val="2868609020"/>
                    </a:ext>
                  </a:extLst>
                </a:gridCol>
                <a:gridCol w="1404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44430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27</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ファシリティマネジメントの推進</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「大阪府ファシリティマネジメント基本方針」に基づき、府民が安全・安心に公共施設等を利用できるよう、劣化度調査等の結果を踏まえ、計画的に改修工事を実施する。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（劣化度調査：</a:t>
                      </a:r>
                      <a:r>
                        <a:rPr kumimoji="1" lang="en-US" altLang="ja-JP" sz="1050" b="0" u="none" dirty="0">
                          <a:latin typeface="Meiryo UI" panose="020B0604030504040204" pitchFamily="50" charset="-128"/>
                          <a:ea typeface="Meiryo UI" panose="020B0604030504040204" pitchFamily="50" charset="-128"/>
                        </a:rPr>
                        <a:t>H28</a:t>
                      </a:r>
                      <a:r>
                        <a:rPr kumimoji="1" lang="ja-JP" altLang="en-US" sz="1050" b="0" u="none" dirty="0">
                          <a:latin typeface="Meiryo UI" panose="020B0604030504040204" pitchFamily="50" charset="-128"/>
                          <a:ea typeface="Meiryo UI" panose="020B0604030504040204" pitchFamily="50" charset="-128"/>
                        </a:rPr>
                        <a:t>～</a:t>
                      </a:r>
                      <a:r>
                        <a:rPr kumimoji="1" lang="en-US" altLang="ja-JP" sz="1050" b="0" u="none" dirty="0">
                          <a:latin typeface="Meiryo UI" panose="020B0604030504040204" pitchFamily="50" charset="-128"/>
                          <a:ea typeface="Meiryo UI" panose="020B0604030504040204" pitchFamily="50" charset="-128"/>
                        </a:rPr>
                        <a:t>30</a:t>
                      </a:r>
                      <a:r>
                        <a:rPr kumimoji="1" lang="ja-JP" altLang="en-US" sz="1050" b="0" u="none" dirty="0">
                          <a:latin typeface="Meiryo UI" panose="020B0604030504040204" pitchFamily="50" charset="-128"/>
                          <a:ea typeface="Meiryo UI" panose="020B0604030504040204" pitchFamily="50" charset="-128"/>
                        </a:rPr>
                        <a:t>　約</a:t>
                      </a:r>
                      <a:r>
                        <a:rPr kumimoji="1" lang="en-US" altLang="ja-JP" sz="1050" b="0" u="none" dirty="0">
                          <a:latin typeface="Meiryo UI" panose="020B0604030504040204" pitchFamily="50" charset="-128"/>
                          <a:ea typeface="Meiryo UI" panose="020B0604030504040204" pitchFamily="50" charset="-128"/>
                        </a:rPr>
                        <a:t>950</a:t>
                      </a:r>
                      <a:r>
                        <a:rPr kumimoji="1" lang="ja-JP" altLang="en-US" sz="1050" b="0" u="none" dirty="0">
                          <a:latin typeface="Meiryo UI" panose="020B0604030504040204" pitchFamily="50" charset="-128"/>
                          <a:ea typeface="Meiryo UI" panose="020B0604030504040204" pitchFamily="50" charset="-128"/>
                        </a:rPr>
                        <a:t>棟実施）</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6834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0488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080455109"/>
                  </a:ext>
                </a:extLst>
              </a:tr>
              <a:tr h="30488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公共施設等（建物）の長寿命化</a:t>
                      </a:r>
                      <a:r>
                        <a:rPr kumimoji="1" lang="ja-JP" altLang="en-US" sz="1050" dirty="0">
                          <a:solidFill>
                            <a:schemeClr val="tx1"/>
                          </a:solidFill>
                          <a:latin typeface="Meiryo UI" panose="020B0604030504040204" pitchFamily="50" charset="-128"/>
                          <a:ea typeface="Meiryo UI" panose="020B0604030504040204" pitchFamily="50" charset="-128"/>
                        </a:rPr>
                        <a:t>対策工事の実施状況（延床面積</a:t>
                      </a:r>
                      <a:r>
                        <a:rPr kumimoji="1" lang="en-US" altLang="ja-JP" sz="1050" dirty="0">
                          <a:solidFill>
                            <a:schemeClr val="tx1"/>
                          </a:solidFill>
                          <a:latin typeface="Meiryo UI" panose="020B0604030504040204" pitchFamily="50" charset="-128"/>
                          <a:ea typeface="Meiryo UI" panose="020B0604030504040204" pitchFamily="50" charset="-128"/>
                        </a:rPr>
                        <a:t>1,000m</a:t>
                      </a:r>
                      <a:r>
                        <a:rPr kumimoji="1" lang="en-US" altLang="ja-JP" sz="1050" baseline="30000" dirty="0">
                          <a:solidFill>
                            <a:schemeClr val="tx1"/>
                          </a:solidFill>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以上の建物）（累計）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532</a:t>
                      </a:r>
                      <a:r>
                        <a:rPr kumimoji="1" lang="ja-JP" altLang="en-US" sz="1050" dirty="0">
                          <a:solidFill>
                            <a:srgbClr val="FF0000"/>
                          </a:solidFill>
                          <a:latin typeface="Meiryo UI" panose="020B0604030504040204" pitchFamily="50" charset="-128"/>
                          <a:ea typeface="Meiryo UI" panose="020B0604030504040204" pitchFamily="50" charset="-128"/>
                        </a:rPr>
                        <a:t>施設</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429</a:t>
                      </a:r>
                      <a:r>
                        <a:rPr kumimoji="1" lang="ja-JP" altLang="en-US" sz="1050" dirty="0">
                          <a:solidFill>
                            <a:schemeClr val="tx1"/>
                          </a:solidFill>
                          <a:latin typeface="Meiryo UI" panose="020B0604030504040204" pitchFamily="50" charset="-128"/>
                          <a:ea typeface="Meiryo UI" panose="020B0604030504040204" pitchFamily="50" charset="-128"/>
                        </a:rPr>
                        <a:t>施設</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438</a:t>
                      </a:r>
                      <a:r>
                        <a:rPr kumimoji="1" lang="ja-JP" altLang="en-US" sz="1050" dirty="0">
                          <a:solidFill>
                            <a:schemeClr val="tx1"/>
                          </a:solidFill>
                          <a:latin typeface="Meiryo UI" panose="020B0604030504040204" pitchFamily="50" charset="-128"/>
                          <a:ea typeface="Meiryo UI" panose="020B0604030504040204" pitchFamily="50" charset="-128"/>
                        </a:rPr>
                        <a:t>施設）</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
        <p:nvSpPr>
          <p:cNvPr id="12" name="テキスト ボックス 11">
            <a:extLst>
              <a:ext uri="{FF2B5EF4-FFF2-40B4-BE49-F238E27FC236}">
                <a16:creationId xmlns:a16="http://schemas.microsoft.com/office/drawing/2014/main" id="{3699B16C-CEEB-41FE-8A98-49078D0CDC51}"/>
              </a:ext>
            </a:extLst>
          </p:cNvPr>
          <p:cNvSpPr txBox="1"/>
          <p:nvPr/>
        </p:nvSpPr>
        <p:spPr>
          <a:xfrm>
            <a:off x="0" y="433405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sp>
        <p:nvSpPr>
          <p:cNvPr id="9" name="テキスト ボックス 8">
            <a:extLst>
              <a:ext uri="{FF2B5EF4-FFF2-40B4-BE49-F238E27FC236}">
                <a16:creationId xmlns:a16="http://schemas.microsoft.com/office/drawing/2014/main" id="{85C5DEDF-635D-48A1-BC0D-429DB8EE5825}"/>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基本的方向（１）安全・安心の確保</a:t>
            </a:r>
          </a:p>
        </p:txBody>
      </p:sp>
      <p:graphicFrame>
        <p:nvGraphicFramePr>
          <p:cNvPr id="14" name="表 13">
            <a:extLst>
              <a:ext uri="{FF2B5EF4-FFF2-40B4-BE49-F238E27FC236}">
                <a16:creationId xmlns:a16="http://schemas.microsoft.com/office/drawing/2014/main" id="{915A47AD-6E1C-4205-A95E-91A4CE87D719}"/>
              </a:ext>
            </a:extLst>
          </p:cNvPr>
          <p:cNvGraphicFramePr>
            <a:graphicFrameLocks noGrp="1"/>
          </p:cNvGraphicFramePr>
          <p:nvPr/>
        </p:nvGraphicFramePr>
        <p:xfrm>
          <a:off x="129000" y="762652"/>
          <a:ext cx="9684000" cy="1629393"/>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77939394"/>
                    </a:ext>
                  </a:extLst>
                </a:gridCol>
                <a:gridCol w="360000">
                  <a:extLst>
                    <a:ext uri="{9D8B030D-6E8A-4147-A177-3AD203B41FA5}">
                      <a16:colId xmlns:a16="http://schemas.microsoft.com/office/drawing/2014/main" val="639469827"/>
                    </a:ext>
                  </a:extLst>
                </a:gridCol>
                <a:gridCol w="3060000">
                  <a:extLst>
                    <a:ext uri="{9D8B030D-6E8A-4147-A177-3AD203B41FA5}">
                      <a16:colId xmlns:a16="http://schemas.microsoft.com/office/drawing/2014/main" val="1275853911"/>
                    </a:ext>
                  </a:extLst>
                </a:gridCol>
                <a:gridCol w="1548000">
                  <a:extLst>
                    <a:ext uri="{9D8B030D-6E8A-4147-A177-3AD203B41FA5}">
                      <a16:colId xmlns:a16="http://schemas.microsoft.com/office/drawing/2014/main" val="877015875"/>
                    </a:ext>
                  </a:extLst>
                </a:gridCol>
                <a:gridCol w="1548000">
                  <a:extLst>
                    <a:ext uri="{9D8B030D-6E8A-4147-A177-3AD203B41FA5}">
                      <a16:colId xmlns:a16="http://schemas.microsoft.com/office/drawing/2014/main" val="3725558133"/>
                    </a:ext>
                  </a:extLst>
                </a:gridCol>
                <a:gridCol w="1404000">
                  <a:extLst>
                    <a:ext uri="{9D8B030D-6E8A-4147-A177-3AD203B41FA5}">
                      <a16:colId xmlns:a16="http://schemas.microsoft.com/office/drawing/2014/main" val="4188916890"/>
                    </a:ext>
                  </a:extLst>
                </a:gridCol>
                <a:gridCol w="1404000">
                  <a:extLst>
                    <a:ext uri="{9D8B030D-6E8A-4147-A177-3AD203B41FA5}">
                      <a16:colId xmlns:a16="http://schemas.microsoft.com/office/drawing/2014/main" val="2736158715"/>
                    </a:ext>
                  </a:extLst>
                </a:gridCol>
              </a:tblGrid>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密集住宅市街地整備促進事業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地震時等に大きな被害が想定される密集市街地の防災性の向上や住環境の改善のため、事業主体による道路・公園などの地区公共施設の整備、老朽建築物の除却等を促進するための支援を行うとともに、密集市街地での延焼を遮断する効果を有する延焼遮断帯の整備を推進する。</a:t>
                      </a: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121674511"/>
                  </a:ext>
                </a:extLst>
              </a:tr>
              <a:tr h="263505">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408014940"/>
                  </a:ext>
                </a:extLst>
              </a:tr>
              <a:tr h="2980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432143958"/>
                  </a:ext>
                </a:extLst>
              </a:tr>
              <a:tr h="29806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延焼遮断帯整備工事の着手延長</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（府施行の都市計画道路：片側延長）</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1,770</a:t>
                      </a:r>
                      <a:r>
                        <a:rPr kumimoji="1" lang="ja-JP" altLang="en-US" sz="1050" b="0" dirty="0">
                          <a:solidFill>
                            <a:srgbClr val="FF0000"/>
                          </a:solidFill>
                          <a:latin typeface="Meiryo UI" panose="020B0604030504040204" pitchFamily="50" charset="-128"/>
                          <a:ea typeface="Meiryo UI" panose="020B0604030504040204" pitchFamily="50" charset="-128"/>
                        </a:rPr>
                        <a:t>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2,262,615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tx1"/>
                          </a:solidFill>
                          <a:latin typeface="Meiryo UI" panose="020B0604030504040204" pitchFamily="50" charset="-128"/>
                          <a:ea typeface="Meiryo UI" panose="020B0604030504040204" pitchFamily="50" charset="-128"/>
                        </a:rPr>
                        <a:t>1,295</a:t>
                      </a:r>
                      <a:r>
                        <a:rPr kumimoji="1" lang="ja-JP" altLang="en-US" sz="1050" b="0" dirty="0">
                          <a:solidFill>
                            <a:schemeClr val="tx1"/>
                          </a:solidFill>
                          <a:latin typeface="Meiryo UI" panose="020B0604030504040204" pitchFamily="50" charset="-128"/>
                          <a:ea typeface="Meiryo UI" panose="020B0604030504040204" pitchFamily="50" charset="-128"/>
                        </a:rPr>
                        <a:t>ｍ</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1,295m</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2,978,263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021673549"/>
                  </a:ext>
                </a:extLst>
              </a:tr>
            </a:tbl>
          </a:graphicData>
        </a:graphic>
      </p:graphicFrame>
      <p:sp>
        <p:nvSpPr>
          <p:cNvPr id="15" name="スライド番号プレースホルダー 1">
            <a:extLst>
              <a:ext uri="{FF2B5EF4-FFF2-40B4-BE49-F238E27FC236}">
                <a16:creationId xmlns:a16="http://schemas.microsoft.com/office/drawing/2014/main" id="{17A621EC-9FE9-407F-8464-0CC2CEAD27E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16</a:t>
            </a:fld>
            <a:endParaRPr kumimoji="1" lang="ja-JP" altLang="en-US" dirty="0"/>
          </a:p>
        </p:txBody>
      </p:sp>
    </p:spTree>
    <p:extLst>
      <p:ext uri="{BB962C8B-B14F-4D97-AF65-F5344CB8AC3E}">
        <p14:creationId xmlns:p14="http://schemas.microsoft.com/office/powerpoint/2010/main" val="782049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7" name="テキスト ボックス 6">
            <a:extLst>
              <a:ext uri="{FF2B5EF4-FFF2-40B4-BE49-F238E27FC236}">
                <a16:creationId xmlns:a16="http://schemas.microsoft.com/office/drawing/2014/main" id="{972973B8-FA21-4B0C-8726-33E6A7A790A8}"/>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sp>
        <p:nvSpPr>
          <p:cNvPr id="13" name="スライド番号プレースホルダー 1">
            <a:extLst>
              <a:ext uri="{FF2B5EF4-FFF2-40B4-BE49-F238E27FC236}">
                <a16:creationId xmlns:a16="http://schemas.microsoft.com/office/drawing/2014/main" id="{16762944-EFD1-4A11-B82A-195E993BEB2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17</a:t>
            </a:fld>
            <a:endParaRPr kumimoji="1" lang="ja-JP" altLang="en-US" dirty="0"/>
          </a:p>
        </p:txBody>
      </p:sp>
      <p:graphicFrame>
        <p:nvGraphicFramePr>
          <p:cNvPr id="9" name="表 8">
            <a:extLst>
              <a:ext uri="{FF2B5EF4-FFF2-40B4-BE49-F238E27FC236}">
                <a16:creationId xmlns:a16="http://schemas.microsoft.com/office/drawing/2014/main" id="{89A576BF-8B7F-423E-A042-4EB2ABF527C7}"/>
              </a:ext>
            </a:extLst>
          </p:cNvPr>
          <p:cNvGraphicFramePr>
            <a:graphicFrameLocks noGrp="1"/>
          </p:cNvGraphicFramePr>
          <p:nvPr>
            <p:extLst>
              <p:ext uri="{D42A27DB-BD31-4B8C-83A1-F6EECF244321}">
                <p14:modId xmlns:p14="http://schemas.microsoft.com/office/powerpoint/2010/main" val="608864373"/>
              </p:ext>
            </p:extLst>
          </p:nvPr>
        </p:nvGraphicFramePr>
        <p:xfrm>
          <a:off x="95734" y="801052"/>
          <a:ext cx="9681703" cy="1937928"/>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916000">
                  <a:extLst>
                    <a:ext uri="{9D8B030D-6E8A-4147-A177-3AD203B41FA5}">
                      <a16:colId xmlns:a16="http://schemas.microsoft.com/office/drawing/2014/main" val="4258832278"/>
                    </a:ext>
                  </a:extLst>
                </a:gridCol>
                <a:gridCol w="1656000">
                  <a:extLst>
                    <a:ext uri="{9D8B030D-6E8A-4147-A177-3AD203B41FA5}">
                      <a16:colId xmlns:a16="http://schemas.microsoft.com/office/drawing/2014/main" val="885638921"/>
                    </a:ext>
                  </a:extLst>
                </a:gridCol>
                <a:gridCol w="1440000">
                  <a:extLst>
                    <a:ext uri="{9D8B030D-6E8A-4147-A177-3AD203B41FA5}">
                      <a16:colId xmlns:a16="http://schemas.microsoft.com/office/drawing/2014/main" val="2868609020"/>
                    </a:ext>
                  </a:extLst>
                </a:gridCol>
                <a:gridCol w="1548000">
                  <a:extLst>
                    <a:ext uri="{9D8B030D-6E8A-4147-A177-3AD203B41FA5}">
                      <a16:colId xmlns:a16="http://schemas.microsoft.com/office/drawing/2014/main" val="1393318109"/>
                    </a:ext>
                  </a:extLst>
                </a:gridCol>
                <a:gridCol w="1329703">
                  <a:extLst>
                    <a:ext uri="{9D8B030D-6E8A-4147-A177-3AD203B41FA5}">
                      <a16:colId xmlns:a16="http://schemas.microsoft.com/office/drawing/2014/main" val="2346348725"/>
                    </a:ext>
                  </a:extLst>
                </a:gridCol>
              </a:tblGrid>
              <a:tr h="49334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29</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「おおさかプラスチックごみゼロ宣言」推進事業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おおさかプラスチック対策推進プラットフォームの運営</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海洋プラスチックごみ問題の解決に向け、有識者、事業者団体、</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NPO</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、市町村など幅広い関係者によるプラットフォームとその分科会において、テーマごとに具体的な対策の検討、実証事業の実施、効果検証等を行うとともに、効果的な取組みを広く共有・発信する。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マイボトルの普及拡大・啓発</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府、事業者、</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NPO</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市町村等で構成する「おおさかマイボトルパートナーズ」の会議を開催し、マイボトルの利用啓発、マイボトルスポットの普及、効果的な情報発信について意見交換を行う。また、各主体が連携した取組を行う等、マイボトル利用をはじめとするプラスチックごみ削減の機運を醸成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1950922311"/>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3704312501"/>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983526928"/>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モデル事業等の件数（累計）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a:t>
                      </a:r>
                      <a:r>
                        <a:rPr kumimoji="1" lang="ja-JP" altLang="en-US" sz="1050" dirty="0">
                          <a:solidFill>
                            <a:srgbClr val="FF0000"/>
                          </a:solidFill>
                          <a:latin typeface="Meiryo UI" panose="020B0604030504040204" pitchFamily="50" charset="-128"/>
                          <a:ea typeface="Meiryo UI" panose="020B0604030504040204" pitchFamily="50" charset="-128"/>
                        </a:rPr>
                        <a:t>件（累計）</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4,887</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件（累計）</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件（累計））</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4,887</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bl>
          </a:graphicData>
        </a:graphic>
      </p:graphicFrame>
      <p:graphicFrame>
        <p:nvGraphicFramePr>
          <p:cNvPr id="10" name="表 9">
            <a:extLst>
              <a:ext uri="{FF2B5EF4-FFF2-40B4-BE49-F238E27FC236}">
                <a16:creationId xmlns:a16="http://schemas.microsoft.com/office/drawing/2014/main" id="{4E447450-1EC2-4A11-8A76-790B67DE4CDB}"/>
              </a:ext>
            </a:extLst>
          </p:cNvPr>
          <p:cNvGraphicFramePr>
            <a:graphicFrameLocks noGrp="1"/>
          </p:cNvGraphicFramePr>
          <p:nvPr>
            <p:extLst>
              <p:ext uri="{D42A27DB-BD31-4B8C-83A1-F6EECF244321}">
                <p14:modId xmlns:p14="http://schemas.microsoft.com/office/powerpoint/2010/main" val="1199190543"/>
              </p:ext>
            </p:extLst>
          </p:nvPr>
        </p:nvGraphicFramePr>
        <p:xfrm>
          <a:off x="95732" y="2738980"/>
          <a:ext cx="9691127" cy="2587488"/>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916000">
                  <a:extLst>
                    <a:ext uri="{9D8B030D-6E8A-4147-A177-3AD203B41FA5}">
                      <a16:colId xmlns:a16="http://schemas.microsoft.com/office/drawing/2014/main" val="2311702406"/>
                    </a:ext>
                  </a:extLst>
                </a:gridCol>
                <a:gridCol w="1656000">
                  <a:extLst>
                    <a:ext uri="{9D8B030D-6E8A-4147-A177-3AD203B41FA5}">
                      <a16:colId xmlns:a16="http://schemas.microsoft.com/office/drawing/2014/main" val="3106629385"/>
                    </a:ext>
                  </a:extLst>
                </a:gridCol>
                <a:gridCol w="1440000">
                  <a:extLst>
                    <a:ext uri="{9D8B030D-6E8A-4147-A177-3AD203B41FA5}">
                      <a16:colId xmlns:a16="http://schemas.microsoft.com/office/drawing/2014/main" val="4150972875"/>
                    </a:ext>
                  </a:extLst>
                </a:gridCol>
                <a:gridCol w="1548000">
                  <a:extLst>
                    <a:ext uri="{9D8B030D-6E8A-4147-A177-3AD203B41FA5}">
                      <a16:colId xmlns:a16="http://schemas.microsoft.com/office/drawing/2014/main" val="130381935"/>
                    </a:ext>
                  </a:extLst>
                </a:gridCol>
                <a:gridCol w="1339127">
                  <a:extLst>
                    <a:ext uri="{9D8B030D-6E8A-4147-A177-3AD203B41FA5}">
                      <a16:colId xmlns:a16="http://schemas.microsoft.com/office/drawing/2014/main" val="2037275906"/>
                    </a:ext>
                  </a:extLst>
                </a:gridCol>
              </a:tblGrid>
              <a:tr h="86243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温室効果ガス排出量の削減</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気候変動対策の推進に関する条例」に基づき、事業者等による省エネ・再エネ・電動車の普及などの取組を推進するとともに、あらゆる主体の意識改革・行動喚起のための取組の実施等により、温室効果ガス排出量の削減を推進する。</a:t>
                      </a:r>
                      <a:r>
                        <a:rPr kumimoji="1" lang="en-US" altLang="ja-JP" sz="1050" b="0" u="none" dirty="0">
                          <a:latin typeface="Meiryo UI" panose="020B0604030504040204" pitchFamily="50" charset="-128"/>
                          <a:ea typeface="Meiryo UI" panose="020B0604030504040204" pitchFamily="50" charset="-128"/>
                        </a:rPr>
                        <a:t>R6</a:t>
                      </a:r>
                      <a:r>
                        <a:rPr kumimoji="1" lang="ja-JP" altLang="en-US" sz="1050" b="0" u="none" dirty="0">
                          <a:latin typeface="Meiryo UI" panose="020B0604030504040204" pitchFamily="50" charset="-128"/>
                          <a:ea typeface="Meiryo UI" panose="020B0604030504040204" pitchFamily="50" charset="-128"/>
                        </a:rPr>
                        <a:t>年度は、エネルギー多量使用事業者の目標削減量を</a:t>
                      </a:r>
                      <a:r>
                        <a:rPr kumimoji="1" lang="en-US" altLang="ja-JP" sz="1050" b="0" u="none" dirty="0">
                          <a:latin typeface="Meiryo UI" panose="020B0604030504040204" pitchFamily="50" charset="-128"/>
                          <a:ea typeface="Meiryo UI" panose="020B0604030504040204" pitchFamily="50" charset="-128"/>
                        </a:rPr>
                        <a:t>1.5</a:t>
                      </a:r>
                      <a:r>
                        <a:rPr kumimoji="1" lang="ja-JP" altLang="en-US" sz="1050" b="0" u="none" dirty="0">
                          <a:latin typeface="Meiryo UI" panose="020B0604030504040204" pitchFamily="50" charset="-128"/>
                          <a:ea typeface="Meiryo UI" panose="020B0604030504040204" pitchFamily="50" charset="-128"/>
                        </a:rPr>
                        <a:t>倍とするなど、対策を強化した改正条例に基づき、エネルギー多量使用事業者の脱炭素化の取組を促進するとともに、商工会議所や地域の金融機関等と連携して中小事業者へ働きかけを行い、脱炭素経営宣言を行った事業者には登録証を発行するほか、補助金案内など各種支援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3146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612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097543770"/>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kumimoji="1" lang="en-US" altLang="ja-JP" sz="100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温室効果ガス排出量の</a:t>
                      </a:r>
                      <a:r>
                        <a:rPr kumimoji="1" lang="en-US" altLang="ja-JP" sz="1000" dirty="0">
                          <a:latin typeface="Meiryo UI" panose="020B0604030504040204" pitchFamily="50" charset="-128"/>
                          <a:ea typeface="Meiryo UI" panose="020B0604030504040204" pitchFamily="50" charset="-128"/>
                        </a:rPr>
                        <a:t>2013</a:t>
                      </a:r>
                      <a:r>
                        <a:rPr kumimoji="1" lang="ja-JP" altLang="en-US" sz="1000" dirty="0">
                          <a:latin typeface="Meiryo UI" panose="020B0604030504040204" pitchFamily="50" charset="-128"/>
                          <a:ea typeface="Meiryo UI" panose="020B0604030504040204" pitchFamily="50" charset="-128"/>
                        </a:rPr>
                        <a:t>年度比削減率</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40</a:t>
                      </a:r>
                      <a:r>
                        <a:rPr kumimoji="1" lang="ja-JP" altLang="en-US" sz="1000" dirty="0">
                          <a:solidFill>
                            <a:srgbClr val="FF0000"/>
                          </a:solidFill>
                          <a:latin typeface="Meiryo UI" panose="020B0604030504040204" pitchFamily="50" charset="-128"/>
                          <a:ea typeface="Meiryo UI" panose="020B0604030504040204" pitchFamily="50" charset="-128"/>
                        </a:rPr>
                        <a:t>％削減</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rgbClr val="FF0000"/>
                          </a:solidFill>
                          <a:latin typeface="Meiryo UI" panose="020B0604030504040204" pitchFamily="50" charset="-128"/>
                          <a:ea typeface="Meiryo UI" panose="020B0604030504040204" pitchFamily="50" charset="-128"/>
                        </a:rPr>
                        <a:t>（</a:t>
                      </a:r>
                      <a:r>
                        <a:rPr kumimoji="1" lang="en-US" altLang="ja-JP" sz="1000" dirty="0">
                          <a:solidFill>
                            <a:srgbClr val="FF0000"/>
                          </a:solidFill>
                          <a:latin typeface="Meiryo UI" panose="020B0604030504040204" pitchFamily="50" charset="-128"/>
                          <a:ea typeface="Meiryo UI" panose="020B0604030504040204" pitchFamily="50" charset="-128"/>
                        </a:rPr>
                        <a:t>※2030</a:t>
                      </a:r>
                      <a:r>
                        <a:rPr kumimoji="1" lang="ja-JP" altLang="en-US" sz="1000" dirty="0">
                          <a:solidFill>
                            <a:srgbClr val="FF0000"/>
                          </a:solidFill>
                          <a:latin typeface="Meiryo UI" panose="020B0604030504040204" pitchFamily="50" charset="-128"/>
                          <a:ea typeface="Meiryo UI" panose="020B0604030504040204" pitchFamily="50" charset="-128"/>
                        </a:rPr>
                        <a:t>年度）</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24.3%</a:t>
                      </a:r>
                      <a:r>
                        <a:rPr kumimoji="1" lang="ja-JP" altLang="en-US" sz="1000" dirty="0">
                          <a:solidFill>
                            <a:schemeClr val="tx1"/>
                          </a:solidFill>
                          <a:latin typeface="Meiryo UI" panose="020B0604030504040204" pitchFamily="50" charset="-128"/>
                          <a:ea typeface="Meiryo UI" panose="020B0604030504040204" pitchFamily="50" charset="-128"/>
                        </a:rPr>
                        <a:t>削減</a:t>
                      </a:r>
                      <a:r>
                        <a:rPr kumimoji="1" lang="en-US" altLang="ja-JP" sz="1000" dirty="0">
                          <a:solidFill>
                            <a:schemeClr val="tx1"/>
                          </a:solidFill>
                          <a:latin typeface="Meiryo UI" panose="020B0604030504040204" pitchFamily="50" charset="-128"/>
                          <a:ea typeface="Meiryo UI" panose="020B0604030504040204" pitchFamily="50" charset="-128"/>
                        </a:rPr>
                        <a:t>※2021</a:t>
                      </a:r>
                      <a:r>
                        <a:rPr kumimoji="1" lang="ja-JP" altLang="en-US" sz="1000" dirty="0">
                          <a:solidFill>
                            <a:schemeClr val="tx1"/>
                          </a:solidFill>
                          <a:latin typeface="Meiryo UI" panose="020B0604030504040204" pitchFamily="50" charset="-128"/>
                          <a:ea typeface="Meiryo UI" panose="020B0604030504040204" pitchFamily="50" charset="-128"/>
                        </a:rPr>
                        <a:t>年度</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rPr>
                        <a:t>削減</a:t>
                      </a:r>
                      <a:r>
                        <a:rPr kumimoji="1" lang="en-US" altLang="ja-JP" sz="900" dirty="0">
                          <a:solidFill>
                            <a:schemeClr val="tx1"/>
                          </a:solidFill>
                          <a:latin typeface="Meiryo UI" panose="020B0604030504040204" pitchFamily="50" charset="-128"/>
                          <a:ea typeface="Meiryo UI" panose="020B0604030504040204" pitchFamily="50" charset="-128"/>
                        </a:rPr>
                        <a:t>※2030</a:t>
                      </a:r>
                      <a:r>
                        <a:rPr kumimoji="1" lang="ja-JP" altLang="en-US" sz="900" dirty="0">
                          <a:solidFill>
                            <a:schemeClr val="tx1"/>
                          </a:solidFill>
                          <a:latin typeface="Meiryo UI" panose="020B0604030504040204" pitchFamily="50" charset="-128"/>
                          <a:ea typeface="Meiryo UI" panose="020B0604030504040204" pitchFamily="50" charset="-128"/>
                        </a:rPr>
                        <a:t>年度）</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Tree>
    <p:extLst>
      <p:ext uri="{BB962C8B-B14F-4D97-AF65-F5344CB8AC3E}">
        <p14:creationId xmlns:p14="http://schemas.microsoft.com/office/powerpoint/2010/main" val="2290733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sp>
        <p:nvSpPr>
          <p:cNvPr id="11" name="スライド番号プレースホルダー 1">
            <a:extLst>
              <a:ext uri="{FF2B5EF4-FFF2-40B4-BE49-F238E27FC236}">
                <a16:creationId xmlns:a16="http://schemas.microsoft.com/office/drawing/2014/main" id="{2D061041-829C-4E7E-93A6-6EA32EC4B81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18</a:t>
            </a:fld>
            <a:endParaRPr kumimoji="1" lang="ja-JP" altLang="en-US" dirty="0"/>
          </a:p>
        </p:txBody>
      </p:sp>
      <p:graphicFrame>
        <p:nvGraphicFramePr>
          <p:cNvPr id="9" name="表 8">
            <a:extLst>
              <a:ext uri="{FF2B5EF4-FFF2-40B4-BE49-F238E27FC236}">
                <a16:creationId xmlns:a16="http://schemas.microsoft.com/office/drawing/2014/main" id="{86AA521C-9E2D-4055-8FDF-3CBBEEF72FCF}"/>
              </a:ext>
            </a:extLst>
          </p:cNvPr>
          <p:cNvGraphicFramePr>
            <a:graphicFrameLocks noGrp="1"/>
          </p:cNvGraphicFramePr>
          <p:nvPr>
            <p:extLst>
              <p:ext uri="{D42A27DB-BD31-4B8C-83A1-F6EECF244321}">
                <p14:modId xmlns:p14="http://schemas.microsoft.com/office/powerpoint/2010/main" val="883467892"/>
              </p:ext>
            </p:extLst>
          </p:nvPr>
        </p:nvGraphicFramePr>
        <p:xfrm>
          <a:off x="98665" y="801052"/>
          <a:ext cx="9648000" cy="4398235"/>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628000">
                  <a:extLst>
                    <a:ext uri="{9D8B030D-6E8A-4147-A177-3AD203B41FA5}">
                      <a16:colId xmlns:a16="http://schemas.microsoft.com/office/drawing/2014/main" val="2311702406"/>
                    </a:ext>
                  </a:extLst>
                </a:gridCol>
                <a:gridCol w="1728000">
                  <a:extLst>
                    <a:ext uri="{9D8B030D-6E8A-4147-A177-3AD203B41FA5}">
                      <a16:colId xmlns:a16="http://schemas.microsoft.com/office/drawing/2014/main" val="885638921"/>
                    </a:ext>
                  </a:extLst>
                </a:gridCol>
                <a:gridCol w="1620000">
                  <a:extLst>
                    <a:ext uri="{9D8B030D-6E8A-4147-A177-3AD203B41FA5}">
                      <a16:colId xmlns:a16="http://schemas.microsoft.com/office/drawing/2014/main" val="2868609020"/>
                    </a:ext>
                  </a:extLst>
                </a:gridCol>
                <a:gridCol w="1440000">
                  <a:extLst>
                    <a:ext uri="{9D8B030D-6E8A-4147-A177-3AD203B41FA5}">
                      <a16:colId xmlns:a16="http://schemas.microsoft.com/office/drawing/2014/main" val="1393318109"/>
                    </a:ext>
                  </a:extLst>
                </a:gridCol>
                <a:gridCol w="1440000">
                  <a:extLst>
                    <a:ext uri="{9D8B030D-6E8A-4147-A177-3AD203B41FA5}">
                      <a16:colId xmlns:a16="http://schemas.microsoft.com/office/drawing/2014/main" val="2346348725"/>
                    </a:ext>
                  </a:extLst>
                </a:gridCol>
              </a:tblGrid>
              <a:tr h="48862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31</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カーボンニュートラル技術開発・実証事業</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2025</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年大阪・開催万博でのカーボンニュートラルに資する最先端技術の実証・実装をめざし、試作設計や開発・実証を行う事業者に対し、必要な経費の一部を補助する。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361735562"/>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kumimoji="1" lang="en-US" altLang="zh-TW" sz="1050" dirty="0">
                        <a:latin typeface="Meiryo UI" panose="020B0604030504040204" pitchFamily="50" charset="-128"/>
                        <a:ea typeface="Meiryo UI" panose="020B0604030504040204" pitchFamily="50" charset="-128"/>
                      </a:endParaRPr>
                    </a:p>
                    <a:p>
                      <a:endParaRPr kumimoji="1" lang="en-US" altLang="zh-TW" sz="1050" dirty="0">
                        <a:latin typeface="Meiryo UI" panose="020B0604030504040204" pitchFamily="50" charset="-128"/>
                        <a:ea typeface="Meiryo UI" panose="020B0604030504040204" pitchFamily="50" charset="-128"/>
                      </a:endParaRPr>
                    </a:p>
                    <a:p>
                      <a:r>
                        <a:rPr kumimoji="1" lang="zh-TW" altLang="en-US" sz="1050" dirty="0">
                          <a:latin typeface="Meiryo UI" panose="020B0604030504040204" pitchFamily="50" charset="-128"/>
                          <a:ea typeface="Meiryo UI" panose="020B0604030504040204" pitchFamily="50" charset="-128"/>
                        </a:rPr>
                        <a:t>補助対象事業数</a:t>
                      </a:r>
                      <a:endParaRPr kumimoji="1" lang="en-US" altLang="zh-TW"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800,148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13</a:t>
                      </a:r>
                      <a:r>
                        <a:rPr kumimoji="1" lang="ja-JP" altLang="en-US" sz="1050" dirty="0">
                          <a:solidFill>
                            <a:schemeClr val="tx1"/>
                          </a:solidFill>
                          <a:latin typeface="Meiryo UI" panose="020B0604030504040204" pitchFamily="50" charset="-128"/>
                          <a:ea typeface="Meiryo UI" panose="020B0604030504040204" pitchFamily="50" charset="-128"/>
                        </a:rPr>
                        <a:t>件</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800,148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94336">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32</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万博を契機とした環境・エネルギー先進技術普及事業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環境・エネルギー先進技術について、</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R5</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年度に作成した普及啓発コンテンツを用い、府民・事業者向けセミナー等を通じ広く発信し、事業者による実用化・事業化につなげる。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3602599614"/>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0AD47"/>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1681509111"/>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a:solidFill>
                            <a:sysClr val="windowText" lastClr="000000"/>
                          </a:solidFill>
                          <a:latin typeface="Meiryo UI" panose="020B0604030504040204" pitchFamily="50" charset="-128"/>
                          <a:ea typeface="Meiryo UI" panose="020B0604030504040204" pitchFamily="50" charset="-128"/>
                        </a:rPr>
                        <a:t>R5</a:t>
                      </a:r>
                      <a:r>
                        <a:rPr kumimoji="1" lang="ja-JP" altLang="en-US" sz="1050" b="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a:solidFill>
                            <a:sysClr val="windowText" lastClr="000000"/>
                          </a:solidFill>
                          <a:latin typeface="Meiryo UI" panose="020B0604030504040204" pitchFamily="50" charset="-128"/>
                          <a:ea typeface="Meiryo UI" panose="020B0604030504040204" pitchFamily="50" charset="-128"/>
                        </a:rPr>
                        <a:t>（当初目標値）</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968743447"/>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セミナー開催回数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回</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4,228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新規指標）</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新規指標）</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521545879"/>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モデル事業の件数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件</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25,611</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203987458"/>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動画等の作成数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件</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30,510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3527891069"/>
                  </a:ext>
                </a:extLst>
              </a:tr>
            </a:tbl>
          </a:graphicData>
        </a:graphic>
      </p:graphicFrame>
    </p:spTree>
    <p:extLst>
      <p:ext uri="{BB962C8B-B14F-4D97-AF65-F5344CB8AC3E}">
        <p14:creationId xmlns:p14="http://schemas.microsoft.com/office/powerpoint/2010/main" val="1113716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5023452" y="1634671"/>
            <a:ext cx="4839418" cy="219529"/>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032879" y="511545"/>
            <a:ext cx="4839418" cy="998828"/>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5023452" y="1831816"/>
            <a:ext cx="4839418" cy="5008066"/>
          </a:xfrm>
          <a:prstGeom prst="rect">
            <a:avLst/>
          </a:prstGeom>
          <a:solidFill>
            <a:srgbClr val="D5D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564702" y="464732"/>
            <a:ext cx="3289542" cy="6624891"/>
          </a:xfrm>
          <a:prstGeom prst="rect">
            <a:avLst/>
          </a:prstGeom>
          <a:noFill/>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16</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17</a:t>
            </a:r>
            <a:endParaRPr lang="en-US" altLang="ja-JP" sz="1200" b="1"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17</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4" action="ppaction://hlinksldjump">
                  <a:extLst>
                    <a:ext uri="{A12FA001-AC4F-418D-AE19-62706E023703}">
                      <ahyp:hlinkClr xmlns:ahyp="http://schemas.microsoft.com/office/drawing/2018/hyperlinkcolor" val="tx"/>
                    </a:ext>
                  </a:extLst>
                </a:hlinkClick>
              </a:rPr>
              <a:t>18</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4" action="ppaction://hlinksldjump">
                  <a:extLst>
                    <a:ext uri="{A12FA001-AC4F-418D-AE19-62706E023703}">
                      <ahyp:hlinkClr xmlns:ahyp="http://schemas.microsoft.com/office/drawing/2018/hyperlinkcolor" val="tx"/>
                    </a:ext>
                  </a:extLst>
                </a:hlinkClick>
              </a:rPr>
              <a:t>18</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endParaRPr lang="en-US" altLang="ja-JP" sz="1200" b="1" dirty="0">
              <a:latin typeface="Meiryo UI" panose="020B0604030504040204" pitchFamily="50" charset="-128"/>
              <a:ea typeface="Meiryo UI" panose="020B0604030504040204" pitchFamily="50" charset="-128"/>
            </a:endParaRPr>
          </a:p>
          <a:p>
            <a:pPr algn="r"/>
            <a:r>
              <a:rPr lang="ja-JP" altLang="en-US" sz="14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5" action="ppaction://hlinksldjump">
                  <a:extLst>
                    <a:ext uri="{A12FA001-AC4F-418D-AE19-62706E023703}">
                      <ahyp:hlinkClr xmlns:ahyp="http://schemas.microsoft.com/office/drawing/2018/hyperlinkcolor" val="tx"/>
                    </a:ext>
                  </a:extLst>
                </a:hlinkClick>
              </a:rPr>
              <a:t>20</a:t>
            </a:r>
            <a:endParaRPr lang="zh-TW"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5" action="ppaction://hlinksldjump">
                  <a:extLst>
                    <a:ext uri="{A12FA001-AC4F-418D-AE19-62706E023703}">
                      <ahyp:hlinkClr xmlns:ahyp="http://schemas.microsoft.com/office/drawing/2018/hyperlinkcolor" val="tx"/>
                    </a:ext>
                  </a:extLst>
                </a:hlinkClick>
              </a:rPr>
              <a:t>20</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21</a:t>
            </a:r>
            <a:endParaRPr lang="en-US" altLang="ja-JP" sz="1200" u="sng"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21</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21</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hlinkClick r:id="rId7" action="ppaction://hlinksldjump">
                  <a:extLst>
                    <a:ext uri="{A12FA001-AC4F-418D-AE19-62706E023703}">
                      <ahyp:hlinkClr xmlns:ahyp="http://schemas.microsoft.com/office/drawing/2018/hyperlinkcolor" val="tx"/>
                    </a:ext>
                  </a:extLst>
                </a:hlinkClick>
              </a:rPr>
              <a:t>22</a:t>
            </a:r>
            <a:endParaRPr lang="en-US" altLang="ja-JP" sz="1200" u="sng"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7" action="ppaction://hlinksldjump">
                  <a:extLst>
                    <a:ext uri="{A12FA001-AC4F-418D-AE19-62706E023703}">
                      <ahyp:hlinkClr xmlns:ahyp="http://schemas.microsoft.com/office/drawing/2018/hyperlinkcolor" val="tx"/>
                    </a:ext>
                  </a:extLst>
                </a:hlinkClick>
              </a:rPr>
              <a:t>22</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7" action="ppaction://hlinksldjump">
                  <a:extLst>
                    <a:ext uri="{A12FA001-AC4F-418D-AE19-62706E023703}">
                      <ahyp:hlinkClr xmlns:ahyp="http://schemas.microsoft.com/office/drawing/2018/hyperlinkcolor" val="tx"/>
                    </a:ext>
                  </a:extLst>
                </a:hlinkClick>
              </a:rPr>
              <a:t>22 </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8" action="ppaction://hlinksldjump">
                  <a:extLst>
                    <a:ext uri="{A12FA001-AC4F-418D-AE19-62706E023703}">
                      <ahyp:hlinkClr xmlns:ahyp="http://schemas.microsoft.com/office/drawing/2018/hyperlinkcolor" val="tx"/>
                    </a:ext>
                  </a:extLst>
                </a:hlinkClick>
              </a:rPr>
              <a:t>23</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8" action="ppaction://hlinksldjump">
                  <a:extLst>
                    <a:ext uri="{A12FA001-AC4F-418D-AE19-62706E023703}">
                      <ahyp:hlinkClr xmlns:ahyp="http://schemas.microsoft.com/office/drawing/2018/hyperlinkcolor" val="tx"/>
                    </a:ext>
                  </a:extLst>
                </a:hlinkClick>
              </a:rPr>
              <a:t>23</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9" action="ppaction://hlinksldjump">
                  <a:extLst>
                    <a:ext uri="{A12FA001-AC4F-418D-AE19-62706E023703}">
                      <ahyp:hlinkClr xmlns:ahyp="http://schemas.microsoft.com/office/drawing/2018/hyperlinkcolor" val="tx"/>
                    </a:ext>
                  </a:extLst>
                </a:hlinkClick>
              </a:rPr>
              <a:t>24</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9" action="ppaction://hlinksldjump">
                  <a:extLst>
                    <a:ext uri="{A12FA001-AC4F-418D-AE19-62706E023703}">
                      <ahyp:hlinkClr xmlns:ahyp="http://schemas.microsoft.com/office/drawing/2018/hyperlinkcolor" val="tx"/>
                    </a:ext>
                  </a:extLst>
                </a:hlinkClick>
              </a:rPr>
              <a:t>24</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0" action="ppaction://hlinksldjump">
                  <a:extLst>
                    <a:ext uri="{A12FA001-AC4F-418D-AE19-62706E023703}">
                      <ahyp:hlinkClr xmlns:ahyp="http://schemas.microsoft.com/office/drawing/2018/hyperlinkcolor" val="tx"/>
                    </a:ext>
                  </a:extLst>
                </a:hlinkClick>
              </a:rPr>
              <a:t>25</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0" action="ppaction://hlinksldjump">
                  <a:extLst>
                    <a:ext uri="{A12FA001-AC4F-418D-AE19-62706E023703}">
                      <ahyp:hlinkClr xmlns:ahyp="http://schemas.microsoft.com/office/drawing/2018/hyperlinkcolor" val="tx"/>
                    </a:ext>
                  </a:extLst>
                </a:hlinkClick>
              </a:rPr>
              <a:t>25</a:t>
            </a:r>
            <a:endParaRPr lang="en-US" altLang="ja-JP" sz="1200" dirty="0">
              <a:latin typeface="Meiryo UI" panose="020B0604030504040204" pitchFamily="50" charset="-128"/>
              <a:ea typeface="Meiryo UI" panose="020B0604030504040204" pitchFamily="50" charset="-128"/>
            </a:endParaRPr>
          </a:p>
          <a:p>
            <a:pPr algn="r">
              <a:spcBef>
                <a:spcPts val="300"/>
              </a:spcBef>
            </a:pP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1" action="ppaction://hlinksldjump">
                  <a:extLst>
                    <a:ext uri="{A12FA001-AC4F-418D-AE19-62706E023703}">
                      <ahyp:hlinkClr xmlns:ahyp="http://schemas.microsoft.com/office/drawing/2018/hyperlinkcolor" val="tx"/>
                    </a:ext>
                  </a:extLst>
                </a:hlinkClick>
              </a:rPr>
              <a:t>26</a:t>
            </a:r>
            <a:endParaRPr lang="en-US" altLang="ja-JP" sz="1200" dirty="0">
              <a:latin typeface="Meiryo UI" panose="020B0604030504040204" pitchFamily="50" charset="-128"/>
              <a:ea typeface="Meiryo UI" panose="020B0604030504040204" pitchFamily="50" charset="-128"/>
            </a:endParaRPr>
          </a:p>
          <a:p>
            <a:pPr marL="628650" indent="-628650" algn="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marL="628650" indent="-628650"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2" action="ppaction://hlinksldjump">
                  <a:extLst>
                    <a:ext uri="{A12FA001-AC4F-418D-AE19-62706E023703}">
                      <ahyp:hlinkClr xmlns:ahyp="http://schemas.microsoft.com/office/drawing/2018/hyperlinkcolor" val="tx"/>
                    </a:ext>
                  </a:extLst>
                </a:hlinkClick>
              </a:rPr>
              <a:t>27</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2" action="ppaction://hlinksldjump">
                  <a:extLst>
                    <a:ext uri="{A12FA001-AC4F-418D-AE19-62706E023703}">
                      <ahyp:hlinkClr xmlns:ahyp="http://schemas.microsoft.com/office/drawing/2018/hyperlinkcolor" val="tx"/>
                    </a:ext>
                  </a:extLst>
                </a:hlinkClick>
              </a:rPr>
              <a:t>27</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3" action="ppaction://hlinksldjump">
                  <a:extLst>
                    <a:ext uri="{A12FA001-AC4F-418D-AE19-62706E023703}">
                      <ahyp:hlinkClr xmlns:ahyp="http://schemas.microsoft.com/office/drawing/2018/hyperlinkcolor" val="tx"/>
                    </a:ext>
                  </a:extLst>
                </a:hlinkClick>
              </a:rPr>
              <a:t>28</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3" action="ppaction://hlinksldjump">
                  <a:extLst>
                    <a:ext uri="{A12FA001-AC4F-418D-AE19-62706E023703}">
                      <ahyp:hlinkClr xmlns:ahyp="http://schemas.microsoft.com/office/drawing/2018/hyperlinkcolor" val="tx"/>
                    </a:ext>
                  </a:extLst>
                </a:hlinkClick>
              </a:rPr>
              <a:t>28</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29</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29</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29</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5" action="ppaction://hlinksldjump">
                  <a:extLst>
                    <a:ext uri="{A12FA001-AC4F-418D-AE19-62706E023703}">
                      <ahyp:hlinkClr xmlns:ahyp="http://schemas.microsoft.com/office/drawing/2018/hyperlinkcolor" val="tx"/>
                    </a:ext>
                  </a:extLst>
                </a:hlinkClick>
              </a:rPr>
              <a:t>30</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5" action="ppaction://hlinksldjump">
                  <a:extLst>
                    <a:ext uri="{A12FA001-AC4F-418D-AE19-62706E023703}">
                      <ahyp:hlinkClr xmlns:ahyp="http://schemas.microsoft.com/office/drawing/2018/hyperlinkcolor" val="tx"/>
                    </a:ext>
                  </a:extLst>
                </a:hlinkClick>
              </a:rPr>
              <a:t>30</a:t>
            </a:r>
            <a:endParaRPr lang="en-US" altLang="ja-JP" sz="1200" dirty="0">
              <a:latin typeface="Meiryo UI" panose="020B0604030504040204" pitchFamily="50" charset="-128"/>
              <a:ea typeface="Meiryo UI" panose="020B0604030504040204" pitchFamily="50" charset="-128"/>
            </a:endParaRPr>
          </a:p>
        </p:txBody>
      </p:sp>
      <p:sp>
        <p:nvSpPr>
          <p:cNvPr id="13" name="正方形/長方形 12"/>
          <p:cNvSpPr/>
          <p:nvPr/>
        </p:nvSpPr>
        <p:spPr>
          <a:xfrm>
            <a:off x="104956" y="3469864"/>
            <a:ext cx="4839418" cy="3370018"/>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4956" y="3281344"/>
            <a:ext cx="4839418" cy="214431"/>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13582" y="699857"/>
            <a:ext cx="4839418" cy="2470916"/>
          </a:xfrm>
          <a:prstGeom prst="rect">
            <a:avLst/>
          </a:prstGeom>
          <a:solidFill>
            <a:srgbClr val="CCE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3582" y="502712"/>
            <a:ext cx="4839418" cy="197145"/>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952999" y="508670"/>
            <a:ext cx="4662340" cy="6594113"/>
          </a:xfrm>
          <a:prstGeom prst="rect">
            <a:avLst/>
          </a:prstGeom>
          <a:noFill/>
        </p:spPr>
        <p:txBody>
          <a:bodyPr wrap="square" rtlCol="0">
            <a:spAutoFit/>
          </a:bodyPr>
          <a:lstStyle/>
          <a:p>
            <a:pPr algn="just">
              <a:spcBef>
                <a:spcPts val="300"/>
              </a:spcBef>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No28</a:t>
            </a:r>
            <a:r>
              <a:rPr lang="ja-JP" altLang="en-US" sz="1200" dirty="0">
                <a:latin typeface="Meiryo UI" panose="020B0604030504040204" pitchFamily="50" charset="-128"/>
                <a:ea typeface="Meiryo UI" panose="020B0604030504040204" pitchFamily="50" charset="-128"/>
              </a:rPr>
              <a:t> 使い捨てプラスチックごみ対策推進事業</a:t>
            </a:r>
            <a:r>
              <a:rPr lang="en-US" altLang="ja-JP" sz="1200" dirty="0">
                <a:latin typeface="Meiryo UI" panose="020B0604030504040204" pitchFamily="50" charset="-128"/>
                <a:ea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No29</a:t>
            </a:r>
            <a:r>
              <a:rPr lang="ja-JP" altLang="en-US" sz="1200" dirty="0">
                <a:latin typeface="Meiryo UI" panose="020B0604030504040204" pitchFamily="50" charset="-128"/>
                <a:ea typeface="Meiryo UI" panose="020B0604030504040204" pitchFamily="50" charset="-128"/>
              </a:rPr>
              <a:t> 「おおさかプラスチックごみゼロ宣言」推進事業</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No30 </a:t>
            </a:r>
            <a:r>
              <a:rPr lang="ja-JP" altLang="en-US" sz="1200" dirty="0">
                <a:latin typeface="Meiryo UI" panose="020B0604030504040204" pitchFamily="50" charset="-128"/>
                <a:ea typeface="Meiryo UI" panose="020B0604030504040204" pitchFamily="50" charset="-128"/>
              </a:rPr>
              <a:t>温室効果ガス排出量の削減</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No31 </a:t>
            </a:r>
            <a:r>
              <a:rPr lang="ja-JP" altLang="en-US" sz="1200" dirty="0">
                <a:latin typeface="Meiryo UI" panose="020B0604030504040204" pitchFamily="50" charset="-128"/>
                <a:ea typeface="Meiryo UI" panose="020B0604030504040204" pitchFamily="50" charset="-128"/>
              </a:rPr>
              <a:t>カーボンニュートラル技術開発・実証事業</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No32 </a:t>
            </a:r>
            <a:r>
              <a:rPr lang="ja-JP" altLang="en-US" sz="1200" dirty="0">
                <a:latin typeface="Meiryo UI" panose="020B0604030504040204" pitchFamily="50" charset="-128"/>
                <a:ea typeface="Meiryo UI" panose="020B0604030504040204" pitchFamily="50" charset="-128"/>
              </a:rPr>
              <a:t>万博を契機とした環境・エネルギー先進技術普及事業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just"/>
            <a:r>
              <a:rPr kumimoji="1" lang="en-US" altLang="ja-JP" sz="1200" b="1" dirty="0">
                <a:solidFill>
                  <a:schemeClr val="bg1"/>
                </a:solidFill>
                <a:latin typeface="Meiryo UI" panose="020B0604030504040204" pitchFamily="50" charset="-128"/>
                <a:ea typeface="Meiryo UI" panose="020B0604030504040204" pitchFamily="50" charset="-128"/>
              </a:rPr>
              <a:t>Ⅲ</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東西二極の一極としての社会経済構造の構築</a:t>
            </a:r>
            <a:endParaRPr lang="en-US" altLang="ja-JP" sz="1200" b="1" dirty="0">
              <a:solidFill>
                <a:schemeClr val="bg1"/>
              </a:solidFill>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基本目標⑤都市としての経済機能を強化する</a:t>
            </a:r>
            <a:endParaRPr lang="en-US" altLang="ja-JP" sz="1200" b="1"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No33 </a:t>
            </a:r>
            <a:r>
              <a:rPr lang="ja-JP" altLang="en-US" sz="1200" dirty="0">
                <a:latin typeface="Meiryo UI" panose="020B0604030504040204" pitchFamily="50" charset="-128"/>
                <a:ea typeface="Meiryo UI" panose="020B0604030504040204" pitchFamily="50" charset="-128"/>
              </a:rPr>
              <a:t>世界に伍するスタートアップ・エコシステム推進事業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No34 </a:t>
            </a:r>
            <a:r>
              <a:rPr lang="ja-JP" altLang="en-US" sz="1200" dirty="0">
                <a:latin typeface="Meiryo UI" panose="020B0604030504040204" pitchFamily="50" charset="-128"/>
                <a:ea typeface="Meiryo UI" panose="020B0604030504040204" pitchFamily="50" charset="-128"/>
              </a:rPr>
              <a:t>次世代スマートヘルススタートアップ創出事業</a:t>
            </a:r>
            <a:r>
              <a:rPr lang="en-US" altLang="ja-JP" sz="1200" dirty="0">
                <a:latin typeface="Meiryo UI" panose="020B0604030504040204" pitchFamily="50" charset="-128"/>
                <a:ea typeface="Meiryo UI" panose="020B0604030504040204" pitchFamily="50" charset="-128"/>
              </a:rPr>
              <a:t>(No16</a:t>
            </a:r>
            <a:r>
              <a:rPr lang="ja-JP" altLang="en-US" sz="1200" dirty="0">
                <a:latin typeface="Meiryo UI" panose="020B0604030504040204" pitchFamily="50" charset="-128"/>
                <a:ea typeface="Meiryo UI" panose="020B0604030504040204" pitchFamily="50" charset="-128"/>
              </a:rPr>
              <a:t>再掲</a:t>
            </a:r>
            <a:r>
              <a:rPr lang="en-US" altLang="ja-JP" sz="1200" dirty="0">
                <a:latin typeface="Meiryo UI" panose="020B0604030504040204" pitchFamily="50" charset="-128"/>
                <a:ea typeface="Meiryo UI" panose="020B0604030504040204" pitchFamily="50" charset="-128"/>
              </a:rPr>
              <a:t>)</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No35 </a:t>
            </a:r>
            <a:r>
              <a:rPr lang="ja-JP" altLang="en-US" sz="1200" dirty="0">
                <a:latin typeface="Meiryo UI" panose="020B0604030504040204" pitchFamily="50" charset="-128"/>
                <a:ea typeface="Meiryo UI" panose="020B0604030504040204" pitchFamily="50" charset="-128"/>
              </a:rPr>
              <a:t>空飛ぶクルマ都市型ビジネス創造都市推進事業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No36 </a:t>
            </a:r>
            <a:r>
              <a:rPr lang="ja-JP" altLang="en-US" sz="1200" dirty="0">
                <a:latin typeface="Meiryo UI" panose="020B0604030504040204" pitchFamily="50" charset="-128"/>
                <a:ea typeface="Meiryo UI" panose="020B0604030504040204" pitchFamily="50" charset="-128"/>
              </a:rPr>
              <a:t>国際金融都市推進事業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No37 </a:t>
            </a:r>
            <a:r>
              <a:rPr lang="ja-JP" altLang="en-US" sz="1200" dirty="0">
                <a:latin typeface="Meiryo UI" panose="020B0604030504040204" pitchFamily="50" charset="-128"/>
                <a:ea typeface="Meiryo UI" panose="020B0604030504040204" pitchFamily="50" charset="-128"/>
              </a:rPr>
              <a:t>大阪公立大学「イノベーション・アカデミー構想」推進事業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No38 </a:t>
            </a:r>
            <a:r>
              <a:rPr lang="ja-JP" altLang="en-US" sz="1200" dirty="0">
                <a:latin typeface="Meiryo UI" panose="020B0604030504040204" pitchFamily="50" charset="-128"/>
                <a:ea typeface="Meiryo UI" panose="020B0604030504040204" pitchFamily="50" charset="-128"/>
              </a:rPr>
              <a:t>外国人材受入促進・共生推進</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No39 </a:t>
            </a:r>
            <a:r>
              <a:rPr lang="ja-JP" altLang="en-US" sz="1200" dirty="0">
                <a:latin typeface="Meiryo UI" panose="020B0604030504040204" pitchFamily="50" charset="-128"/>
                <a:ea typeface="Meiryo UI" panose="020B0604030504040204" pitchFamily="50" charset="-128"/>
              </a:rPr>
              <a:t>外国人材マッチングプラットフォーム事業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No40</a:t>
            </a:r>
            <a:r>
              <a:rPr lang="ja-JP" altLang="en-US" sz="1200" dirty="0">
                <a:latin typeface="Meiryo UI" panose="020B0604030504040204" pitchFamily="50" charset="-128"/>
                <a:ea typeface="Meiryo UI" panose="020B0604030504040204" pitchFamily="50" charset="-128"/>
              </a:rPr>
              <a:t> 外国人留学生等マッチング支援事業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No41</a:t>
            </a:r>
            <a:r>
              <a:rPr lang="ja-JP" altLang="en-US" sz="1200" dirty="0">
                <a:latin typeface="Meiryo UI" panose="020B0604030504040204" pitchFamily="50" charset="-128"/>
                <a:ea typeface="Meiryo UI" panose="020B0604030504040204" pitchFamily="50" charset="-128"/>
              </a:rPr>
              <a:t> 労働相談センターパワーアップ事業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No42 </a:t>
            </a:r>
            <a:r>
              <a:rPr lang="ja-JP" altLang="en-US" sz="1200" dirty="0">
                <a:latin typeface="Meiryo UI" panose="020B0604030504040204" pitchFamily="50" charset="-128"/>
                <a:ea typeface="Meiryo UI" panose="020B0604030504040204" pitchFamily="50" charset="-128"/>
              </a:rPr>
              <a:t>中核人材雇用戦略デスク事業・同体制拡充事業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No43 </a:t>
            </a:r>
            <a:r>
              <a:rPr lang="ja-JP" altLang="en-US" sz="1200" dirty="0">
                <a:latin typeface="Meiryo UI" panose="020B0604030504040204" pitchFamily="50" charset="-128"/>
                <a:ea typeface="Meiryo UI" panose="020B0604030504040204" pitchFamily="50" charset="-128"/>
              </a:rPr>
              <a:t>企業立地に向けた取組</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No44</a:t>
            </a:r>
            <a:r>
              <a:rPr lang="ja-JP" altLang="en-US" sz="1200" dirty="0">
                <a:latin typeface="Meiryo UI" panose="020B0604030504040204" pitchFamily="50" charset="-128"/>
                <a:ea typeface="Meiryo UI" panose="020B0604030504040204" pitchFamily="50" charset="-128"/>
              </a:rPr>
              <a:t> 大阪・関西万博に向けた大阪産</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もん</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の活用拡大支援事業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No45</a:t>
            </a:r>
            <a:r>
              <a:rPr lang="ja-JP" altLang="en-US" sz="1200" dirty="0">
                <a:latin typeface="Meiryo UI" panose="020B0604030504040204" pitchFamily="50" charset="-128"/>
                <a:ea typeface="Meiryo UI" panose="020B0604030504040204" pitchFamily="50" charset="-128"/>
              </a:rPr>
              <a:t> 公民戦略連携デスクの設置・運営</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No46 </a:t>
            </a:r>
            <a:r>
              <a:rPr lang="ja-JP" altLang="en-US" sz="1200" dirty="0">
                <a:latin typeface="Meiryo UI" panose="020B0604030504040204" pitchFamily="50" charset="-128"/>
                <a:ea typeface="Meiryo UI" panose="020B0604030504040204" pitchFamily="50" charset="-128"/>
              </a:rPr>
              <a:t>新名神高速道路の整備促進</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基本目標⑥定住魅力・都市魅力を強化する</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No47 </a:t>
            </a:r>
            <a:r>
              <a:rPr lang="ja-JP" altLang="en-US" sz="1200" dirty="0">
                <a:latin typeface="Meiryo UI" panose="020B0604030504040204" pitchFamily="50" charset="-128"/>
                <a:ea typeface="Meiryo UI" panose="020B0604030504040204" pitchFamily="50" charset="-128"/>
              </a:rPr>
              <a:t>スマートシティ戦略推進事業</a:t>
            </a:r>
            <a:endParaRPr lang="en-US" altLang="ja-JP" sz="1200" dirty="0">
              <a:latin typeface="Meiryo UI" panose="020B0604030504040204" pitchFamily="50" charset="-128"/>
              <a:ea typeface="Meiryo UI" panose="020B0604030504040204" pitchFamily="50" charset="-128"/>
            </a:endParaRPr>
          </a:p>
          <a:p>
            <a:pPr marL="628650" indent="-628650"/>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No48 </a:t>
            </a:r>
            <a:r>
              <a:rPr lang="ja-JP" altLang="en-US" sz="1200" dirty="0">
                <a:latin typeface="Meiryo UI" panose="020B0604030504040204" pitchFamily="50" charset="-128"/>
                <a:ea typeface="Meiryo UI" panose="020B0604030504040204" pitchFamily="50" charset="-128"/>
              </a:rPr>
              <a:t>大阪ショーケース機能強化及び</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の実現に向けた観光推進</a:t>
            </a:r>
            <a:endParaRPr lang="en-US" altLang="ja-JP" sz="1200" dirty="0">
              <a:latin typeface="Meiryo UI" panose="020B0604030504040204" pitchFamily="50" charset="-128"/>
              <a:ea typeface="Meiryo UI" panose="020B0604030504040204" pitchFamily="50" charset="-128"/>
            </a:endParaRPr>
          </a:p>
          <a:p>
            <a:pPr marL="628650" indent="-85725"/>
            <a:r>
              <a:rPr lang="ja-JP" altLang="en-US" sz="1200" dirty="0">
                <a:latin typeface="Meiryo UI" panose="020B0604030504040204" pitchFamily="50" charset="-128"/>
                <a:ea typeface="Meiryo UI" panose="020B0604030504040204" pitchFamily="50" charset="-128"/>
              </a:rPr>
              <a:t>・地域活性化事業</a:t>
            </a: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No49 </a:t>
            </a:r>
            <a:r>
              <a:rPr lang="ja-JP" altLang="en-US" sz="1200" dirty="0">
                <a:latin typeface="Meiryo UI" panose="020B0604030504040204" pitchFamily="50" charset="-128"/>
                <a:ea typeface="Meiryo UI" panose="020B0604030504040204" pitchFamily="50" charset="-128"/>
              </a:rPr>
              <a:t>魅力づくり推進関係事業</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No50 </a:t>
            </a:r>
            <a:r>
              <a:rPr lang="zh-TW" altLang="en-US" sz="1200" dirty="0">
                <a:latin typeface="Meiryo UI" panose="020B0604030504040204" pitchFamily="50" charset="-128"/>
                <a:ea typeface="Meiryo UI" panose="020B0604030504040204" pitchFamily="50" charset="-128"/>
              </a:rPr>
              <a:t>大阪魅力発信事業</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No51 </a:t>
            </a:r>
            <a:r>
              <a:rPr lang="ja-JP" altLang="en-US" sz="1200" dirty="0">
                <a:latin typeface="Meiryo UI" panose="020B0604030504040204" pitchFamily="50" charset="-128"/>
                <a:ea typeface="Meiryo UI" panose="020B0604030504040204" pitchFamily="50" charset="-128"/>
              </a:rPr>
              <a:t>スーパーシティ構想の推進</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No52 </a:t>
            </a:r>
            <a:r>
              <a:rPr lang="ja-JP" altLang="en-US" sz="1200" dirty="0">
                <a:latin typeface="Meiryo UI" panose="020B0604030504040204" pitchFamily="50" charset="-128"/>
                <a:ea typeface="Meiryo UI" panose="020B0604030504040204" pitchFamily="50" charset="-128"/>
              </a:rPr>
              <a:t>広域サイクルルート連携事業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No53 </a:t>
            </a:r>
            <a:r>
              <a:rPr lang="zh-TW" altLang="en-US" sz="1200" dirty="0">
                <a:latin typeface="Meiryo UI" panose="020B0604030504040204" pitchFamily="50" charset="-128"/>
                <a:ea typeface="Meiryo UI" panose="020B0604030504040204" pitchFamily="50" charset="-128"/>
              </a:rPr>
              <a:t>公園都市緑化振興事業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No54</a:t>
            </a:r>
            <a:r>
              <a:rPr lang="ja-JP" altLang="en-US" sz="1200" dirty="0">
                <a:latin typeface="Meiryo UI" panose="020B0604030504040204" pitchFamily="50" charset="-128"/>
                <a:ea typeface="Meiryo UI" panose="020B0604030504040204" pitchFamily="50" charset="-128"/>
              </a:rPr>
              <a:t> 大阪府生涯スポーツ振興事業</a:t>
            </a:r>
            <a:endParaRPr lang="en-US" altLang="zh-TW"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No55 </a:t>
            </a:r>
            <a:r>
              <a:rPr lang="zh-TW" altLang="en-US" sz="1200" dirty="0">
                <a:latin typeface="Meiryo UI" panose="020B0604030504040204" pitchFamily="50" charset="-128"/>
                <a:ea typeface="Meiryo UI" panose="020B0604030504040204" pitchFamily="50" charset="-128"/>
              </a:rPr>
              <a:t>大阪府文化振興事業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No56</a:t>
            </a:r>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万博記念公園駅前周辺地区活性化事業</a:t>
            </a:r>
            <a:endParaRPr lang="en-US" altLang="ja-JP" sz="12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43130" y="464732"/>
            <a:ext cx="4491163" cy="6632585"/>
          </a:xfrm>
          <a:prstGeom prst="rect">
            <a:avLst/>
          </a:prstGeom>
          <a:noFill/>
        </p:spPr>
        <p:txBody>
          <a:bodyPr wrap="square" rtlCol="0">
            <a:spAutoFit/>
          </a:bodyPr>
          <a:lstStyle/>
          <a:p>
            <a:r>
              <a:rPr kumimoji="1" lang="en-US" altLang="ja-JP" sz="1200" b="1" dirty="0">
                <a:solidFill>
                  <a:schemeClr val="bg1"/>
                </a:solidFill>
                <a:latin typeface="Meiryo UI" panose="020B0604030504040204" pitchFamily="50" charset="-128"/>
                <a:ea typeface="Meiryo UI" panose="020B0604030504040204" pitchFamily="50" charset="-128"/>
              </a:rPr>
              <a:t>Ⅰ</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若者が活躍でき、子育て安心の都市「大阪」の実現</a:t>
            </a:r>
            <a:endParaRPr lang="en-US" altLang="ja-JP" sz="1200" b="1" dirty="0">
              <a:solidFill>
                <a:schemeClr val="bg1"/>
              </a:solidFill>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基本目標①若い世代の就職・</a:t>
            </a:r>
            <a:r>
              <a:rPr lang="ja-JP" altLang="en-US" sz="1200" b="1" dirty="0">
                <a:latin typeface="Meiryo UI" panose="020B0604030504040204" pitchFamily="50" charset="-128"/>
                <a:ea typeface="Meiryo UI" panose="020B0604030504040204" pitchFamily="50" charset="-128"/>
              </a:rPr>
              <a:t>結婚・出産・子育ての希望を実現する</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rPr>
              <a:t>しごとフィールド運営事業</a:t>
            </a:r>
            <a:endParaRPr lang="en-US" altLang="ja-JP" sz="1200"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a:t>
            </a:r>
            <a:r>
              <a:rPr lang="ja-JP" altLang="en-US" sz="1200" dirty="0">
                <a:latin typeface="Meiryo UI" panose="020B0604030504040204" pitchFamily="50" charset="-128"/>
                <a:ea typeface="Meiryo UI" panose="020B0604030504040204" pitchFamily="50" charset="-128"/>
              </a:rPr>
              <a:t>   </a:t>
            </a:r>
            <a:r>
              <a:rPr lang="en-US" altLang="zh-TW" sz="1200" dirty="0">
                <a:latin typeface="Meiryo UI" panose="020B0604030504040204" pitchFamily="50" charset="-128"/>
                <a:ea typeface="Meiryo UI" panose="020B0604030504040204" pitchFamily="50" charset="-128"/>
              </a:rPr>
              <a:t>OSAKA</a:t>
            </a:r>
            <a:r>
              <a:rPr lang="zh-TW" altLang="en-US" sz="1200" dirty="0">
                <a:latin typeface="Meiryo UI" panose="020B0604030504040204" pitchFamily="50" charset="-128"/>
                <a:ea typeface="Meiryo UI" panose="020B0604030504040204" pitchFamily="50" charset="-128"/>
              </a:rPr>
              <a:t>女性活躍推進事業</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a:t>
            </a:r>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男女共同参画推進事業～女性基金活用事業～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   </a:t>
            </a:r>
            <a:r>
              <a:rPr lang="zh-TW" altLang="en-US" sz="1200" dirty="0">
                <a:latin typeface="Meiryo UI" panose="020B0604030504040204" pitchFamily="50" charset="-128"/>
                <a:ea typeface="Meiryo UI" panose="020B0604030504040204" pitchFamily="50" charset="-128"/>
              </a:rPr>
              <a:t>地域限定保育士試験事業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   </a:t>
            </a:r>
            <a:r>
              <a:rPr lang="ja-JP" altLang="en-US" sz="1200" dirty="0">
                <a:latin typeface="Meiryo UI" panose="020B0604030504040204" pitchFamily="50" charset="-128"/>
                <a:ea typeface="Meiryo UI" panose="020B0604030504040204" pitchFamily="50" charset="-128"/>
              </a:rPr>
              <a:t>預かり保育助成事業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基本目標②次代の「大阪」を担う人をつくる</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No6</a:t>
            </a:r>
            <a:r>
              <a:rPr lang="ja-JP" altLang="en-US" sz="1200" dirty="0">
                <a:latin typeface="Meiryo UI" panose="020B0604030504040204" pitchFamily="50" charset="-128"/>
                <a:ea typeface="Meiryo UI" panose="020B0604030504040204" pitchFamily="50" charset="-128"/>
              </a:rPr>
              <a:t>   英語教育推進事業（小・中・高）</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No7</a:t>
            </a:r>
            <a:r>
              <a:rPr lang="ja-JP" altLang="en-US" sz="1200" dirty="0">
                <a:latin typeface="Meiryo UI" panose="020B0604030504040204" pitchFamily="50" charset="-128"/>
                <a:ea typeface="Meiryo UI" panose="020B0604030504040204" pitchFamily="50" charset="-128"/>
              </a:rPr>
              <a:t>   グローバル人材育成事業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No8</a:t>
            </a:r>
            <a:r>
              <a:rPr lang="ja-JP" altLang="en-US" sz="1200" dirty="0">
                <a:latin typeface="Meiryo UI" panose="020B0604030504040204" pitchFamily="50" charset="-128"/>
                <a:ea typeface="Meiryo UI" panose="020B0604030504040204" pitchFamily="50" charset="-128"/>
              </a:rPr>
              <a:t>   木とふれあう木育推進事業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No9</a:t>
            </a:r>
            <a:r>
              <a:rPr lang="ja-JP" altLang="en-US" sz="1200" dirty="0">
                <a:latin typeface="Meiryo UI" panose="020B0604030504040204" pitchFamily="50" charset="-128"/>
                <a:ea typeface="Meiryo UI" panose="020B0604030504040204" pitchFamily="50" charset="-128"/>
              </a:rPr>
              <a:t>   いじめ虐待等対応支援体制構築事業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No10</a:t>
            </a:r>
            <a:r>
              <a:rPr lang="ja-JP" altLang="en-US" sz="1200" dirty="0">
                <a:latin typeface="Meiryo UI" panose="020B0604030504040204" pitchFamily="50" charset="-128"/>
                <a:ea typeface="Meiryo UI" panose="020B0604030504040204" pitchFamily="50" charset="-128"/>
              </a:rPr>
              <a:t> 児童虐待対策の拡充・強化</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No11</a:t>
            </a:r>
            <a:r>
              <a:rPr lang="ja-JP" altLang="en-US" sz="1200" dirty="0">
                <a:latin typeface="Meiryo UI" panose="020B0604030504040204" pitchFamily="50" charset="-128"/>
                <a:ea typeface="Meiryo UI" panose="020B0604030504040204" pitchFamily="50" charset="-128"/>
              </a:rPr>
              <a:t> 子どもの貧困対策～子ども輝く未来基金事業～</a:t>
            </a:r>
            <a:endParaRPr lang="en-US" altLang="ja-JP" sz="1200" dirty="0">
              <a:latin typeface="Meiryo UI" panose="020B0604030504040204" pitchFamily="50" charset="-128"/>
              <a:ea typeface="Meiryo UI" panose="020B0604030504040204" pitchFamily="50" charset="-128"/>
            </a:endParaRPr>
          </a:p>
          <a:p>
            <a:pPr algn="just"/>
            <a:endParaRPr kumimoji="1" lang="en-US" altLang="ja-JP" sz="1200" b="1" dirty="0">
              <a:latin typeface="Meiryo UI" panose="020B0604030504040204" pitchFamily="50" charset="-128"/>
              <a:ea typeface="Meiryo UI" panose="020B0604030504040204" pitchFamily="50" charset="-128"/>
            </a:endParaRPr>
          </a:p>
          <a:p>
            <a:pPr algn="just"/>
            <a:r>
              <a:rPr kumimoji="1" lang="en-US" altLang="ja-JP" sz="1200" b="1" dirty="0">
                <a:solidFill>
                  <a:schemeClr val="bg1"/>
                </a:solidFill>
                <a:latin typeface="Meiryo UI" panose="020B0604030504040204" pitchFamily="50" charset="-128"/>
                <a:ea typeface="Meiryo UI" panose="020B0604030504040204" pitchFamily="50" charset="-128"/>
              </a:rPr>
              <a:t>Ⅱ</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人口減少・超高齢化社会でも持続可能な地域づくり</a:t>
            </a:r>
          </a:p>
          <a:p>
            <a:pPr algn="just"/>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No12 </a:t>
            </a:r>
            <a:r>
              <a:rPr lang="ja-JP" altLang="en-US" sz="1200" dirty="0">
                <a:latin typeface="Meiryo UI" panose="020B0604030504040204" pitchFamily="50" charset="-128"/>
                <a:ea typeface="Meiryo UI" panose="020B0604030504040204" pitchFamily="50" charset="-128"/>
              </a:rPr>
              <a:t>おおさか健活</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推進プロジェクト事業</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No13</a:t>
            </a:r>
            <a:r>
              <a:rPr lang="ja-JP" altLang="en-US" sz="1200" dirty="0">
                <a:latin typeface="Meiryo UI" panose="020B0604030504040204" pitchFamily="50" charset="-128"/>
                <a:ea typeface="Meiryo UI" panose="020B0604030504040204" pitchFamily="50" charset="-128"/>
              </a:rPr>
              <a:t> 健康づくり支援プラットフォーム整備等事業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No14</a:t>
            </a:r>
            <a:r>
              <a:rPr lang="ja-JP" altLang="en-US" sz="1200" dirty="0">
                <a:latin typeface="Meiryo UI" panose="020B0604030504040204" pitchFamily="50" charset="-128"/>
                <a:ea typeface="Meiryo UI" panose="020B0604030504040204" pitchFamily="50" charset="-128"/>
              </a:rPr>
              <a:t> がん対策基金事業</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No15</a:t>
            </a:r>
            <a:r>
              <a:rPr lang="ja-JP" altLang="en-US" sz="1200" dirty="0">
                <a:latin typeface="Meiryo UI" panose="020B0604030504040204" pitchFamily="50" charset="-128"/>
                <a:ea typeface="Meiryo UI" panose="020B0604030504040204" pitchFamily="50" charset="-128"/>
              </a:rPr>
              <a:t> ギャンブル等依存症対策基金事業</a:t>
            </a:r>
            <a:endParaRPr lang="zh-TW"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No16 </a:t>
            </a:r>
            <a:r>
              <a:rPr lang="ja-JP" altLang="en-US" sz="1200" dirty="0">
                <a:latin typeface="Meiryo UI" panose="020B0604030504040204" pitchFamily="50" charset="-128"/>
                <a:ea typeface="Meiryo UI" panose="020B0604030504040204" pitchFamily="50" charset="-128"/>
              </a:rPr>
              <a:t>次世代スマートヘルススタートアップ創出事業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No17</a:t>
            </a:r>
            <a:r>
              <a:rPr lang="ja-JP" altLang="en-US" sz="1200" dirty="0">
                <a:latin typeface="Meiryo UI" panose="020B0604030504040204" pitchFamily="50" charset="-128"/>
                <a:ea typeface="Meiryo UI" panose="020B0604030504040204" pitchFamily="50" charset="-128"/>
              </a:rPr>
              <a:t> 大阪ええまちプロジェクト</a:t>
            </a:r>
            <a:r>
              <a:rPr lang="en-US" altLang="ja-JP" sz="1200" dirty="0">
                <a:latin typeface="Meiryo UI" panose="020B0604030504040204" pitchFamily="50" charset="-128"/>
                <a:ea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No18 </a:t>
            </a:r>
            <a:r>
              <a:rPr lang="zh-TW" altLang="en-US" sz="1200" dirty="0">
                <a:latin typeface="Meiryo UI" panose="020B0604030504040204" pitchFamily="50" charset="-128"/>
                <a:ea typeface="Meiryo UI" panose="020B0604030504040204" pitchFamily="50" charset="-128"/>
              </a:rPr>
              <a:t>生活支援体制整備推進支援事業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No19 </a:t>
            </a:r>
            <a:r>
              <a:rPr lang="ja-JP" altLang="en-US" sz="1200" dirty="0">
                <a:latin typeface="Meiryo UI" panose="020B0604030504040204" pitchFamily="50" charset="-128"/>
                <a:ea typeface="Meiryo UI" panose="020B0604030504040204" pitchFamily="50" charset="-128"/>
              </a:rPr>
              <a:t>スマートシニアライフ事業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No20 </a:t>
            </a:r>
            <a:r>
              <a:rPr lang="ja-JP" altLang="en-US" sz="1200" dirty="0">
                <a:latin typeface="Meiryo UI" panose="020B0604030504040204" pitchFamily="50" charset="-128"/>
                <a:ea typeface="Meiryo UI" panose="020B0604030504040204" pitchFamily="50" charset="-128"/>
              </a:rPr>
              <a:t>外国人留学生就職支援事業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No21</a:t>
            </a:r>
            <a:r>
              <a:rPr lang="ja-JP" altLang="en-US" sz="1200" dirty="0">
                <a:latin typeface="Meiryo UI" panose="020B0604030504040204" pitchFamily="50" charset="-128"/>
                <a:ea typeface="Meiryo UI" panose="020B0604030504040204" pitchFamily="50" charset="-128"/>
              </a:rPr>
              <a:t> 就職氷河期世代集中支援プロジェクト事業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No22 </a:t>
            </a:r>
            <a:r>
              <a:rPr lang="ja-JP" altLang="en-US" sz="1200" dirty="0">
                <a:latin typeface="Meiryo UI" panose="020B0604030504040204" pitchFamily="50" charset="-128"/>
                <a:ea typeface="Meiryo UI" panose="020B0604030504040204" pitchFamily="50" charset="-128"/>
              </a:rPr>
              <a:t>潜在求職者活躍支援プロジェクト事業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No23 </a:t>
            </a:r>
            <a:r>
              <a:rPr lang="ja-JP" altLang="en-US" sz="1200" dirty="0">
                <a:latin typeface="Meiryo UI" panose="020B0604030504040204" pitchFamily="50" charset="-128"/>
                <a:ea typeface="Meiryo UI" panose="020B0604030504040204" pitchFamily="50" charset="-128"/>
              </a:rPr>
              <a:t>持続可能な大阪の成長を支えるダイバーシティ推進事業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No24 </a:t>
            </a:r>
            <a:r>
              <a:rPr lang="ja-JP" altLang="en-US" sz="1200" dirty="0">
                <a:latin typeface="Meiryo UI" panose="020B0604030504040204" pitchFamily="50" charset="-128"/>
                <a:ea typeface="Meiryo UI" panose="020B0604030504040204" pitchFamily="50" charset="-128"/>
              </a:rPr>
              <a:t>障がい者雇用の促進</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No25</a:t>
            </a:r>
            <a:r>
              <a:rPr lang="ja-JP" altLang="en-US" sz="1200" dirty="0">
                <a:latin typeface="Meiryo UI" panose="020B0604030504040204" pitchFamily="50" charset="-128"/>
                <a:ea typeface="Meiryo UI" panose="020B0604030504040204" pitchFamily="50" charset="-128"/>
              </a:rPr>
              <a:t> 地域福祉振興助成金事業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b="1" dirty="0">
                <a:latin typeface="Meiryo UI" panose="020B0604030504040204" pitchFamily="50" charset="-128"/>
                <a:ea typeface="Meiryo UI" panose="020B0604030504040204" pitchFamily="50" charset="-128"/>
              </a:rPr>
              <a:t>　基本目標④安全・安心な地域をつくる</a:t>
            </a: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No26 </a:t>
            </a:r>
            <a:r>
              <a:rPr lang="zh-TW" altLang="en-US" sz="1200" dirty="0">
                <a:latin typeface="Meiryo UI" panose="020B0604030504040204" pitchFamily="50" charset="-128"/>
                <a:ea typeface="Meiryo UI" panose="020B0604030504040204" pitchFamily="50" charset="-128"/>
              </a:rPr>
              <a:t>密集住宅市街地整備促進事業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No27 </a:t>
            </a:r>
            <a:r>
              <a:rPr lang="ja-JP" altLang="en-US" sz="1200" dirty="0">
                <a:latin typeface="Meiryo UI" panose="020B0604030504040204" pitchFamily="50" charset="-128"/>
                <a:ea typeface="Meiryo UI" panose="020B0604030504040204" pitchFamily="50" charset="-128"/>
              </a:rPr>
              <a:t>ファシリティマネジメントの推進</a:t>
            </a:r>
          </a:p>
        </p:txBody>
      </p:sp>
      <p:sp>
        <p:nvSpPr>
          <p:cNvPr id="3" name="タイトル 1">
            <a:extLst>
              <a:ext uri="{FF2B5EF4-FFF2-40B4-BE49-F238E27FC236}">
                <a16:creationId xmlns:a16="http://schemas.microsoft.com/office/drawing/2014/main" id="{8A13B5CE-1AA8-42DC-0269-1AD2C47A701E}"/>
              </a:ext>
            </a:extLst>
          </p:cNvPr>
          <p:cNvSpPr txBox="1">
            <a:spLocks/>
          </p:cNvSpPr>
          <p:nvPr/>
        </p:nvSpPr>
        <p:spPr>
          <a:xfrm>
            <a:off x="742950" y="-85520"/>
            <a:ext cx="8420100" cy="5138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600" b="1" dirty="0">
                <a:latin typeface="Meiryo UI" panose="020B0604030504040204" pitchFamily="50" charset="-128"/>
                <a:ea typeface="Meiryo UI" panose="020B0604030504040204" pitchFamily="50" charset="-128"/>
              </a:rPr>
              <a:t>目次</a:t>
            </a:r>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6" y="420596"/>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733910" y="455900"/>
            <a:ext cx="3210464" cy="6594113"/>
          </a:xfrm>
          <a:prstGeom prst="rect">
            <a:avLst/>
          </a:prstGeom>
          <a:noFill/>
        </p:spPr>
        <p:txBody>
          <a:bodyPr wrap="square" rtlCol="0">
            <a:spAutoFit/>
          </a:bodyPr>
          <a:lstStyle/>
          <a:p>
            <a:pPr algn="r"/>
            <a:endParaRPr lang="en-US" altLang="ja-JP" sz="1200" b="1" dirty="0">
              <a:latin typeface="Meiryo UI" panose="020B0604030504040204" pitchFamily="50" charset="-128"/>
              <a:ea typeface="Meiryo UI" panose="020B0604030504040204" pitchFamily="50" charset="-128"/>
            </a:endParaRPr>
          </a:p>
          <a:p>
            <a:pPr algn="r"/>
            <a:r>
              <a:rPr kumimoji="1" lang="ja-JP" altLang="en-US" sz="1200" b="1" dirty="0">
                <a:latin typeface="Meiryo UI" panose="020B0604030504040204" pitchFamily="50" charset="-128"/>
                <a:ea typeface="Meiryo UI" panose="020B0604030504040204" pitchFamily="50" charset="-128"/>
              </a:rPr>
              <a:t>　</a:t>
            </a:r>
            <a:endParaRPr kumimoji="1" lang="en-US" altLang="ja-JP" sz="1200" b="1"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３</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３</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３</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7" action="ppaction://hlinksldjump">
                  <a:extLst>
                    <a:ext uri="{A12FA001-AC4F-418D-AE19-62706E023703}">
                      <ahyp:hlinkClr xmlns:ahyp="http://schemas.microsoft.com/office/drawing/2018/hyperlinkcolor" val="tx"/>
                    </a:ext>
                  </a:extLst>
                </a:hlinkClick>
              </a:rPr>
              <a:t>４</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7" action="ppaction://hlinksldjump">
                  <a:extLst>
                    <a:ext uri="{A12FA001-AC4F-418D-AE19-62706E023703}">
                      <ahyp:hlinkClr xmlns:ahyp="http://schemas.microsoft.com/office/drawing/2018/hyperlinkcolor" val="tx"/>
                    </a:ext>
                  </a:extLst>
                </a:hlinkClick>
              </a:rPr>
              <a:t>４</a:t>
            </a:r>
            <a:endParaRPr lang="en-US" altLang="ja-JP" sz="1200" dirty="0">
              <a:latin typeface="Meiryo UI" panose="020B0604030504040204" pitchFamily="50" charset="-128"/>
              <a:ea typeface="Meiryo UI" panose="020B0604030504040204" pitchFamily="50" charset="-128"/>
            </a:endParaRPr>
          </a:p>
          <a:p>
            <a:pPr algn="r">
              <a:spcBef>
                <a:spcPts val="300"/>
              </a:spcBef>
            </a:pPr>
            <a:r>
              <a:rPr lang="ja-JP" altLang="en-US" sz="1200" dirty="0">
                <a:latin typeface="Meiryo UI" panose="020B0604030504040204" pitchFamily="50" charset="-128"/>
                <a:ea typeface="Meiryo UI" panose="020B0604030504040204" pitchFamily="50" charset="-128"/>
              </a:rPr>
              <a:t>　</a:t>
            </a: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8" action="ppaction://hlinksldjump">
                  <a:extLst>
                    <a:ext uri="{A12FA001-AC4F-418D-AE19-62706E023703}">
                      <ahyp:hlinkClr xmlns:ahyp="http://schemas.microsoft.com/office/drawing/2018/hyperlinkcolor" val="tx"/>
                    </a:ext>
                  </a:extLst>
                </a:hlinkClick>
              </a:rPr>
              <a:t>５</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8" action="ppaction://hlinksldjump">
                  <a:extLst>
                    <a:ext uri="{A12FA001-AC4F-418D-AE19-62706E023703}">
                      <ahyp:hlinkClr xmlns:ahyp="http://schemas.microsoft.com/office/drawing/2018/hyperlinkcolor" val="tx"/>
                    </a:ext>
                  </a:extLst>
                </a:hlinkClick>
              </a:rPr>
              <a:t>５</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６</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６</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６</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20" action="ppaction://hlinksldjump">
                  <a:extLst>
                    <a:ext uri="{A12FA001-AC4F-418D-AE19-62706E023703}">
                      <ahyp:hlinkClr xmlns:ahyp="http://schemas.microsoft.com/office/drawing/2018/hyperlinkcolor" val="tx"/>
                    </a:ext>
                  </a:extLst>
                </a:hlinkClick>
              </a:rPr>
              <a:t>７</a:t>
            </a:r>
            <a:endParaRPr lang="en-US" altLang="ja-JP" sz="1200" dirty="0">
              <a:latin typeface="Meiryo UI" panose="020B0604030504040204" pitchFamily="50" charset="-128"/>
              <a:ea typeface="Meiryo UI" panose="020B0604030504040204" pitchFamily="50" charset="-128"/>
            </a:endParaRPr>
          </a:p>
          <a:p>
            <a:pPr algn="r"/>
            <a:endParaRPr kumimoji="1" lang="en-US" altLang="ja-JP" sz="1200" b="1" dirty="0">
              <a:latin typeface="Meiryo UI" panose="020B0604030504040204" pitchFamily="50" charset="-128"/>
              <a:ea typeface="Meiryo UI" panose="020B0604030504040204" pitchFamily="50" charset="-128"/>
            </a:endParaRPr>
          </a:p>
          <a:p>
            <a:pPr algn="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21" action="ppaction://hlinksldjump">
                  <a:extLst>
                    <a:ext uri="{A12FA001-AC4F-418D-AE19-62706E023703}">
                      <ahyp:hlinkClr xmlns:ahyp="http://schemas.microsoft.com/office/drawing/2018/hyperlinkcolor" val="tx"/>
                    </a:ext>
                  </a:extLst>
                </a:hlinkClick>
              </a:rPr>
              <a:t>９</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hlinkClick r:id="rId21" action="ppaction://hlinksldjump">
                  <a:extLst>
                    <a:ext uri="{A12FA001-AC4F-418D-AE19-62706E023703}">
                      <ahyp:hlinkClr xmlns:ahyp="http://schemas.microsoft.com/office/drawing/2018/hyperlinkcolor" val="tx"/>
                    </a:ext>
                  </a:extLst>
                </a:hlinkClick>
              </a:rPr>
              <a:t>９</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10</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10</a:t>
            </a:r>
            <a:endParaRPr lang="zh-TW"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1</a:t>
            </a:r>
            <a:r>
              <a:rPr lang="en-US" altLang="ja-JP" sz="1200" u="sng" dirty="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0</a:t>
            </a:r>
            <a:endParaRPr lang="ja-JP" altLang="en-US" sz="1200" u="sng"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11</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1</a:t>
            </a:r>
            <a:r>
              <a:rPr lang="en-US" altLang="ja-JP" sz="1200" u="sng" dirty="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1</a:t>
            </a:r>
            <a:endParaRPr lang="zh-TW" altLang="en-US" sz="1200" u="sng"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4" action="ppaction://hlinksldjump">
                  <a:extLst>
                    <a:ext uri="{A12FA001-AC4F-418D-AE19-62706E023703}">
                      <ahyp:hlinkClr xmlns:ahyp="http://schemas.microsoft.com/office/drawing/2018/hyperlinkcolor" val="tx"/>
                    </a:ext>
                  </a:extLst>
                </a:hlinkClick>
              </a:rPr>
              <a:t>12</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5" action="ppaction://hlinksldjump">
                  <a:extLst>
                    <a:ext uri="{A12FA001-AC4F-418D-AE19-62706E023703}">
                      <ahyp:hlinkClr xmlns:ahyp="http://schemas.microsoft.com/office/drawing/2018/hyperlinkcolor" val="tx"/>
                    </a:ext>
                  </a:extLst>
                </a:hlinkClick>
              </a:rPr>
              <a:t>13</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5" action="ppaction://hlinksldjump">
                  <a:extLst>
                    <a:ext uri="{A12FA001-AC4F-418D-AE19-62706E023703}">
                      <ahyp:hlinkClr xmlns:ahyp="http://schemas.microsoft.com/office/drawing/2018/hyperlinkcolor" val="tx"/>
                    </a:ext>
                  </a:extLst>
                </a:hlinkClick>
              </a:rPr>
              <a:t>13</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6" action="ppaction://hlinksldjump">
                  <a:extLst>
                    <a:ext uri="{A12FA001-AC4F-418D-AE19-62706E023703}">
                      <ahyp:hlinkClr xmlns:ahyp="http://schemas.microsoft.com/office/drawing/2018/hyperlinkcolor" val="tx"/>
                    </a:ext>
                  </a:extLst>
                </a:hlinkClick>
              </a:rPr>
              <a:t>14</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6" action="ppaction://hlinksldjump">
                  <a:extLst>
                    <a:ext uri="{A12FA001-AC4F-418D-AE19-62706E023703}">
                      <ahyp:hlinkClr xmlns:ahyp="http://schemas.microsoft.com/office/drawing/2018/hyperlinkcolor" val="tx"/>
                    </a:ext>
                  </a:extLst>
                </a:hlinkClick>
              </a:rPr>
              <a:t>14</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7" action="ppaction://hlinksldjump">
                  <a:extLst>
                    <a:ext uri="{A12FA001-AC4F-418D-AE19-62706E023703}">
                      <ahyp:hlinkClr xmlns:ahyp="http://schemas.microsoft.com/office/drawing/2018/hyperlinkcolor" val="tx"/>
                    </a:ext>
                  </a:extLst>
                </a:hlinkClick>
              </a:rPr>
              <a:t>15</a:t>
            </a:r>
            <a:r>
              <a:rPr lang="ja-JP" altLang="en-US" sz="1200"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7" action="ppaction://hlinksldjump">
                  <a:extLst>
                    <a:ext uri="{A12FA001-AC4F-418D-AE19-62706E023703}">
                      <ahyp:hlinkClr xmlns:ahyp="http://schemas.microsoft.com/office/drawing/2018/hyperlinkcolor" val="tx"/>
                    </a:ext>
                  </a:extLst>
                </a:hlinkClick>
              </a:rPr>
              <a:t>15</a:t>
            </a:r>
            <a:endParaRPr lang="en-US" altLang="ja-JP" sz="1200" dirty="0">
              <a:latin typeface="Meiryo UI" panose="020B0604030504040204" pitchFamily="50" charset="-128"/>
              <a:ea typeface="Meiryo UI" panose="020B0604030504040204" pitchFamily="50" charset="-128"/>
            </a:endParaRPr>
          </a:p>
          <a:p>
            <a:pPr algn="r"/>
            <a:r>
              <a:rPr lang="en-US" altLang="ja-JP" sz="1600" dirty="0">
                <a:latin typeface="Meiryo UI" panose="020B0604030504040204" pitchFamily="50" charset="-128"/>
                <a:ea typeface="Meiryo UI" panose="020B0604030504040204" pitchFamily="50" charset="-128"/>
              </a:rPr>
              <a:t> </a:t>
            </a: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16</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16</a:t>
            </a:r>
            <a:endParaRPr lang="ja-JP" altLang="en-US" sz="1200" dirty="0">
              <a:latin typeface="Meiryo UI" panose="020B0604030504040204" pitchFamily="50" charset="-128"/>
              <a:ea typeface="Meiryo UI" panose="020B0604030504040204" pitchFamily="50" charset="-128"/>
            </a:endParaRPr>
          </a:p>
          <a:p>
            <a:pPr algn="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8756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Ⅲ</a:t>
            </a:r>
            <a:r>
              <a:rPr lang="ja-JP" altLang="en-US" sz="2400" dirty="0">
                <a:latin typeface="Meiryo UI" panose="020B0604030504040204" pitchFamily="50" charset="-128"/>
                <a:ea typeface="Meiryo UI" panose="020B0604030504040204" pitchFamily="50" charset="-128"/>
              </a:rPr>
              <a:t>　東西二極の一極としての社会経済構造の構築</a:t>
            </a:r>
          </a:p>
        </p:txBody>
      </p:sp>
      <p:sp>
        <p:nvSpPr>
          <p:cNvPr id="6" name="スライド番号プレースホルダー 1">
            <a:extLst>
              <a:ext uri="{FF2B5EF4-FFF2-40B4-BE49-F238E27FC236}">
                <a16:creationId xmlns:a16="http://schemas.microsoft.com/office/drawing/2014/main" id="{91D7B051-EDE7-48F1-9FDE-14F99102608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19</a:t>
            </a:fld>
            <a:endParaRPr kumimoji="1" lang="ja-JP" altLang="en-US" dirty="0"/>
          </a:p>
        </p:txBody>
      </p:sp>
    </p:spTree>
    <p:extLst>
      <p:ext uri="{BB962C8B-B14F-4D97-AF65-F5344CB8AC3E}">
        <p14:creationId xmlns:p14="http://schemas.microsoft.com/office/powerpoint/2010/main" val="457138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03B64A4C-7E3D-4D30-829E-90E6AD492114}"/>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20</a:t>
            </a:fld>
            <a:endParaRPr kumimoji="1" lang="ja-JP" altLang="en-US" dirty="0"/>
          </a:p>
        </p:txBody>
      </p:sp>
      <p:graphicFrame>
        <p:nvGraphicFramePr>
          <p:cNvPr id="8" name="表 7">
            <a:extLst>
              <a:ext uri="{FF2B5EF4-FFF2-40B4-BE49-F238E27FC236}">
                <a16:creationId xmlns:a16="http://schemas.microsoft.com/office/drawing/2014/main" id="{7F6A5527-8081-47E0-AA36-03E5EBF922BA}"/>
              </a:ext>
            </a:extLst>
          </p:cNvPr>
          <p:cNvGraphicFramePr>
            <a:graphicFrameLocks noGrp="1"/>
          </p:cNvGraphicFramePr>
          <p:nvPr>
            <p:extLst>
              <p:ext uri="{D42A27DB-BD31-4B8C-83A1-F6EECF244321}">
                <p14:modId xmlns:p14="http://schemas.microsoft.com/office/powerpoint/2010/main" val="1467908996"/>
              </p:ext>
            </p:extLst>
          </p:nvPr>
        </p:nvGraphicFramePr>
        <p:xfrm>
          <a:off x="139345" y="810252"/>
          <a:ext cx="9600308" cy="2332264"/>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880000">
                  <a:extLst>
                    <a:ext uri="{9D8B030D-6E8A-4147-A177-3AD203B41FA5}">
                      <a16:colId xmlns:a16="http://schemas.microsoft.com/office/drawing/2014/main" val="400436419"/>
                    </a:ext>
                  </a:extLst>
                </a:gridCol>
                <a:gridCol w="1760854">
                  <a:extLst>
                    <a:ext uri="{9D8B030D-6E8A-4147-A177-3AD203B41FA5}">
                      <a16:colId xmlns:a16="http://schemas.microsoft.com/office/drawing/2014/main" val="885638921"/>
                    </a:ext>
                  </a:extLst>
                </a:gridCol>
                <a:gridCol w="1474202">
                  <a:extLst>
                    <a:ext uri="{9D8B030D-6E8A-4147-A177-3AD203B41FA5}">
                      <a16:colId xmlns:a16="http://schemas.microsoft.com/office/drawing/2014/main" val="2868609020"/>
                    </a:ext>
                  </a:extLst>
                </a:gridCol>
                <a:gridCol w="1433252">
                  <a:extLst>
                    <a:ext uri="{9D8B030D-6E8A-4147-A177-3AD203B41FA5}">
                      <a16:colId xmlns:a16="http://schemas.microsoft.com/office/drawing/2014/main" val="1393318109"/>
                    </a:ext>
                  </a:extLst>
                </a:gridCol>
                <a:gridCol w="1260000">
                  <a:extLst>
                    <a:ext uri="{9D8B030D-6E8A-4147-A177-3AD203B41FA5}">
                      <a16:colId xmlns:a16="http://schemas.microsoft.com/office/drawing/2014/main" val="2346348725"/>
                    </a:ext>
                  </a:extLst>
                </a:gridCol>
              </a:tblGrid>
              <a:tr h="465505">
                <a:tc rowSpan="5">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33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世界に伍する</a:t>
                      </a:r>
                      <a:r>
                        <a:rPr kumimoji="1" lang="ja-JP" altLang="en-US" sz="1200" b="1" u="sng" dirty="0">
                          <a:solidFill>
                            <a:schemeClr val="bg1"/>
                          </a:solidFill>
                          <a:latin typeface="Meiryo UI" panose="020B0604030504040204" pitchFamily="50" charset="-128"/>
                          <a:ea typeface="Meiryo UI" panose="020B0604030504040204" pitchFamily="50" charset="-128"/>
                        </a:rPr>
                        <a:t>スタートアップ・エコシステム推進事業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・大阪スタートアップ・エコシステム構築に向け、情報収集・分析およびコンソーシアムメンバーの活動を促進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・コンソーシアム全体の活動を進めるためのブランディング、情報発信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・大阪エコシステムの認知度向上や、海外のエコシステムとの連携事業のための国際的なピッチイベントを開催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・スタートアップの成長段階に応じたアクセラレーション・プログラムを実施　　　等</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87105978"/>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５億円以上調達のスタートアップ件数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75</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70,261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91</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65</a:t>
                      </a:r>
                      <a:r>
                        <a:rPr kumimoji="1" lang="ja-JP" altLang="en-US" sz="1050" dirty="0">
                          <a:solidFill>
                            <a:schemeClr val="tx1"/>
                          </a:solidFill>
                          <a:latin typeface="Meiryo UI" panose="020B0604030504040204" pitchFamily="50" charset="-128"/>
                          <a:ea typeface="Meiryo UI" panose="020B0604030504040204" pitchFamily="50" charset="-128"/>
                        </a:rPr>
                        <a:t>社）</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70,261</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スタートアップビザ活用数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a:t>
                      </a:r>
                      <a:r>
                        <a:rPr kumimoji="1" lang="ja-JP" altLang="en-US" sz="1050" dirty="0">
                          <a:solidFill>
                            <a:schemeClr val="tx1"/>
                          </a:solidFill>
                          <a:latin typeface="Meiryo UI" panose="020B0604030504040204" pitchFamily="50" charset="-128"/>
                          <a:ea typeface="Meiryo UI" panose="020B0604030504040204" pitchFamily="50" charset="-128"/>
                        </a:rPr>
                        <a:t>者</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21</a:t>
                      </a:r>
                      <a:r>
                        <a:rPr kumimoji="1" lang="ja-JP" altLang="en-US" sz="1050" dirty="0">
                          <a:solidFill>
                            <a:schemeClr val="tx1"/>
                          </a:solidFill>
                          <a:latin typeface="Meiryo UI" panose="020B0604030504040204" pitchFamily="50" charset="-128"/>
                          <a:ea typeface="Meiryo UI" panose="020B0604030504040204" pitchFamily="50" charset="-128"/>
                        </a:rPr>
                        <a:t>者）</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558829078"/>
                  </a:ext>
                </a:extLst>
              </a:tr>
            </a:tbl>
          </a:graphicData>
        </a:graphic>
      </p:graphicFrame>
      <p:graphicFrame>
        <p:nvGraphicFramePr>
          <p:cNvPr id="7" name="表 6">
            <a:extLst>
              <a:ext uri="{FF2B5EF4-FFF2-40B4-BE49-F238E27FC236}">
                <a16:creationId xmlns:a16="http://schemas.microsoft.com/office/drawing/2014/main" id="{09AF781F-6A01-4100-8B33-5398E09DFECA}"/>
              </a:ext>
            </a:extLst>
          </p:cNvPr>
          <p:cNvGraphicFramePr>
            <a:graphicFrameLocks noGrp="1"/>
          </p:cNvGraphicFramePr>
          <p:nvPr>
            <p:extLst>
              <p:ext uri="{D42A27DB-BD31-4B8C-83A1-F6EECF244321}">
                <p14:modId xmlns:p14="http://schemas.microsoft.com/office/powerpoint/2010/main" val="352402502"/>
              </p:ext>
            </p:extLst>
          </p:nvPr>
        </p:nvGraphicFramePr>
        <p:xfrm>
          <a:off x="139346" y="3152735"/>
          <a:ext cx="9600309" cy="2949888"/>
        </p:xfrm>
        <a:graphic>
          <a:graphicData uri="http://schemas.openxmlformats.org/drawingml/2006/table">
            <a:tbl>
              <a:tblPr firstRow="1" bandRow="1">
                <a:tableStyleId>{F5AB1C69-6EDB-4FF4-983F-18BD219EF322}</a:tableStyleId>
              </a:tblPr>
              <a:tblGrid>
                <a:gridCol w="391587">
                  <a:extLst>
                    <a:ext uri="{9D8B030D-6E8A-4147-A177-3AD203B41FA5}">
                      <a16:colId xmlns:a16="http://schemas.microsoft.com/office/drawing/2014/main" val="830047628"/>
                    </a:ext>
                  </a:extLst>
                </a:gridCol>
                <a:gridCol w="392306">
                  <a:extLst>
                    <a:ext uri="{9D8B030D-6E8A-4147-A177-3AD203B41FA5}">
                      <a16:colId xmlns:a16="http://schemas.microsoft.com/office/drawing/2014/main" val="1297933951"/>
                    </a:ext>
                  </a:extLst>
                </a:gridCol>
                <a:gridCol w="2915389">
                  <a:extLst>
                    <a:ext uri="{9D8B030D-6E8A-4147-A177-3AD203B41FA5}">
                      <a16:colId xmlns:a16="http://schemas.microsoft.com/office/drawing/2014/main" val="1232791315"/>
                    </a:ext>
                  </a:extLst>
                </a:gridCol>
                <a:gridCol w="1789649">
                  <a:extLst>
                    <a:ext uri="{9D8B030D-6E8A-4147-A177-3AD203B41FA5}">
                      <a16:colId xmlns:a16="http://schemas.microsoft.com/office/drawing/2014/main" val="885638921"/>
                    </a:ext>
                  </a:extLst>
                </a:gridCol>
                <a:gridCol w="1441866">
                  <a:extLst>
                    <a:ext uri="{9D8B030D-6E8A-4147-A177-3AD203B41FA5}">
                      <a16:colId xmlns:a16="http://schemas.microsoft.com/office/drawing/2014/main" val="2868609020"/>
                    </a:ext>
                  </a:extLst>
                </a:gridCol>
                <a:gridCol w="1299631">
                  <a:extLst>
                    <a:ext uri="{9D8B030D-6E8A-4147-A177-3AD203B41FA5}">
                      <a16:colId xmlns:a16="http://schemas.microsoft.com/office/drawing/2014/main" val="1393318109"/>
                    </a:ext>
                  </a:extLst>
                </a:gridCol>
                <a:gridCol w="1369881">
                  <a:extLst>
                    <a:ext uri="{9D8B030D-6E8A-4147-A177-3AD203B41FA5}">
                      <a16:colId xmlns:a16="http://schemas.microsoft.com/office/drawing/2014/main" val="2346348725"/>
                    </a:ext>
                  </a:extLst>
                </a:gridCol>
              </a:tblGrid>
              <a:tr h="708468">
                <a:tc rowSpan="7">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900" dirty="0">
                          <a:latin typeface="Meiryo UI" panose="020B0604030504040204" pitchFamily="50" charset="-128"/>
                          <a:ea typeface="Meiryo UI" panose="020B0604030504040204" pitchFamily="50" charset="-128"/>
                        </a:rPr>
                        <a:t>34</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次世代スマートヘルススタートアップ創出事業（</a:t>
                      </a:r>
                      <a:r>
                        <a:rPr kumimoji="1" lang="en-US" altLang="ja-JP" sz="1200" b="1" u="sng" dirty="0">
                          <a:solidFill>
                            <a:schemeClr val="bg1"/>
                          </a:solidFill>
                          <a:latin typeface="Meiryo UI" panose="020B0604030504040204" pitchFamily="50" charset="-128"/>
                          <a:ea typeface="Meiryo UI" panose="020B0604030504040204" pitchFamily="50" charset="-128"/>
                        </a:rPr>
                        <a:t>No16</a:t>
                      </a:r>
                      <a:r>
                        <a:rPr kumimoji="1" lang="ja-JP" altLang="en-US" sz="1200" b="1" u="sng" dirty="0">
                          <a:solidFill>
                            <a:schemeClr val="bg1"/>
                          </a:solidFill>
                          <a:latin typeface="Meiryo UI" panose="020B0604030504040204" pitchFamily="50" charset="-128"/>
                          <a:ea typeface="Meiryo UI" panose="020B0604030504040204" pitchFamily="50" charset="-128"/>
                        </a:rPr>
                        <a:t>再掲）</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次世代スマートヘルス分野のスタートアップ支援に係る「エコシステム」を確立し、大阪のスタートアップ支援拠点としてのプレゼンスを万博を通じて世界に示すため、①当該分野のスタートアップの発掘、②同スタートアップの治療・予防アプリ等の社会実装支援、③万博開催の機を捉えたスタートアップの治療・予防アプリ等の社会実装機会の拡大支援に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2517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7894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040081484"/>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次世代スマートヘルス分野の支援対象スタートアップ発掘数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60,307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latin typeface="Meiryo UI" panose="020B0604030504040204" pitchFamily="50" charset="-128"/>
                          <a:ea typeface="Meiryo UI" panose="020B0604030504040204" pitchFamily="50" charset="-128"/>
                        </a:rPr>
                        <a:t>万博開催の機を捉えた次世代スマートヘルス分野のスタートアップの世界への発信数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15742690"/>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次世代スマートヘルス分野のスタートアップの治療・予防アプリ等に係る府民の認知度</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741849389"/>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次世代スマートヘルス分野のスタートアップの治療・予防アプリ等を導入する府内医療機関</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機関増</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159661176"/>
                  </a:ext>
                </a:extLst>
              </a:tr>
            </a:tbl>
          </a:graphicData>
        </a:graphic>
      </p:graphicFrame>
    </p:spTree>
    <p:extLst>
      <p:ext uri="{BB962C8B-B14F-4D97-AF65-F5344CB8AC3E}">
        <p14:creationId xmlns:p14="http://schemas.microsoft.com/office/powerpoint/2010/main" val="1248942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9" name="テキスト ボックス 8"/>
          <p:cNvSpPr txBox="1"/>
          <p:nvPr/>
        </p:nvSpPr>
        <p:spPr>
          <a:xfrm>
            <a:off x="0" y="49209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21</a:t>
            </a:fld>
            <a:endParaRPr kumimoji="1" lang="ja-JP" altLang="en-US" dirty="0"/>
          </a:p>
        </p:txBody>
      </p:sp>
      <p:graphicFrame>
        <p:nvGraphicFramePr>
          <p:cNvPr id="7" name="表 6">
            <a:extLst>
              <a:ext uri="{FF2B5EF4-FFF2-40B4-BE49-F238E27FC236}">
                <a16:creationId xmlns:a16="http://schemas.microsoft.com/office/drawing/2014/main" id="{C6630807-B524-4068-94B0-938AC6350175}"/>
              </a:ext>
            </a:extLst>
          </p:cNvPr>
          <p:cNvGraphicFramePr>
            <a:graphicFrameLocks noGrp="1"/>
          </p:cNvGraphicFramePr>
          <p:nvPr>
            <p:extLst>
              <p:ext uri="{D42A27DB-BD31-4B8C-83A1-F6EECF244321}">
                <p14:modId xmlns:p14="http://schemas.microsoft.com/office/powerpoint/2010/main" val="2312701898"/>
              </p:ext>
            </p:extLst>
          </p:nvPr>
        </p:nvGraphicFramePr>
        <p:xfrm>
          <a:off x="111000" y="2480028"/>
          <a:ext cx="9684000" cy="415742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3096000">
                  <a:extLst>
                    <a:ext uri="{9D8B030D-6E8A-4147-A177-3AD203B41FA5}">
                      <a16:colId xmlns:a16="http://schemas.microsoft.com/office/drawing/2014/main" val="1442257963"/>
                    </a:ext>
                  </a:extLst>
                </a:gridCol>
                <a:gridCol w="1620000">
                  <a:extLst>
                    <a:ext uri="{9D8B030D-6E8A-4147-A177-3AD203B41FA5}">
                      <a16:colId xmlns:a16="http://schemas.microsoft.com/office/drawing/2014/main" val="1686063622"/>
                    </a:ext>
                  </a:extLst>
                </a:gridCol>
                <a:gridCol w="1548000">
                  <a:extLst>
                    <a:ext uri="{9D8B030D-6E8A-4147-A177-3AD203B41FA5}">
                      <a16:colId xmlns:a16="http://schemas.microsoft.com/office/drawing/2014/main" val="3148950112"/>
                    </a:ext>
                  </a:extLst>
                </a:gridCol>
                <a:gridCol w="1368000">
                  <a:extLst>
                    <a:ext uri="{9D8B030D-6E8A-4147-A177-3AD203B41FA5}">
                      <a16:colId xmlns:a16="http://schemas.microsoft.com/office/drawing/2014/main" val="1731537685"/>
                    </a:ext>
                  </a:extLst>
                </a:gridCol>
                <a:gridCol w="1260000">
                  <a:extLst>
                    <a:ext uri="{9D8B030D-6E8A-4147-A177-3AD203B41FA5}">
                      <a16:colId xmlns:a16="http://schemas.microsoft.com/office/drawing/2014/main" val="2346348725"/>
                    </a:ext>
                  </a:extLst>
                </a:gridCol>
              </a:tblGrid>
              <a:tr h="304290">
                <a:tc rowSpan="5">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36</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zh-TW" altLang="en-US" sz="1200" b="1" u="sng" dirty="0">
                          <a:latin typeface="Meiryo UI" panose="020B0604030504040204" pitchFamily="50" charset="-128"/>
                          <a:ea typeface="Meiryo UI" panose="020B0604030504040204" pitchFamily="50" charset="-128"/>
                        </a:rPr>
                        <a:t>国際金融都市推進事業</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大阪の強みやポテンシャルを活かし、東京とは異なる個性・機能を持った国際金融都市を実現するため、ビジネス・生活環境の整備や、国内外の金融人材の誘致・育成等に向けた取組を推進する。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18876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2348492"/>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国際金融ワンストップサポートセンター大阪の相談件数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年平均</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900" dirty="0">
                          <a:solidFill>
                            <a:srgbClr val="FF0000"/>
                          </a:solidFill>
                          <a:latin typeface="Meiryo UI" panose="020B0604030504040204" pitchFamily="50" charset="-128"/>
                          <a:ea typeface="Meiryo UI" panose="020B0604030504040204" pitchFamily="50" charset="-128"/>
                        </a:rPr>
                        <a:t>※R7</a:t>
                      </a:r>
                      <a:r>
                        <a:rPr kumimoji="1" lang="ja-JP" altLang="en-US" sz="900" dirty="0">
                          <a:solidFill>
                            <a:srgbClr val="FF0000"/>
                          </a:solidFill>
                          <a:latin typeface="Meiryo UI" panose="020B0604030504040204" pitchFamily="50" charset="-128"/>
                          <a:ea typeface="Meiryo UI" panose="020B0604030504040204" pitchFamily="50" charset="-128"/>
                        </a:rPr>
                        <a:t>年度までに</a:t>
                      </a: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229,149</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137,843</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金融系外国企業等誘致数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rgbClr val="FF0000"/>
                          </a:solidFill>
                          <a:latin typeface="Meiryo UI" panose="020B0604030504040204" pitchFamily="50" charset="-128"/>
                          <a:ea typeface="Meiryo UI" panose="020B0604030504040204" pitchFamily="50" charset="-128"/>
                        </a:rPr>
                        <a:t>※R7</a:t>
                      </a:r>
                      <a:r>
                        <a:rPr kumimoji="1" lang="ja-JP" altLang="en-US" sz="900" dirty="0">
                          <a:solidFill>
                            <a:srgbClr val="FF0000"/>
                          </a:solidFill>
                          <a:latin typeface="Meiryo UI" panose="020B0604030504040204" pitchFamily="50" charset="-128"/>
                          <a:ea typeface="Meiryo UI" panose="020B0604030504040204" pitchFamily="50" charset="-128"/>
                        </a:rPr>
                        <a:t>年度までに</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累計</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783840932"/>
                  </a:ext>
                </a:extLst>
              </a:tr>
              <a:tr h="39600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37</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大阪公立大学「イノベーション・アカデミー構想」推進事業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大阪公立大学において、都市課題の解決や産業競争力の強化に向けて、イノベーション創出を全学的に推進する環境の構築をめざし、産学官共創機能の整備を進めるとともに、脱炭素等の研究事業等に取り組む。</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769119529"/>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210056349"/>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416125387"/>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国の産学官連携事業への申請件数</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58,000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5</a:t>
                      </a: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119,000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605681638"/>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dirty="0"/>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研究事業支援件数</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2</a:t>
                      </a: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128212995"/>
                  </a:ext>
                </a:extLst>
              </a:tr>
            </a:tbl>
          </a:graphicData>
        </a:graphic>
      </p:graphicFrame>
      <p:graphicFrame>
        <p:nvGraphicFramePr>
          <p:cNvPr id="10" name="表 9">
            <a:extLst>
              <a:ext uri="{FF2B5EF4-FFF2-40B4-BE49-F238E27FC236}">
                <a16:creationId xmlns:a16="http://schemas.microsoft.com/office/drawing/2014/main" id="{289E6705-47E2-4F12-986E-F7A5B21B33F0}"/>
              </a:ext>
            </a:extLst>
          </p:cNvPr>
          <p:cNvGraphicFramePr>
            <a:graphicFrameLocks noGrp="1"/>
          </p:cNvGraphicFramePr>
          <p:nvPr>
            <p:extLst>
              <p:ext uri="{D42A27DB-BD31-4B8C-83A1-F6EECF244321}">
                <p14:modId xmlns:p14="http://schemas.microsoft.com/office/powerpoint/2010/main" val="3109569630"/>
              </p:ext>
            </p:extLst>
          </p:nvPr>
        </p:nvGraphicFramePr>
        <p:xfrm>
          <a:off x="111000" y="862140"/>
          <a:ext cx="9684000" cy="1617888"/>
        </p:xfrm>
        <a:graphic>
          <a:graphicData uri="http://schemas.openxmlformats.org/drawingml/2006/table">
            <a:tbl>
              <a:tblPr firstRow="1" bandRow="1">
                <a:tableStyleId>{F5AB1C69-6EDB-4FF4-983F-18BD219EF322}</a:tableStyleId>
              </a:tblPr>
              <a:tblGrid>
                <a:gridCol w="399452">
                  <a:extLst>
                    <a:ext uri="{9D8B030D-6E8A-4147-A177-3AD203B41FA5}">
                      <a16:colId xmlns:a16="http://schemas.microsoft.com/office/drawing/2014/main" val="224153571"/>
                    </a:ext>
                  </a:extLst>
                </a:gridCol>
                <a:gridCol w="399452">
                  <a:extLst>
                    <a:ext uri="{9D8B030D-6E8A-4147-A177-3AD203B41FA5}">
                      <a16:colId xmlns:a16="http://schemas.microsoft.com/office/drawing/2014/main" val="2758073534"/>
                    </a:ext>
                  </a:extLst>
                </a:gridCol>
                <a:gridCol w="2905107">
                  <a:extLst>
                    <a:ext uri="{9D8B030D-6E8A-4147-A177-3AD203B41FA5}">
                      <a16:colId xmlns:a16="http://schemas.microsoft.com/office/drawing/2014/main" val="2848329844"/>
                    </a:ext>
                  </a:extLst>
                </a:gridCol>
                <a:gridCol w="1776204">
                  <a:extLst>
                    <a:ext uri="{9D8B030D-6E8A-4147-A177-3AD203B41FA5}">
                      <a16:colId xmlns:a16="http://schemas.microsoft.com/office/drawing/2014/main" val="127108901"/>
                    </a:ext>
                  </a:extLst>
                </a:gridCol>
                <a:gridCol w="1487054">
                  <a:extLst>
                    <a:ext uri="{9D8B030D-6E8A-4147-A177-3AD203B41FA5}">
                      <a16:colId xmlns:a16="http://schemas.microsoft.com/office/drawing/2014/main" val="2290077670"/>
                    </a:ext>
                  </a:extLst>
                </a:gridCol>
                <a:gridCol w="1445747">
                  <a:extLst>
                    <a:ext uri="{9D8B030D-6E8A-4147-A177-3AD203B41FA5}">
                      <a16:colId xmlns:a16="http://schemas.microsoft.com/office/drawing/2014/main" val="3995850582"/>
                    </a:ext>
                  </a:extLst>
                </a:gridCol>
                <a:gridCol w="1270984">
                  <a:extLst>
                    <a:ext uri="{9D8B030D-6E8A-4147-A177-3AD203B41FA5}">
                      <a16:colId xmlns:a16="http://schemas.microsoft.com/office/drawing/2014/main" val="221532333"/>
                    </a:ext>
                  </a:extLst>
                </a:gridCol>
              </a:tblGrid>
              <a:tr h="1903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35</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空飛ぶクルマ都市型ビジネス創造都市推進事業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離着陸場整備やビジネス化準備等万博での運航実現に向けて取り組むとともに、万博後も見据え、サービス創出拠点形成に向けた民間事業者の取組を支援する。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また、社会受容性のさらなる向上を図るとともに、関連事業者の参入促進に向けた事業を実施する。</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lnT w="38100"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1469647687"/>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4183355790"/>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6124889"/>
                  </a:ext>
                </a:extLst>
              </a:tr>
              <a:tr h="39433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a:latin typeface="Meiryo UI" panose="020B0604030504040204" pitchFamily="50" charset="-128"/>
                          <a:ea typeface="Meiryo UI" panose="020B0604030504040204" pitchFamily="50" charset="-128"/>
                        </a:rPr>
                        <a:t>補助事業採択件数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392,779</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8</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155,388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44025828"/>
                  </a:ext>
                </a:extLst>
              </a:tr>
            </a:tbl>
          </a:graphicData>
        </a:graphic>
      </p:graphicFrame>
    </p:spTree>
    <p:extLst>
      <p:ext uri="{BB962C8B-B14F-4D97-AF65-F5344CB8AC3E}">
        <p14:creationId xmlns:p14="http://schemas.microsoft.com/office/powerpoint/2010/main" val="1648126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D7E13F4-5712-F1E9-F77C-CF4056A62CC2}"/>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graphicFrame>
        <p:nvGraphicFramePr>
          <p:cNvPr id="8" name="表 7">
            <a:extLst>
              <a:ext uri="{FF2B5EF4-FFF2-40B4-BE49-F238E27FC236}">
                <a16:creationId xmlns:a16="http://schemas.microsoft.com/office/drawing/2014/main" id="{58ED8245-18D7-1F34-7F91-C058748C95D3}"/>
              </a:ext>
            </a:extLst>
          </p:cNvPr>
          <p:cNvGraphicFramePr>
            <a:graphicFrameLocks noGrp="1"/>
          </p:cNvGraphicFramePr>
          <p:nvPr>
            <p:extLst>
              <p:ext uri="{D42A27DB-BD31-4B8C-83A1-F6EECF244321}">
                <p14:modId xmlns:p14="http://schemas.microsoft.com/office/powerpoint/2010/main" val="1165690296"/>
              </p:ext>
            </p:extLst>
          </p:nvPr>
        </p:nvGraphicFramePr>
        <p:xfrm>
          <a:off x="100257" y="2373405"/>
          <a:ext cx="9705487" cy="4422545"/>
        </p:xfrm>
        <a:graphic>
          <a:graphicData uri="http://schemas.openxmlformats.org/drawingml/2006/table">
            <a:tbl>
              <a:tblPr firstRow="1" bandRow="1">
                <a:tableStyleId>{F5AB1C69-6EDB-4FF4-983F-18BD219EF322}</a:tableStyleId>
              </a:tblPr>
              <a:tblGrid>
                <a:gridCol w="369577">
                  <a:extLst>
                    <a:ext uri="{9D8B030D-6E8A-4147-A177-3AD203B41FA5}">
                      <a16:colId xmlns:a16="http://schemas.microsoft.com/office/drawing/2014/main" val="830047628"/>
                    </a:ext>
                  </a:extLst>
                </a:gridCol>
                <a:gridCol w="335910">
                  <a:extLst>
                    <a:ext uri="{9D8B030D-6E8A-4147-A177-3AD203B41FA5}">
                      <a16:colId xmlns:a16="http://schemas.microsoft.com/office/drawing/2014/main" val="1297933951"/>
                    </a:ext>
                  </a:extLst>
                </a:gridCol>
                <a:gridCol w="2952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440000">
                  <a:extLst>
                    <a:ext uri="{9D8B030D-6E8A-4147-A177-3AD203B41FA5}">
                      <a16:colId xmlns:a16="http://schemas.microsoft.com/office/drawing/2014/main" val="1393318109"/>
                    </a:ext>
                  </a:extLst>
                </a:gridCol>
                <a:gridCol w="1440000">
                  <a:extLst>
                    <a:ext uri="{9D8B030D-6E8A-4147-A177-3AD203B41FA5}">
                      <a16:colId xmlns:a16="http://schemas.microsoft.com/office/drawing/2014/main" val="2346348725"/>
                    </a:ext>
                  </a:extLst>
                </a:gridCol>
              </a:tblGrid>
              <a:tr h="563623">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39</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外国人材マッチングプラットフォーム事業</a:t>
                      </a:r>
                      <a:endParaRPr kumimoji="1" lang="en-US" altLang="ja-JP" sz="1200" b="1" u="sng" dirty="0">
                        <a:latin typeface="Meiryo UI" panose="020B0604030504040204" pitchFamily="50" charset="-128"/>
                        <a:ea typeface="Meiryo UI" panose="020B0604030504040204" pitchFamily="50" charset="-128"/>
                      </a:endParaRPr>
                    </a:p>
                    <a:p>
                      <a:pPr algn="l"/>
                      <a:r>
                        <a:rPr kumimoji="1" lang="ja-JP" altLang="en-US" sz="1050" b="0" u="none" dirty="0">
                          <a:latin typeface="Meiryo UI" panose="020B0604030504040204" pitchFamily="50" charset="-128"/>
                          <a:ea typeface="Meiryo UI" panose="020B0604030504040204" pitchFamily="50" charset="-128"/>
                        </a:rPr>
                        <a:t>中小企業における外国人材の採用を含む、受入れに関する様々な課題に対応可能な支援機関等とのプラットフォームを設置し、企業の人材に関する課題やニーズに応じて支援機関等につなぎ、外国人材と中小企業の採用マッチングを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900" b="1" u="none" dirty="0">
                          <a:latin typeface="Meiryo UI" panose="020B0604030504040204" pitchFamily="50" charset="-128"/>
                          <a:ea typeface="Meiryo UI" panose="020B0604030504040204" pitchFamily="50" charset="-128"/>
                        </a:rPr>
                        <a:t>※</a:t>
                      </a:r>
                      <a:r>
                        <a:rPr kumimoji="1" lang="ja-JP" altLang="en-US" sz="900" b="1" u="none" dirty="0">
                          <a:latin typeface="Meiryo UI" panose="020B0604030504040204" pitchFamily="50" charset="-128"/>
                          <a:ea typeface="Meiryo UI" panose="020B0604030504040204" pitchFamily="50" charset="-128"/>
                        </a:rPr>
                        <a:t>令和</a:t>
                      </a:r>
                      <a:r>
                        <a:rPr kumimoji="1" lang="en-US" altLang="ja-JP" sz="900" b="1" u="none" dirty="0">
                          <a:latin typeface="Meiryo UI" panose="020B0604030504040204" pitchFamily="50" charset="-128"/>
                          <a:ea typeface="Meiryo UI" panose="020B0604030504040204" pitchFamily="50" charset="-128"/>
                        </a:rPr>
                        <a:t>3</a:t>
                      </a:r>
                      <a:r>
                        <a:rPr kumimoji="1" lang="ja-JP" altLang="en-US" sz="900" b="1" u="none" dirty="0">
                          <a:latin typeface="Meiryo UI" panose="020B0604030504040204" pitchFamily="50" charset="-128"/>
                          <a:ea typeface="Meiryo UI" panose="020B0604030504040204" pitchFamily="50" charset="-128"/>
                        </a:rPr>
                        <a:t>年度事業を繰越実施。</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6652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287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05204998"/>
                  </a:ext>
                </a:extLst>
              </a:tr>
              <a:tr h="42879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中小企業の人材に関する課題解決につながった件数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30,000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130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30,000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42879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中小企業の人材に関する相談対応件数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400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300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2936190395"/>
                  </a:ext>
                </a:extLst>
              </a:tr>
              <a:tr h="42879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事業参加企業数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619</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248</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1,500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500</a:t>
                      </a:r>
                      <a:r>
                        <a:rPr kumimoji="1" lang="ja-JP" altLang="en-US" sz="1050" dirty="0">
                          <a:solidFill>
                            <a:schemeClr val="tx1"/>
                          </a:solidFill>
                          <a:latin typeface="Meiryo UI" panose="020B0604030504040204" pitchFamily="50" charset="-128"/>
                          <a:ea typeface="Meiryo UI" panose="020B0604030504040204" pitchFamily="50" charset="-128"/>
                        </a:rPr>
                        <a:t>社）</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357962295"/>
                  </a:ext>
                </a:extLst>
              </a:tr>
              <a:tr h="428799">
                <a:tc rowSpan="4">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No40</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外国人留学生等マッチング支援事業</a:t>
                      </a:r>
                      <a:endParaRPr kumimoji="1" lang="en-US" altLang="ja-JP" sz="1200" b="1" u="sng"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日本で就職を希望する留学生等や海外人材を対象に、オンラインマッチングシステム等を活用した府内企業とのマッチングの機会を提供するとともに、府内企業に採用された留学生等の定着が進むよう必要なフォローアップを行う。</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900" b="1" u="none" dirty="0">
                          <a:latin typeface="Meiryo UI" panose="020B0604030504040204" pitchFamily="50" charset="-128"/>
                          <a:ea typeface="Meiryo UI" panose="020B0604030504040204" pitchFamily="50" charset="-128"/>
                        </a:rPr>
                        <a:t>※</a:t>
                      </a:r>
                      <a:r>
                        <a:rPr kumimoji="1" lang="ja-JP" altLang="en-US" sz="900" b="1" u="none" dirty="0">
                          <a:latin typeface="Meiryo UI" panose="020B0604030504040204" pitchFamily="50" charset="-128"/>
                          <a:ea typeface="Meiryo UI" panose="020B0604030504040204" pitchFamily="50" charset="-128"/>
                        </a:rPr>
                        <a:t>令和</a:t>
                      </a:r>
                      <a:r>
                        <a:rPr kumimoji="1" lang="en-US" altLang="ja-JP" sz="900" b="1" u="none" dirty="0">
                          <a:latin typeface="Meiryo UI" panose="020B0604030504040204" pitchFamily="50" charset="-128"/>
                          <a:ea typeface="Meiryo UI" panose="020B0604030504040204" pitchFamily="50" charset="-128"/>
                        </a:rPr>
                        <a:t>3</a:t>
                      </a:r>
                      <a:r>
                        <a:rPr kumimoji="1" lang="ja-JP" altLang="en-US" sz="900" b="1" u="none" dirty="0">
                          <a:latin typeface="Meiryo UI" panose="020B0604030504040204" pitchFamily="50" charset="-128"/>
                          <a:ea typeface="Meiryo UI" panose="020B0604030504040204" pitchFamily="50" charset="-128"/>
                        </a:rPr>
                        <a:t>年度事業を繰越実施。</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1755324615"/>
                  </a:ext>
                </a:extLst>
              </a:tr>
              <a:tr h="428799">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4156740837"/>
                  </a:ext>
                </a:extLst>
              </a:tr>
              <a:tr h="42879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40368425"/>
                  </a:ext>
                </a:extLst>
              </a:tr>
              <a:tr h="428799">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府内企業に就職する外国人材</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57,761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人）</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54,879</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608684817"/>
                  </a:ext>
                </a:extLst>
              </a:tr>
            </a:tbl>
          </a:graphicData>
        </a:graphic>
      </p:graphicFrame>
      <p:sp>
        <p:nvSpPr>
          <p:cNvPr id="9" name="テキスト ボックス 8">
            <a:extLst>
              <a:ext uri="{FF2B5EF4-FFF2-40B4-BE49-F238E27FC236}">
                <a16:creationId xmlns:a16="http://schemas.microsoft.com/office/drawing/2014/main" id="{33BD2057-341B-0E04-FF88-83E8C7E33957}"/>
              </a:ext>
            </a:extLst>
          </p:cNvPr>
          <p:cNvSpPr txBox="1"/>
          <p:nvPr/>
        </p:nvSpPr>
        <p:spPr>
          <a:xfrm>
            <a:off x="0" y="486244"/>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21096B8F-8E7E-4AAA-B9A6-4F38E9C5A217}"/>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22</a:t>
            </a:fld>
            <a:endParaRPr kumimoji="1" lang="ja-JP" altLang="en-US" dirty="0"/>
          </a:p>
        </p:txBody>
      </p:sp>
      <p:graphicFrame>
        <p:nvGraphicFramePr>
          <p:cNvPr id="6" name="表 5">
            <a:extLst>
              <a:ext uri="{FF2B5EF4-FFF2-40B4-BE49-F238E27FC236}">
                <a16:creationId xmlns:a16="http://schemas.microsoft.com/office/drawing/2014/main" id="{1494DED1-1D56-4E6D-9106-016B045A9402}"/>
              </a:ext>
            </a:extLst>
          </p:cNvPr>
          <p:cNvGraphicFramePr>
            <a:graphicFrameLocks noGrp="1"/>
          </p:cNvGraphicFramePr>
          <p:nvPr>
            <p:extLst>
              <p:ext uri="{D42A27DB-BD31-4B8C-83A1-F6EECF244321}">
                <p14:modId xmlns:p14="http://schemas.microsoft.com/office/powerpoint/2010/main" val="1834428275"/>
              </p:ext>
            </p:extLst>
          </p:nvPr>
        </p:nvGraphicFramePr>
        <p:xfrm>
          <a:off x="100256" y="744962"/>
          <a:ext cx="9705487" cy="1605196"/>
        </p:xfrm>
        <a:graphic>
          <a:graphicData uri="http://schemas.openxmlformats.org/drawingml/2006/table">
            <a:tbl>
              <a:tblPr firstRow="1" bandRow="1">
                <a:tableStyleId>{F5AB1C69-6EDB-4FF4-983F-18BD219EF322}</a:tableStyleId>
              </a:tblPr>
              <a:tblGrid>
                <a:gridCol w="396879">
                  <a:extLst>
                    <a:ext uri="{9D8B030D-6E8A-4147-A177-3AD203B41FA5}">
                      <a16:colId xmlns:a16="http://schemas.microsoft.com/office/drawing/2014/main" val="830047628"/>
                    </a:ext>
                  </a:extLst>
                </a:gridCol>
                <a:gridCol w="396879">
                  <a:extLst>
                    <a:ext uri="{9D8B030D-6E8A-4147-A177-3AD203B41FA5}">
                      <a16:colId xmlns:a16="http://schemas.microsoft.com/office/drawing/2014/main" val="1297933951"/>
                    </a:ext>
                  </a:extLst>
                </a:gridCol>
                <a:gridCol w="3102869">
                  <a:extLst>
                    <a:ext uri="{9D8B030D-6E8A-4147-A177-3AD203B41FA5}">
                      <a16:colId xmlns:a16="http://schemas.microsoft.com/office/drawing/2014/main" val="1442257963"/>
                    </a:ext>
                  </a:extLst>
                </a:gridCol>
                <a:gridCol w="1623594">
                  <a:extLst>
                    <a:ext uri="{9D8B030D-6E8A-4147-A177-3AD203B41FA5}">
                      <a16:colId xmlns:a16="http://schemas.microsoft.com/office/drawing/2014/main" val="1686063622"/>
                    </a:ext>
                  </a:extLst>
                </a:gridCol>
                <a:gridCol w="1551435">
                  <a:extLst>
                    <a:ext uri="{9D8B030D-6E8A-4147-A177-3AD203B41FA5}">
                      <a16:colId xmlns:a16="http://schemas.microsoft.com/office/drawing/2014/main" val="3148950112"/>
                    </a:ext>
                  </a:extLst>
                </a:gridCol>
                <a:gridCol w="1371035">
                  <a:extLst>
                    <a:ext uri="{9D8B030D-6E8A-4147-A177-3AD203B41FA5}">
                      <a16:colId xmlns:a16="http://schemas.microsoft.com/office/drawing/2014/main" val="1731537685"/>
                    </a:ext>
                  </a:extLst>
                </a:gridCol>
                <a:gridCol w="1262796">
                  <a:extLst>
                    <a:ext uri="{9D8B030D-6E8A-4147-A177-3AD203B41FA5}">
                      <a16:colId xmlns:a16="http://schemas.microsoft.com/office/drawing/2014/main" val="2346348725"/>
                    </a:ext>
                  </a:extLst>
                </a:gridCol>
              </a:tblGrid>
              <a:tr h="396000">
                <a:tc rowSpan="4">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p>
                    <a:p>
                      <a:pPr algn="ctr"/>
                      <a:r>
                        <a:rPr kumimoji="1" lang="en-US" altLang="ja-JP" sz="900" b="1" dirty="0">
                          <a:solidFill>
                            <a:schemeClr val="bg1"/>
                          </a:solidFill>
                          <a:latin typeface="Meiryo UI" panose="020B0604030504040204" pitchFamily="50" charset="-128"/>
                          <a:ea typeface="Meiryo UI" panose="020B0604030504040204" pitchFamily="50" charset="-128"/>
                        </a:rPr>
                        <a:t>38</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外国人材受入促進・共生推進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官民連携による「地域協議会」を運営し、外国人材の受入環境整備や共生社会づくりに関する効果的な取組の推進を図る。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846125825"/>
                  </a:ext>
                </a:extLst>
              </a:tr>
              <a:tr h="39600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3816498378"/>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543854271"/>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地域協議会の設置・運営、協議会の開催</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233</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233</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extLst>
                  <a:ext uri="{0D108BD9-81ED-4DB2-BD59-A6C34878D82A}">
                    <a16:rowId xmlns:a16="http://schemas.microsoft.com/office/drawing/2014/main" val="2077792885"/>
                  </a:ext>
                </a:extLst>
              </a:tr>
            </a:tbl>
          </a:graphicData>
        </a:graphic>
      </p:graphicFrame>
    </p:spTree>
    <p:extLst>
      <p:ext uri="{BB962C8B-B14F-4D97-AF65-F5344CB8AC3E}">
        <p14:creationId xmlns:p14="http://schemas.microsoft.com/office/powerpoint/2010/main" val="1616485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518114"/>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1F350EF1-4BB8-477B-9C5A-0C4540658EF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23</a:t>
            </a:fld>
            <a:endParaRPr kumimoji="1" lang="ja-JP" altLang="en-US" dirty="0"/>
          </a:p>
        </p:txBody>
      </p:sp>
      <p:graphicFrame>
        <p:nvGraphicFramePr>
          <p:cNvPr id="7" name="表 6">
            <a:extLst>
              <a:ext uri="{FF2B5EF4-FFF2-40B4-BE49-F238E27FC236}">
                <a16:creationId xmlns:a16="http://schemas.microsoft.com/office/drawing/2014/main" id="{3129C210-02CE-480E-BE54-52EA73C17FCC}"/>
              </a:ext>
            </a:extLst>
          </p:cNvPr>
          <p:cNvGraphicFramePr>
            <a:graphicFrameLocks noGrp="1"/>
          </p:cNvGraphicFramePr>
          <p:nvPr>
            <p:extLst>
              <p:ext uri="{D42A27DB-BD31-4B8C-83A1-F6EECF244321}">
                <p14:modId xmlns:p14="http://schemas.microsoft.com/office/powerpoint/2010/main" val="3748349054"/>
              </p:ext>
            </p:extLst>
          </p:nvPr>
        </p:nvGraphicFramePr>
        <p:xfrm>
          <a:off x="85260" y="818298"/>
          <a:ext cx="9684000" cy="4713554"/>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628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84000">
                  <a:extLst>
                    <a:ext uri="{9D8B030D-6E8A-4147-A177-3AD203B41FA5}">
                      <a16:colId xmlns:a16="http://schemas.microsoft.com/office/drawing/2014/main" val="1393318109"/>
                    </a:ext>
                  </a:extLst>
                </a:gridCol>
                <a:gridCol w="1584000">
                  <a:extLst>
                    <a:ext uri="{9D8B030D-6E8A-4147-A177-3AD203B41FA5}">
                      <a16:colId xmlns:a16="http://schemas.microsoft.com/office/drawing/2014/main" val="2346348725"/>
                    </a:ext>
                  </a:extLst>
                </a:gridCol>
              </a:tblGrid>
              <a:tr h="526393">
                <a:tc rowSpan="4">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900" dirty="0">
                          <a:latin typeface="Meiryo UI" panose="020B0604030504040204" pitchFamily="50" charset="-128"/>
                          <a:ea typeface="Meiryo UI" panose="020B0604030504040204" pitchFamily="50" charset="-128"/>
                        </a:rPr>
                        <a:t>41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労働相談</a:t>
                      </a:r>
                      <a:r>
                        <a:rPr kumimoji="1" lang="ja-JP" altLang="en-US" sz="1200" b="1" u="sng" dirty="0">
                          <a:solidFill>
                            <a:schemeClr val="bg1"/>
                          </a:solidFill>
                          <a:latin typeface="Meiryo UI" panose="020B0604030504040204" pitchFamily="50" charset="-128"/>
                          <a:ea typeface="Meiryo UI" panose="020B0604030504040204" pitchFamily="50" charset="-128"/>
                        </a:rPr>
                        <a:t>センターパワーアップ事業</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労働相談チャットボットシステムおよび多言語ホームページの円滑な運用と、外国人労働者への当該ツールの利用促進を行い、大阪で安心して働き続けることができるよう、労働トラブルの迅速な解決に向けた支援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dirty="0">
                          <a:latin typeface="Meiryo UI" panose="020B0604030504040204" pitchFamily="50" charset="-128"/>
                          <a:ea typeface="Meiryo UI" panose="020B0604030504040204" pitchFamily="50" charset="-128"/>
                        </a:rPr>
                        <a:t>PR</a:t>
                      </a:r>
                      <a:r>
                        <a:rPr kumimoji="1" lang="ja-JP" altLang="en-US" sz="900" b="1"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31792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208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39196245"/>
                  </a:ext>
                </a:extLst>
              </a:tr>
              <a:tr h="32082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外国人労働者向け啓発セミナーの開催</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12,908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回）</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12,917</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20829">
                <a:tc rowSpan="7">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No42</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中核人材雇用戦略デスク事業・同体制拡充事業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内中堅・中小企業の中核人材ニーズを掘り起こし、有料人材紹介、再就職支援などによる確保支援を行うとともに、東京圏の大企業人材を含めた、副業・兼業人材の活用促進を行い、府内企業の課題解決につなげる。また、副業・兼業を中心にデジタル人材のマッチング促進を行うことにより、デジタル社会の形成に寄与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883637365"/>
                  </a:ext>
                </a:extLst>
              </a:tr>
              <a:tr h="320829">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014043947"/>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559180084"/>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府内中堅・中小企業に対する副業・兼業を含めた人材マッチング件数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59,528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59,231</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000291577"/>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（そのうち、大企業人材による副業・兼業のマッチング件数）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25647907"/>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（副業・兼業のマッチング件数のうち、デジタル技術やデータ活用についての知見を有する人材のマッチング件数）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560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476</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741229467"/>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府内中堅・中小企業の経営課題に関する相談件数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11</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480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480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428274097"/>
                  </a:ext>
                </a:extLst>
              </a:tr>
            </a:tbl>
          </a:graphicData>
        </a:graphic>
      </p:graphicFrame>
    </p:spTree>
    <p:extLst>
      <p:ext uri="{BB962C8B-B14F-4D97-AF65-F5344CB8AC3E}">
        <p14:creationId xmlns:p14="http://schemas.microsoft.com/office/powerpoint/2010/main" val="2050506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B91F467-67B9-332F-EFAA-D2541B049F73}"/>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a:extLst>
              <a:ext uri="{FF2B5EF4-FFF2-40B4-BE49-F238E27FC236}">
                <a16:creationId xmlns:a16="http://schemas.microsoft.com/office/drawing/2014/main" id="{7D10C4F4-CA43-4AAF-82AA-85A8E6BFC388}"/>
              </a:ext>
            </a:extLst>
          </p:cNvPr>
          <p:cNvSpPr txBox="1"/>
          <p:nvPr/>
        </p:nvSpPr>
        <p:spPr>
          <a:xfrm>
            <a:off x="8478" y="464594"/>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基本的方向（２）企業立地の促進</a:t>
            </a:r>
            <a:endParaRPr lang="en-US" altLang="ja-JP" sz="1400" b="1"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03535334-0BB5-4134-9E10-938AB2602671}"/>
              </a:ext>
            </a:extLst>
          </p:cNvPr>
          <p:cNvGraphicFramePr>
            <a:graphicFrameLocks noGrp="1"/>
          </p:cNvGraphicFramePr>
          <p:nvPr>
            <p:extLst>
              <p:ext uri="{D42A27DB-BD31-4B8C-83A1-F6EECF244321}">
                <p14:modId xmlns:p14="http://schemas.microsoft.com/office/powerpoint/2010/main" val="2037334474"/>
              </p:ext>
            </p:extLst>
          </p:nvPr>
        </p:nvGraphicFramePr>
        <p:xfrm>
          <a:off x="111000" y="772371"/>
          <a:ext cx="9684000" cy="1683809"/>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628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84000">
                  <a:extLst>
                    <a:ext uri="{9D8B030D-6E8A-4147-A177-3AD203B41FA5}">
                      <a16:colId xmlns:a16="http://schemas.microsoft.com/office/drawing/2014/main" val="1393318109"/>
                    </a:ext>
                  </a:extLst>
                </a:gridCol>
                <a:gridCol w="1584000">
                  <a:extLst>
                    <a:ext uri="{9D8B030D-6E8A-4147-A177-3AD203B41FA5}">
                      <a16:colId xmlns:a16="http://schemas.microsoft.com/office/drawing/2014/main" val="2346348725"/>
                    </a:ext>
                  </a:extLst>
                </a:gridCol>
              </a:tblGrid>
              <a:tr h="526393">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企業立地に向けた取組</a:t>
                      </a:r>
                      <a:endParaRPr kumimoji="1" lang="ja-JP" altLang="en-US" sz="11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1050" b="0" u="none" dirty="0">
                          <a:latin typeface="Meiryo UI" panose="020B0604030504040204" pitchFamily="50" charset="-128"/>
                          <a:ea typeface="Meiryo UI" panose="020B0604030504040204" pitchFamily="50" charset="-128"/>
                        </a:rPr>
                        <a:t>PR</a:t>
                      </a:r>
                      <a:r>
                        <a:rPr kumimoji="1" lang="ja-JP" altLang="en-US" sz="1050" b="0"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dirty="0">
                          <a:latin typeface="Meiryo UI" panose="020B0604030504040204" pitchFamily="50" charset="-128"/>
                          <a:ea typeface="Meiryo UI" panose="020B0604030504040204" pitchFamily="50" charset="-128"/>
                        </a:rPr>
                        <a:t>PR</a:t>
                      </a:r>
                      <a:r>
                        <a:rPr kumimoji="1" lang="ja-JP" altLang="en-US" sz="900" b="1"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31792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208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39196245"/>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企業立地促進補助金の交付決定件数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457,000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３件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372,000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bl>
          </a:graphicData>
        </a:graphic>
      </p:graphicFrame>
      <p:graphicFrame>
        <p:nvGraphicFramePr>
          <p:cNvPr id="10" name="表 9">
            <a:extLst>
              <a:ext uri="{FF2B5EF4-FFF2-40B4-BE49-F238E27FC236}">
                <a16:creationId xmlns:a16="http://schemas.microsoft.com/office/drawing/2014/main" id="{552DF1B7-2158-4C53-ADAE-5F1914AE3BF0}"/>
              </a:ext>
            </a:extLst>
          </p:cNvPr>
          <p:cNvGraphicFramePr>
            <a:graphicFrameLocks noGrp="1"/>
          </p:cNvGraphicFramePr>
          <p:nvPr>
            <p:extLst>
              <p:ext uri="{D42A27DB-BD31-4B8C-83A1-F6EECF244321}">
                <p14:modId xmlns:p14="http://schemas.microsoft.com/office/powerpoint/2010/main" val="1837594990"/>
              </p:ext>
            </p:extLst>
          </p:nvPr>
        </p:nvGraphicFramePr>
        <p:xfrm>
          <a:off x="111000" y="2794865"/>
          <a:ext cx="9684000" cy="1632986"/>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628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84000">
                  <a:extLst>
                    <a:ext uri="{9D8B030D-6E8A-4147-A177-3AD203B41FA5}">
                      <a16:colId xmlns:a16="http://schemas.microsoft.com/office/drawing/2014/main" val="1393318109"/>
                    </a:ext>
                  </a:extLst>
                </a:gridCol>
                <a:gridCol w="1584000">
                  <a:extLst>
                    <a:ext uri="{9D8B030D-6E8A-4147-A177-3AD203B41FA5}">
                      <a16:colId xmlns:a16="http://schemas.microsoft.com/office/drawing/2014/main" val="2346348725"/>
                    </a:ext>
                  </a:extLst>
                </a:gridCol>
              </a:tblGrid>
              <a:tr h="526393">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大阪・関西万博に向けた大阪産</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もん</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の活用拡大支援事業</a:t>
                      </a:r>
                      <a:endParaRPr kumimoji="1" lang="ja-JP" altLang="en-US" sz="11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万博会場内（大阪ウィーク）において、大阪産</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もん</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の魅力を発信し、府内飲食店等へ誘引する仕掛けづくりを行うことで、府内周遊及び大阪産</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もん</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の活用を促進する。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dirty="0">
                          <a:latin typeface="Meiryo UI" panose="020B0604030504040204" pitchFamily="50" charset="-128"/>
                          <a:ea typeface="Meiryo UI" panose="020B0604030504040204" pitchFamily="50" charset="-128"/>
                        </a:rPr>
                        <a:t>PR</a:t>
                      </a:r>
                      <a:r>
                        <a:rPr kumimoji="1" lang="ja-JP" altLang="en-US" sz="900" b="1"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31792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208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39196245"/>
                  </a:ext>
                </a:extLst>
              </a:tr>
              <a:tr h="32082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大阪産</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もん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ロゴマークの新規登録件数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60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27,390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37,961</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bl>
          </a:graphicData>
        </a:graphic>
      </p:graphicFrame>
      <p:sp>
        <p:nvSpPr>
          <p:cNvPr id="11" name="テキスト ボックス 10">
            <a:extLst>
              <a:ext uri="{FF2B5EF4-FFF2-40B4-BE49-F238E27FC236}">
                <a16:creationId xmlns:a16="http://schemas.microsoft.com/office/drawing/2014/main" id="{80F144D9-1675-411E-900D-EA4945C15747}"/>
              </a:ext>
            </a:extLst>
          </p:cNvPr>
          <p:cNvSpPr txBox="1"/>
          <p:nvPr/>
        </p:nvSpPr>
        <p:spPr>
          <a:xfrm>
            <a:off x="0" y="2490369"/>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基本的方向（３）活力ある農林水産業の実現</a:t>
            </a:r>
            <a:endParaRPr lang="en-US" altLang="ja-JP" sz="1400" b="1" dirty="0">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25FE136C-3D65-409C-A684-160CC539C118}"/>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24</a:t>
            </a:fld>
            <a:endParaRPr kumimoji="1" lang="ja-JP" altLang="en-US" dirty="0"/>
          </a:p>
        </p:txBody>
      </p:sp>
    </p:spTree>
    <p:extLst>
      <p:ext uri="{BB962C8B-B14F-4D97-AF65-F5344CB8AC3E}">
        <p14:creationId xmlns:p14="http://schemas.microsoft.com/office/powerpoint/2010/main" val="3685271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3" name="テキスト ボックス 2">
            <a:extLst>
              <a:ext uri="{FF2B5EF4-FFF2-40B4-BE49-F238E27FC236}">
                <a16:creationId xmlns:a16="http://schemas.microsoft.com/office/drawing/2014/main" id="{48F7A209-43A3-6DB0-5091-2139B2CA4D2F}"/>
              </a:ext>
            </a:extLst>
          </p:cNvPr>
          <p:cNvSpPr txBox="1"/>
          <p:nvPr/>
        </p:nvSpPr>
        <p:spPr>
          <a:xfrm>
            <a:off x="-1" y="2545189"/>
            <a:ext cx="6538999"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基本的方向（５）インフラの充実・強化</a:t>
            </a:r>
            <a:endParaRPr lang="en-US" altLang="ja-JP" sz="1400" b="1"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DEDAC847-F797-428C-B7A8-7E5921380F9B}"/>
              </a:ext>
            </a:extLst>
          </p:cNvPr>
          <p:cNvGraphicFramePr>
            <a:graphicFrameLocks noGrp="1"/>
          </p:cNvGraphicFramePr>
          <p:nvPr>
            <p:extLst>
              <p:ext uri="{D42A27DB-BD31-4B8C-83A1-F6EECF244321}">
                <p14:modId xmlns:p14="http://schemas.microsoft.com/office/powerpoint/2010/main" val="4248717464"/>
              </p:ext>
            </p:extLst>
          </p:nvPr>
        </p:nvGraphicFramePr>
        <p:xfrm>
          <a:off x="111000" y="2823758"/>
          <a:ext cx="9684000" cy="1440184"/>
        </p:xfrm>
        <a:graphic>
          <a:graphicData uri="http://schemas.openxmlformats.org/drawingml/2006/table">
            <a:tbl>
              <a:tblPr firstRow="1" bandRow="1">
                <a:tableStyleId>{F5AB1C69-6EDB-4FF4-983F-18BD219EF322}</a:tableStyleId>
              </a:tblPr>
              <a:tblGrid>
                <a:gridCol w="324742">
                  <a:extLst>
                    <a:ext uri="{9D8B030D-6E8A-4147-A177-3AD203B41FA5}">
                      <a16:colId xmlns:a16="http://schemas.microsoft.com/office/drawing/2014/main" val="830047628"/>
                    </a:ext>
                  </a:extLst>
                </a:gridCol>
                <a:gridCol w="338655">
                  <a:extLst>
                    <a:ext uri="{9D8B030D-6E8A-4147-A177-3AD203B41FA5}">
                      <a16:colId xmlns:a16="http://schemas.microsoft.com/office/drawing/2014/main" val="1297933951"/>
                    </a:ext>
                  </a:extLst>
                </a:gridCol>
                <a:gridCol w="2670099">
                  <a:extLst>
                    <a:ext uri="{9D8B030D-6E8A-4147-A177-3AD203B41FA5}">
                      <a16:colId xmlns:a16="http://schemas.microsoft.com/office/drawing/2014/main" val="1232791315"/>
                    </a:ext>
                  </a:extLst>
                </a:gridCol>
                <a:gridCol w="1587626">
                  <a:extLst>
                    <a:ext uri="{9D8B030D-6E8A-4147-A177-3AD203B41FA5}">
                      <a16:colId xmlns:a16="http://schemas.microsoft.com/office/drawing/2014/main" val="885638921"/>
                    </a:ext>
                  </a:extLst>
                </a:gridCol>
                <a:gridCol w="1587626">
                  <a:extLst>
                    <a:ext uri="{9D8B030D-6E8A-4147-A177-3AD203B41FA5}">
                      <a16:colId xmlns:a16="http://schemas.microsoft.com/office/drawing/2014/main" val="2868609020"/>
                    </a:ext>
                  </a:extLst>
                </a:gridCol>
                <a:gridCol w="1587626">
                  <a:extLst>
                    <a:ext uri="{9D8B030D-6E8A-4147-A177-3AD203B41FA5}">
                      <a16:colId xmlns:a16="http://schemas.microsoft.com/office/drawing/2014/main" val="1393318109"/>
                    </a:ext>
                  </a:extLst>
                </a:gridCol>
                <a:gridCol w="1587626">
                  <a:extLst>
                    <a:ext uri="{9D8B030D-6E8A-4147-A177-3AD203B41FA5}">
                      <a16:colId xmlns:a16="http://schemas.microsoft.com/office/drawing/2014/main" val="2346348725"/>
                    </a:ext>
                  </a:extLst>
                </a:gridCol>
              </a:tblGrid>
              <a:tr h="381955">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46</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新名神高速道路の整備促進</a:t>
                      </a:r>
                      <a:r>
                        <a:rPr kumimoji="1" lang="ja-JP" altLang="en-US" sz="1100" b="1" u="sng"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東西二極を結ぶ広域交通インフラとして重要な役割を果たす、新名神高速道路の早期全線整備に向けて、関係団体とともに取り組む。</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事業主体：西日本高速道路㈱</a:t>
                      </a:r>
                      <a:r>
                        <a:rPr kumimoji="1" lang="en-US" altLang="ja-JP" sz="1050" b="0" u="none" dirty="0">
                          <a:latin typeface="Meiryo UI" panose="020B0604030504040204" pitchFamily="50" charset="-128"/>
                          <a:ea typeface="Meiryo UI" panose="020B0604030504040204" pitchFamily="50" charset="-128"/>
                        </a:rPr>
                        <a:t>)</a:t>
                      </a: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2609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260940">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新名神高速道路（八幡京田辺～高槻）の供用（</a:t>
                      </a:r>
                      <a:r>
                        <a:rPr kumimoji="1" lang="en-US" altLang="ja-JP" sz="1050" dirty="0">
                          <a:latin typeface="Meiryo UI" panose="020B0604030504040204" pitchFamily="50" charset="-128"/>
                          <a:ea typeface="Meiryo UI" panose="020B0604030504040204" pitchFamily="50" charset="-128"/>
                        </a:rPr>
                        <a:t>R9</a:t>
                      </a:r>
                      <a:r>
                        <a:rPr kumimoji="1" lang="ja-JP" altLang="en-US" sz="1050" dirty="0">
                          <a:latin typeface="Meiryo UI" panose="020B0604030504040204" pitchFamily="50" charset="-128"/>
                          <a:ea typeface="Meiryo UI" panose="020B0604030504040204" pitchFamily="50" charset="-128"/>
                        </a:rPr>
                        <a:t>年度）</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1357962295"/>
                  </a:ext>
                </a:extLst>
              </a:tr>
            </a:tbl>
          </a:graphicData>
        </a:graphic>
      </p:graphicFrame>
      <p:sp>
        <p:nvSpPr>
          <p:cNvPr id="12" name="スライド番号プレースホルダー 1">
            <a:extLst>
              <a:ext uri="{FF2B5EF4-FFF2-40B4-BE49-F238E27FC236}">
                <a16:creationId xmlns:a16="http://schemas.microsoft.com/office/drawing/2014/main" id="{0AC1224A-60E7-44A6-B4D7-4F9A535A7EE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25</a:t>
            </a:fld>
            <a:endParaRPr kumimoji="1" lang="ja-JP" altLang="en-US" dirty="0"/>
          </a:p>
        </p:txBody>
      </p:sp>
      <p:graphicFrame>
        <p:nvGraphicFramePr>
          <p:cNvPr id="13" name="表 12">
            <a:extLst>
              <a:ext uri="{FF2B5EF4-FFF2-40B4-BE49-F238E27FC236}">
                <a16:creationId xmlns:a16="http://schemas.microsoft.com/office/drawing/2014/main" id="{5F6B508E-F90F-416D-A0A2-63B9DEF9292E}"/>
              </a:ext>
            </a:extLst>
          </p:cNvPr>
          <p:cNvGraphicFramePr>
            <a:graphicFrameLocks noGrp="1"/>
          </p:cNvGraphicFramePr>
          <p:nvPr>
            <p:extLst>
              <p:ext uri="{D42A27DB-BD31-4B8C-83A1-F6EECF244321}">
                <p14:modId xmlns:p14="http://schemas.microsoft.com/office/powerpoint/2010/main" val="1291164041"/>
              </p:ext>
            </p:extLst>
          </p:nvPr>
        </p:nvGraphicFramePr>
        <p:xfrm>
          <a:off x="111000" y="775652"/>
          <a:ext cx="9684000" cy="1600204"/>
        </p:xfrm>
        <a:graphic>
          <a:graphicData uri="http://schemas.openxmlformats.org/drawingml/2006/table">
            <a:tbl>
              <a:tblPr firstRow="1" bandRow="1">
                <a:tableStyleId>{F5AB1C69-6EDB-4FF4-983F-18BD219EF322}</a:tableStyleId>
              </a:tblPr>
              <a:tblGrid>
                <a:gridCol w="324742">
                  <a:extLst>
                    <a:ext uri="{9D8B030D-6E8A-4147-A177-3AD203B41FA5}">
                      <a16:colId xmlns:a16="http://schemas.microsoft.com/office/drawing/2014/main" val="830047628"/>
                    </a:ext>
                  </a:extLst>
                </a:gridCol>
                <a:gridCol w="338655">
                  <a:extLst>
                    <a:ext uri="{9D8B030D-6E8A-4147-A177-3AD203B41FA5}">
                      <a16:colId xmlns:a16="http://schemas.microsoft.com/office/drawing/2014/main" val="1297933951"/>
                    </a:ext>
                  </a:extLst>
                </a:gridCol>
                <a:gridCol w="2670099">
                  <a:extLst>
                    <a:ext uri="{9D8B030D-6E8A-4147-A177-3AD203B41FA5}">
                      <a16:colId xmlns:a16="http://schemas.microsoft.com/office/drawing/2014/main" val="1232791315"/>
                    </a:ext>
                  </a:extLst>
                </a:gridCol>
                <a:gridCol w="1587626">
                  <a:extLst>
                    <a:ext uri="{9D8B030D-6E8A-4147-A177-3AD203B41FA5}">
                      <a16:colId xmlns:a16="http://schemas.microsoft.com/office/drawing/2014/main" val="885638921"/>
                    </a:ext>
                  </a:extLst>
                </a:gridCol>
                <a:gridCol w="1587626">
                  <a:extLst>
                    <a:ext uri="{9D8B030D-6E8A-4147-A177-3AD203B41FA5}">
                      <a16:colId xmlns:a16="http://schemas.microsoft.com/office/drawing/2014/main" val="2868609020"/>
                    </a:ext>
                  </a:extLst>
                </a:gridCol>
                <a:gridCol w="1587626">
                  <a:extLst>
                    <a:ext uri="{9D8B030D-6E8A-4147-A177-3AD203B41FA5}">
                      <a16:colId xmlns:a16="http://schemas.microsoft.com/office/drawing/2014/main" val="1393318109"/>
                    </a:ext>
                  </a:extLst>
                </a:gridCol>
                <a:gridCol w="1587626">
                  <a:extLst>
                    <a:ext uri="{9D8B030D-6E8A-4147-A177-3AD203B41FA5}">
                      <a16:colId xmlns:a16="http://schemas.microsoft.com/office/drawing/2014/main" val="2346348725"/>
                    </a:ext>
                  </a:extLst>
                </a:gridCol>
              </a:tblGrid>
              <a:tr h="381955">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公民戦略連携デスクの設置・運営</a:t>
                      </a:r>
                      <a:r>
                        <a:rPr kumimoji="1" lang="ja-JP" altLang="en-US" sz="1100" b="1" u="sng"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1050" b="0" u="none" dirty="0">
                          <a:latin typeface="Meiryo UI" panose="020B0604030504040204" pitchFamily="50" charset="-128"/>
                          <a:ea typeface="Meiryo UI" panose="020B0604030504040204" pitchFamily="50" charset="-128"/>
                        </a:rPr>
                        <a:t>win-win</a:t>
                      </a:r>
                      <a:r>
                        <a:rPr kumimoji="1" lang="ja-JP" altLang="en-US" sz="1050" b="0" u="none" dirty="0">
                          <a:latin typeface="Meiryo UI" panose="020B0604030504040204" pitchFamily="50" charset="-128"/>
                          <a:ea typeface="Meiryo UI" panose="020B0604030504040204" pitchFamily="50" charset="-128"/>
                        </a:rPr>
                        <a:t>の新たなパートナーシップを築く。また、これまで構築したネットワークを軸に、企業・大学等と連携した取組を推進。</a:t>
                      </a:r>
                      <a:endParaRPr kumimoji="1" lang="en-US" altLang="ja-JP" sz="1050" b="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それぞれの強みを活かし社会課題の解決や地域活性化をめざす。</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2609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260940">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包括連携協定締結企業・大学等と部局との連携数</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1357962295"/>
                  </a:ext>
                </a:extLst>
              </a:tr>
            </a:tbl>
          </a:graphicData>
        </a:graphic>
      </p:graphicFrame>
      <p:sp>
        <p:nvSpPr>
          <p:cNvPr id="14" name="テキスト ボックス 13">
            <a:extLst>
              <a:ext uri="{FF2B5EF4-FFF2-40B4-BE49-F238E27FC236}">
                <a16:creationId xmlns:a16="http://schemas.microsoft.com/office/drawing/2014/main" id="{D1424975-ED5D-4841-9D65-7A62BEE1B5DE}"/>
              </a:ext>
            </a:extLst>
          </p:cNvPr>
          <p:cNvSpPr txBox="1"/>
          <p:nvPr/>
        </p:nvSpPr>
        <p:spPr>
          <a:xfrm>
            <a:off x="-1" y="4678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基本的方向（４）多様な担い手との協働</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50611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スライド番号プレースホルダー 1">
            <a:extLst>
              <a:ext uri="{FF2B5EF4-FFF2-40B4-BE49-F238E27FC236}">
                <a16:creationId xmlns:a16="http://schemas.microsoft.com/office/drawing/2014/main" id="{073B00F5-45D3-4864-AFEC-4FE4F5D0C427}"/>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26</a:t>
            </a:fld>
            <a:endParaRPr kumimoji="1" lang="ja-JP" altLang="en-US" dirty="0"/>
          </a:p>
        </p:txBody>
      </p:sp>
      <p:sp>
        <p:nvSpPr>
          <p:cNvPr id="9" name="テキスト ボックス 8">
            <a:extLst>
              <a:ext uri="{FF2B5EF4-FFF2-40B4-BE49-F238E27FC236}">
                <a16:creationId xmlns:a16="http://schemas.microsoft.com/office/drawing/2014/main" id="{D83954B4-8D8A-44EB-ABFB-BCE9158F0652}"/>
              </a:ext>
            </a:extLst>
          </p:cNvPr>
          <p:cNvSpPr txBox="1"/>
          <p:nvPr/>
        </p:nvSpPr>
        <p:spPr>
          <a:xfrm>
            <a:off x="0" y="4678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基本的方向（１）定住魅力の強化</a:t>
            </a:r>
            <a:endParaRPr lang="en-US" altLang="ja-JP" sz="1400" b="1" dirty="0">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4BEC9B93-5C28-4288-8DB0-B82A682E9B8A}"/>
              </a:ext>
            </a:extLst>
          </p:cNvPr>
          <p:cNvGraphicFramePr>
            <a:graphicFrameLocks noGrp="1"/>
          </p:cNvGraphicFramePr>
          <p:nvPr>
            <p:extLst>
              <p:ext uri="{D42A27DB-BD31-4B8C-83A1-F6EECF244321}">
                <p14:modId xmlns:p14="http://schemas.microsoft.com/office/powerpoint/2010/main" val="246547584"/>
              </p:ext>
            </p:extLst>
          </p:nvPr>
        </p:nvGraphicFramePr>
        <p:xfrm>
          <a:off x="74153" y="752964"/>
          <a:ext cx="9660286" cy="3957459"/>
        </p:xfrm>
        <a:graphic>
          <a:graphicData uri="http://schemas.openxmlformats.org/drawingml/2006/table">
            <a:tbl>
              <a:tblPr firstRow="1" bandRow="1">
                <a:tableStyleId>{F5AB1C69-6EDB-4FF4-983F-18BD219EF322}</a:tableStyleId>
              </a:tblPr>
              <a:tblGrid>
                <a:gridCol w="343505">
                  <a:extLst>
                    <a:ext uri="{9D8B030D-6E8A-4147-A177-3AD203B41FA5}">
                      <a16:colId xmlns:a16="http://schemas.microsoft.com/office/drawing/2014/main" val="830047628"/>
                    </a:ext>
                  </a:extLst>
                </a:gridCol>
                <a:gridCol w="316781">
                  <a:extLst>
                    <a:ext uri="{9D8B030D-6E8A-4147-A177-3AD203B41FA5}">
                      <a16:colId xmlns:a16="http://schemas.microsoft.com/office/drawing/2014/main" val="1297933951"/>
                    </a:ext>
                  </a:extLst>
                </a:gridCol>
                <a:gridCol w="2664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84000">
                  <a:extLst>
                    <a:ext uri="{9D8B030D-6E8A-4147-A177-3AD203B41FA5}">
                      <a16:colId xmlns:a16="http://schemas.microsoft.com/office/drawing/2014/main" val="1393318109"/>
                    </a:ext>
                  </a:extLst>
                </a:gridCol>
                <a:gridCol w="1584000">
                  <a:extLst>
                    <a:ext uri="{9D8B030D-6E8A-4147-A177-3AD203B41FA5}">
                      <a16:colId xmlns:a16="http://schemas.microsoft.com/office/drawing/2014/main" val="2346348725"/>
                    </a:ext>
                  </a:extLst>
                </a:gridCol>
              </a:tblGrid>
              <a:tr h="469031">
                <a:tc rowSpan="9">
                  <a:txBody>
                    <a:bodyPr/>
                    <a:lstStyle/>
                    <a:p>
                      <a:pPr algn="ctr"/>
                      <a:r>
                        <a:rPr kumimoji="1" lang="en-US" altLang="ja-JP" sz="900" b="1" dirty="0">
                          <a:latin typeface="Meiryo UI" panose="020B0604030504040204" pitchFamily="50" charset="-128"/>
                          <a:ea typeface="Meiryo UI" panose="020B0604030504040204" pitchFamily="50" charset="-128"/>
                        </a:rPr>
                        <a:t>No</a:t>
                      </a:r>
                      <a:r>
                        <a:rPr kumimoji="1" lang="en-US" altLang="ja-JP" sz="1000" b="1" dirty="0">
                          <a:latin typeface="Meiryo UI" panose="020B0604030504040204" pitchFamily="50" charset="-128"/>
                          <a:ea typeface="Meiryo UI" panose="020B0604030504040204" pitchFamily="50" charset="-128"/>
                        </a:rPr>
                        <a:t>47</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スマートシティ戦略推進事業</a:t>
                      </a:r>
                      <a:r>
                        <a:rPr kumimoji="1" lang="ja-JP" altLang="en-US" sz="1100" b="1" u="sng" dirty="0">
                          <a:latin typeface="Meiryo UI" panose="020B0604030504040204" pitchFamily="50" charset="-128"/>
                          <a:ea typeface="Meiryo UI" panose="020B0604030504040204" pitchFamily="50" charset="-128"/>
                        </a:rPr>
                        <a:t>　</a:t>
                      </a:r>
                      <a:endParaRPr kumimoji="1" lang="ja-JP" altLang="en-US" sz="11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“大阪モデル”のスマートシティ実現に向けて、公民連携プラットフォームである大阪スマートシティパートナーズフォーラムの取組を推進する。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また、公民の様々なデータの流通・連携を促進し、府民の利便性向上と、大阪の都市競争力の強化につなげていくため、スマートシティの実現に不可欠な社会インフラとして</a:t>
                      </a:r>
                      <a:r>
                        <a:rPr kumimoji="1" lang="en-US" altLang="ja-JP" sz="1050" b="0" u="none" dirty="0">
                          <a:latin typeface="Meiryo UI" panose="020B0604030504040204" pitchFamily="50" charset="-128"/>
                          <a:ea typeface="Meiryo UI" panose="020B0604030504040204" pitchFamily="50" charset="-128"/>
                        </a:rPr>
                        <a:t>R</a:t>
                      </a:r>
                      <a:r>
                        <a:rPr kumimoji="1" lang="ja-JP" altLang="en-US" sz="1050" b="0" u="none" dirty="0">
                          <a:latin typeface="Meiryo UI" panose="020B0604030504040204" pitchFamily="50" charset="-128"/>
                          <a:ea typeface="Meiryo UI" panose="020B0604030504040204" pitchFamily="50" charset="-128"/>
                        </a:rPr>
                        <a:t>４年度に整備した大阪広域データ連携基盤（</a:t>
                      </a:r>
                      <a:r>
                        <a:rPr kumimoji="1" lang="en-US" altLang="ja-JP" sz="1050" b="0" u="none" dirty="0">
                          <a:latin typeface="Meiryo UI" panose="020B0604030504040204" pitchFamily="50" charset="-128"/>
                          <a:ea typeface="Meiryo UI" panose="020B0604030504040204" pitchFamily="50" charset="-128"/>
                        </a:rPr>
                        <a:t>ORDEN</a:t>
                      </a:r>
                      <a:r>
                        <a:rPr kumimoji="1" lang="ja-JP" altLang="en-US" sz="1050" b="0" u="none" dirty="0">
                          <a:latin typeface="Meiryo UI" panose="020B0604030504040204" pitchFamily="50" charset="-128"/>
                          <a:ea typeface="Meiryo UI" panose="020B0604030504040204" pitchFamily="50" charset="-128"/>
                        </a:rPr>
                        <a:t>）の運用と活用促進に取り組むとともに、府民に対する行政サービスの向上のため、個人に合わせた最適な情報発信やオンライン行政手続き等を提供する「マイド・ア・おおさか」を整備、運営する。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3220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4623036"/>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スマートシティ促進のためのワークショップ、</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セミナーの開催件数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403,882</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694,430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大阪スマートシティパートナーズフォーラム</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参加会員数</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450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450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大阪広域データ連携基盤を用いた効果的なサービス実証数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658508820"/>
                  </a:ext>
                </a:extLst>
              </a:tr>
              <a:tr h="396000">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大阪広域データ連携基盤を用いた「</a:t>
                      </a:r>
                      <a:r>
                        <a:rPr kumimoji="1" lang="en-US" altLang="ja-JP" sz="1050" dirty="0">
                          <a:latin typeface="Meiryo UI" panose="020B0604030504040204" pitchFamily="50" charset="-128"/>
                          <a:ea typeface="Meiryo UI" panose="020B0604030504040204" pitchFamily="50" charset="-128"/>
                        </a:rPr>
                        <a:t>ORDEN</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ID</a:t>
                      </a:r>
                      <a:r>
                        <a:rPr kumimoji="1" lang="ja-JP" altLang="en-US" sz="1050" dirty="0">
                          <a:latin typeface="Meiryo UI" panose="020B0604030504040204" pitchFamily="50" charset="-128"/>
                          <a:ea typeface="Meiryo UI" panose="020B0604030504040204" pitchFamily="50" charset="-128"/>
                        </a:rPr>
                        <a:t>」の登録者数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125917043"/>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050" dirty="0">
                          <a:latin typeface="Meiryo UI" panose="020B0604030504040204" pitchFamily="50" charset="-128"/>
                          <a:ea typeface="Meiryo UI" panose="020B0604030504040204" pitchFamily="50" charset="-128"/>
                        </a:rPr>
                        <a:t>AI</a:t>
                      </a:r>
                      <a:r>
                        <a:rPr kumimoji="1" lang="ja-JP" altLang="en-US" sz="1050" dirty="0">
                          <a:latin typeface="Meiryo UI" panose="020B0604030504040204" pitchFamily="50" charset="-128"/>
                          <a:ea typeface="Meiryo UI" panose="020B0604030504040204" pitchFamily="50" charset="-128"/>
                        </a:rPr>
                        <a:t>オンデマンド交通先行モデルの</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実証プロジェクトの数</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p>
                  </a:txBody>
                  <a:tcPr marL="74295" marR="74295" marT="37148" marB="37148" anchor="ctr">
                    <a:lnT w="28575" cap="flat" cmpd="sng" algn="ctr">
                      <a:solidFill>
                        <a:schemeClr val="bg1"/>
                      </a:solidFill>
                      <a:prstDash val="solid"/>
                      <a:round/>
                      <a:headEnd type="none" w="med" len="med"/>
                      <a:tailEnd type="none" w="med" len="med"/>
                    </a:lnT>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3046261285"/>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広域データ連携基盤の構築及び運用</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運用</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（運用）</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232440426"/>
                  </a:ext>
                </a:extLst>
              </a:tr>
            </a:tbl>
          </a:graphicData>
        </a:graphic>
      </p:graphicFrame>
    </p:spTree>
    <p:extLst>
      <p:ext uri="{BB962C8B-B14F-4D97-AF65-F5344CB8AC3E}">
        <p14:creationId xmlns:p14="http://schemas.microsoft.com/office/powerpoint/2010/main" val="3112192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86DE7B74-D7CC-4349-A3CC-C3A4BA567DBB}"/>
              </a:ext>
            </a:extLst>
          </p:cNvPr>
          <p:cNvGraphicFramePr>
            <a:graphicFrameLocks noGrp="1"/>
          </p:cNvGraphicFramePr>
          <p:nvPr>
            <p:extLst>
              <p:ext uri="{D42A27DB-BD31-4B8C-83A1-F6EECF244321}">
                <p14:modId xmlns:p14="http://schemas.microsoft.com/office/powerpoint/2010/main" val="921618498"/>
              </p:ext>
            </p:extLst>
          </p:nvPr>
        </p:nvGraphicFramePr>
        <p:xfrm>
          <a:off x="68857" y="775651"/>
          <a:ext cx="9758161" cy="4970432"/>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62161">
                  <a:extLst>
                    <a:ext uri="{9D8B030D-6E8A-4147-A177-3AD203B41FA5}">
                      <a16:colId xmlns:a16="http://schemas.microsoft.com/office/drawing/2014/main" val="1297933951"/>
                    </a:ext>
                  </a:extLst>
                </a:gridCol>
                <a:gridCol w="3096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368000">
                  <a:extLst>
                    <a:ext uri="{9D8B030D-6E8A-4147-A177-3AD203B41FA5}">
                      <a16:colId xmlns:a16="http://schemas.microsoft.com/office/drawing/2014/main" val="2868609020"/>
                    </a:ext>
                  </a:extLst>
                </a:gridCol>
                <a:gridCol w="1764000">
                  <a:extLst>
                    <a:ext uri="{9D8B030D-6E8A-4147-A177-3AD203B41FA5}">
                      <a16:colId xmlns:a16="http://schemas.microsoft.com/office/drawing/2014/main" val="1393318109"/>
                    </a:ext>
                  </a:extLst>
                </a:gridCol>
                <a:gridCol w="1224000">
                  <a:extLst>
                    <a:ext uri="{9D8B030D-6E8A-4147-A177-3AD203B41FA5}">
                      <a16:colId xmlns:a16="http://schemas.microsoft.com/office/drawing/2014/main" val="2346348725"/>
                    </a:ext>
                  </a:extLst>
                </a:gridCol>
              </a:tblGrid>
              <a:tr h="469031">
                <a:tc rowSpan="6">
                  <a:txBody>
                    <a:bodyPr/>
                    <a:lstStyle/>
                    <a:p>
                      <a:pPr algn="ctr"/>
                      <a:r>
                        <a:rPr kumimoji="1" lang="en-US" altLang="ja-JP" sz="900" b="1" dirty="0">
                          <a:latin typeface="Meiryo UI" panose="020B0604030504040204" pitchFamily="50" charset="-128"/>
                          <a:ea typeface="Meiryo UI" panose="020B0604030504040204" pitchFamily="50" charset="-128"/>
                        </a:rPr>
                        <a:t>No</a:t>
                      </a:r>
                      <a:r>
                        <a:rPr kumimoji="1" lang="en-US" altLang="ja-JP" sz="1000" b="1" dirty="0">
                          <a:latin typeface="Meiryo UI" panose="020B0604030504040204" pitchFamily="50" charset="-128"/>
                          <a:ea typeface="Meiryo UI" panose="020B0604030504040204" pitchFamily="50" charset="-128"/>
                        </a:rPr>
                        <a:t>48</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大阪ショーケース機能強化及び</a:t>
                      </a:r>
                      <a:r>
                        <a:rPr kumimoji="1" lang="en-US" altLang="ja-JP" sz="1200" b="1" u="sng" dirty="0">
                          <a:latin typeface="Meiryo UI" panose="020B0604030504040204" pitchFamily="50" charset="-128"/>
                          <a:ea typeface="Meiryo UI" panose="020B0604030504040204" pitchFamily="50" charset="-128"/>
                        </a:rPr>
                        <a:t>SDGs</a:t>
                      </a:r>
                      <a:r>
                        <a:rPr kumimoji="1" lang="ja-JP" altLang="en-US" sz="1200" b="1" u="sng" dirty="0">
                          <a:latin typeface="Meiryo UI" panose="020B0604030504040204" pitchFamily="50" charset="-128"/>
                          <a:ea typeface="Meiryo UI" panose="020B0604030504040204" pitchFamily="50" charset="-128"/>
                        </a:rPr>
                        <a:t>の実現に向けた観光推進・地域活性化事業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latin typeface="Meiryo UI" panose="020B0604030504040204" pitchFamily="50" charset="-128"/>
                          <a:ea typeface="Meiryo UI" panose="020B0604030504040204" pitchFamily="50" charset="-128"/>
                        </a:rPr>
                        <a:t>】</a:t>
                      </a:r>
                      <a:endParaRPr kumimoji="1" lang="en-US" altLang="ja-JP" sz="1200" b="1" u="none" dirty="0">
                        <a:highlight>
                          <a:srgbClr val="FFFF00"/>
                        </a:highlight>
                        <a:latin typeface="Meiryo UI" panose="020B0604030504040204" pitchFamily="50" charset="-128"/>
                        <a:ea typeface="Meiryo UI" panose="020B0604030504040204" pitchFamily="50" charset="-128"/>
                      </a:endParaRPr>
                    </a:p>
                    <a:p>
                      <a:pPr algn="l"/>
                      <a:r>
                        <a:rPr kumimoji="1" lang="ja-JP" altLang="en-US" sz="1050" b="0" u="none" dirty="0">
                          <a:latin typeface="Meiryo UI" panose="020B0604030504040204" pitchFamily="50" charset="-128"/>
                          <a:ea typeface="Meiryo UI" panose="020B0604030504040204" pitchFamily="50" charset="-128"/>
                        </a:rPr>
                        <a:t>持続可能な観光を実現していくため、広域での送客・誘客・消費を可能とするネットワークの構築や、超大型イベントにおけるショーケース機能、持続可能な観光を目標とした</a:t>
                      </a:r>
                      <a:r>
                        <a:rPr kumimoji="1" lang="en-US" altLang="ja-JP" sz="1050" b="0" u="none" dirty="0">
                          <a:latin typeface="Meiryo UI" panose="020B0604030504040204" pitchFamily="50" charset="-128"/>
                          <a:ea typeface="Meiryo UI" panose="020B0604030504040204" pitchFamily="50" charset="-128"/>
                        </a:rPr>
                        <a:t>SDGs</a:t>
                      </a:r>
                      <a:r>
                        <a:rPr kumimoji="1" lang="ja-JP" altLang="en-US" sz="1050" b="0" u="none" dirty="0">
                          <a:latin typeface="Meiryo UI" panose="020B0604030504040204" pitchFamily="50" charset="-128"/>
                          <a:ea typeface="Meiryo UI" panose="020B0604030504040204" pitchFamily="50" charset="-128"/>
                        </a:rPr>
                        <a:t>への取組みを実施する。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4623036"/>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本事業における消費額</a:t>
                      </a: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637,000</a:t>
                      </a:r>
                      <a:r>
                        <a:rPr kumimoji="1" lang="ja-JP" altLang="en-US" sz="1050" dirty="0">
                          <a:solidFill>
                            <a:srgbClr val="FF0000"/>
                          </a:solidFill>
                          <a:latin typeface="Meiryo UI" panose="020B0604030504040204" pitchFamily="50" charset="-128"/>
                          <a:ea typeface="Meiryo UI" panose="020B0604030504040204" pitchFamily="50" charset="-128"/>
                        </a:rPr>
                        <a:t>万円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24,225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428,300</a:t>
                      </a:r>
                      <a:r>
                        <a:rPr kumimoji="1" lang="ja-JP" altLang="en-US" sz="1050" dirty="0">
                          <a:solidFill>
                            <a:schemeClr val="tx1"/>
                          </a:solidFill>
                          <a:latin typeface="Meiryo UI" panose="020B0604030504040204" pitchFamily="50" charset="-128"/>
                          <a:ea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428,300</a:t>
                      </a:r>
                      <a:r>
                        <a:rPr kumimoji="1" lang="ja-JP" altLang="en-US" sz="1050" dirty="0">
                          <a:solidFill>
                            <a:schemeClr val="tx1"/>
                          </a:solidFill>
                          <a:latin typeface="Meiryo UI" panose="020B0604030504040204" pitchFamily="50" charset="-128"/>
                          <a:ea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24,225</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本事業における新規ビジネス件数</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18</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357962295"/>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大阪関西万博に向けた</a:t>
                      </a:r>
                      <a:r>
                        <a:rPr kumimoji="1" lang="en-US" altLang="ja-JP" sz="1050" dirty="0">
                          <a:latin typeface="Meiryo UI" panose="020B0604030504040204" pitchFamily="50" charset="-128"/>
                          <a:ea typeface="Meiryo UI" panose="020B0604030504040204" pitchFamily="50" charset="-128"/>
                        </a:rPr>
                        <a:t>SDG</a:t>
                      </a:r>
                      <a:r>
                        <a:rPr kumimoji="1" lang="ja-JP" altLang="en-US" sz="1050" dirty="0">
                          <a:latin typeface="Meiryo UI" panose="020B0604030504040204" pitchFamily="50" charset="-128"/>
                          <a:ea typeface="Meiryo UI" panose="020B0604030504040204" pitchFamily="50" charset="-128"/>
                        </a:rPr>
                        <a:t>ｓ対策における食の交流事業件数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658508820"/>
                  </a:ext>
                </a:extLst>
              </a:tr>
              <a:tr h="396000">
                <a:tc rowSpan="6">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p>
                    <a:p>
                      <a:pPr algn="ctr"/>
                      <a:r>
                        <a:rPr kumimoji="1" lang="en-US" altLang="ja-JP" sz="1000" b="1" dirty="0">
                          <a:solidFill>
                            <a:schemeClr val="bg1"/>
                          </a:solidFill>
                          <a:latin typeface="Meiryo UI" panose="020B0604030504040204" pitchFamily="50" charset="-128"/>
                          <a:ea typeface="Meiryo UI" panose="020B0604030504040204" pitchFamily="50" charset="-128"/>
                        </a:rPr>
                        <a:t>49</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魅力づくり推進関係事業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地域資源を発掘・再発見し国内外に発信する大阪ミュージアム事業や御堂筋イルミネーション事業、中之島周辺でのみどり豊かなまちづくりを通して、大阪の都市魅力を創出し、大阪への誘客につなげる。</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381555068"/>
                  </a:ext>
                </a:extLst>
              </a:tr>
              <a:tr h="39600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308943547"/>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47798250"/>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自分の住んでいる地域に愛着を感じている府民割合</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前年度以上</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255,087</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65.3%</a:t>
                      </a:r>
                    </a:p>
                    <a:p>
                      <a:pPr algn="ctr"/>
                      <a:r>
                        <a:rPr kumimoji="1" lang="ja-JP" altLang="en-US" sz="1050" dirty="0">
                          <a:solidFill>
                            <a:schemeClr val="tx1"/>
                          </a:solidFill>
                          <a:latin typeface="Meiryo UI" panose="020B0604030504040204" pitchFamily="50" charset="-128"/>
                          <a:ea typeface="Meiryo UI" panose="020B0604030504040204" pitchFamily="50" charset="-128"/>
                        </a:rPr>
                        <a:t>（前年度</a:t>
                      </a:r>
                      <a:r>
                        <a:rPr kumimoji="1" lang="en-US" altLang="ja-JP" sz="1050" dirty="0">
                          <a:solidFill>
                            <a:schemeClr val="tx1"/>
                          </a:solidFill>
                          <a:latin typeface="Meiryo UI" panose="020B0604030504040204" pitchFamily="50" charset="-128"/>
                          <a:ea typeface="Meiryo UI" panose="020B0604030504040204" pitchFamily="50" charset="-128"/>
                        </a:rPr>
                        <a:t>【61.7</a:t>
                      </a: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211,506</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734933401"/>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御堂筋イルミネーション来場者数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前年度以上</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584</a:t>
                      </a:r>
                      <a:r>
                        <a:rPr kumimoji="1" lang="ja-JP" altLang="en-US" sz="1050" dirty="0">
                          <a:solidFill>
                            <a:schemeClr val="tx1"/>
                          </a:solidFill>
                          <a:latin typeface="Meiryo UI" panose="020B0604030504040204" pitchFamily="50" charset="-128"/>
                          <a:ea typeface="Meiryo UI" panose="020B0604030504040204" pitchFamily="50" charset="-128"/>
                        </a:rPr>
                        <a:t>万人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（前年度</a:t>
                      </a:r>
                      <a:r>
                        <a:rPr kumimoji="1" lang="en-US" altLang="ja-JP" sz="1050" dirty="0">
                          <a:solidFill>
                            <a:schemeClr val="tx1"/>
                          </a:solidFill>
                          <a:latin typeface="Meiryo UI" panose="020B0604030504040204" pitchFamily="50" charset="-128"/>
                          <a:ea typeface="Meiryo UI" panose="020B0604030504040204" pitchFamily="50" charset="-128"/>
                        </a:rPr>
                        <a:t>【603</a:t>
                      </a:r>
                      <a:r>
                        <a:rPr kumimoji="1" lang="ja-JP" altLang="en-US" sz="1050" dirty="0">
                          <a:solidFill>
                            <a:schemeClr val="tx1"/>
                          </a:solidFill>
                          <a:latin typeface="Meiryo UI" panose="020B0604030504040204" pitchFamily="50" charset="-128"/>
                          <a:ea typeface="Meiryo UI" panose="020B0604030504040204" pitchFamily="50" charset="-128"/>
                        </a:rPr>
                        <a:t>万人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970362504"/>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中之島にぎわいの森づくりシンボルツリーを巡るナイトクルーズ乗船客数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755</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498642473"/>
                  </a:ext>
                </a:extLst>
              </a:tr>
            </a:tbl>
          </a:graphicData>
        </a:graphic>
      </p:graphicFrame>
      <p:sp>
        <p:nvSpPr>
          <p:cNvPr id="8" name="スライド番号プレースホルダー 1">
            <a:extLst>
              <a:ext uri="{FF2B5EF4-FFF2-40B4-BE49-F238E27FC236}">
                <a16:creationId xmlns:a16="http://schemas.microsoft.com/office/drawing/2014/main" id="{073B00F5-45D3-4864-AFEC-4FE4F5D0C427}"/>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27</a:t>
            </a:fld>
            <a:endParaRPr kumimoji="1" lang="ja-JP" altLang="en-US" dirty="0"/>
          </a:p>
        </p:txBody>
      </p:sp>
    </p:spTree>
    <p:extLst>
      <p:ext uri="{BB962C8B-B14F-4D97-AF65-F5344CB8AC3E}">
        <p14:creationId xmlns:p14="http://schemas.microsoft.com/office/powerpoint/2010/main" val="729135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5581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74E30A93-1298-4520-9444-27A0D376DEB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28</a:t>
            </a:fld>
            <a:endParaRPr kumimoji="1" lang="ja-JP" altLang="en-US" dirty="0"/>
          </a:p>
        </p:txBody>
      </p:sp>
      <p:graphicFrame>
        <p:nvGraphicFramePr>
          <p:cNvPr id="10" name="表 9">
            <a:extLst>
              <a:ext uri="{FF2B5EF4-FFF2-40B4-BE49-F238E27FC236}">
                <a16:creationId xmlns:a16="http://schemas.microsoft.com/office/drawing/2014/main" id="{DEFB8C5A-3963-4F75-B471-B01853BF5C13}"/>
              </a:ext>
            </a:extLst>
          </p:cNvPr>
          <p:cNvGraphicFramePr>
            <a:graphicFrameLocks noGrp="1"/>
          </p:cNvGraphicFramePr>
          <p:nvPr>
            <p:extLst>
              <p:ext uri="{D42A27DB-BD31-4B8C-83A1-F6EECF244321}">
                <p14:modId xmlns:p14="http://schemas.microsoft.com/office/powerpoint/2010/main" val="3421823890"/>
              </p:ext>
            </p:extLst>
          </p:nvPr>
        </p:nvGraphicFramePr>
        <p:xfrm>
          <a:off x="94211" y="802711"/>
          <a:ext cx="9717576" cy="5006635"/>
        </p:xfrm>
        <a:graphic>
          <a:graphicData uri="http://schemas.openxmlformats.org/drawingml/2006/table">
            <a:tbl>
              <a:tblPr firstRow="1" bandRow="1">
                <a:tableStyleId>{F5AB1C69-6EDB-4FF4-983F-18BD219EF322}</a:tableStyleId>
              </a:tblPr>
              <a:tblGrid>
                <a:gridCol w="345542">
                  <a:extLst>
                    <a:ext uri="{9D8B030D-6E8A-4147-A177-3AD203B41FA5}">
                      <a16:colId xmlns:a16="http://schemas.microsoft.com/office/drawing/2014/main" val="830047628"/>
                    </a:ext>
                  </a:extLst>
                </a:gridCol>
                <a:gridCol w="318660">
                  <a:extLst>
                    <a:ext uri="{9D8B030D-6E8A-4147-A177-3AD203B41FA5}">
                      <a16:colId xmlns:a16="http://schemas.microsoft.com/office/drawing/2014/main" val="1297933951"/>
                    </a:ext>
                  </a:extLst>
                </a:gridCol>
                <a:gridCol w="2679798">
                  <a:extLst>
                    <a:ext uri="{9D8B030D-6E8A-4147-A177-3AD203B41FA5}">
                      <a16:colId xmlns:a16="http://schemas.microsoft.com/office/drawing/2014/main" val="1232791315"/>
                    </a:ext>
                  </a:extLst>
                </a:gridCol>
                <a:gridCol w="1593394">
                  <a:extLst>
                    <a:ext uri="{9D8B030D-6E8A-4147-A177-3AD203B41FA5}">
                      <a16:colId xmlns:a16="http://schemas.microsoft.com/office/drawing/2014/main" val="885638921"/>
                    </a:ext>
                  </a:extLst>
                </a:gridCol>
                <a:gridCol w="1593394">
                  <a:extLst>
                    <a:ext uri="{9D8B030D-6E8A-4147-A177-3AD203B41FA5}">
                      <a16:colId xmlns:a16="http://schemas.microsoft.com/office/drawing/2014/main" val="2868609020"/>
                    </a:ext>
                  </a:extLst>
                </a:gridCol>
                <a:gridCol w="1593394">
                  <a:extLst>
                    <a:ext uri="{9D8B030D-6E8A-4147-A177-3AD203B41FA5}">
                      <a16:colId xmlns:a16="http://schemas.microsoft.com/office/drawing/2014/main" val="1393318109"/>
                    </a:ext>
                  </a:extLst>
                </a:gridCol>
                <a:gridCol w="1593394">
                  <a:extLst>
                    <a:ext uri="{9D8B030D-6E8A-4147-A177-3AD203B41FA5}">
                      <a16:colId xmlns:a16="http://schemas.microsoft.com/office/drawing/2014/main" val="2346348725"/>
                    </a:ext>
                  </a:extLst>
                </a:gridCol>
              </a:tblGrid>
              <a:tr h="469031">
                <a:tc rowSpan="7">
                  <a:txBody>
                    <a:bodyPr/>
                    <a:lstStyle/>
                    <a:p>
                      <a:pPr algn="ctr"/>
                      <a:r>
                        <a:rPr kumimoji="1" lang="en-US" altLang="ja-JP" sz="900" b="1" dirty="0">
                          <a:latin typeface="Meiryo UI" panose="020B0604030504040204" pitchFamily="50" charset="-128"/>
                          <a:ea typeface="Meiryo UI" panose="020B0604030504040204" pitchFamily="50" charset="-128"/>
                        </a:rPr>
                        <a:t>No5</a:t>
                      </a:r>
                      <a:r>
                        <a:rPr kumimoji="1" lang="en-US" altLang="ja-JP" sz="1000" b="1" dirty="0">
                          <a:latin typeface="Meiryo UI" panose="020B0604030504040204" pitchFamily="50" charset="-128"/>
                          <a:ea typeface="Meiryo UI" panose="020B0604030504040204" pitchFamily="50" charset="-128"/>
                        </a:rPr>
                        <a:t>0</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大阪魅力発信事業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デジタル</a:t>
                      </a:r>
                      <a:r>
                        <a:rPr kumimoji="1" lang="ja-JP" altLang="en-US" sz="1200" b="1" u="none" dirty="0">
                          <a:solidFill>
                            <a:schemeClr val="bg1"/>
                          </a:solidFill>
                          <a:latin typeface="Meiryo UI" panose="020B0604030504040204" pitchFamily="50" charset="-128"/>
                          <a:ea typeface="Meiryo UI" panose="020B0604030504040204" pitchFamily="50" charset="-128"/>
                        </a:rPr>
                        <a:t>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万博を契機として大阪府内各地への来訪者を増やすため、府内市町村が連携して、オール大阪で府内地域産業等の魅力を効果的に発信することを目的としたイベントの企画調整を行うとともに、多言語に対応したプロモーションツールを用いて情報発信を</a:t>
                      </a:r>
                      <a:r>
                        <a:rPr kumimoji="1" lang="ja-JP" altLang="en-US" sz="1050" b="0" u="none" dirty="0">
                          <a:latin typeface="Meiryo UI" panose="020B0604030504040204" pitchFamily="50" charset="-128"/>
                          <a:ea typeface="Meiryo UI" panose="020B0604030504040204" pitchFamily="50" charset="-128"/>
                        </a:rPr>
                        <a:t>行う。</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3220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4623036"/>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地域における観光消費額（外国人旅行者）</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14,000</a:t>
                      </a:r>
                      <a:r>
                        <a:rPr kumimoji="1" lang="ja-JP" altLang="en-US" sz="1050" dirty="0">
                          <a:solidFill>
                            <a:srgbClr val="FF0000"/>
                          </a:solidFill>
                          <a:latin typeface="Meiryo UI" panose="020B0604030504040204" pitchFamily="50" charset="-128"/>
                          <a:ea typeface="Meiryo UI" panose="020B0604030504040204" pitchFamily="50" charset="-128"/>
                        </a:rPr>
                        <a:t>億円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149,166</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11,500</a:t>
                      </a:r>
                      <a:r>
                        <a:rPr kumimoji="1" lang="ja-JP" altLang="en-US" sz="1050" dirty="0">
                          <a:solidFill>
                            <a:schemeClr val="tx1"/>
                          </a:solidFill>
                          <a:latin typeface="Meiryo UI" panose="020B0604030504040204" pitchFamily="50" charset="-128"/>
                          <a:ea typeface="Meiryo UI" panose="020B0604030504040204" pitchFamily="50" charset="-128"/>
                        </a:rPr>
                        <a:t>億円</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地元産業の</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zh-CN" altLang="en-US" sz="1050" dirty="0">
                          <a:latin typeface="Meiryo UI" panose="020B0604030504040204" pitchFamily="50" charset="-128"/>
                          <a:ea typeface="Meiryo UI" panose="020B0604030504040204" pitchFamily="50" charset="-128"/>
                        </a:rPr>
                        <a:t>支援市町村数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a:t>
                      </a:r>
                      <a:r>
                        <a:rPr kumimoji="1" lang="ja-JP" altLang="en-US" sz="1050" dirty="0">
                          <a:solidFill>
                            <a:srgbClr val="FF0000"/>
                          </a:solidFill>
                          <a:latin typeface="Meiryo UI" panose="020B0604030504040204" pitchFamily="50" charset="-128"/>
                          <a:ea typeface="Meiryo UI" panose="020B0604030504040204" pitchFamily="50" charset="-128"/>
                        </a:rPr>
                        <a:t>市町村</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658508820"/>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a:latin typeface="Meiryo UI" panose="020B0604030504040204" pitchFamily="50" charset="-128"/>
                          <a:ea typeface="Meiryo UI" panose="020B0604030504040204" pitchFamily="50" charset="-128"/>
                        </a:rPr>
                        <a:t>来阪者満足度</a:t>
                      </a:r>
                      <a:r>
                        <a:rPr kumimoji="1" lang="ja-JP" altLang="en-US" sz="1050">
                          <a:latin typeface="Meiryo UI" panose="020B0604030504040204" pitchFamily="50" charset="-128"/>
                          <a:ea typeface="Meiryo UI" panose="020B0604030504040204" pitchFamily="50" charset="-128"/>
                        </a:rPr>
                        <a:t>（外国人旅行者）</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90%</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3125917043"/>
                  </a:ext>
                </a:extLst>
              </a:tr>
              <a:tr h="396000">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No51</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スーパーシティ構想の推進</a:t>
                      </a:r>
                      <a:r>
                        <a:rPr kumimoji="1" lang="ja-JP" altLang="en-US" sz="1100" b="1" u="sng" dirty="0">
                          <a:solidFill>
                            <a:schemeClr val="bg1"/>
                          </a:solidFill>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　「うめきた２期地区」と「夢洲地区」において、最先端技術を活用し、規制改革を伴う複数分野のスマート化の取組を実装し、未来の暮らしを先行実現する「まるごと未来都市＝スーパーシティ」の形成に向けた協議・調整等を行う。</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023225523"/>
                  </a:ext>
                </a:extLst>
              </a:tr>
              <a:tr h="39600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161088618"/>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921049408"/>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区域計画の認定項目数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4,136</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4,136</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04030148"/>
                  </a:ext>
                </a:extLst>
              </a:tr>
              <a:tr h="396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スーパーシティ基本構想の策定</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基本構想の策定 </a:t>
                      </a:r>
                      <a:r>
                        <a:rPr kumimoji="1" lang="en-US" altLang="ja-JP" sz="1050" dirty="0">
                          <a:solidFill>
                            <a:schemeClr val="tx1"/>
                          </a:solidFill>
                          <a:latin typeface="Meiryo UI" panose="020B0604030504040204" pitchFamily="50" charset="-128"/>
                          <a:ea typeface="Meiryo UI" panose="020B0604030504040204" pitchFamily="50" charset="-128"/>
                        </a:rPr>
                        <a:t>R5.10</a:t>
                      </a:r>
                      <a:r>
                        <a:rPr kumimoji="1" lang="ja-JP" altLang="en-US" sz="1050" dirty="0">
                          <a:solidFill>
                            <a:schemeClr val="tx1"/>
                          </a:solidFill>
                          <a:latin typeface="Meiryo UI" panose="020B0604030504040204" pitchFamily="50" charset="-128"/>
                          <a:ea typeface="Meiryo UI" panose="020B0604030504040204" pitchFamily="50" charset="-128"/>
                        </a:rPr>
                        <a:t>　</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（基本構想の策定）</a:t>
                      </a: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756947032"/>
                  </a:ext>
                </a:extLst>
              </a:tr>
            </a:tbl>
          </a:graphicData>
        </a:graphic>
      </p:graphicFrame>
    </p:spTree>
    <p:extLst>
      <p:ext uri="{BB962C8B-B14F-4D97-AF65-F5344CB8AC3E}">
        <p14:creationId xmlns:p14="http://schemas.microsoft.com/office/powerpoint/2010/main" val="3862784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I</a:t>
            </a:r>
            <a:r>
              <a:rPr lang="ja-JP" altLang="en-US" sz="2400" dirty="0">
                <a:latin typeface="Meiryo UI" panose="020B0604030504040204" pitchFamily="50" charset="-128"/>
                <a:ea typeface="Meiryo UI" panose="020B0604030504040204" pitchFamily="50" charset="-128"/>
              </a:rPr>
              <a:t>　若者が活躍でき、子育て安心の都市「大阪」の実現</a:t>
            </a:r>
            <a:endParaRPr lang="en-US" altLang="ja-JP" sz="2400" dirty="0">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F4A604EF-5E1C-43E5-A26F-6BCB78E18DBF}"/>
              </a:ext>
            </a:extLst>
          </p:cNvPr>
          <p:cNvSpPr>
            <a:spLocks noGrp="1"/>
          </p:cNvSpPr>
          <p:nvPr>
            <p:ph type="sldNum" sz="quarter" idx="12"/>
          </p:nvPr>
        </p:nvSpPr>
        <p:spPr>
          <a:xfrm>
            <a:off x="7677150" y="6636470"/>
            <a:ext cx="2228850" cy="221530"/>
          </a:xfrm>
        </p:spPr>
        <p:txBody>
          <a:bodyPr/>
          <a:lstStyle/>
          <a:p>
            <a:fld id="{44BDDE9A-F6C5-4730-B943-1C83B56C071B}" type="slidenum">
              <a:rPr kumimoji="1" lang="ja-JP" altLang="en-US" smtClean="0"/>
              <a:t>2</a:t>
            </a:fld>
            <a:endParaRPr kumimoji="1" lang="ja-JP" altLang="en-US"/>
          </a:p>
        </p:txBody>
      </p:sp>
    </p:spTree>
    <p:extLst>
      <p:ext uri="{BB962C8B-B14F-4D97-AF65-F5344CB8AC3E}">
        <p14:creationId xmlns:p14="http://schemas.microsoft.com/office/powerpoint/2010/main" val="646616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5581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F836208C-6478-4E6F-830C-06D6D13B8B78}"/>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29</a:t>
            </a:fld>
            <a:endParaRPr kumimoji="1" lang="ja-JP" altLang="en-US" dirty="0"/>
          </a:p>
        </p:txBody>
      </p:sp>
      <p:graphicFrame>
        <p:nvGraphicFramePr>
          <p:cNvPr id="7" name="表 6">
            <a:extLst>
              <a:ext uri="{FF2B5EF4-FFF2-40B4-BE49-F238E27FC236}">
                <a16:creationId xmlns:a16="http://schemas.microsoft.com/office/drawing/2014/main" id="{FFE9B3B7-35B3-4505-8C03-83FEEE90C0A2}"/>
              </a:ext>
            </a:extLst>
          </p:cNvPr>
          <p:cNvGraphicFramePr>
            <a:graphicFrameLocks noGrp="1"/>
          </p:cNvGraphicFramePr>
          <p:nvPr>
            <p:extLst>
              <p:ext uri="{D42A27DB-BD31-4B8C-83A1-F6EECF244321}">
                <p14:modId xmlns:p14="http://schemas.microsoft.com/office/powerpoint/2010/main" val="907740028"/>
              </p:ext>
            </p:extLst>
          </p:nvPr>
        </p:nvGraphicFramePr>
        <p:xfrm>
          <a:off x="104059" y="801305"/>
          <a:ext cx="9719751" cy="5642532"/>
        </p:xfrm>
        <a:graphic>
          <a:graphicData uri="http://schemas.openxmlformats.org/drawingml/2006/table">
            <a:tbl>
              <a:tblPr firstRow="1" bandRow="1">
                <a:tableStyleId>{F5AB1C69-6EDB-4FF4-983F-18BD219EF322}</a:tableStyleId>
              </a:tblPr>
              <a:tblGrid>
                <a:gridCol w="370153">
                  <a:extLst>
                    <a:ext uri="{9D8B030D-6E8A-4147-A177-3AD203B41FA5}">
                      <a16:colId xmlns:a16="http://schemas.microsoft.com/office/drawing/2014/main" val="830047628"/>
                    </a:ext>
                  </a:extLst>
                </a:gridCol>
                <a:gridCol w="386011">
                  <a:extLst>
                    <a:ext uri="{9D8B030D-6E8A-4147-A177-3AD203B41FA5}">
                      <a16:colId xmlns:a16="http://schemas.microsoft.com/office/drawing/2014/main" val="1297933951"/>
                    </a:ext>
                  </a:extLst>
                </a:gridCol>
                <a:gridCol w="3204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440000">
                  <a:extLst>
                    <a:ext uri="{9D8B030D-6E8A-4147-A177-3AD203B41FA5}">
                      <a16:colId xmlns:a16="http://schemas.microsoft.com/office/drawing/2014/main" val="1393318109"/>
                    </a:ext>
                  </a:extLst>
                </a:gridCol>
                <a:gridCol w="1151587">
                  <a:extLst>
                    <a:ext uri="{9D8B030D-6E8A-4147-A177-3AD203B41FA5}">
                      <a16:colId xmlns:a16="http://schemas.microsoft.com/office/drawing/2014/main" val="2346348725"/>
                    </a:ext>
                  </a:extLst>
                </a:gridCol>
              </a:tblGrid>
              <a:tr h="381955">
                <a:tc rowSpan="4">
                  <a:txBody>
                    <a:bodyPr/>
                    <a:lstStyle/>
                    <a:p>
                      <a:pPr algn="ctr"/>
                      <a:r>
                        <a:rPr kumimoji="1" lang="en-US" altLang="ja-JP" sz="900" dirty="0">
                          <a:latin typeface="Meiryo UI" panose="020B0604030504040204" pitchFamily="50" charset="-128"/>
                          <a:ea typeface="Meiryo UI" panose="020B0604030504040204" pitchFamily="50" charset="-128"/>
                        </a:rPr>
                        <a:t>No52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広域サイクルルート連携事業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r>
                        <a:rPr kumimoji="1" lang="ja-JP" altLang="en-US" sz="1100" b="1" u="none"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　</a:t>
                      </a:r>
                      <a:r>
                        <a:rPr kumimoji="1" lang="en-US" altLang="ja-JP" sz="1050" b="0" u="none" dirty="0">
                          <a:latin typeface="Meiryo UI" panose="020B0604030504040204" pitchFamily="50" charset="-128"/>
                          <a:ea typeface="Meiryo UI" panose="020B0604030504040204" pitchFamily="50" charset="-128"/>
                        </a:rPr>
                        <a:t>2025</a:t>
                      </a:r>
                      <a:r>
                        <a:rPr kumimoji="1" lang="ja-JP" altLang="en-US" sz="1050" b="0" u="none" dirty="0">
                          <a:latin typeface="Meiryo UI" panose="020B0604030504040204" pitchFamily="50" charset="-128"/>
                          <a:ea typeface="Meiryo UI" panose="020B0604030504040204" pitchFamily="50" charset="-128"/>
                        </a:rPr>
                        <a:t>年大阪・関西万博を契機に、内外からの多くの来阪者が快適に府内各地の周遊できる環境を整備するため、近隣府県や市町村との広域連携による自転車を活用したまちづくりを推進する。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2609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260940">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連携地点における自転車通行量</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3,210</a:t>
                      </a:r>
                      <a:r>
                        <a:rPr kumimoji="1" lang="ja-JP" altLang="en-US" sz="1050" dirty="0">
                          <a:solidFill>
                            <a:srgbClr val="FF0000"/>
                          </a:solidFill>
                          <a:latin typeface="Meiryo UI" panose="020B0604030504040204" pitchFamily="50" charset="-128"/>
                          <a:ea typeface="Meiryo UI" panose="020B0604030504040204" pitchFamily="50" charset="-128"/>
                        </a:rPr>
                        <a:t>台</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5,184</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調査中</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3,210</a:t>
                      </a:r>
                      <a:r>
                        <a:rPr kumimoji="1" lang="ja-JP" altLang="en-US" sz="1050" dirty="0">
                          <a:solidFill>
                            <a:schemeClr val="tx1"/>
                          </a:solidFill>
                          <a:latin typeface="Meiryo UI" panose="020B0604030504040204" pitchFamily="50" charset="-128"/>
                          <a:ea typeface="Meiryo UI" panose="020B0604030504040204" pitchFamily="50" charset="-128"/>
                        </a:rPr>
                        <a:t>台</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4,784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357962295"/>
                  </a:ext>
                </a:extLst>
              </a:tr>
              <a:tr h="260940">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No53</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公園都市緑化振興事業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en-US" altLang="ja-JP" sz="1050" b="0" u="none"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企業や府民等からの寄附を活用し、みどりの風を感じるネットワークを形成するために民有地緑化を支援するとともに、道路等の公共用地において樹木の植栽・更新等を実施し、都市緑化を推進する。</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614392298"/>
                  </a:ext>
                </a:extLst>
              </a:tr>
              <a:tr h="26094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1067598970"/>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335644193"/>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緑化活動支援の件数</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３件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2,300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2,300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744966888"/>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寄附樹木の植栽本数</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r>
                        <a:rPr kumimoji="1" lang="ja-JP" altLang="en-US" sz="1050" dirty="0">
                          <a:solidFill>
                            <a:srgbClr val="FF0000"/>
                          </a:solidFill>
                          <a:latin typeface="Meiryo UI" panose="020B0604030504040204" pitchFamily="50" charset="-128"/>
                          <a:ea typeface="Meiryo UI" panose="020B0604030504040204" pitchFamily="50" charset="-128"/>
                        </a:rPr>
                        <a:t>本</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1,500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extLst>
                  <a:ext uri="{0D108BD9-81ED-4DB2-BD59-A6C34878D82A}">
                    <a16:rowId xmlns:a16="http://schemas.microsoft.com/office/drawing/2014/main" val="837393965"/>
                  </a:ext>
                </a:extLst>
              </a:tr>
              <a:tr h="260940">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No54</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大阪府生涯スポーツ振興事業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en-US" altLang="ja-JP" sz="1050" b="0" u="none"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幅広く府民に対しスポーツを紹介し実践する場を提供することにより、スポーツへの参加意欲を喚起するとともに、スポーツ情報サイトや</a:t>
                      </a:r>
                      <a:r>
                        <a:rPr kumimoji="1" lang="en-US" altLang="ja-JP" sz="1050" b="0" u="none" dirty="0">
                          <a:solidFill>
                            <a:schemeClr val="bg1"/>
                          </a:solidFill>
                          <a:latin typeface="Meiryo UI" panose="020B0604030504040204" pitchFamily="50" charset="-128"/>
                          <a:ea typeface="Meiryo UI" panose="020B0604030504040204" pitchFamily="50" charset="-128"/>
                        </a:rPr>
                        <a:t>SNS</a:t>
                      </a:r>
                      <a:r>
                        <a:rPr kumimoji="1" lang="ja-JP" altLang="en-US" sz="1050" b="0" u="none" dirty="0">
                          <a:solidFill>
                            <a:schemeClr val="bg1"/>
                          </a:solidFill>
                          <a:latin typeface="Meiryo UI" panose="020B0604030504040204" pitchFamily="50" charset="-128"/>
                          <a:ea typeface="Meiryo UI" panose="020B0604030504040204" pitchFamily="50" charset="-128"/>
                        </a:rPr>
                        <a:t>を活用したスポーツ情報を幅広く発信することで、スポーツツーリズムの推進につなげていく。</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037561463"/>
                  </a:ext>
                </a:extLst>
              </a:tr>
              <a:tr h="26094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122281391"/>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876691049"/>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スポーツ・レクリエーション事業参加者数（オンライン含む）</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37,000</a:t>
                      </a:r>
                      <a:r>
                        <a:rPr kumimoji="1" lang="ja-JP" altLang="en-US" sz="1050" dirty="0">
                          <a:solidFill>
                            <a:srgbClr val="FF0000"/>
                          </a:solidFill>
                          <a:latin typeface="Meiryo UI" panose="020B0604030504040204" pitchFamily="50" charset="-128"/>
                          <a:ea typeface="Meiryo UI" panose="020B0604030504040204" pitchFamily="50" charset="-128"/>
                        </a:rPr>
                        <a:t>名</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98,317</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26,000</a:t>
                      </a:r>
                      <a:r>
                        <a:rPr kumimoji="1" lang="ja-JP" altLang="en-US" sz="1050" dirty="0">
                          <a:solidFill>
                            <a:schemeClr val="tx1"/>
                          </a:solidFill>
                          <a:latin typeface="Meiryo UI" panose="020B0604030504040204" pitchFamily="50" charset="-128"/>
                          <a:ea typeface="Meiryo UI" panose="020B0604030504040204" pitchFamily="50" charset="-128"/>
                        </a:rPr>
                        <a:t>名</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37,000</a:t>
                      </a:r>
                      <a:r>
                        <a:rPr kumimoji="1" lang="ja-JP" altLang="en-US" sz="1050" dirty="0">
                          <a:solidFill>
                            <a:schemeClr val="tx1"/>
                          </a:solidFill>
                          <a:latin typeface="Meiryo UI" panose="020B0604030504040204" pitchFamily="50" charset="-128"/>
                          <a:ea typeface="Meiryo UI" panose="020B0604030504040204" pitchFamily="50" charset="-128"/>
                        </a:rPr>
                        <a:t>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89,872</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0481717"/>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en-US" altLang="ja-JP" sz="1050" dirty="0">
                          <a:latin typeface="Meiryo UI" panose="020B0604030504040204" pitchFamily="50" charset="-128"/>
                          <a:ea typeface="Meiryo UI" panose="020B0604030504040204" pitchFamily="50" charset="-128"/>
                        </a:rPr>
                        <a:t>SPORTS</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セッション数（月平均）</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8,768</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3,000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1,500</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1309116749"/>
                  </a:ext>
                </a:extLst>
              </a:tr>
            </a:tbl>
          </a:graphicData>
        </a:graphic>
      </p:graphicFrame>
    </p:spTree>
    <p:extLst>
      <p:ext uri="{BB962C8B-B14F-4D97-AF65-F5344CB8AC3E}">
        <p14:creationId xmlns:p14="http://schemas.microsoft.com/office/powerpoint/2010/main" val="3637094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5581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10" name="スライド番号プレースホルダー 1">
            <a:extLst>
              <a:ext uri="{FF2B5EF4-FFF2-40B4-BE49-F238E27FC236}">
                <a16:creationId xmlns:a16="http://schemas.microsoft.com/office/drawing/2014/main" id="{6BC5A122-992F-44F2-A5B6-27978587EDE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30</a:t>
            </a:fld>
            <a:endParaRPr kumimoji="1" lang="ja-JP" altLang="en-US" dirty="0"/>
          </a:p>
        </p:txBody>
      </p:sp>
      <p:graphicFrame>
        <p:nvGraphicFramePr>
          <p:cNvPr id="7" name="表 6">
            <a:extLst>
              <a:ext uri="{FF2B5EF4-FFF2-40B4-BE49-F238E27FC236}">
                <a16:creationId xmlns:a16="http://schemas.microsoft.com/office/drawing/2014/main" id="{248F2398-2F86-40A6-9DE7-7984BAD702DA}"/>
              </a:ext>
            </a:extLst>
          </p:cNvPr>
          <p:cNvGraphicFramePr>
            <a:graphicFrameLocks noGrp="1"/>
          </p:cNvGraphicFramePr>
          <p:nvPr>
            <p:extLst>
              <p:ext uri="{D42A27DB-BD31-4B8C-83A1-F6EECF244321}">
                <p14:modId xmlns:p14="http://schemas.microsoft.com/office/powerpoint/2010/main" val="3701171295"/>
              </p:ext>
            </p:extLst>
          </p:nvPr>
        </p:nvGraphicFramePr>
        <p:xfrm>
          <a:off x="136085" y="763590"/>
          <a:ext cx="9680645" cy="4149100"/>
        </p:xfrm>
        <a:graphic>
          <a:graphicData uri="http://schemas.openxmlformats.org/drawingml/2006/table">
            <a:tbl>
              <a:tblPr firstRow="1" bandRow="1">
                <a:tableStyleId>{F5AB1C69-6EDB-4FF4-983F-18BD219EF322}</a:tableStyleId>
              </a:tblPr>
              <a:tblGrid>
                <a:gridCol w="368430">
                  <a:extLst>
                    <a:ext uri="{9D8B030D-6E8A-4147-A177-3AD203B41FA5}">
                      <a16:colId xmlns:a16="http://schemas.microsoft.com/office/drawing/2014/main" val="830047628"/>
                    </a:ext>
                  </a:extLst>
                </a:gridCol>
                <a:gridCol w="384215">
                  <a:extLst>
                    <a:ext uri="{9D8B030D-6E8A-4147-A177-3AD203B41FA5}">
                      <a16:colId xmlns:a16="http://schemas.microsoft.com/office/drawing/2014/main" val="1297933951"/>
                    </a:ext>
                  </a:extLst>
                </a:gridCol>
                <a:gridCol w="3384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296000">
                  <a:extLst>
                    <a:ext uri="{9D8B030D-6E8A-4147-A177-3AD203B41FA5}">
                      <a16:colId xmlns:a16="http://schemas.microsoft.com/office/drawing/2014/main" val="2868609020"/>
                    </a:ext>
                  </a:extLst>
                </a:gridCol>
                <a:gridCol w="1548000">
                  <a:extLst>
                    <a:ext uri="{9D8B030D-6E8A-4147-A177-3AD203B41FA5}">
                      <a16:colId xmlns:a16="http://schemas.microsoft.com/office/drawing/2014/main" val="1393318109"/>
                    </a:ext>
                  </a:extLst>
                </a:gridCol>
                <a:gridCol w="1116000">
                  <a:extLst>
                    <a:ext uri="{9D8B030D-6E8A-4147-A177-3AD203B41FA5}">
                      <a16:colId xmlns:a16="http://schemas.microsoft.com/office/drawing/2014/main" val="2346348725"/>
                    </a:ext>
                  </a:extLst>
                </a:gridCol>
              </a:tblGrid>
              <a:tr h="381955">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55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大阪府文化振興事業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p>
                    <a:p>
                      <a:pPr algn="l"/>
                      <a:r>
                        <a:rPr kumimoji="1" lang="ja-JP" altLang="en-US" sz="1050" b="0" u="none" dirty="0">
                          <a:latin typeface="Meiryo UI" panose="020B0604030504040204" pitchFamily="50" charset="-128"/>
                          <a:ea typeface="Meiryo UI" panose="020B0604030504040204" pitchFamily="50" charset="-128"/>
                        </a:rPr>
                        <a:t>文化芸術分野で活躍する者を対象にした顕彰事業を実施するとともに、府民に優れた芸術文化の鑑賞機会を提供する有意義な事業や次世代の育成に資する活動等に対する補助を通して、大阪における文化・芸術の振興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6707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大阪の文化振興の機運を醸成するための顕彰事業の実施</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17,805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17,020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232366376"/>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採択事業における観客満足度</a:t>
                      </a:r>
                    </a:p>
                    <a:p>
                      <a:r>
                        <a:rPr kumimoji="1" lang="ja-JP" altLang="en-US" sz="1050" dirty="0">
                          <a:latin typeface="Meiryo UI" panose="020B0604030504040204" pitchFamily="50" charset="-128"/>
                          <a:ea typeface="Meiryo UI" panose="020B0604030504040204" pitchFamily="50" charset="-128"/>
                        </a:rPr>
                        <a:t>（芸術文化振興補助金）</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95.8</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151266560"/>
                  </a:ext>
                </a:extLst>
              </a:tr>
              <a:tr h="394336">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採択事業における観客満足度</a:t>
                      </a:r>
                    </a:p>
                    <a:p>
                      <a:r>
                        <a:rPr kumimoji="1" lang="ja-JP" altLang="en-US" sz="1050" dirty="0">
                          <a:latin typeface="Meiryo UI" panose="020B0604030504040204" pitchFamily="50" charset="-128"/>
                          <a:ea typeface="Meiryo UI" panose="020B0604030504040204" pitchFamily="50" charset="-128"/>
                        </a:rPr>
                        <a:t>（輝け！子どもパフォーマー事業補助金）</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99.3</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1,500</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1357962295"/>
                  </a:ext>
                </a:extLst>
              </a:tr>
              <a:tr h="394336">
                <a:tc rowSpan="4">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No56</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zh-TW" altLang="en-US" sz="1200" b="1" u="sng" dirty="0">
                          <a:solidFill>
                            <a:schemeClr val="bg1"/>
                          </a:solidFill>
                          <a:latin typeface="Meiryo UI" panose="020B0604030504040204" pitchFamily="50" charset="-128"/>
                          <a:ea typeface="Meiryo UI" panose="020B0604030504040204" pitchFamily="50" charset="-128"/>
                        </a:rPr>
                        <a:t>万博記念公園駅前周辺地区活性化事業</a:t>
                      </a:r>
                      <a:endParaRPr kumimoji="1" lang="en-US" altLang="ja-JP" sz="1200" b="1" u="sng"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大阪モノレール万博記念公園駅前周辺地区において、公募で選ばれた民間事業者とともに「大規模アリーナを中核とした大阪・関西を代表する新たなスポーツ・文化の拠点づくり」を推進し、世界最先端の機能を有するアリーナと周辺施設が相乗効果を発揮し、地域をはじめ、大阪・関西、ひいては西日本の成長、発展の起爆剤となれるよう取り組む。</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278678447"/>
                  </a:ext>
                </a:extLst>
              </a:tr>
              <a:tr h="394336">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910190190"/>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755510808"/>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環境アセスメント完了後</a:t>
                      </a:r>
                      <a:r>
                        <a:rPr kumimoji="1" lang="ja-JP" altLang="en-US" sz="1050" dirty="0">
                          <a:solidFill>
                            <a:schemeClr val="tx1"/>
                          </a:solidFill>
                          <a:latin typeface="Meiryo UI" panose="020B0604030504040204" pitchFamily="50" charset="-128"/>
                          <a:ea typeface="Meiryo UI" panose="020B0604030504040204" pitchFamily="50" charset="-128"/>
                        </a:rPr>
                        <a:t>アリーナ等工事着工</a:t>
                      </a: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５年度以降</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第</a:t>
                      </a:r>
                      <a:r>
                        <a:rPr kumimoji="1" lang="en-US" altLang="ja-JP" sz="1050" dirty="0">
                          <a:solidFill>
                            <a:schemeClr val="tx1"/>
                          </a:solidFill>
                          <a:latin typeface="Meiryo UI" panose="020B0604030504040204" pitchFamily="50" charset="-128"/>
                          <a:ea typeface="Meiryo UI" panose="020B0604030504040204" pitchFamily="50" charset="-128"/>
                        </a:rPr>
                        <a:t>Ⅰ</a:t>
                      </a:r>
                      <a:r>
                        <a:rPr kumimoji="1" lang="ja-JP" altLang="en-US" sz="1050" dirty="0">
                          <a:solidFill>
                            <a:schemeClr val="tx1"/>
                          </a:solidFill>
                          <a:latin typeface="Meiryo UI" panose="020B0604030504040204" pitchFamily="50" charset="-128"/>
                          <a:ea typeface="Meiryo UI" panose="020B0604030504040204" pitchFamily="50" charset="-128"/>
                        </a:rPr>
                        <a:t>期（アリーナ等）開業</a:t>
                      </a:r>
                      <a:r>
                        <a:rPr kumimoji="1" lang="en-US" altLang="ja-JP" sz="1050" dirty="0">
                          <a:solidFill>
                            <a:schemeClr val="tx1"/>
                          </a:solidFill>
                          <a:latin typeface="Meiryo UI" panose="020B0604030504040204" pitchFamily="50" charset="-128"/>
                          <a:ea typeface="Meiryo UI" panose="020B0604030504040204" pitchFamily="50" charset="-128"/>
                        </a:rPr>
                        <a:t>【R11</a:t>
                      </a:r>
                      <a:r>
                        <a:rPr kumimoji="1" lang="ja-JP" altLang="en-US" sz="1050" dirty="0">
                          <a:solidFill>
                            <a:schemeClr val="tx1"/>
                          </a:solidFill>
                          <a:latin typeface="Meiryo UI" panose="020B0604030504040204" pitchFamily="50" charset="-128"/>
                          <a:ea typeface="Meiryo UI" panose="020B0604030504040204" pitchFamily="50" charset="-128"/>
                        </a:rPr>
                        <a:t>年度</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既存施設の機能移設</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rgbClr val="FF0000"/>
                          </a:solidFill>
                          <a:latin typeface="Meiryo UI" panose="020B0604030504040204" pitchFamily="50" charset="-128"/>
                          <a:ea typeface="Meiryo UI" panose="020B0604030504040204" pitchFamily="50" charset="-128"/>
                        </a:rPr>
                        <a:t>に向けた整備</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1,756,959</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環境アセスメント開始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（環境アセスメント開始）</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469,935</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3307507476"/>
                  </a:ext>
                </a:extLst>
              </a:tr>
            </a:tbl>
          </a:graphicData>
        </a:graphic>
      </p:graphicFrame>
    </p:spTree>
    <p:extLst>
      <p:ext uri="{BB962C8B-B14F-4D97-AF65-F5344CB8AC3E}">
        <p14:creationId xmlns:p14="http://schemas.microsoft.com/office/powerpoint/2010/main" val="3914929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20695793"/>
              </p:ext>
            </p:extLst>
          </p:nvPr>
        </p:nvGraphicFramePr>
        <p:xfrm>
          <a:off x="135967" y="754703"/>
          <a:ext cx="9720000" cy="1617888"/>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20000">
                  <a:extLst>
                    <a:ext uri="{9D8B030D-6E8A-4147-A177-3AD203B41FA5}">
                      <a16:colId xmlns:a16="http://schemas.microsoft.com/office/drawing/2014/main" val="2553660516"/>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526465771"/>
                    </a:ext>
                  </a:extLst>
                </a:gridCol>
                <a:gridCol w="1548000">
                  <a:extLst>
                    <a:ext uri="{9D8B030D-6E8A-4147-A177-3AD203B41FA5}">
                      <a16:colId xmlns:a16="http://schemas.microsoft.com/office/drawing/2014/main" val="585218525"/>
                    </a:ext>
                  </a:extLst>
                </a:gridCol>
                <a:gridCol w="1548000">
                  <a:extLst>
                    <a:ext uri="{9D8B030D-6E8A-4147-A177-3AD203B41FA5}">
                      <a16:colId xmlns:a16="http://schemas.microsoft.com/office/drawing/2014/main" val="2346348725"/>
                    </a:ext>
                  </a:extLst>
                </a:gridCol>
              </a:tblGrid>
              <a:tr h="439114">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１</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a:latin typeface="Meiryo UI" panose="020B0604030504040204" pitchFamily="50" charset="-128"/>
                          <a:ea typeface="Meiryo UI" panose="020B0604030504040204" pitchFamily="50" charset="-128"/>
                        </a:rPr>
                        <a:t>OSAKA</a:t>
                      </a:r>
                      <a:r>
                        <a:rPr kumimoji="1" lang="ja-JP" altLang="en-US" sz="1200" u="sng" dirty="0">
                          <a:latin typeface="Meiryo UI" panose="020B0604030504040204" pitchFamily="50" charset="-128"/>
                          <a:ea typeface="Meiryo UI" panose="020B0604030504040204" pitchFamily="50" charset="-128"/>
                        </a:rPr>
                        <a:t>しごとフィールド運営事業</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女性や若者をはじめ多様な人材が活躍できる環境づくりを進めるため、</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しごとフィールドにおいて、就職困難者に対する専門的な支援を重点的に実施するとともに、人材確保に課題を抱える中小企業を支援する。</a:t>
                      </a:r>
                      <a:endParaRPr kumimoji="1" lang="ja-JP" altLang="en-US" dirty="0"/>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678155721"/>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しごとフィールドによる新規就業者数（若者以外も含む）</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8,000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439,228</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419,991</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191774838"/>
                  </a:ext>
                </a:extLst>
              </a:tr>
            </a:tbl>
          </a:graphicData>
        </a:graphic>
      </p:graphicFrame>
      <p:sp>
        <p:nvSpPr>
          <p:cNvPr id="3" name="テキスト ボックス 2"/>
          <p:cNvSpPr txBox="1"/>
          <p:nvPr/>
        </p:nvSpPr>
        <p:spPr>
          <a:xfrm>
            <a:off x="-1" y="461313"/>
            <a:ext cx="6478437" cy="295345"/>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基本的方向（１）若者の安定就職支援、職場定着支援</a:t>
            </a:r>
            <a:endParaRPr lang="en-US" altLang="ja-JP" sz="1400" b="1" dirty="0">
              <a:latin typeface="Meiryo UI" panose="020B0604030504040204" pitchFamily="50" charset="-128"/>
              <a:ea typeface="Meiryo UI" panose="020B0604030504040204" pitchFamily="50" charset="-128"/>
            </a:endParaRPr>
          </a:p>
          <a:p>
            <a:endParaRPr kumimoji="1" lang="ja-JP" altLang="en-US" sz="1400" dirty="0"/>
          </a:p>
        </p:txBody>
      </p:sp>
      <p:sp>
        <p:nvSpPr>
          <p:cNvPr id="10" name="テキスト ボックス 9"/>
          <p:cNvSpPr txBox="1"/>
          <p:nvPr/>
        </p:nvSpPr>
        <p:spPr>
          <a:xfrm>
            <a:off x="-2" y="2438747"/>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基本的方向（２）女性の活躍推進</a:t>
            </a:r>
            <a:endParaRPr kumimoji="1" lang="ja-JP" altLang="en-US" sz="1400" dirty="0"/>
          </a:p>
        </p:txBody>
      </p:sp>
      <p:sp>
        <p:nvSpPr>
          <p:cNvPr id="13" name="スライド番号プレースホルダー 1">
            <a:extLst>
              <a:ext uri="{FF2B5EF4-FFF2-40B4-BE49-F238E27FC236}">
                <a16:creationId xmlns:a16="http://schemas.microsoft.com/office/drawing/2014/main" id="{801AE0D7-F311-46D6-94EA-D5F14ED0423A}"/>
              </a:ext>
            </a:extLst>
          </p:cNvPr>
          <p:cNvSpPr>
            <a:spLocks noGrp="1"/>
          </p:cNvSpPr>
          <p:nvPr>
            <p:ph type="sldNum" sz="quarter" idx="12"/>
          </p:nvPr>
        </p:nvSpPr>
        <p:spPr>
          <a:xfrm>
            <a:off x="7677150" y="6467000"/>
            <a:ext cx="2228850" cy="365125"/>
          </a:xfrm>
        </p:spPr>
        <p:txBody>
          <a:bodyPr/>
          <a:lstStyle/>
          <a:p>
            <a:fld id="{44BDDE9A-F6C5-4730-B943-1C83B56C071B}" type="slidenum">
              <a:rPr kumimoji="1" lang="ja-JP" altLang="en-US" smtClean="0"/>
              <a:t>3</a:t>
            </a:fld>
            <a:endParaRPr kumimoji="1" lang="ja-JP" altLang="en-US"/>
          </a:p>
        </p:txBody>
      </p:sp>
      <p:graphicFrame>
        <p:nvGraphicFramePr>
          <p:cNvPr id="9" name="表 8">
            <a:extLst>
              <a:ext uri="{FF2B5EF4-FFF2-40B4-BE49-F238E27FC236}">
                <a16:creationId xmlns:a16="http://schemas.microsoft.com/office/drawing/2014/main" id="{025D5FE1-D6E9-4D0E-BF5C-30A3F18874CB}"/>
              </a:ext>
            </a:extLst>
          </p:cNvPr>
          <p:cNvGraphicFramePr>
            <a:graphicFrameLocks noGrp="1"/>
          </p:cNvGraphicFramePr>
          <p:nvPr>
            <p:extLst>
              <p:ext uri="{D42A27DB-BD31-4B8C-83A1-F6EECF244321}">
                <p14:modId xmlns:p14="http://schemas.microsoft.com/office/powerpoint/2010/main" val="2599124909"/>
              </p:ext>
            </p:extLst>
          </p:nvPr>
        </p:nvGraphicFramePr>
        <p:xfrm>
          <a:off x="135965" y="2746524"/>
          <a:ext cx="9720000" cy="3612428"/>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20000">
                  <a:extLst>
                    <a:ext uri="{9D8B030D-6E8A-4147-A177-3AD203B41FA5}">
                      <a16:colId xmlns:a16="http://schemas.microsoft.com/office/drawing/2014/main" val="3352397933"/>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117812099"/>
                    </a:ext>
                  </a:extLst>
                </a:gridCol>
                <a:gridCol w="1548000">
                  <a:extLst>
                    <a:ext uri="{9D8B030D-6E8A-4147-A177-3AD203B41FA5}">
                      <a16:colId xmlns:a16="http://schemas.microsoft.com/office/drawing/2014/main" val="2346348725"/>
                    </a:ext>
                  </a:extLst>
                </a:gridCol>
                <a:gridCol w="1548000">
                  <a:extLst>
                    <a:ext uri="{9D8B030D-6E8A-4147-A177-3AD203B41FA5}">
                      <a16:colId xmlns:a16="http://schemas.microsoft.com/office/drawing/2014/main" val="3625190496"/>
                    </a:ext>
                  </a:extLst>
                </a:gridCol>
              </a:tblGrid>
              <a:tr h="334328">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２</a:t>
                      </a: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latin typeface="Meiryo UI" panose="020B0604030504040204" pitchFamily="50" charset="-128"/>
                          <a:ea typeface="Meiryo UI" panose="020B0604030504040204" pitchFamily="50" charset="-128"/>
                        </a:rPr>
                        <a:t>OSAKA</a:t>
                      </a:r>
                      <a:r>
                        <a:rPr kumimoji="1" lang="ja-JP" altLang="en-US" sz="1200" b="1" u="sng" dirty="0">
                          <a:latin typeface="Meiryo UI" panose="020B0604030504040204" pitchFamily="50" charset="-128"/>
                          <a:ea typeface="Meiryo UI" panose="020B0604030504040204" pitchFamily="50" charset="-128"/>
                        </a:rPr>
                        <a:t>女性活躍推進事業</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女性活躍推進会議等と連携し、「ドーン </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de </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キラリ フェスティバル」等の啓発事業を実施するとともに、同フェスティバルにあわせ、</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年に開催される大阪・関西万博を</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PR</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するトークイベントを開催。また若年層を対象とした「ライフデザインの描き方セミナー」等を開催し、オール大阪でより一層、女性活躍の機運を盛り上げる。　</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ja-JP" altLang="en-US" sz="9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034438386"/>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男女いきいき・元気宣言登録事業者数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785</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FEDEA"/>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9,508</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740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725</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9,508</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191774838"/>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セミナー等の参加者数</a:t>
                      </a:r>
                    </a:p>
                  </a:txBody>
                  <a:tcPr marL="74295" marR="74295" marT="37148" marB="37148" anchor="ctr">
                    <a:lnL w="1905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B w="38100"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776</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727</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665</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vMerge="1">
                  <a:txBody>
                    <a:bodyPr/>
                    <a:lstStyle/>
                    <a:p>
                      <a:endParaRPr kumimoji="1" lang="ja-JP" altLang="en-US"/>
                    </a:p>
                  </a:txBody>
                  <a:tcPr/>
                </a:tc>
                <a:extLst>
                  <a:ext uri="{0D108BD9-81ED-4DB2-BD59-A6C34878D82A}">
                    <a16:rowId xmlns:a16="http://schemas.microsoft.com/office/drawing/2014/main" val="979966792"/>
                  </a:ext>
                </a:extLst>
              </a:tr>
              <a:tr h="39433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３</a:t>
                      </a: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solidFill>
                            <a:schemeClr val="lt1"/>
                          </a:solidFill>
                          <a:latin typeface="Meiryo UI" panose="020B0604030504040204" pitchFamily="50" charset="-128"/>
                          <a:ea typeface="Meiryo UI" panose="020B0604030504040204" pitchFamily="50" charset="-128"/>
                          <a:cs typeface="+mn-cs"/>
                        </a:rPr>
                        <a:t>男女共同参画推進事業～女性基金活用事業～</a:t>
                      </a:r>
                      <a:r>
                        <a:rPr kumimoji="1" lang="ja-JP" altLang="en-US" sz="1200" b="1" u="none" kern="1200" dirty="0">
                          <a:solidFill>
                            <a:schemeClr val="lt1"/>
                          </a:solidFill>
                          <a:latin typeface="Meiryo UI" panose="020B0604030504040204" pitchFamily="50" charset="-128"/>
                          <a:ea typeface="Meiryo UI" panose="020B0604030504040204" pitchFamily="50" charset="-128"/>
                          <a:cs typeface="+mn-cs"/>
                        </a:rPr>
                        <a:t>　</a:t>
                      </a:r>
                      <a:r>
                        <a:rPr kumimoji="1" lang="en-US" altLang="ja-JP" sz="1200" b="1" kern="1200" dirty="0">
                          <a:solidFill>
                            <a:schemeClr val="bg1"/>
                          </a:solidFill>
                          <a:latin typeface="Meiryo UI" panose="020B0604030504040204" pitchFamily="50" charset="-128"/>
                          <a:ea typeface="Meiryo UI" panose="020B0604030504040204" pitchFamily="50" charset="-128"/>
                          <a:cs typeface="+mn-cs"/>
                        </a:rPr>
                        <a:t>【</a:t>
                      </a:r>
                      <a:r>
                        <a:rPr kumimoji="1" lang="ja-JP" altLang="en-US" sz="1200" b="1" kern="1200" dirty="0">
                          <a:solidFill>
                            <a:schemeClr val="bg1"/>
                          </a:solidFill>
                          <a:latin typeface="Meiryo UI" panose="020B0604030504040204" pitchFamily="50" charset="-128"/>
                          <a:ea typeface="Meiryo UI" panose="020B0604030504040204" pitchFamily="50" charset="-128"/>
                          <a:cs typeface="+mn-cs"/>
                        </a:rPr>
                        <a:t>企業版ふるさと納税活用事業</a:t>
                      </a:r>
                      <a:r>
                        <a:rPr kumimoji="1" lang="en-US" altLang="ja-JP" sz="1200" b="1" kern="1200" dirty="0">
                          <a:solidFill>
                            <a:schemeClr val="bg1"/>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だれもがいきいきと活躍できる男女共同参画社会の実現を図るため、男女共同参画の観点から相談事業を実施するほか、研修実施等を通じて男女共同参画施策を推進する。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hMerge="1">
                  <a:txBody>
                    <a:bodyPr/>
                    <a:lstStyle/>
                    <a:p>
                      <a:endParaRPr kumimoji="1" lang="ja-JP" altLang="en-US"/>
                    </a:p>
                  </a:txBody>
                  <a:tcPr>
                    <a:solidFill>
                      <a:schemeClr val="bg2"/>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0566057"/>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3777926"/>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255724006"/>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ドーンセンター相談件数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（電話・面接相談・</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相談）</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3,900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25,004</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3,850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3,850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25,004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762122810"/>
                  </a:ext>
                </a:extLst>
              </a:tr>
            </a:tbl>
          </a:graphicData>
        </a:graphic>
      </p:graphicFrame>
    </p:spTree>
    <p:extLst>
      <p:ext uri="{BB962C8B-B14F-4D97-AF65-F5344CB8AC3E}">
        <p14:creationId xmlns:p14="http://schemas.microsoft.com/office/powerpoint/2010/main" val="133180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基本的方向（３）結婚・妊娠・出産・子育て環境の充実</a:t>
            </a:r>
            <a:endParaRPr kumimoji="1" lang="ja-JP" altLang="en-US" sz="1400" dirty="0"/>
          </a:p>
        </p:txBody>
      </p:sp>
      <p:graphicFrame>
        <p:nvGraphicFramePr>
          <p:cNvPr id="12" name="表 11"/>
          <p:cNvGraphicFramePr>
            <a:graphicFrameLocks noGrp="1"/>
          </p:cNvGraphicFramePr>
          <p:nvPr>
            <p:extLst>
              <p:ext uri="{D42A27DB-BD31-4B8C-83A1-F6EECF244321}">
                <p14:modId xmlns:p14="http://schemas.microsoft.com/office/powerpoint/2010/main" val="3393918889"/>
              </p:ext>
            </p:extLst>
          </p:nvPr>
        </p:nvGraphicFramePr>
        <p:xfrm>
          <a:off x="114899" y="801052"/>
          <a:ext cx="9676201" cy="1617888"/>
        </p:xfrm>
        <a:graphic>
          <a:graphicData uri="http://schemas.openxmlformats.org/drawingml/2006/table">
            <a:tbl>
              <a:tblPr firstRow="1" bandRow="1">
                <a:tableStyleId>{F5AB1C69-6EDB-4FF4-983F-18BD219EF322}</a:tableStyleId>
              </a:tblPr>
              <a:tblGrid>
                <a:gridCol w="362176">
                  <a:extLst>
                    <a:ext uri="{9D8B030D-6E8A-4147-A177-3AD203B41FA5}">
                      <a16:colId xmlns:a16="http://schemas.microsoft.com/office/drawing/2014/main" val="830047628"/>
                    </a:ext>
                  </a:extLst>
                </a:gridCol>
                <a:gridCol w="422025">
                  <a:extLst>
                    <a:ext uri="{9D8B030D-6E8A-4147-A177-3AD203B41FA5}">
                      <a16:colId xmlns:a16="http://schemas.microsoft.com/office/drawing/2014/main" val="1297933951"/>
                    </a:ext>
                  </a:extLst>
                </a:gridCol>
                <a:gridCol w="2412000">
                  <a:extLst>
                    <a:ext uri="{9D8B030D-6E8A-4147-A177-3AD203B41FA5}">
                      <a16:colId xmlns:a16="http://schemas.microsoft.com/office/drawing/2014/main" val="2034516984"/>
                    </a:ext>
                  </a:extLst>
                </a:gridCol>
                <a:gridCol w="1620000">
                  <a:extLst>
                    <a:ext uri="{9D8B030D-6E8A-4147-A177-3AD203B41FA5}">
                      <a16:colId xmlns:a16="http://schemas.microsoft.com/office/drawing/2014/main" val="885638921"/>
                    </a:ext>
                  </a:extLst>
                </a:gridCol>
                <a:gridCol w="1620000">
                  <a:extLst>
                    <a:ext uri="{9D8B030D-6E8A-4147-A177-3AD203B41FA5}">
                      <a16:colId xmlns:a16="http://schemas.microsoft.com/office/drawing/2014/main" val="889472479"/>
                    </a:ext>
                  </a:extLst>
                </a:gridCol>
                <a:gridCol w="1620000">
                  <a:extLst>
                    <a:ext uri="{9D8B030D-6E8A-4147-A177-3AD203B41FA5}">
                      <a16:colId xmlns:a16="http://schemas.microsoft.com/office/drawing/2014/main" val="2136332784"/>
                    </a:ext>
                  </a:extLst>
                </a:gridCol>
                <a:gridCol w="1620000">
                  <a:extLst>
                    <a:ext uri="{9D8B030D-6E8A-4147-A177-3AD203B41FA5}">
                      <a16:colId xmlns:a16="http://schemas.microsoft.com/office/drawing/2014/main" val="3560589941"/>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４</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地域限定保育士試験事業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保育士試験の受験者に多様な選択肢を提供し、保育士資格取得者を増やすため、後期試験において、実技試験による通常試験と保育実技講習会による地域限定試験を同時実施する。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extLst>
                  <a:ext uri="{0D108BD9-81ED-4DB2-BD59-A6C34878D82A}">
                    <a16:rowId xmlns:a16="http://schemas.microsoft.com/office/drawing/2014/main" val="2564789859"/>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tc>
                <a:tc>
                  <a:txBody>
                    <a:bodyPr/>
                    <a:lstStyle/>
                    <a:p>
                      <a:pPr algn="ctr"/>
                      <a:r>
                        <a:rPr kumimoji="1" lang="en-US" altLang="ja-JP" sz="1050" b="0">
                          <a:solidFill>
                            <a:sysClr val="windowText" lastClr="000000"/>
                          </a:solidFill>
                          <a:latin typeface="Meiryo UI" panose="020B0604030504040204" pitchFamily="50" charset="-128"/>
                          <a:ea typeface="Meiryo UI" panose="020B0604030504040204" pitchFamily="50" charset="-128"/>
                        </a:rPr>
                        <a:t>R5</a:t>
                      </a:r>
                      <a:r>
                        <a:rPr kumimoji="1" lang="ja-JP" altLang="en-US" sz="1050" b="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a:solidFill>
                            <a:sysClr val="windowText" lastClr="000000"/>
                          </a:solidFill>
                          <a:latin typeface="Meiryo UI" panose="020B0604030504040204" pitchFamily="50" charset="-128"/>
                          <a:ea typeface="Meiryo UI" panose="020B0604030504040204" pitchFamily="50" charset="-128"/>
                        </a:rPr>
                        <a:t>（当初目標値）</a:t>
                      </a:r>
                      <a:endParaRPr kumimoji="1" lang="ja-JP" altLang="en-US" sz="1050"/>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TW" altLang="en-US" sz="1050" dirty="0">
                          <a:latin typeface="Meiryo UI" panose="020B0604030504040204" pitchFamily="50" charset="-128"/>
                          <a:ea typeface="Meiryo UI" panose="020B0604030504040204" pitchFamily="50" charset="-128"/>
                        </a:rPr>
                        <a:t>地域限定保育士試験</a:t>
                      </a:r>
                      <a:r>
                        <a:rPr kumimoji="1" lang="en-US" altLang="zh-TW" sz="1050" dirty="0">
                          <a:latin typeface="Meiryo UI" panose="020B0604030504040204" pitchFamily="50" charset="-128"/>
                          <a:ea typeface="Meiryo UI" panose="020B0604030504040204" pitchFamily="50" charset="-128"/>
                        </a:rPr>
                        <a:t> </a:t>
                      </a:r>
                      <a:r>
                        <a:rPr kumimoji="1" lang="zh-TW" altLang="en-US" sz="1050" dirty="0">
                          <a:latin typeface="Meiryo UI" panose="020B0604030504040204" pitchFamily="50" charset="-128"/>
                          <a:ea typeface="Meiryo UI" panose="020B0604030504040204" pitchFamily="50" charset="-128"/>
                        </a:rPr>
                        <a:t>受験申請者数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14,376</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796</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1,200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13,930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bl>
          </a:graphicData>
        </a:graphic>
      </p:graphicFrame>
      <p:graphicFrame>
        <p:nvGraphicFramePr>
          <p:cNvPr id="3" name="表 2">
            <a:extLst>
              <a:ext uri="{FF2B5EF4-FFF2-40B4-BE49-F238E27FC236}">
                <a16:creationId xmlns:a16="http://schemas.microsoft.com/office/drawing/2014/main" id="{6E0ED57F-3380-41AB-87DB-79034DD55E79}"/>
              </a:ext>
            </a:extLst>
          </p:cNvPr>
          <p:cNvGraphicFramePr>
            <a:graphicFrameLocks noGrp="1"/>
          </p:cNvGraphicFramePr>
          <p:nvPr>
            <p:extLst>
              <p:ext uri="{D42A27DB-BD31-4B8C-83A1-F6EECF244321}">
                <p14:modId xmlns:p14="http://schemas.microsoft.com/office/powerpoint/2010/main" val="2020258589"/>
              </p:ext>
            </p:extLst>
          </p:nvPr>
        </p:nvGraphicFramePr>
        <p:xfrm>
          <a:off x="114899" y="2418940"/>
          <a:ext cx="9676201" cy="1457868"/>
        </p:xfrm>
        <a:graphic>
          <a:graphicData uri="http://schemas.openxmlformats.org/drawingml/2006/table">
            <a:tbl>
              <a:tblPr firstRow="1" bandRow="1">
                <a:tableStyleId>{F5AB1C69-6EDB-4FF4-983F-18BD219EF322}</a:tableStyleId>
              </a:tblPr>
              <a:tblGrid>
                <a:gridCol w="362176">
                  <a:extLst>
                    <a:ext uri="{9D8B030D-6E8A-4147-A177-3AD203B41FA5}">
                      <a16:colId xmlns:a16="http://schemas.microsoft.com/office/drawing/2014/main" val="3296080165"/>
                    </a:ext>
                  </a:extLst>
                </a:gridCol>
                <a:gridCol w="422025">
                  <a:extLst>
                    <a:ext uri="{9D8B030D-6E8A-4147-A177-3AD203B41FA5}">
                      <a16:colId xmlns:a16="http://schemas.microsoft.com/office/drawing/2014/main" val="4072983775"/>
                    </a:ext>
                  </a:extLst>
                </a:gridCol>
                <a:gridCol w="2412000">
                  <a:extLst>
                    <a:ext uri="{9D8B030D-6E8A-4147-A177-3AD203B41FA5}">
                      <a16:colId xmlns:a16="http://schemas.microsoft.com/office/drawing/2014/main" val="1627110962"/>
                    </a:ext>
                  </a:extLst>
                </a:gridCol>
                <a:gridCol w="1620000">
                  <a:extLst>
                    <a:ext uri="{9D8B030D-6E8A-4147-A177-3AD203B41FA5}">
                      <a16:colId xmlns:a16="http://schemas.microsoft.com/office/drawing/2014/main" val="3464028365"/>
                    </a:ext>
                  </a:extLst>
                </a:gridCol>
                <a:gridCol w="1620000">
                  <a:extLst>
                    <a:ext uri="{9D8B030D-6E8A-4147-A177-3AD203B41FA5}">
                      <a16:colId xmlns:a16="http://schemas.microsoft.com/office/drawing/2014/main" val="3399730001"/>
                    </a:ext>
                  </a:extLst>
                </a:gridCol>
                <a:gridCol w="1620000">
                  <a:extLst>
                    <a:ext uri="{9D8B030D-6E8A-4147-A177-3AD203B41FA5}">
                      <a16:colId xmlns:a16="http://schemas.microsoft.com/office/drawing/2014/main" val="1443360842"/>
                    </a:ext>
                  </a:extLst>
                </a:gridCol>
                <a:gridCol w="1620000">
                  <a:extLst>
                    <a:ext uri="{9D8B030D-6E8A-4147-A177-3AD203B41FA5}">
                      <a16:colId xmlns:a16="http://schemas.microsoft.com/office/drawing/2014/main" val="3624817377"/>
                    </a:ext>
                  </a:extLst>
                </a:gridCol>
              </a:tblGrid>
              <a:tr h="303691">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a:t>
                      </a: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預かり保育助成事業</a:t>
                      </a:r>
                      <a:endParaRPr kumimoji="1" lang="ja-JP" altLang="en-US" sz="1100" b="1" kern="1200" dirty="0">
                        <a:solidFill>
                          <a:schemeClr val="lt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私立幼稚園</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が保育の受け皿としての役割を強化し、女性の就業率向上や共働き世帯の増加等による保護者</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のニーズに対応した預かり保育を支援する。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599785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ADB9CA"/>
                    </a:solidFill>
                  </a:tcPr>
                </a:tc>
                <a:extLst>
                  <a:ext uri="{0D108BD9-81ED-4DB2-BD59-A6C34878D82A}">
                    <a16:rowId xmlns:a16="http://schemas.microsoft.com/office/drawing/2014/main" val="351002970"/>
                  </a:ext>
                </a:extLst>
              </a:tr>
              <a:tr h="394336">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77601331"/>
                  </a:ext>
                </a:extLst>
              </a:tr>
              <a:tr h="308332">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預かり保育を実施する幼稚園の割合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94%</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391,220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94%</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94</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462,880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2643138569"/>
                  </a:ext>
                </a:extLst>
              </a:tr>
            </a:tbl>
          </a:graphicData>
        </a:graphic>
      </p:graphicFrame>
      <p:sp>
        <p:nvSpPr>
          <p:cNvPr id="2" name="スライド番号プレースホルダー 1">
            <a:extLst>
              <a:ext uri="{FF2B5EF4-FFF2-40B4-BE49-F238E27FC236}">
                <a16:creationId xmlns:a16="http://schemas.microsoft.com/office/drawing/2014/main" id="{0873B66A-C3E6-4D23-861F-1C0A334E51B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4</a:t>
            </a:fld>
            <a:endParaRPr kumimoji="1" lang="ja-JP" altLang="en-US" dirty="0"/>
          </a:p>
        </p:txBody>
      </p:sp>
    </p:spTree>
    <p:extLst>
      <p:ext uri="{BB962C8B-B14F-4D97-AF65-F5344CB8AC3E}">
        <p14:creationId xmlns:p14="http://schemas.microsoft.com/office/powerpoint/2010/main" val="1647609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0FF8FA26-1131-4228-B9CA-50383B366675}"/>
              </a:ext>
            </a:extLst>
          </p:cNvPr>
          <p:cNvGraphicFramePr>
            <a:graphicFrameLocks noGrp="1"/>
          </p:cNvGraphicFramePr>
          <p:nvPr>
            <p:extLst>
              <p:ext uri="{D42A27DB-BD31-4B8C-83A1-F6EECF244321}">
                <p14:modId xmlns:p14="http://schemas.microsoft.com/office/powerpoint/2010/main" val="2739109312"/>
              </p:ext>
            </p:extLst>
          </p:nvPr>
        </p:nvGraphicFramePr>
        <p:xfrm>
          <a:off x="59628" y="748635"/>
          <a:ext cx="9715525" cy="4966884"/>
        </p:xfrm>
        <a:graphic>
          <a:graphicData uri="http://schemas.openxmlformats.org/drawingml/2006/table">
            <a:tbl>
              <a:tblPr firstRow="1" bandRow="1">
                <a:tableStyleId>{F5AB1C69-6EDB-4FF4-983F-18BD219EF322}</a:tableStyleId>
              </a:tblPr>
              <a:tblGrid>
                <a:gridCol w="359589">
                  <a:extLst>
                    <a:ext uri="{9D8B030D-6E8A-4147-A177-3AD203B41FA5}">
                      <a16:colId xmlns:a16="http://schemas.microsoft.com/office/drawing/2014/main" val="830047628"/>
                    </a:ext>
                  </a:extLst>
                </a:gridCol>
                <a:gridCol w="359589">
                  <a:extLst>
                    <a:ext uri="{9D8B030D-6E8A-4147-A177-3AD203B41FA5}">
                      <a16:colId xmlns:a16="http://schemas.microsoft.com/office/drawing/2014/main" val="1297933951"/>
                    </a:ext>
                  </a:extLst>
                </a:gridCol>
                <a:gridCol w="2988000">
                  <a:extLst>
                    <a:ext uri="{9D8B030D-6E8A-4147-A177-3AD203B41FA5}">
                      <a16:colId xmlns:a16="http://schemas.microsoft.com/office/drawing/2014/main" val="1232791315"/>
                    </a:ext>
                  </a:extLst>
                </a:gridCol>
                <a:gridCol w="1582194">
                  <a:extLst>
                    <a:ext uri="{9D8B030D-6E8A-4147-A177-3AD203B41FA5}">
                      <a16:colId xmlns:a16="http://schemas.microsoft.com/office/drawing/2014/main" val="885638921"/>
                    </a:ext>
                  </a:extLst>
                </a:gridCol>
                <a:gridCol w="1618153">
                  <a:extLst>
                    <a:ext uri="{9D8B030D-6E8A-4147-A177-3AD203B41FA5}">
                      <a16:colId xmlns:a16="http://schemas.microsoft.com/office/drawing/2014/main" val="2868609020"/>
                    </a:ext>
                  </a:extLst>
                </a:gridCol>
                <a:gridCol w="1404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236770">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英語教育推進事業（小・中・高）</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大阪の子どもたちの英語学習の特質を踏まえた</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技能</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領域の資質・能力（聞く・読む・話す</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やり取り</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・話す</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発表</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・書く）を総合的に向上させる。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また、</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の大阪・関西万博を契機とし、より一層グローバル化が見込まれる大阪において、児童・生徒に「生きた」英語力（特に話す力）を身につけさせるとともに、大阪から世界に羽ばたく高い英語力を備えたグローバル人材を育成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6180280"/>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CN" altLang="en-US" sz="1050" dirty="0">
                          <a:latin typeface="Meiryo UI" panose="020B0604030504040204" pitchFamily="50" charset="-128"/>
                          <a:ea typeface="Meiryo UI" panose="020B0604030504040204" pitchFamily="50" charset="-128"/>
                        </a:rPr>
                        <a:t>外国語教育研修会参加者満足度</a:t>
                      </a:r>
                      <a:r>
                        <a:rPr kumimoji="1" lang="en-US" altLang="zh-CN" sz="1050" dirty="0">
                          <a:latin typeface="Meiryo UI" panose="020B0604030504040204" pitchFamily="50" charset="-128"/>
                          <a:ea typeface="Meiryo UI" panose="020B0604030504040204" pitchFamily="50" charset="-128"/>
                        </a:rPr>
                        <a:t>【</a:t>
                      </a:r>
                      <a:r>
                        <a:rPr kumimoji="1" lang="zh-CN" altLang="en-US" sz="1050" dirty="0">
                          <a:latin typeface="Meiryo UI" panose="020B0604030504040204" pitchFamily="50" charset="-128"/>
                          <a:ea typeface="Meiryo UI" panose="020B0604030504040204" pitchFamily="50" charset="-128"/>
                        </a:rPr>
                        <a:t>小中</a:t>
                      </a:r>
                      <a:r>
                        <a:rPr kumimoji="1" lang="en-US" altLang="zh-CN"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97</a:t>
                      </a:r>
                      <a:r>
                        <a:rPr kumimoji="1" lang="ja-JP" altLang="en-US" sz="105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5,500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97</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97</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8,157</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AADC"/>
                    </a:solidFill>
                  </a:tcPr>
                </a:tc>
                <a:tc>
                  <a:txBody>
                    <a:bodyPr/>
                    <a:lstStyle/>
                    <a:p>
                      <a:r>
                        <a:rPr kumimoji="1" lang="ja-JP" altLang="en-US" sz="1050" dirty="0">
                          <a:latin typeface="Meiryo UI" panose="020B0604030504040204" pitchFamily="50" charset="-128"/>
                          <a:ea typeface="Meiryo UI" panose="020B0604030504040204" pitchFamily="50" charset="-128"/>
                        </a:rPr>
                        <a:t>授業中の発話の半分以上を英語で行う教員の割合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高校</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a:t>
                      </a:r>
                      <a:r>
                        <a:rPr kumimoji="1" lang="ja-JP" altLang="en-US" sz="105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195,734</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調査中</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65</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285,689</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extLst>
                  <a:ext uri="{0D108BD9-81ED-4DB2-BD59-A6C34878D82A}">
                    <a16:rowId xmlns:a16="http://schemas.microsoft.com/office/drawing/2014/main" val="497467725"/>
                  </a:ext>
                </a:extLst>
              </a:tr>
              <a:tr h="394336">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endParaRPr kumimoji="1" lang="ja-JP" altLang="en-US" sz="900" b="1" dirty="0">
                        <a:solidFill>
                          <a:schemeClr val="bg1"/>
                        </a:solidFill>
                        <a:latin typeface="Meiryo UI" panose="020B0604030504040204" pitchFamily="50" charset="-128"/>
                        <a:ea typeface="Meiryo UI" panose="020B0604030504040204" pitchFamily="50" charset="-128"/>
                      </a:endParaRPr>
                    </a:p>
                    <a:p>
                      <a:pPr algn="ctr"/>
                      <a:r>
                        <a:rPr kumimoji="1" lang="en-US" altLang="ja-JP" sz="900" b="1" dirty="0">
                          <a:solidFill>
                            <a:schemeClr val="bg1"/>
                          </a:solidFill>
                          <a:latin typeface="Meiryo UI" panose="020B0604030504040204" pitchFamily="50" charset="-128"/>
                          <a:ea typeface="Meiryo UI" panose="020B0604030504040204" pitchFamily="50" charset="-128"/>
                        </a:rPr>
                        <a:t>7</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グローバル人材育成事業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高校生等を対象に、海外の大学等への進学支援を行う「おおさかグローバル塾」や実践的な英語体験活動を行う「グローバル体験プログラム」を実施し、大阪の成長を担うグローバル人材を育成する。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758480360"/>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071805634"/>
                  </a:ext>
                </a:extLst>
              </a:tr>
              <a:tr h="394336">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44546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104251072"/>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r>
                        <a:rPr kumimoji="1" lang="ja-JP" altLang="en-US" sz="1050" dirty="0">
                          <a:latin typeface="Meiryo UI" panose="020B0604030504040204" pitchFamily="50" charset="-128"/>
                          <a:ea typeface="Meiryo UI" panose="020B0604030504040204" pitchFamily="50" charset="-128"/>
                        </a:rPr>
                        <a:t>おおさかグローバル塾の修了者数</a:t>
                      </a:r>
                    </a:p>
                    <a:p>
                      <a:r>
                        <a:rPr kumimoji="1" lang="ja-JP" altLang="en-US" sz="1050" dirty="0">
                          <a:latin typeface="Meiryo UI" panose="020B0604030504040204" pitchFamily="50" charset="-128"/>
                          <a:ea typeface="Meiryo UI" panose="020B0604030504040204" pitchFamily="50" charset="-128"/>
                        </a:rPr>
                        <a:t>上段：単年度修了者数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年度からの累計修了者数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【799</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50,360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【749</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【749</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48,360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426980527"/>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DB9CA"/>
                    </a:solidFill>
                  </a:tcPr>
                </a:tc>
                <a:tc>
                  <a:txBody>
                    <a:bodyPr/>
                    <a:lstStyle/>
                    <a:p>
                      <a:r>
                        <a:rPr kumimoji="1" lang="ja-JP" altLang="en-US" sz="1050" dirty="0">
                          <a:latin typeface="Meiryo UI" panose="020B0604030504040204" pitchFamily="50" charset="-128"/>
                          <a:ea typeface="Meiryo UI" panose="020B0604030504040204" pitchFamily="50" charset="-128"/>
                        </a:rPr>
                        <a:t>グローバル体験プログラムの参加人数</a:t>
                      </a:r>
                    </a:p>
                    <a:p>
                      <a:r>
                        <a:rPr kumimoji="1" lang="ja-JP" altLang="en-US" sz="1050" dirty="0">
                          <a:latin typeface="Meiryo UI" panose="020B0604030504040204" pitchFamily="50" charset="-128"/>
                          <a:ea typeface="Meiryo UI" panose="020B0604030504040204" pitchFamily="50" charset="-128"/>
                        </a:rPr>
                        <a:t>上段：単年度参加者数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年度からの累計参加者数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【24,038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2,402</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【20,440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1,971</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【18,038</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【22,038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516618314"/>
                  </a:ext>
                </a:extLst>
              </a:tr>
            </a:tbl>
          </a:graphicData>
        </a:graphic>
      </p:graphicFrame>
      <p:sp>
        <p:nvSpPr>
          <p:cNvPr id="8" name="正方形/長方形 7"/>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基本目標②次代の「大阪」を担う人をつくる</a:t>
            </a:r>
            <a:endParaRPr lang="en-US" altLang="ja-JP" sz="1600"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8359DCA1-F650-4FEE-964E-8E2DCE3D4C47}"/>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基本的方向（１）次代を担う人づくり</a:t>
            </a:r>
            <a:endParaRPr kumimoji="1" lang="ja-JP" altLang="en-US" sz="1400" dirty="0"/>
          </a:p>
        </p:txBody>
      </p:sp>
      <p:sp>
        <p:nvSpPr>
          <p:cNvPr id="13" name="スライド番号プレースホルダー 1">
            <a:extLst>
              <a:ext uri="{FF2B5EF4-FFF2-40B4-BE49-F238E27FC236}">
                <a16:creationId xmlns:a16="http://schemas.microsoft.com/office/drawing/2014/main" id="{8D250E3B-0D7E-4374-9EE1-D99328D7F674}"/>
              </a:ext>
            </a:extLst>
          </p:cNvPr>
          <p:cNvSpPr txBox="1">
            <a:spLocks/>
          </p:cNvSpPr>
          <p:nvPr/>
        </p:nvSpPr>
        <p:spPr>
          <a:xfrm>
            <a:off x="7679627" y="6577541"/>
            <a:ext cx="2228850" cy="280459"/>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4BDDE9A-F6C5-4730-B943-1C83B56C071B}" type="slidenum">
              <a:rPr kumimoji="1" lang="ja-JP" altLang="en-US" smtClean="0"/>
              <a:pPr/>
              <a:t>5</a:t>
            </a:fld>
            <a:endParaRPr kumimoji="1" lang="ja-JP" altLang="en-US" dirty="0"/>
          </a:p>
        </p:txBody>
      </p:sp>
    </p:spTree>
    <p:extLst>
      <p:ext uri="{BB962C8B-B14F-4D97-AF65-F5344CB8AC3E}">
        <p14:creationId xmlns:p14="http://schemas.microsoft.com/office/powerpoint/2010/main" val="2731804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774742156"/>
              </p:ext>
            </p:extLst>
          </p:nvPr>
        </p:nvGraphicFramePr>
        <p:xfrm>
          <a:off x="117646" y="3094355"/>
          <a:ext cx="9648000" cy="2915736"/>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736000">
                  <a:extLst>
                    <a:ext uri="{9D8B030D-6E8A-4147-A177-3AD203B41FA5}">
                      <a16:colId xmlns:a16="http://schemas.microsoft.com/office/drawing/2014/main" val="2062049346"/>
                    </a:ext>
                  </a:extLst>
                </a:gridCol>
                <a:gridCol w="1692000">
                  <a:extLst>
                    <a:ext uri="{9D8B030D-6E8A-4147-A177-3AD203B41FA5}">
                      <a16:colId xmlns:a16="http://schemas.microsoft.com/office/drawing/2014/main" val="236576212"/>
                    </a:ext>
                  </a:extLst>
                </a:gridCol>
                <a:gridCol w="1692000">
                  <a:extLst>
                    <a:ext uri="{9D8B030D-6E8A-4147-A177-3AD203B41FA5}">
                      <a16:colId xmlns:a16="http://schemas.microsoft.com/office/drawing/2014/main" val="2947467945"/>
                    </a:ext>
                  </a:extLst>
                </a:gridCol>
                <a:gridCol w="1404000">
                  <a:extLst>
                    <a:ext uri="{9D8B030D-6E8A-4147-A177-3AD203B41FA5}">
                      <a16:colId xmlns:a16="http://schemas.microsoft.com/office/drawing/2014/main" val="2430270082"/>
                    </a:ext>
                  </a:extLst>
                </a:gridCol>
                <a:gridCol w="1404000">
                  <a:extLst>
                    <a:ext uri="{9D8B030D-6E8A-4147-A177-3AD203B41FA5}">
                      <a16:colId xmlns:a16="http://schemas.microsoft.com/office/drawing/2014/main" val="810772352"/>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9</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いじめ虐待等対応支援体制構築事業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学校におけるいじめ重大事態や児童虐待等の重篤な事案への迅速かつ適切な対応及びその未然防止に向けた市町村の支援体制を構築する。</a:t>
                      </a: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1140729"/>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学校危機の緊急対応を支援する「緊急支援チーム」の市町村への派遣数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99,285</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146,672</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児童虐待対策の拡充・強化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広報啓発、関係機関との連携、緊急対応体制の整備等を行うことにより、増加・深刻化する児童虐待問題に適切に対応することを目的とする。</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950922311"/>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B2D8C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08005244"/>
                  </a:ext>
                </a:extLst>
              </a:tr>
              <a:tr h="394336">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704312501"/>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オレンジリボン配布数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40,000</a:t>
                      </a:r>
                      <a:r>
                        <a:rPr kumimoji="1" lang="ja-JP" altLang="en-US" sz="1050" dirty="0">
                          <a:solidFill>
                            <a:srgbClr val="FF0000"/>
                          </a:solidFill>
                          <a:latin typeface="Meiryo UI" panose="020B0604030504040204" pitchFamily="50" charset="-128"/>
                          <a:ea typeface="Meiryo UI" panose="020B0604030504040204" pitchFamily="50" charset="-128"/>
                        </a:rPr>
                        <a:t>個</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4,217</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40,000</a:t>
                      </a:r>
                      <a:r>
                        <a:rPr kumimoji="1" lang="ja-JP" altLang="en-US" sz="1050" dirty="0">
                          <a:solidFill>
                            <a:schemeClr val="tx1"/>
                          </a:solidFill>
                          <a:latin typeface="Meiryo UI" panose="020B0604030504040204" pitchFamily="50" charset="-128"/>
                          <a:ea typeface="Meiryo UI" panose="020B0604030504040204" pitchFamily="50" charset="-128"/>
                        </a:rPr>
                        <a:t>個</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40,000</a:t>
                      </a:r>
                      <a:r>
                        <a:rPr kumimoji="1" lang="ja-JP" altLang="en-US" sz="1050" dirty="0">
                          <a:solidFill>
                            <a:schemeClr val="tx1"/>
                          </a:solidFill>
                          <a:latin typeface="Meiryo UI" panose="020B0604030504040204" pitchFamily="50" charset="-128"/>
                          <a:ea typeface="Meiryo UI" panose="020B0604030504040204" pitchFamily="50" charset="-128"/>
                        </a:rPr>
                        <a:t>個</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4,217</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ja-JP" altLang="en-US" sz="1050"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676951029"/>
                  </a:ext>
                </a:extLst>
              </a:tr>
            </a:tbl>
          </a:graphicData>
        </a:graphic>
      </p:graphicFrame>
      <p:sp>
        <p:nvSpPr>
          <p:cNvPr id="4" name="正方形/長方形 3"/>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基本目標②次代の「大阪」を担う人をつくる</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42191" y="278657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基本的方向（２）子どもをめぐる課題への対応</a:t>
            </a:r>
            <a:endParaRPr kumimoji="1" lang="ja-JP" altLang="en-US" sz="1400" dirty="0"/>
          </a:p>
        </p:txBody>
      </p:sp>
      <p:graphicFrame>
        <p:nvGraphicFramePr>
          <p:cNvPr id="8" name="表 7">
            <a:extLst>
              <a:ext uri="{FF2B5EF4-FFF2-40B4-BE49-F238E27FC236}">
                <a16:creationId xmlns:a16="http://schemas.microsoft.com/office/drawing/2014/main" id="{74FEE4E7-A2EA-48B4-99DD-147517D458F4}"/>
              </a:ext>
            </a:extLst>
          </p:cNvPr>
          <p:cNvGraphicFramePr>
            <a:graphicFrameLocks noGrp="1"/>
          </p:cNvGraphicFramePr>
          <p:nvPr>
            <p:extLst>
              <p:ext uri="{D42A27DB-BD31-4B8C-83A1-F6EECF244321}">
                <p14:modId xmlns:p14="http://schemas.microsoft.com/office/powerpoint/2010/main" val="79138943"/>
              </p:ext>
            </p:extLst>
          </p:nvPr>
        </p:nvGraphicFramePr>
        <p:xfrm>
          <a:off x="117646" y="833664"/>
          <a:ext cx="9648000" cy="1617888"/>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736000">
                  <a:extLst>
                    <a:ext uri="{9D8B030D-6E8A-4147-A177-3AD203B41FA5}">
                      <a16:colId xmlns:a16="http://schemas.microsoft.com/office/drawing/2014/main" val="1232791315"/>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868609020"/>
                    </a:ext>
                  </a:extLst>
                </a:gridCol>
                <a:gridCol w="1404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23677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8</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木とふれあう木育推進事業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成育環境を充実するとともに、子どもの頃から木材に接することで、その良さを体感し、森林の大切さについて理解を深めることを目的に、「木育」を推進する。その取組の１つとして、府内の幼稚園や保育所、認定こども園等の子育て施設において、木製の机や椅子等の導入経費を補助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6180280"/>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子育て施設への支援件数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a:t>
                      </a:r>
                      <a:r>
                        <a:rPr kumimoji="1" lang="ja-JP" altLang="en-US" sz="1050" dirty="0">
                          <a:solidFill>
                            <a:srgbClr val="FF0000"/>
                          </a:solidFill>
                          <a:latin typeface="Meiryo UI" panose="020B0604030504040204" pitchFamily="50" charset="-128"/>
                          <a:ea typeface="Meiryo UI" panose="020B0604030504040204" pitchFamily="50" charset="-128"/>
                        </a:rPr>
                        <a:t>施設</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施設</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施設）</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bl>
          </a:graphicData>
        </a:graphic>
      </p:graphicFrame>
      <p:sp>
        <p:nvSpPr>
          <p:cNvPr id="9" name="テキスト ボックス 8">
            <a:extLst>
              <a:ext uri="{FF2B5EF4-FFF2-40B4-BE49-F238E27FC236}">
                <a16:creationId xmlns:a16="http://schemas.microsoft.com/office/drawing/2014/main" id="{B4EF177B-BF4B-4560-8DE5-6A00EE88F63B}"/>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基本的方向（１）次代を担う人づくり</a:t>
            </a:r>
            <a:endParaRPr kumimoji="1" lang="ja-JP" altLang="en-US" sz="1400" dirty="0"/>
          </a:p>
        </p:txBody>
      </p:sp>
      <p:sp>
        <p:nvSpPr>
          <p:cNvPr id="10" name="スライド番号プレースホルダー 1">
            <a:extLst>
              <a:ext uri="{FF2B5EF4-FFF2-40B4-BE49-F238E27FC236}">
                <a16:creationId xmlns:a16="http://schemas.microsoft.com/office/drawing/2014/main" id="{5ED405BE-6837-4379-A444-58C895650F7B}"/>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6</a:t>
            </a:fld>
            <a:endParaRPr kumimoji="1" lang="ja-JP" altLang="en-US" dirty="0"/>
          </a:p>
        </p:txBody>
      </p:sp>
    </p:spTree>
    <p:extLst>
      <p:ext uri="{BB962C8B-B14F-4D97-AF65-F5344CB8AC3E}">
        <p14:creationId xmlns:p14="http://schemas.microsoft.com/office/powerpoint/2010/main" val="4128060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基本目標②次代の「大阪」を担う人をつくる</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基本的方向（２）子どもをめぐる課題への対応</a:t>
            </a:r>
            <a:endParaRPr kumimoji="1" lang="ja-JP" altLang="en-US" sz="1400" dirty="0"/>
          </a:p>
        </p:txBody>
      </p:sp>
      <p:graphicFrame>
        <p:nvGraphicFramePr>
          <p:cNvPr id="2" name="表 1">
            <a:extLst>
              <a:ext uri="{FF2B5EF4-FFF2-40B4-BE49-F238E27FC236}">
                <a16:creationId xmlns:a16="http://schemas.microsoft.com/office/drawing/2014/main" id="{00C34E80-DC74-47FA-B74B-B51F74645849}"/>
              </a:ext>
            </a:extLst>
          </p:cNvPr>
          <p:cNvGraphicFramePr>
            <a:graphicFrameLocks noGrp="1"/>
          </p:cNvGraphicFramePr>
          <p:nvPr>
            <p:extLst>
              <p:ext uri="{D42A27DB-BD31-4B8C-83A1-F6EECF244321}">
                <p14:modId xmlns:p14="http://schemas.microsoft.com/office/powerpoint/2010/main" val="293205248"/>
              </p:ext>
            </p:extLst>
          </p:nvPr>
        </p:nvGraphicFramePr>
        <p:xfrm>
          <a:off x="100964" y="801052"/>
          <a:ext cx="9690007" cy="2154560"/>
        </p:xfrm>
        <a:graphic>
          <a:graphicData uri="http://schemas.openxmlformats.org/drawingml/2006/table">
            <a:tbl>
              <a:tblPr firstRow="1" bandRow="1">
                <a:tableStyleId>{F5AB1C69-6EDB-4FF4-983F-18BD219EF322}</a:tableStyleId>
              </a:tblPr>
              <a:tblGrid>
                <a:gridCol w="365686">
                  <a:extLst>
                    <a:ext uri="{9D8B030D-6E8A-4147-A177-3AD203B41FA5}">
                      <a16:colId xmlns:a16="http://schemas.microsoft.com/office/drawing/2014/main" val="2383367392"/>
                    </a:ext>
                  </a:extLst>
                </a:gridCol>
                <a:gridCol w="360000">
                  <a:extLst>
                    <a:ext uri="{9D8B030D-6E8A-4147-A177-3AD203B41FA5}">
                      <a16:colId xmlns:a16="http://schemas.microsoft.com/office/drawing/2014/main" val="1345878543"/>
                    </a:ext>
                  </a:extLst>
                </a:gridCol>
                <a:gridCol w="2837063">
                  <a:extLst>
                    <a:ext uri="{9D8B030D-6E8A-4147-A177-3AD203B41FA5}">
                      <a16:colId xmlns:a16="http://schemas.microsoft.com/office/drawing/2014/main" val="1409572524"/>
                    </a:ext>
                  </a:extLst>
                </a:gridCol>
                <a:gridCol w="1871666">
                  <a:extLst>
                    <a:ext uri="{9D8B030D-6E8A-4147-A177-3AD203B41FA5}">
                      <a16:colId xmlns:a16="http://schemas.microsoft.com/office/drawing/2014/main" val="3538277530"/>
                    </a:ext>
                  </a:extLst>
                </a:gridCol>
                <a:gridCol w="1668860">
                  <a:extLst>
                    <a:ext uri="{9D8B030D-6E8A-4147-A177-3AD203B41FA5}">
                      <a16:colId xmlns:a16="http://schemas.microsoft.com/office/drawing/2014/main" val="1999409533"/>
                    </a:ext>
                  </a:extLst>
                </a:gridCol>
                <a:gridCol w="1418531">
                  <a:extLst>
                    <a:ext uri="{9D8B030D-6E8A-4147-A177-3AD203B41FA5}">
                      <a16:colId xmlns:a16="http://schemas.microsoft.com/office/drawing/2014/main" val="4249839943"/>
                    </a:ext>
                  </a:extLst>
                </a:gridCol>
                <a:gridCol w="1168201">
                  <a:extLst>
                    <a:ext uri="{9D8B030D-6E8A-4147-A177-3AD203B41FA5}">
                      <a16:colId xmlns:a16="http://schemas.microsoft.com/office/drawing/2014/main" val="1970329149"/>
                    </a:ext>
                  </a:extLst>
                </a:gridCol>
              </a:tblGrid>
              <a:tr h="394336">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11</a:t>
                      </a:r>
                      <a:endPar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子どもの貧困対策</a:t>
                      </a:r>
                      <a:r>
                        <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子ども輝く未来基金事業～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貧困対策を社会全体ですすめるという機運を高めるとともに、府民の善意の受け皿とする「子ども輝く未来基金」を活用し、子どもたちに直接届く支援として、学習教材や体験活動への助成などの事業を実施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78949247"/>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24709071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65983707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子ども食堂等の支援件数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150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121,385</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146</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120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121,696</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539323516"/>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ひとり親家庭の子どもへの支援件数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1,495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1,493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1,485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905376303"/>
                  </a:ext>
                </a:extLst>
              </a:tr>
            </a:tbl>
          </a:graphicData>
        </a:graphic>
      </p:graphicFrame>
      <p:sp>
        <p:nvSpPr>
          <p:cNvPr id="9" name="スライド番号プレースホルダー 1">
            <a:extLst>
              <a:ext uri="{FF2B5EF4-FFF2-40B4-BE49-F238E27FC236}">
                <a16:creationId xmlns:a16="http://schemas.microsoft.com/office/drawing/2014/main" id="{704E5DAA-5F84-46FE-A221-84FF735FB95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7</a:t>
            </a:fld>
            <a:endParaRPr kumimoji="1" lang="ja-JP" altLang="en-US" dirty="0"/>
          </a:p>
        </p:txBody>
      </p:sp>
    </p:spTree>
    <p:extLst>
      <p:ext uri="{BB962C8B-B14F-4D97-AF65-F5344CB8AC3E}">
        <p14:creationId xmlns:p14="http://schemas.microsoft.com/office/powerpoint/2010/main" val="2019510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Ⅱ</a:t>
            </a:r>
            <a:r>
              <a:rPr lang="ja-JP" altLang="en-US" sz="2400" dirty="0">
                <a:latin typeface="Meiryo UI" panose="020B0604030504040204" pitchFamily="50" charset="-128"/>
                <a:ea typeface="Meiryo UI" panose="020B0604030504040204" pitchFamily="50" charset="-128"/>
              </a:rPr>
              <a:t>　人口減少・超高齢化社会でも持続可能な地域づくり</a:t>
            </a:r>
          </a:p>
        </p:txBody>
      </p:sp>
      <p:sp>
        <p:nvSpPr>
          <p:cNvPr id="6" name="スライド番号プレースホルダー 1">
            <a:extLst>
              <a:ext uri="{FF2B5EF4-FFF2-40B4-BE49-F238E27FC236}">
                <a16:creationId xmlns:a16="http://schemas.microsoft.com/office/drawing/2014/main" id="{823438C2-FBCF-464E-A054-4BEF2B892206}"/>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8</a:t>
            </a:fld>
            <a:endParaRPr kumimoji="1" lang="ja-JP" altLang="en-US" dirty="0"/>
          </a:p>
        </p:txBody>
      </p:sp>
    </p:spTree>
    <p:extLst>
      <p:ext uri="{BB962C8B-B14F-4D97-AF65-F5344CB8AC3E}">
        <p14:creationId xmlns:p14="http://schemas.microsoft.com/office/powerpoint/2010/main" val="21527616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10754</TotalTime>
  <Words>11763</Words>
  <Application>Microsoft Office PowerPoint</Application>
  <PresentationFormat>A4 210 x 297 mm</PresentationFormat>
  <Paragraphs>1532</Paragraphs>
  <Slides>31</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31</vt:i4>
      </vt:variant>
    </vt:vector>
  </HeadingPairs>
  <TitlesOfParts>
    <vt:vector size="37"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梅野　琉依</dc:creator>
  <cp:lastModifiedBy>梅野　琉依</cp:lastModifiedBy>
  <cp:revision>473</cp:revision>
  <cp:lastPrinted>2024-02-14T01:25:40Z</cp:lastPrinted>
  <dcterms:created xsi:type="dcterms:W3CDTF">2023-07-25T08:02:01Z</dcterms:created>
  <dcterms:modified xsi:type="dcterms:W3CDTF">2024-04-03T05:52:41Z</dcterms:modified>
</cp:coreProperties>
</file>