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7"/>
  </p:notesMasterIdLst>
  <p:handoutMasterIdLst>
    <p:handoutMasterId r:id="rId8"/>
  </p:handoutMasterIdLst>
  <p:sldIdLst>
    <p:sldId id="358" r:id="rId5"/>
    <p:sldId id="616"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D3FC"/>
    <a:srgbClr val="5BD078"/>
    <a:srgbClr val="00B0F0"/>
    <a:srgbClr val="52F446"/>
    <a:srgbClr val="4AD679"/>
    <a:srgbClr val="FF9900"/>
    <a:srgbClr val="7FD13B"/>
    <a:srgbClr val="37A9FF"/>
    <a:srgbClr val="FFCC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09" autoAdjust="0"/>
    <p:restoredTop sz="91171" autoAdjust="0"/>
  </p:normalViewPr>
  <p:slideViewPr>
    <p:cSldViewPr>
      <p:cViewPr>
        <p:scale>
          <a:sx n="75" d="100"/>
          <a:sy n="75" d="100"/>
        </p:scale>
        <p:origin x="2196" y="888"/>
      </p:cViewPr>
      <p:guideLst>
        <p:guide orient="horz" pos="2160"/>
        <p:guide pos="2880"/>
      </p:guideLst>
    </p:cSldViewPr>
  </p:slideViewPr>
  <p:outlineViewPr>
    <p:cViewPr>
      <p:scale>
        <a:sx n="33" d="100"/>
        <a:sy n="33" d="100"/>
      </p:scale>
      <p:origin x="0" y="-1740"/>
    </p:cViewPr>
  </p:outlineViewPr>
  <p:notesTextViewPr>
    <p:cViewPr>
      <p:scale>
        <a:sx n="1" d="1"/>
        <a:sy n="1" d="1"/>
      </p:scale>
      <p:origin x="0" y="0"/>
    </p:cViewPr>
  </p:notesTextViewPr>
  <p:sorterViewPr>
    <p:cViewPr>
      <p:scale>
        <a:sx n="200" d="100"/>
        <a:sy n="200" d="100"/>
      </p:scale>
      <p:origin x="0" y="-44604"/>
    </p:cViewPr>
  </p:sorterViewPr>
  <p:notesViewPr>
    <p:cSldViewPr>
      <p:cViewPr varScale="1">
        <p:scale>
          <a:sx n="50" d="100"/>
          <a:sy n="50" d="100"/>
        </p:scale>
        <p:origin x="297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10.19.145.21\share\01_&#20107;&#26989;&#25512;&#36914;&#12464;&#12523;&#12540;&#12503;\51._&#22320;&#26041;&#21109;&#29983;\H31&#12304;&#22320;&#26041;&#21109;&#29983;&#12305;&#38306;&#20418;\04%20&#12414;&#12385;&#12539;&#12402;&#12392;&#12539;&#12375;&#12372;&#12392;&#21109;&#29983;&#25512;&#36914;&#23529;&#35696;&#20250;\04%20&#31532;2&#22238;&#23529;&#35696;&#20250;\99%20&#20316;&#26989;&#29992;\&#12487;&#12540;&#12479;&#38306;&#20418;\U&#12479;&#12540;&#12531;&#12375;&#12383;&#12356;&#29702;&#30001;&#12539;&#12375;&#12394;&#12356;&#29702;&#3000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089667362657363"/>
          <c:y val="6.2875498675412714E-2"/>
          <c:w val="0.62333048878632635"/>
          <c:h val="0.7459120553083104"/>
        </c:manualLayout>
      </c:layout>
      <c:barChart>
        <c:barDir val="bar"/>
        <c:grouping val="clustered"/>
        <c:varyColors val="0"/>
        <c:ser>
          <c:idx val="0"/>
          <c:order val="0"/>
          <c:spPr>
            <a:solidFill>
              <a:schemeClr val="bg1">
                <a:lumMod val="75000"/>
              </a:schemeClr>
            </a:solidFill>
            <a:ln>
              <a:solidFill>
                <a:schemeClr val="tx2"/>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Sheet3!$D$33:$D$39</c:f>
              <c:strCache>
                <c:ptCount val="7"/>
                <c:pt idx="0">
                  <c:v>親や親族</c:v>
                </c:pt>
                <c:pt idx="1">
                  <c:v>友達の存在</c:v>
                </c:pt>
                <c:pt idx="2">
                  <c:v>風土・雰囲気</c:v>
                </c:pt>
                <c:pt idx="3">
                  <c:v>老後を過ごしたい</c:v>
                </c:pt>
                <c:pt idx="4">
                  <c:v>生活しやすさ</c:v>
                </c:pt>
                <c:pt idx="5">
                  <c:v>働きやすさ</c:v>
                </c:pt>
                <c:pt idx="6">
                  <c:v>住環境</c:v>
                </c:pt>
              </c:strCache>
            </c:strRef>
          </c:cat>
          <c:val>
            <c:numRef>
              <c:f>Sheet3!$E$33:$E$39</c:f>
              <c:numCache>
                <c:formatCode>0%</c:formatCode>
                <c:ptCount val="7"/>
                <c:pt idx="0">
                  <c:v>0.56361149110807096</c:v>
                </c:pt>
                <c:pt idx="1">
                  <c:v>0.39945280437756497</c:v>
                </c:pt>
                <c:pt idx="2">
                  <c:v>0.29001367989056098</c:v>
                </c:pt>
                <c:pt idx="3">
                  <c:v>0.18331053351573201</c:v>
                </c:pt>
                <c:pt idx="4">
                  <c:v>0.161422708618331</c:v>
                </c:pt>
                <c:pt idx="5">
                  <c:v>0.15731874145006799</c:v>
                </c:pt>
                <c:pt idx="6">
                  <c:v>0.15184678522571801</c:v>
                </c:pt>
              </c:numCache>
            </c:numRef>
          </c:val>
          <c:extLst>
            <c:ext xmlns:c16="http://schemas.microsoft.com/office/drawing/2014/chart" uri="{C3380CC4-5D6E-409C-BE32-E72D297353CC}">
              <c16:uniqueId val="{00000000-2B3A-4601-A222-3DDA3CA5ACE8}"/>
            </c:ext>
          </c:extLst>
        </c:ser>
        <c:dLbls>
          <c:showLegendKey val="0"/>
          <c:showVal val="0"/>
          <c:showCatName val="0"/>
          <c:showSerName val="0"/>
          <c:showPercent val="0"/>
          <c:showBubbleSize val="0"/>
        </c:dLbls>
        <c:gapWidth val="158"/>
        <c:axId val="552060224"/>
        <c:axId val="552062720"/>
      </c:barChart>
      <c:catAx>
        <c:axId val="552060224"/>
        <c:scaling>
          <c:orientation val="minMax"/>
        </c:scaling>
        <c:delete val="0"/>
        <c:axPos val="l"/>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8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52062720"/>
        <c:crosses val="autoZero"/>
        <c:auto val="1"/>
        <c:lblAlgn val="ctr"/>
        <c:lblOffset val="100"/>
        <c:noMultiLvlLbl val="0"/>
      </c:catAx>
      <c:valAx>
        <c:axId val="5520627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52060224"/>
        <c:crosses val="autoZero"/>
        <c:crossBetween val="between"/>
        <c:majorUnit val="0.1"/>
      </c:valAx>
      <c:spPr>
        <a:noFill/>
        <a:ln>
          <a:solidFill>
            <a:schemeClr val="bg1">
              <a:lumMod val="75000"/>
            </a:schemeClr>
          </a:solid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4" tIns="45717" rIns="91434" bIns="45717" rtlCol="0"/>
          <a:lstStyle>
            <a:lvl1pPr algn="r">
              <a:defRPr sz="1200"/>
            </a:lvl1pPr>
          </a:lstStyle>
          <a:p>
            <a:fld id="{6D610EFB-6326-49B0-A2D5-888D1AC6070A}" type="datetimeFigureOut">
              <a:rPr kumimoji="1" lang="ja-JP" altLang="en-US" smtClean="0"/>
              <a:t>2024/3/26</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4" tIns="45717" rIns="91434" bIns="45717" rtlCol="0" anchor="b"/>
          <a:lstStyle>
            <a:lvl1pPr algn="r">
              <a:defRPr sz="1200"/>
            </a:lvl1pPr>
          </a:lstStyle>
          <a:p>
            <a:fld id="{1FCB3690-E258-4DD3-B24C-69D1D30BFF3A}" type="slidenum">
              <a:rPr kumimoji="1" lang="ja-JP" altLang="en-US" smtClean="0"/>
              <a:t>‹#›</a:t>
            </a:fld>
            <a:endParaRPr kumimoji="1" lang="ja-JP" altLang="en-US"/>
          </a:p>
        </p:txBody>
      </p:sp>
    </p:spTree>
    <p:extLst>
      <p:ext uri="{BB962C8B-B14F-4D97-AF65-F5344CB8AC3E}">
        <p14:creationId xmlns:p14="http://schemas.microsoft.com/office/powerpoint/2010/main" val="2649255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7" tIns="45713" rIns="91427"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7" tIns="45713" rIns="91427" bIns="45713" rtlCol="0"/>
          <a:lstStyle>
            <a:lvl1pPr algn="r">
              <a:defRPr sz="1200"/>
            </a:lvl1pPr>
          </a:lstStyle>
          <a:p>
            <a:fld id="{BEC7E683-BBDE-45AC-A4FF-3989F8F6A592}" type="datetimeFigureOut">
              <a:rPr kumimoji="1" lang="ja-JP" altLang="en-US" smtClean="0"/>
              <a:t>2024/3/26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7" tIns="45713" rIns="91427" bIns="45713"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27" tIns="45713" rIns="91427"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5"/>
            <a:ext cx="2949575" cy="496887"/>
          </a:xfrm>
          <a:prstGeom prst="rect">
            <a:avLst/>
          </a:prstGeom>
        </p:spPr>
        <p:txBody>
          <a:bodyPr vert="horz" lIns="91427" tIns="45713" rIns="91427"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6887"/>
          </a:xfrm>
          <a:prstGeom prst="rect">
            <a:avLst/>
          </a:prstGeom>
        </p:spPr>
        <p:txBody>
          <a:bodyPr vert="horz" lIns="91427" tIns="45713" rIns="91427" bIns="45713" rtlCol="0" anchor="b"/>
          <a:lstStyle>
            <a:lvl1pPr algn="r">
              <a:defRPr sz="1200"/>
            </a:lvl1pPr>
          </a:lstStyle>
          <a:p>
            <a:fld id="{DE9D0732-3674-4A86-B757-2431B3921950}" type="slidenum">
              <a:rPr kumimoji="1" lang="ja-JP" altLang="en-US" smtClean="0"/>
              <a:t>‹#›</a:t>
            </a:fld>
            <a:endParaRPr kumimoji="1" lang="ja-JP" altLang="en-US"/>
          </a:p>
        </p:txBody>
      </p:sp>
    </p:spTree>
    <p:extLst>
      <p:ext uri="{BB962C8B-B14F-4D97-AF65-F5344CB8AC3E}">
        <p14:creationId xmlns:p14="http://schemas.microsoft.com/office/powerpoint/2010/main" val="550146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E9D0732-3674-4A86-B757-2431B3921950}" type="slidenum">
              <a:rPr kumimoji="1" lang="ja-JP" altLang="en-US" smtClean="0"/>
              <a:t>0</a:t>
            </a:fld>
            <a:endParaRPr kumimoji="1" lang="ja-JP" altLang="en-US"/>
          </a:p>
        </p:txBody>
      </p:sp>
    </p:spTree>
    <p:extLst>
      <p:ext uri="{BB962C8B-B14F-4D97-AF65-F5344CB8AC3E}">
        <p14:creationId xmlns:p14="http://schemas.microsoft.com/office/powerpoint/2010/main" val="385459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■世界の都市総合ランキング更新</a:t>
            </a:r>
          </a:p>
        </p:txBody>
      </p:sp>
      <p:sp>
        <p:nvSpPr>
          <p:cNvPr id="4" name="スライド番号プレースホルダー 3"/>
          <p:cNvSpPr>
            <a:spLocks noGrp="1"/>
          </p:cNvSpPr>
          <p:nvPr>
            <p:ph type="sldNum" sz="quarter" idx="10"/>
          </p:nvPr>
        </p:nvSpPr>
        <p:spPr/>
        <p:txBody>
          <a:bodyPr/>
          <a:lstStyle/>
          <a:p>
            <a:fld id="{DE9D0732-3674-4A86-B757-2431B3921950}" type="slidenum">
              <a:rPr kumimoji="1" lang="ja-JP" altLang="en-US" smtClean="0"/>
              <a:t>1</a:t>
            </a:fld>
            <a:endParaRPr kumimoji="1" lang="ja-JP" altLang="en-US"/>
          </a:p>
        </p:txBody>
      </p:sp>
    </p:spTree>
    <p:extLst>
      <p:ext uri="{BB962C8B-B14F-4D97-AF65-F5344CB8AC3E}">
        <p14:creationId xmlns:p14="http://schemas.microsoft.com/office/powerpoint/2010/main" val="3387740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2024/3/26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6397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2024/3/26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4436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2024/3/26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5413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2024/3/26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55008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8"/>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2024/3/26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44662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2024/3/26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5549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494B8EB-C3A8-4739-AC15-0DB8D7D02E21}" type="datetimeFigureOut">
              <a:rPr kumimoji="1" lang="ja-JP" altLang="en-US" smtClean="0"/>
              <a:t>2024/3/26</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915690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494B8EB-C3A8-4739-AC15-0DB8D7D02E21}" type="datetimeFigureOut">
              <a:rPr kumimoji="1" lang="ja-JP" altLang="en-US" smtClean="0"/>
              <a:t>2024/3/26</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6554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4B8EB-C3A8-4739-AC15-0DB8D7D02E21}" type="datetimeFigureOut">
              <a:rPr kumimoji="1" lang="ja-JP" altLang="en-US" smtClean="0"/>
              <a:t>2024/3/26</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14578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2024/3/26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83099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2024/3/26</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86252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4B8EB-C3A8-4739-AC15-0DB8D7D02E21}" type="datetimeFigureOut">
              <a:rPr kumimoji="1" lang="ja-JP" altLang="en-US" smtClean="0"/>
              <a:t>2024/3/26</a:t>
            </a:fld>
            <a:endParaRPr kumimoji="1" lang="ja-JP" altLang="en-US" dirty="0"/>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987418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899592" y="3284984"/>
            <a:ext cx="7344816" cy="0"/>
          </a:xfrm>
          <a:prstGeom prst="line">
            <a:avLst/>
          </a:prstGeom>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1799692" y="3717032"/>
            <a:ext cx="5544616" cy="2576603"/>
          </a:xfrm>
          <a:prstGeom prst="rect">
            <a:avLst/>
          </a:prstGeom>
        </p:spPr>
        <p:txBody>
          <a:bodyPr wrap="square">
            <a:spAutoFit/>
          </a:bodyPr>
          <a:lstStyle/>
          <a:p>
            <a:pPr algn="ctr">
              <a:lnSpc>
                <a:spcPts val="3300"/>
              </a:lnSpc>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年（令和２年）</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3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月策定</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年（令和３年）３月改訂）</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年（令和５年）８月一部改訂）</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年（令和６年）３月一部改訂）</a:t>
            </a:r>
            <a:endParaRPr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endParaRPr lang="en-US" altLang="ja-JP"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大　阪　府</a:t>
            </a:r>
          </a:p>
        </p:txBody>
      </p:sp>
      <p:sp>
        <p:nvSpPr>
          <p:cNvPr id="6" name="正方形/長方形 5"/>
          <p:cNvSpPr/>
          <p:nvPr/>
        </p:nvSpPr>
        <p:spPr>
          <a:xfrm>
            <a:off x="3695700" y="278466"/>
            <a:ext cx="5448300" cy="338554"/>
          </a:xfrm>
          <a:prstGeom prst="rect">
            <a:avLst/>
          </a:prstGeom>
        </p:spPr>
        <p:txBody>
          <a:bodyPr>
            <a:spAutoFit/>
          </a:bodyPr>
          <a:lstStyle/>
          <a:p>
            <a:pPr algn="ctr"/>
            <a:r>
              <a:rPr lang="ja-JP" altLang="ja-JP" sz="1600" dirty="0">
                <a:latin typeface="Meiryo UI" panose="020B0604030504040204" pitchFamily="50" charset="-128"/>
                <a:ea typeface="Meiryo UI" panose="020B0604030504040204" pitchFamily="50" charset="-128"/>
                <a:cs typeface="Meiryo UI" panose="020B0604030504040204" pitchFamily="50" charset="-128"/>
              </a:rPr>
              <a:t>令和５年度第</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２</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回大阪府まち・ひと・しごと創生推進審議会</a:t>
            </a:r>
            <a:endParaRPr lang="ja-JP" altLang="en-US"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7380311" y="652526"/>
            <a:ext cx="1489536" cy="50292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a:solidFill>
                  <a:schemeClr val="tx1"/>
                </a:solidFill>
                <a:latin typeface="Meiryo UI" panose="020B0604030504040204" pitchFamily="50" charset="-128"/>
                <a:ea typeface="Meiryo UI" panose="020B0604030504040204" pitchFamily="50" charset="-128"/>
              </a:rPr>
              <a:t>資料１</a:t>
            </a:r>
            <a:r>
              <a:rPr lang="ja-JP" altLang="en-US" sz="1950">
                <a:solidFill>
                  <a:schemeClr val="tx1"/>
                </a:solidFill>
                <a:latin typeface="Meiryo UI" panose="020B0604030504040204" pitchFamily="50" charset="-128"/>
                <a:ea typeface="Meiryo UI" panose="020B0604030504040204" pitchFamily="50" charset="-128"/>
              </a:rPr>
              <a:t>ー３</a:t>
            </a:r>
            <a:endParaRPr kumimoji="1" lang="ja-JP" altLang="en-US" sz="195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22110" y="2146246"/>
            <a:ext cx="9188221" cy="1477328"/>
          </a:xfrm>
          <a:prstGeom prst="rect">
            <a:avLst/>
          </a:prstGeom>
        </p:spPr>
        <p:txBody>
          <a:bodyPr wrap="square">
            <a:spAutoFit/>
          </a:bodyPr>
          <a:lstStyle/>
          <a:p>
            <a:pPr algn="ctr"/>
            <a:r>
              <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第２期大阪府まち・ひと・しごと創生総合戦略一部改訂案</a:t>
            </a:r>
            <a:endParaRPr lang="en-US" altLang="ja-JP" sz="2800" dirty="0">
              <a:latin typeface="Meiryo UI" panose="020B0604030504040204" pitchFamily="50" charset="-128"/>
              <a:ea typeface="Meiryo UI" panose="020B0604030504040204" pitchFamily="50" charset="-128"/>
              <a:cs typeface="Meiryo UI" panose="020B0604030504040204" pitchFamily="50" charset="-128"/>
            </a:endParaRPr>
          </a:p>
          <a:p>
            <a:pPr algn="ctr">
              <a:tabLst>
                <a:tab pos="266700" algn="l"/>
              </a:tabLst>
            </a:pP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tabLst>
                <a:tab pos="266700" algn="l"/>
              </a:tabLst>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まち・ひと・しごとの好循環の確立をめざして ～</a:t>
            </a:r>
          </a:p>
        </p:txBody>
      </p:sp>
    </p:spTree>
    <p:extLst>
      <p:ext uri="{BB962C8B-B14F-4D97-AF65-F5344CB8AC3E}">
        <p14:creationId xmlns:p14="http://schemas.microsoft.com/office/powerpoint/2010/main" val="2106633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66041" y="40731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2" name="正方形/長方形 1"/>
          <p:cNvSpPr/>
          <p:nvPr/>
        </p:nvSpPr>
        <p:spPr>
          <a:xfrm>
            <a:off x="395535" y="2166557"/>
            <a:ext cx="8443502" cy="2246769"/>
          </a:xfrm>
          <a:prstGeom prst="rect">
            <a:avLst/>
          </a:prstGeom>
        </p:spPr>
        <p:txBody>
          <a:bodyPr wrap="square">
            <a:spAutoFit/>
          </a:bodyPr>
          <a:lstStyle/>
          <a:p>
            <a:pPr marL="180000" indent="-457200" algn="just"/>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≪基本的方向≫</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）定住魅力の強化</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森記念財団の「世界の都市総合力ランキング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」（居住部門）において、大阪は、日本では東京に次いで高い評価となっています。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また、大阪には創意工夫のまち、人情にあふれるまちという評価や、大都市にもかかわらず、比較的職住近接し、通勤時間が短い、衣食住の物価が安いといった利点も指摘されています。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その一方で、大阪は、全国的に見ると転入超過ですが、東京圏に対しては転出超過が続いています。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lgn="just"/>
            <a:r>
              <a:rPr lang="ja-JP" altLang="en-US" sz="1400" dirty="0">
                <a:latin typeface="Meiryo UI" panose="020B0604030504040204" pitchFamily="50" charset="-128"/>
                <a:ea typeface="Meiryo UI" panose="020B0604030504040204" pitchFamily="50" charset="-128"/>
                <a:cs typeface="Meiryo UI" panose="020B0604030504040204" pitchFamily="50" charset="-128"/>
              </a:rPr>
              <a:t>　　これを受け、大阪府では、府の魅力発信や、子育て世代が住みやすいまちづくり、住民の利便性を高めるための府内全域の交通等インフラの充実など、大阪という都市の定住魅力を高め、東京圏への人口流出を防ぐ取組みを進め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683568" y="6539293"/>
            <a:ext cx="4572000" cy="200055"/>
          </a:xfrm>
          <a:prstGeom prst="rect">
            <a:avLst/>
          </a:prstGeom>
        </p:spPr>
        <p:txBody>
          <a:bodyPr>
            <a:spAutoFit/>
          </a:bodyP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出典：森記念財団「世界の都市総合力ランキング</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」（分野別ランキング）</a:t>
            </a:r>
            <a:endParaRPr lang="ja-JP" altLang="en-US" sz="700" dirty="0"/>
          </a:p>
        </p:txBody>
      </p:sp>
      <p:sp>
        <p:nvSpPr>
          <p:cNvPr id="12" name="テキスト ボックス 11"/>
          <p:cNvSpPr txBox="1"/>
          <p:nvPr/>
        </p:nvSpPr>
        <p:spPr>
          <a:xfrm>
            <a:off x="683568" y="4437120"/>
            <a:ext cx="3441968"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世界の都市総合力ランキング</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居住部門</a:t>
            </a:r>
          </a:p>
        </p:txBody>
      </p:sp>
      <p:sp>
        <p:nvSpPr>
          <p:cNvPr id="14" name="正方形/長方形 13"/>
          <p:cNvSpPr/>
          <p:nvPr/>
        </p:nvSpPr>
        <p:spPr>
          <a:xfrm>
            <a:off x="154041" y="28952"/>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２．基本目標・基本的方向</a:t>
            </a:r>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67</a:t>
            </a:r>
            <a:endParaRPr lang="ja-JP" altLang="en-US" dirty="0">
              <a:solidFill>
                <a:prstClr val="black"/>
              </a:solidFill>
            </a:endParaRPr>
          </a:p>
        </p:txBody>
      </p:sp>
      <p:sp>
        <p:nvSpPr>
          <p:cNvPr id="13" name="テキスト ボックス 12"/>
          <p:cNvSpPr txBox="1"/>
          <p:nvPr/>
        </p:nvSpPr>
        <p:spPr>
          <a:xfrm>
            <a:off x="5508109" y="4437120"/>
            <a:ext cx="2292615"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大阪の魅力（戻りたい理由）</a:t>
            </a:r>
          </a:p>
        </p:txBody>
      </p:sp>
      <p:sp>
        <p:nvSpPr>
          <p:cNvPr id="15" name="正方形/長方形 14"/>
          <p:cNvSpPr/>
          <p:nvPr/>
        </p:nvSpPr>
        <p:spPr>
          <a:xfrm>
            <a:off x="5508104" y="6642564"/>
            <a:ext cx="4572000" cy="200055"/>
          </a:xfrm>
          <a:prstGeom prst="rect">
            <a:avLst/>
          </a:prstGeom>
        </p:spPr>
        <p:txBody>
          <a:bodyPr>
            <a:spAutoFit/>
          </a:bodyP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出典：大阪府「大阪・関西</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U</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ターンに関する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WEB</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アンケート」（平成</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年度）</a:t>
            </a:r>
            <a:endParaRPr lang="ja-JP" altLang="en-US" sz="700" dirty="0"/>
          </a:p>
        </p:txBody>
      </p:sp>
      <p:sp>
        <p:nvSpPr>
          <p:cNvPr id="24" name="正方形/長方形 23"/>
          <p:cNvSpPr/>
          <p:nvPr/>
        </p:nvSpPr>
        <p:spPr>
          <a:xfrm>
            <a:off x="378097" y="467463"/>
            <a:ext cx="8460940" cy="1699093"/>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r>
              <a:rPr kumimoji="1" lang="en-US" altLang="ja-JP" sz="1400" b="1" dirty="0">
                <a:solidFill>
                  <a:schemeClr val="tx1"/>
                </a:solidFill>
              </a:rPr>
              <a:t>【</a:t>
            </a:r>
            <a:r>
              <a:rPr lang="ja-JP" altLang="en-US" sz="1400" b="1" dirty="0">
                <a:solidFill>
                  <a:schemeClr val="tx1"/>
                </a:solidFill>
              </a:rPr>
              <a:t>具体的</a:t>
            </a:r>
            <a:r>
              <a:rPr kumimoji="1" lang="ja-JP" altLang="en-US" sz="1400" b="1" dirty="0">
                <a:solidFill>
                  <a:schemeClr val="tx1"/>
                </a:solidFill>
              </a:rPr>
              <a:t>目標</a:t>
            </a:r>
            <a:r>
              <a:rPr kumimoji="1" lang="en-US" altLang="ja-JP" sz="1400" b="1" dirty="0">
                <a:solidFill>
                  <a:schemeClr val="tx1"/>
                </a:solidFill>
              </a:rPr>
              <a:t>】</a:t>
            </a:r>
          </a:p>
          <a:p>
            <a:pPr>
              <a:defRPr/>
            </a:pPr>
            <a:r>
              <a:rPr lang="ja-JP" altLang="en-US" sz="1400" b="1" dirty="0">
                <a:solidFill>
                  <a:schemeClr val="tx1"/>
                </a:solidFill>
              </a:rPr>
              <a:t>○　日本人延べ宿泊者数</a:t>
            </a:r>
            <a:r>
              <a:rPr lang="en-US" altLang="ja-JP" sz="1400" b="1" dirty="0">
                <a:solidFill>
                  <a:schemeClr val="tx1"/>
                </a:solidFill>
              </a:rPr>
              <a:t>〔</a:t>
            </a:r>
            <a:r>
              <a:rPr lang="ja-JP" altLang="en-US" sz="1400" b="1" dirty="0">
                <a:solidFill>
                  <a:schemeClr val="tx1"/>
                </a:solidFill>
              </a:rPr>
              <a:t>大阪</a:t>
            </a:r>
            <a:r>
              <a:rPr lang="en-US" altLang="ja-JP" sz="1400" b="1" dirty="0">
                <a:solidFill>
                  <a:schemeClr val="tx1"/>
                </a:solidFill>
              </a:rPr>
              <a:t>〕</a:t>
            </a:r>
            <a:r>
              <a:rPr lang="ja-JP" altLang="en-US" sz="1400" b="1" dirty="0">
                <a:solidFill>
                  <a:schemeClr val="tx1"/>
                </a:solidFill>
              </a:rPr>
              <a:t>：</a:t>
            </a:r>
            <a:r>
              <a:rPr lang="en-US" altLang="ja-JP" sz="1400" b="1" dirty="0">
                <a:solidFill>
                  <a:srgbClr val="FF0000"/>
                </a:solidFill>
              </a:rPr>
              <a:t>3,400</a:t>
            </a:r>
            <a:r>
              <a:rPr lang="ja-JP" altLang="en-US" sz="1400" b="1" dirty="0">
                <a:solidFill>
                  <a:srgbClr val="FF0000"/>
                </a:solidFill>
              </a:rPr>
              <a:t>万人泊（予定）</a:t>
            </a:r>
            <a:r>
              <a:rPr lang="en-US" altLang="ja-JP" sz="1400" b="1" dirty="0">
                <a:solidFill>
                  <a:schemeClr val="tx1"/>
                </a:solidFill>
              </a:rPr>
              <a:t>【</a:t>
            </a:r>
            <a:r>
              <a:rPr lang="en-US" altLang="ja-JP" sz="1400" b="1" dirty="0">
                <a:solidFill>
                  <a:srgbClr val="FF0000"/>
                </a:solidFill>
              </a:rPr>
              <a:t>2025</a:t>
            </a:r>
            <a:r>
              <a:rPr lang="ja-JP" altLang="en-US" sz="1400" b="1" dirty="0">
                <a:solidFill>
                  <a:srgbClr val="FF0000"/>
                </a:solidFill>
              </a:rPr>
              <a:t>年</a:t>
            </a:r>
            <a:r>
              <a:rPr lang="ja-JP" altLang="en-US" sz="1400" b="1" dirty="0">
                <a:solidFill>
                  <a:schemeClr val="tx1"/>
                </a:solidFill>
              </a:rPr>
              <a:t>の達成を目標とする</a:t>
            </a:r>
            <a:r>
              <a:rPr lang="en-US" altLang="ja-JP" sz="1400" b="1" dirty="0">
                <a:solidFill>
                  <a:schemeClr val="tx1"/>
                </a:solidFill>
              </a:rPr>
              <a:t>】</a:t>
            </a:r>
          </a:p>
          <a:p>
            <a:pPr lvl="0">
              <a:defRPr/>
            </a:pPr>
            <a:r>
              <a:rPr lang="ja-JP" altLang="en-US" sz="1400" b="1" dirty="0">
                <a:solidFill>
                  <a:schemeClr val="tx1"/>
                </a:solidFill>
              </a:rPr>
              <a:t>○　来阪外国人旅行者数：</a:t>
            </a:r>
            <a:r>
              <a:rPr lang="en-US" altLang="ja-JP" sz="1400" b="1" dirty="0">
                <a:solidFill>
                  <a:srgbClr val="FF0000"/>
                </a:solidFill>
              </a:rPr>
              <a:t>1,500</a:t>
            </a:r>
            <a:r>
              <a:rPr lang="ja-JP" altLang="en-US" sz="1400" b="1" dirty="0">
                <a:solidFill>
                  <a:srgbClr val="FF0000"/>
                </a:solidFill>
              </a:rPr>
              <a:t>万人（予定）</a:t>
            </a:r>
            <a:r>
              <a:rPr lang="en-US" altLang="ja-JP" sz="1400" b="1" dirty="0">
                <a:solidFill>
                  <a:schemeClr val="tx1"/>
                </a:solidFill>
              </a:rPr>
              <a:t>【</a:t>
            </a:r>
            <a:r>
              <a:rPr lang="en-US" altLang="ja-JP" sz="1400" b="1" dirty="0">
                <a:solidFill>
                  <a:srgbClr val="FF0000"/>
                </a:solidFill>
              </a:rPr>
              <a:t>2025</a:t>
            </a:r>
            <a:r>
              <a:rPr lang="ja-JP" altLang="en-US" sz="1400" b="1" dirty="0">
                <a:solidFill>
                  <a:srgbClr val="FF0000"/>
                </a:solidFill>
              </a:rPr>
              <a:t>年</a:t>
            </a:r>
            <a:r>
              <a:rPr lang="ja-JP" altLang="en-US" sz="1400" b="1" dirty="0">
                <a:solidFill>
                  <a:schemeClr val="tx1"/>
                </a:solidFill>
              </a:rPr>
              <a:t>の達成を目標とする</a:t>
            </a:r>
            <a:r>
              <a:rPr lang="en-US" altLang="ja-JP" sz="1400" b="1" dirty="0">
                <a:solidFill>
                  <a:schemeClr val="tx1"/>
                </a:solidFill>
              </a:rPr>
              <a:t>】</a:t>
            </a:r>
          </a:p>
          <a:p>
            <a:pPr lvl="0">
              <a:defRPr/>
            </a:pPr>
            <a:r>
              <a:rPr lang="ja-JP" altLang="en-US" sz="1400" dirty="0">
                <a:solidFill>
                  <a:schemeClr val="tx1"/>
                </a:solidFill>
              </a:rPr>
              <a:t>○</a:t>
            </a:r>
            <a:r>
              <a:rPr lang="ja-JP" altLang="en-US" sz="1400" b="1" dirty="0">
                <a:solidFill>
                  <a:schemeClr val="tx1"/>
                </a:solidFill>
              </a:rPr>
              <a:t>　転入超過率（対全　国）：</a:t>
            </a:r>
            <a:r>
              <a:rPr lang="en-US" altLang="ja-JP" sz="1400" b="1" dirty="0">
                <a:solidFill>
                  <a:schemeClr val="tx1"/>
                </a:solidFill>
              </a:rPr>
              <a:t>0.06</a:t>
            </a:r>
            <a:r>
              <a:rPr lang="ja-JP" altLang="en-US" sz="1400" b="1" dirty="0">
                <a:solidFill>
                  <a:schemeClr val="tx1"/>
                </a:solidFill>
              </a:rPr>
              <a:t>％（</a:t>
            </a:r>
            <a:r>
              <a:rPr lang="en-US" altLang="ja-JP" sz="1400" b="1" dirty="0">
                <a:solidFill>
                  <a:schemeClr val="tx1"/>
                </a:solidFill>
              </a:rPr>
              <a:t>2018</a:t>
            </a:r>
            <a:r>
              <a:rPr lang="ja-JP" altLang="en-US" sz="1400" b="1" dirty="0">
                <a:solidFill>
                  <a:schemeClr val="tx1"/>
                </a:solidFill>
              </a:rPr>
              <a:t>年）➡　前年を上回る</a:t>
            </a:r>
            <a:endParaRPr lang="en-US" altLang="ja-JP" sz="1400" b="1" dirty="0">
              <a:solidFill>
                <a:schemeClr val="tx1"/>
              </a:solidFill>
            </a:endParaRPr>
          </a:p>
          <a:p>
            <a:r>
              <a:rPr kumimoji="1" lang="ja-JP" altLang="en-US" sz="1400" b="1" dirty="0">
                <a:solidFill>
                  <a:schemeClr val="tx1"/>
                </a:solidFill>
              </a:rPr>
              <a:t>○　転出超過率（対東京圏）：</a:t>
            </a:r>
            <a:r>
              <a:rPr kumimoji="1" lang="en-US" altLang="ja-JP" sz="1400" b="1" dirty="0">
                <a:solidFill>
                  <a:schemeClr val="tx1"/>
                </a:solidFill>
              </a:rPr>
              <a:t>0.134</a:t>
            </a:r>
            <a:r>
              <a:rPr kumimoji="1" lang="ja-JP" altLang="en-US" sz="1400" b="1" dirty="0">
                <a:solidFill>
                  <a:schemeClr val="tx1"/>
                </a:solidFill>
              </a:rPr>
              <a:t>％（</a:t>
            </a:r>
            <a:r>
              <a:rPr kumimoji="1" lang="en-US" altLang="ja-JP" sz="1400" b="1" dirty="0">
                <a:solidFill>
                  <a:schemeClr val="tx1"/>
                </a:solidFill>
              </a:rPr>
              <a:t>2018</a:t>
            </a:r>
            <a:r>
              <a:rPr kumimoji="1" lang="ja-JP" altLang="en-US" sz="1400" b="1" dirty="0">
                <a:solidFill>
                  <a:schemeClr val="tx1"/>
                </a:solidFill>
              </a:rPr>
              <a:t>年）➡　前年を下回る</a:t>
            </a:r>
            <a:endParaRPr kumimoji="1" lang="en-US" altLang="ja-JP" sz="1400" b="1" dirty="0">
              <a:solidFill>
                <a:schemeClr val="tx1"/>
              </a:solidFill>
            </a:endParaRPr>
          </a:p>
          <a:p>
            <a:r>
              <a:rPr lang="ja-JP" altLang="en-US" sz="1000" dirty="0">
                <a:solidFill>
                  <a:schemeClr val="tx1"/>
                </a:solidFill>
              </a:rPr>
              <a:t>　　　　</a:t>
            </a:r>
            <a:r>
              <a:rPr lang="en-US" altLang="zh-TW" sz="1000" dirty="0">
                <a:solidFill>
                  <a:schemeClr val="tx1"/>
                </a:solidFill>
              </a:rPr>
              <a:t>※</a:t>
            </a:r>
            <a:r>
              <a:rPr lang="zh-TW" altLang="en-US" sz="1000" dirty="0">
                <a:solidFill>
                  <a:schemeClr val="tx1"/>
                </a:solidFill>
              </a:rPr>
              <a:t>転出（入）超過率＝転出（入）超過数</a:t>
            </a:r>
            <a:r>
              <a:rPr lang="en-US" altLang="zh-TW" sz="1000" dirty="0">
                <a:solidFill>
                  <a:schemeClr val="tx1"/>
                </a:solidFill>
              </a:rPr>
              <a:t>/</a:t>
            </a:r>
            <a:r>
              <a:rPr lang="zh-TW" altLang="en-US" sz="1000" dirty="0">
                <a:solidFill>
                  <a:schemeClr val="tx1"/>
                </a:solidFill>
              </a:rPr>
              <a:t>大阪府人口（</a:t>
            </a:r>
            <a:r>
              <a:rPr lang="en-US" altLang="zh-TW" sz="1000" dirty="0">
                <a:solidFill>
                  <a:schemeClr val="tx1"/>
                </a:solidFill>
              </a:rPr>
              <a:t>10</a:t>
            </a:r>
            <a:r>
              <a:rPr lang="zh-TW" altLang="en-US" sz="1000" dirty="0">
                <a:solidFill>
                  <a:schemeClr val="tx1"/>
                </a:solidFill>
              </a:rPr>
              <a:t>月１日時点）</a:t>
            </a:r>
            <a:r>
              <a:rPr lang="en-US" altLang="zh-TW" sz="1000" dirty="0">
                <a:solidFill>
                  <a:schemeClr val="tx1"/>
                </a:solidFill>
              </a:rPr>
              <a:t>×100</a:t>
            </a:r>
            <a:endParaRPr kumimoji="1" lang="en-US" altLang="ja-JP" sz="1400" b="1" dirty="0">
              <a:solidFill>
                <a:schemeClr val="tx1"/>
              </a:solidFill>
            </a:endParaRPr>
          </a:p>
        </p:txBody>
      </p:sp>
      <p:graphicFrame>
        <p:nvGraphicFramePr>
          <p:cNvPr id="27" name="グラフ 26"/>
          <p:cNvGraphicFramePr>
            <a:graphicFrameLocks/>
          </p:cNvGraphicFramePr>
          <p:nvPr>
            <p:extLst>
              <p:ext uri="{D42A27DB-BD31-4B8C-83A1-F6EECF244321}">
                <p14:modId xmlns:p14="http://schemas.microsoft.com/office/powerpoint/2010/main" val="3326216757"/>
              </p:ext>
            </p:extLst>
          </p:nvPr>
        </p:nvGraphicFramePr>
        <p:xfrm>
          <a:off x="5315272" y="4714119"/>
          <a:ext cx="3664321" cy="177053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表 15">
            <a:extLst>
              <a:ext uri="{FF2B5EF4-FFF2-40B4-BE49-F238E27FC236}">
                <a16:creationId xmlns:a16="http://schemas.microsoft.com/office/drawing/2014/main" id="{654942C9-969E-49FE-82C8-EED5210AF1ED}"/>
              </a:ext>
            </a:extLst>
          </p:cNvPr>
          <p:cNvGraphicFramePr>
            <a:graphicFrameLocks noGrp="1"/>
          </p:cNvGraphicFramePr>
          <p:nvPr>
            <p:extLst>
              <p:ext uri="{D42A27DB-BD31-4B8C-83A1-F6EECF244321}">
                <p14:modId xmlns:p14="http://schemas.microsoft.com/office/powerpoint/2010/main" val="27348095"/>
              </p:ext>
            </p:extLst>
          </p:nvPr>
        </p:nvGraphicFramePr>
        <p:xfrm>
          <a:off x="605754" y="4769833"/>
          <a:ext cx="4608511" cy="1717699"/>
        </p:xfrm>
        <a:graphic>
          <a:graphicData uri="http://schemas.openxmlformats.org/drawingml/2006/table">
            <a:tbl>
              <a:tblPr firstRow="1" bandRow="1"/>
              <a:tblGrid>
                <a:gridCol w="536058">
                  <a:extLst>
                    <a:ext uri="{9D8B030D-6E8A-4147-A177-3AD203B41FA5}">
                      <a16:colId xmlns:a16="http://schemas.microsoft.com/office/drawing/2014/main" val="20000"/>
                    </a:ext>
                  </a:extLst>
                </a:gridCol>
                <a:gridCol w="1048117">
                  <a:extLst>
                    <a:ext uri="{9D8B030D-6E8A-4147-A177-3AD203B41FA5}">
                      <a16:colId xmlns:a16="http://schemas.microsoft.com/office/drawing/2014/main" val="20001"/>
                    </a:ext>
                  </a:extLst>
                </a:gridCol>
                <a:gridCol w="720080">
                  <a:extLst>
                    <a:ext uri="{9D8B030D-6E8A-4147-A177-3AD203B41FA5}">
                      <a16:colId xmlns:a16="http://schemas.microsoft.com/office/drawing/2014/main" val="20002"/>
                    </a:ext>
                  </a:extLst>
                </a:gridCol>
                <a:gridCol w="576064">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720080">
                  <a:extLst>
                    <a:ext uri="{9D8B030D-6E8A-4147-A177-3AD203B41FA5}">
                      <a16:colId xmlns:a16="http://schemas.microsoft.com/office/drawing/2014/main" val="20005"/>
                    </a:ext>
                  </a:extLst>
                </a:gridCol>
              </a:tblGrid>
              <a:tr h="346099">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順位</a:t>
                      </a:r>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都市名</a:t>
                      </a:r>
                    </a:p>
                  </a:txBody>
                  <a:tcP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得点</a:t>
                      </a:r>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順位</a:t>
                      </a:r>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都市名</a:t>
                      </a:r>
                    </a:p>
                  </a:txBody>
                  <a:tcP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tc>
                  <a:txBody>
                    <a:bodyPr/>
                    <a:lstStyle>
                      <a:lvl1pPr marL="0" algn="l" defTabSz="914400" rtl="0" eaLnBrk="1" latinLnBrk="0" hangingPunct="1">
                        <a:defRPr kumimoji="1" sz="1800" b="1" kern="1200">
                          <a:solidFill>
                            <a:schemeClr val="lt1"/>
                          </a:solidFill>
                          <a:latin typeface="Meiryo UI"/>
                          <a:ea typeface="Meiryo UI"/>
                        </a:defRPr>
                      </a:lvl1pPr>
                      <a:lvl2pPr marL="457200" algn="l" defTabSz="914400" rtl="0" eaLnBrk="1" latinLnBrk="0" hangingPunct="1">
                        <a:defRPr kumimoji="1" sz="1800" b="1" kern="1200">
                          <a:solidFill>
                            <a:schemeClr val="lt1"/>
                          </a:solidFill>
                          <a:latin typeface="Meiryo UI"/>
                          <a:ea typeface="Meiryo UI"/>
                        </a:defRPr>
                      </a:lvl2pPr>
                      <a:lvl3pPr marL="914400" algn="l" defTabSz="914400" rtl="0" eaLnBrk="1" latinLnBrk="0" hangingPunct="1">
                        <a:defRPr kumimoji="1" sz="1800" b="1" kern="1200">
                          <a:solidFill>
                            <a:schemeClr val="lt1"/>
                          </a:solidFill>
                          <a:latin typeface="Meiryo UI"/>
                          <a:ea typeface="Meiryo UI"/>
                        </a:defRPr>
                      </a:lvl3pPr>
                      <a:lvl4pPr marL="1371600" algn="l" defTabSz="914400" rtl="0" eaLnBrk="1" latinLnBrk="0" hangingPunct="1">
                        <a:defRPr kumimoji="1" sz="1800" b="1" kern="1200">
                          <a:solidFill>
                            <a:schemeClr val="lt1"/>
                          </a:solidFill>
                          <a:latin typeface="Meiryo UI"/>
                          <a:ea typeface="Meiryo UI"/>
                        </a:defRPr>
                      </a:lvl4pPr>
                      <a:lvl5pPr marL="1828800" algn="l" defTabSz="914400" rtl="0" eaLnBrk="1" latinLnBrk="0" hangingPunct="1">
                        <a:defRPr kumimoji="1" sz="1800" b="1" kern="1200">
                          <a:solidFill>
                            <a:schemeClr val="lt1"/>
                          </a:solidFill>
                          <a:latin typeface="Meiryo UI"/>
                          <a:ea typeface="Meiryo UI"/>
                        </a:defRPr>
                      </a:lvl5pPr>
                      <a:lvl6pPr marL="2286000" algn="l" defTabSz="914400" rtl="0" eaLnBrk="1" latinLnBrk="0" hangingPunct="1">
                        <a:defRPr kumimoji="1" sz="1800" b="1" kern="1200">
                          <a:solidFill>
                            <a:schemeClr val="lt1"/>
                          </a:solidFill>
                          <a:latin typeface="Meiryo UI"/>
                          <a:ea typeface="Meiryo UI"/>
                        </a:defRPr>
                      </a:lvl6pPr>
                      <a:lvl7pPr marL="2743200" algn="l" defTabSz="914400" rtl="0" eaLnBrk="1" latinLnBrk="0" hangingPunct="1">
                        <a:defRPr kumimoji="1" sz="1800" b="1" kern="1200">
                          <a:solidFill>
                            <a:schemeClr val="lt1"/>
                          </a:solidFill>
                          <a:latin typeface="Meiryo UI"/>
                          <a:ea typeface="Meiryo UI"/>
                        </a:defRPr>
                      </a:lvl7pPr>
                      <a:lvl8pPr marL="3200400" algn="l" defTabSz="914400" rtl="0" eaLnBrk="1" latinLnBrk="0" hangingPunct="1">
                        <a:defRPr kumimoji="1" sz="1800" b="1" kern="1200">
                          <a:solidFill>
                            <a:schemeClr val="lt1"/>
                          </a:solidFill>
                          <a:latin typeface="Meiryo UI"/>
                          <a:ea typeface="Meiryo UI"/>
                        </a:defRPr>
                      </a:lvl8pPr>
                      <a:lvl9pPr marL="3657600" algn="l" defTabSz="914400" rtl="0" eaLnBrk="1" latinLnBrk="0" hangingPunct="1">
                        <a:defRPr kumimoji="1" sz="1800" b="1" kern="1200">
                          <a:solidFill>
                            <a:schemeClr val="lt1"/>
                          </a:solidFill>
                          <a:latin typeface="Meiryo UI"/>
                          <a:ea typeface="Meiryo UI"/>
                        </a:defRPr>
                      </a:lvl9pPr>
                    </a:lstStyle>
                    <a:p>
                      <a:pPr algn="ctr"/>
                      <a:r>
                        <a:rPr kumimoji="1" lang="ja-JP" altLang="en-US" sz="1200" dirty="0"/>
                        <a:t>得点</a:t>
                      </a:r>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7FD13B"/>
                    </a:solidFill>
                  </a:tcPr>
                </a:tc>
                <a:extLst>
                  <a:ext uri="{0D108BD9-81ED-4DB2-BD59-A6C34878D82A}">
                    <a16:rowId xmlns:a16="http://schemas.microsoft.com/office/drawing/2014/main" val="10000"/>
                  </a:ext>
                </a:extLst>
              </a:tr>
              <a:tr h="215032">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1</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アムステルダム</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374.1</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12</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東京</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345.0</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extLst>
                  <a:ext uri="{0D108BD9-81ED-4DB2-BD59-A6C34878D82A}">
                    <a16:rowId xmlns:a16="http://schemas.microsoft.com/office/drawing/2014/main" val="10001"/>
                  </a:ext>
                </a:extLst>
              </a:tr>
              <a:tr h="198264">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2</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マドリード</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370.1</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b="0" dirty="0"/>
                        <a:t>14</a:t>
                      </a:r>
                      <a:endParaRPr kumimoji="1" lang="ja-JP" altLang="en-US" sz="1200" b="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050" b="0" dirty="0"/>
                        <a:t>クアラルンプール</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b="0" dirty="0"/>
                        <a:t>341.6</a:t>
                      </a:r>
                      <a:endParaRPr kumimoji="1" lang="ja-JP" altLang="en-US" sz="1200" b="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extLst>
                  <a:ext uri="{0D108BD9-81ED-4DB2-BD59-A6C34878D82A}">
                    <a16:rowId xmlns:a16="http://schemas.microsoft.com/office/drawing/2014/main" val="10002"/>
                  </a:ext>
                </a:extLst>
              </a:tr>
              <a:tr h="181496">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3</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ベルリン</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368.0</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18</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大阪</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337.7</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extLst>
                  <a:ext uri="{0D108BD9-81ED-4DB2-BD59-A6C34878D82A}">
                    <a16:rowId xmlns:a16="http://schemas.microsoft.com/office/drawing/2014/main" val="10003"/>
                  </a:ext>
                </a:extLst>
              </a:tr>
              <a:tr h="164728">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4</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パリ</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365.3</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21</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ストックホルム</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333.8</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extLst>
                  <a:ext uri="{0D108BD9-81ED-4DB2-BD59-A6C34878D82A}">
                    <a16:rowId xmlns:a16="http://schemas.microsoft.com/office/drawing/2014/main" val="10004"/>
                  </a:ext>
                </a:extLst>
              </a:tr>
              <a:tr h="219968">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5</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バルセロナ</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362.6</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ctr"/>
                      <a:r>
                        <a:rPr kumimoji="1" lang="en-US" altLang="ja-JP" sz="1200" dirty="0"/>
                        <a:t>26</a:t>
                      </a:r>
                      <a:endParaRPr kumimoji="1" lang="ja-JP" altLang="en-US" sz="12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r>
                        <a:rPr kumimoji="1" lang="ja-JP" altLang="en-US" sz="1200" dirty="0"/>
                        <a:t>福岡</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kumimoji="1" sz="1800" kern="1200">
                          <a:solidFill>
                            <a:schemeClr val="dk1"/>
                          </a:solidFill>
                          <a:latin typeface="Meiryo UI"/>
                          <a:ea typeface="Meiryo UI"/>
                        </a:defRPr>
                      </a:lvl1pPr>
                      <a:lvl2pPr marL="457200" algn="l" defTabSz="914400" rtl="0" eaLnBrk="1" latinLnBrk="0" hangingPunct="1">
                        <a:defRPr kumimoji="1" sz="1800" kern="1200">
                          <a:solidFill>
                            <a:schemeClr val="dk1"/>
                          </a:solidFill>
                          <a:latin typeface="Meiryo UI"/>
                          <a:ea typeface="Meiryo UI"/>
                        </a:defRPr>
                      </a:lvl2pPr>
                      <a:lvl3pPr marL="914400" algn="l" defTabSz="914400" rtl="0" eaLnBrk="1" latinLnBrk="0" hangingPunct="1">
                        <a:defRPr kumimoji="1" sz="1800" kern="1200">
                          <a:solidFill>
                            <a:schemeClr val="dk1"/>
                          </a:solidFill>
                          <a:latin typeface="Meiryo UI"/>
                          <a:ea typeface="Meiryo UI"/>
                        </a:defRPr>
                      </a:lvl3pPr>
                      <a:lvl4pPr marL="1371600" algn="l" defTabSz="914400" rtl="0" eaLnBrk="1" latinLnBrk="0" hangingPunct="1">
                        <a:defRPr kumimoji="1" sz="1800" kern="1200">
                          <a:solidFill>
                            <a:schemeClr val="dk1"/>
                          </a:solidFill>
                          <a:latin typeface="Meiryo UI"/>
                          <a:ea typeface="Meiryo UI"/>
                        </a:defRPr>
                      </a:lvl4pPr>
                      <a:lvl5pPr marL="1828800" algn="l" defTabSz="914400" rtl="0" eaLnBrk="1" latinLnBrk="0" hangingPunct="1">
                        <a:defRPr kumimoji="1" sz="1800" kern="1200">
                          <a:solidFill>
                            <a:schemeClr val="dk1"/>
                          </a:solidFill>
                          <a:latin typeface="Meiryo UI"/>
                          <a:ea typeface="Meiryo UI"/>
                        </a:defRPr>
                      </a:lvl5pPr>
                      <a:lvl6pPr marL="2286000" algn="l" defTabSz="914400" rtl="0" eaLnBrk="1" latinLnBrk="0" hangingPunct="1">
                        <a:defRPr kumimoji="1" sz="1800" kern="1200">
                          <a:solidFill>
                            <a:schemeClr val="dk1"/>
                          </a:solidFill>
                          <a:latin typeface="Meiryo UI"/>
                          <a:ea typeface="Meiryo UI"/>
                        </a:defRPr>
                      </a:lvl6pPr>
                      <a:lvl7pPr marL="2743200" algn="l" defTabSz="914400" rtl="0" eaLnBrk="1" latinLnBrk="0" hangingPunct="1">
                        <a:defRPr kumimoji="1" sz="1800" kern="1200">
                          <a:solidFill>
                            <a:schemeClr val="dk1"/>
                          </a:solidFill>
                          <a:latin typeface="Meiryo UI"/>
                          <a:ea typeface="Meiryo UI"/>
                        </a:defRPr>
                      </a:lvl7pPr>
                      <a:lvl8pPr marL="3200400" algn="l" defTabSz="914400" rtl="0" eaLnBrk="1" latinLnBrk="0" hangingPunct="1">
                        <a:defRPr kumimoji="1" sz="1800" kern="1200">
                          <a:solidFill>
                            <a:schemeClr val="dk1"/>
                          </a:solidFill>
                          <a:latin typeface="Meiryo UI"/>
                          <a:ea typeface="Meiryo UI"/>
                        </a:defRPr>
                      </a:lvl8pPr>
                      <a:lvl9pPr marL="3657600" algn="l" defTabSz="914400" rtl="0" eaLnBrk="1" latinLnBrk="0" hangingPunct="1">
                        <a:defRPr kumimoji="1" sz="1800" kern="1200">
                          <a:solidFill>
                            <a:schemeClr val="dk1"/>
                          </a:solidFill>
                          <a:latin typeface="Meiryo UI"/>
                          <a:ea typeface="Meiryo UI"/>
                        </a:defRPr>
                      </a:lvl9pPr>
                    </a:lstStyle>
                    <a:p>
                      <a:pPr algn="r"/>
                      <a:r>
                        <a:rPr kumimoji="1" lang="en-US" altLang="ja-JP" sz="1200" dirty="0"/>
                        <a:t>322.3</a:t>
                      </a:r>
                      <a:endParaRPr kumimoji="1" lang="ja-JP" altLang="en-US" sz="12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7FD13B">
                        <a:tint val="4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30694250"/>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161A64608EB81469ACBA039A67CBB87" ma:contentTypeVersion="2" ma:contentTypeDescription="新しいドキュメントを作成します。" ma:contentTypeScope="" ma:versionID="e3728570f88bf98cf7f95a2409413c96">
  <xsd:schema xmlns:xsd="http://www.w3.org/2001/XMLSchema" xmlns:xs="http://www.w3.org/2001/XMLSchema" xmlns:p="http://schemas.microsoft.com/office/2006/metadata/properties" xmlns:ns1="http://schemas.microsoft.com/sharepoint/v3" xmlns:ns2="1fcda092-3bda-457d-a7bd-b0b6612ec3cf" targetNamespace="http://schemas.microsoft.com/office/2006/metadata/properties" ma:root="true" ma:fieldsID="0de6a19244a2caa068dbed2d5b118ea6" ns1:_="" ns2:_="">
    <xsd:import namespace="http://schemas.microsoft.com/sharepoint/v3"/>
    <xsd:import namespace="1fcda092-3bda-457d-a7bd-b0b6612ec3cf"/>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fcda092-3bda-457d-a7bd-b0b6612ec3cf"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A2114E7-6BBC-4D84-8162-F549F5682C0E}">
  <ds:schemaRefs>
    <ds:schemaRef ds:uri="http://purl.org/dc/elements/1.1/"/>
    <ds:schemaRef ds:uri="1fcda092-3bda-457d-a7bd-b0b6612ec3cf"/>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microsoft.com/sharepoint/v3"/>
    <ds:schemaRef ds:uri="http://purl.org/dc/dcmitype/"/>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EC203F89-E53C-4C23-A46E-50EDB1A7D24A}">
  <ds:schemaRefs>
    <ds:schemaRef ds:uri="http://schemas.microsoft.com/sharepoint/v3/contenttype/forms"/>
  </ds:schemaRefs>
</ds:datastoreItem>
</file>

<file path=customXml/itemProps3.xml><?xml version="1.0" encoding="utf-8"?>
<ds:datastoreItem xmlns:ds="http://schemas.openxmlformats.org/officeDocument/2006/customXml" ds:itemID="{9B84B594-AEAC-4C97-927B-5A72B3B6026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fcda092-3bda-457d-a7bd-b0b6612ec3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25522</TotalTime>
  <Words>487</Words>
  <Application>Microsoft Office PowerPoint</Application>
  <PresentationFormat>画面に合わせる (4:3)</PresentationFormat>
  <Paragraphs>68</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梅野　琉依</cp:lastModifiedBy>
  <cp:revision>1923</cp:revision>
  <cp:lastPrinted>2024-03-26T02:35:12Z</cp:lastPrinted>
  <dcterms:created xsi:type="dcterms:W3CDTF">2015-04-22T03:25:50Z</dcterms:created>
  <dcterms:modified xsi:type="dcterms:W3CDTF">2024-03-26T02:35:16Z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0x0101009161A64608EB81469ACBA039A67CBB87</vt:lpwstr>
  </property>
</Properties>
</file>