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801600" cy="98282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544" y="-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r">
              <a:defRPr sz="1200"/>
            </a:lvl1pPr>
          </a:lstStyle>
          <a:p>
            <a:fld id="{9DDCC0DC-5019-4E36-97D6-A23654B6684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1241425"/>
            <a:ext cx="43688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0" tIns="47840" rIns="95680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0" tIns="47840" rIns="95680" bIns="478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r">
              <a:defRPr sz="1200"/>
            </a:lvl1pPr>
          </a:lstStyle>
          <a:p>
            <a:fld id="{88BE7427-7BDB-4500-A7D4-C4CF4CBC2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5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19200" y="1241425"/>
            <a:ext cx="4368800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A57-07DF-49BF-A3F4-CC761F38C8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5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608461"/>
            <a:ext cx="10881360" cy="3421674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162087"/>
            <a:ext cx="9601200" cy="2372876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0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23261"/>
            <a:ext cx="2760345" cy="83289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23261"/>
            <a:ext cx="8121015" cy="83289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50231"/>
            <a:ext cx="11041380" cy="4088263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577170"/>
            <a:ext cx="11041380" cy="214992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23263"/>
            <a:ext cx="11041380" cy="1899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409278"/>
            <a:ext cx="5415676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90028"/>
            <a:ext cx="5415676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409278"/>
            <a:ext cx="5442347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90028"/>
            <a:ext cx="5442347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8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3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415083"/>
            <a:ext cx="6480810" cy="6984401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0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415083"/>
            <a:ext cx="6480810" cy="6984401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23263"/>
            <a:ext cx="11041380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616307"/>
            <a:ext cx="11041380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275-A910-405A-BE11-FC117931B4EA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9109300"/>
            <a:ext cx="432054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72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71735" y="8424167"/>
            <a:ext cx="12567807" cy="1187999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874" y="223997"/>
            <a:ext cx="12636000" cy="568805"/>
          </a:xfrm>
          <a:prstGeom prst="rect">
            <a:avLst/>
          </a:prstGeom>
          <a:solidFill>
            <a:srgbClr val="5FA326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第２期大阪府まち・ひと・しごと創生総合戦略一部改訂案概要</a:t>
            </a:r>
            <a:endParaRPr kumimoji="1" lang="ja-JP" altLang="en-US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2436" y="1053175"/>
            <a:ext cx="5511421" cy="288147"/>
          </a:xfrm>
          <a:prstGeom prst="rect">
            <a:avLst/>
          </a:prstGeom>
          <a:solidFill>
            <a:srgbClr val="7FD13B">
              <a:alpha val="50000"/>
            </a:srgbClr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108002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第２期大阪府まち・ひと・しごと創生総合戦略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8544086" y="2092885"/>
            <a:ext cx="4104001" cy="6262466"/>
          </a:xfrm>
          <a:prstGeom prst="roundRect">
            <a:avLst>
              <a:gd name="adj" fmla="val 268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）東西二極の一極としての社会経済構造の構築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4352295" y="2080340"/>
            <a:ext cx="4104001" cy="6263734"/>
          </a:xfrm>
          <a:prstGeom prst="roundRect">
            <a:avLst>
              <a:gd name="adj" fmla="val 2727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）人口減少・超高齢社会でも持続可能な地域づくり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141019" y="2064246"/>
            <a:ext cx="4104001" cy="6241281"/>
          </a:xfrm>
          <a:prstGeom prst="roundRect">
            <a:avLst>
              <a:gd name="adj" fmla="val 300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）若者が活躍でき、子育て安心の都市「大阪」の実現</a:t>
            </a: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defRPr/>
            </a:pPr>
            <a:endParaRPr kumimoji="1"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3022" y="1788168"/>
            <a:ext cx="12456000" cy="2394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基本目標・基本的方向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85390" y="2447462"/>
            <a:ext cx="4040327" cy="29326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若い世代の就職・結婚・出産・子育ての希望を実現する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（１）若者の安定就職支援、職場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定着支援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（若者の就職、職場定着支援　高校生に対する府内中小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企業の魅力発信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（２）女性の活躍推進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（ワーク・ライフ・バランスの推進、女性の職域拡大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（３）結婚・妊娠・出産・子育て環境の充実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（子ども・子育て支援新制度、放課後児童クラブ等の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拡充、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事業所内保育施設の開設支援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3022" y="5416729"/>
            <a:ext cx="3959999" cy="28406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次代の「大阪」を担う人をつくる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（１）次代を担う人づくり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（学力・体力の向上、生きる力をはぐくむ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教育、英語教育の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充実などグローバル人材の育成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（２）子どもをめぐる課題への対応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（少年非行等への対応、児童虐待への対応、地域の特色を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活かした教育の実施　等）</a:t>
            </a: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421143" y="2466765"/>
            <a:ext cx="3999563" cy="29133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誰もが健康でいきいきと暮らせるまちづくり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（１）健康寿命の延伸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（健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診の促進、生活習慣の改善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、健康アプリ「アスマイル等）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（２）高齢者等がいきいきと暮らせるまちづくり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（地域包括ケアシステムの構築、地域医療構想の実現、先端  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技術の活用による住民生活の向上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（３）あらゆる人が活躍できる「全員参画社会」の実現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（あらゆる人が活躍できる環境づくり、全ての人の人権が尊重さ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れる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社会の実現、外国人材の円滑な受入れ促進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437874" y="5432823"/>
            <a:ext cx="3959999" cy="28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安全・安心な地域をつくる</a:t>
            </a:r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安全・安心の確保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（国土強靭化計画に基づく災害対策強化、南海トラフ巨大地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震対策、治安・防犯の推進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（２）都市基盤の再構築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（ファシリティマネジメント推進　等）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（３）環境にやさしい都市の実現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（脱炭素社会の実現、プラスチックごみ対策、食品ロス対策等）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591751" y="2466766"/>
            <a:ext cx="4025482" cy="2913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都市としての経済機能を強化する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（１）産業の創出・振興（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イノベーションの創出、グローバル拠点　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都市、起業・第二創業、先端技術を活用した生産性の向上、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国際金融都市の実現等）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（２）企業立地の促進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（東京圏等への経済機能の流出抑制）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（３）活力ある農林水産業の実現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（都市型農業振興、農水産物、特産品海外展開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（４）多様な担い手との協働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（民間など担い手と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の幅広い連携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（５）インフラの充実・強化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（広域交通インフラ整備　等）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8591751" y="5460158"/>
            <a:ext cx="4025482" cy="28328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定住魅力・都市魅力を強化する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spcBef>
                <a:spcPts val="600"/>
              </a:spcBef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（１）定住魅力の強化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（居住魅力の発信、スマートシティ推進による住民の</a:t>
            </a:r>
            <a:r>
              <a:rPr kumimoji="1" lang="en-US" altLang="ja-JP" sz="10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テレワーク・リモートワークの推進、空家の多様な活用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（２）都市魅力の創出・発信　</a:t>
            </a: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（外国人観光客の受入環境整備、世界遺産を活かした観光提案、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公共施設を活用した観光提案、スーパーシティの推進、大阪特産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品の商品力向上　等）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69693" y="1038944"/>
            <a:ext cx="399220" cy="276999"/>
          </a:xfrm>
          <a:prstGeom prst="rect">
            <a:avLst/>
          </a:prstGeom>
          <a:solidFill>
            <a:srgbClr val="7FD13B"/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966" y="8424167"/>
            <a:ext cx="369332" cy="1187999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重点取組方向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2683" y="2806663"/>
            <a:ext cx="3860670" cy="46166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：就業率（若者、女性）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全国平均を上回る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合計特殊出生率：前年を上回る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6147" y="5642311"/>
            <a:ext cx="3773741" cy="103689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：全国学習調査正答率：全国水準の達成・維持を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めざす（小６・中３）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全国体力等調査評価：全国水準をめざす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高校生就業率：全国水準をめざす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67972" y="2760292"/>
            <a:ext cx="3748591" cy="538814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：健康寿命：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者実雇用率：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42332" y="5673593"/>
            <a:ext cx="3751082" cy="887422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：地震による被害予測：限りなくゼロに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【2024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温室効果ガス排出量：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676865" y="2718094"/>
            <a:ext cx="3863146" cy="83099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：実質経済成長率：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年度に府内総生産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（実質）をコロナ前の水準に戻す。それを踏まえ、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年平均２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開業事業所数：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24637" y="5673593"/>
            <a:ext cx="3963941" cy="1077218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日本人延べ宿泊者数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3,400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万人泊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来阪外国人旅行者数：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800" b="1" strike="dbl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              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達成目標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転入超過率（対全国）：前年を上回る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転出超過率（対東京圏）：前年を下回る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66966" y="1445808"/>
            <a:ext cx="12692288" cy="2533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1" rtlCol="0" anchor="ctr"/>
          <a:lstStyle/>
          <a:p>
            <a:pPr>
              <a:lnSpc>
                <a:spcPts val="1499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新型コロナ感染拡大による大阪経済や府民生活への影響、意識・行動変容を踏まえた上でウィズコロナ、ポストコロナを踏まえたまち・ひと・しごとの創生を推進していく。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9874" y="923991"/>
            <a:ext cx="12636000" cy="87907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579231" y="8489271"/>
            <a:ext cx="3959999" cy="10801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◎万博のインパクトを活かした取組み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万博開催を一過性のものとせず、そのインパクトを最大限に活かし、「大阪の持続的な成長」と「府民の豊かな暮らし」を確たるものとするとともに、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達成に向けた未来をつくるため、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方向性（①多様なチャレンジによる成長、②いのち輝く幸せな暮らし、③世界の未来をともにつくる）で取組みを推進します。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567773" y="8478164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の取組みは、大阪が未来に向かって持続的に成長し、府民一人ひとりが「豊かさ」や「安全・安心」を実感できる社会へと発展する基盤づくりにつながるものです。大阪府では、「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先進都市」をめざすこととしており、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の理念を踏まえ、「人口減少・超高齢社会」においても持続可能な発展を実現できるよう取組みを推進します。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8578356" y="8489469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◎スマートシティ実現に向けた取組み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国がめざす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Society5.0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の実現や、人口減少・超高齢社会の到来を見据え、住民の生活の質（</a:t>
            </a:r>
            <a:r>
              <a:rPr kumimoji="1" lang="en-US" altLang="ja-JP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向上や都市機能の強化を図るため、万博開催を大きなインパクトとしながら、府域全体で先端技術の利便性を住民に実感してもらえるよう、「大阪モデル」のスマートシティ実現に向けた取組みを進め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4997" y="1095876"/>
            <a:ext cx="1611037" cy="692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※R2.3.31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R5.8.31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R6.3.31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340939" y="-20011"/>
            <a:ext cx="54483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回大阪府まち・ひと・しごと創生推進審議会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1142371" y="689598"/>
            <a:ext cx="1489536" cy="3635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r>
              <a:rPr lang="ja-JP" altLang="en-US" sz="19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ー２</a:t>
            </a:r>
            <a:endParaRPr kumimoji="1" lang="ja-JP" altLang="en-US" sz="19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8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1360</Words>
  <Application>Microsoft Office PowerPoint</Application>
  <PresentationFormat>ユーザー設定</PresentationFormat>
  <Paragraphs>139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山邉　佳子</dc:creator>
  <cp:lastModifiedBy>藤﨑　友理</cp:lastModifiedBy>
  <cp:revision>58</cp:revision>
  <cp:lastPrinted>2024-03-22T05:56:47Z</cp:lastPrinted>
  <dcterms:created xsi:type="dcterms:W3CDTF">2021-03-11T09:06:23Z</dcterms:created>
  <dcterms:modified xsi:type="dcterms:W3CDTF">2024-03-26T09:28:14Z</dcterms:modified>
</cp:coreProperties>
</file>