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38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varScale="1">
        <p:scale>
          <a:sx n="110" d="100"/>
          <a:sy n="110" d="100"/>
        </p:scale>
        <p:origin x="12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2F8C95A-333B-448C-B143-D7AA74DC1F82}"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8CE1599-EC1C-484C-91E7-5A2054166066}" type="slidenum">
              <a:rPr kumimoji="1" lang="ja-JP" altLang="en-US" smtClean="0"/>
              <a:t>‹#›</a:t>
            </a:fld>
            <a:endParaRPr kumimoji="1" lang="ja-JP" altLang="en-US"/>
          </a:p>
        </p:txBody>
      </p:sp>
    </p:spTree>
    <p:extLst>
      <p:ext uri="{BB962C8B-B14F-4D97-AF65-F5344CB8AC3E}">
        <p14:creationId xmlns:p14="http://schemas.microsoft.com/office/powerpoint/2010/main" val="829329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F8C95A-333B-448C-B143-D7AA74DC1F82}"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8CE1599-EC1C-484C-91E7-5A2054166066}" type="slidenum">
              <a:rPr kumimoji="1" lang="ja-JP" altLang="en-US" smtClean="0"/>
              <a:t>‹#›</a:t>
            </a:fld>
            <a:endParaRPr kumimoji="1" lang="ja-JP" altLang="en-US"/>
          </a:p>
        </p:txBody>
      </p:sp>
    </p:spTree>
    <p:extLst>
      <p:ext uri="{BB962C8B-B14F-4D97-AF65-F5344CB8AC3E}">
        <p14:creationId xmlns:p14="http://schemas.microsoft.com/office/powerpoint/2010/main" val="1692596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F8C95A-333B-448C-B143-D7AA74DC1F82}"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8CE1599-EC1C-484C-91E7-5A2054166066}" type="slidenum">
              <a:rPr kumimoji="1" lang="ja-JP" altLang="en-US" smtClean="0"/>
              <a:t>‹#›</a:t>
            </a:fld>
            <a:endParaRPr kumimoji="1" lang="ja-JP" altLang="en-US"/>
          </a:p>
        </p:txBody>
      </p:sp>
    </p:spTree>
    <p:extLst>
      <p:ext uri="{BB962C8B-B14F-4D97-AF65-F5344CB8AC3E}">
        <p14:creationId xmlns:p14="http://schemas.microsoft.com/office/powerpoint/2010/main" val="849353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F8C95A-333B-448C-B143-D7AA74DC1F82}"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8CE1599-EC1C-484C-91E7-5A2054166066}" type="slidenum">
              <a:rPr kumimoji="1" lang="ja-JP" altLang="en-US" smtClean="0"/>
              <a:t>‹#›</a:t>
            </a:fld>
            <a:endParaRPr kumimoji="1" lang="ja-JP" altLang="en-US"/>
          </a:p>
        </p:txBody>
      </p:sp>
    </p:spTree>
    <p:extLst>
      <p:ext uri="{BB962C8B-B14F-4D97-AF65-F5344CB8AC3E}">
        <p14:creationId xmlns:p14="http://schemas.microsoft.com/office/powerpoint/2010/main" val="2503463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2F8C95A-333B-448C-B143-D7AA74DC1F82}" type="datetimeFigureOut">
              <a:rPr kumimoji="1" lang="ja-JP" altLang="en-US" smtClean="0"/>
              <a:t>2023/11/2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8CE1599-EC1C-484C-91E7-5A2054166066}" type="slidenum">
              <a:rPr kumimoji="1" lang="ja-JP" altLang="en-US" smtClean="0"/>
              <a:t>‹#›</a:t>
            </a:fld>
            <a:endParaRPr kumimoji="1" lang="ja-JP" altLang="en-US"/>
          </a:p>
        </p:txBody>
      </p:sp>
    </p:spTree>
    <p:extLst>
      <p:ext uri="{BB962C8B-B14F-4D97-AF65-F5344CB8AC3E}">
        <p14:creationId xmlns:p14="http://schemas.microsoft.com/office/powerpoint/2010/main" val="3670796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2F8C95A-333B-448C-B143-D7AA74DC1F82}" type="datetimeFigureOut">
              <a:rPr kumimoji="1" lang="ja-JP" altLang="en-US" smtClean="0"/>
              <a:t>2023/11/2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8CE1599-EC1C-484C-91E7-5A2054166066}" type="slidenum">
              <a:rPr kumimoji="1" lang="ja-JP" altLang="en-US" smtClean="0"/>
              <a:t>‹#›</a:t>
            </a:fld>
            <a:endParaRPr kumimoji="1" lang="ja-JP" altLang="en-US"/>
          </a:p>
        </p:txBody>
      </p:sp>
    </p:spTree>
    <p:extLst>
      <p:ext uri="{BB962C8B-B14F-4D97-AF65-F5344CB8AC3E}">
        <p14:creationId xmlns:p14="http://schemas.microsoft.com/office/powerpoint/2010/main" val="723740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2F8C95A-333B-448C-B143-D7AA74DC1F82}" type="datetimeFigureOut">
              <a:rPr kumimoji="1" lang="ja-JP" altLang="en-US" smtClean="0"/>
              <a:t>2023/11/2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8CE1599-EC1C-484C-91E7-5A2054166066}" type="slidenum">
              <a:rPr kumimoji="1" lang="ja-JP" altLang="en-US" smtClean="0"/>
              <a:t>‹#›</a:t>
            </a:fld>
            <a:endParaRPr kumimoji="1" lang="ja-JP" altLang="en-US"/>
          </a:p>
        </p:txBody>
      </p:sp>
    </p:spTree>
    <p:extLst>
      <p:ext uri="{BB962C8B-B14F-4D97-AF65-F5344CB8AC3E}">
        <p14:creationId xmlns:p14="http://schemas.microsoft.com/office/powerpoint/2010/main" val="2951755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2F8C95A-333B-448C-B143-D7AA74DC1F82}" type="datetimeFigureOut">
              <a:rPr kumimoji="1" lang="ja-JP" altLang="en-US" smtClean="0"/>
              <a:t>2023/11/2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8CE1599-EC1C-484C-91E7-5A2054166066}" type="slidenum">
              <a:rPr kumimoji="1" lang="ja-JP" altLang="en-US" smtClean="0"/>
              <a:t>‹#›</a:t>
            </a:fld>
            <a:endParaRPr kumimoji="1" lang="ja-JP" altLang="en-US"/>
          </a:p>
        </p:txBody>
      </p:sp>
    </p:spTree>
    <p:extLst>
      <p:ext uri="{BB962C8B-B14F-4D97-AF65-F5344CB8AC3E}">
        <p14:creationId xmlns:p14="http://schemas.microsoft.com/office/powerpoint/2010/main" val="3257183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F8C95A-333B-448C-B143-D7AA74DC1F82}" type="datetimeFigureOut">
              <a:rPr kumimoji="1" lang="ja-JP" altLang="en-US" smtClean="0"/>
              <a:t>2023/11/2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8CE1599-EC1C-484C-91E7-5A2054166066}" type="slidenum">
              <a:rPr kumimoji="1" lang="ja-JP" altLang="en-US" smtClean="0"/>
              <a:t>‹#›</a:t>
            </a:fld>
            <a:endParaRPr kumimoji="1" lang="ja-JP" altLang="en-US"/>
          </a:p>
        </p:txBody>
      </p:sp>
    </p:spTree>
    <p:extLst>
      <p:ext uri="{BB962C8B-B14F-4D97-AF65-F5344CB8AC3E}">
        <p14:creationId xmlns:p14="http://schemas.microsoft.com/office/powerpoint/2010/main" val="1893845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2F8C95A-333B-448C-B143-D7AA74DC1F82}" type="datetimeFigureOut">
              <a:rPr kumimoji="1" lang="ja-JP" altLang="en-US" smtClean="0"/>
              <a:t>2023/11/2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8CE1599-EC1C-484C-91E7-5A2054166066}" type="slidenum">
              <a:rPr kumimoji="1" lang="ja-JP" altLang="en-US" smtClean="0"/>
              <a:t>‹#›</a:t>
            </a:fld>
            <a:endParaRPr kumimoji="1" lang="ja-JP" altLang="en-US"/>
          </a:p>
        </p:txBody>
      </p:sp>
    </p:spTree>
    <p:extLst>
      <p:ext uri="{BB962C8B-B14F-4D97-AF65-F5344CB8AC3E}">
        <p14:creationId xmlns:p14="http://schemas.microsoft.com/office/powerpoint/2010/main" val="816161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2F8C95A-333B-448C-B143-D7AA74DC1F82}" type="datetimeFigureOut">
              <a:rPr kumimoji="1" lang="ja-JP" altLang="en-US" smtClean="0"/>
              <a:t>2023/11/2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8CE1599-EC1C-484C-91E7-5A2054166066}" type="slidenum">
              <a:rPr kumimoji="1" lang="ja-JP" altLang="en-US" smtClean="0"/>
              <a:t>‹#›</a:t>
            </a:fld>
            <a:endParaRPr kumimoji="1" lang="ja-JP" altLang="en-US"/>
          </a:p>
        </p:txBody>
      </p:sp>
    </p:spTree>
    <p:extLst>
      <p:ext uri="{BB962C8B-B14F-4D97-AF65-F5344CB8AC3E}">
        <p14:creationId xmlns:p14="http://schemas.microsoft.com/office/powerpoint/2010/main" val="1323494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F8C95A-333B-448C-B143-D7AA74DC1F82}" type="datetimeFigureOut">
              <a:rPr kumimoji="1" lang="ja-JP" altLang="en-US" smtClean="0"/>
              <a:t>2023/11/2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CE1599-EC1C-484C-91E7-5A2054166066}" type="slidenum">
              <a:rPr kumimoji="1" lang="ja-JP" altLang="en-US" smtClean="0"/>
              <a:t>‹#›</a:t>
            </a:fld>
            <a:endParaRPr kumimoji="1" lang="ja-JP" altLang="en-US"/>
          </a:p>
        </p:txBody>
      </p:sp>
    </p:spTree>
    <p:extLst>
      <p:ext uri="{BB962C8B-B14F-4D97-AF65-F5344CB8AC3E}">
        <p14:creationId xmlns:p14="http://schemas.microsoft.com/office/powerpoint/2010/main" val="25825692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35BCDB-0DC5-B0B9-1682-815F8D4E9FC7}"/>
              </a:ext>
            </a:extLst>
          </p:cNvPr>
          <p:cNvSpPr>
            <a:spLocks noGrp="1"/>
          </p:cNvSpPr>
          <p:nvPr>
            <p:ph type="ctrTitle"/>
          </p:nvPr>
        </p:nvSpPr>
        <p:spPr/>
        <p:txBody>
          <a:bodyPr>
            <a:normAutofit/>
          </a:bodyPr>
          <a:lstStyle/>
          <a:p>
            <a:r>
              <a:rPr lang="ja-JP" altLang="en-US" sz="4800" b="1" dirty="0">
                <a:latin typeface="Meiryo UI" panose="020B0604030504040204" pitchFamily="50" charset="-128"/>
                <a:ea typeface="Meiryo UI" panose="020B0604030504040204" pitchFamily="50" charset="-128"/>
              </a:rPr>
              <a:t>新たな総合戦略の策定について</a:t>
            </a:r>
            <a:endParaRPr kumimoji="1" lang="ja-JP" altLang="en-US" sz="4800" b="1" dirty="0">
              <a:latin typeface="Meiryo UI" panose="020B0604030504040204" pitchFamily="50" charset="-128"/>
              <a:ea typeface="Meiryo UI" panose="020B0604030504040204" pitchFamily="50" charset="-128"/>
            </a:endParaRPr>
          </a:p>
        </p:txBody>
      </p:sp>
      <p:sp>
        <p:nvSpPr>
          <p:cNvPr id="4" name="タイトル 1">
            <a:extLst>
              <a:ext uri="{FF2B5EF4-FFF2-40B4-BE49-F238E27FC236}">
                <a16:creationId xmlns:a16="http://schemas.microsoft.com/office/drawing/2014/main" id="{AF7EBB82-06E3-A6FC-BFA0-21B7DE815DB3}"/>
              </a:ext>
            </a:extLst>
          </p:cNvPr>
          <p:cNvSpPr txBox="1">
            <a:spLocks/>
          </p:cNvSpPr>
          <p:nvPr/>
        </p:nvSpPr>
        <p:spPr>
          <a:xfrm>
            <a:off x="742950" y="4785279"/>
            <a:ext cx="8420100" cy="69160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dirty="0">
                <a:latin typeface="Meiryo UI" panose="020B0604030504040204" pitchFamily="50" charset="-128"/>
                <a:ea typeface="Meiryo UI" panose="020B0604030504040204" pitchFamily="50" charset="-128"/>
              </a:rPr>
              <a:t>大阪府</a:t>
            </a:r>
          </a:p>
        </p:txBody>
      </p:sp>
      <p:sp>
        <p:nvSpPr>
          <p:cNvPr id="7" name="正方形/長方形 6"/>
          <p:cNvSpPr/>
          <p:nvPr/>
        </p:nvSpPr>
        <p:spPr>
          <a:xfrm>
            <a:off x="8304345" y="655579"/>
            <a:ext cx="1236518" cy="5029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50" dirty="0">
                <a:solidFill>
                  <a:schemeClr val="tx1"/>
                </a:solidFill>
                <a:latin typeface="Meiryo UI" panose="020B0604030504040204" pitchFamily="50" charset="-128"/>
                <a:ea typeface="Meiryo UI" panose="020B0604030504040204" pitchFamily="50" charset="-128"/>
              </a:rPr>
              <a:t>資料５</a:t>
            </a:r>
          </a:p>
        </p:txBody>
      </p:sp>
      <p:sp>
        <p:nvSpPr>
          <p:cNvPr id="8" name="正方形/長方形 7"/>
          <p:cNvSpPr/>
          <p:nvPr/>
        </p:nvSpPr>
        <p:spPr>
          <a:xfrm>
            <a:off x="4342124" y="232001"/>
            <a:ext cx="5448300" cy="338554"/>
          </a:xfrm>
          <a:prstGeom prst="rect">
            <a:avLst/>
          </a:prstGeom>
        </p:spPr>
        <p:txBody>
          <a:bodyPr>
            <a:spAutoFit/>
          </a:bodyPr>
          <a:lstStyle/>
          <a:p>
            <a:pPr algn="ctr"/>
            <a:r>
              <a:rPr lang="ja-JP" altLang="ja-JP" sz="1600" dirty="0">
                <a:latin typeface="Meiryo UI" panose="020B0604030504040204" pitchFamily="50" charset="-128"/>
                <a:ea typeface="Meiryo UI" panose="020B0604030504040204" pitchFamily="50" charset="-128"/>
                <a:cs typeface="Meiryo UI" panose="020B0604030504040204" pitchFamily="50" charset="-128"/>
              </a:rPr>
              <a:t>令和５年度第１回大阪府まち・ひと・しごと創生推進審議会</a:t>
            </a:r>
            <a:endParaRPr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36083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AF7EBB82-06E3-A6FC-BFA0-21B7DE815DB3}"/>
              </a:ext>
            </a:extLst>
          </p:cNvPr>
          <p:cNvSpPr txBox="1">
            <a:spLocks/>
          </p:cNvSpPr>
          <p:nvPr/>
        </p:nvSpPr>
        <p:spPr>
          <a:xfrm>
            <a:off x="742950" y="1343001"/>
            <a:ext cx="8420100" cy="4447389"/>
          </a:xfrm>
          <a:prstGeom prst="rect">
            <a:avLst/>
          </a:prstGeom>
          <a:solidFill>
            <a:schemeClr val="tx2">
              <a:lumMod val="20000"/>
              <a:lumOff val="80000"/>
            </a:schemeClr>
          </a:solidFill>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50000"/>
              </a:lnSpc>
            </a:pPr>
            <a:r>
              <a:rPr lang="ja-JP" altLang="en-US" sz="2400" dirty="0">
                <a:latin typeface="Meiryo UI" panose="020B0604030504040204" pitchFamily="50" charset="-128"/>
                <a:ea typeface="Meiryo UI" panose="020B0604030504040204" pitchFamily="50" charset="-128"/>
              </a:rPr>
              <a:t>➤ </a:t>
            </a:r>
            <a:r>
              <a:rPr lang="en-US" altLang="ja-JP" sz="2400" dirty="0">
                <a:latin typeface="Meiryo UI" panose="020B0604030504040204" pitchFamily="50" charset="-128"/>
                <a:ea typeface="Meiryo UI" panose="020B0604030504040204" pitchFamily="50" charset="-128"/>
              </a:rPr>
              <a:t>2014</a:t>
            </a:r>
            <a:r>
              <a:rPr lang="ja-JP" altLang="en-US" sz="2400" dirty="0">
                <a:latin typeface="Meiryo UI" panose="020B0604030504040204" pitchFamily="50" charset="-128"/>
                <a:ea typeface="Meiryo UI" panose="020B0604030504040204" pitchFamily="50" charset="-128"/>
              </a:rPr>
              <a:t>年</a:t>
            </a:r>
            <a:r>
              <a:rPr lang="en-US" altLang="ja-JP" sz="2400" dirty="0">
                <a:latin typeface="Meiryo UI" panose="020B0604030504040204" pitchFamily="50" charset="-128"/>
                <a:ea typeface="Meiryo UI" panose="020B0604030504040204" pitchFamily="50" charset="-128"/>
              </a:rPr>
              <a:t>11</a:t>
            </a:r>
            <a:r>
              <a:rPr lang="ja-JP" altLang="en-US" sz="2400" dirty="0">
                <a:latin typeface="Meiryo UI" panose="020B0604030504040204" pitchFamily="50" charset="-128"/>
                <a:ea typeface="Meiryo UI" panose="020B0604030504040204" pitchFamily="50" charset="-128"/>
              </a:rPr>
              <a:t>月　まち・ひと・しごと創生法　公布・施行</a:t>
            </a:r>
            <a:endParaRPr lang="en-US" altLang="ja-JP" sz="2400" dirty="0">
              <a:latin typeface="Meiryo UI" panose="020B0604030504040204" pitchFamily="50" charset="-128"/>
              <a:ea typeface="Meiryo UI" panose="020B0604030504040204" pitchFamily="50" charset="-128"/>
            </a:endParaRPr>
          </a:p>
          <a:p>
            <a:pPr algn="l">
              <a:lnSpc>
                <a:spcPct val="150000"/>
              </a:lnSpc>
              <a:spcBef>
                <a:spcPts val="1200"/>
              </a:spcBef>
            </a:pPr>
            <a:r>
              <a:rPr lang="ja-JP" altLang="en-US" sz="2400" dirty="0">
                <a:latin typeface="Meiryo UI" panose="020B0604030504040204" pitchFamily="50" charset="-128"/>
                <a:ea typeface="Meiryo UI" panose="020B0604030504040204" pitchFamily="50" charset="-128"/>
              </a:rPr>
              <a:t>➤ </a:t>
            </a:r>
            <a:r>
              <a:rPr lang="en-US" altLang="ja-JP" sz="2400" dirty="0">
                <a:latin typeface="Meiryo UI" panose="020B0604030504040204" pitchFamily="50" charset="-128"/>
                <a:ea typeface="Meiryo UI" panose="020B0604030504040204" pitchFamily="50" charset="-128"/>
              </a:rPr>
              <a:t>2014</a:t>
            </a:r>
            <a:r>
              <a:rPr lang="ja-JP" altLang="en-US" sz="2400" dirty="0">
                <a:latin typeface="Meiryo UI" panose="020B0604030504040204" pitchFamily="50" charset="-128"/>
                <a:ea typeface="Meiryo UI" panose="020B0604030504040204" pitchFamily="50" charset="-128"/>
              </a:rPr>
              <a:t>年</a:t>
            </a:r>
            <a:r>
              <a:rPr lang="en-US" altLang="ja-JP" sz="2400" dirty="0">
                <a:latin typeface="Meiryo UI" panose="020B0604030504040204" pitchFamily="50" charset="-128"/>
                <a:ea typeface="Meiryo UI" panose="020B0604030504040204" pitchFamily="50" charset="-128"/>
              </a:rPr>
              <a:t>12</a:t>
            </a:r>
            <a:r>
              <a:rPr lang="ja-JP" altLang="en-US" sz="2400" dirty="0">
                <a:latin typeface="Meiryo UI" panose="020B0604030504040204" pitchFamily="50" charset="-128"/>
                <a:ea typeface="Meiryo UI" panose="020B0604030504040204" pitchFamily="50" charset="-128"/>
              </a:rPr>
              <a:t>月　第１期「まち・ひと・しごと創生総合戦略」策定</a:t>
            </a:r>
            <a:endParaRPr lang="en-US" altLang="ja-JP" sz="2400" dirty="0">
              <a:latin typeface="Meiryo UI" panose="020B0604030504040204" pitchFamily="50" charset="-128"/>
              <a:ea typeface="Meiryo UI" panose="020B0604030504040204" pitchFamily="50" charset="-128"/>
            </a:endParaRPr>
          </a:p>
          <a:p>
            <a:pPr algn="l">
              <a:lnSpc>
                <a:spcPct val="100000"/>
              </a:lnSpc>
              <a:spcBef>
                <a:spcPts val="0"/>
              </a:spcBef>
            </a:pPr>
            <a:r>
              <a:rPr lang="ja-JP" altLang="en-US" sz="2400" dirty="0">
                <a:latin typeface="Meiryo UI" panose="020B0604030504040204" pitchFamily="50" charset="-128"/>
                <a:ea typeface="Meiryo UI" panose="020B0604030504040204" pitchFamily="50" charset="-128"/>
              </a:rPr>
              <a:t>　　　　　　　　　　   （計画期間：</a:t>
            </a:r>
            <a:r>
              <a:rPr lang="en-US" altLang="ja-JP" sz="2400" dirty="0">
                <a:latin typeface="Meiryo UI" panose="020B0604030504040204" pitchFamily="50" charset="-128"/>
                <a:ea typeface="Meiryo UI" panose="020B0604030504040204" pitchFamily="50" charset="-128"/>
              </a:rPr>
              <a:t>2015</a:t>
            </a:r>
            <a:r>
              <a:rPr lang="ja-JP" altLang="en-US" sz="2400" dirty="0">
                <a:latin typeface="Meiryo UI" panose="020B0604030504040204" pitchFamily="50" charset="-128"/>
                <a:ea typeface="Meiryo UI" panose="020B0604030504040204" pitchFamily="50" charset="-128"/>
              </a:rPr>
              <a:t>～</a:t>
            </a:r>
            <a:r>
              <a:rPr lang="en-US" altLang="ja-JP" sz="2400" dirty="0">
                <a:latin typeface="Meiryo UI" panose="020B0604030504040204" pitchFamily="50" charset="-128"/>
                <a:ea typeface="Meiryo UI" panose="020B0604030504040204" pitchFamily="50" charset="-128"/>
              </a:rPr>
              <a:t>2019</a:t>
            </a:r>
            <a:r>
              <a:rPr lang="ja-JP" altLang="en-US" sz="2400" dirty="0">
                <a:latin typeface="Meiryo UI" panose="020B0604030504040204" pitchFamily="50" charset="-128"/>
                <a:ea typeface="Meiryo UI" panose="020B0604030504040204" pitchFamily="50" charset="-128"/>
              </a:rPr>
              <a:t>年度）</a:t>
            </a:r>
            <a:endParaRPr lang="en-US" altLang="ja-JP" sz="2400" dirty="0">
              <a:latin typeface="Meiryo UI" panose="020B0604030504040204" pitchFamily="50" charset="-128"/>
              <a:ea typeface="Meiryo UI" panose="020B0604030504040204" pitchFamily="50" charset="-128"/>
            </a:endParaRPr>
          </a:p>
          <a:p>
            <a:pPr algn="l">
              <a:lnSpc>
                <a:spcPct val="150000"/>
              </a:lnSpc>
              <a:spcBef>
                <a:spcPts val="1200"/>
              </a:spcBef>
            </a:pPr>
            <a:r>
              <a:rPr lang="ja-JP" altLang="en-US" sz="2400" dirty="0">
                <a:latin typeface="Meiryo UI" panose="020B0604030504040204" pitchFamily="50" charset="-128"/>
                <a:ea typeface="Meiryo UI" panose="020B0604030504040204" pitchFamily="50" charset="-128"/>
              </a:rPr>
              <a:t>➤ </a:t>
            </a:r>
            <a:r>
              <a:rPr lang="en-US" altLang="ja-JP" sz="2400" dirty="0">
                <a:latin typeface="Meiryo UI" panose="020B0604030504040204" pitchFamily="50" charset="-128"/>
                <a:ea typeface="Meiryo UI" panose="020B0604030504040204" pitchFamily="50" charset="-128"/>
              </a:rPr>
              <a:t>2019</a:t>
            </a:r>
            <a:r>
              <a:rPr lang="ja-JP" altLang="en-US" sz="2400" dirty="0">
                <a:latin typeface="Meiryo UI" panose="020B0604030504040204" pitchFamily="50" charset="-128"/>
                <a:ea typeface="Meiryo UI" panose="020B0604030504040204" pitchFamily="50" charset="-128"/>
              </a:rPr>
              <a:t>年</a:t>
            </a:r>
            <a:r>
              <a:rPr lang="en-US" altLang="ja-JP" sz="2400" dirty="0">
                <a:latin typeface="Meiryo UI" panose="020B0604030504040204" pitchFamily="50" charset="-128"/>
                <a:ea typeface="Meiryo UI" panose="020B0604030504040204" pitchFamily="50" charset="-128"/>
              </a:rPr>
              <a:t>12</a:t>
            </a:r>
            <a:r>
              <a:rPr lang="ja-JP" altLang="en-US" sz="2400" dirty="0">
                <a:latin typeface="Meiryo UI" panose="020B0604030504040204" pitchFamily="50" charset="-128"/>
                <a:ea typeface="Meiryo UI" panose="020B0604030504040204" pitchFamily="50" charset="-128"/>
              </a:rPr>
              <a:t>月  第２期「まち・ひと・しごと創生総合戦略」策定</a:t>
            </a:r>
            <a:endParaRPr lang="en-US" altLang="ja-JP" sz="2400" dirty="0">
              <a:latin typeface="Meiryo UI" panose="020B0604030504040204" pitchFamily="50" charset="-128"/>
              <a:ea typeface="Meiryo UI" panose="020B0604030504040204" pitchFamily="50" charset="-128"/>
            </a:endParaRPr>
          </a:p>
          <a:p>
            <a:pPr algn="l">
              <a:lnSpc>
                <a:spcPct val="100000"/>
              </a:lnSpc>
              <a:spcBef>
                <a:spcPts val="0"/>
              </a:spcBef>
            </a:pPr>
            <a:r>
              <a:rPr lang="ja-JP" altLang="en-US" sz="2400" dirty="0">
                <a:latin typeface="Meiryo UI" panose="020B0604030504040204" pitchFamily="50" charset="-128"/>
                <a:ea typeface="Meiryo UI" panose="020B0604030504040204" pitchFamily="50" charset="-128"/>
              </a:rPr>
              <a:t>　　　　　　　　　　　 （計画期間：</a:t>
            </a:r>
            <a:r>
              <a:rPr lang="en-US" altLang="ja-JP" sz="2400" dirty="0">
                <a:latin typeface="Meiryo UI" panose="020B0604030504040204" pitchFamily="50" charset="-128"/>
                <a:ea typeface="Meiryo UI" panose="020B0604030504040204" pitchFamily="50" charset="-128"/>
              </a:rPr>
              <a:t>2020</a:t>
            </a:r>
            <a:r>
              <a:rPr lang="ja-JP" altLang="en-US" sz="2400" dirty="0">
                <a:latin typeface="Meiryo UI" panose="020B0604030504040204" pitchFamily="50" charset="-128"/>
                <a:ea typeface="Meiryo UI" panose="020B0604030504040204" pitchFamily="50" charset="-128"/>
              </a:rPr>
              <a:t>～</a:t>
            </a:r>
            <a:r>
              <a:rPr lang="en-US" altLang="ja-JP" sz="2400" dirty="0">
                <a:latin typeface="Meiryo UI" panose="020B0604030504040204" pitchFamily="50" charset="-128"/>
                <a:ea typeface="Meiryo UI" panose="020B0604030504040204" pitchFamily="50" charset="-128"/>
              </a:rPr>
              <a:t>2024</a:t>
            </a:r>
            <a:r>
              <a:rPr lang="ja-JP" altLang="en-US" sz="2400" dirty="0">
                <a:latin typeface="Meiryo UI" panose="020B0604030504040204" pitchFamily="50" charset="-128"/>
                <a:ea typeface="Meiryo UI" panose="020B0604030504040204" pitchFamily="50" charset="-128"/>
              </a:rPr>
              <a:t>年度）</a:t>
            </a:r>
            <a:endParaRPr lang="en-US" altLang="ja-JP" sz="2400" dirty="0">
              <a:latin typeface="Meiryo UI" panose="020B0604030504040204" pitchFamily="50" charset="-128"/>
              <a:ea typeface="Meiryo UI" panose="020B0604030504040204" pitchFamily="50" charset="-128"/>
            </a:endParaRPr>
          </a:p>
          <a:p>
            <a:pPr algn="l">
              <a:lnSpc>
                <a:spcPct val="150000"/>
              </a:lnSpc>
              <a:spcBef>
                <a:spcPts val="1200"/>
              </a:spcBef>
            </a:pPr>
            <a:r>
              <a:rPr lang="ja-JP" altLang="en-US" sz="2400" b="1" dirty="0">
                <a:solidFill>
                  <a:srgbClr val="FF0000"/>
                </a:solidFill>
                <a:latin typeface="Meiryo UI" panose="020B0604030504040204" pitchFamily="50" charset="-128"/>
                <a:ea typeface="Meiryo UI" panose="020B0604030504040204" pitchFamily="50" charset="-128"/>
              </a:rPr>
              <a:t>➤ </a:t>
            </a:r>
            <a:r>
              <a:rPr lang="en-US" altLang="ja-JP" sz="2400" b="1" dirty="0">
                <a:solidFill>
                  <a:srgbClr val="FF0000"/>
                </a:solidFill>
                <a:latin typeface="Meiryo UI" panose="020B0604030504040204" pitchFamily="50" charset="-128"/>
                <a:ea typeface="Meiryo UI" panose="020B0604030504040204" pitchFamily="50" charset="-128"/>
              </a:rPr>
              <a:t>2022</a:t>
            </a:r>
            <a:r>
              <a:rPr lang="ja-JP" altLang="en-US" sz="2400" b="1" dirty="0">
                <a:solidFill>
                  <a:srgbClr val="FF0000"/>
                </a:solidFill>
                <a:latin typeface="Meiryo UI" panose="020B0604030504040204" pitchFamily="50" charset="-128"/>
                <a:ea typeface="Meiryo UI" panose="020B0604030504040204" pitchFamily="50" charset="-128"/>
              </a:rPr>
              <a:t>年</a:t>
            </a:r>
            <a:r>
              <a:rPr lang="en-US" altLang="ja-JP" sz="2400" b="1" dirty="0">
                <a:solidFill>
                  <a:srgbClr val="FF0000"/>
                </a:solidFill>
                <a:latin typeface="Meiryo UI" panose="020B0604030504040204" pitchFamily="50" charset="-128"/>
                <a:ea typeface="Meiryo UI" panose="020B0604030504040204" pitchFamily="50" charset="-128"/>
              </a:rPr>
              <a:t>12</a:t>
            </a:r>
            <a:r>
              <a:rPr lang="ja-JP" altLang="en-US" sz="2400" b="1" dirty="0">
                <a:solidFill>
                  <a:srgbClr val="FF0000"/>
                </a:solidFill>
                <a:latin typeface="Meiryo UI" panose="020B0604030504040204" pitchFamily="50" charset="-128"/>
                <a:ea typeface="Meiryo UI" panose="020B0604030504040204" pitchFamily="50" charset="-128"/>
              </a:rPr>
              <a:t>月　「デジタル田園都市国家構想総合戦略」策定</a:t>
            </a:r>
            <a:endParaRPr lang="en-US" altLang="ja-JP" sz="2400" b="1" dirty="0">
              <a:solidFill>
                <a:srgbClr val="FF0000"/>
              </a:solidFill>
              <a:latin typeface="Meiryo UI" panose="020B0604030504040204" pitchFamily="50" charset="-128"/>
              <a:ea typeface="Meiryo UI" panose="020B0604030504040204" pitchFamily="50" charset="-128"/>
            </a:endParaRPr>
          </a:p>
          <a:p>
            <a:pPr algn="l">
              <a:lnSpc>
                <a:spcPct val="100000"/>
              </a:lnSpc>
              <a:spcBef>
                <a:spcPts val="0"/>
              </a:spcBef>
            </a:pPr>
            <a:r>
              <a:rPr lang="ja-JP" altLang="en-US" sz="2400" b="1" dirty="0">
                <a:solidFill>
                  <a:srgbClr val="FF0000"/>
                </a:solidFill>
                <a:latin typeface="Meiryo UI" panose="020B0604030504040204" pitchFamily="50" charset="-128"/>
                <a:ea typeface="Meiryo UI" panose="020B0604030504040204" pitchFamily="50" charset="-128"/>
              </a:rPr>
              <a:t>　　　　　　　　　　　 （計画期間：</a:t>
            </a:r>
            <a:r>
              <a:rPr lang="en-US" altLang="ja-JP" sz="2400" b="1" dirty="0">
                <a:solidFill>
                  <a:srgbClr val="FF0000"/>
                </a:solidFill>
                <a:latin typeface="Meiryo UI" panose="020B0604030504040204" pitchFamily="50" charset="-128"/>
                <a:ea typeface="Meiryo UI" panose="020B0604030504040204" pitchFamily="50" charset="-128"/>
              </a:rPr>
              <a:t>2023</a:t>
            </a:r>
            <a:r>
              <a:rPr lang="ja-JP" altLang="en-US" sz="2400" b="1" dirty="0">
                <a:solidFill>
                  <a:srgbClr val="FF0000"/>
                </a:solidFill>
                <a:latin typeface="Meiryo UI" panose="020B0604030504040204" pitchFamily="50" charset="-128"/>
                <a:ea typeface="Meiryo UI" panose="020B0604030504040204" pitchFamily="50" charset="-128"/>
              </a:rPr>
              <a:t>～</a:t>
            </a:r>
            <a:r>
              <a:rPr lang="en-US" altLang="ja-JP" sz="2400" b="1" dirty="0">
                <a:solidFill>
                  <a:srgbClr val="FF0000"/>
                </a:solidFill>
                <a:latin typeface="Meiryo UI" panose="020B0604030504040204" pitchFamily="50" charset="-128"/>
                <a:ea typeface="Meiryo UI" panose="020B0604030504040204" pitchFamily="50" charset="-128"/>
              </a:rPr>
              <a:t>2027</a:t>
            </a:r>
            <a:r>
              <a:rPr lang="ja-JP" altLang="en-US" sz="2400" b="1" dirty="0">
                <a:solidFill>
                  <a:srgbClr val="FF0000"/>
                </a:solidFill>
                <a:latin typeface="Meiryo UI" panose="020B0604030504040204" pitchFamily="50" charset="-128"/>
                <a:ea typeface="Meiryo UI" panose="020B0604030504040204" pitchFamily="50" charset="-128"/>
              </a:rPr>
              <a:t>年度）</a:t>
            </a:r>
            <a:endParaRPr lang="en-US" altLang="ja-JP" sz="2400" b="1" dirty="0">
              <a:solidFill>
                <a:srgbClr val="FF0000"/>
              </a:solidFill>
              <a:latin typeface="Meiryo UI" panose="020B0604030504040204" pitchFamily="50" charset="-128"/>
              <a:ea typeface="Meiryo UI" panose="020B0604030504040204" pitchFamily="50" charset="-128"/>
            </a:endParaRPr>
          </a:p>
        </p:txBody>
      </p:sp>
      <p:cxnSp>
        <p:nvCxnSpPr>
          <p:cNvPr id="5" name="直線コネクタ 4">
            <a:extLst>
              <a:ext uri="{FF2B5EF4-FFF2-40B4-BE49-F238E27FC236}">
                <a16:creationId xmlns:a16="http://schemas.microsoft.com/office/drawing/2014/main" id="{A141DBA2-FB38-067C-F9E1-3B9BABCCB9D5}"/>
              </a:ext>
            </a:extLst>
          </p:cNvPr>
          <p:cNvCxnSpPr/>
          <p:nvPr/>
        </p:nvCxnSpPr>
        <p:spPr>
          <a:xfrm>
            <a:off x="569259" y="815367"/>
            <a:ext cx="8700247" cy="0"/>
          </a:xfrm>
          <a:prstGeom prst="line">
            <a:avLst/>
          </a:prstGeom>
          <a:ln w="50800">
            <a:gradFill flip="none" rotWithShape="1">
              <a:gsLst>
                <a:gs pos="0">
                  <a:schemeClr val="accent1">
                    <a:lumMod val="50000"/>
                  </a:schemeClr>
                </a:gs>
                <a:gs pos="57000">
                  <a:schemeClr val="accent1">
                    <a:lumMod val="45000"/>
                    <a:lumOff val="55000"/>
                  </a:schemeClr>
                </a:gs>
                <a:gs pos="75000">
                  <a:schemeClr val="accent1">
                    <a:lumMod val="45000"/>
                    <a:lumOff val="5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タイトル 1">
            <a:extLst>
              <a:ext uri="{FF2B5EF4-FFF2-40B4-BE49-F238E27FC236}">
                <a16:creationId xmlns:a16="http://schemas.microsoft.com/office/drawing/2014/main" id="{8A13B5CE-1AA8-42DC-0269-1AD2C47A701E}"/>
              </a:ext>
            </a:extLst>
          </p:cNvPr>
          <p:cNvSpPr txBox="1">
            <a:spLocks/>
          </p:cNvSpPr>
          <p:nvPr/>
        </p:nvSpPr>
        <p:spPr>
          <a:xfrm>
            <a:off x="742950" y="54175"/>
            <a:ext cx="8420100" cy="69160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dirty="0">
                <a:latin typeface="Meiryo UI" panose="020B0604030504040204" pitchFamily="50" charset="-128"/>
                <a:ea typeface="Meiryo UI" panose="020B0604030504040204" pitchFamily="50" charset="-128"/>
              </a:rPr>
              <a:t>国における総合戦略</a:t>
            </a:r>
          </a:p>
        </p:txBody>
      </p:sp>
      <p:sp>
        <p:nvSpPr>
          <p:cNvPr id="7" name="スライド番号プレースホルダー 1"/>
          <p:cNvSpPr>
            <a:spLocks noGrp="1"/>
          </p:cNvSpPr>
          <p:nvPr>
            <p:ph type="sldNum" sz="quarter" idx="12"/>
          </p:nvPr>
        </p:nvSpPr>
        <p:spPr>
          <a:xfrm>
            <a:off x="7668972" y="6494371"/>
            <a:ext cx="2228850" cy="365125"/>
          </a:xfrm>
        </p:spPr>
        <p:txBody>
          <a:bodyPr/>
          <a:lstStyle/>
          <a:p>
            <a:r>
              <a:rPr kumimoji="1" lang="en-US" altLang="ja-JP" dirty="0">
                <a:solidFill>
                  <a:schemeClr val="tx1"/>
                </a:solidFill>
                <a:latin typeface="Meiryo UI" panose="020B0604030504040204" pitchFamily="50" charset="-128"/>
                <a:ea typeface="Meiryo UI" panose="020B0604030504040204" pitchFamily="50" charset="-128"/>
              </a:rPr>
              <a:t>1</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27279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18378" y="1086927"/>
            <a:ext cx="9469245" cy="5503653"/>
          </a:xfrm>
          <a:prstGeom prst="rect">
            <a:avLst/>
          </a:prstGeom>
          <a:noFill/>
          <a:ln w="19050">
            <a:solidFill>
              <a:srgbClr val="2038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A141DBA2-FB38-067C-F9E1-3B9BABCCB9D5}"/>
              </a:ext>
            </a:extLst>
          </p:cNvPr>
          <p:cNvCxnSpPr/>
          <p:nvPr/>
        </p:nvCxnSpPr>
        <p:spPr>
          <a:xfrm>
            <a:off x="569259" y="815367"/>
            <a:ext cx="8700247" cy="0"/>
          </a:xfrm>
          <a:prstGeom prst="line">
            <a:avLst/>
          </a:prstGeom>
          <a:ln w="50800">
            <a:gradFill flip="none" rotWithShape="1">
              <a:gsLst>
                <a:gs pos="0">
                  <a:schemeClr val="accent1">
                    <a:lumMod val="50000"/>
                  </a:schemeClr>
                </a:gs>
                <a:gs pos="57000">
                  <a:schemeClr val="accent1">
                    <a:lumMod val="45000"/>
                    <a:lumOff val="55000"/>
                  </a:schemeClr>
                </a:gs>
                <a:gs pos="75000">
                  <a:schemeClr val="accent1">
                    <a:lumMod val="45000"/>
                    <a:lumOff val="5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タイトル 1">
            <a:extLst>
              <a:ext uri="{FF2B5EF4-FFF2-40B4-BE49-F238E27FC236}">
                <a16:creationId xmlns:a16="http://schemas.microsoft.com/office/drawing/2014/main" id="{8A13B5CE-1AA8-42DC-0269-1AD2C47A701E}"/>
              </a:ext>
            </a:extLst>
          </p:cNvPr>
          <p:cNvSpPr txBox="1">
            <a:spLocks/>
          </p:cNvSpPr>
          <p:nvPr/>
        </p:nvSpPr>
        <p:spPr>
          <a:xfrm>
            <a:off x="742950" y="54175"/>
            <a:ext cx="8420100" cy="69160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dirty="0">
                <a:latin typeface="Meiryo UI" panose="020B0604030504040204" pitchFamily="50" charset="-128"/>
                <a:ea typeface="Meiryo UI" panose="020B0604030504040204" pitchFamily="50" charset="-128"/>
              </a:rPr>
              <a:t>デジタル田園都市国家構想総合戦略の基本的考え方</a:t>
            </a:r>
          </a:p>
        </p:txBody>
      </p:sp>
      <p:sp>
        <p:nvSpPr>
          <p:cNvPr id="2" name="テキスト ボックス 1"/>
          <p:cNvSpPr txBox="1"/>
          <p:nvPr/>
        </p:nvSpPr>
        <p:spPr>
          <a:xfrm>
            <a:off x="287230" y="1206827"/>
            <a:ext cx="9331539" cy="2825948"/>
          </a:xfrm>
          <a:prstGeom prst="rect">
            <a:avLst/>
          </a:prstGeom>
          <a:noFill/>
        </p:spPr>
        <p:txBody>
          <a:bodyPr wrap="square" rtlCol="0">
            <a:spAutoFit/>
          </a:bodyPr>
          <a:lstStyle/>
          <a:p>
            <a:pPr marL="266700" indent="-266700" algn="just"/>
            <a:r>
              <a:rPr lang="ja-JP" altLang="en-US" sz="1600" dirty="0">
                <a:latin typeface="Meiryo UI" panose="020B0604030504040204" pitchFamily="50" charset="-128"/>
                <a:ea typeface="Meiryo UI" panose="020B0604030504040204" pitchFamily="50" charset="-128"/>
              </a:rPr>
              <a:t>➢ テレワークの普及や地⽅移住への関⼼の⾼</a:t>
            </a:r>
            <a:r>
              <a:rPr lang="ja-JP" altLang="en-US" sz="1600" dirty="0" err="1">
                <a:latin typeface="Meiryo UI" panose="020B0604030504040204" pitchFamily="50" charset="-128"/>
                <a:ea typeface="Meiryo UI" panose="020B0604030504040204" pitchFamily="50" charset="-128"/>
              </a:rPr>
              <a:t>まり</a:t>
            </a:r>
            <a:r>
              <a:rPr lang="ja-JP" altLang="en-US" sz="1600" dirty="0">
                <a:latin typeface="Meiryo UI" panose="020B0604030504040204" pitchFamily="50" charset="-128"/>
                <a:ea typeface="Meiryo UI" panose="020B0604030504040204" pitchFamily="50" charset="-128"/>
              </a:rPr>
              <a:t>など、社会情勢がこれまでとは⼤きく変化している中、今こそデジタルの⼒を活⽤して地⽅創⽣を加速化・深化し、「全国どこでも誰もが便利で快適に暮らせる社会」を⽬指す。</a:t>
            </a:r>
            <a:endParaRPr lang="en-US" altLang="ja-JP" sz="1600" dirty="0">
              <a:latin typeface="Meiryo UI" panose="020B0604030504040204" pitchFamily="50" charset="-128"/>
              <a:ea typeface="Meiryo UI" panose="020B0604030504040204" pitchFamily="50" charset="-128"/>
            </a:endParaRPr>
          </a:p>
          <a:p>
            <a:pPr marL="266700" indent="-266700" algn="just">
              <a:spcBef>
                <a:spcPts val="600"/>
              </a:spcBef>
            </a:pPr>
            <a:r>
              <a:rPr lang="ja-JP" altLang="en-US" sz="1600" dirty="0">
                <a:latin typeface="Meiryo UI" panose="020B0604030504040204" pitchFamily="50" charset="-128"/>
                <a:ea typeface="Meiryo UI" panose="020B0604030504040204" pitchFamily="50" charset="-128"/>
              </a:rPr>
              <a:t>➢ 東京圏への過度な⼀極集中の是正や多極化を図り、地⽅に住み働きながら、都会に匹敵する情報やサービスを利⽤できるようにすることで、地⽅の社会課題を成⻑の原動⼒とし、地⽅から全国へとボトムアップの成⻑につなげていく。</a:t>
            </a:r>
            <a:endParaRPr lang="en-US" altLang="ja-JP" sz="1600" dirty="0">
              <a:latin typeface="Meiryo UI" panose="020B0604030504040204" pitchFamily="50" charset="-128"/>
              <a:ea typeface="Meiryo UI" panose="020B0604030504040204" pitchFamily="50" charset="-128"/>
            </a:endParaRPr>
          </a:p>
          <a:p>
            <a:pPr marL="266700" indent="-266700" algn="just">
              <a:spcBef>
                <a:spcPts val="600"/>
              </a:spcBef>
            </a:pPr>
            <a:r>
              <a:rPr lang="ja-JP" altLang="en-US" sz="1600" dirty="0">
                <a:latin typeface="Meiryo UI" panose="020B0604030504040204" pitchFamily="50" charset="-128"/>
                <a:ea typeface="Meiryo UI" panose="020B0604030504040204" pitchFamily="50" charset="-128"/>
              </a:rPr>
              <a:t>➢ デジタル技術の活⽤は、その実証の段階から実装の段階に着実に移⾏しつつあり、デジタル実装に向けた各府省庁の施策の推進に加え、デジタル⽥園都市国家構想交付⾦の活⽤等により、各地域の優良事例の横展開を加速化。</a:t>
            </a:r>
            <a:endParaRPr lang="en-US" altLang="ja-JP" sz="1600" dirty="0">
              <a:latin typeface="Meiryo UI" panose="020B0604030504040204" pitchFamily="50" charset="-128"/>
              <a:ea typeface="Meiryo UI" panose="020B0604030504040204" pitchFamily="50" charset="-128"/>
            </a:endParaRPr>
          </a:p>
          <a:p>
            <a:pPr marL="266700" indent="-266700" algn="just">
              <a:spcBef>
                <a:spcPts val="600"/>
              </a:spcBef>
            </a:pPr>
            <a:r>
              <a:rPr lang="ja-JP" altLang="en-US" sz="1600" dirty="0">
                <a:latin typeface="Meiryo UI" panose="020B0604030504040204" pitchFamily="50" charset="-128"/>
                <a:ea typeface="Meiryo UI" panose="020B0604030504040204" pitchFamily="50" charset="-128"/>
              </a:rPr>
              <a:t>➢ これまでの地⽅創⽣の取組も、全国で取り組まれてきた中で蓄積された成果や知見に基づき、改善を加えながら推進していくことが重要。</a:t>
            </a:r>
          </a:p>
        </p:txBody>
      </p:sp>
      <p:sp>
        <p:nvSpPr>
          <p:cNvPr id="8" name="テキスト ボックス 7"/>
          <p:cNvSpPr txBox="1"/>
          <p:nvPr/>
        </p:nvSpPr>
        <p:spPr>
          <a:xfrm>
            <a:off x="711390" y="4294262"/>
            <a:ext cx="8483217" cy="2139047"/>
          </a:xfrm>
          <a:prstGeom prst="rect">
            <a:avLst/>
          </a:prstGeom>
          <a:noFill/>
          <a:ln w="19050">
            <a:solidFill>
              <a:srgbClr val="203864"/>
            </a:solidFill>
            <a:prstDash val="sysDash"/>
          </a:ln>
        </p:spPr>
        <p:txBody>
          <a:bodyPr wrap="square" rtlCol="0">
            <a:spAutoFit/>
          </a:bodyPr>
          <a:lstStyle/>
          <a:p>
            <a:pPr marL="266700" indent="-266700" algn="just"/>
            <a:r>
              <a:rPr lang="ja-JP" altLang="en-US" sz="1600" dirty="0">
                <a:latin typeface="Meiryo UI" panose="020B0604030504040204" pitchFamily="50" charset="-128"/>
                <a:ea typeface="Meiryo UI" panose="020B0604030504040204" pitchFamily="50" charset="-128"/>
              </a:rPr>
              <a:t>● まち・ひと・しごと創⽣総合戦略を抜本的に改訂し、</a:t>
            </a:r>
            <a:r>
              <a:rPr lang="en-US" altLang="ja-JP" sz="1600" u="sng" dirty="0">
                <a:latin typeface="Meiryo UI" panose="020B0604030504040204" pitchFamily="50" charset="-128"/>
                <a:ea typeface="Meiryo UI" panose="020B0604030504040204" pitchFamily="50" charset="-128"/>
              </a:rPr>
              <a:t>2023</a:t>
            </a:r>
            <a:r>
              <a:rPr lang="ja-JP" altLang="en-US" sz="1600" u="sng" dirty="0">
                <a:latin typeface="Meiryo UI" panose="020B0604030504040204" pitchFamily="50" charset="-128"/>
                <a:ea typeface="Meiryo UI" panose="020B0604030504040204" pitchFamily="50" charset="-128"/>
              </a:rPr>
              <a:t>年度から</a:t>
            </a:r>
            <a:r>
              <a:rPr lang="en-US" altLang="ja-JP" sz="1600" u="sng" dirty="0">
                <a:latin typeface="Meiryo UI" panose="020B0604030504040204" pitchFamily="50" charset="-128"/>
                <a:ea typeface="Meiryo UI" panose="020B0604030504040204" pitchFamily="50" charset="-128"/>
              </a:rPr>
              <a:t>2027</a:t>
            </a:r>
            <a:r>
              <a:rPr lang="ja-JP" altLang="en-US" sz="1600" u="sng" dirty="0">
                <a:latin typeface="Meiryo UI" panose="020B0604030504040204" pitchFamily="50" charset="-128"/>
                <a:ea typeface="Meiryo UI" panose="020B0604030504040204" pitchFamily="50" charset="-128"/>
              </a:rPr>
              <a:t>年度までの５か年の新たな総合戦略を策定</a:t>
            </a:r>
            <a:r>
              <a:rPr lang="ja-JP" altLang="en-US" sz="1600" dirty="0">
                <a:latin typeface="Meiryo UI" panose="020B0604030504040204" pitchFamily="50" charset="-128"/>
                <a:ea typeface="Meiryo UI" panose="020B0604030504040204" pitchFamily="50" charset="-128"/>
              </a:rPr>
              <a:t>。デジタル⽥園都市国家構想基本⽅針で定めた取組の⽅向性に沿って、</a:t>
            </a:r>
            <a:r>
              <a:rPr lang="ja-JP" altLang="en-US" sz="1600" u="sng" dirty="0">
                <a:latin typeface="Meiryo UI" panose="020B0604030504040204" pitchFamily="50" charset="-128"/>
                <a:ea typeface="Meiryo UI" panose="020B0604030504040204" pitchFamily="50" charset="-128"/>
              </a:rPr>
              <a:t>各府省庁の施策の充実・具体化</a:t>
            </a:r>
            <a:r>
              <a:rPr lang="ja-JP" altLang="en-US" sz="1600" dirty="0">
                <a:latin typeface="Meiryo UI" panose="020B0604030504040204" pitchFamily="50" charset="-128"/>
                <a:ea typeface="Meiryo UI" panose="020B0604030504040204" pitchFamily="50" charset="-128"/>
              </a:rPr>
              <a:t>を図るとともに、</a:t>
            </a:r>
            <a:r>
              <a:rPr lang="en-US" altLang="ja-JP" sz="1600" u="sng" dirty="0">
                <a:latin typeface="Meiryo UI" panose="020B0604030504040204" pitchFamily="50" charset="-128"/>
                <a:ea typeface="Meiryo UI" panose="020B0604030504040204" pitchFamily="50" charset="-128"/>
              </a:rPr>
              <a:t>KPI</a:t>
            </a:r>
            <a:r>
              <a:rPr lang="ja-JP" altLang="en-US" sz="1600" u="sng" dirty="0">
                <a:latin typeface="Meiryo UI" panose="020B0604030504040204" pitchFamily="50" charset="-128"/>
                <a:ea typeface="Meiryo UI" panose="020B0604030504040204" pitchFamily="50" charset="-128"/>
              </a:rPr>
              <a:t>とロードマップ（⼯程表）</a:t>
            </a:r>
            <a:r>
              <a:rPr lang="ja-JP" altLang="en-US" sz="1600" dirty="0">
                <a:latin typeface="Meiryo UI" panose="020B0604030504040204" pitchFamily="50" charset="-128"/>
                <a:ea typeface="Meiryo UI" panose="020B0604030504040204" pitchFamily="50" charset="-128"/>
              </a:rPr>
              <a:t>を位置付け。 </a:t>
            </a:r>
            <a:endParaRPr lang="en-US" altLang="ja-JP" sz="1600" dirty="0">
              <a:latin typeface="Meiryo UI" panose="020B0604030504040204" pitchFamily="50" charset="-128"/>
              <a:ea typeface="Meiryo UI" panose="020B0604030504040204" pitchFamily="50" charset="-128"/>
            </a:endParaRPr>
          </a:p>
          <a:p>
            <a:pPr marL="266700" indent="-266700" algn="just">
              <a:spcBef>
                <a:spcPts val="600"/>
              </a:spcBef>
            </a:pPr>
            <a:r>
              <a:rPr lang="ja-JP" altLang="en-US" sz="1600" dirty="0">
                <a:latin typeface="Meiryo UI" panose="020B0604030504040204" pitchFamily="50" charset="-128"/>
                <a:ea typeface="Meiryo UI" panose="020B0604030504040204" pitchFamily="50" charset="-128"/>
              </a:rPr>
              <a:t>● 地⽅は、地域それぞれが抱える社会課題等を踏まえ、</a:t>
            </a:r>
            <a:r>
              <a:rPr lang="ja-JP" altLang="en-US" sz="1600" b="1" dirty="0">
                <a:solidFill>
                  <a:srgbClr val="FF0000"/>
                </a:solidFill>
                <a:latin typeface="Meiryo UI" panose="020B0604030504040204" pitchFamily="50" charset="-128"/>
                <a:ea typeface="Meiryo UI" panose="020B0604030504040204" pitchFamily="50" charset="-128"/>
              </a:rPr>
              <a:t>地域の個性や魅⼒を⽣かした地域ビジョンを再構築し、地⽅版総合戦略を改訂</a:t>
            </a:r>
            <a:r>
              <a:rPr lang="ja-JP" altLang="en-US" sz="1600" dirty="0">
                <a:latin typeface="Meiryo UI" panose="020B0604030504040204" pitchFamily="50" charset="-128"/>
                <a:ea typeface="Meiryo UI" panose="020B0604030504040204" pitchFamily="50" charset="-128"/>
              </a:rPr>
              <a:t>。</a:t>
            </a:r>
            <a:r>
              <a:rPr lang="ja-JP" altLang="en-US" sz="1600" u="sng" dirty="0">
                <a:latin typeface="Meiryo UI" panose="020B0604030504040204" pitchFamily="50" charset="-128"/>
                <a:ea typeface="Meiryo UI" panose="020B0604030504040204" pitchFamily="50" charset="-128"/>
              </a:rPr>
              <a:t>地域ビジョン実現に向け</a:t>
            </a:r>
            <a:r>
              <a:rPr lang="ja-JP" altLang="en-US" sz="1600" dirty="0">
                <a:latin typeface="Meiryo UI" panose="020B0604030504040204" pitchFamily="50" charset="-128"/>
                <a:ea typeface="Meiryo UI" panose="020B0604030504040204" pitchFamily="50" charset="-128"/>
              </a:rPr>
              <a:t>、国は政府⼀丸となって総合的・効果的に⽀</a:t>
            </a:r>
            <a:r>
              <a:rPr lang="ja-JP" altLang="en-US" sz="1600" dirty="0" err="1">
                <a:latin typeface="Meiryo UI" panose="020B0604030504040204" pitchFamily="50" charset="-128"/>
                <a:ea typeface="Meiryo UI" panose="020B0604030504040204" pitchFamily="50" charset="-128"/>
              </a:rPr>
              <a:t>援する</a:t>
            </a:r>
            <a:r>
              <a:rPr lang="ja-JP" altLang="en-US" sz="1600" dirty="0">
                <a:latin typeface="Meiryo UI" panose="020B0604030504040204" pitchFamily="50" charset="-128"/>
                <a:ea typeface="Meiryo UI" panose="020B0604030504040204" pitchFamily="50" charset="-128"/>
              </a:rPr>
              <a:t>観点から、</a:t>
            </a:r>
            <a:r>
              <a:rPr lang="ja-JP" altLang="en-US" sz="1600" u="sng" dirty="0">
                <a:latin typeface="Meiryo UI" panose="020B0604030504040204" pitchFamily="50" charset="-128"/>
                <a:ea typeface="Meiryo UI" panose="020B0604030504040204" pitchFamily="50" charset="-128"/>
              </a:rPr>
              <a:t>必要な施策間の連携をこれまで以上に強化</a:t>
            </a:r>
            <a:r>
              <a:rPr lang="ja-JP" altLang="en-US" sz="1600" dirty="0">
                <a:latin typeface="Meiryo UI" panose="020B0604030504040204" pitchFamily="50" charset="-128"/>
                <a:ea typeface="Meiryo UI" panose="020B0604030504040204" pitchFamily="50" charset="-128"/>
              </a:rPr>
              <a:t>するとともに、同様の社会課題を抱える複数の地方公共団体が連携して、効果的かつ効率的に課題解決に取り組むことができるよう、</a:t>
            </a:r>
            <a:r>
              <a:rPr lang="ja-JP" altLang="en-US" sz="1600" u="sng" dirty="0">
                <a:latin typeface="Meiryo UI" panose="020B0604030504040204" pitchFamily="50" charset="-128"/>
                <a:ea typeface="Meiryo UI" panose="020B0604030504040204" pitchFamily="50" charset="-128"/>
              </a:rPr>
              <a:t>デジタルの力も活用した地域間連携の在り方や推進策を提示</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8010083" y="884957"/>
            <a:ext cx="1678359" cy="338554"/>
          </a:xfrm>
          <a:prstGeom prst="rect">
            <a:avLst/>
          </a:prstGeom>
          <a:solidFill>
            <a:schemeClr val="bg1"/>
          </a:solidFill>
          <a:ln w="19050">
            <a:solidFill>
              <a:schemeClr val="tx1"/>
            </a:solidFill>
          </a:ln>
        </p:spPr>
        <p:txBody>
          <a:bodyPr wrap="square" rtlCol="0">
            <a:spAutoFit/>
          </a:bodyPr>
          <a:lstStyle/>
          <a:p>
            <a:pPr marL="266700" indent="-266700" algn="ctr"/>
            <a:r>
              <a:rPr lang="ja-JP" altLang="en-US" sz="1600" dirty="0">
                <a:latin typeface="Meiryo UI" panose="020B0604030504040204" pitchFamily="50" charset="-128"/>
                <a:ea typeface="Meiryo UI" panose="020B0604030504040204" pitchFamily="50" charset="-128"/>
              </a:rPr>
              <a:t>国資料から抜粋</a:t>
            </a:r>
            <a:endParaRPr lang="en-US" altLang="ja-JP" sz="16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567873" y="3925433"/>
            <a:ext cx="2703016" cy="369332"/>
          </a:xfrm>
          <a:prstGeom prst="rect">
            <a:avLst/>
          </a:prstGeom>
          <a:noFill/>
          <a:ln>
            <a:noFill/>
          </a:ln>
        </p:spPr>
        <p:txBody>
          <a:bodyPr wrap="square" rtlCol="0">
            <a:spAutoFit/>
          </a:bodyPr>
          <a:lstStyle/>
          <a:p>
            <a:pPr marL="266700" indent="-266700" algn="ctr"/>
            <a:r>
              <a:rPr lang="ja-JP" altLang="en-US" b="1" dirty="0">
                <a:solidFill>
                  <a:schemeClr val="accent1">
                    <a:lumMod val="75000"/>
                  </a:schemeClr>
                </a:solidFill>
                <a:latin typeface="Meiryo UI" panose="020B0604030504040204" pitchFamily="50" charset="-128"/>
                <a:ea typeface="Meiryo UI" panose="020B0604030504040204" pitchFamily="50" charset="-128"/>
              </a:rPr>
              <a:t>＜総合戦略のポイント＞</a:t>
            </a:r>
            <a:endParaRPr lang="en-US" altLang="ja-JP" b="1" dirty="0">
              <a:solidFill>
                <a:schemeClr val="accent1">
                  <a:lumMod val="75000"/>
                </a:schemeClr>
              </a:solidFill>
              <a:latin typeface="Meiryo UI" panose="020B0604030504040204" pitchFamily="50" charset="-128"/>
              <a:ea typeface="Meiryo UI" panose="020B0604030504040204" pitchFamily="50" charset="-128"/>
            </a:endParaRPr>
          </a:p>
        </p:txBody>
      </p:sp>
      <p:sp>
        <p:nvSpPr>
          <p:cNvPr id="9" name="スライド番号プレースホルダー 1"/>
          <p:cNvSpPr>
            <a:spLocks noGrp="1"/>
          </p:cNvSpPr>
          <p:nvPr>
            <p:ph type="sldNum" sz="quarter" idx="12"/>
          </p:nvPr>
        </p:nvSpPr>
        <p:spPr>
          <a:xfrm>
            <a:off x="7668972" y="6494371"/>
            <a:ext cx="2228850" cy="365125"/>
          </a:xfrm>
        </p:spPr>
        <p:txBody>
          <a:bodyPr/>
          <a:lstStyle/>
          <a:p>
            <a:r>
              <a:rPr kumimoji="1" lang="en-US" altLang="ja-JP" dirty="0">
                <a:solidFill>
                  <a:schemeClr val="tx1"/>
                </a:solidFill>
                <a:latin typeface="Meiryo UI" panose="020B0604030504040204" pitchFamily="50" charset="-128"/>
                <a:ea typeface="Meiryo UI" panose="020B0604030504040204" pitchFamily="50" charset="-128"/>
              </a:rPr>
              <a:t>2</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43618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AF7EBB82-06E3-A6FC-BFA0-21B7DE815DB3}"/>
              </a:ext>
            </a:extLst>
          </p:cNvPr>
          <p:cNvSpPr txBox="1">
            <a:spLocks/>
          </p:cNvSpPr>
          <p:nvPr/>
        </p:nvSpPr>
        <p:spPr>
          <a:xfrm>
            <a:off x="742950" y="1093246"/>
            <a:ext cx="8420100" cy="2074740"/>
          </a:xfrm>
          <a:prstGeom prst="rect">
            <a:avLst/>
          </a:prstGeom>
          <a:solidFill>
            <a:schemeClr val="tx2">
              <a:lumMod val="20000"/>
              <a:lumOff val="80000"/>
            </a:schemeClr>
          </a:solidFill>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2016</a:t>
            </a:r>
            <a:r>
              <a:rPr lang="ja-JP" altLang="en-US" sz="2000" dirty="0">
                <a:latin typeface="Meiryo UI" panose="020B0604030504040204" pitchFamily="50" charset="-128"/>
                <a:ea typeface="Meiryo UI" panose="020B0604030504040204" pitchFamily="50" charset="-128"/>
              </a:rPr>
              <a:t>年３月　 「第１期大阪府まち・ひと・しごと創生総合戦略」策定</a:t>
            </a:r>
            <a:endParaRPr lang="en-US" altLang="ja-JP" sz="2000" dirty="0">
              <a:latin typeface="Meiryo UI" panose="020B0604030504040204" pitchFamily="50" charset="-128"/>
              <a:ea typeface="Meiryo UI" panose="020B0604030504040204" pitchFamily="50" charset="-128"/>
            </a:endParaRPr>
          </a:p>
          <a:p>
            <a:pPr algn="l">
              <a:lnSpc>
                <a:spcPct val="100000"/>
              </a:lnSpc>
              <a:spcBef>
                <a:spcPts val="0"/>
              </a:spcBef>
            </a:pPr>
            <a:r>
              <a:rPr lang="ja-JP" altLang="en-US" sz="2000" dirty="0">
                <a:latin typeface="Meiryo UI" panose="020B0604030504040204" pitchFamily="50" charset="-128"/>
                <a:ea typeface="Meiryo UI" panose="020B0604030504040204" pitchFamily="50" charset="-128"/>
              </a:rPr>
              <a:t>　　　　　　　　　　　 （計画期間：</a:t>
            </a:r>
            <a:r>
              <a:rPr lang="en-US" altLang="ja-JP" sz="2000">
                <a:latin typeface="Meiryo UI" panose="020B0604030504040204" pitchFamily="50" charset="-128"/>
                <a:ea typeface="Meiryo UI" panose="020B0604030504040204" pitchFamily="50" charset="-128"/>
              </a:rPr>
              <a:t>2015</a:t>
            </a:r>
            <a:r>
              <a:rPr lang="ja-JP" altLang="en-US" sz="200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2019</a:t>
            </a:r>
            <a:r>
              <a:rPr lang="ja-JP" altLang="en-US" sz="2000" dirty="0">
                <a:latin typeface="Meiryo UI" panose="020B0604030504040204" pitchFamily="50" charset="-128"/>
                <a:ea typeface="Meiryo UI" panose="020B0604030504040204" pitchFamily="50" charset="-128"/>
              </a:rPr>
              <a:t>年度）</a:t>
            </a:r>
            <a:endParaRPr lang="en-US" altLang="ja-JP" sz="2000" dirty="0">
              <a:latin typeface="Meiryo UI" panose="020B0604030504040204" pitchFamily="50" charset="-128"/>
              <a:ea typeface="Meiryo UI" panose="020B0604030504040204" pitchFamily="50" charset="-128"/>
            </a:endParaRPr>
          </a:p>
          <a:p>
            <a:pPr algn="l">
              <a:lnSpc>
                <a:spcPct val="100000"/>
              </a:lnSpc>
              <a:spcBef>
                <a:spcPts val="0"/>
              </a:spcBef>
            </a:pPr>
            <a:r>
              <a:rPr lang="en-US" altLang="ja-JP" sz="2000" dirty="0">
                <a:solidFill>
                  <a:schemeClr val="accent5">
                    <a:lumMod val="50000"/>
                  </a:schemeClr>
                </a:solidFill>
                <a:latin typeface="Meiryo UI" panose="020B0604030504040204" pitchFamily="50" charset="-128"/>
                <a:ea typeface="Meiryo UI" panose="020B0604030504040204" pitchFamily="50" charset="-128"/>
              </a:rPr>
              <a:t>                       </a:t>
            </a:r>
            <a:r>
              <a:rPr lang="ja-JP" altLang="en-US" sz="2000" dirty="0">
                <a:solidFill>
                  <a:schemeClr val="accent5">
                    <a:lumMod val="50000"/>
                  </a:schemeClr>
                </a:solidFill>
                <a:latin typeface="Meiryo UI" panose="020B0604030504040204" pitchFamily="50" charset="-128"/>
                <a:ea typeface="Meiryo UI" panose="020B0604030504040204" pitchFamily="50" charset="-128"/>
              </a:rPr>
              <a:t>←国の第１期「まち・ひと・しごと創生総合戦略」に対応</a:t>
            </a:r>
            <a:endParaRPr lang="en-US" altLang="ja-JP" sz="2000" dirty="0">
              <a:solidFill>
                <a:schemeClr val="accent5">
                  <a:lumMod val="50000"/>
                </a:schemeClr>
              </a:solidFill>
              <a:latin typeface="Meiryo UI" panose="020B0604030504040204" pitchFamily="50" charset="-128"/>
              <a:ea typeface="Meiryo UI" panose="020B0604030504040204" pitchFamily="50" charset="-128"/>
            </a:endParaRPr>
          </a:p>
          <a:p>
            <a:pPr algn="l">
              <a:lnSpc>
                <a:spcPct val="100000"/>
              </a:lnSpc>
              <a:spcBef>
                <a:spcPts val="1200"/>
              </a:spcBef>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2020</a:t>
            </a:r>
            <a:r>
              <a:rPr lang="ja-JP" altLang="en-US" sz="2000" dirty="0">
                <a:latin typeface="Meiryo UI" panose="020B0604030504040204" pitchFamily="50" charset="-128"/>
                <a:ea typeface="Meiryo UI" panose="020B0604030504040204" pitchFamily="50" charset="-128"/>
              </a:rPr>
              <a:t>年３月  「第２期大阪府まち・ひと・しごと創生総合戦略」策定</a:t>
            </a:r>
            <a:endParaRPr lang="en-US" altLang="ja-JP" sz="2000" dirty="0">
              <a:latin typeface="Meiryo UI" panose="020B0604030504040204" pitchFamily="50" charset="-128"/>
              <a:ea typeface="Meiryo UI" panose="020B0604030504040204" pitchFamily="50" charset="-128"/>
            </a:endParaRPr>
          </a:p>
          <a:p>
            <a:pPr algn="l">
              <a:lnSpc>
                <a:spcPct val="100000"/>
              </a:lnSpc>
              <a:spcBef>
                <a:spcPts val="0"/>
              </a:spcBef>
            </a:pPr>
            <a:r>
              <a:rPr lang="ja-JP" altLang="en-US" sz="2000" dirty="0">
                <a:latin typeface="Meiryo UI" panose="020B0604030504040204" pitchFamily="50" charset="-128"/>
                <a:ea typeface="Meiryo UI" panose="020B0604030504040204" pitchFamily="50" charset="-128"/>
              </a:rPr>
              <a:t>　　　　　　　　　　　 （計画期間：</a:t>
            </a:r>
            <a:r>
              <a:rPr lang="en-US" altLang="ja-JP" sz="2000" dirty="0">
                <a:latin typeface="Meiryo UI" panose="020B0604030504040204" pitchFamily="50" charset="-128"/>
                <a:ea typeface="Meiryo UI" panose="020B0604030504040204" pitchFamily="50" charset="-128"/>
              </a:rPr>
              <a:t>2020</a:t>
            </a: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2024</a:t>
            </a:r>
            <a:r>
              <a:rPr lang="ja-JP" altLang="en-US" sz="2000" dirty="0">
                <a:latin typeface="Meiryo UI" panose="020B0604030504040204" pitchFamily="50" charset="-128"/>
                <a:ea typeface="Meiryo UI" panose="020B0604030504040204" pitchFamily="50" charset="-128"/>
              </a:rPr>
              <a:t>年度）　</a:t>
            </a:r>
            <a:endParaRPr lang="en-US" altLang="ja-JP" sz="2000" dirty="0">
              <a:latin typeface="Meiryo UI" panose="020B0604030504040204" pitchFamily="50" charset="-128"/>
              <a:ea typeface="Meiryo UI" panose="020B0604030504040204" pitchFamily="50" charset="-128"/>
            </a:endParaRPr>
          </a:p>
          <a:p>
            <a:pPr algn="l">
              <a:lnSpc>
                <a:spcPct val="100000"/>
              </a:lnSpc>
              <a:spcBef>
                <a:spcPts val="0"/>
              </a:spcBef>
            </a:pPr>
            <a:r>
              <a:rPr kumimoji="0" lang="ja-JP" altLang="en-US" sz="2000" b="0" i="0" u="none" strike="noStrike" kern="1200" cap="none" spc="0" normalizeH="0" baseline="0" noProof="0" dirty="0">
                <a:ln>
                  <a:noFill/>
                </a:ln>
                <a:solidFill>
                  <a:srgbClr val="5B9BD5">
                    <a:lumMod val="50000"/>
                  </a:srgbClr>
                </a:solidFill>
                <a:effectLst/>
                <a:uLnTx/>
                <a:uFillTx/>
                <a:latin typeface="Meiryo UI" panose="020B0604030504040204" pitchFamily="50" charset="-128"/>
                <a:ea typeface="Meiryo UI" panose="020B0604030504040204" pitchFamily="50" charset="-128"/>
                <a:cs typeface="+mn-cs"/>
              </a:rPr>
              <a:t> 　　　　　　　　　　  ←国の第２期「まち・ひと・しごと</a:t>
            </a:r>
            <a:r>
              <a:rPr kumimoji="0" lang="ja-JP" altLang="en-US" sz="2000" dirty="0">
                <a:solidFill>
                  <a:srgbClr val="5B9BD5">
                    <a:lumMod val="50000"/>
                  </a:srgbClr>
                </a:solidFill>
                <a:latin typeface="Meiryo UI" panose="020B0604030504040204" pitchFamily="50" charset="-128"/>
                <a:ea typeface="Meiryo UI" panose="020B0604030504040204" pitchFamily="50" charset="-128"/>
                <a:cs typeface="+mn-cs"/>
              </a:rPr>
              <a:t>創生</a:t>
            </a:r>
            <a:r>
              <a:rPr kumimoji="0" lang="ja-JP" altLang="en-US" sz="2000" b="0" i="0" u="none" strike="noStrike" kern="1200" cap="none" spc="0" normalizeH="0" baseline="0" noProof="0" dirty="0">
                <a:ln>
                  <a:noFill/>
                </a:ln>
                <a:solidFill>
                  <a:srgbClr val="5B9BD5">
                    <a:lumMod val="50000"/>
                  </a:srgbClr>
                </a:solidFill>
                <a:effectLst/>
                <a:uLnTx/>
                <a:uFillTx/>
                <a:latin typeface="Meiryo UI" panose="020B0604030504040204" pitchFamily="50" charset="-128"/>
                <a:ea typeface="Meiryo UI" panose="020B0604030504040204" pitchFamily="50" charset="-128"/>
                <a:cs typeface="+mn-cs"/>
              </a:rPr>
              <a:t>総合戦略」に対応</a:t>
            </a:r>
            <a:endParaRPr lang="en-US" altLang="ja-JP" sz="2000" dirty="0">
              <a:latin typeface="Meiryo UI" panose="020B0604030504040204" pitchFamily="50" charset="-128"/>
              <a:ea typeface="Meiryo UI" panose="020B0604030504040204" pitchFamily="50" charset="-128"/>
            </a:endParaRPr>
          </a:p>
        </p:txBody>
      </p:sp>
      <p:sp>
        <p:nvSpPr>
          <p:cNvPr id="2" name="二等辺三角形 1">
            <a:extLst>
              <a:ext uri="{FF2B5EF4-FFF2-40B4-BE49-F238E27FC236}">
                <a16:creationId xmlns:a16="http://schemas.microsoft.com/office/drawing/2014/main" id="{85D04926-D4BA-7FAA-E8C4-0358D574BD8E}"/>
              </a:ext>
            </a:extLst>
          </p:cNvPr>
          <p:cNvSpPr/>
          <p:nvPr/>
        </p:nvSpPr>
        <p:spPr>
          <a:xfrm rot="10800000">
            <a:off x="3013510" y="3426592"/>
            <a:ext cx="3878981" cy="356135"/>
          </a:xfrm>
          <a:prstGeom prst="triangle">
            <a:avLst/>
          </a:prstGeom>
          <a:solidFill>
            <a:schemeClr val="accent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1">
            <a:extLst>
              <a:ext uri="{FF2B5EF4-FFF2-40B4-BE49-F238E27FC236}">
                <a16:creationId xmlns:a16="http://schemas.microsoft.com/office/drawing/2014/main" id="{5F85C817-A089-D548-31F9-5D94E8EE8F36}"/>
              </a:ext>
            </a:extLst>
          </p:cNvPr>
          <p:cNvSpPr txBox="1">
            <a:spLocks/>
          </p:cNvSpPr>
          <p:nvPr/>
        </p:nvSpPr>
        <p:spPr>
          <a:xfrm>
            <a:off x="709332" y="3276206"/>
            <a:ext cx="8420100" cy="2074740"/>
          </a:xfrm>
          <a:prstGeom prst="rect">
            <a:avLst/>
          </a:prstGeom>
          <a:noFill/>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000" dirty="0">
                <a:latin typeface="Meiryo UI" panose="020B0604030504040204" pitchFamily="50" charset="-128"/>
                <a:ea typeface="Meiryo UI" panose="020B0604030504040204" pitchFamily="50" charset="-128"/>
              </a:rPr>
              <a:t>国の「デジタル田園都市国家構想総合戦略」を勘案した</a:t>
            </a:r>
            <a:endParaRPr lang="en-US" altLang="ja-JP" sz="2000" dirty="0">
              <a:latin typeface="Meiryo UI" panose="020B0604030504040204" pitchFamily="50" charset="-128"/>
              <a:ea typeface="Meiryo UI" panose="020B0604030504040204" pitchFamily="50" charset="-128"/>
            </a:endParaRPr>
          </a:p>
          <a:p>
            <a:pPr>
              <a:lnSpc>
                <a:spcPct val="100000"/>
              </a:lnSpc>
            </a:pPr>
            <a:r>
              <a:rPr lang="ja-JP" altLang="en-US" sz="3200" b="1" u="sng" dirty="0">
                <a:latin typeface="Meiryo UI" panose="020B0604030504040204" pitchFamily="50" charset="-128"/>
                <a:ea typeface="Meiryo UI" panose="020B0604030504040204" pitchFamily="50" charset="-128"/>
              </a:rPr>
              <a:t>新たな総合戦略を策定</a:t>
            </a:r>
            <a:endParaRPr lang="en-US" altLang="ja-JP" sz="3200" b="1" u="sng" dirty="0">
              <a:latin typeface="Meiryo UI" panose="020B0604030504040204" pitchFamily="50" charset="-128"/>
              <a:ea typeface="Meiryo UI" panose="020B0604030504040204" pitchFamily="50" charset="-128"/>
            </a:endParaRPr>
          </a:p>
        </p:txBody>
      </p:sp>
      <p:sp>
        <p:nvSpPr>
          <p:cNvPr id="8" name="タイトル 1">
            <a:extLst>
              <a:ext uri="{FF2B5EF4-FFF2-40B4-BE49-F238E27FC236}">
                <a16:creationId xmlns:a16="http://schemas.microsoft.com/office/drawing/2014/main" id="{30D0B3AD-6A73-6504-6854-5AA017FAE296}"/>
              </a:ext>
            </a:extLst>
          </p:cNvPr>
          <p:cNvSpPr txBox="1">
            <a:spLocks/>
          </p:cNvSpPr>
          <p:nvPr/>
        </p:nvSpPr>
        <p:spPr>
          <a:xfrm>
            <a:off x="709332" y="4985729"/>
            <a:ext cx="8420100" cy="1558783"/>
          </a:xfrm>
          <a:prstGeom prst="rect">
            <a:avLst/>
          </a:prstGeom>
          <a:noFill/>
          <a:ln w="28575">
            <a:solidFill>
              <a:schemeClr val="accent1">
                <a:lumMod val="50000"/>
              </a:schemeClr>
            </a:solidFill>
          </a:ln>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spcBef>
                <a:spcPts val="1200"/>
              </a:spcBef>
            </a:pPr>
            <a:endParaRPr lang="en-US" altLang="ja-JP" sz="2000" dirty="0">
              <a:latin typeface="Meiryo UI" panose="020B0604030504040204" pitchFamily="50" charset="-128"/>
              <a:ea typeface="Meiryo UI" panose="020B0604030504040204" pitchFamily="50" charset="-128"/>
            </a:endParaRPr>
          </a:p>
          <a:p>
            <a:pPr algn="l">
              <a:lnSpc>
                <a:spcPct val="100000"/>
              </a:lnSpc>
              <a:spcBef>
                <a:spcPts val="1200"/>
              </a:spcBef>
            </a:pPr>
            <a:r>
              <a:rPr lang="ja-JP" altLang="en-US" sz="2000" dirty="0">
                <a:latin typeface="Meiryo UI" panose="020B0604030504040204" pitchFamily="50" charset="-128"/>
                <a:ea typeface="Meiryo UI" panose="020B0604030504040204" pitchFamily="50" charset="-128"/>
              </a:rPr>
              <a:t>○ 国の「デジタル田園都市国家構想総合戦略」を勘案</a:t>
            </a:r>
            <a:endParaRPr lang="en-US" altLang="ja-JP" sz="2000" dirty="0">
              <a:latin typeface="Meiryo UI" panose="020B0604030504040204" pitchFamily="50" charset="-128"/>
              <a:ea typeface="Meiryo UI" panose="020B0604030504040204" pitchFamily="50" charset="-128"/>
            </a:endParaRPr>
          </a:p>
          <a:p>
            <a:pPr algn="l">
              <a:lnSpc>
                <a:spcPct val="100000"/>
              </a:lnSpc>
              <a:spcBef>
                <a:spcPts val="1200"/>
              </a:spcBef>
            </a:pPr>
            <a:r>
              <a:rPr lang="ja-JP" altLang="en-US" sz="2000" dirty="0">
                <a:latin typeface="Meiryo UI" panose="020B0604030504040204" pitchFamily="50" charset="-128"/>
                <a:ea typeface="Meiryo UI" panose="020B0604030504040204" pitchFamily="50" charset="-128"/>
              </a:rPr>
              <a:t>○ 「第２期大阪府まち・ひと</a:t>
            </a:r>
            <a:r>
              <a:rPr lang="ja-JP" altLang="en-US" sz="2000">
                <a:latin typeface="Meiryo UI" panose="020B0604030504040204" pitchFamily="50" charset="-128"/>
                <a:ea typeface="Meiryo UI" panose="020B0604030504040204" pitchFamily="50" charset="-128"/>
              </a:rPr>
              <a:t>・しごと創生総合</a:t>
            </a:r>
            <a:r>
              <a:rPr lang="ja-JP" altLang="en-US" sz="2000" dirty="0">
                <a:latin typeface="Meiryo UI" panose="020B0604030504040204" pitchFamily="50" charset="-128"/>
                <a:ea typeface="Meiryo UI" panose="020B0604030504040204" pitchFamily="50" charset="-128"/>
              </a:rPr>
              <a:t>戦略」を総括</a:t>
            </a:r>
            <a:endParaRPr lang="en-US" altLang="ja-JP" sz="3200" dirty="0">
              <a:latin typeface="Meiryo UI" panose="020B0604030504040204" pitchFamily="50" charset="-128"/>
              <a:ea typeface="Meiryo UI" panose="020B0604030504040204" pitchFamily="50" charset="-128"/>
            </a:endParaRPr>
          </a:p>
        </p:txBody>
      </p:sp>
      <p:sp>
        <p:nvSpPr>
          <p:cNvPr id="10" name="タイトル 1">
            <a:extLst>
              <a:ext uri="{FF2B5EF4-FFF2-40B4-BE49-F238E27FC236}">
                <a16:creationId xmlns:a16="http://schemas.microsoft.com/office/drawing/2014/main" id="{535840F1-7040-DBBB-EAA8-92F4CF7AC47A}"/>
              </a:ext>
            </a:extLst>
          </p:cNvPr>
          <p:cNvSpPr txBox="1">
            <a:spLocks/>
          </p:cNvSpPr>
          <p:nvPr/>
        </p:nvSpPr>
        <p:spPr>
          <a:xfrm>
            <a:off x="861732" y="3428606"/>
            <a:ext cx="8420100" cy="2074740"/>
          </a:xfrm>
          <a:prstGeom prst="rect">
            <a:avLst/>
          </a:prstGeom>
          <a:noFill/>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en-US" altLang="ja-JP" sz="2000" dirty="0">
                <a:latin typeface="Meiryo UI" panose="020B0604030504040204" pitchFamily="50" charset="-128"/>
                <a:ea typeface="Meiryo UI" panose="020B0604030504040204" pitchFamily="50" charset="-128"/>
              </a:rPr>
              <a:t>s</a:t>
            </a:r>
            <a:endParaRPr lang="en-US" altLang="ja-JP" sz="3200" b="1" u="sng" dirty="0">
              <a:latin typeface="Meiryo UI" panose="020B0604030504040204" pitchFamily="50" charset="-128"/>
              <a:ea typeface="Meiryo UI" panose="020B0604030504040204" pitchFamily="50" charset="-128"/>
            </a:endParaRPr>
          </a:p>
        </p:txBody>
      </p:sp>
      <p:sp>
        <p:nvSpPr>
          <p:cNvPr id="11" name="タイトル 1">
            <a:extLst>
              <a:ext uri="{FF2B5EF4-FFF2-40B4-BE49-F238E27FC236}">
                <a16:creationId xmlns:a16="http://schemas.microsoft.com/office/drawing/2014/main" id="{1A6FDDD2-6A37-6C8D-65B9-C4C92FD4C68E}"/>
              </a:ext>
            </a:extLst>
          </p:cNvPr>
          <p:cNvSpPr txBox="1">
            <a:spLocks/>
          </p:cNvSpPr>
          <p:nvPr/>
        </p:nvSpPr>
        <p:spPr>
          <a:xfrm>
            <a:off x="723065" y="4997117"/>
            <a:ext cx="3246313" cy="496676"/>
          </a:xfrm>
          <a:prstGeom prst="rect">
            <a:avLst/>
          </a:prstGeom>
          <a:solidFill>
            <a:schemeClr val="accent1">
              <a:lumMod val="50000"/>
            </a:schemeClr>
          </a:solidFill>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000" b="1" dirty="0">
                <a:solidFill>
                  <a:schemeClr val="bg1"/>
                </a:solidFill>
                <a:latin typeface="Meiryo UI" panose="020B0604030504040204" pitchFamily="50" charset="-128"/>
                <a:ea typeface="Meiryo UI" panose="020B0604030504040204" pitchFamily="50" charset="-128"/>
              </a:rPr>
              <a:t>策定に向けた考え方（案）</a:t>
            </a:r>
            <a:endParaRPr lang="en-US" altLang="ja-JP" sz="3200" b="1" dirty="0">
              <a:solidFill>
                <a:schemeClr val="bg1"/>
              </a:solidFill>
              <a:latin typeface="Meiryo UI" panose="020B0604030504040204" pitchFamily="50" charset="-128"/>
              <a:ea typeface="Meiryo UI" panose="020B0604030504040204" pitchFamily="50" charset="-128"/>
            </a:endParaRPr>
          </a:p>
        </p:txBody>
      </p:sp>
      <p:cxnSp>
        <p:nvCxnSpPr>
          <p:cNvPr id="12" name="直線コネクタ 11">
            <a:extLst>
              <a:ext uri="{FF2B5EF4-FFF2-40B4-BE49-F238E27FC236}">
                <a16:creationId xmlns:a16="http://schemas.microsoft.com/office/drawing/2014/main" id="{A141DBA2-FB38-067C-F9E1-3B9BABCCB9D5}"/>
              </a:ext>
            </a:extLst>
          </p:cNvPr>
          <p:cNvCxnSpPr/>
          <p:nvPr/>
        </p:nvCxnSpPr>
        <p:spPr>
          <a:xfrm>
            <a:off x="569259" y="815367"/>
            <a:ext cx="8700247" cy="0"/>
          </a:xfrm>
          <a:prstGeom prst="line">
            <a:avLst/>
          </a:prstGeom>
          <a:ln w="50800">
            <a:gradFill flip="none" rotWithShape="1">
              <a:gsLst>
                <a:gs pos="0">
                  <a:schemeClr val="accent1">
                    <a:lumMod val="50000"/>
                  </a:schemeClr>
                </a:gs>
                <a:gs pos="57000">
                  <a:schemeClr val="accent1">
                    <a:lumMod val="45000"/>
                    <a:lumOff val="55000"/>
                  </a:schemeClr>
                </a:gs>
                <a:gs pos="75000">
                  <a:schemeClr val="accent1">
                    <a:lumMod val="45000"/>
                    <a:lumOff val="5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3" name="タイトル 1">
            <a:extLst>
              <a:ext uri="{FF2B5EF4-FFF2-40B4-BE49-F238E27FC236}">
                <a16:creationId xmlns:a16="http://schemas.microsoft.com/office/drawing/2014/main" id="{8A13B5CE-1AA8-42DC-0269-1AD2C47A701E}"/>
              </a:ext>
            </a:extLst>
          </p:cNvPr>
          <p:cNvSpPr txBox="1">
            <a:spLocks/>
          </p:cNvSpPr>
          <p:nvPr/>
        </p:nvSpPr>
        <p:spPr>
          <a:xfrm>
            <a:off x="742950" y="54175"/>
            <a:ext cx="8420100" cy="69160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dirty="0">
                <a:latin typeface="Meiryo UI" panose="020B0604030504040204" pitchFamily="50" charset="-128"/>
                <a:ea typeface="Meiryo UI" panose="020B0604030504040204" pitchFamily="50" charset="-128"/>
              </a:rPr>
              <a:t>大阪府における総合戦略</a:t>
            </a:r>
          </a:p>
        </p:txBody>
      </p:sp>
      <p:sp>
        <p:nvSpPr>
          <p:cNvPr id="14" name="スライド番号プレースホルダー 1"/>
          <p:cNvSpPr>
            <a:spLocks noGrp="1"/>
          </p:cNvSpPr>
          <p:nvPr>
            <p:ph type="sldNum" sz="quarter" idx="12"/>
          </p:nvPr>
        </p:nvSpPr>
        <p:spPr>
          <a:xfrm>
            <a:off x="7668972" y="6494371"/>
            <a:ext cx="2228850" cy="365125"/>
          </a:xfrm>
        </p:spPr>
        <p:txBody>
          <a:bodyPr/>
          <a:lstStyle/>
          <a:p>
            <a:r>
              <a:rPr kumimoji="1" lang="en-US" altLang="ja-JP" dirty="0">
                <a:solidFill>
                  <a:schemeClr val="tx1"/>
                </a:solidFill>
                <a:latin typeface="Meiryo UI" panose="020B0604030504040204" pitchFamily="50" charset="-128"/>
                <a:ea typeface="Meiryo UI" panose="020B0604030504040204" pitchFamily="50" charset="-128"/>
              </a:rPr>
              <a:t>3</a:t>
            </a:r>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728640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205</TotalTime>
  <Words>776</Words>
  <Application>Microsoft Office PowerPoint</Application>
  <PresentationFormat>A4 210 x 297 mm</PresentationFormat>
  <Paragraphs>38</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Meiryo UI</vt:lpstr>
      <vt:lpstr>Arial</vt:lpstr>
      <vt:lpstr>Calibri</vt:lpstr>
      <vt:lpstr>Calibri Light</vt:lpstr>
      <vt:lpstr>Office テーマ</vt:lpstr>
      <vt:lpstr>新たな総合戦略の策定について</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新たな総合戦略の策定について（案）</dc:title>
  <dc:creator>Rui Umeno</dc:creator>
  <cp:lastModifiedBy>梅野　琉依</cp:lastModifiedBy>
  <cp:revision>19</cp:revision>
  <cp:lastPrinted>2023-07-21T08:37:15Z</cp:lastPrinted>
  <dcterms:created xsi:type="dcterms:W3CDTF">2023-07-18T08:49:12Z</dcterms:created>
  <dcterms:modified xsi:type="dcterms:W3CDTF">2023-11-02T09:00:28Z</dcterms:modified>
</cp:coreProperties>
</file>